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sldIdLst>
    <p:sldId id="315" r:id="rId6"/>
    <p:sldId id="316" r:id="rId7"/>
    <p:sldId id="317" r:id="rId8"/>
    <p:sldId id="320" r:id="rId9"/>
    <p:sldId id="321" r:id="rId10"/>
    <p:sldId id="294" r:id="rId11"/>
    <p:sldId id="295" r:id="rId12"/>
    <p:sldId id="310" r:id="rId13"/>
    <p:sldId id="311" r:id="rId14"/>
    <p:sldId id="296" r:id="rId15"/>
    <p:sldId id="297" r:id="rId16"/>
    <p:sldId id="298" r:id="rId17"/>
    <p:sldId id="299" r:id="rId18"/>
    <p:sldId id="300" r:id="rId19"/>
    <p:sldId id="301" r:id="rId20"/>
    <p:sldId id="303" r:id="rId21"/>
    <p:sldId id="304" r:id="rId22"/>
    <p:sldId id="305" r:id="rId23"/>
    <p:sldId id="309" r:id="rId24"/>
    <p:sldId id="306" r:id="rId25"/>
    <p:sldId id="312" r:id="rId26"/>
    <p:sldId id="313" r:id="rId27"/>
    <p:sldId id="307" r:id="rId28"/>
    <p:sldId id="308" r:id="rId29"/>
    <p:sldId id="319"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AC2BA6-B37E-37F5-8B13-E7BA5CE552B5}" v="55" dt="2026-05-08T08:22:00.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049" autoAdjust="0"/>
  </p:normalViewPr>
  <p:slideViewPr>
    <p:cSldViewPr snapToGrid="0">
      <p:cViewPr varScale="1">
        <p:scale>
          <a:sx n="120" d="100"/>
          <a:sy n="120" d="100"/>
        </p:scale>
        <p:origin x="108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addSld modSld modMainMaster">
      <pc:chgData name="Wojciech Kustra" userId="afebd3d0-216b-4c4f-8992-1bf1fda6d5e8" providerId="ADAL" clId="{1D307E72-7901-4E61-A01B-3C4232ABCF63}" dt="2026-05-04T16:43:48.014" v="11" actId="6549"/>
      <pc:docMkLst>
        <pc:docMk/>
      </pc:docMkLst>
      <pc:sldChg chg="modSp mod">
        <pc:chgData name="Wojciech Kustra" userId="afebd3d0-216b-4c4f-8992-1bf1fda6d5e8" providerId="ADAL" clId="{1D307E72-7901-4E61-A01B-3C4232ABCF63}" dt="2026-04-27T17:33:30.625" v="9" actId="20577"/>
        <pc:sldMkLst>
          <pc:docMk/>
          <pc:sldMk cId="4156631961" sldId="315"/>
        </pc:sldMkLst>
        <pc:spChg chg="mod">
          <ac:chgData name="Wojciech Kustra" userId="afebd3d0-216b-4c4f-8992-1bf1fda6d5e8" providerId="ADAL" clId="{1D307E72-7901-4E61-A01B-3C4232ABCF63}" dt="2026-04-27T17:33:30.625" v="9" actId="20577"/>
          <ac:spMkLst>
            <pc:docMk/>
            <pc:sldMk cId="4156631961" sldId="315"/>
            <ac:spMk id="2" creationId="{72111A30-B86A-18DC-CFD2-586F00D22619}"/>
          </ac:spMkLst>
        </pc:spChg>
      </pc:sldChg>
      <pc:sldChg chg="modSp add mod modClrScheme chgLayout">
        <pc:chgData name="Wojciech Kustra" userId="afebd3d0-216b-4c4f-8992-1bf1fda6d5e8" providerId="ADAL" clId="{1D307E72-7901-4E61-A01B-3C4232ABCF63}" dt="2026-04-27T17:33:26.432" v="2" actId="20577"/>
        <pc:sldMkLst>
          <pc:docMk/>
          <pc:sldMk cId="3603385243" sldId="320"/>
        </pc:sldMkLst>
        <pc:spChg chg="mod ord">
          <ac:chgData name="Wojciech Kustra" userId="afebd3d0-216b-4c4f-8992-1bf1fda6d5e8" providerId="ADAL" clId="{1D307E72-7901-4E61-A01B-3C4232ABCF63}" dt="2026-04-27T17:33:25.014" v="1" actId="700"/>
          <ac:spMkLst>
            <pc:docMk/>
            <pc:sldMk cId="3603385243" sldId="320"/>
            <ac:spMk id="2" creationId="{00000000-0000-0000-0000-000000000000}"/>
          </ac:spMkLst>
        </pc:spChg>
        <pc:spChg chg="mod ord">
          <ac:chgData name="Wojciech Kustra" userId="afebd3d0-216b-4c4f-8992-1bf1fda6d5e8" providerId="ADAL" clId="{1D307E72-7901-4E61-A01B-3C4232ABCF63}" dt="2026-04-27T17:33:25.014" v="1" actId="700"/>
          <ac:spMkLst>
            <pc:docMk/>
            <pc:sldMk cId="3603385243" sldId="320"/>
            <ac:spMk id="3" creationId="{00000000-0000-0000-0000-000000000000}"/>
          </ac:spMkLst>
        </pc:spChg>
        <pc:spChg chg="mod">
          <ac:chgData name="Wojciech Kustra" userId="afebd3d0-216b-4c4f-8992-1bf1fda6d5e8" providerId="ADAL" clId="{1D307E72-7901-4E61-A01B-3C4232ABCF63}" dt="2026-04-27T17:33:26.432" v="2" actId="20577"/>
          <ac:spMkLst>
            <pc:docMk/>
            <pc:sldMk cId="3603385243" sldId="320"/>
            <ac:spMk id="6" creationId="{00000000-0000-0000-0000-000000000000}"/>
          </ac:spMkLst>
        </pc:spChg>
      </pc:sldChg>
      <pc:sldMasterChg chg="modSldLayout">
        <pc:chgData name="Wojciech Kustra" userId="afebd3d0-216b-4c4f-8992-1bf1fda6d5e8" providerId="ADAL" clId="{1D307E72-7901-4E61-A01B-3C4232ABCF63}" dt="2026-05-04T16:43:48.014" v="11" actId="6549"/>
        <pc:sldMasterMkLst>
          <pc:docMk/>
          <pc:sldMasterMk cId="929879057" sldId="2147483672"/>
        </pc:sldMasterMkLst>
        <pc:sldLayoutChg chg="modSp mod">
          <pc:chgData name="Wojciech Kustra" userId="afebd3d0-216b-4c4f-8992-1bf1fda6d5e8" providerId="ADAL" clId="{1D307E72-7901-4E61-A01B-3C4232ABCF63}" dt="2026-05-04T16:43:48.014" v="11" actId="6549"/>
          <pc:sldLayoutMkLst>
            <pc:docMk/>
            <pc:sldMasterMk cId="929879057" sldId="2147483672"/>
            <pc:sldLayoutMk cId="430048228" sldId="2147483674"/>
          </pc:sldLayoutMkLst>
          <pc:spChg chg="mod">
            <ac:chgData name="Wojciech Kustra" userId="afebd3d0-216b-4c4f-8992-1bf1fda6d5e8" providerId="ADAL" clId="{1D307E72-7901-4E61-A01B-3C4232ABCF63}" dt="2026-05-04T16:43:48.014" v="11" actId="6549"/>
            <ac:spMkLst>
              <pc:docMk/>
              <pc:sldMasterMk cId="929879057" sldId="2147483672"/>
              <pc:sldLayoutMk cId="430048228" sldId="2147483674"/>
              <ac:spMk id="5" creationId="{7E99E910-D45E-25AF-7503-AE875ECCEB8A}"/>
            </ac:spMkLst>
          </pc:spChg>
        </pc:sldLayoutChg>
      </pc:sldMasterChg>
    </pc:docChg>
  </pc:docChgLst>
  <pc:docChgLst>
    <pc:chgData name="juswinkl@pg.edu.pl" userId="S::juswinkl_pg.edu.pl#ext#@fril.onmicrosoft.com::455ad5cd-e5a2-49e7-93b8-6e6dfab2f2a5" providerId="AD" clId="Web-{1BAC2BA6-B37E-37F5-8B13-E7BA5CE552B5}"/>
    <pc:docChg chg="addSld modSld">
      <pc:chgData name="juswinkl@pg.edu.pl" userId="S::juswinkl_pg.edu.pl#ext#@fril.onmicrosoft.com::455ad5cd-e5a2-49e7-93b8-6e6dfab2f2a5" providerId="AD" clId="Web-{1BAC2BA6-B37E-37F5-8B13-E7BA5CE552B5}" dt="2026-05-08T08:22:00.230" v="54" actId="14100"/>
      <pc:docMkLst>
        <pc:docMk/>
      </pc:docMkLst>
      <pc:sldChg chg="addSp modSp">
        <pc:chgData name="juswinkl@pg.edu.pl" userId="S::juswinkl_pg.edu.pl#ext#@fril.onmicrosoft.com::455ad5cd-e5a2-49e7-93b8-6e6dfab2f2a5" providerId="AD" clId="Web-{1BAC2BA6-B37E-37F5-8B13-E7BA5CE552B5}" dt="2026-05-08T08:18:45.234" v="6" actId="1076"/>
        <pc:sldMkLst>
          <pc:docMk/>
          <pc:sldMk cId="3003816535" sldId="294"/>
        </pc:sldMkLst>
        <pc:picChg chg="add mod">
          <ac:chgData name="juswinkl@pg.edu.pl" userId="S::juswinkl_pg.edu.pl#ext#@fril.onmicrosoft.com::455ad5cd-e5a2-49e7-93b8-6e6dfab2f2a5" providerId="AD" clId="Web-{1BAC2BA6-B37E-37F5-8B13-E7BA5CE552B5}" dt="2026-05-08T08:18:45.234" v="6" actId="1076"/>
          <ac:picMkLst>
            <pc:docMk/>
            <pc:sldMk cId="3003816535" sldId="294"/>
            <ac:picMk id="5" creationId="{20B8A9F8-F950-D9E2-48DD-AFDD98986763}"/>
          </ac:picMkLst>
        </pc:picChg>
      </pc:sldChg>
      <pc:sldChg chg="addSp modSp">
        <pc:chgData name="juswinkl@pg.edu.pl" userId="S::juswinkl_pg.edu.pl#ext#@fril.onmicrosoft.com::455ad5cd-e5a2-49e7-93b8-6e6dfab2f2a5" providerId="AD" clId="Web-{1BAC2BA6-B37E-37F5-8B13-E7BA5CE552B5}" dt="2026-05-08T08:18:51.953" v="8" actId="1076"/>
        <pc:sldMkLst>
          <pc:docMk/>
          <pc:sldMk cId="3415571387" sldId="295"/>
        </pc:sldMkLst>
        <pc:picChg chg="add mod">
          <ac:chgData name="juswinkl@pg.edu.pl" userId="S::juswinkl_pg.edu.pl#ext#@fril.onmicrosoft.com::455ad5cd-e5a2-49e7-93b8-6e6dfab2f2a5" providerId="AD" clId="Web-{1BAC2BA6-B37E-37F5-8B13-E7BA5CE552B5}" dt="2026-05-08T08:18:51.953" v="8" actId="1076"/>
          <ac:picMkLst>
            <pc:docMk/>
            <pc:sldMk cId="3415571387" sldId="295"/>
            <ac:picMk id="5" creationId="{9E99BC82-87EE-FFDB-8F81-B351924170A6}"/>
          </ac:picMkLst>
        </pc:picChg>
      </pc:sldChg>
      <pc:sldChg chg="addSp modSp">
        <pc:chgData name="juswinkl@pg.edu.pl" userId="S::juswinkl_pg.edu.pl#ext#@fril.onmicrosoft.com::455ad5cd-e5a2-49e7-93b8-6e6dfab2f2a5" providerId="AD" clId="Web-{1BAC2BA6-B37E-37F5-8B13-E7BA5CE552B5}" dt="2026-05-08T08:19:10.908" v="14" actId="1076"/>
        <pc:sldMkLst>
          <pc:docMk/>
          <pc:sldMk cId="2555151989" sldId="296"/>
        </pc:sldMkLst>
        <pc:picChg chg="add mod">
          <ac:chgData name="juswinkl@pg.edu.pl" userId="S::juswinkl_pg.edu.pl#ext#@fril.onmicrosoft.com::455ad5cd-e5a2-49e7-93b8-6e6dfab2f2a5" providerId="AD" clId="Web-{1BAC2BA6-B37E-37F5-8B13-E7BA5CE552B5}" dt="2026-05-08T08:19:10.908" v="14" actId="1076"/>
          <ac:picMkLst>
            <pc:docMk/>
            <pc:sldMk cId="2555151989" sldId="296"/>
            <ac:picMk id="6" creationId="{5B4C724A-60FC-BFE6-678D-EA84B9070516}"/>
          </ac:picMkLst>
        </pc:picChg>
      </pc:sldChg>
      <pc:sldChg chg="addSp modSp">
        <pc:chgData name="juswinkl@pg.edu.pl" userId="S::juswinkl_pg.edu.pl#ext#@fril.onmicrosoft.com::455ad5cd-e5a2-49e7-93b8-6e6dfab2f2a5" providerId="AD" clId="Web-{1BAC2BA6-B37E-37F5-8B13-E7BA5CE552B5}" dt="2026-05-08T08:19:17.658" v="16" actId="1076"/>
        <pc:sldMkLst>
          <pc:docMk/>
          <pc:sldMk cId="2063693692" sldId="297"/>
        </pc:sldMkLst>
        <pc:picChg chg="add mod">
          <ac:chgData name="juswinkl@pg.edu.pl" userId="S::juswinkl_pg.edu.pl#ext#@fril.onmicrosoft.com::455ad5cd-e5a2-49e7-93b8-6e6dfab2f2a5" providerId="AD" clId="Web-{1BAC2BA6-B37E-37F5-8B13-E7BA5CE552B5}" dt="2026-05-08T08:19:17.658" v="16" actId="1076"/>
          <ac:picMkLst>
            <pc:docMk/>
            <pc:sldMk cId="2063693692" sldId="297"/>
            <ac:picMk id="6" creationId="{2348E509-03CF-3214-5B02-71F519A7FADB}"/>
          </ac:picMkLst>
        </pc:picChg>
      </pc:sldChg>
      <pc:sldChg chg="addSp modSp">
        <pc:chgData name="juswinkl@pg.edu.pl" userId="S::juswinkl_pg.edu.pl#ext#@fril.onmicrosoft.com::455ad5cd-e5a2-49e7-93b8-6e6dfab2f2a5" providerId="AD" clId="Web-{1BAC2BA6-B37E-37F5-8B13-E7BA5CE552B5}" dt="2026-05-08T08:19:23.487" v="18" actId="1076"/>
        <pc:sldMkLst>
          <pc:docMk/>
          <pc:sldMk cId="2391268351" sldId="298"/>
        </pc:sldMkLst>
        <pc:picChg chg="add mod">
          <ac:chgData name="juswinkl@pg.edu.pl" userId="S::juswinkl_pg.edu.pl#ext#@fril.onmicrosoft.com::455ad5cd-e5a2-49e7-93b8-6e6dfab2f2a5" providerId="AD" clId="Web-{1BAC2BA6-B37E-37F5-8B13-E7BA5CE552B5}" dt="2026-05-08T08:19:23.487" v="18" actId="1076"/>
          <ac:picMkLst>
            <pc:docMk/>
            <pc:sldMk cId="2391268351" sldId="298"/>
            <ac:picMk id="6" creationId="{AED2327A-A123-8712-B0BF-6DA528E13520}"/>
          </ac:picMkLst>
        </pc:picChg>
      </pc:sldChg>
      <pc:sldChg chg="addSp modSp">
        <pc:chgData name="juswinkl@pg.edu.pl" userId="S::juswinkl_pg.edu.pl#ext#@fril.onmicrosoft.com::455ad5cd-e5a2-49e7-93b8-6e6dfab2f2a5" providerId="AD" clId="Web-{1BAC2BA6-B37E-37F5-8B13-E7BA5CE552B5}" dt="2026-05-08T08:19:29.597" v="20" actId="1076"/>
        <pc:sldMkLst>
          <pc:docMk/>
          <pc:sldMk cId="3171463658" sldId="299"/>
        </pc:sldMkLst>
        <pc:picChg chg="add mod">
          <ac:chgData name="juswinkl@pg.edu.pl" userId="S::juswinkl_pg.edu.pl#ext#@fril.onmicrosoft.com::455ad5cd-e5a2-49e7-93b8-6e6dfab2f2a5" providerId="AD" clId="Web-{1BAC2BA6-B37E-37F5-8B13-E7BA5CE552B5}" dt="2026-05-08T08:19:29.597" v="20" actId="1076"/>
          <ac:picMkLst>
            <pc:docMk/>
            <pc:sldMk cId="3171463658" sldId="299"/>
            <ac:picMk id="6" creationId="{5A95007C-1305-50FE-EEDD-E0D7523F2E40}"/>
          </ac:picMkLst>
        </pc:picChg>
      </pc:sldChg>
      <pc:sldChg chg="addSp modSp">
        <pc:chgData name="juswinkl@pg.edu.pl" userId="S::juswinkl_pg.edu.pl#ext#@fril.onmicrosoft.com::455ad5cd-e5a2-49e7-93b8-6e6dfab2f2a5" providerId="AD" clId="Web-{1BAC2BA6-B37E-37F5-8B13-E7BA5CE552B5}" dt="2026-05-08T08:19:35.238" v="22" actId="1076"/>
        <pc:sldMkLst>
          <pc:docMk/>
          <pc:sldMk cId="1109001756" sldId="300"/>
        </pc:sldMkLst>
        <pc:picChg chg="add mod">
          <ac:chgData name="juswinkl@pg.edu.pl" userId="S::juswinkl_pg.edu.pl#ext#@fril.onmicrosoft.com::455ad5cd-e5a2-49e7-93b8-6e6dfab2f2a5" providerId="AD" clId="Web-{1BAC2BA6-B37E-37F5-8B13-E7BA5CE552B5}" dt="2026-05-08T08:19:35.238" v="22" actId="1076"/>
          <ac:picMkLst>
            <pc:docMk/>
            <pc:sldMk cId="1109001756" sldId="300"/>
            <ac:picMk id="6" creationId="{F5866AB3-ADEE-451A-F0EC-88266CD241C2}"/>
          </ac:picMkLst>
        </pc:picChg>
      </pc:sldChg>
      <pc:sldChg chg="addSp modSp">
        <pc:chgData name="juswinkl@pg.edu.pl" userId="S::juswinkl_pg.edu.pl#ext#@fril.onmicrosoft.com::455ad5cd-e5a2-49e7-93b8-6e6dfab2f2a5" providerId="AD" clId="Web-{1BAC2BA6-B37E-37F5-8B13-E7BA5CE552B5}" dt="2026-05-08T08:19:41.722" v="24" actId="1076"/>
        <pc:sldMkLst>
          <pc:docMk/>
          <pc:sldMk cId="1432015059" sldId="301"/>
        </pc:sldMkLst>
        <pc:picChg chg="add mod">
          <ac:chgData name="juswinkl@pg.edu.pl" userId="S::juswinkl_pg.edu.pl#ext#@fril.onmicrosoft.com::455ad5cd-e5a2-49e7-93b8-6e6dfab2f2a5" providerId="AD" clId="Web-{1BAC2BA6-B37E-37F5-8B13-E7BA5CE552B5}" dt="2026-05-08T08:19:41.722" v="24" actId="1076"/>
          <ac:picMkLst>
            <pc:docMk/>
            <pc:sldMk cId="1432015059" sldId="301"/>
            <ac:picMk id="6" creationId="{ED4F161B-8EB8-E0E5-43C1-3FB624E950AC}"/>
          </ac:picMkLst>
        </pc:picChg>
      </pc:sldChg>
      <pc:sldChg chg="addSp modSp">
        <pc:chgData name="juswinkl@pg.edu.pl" userId="S::juswinkl_pg.edu.pl#ext#@fril.onmicrosoft.com::455ad5cd-e5a2-49e7-93b8-6e6dfab2f2a5" providerId="AD" clId="Web-{1BAC2BA6-B37E-37F5-8B13-E7BA5CE552B5}" dt="2026-05-08T08:19:49.207" v="26" actId="1076"/>
        <pc:sldMkLst>
          <pc:docMk/>
          <pc:sldMk cId="1476749638" sldId="303"/>
        </pc:sldMkLst>
        <pc:picChg chg="add mod">
          <ac:chgData name="juswinkl@pg.edu.pl" userId="S::juswinkl_pg.edu.pl#ext#@fril.onmicrosoft.com::455ad5cd-e5a2-49e7-93b8-6e6dfab2f2a5" providerId="AD" clId="Web-{1BAC2BA6-B37E-37F5-8B13-E7BA5CE552B5}" dt="2026-05-08T08:19:49.207" v="26" actId="1076"/>
          <ac:picMkLst>
            <pc:docMk/>
            <pc:sldMk cId="1476749638" sldId="303"/>
            <ac:picMk id="9" creationId="{4A221093-B835-A83E-BC56-35B5C6E31023}"/>
          </ac:picMkLst>
        </pc:picChg>
      </pc:sldChg>
      <pc:sldChg chg="addSp modSp">
        <pc:chgData name="juswinkl@pg.edu.pl" userId="S::juswinkl_pg.edu.pl#ext#@fril.onmicrosoft.com::455ad5cd-e5a2-49e7-93b8-6e6dfab2f2a5" providerId="AD" clId="Web-{1BAC2BA6-B37E-37F5-8B13-E7BA5CE552B5}" dt="2026-05-08T08:19:55.708" v="28" actId="1076"/>
        <pc:sldMkLst>
          <pc:docMk/>
          <pc:sldMk cId="1334555804" sldId="304"/>
        </pc:sldMkLst>
        <pc:picChg chg="add mod">
          <ac:chgData name="juswinkl@pg.edu.pl" userId="S::juswinkl_pg.edu.pl#ext#@fril.onmicrosoft.com::455ad5cd-e5a2-49e7-93b8-6e6dfab2f2a5" providerId="AD" clId="Web-{1BAC2BA6-B37E-37F5-8B13-E7BA5CE552B5}" dt="2026-05-08T08:19:55.708" v="28" actId="1076"/>
          <ac:picMkLst>
            <pc:docMk/>
            <pc:sldMk cId="1334555804" sldId="304"/>
            <ac:picMk id="4" creationId="{6AE483B5-358F-6F71-D886-0979A43B0A4B}"/>
          </ac:picMkLst>
        </pc:picChg>
      </pc:sldChg>
      <pc:sldChg chg="addSp modSp">
        <pc:chgData name="juswinkl@pg.edu.pl" userId="S::juswinkl_pg.edu.pl#ext#@fril.onmicrosoft.com::455ad5cd-e5a2-49e7-93b8-6e6dfab2f2a5" providerId="AD" clId="Web-{1BAC2BA6-B37E-37F5-8B13-E7BA5CE552B5}" dt="2026-05-08T08:20:01.567" v="30" actId="1076"/>
        <pc:sldMkLst>
          <pc:docMk/>
          <pc:sldMk cId="3697975528" sldId="305"/>
        </pc:sldMkLst>
        <pc:picChg chg="add mod">
          <ac:chgData name="juswinkl@pg.edu.pl" userId="S::juswinkl_pg.edu.pl#ext#@fril.onmicrosoft.com::455ad5cd-e5a2-49e7-93b8-6e6dfab2f2a5" providerId="AD" clId="Web-{1BAC2BA6-B37E-37F5-8B13-E7BA5CE552B5}" dt="2026-05-08T08:20:01.567" v="30" actId="1076"/>
          <ac:picMkLst>
            <pc:docMk/>
            <pc:sldMk cId="3697975528" sldId="305"/>
            <ac:picMk id="4" creationId="{F6402A9D-CB33-1253-F023-342E17702B52}"/>
          </ac:picMkLst>
        </pc:picChg>
      </pc:sldChg>
      <pc:sldChg chg="addSp modSp">
        <pc:chgData name="juswinkl@pg.edu.pl" userId="S::juswinkl_pg.edu.pl#ext#@fril.onmicrosoft.com::455ad5cd-e5a2-49e7-93b8-6e6dfab2f2a5" providerId="AD" clId="Web-{1BAC2BA6-B37E-37F5-8B13-E7BA5CE552B5}" dt="2026-05-08T08:20:18.537" v="34" actId="1076"/>
        <pc:sldMkLst>
          <pc:docMk/>
          <pc:sldMk cId="2148736574" sldId="306"/>
        </pc:sldMkLst>
        <pc:picChg chg="add mod">
          <ac:chgData name="juswinkl@pg.edu.pl" userId="S::juswinkl_pg.edu.pl#ext#@fril.onmicrosoft.com::455ad5cd-e5a2-49e7-93b8-6e6dfab2f2a5" providerId="AD" clId="Web-{1BAC2BA6-B37E-37F5-8B13-E7BA5CE552B5}" dt="2026-05-08T08:20:18.537" v="34" actId="1076"/>
          <ac:picMkLst>
            <pc:docMk/>
            <pc:sldMk cId="2148736574" sldId="306"/>
            <ac:picMk id="5" creationId="{291CD12E-6169-0E59-D340-7306F80CC60C}"/>
          </ac:picMkLst>
        </pc:picChg>
      </pc:sldChg>
      <pc:sldChg chg="addSp modSp">
        <pc:chgData name="juswinkl@pg.edu.pl" userId="S::juswinkl_pg.edu.pl#ext#@fril.onmicrosoft.com::455ad5cd-e5a2-49e7-93b8-6e6dfab2f2a5" providerId="AD" clId="Web-{1BAC2BA6-B37E-37F5-8B13-E7BA5CE552B5}" dt="2026-05-08T08:20:40.538" v="40" actId="1076"/>
        <pc:sldMkLst>
          <pc:docMk/>
          <pc:sldMk cId="3606843397" sldId="307"/>
        </pc:sldMkLst>
        <pc:picChg chg="add mod">
          <ac:chgData name="juswinkl@pg.edu.pl" userId="S::juswinkl_pg.edu.pl#ext#@fril.onmicrosoft.com::455ad5cd-e5a2-49e7-93b8-6e6dfab2f2a5" providerId="AD" clId="Web-{1BAC2BA6-B37E-37F5-8B13-E7BA5CE552B5}" dt="2026-05-08T08:20:40.538" v="40" actId="1076"/>
          <ac:picMkLst>
            <pc:docMk/>
            <pc:sldMk cId="3606843397" sldId="307"/>
            <ac:picMk id="4" creationId="{D4AA2C3B-4B3A-1464-C429-C4366542EB40}"/>
          </ac:picMkLst>
        </pc:picChg>
      </pc:sldChg>
      <pc:sldChg chg="addSp modSp">
        <pc:chgData name="juswinkl@pg.edu.pl" userId="S::juswinkl_pg.edu.pl#ext#@fril.onmicrosoft.com::455ad5cd-e5a2-49e7-93b8-6e6dfab2f2a5" providerId="AD" clId="Web-{1BAC2BA6-B37E-37F5-8B13-E7BA5CE552B5}" dt="2026-05-08T08:20:48.726" v="42" actId="1076"/>
        <pc:sldMkLst>
          <pc:docMk/>
          <pc:sldMk cId="1710508023" sldId="308"/>
        </pc:sldMkLst>
        <pc:picChg chg="add mod">
          <ac:chgData name="juswinkl@pg.edu.pl" userId="S::juswinkl_pg.edu.pl#ext#@fril.onmicrosoft.com::455ad5cd-e5a2-49e7-93b8-6e6dfab2f2a5" providerId="AD" clId="Web-{1BAC2BA6-B37E-37F5-8B13-E7BA5CE552B5}" dt="2026-05-08T08:20:48.726" v="42" actId="1076"/>
          <ac:picMkLst>
            <pc:docMk/>
            <pc:sldMk cId="1710508023" sldId="308"/>
            <ac:picMk id="4" creationId="{A3553085-F214-6550-933A-3FDE2BA1E845}"/>
          </ac:picMkLst>
        </pc:picChg>
      </pc:sldChg>
      <pc:sldChg chg="addSp modSp">
        <pc:chgData name="juswinkl@pg.edu.pl" userId="S::juswinkl_pg.edu.pl#ext#@fril.onmicrosoft.com::455ad5cd-e5a2-49e7-93b8-6e6dfab2f2a5" providerId="AD" clId="Web-{1BAC2BA6-B37E-37F5-8B13-E7BA5CE552B5}" dt="2026-05-08T08:20:10.334" v="32" actId="1076"/>
        <pc:sldMkLst>
          <pc:docMk/>
          <pc:sldMk cId="1157338231" sldId="309"/>
        </pc:sldMkLst>
        <pc:picChg chg="add mod">
          <ac:chgData name="juswinkl@pg.edu.pl" userId="S::juswinkl_pg.edu.pl#ext#@fril.onmicrosoft.com::455ad5cd-e5a2-49e7-93b8-6e6dfab2f2a5" providerId="AD" clId="Web-{1BAC2BA6-B37E-37F5-8B13-E7BA5CE552B5}" dt="2026-05-08T08:20:10.334" v="32" actId="1076"/>
          <ac:picMkLst>
            <pc:docMk/>
            <pc:sldMk cId="1157338231" sldId="309"/>
            <ac:picMk id="4" creationId="{A576F731-B7B4-F7C8-4F5D-CBDEE0BDEACF}"/>
          </ac:picMkLst>
        </pc:picChg>
      </pc:sldChg>
      <pc:sldChg chg="addSp modSp">
        <pc:chgData name="juswinkl@pg.edu.pl" userId="S::juswinkl_pg.edu.pl#ext#@fril.onmicrosoft.com::455ad5cd-e5a2-49e7-93b8-6e6dfab2f2a5" providerId="AD" clId="Web-{1BAC2BA6-B37E-37F5-8B13-E7BA5CE552B5}" dt="2026-05-08T08:18:57.469" v="10" actId="1076"/>
        <pc:sldMkLst>
          <pc:docMk/>
          <pc:sldMk cId="2838740351" sldId="310"/>
        </pc:sldMkLst>
        <pc:picChg chg="add mod">
          <ac:chgData name="juswinkl@pg.edu.pl" userId="S::juswinkl_pg.edu.pl#ext#@fril.onmicrosoft.com::455ad5cd-e5a2-49e7-93b8-6e6dfab2f2a5" providerId="AD" clId="Web-{1BAC2BA6-B37E-37F5-8B13-E7BA5CE552B5}" dt="2026-05-08T08:18:57.469" v="10" actId="1076"/>
          <ac:picMkLst>
            <pc:docMk/>
            <pc:sldMk cId="2838740351" sldId="310"/>
            <ac:picMk id="6" creationId="{8B556656-83C5-D257-ED1D-ACFB2490AAC0}"/>
          </ac:picMkLst>
        </pc:picChg>
      </pc:sldChg>
      <pc:sldChg chg="addSp modSp">
        <pc:chgData name="juswinkl@pg.edu.pl" userId="S::juswinkl_pg.edu.pl#ext#@fril.onmicrosoft.com::455ad5cd-e5a2-49e7-93b8-6e6dfab2f2a5" providerId="AD" clId="Web-{1BAC2BA6-B37E-37F5-8B13-E7BA5CE552B5}" dt="2026-05-08T08:19:03.908" v="12" actId="1076"/>
        <pc:sldMkLst>
          <pc:docMk/>
          <pc:sldMk cId="1736464221" sldId="311"/>
        </pc:sldMkLst>
        <pc:picChg chg="add mod">
          <ac:chgData name="juswinkl@pg.edu.pl" userId="S::juswinkl_pg.edu.pl#ext#@fril.onmicrosoft.com::455ad5cd-e5a2-49e7-93b8-6e6dfab2f2a5" providerId="AD" clId="Web-{1BAC2BA6-B37E-37F5-8B13-E7BA5CE552B5}" dt="2026-05-08T08:19:03.908" v="12" actId="1076"/>
          <ac:picMkLst>
            <pc:docMk/>
            <pc:sldMk cId="1736464221" sldId="311"/>
            <ac:picMk id="6" creationId="{F999B685-F7B2-8760-94D4-054811DE166B}"/>
          </ac:picMkLst>
        </pc:picChg>
      </pc:sldChg>
      <pc:sldChg chg="addSp modSp">
        <pc:chgData name="juswinkl@pg.edu.pl" userId="S::juswinkl_pg.edu.pl#ext#@fril.onmicrosoft.com::455ad5cd-e5a2-49e7-93b8-6e6dfab2f2a5" providerId="AD" clId="Web-{1BAC2BA6-B37E-37F5-8B13-E7BA5CE552B5}" dt="2026-05-08T08:20:25.631" v="36" actId="1076"/>
        <pc:sldMkLst>
          <pc:docMk/>
          <pc:sldMk cId="2688024336" sldId="312"/>
        </pc:sldMkLst>
        <pc:picChg chg="add mod">
          <ac:chgData name="juswinkl@pg.edu.pl" userId="S::juswinkl_pg.edu.pl#ext#@fril.onmicrosoft.com::455ad5cd-e5a2-49e7-93b8-6e6dfab2f2a5" providerId="AD" clId="Web-{1BAC2BA6-B37E-37F5-8B13-E7BA5CE552B5}" dt="2026-05-08T08:20:25.631" v="36" actId="1076"/>
          <ac:picMkLst>
            <pc:docMk/>
            <pc:sldMk cId="2688024336" sldId="312"/>
            <ac:picMk id="4" creationId="{57DCA84C-5AEA-235B-015B-BC3BFF1CD54F}"/>
          </ac:picMkLst>
        </pc:picChg>
      </pc:sldChg>
      <pc:sldChg chg="addSp modSp">
        <pc:chgData name="juswinkl@pg.edu.pl" userId="S::juswinkl_pg.edu.pl#ext#@fril.onmicrosoft.com::455ad5cd-e5a2-49e7-93b8-6e6dfab2f2a5" providerId="AD" clId="Web-{1BAC2BA6-B37E-37F5-8B13-E7BA5CE552B5}" dt="2026-05-08T08:20:36.710" v="38" actId="1076"/>
        <pc:sldMkLst>
          <pc:docMk/>
          <pc:sldMk cId="2290532334" sldId="313"/>
        </pc:sldMkLst>
        <pc:picChg chg="add mod">
          <ac:chgData name="juswinkl@pg.edu.pl" userId="S::juswinkl_pg.edu.pl#ext#@fril.onmicrosoft.com::455ad5cd-e5a2-49e7-93b8-6e6dfab2f2a5" providerId="AD" clId="Web-{1BAC2BA6-B37E-37F5-8B13-E7BA5CE552B5}" dt="2026-05-08T08:20:36.710" v="38" actId="1076"/>
          <ac:picMkLst>
            <pc:docMk/>
            <pc:sldMk cId="2290532334" sldId="313"/>
            <ac:picMk id="4" creationId="{91AB622E-B70B-EF2C-002C-497DE3780FD1}"/>
          </ac:picMkLst>
        </pc:picChg>
      </pc:sldChg>
      <pc:sldChg chg="addSp modSp">
        <pc:chgData name="juswinkl@pg.edu.pl" userId="S::juswinkl_pg.edu.pl#ext#@fril.onmicrosoft.com::455ad5cd-e5a2-49e7-93b8-6e6dfab2f2a5" providerId="AD" clId="Web-{1BAC2BA6-B37E-37F5-8B13-E7BA5CE552B5}" dt="2026-05-08T08:18:28.530" v="2" actId="1076"/>
        <pc:sldMkLst>
          <pc:docMk/>
          <pc:sldMk cId="4156631961" sldId="315"/>
        </pc:sldMkLst>
        <pc:picChg chg="add mod">
          <ac:chgData name="juswinkl@pg.edu.pl" userId="S::juswinkl_pg.edu.pl#ext#@fril.onmicrosoft.com::455ad5cd-e5a2-49e7-93b8-6e6dfab2f2a5" providerId="AD" clId="Web-{1BAC2BA6-B37E-37F5-8B13-E7BA5CE552B5}" dt="2026-05-08T08:18:28.530" v="2" actId="1076"/>
          <ac:picMkLst>
            <pc:docMk/>
            <pc:sldMk cId="4156631961" sldId="315"/>
            <ac:picMk id="4" creationId="{1582C1F9-74BD-2324-ABC6-E274036047F2}"/>
          </ac:picMkLst>
        </pc:picChg>
      </pc:sldChg>
      <pc:sldChg chg="addSp modSp">
        <pc:chgData name="juswinkl@pg.edu.pl" userId="S::juswinkl_pg.edu.pl#ext#@fril.onmicrosoft.com::455ad5cd-e5a2-49e7-93b8-6e6dfab2f2a5" providerId="AD" clId="Web-{1BAC2BA6-B37E-37F5-8B13-E7BA5CE552B5}" dt="2026-05-08T08:18:37.796" v="4" actId="1076"/>
        <pc:sldMkLst>
          <pc:docMk/>
          <pc:sldMk cId="3603385243" sldId="320"/>
        </pc:sldMkLst>
        <pc:picChg chg="add mod">
          <ac:chgData name="juswinkl@pg.edu.pl" userId="S::juswinkl_pg.edu.pl#ext#@fril.onmicrosoft.com::455ad5cd-e5a2-49e7-93b8-6e6dfab2f2a5" providerId="AD" clId="Web-{1BAC2BA6-B37E-37F5-8B13-E7BA5CE552B5}" dt="2026-05-08T08:18:37.796" v="4" actId="1076"/>
          <ac:picMkLst>
            <pc:docMk/>
            <pc:sldMk cId="3603385243" sldId="320"/>
            <ac:picMk id="7" creationId="{FEFBC84F-1343-990B-4AC3-8793C9B6E0A2}"/>
          </ac:picMkLst>
        </pc:picChg>
      </pc:sldChg>
      <pc:sldChg chg="addSp modSp new">
        <pc:chgData name="juswinkl@pg.edu.pl" userId="S::juswinkl_pg.edu.pl#ext#@fril.onmicrosoft.com::455ad5cd-e5a2-49e7-93b8-6e6dfab2f2a5" providerId="AD" clId="Web-{1BAC2BA6-B37E-37F5-8B13-E7BA5CE552B5}" dt="2026-05-08T08:22:00.230" v="54" actId="14100"/>
        <pc:sldMkLst>
          <pc:docMk/>
          <pc:sldMk cId="2580498816" sldId="321"/>
        </pc:sldMkLst>
        <pc:spChg chg="mod">
          <ac:chgData name="juswinkl@pg.edu.pl" userId="S::juswinkl_pg.edu.pl#ext#@fril.onmicrosoft.com::455ad5cd-e5a2-49e7-93b8-6e6dfab2f2a5" providerId="AD" clId="Web-{1BAC2BA6-B37E-37F5-8B13-E7BA5CE552B5}" dt="2026-05-08T08:21:24.447" v="46" actId="20577"/>
          <ac:spMkLst>
            <pc:docMk/>
            <pc:sldMk cId="2580498816" sldId="321"/>
            <ac:spMk id="2" creationId="{0756CF66-9BDE-58B7-70E7-51E712887B9F}"/>
          </ac:spMkLst>
        </pc:spChg>
        <pc:picChg chg="add mod">
          <ac:chgData name="juswinkl@pg.edu.pl" userId="S::juswinkl_pg.edu.pl#ext#@fril.onmicrosoft.com::455ad5cd-e5a2-49e7-93b8-6e6dfab2f2a5" providerId="AD" clId="Web-{1BAC2BA6-B37E-37F5-8B13-E7BA5CE552B5}" dt="2026-05-08T08:22:00.230" v="54" actId="14100"/>
          <ac:picMkLst>
            <pc:docMk/>
            <pc:sldMk cId="2580498816" sldId="321"/>
            <ac:picMk id="4" creationId="{4F48E81F-09CE-FD1C-4961-CFA27E1C8AD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32DF31-74DA-4009-9650-06C63AA0432D}"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90CEF-E906-47A4-A8F1-69F73CD8B12B}" type="slidenum">
              <a:rPr lang="pl-PL" smtClean="0"/>
              <a:t>‹#›</a:t>
            </a:fld>
            <a:endParaRPr lang="pl-PL"/>
          </a:p>
        </p:txBody>
      </p:sp>
    </p:spTree>
    <p:extLst>
      <p:ext uri="{BB962C8B-B14F-4D97-AF65-F5344CB8AC3E}">
        <p14:creationId xmlns:p14="http://schemas.microsoft.com/office/powerpoint/2010/main" val="30772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a:t>
            </a:fld>
            <a:endParaRPr lang="pl-PL"/>
          </a:p>
        </p:txBody>
      </p:sp>
    </p:spTree>
    <p:extLst>
      <p:ext uri="{BB962C8B-B14F-4D97-AF65-F5344CB8AC3E}">
        <p14:creationId xmlns:p14="http://schemas.microsoft.com/office/powerpoint/2010/main" val="2915632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12</a:t>
            </a:fld>
            <a:endParaRPr lang="pl-PL"/>
          </a:p>
        </p:txBody>
      </p:sp>
    </p:spTree>
    <p:extLst>
      <p:ext uri="{BB962C8B-B14F-4D97-AF65-F5344CB8AC3E}">
        <p14:creationId xmlns:p14="http://schemas.microsoft.com/office/powerpoint/2010/main" val="2775873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13</a:t>
            </a:fld>
            <a:endParaRPr lang="pl-PL"/>
          </a:p>
        </p:txBody>
      </p:sp>
    </p:spTree>
    <p:extLst>
      <p:ext uri="{BB962C8B-B14F-4D97-AF65-F5344CB8AC3E}">
        <p14:creationId xmlns:p14="http://schemas.microsoft.com/office/powerpoint/2010/main" val="3485076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14</a:t>
            </a:fld>
            <a:endParaRPr lang="pl-PL"/>
          </a:p>
        </p:txBody>
      </p:sp>
    </p:spTree>
    <p:extLst>
      <p:ext uri="{BB962C8B-B14F-4D97-AF65-F5344CB8AC3E}">
        <p14:creationId xmlns:p14="http://schemas.microsoft.com/office/powerpoint/2010/main" val="1700230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15</a:t>
            </a:fld>
            <a:endParaRPr lang="pl-PL"/>
          </a:p>
        </p:txBody>
      </p:sp>
    </p:spTree>
    <p:extLst>
      <p:ext uri="{BB962C8B-B14F-4D97-AF65-F5344CB8AC3E}">
        <p14:creationId xmlns:p14="http://schemas.microsoft.com/office/powerpoint/2010/main" val="463047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16</a:t>
            </a:fld>
            <a:endParaRPr lang="pl-PL"/>
          </a:p>
        </p:txBody>
      </p:sp>
    </p:spTree>
    <p:extLst>
      <p:ext uri="{BB962C8B-B14F-4D97-AF65-F5344CB8AC3E}">
        <p14:creationId xmlns:p14="http://schemas.microsoft.com/office/powerpoint/2010/main" val="2729087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17</a:t>
            </a:fld>
            <a:endParaRPr lang="pl-PL"/>
          </a:p>
        </p:txBody>
      </p:sp>
    </p:spTree>
    <p:extLst>
      <p:ext uri="{BB962C8B-B14F-4D97-AF65-F5344CB8AC3E}">
        <p14:creationId xmlns:p14="http://schemas.microsoft.com/office/powerpoint/2010/main" val="650235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18</a:t>
            </a:fld>
            <a:endParaRPr lang="pl-PL"/>
          </a:p>
        </p:txBody>
      </p:sp>
    </p:spTree>
    <p:extLst>
      <p:ext uri="{BB962C8B-B14F-4D97-AF65-F5344CB8AC3E}">
        <p14:creationId xmlns:p14="http://schemas.microsoft.com/office/powerpoint/2010/main" val="3612909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19</a:t>
            </a:fld>
            <a:endParaRPr lang="pl-PL"/>
          </a:p>
        </p:txBody>
      </p:sp>
    </p:spTree>
    <p:extLst>
      <p:ext uri="{BB962C8B-B14F-4D97-AF65-F5344CB8AC3E}">
        <p14:creationId xmlns:p14="http://schemas.microsoft.com/office/powerpoint/2010/main" val="2080385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20</a:t>
            </a:fld>
            <a:endParaRPr lang="pl-PL"/>
          </a:p>
        </p:txBody>
      </p:sp>
    </p:spTree>
    <p:extLst>
      <p:ext uri="{BB962C8B-B14F-4D97-AF65-F5344CB8AC3E}">
        <p14:creationId xmlns:p14="http://schemas.microsoft.com/office/powerpoint/2010/main" val="1705423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21</a:t>
            </a:fld>
            <a:endParaRPr lang="pl-PL"/>
          </a:p>
        </p:txBody>
      </p:sp>
    </p:spTree>
    <p:extLst>
      <p:ext uri="{BB962C8B-B14F-4D97-AF65-F5344CB8AC3E}">
        <p14:creationId xmlns:p14="http://schemas.microsoft.com/office/powerpoint/2010/main" val="563776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808541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22</a:t>
            </a:fld>
            <a:endParaRPr lang="pl-PL"/>
          </a:p>
        </p:txBody>
      </p:sp>
    </p:spTree>
    <p:extLst>
      <p:ext uri="{BB962C8B-B14F-4D97-AF65-F5344CB8AC3E}">
        <p14:creationId xmlns:p14="http://schemas.microsoft.com/office/powerpoint/2010/main" val="30034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23</a:t>
            </a:fld>
            <a:endParaRPr lang="pl-PL"/>
          </a:p>
        </p:txBody>
      </p:sp>
    </p:spTree>
    <p:extLst>
      <p:ext uri="{BB962C8B-B14F-4D97-AF65-F5344CB8AC3E}">
        <p14:creationId xmlns:p14="http://schemas.microsoft.com/office/powerpoint/2010/main" val="3053580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24</a:t>
            </a:fld>
            <a:endParaRPr lang="pl-PL"/>
          </a:p>
        </p:txBody>
      </p:sp>
    </p:spTree>
    <p:extLst>
      <p:ext uri="{BB962C8B-B14F-4D97-AF65-F5344CB8AC3E}">
        <p14:creationId xmlns:p14="http://schemas.microsoft.com/office/powerpoint/2010/main" val="141565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5</a:t>
            </a:fld>
            <a:endParaRPr lang="pl-PL"/>
          </a:p>
        </p:txBody>
      </p:sp>
    </p:spTree>
    <p:extLst>
      <p:ext uri="{BB962C8B-B14F-4D97-AF65-F5344CB8AC3E}">
        <p14:creationId xmlns:p14="http://schemas.microsoft.com/office/powerpoint/2010/main" val="309665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6</a:t>
            </a:fld>
            <a:endParaRPr lang="pl-PL"/>
          </a:p>
        </p:txBody>
      </p:sp>
    </p:spTree>
    <p:extLst>
      <p:ext uri="{BB962C8B-B14F-4D97-AF65-F5344CB8AC3E}">
        <p14:creationId xmlns:p14="http://schemas.microsoft.com/office/powerpoint/2010/main" val="846188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7</a:t>
            </a:fld>
            <a:endParaRPr lang="pl-PL"/>
          </a:p>
        </p:txBody>
      </p:sp>
    </p:spTree>
    <p:extLst>
      <p:ext uri="{BB962C8B-B14F-4D97-AF65-F5344CB8AC3E}">
        <p14:creationId xmlns:p14="http://schemas.microsoft.com/office/powerpoint/2010/main" val="772995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8</a:t>
            </a:fld>
            <a:endParaRPr lang="pl-PL"/>
          </a:p>
        </p:txBody>
      </p:sp>
    </p:spTree>
    <p:extLst>
      <p:ext uri="{BB962C8B-B14F-4D97-AF65-F5344CB8AC3E}">
        <p14:creationId xmlns:p14="http://schemas.microsoft.com/office/powerpoint/2010/main" val="3418770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9</a:t>
            </a:fld>
            <a:endParaRPr lang="pl-PL"/>
          </a:p>
        </p:txBody>
      </p:sp>
    </p:spTree>
    <p:extLst>
      <p:ext uri="{BB962C8B-B14F-4D97-AF65-F5344CB8AC3E}">
        <p14:creationId xmlns:p14="http://schemas.microsoft.com/office/powerpoint/2010/main" val="3678259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10</a:t>
            </a:fld>
            <a:endParaRPr lang="pl-PL"/>
          </a:p>
        </p:txBody>
      </p:sp>
    </p:spTree>
    <p:extLst>
      <p:ext uri="{BB962C8B-B14F-4D97-AF65-F5344CB8AC3E}">
        <p14:creationId xmlns:p14="http://schemas.microsoft.com/office/powerpoint/2010/main" val="1256841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t>11</a:t>
            </a:fld>
            <a:endParaRPr lang="pl-PL"/>
          </a:p>
        </p:txBody>
      </p:sp>
    </p:spTree>
    <p:extLst>
      <p:ext uri="{BB962C8B-B14F-4D97-AF65-F5344CB8AC3E}">
        <p14:creationId xmlns:p14="http://schemas.microsoft.com/office/powerpoint/2010/main" val="1051008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36673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18741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8" name="Footer Placeholder 7"/>
          <p:cNvSpPr>
            <a:spLocks noGrp="1"/>
          </p:cNvSpPr>
          <p:nvPr>
            <p:ph type="ftr" sz="quarter" idx="11"/>
          </p:nvPr>
        </p:nvSpPr>
        <p:spPr/>
        <p:txBody>
          <a:bodyPr/>
          <a:lstStyle/>
          <a:p>
            <a:endParaRPr lang="en-US" dirty="0">
              <a:solidFill>
                <a:srgbClr val="000000">
                  <a:lumMod val="50000"/>
                  <a:lumOff val="50000"/>
                </a:srgbClr>
              </a:solidFill>
            </a:endParaRPr>
          </a:p>
        </p:txBody>
      </p:sp>
      <p:sp>
        <p:nvSpPr>
          <p:cNvPr id="9" name="Slide Number Placeholder 8"/>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37212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86710777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3004822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316835833"/>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47182466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54495035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958351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4281086307"/>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6764463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976598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376120941"/>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743787241"/>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34316377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839922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5" name="Footer Placeholder 4"/>
          <p:cNvSpPr>
            <a:spLocks noGrp="1"/>
          </p:cNvSpPr>
          <p:nvPr>
            <p:ph type="ftr" sz="quarter" idx="11"/>
          </p:nvPr>
        </p:nvSpPr>
        <p:spPr/>
        <p:txBody>
          <a:bodyPr/>
          <a:lstStyle/>
          <a:p>
            <a:endParaRPr lang="en-US" dirty="0">
              <a:solidFill>
                <a:srgbClr val="000000">
                  <a:lumMod val="50000"/>
                  <a:lumOff val="50000"/>
                </a:srgbClr>
              </a:solidFill>
            </a:endParaRPr>
          </a:p>
        </p:txBody>
      </p:sp>
      <p:sp>
        <p:nvSpPr>
          <p:cNvPr id="6" name="Slide Number Placeholder 5"/>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290675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781241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11" name="Footer Placeholder 10"/>
          <p:cNvSpPr>
            <a:spLocks noGrp="1"/>
          </p:cNvSpPr>
          <p:nvPr>
            <p:ph type="ftr" sz="quarter" idx="11"/>
          </p:nvPr>
        </p:nvSpPr>
        <p:spPr/>
        <p:txBody>
          <a:bodyPr/>
          <a:lstStyle/>
          <a:p>
            <a:endParaRPr lang="en-US" dirty="0">
              <a:solidFill>
                <a:srgbClr val="000000">
                  <a:lumMod val="50000"/>
                  <a:lumOff val="50000"/>
                </a:srgbClr>
              </a:solidFill>
            </a:endParaRPr>
          </a:p>
        </p:txBody>
      </p:sp>
      <p:sp>
        <p:nvSpPr>
          <p:cNvPr id="12" name="Slide Number Placeholder 11"/>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1039597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7" name="Footer Placeholder 6"/>
          <p:cNvSpPr>
            <a:spLocks noGrp="1"/>
          </p:cNvSpPr>
          <p:nvPr>
            <p:ph type="ftr" sz="quarter" idx="11"/>
          </p:nvPr>
        </p:nvSpPr>
        <p:spPr/>
        <p:txBody>
          <a:bodyPr/>
          <a:lstStyle/>
          <a:p>
            <a:endParaRPr lang="en-US" dirty="0">
              <a:solidFill>
                <a:srgbClr val="000000">
                  <a:lumMod val="50000"/>
                  <a:lumOff val="50000"/>
                </a:srgbClr>
              </a:solidFill>
            </a:endParaRPr>
          </a:p>
        </p:txBody>
      </p:sp>
      <p:sp>
        <p:nvSpPr>
          <p:cNvPr id="8" name="Slide Number Placeholder 7"/>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33345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6" name="Footer Placeholder 5"/>
          <p:cNvSpPr>
            <a:spLocks noGrp="1"/>
          </p:cNvSpPr>
          <p:nvPr>
            <p:ph type="ftr" sz="quarter" idx="11"/>
          </p:nvPr>
        </p:nvSpPr>
        <p:spPr/>
        <p:txBody>
          <a:bodyPr/>
          <a:lstStyle/>
          <a:p>
            <a:endParaRPr lang="en-US" dirty="0">
              <a:solidFill>
                <a:srgbClr val="000000">
                  <a:lumMod val="50000"/>
                  <a:lumOff val="50000"/>
                </a:srgbClr>
              </a:solidFill>
            </a:endParaRPr>
          </a:p>
        </p:txBody>
      </p:sp>
      <p:sp>
        <p:nvSpPr>
          <p:cNvPr id="7" name="Slide Number Placeholder 6"/>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873250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3749710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solidFill>
                  <a:srgbClr val="000000">
                    <a:lumMod val="50000"/>
                    <a:lumOff val="50000"/>
                  </a:srgbClr>
                </a:solidFill>
              </a:rPr>
              <a:pPr/>
              <a:t>5/8/2026</a:t>
            </a:fld>
            <a:endParaRPr lang="en-US" dirty="0">
              <a:solidFill>
                <a:srgbClr val="000000">
                  <a:lumMod val="50000"/>
                  <a:lumOff val="50000"/>
                </a:srgbClr>
              </a:solidFill>
            </a:endParaRPr>
          </a:p>
        </p:txBody>
      </p:sp>
      <p:sp>
        <p:nvSpPr>
          <p:cNvPr id="9" name="Footer Placeholder 8"/>
          <p:cNvSpPr>
            <a:spLocks noGrp="1"/>
          </p:cNvSpPr>
          <p:nvPr>
            <p:ph type="ftr" sz="quarter" idx="11"/>
          </p:nvPr>
        </p:nvSpPr>
        <p:spPr>
          <a:xfrm>
            <a:off x="3499101" y="6356350"/>
            <a:ext cx="5911517" cy="365125"/>
          </a:xfrm>
        </p:spPr>
        <p:txBody>
          <a:bodyPr/>
          <a:lstStyle/>
          <a:p>
            <a:endParaRPr lang="en-US" dirty="0">
              <a:solidFill>
                <a:srgbClr val="000000">
                  <a:lumMod val="50000"/>
                  <a:lumOff val="50000"/>
                </a:srgbClr>
              </a:solidFill>
            </a:endParaRPr>
          </a:p>
        </p:txBody>
      </p:sp>
      <p:sp>
        <p:nvSpPr>
          <p:cNvPr id="10" name="Slide Number Placeholder 9"/>
          <p:cNvSpPr>
            <a:spLocks noGrp="1"/>
          </p:cNvSpPr>
          <p:nvPr>
            <p:ph type="sldNum" sz="quarter" idx="12"/>
          </p:nvPr>
        </p:nvSpPr>
        <p:spPr/>
        <p:txBody>
          <a:bodyPr/>
          <a:lstStyle/>
          <a:p>
            <a:fld id="{4FAB73BC-B049-4115-A692-8D63A059BFB8}" type="slidenum">
              <a:rPr lang="en-US" dirty="0">
                <a:solidFill>
                  <a:srgbClr val="40BAD2"/>
                </a:solidFill>
              </a:rPr>
              <a:pPr/>
              <a:t>‹#›</a:t>
            </a:fld>
            <a:endParaRPr lang="en-US" dirty="0">
              <a:solidFill>
                <a:srgbClr val="40BAD2"/>
              </a:solidFill>
            </a:endParaRPr>
          </a:p>
        </p:txBody>
      </p:sp>
    </p:spTree>
    <p:extLst>
      <p:ext uri="{BB962C8B-B14F-4D97-AF65-F5344CB8AC3E}">
        <p14:creationId xmlns:p14="http://schemas.microsoft.com/office/powerpoint/2010/main" val="2389185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fld id="{5586B75A-687E-405C-8A0B-8D00578BA2C3}" type="datetimeFigureOut">
              <a:rPr lang="en-US" dirty="0">
                <a:solidFill>
                  <a:srgbClr val="000000">
                    <a:lumMod val="50000"/>
                    <a:lumOff val="50000"/>
                  </a:srgbClr>
                </a:solidFill>
              </a:rPr>
              <a:pPr defTabSz="457200"/>
              <a:t>5/8/2026</a:t>
            </a:fld>
            <a:endParaRPr lang="en-US" dirty="0">
              <a:solidFill>
                <a:srgbClr val="000000">
                  <a:lumMod val="50000"/>
                  <a:lumOff val="50000"/>
                </a:srgbClr>
              </a:solidFill>
            </a:endParaRPr>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pPr defTabSz="457200"/>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pPr defTabSz="457200"/>
            <a:fld id="{4FAB73BC-B049-4115-A692-8D63A059BFB8}" type="slidenum">
              <a:rPr lang="en-US" dirty="0">
                <a:solidFill>
                  <a:srgbClr val="40BAD2"/>
                </a:solidFill>
              </a:rPr>
              <a:pPr defTabSz="457200"/>
              <a:t>‹#›</a:t>
            </a:fld>
            <a:endParaRPr lang="en-US" dirty="0">
              <a:solidFill>
                <a:srgbClr val="40BAD2"/>
              </a:solidFill>
            </a:endParaRPr>
          </a:p>
        </p:txBody>
      </p:sp>
    </p:spTree>
    <p:extLst>
      <p:ext uri="{BB962C8B-B14F-4D97-AF65-F5344CB8AC3E}">
        <p14:creationId xmlns:p14="http://schemas.microsoft.com/office/powerpoint/2010/main" val="56541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9298790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000" dirty="0" err="1">
                <a:solidFill>
                  <a:schemeClr val="tx1"/>
                </a:solidFill>
                <a:latin typeface="Calibri" panose="020F0502020204030204" pitchFamily="34" charset="0"/>
                <a:cs typeface="Calibri" panose="020F0502020204030204" pitchFamily="34" charset="0"/>
              </a:rPr>
              <a:t>Material</a:t>
            </a:r>
            <a:r>
              <a:rPr lang="pl-PL" sz="4000" dirty="0">
                <a:solidFill>
                  <a:schemeClr val="tx1"/>
                </a:solidFill>
                <a:latin typeface="Calibri" panose="020F0502020204030204" pitchFamily="34" charset="0"/>
                <a:cs typeface="Calibri" panose="020F0502020204030204" pitchFamily="34" charset="0"/>
              </a:rPr>
              <a:t> </a:t>
            </a:r>
            <a:r>
              <a:rPr lang="pl-PL" sz="4000" dirty="0" err="1">
                <a:solidFill>
                  <a:schemeClr val="tx1"/>
                </a:solidFill>
                <a:latin typeface="Calibri" panose="020F0502020204030204" pitchFamily="34" charset="0"/>
                <a:cs typeface="Calibri" panose="020F0502020204030204" pitchFamily="34" charset="0"/>
              </a:rPr>
              <a:t>flow</a:t>
            </a:r>
            <a:r>
              <a:rPr lang="pl-PL" sz="4000" dirty="0">
                <a:solidFill>
                  <a:schemeClr val="tx1"/>
                </a:solidFill>
                <a:latin typeface="Calibri" panose="020F0502020204030204" pitchFamily="34" charset="0"/>
                <a:cs typeface="Calibri" panose="020F0502020204030204" pitchFamily="34" charset="0"/>
              </a:rPr>
              <a:t> management</a:t>
            </a:r>
            <a:br>
              <a:rPr lang="pl-PL" sz="4000" dirty="0">
                <a:solidFill>
                  <a:schemeClr val="tx1"/>
                </a:solidFill>
                <a:latin typeface="Calibri" panose="020F0502020204030204" pitchFamily="34" charset="0"/>
                <a:cs typeface="Calibri" panose="020F0502020204030204" pitchFamily="34" charset="0"/>
              </a:rPr>
            </a:br>
            <a:r>
              <a:rPr lang="pl-PL" sz="4000" dirty="0">
                <a:solidFill>
                  <a:schemeClr val="tx1"/>
                </a:solidFill>
                <a:latin typeface="Calibri" panose="020F0502020204030204" pitchFamily="34" charset="0"/>
                <a:cs typeface="Calibri" panose="020F0502020204030204" pitchFamily="34" charset="0"/>
              </a:rPr>
              <a:t>Part 3</a:t>
            </a:r>
            <a:endParaRPr lang="pl-PL" sz="40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1582C1F9-74BD-2324-ABC6-E274036047F2}"/>
              </a:ext>
            </a:extLst>
          </p:cNvPr>
          <p:cNvPicPr>
            <a:picLocks noChangeAspect="1"/>
          </p:cNvPicPr>
          <p:nvPr/>
        </p:nvPicPr>
        <p:blipFill>
          <a:blip r:embed="rId3"/>
          <a:stretch>
            <a:fillRect/>
          </a:stretch>
        </p:blipFill>
        <p:spPr>
          <a:xfrm>
            <a:off x="535598" y="4192832"/>
            <a:ext cx="4684835" cy="910737"/>
          </a:xfrm>
          <a:prstGeom prst="rect">
            <a:avLst/>
          </a:prstGeom>
        </p:spPr>
      </p:pic>
    </p:spTree>
    <p:extLst>
      <p:ext uri="{BB962C8B-B14F-4D97-AF65-F5344CB8AC3E}">
        <p14:creationId xmlns:p14="http://schemas.microsoft.com/office/powerpoint/2010/main" val="4156631961"/>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p>
            <a:pPr marL="0" indent="0">
              <a:buNone/>
            </a:pPr>
            <a:r>
              <a:rPr lang="en-US" sz="2800" b="1" dirty="0">
                <a:latin typeface="Calibri" panose="020F0502020204030204" pitchFamily="34" charset="0"/>
                <a:cs typeface="Calibri" panose="020F0502020204030204" pitchFamily="34" charset="0"/>
              </a:rPr>
              <a:t>Role in material flows:</a:t>
            </a:r>
          </a:p>
          <a:p>
            <a:r>
              <a:rPr lang="en-US" sz="2800" dirty="0">
                <a:latin typeface="Calibri" panose="020F0502020204030204" pitchFamily="34" charset="0"/>
                <a:cs typeface="Calibri" panose="020F0502020204030204" pitchFamily="34" charset="0"/>
              </a:rPr>
              <a:t>Improves accuracy of stock movements</a:t>
            </a:r>
          </a:p>
          <a:p>
            <a:r>
              <a:rPr lang="en-US" sz="2800" dirty="0">
                <a:latin typeface="Calibri" panose="020F0502020204030204" pitchFamily="34" charset="0"/>
                <a:cs typeface="Calibri" panose="020F0502020204030204" pitchFamily="34" charset="0"/>
              </a:rPr>
              <a:t>Reduces handling time and errors</a:t>
            </a:r>
          </a:p>
          <a:p>
            <a:r>
              <a:rPr lang="en-US" sz="2800" dirty="0">
                <a:latin typeface="Calibri" panose="020F0502020204030204" pitchFamily="34" charset="0"/>
                <a:cs typeface="Calibri" panose="020F0502020204030204" pitchFamily="34" charset="0"/>
              </a:rPr>
              <a:t>Enhances throughput of warehouses</a:t>
            </a:r>
          </a:p>
          <a:p>
            <a:endParaRPr lang="pl-PL" dirty="0"/>
          </a:p>
        </p:txBody>
      </p:sp>
      <p:sp>
        <p:nvSpPr>
          <p:cNvPr id="4"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Warehouse</a:t>
            </a:r>
            <a:r>
              <a:rPr lang="pl-PL" sz="3200" dirty="0">
                <a:latin typeface="Calibri" panose="020F0502020204030204" pitchFamily="34" charset="0"/>
                <a:cs typeface="Calibri" panose="020F0502020204030204" pitchFamily="34" charset="0"/>
              </a:rPr>
              <a:t> Management Systems (WMS)</a:t>
            </a:r>
          </a:p>
        </p:txBody>
      </p:sp>
      <p:sp>
        <p:nvSpPr>
          <p:cNvPr id="2" name="Prostokąt 1"/>
          <p:cNvSpPr/>
          <p:nvPr/>
        </p:nvSpPr>
        <p:spPr>
          <a:xfrm>
            <a:off x="4835046" y="5523083"/>
            <a:ext cx="6839212" cy="923330"/>
          </a:xfrm>
          <a:prstGeom prst="rect">
            <a:avLst/>
          </a:prstGeom>
          <a:solidFill>
            <a:schemeClr val="accent1">
              <a:lumMod val="20000"/>
              <a:lumOff val="80000"/>
            </a:schemeClr>
          </a:solidFill>
        </p:spPr>
        <p:txBody>
          <a:bodyPr wrap="square">
            <a:spAutoFit/>
          </a:bodyPr>
          <a:lstStyle/>
          <a:p>
            <a:r>
              <a:rPr lang="en-US" b="1" dirty="0">
                <a:latin typeface="Calibri" panose="020F0502020204030204" pitchFamily="34" charset="0"/>
                <a:cs typeface="Calibri" panose="020F0502020204030204" pitchFamily="34" charset="0"/>
              </a:rPr>
              <a:t>WMS (Warehouse Management System)</a:t>
            </a:r>
            <a:r>
              <a:rPr lang="en-US" dirty="0">
                <a:latin typeface="Calibri" panose="020F0502020204030204" pitchFamily="34" charset="0"/>
                <a:cs typeface="Calibri" panose="020F0502020204030204" pitchFamily="34" charset="0"/>
              </a:rPr>
              <a:t> is a system that manages and optimizes warehouse operations such as receiving, storage, picking, and shipping.</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B4C724A-60FC-BFE6-678D-EA84B9070516}"/>
              </a:ext>
            </a:extLst>
          </p:cNvPr>
          <p:cNvPicPr>
            <a:picLocks noChangeAspect="1"/>
          </p:cNvPicPr>
          <p:nvPr/>
        </p:nvPicPr>
        <p:blipFill>
          <a:blip r:embed="rId3"/>
          <a:stretch>
            <a:fillRect/>
          </a:stretch>
        </p:blipFill>
        <p:spPr>
          <a:xfrm>
            <a:off x="148140" y="5716832"/>
            <a:ext cx="4684835" cy="910737"/>
          </a:xfrm>
          <a:prstGeom prst="rect">
            <a:avLst/>
          </a:prstGeom>
        </p:spPr>
      </p:pic>
    </p:spTree>
    <p:extLst>
      <p:ext uri="{BB962C8B-B14F-4D97-AF65-F5344CB8AC3E}">
        <p14:creationId xmlns:p14="http://schemas.microsoft.com/office/powerpoint/2010/main" val="2555151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Transportation</a:t>
            </a:r>
            <a:r>
              <a:rPr lang="pl-PL" sz="3200" dirty="0">
                <a:latin typeface="Calibri" panose="020F0502020204030204" pitchFamily="34" charset="0"/>
                <a:cs typeface="Calibri" panose="020F0502020204030204" pitchFamily="34" charset="0"/>
              </a:rPr>
              <a:t> Management Systems (TMS)</a:t>
            </a:r>
          </a:p>
        </p:txBody>
      </p:sp>
      <p:sp>
        <p:nvSpPr>
          <p:cNvPr id="3" name="Symbol zastępczy zawartości 2"/>
          <p:cNvSpPr>
            <a:spLocks noGrp="1"/>
          </p:cNvSpPr>
          <p:nvPr>
            <p:ph idx="1"/>
          </p:nvPr>
        </p:nvSpPr>
        <p:spPr>
          <a:xfrm>
            <a:off x="3657600" y="212753"/>
            <a:ext cx="8104340" cy="5298697"/>
          </a:xfrm>
        </p:spPr>
        <p:txBody>
          <a:bodyPr>
            <a:noAutofit/>
          </a:bodyPr>
          <a:lstStyle/>
          <a:p>
            <a:pPr marL="0" indent="0">
              <a:buNone/>
            </a:pPr>
            <a:r>
              <a:rPr lang="en-US" sz="2800" b="1" dirty="0">
                <a:latin typeface="Calibri" panose="020F0502020204030204" pitchFamily="34" charset="0"/>
                <a:cs typeface="Calibri" panose="020F0502020204030204" pitchFamily="34" charset="0"/>
              </a:rPr>
              <a:t>Key functions of TMS:</a:t>
            </a:r>
          </a:p>
          <a:p>
            <a:r>
              <a:rPr lang="en-US" sz="2800" dirty="0">
                <a:latin typeface="Calibri" panose="020F0502020204030204" pitchFamily="34" charset="0"/>
                <a:cs typeface="Calibri" panose="020F0502020204030204" pitchFamily="34" charset="0"/>
              </a:rPr>
              <a:t>Route planning and optimization</a:t>
            </a:r>
          </a:p>
          <a:p>
            <a:r>
              <a:rPr lang="en-US" sz="2800" dirty="0">
                <a:latin typeface="Calibri" panose="020F0502020204030204" pitchFamily="34" charset="0"/>
                <a:cs typeface="Calibri" panose="020F0502020204030204" pitchFamily="34" charset="0"/>
              </a:rPr>
              <a:t>Carrier selection and freight consolidation</a:t>
            </a:r>
          </a:p>
          <a:p>
            <a:r>
              <a:rPr lang="en-US" sz="2800" dirty="0">
                <a:latin typeface="Calibri" panose="020F0502020204030204" pitchFamily="34" charset="0"/>
                <a:cs typeface="Calibri" panose="020F0502020204030204" pitchFamily="34" charset="0"/>
              </a:rPr>
              <a:t>Shipment tracking and delivery confirmation</a:t>
            </a:r>
          </a:p>
          <a:p>
            <a:r>
              <a:rPr lang="en-US" sz="2800" dirty="0">
                <a:latin typeface="Calibri" panose="020F0502020204030204" pitchFamily="34" charset="0"/>
                <a:cs typeface="Calibri" panose="020F0502020204030204" pitchFamily="34" charset="0"/>
              </a:rPr>
              <a:t>Cost and performance monitoring</a:t>
            </a:r>
          </a:p>
          <a:p>
            <a:pPr marL="0" indent="0">
              <a:buNone/>
            </a:pPr>
            <a:r>
              <a:rPr lang="en-US" sz="2800" b="1" dirty="0">
                <a:latin typeface="Calibri" panose="020F0502020204030204" pitchFamily="34" charset="0"/>
                <a:cs typeface="Calibri" panose="020F0502020204030204" pitchFamily="34" charset="0"/>
              </a:rPr>
              <a:t>Role in material flows:</a:t>
            </a:r>
          </a:p>
          <a:p>
            <a:r>
              <a:rPr lang="en-US" sz="2800" dirty="0">
                <a:latin typeface="Calibri" panose="020F0502020204030204" pitchFamily="34" charset="0"/>
                <a:cs typeface="Calibri" panose="020F0502020204030204" pitchFamily="34" charset="0"/>
              </a:rPr>
              <a:t>Improves reliability and punctuality of deliveries</a:t>
            </a:r>
          </a:p>
          <a:p>
            <a:r>
              <a:rPr lang="en-US" sz="2800" dirty="0">
                <a:latin typeface="Calibri" panose="020F0502020204030204" pitchFamily="34" charset="0"/>
                <a:cs typeface="Calibri" panose="020F0502020204030204" pitchFamily="34" charset="0"/>
              </a:rPr>
              <a:t>Reduces transportation costs</a:t>
            </a:r>
          </a:p>
          <a:p>
            <a:r>
              <a:rPr lang="en-US" sz="2800" dirty="0">
                <a:latin typeface="Calibri" panose="020F0502020204030204" pitchFamily="34" charset="0"/>
                <a:cs typeface="Calibri" panose="020F0502020204030204" pitchFamily="34" charset="0"/>
              </a:rPr>
              <a:t>Enhances coordination between warehouses and transport operators</a:t>
            </a:r>
          </a:p>
        </p:txBody>
      </p:sp>
      <p:sp>
        <p:nvSpPr>
          <p:cNvPr id="4" name="Prostokąt 3"/>
          <p:cNvSpPr/>
          <p:nvPr/>
        </p:nvSpPr>
        <p:spPr>
          <a:xfrm>
            <a:off x="5164898" y="5875332"/>
            <a:ext cx="6096000" cy="646331"/>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Transportation Management System (TMS) </a:t>
            </a:r>
            <a:r>
              <a:rPr lang="en-US" dirty="0">
                <a:latin typeface="Calibri" panose="020F0502020204030204" pitchFamily="34" charset="0"/>
                <a:cs typeface="Calibri" panose="020F0502020204030204" pitchFamily="34" charset="0"/>
              </a:rPr>
              <a:t>supports planning, execution, and optimization of transport-related material flows.</a:t>
            </a:r>
          </a:p>
        </p:txBody>
      </p:sp>
      <p:pic>
        <p:nvPicPr>
          <p:cNvPr id="6" name="Picture 5">
            <a:extLst>
              <a:ext uri="{FF2B5EF4-FFF2-40B4-BE49-F238E27FC236}">
                <a16:creationId xmlns:a16="http://schemas.microsoft.com/office/drawing/2014/main" id="{2348E509-03CF-3214-5B02-71F519A7FADB}"/>
              </a:ext>
            </a:extLst>
          </p:cNvPr>
          <p:cNvPicPr>
            <a:picLocks noChangeAspect="1"/>
          </p:cNvPicPr>
          <p:nvPr/>
        </p:nvPicPr>
        <p:blipFill>
          <a:blip r:embed="rId3"/>
          <a:stretch>
            <a:fillRect/>
          </a:stretch>
        </p:blipFill>
        <p:spPr>
          <a:xfrm>
            <a:off x="251462" y="5871815"/>
            <a:ext cx="4684835" cy="910737"/>
          </a:xfrm>
          <a:prstGeom prst="rect">
            <a:avLst/>
          </a:prstGeom>
        </p:spPr>
      </p:pic>
    </p:spTree>
    <p:extLst>
      <p:ext uri="{BB962C8B-B14F-4D97-AF65-F5344CB8AC3E}">
        <p14:creationId xmlns:p14="http://schemas.microsoft.com/office/powerpoint/2010/main" val="206369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Automated Storage and Retrieval Systems (AS/RS)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95178" y="438411"/>
            <a:ext cx="8104340" cy="5696649"/>
          </a:xfrm>
        </p:spPr>
        <p:txBody>
          <a:bodyPr>
            <a:normAutofit/>
          </a:bodyPr>
          <a:lstStyle/>
          <a:p>
            <a:pPr marL="0" indent="0">
              <a:buNone/>
            </a:pPr>
            <a:r>
              <a:rPr lang="en-US" sz="2800" b="1" dirty="0">
                <a:latin typeface="Calibri" panose="020F0502020204030204" pitchFamily="34" charset="0"/>
                <a:cs typeface="Calibri" panose="020F0502020204030204" pitchFamily="34" charset="0"/>
              </a:rPr>
              <a:t>Main components:</a:t>
            </a:r>
          </a:p>
          <a:p>
            <a:r>
              <a:rPr lang="en-US" sz="2800" dirty="0">
                <a:latin typeface="Calibri" panose="020F0502020204030204" pitchFamily="34" charset="0"/>
                <a:cs typeface="Calibri" panose="020F0502020204030204" pitchFamily="34" charset="0"/>
              </a:rPr>
              <a:t>Storage racks</a:t>
            </a:r>
          </a:p>
          <a:p>
            <a:r>
              <a:rPr lang="en-US" sz="2800" dirty="0">
                <a:latin typeface="Calibri" panose="020F0502020204030204" pitchFamily="34" charset="0"/>
                <a:cs typeface="Calibri" panose="020F0502020204030204" pitchFamily="34" charset="0"/>
              </a:rPr>
              <a:t>Automated cranes or shuttles</a:t>
            </a:r>
          </a:p>
          <a:p>
            <a:r>
              <a:rPr lang="en-US" sz="2800" dirty="0">
                <a:latin typeface="Calibri" panose="020F0502020204030204" pitchFamily="34" charset="0"/>
                <a:cs typeface="Calibri" panose="020F0502020204030204" pitchFamily="34" charset="0"/>
              </a:rPr>
              <a:t>Conveyors and control software</a:t>
            </a:r>
          </a:p>
          <a:p>
            <a:pPr marL="0" indent="0">
              <a:buNone/>
            </a:pPr>
            <a:r>
              <a:rPr lang="en-US" sz="2800" b="1" dirty="0">
                <a:latin typeface="Calibri" panose="020F0502020204030204" pitchFamily="34" charset="0"/>
                <a:cs typeface="Calibri" panose="020F0502020204030204" pitchFamily="34" charset="0"/>
              </a:rPr>
              <a:t>Benefits for material flows:</a:t>
            </a:r>
          </a:p>
          <a:p>
            <a:r>
              <a:rPr lang="en-US" sz="2800" dirty="0">
                <a:latin typeface="Calibri" panose="020F0502020204030204" pitchFamily="34" charset="0"/>
                <a:cs typeface="Calibri" panose="020F0502020204030204" pitchFamily="34" charset="0"/>
              </a:rPr>
              <a:t>Faster and more predictable material handling</a:t>
            </a:r>
          </a:p>
          <a:p>
            <a:r>
              <a:rPr lang="en-US" sz="2800" dirty="0">
                <a:latin typeface="Calibri" panose="020F0502020204030204" pitchFamily="34" charset="0"/>
                <a:cs typeface="Calibri" panose="020F0502020204030204" pitchFamily="34" charset="0"/>
              </a:rPr>
              <a:t>Reduced labor dependency</a:t>
            </a:r>
          </a:p>
          <a:p>
            <a:r>
              <a:rPr lang="en-US" sz="2800" dirty="0">
                <a:latin typeface="Calibri" panose="020F0502020204030204" pitchFamily="34" charset="0"/>
                <a:cs typeface="Calibri" panose="020F0502020204030204" pitchFamily="34" charset="0"/>
              </a:rPr>
              <a:t>Better space utilization</a:t>
            </a:r>
          </a:p>
          <a:p>
            <a:endParaRPr lang="pl-PL" dirty="0"/>
          </a:p>
        </p:txBody>
      </p:sp>
      <p:sp>
        <p:nvSpPr>
          <p:cNvPr id="4" name="Prostokąt 3"/>
          <p:cNvSpPr/>
          <p:nvPr/>
        </p:nvSpPr>
        <p:spPr>
          <a:xfrm>
            <a:off x="5365315" y="5725020"/>
            <a:ext cx="6096000" cy="646331"/>
          </a:xfrm>
          <a:prstGeom prst="rect">
            <a:avLst/>
          </a:prstGeom>
          <a:solidFill>
            <a:schemeClr val="accent1">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AS/RS </a:t>
            </a:r>
            <a:r>
              <a:rPr lang="en-US" dirty="0">
                <a:latin typeface="Calibri" panose="020F0502020204030204" pitchFamily="34" charset="0"/>
                <a:cs typeface="Calibri" panose="020F0502020204030204" pitchFamily="34" charset="0"/>
              </a:rPr>
              <a:t>are automated systems used to store and retrieve materials with minimal human intervention.</a:t>
            </a:r>
          </a:p>
        </p:txBody>
      </p:sp>
      <p:pic>
        <p:nvPicPr>
          <p:cNvPr id="6" name="Picture 5">
            <a:extLst>
              <a:ext uri="{FF2B5EF4-FFF2-40B4-BE49-F238E27FC236}">
                <a16:creationId xmlns:a16="http://schemas.microsoft.com/office/drawing/2014/main" id="{AED2327A-A123-8712-B0BF-6DA528E13520}"/>
              </a:ext>
            </a:extLst>
          </p:cNvPr>
          <p:cNvPicPr>
            <a:picLocks noChangeAspect="1"/>
          </p:cNvPicPr>
          <p:nvPr/>
        </p:nvPicPr>
        <p:blipFill>
          <a:blip r:embed="rId3"/>
          <a:stretch>
            <a:fillRect/>
          </a:stretch>
        </p:blipFill>
        <p:spPr>
          <a:xfrm>
            <a:off x="251462" y="5729747"/>
            <a:ext cx="4684835" cy="910737"/>
          </a:xfrm>
          <a:prstGeom prst="rect">
            <a:avLst/>
          </a:prstGeom>
        </p:spPr>
      </p:pic>
    </p:spTree>
    <p:extLst>
      <p:ext uri="{BB962C8B-B14F-4D97-AF65-F5344CB8AC3E}">
        <p14:creationId xmlns:p14="http://schemas.microsoft.com/office/powerpoint/2010/main" val="239126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RFID Technology</a:t>
            </a:r>
          </a:p>
        </p:txBody>
      </p:sp>
      <p:sp>
        <p:nvSpPr>
          <p:cNvPr id="3" name="Symbol zastępczy zawartości 2"/>
          <p:cNvSpPr>
            <a:spLocks noGrp="1"/>
          </p:cNvSpPr>
          <p:nvPr>
            <p:ph idx="1"/>
          </p:nvPr>
        </p:nvSpPr>
        <p:spPr>
          <a:xfrm>
            <a:off x="3618748" y="100019"/>
            <a:ext cx="8068036" cy="6125415"/>
          </a:xfrm>
        </p:spPr>
        <p:txBody>
          <a:bodyPr>
            <a:normAutofit/>
          </a:bodyPr>
          <a:lstStyle/>
          <a:p>
            <a:pPr marL="0" indent="0">
              <a:buNone/>
            </a:pPr>
            <a:r>
              <a:rPr lang="en-US" sz="2800" b="1" dirty="0">
                <a:latin typeface="Calibri" panose="020F0502020204030204" pitchFamily="34" charset="0"/>
                <a:cs typeface="Calibri" panose="020F0502020204030204" pitchFamily="34" charset="0"/>
              </a:rPr>
              <a:t>Key applications in material flows:</a:t>
            </a:r>
          </a:p>
          <a:p>
            <a:r>
              <a:rPr lang="en-US" sz="2800" dirty="0">
                <a:latin typeface="Calibri" panose="020F0502020204030204" pitchFamily="34" charset="0"/>
                <a:cs typeface="Calibri" panose="020F0502020204030204" pitchFamily="34" charset="0"/>
              </a:rPr>
              <a:t>Real-time tracking of pallets, containers, and products</a:t>
            </a:r>
          </a:p>
          <a:p>
            <a:r>
              <a:rPr lang="en-US" sz="2800" dirty="0">
                <a:latin typeface="Calibri" panose="020F0502020204030204" pitchFamily="34" charset="0"/>
                <a:cs typeface="Calibri" panose="020F0502020204030204" pitchFamily="34" charset="0"/>
              </a:rPr>
              <a:t>Automated inventory counting</a:t>
            </a:r>
          </a:p>
          <a:p>
            <a:r>
              <a:rPr lang="en-US" sz="2800" dirty="0">
                <a:latin typeface="Calibri" panose="020F0502020204030204" pitchFamily="34" charset="0"/>
                <a:cs typeface="Calibri" panose="020F0502020204030204" pitchFamily="34" charset="0"/>
              </a:rPr>
              <a:t>Reduction of manual scanning</a:t>
            </a:r>
          </a:p>
          <a:p>
            <a:pPr marL="0" indent="0">
              <a:buNone/>
            </a:pPr>
            <a:r>
              <a:rPr lang="en-US" sz="2800" b="1" dirty="0">
                <a:latin typeface="Calibri" panose="020F0502020204030204" pitchFamily="34" charset="0"/>
                <a:cs typeface="Calibri" panose="020F0502020204030204" pitchFamily="34" charset="0"/>
              </a:rPr>
              <a:t>Advantages over barcodes:</a:t>
            </a:r>
          </a:p>
          <a:p>
            <a:r>
              <a:rPr lang="en-US" sz="2800" dirty="0">
                <a:latin typeface="Calibri" panose="020F0502020204030204" pitchFamily="34" charset="0"/>
                <a:cs typeface="Calibri" panose="020F0502020204030204" pitchFamily="34" charset="0"/>
              </a:rPr>
              <a:t>No line-of-sight required</a:t>
            </a:r>
          </a:p>
          <a:p>
            <a:r>
              <a:rPr lang="en-US" sz="2800" dirty="0">
                <a:latin typeface="Calibri" panose="020F0502020204030204" pitchFamily="34" charset="0"/>
                <a:cs typeface="Calibri" panose="020F0502020204030204" pitchFamily="34" charset="0"/>
              </a:rPr>
              <a:t>Multiple items can be scanned simultaneously</a:t>
            </a:r>
          </a:p>
          <a:p>
            <a:r>
              <a:rPr lang="en-US" sz="2800" dirty="0">
                <a:latin typeface="Calibri" panose="020F0502020204030204" pitchFamily="34" charset="0"/>
                <a:cs typeface="Calibri" panose="020F0502020204030204" pitchFamily="34" charset="0"/>
              </a:rPr>
              <a:t>Higher data accuracy</a:t>
            </a:r>
          </a:p>
          <a:p>
            <a:endParaRPr lang="pl-PL" dirty="0"/>
          </a:p>
        </p:txBody>
      </p:sp>
      <p:sp>
        <p:nvSpPr>
          <p:cNvPr id="4" name="Prostokąt 3"/>
          <p:cNvSpPr/>
          <p:nvPr/>
        </p:nvSpPr>
        <p:spPr>
          <a:xfrm>
            <a:off x="5365315" y="5540099"/>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Radio Frequency Identification (RFID)</a:t>
            </a:r>
            <a:r>
              <a:rPr lang="en-US" dirty="0">
                <a:latin typeface="Calibri" panose="020F0502020204030204" pitchFamily="34" charset="0"/>
                <a:cs typeface="Calibri" panose="020F0502020204030204" pitchFamily="34" charset="0"/>
              </a:rPr>
              <a:t> uses radio waves to automatically identify and track materials equipped with RFID tags.</a:t>
            </a:r>
          </a:p>
        </p:txBody>
      </p:sp>
      <p:pic>
        <p:nvPicPr>
          <p:cNvPr id="6" name="Picture 5">
            <a:extLst>
              <a:ext uri="{FF2B5EF4-FFF2-40B4-BE49-F238E27FC236}">
                <a16:creationId xmlns:a16="http://schemas.microsoft.com/office/drawing/2014/main" id="{5A95007C-1305-50FE-EEDD-E0D7523F2E40}"/>
              </a:ext>
            </a:extLst>
          </p:cNvPr>
          <p:cNvPicPr>
            <a:picLocks noChangeAspect="1"/>
          </p:cNvPicPr>
          <p:nvPr/>
        </p:nvPicPr>
        <p:blipFill>
          <a:blip r:embed="rId3"/>
          <a:stretch>
            <a:fillRect/>
          </a:stretch>
        </p:blipFill>
        <p:spPr>
          <a:xfrm>
            <a:off x="251462" y="5768493"/>
            <a:ext cx="4684835" cy="910737"/>
          </a:xfrm>
          <a:prstGeom prst="rect">
            <a:avLst/>
          </a:prstGeom>
        </p:spPr>
      </p:pic>
    </p:spTree>
    <p:extLst>
      <p:ext uri="{BB962C8B-B14F-4D97-AF65-F5344CB8AC3E}">
        <p14:creationId xmlns:p14="http://schemas.microsoft.com/office/powerpoint/2010/main" val="3171463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Internet of Things (</a:t>
            </a:r>
            <a:r>
              <a:rPr lang="en-US" sz="3200" dirty="0" err="1">
                <a:latin typeface="Calibri" panose="020F0502020204030204" pitchFamily="34" charset="0"/>
                <a:cs typeface="Calibri" panose="020F0502020204030204" pitchFamily="34" charset="0"/>
              </a:rPr>
              <a:t>IoT</a:t>
            </a:r>
            <a:r>
              <a:rPr lang="en-US" sz="3200" dirty="0">
                <a:latin typeface="Calibri" panose="020F0502020204030204" pitchFamily="34" charset="0"/>
                <a:cs typeface="Calibri" panose="020F0502020204030204" pitchFamily="34" charset="0"/>
              </a:rPr>
              <a:t>) Applications in Material Tracking</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56534" y="325679"/>
            <a:ext cx="7429209" cy="5185774"/>
          </a:xfrm>
        </p:spPr>
        <p:txBody>
          <a:bodyPr>
            <a:normAutofit fontScale="92500"/>
          </a:bodyPr>
          <a:lstStyle/>
          <a:p>
            <a:pPr marL="0" indent="0">
              <a:buNone/>
            </a:pPr>
            <a:endParaRPr lang="en-US" sz="2800" dirty="0">
              <a:latin typeface="Calibri" panose="020F0502020204030204" pitchFamily="34" charset="0"/>
              <a:cs typeface="Calibri" panose="020F0502020204030204" pitchFamily="34" charset="0"/>
            </a:endParaRPr>
          </a:p>
          <a:p>
            <a:pPr marL="0" indent="0">
              <a:buNone/>
            </a:pPr>
            <a:r>
              <a:rPr lang="en-US" sz="2800" b="1" dirty="0">
                <a:latin typeface="Calibri" panose="020F0502020204030204" pitchFamily="34" charset="0"/>
                <a:cs typeface="Calibri" panose="020F0502020204030204" pitchFamily="34" charset="0"/>
              </a:rPr>
              <a:t>Typical </a:t>
            </a:r>
            <a:r>
              <a:rPr lang="en-US" sz="2800" b="1" dirty="0" err="1">
                <a:latin typeface="Calibri" panose="020F0502020204030204" pitchFamily="34" charset="0"/>
                <a:cs typeface="Calibri" panose="020F0502020204030204" pitchFamily="34" charset="0"/>
              </a:rPr>
              <a:t>IoT</a:t>
            </a:r>
            <a:r>
              <a:rPr lang="en-US" sz="2800" b="1" dirty="0">
                <a:latin typeface="Calibri" panose="020F0502020204030204" pitchFamily="34" charset="0"/>
                <a:cs typeface="Calibri" panose="020F0502020204030204" pitchFamily="34" charset="0"/>
              </a:rPr>
              <a:t> applications:</a:t>
            </a:r>
          </a:p>
          <a:p>
            <a:r>
              <a:rPr lang="en-US" sz="2800" dirty="0">
                <a:latin typeface="Calibri" panose="020F0502020204030204" pitchFamily="34" charset="0"/>
                <a:cs typeface="Calibri" panose="020F0502020204030204" pitchFamily="34" charset="0"/>
              </a:rPr>
              <a:t>GPS tracking of vehicles and shipments</a:t>
            </a:r>
          </a:p>
          <a:p>
            <a:r>
              <a:rPr lang="en-US" sz="2800" dirty="0">
                <a:latin typeface="Calibri" panose="020F0502020204030204" pitchFamily="34" charset="0"/>
                <a:cs typeface="Calibri" panose="020F0502020204030204" pitchFamily="34" charset="0"/>
              </a:rPr>
              <a:t>Temperature and humidity monitoring (cold chains)</a:t>
            </a:r>
          </a:p>
          <a:p>
            <a:r>
              <a:rPr lang="en-US" sz="2800" dirty="0">
                <a:latin typeface="Calibri" panose="020F0502020204030204" pitchFamily="34" charset="0"/>
                <a:cs typeface="Calibri" panose="020F0502020204030204" pitchFamily="34" charset="0"/>
              </a:rPr>
              <a:t>Condition monitoring of goods and equipment</a:t>
            </a:r>
          </a:p>
          <a:p>
            <a:r>
              <a:rPr lang="en-US" sz="2800" dirty="0">
                <a:latin typeface="Calibri" panose="020F0502020204030204" pitchFamily="34" charset="0"/>
                <a:cs typeface="Calibri" panose="020F0502020204030204" pitchFamily="34" charset="0"/>
              </a:rPr>
              <a:t>Predictive maintenance of logistics assets</a:t>
            </a:r>
          </a:p>
          <a:p>
            <a:pPr marL="0" indent="0">
              <a:buNone/>
            </a:pPr>
            <a:r>
              <a:rPr lang="en-US" sz="2800" b="1" dirty="0">
                <a:latin typeface="Calibri" panose="020F0502020204030204" pitchFamily="34" charset="0"/>
                <a:cs typeface="Calibri" panose="020F0502020204030204" pitchFamily="34" charset="0"/>
              </a:rPr>
              <a:t>Impact on material flow management:</a:t>
            </a:r>
          </a:p>
          <a:p>
            <a:r>
              <a:rPr lang="en-US" sz="2800" dirty="0">
                <a:latin typeface="Calibri" panose="020F0502020204030204" pitchFamily="34" charset="0"/>
                <a:cs typeface="Calibri" panose="020F0502020204030204" pitchFamily="34" charset="0"/>
              </a:rPr>
              <a:t>Increased visibility and transparency</a:t>
            </a:r>
          </a:p>
          <a:p>
            <a:r>
              <a:rPr lang="en-US" sz="2800" dirty="0">
                <a:latin typeface="Calibri" panose="020F0502020204030204" pitchFamily="34" charset="0"/>
                <a:cs typeface="Calibri" panose="020F0502020204030204" pitchFamily="34" charset="0"/>
              </a:rPr>
              <a:t>Faster detection of disruptions</a:t>
            </a:r>
          </a:p>
          <a:p>
            <a:r>
              <a:rPr lang="en-US" sz="2800" dirty="0">
                <a:latin typeface="Calibri" panose="020F0502020204030204" pitchFamily="34" charset="0"/>
                <a:cs typeface="Calibri" panose="020F0502020204030204" pitchFamily="34" charset="0"/>
              </a:rPr>
              <a:t>Improved decision-making</a:t>
            </a:r>
          </a:p>
          <a:p>
            <a:endParaRPr lang="pl-PL" dirty="0"/>
          </a:p>
        </p:txBody>
      </p:sp>
      <p:sp>
        <p:nvSpPr>
          <p:cNvPr id="4" name="Prostokąt 3"/>
          <p:cNvSpPr/>
          <p:nvPr/>
        </p:nvSpPr>
        <p:spPr>
          <a:xfrm>
            <a:off x="5290159" y="5511453"/>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The Internet of Things (</a:t>
            </a:r>
            <a:r>
              <a:rPr lang="en-US" b="1" dirty="0" err="1">
                <a:latin typeface="Calibri" panose="020F0502020204030204" pitchFamily="34" charset="0"/>
                <a:cs typeface="Calibri" panose="020F0502020204030204" pitchFamily="34" charset="0"/>
              </a:rPr>
              <a:t>IoT</a:t>
            </a:r>
            <a:r>
              <a:rPr lang="en-US" b="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 refers to networks of connected devices and sensors that collect and transmit real-time data about material flows.</a:t>
            </a:r>
            <a:endParaRPr lang="pl-PL" dirty="0"/>
          </a:p>
        </p:txBody>
      </p:sp>
      <p:pic>
        <p:nvPicPr>
          <p:cNvPr id="6" name="Picture 5">
            <a:extLst>
              <a:ext uri="{FF2B5EF4-FFF2-40B4-BE49-F238E27FC236}">
                <a16:creationId xmlns:a16="http://schemas.microsoft.com/office/drawing/2014/main" id="{F5866AB3-ADEE-451A-F0EC-88266CD241C2}"/>
              </a:ext>
            </a:extLst>
          </p:cNvPr>
          <p:cNvPicPr>
            <a:picLocks noChangeAspect="1"/>
          </p:cNvPicPr>
          <p:nvPr/>
        </p:nvPicPr>
        <p:blipFill>
          <a:blip r:embed="rId3"/>
          <a:stretch>
            <a:fillRect/>
          </a:stretch>
        </p:blipFill>
        <p:spPr>
          <a:xfrm>
            <a:off x="251462" y="5716832"/>
            <a:ext cx="4684835" cy="910737"/>
          </a:xfrm>
          <a:prstGeom prst="rect">
            <a:avLst/>
          </a:prstGeom>
        </p:spPr>
      </p:pic>
    </p:spTree>
    <p:extLst>
      <p:ext uri="{BB962C8B-B14F-4D97-AF65-F5344CB8AC3E}">
        <p14:creationId xmlns:p14="http://schemas.microsoft.com/office/powerpoint/2010/main" val="1109001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Integrated </a:t>
            </a:r>
            <a:r>
              <a:rPr lang="pl-PL" sz="3200" dirty="0">
                <a:latin typeface="Calibri" panose="020F0502020204030204" pitchFamily="34" charset="0"/>
                <a:cs typeface="Calibri" panose="020F0502020204030204" pitchFamily="34" charset="0"/>
              </a:rPr>
              <a:t>u</a:t>
            </a:r>
            <a:r>
              <a:rPr lang="en-US" sz="3200" dirty="0">
                <a:latin typeface="Calibri" panose="020F0502020204030204" pitchFamily="34" charset="0"/>
                <a:cs typeface="Calibri" panose="020F0502020204030204" pitchFamily="34" charset="0"/>
              </a:rPr>
              <a:t>se of Tools and Technologies</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06430" y="425696"/>
            <a:ext cx="7817515" cy="5887421"/>
          </a:xfrm>
        </p:spPr>
        <p:txBody>
          <a:bodyPr>
            <a:normAutofit/>
          </a:bodyPr>
          <a:lstStyle/>
          <a:p>
            <a:pPr marL="0" indent="0">
              <a:buNone/>
            </a:pPr>
            <a:r>
              <a:rPr lang="en-US" sz="2800" b="1" dirty="0">
                <a:latin typeface="Calibri" panose="020F0502020204030204" pitchFamily="34" charset="0"/>
                <a:cs typeface="Calibri" panose="020F0502020204030204" pitchFamily="34" charset="0"/>
              </a:rPr>
              <a:t>System integration</a:t>
            </a:r>
          </a:p>
          <a:p>
            <a:r>
              <a:rPr lang="en-US" sz="2800" dirty="0">
                <a:latin typeface="Calibri" panose="020F0502020204030204" pitchFamily="34" charset="0"/>
                <a:cs typeface="Calibri" panose="020F0502020204030204" pitchFamily="34" charset="0"/>
              </a:rPr>
              <a:t>WMS, TMS, RFID, and </a:t>
            </a:r>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systems are often integrated through ERP platforms.</a:t>
            </a:r>
          </a:p>
          <a:p>
            <a:r>
              <a:rPr lang="en-US" sz="2800" dirty="0">
                <a:latin typeface="Calibri" panose="020F0502020204030204" pitchFamily="34" charset="0"/>
                <a:cs typeface="Calibri" panose="020F0502020204030204" pitchFamily="34" charset="0"/>
              </a:rPr>
              <a:t>Integration ensures:</a:t>
            </a:r>
          </a:p>
          <a:p>
            <a:pPr lvl="1"/>
            <a:r>
              <a:rPr lang="en-US" sz="2800" dirty="0">
                <a:latin typeface="Calibri" panose="020F0502020204030204" pitchFamily="34" charset="0"/>
                <a:cs typeface="Calibri" panose="020F0502020204030204" pitchFamily="34" charset="0"/>
              </a:rPr>
              <a:t>synchronized material, information, and financial flows,</a:t>
            </a:r>
          </a:p>
          <a:p>
            <a:pPr lvl="1"/>
            <a:r>
              <a:rPr lang="en-US" sz="2800" dirty="0">
                <a:latin typeface="Calibri" panose="020F0502020204030204" pitchFamily="34" charset="0"/>
                <a:cs typeface="Calibri" panose="020F0502020204030204" pitchFamily="34" charset="0"/>
              </a:rPr>
              <a:t>end-to-end supply chain visibility.</a:t>
            </a:r>
          </a:p>
          <a:p>
            <a:pPr marL="0" indent="0">
              <a:buNone/>
            </a:pPr>
            <a:r>
              <a:rPr lang="en-US" sz="2800" b="1" dirty="0">
                <a:latin typeface="Calibri" panose="020F0502020204030204" pitchFamily="34" charset="0"/>
                <a:cs typeface="Calibri" panose="020F0502020204030204" pitchFamily="34" charset="0"/>
              </a:rPr>
              <a:t>Strategic benefits</a:t>
            </a:r>
          </a:p>
          <a:p>
            <a:r>
              <a:rPr lang="en-US" sz="2800" dirty="0">
                <a:latin typeface="Calibri" panose="020F0502020204030204" pitchFamily="34" charset="0"/>
                <a:cs typeface="Calibri" panose="020F0502020204030204" pitchFamily="34" charset="0"/>
              </a:rPr>
              <a:t>Better planning and control</a:t>
            </a:r>
          </a:p>
          <a:p>
            <a:r>
              <a:rPr lang="en-US" sz="2800" dirty="0">
                <a:latin typeface="Calibri" panose="020F0502020204030204" pitchFamily="34" charset="0"/>
                <a:cs typeface="Calibri" panose="020F0502020204030204" pitchFamily="34" charset="0"/>
              </a:rPr>
              <a:t>Reduced operational risks</a:t>
            </a:r>
          </a:p>
          <a:p>
            <a:r>
              <a:rPr lang="en-US" sz="2800" dirty="0">
                <a:latin typeface="Calibri" panose="020F0502020204030204" pitchFamily="34" charset="0"/>
                <a:cs typeface="Calibri" panose="020F0502020204030204" pitchFamily="34" charset="0"/>
              </a:rPr>
              <a:t>Improved customer service and sustainability</a:t>
            </a:r>
          </a:p>
          <a:p>
            <a:endParaRPr lang="pl-PL" dirty="0"/>
          </a:p>
        </p:txBody>
      </p:sp>
      <p:sp>
        <p:nvSpPr>
          <p:cNvPr id="4" name="Prostokąt 3"/>
          <p:cNvSpPr/>
          <p:nvPr/>
        </p:nvSpPr>
        <p:spPr>
          <a:xfrm>
            <a:off x="5628361" y="5989951"/>
            <a:ext cx="6096000" cy="646331"/>
          </a:xfrm>
          <a:prstGeom prst="rect">
            <a:avLst/>
          </a:prstGeom>
          <a:solidFill>
            <a:schemeClr val="accent3">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Technology enables data-driven material flow management, but must be adapted to local conditions and capabilities.</a:t>
            </a:r>
            <a:endParaRPr lang="pl-PL"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D4F161B-8EB8-E0E5-43C1-3FB624E950AC}"/>
              </a:ext>
            </a:extLst>
          </p:cNvPr>
          <p:cNvPicPr>
            <a:picLocks noChangeAspect="1"/>
          </p:cNvPicPr>
          <p:nvPr/>
        </p:nvPicPr>
        <p:blipFill>
          <a:blip r:embed="rId3"/>
          <a:stretch>
            <a:fillRect/>
          </a:stretch>
        </p:blipFill>
        <p:spPr>
          <a:xfrm>
            <a:off x="251462" y="5858900"/>
            <a:ext cx="4684835" cy="910737"/>
          </a:xfrm>
          <a:prstGeom prst="rect">
            <a:avLst/>
          </a:prstGeom>
        </p:spPr>
      </p:pic>
    </p:spTree>
    <p:extLst>
      <p:ext uri="{BB962C8B-B14F-4D97-AF65-F5344CB8AC3E}">
        <p14:creationId xmlns:p14="http://schemas.microsoft.com/office/powerpoint/2010/main" val="1432015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p:cNvPicPr>
            <a:picLocks noChangeAspect="1"/>
          </p:cNvPicPr>
          <p:nvPr/>
        </p:nvPicPr>
        <p:blipFill>
          <a:blip r:embed="rId3"/>
          <a:stretch>
            <a:fillRect/>
          </a:stretch>
        </p:blipFill>
        <p:spPr>
          <a:xfrm>
            <a:off x="0" y="3819818"/>
            <a:ext cx="3460634" cy="2292883"/>
          </a:xfrm>
          <a:prstGeom prst="rect">
            <a:avLst/>
          </a:prstGeom>
        </p:spPr>
      </p:pic>
      <p:sp>
        <p:nvSpPr>
          <p:cNvPr id="2"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31690" y="713795"/>
            <a:ext cx="7316474" cy="5135859"/>
          </a:xfrm>
        </p:spPr>
        <p:txBody>
          <a:bodyPr>
            <a:normAutofit/>
          </a:bodyPr>
          <a:lstStyle/>
          <a:p>
            <a:pPr marL="0" indent="0">
              <a:buNone/>
            </a:pPr>
            <a:r>
              <a:rPr lang="en-US" sz="2800" dirty="0">
                <a:latin typeface="Calibri" panose="020F0502020204030204" pitchFamily="34" charset="0"/>
                <a:cs typeface="Calibri" panose="020F0502020204030204" pitchFamily="34" charset="0"/>
              </a:rPr>
              <a:t>The </a:t>
            </a:r>
            <a:r>
              <a:rPr lang="en-US" sz="2800" b="1" dirty="0">
                <a:latin typeface="Calibri" panose="020F0502020204030204" pitchFamily="34" charset="0"/>
                <a:cs typeface="Calibri" panose="020F0502020204030204" pitchFamily="34" charset="0"/>
              </a:rPr>
              <a:t>Port of Mombasa</a:t>
            </a:r>
            <a:r>
              <a:rPr lang="en-US" sz="2800" dirty="0">
                <a:latin typeface="Calibri" panose="020F0502020204030204" pitchFamily="34" charset="0"/>
                <a:cs typeface="Calibri" panose="020F0502020204030204" pitchFamily="34" charset="0"/>
              </a:rPr>
              <a:t> is one of the most important logistics gateways in East Africa, serving:</a:t>
            </a:r>
          </a:p>
          <a:p>
            <a:r>
              <a:rPr lang="en-US" sz="2800" dirty="0">
                <a:latin typeface="Calibri" panose="020F0502020204030204" pitchFamily="34" charset="0"/>
                <a:cs typeface="Calibri" panose="020F0502020204030204" pitchFamily="34" charset="0"/>
              </a:rPr>
              <a:t>Kenya,</a:t>
            </a:r>
          </a:p>
          <a:p>
            <a:r>
              <a:rPr lang="en-US" sz="2800" dirty="0">
                <a:latin typeface="Calibri" panose="020F0502020204030204" pitchFamily="34" charset="0"/>
                <a:cs typeface="Calibri" panose="020F0502020204030204" pitchFamily="34" charset="0"/>
              </a:rPr>
              <a:t>Uganda,</a:t>
            </a:r>
          </a:p>
          <a:p>
            <a:r>
              <a:rPr lang="en-US" sz="2800" dirty="0">
                <a:latin typeface="Calibri" panose="020F0502020204030204" pitchFamily="34" charset="0"/>
                <a:cs typeface="Calibri" panose="020F0502020204030204" pitchFamily="34" charset="0"/>
              </a:rPr>
              <a:t>Rwanda,</a:t>
            </a:r>
          </a:p>
          <a:p>
            <a:r>
              <a:rPr lang="en-US" sz="2800" dirty="0">
                <a:latin typeface="Calibri" panose="020F0502020204030204" pitchFamily="34" charset="0"/>
                <a:cs typeface="Calibri" panose="020F0502020204030204" pitchFamily="34" charset="0"/>
              </a:rPr>
              <a:t>South Sudan,</a:t>
            </a:r>
          </a:p>
          <a:p>
            <a:r>
              <a:rPr lang="en-US" sz="2800" dirty="0">
                <a:latin typeface="Calibri" panose="020F0502020204030204" pitchFamily="34" charset="0"/>
                <a:cs typeface="Calibri" panose="020F0502020204030204" pitchFamily="34" charset="0"/>
              </a:rPr>
              <a:t>parts of Tanzania and the Democratic Republic of Congo.</a:t>
            </a:r>
          </a:p>
          <a:p>
            <a:pPr marL="0" indent="0">
              <a:buNone/>
            </a:pPr>
            <a:endParaRPr lang="pl-PL" sz="2800" b="1" dirty="0">
              <a:solidFill>
                <a:srgbClr val="002060"/>
              </a:solidFill>
              <a:latin typeface="Calibri" panose="020F0502020204030204" pitchFamily="34" charset="0"/>
              <a:cs typeface="Calibri" panose="020F0502020204030204" pitchFamily="34" charset="0"/>
            </a:endParaRPr>
          </a:p>
        </p:txBody>
      </p:sp>
      <p:pic>
        <p:nvPicPr>
          <p:cNvPr id="4" name="Obraz 3"/>
          <p:cNvPicPr>
            <a:picLocks noChangeAspect="1"/>
          </p:cNvPicPr>
          <p:nvPr/>
        </p:nvPicPr>
        <p:blipFill>
          <a:blip r:embed="rId4"/>
          <a:stretch>
            <a:fillRect/>
          </a:stretch>
        </p:blipFill>
        <p:spPr>
          <a:xfrm>
            <a:off x="6904146" y="1768154"/>
            <a:ext cx="4331702" cy="2386374"/>
          </a:xfrm>
          <a:prstGeom prst="rect">
            <a:avLst/>
          </a:prstGeom>
        </p:spPr>
      </p:pic>
      <p:sp>
        <p:nvSpPr>
          <p:cNvPr id="5" name="Prostokąt 4"/>
          <p:cNvSpPr/>
          <p:nvPr/>
        </p:nvSpPr>
        <p:spPr>
          <a:xfrm>
            <a:off x="9222091" y="6417907"/>
            <a:ext cx="2778325" cy="246221"/>
          </a:xfrm>
          <a:prstGeom prst="rect">
            <a:avLst/>
          </a:prstGeom>
        </p:spPr>
        <p:txBody>
          <a:bodyPr wrap="none">
            <a:spAutoFit/>
          </a:bodyPr>
          <a:lstStyle/>
          <a:p>
            <a:r>
              <a:rPr lang="pl-PL" sz="1000" dirty="0"/>
              <a:t>https://www.ttcanc.org/maritime-port-mombasa</a:t>
            </a:r>
          </a:p>
        </p:txBody>
      </p:sp>
      <p:sp>
        <p:nvSpPr>
          <p:cNvPr id="6" name="Prostokąt 5"/>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4A221093-B835-A83E-BC56-35B5C6E31023}"/>
              </a:ext>
            </a:extLst>
          </p:cNvPr>
          <p:cNvPicPr>
            <a:picLocks noChangeAspect="1"/>
          </p:cNvPicPr>
          <p:nvPr/>
        </p:nvPicPr>
        <p:blipFill>
          <a:blip r:embed="rId5"/>
          <a:stretch>
            <a:fillRect/>
          </a:stretch>
        </p:blipFill>
        <p:spPr>
          <a:xfrm>
            <a:off x="251462" y="5858900"/>
            <a:ext cx="4684835" cy="910737"/>
          </a:xfrm>
          <a:prstGeom prst="rect">
            <a:avLst/>
          </a:prstGeom>
        </p:spPr>
      </p:pic>
    </p:spTree>
    <p:extLst>
      <p:ext uri="{BB962C8B-B14F-4D97-AF65-F5344CB8AC3E}">
        <p14:creationId xmlns:p14="http://schemas.microsoft.com/office/powerpoint/2010/main" val="147674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79937" cy="5120640"/>
          </a:xfrm>
        </p:spPr>
        <p:txBody>
          <a:bodyPr>
            <a:normAutofit fontScale="92500"/>
          </a:bodyPr>
          <a:lstStyle/>
          <a:p>
            <a:pPr marL="0" indent="0">
              <a:buNone/>
            </a:pPr>
            <a:r>
              <a:rPr lang="en-US" sz="2800" b="1" dirty="0">
                <a:latin typeface="Calibri" panose="020F0502020204030204" pitchFamily="34" charset="0"/>
                <a:cs typeface="Calibri" panose="020F0502020204030204" pitchFamily="34" charset="0"/>
              </a:rPr>
              <a:t>The logistics system includes:</a:t>
            </a:r>
          </a:p>
          <a:p>
            <a:r>
              <a:rPr lang="en-US" sz="2800" dirty="0">
                <a:latin typeface="Calibri" panose="020F0502020204030204" pitchFamily="34" charset="0"/>
                <a:cs typeface="Calibri" panose="020F0502020204030204" pitchFamily="34" charset="0"/>
              </a:rPr>
              <a:t>container terminals,</a:t>
            </a:r>
          </a:p>
          <a:p>
            <a:r>
              <a:rPr lang="en-US" sz="2800" dirty="0">
                <a:latin typeface="Calibri" panose="020F0502020204030204" pitchFamily="34" charset="0"/>
                <a:cs typeface="Calibri" panose="020F0502020204030204" pitchFamily="34" charset="0"/>
              </a:rPr>
              <a:t>port warehouses,</a:t>
            </a:r>
          </a:p>
          <a:p>
            <a:r>
              <a:rPr lang="en-US" sz="2800" dirty="0">
                <a:latin typeface="Calibri" panose="020F0502020204030204" pitchFamily="34" charset="0"/>
                <a:cs typeface="Calibri" panose="020F0502020204030204" pitchFamily="34" charset="0"/>
              </a:rPr>
              <a:t>inland container depots (ICDs),</a:t>
            </a:r>
          </a:p>
          <a:p>
            <a:r>
              <a:rPr lang="en-US" sz="2800" dirty="0">
                <a:latin typeface="Calibri" panose="020F0502020204030204" pitchFamily="34" charset="0"/>
                <a:cs typeface="Calibri" panose="020F0502020204030204" pitchFamily="34" charset="0"/>
              </a:rPr>
              <a:t>road and rail connections (Northern Corridor),</a:t>
            </a:r>
          </a:p>
          <a:p>
            <a:r>
              <a:rPr lang="en-US" sz="2800" dirty="0">
                <a:latin typeface="Calibri" panose="020F0502020204030204" pitchFamily="34" charset="0"/>
                <a:cs typeface="Calibri" panose="020F0502020204030204" pitchFamily="34" charset="0"/>
              </a:rPr>
              <a:t>regional distribution centers.</a:t>
            </a:r>
          </a:p>
          <a:p>
            <a:pPr marL="0" indent="0">
              <a:buNone/>
            </a:pPr>
            <a:r>
              <a:rPr lang="en-US" sz="2800" b="1" dirty="0">
                <a:latin typeface="Calibri" panose="020F0502020204030204" pitchFamily="34" charset="0"/>
                <a:cs typeface="Calibri" panose="020F0502020204030204" pitchFamily="34" charset="0"/>
              </a:rPr>
              <a:t>Efficient material flow management is critical due to:</a:t>
            </a:r>
          </a:p>
          <a:p>
            <a:r>
              <a:rPr lang="en-US" sz="2800" dirty="0">
                <a:latin typeface="Calibri" panose="020F0502020204030204" pitchFamily="34" charset="0"/>
                <a:cs typeface="Calibri" panose="020F0502020204030204" pitchFamily="34" charset="0"/>
              </a:rPr>
              <a:t>high cargo volumes,</a:t>
            </a:r>
          </a:p>
          <a:p>
            <a:r>
              <a:rPr lang="en-US" sz="2800" dirty="0">
                <a:latin typeface="Calibri" panose="020F0502020204030204" pitchFamily="34" charset="0"/>
                <a:cs typeface="Calibri" panose="020F0502020204030204" pitchFamily="34" charset="0"/>
              </a:rPr>
              <a:t>long inland transport distances,</a:t>
            </a:r>
          </a:p>
          <a:p>
            <a:r>
              <a:rPr lang="en-US" sz="2800" dirty="0">
                <a:latin typeface="Calibri" panose="020F0502020204030204" pitchFamily="34" charset="0"/>
                <a:cs typeface="Calibri" panose="020F0502020204030204" pitchFamily="34" charset="0"/>
              </a:rPr>
              <a:t>time-sensitive and high-value goods.</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AE483B5-358F-6F71-D886-0979A43B0A4B}"/>
              </a:ext>
            </a:extLst>
          </p:cNvPr>
          <p:cNvPicPr>
            <a:picLocks noChangeAspect="1"/>
          </p:cNvPicPr>
          <p:nvPr/>
        </p:nvPicPr>
        <p:blipFill>
          <a:blip r:embed="rId4"/>
          <a:stretch>
            <a:fillRect/>
          </a:stretch>
        </p:blipFill>
        <p:spPr>
          <a:xfrm>
            <a:off x="251462" y="5820154"/>
            <a:ext cx="4684835" cy="910737"/>
          </a:xfrm>
          <a:prstGeom prst="rect">
            <a:avLst/>
          </a:prstGeom>
        </p:spPr>
      </p:pic>
    </p:spTree>
    <p:extLst>
      <p:ext uri="{BB962C8B-B14F-4D97-AF65-F5344CB8AC3E}">
        <p14:creationId xmlns:p14="http://schemas.microsoft.com/office/powerpoint/2010/main" val="1334555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68851" y="237994"/>
            <a:ext cx="7767412" cy="5912285"/>
          </a:xfrm>
        </p:spPr>
        <p:txBody>
          <a:bodyPr>
            <a:normAutofit/>
          </a:bodyPr>
          <a:lstStyle/>
          <a:p>
            <a:pPr marL="0" indent="0">
              <a:buNone/>
            </a:pPr>
            <a:r>
              <a:rPr lang="pl-PL" sz="2800" b="1" u="sng" dirty="0" err="1">
                <a:solidFill>
                  <a:srgbClr val="002060"/>
                </a:solidFill>
                <a:latin typeface="Calibri" panose="020F0502020204030204" pitchFamily="34" charset="0"/>
                <a:cs typeface="Calibri" panose="020F0502020204030204" pitchFamily="34" charset="0"/>
              </a:rPr>
              <a:t>Warehouse</a:t>
            </a:r>
            <a:r>
              <a:rPr lang="pl-PL" sz="2800" b="1" u="sng" dirty="0">
                <a:solidFill>
                  <a:srgbClr val="002060"/>
                </a:solidFill>
                <a:latin typeface="Calibri" panose="020F0502020204030204" pitchFamily="34" charset="0"/>
                <a:cs typeface="Calibri" panose="020F0502020204030204" pitchFamily="34" charset="0"/>
              </a:rPr>
              <a:t> Management Systems (WMS)</a:t>
            </a:r>
          </a:p>
          <a:p>
            <a:r>
              <a:rPr lang="en-US" sz="2700" dirty="0">
                <a:latin typeface="Calibri" panose="020F0502020204030204" pitchFamily="34" charset="0"/>
                <a:cs typeface="Calibri" panose="020F0502020204030204" pitchFamily="34" charset="0"/>
              </a:rPr>
              <a:t>WMS is used in port warehouses and inland logistics hubs.</a:t>
            </a:r>
          </a:p>
          <a:p>
            <a:r>
              <a:rPr lang="en-US" sz="2700" dirty="0">
                <a:latin typeface="Calibri" panose="020F0502020204030204" pitchFamily="34" charset="0"/>
                <a:cs typeface="Calibri" panose="020F0502020204030204" pitchFamily="34" charset="0"/>
              </a:rPr>
              <a:t>The system manages:</a:t>
            </a:r>
          </a:p>
          <a:p>
            <a:pPr lvl="1"/>
            <a:r>
              <a:rPr lang="en-US" sz="2700" dirty="0">
                <a:latin typeface="Calibri" panose="020F0502020204030204" pitchFamily="34" charset="0"/>
                <a:cs typeface="Calibri" panose="020F0502020204030204" pitchFamily="34" charset="0"/>
              </a:rPr>
              <a:t>container and pallet locations,</a:t>
            </a:r>
          </a:p>
          <a:p>
            <a:pPr lvl="1"/>
            <a:r>
              <a:rPr lang="en-US" sz="2700" dirty="0">
                <a:latin typeface="Calibri" panose="020F0502020204030204" pitchFamily="34" charset="0"/>
                <a:cs typeface="Calibri" panose="020F0502020204030204" pitchFamily="34" charset="0"/>
              </a:rPr>
              <a:t>inbound and outbound flows,</a:t>
            </a:r>
          </a:p>
          <a:p>
            <a:pPr lvl="1"/>
            <a:r>
              <a:rPr lang="en-US" sz="2700" dirty="0">
                <a:latin typeface="Calibri" panose="020F0502020204030204" pitchFamily="34" charset="0"/>
                <a:cs typeface="Calibri" panose="020F0502020204030204" pitchFamily="34" charset="0"/>
              </a:rPr>
              <a:t>FIFO/FEFO rules (especially for food and pharmaceuticals).</a:t>
            </a:r>
          </a:p>
          <a:p>
            <a:pPr marL="0" indent="0">
              <a:buNone/>
            </a:pPr>
            <a:r>
              <a:rPr lang="en-US" sz="2700" b="1" dirty="0">
                <a:latin typeface="Calibri" panose="020F0502020204030204" pitchFamily="34" charset="0"/>
                <a:cs typeface="Calibri" panose="020F0502020204030204" pitchFamily="34" charset="0"/>
              </a:rPr>
              <a:t>Impact on Material Flows</a:t>
            </a:r>
          </a:p>
          <a:p>
            <a:r>
              <a:rPr lang="en-US" sz="2700" dirty="0">
                <a:latin typeface="Calibri" panose="020F0502020204030204" pitchFamily="34" charset="0"/>
                <a:cs typeface="Calibri" panose="020F0502020204030204" pitchFamily="34" charset="0"/>
              </a:rPr>
              <a:t>Improved inventory accuracy and visibility</a:t>
            </a:r>
          </a:p>
          <a:p>
            <a:r>
              <a:rPr lang="en-US" sz="2700" dirty="0">
                <a:latin typeface="Calibri" panose="020F0502020204030204" pitchFamily="34" charset="0"/>
                <a:cs typeface="Calibri" panose="020F0502020204030204" pitchFamily="34" charset="0"/>
              </a:rPr>
              <a:t>Faster handling and reduced dwell time</a:t>
            </a:r>
          </a:p>
          <a:p>
            <a:r>
              <a:rPr lang="en-US" sz="2700" dirty="0">
                <a:latin typeface="Calibri" panose="020F0502020204030204" pitchFamily="34" charset="0"/>
                <a:cs typeface="Calibri" panose="020F0502020204030204" pitchFamily="34" charset="0"/>
              </a:rPr>
              <a:t>Lower risk of cargo misplacement</a:t>
            </a:r>
          </a:p>
          <a:p>
            <a:pPr marL="0" indent="0">
              <a:buNone/>
            </a:pPr>
            <a:endParaRPr lang="pl-PL" dirty="0"/>
          </a:p>
        </p:txBody>
      </p:sp>
      <p:sp>
        <p:nvSpPr>
          <p:cNvPr id="5" name="Prostokąt 4"/>
          <p:cNvSpPr/>
          <p:nvPr/>
        </p:nvSpPr>
        <p:spPr>
          <a:xfrm>
            <a:off x="5606209" y="5834462"/>
            <a:ext cx="6096000" cy="923330"/>
          </a:xfrm>
          <a:prstGeom prst="rect">
            <a:avLst/>
          </a:prstGeom>
          <a:solidFill>
            <a:schemeClr val="accent2">
              <a:lumMod val="40000"/>
              <a:lumOff val="60000"/>
            </a:schemeClr>
          </a:solidFill>
        </p:spPr>
        <p:txBody>
          <a:bodyPr>
            <a:spAutoFit/>
          </a:bodyPr>
          <a:lstStyle/>
          <a:p>
            <a:r>
              <a:rPr lang="en-US" dirty="0"/>
              <a:t>Cloud-based WMS solutions allow multiple actors (port operators, customs, logistics providers) to </a:t>
            </a:r>
            <a:r>
              <a:rPr lang="en-US" b="1" dirty="0"/>
              <a:t>share real-time inventory data</a:t>
            </a:r>
            <a:r>
              <a:rPr lang="en-US" dirty="0"/>
              <a:t>.</a:t>
            </a:r>
            <a:endParaRPr lang="pl-PL" dirty="0"/>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6402A9D-CB33-1253-F023-342E17702B52}"/>
              </a:ext>
            </a:extLst>
          </p:cNvPr>
          <p:cNvPicPr>
            <a:picLocks noChangeAspect="1"/>
          </p:cNvPicPr>
          <p:nvPr/>
        </p:nvPicPr>
        <p:blipFill>
          <a:blip r:embed="rId4"/>
          <a:stretch>
            <a:fillRect/>
          </a:stretch>
        </p:blipFill>
        <p:spPr>
          <a:xfrm>
            <a:off x="6073" y="5833069"/>
            <a:ext cx="4684835" cy="910737"/>
          </a:xfrm>
          <a:prstGeom prst="rect">
            <a:avLst/>
          </a:prstGeom>
        </p:spPr>
      </p:pic>
    </p:spTree>
    <p:extLst>
      <p:ext uri="{BB962C8B-B14F-4D97-AF65-F5344CB8AC3E}">
        <p14:creationId xmlns:p14="http://schemas.microsoft.com/office/powerpoint/2010/main" val="3697975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68851" y="275384"/>
            <a:ext cx="8068037" cy="6363411"/>
          </a:xfrm>
        </p:spPr>
        <p:txBody>
          <a:bodyPr>
            <a:normAutofit fontScale="92500"/>
          </a:bodyPr>
          <a:lstStyle/>
          <a:p>
            <a:pPr marL="0" indent="0">
              <a:buNone/>
            </a:pPr>
            <a:r>
              <a:rPr lang="en-US" sz="2400" dirty="0">
                <a:latin typeface="Calibri" panose="020F0502020204030204" pitchFamily="34" charset="0"/>
                <a:cs typeface="Calibri" panose="020F0502020204030204" pitchFamily="34" charset="0"/>
              </a:rPr>
              <a:t>Several entities utilize WMS to enhance efficiency in and around the Port of Mombasa: </a:t>
            </a:r>
          </a:p>
          <a:p>
            <a:r>
              <a:rPr lang="en-US" sz="2400" b="1" dirty="0">
                <a:latin typeface="Calibri" panose="020F0502020204030204" pitchFamily="34" charset="0"/>
                <a:cs typeface="Calibri" panose="020F0502020204030204" pitchFamily="34" charset="0"/>
              </a:rPr>
              <a:t>Logistics Providers:</a:t>
            </a:r>
            <a:r>
              <a:rPr lang="en-US" sz="2400" dirty="0">
                <a:latin typeface="Calibri" panose="020F0502020204030204" pitchFamily="34" charset="0"/>
                <a:cs typeface="Calibri" panose="020F0502020204030204" pitchFamily="34" charset="0"/>
              </a:rPr>
              <a:t> Companies such as the </a:t>
            </a:r>
            <a:r>
              <a:rPr lang="en-US" sz="2400" dirty="0" err="1">
                <a:latin typeface="Calibri" panose="020F0502020204030204" pitchFamily="34" charset="0"/>
                <a:cs typeface="Calibri" panose="020F0502020204030204" pitchFamily="34" charset="0"/>
              </a:rPr>
              <a:t>Siginon</a:t>
            </a:r>
            <a:r>
              <a:rPr lang="en-US" sz="2400" dirty="0">
                <a:latin typeface="Calibri" panose="020F0502020204030204" pitchFamily="34" charset="0"/>
                <a:cs typeface="Calibri" panose="020F0502020204030204" pitchFamily="34" charset="0"/>
              </a:rPr>
              <a:t> Group have integrated WMS in their Nairobi and Mombasa warehouses, which are adjacent to the </a:t>
            </a:r>
            <a:r>
              <a:rPr lang="en-US" sz="2400" dirty="0" err="1">
                <a:latin typeface="Calibri" panose="020F0502020204030204" pitchFamily="34" charset="0"/>
                <a:cs typeface="Calibri" panose="020F0502020204030204" pitchFamily="34" charset="0"/>
              </a:rPr>
              <a:t>Kilindini</a:t>
            </a:r>
            <a:r>
              <a:rPr lang="en-US" sz="2400" dirty="0">
                <a:latin typeface="Calibri" panose="020F0502020204030204" pitchFamily="34" charset="0"/>
                <a:cs typeface="Calibri" panose="020F0502020204030204" pitchFamily="34" charset="0"/>
              </a:rPr>
              <a:t> Port, to manage inventory and streamline operations.</a:t>
            </a:r>
          </a:p>
          <a:p>
            <a:r>
              <a:rPr lang="en-US" sz="2400" b="1" dirty="0">
                <a:latin typeface="Calibri" panose="020F0502020204030204" pitchFamily="34" charset="0"/>
                <a:cs typeface="Calibri" panose="020F0502020204030204" pitchFamily="34" charset="0"/>
              </a:rPr>
              <a:t>Port Community System (PCS):</a:t>
            </a:r>
            <a:r>
              <a:rPr lang="en-US" sz="2400" dirty="0">
                <a:latin typeface="Calibri" panose="020F0502020204030204" pitchFamily="34" charset="0"/>
                <a:cs typeface="Calibri" panose="020F0502020204030204" pitchFamily="34" charset="0"/>
              </a:rPr>
              <a:t> The Port of Mombasa recently launched a new digital Port Community System (PCS), an initiative that integrates the systems of all port users, both public and private. This system, while broader than a traditional WMS, aims to provide enhanced cargo visibility, improve operational efficiency, and reduce clearance times, essentially incorporating WMS-like functionalities on a port-wide scale.</a:t>
            </a:r>
          </a:p>
          <a:p>
            <a:r>
              <a:rPr lang="en-US" sz="2400" b="1" dirty="0">
                <a:latin typeface="Calibri" panose="020F0502020204030204" pitchFamily="34" charset="0"/>
                <a:cs typeface="Calibri" panose="020F0502020204030204" pitchFamily="34" charset="0"/>
              </a:rPr>
              <a:t>Technological Advancements:</a:t>
            </a:r>
            <a:r>
              <a:rPr lang="en-US" sz="2400" dirty="0">
                <a:latin typeface="Calibri" panose="020F0502020204030204" pitchFamily="34" charset="0"/>
                <a:cs typeface="Calibri" panose="020F0502020204030204" pitchFamily="34" charset="0"/>
              </a:rPr>
              <a:t> The port is actively modernizing its infrastructure and operations through the adoption of various technologies, including new gantry cranes with hybrid engines and digital customs "Smart Gates" at the oil terminal, all of which rely on integrated software systems to function efficiently. </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576F731-B7B4-F7C8-4F5D-CBDEE0BDEACF}"/>
              </a:ext>
            </a:extLst>
          </p:cNvPr>
          <p:cNvPicPr>
            <a:picLocks noChangeAspect="1"/>
          </p:cNvPicPr>
          <p:nvPr/>
        </p:nvPicPr>
        <p:blipFill>
          <a:blip r:embed="rId4"/>
          <a:stretch>
            <a:fillRect/>
          </a:stretch>
        </p:blipFill>
        <p:spPr>
          <a:xfrm>
            <a:off x="6073" y="5742663"/>
            <a:ext cx="4684835" cy="910737"/>
          </a:xfrm>
          <a:prstGeom prst="rect">
            <a:avLst/>
          </a:prstGeom>
        </p:spPr>
      </p:pic>
    </p:spTree>
    <p:extLst>
      <p:ext uri="{BB962C8B-B14F-4D97-AF65-F5344CB8AC3E}">
        <p14:creationId xmlns:p14="http://schemas.microsoft.com/office/powerpoint/2010/main" val="115733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8" y="24015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93933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3696" y="300436"/>
            <a:ext cx="8080562" cy="5950051"/>
          </a:xfrm>
        </p:spPr>
        <p:txBody>
          <a:bodyPr>
            <a:normAutofit/>
          </a:bodyPr>
          <a:lstStyle/>
          <a:p>
            <a:pPr marL="0" indent="0">
              <a:buNone/>
            </a:pPr>
            <a:r>
              <a:rPr lang="pl-PL" sz="2800" b="1" u="sng" dirty="0" err="1">
                <a:solidFill>
                  <a:srgbClr val="002060"/>
                </a:solidFill>
                <a:latin typeface="Calibri" panose="020F0502020204030204" pitchFamily="34" charset="0"/>
                <a:cs typeface="Calibri" panose="020F0502020204030204" pitchFamily="34" charset="0"/>
              </a:rPr>
              <a:t>Transportation</a:t>
            </a:r>
            <a:r>
              <a:rPr lang="pl-PL" sz="2800" b="1" u="sng" dirty="0">
                <a:solidFill>
                  <a:srgbClr val="002060"/>
                </a:solidFill>
                <a:latin typeface="Calibri" panose="020F0502020204030204" pitchFamily="34" charset="0"/>
                <a:cs typeface="Calibri" panose="020F0502020204030204" pitchFamily="34" charset="0"/>
              </a:rPr>
              <a:t> Management Systems (TMS)</a:t>
            </a:r>
          </a:p>
          <a:p>
            <a:pPr marL="0" indent="0">
              <a:buNone/>
            </a:pPr>
            <a:r>
              <a:rPr lang="en-US" sz="2800" b="1" dirty="0">
                <a:latin typeface="Calibri" panose="020F0502020204030204" pitchFamily="34" charset="0"/>
                <a:cs typeface="Calibri" panose="020F0502020204030204" pitchFamily="34" charset="0"/>
              </a:rPr>
              <a:t>Application in the Case</a:t>
            </a:r>
          </a:p>
          <a:p>
            <a:pPr marL="0" indent="0">
              <a:buNone/>
            </a:pPr>
            <a:r>
              <a:rPr lang="en-US" sz="2800" dirty="0">
                <a:latin typeface="Calibri" panose="020F0502020204030204" pitchFamily="34" charset="0"/>
                <a:cs typeface="Calibri" panose="020F0502020204030204" pitchFamily="34" charset="0"/>
              </a:rPr>
              <a:t>TMS is used to plan and control inland transport:</a:t>
            </a:r>
          </a:p>
          <a:p>
            <a:pPr lvl="1"/>
            <a:r>
              <a:rPr lang="en-US" sz="2800" dirty="0">
                <a:latin typeface="Calibri" panose="020F0502020204030204" pitchFamily="34" charset="0"/>
                <a:cs typeface="Calibri" panose="020F0502020204030204" pitchFamily="34" charset="0"/>
              </a:rPr>
              <a:t>truck and rail scheduling,</a:t>
            </a:r>
          </a:p>
          <a:p>
            <a:pPr lvl="1"/>
            <a:r>
              <a:rPr lang="en-US" sz="2800" dirty="0">
                <a:latin typeface="Calibri" panose="020F0502020204030204" pitchFamily="34" charset="0"/>
                <a:cs typeface="Calibri" panose="020F0502020204030204" pitchFamily="34" charset="0"/>
              </a:rPr>
              <a:t>route optimization along the Northern Corridor,</a:t>
            </a:r>
          </a:p>
          <a:p>
            <a:pPr lvl="1"/>
            <a:r>
              <a:rPr lang="en-US" sz="2800" dirty="0">
                <a:latin typeface="Calibri" panose="020F0502020204030204" pitchFamily="34" charset="0"/>
                <a:cs typeface="Calibri" panose="020F0502020204030204" pitchFamily="34" charset="0"/>
              </a:rPr>
              <a:t>carrier selection and performance monitoring.</a:t>
            </a:r>
          </a:p>
          <a:p>
            <a:pPr marL="0" indent="0">
              <a:buNone/>
            </a:pPr>
            <a:r>
              <a:rPr lang="en-US" sz="2800" b="1" dirty="0">
                <a:latin typeface="Calibri" panose="020F0502020204030204" pitchFamily="34" charset="0"/>
                <a:cs typeface="Calibri" panose="020F0502020204030204" pitchFamily="34" charset="0"/>
              </a:rPr>
              <a:t>Impact on Material Flows</a:t>
            </a:r>
          </a:p>
          <a:p>
            <a:r>
              <a:rPr lang="en-US" sz="2800" dirty="0">
                <a:latin typeface="Calibri" panose="020F0502020204030204" pitchFamily="34" charset="0"/>
                <a:cs typeface="Calibri" panose="020F0502020204030204" pitchFamily="34" charset="0"/>
              </a:rPr>
              <a:t>Reduced transport delays and congestion</a:t>
            </a:r>
          </a:p>
          <a:p>
            <a:r>
              <a:rPr lang="en-US" sz="2800" dirty="0">
                <a:latin typeface="Calibri" panose="020F0502020204030204" pitchFamily="34" charset="0"/>
                <a:cs typeface="Calibri" panose="020F0502020204030204" pitchFamily="34" charset="0"/>
              </a:rPr>
              <a:t>Better coordination between port release and inland delivery</a:t>
            </a:r>
          </a:p>
          <a:p>
            <a:r>
              <a:rPr lang="en-US" sz="2800" dirty="0">
                <a:latin typeface="Calibri" panose="020F0502020204030204" pitchFamily="34" charset="0"/>
                <a:cs typeface="Calibri" panose="020F0502020204030204" pitchFamily="34" charset="0"/>
              </a:rPr>
              <a:t>Lower transport costs through consolidation</a:t>
            </a:r>
          </a:p>
          <a:p>
            <a:pPr marL="0" indent="0">
              <a:buNone/>
            </a:pPr>
            <a:endParaRPr lang="pl-PL" dirty="0"/>
          </a:p>
        </p:txBody>
      </p:sp>
      <p:sp>
        <p:nvSpPr>
          <p:cNvPr id="4" name="Prostokąt 3"/>
          <p:cNvSpPr/>
          <p:nvPr/>
        </p:nvSpPr>
        <p:spPr>
          <a:xfrm>
            <a:off x="5578258" y="5788822"/>
            <a:ext cx="6096000" cy="923330"/>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TMS is essential in African logistics corridors where </a:t>
            </a:r>
            <a:r>
              <a:rPr lang="en-US" b="1" dirty="0">
                <a:latin typeface="Calibri" panose="020F0502020204030204" pitchFamily="34" charset="0"/>
                <a:cs typeface="Calibri" panose="020F0502020204030204" pitchFamily="34" charset="0"/>
              </a:rPr>
              <a:t>infrastructure constraints and long distances</a:t>
            </a:r>
            <a:r>
              <a:rPr lang="en-US" dirty="0">
                <a:latin typeface="Calibri" panose="020F0502020204030204" pitchFamily="34" charset="0"/>
                <a:cs typeface="Calibri" panose="020F0502020204030204" pitchFamily="34" charset="0"/>
              </a:rPr>
              <a:t> increase transport risk.</a:t>
            </a:r>
            <a:endParaRPr lang="pl-PL" dirty="0">
              <a:latin typeface="Calibri" panose="020F0502020204030204" pitchFamily="34" charset="0"/>
              <a:cs typeface="Calibri" panose="020F0502020204030204" pitchFamily="34" charset="0"/>
            </a:endParaRP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91CD12E-6169-0E59-D340-7306F80CC60C}"/>
              </a:ext>
            </a:extLst>
          </p:cNvPr>
          <p:cNvPicPr>
            <a:picLocks noChangeAspect="1"/>
          </p:cNvPicPr>
          <p:nvPr/>
        </p:nvPicPr>
        <p:blipFill>
          <a:blip r:embed="rId4"/>
          <a:stretch>
            <a:fillRect/>
          </a:stretch>
        </p:blipFill>
        <p:spPr>
          <a:xfrm>
            <a:off x="251462" y="5794324"/>
            <a:ext cx="4684835" cy="910737"/>
          </a:xfrm>
          <a:prstGeom prst="rect">
            <a:avLst/>
          </a:prstGeom>
        </p:spPr>
      </p:pic>
    </p:spTree>
    <p:extLst>
      <p:ext uri="{BB962C8B-B14F-4D97-AF65-F5344CB8AC3E}">
        <p14:creationId xmlns:p14="http://schemas.microsoft.com/office/powerpoint/2010/main" val="2148736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0231" y="864108"/>
            <a:ext cx="7828766" cy="5120640"/>
          </a:xfrm>
        </p:spPr>
        <p:txBody>
          <a:bodyPr>
            <a:normAutofit/>
          </a:bodyPr>
          <a:lstStyle/>
          <a:p>
            <a:r>
              <a:rPr lang="en-US" sz="2800" dirty="0">
                <a:latin typeface="Calibri" panose="020F0502020204030204" pitchFamily="34" charset="0"/>
                <a:cs typeface="Calibri" panose="020F0502020204030204" pitchFamily="34" charset="0"/>
              </a:rPr>
              <a:t>The Port of Mombasa uses RFID technology as part of its digital transformation, primarily through the new </a:t>
            </a:r>
            <a:r>
              <a:rPr lang="en-US" sz="2800" b="1" dirty="0">
                <a:latin typeface="Calibri" panose="020F0502020204030204" pitchFamily="34" charset="0"/>
                <a:cs typeface="Calibri" panose="020F0502020204030204" pitchFamily="34" charset="0"/>
              </a:rPr>
              <a:t>Digital Port Community System </a:t>
            </a:r>
            <a:r>
              <a:rPr lang="en-US" sz="2800" dirty="0">
                <a:latin typeface="Calibri" panose="020F0502020204030204" pitchFamily="34" charset="0"/>
                <a:cs typeface="Calibri" panose="020F0502020204030204" pitchFamily="34" charset="0"/>
              </a:rPr>
              <a:t>(PCS), launched with DP World, to enhance security, cut cargo clearance times (by up to 30%), and improve overall efficiency by tracking containers and automating processes like gate management, tackling issues like cargo diversion and smuggling. This RFID integration replaces less secure manual seals, offering real-time visibility for all port users and strengthening Mombasa's role as a major African logistics hub</a:t>
            </a:r>
            <a:endParaRPr lang="pl-PL" sz="2800" dirty="0">
              <a:latin typeface="Calibri" panose="020F0502020204030204" pitchFamily="34" charset="0"/>
              <a:cs typeface="Calibri" panose="020F0502020204030204" pitchFamily="34" charset="0"/>
            </a:endParaRPr>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7DCA84C-5AEA-235B-015B-BC3BFF1CD54F}"/>
              </a:ext>
            </a:extLst>
          </p:cNvPr>
          <p:cNvPicPr>
            <a:picLocks noChangeAspect="1"/>
          </p:cNvPicPr>
          <p:nvPr/>
        </p:nvPicPr>
        <p:blipFill>
          <a:blip r:embed="rId4"/>
          <a:stretch>
            <a:fillRect/>
          </a:stretch>
        </p:blipFill>
        <p:spPr>
          <a:xfrm>
            <a:off x="6073" y="5820154"/>
            <a:ext cx="4684835" cy="910737"/>
          </a:xfrm>
          <a:prstGeom prst="rect">
            <a:avLst/>
          </a:prstGeom>
        </p:spPr>
      </p:pic>
    </p:spTree>
    <p:extLst>
      <p:ext uri="{BB962C8B-B14F-4D97-AF65-F5344CB8AC3E}">
        <p14:creationId xmlns:p14="http://schemas.microsoft.com/office/powerpoint/2010/main" val="2688024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44216" y="292920"/>
            <a:ext cx="7767411" cy="6263015"/>
          </a:xfrm>
        </p:spPr>
        <p:txBody>
          <a:bodyPr>
            <a:normAutofit/>
          </a:bodyPr>
          <a:lstStyle/>
          <a:p>
            <a:pPr marL="0" indent="0">
              <a:buNone/>
            </a:pPr>
            <a:r>
              <a:rPr lang="en-US" sz="2400" b="1" dirty="0">
                <a:latin typeface="Calibri" panose="020F0502020204030204" pitchFamily="34" charset="0"/>
                <a:cs typeface="Calibri" panose="020F0502020204030204" pitchFamily="34" charset="0"/>
              </a:rPr>
              <a:t>Key Applications of RFID at the Port:</a:t>
            </a:r>
            <a:endParaRPr lang="en-US" sz="2400"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Electronic Cargo Tracking System (ECTS):</a:t>
            </a:r>
            <a:r>
              <a:rPr lang="en-US" sz="2400" dirty="0">
                <a:latin typeface="Calibri" panose="020F0502020204030204" pitchFamily="34" charset="0"/>
                <a:cs typeface="Calibri" panose="020F0502020204030204" pitchFamily="34" charset="0"/>
              </a:rPr>
              <a:t> RFID tags replace manual seals on transit containers to prevent diversion and smuggling into the local market.</a:t>
            </a:r>
          </a:p>
          <a:p>
            <a:r>
              <a:rPr lang="en-US" sz="2400" b="1" dirty="0">
                <a:latin typeface="Calibri" panose="020F0502020204030204" pitchFamily="34" charset="0"/>
                <a:cs typeface="Calibri" panose="020F0502020204030204" pitchFamily="34" charset="0"/>
              </a:rPr>
              <a:t>Smarter Gate Management:</a:t>
            </a:r>
            <a:r>
              <a:rPr lang="en-US" sz="2400" dirty="0">
                <a:latin typeface="Calibri" panose="020F0502020204030204" pitchFamily="34" charset="0"/>
                <a:cs typeface="Calibri" panose="020F0502020204030204" pitchFamily="34" charset="0"/>
              </a:rPr>
              <a:t> RFID tags on trucks allow for automated identification and quicker processing at port gates, reducing bottlenecks.</a:t>
            </a:r>
          </a:p>
          <a:p>
            <a:r>
              <a:rPr lang="en-US" sz="2400" b="1" dirty="0">
                <a:latin typeface="Calibri" panose="020F0502020204030204" pitchFamily="34" charset="0"/>
                <a:cs typeface="Calibri" panose="020F0502020204030204" pitchFamily="34" charset="0"/>
              </a:rPr>
              <a:t>Container Security &amp; Tracking:</a:t>
            </a:r>
            <a:r>
              <a:rPr lang="en-US" sz="2400" dirty="0">
                <a:latin typeface="Calibri" panose="020F0502020204030204" pitchFamily="34" charset="0"/>
                <a:cs typeface="Calibri" panose="020F0502020204030204" pitchFamily="34" charset="0"/>
              </a:rPr>
              <a:t> RFID helps monitor the location and status of containers, identifying unauthorized movements and ensuring regulatory compliance.</a:t>
            </a:r>
          </a:p>
          <a:p>
            <a:r>
              <a:rPr lang="en-US" sz="2400" b="1" dirty="0">
                <a:latin typeface="Calibri" panose="020F0502020204030204" pitchFamily="34" charset="0"/>
                <a:cs typeface="Calibri" panose="020F0502020204030204" pitchFamily="34" charset="0"/>
              </a:rPr>
              <a:t>Digital Port Community System (PCS):</a:t>
            </a:r>
            <a:r>
              <a:rPr lang="en-US" sz="2400" dirty="0">
                <a:latin typeface="Calibri" panose="020F0502020204030204" pitchFamily="34" charset="0"/>
                <a:cs typeface="Calibri" panose="020F0502020204030204" pitchFamily="34" charset="0"/>
              </a:rPr>
              <a:t> A broader platform using digital tools, including RFID, for all stakeholders (importers, freight forwarders, customs) to get real-time cargo status and data. </a:t>
            </a:r>
          </a:p>
          <a:p>
            <a:endParaRPr lang="pl-PL" dirty="0"/>
          </a:p>
        </p:txBody>
      </p:sp>
      <p:pic>
        <p:nvPicPr>
          <p:cNvPr id="5" name="Obraz 4"/>
          <p:cNvPicPr>
            <a:picLocks noChangeAspect="1"/>
          </p:cNvPicPr>
          <p:nvPr/>
        </p:nvPicPr>
        <p:blipFill>
          <a:blip r:embed="rId3"/>
          <a:stretch>
            <a:fillRect/>
          </a:stretch>
        </p:blipFill>
        <p:spPr>
          <a:xfrm>
            <a:off x="0" y="3819818"/>
            <a:ext cx="3460634" cy="2292883"/>
          </a:xfrm>
          <a:prstGeom prst="rect">
            <a:avLst/>
          </a:prstGeom>
        </p:spPr>
      </p:pic>
      <p:sp>
        <p:nvSpPr>
          <p:cNvPr id="6"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7" name="Prostokąt 6"/>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1AB622E-B70B-EF2C-002C-497DE3780FD1}"/>
              </a:ext>
            </a:extLst>
          </p:cNvPr>
          <p:cNvPicPr>
            <a:picLocks noChangeAspect="1"/>
          </p:cNvPicPr>
          <p:nvPr/>
        </p:nvPicPr>
        <p:blipFill>
          <a:blip r:embed="rId4"/>
          <a:stretch>
            <a:fillRect/>
          </a:stretch>
        </p:blipFill>
        <p:spPr>
          <a:xfrm>
            <a:off x="6073" y="5949307"/>
            <a:ext cx="4684835" cy="910737"/>
          </a:xfrm>
          <a:prstGeom prst="rect">
            <a:avLst/>
          </a:prstGeom>
        </p:spPr>
      </p:pic>
    </p:spTree>
    <p:extLst>
      <p:ext uri="{BB962C8B-B14F-4D97-AF65-F5344CB8AC3E}">
        <p14:creationId xmlns:p14="http://schemas.microsoft.com/office/powerpoint/2010/main" val="229053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69059" y="545515"/>
            <a:ext cx="7830041" cy="5120640"/>
          </a:xfrm>
        </p:spPr>
        <p:txBody>
          <a:bodyPr>
            <a:noAutofit/>
          </a:bodyPr>
          <a:lstStyle/>
          <a:p>
            <a:pPr marL="0" indent="0">
              <a:buNone/>
            </a:pPr>
            <a:r>
              <a:rPr lang="en-US" sz="2800" b="1" u="sng" dirty="0">
                <a:solidFill>
                  <a:srgbClr val="002060"/>
                </a:solidFill>
                <a:latin typeface="Calibri" panose="020F0502020204030204" pitchFamily="34" charset="0"/>
                <a:cs typeface="Calibri" panose="020F0502020204030204" pitchFamily="34" charset="0"/>
              </a:rPr>
              <a:t>RFID Technology</a:t>
            </a:r>
          </a:p>
          <a:p>
            <a:pPr marL="0" indent="0">
              <a:buNone/>
            </a:pPr>
            <a:r>
              <a:rPr lang="en-US" sz="2400" b="1" dirty="0">
                <a:latin typeface="Calibri" panose="020F0502020204030204" pitchFamily="34" charset="0"/>
                <a:cs typeface="Calibri" panose="020F0502020204030204" pitchFamily="34" charset="0"/>
              </a:rPr>
              <a:t>Application in the Case</a:t>
            </a:r>
          </a:p>
          <a:p>
            <a:r>
              <a:rPr lang="en-US" sz="2400" dirty="0">
                <a:latin typeface="Calibri" panose="020F0502020204030204" pitchFamily="34" charset="0"/>
                <a:cs typeface="Calibri" panose="020F0502020204030204" pitchFamily="34" charset="0"/>
              </a:rPr>
              <a:t>RFID tags are attached to:</a:t>
            </a:r>
          </a:p>
          <a:p>
            <a:pPr lvl="1"/>
            <a:r>
              <a:rPr lang="en-US" sz="2400" dirty="0">
                <a:latin typeface="Calibri" panose="020F0502020204030204" pitchFamily="34" charset="0"/>
                <a:cs typeface="Calibri" panose="020F0502020204030204" pitchFamily="34" charset="0"/>
              </a:rPr>
              <a:t>containers,</a:t>
            </a:r>
          </a:p>
          <a:p>
            <a:pPr lvl="1"/>
            <a:r>
              <a:rPr lang="en-US" sz="2400" dirty="0">
                <a:latin typeface="Calibri" panose="020F0502020204030204" pitchFamily="34" charset="0"/>
                <a:cs typeface="Calibri" panose="020F0502020204030204" pitchFamily="34" charset="0"/>
              </a:rPr>
              <a:t>pallets,</a:t>
            </a:r>
          </a:p>
          <a:p>
            <a:pPr lvl="1"/>
            <a:r>
              <a:rPr lang="en-US" sz="2400" dirty="0">
                <a:latin typeface="Calibri" panose="020F0502020204030204" pitchFamily="34" charset="0"/>
                <a:cs typeface="Calibri" panose="020F0502020204030204" pitchFamily="34" charset="0"/>
              </a:rPr>
              <a:t>selected high-value shipments.</a:t>
            </a:r>
          </a:p>
          <a:p>
            <a:r>
              <a:rPr lang="en-US" sz="2400" dirty="0">
                <a:latin typeface="Calibri" panose="020F0502020204030204" pitchFamily="34" charset="0"/>
                <a:cs typeface="Calibri" panose="020F0502020204030204" pitchFamily="34" charset="0"/>
              </a:rPr>
              <a:t>RFID gates are installed at:</a:t>
            </a:r>
          </a:p>
          <a:p>
            <a:pPr lvl="1"/>
            <a:r>
              <a:rPr lang="en-US" sz="2400" dirty="0">
                <a:latin typeface="Calibri" panose="020F0502020204030204" pitchFamily="34" charset="0"/>
                <a:cs typeface="Calibri" panose="020F0502020204030204" pitchFamily="34" charset="0"/>
              </a:rPr>
              <a:t>terminal entry/exit points,</a:t>
            </a:r>
          </a:p>
          <a:p>
            <a:pPr lvl="1"/>
            <a:r>
              <a:rPr lang="en-US" sz="2400" dirty="0">
                <a:latin typeface="Calibri" panose="020F0502020204030204" pitchFamily="34" charset="0"/>
                <a:cs typeface="Calibri" panose="020F0502020204030204" pitchFamily="34" charset="0"/>
              </a:rPr>
              <a:t>warehouse doors.</a:t>
            </a:r>
          </a:p>
          <a:p>
            <a:pPr marL="0" indent="0">
              <a:buNone/>
            </a:pPr>
            <a:r>
              <a:rPr lang="en-US" sz="2400" b="1" dirty="0">
                <a:latin typeface="Calibri" panose="020F0502020204030204" pitchFamily="34" charset="0"/>
                <a:cs typeface="Calibri" panose="020F0502020204030204" pitchFamily="34" charset="0"/>
              </a:rPr>
              <a:t>Impact on Material Flows</a:t>
            </a:r>
          </a:p>
          <a:p>
            <a:r>
              <a:rPr lang="en-US" sz="2400" dirty="0">
                <a:latin typeface="Calibri" panose="020F0502020204030204" pitchFamily="34" charset="0"/>
                <a:cs typeface="Calibri" panose="020F0502020204030204" pitchFamily="34" charset="0"/>
              </a:rPr>
              <a:t>Automated identification and tracking</a:t>
            </a:r>
          </a:p>
          <a:p>
            <a:r>
              <a:rPr lang="en-US" sz="2400" dirty="0">
                <a:latin typeface="Calibri" panose="020F0502020204030204" pitchFamily="34" charset="0"/>
                <a:cs typeface="Calibri" panose="020F0502020204030204" pitchFamily="34" charset="0"/>
              </a:rPr>
              <a:t>Reduced manual inspections</a:t>
            </a:r>
          </a:p>
          <a:p>
            <a:r>
              <a:rPr lang="en-US" sz="2400" dirty="0">
                <a:latin typeface="Calibri" panose="020F0502020204030204" pitchFamily="34" charset="0"/>
                <a:cs typeface="Calibri" panose="020F0502020204030204" pitchFamily="34" charset="0"/>
              </a:rPr>
              <a:t>Improved security and theft prevention</a:t>
            </a:r>
          </a:p>
        </p:txBody>
      </p:sp>
      <p:sp>
        <p:nvSpPr>
          <p:cNvPr id="5" name="Prostokąt 4"/>
          <p:cNvSpPr/>
          <p:nvPr/>
        </p:nvSpPr>
        <p:spPr>
          <a:xfrm>
            <a:off x="5503100" y="6024399"/>
            <a:ext cx="6096000" cy="646331"/>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RFID significantly improves cargo traceability in ports with high container throughput.</a:t>
            </a: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4AA2C3B-4B3A-1464-C429-C4366542EB40}"/>
              </a:ext>
            </a:extLst>
          </p:cNvPr>
          <p:cNvPicPr>
            <a:picLocks noChangeAspect="1"/>
          </p:cNvPicPr>
          <p:nvPr/>
        </p:nvPicPr>
        <p:blipFill>
          <a:blip r:embed="rId4"/>
          <a:stretch>
            <a:fillRect/>
          </a:stretch>
        </p:blipFill>
        <p:spPr>
          <a:xfrm>
            <a:off x="251462" y="5781408"/>
            <a:ext cx="4684835" cy="910737"/>
          </a:xfrm>
          <a:prstGeom prst="rect">
            <a:avLst/>
          </a:prstGeom>
        </p:spPr>
      </p:pic>
    </p:spTree>
    <p:extLst>
      <p:ext uri="{BB962C8B-B14F-4D97-AF65-F5344CB8AC3E}">
        <p14:creationId xmlns:p14="http://schemas.microsoft.com/office/powerpoint/2010/main" val="3606843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81585" y="450937"/>
            <a:ext cx="7642151" cy="5759280"/>
          </a:xfrm>
        </p:spPr>
        <p:txBody>
          <a:bodyPr>
            <a:normAutofit fontScale="92500"/>
          </a:bodyPr>
          <a:lstStyle/>
          <a:p>
            <a:pPr marL="0" indent="0">
              <a:buNone/>
            </a:pPr>
            <a:r>
              <a:rPr lang="en-US" sz="2800" b="1" u="sng" dirty="0" err="1">
                <a:solidFill>
                  <a:srgbClr val="002060"/>
                </a:solidFill>
                <a:latin typeface="Calibri" panose="020F0502020204030204" pitchFamily="34" charset="0"/>
                <a:cs typeface="Calibri" panose="020F0502020204030204" pitchFamily="34" charset="0"/>
              </a:rPr>
              <a:t>IoT</a:t>
            </a:r>
            <a:r>
              <a:rPr lang="en-US" sz="2800" b="1" u="sng" dirty="0">
                <a:solidFill>
                  <a:srgbClr val="002060"/>
                </a:solidFill>
                <a:latin typeface="Calibri" panose="020F0502020204030204" pitchFamily="34" charset="0"/>
                <a:cs typeface="Calibri" panose="020F0502020204030204" pitchFamily="34" charset="0"/>
              </a:rPr>
              <a:t> Applications in Material Tracking</a:t>
            </a:r>
            <a:endParaRPr lang="pl-PL" sz="2800" b="1" u="sng" dirty="0">
              <a:solidFill>
                <a:srgbClr val="002060"/>
              </a:solidFill>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Application in the Case</a:t>
            </a:r>
          </a:p>
          <a:p>
            <a:r>
              <a:rPr lang="en-US" sz="2800" dirty="0" err="1">
                <a:latin typeface="Calibri" panose="020F0502020204030204" pitchFamily="34" charset="0"/>
                <a:cs typeface="Calibri" panose="020F0502020204030204" pitchFamily="34" charset="0"/>
              </a:rPr>
              <a:t>IoT</a:t>
            </a:r>
            <a:r>
              <a:rPr lang="en-US" sz="2800" dirty="0">
                <a:latin typeface="Calibri" panose="020F0502020204030204" pitchFamily="34" charset="0"/>
                <a:cs typeface="Calibri" panose="020F0502020204030204" pitchFamily="34" charset="0"/>
              </a:rPr>
              <a:t> sensors are used for:</a:t>
            </a:r>
          </a:p>
          <a:p>
            <a:pPr lvl="1"/>
            <a:r>
              <a:rPr lang="en-US" sz="2800" dirty="0">
                <a:latin typeface="Calibri" panose="020F0502020204030204" pitchFamily="34" charset="0"/>
                <a:cs typeface="Calibri" panose="020F0502020204030204" pitchFamily="34" charset="0"/>
              </a:rPr>
              <a:t>GPS tracking of containers and trucks,</a:t>
            </a:r>
          </a:p>
          <a:p>
            <a:pPr lvl="1"/>
            <a:r>
              <a:rPr lang="en-US" sz="2800" dirty="0">
                <a:latin typeface="Calibri" panose="020F0502020204030204" pitchFamily="34" charset="0"/>
                <a:cs typeface="Calibri" panose="020F0502020204030204" pitchFamily="34" charset="0"/>
              </a:rPr>
              <a:t>temperature and humidity monitoring (cold chains),</a:t>
            </a:r>
          </a:p>
          <a:p>
            <a:pPr lvl="1"/>
            <a:r>
              <a:rPr lang="en-US" sz="2800" dirty="0">
                <a:latin typeface="Calibri" panose="020F0502020204030204" pitchFamily="34" charset="0"/>
                <a:cs typeface="Calibri" panose="020F0502020204030204" pitchFamily="34" charset="0"/>
              </a:rPr>
              <a:t>condition monitoring of sensitive cargo (pharmaceuticals, food).</a:t>
            </a:r>
          </a:p>
          <a:p>
            <a:r>
              <a:rPr lang="en-US" sz="2800" b="1" dirty="0">
                <a:latin typeface="Calibri" panose="020F0502020204030204" pitchFamily="34" charset="0"/>
                <a:cs typeface="Calibri" panose="020F0502020204030204" pitchFamily="34" charset="0"/>
              </a:rPr>
              <a:t>Impact on Material Flows</a:t>
            </a:r>
          </a:p>
          <a:p>
            <a:r>
              <a:rPr lang="en-US" sz="2800" dirty="0">
                <a:latin typeface="Calibri" panose="020F0502020204030204" pitchFamily="34" charset="0"/>
                <a:cs typeface="Calibri" panose="020F0502020204030204" pitchFamily="34" charset="0"/>
              </a:rPr>
              <a:t>Real-time visibility of shipment location and condition</a:t>
            </a:r>
          </a:p>
          <a:p>
            <a:r>
              <a:rPr lang="en-US" sz="2800" dirty="0">
                <a:latin typeface="Calibri" panose="020F0502020204030204" pitchFamily="34" charset="0"/>
                <a:cs typeface="Calibri" panose="020F0502020204030204" pitchFamily="34" charset="0"/>
              </a:rPr>
              <a:t>Faster response to disruptions (delays, breakdowns)</a:t>
            </a:r>
          </a:p>
          <a:p>
            <a:r>
              <a:rPr lang="en-US" sz="2800" dirty="0">
                <a:latin typeface="Calibri" panose="020F0502020204030204" pitchFamily="34" charset="0"/>
                <a:cs typeface="Calibri" panose="020F0502020204030204" pitchFamily="34" charset="0"/>
              </a:rPr>
              <a:t>Reduced spoilage and losses</a:t>
            </a:r>
          </a:p>
          <a:p>
            <a:pPr marL="0" indent="0">
              <a:buNone/>
            </a:pPr>
            <a:endParaRPr lang="pl-PL" dirty="0"/>
          </a:p>
        </p:txBody>
      </p:sp>
      <p:sp>
        <p:nvSpPr>
          <p:cNvPr id="5" name="Prostokąt 4"/>
          <p:cNvSpPr/>
          <p:nvPr/>
        </p:nvSpPr>
        <p:spPr>
          <a:xfrm>
            <a:off x="5327736" y="5887051"/>
            <a:ext cx="6096000" cy="646331"/>
          </a:xfrm>
          <a:prstGeom prst="rect">
            <a:avLst/>
          </a:prstGeom>
          <a:solidFill>
            <a:schemeClr val="accent2">
              <a:lumMod val="40000"/>
              <a:lumOff val="60000"/>
            </a:schemeClr>
          </a:solidFill>
        </p:spPr>
        <p:txBody>
          <a:bodyPr>
            <a:spAutoFit/>
          </a:bodyPr>
          <a:lstStyle/>
          <a:p>
            <a:r>
              <a:rPr lang="en-US" dirty="0">
                <a:latin typeface="Calibri" panose="020F0502020204030204" pitchFamily="34" charset="0"/>
                <a:cs typeface="Calibri" panose="020F0502020204030204" pitchFamily="34" charset="0"/>
              </a:rPr>
              <a:t>Mobile-network-based </a:t>
            </a:r>
            <a:r>
              <a:rPr lang="en-US" dirty="0" err="1">
                <a:latin typeface="Calibri" panose="020F0502020204030204" pitchFamily="34" charset="0"/>
                <a:cs typeface="Calibri" panose="020F0502020204030204" pitchFamily="34" charset="0"/>
              </a:rPr>
              <a:t>IoT</a:t>
            </a:r>
            <a:r>
              <a:rPr lang="en-US" dirty="0">
                <a:latin typeface="Calibri" panose="020F0502020204030204" pitchFamily="34" charset="0"/>
                <a:cs typeface="Calibri" panose="020F0502020204030204" pitchFamily="34" charset="0"/>
              </a:rPr>
              <a:t> solutions are particularly effective in Africa due to </a:t>
            </a:r>
            <a:r>
              <a:rPr lang="en-US" b="1" dirty="0">
                <a:latin typeface="Calibri" panose="020F0502020204030204" pitchFamily="34" charset="0"/>
                <a:cs typeface="Calibri" panose="020F0502020204030204" pitchFamily="34" charset="0"/>
              </a:rPr>
              <a:t>wide mobile coverage</a:t>
            </a:r>
            <a:r>
              <a:rPr lang="en-US" dirty="0">
                <a:latin typeface="Calibri" panose="020F0502020204030204" pitchFamily="34" charset="0"/>
                <a:cs typeface="Calibri" panose="020F0502020204030204" pitchFamily="34" charset="0"/>
              </a:rPr>
              <a:t>.</a:t>
            </a:r>
            <a:endParaRPr lang="pl-PL" dirty="0">
              <a:latin typeface="Calibri" panose="020F0502020204030204" pitchFamily="34" charset="0"/>
              <a:cs typeface="Calibri" panose="020F0502020204030204" pitchFamily="34" charset="0"/>
            </a:endParaRPr>
          </a:p>
        </p:txBody>
      </p:sp>
      <p:pic>
        <p:nvPicPr>
          <p:cNvPr id="6" name="Obraz 5"/>
          <p:cNvPicPr>
            <a:picLocks noChangeAspect="1"/>
          </p:cNvPicPr>
          <p:nvPr/>
        </p:nvPicPr>
        <p:blipFill>
          <a:blip r:embed="rId3"/>
          <a:stretch>
            <a:fillRect/>
          </a:stretch>
        </p:blipFill>
        <p:spPr>
          <a:xfrm>
            <a:off x="0" y="3819818"/>
            <a:ext cx="3460634" cy="2292883"/>
          </a:xfrm>
          <a:prstGeom prst="rect">
            <a:avLst/>
          </a:prstGeom>
        </p:spPr>
      </p:pic>
      <p:sp>
        <p:nvSpPr>
          <p:cNvPr id="7" name="Tytuł 1"/>
          <p:cNvSpPr>
            <a:spLocks noGrp="1"/>
          </p:cNvSpPr>
          <p:nvPr>
            <p:ph type="title"/>
          </p:nvPr>
        </p:nvSpPr>
        <p:spPr>
          <a:xfrm>
            <a:off x="252919" y="860170"/>
            <a:ext cx="2947482" cy="2959648"/>
          </a:xfrm>
        </p:spPr>
        <p:txBody>
          <a:bodyPr>
            <a:normAutofit/>
          </a:bodyPr>
          <a:lstStyle/>
          <a:p>
            <a:r>
              <a:rPr lang="en-US" sz="3200" dirty="0">
                <a:latin typeface="Calibri" panose="020F0502020204030204" pitchFamily="34" charset="0"/>
                <a:cs typeface="Calibri" panose="020F0502020204030204" pitchFamily="34" charset="0"/>
              </a:rPr>
              <a:t>Tools and Technologies Supporting Material Flows in Africa</a:t>
            </a:r>
            <a:endParaRPr lang="pl-PL" sz="3200" dirty="0">
              <a:latin typeface="Calibri" panose="020F0502020204030204" pitchFamily="34" charset="0"/>
              <a:cs typeface="Calibri" panose="020F0502020204030204" pitchFamily="34" charset="0"/>
            </a:endParaRPr>
          </a:p>
        </p:txBody>
      </p:sp>
      <p:sp>
        <p:nvSpPr>
          <p:cNvPr id="8" name="Prostokąt 7"/>
          <p:cNvSpPr/>
          <p:nvPr/>
        </p:nvSpPr>
        <p:spPr>
          <a:xfrm>
            <a:off x="252919" y="3819818"/>
            <a:ext cx="3066478" cy="2246769"/>
          </a:xfrm>
          <a:prstGeom prst="rect">
            <a:avLst/>
          </a:prstGeom>
        </p:spPr>
        <p:txBody>
          <a:bodyPr wrap="square">
            <a:spAutoFit/>
          </a:bodyPr>
          <a:lstStyle/>
          <a:p>
            <a:r>
              <a:rPr lang="en-US" sz="2800" dirty="0">
                <a:solidFill>
                  <a:schemeClr val="bg1"/>
                </a:solidFill>
                <a:latin typeface="Calibri" panose="020F0502020204030204" pitchFamily="34" charset="0"/>
                <a:cs typeface="Calibri" panose="020F0502020204030204" pitchFamily="34" charset="0"/>
              </a:rPr>
              <a:t>Port-Based Logistics Hub and Inland Distribution – Port of Mombasa (Kenya)</a:t>
            </a:r>
            <a:endParaRPr lang="pl-PL" sz="2800"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553085-F214-6550-933A-3FDE2BA1E845}"/>
              </a:ext>
            </a:extLst>
          </p:cNvPr>
          <p:cNvPicPr>
            <a:picLocks noChangeAspect="1"/>
          </p:cNvPicPr>
          <p:nvPr/>
        </p:nvPicPr>
        <p:blipFill>
          <a:blip r:embed="rId4"/>
          <a:stretch>
            <a:fillRect/>
          </a:stretch>
        </p:blipFill>
        <p:spPr>
          <a:xfrm>
            <a:off x="251462" y="5884730"/>
            <a:ext cx="4684835" cy="910737"/>
          </a:xfrm>
          <a:prstGeom prst="rect">
            <a:avLst/>
          </a:prstGeom>
        </p:spPr>
      </p:pic>
    </p:spTree>
    <p:extLst>
      <p:ext uri="{BB962C8B-B14F-4D97-AF65-F5344CB8AC3E}">
        <p14:creationId xmlns:p14="http://schemas.microsoft.com/office/powerpoint/2010/main" val="1710508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3585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49746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a:t>
            </a:r>
            <a:r>
              <a:rPr lang="pl-PL" sz="4400" dirty="0" err="1">
                <a:latin typeface="Calibri" panose="020F0502020204030204" pitchFamily="34" charset="0"/>
                <a:cs typeface="Calibri" panose="020F0502020204030204" pitchFamily="34" charset="0"/>
              </a:rPr>
              <a:t>flow</a:t>
            </a:r>
            <a:r>
              <a:rPr lang="pl-PL" sz="4400" dirty="0">
                <a:latin typeface="Calibri" panose="020F0502020204030204" pitchFamily="34" charset="0"/>
                <a:cs typeface="Calibri" panose="020F0502020204030204" pitchFamily="34" charset="0"/>
              </a:rPr>
              <a:t> management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2</a:t>
            </a:r>
          </a:p>
          <a:p>
            <a:pPr defTabSz="457200"/>
            <a:r>
              <a:rPr lang="pl-PL" sz="3600" b="1" dirty="0">
                <a:solidFill>
                  <a:srgbClr val="FFFFFF"/>
                </a:solidFill>
                <a:latin typeface="Calibri" panose="020F0502020204030204" pitchFamily="34" charset="0"/>
                <a:cs typeface="Calibri" panose="020F0502020204030204" pitchFamily="34" charset="0"/>
              </a:rPr>
              <a:t>Part 3</a:t>
            </a:r>
          </a:p>
          <a:p>
            <a:pPr marL="342900" indent="-342900" defTabSz="4572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pPr defTabSz="457200"/>
            <a:endParaRPr lang="pl-PL" sz="2400" b="1" dirty="0">
              <a:solidFill>
                <a:srgbClr val="FFFFFF"/>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FEFBC84F-1343-990B-4AC3-8793C9B6E0A2}"/>
              </a:ext>
            </a:extLst>
          </p:cNvPr>
          <p:cNvPicPr>
            <a:picLocks noChangeAspect="1"/>
          </p:cNvPicPr>
          <p:nvPr/>
        </p:nvPicPr>
        <p:blipFill>
          <a:blip r:embed="rId3"/>
          <a:stretch>
            <a:fillRect/>
          </a:stretch>
        </p:blipFill>
        <p:spPr>
          <a:xfrm>
            <a:off x="277690" y="5693386"/>
            <a:ext cx="4684835" cy="910737"/>
          </a:xfrm>
          <a:prstGeom prst="rect">
            <a:avLst/>
          </a:prstGeom>
        </p:spPr>
      </p:pic>
    </p:spTree>
    <p:extLst>
      <p:ext uri="{BB962C8B-B14F-4D97-AF65-F5344CB8AC3E}">
        <p14:creationId xmlns:p14="http://schemas.microsoft.com/office/powerpoint/2010/main" val="360338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6CF66-9BDE-58B7-70E7-51E712887B9F}"/>
              </a:ext>
            </a:extLst>
          </p:cNvPr>
          <p:cNvSpPr>
            <a:spLocks noGrp="1"/>
          </p:cNvSpPr>
          <p:nvPr>
            <p:ph type="ctrTitle"/>
          </p:nvPr>
        </p:nvSpPr>
        <p:spPr/>
        <p:txBody>
          <a:bodyPr>
            <a:normAutofit/>
          </a:bodyPr>
          <a:lstStyle/>
          <a:p>
            <a:pPr algn="r"/>
            <a:r>
              <a:rPr lang="en-US" sz="4000">
                <a:latin typeface="Calibri"/>
                <a:ea typeface="Calibri"/>
                <a:cs typeface="Calibri"/>
              </a:rPr>
              <a:t>Tools and technologies supporting material flows</a:t>
            </a:r>
            <a:endParaRPr lang="en-US" sz="4000"/>
          </a:p>
        </p:txBody>
      </p:sp>
      <p:sp>
        <p:nvSpPr>
          <p:cNvPr id="3" name="Subtitle 2">
            <a:extLst>
              <a:ext uri="{FF2B5EF4-FFF2-40B4-BE49-F238E27FC236}">
                <a16:creationId xmlns:a16="http://schemas.microsoft.com/office/drawing/2014/main" id="{B3D09B07-4A0A-585F-41C1-2F0977A1D01D}"/>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4F48E81F-09CE-FD1C-4961-CFA27E1C8AD3}"/>
              </a:ext>
            </a:extLst>
          </p:cNvPr>
          <p:cNvPicPr>
            <a:picLocks noChangeAspect="1"/>
          </p:cNvPicPr>
          <p:nvPr/>
        </p:nvPicPr>
        <p:blipFill>
          <a:blip r:embed="rId2"/>
          <a:stretch>
            <a:fillRect/>
          </a:stretch>
        </p:blipFill>
        <p:spPr>
          <a:xfrm>
            <a:off x="-1534" y="1210"/>
            <a:ext cx="2108255" cy="733750"/>
          </a:xfrm>
          <a:prstGeom prst="rect">
            <a:avLst/>
          </a:prstGeom>
        </p:spPr>
      </p:pic>
    </p:spTree>
    <p:extLst>
      <p:ext uri="{BB962C8B-B14F-4D97-AF65-F5344CB8AC3E}">
        <p14:creationId xmlns:p14="http://schemas.microsoft.com/office/powerpoint/2010/main" val="2580498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Tools and Technologies Supporting Material Flows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Modern material flow management relies on </a:t>
            </a:r>
            <a:r>
              <a:rPr lang="en-US" sz="2800" b="1" dirty="0">
                <a:latin typeface="Calibri" panose="020F0502020204030204" pitchFamily="34" charset="0"/>
                <a:cs typeface="Calibri" panose="020F0502020204030204" pitchFamily="34" charset="0"/>
              </a:rPr>
              <a:t>digital tools and automation technologies</a:t>
            </a:r>
            <a:r>
              <a:rPr lang="en-US" sz="2800" dirty="0">
                <a:latin typeface="Calibri" panose="020F0502020204030204" pitchFamily="34" charset="0"/>
                <a:cs typeface="Calibri" panose="020F0502020204030204" pitchFamily="34" charset="0"/>
              </a:rPr>
              <a:t> that improve visibility, control, efficiency, and decision-making across the supply chain.</a:t>
            </a:r>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0B8A9F8-F950-D9E2-48DD-AFDD98986763}"/>
              </a:ext>
            </a:extLst>
          </p:cNvPr>
          <p:cNvPicPr>
            <a:picLocks noChangeAspect="1"/>
          </p:cNvPicPr>
          <p:nvPr/>
        </p:nvPicPr>
        <p:blipFill>
          <a:blip r:embed="rId3"/>
          <a:stretch>
            <a:fillRect/>
          </a:stretch>
        </p:blipFill>
        <p:spPr>
          <a:xfrm>
            <a:off x="251462" y="5716832"/>
            <a:ext cx="4684835" cy="910737"/>
          </a:xfrm>
          <a:prstGeom prst="rect">
            <a:avLst/>
          </a:prstGeom>
        </p:spPr>
      </p:pic>
    </p:spTree>
    <p:extLst>
      <p:ext uri="{BB962C8B-B14F-4D97-AF65-F5344CB8AC3E}">
        <p14:creationId xmlns:p14="http://schemas.microsoft.com/office/powerpoint/2010/main" val="3003816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Warehouse</a:t>
            </a:r>
            <a:r>
              <a:rPr lang="pl-PL" dirty="0">
                <a:latin typeface="Calibri" panose="020F0502020204030204" pitchFamily="34" charset="0"/>
                <a:cs typeface="Calibri" panose="020F0502020204030204" pitchFamily="34" charset="0"/>
              </a:rPr>
              <a:t> Management Systems (WMS)</a:t>
            </a:r>
          </a:p>
        </p:txBody>
      </p:sp>
      <p:sp>
        <p:nvSpPr>
          <p:cNvPr id="3" name="Symbol zastępczy zawartości 2"/>
          <p:cNvSpPr>
            <a:spLocks noGrp="1"/>
          </p:cNvSpPr>
          <p:nvPr>
            <p:ph idx="1"/>
          </p:nvPr>
        </p:nvSpPr>
        <p:spPr>
          <a:xfrm>
            <a:off x="3744007" y="438223"/>
            <a:ext cx="7692255" cy="5636900"/>
          </a:xfrm>
        </p:spPr>
        <p:txBody>
          <a:bodyPr/>
          <a:lstStyle/>
          <a:p>
            <a:pPr marL="0" indent="0">
              <a:buNone/>
            </a:pPr>
            <a:r>
              <a:rPr lang="en-US" sz="2800" dirty="0">
                <a:latin typeface="Calibri" panose="020F0502020204030204" pitchFamily="34" charset="0"/>
                <a:cs typeface="Calibri" panose="020F0502020204030204" pitchFamily="34" charset="0"/>
              </a:rPr>
              <a:t>A </a:t>
            </a:r>
            <a:r>
              <a:rPr lang="en-US" sz="2800" b="1" dirty="0">
                <a:latin typeface="Calibri" panose="020F0502020204030204" pitchFamily="34" charset="0"/>
                <a:cs typeface="Calibri" panose="020F0502020204030204" pitchFamily="34" charset="0"/>
              </a:rPr>
              <a:t>Warehouse Management System (WMS)</a:t>
            </a:r>
            <a:r>
              <a:rPr lang="en-US" sz="2800" dirty="0">
                <a:latin typeface="Calibri" panose="020F0502020204030204" pitchFamily="34" charset="0"/>
                <a:cs typeface="Calibri" panose="020F0502020204030204" pitchFamily="34" charset="0"/>
              </a:rPr>
              <a:t> is an IT system designed to </a:t>
            </a:r>
            <a:r>
              <a:rPr lang="en-US" sz="2800" b="1" dirty="0">
                <a:latin typeface="Calibri" panose="020F0502020204030204" pitchFamily="34" charset="0"/>
                <a:cs typeface="Calibri" panose="020F0502020204030204" pitchFamily="34" charset="0"/>
              </a:rPr>
              <a:t>control and optimize warehouse operations and internal material flows</a:t>
            </a:r>
            <a:r>
              <a:rPr lang="en-US" sz="2800" dirty="0">
                <a:latin typeface="Calibri" panose="020F0502020204030204" pitchFamily="34" charset="0"/>
                <a:cs typeface="Calibri" panose="020F0502020204030204" pitchFamily="34" charset="0"/>
              </a:rPr>
              <a:t>.</a:t>
            </a:r>
          </a:p>
          <a:p>
            <a:pPr marL="0" indent="0">
              <a:buNone/>
            </a:pPr>
            <a:r>
              <a:rPr lang="en-US" sz="2800" b="1" dirty="0">
                <a:latin typeface="Calibri" panose="020F0502020204030204" pitchFamily="34" charset="0"/>
                <a:cs typeface="Calibri" panose="020F0502020204030204" pitchFamily="34" charset="0"/>
              </a:rPr>
              <a:t>Key functions of WMS:</a:t>
            </a:r>
          </a:p>
          <a:p>
            <a:r>
              <a:rPr lang="en-US" sz="2800" dirty="0">
                <a:latin typeface="Calibri" panose="020F0502020204030204" pitchFamily="34" charset="0"/>
                <a:cs typeface="Calibri" panose="020F0502020204030204" pitchFamily="34" charset="0"/>
              </a:rPr>
              <a:t>Inventory tracking in real time</a:t>
            </a:r>
          </a:p>
          <a:p>
            <a:r>
              <a:rPr lang="en-US" sz="2800" dirty="0">
                <a:latin typeface="Calibri" panose="020F0502020204030204" pitchFamily="34" charset="0"/>
                <a:cs typeface="Calibri" panose="020F0502020204030204" pitchFamily="34" charset="0"/>
              </a:rPr>
              <a:t>Location management (storage assignment)</a:t>
            </a:r>
          </a:p>
          <a:p>
            <a:r>
              <a:rPr lang="en-US" sz="2800" dirty="0">
                <a:latin typeface="Calibri" panose="020F0502020204030204" pitchFamily="34" charset="0"/>
                <a:cs typeface="Calibri" panose="020F0502020204030204" pitchFamily="34" charset="0"/>
              </a:rPr>
              <a:t>Order picking and packing optimization</a:t>
            </a:r>
          </a:p>
          <a:p>
            <a:r>
              <a:rPr lang="en-US" sz="2800" dirty="0">
                <a:latin typeface="Calibri" panose="020F0502020204030204" pitchFamily="34" charset="0"/>
                <a:cs typeface="Calibri" panose="020F0502020204030204" pitchFamily="34" charset="0"/>
              </a:rPr>
              <a:t>Receiving and put-away control</a:t>
            </a:r>
          </a:p>
          <a:p>
            <a:r>
              <a:rPr lang="en-US" sz="2800" dirty="0">
                <a:latin typeface="Calibri" panose="020F0502020204030204" pitchFamily="34" charset="0"/>
                <a:cs typeface="Calibri" panose="020F0502020204030204" pitchFamily="34" charset="0"/>
              </a:rPr>
              <a:t>Stock rotation (</a:t>
            </a:r>
            <a:r>
              <a:rPr lang="en-US" sz="2800" b="1" dirty="0">
                <a:latin typeface="Calibri" panose="020F0502020204030204" pitchFamily="34" charset="0"/>
                <a:cs typeface="Calibri" panose="020F0502020204030204" pitchFamily="34" charset="0"/>
              </a:rPr>
              <a:t>FIFO, FEFO</a:t>
            </a:r>
            <a:r>
              <a:rPr lang="en-US" sz="2800" dirty="0">
                <a:latin typeface="Calibri" panose="020F0502020204030204" pitchFamily="34" charset="0"/>
                <a:cs typeface="Calibri" panose="020F0502020204030204" pitchFamily="34" charset="0"/>
              </a:rPr>
              <a:t>)</a:t>
            </a:r>
          </a:p>
          <a:p>
            <a:endParaRPr lang="pl-PL" dirty="0"/>
          </a:p>
        </p:txBody>
      </p:sp>
      <p:pic>
        <p:nvPicPr>
          <p:cNvPr id="5" name="Picture 4">
            <a:extLst>
              <a:ext uri="{FF2B5EF4-FFF2-40B4-BE49-F238E27FC236}">
                <a16:creationId xmlns:a16="http://schemas.microsoft.com/office/drawing/2014/main" id="{9E99BC82-87EE-FFDB-8F81-B351924170A6}"/>
              </a:ext>
            </a:extLst>
          </p:cNvPr>
          <p:cNvPicPr>
            <a:picLocks noChangeAspect="1"/>
          </p:cNvPicPr>
          <p:nvPr/>
        </p:nvPicPr>
        <p:blipFill>
          <a:blip r:embed="rId3"/>
          <a:stretch>
            <a:fillRect/>
          </a:stretch>
        </p:blipFill>
        <p:spPr>
          <a:xfrm>
            <a:off x="251462" y="5716832"/>
            <a:ext cx="4684835" cy="910737"/>
          </a:xfrm>
          <a:prstGeom prst="rect">
            <a:avLst/>
          </a:prstGeom>
        </p:spPr>
      </p:pic>
    </p:spTree>
    <p:extLst>
      <p:ext uri="{BB962C8B-B14F-4D97-AF65-F5344CB8AC3E}">
        <p14:creationId xmlns:p14="http://schemas.microsoft.com/office/powerpoint/2010/main" val="3415571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0183" y="1123837"/>
            <a:ext cx="3191739" cy="4601183"/>
          </a:xfrm>
        </p:spPr>
        <p:txBody>
          <a:bodyPr>
            <a:normAutofit/>
          </a:bodyPr>
          <a:lstStyle/>
          <a:p>
            <a:r>
              <a:rPr lang="en-US" sz="3200" dirty="0">
                <a:latin typeface="Calibri" panose="020F0502020204030204" pitchFamily="34" charset="0"/>
                <a:cs typeface="Calibri" panose="020F0502020204030204" pitchFamily="34" charset="0"/>
              </a:rPr>
              <a:t>FIFO </a:t>
            </a:r>
            <a:br>
              <a:rPr lang="pl-PL" sz="3200"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(First In, First Out)</a:t>
            </a:r>
            <a:endParaRPr lang="pl-PL" sz="3200" dirty="0"/>
          </a:p>
        </p:txBody>
      </p:sp>
      <p:sp>
        <p:nvSpPr>
          <p:cNvPr id="3" name="Symbol zastępczy zawartości 2"/>
          <p:cNvSpPr>
            <a:spLocks noGrp="1"/>
          </p:cNvSpPr>
          <p:nvPr>
            <p:ph idx="1"/>
          </p:nvPr>
        </p:nvSpPr>
        <p:spPr>
          <a:xfrm>
            <a:off x="3582445" y="137787"/>
            <a:ext cx="7327726" cy="5874706"/>
          </a:xfrm>
        </p:spPr>
        <p:txBody>
          <a:bodyPr>
            <a:normAutofit fontScale="92500" lnSpcReduction="10000"/>
          </a:bodyPr>
          <a:lstStyle/>
          <a:p>
            <a:pPr marL="0" indent="0">
              <a:buNone/>
            </a:pPr>
            <a:r>
              <a:rPr lang="en-US" sz="2600" b="1" dirty="0">
                <a:latin typeface="Calibri" panose="020F0502020204030204" pitchFamily="34" charset="0"/>
                <a:cs typeface="Calibri" panose="020F0502020204030204" pitchFamily="34" charset="0"/>
              </a:rPr>
              <a:t>Key characteristics:</a:t>
            </a:r>
          </a:p>
          <a:p>
            <a:r>
              <a:rPr lang="en-US" sz="2600" dirty="0">
                <a:latin typeface="Calibri" panose="020F0502020204030204" pitchFamily="34" charset="0"/>
                <a:cs typeface="Calibri" panose="020F0502020204030204" pitchFamily="34" charset="0"/>
              </a:rPr>
              <a:t>Goods are issued in the same order in which they were received.</a:t>
            </a:r>
          </a:p>
          <a:p>
            <a:r>
              <a:rPr lang="en-US" sz="2600" dirty="0">
                <a:latin typeface="Calibri" panose="020F0502020204030204" pitchFamily="34" charset="0"/>
                <a:cs typeface="Calibri" panose="020F0502020204030204" pitchFamily="34" charset="0"/>
              </a:rPr>
              <a:t>Older stock is used before newer stock.</a:t>
            </a:r>
          </a:p>
          <a:p>
            <a:r>
              <a:rPr lang="en-US" sz="2600" dirty="0">
                <a:latin typeface="Calibri" panose="020F0502020204030204" pitchFamily="34" charset="0"/>
                <a:cs typeface="Calibri" panose="020F0502020204030204" pitchFamily="34" charset="0"/>
              </a:rPr>
              <a:t>Stock rotation follows the receipt date.</a:t>
            </a:r>
          </a:p>
          <a:p>
            <a:pPr marL="0" indent="0">
              <a:buNone/>
            </a:pPr>
            <a:r>
              <a:rPr lang="en-US" sz="2600" b="1" dirty="0">
                <a:latin typeface="Calibri" panose="020F0502020204030204" pitchFamily="34" charset="0"/>
                <a:cs typeface="Calibri" panose="020F0502020204030204" pitchFamily="34" charset="0"/>
              </a:rPr>
              <a:t>Typical applications:</a:t>
            </a:r>
          </a:p>
          <a:p>
            <a:r>
              <a:rPr lang="en-US" sz="2600" dirty="0">
                <a:latin typeface="Calibri" panose="020F0502020204030204" pitchFamily="34" charset="0"/>
                <a:cs typeface="Calibri" panose="020F0502020204030204" pitchFamily="34" charset="0"/>
              </a:rPr>
              <a:t>Non-perishable goods</a:t>
            </a:r>
          </a:p>
          <a:p>
            <a:r>
              <a:rPr lang="en-US" sz="2600" dirty="0">
                <a:latin typeface="Calibri" panose="020F0502020204030204" pitchFamily="34" charset="0"/>
                <a:cs typeface="Calibri" panose="020F0502020204030204" pitchFamily="34" charset="0"/>
              </a:rPr>
              <a:t>Manufacturing components</a:t>
            </a:r>
          </a:p>
          <a:p>
            <a:r>
              <a:rPr lang="en-US" sz="2600" dirty="0">
                <a:latin typeface="Calibri" panose="020F0502020204030204" pitchFamily="34" charset="0"/>
                <a:cs typeface="Calibri" panose="020F0502020204030204" pitchFamily="34" charset="0"/>
              </a:rPr>
              <a:t>Retail products without expiration dates</a:t>
            </a:r>
          </a:p>
          <a:p>
            <a:pPr marL="0" indent="0">
              <a:buNone/>
            </a:pPr>
            <a:r>
              <a:rPr lang="en-US" sz="2600" b="1" dirty="0">
                <a:latin typeface="Calibri" panose="020F0502020204030204" pitchFamily="34" charset="0"/>
                <a:cs typeface="Calibri" panose="020F0502020204030204" pitchFamily="34" charset="0"/>
              </a:rPr>
              <a:t>Benefits:</a:t>
            </a:r>
          </a:p>
          <a:p>
            <a:r>
              <a:rPr lang="en-US" sz="2600" dirty="0">
                <a:latin typeface="Calibri" panose="020F0502020204030204" pitchFamily="34" charset="0"/>
                <a:cs typeface="Calibri" panose="020F0502020204030204" pitchFamily="34" charset="0"/>
              </a:rPr>
              <a:t>Prevents long storage times</a:t>
            </a:r>
          </a:p>
          <a:p>
            <a:r>
              <a:rPr lang="en-US" sz="2600" dirty="0">
                <a:latin typeface="Calibri" panose="020F0502020204030204" pitchFamily="34" charset="0"/>
                <a:cs typeface="Calibri" panose="020F0502020204030204" pitchFamily="34" charset="0"/>
              </a:rPr>
              <a:t>Reduces the risk of inventory obsolescence</a:t>
            </a:r>
          </a:p>
          <a:p>
            <a:r>
              <a:rPr lang="en-US" sz="2600" dirty="0">
                <a:latin typeface="Calibri" panose="020F0502020204030204" pitchFamily="34" charset="0"/>
                <a:cs typeface="Calibri" panose="020F0502020204030204" pitchFamily="34" charset="0"/>
              </a:rPr>
              <a:t>Ensures a logical and transparent stock flow</a:t>
            </a:r>
          </a:p>
          <a:p>
            <a:endParaRPr lang="pl-PL" dirty="0"/>
          </a:p>
        </p:txBody>
      </p:sp>
      <p:sp>
        <p:nvSpPr>
          <p:cNvPr id="4" name="Prostokąt 3"/>
          <p:cNvSpPr/>
          <p:nvPr/>
        </p:nvSpPr>
        <p:spPr>
          <a:xfrm>
            <a:off x="5390367" y="5725020"/>
            <a:ext cx="6096000" cy="923330"/>
          </a:xfrm>
          <a:prstGeom prst="rect">
            <a:avLst/>
          </a:prstGeom>
          <a:solidFill>
            <a:schemeClr val="accent1">
              <a:lumMod val="20000"/>
              <a:lumOff val="80000"/>
            </a:schemeClr>
          </a:solidFill>
        </p:spPr>
        <p:txBody>
          <a:bodyPr>
            <a:spAutoFit/>
          </a:bodyPr>
          <a:lstStyle/>
          <a:p>
            <a:r>
              <a:rPr lang="en-US" b="1" dirty="0">
                <a:latin typeface="Calibri" panose="020F0502020204030204" pitchFamily="34" charset="0"/>
                <a:cs typeface="Calibri" panose="020F0502020204030204" pitchFamily="34" charset="0"/>
              </a:rPr>
              <a:t>FIFO (First In, First Out)</a:t>
            </a:r>
            <a:r>
              <a:rPr lang="en-US" dirty="0">
                <a:latin typeface="Calibri" panose="020F0502020204030204" pitchFamily="34" charset="0"/>
                <a:cs typeface="Calibri" panose="020F0502020204030204" pitchFamily="34" charset="0"/>
              </a:rPr>
              <a:t> is an inventory management principle where the items that enter storage first are the first ones to be issued or sold.</a:t>
            </a:r>
          </a:p>
        </p:txBody>
      </p:sp>
      <p:pic>
        <p:nvPicPr>
          <p:cNvPr id="6" name="Picture 5">
            <a:extLst>
              <a:ext uri="{FF2B5EF4-FFF2-40B4-BE49-F238E27FC236}">
                <a16:creationId xmlns:a16="http://schemas.microsoft.com/office/drawing/2014/main" id="{8B556656-83C5-D257-ED1D-ACFB2490AAC0}"/>
              </a:ext>
            </a:extLst>
          </p:cNvPr>
          <p:cNvPicPr>
            <a:picLocks noChangeAspect="1"/>
          </p:cNvPicPr>
          <p:nvPr/>
        </p:nvPicPr>
        <p:blipFill>
          <a:blip r:embed="rId3"/>
          <a:stretch>
            <a:fillRect/>
          </a:stretch>
        </p:blipFill>
        <p:spPr>
          <a:xfrm>
            <a:off x="135225" y="5755578"/>
            <a:ext cx="4684835" cy="910737"/>
          </a:xfrm>
          <a:prstGeom prst="rect">
            <a:avLst/>
          </a:prstGeom>
        </p:spPr>
      </p:pic>
    </p:spTree>
    <p:extLst>
      <p:ext uri="{BB962C8B-B14F-4D97-AF65-F5344CB8AC3E}">
        <p14:creationId xmlns:p14="http://schemas.microsoft.com/office/powerpoint/2010/main" val="283874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a:latin typeface="Calibri" panose="020F0502020204030204" pitchFamily="34" charset="0"/>
                <a:cs typeface="Calibri" panose="020F0502020204030204" pitchFamily="34" charset="0"/>
              </a:rPr>
              <a:t>FEFO </a:t>
            </a:r>
            <a:br>
              <a:rPr lang="pl-PL" sz="3200" dirty="0">
                <a:latin typeface="Calibri" panose="020F0502020204030204" pitchFamily="34" charset="0"/>
                <a:cs typeface="Calibri" panose="020F0502020204030204" pitchFamily="34" charset="0"/>
              </a:rPr>
            </a:br>
            <a:r>
              <a:rPr lang="pl-PL" sz="3200" dirty="0">
                <a:latin typeface="Calibri" panose="020F0502020204030204" pitchFamily="34" charset="0"/>
                <a:cs typeface="Calibri" panose="020F0502020204030204" pitchFamily="34" charset="0"/>
              </a:rPr>
              <a:t>(</a:t>
            </a:r>
            <a:r>
              <a:rPr lang="en-US" sz="3200" dirty="0">
                <a:latin typeface="Calibri" panose="020F0502020204030204" pitchFamily="34" charset="0"/>
                <a:cs typeface="Calibri" panose="020F0502020204030204" pitchFamily="34" charset="0"/>
              </a:rPr>
              <a:t>First Expired, First Out</a:t>
            </a:r>
            <a:r>
              <a:rPr lang="pl-PL" sz="3200" dirty="0">
                <a:latin typeface="Calibri" panose="020F0502020204030204" pitchFamily="34" charset="0"/>
                <a:cs typeface="Calibri" panose="020F0502020204030204" pitchFamily="34" charset="0"/>
              </a:rPr>
              <a:t>)</a:t>
            </a:r>
          </a:p>
        </p:txBody>
      </p:sp>
      <p:sp>
        <p:nvSpPr>
          <p:cNvPr id="3" name="Symbol zastępczy zawartości 2"/>
          <p:cNvSpPr>
            <a:spLocks noGrp="1"/>
          </p:cNvSpPr>
          <p:nvPr>
            <p:ph idx="1"/>
          </p:nvPr>
        </p:nvSpPr>
        <p:spPr>
          <a:xfrm>
            <a:off x="3732757" y="238620"/>
            <a:ext cx="7665929" cy="5486400"/>
          </a:xfrm>
        </p:spPr>
        <p:txBody>
          <a:bodyPr>
            <a:normAutofit fontScale="85000" lnSpcReduction="20000"/>
          </a:bodyPr>
          <a:lstStyle/>
          <a:p>
            <a:pPr marL="0" indent="0">
              <a:buNone/>
            </a:pPr>
            <a:r>
              <a:rPr lang="en-US" sz="3100" b="1" dirty="0">
                <a:latin typeface="Calibri" panose="020F0502020204030204" pitchFamily="34" charset="0"/>
                <a:cs typeface="Calibri" panose="020F0502020204030204" pitchFamily="34" charset="0"/>
              </a:rPr>
              <a:t>Key characteristics:</a:t>
            </a:r>
          </a:p>
          <a:p>
            <a:r>
              <a:rPr lang="en-US" sz="3100" dirty="0">
                <a:latin typeface="Calibri" panose="020F0502020204030204" pitchFamily="34" charset="0"/>
                <a:cs typeface="Calibri" panose="020F0502020204030204" pitchFamily="34" charset="0"/>
              </a:rPr>
              <a:t>Stock rotation is based on expiration dates.</a:t>
            </a:r>
          </a:p>
          <a:p>
            <a:r>
              <a:rPr lang="en-US" sz="3100" dirty="0">
                <a:latin typeface="Calibri" panose="020F0502020204030204" pitchFamily="34" charset="0"/>
                <a:cs typeface="Calibri" panose="020F0502020204030204" pitchFamily="34" charset="0"/>
              </a:rPr>
              <a:t>Items with the shortest remaining shelf life are prioritized.</a:t>
            </a:r>
          </a:p>
          <a:p>
            <a:r>
              <a:rPr lang="en-US" sz="3100" dirty="0">
                <a:latin typeface="Calibri" panose="020F0502020204030204" pitchFamily="34" charset="0"/>
                <a:cs typeface="Calibri" panose="020F0502020204030204" pitchFamily="34" charset="0"/>
              </a:rPr>
              <a:t>Requires accurate tracking of expiry information.</a:t>
            </a:r>
          </a:p>
          <a:p>
            <a:pPr marL="0" indent="0">
              <a:buNone/>
            </a:pPr>
            <a:r>
              <a:rPr lang="en-US" sz="3100" b="1" dirty="0">
                <a:latin typeface="Calibri" panose="020F0502020204030204" pitchFamily="34" charset="0"/>
                <a:cs typeface="Calibri" panose="020F0502020204030204" pitchFamily="34" charset="0"/>
              </a:rPr>
              <a:t>Typical applications:</a:t>
            </a:r>
          </a:p>
          <a:p>
            <a:r>
              <a:rPr lang="en-US" sz="3100" dirty="0">
                <a:latin typeface="Calibri" panose="020F0502020204030204" pitchFamily="34" charset="0"/>
                <a:cs typeface="Calibri" panose="020F0502020204030204" pitchFamily="34" charset="0"/>
              </a:rPr>
              <a:t>Food products</a:t>
            </a:r>
          </a:p>
          <a:p>
            <a:r>
              <a:rPr lang="en-US" sz="3100" dirty="0">
                <a:latin typeface="Calibri" panose="020F0502020204030204" pitchFamily="34" charset="0"/>
                <a:cs typeface="Calibri" panose="020F0502020204030204" pitchFamily="34" charset="0"/>
              </a:rPr>
              <a:t>Pharmaceuticals</a:t>
            </a:r>
          </a:p>
          <a:p>
            <a:r>
              <a:rPr lang="en-US" sz="3100" dirty="0">
                <a:latin typeface="Calibri" panose="020F0502020204030204" pitchFamily="34" charset="0"/>
                <a:cs typeface="Calibri" panose="020F0502020204030204" pitchFamily="34" charset="0"/>
              </a:rPr>
              <a:t>Chemicals and medical supplies</a:t>
            </a:r>
          </a:p>
          <a:p>
            <a:pPr marL="0" indent="0">
              <a:buNone/>
            </a:pPr>
            <a:r>
              <a:rPr lang="en-US" sz="3100" b="1" dirty="0">
                <a:latin typeface="Calibri" panose="020F0502020204030204" pitchFamily="34" charset="0"/>
                <a:cs typeface="Calibri" panose="020F0502020204030204" pitchFamily="34" charset="0"/>
              </a:rPr>
              <a:t>Benefits:</a:t>
            </a:r>
          </a:p>
          <a:p>
            <a:r>
              <a:rPr lang="en-US" sz="3100" dirty="0">
                <a:latin typeface="Calibri" panose="020F0502020204030204" pitchFamily="34" charset="0"/>
                <a:cs typeface="Calibri" panose="020F0502020204030204" pitchFamily="34" charset="0"/>
              </a:rPr>
              <a:t>Minimizes product spoilage and waste</a:t>
            </a:r>
          </a:p>
          <a:p>
            <a:r>
              <a:rPr lang="en-US" sz="3100" dirty="0">
                <a:latin typeface="Calibri" panose="020F0502020204030204" pitchFamily="34" charset="0"/>
                <a:cs typeface="Calibri" panose="020F0502020204030204" pitchFamily="34" charset="0"/>
              </a:rPr>
              <a:t>Ensures product safety and regulatory compliance</a:t>
            </a:r>
          </a:p>
          <a:p>
            <a:r>
              <a:rPr lang="en-US" sz="3100" dirty="0">
                <a:latin typeface="Calibri" panose="020F0502020204030204" pitchFamily="34" charset="0"/>
                <a:cs typeface="Calibri" panose="020F0502020204030204" pitchFamily="34" charset="0"/>
              </a:rPr>
              <a:t>Improves quality and reliability of deliveries</a:t>
            </a:r>
          </a:p>
          <a:p>
            <a:endParaRPr lang="pl-PL" dirty="0"/>
          </a:p>
        </p:txBody>
      </p:sp>
      <p:sp>
        <p:nvSpPr>
          <p:cNvPr id="4" name="Prostokąt 3"/>
          <p:cNvSpPr/>
          <p:nvPr/>
        </p:nvSpPr>
        <p:spPr>
          <a:xfrm>
            <a:off x="5127321" y="5725020"/>
            <a:ext cx="6096000" cy="923330"/>
          </a:xfrm>
          <a:prstGeom prst="rect">
            <a:avLst/>
          </a:prstGeom>
          <a:solidFill>
            <a:schemeClr val="accent1">
              <a:lumMod val="40000"/>
              <a:lumOff val="60000"/>
            </a:schemeClr>
          </a:solidFill>
        </p:spPr>
        <p:txBody>
          <a:bodyPr>
            <a:spAutoFit/>
          </a:bodyPr>
          <a:lstStyle/>
          <a:p>
            <a:r>
              <a:rPr lang="en-US" b="1" dirty="0">
                <a:latin typeface="Calibri" panose="020F0502020204030204" pitchFamily="34" charset="0"/>
                <a:cs typeface="Calibri" panose="020F0502020204030204" pitchFamily="34" charset="0"/>
              </a:rPr>
              <a:t>FEFO (First Expired, First Out</a:t>
            </a:r>
            <a:r>
              <a:rPr lang="en-US" dirty="0">
                <a:latin typeface="Calibri" panose="020F0502020204030204" pitchFamily="34" charset="0"/>
                <a:cs typeface="Calibri" panose="020F0502020204030204" pitchFamily="34" charset="0"/>
              </a:rPr>
              <a:t>) is an inventory management principle where the items with the earliest expiration date are issued first, regardless of when they were received.</a:t>
            </a:r>
          </a:p>
        </p:txBody>
      </p:sp>
      <p:pic>
        <p:nvPicPr>
          <p:cNvPr id="6" name="Picture 5">
            <a:extLst>
              <a:ext uri="{FF2B5EF4-FFF2-40B4-BE49-F238E27FC236}">
                <a16:creationId xmlns:a16="http://schemas.microsoft.com/office/drawing/2014/main" id="{F999B685-F7B2-8760-94D4-054811DE166B}"/>
              </a:ext>
            </a:extLst>
          </p:cNvPr>
          <p:cNvPicPr>
            <a:picLocks noChangeAspect="1"/>
          </p:cNvPicPr>
          <p:nvPr/>
        </p:nvPicPr>
        <p:blipFill>
          <a:blip r:embed="rId3"/>
          <a:stretch>
            <a:fillRect/>
          </a:stretch>
        </p:blipFill>
        <p:spPr>
          <a:xfrm>
            <a:off x="251462" y="5755578"/>
            <a:ext cx="4684835" cy="910737"/>
          </a:xfrm>
          <a:prstGeom prst="rect">
            <a:avLst/>
          </a:prstGeom>
        </p:spPr>
      </p:pic>
    </p:spTree>
    <p:extLst>
      <p:ext uri="{BB962C8B-B14F-4D97-AF65-F5344CB8AC3E}">
        <p14:creationId xmlns:p14="http://schemas.microsoft.com/office/powerpoint/2010/main" val="1736464221"/>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A1C556-6C2E-4BDE-AAE5-2C81809CC210}">
  <ds:schemaRefs>
    <ds:schemaRef ds:uri="http://schemas.microsoft.com/sharepoint/v3/contenttype/forms"/>
  </ds:schemaRefs>
</ds:datastoreItem>
</file>

<file path=customXml/itemProps2.xml><?xml version="1.0" encoding="utf-8"?>
<ds:datastoreItem xmlns:ds="http://schemas.openxmlformats.org/officeDocument/2006/customXml" ds:itemID="{5527672B-02CD-4082-9B80-5214AA6140F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23B2EDF3-65C0-416A-AF03-2CB1DF0F9BCF}"/>
</file>

<file path=docProps/app.xml><?xml version="1.0" encoding="utf-8"?>
<Properties xmlns="http://schemas.openxmlformats.org/officeDocument/2006/extended-properties" xmlns:vt="http://schemas.openxmlformats.org/officeDocument/2006/docPropsVTypes">
  <TotalTime>1668</TotalTime>
  <Words>1704</Words>
  <Application>Microsoft Office PowerPoint</Application>
  <PresentationFormat>Widescreen</PresentationFormat>
  <Paragraphs>219</Paragraphs>
  <Slides>25</Slides>
  <Notes>22</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Ramka</vt:lpstr>
      <vt:lpstr>21_BasicWhite</vt:lpstr>
      <vt:lpstr>Material flow management Part 3</vt:lpstr>
      <vt:lpstr>Road Transportation Systems Engineering Development in the Sub-Saharan Africa – Modern EU Master Programme &amp; Capacity Building</vt:lpstr>
      <vt:lpstr>PowerPoint Presentation</vt:lpstr>
      <vt:lpstr>  Material flow management </vt:lpstr>
      <vt:lpstr>Tools and technologies supporting material flows</vt:lpstr>
      <vt:lpstr>Tools and Technologies Supporting Material Flows</vt:lpstr>
      <vt:lpstr>Warehouse Management Systems (WMS)</vt:lpstr>
      <vt:lpstr>FIFO  (First In, First Out)</vt:lpstr>
      <vt:lpstr>FEFO  (First Expired, First Out)</vt:lpstr>
      <vt:lpstr>Warehouse Management Systems (WMS)</vt:lpstr>
      <vt:lpstr>Transportation Management Systems (TMS)</vt:lpstr>
      <vt:lpstr>Automated Storage and Retrieval Systems (AS/RS)</vt:lpstr>
      <vt:lpstr>RFID Technology</vt:lpstr>
      <vt:lpstr>Internet of Things (IoT) Applications in Material Tracking</vt:lpstr>
      <vt:lpstr>Integrated use of Tools and Technologies</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Tools and Technologies Supporting Material Flows in Africa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flow management</dc:title>
  <dc:creator>Konto Microsoft</dc:creator>
  <cp:lastModifiedBy>Wojciech Kustra</cp:lastModifiedBy>
  <cp:revision>107</cp:revision>
  <dcterms:created xsi:type="dcterms:W3CDTF">2026-01-07T07:48:00Z</dcterms:created>
  <dcterms:modified xsi:type="dcterms:W3CDTF">2026-05-08T08:22:06Z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