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9"/>
  </p:notesMasterIdLst>
  <p:sldIdLst>
    <p:sldId id="315" r:id="rId6"/>
    <p:sldId id="316" r:id="rId7"/>
    <p:sldId id="317" r:id="rId8"/>
    <p:sldId id="320" r:id="rId9"/>
    <p:sldId id="322" r:id="rId10"/>
    <p:sldId id="321" r:id="rId11"/>
    <p:sldId id="259" r:id="rId12"/>
    <p:sldId id="258" r:id="rId13"/>
    <p:sldId id="260" r:id="rId14"/>
    <p:sldId id="263" r:id="rId15"/>
    <p:sldId id="261" r:id="rId16"/>
    <p:sldId id="264" r:id="rId17"/>
    <p:sldId id="265" r:id="rId18"/>
    <p:sldId id="266" r:id="rId19"/>
    <p:sldId id="267" r:id="rId20"/>
    <p:sldId id="268" r:id="rId21"/>
    <p:sldId id="269" r:id="rId22"/>
    <p:sldId id="270" r:id="rId23"/>
    <p:sldId id="271" r:id="rId24"/>
    <p:sldId id="272" r:id="rId25"/>
    <p:sldId id="274" r:id="rId26"/>
    <p:sldId id="275" r:id="rId27"/>
    <p:sldId id="319" r:id="rId2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73025F-BFDF-17DE-05A0-AC602FA52708}" v="61" dt="2026-05-08T08:04:06.606"/>
    <p1510:client id="{5B8C7305-03B0-6901-5B1E-3740601A2417}" v="4" dt="2026-05-08T08:05:30.7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049" autoAdjust="0"/>
  </p:normalViewPr>
  <p:slideViewPr>
    <p:cSldViewPr snapToGrid="0">
      <p:cViewPr varScale="1">
        <p:scale>
          <a:sx n="120" d="100"/>
          <a:sy n="120" d="100"/>
        </p:scale>
        <p:origin x="10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5B8C7305-03B0-6901-5B1E-3740601A2417}"/>
    <pc:docChg chg="modSld">
      <pc:chgData name="juswinkl@pg.edu.pl" userId="S::juswinkl_pg.edu.pl#ext#@fril.onmicrosoft.com::455ad5cd-e5a2-49e7-93b8-6e6dfab2f2a5" providerId="AD" clId="Web-{5B8C7305-03B0-6901-5B1E-3740601A2417}" dt="2026-05-08T08:05:30.774" v="1" actId="20577"/>
      <pc:docMkLst>
        <pc:docMk/>
      </pc:docMkLst>
      <pc:sldChg chg="modSp">
        <pc:chgData name="juswinkl@pg.edu.pl" userId="S::juswinkl_pg.edu.pl#ext#@fril.onmicrosoft.com::455ad5cd-e5a2-49e7-93b8-6e6dfab2f2a5" providerId="AD" clId="Web-{5B8C7305-03B0-6901-5B1E-3740601A2417}" dt="2026-05-08T08:05:30.774" v="1" actId="20577"/>
        <pc:sldMkLst>
          <pc:docMk/>
          <pc:sldMk cId="4156631961" sldId="315"/>
        </pc:sldMkLst>
        <pc:spChg chg="mod">
          <ac:chgData name="juswinkl@pg.edu.pl" userId="S::juswinkl_pg.edu.pl#ext#@fril.onmicrosoft.com::455ad5cd-e5a2-49e7-93b8-6e6dfab2f2a5" providerId="AD" clId="Web-{5B8C7305-03B0-6901-5B1E-3740601A2417}" dt="2026-05-08T08:05:30.774" v="1" actId="20577"/>
          <ac:spMkLst>
            <pc:docMk/>
            <pc:sldMk cId="4156631961" sldId="315"/>
            <ac:spMk id="2" creationId="{72111A30-B86A-18DC-CFD2-586F00D22619}"/>
          </ac:spMkLst>
        </pc:spChg>
      </pc:sldChg>
    </pc:docChg>
  </pc:docChgLst>
  <pc:docChgLst>
    <pc:chgData clId="Web-{5B8C7305-03B0-6901-5B1E-3740601A2417}"/>
    <pc:docChg chg="modSld">
      <pc:chgData name="" userId="" providerId="" clId="Web-{5B8C7305-03B0-6901-5B1E-3740601A2417}" dt="2026-05-08T08:05:27.992" v="2" actId="20577"/>
      <pc:docMkLst>
        <pc:docMk/>
      </pc:docMkLst>
      <pc:sldChg chg="modSp">
        <pc:chgData name="" userId="" providerId="" clId="Web-{5B8C7305-03B0-6901-5B1E-3740601A2417}" dt="2026-05-08T08:05:27.992" v="2" actId="20577"/>
        <pc:sldMkLst>
          <pc:docMk/>
          <pc:sldMk cId="4156631961" sldId="315"/>
        </pc:sldMkLst>
        <pc:spChg chg="mod">
          <ac:chgData name="" userId="" providerId="" clId="Web-{5B8C7305-03B0-6901-5B1E-3740601A2417}" dt="2026-05-08T08:05:27.992" v="2" actId="20577"/>
          <ac:spMkLst>
            <pc:docMk/>
            <pc:sldMk cId="4156631961" sldId="315"/>
            <ac:spMk id="2" creationId="{72111A30-B86A-18DC-CFD2-586F00D22619}"/>
          </ac:spMkLst>
        </pc:spChg>
      </pc:sldChg>
    </pc:docChg>
  </pc:docChgLst>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5-04T16:44:14.690" v="22" actId="6549"/>
      <pc:docMkLst>
        <pc:docMk/>
      </pc:docMkLst>
      <pc:sldChg chg="modSp mod">
        <pc:chgData name="Wojciech Kustra" userId="afebd3d0-216b-4c4f-8992-1bf1fda6d5e8" providerId="ADAL" clId="{1D307E72-7901-4E61-A01B-3C4232ABCF63}" dt="2026-04-27T17:31:41.926" v="13" actId="27636"/>
        <pc:sldMkLst>
          <pc:docMk/>
          <pc:sldMk cId="3907591708" sldId="270"/>
        </pc:sldMkLst>
        <pc:spChg chg="mod">
          <ac:chgData name="Wojciech Kustra" userId="afebd3d0-216b-4c4f-8992-1bf1fda6d5e8" providerId="ADAL" clId="{1D307E72-7901-4E61-A01B-3C4232ABCF63}" dt="2026-04-27T17:31:41.926" v="13" actId="27636"/>
          <ac:spMkLst>
            <pc:docMk/>
            <pc:sldMk cId="3907591708" sldId="270"/>
            <ac:spMk id="7" creationId="{00000000-0000-0000-0000-000000000000}"/>
          </ac:spMkLst>
        </pc:spChg>
      </pc:sldChg>
      <pc:sldChg chg="modSp mod">
        <pc:chgData name="Wojciech Kustra" userId="afebd3d0-216b-4c4f-8992-1bf1fda6d5e8" providerId="ADAL" clId="{1D307E72-7901-4E61-A01B-3C4232ABCF63}" dt="2026-04-27T17:32:17.688" v="20" actId="21"/>
        <pc:sldMkLst>
          <pc:docMk/>
          <pc:sldMk cId="4156631961" sldId="315"/>
        </pc:sldMkLst>
        <pc:spChg chg="mod">
          <ac:chgData name="Wojciech Kustra" userId="afebd3d0-216b-4c4f-8992-1bf1fda6d5e8" providerId="ADAL" clId="{1D307E72-7901-4E61-A01B-3C4232ABCF63}" dt="2026-04-27T17:32:17.688" v="20" actId="21"/>
          <ac:spMkLst>
            <pc:docMk/>
            <pc:sldMk cId="4156631961" sldId="315"/>
            <ac:spMk id="2" creationId="{72111A30-B86A-18DC-CFD2-586F00D22619}"/>
          </ac:spMkLst>
        </pc:spChg>
      </pc:sldChg>
      <pc:sldChg chg="modSp mod">
        <pc:chgData name="Wojciech Kustra" userId="afebd3d0-216b-4c4f-8992-1bf1fda6d5e8" providerId="ADAL" clId="{1D307E72-7901-4E61-A01B-3C4232ABCF63}" dt="2026-04-27T17:31:35.814" v="6" actId="20577"/>
        <pc:sldMkLst>
          <pc:docMk/>
          <pc:sldMk cId="3603385243" sldId="320"/>
        </pc:sldMkLst>
        <pc:spChg chg="mod">
          <ac:chgData name="Wojciech Kustra" userId="afebd3d0-216b-4c4f-8992-1bf1fda6d5e8" providerId="ADAL" clId="{1D307E72-7901-4E61-A01B-3C4232ABCF63}" dt="2026-04-27T17:31:35.814" v="6" actId="20577"/>
          <ac:spMkLst>
            <pc:docMk/>
            <pc:sldMk cId="3603385243" sldId="320"/>
            <ac:spMk id="6" creationId="{00000000-0000-0000-0000-000000000000}"/>
          </ac:spMkLst>
        </pc:spChg>
      </pc:sldChg>
      <pc:sldMasterChg chg="modSldLayout">
        <pc:chgData name="Wojciech Kustra" userId="afebd3d0-216b-4c4f-8992-1bf1fda6d5e8" providerId="ADAL" clId="{1D307E72-7901-4E61-A01B-3C4232ABCF63}" dt="2026-05-04T16:44:14.690" v="22" actId="6549"/>
        <pc:sldMasterMkLst>
          <pc:docMk/>
          <pc:sldMasterMk cId="929879057" sldId="2147483672"/>
        </pc:sldMasterMkLst>
        <pc:sldLayoutChg chg="modSp mod">
          <pc:chgData name="Wojciech Kustra" userId="afebd3d0-216b-4c4f-8992-1bf1fda6d5e8" providerId="ADAL" clId="{1D307E72-7901-4E61-A01B-3C4232ABCF63}" dt="2026-05-04T16:44:14.690" v="22" actId="6549"/>
          <pc:sldLayoutMkLst>
            <pc:docMk/>
            <pc:sldMasterMk cId="929879057" sldId="2147483672"/>
            <pc:sldLayoutMk cId="430048228" sldId="2147483674"/>
          </pc:sldLayoutMkLst>
          <pc:spChg chg="mod">
            <ac:chgData name="Wojciech Kustra" userId="afebd3d0-216b-4c4f-8992-1bf1fda6d5e8" providerId="ADAL" clId="{1D307E72-7901-4E61-A01B-3C4232ABCF63}" dt="2026-05-04T16:44:14.690" v="22" actId="6549"/>
            <ac:spMkLst>
              <pc:docMk/>
              <pc:sldMasterMk cId="929879057" sldId="2147483672"/>
              <pc:sldLayoutMk cId="430048228" sldId="2147483674"/>
              <ac:spMk id="5" creationId="{7E99E910-D45E-25AF-7503-AE875ECCEB8A}"/>
            </ac:spMkLst>
          </pc:spChg>
        </pc:sldLayoutChg>
      </pc:sldMasterChg>
    </pc:docChg>
  </pc:docChgLst>
  <pc:docChgLst>
    <pc:chgData name="juswinkl@pg.edu.pl" userId="S::juswinkl_pg.edu.pl#ext#@fril.onmicrosoft.com::455ad5cd-e5a2-49e7-93b8-6e6dfab2f2a5" providerId="AD" clId="Web-{3773025F-BFDF-17DE-05A0-AC602FA52708}"/>
    <pc:docChg chg="addSld delSld modSld">
      <pc:chgData name="juswinkl@pg.edu.pl" userId="S::juswinkl_pg.edu.pl#ext#@fril.onmicrosoft.com::455ad5cd-e5a2-49e7-93b8-6e6dfab2f2a5" providerId="AD" clId="Web-{3773025F-BFDF-17DE-05A0-AC602FA52708}" dt="2026-05-08T08:04:06.606" v="60" actId="1076"/>
      <pc:docMkLst>
        <pc:docMk/>
      </pc:docMkLst>
      <pc:sldChg chg="addSp">
        <pc:chgData name="juswinkl@pg.edu.pl" userId="S::juswinkl_pg.edu.pl#ext#@fril.onmicrosoft.com::455ad5cd-e5a2-49e7-93b8-6e6dfab2f2a5" providerId="AD" clId="Web-{3773025F-BFDF-17DE-05A0-AC602FA52708}" dt="2026-05-08T08:00:31.305" v="12"/>
        <pc:sldMkLst>
          <pc:docMk/>
          <pc:sldMk cId="1967973319" sldId="258"/>
        </pc:sldMkLst>
        <pc:picChg chg="add">
          <ac:chgData name="juswinkl@pg.edu.pl" userId="S::juswinkl_pg.edu.pl#ext#@fril.onmicrosoft.com::455ad5cd-e5a2-49e7-93b8-6e6dfab2f2a5" providerId="AD" clId="Web-{3773025F-BFDF-17DE-05A0-AC602FA52708}" dt="2026-05-08T08:00:31.305" v="12"/>
          <ac:picMkLst>
            <pc:docMk/>
            <pc:sldMk cId="1967973319" sldId="258"/>
            <ac:picMk id="5" creationId="{FF112A48-C54E-5549-521F-9014080E6D4D}"/>
          </ac:picMkLst>
        </pc:picChg>
      </pc:sldChg>
      <pc:sldChg chg="addSp">
        <pc:chgData name="juswinkl@pg.edu.pl" userId="S::juswinkl_pg.edu.pl#ext#@fril.onmicrosoft.com::455ad5cd-e5a2-49e7-93b8-6e6dfab2f2a5" providerId="AD" clId="Web-{3773025F-BFDF-17DE-05A0-AC602FA52708}" dt="2026-05-08T08:00:27.961" v="11"/>
        <pc:sldMkLst>
          <pc:docMk/>
          <pc:sldMk cId="2069560351" sldId="259"/>
        </pc:sldMkLst>
        <pc:picChg chg="add">
          <ac:chgData name="juswinkl@pg.edu.pl" userId="S::juswinkl_pg.edu.pl#ext#@fril.onmicrosoft.com::455ad5cd-e5a2-49e7-93b8-6e6dfab2f2a5" providerId="AD" clId="Web-{3773025F-BFDF-17DE-05A0-AC602FA52708}" dt="2026-05-08T08:00:27.961" v="11"/>
          <ac:picMkLst>
            <pc:docMk/>
            <pc:sldMk cId="2069560351" sldId="259"/>
            <ac:picMk id="5" creationId="{21A05C67-85FB-1360-A0CD-FB49BD5C9650}"/>
          </ac:picMkLst>
        </pc:picChg>
      </pc:sldChg>
      <pc:sldChg chg="addSp">
        <pc:chgData name="juswinkl@pg.edu.pl" userId="S::juswinkl_pg.edu.pl#ext#@fril.onmicrosoft.com::455ad5cd-e5a2-49e7-93b8-6e6dfab2f2a5" providerId="AD" clId="Web-{3773025F-BFDF-17DE-05A0-AC602FA52708}" dt="2026-05-08T08:00:36.149" v="13"/>
        <pc:sldMkLst>
          <pc:docMk/>
          <pc:sldMk cId="3489405574" sldId="260"/>
        </pc:sldMkLst>
        <pc:picChg chg="add">
          <ac:chgData name="juswinkl@pg.edu.pl" userId="S::juswinkl_pg.edu.pl#ext#@fril.onmicrosoft.com::455ad5cd-e5a2-49e7-93b8-6e6dfab2f2a5" providerId="AD" clId="Web-{3773025F-BFDF-17DE-05A0-AC602FA52708}" dt="2026-05-08T08:00:36.149" v="13"/>
          <ac:picMkLst>
            <pc:docMk/>
            <pc:sldMk cId="3489405574" sldId="260"/>
            <ac:picMk id="5" creationId="{C7889EFD-9448-3220-3B76-CE79723CCA14}"/>
          </ac:picMkLst>
        </pc:picChg>
      </pc:sldChg>
      <pc:sldChg chg="addSp">
        <pc:chgData name="juswinkl@pg.edu.pl" userId="S::juswinkl_pg.edu.pl#ext#@fril.onmicrosoft.com::455ad5cd-e5a2-49e7-93b8-6e6dfab2f2a5" providerId="AD" clId="Web-{3773025F-BFDF-17DE-05A0-AC602FA52708}" dt="2026-05-08T08:00:43.696" v="15"/>
        <pc:sldMkLst>
          <pc:docMk/>
          <pc:sldMk cId="1323993600" sldId="261"/>
        </pc:sldMkLst>
        <pc:picChg chg="add">
          <ac:chgData name="juswinkl@pg.edu.pl" userId="S::juswinkl_pg.edu.pl#ext#@fril.onmicrosoft.com::455ad5cd-e5a2-49e7-93b8-6e6dfab2f2a5" providerId="AD" clId="Web-{3773025F-BFDF-17DE-05A0-AC602FA52708}" dt="2026-05-08T08:00:43.696" v="15"/>
          <ac:picMkLst>
            <pc:docMk/>
            <pc:sldMk cId="1323993600" sldId="261"/>
            <ac:picMk id="5" creationId="{A637D22D-235D-0656-BF68-87FC14BFC8E4}"/>
          </ac:picMkLst>
        </pc:picChg>
      </pc:sldChg>
      <pc:sldChg chg="addSp">
        <pc:chgData name="juswinkl@pg.edu.pl" userId="S::juswinkl_pg.edu.pl#ext#@fril.onmicrosoft.com::455ad5cd-e5a2-49e7-93b8-6e6dfab2f2a5" providerId="AD" clId="Web-{3773025F-BFDF-17DE-05A0-AC602FA52708}" dt="2026-05-08T08:00:39.899" v="14"/>
        <pc:sldMkLst>
          <pc:docMk/>
          <pc:sldMk cId="714137038" sldId="263"/>
        </pc:sldMkLst>
        <pc:picChg chg="add">
          <ac:chgData name="juswinkl@pg.edu.pl" userId="S::juswinkl_pg.edu.pl#ext#@fril.onmicrosoft.com::455ad5cd-e5a2-49e7-93b8-6e6dfab2f2a5" providerId="AD" clId="Web-{3773025F-BFDF-17DE-05A0-AC602FA52708}" dt="2026-05-08T08:00:39.899" v="14"/>
          <ac:picMkLst>
            <pc:docMk/>
            <pc:sldMk cId="714137038" sldId="263"/>
            <ac:picMk id="6" creationId="{1985025F-4F5F-32D3-F1E0-5059A4AC570F}"/>
          </ac:picMkLst>
        </pc:picChg>
      </pc:sldChg>
      <pc:sldChg chg="addSp">
        <pc:chgData name="juswinkl@pg.edu.pl" userId="S::juswinkl_pg.edu.pl#ext#@fril.onmicrosoft.com::455ad5cd-e5a2-49e7-93b8-6e6dfab2f2a5" providerId="AD" clId="Web-{3773025F-BFDF-17DE-05A0-AC602FA52708}" dt="2026-05-08T08:00:47.649" v="16"/>
        <pc:sldMkLst>
          <pc:docMk/>
          <pc:sldMk cId="572940349" sldId="264"/>
        </pc:sldMkLst>
        <pc:picChg chg="add">
          <ac:chgData name="juswinkl@pg.edu.pl" userId="S::juswinkl_pg.edu.pl#ext#@fril.onmicrosoft.com::455ad5cd-e5a2-49e7-93b8-6e6dfab2f2a5" providerId="AD" clId="Web-{3773025F-BFDF-17DE-05A0-AC602FA52708}" dt="2026-05-08T08:00:47.649" v="16"/>
          <ac:picMkLst>
            <pc:docMk/>
            <pc:sldMk cId="572940349" sldId="264"/>
            <ac:picMk id="6" creationId="{BED3F697-3EB6-23F4-94DE-C66AED0B2D8D}"/>
          </ac:picMkLst>
        </pc:picChg>
      </pc:sldChg>
      <pc:sldChg chg="addSp">
        <pc:chgData name="juswinkl@pg.edu.pl" userId="S::juswinkl_pg.edu.pl#ext#@fril.onmicrosoft.com::455ad5cd-e5a2-49e7-93b8-6e6dfab2f2a5" providerId="AD" clId="Web-{3773025F-BFDF-17DE-05A0-AC602FA52708}" dt="2026-05-08T08:00:52.509" v="17"/>
        <pc:sldMkLst>
          <pc:docMk/>
          <pc:sldMk cId="2918468013" sldId="265"/>
        </pc:sldMkLst>
        <pc:picChg chg="add">
          <ac:chgData name="juswinkl@pg.edu.pl" userId="S::juswinkl_pg.edu.pl#ext#@fril.onmicrosoft.com::455ad5cd-e5a2-49e7-93b8-6e6dfab2f2a5" providerId="AD" clId="Web-{3773025F-BFDF-17DE-05A0-AC602FA52708}" dt="2026-05-08T08:00:52.509" v="17"/>
          <ac:picMkLst>
            <pc:docMk/>
            <pc:sldMk cId="2918468013" sldId="265"/>
            <ac:picMk id="5" creationId="{3E5138F3-A49E-3107-67CF-10AE913D65D9}"/>
          </ac:picMkLst>
        </pc:picChg>
      </pc:sldChg>
      <pc:sldChg chg="addSp">
        <pc:chgData name="juswinkl@pg.edu.pl" userId="S::juswinkl_pg.edu.pl#ext#@fril.onmicrosoft.com::455ad5cd-e5a2-49e7-93b8-6e6dfab2f2a5" providerId="AD" clId="Web-{3773025F-BFDF-17DE-05A0-AC602FA52708}" dt="2026-05-08T08:00:56.462" v="18"/>
        <pc:sldMkLst>
          <pc:docMk/>
          <pc:sldMk cId="2344255404" sldId="266"/>
        </pc:sldMkLst>
        <pc:picChg chg="add">
          <ac:chgData name="juswinkl@pg.edu.pl" userId="S::juswinkl_pg.edu.pl#ext#@fril.onmicrosoft.com::455ad5cd-e5a2-49e7-93b8-6e6dfab2f2a5" providerId="AD" clId="Web-{3773025F-BFDF-17DE-05A0-AC602FA52708}" dt="2026-05-08T08:00:56.462" v="18"/>
          <ac:picMkLst>
            <pc:docMk/>
            <pc:sldMk cId="2344255404" sldId="266"/>
            <ac:picMk id="6" creationId="{C76EDEE1-13A1-159F-C096-093FB6DA6C70}"/>
          </ac:picMkLst>
        </pc:picChg>
      </pc:sldChg>
      <pc:sldChg chg="addSp">
        <pc:chgData name="juswinkl@pg.edu.pl" userId="S::juswinkl_pg.edu.pl#ext#@fril.onmicrosoft.com::455ad5cd-e5a2-49e7-93b8-6e6dfab2f2a5" providerId="AD" clId="Web-{3773025F-BFDF-17DE-05A0-AC602FA52708}" dt="2026-05-08T08:01:01.540" v="19"/>
        <pc:sldMkLst>
          <pc:docMk/>
          <pc:sldMk cId="3814976988" sldId="267"/>
        </pc:sldMkLst>
        <pc:picChg chg="add">
          <ac:chgData name="juswinkl@pg.edu.pl" userId="S::juswinkl_pg.edu.pl#ext#@fril.onmicrosoft.com::455ad5cd-e5a2-49e7-93b8-6e6dfab2f2a5" providerId="AD" clId="Web-{3773025F-BFDF-17DE-05A0-AC602FA52708}" dt="2026-05-08T08:01:01.540" v="19"/>
          <ac:picMkLst>
            <pc:docMk/>
            <pc:sldMk cId="3814976988" sldId="267"/>
            <ac:picMk id="5" creationId="{8EF97395-7147-0364-D157-D0DDDAD411A1}"/>
          </ac:picMkLst>
        </pc:picChg>
      </pc:sldChg>
      <pc:sldChg chg="addSp">
        <pc:chgData name="juswinkl@pg.edu.pl" userId="S::juswinkl_pg.edu.pl#ext#@fril.onmicrosoft.com::455ad5cd-e5a2-49e7-93b8-6e6dfab2f2a5" providerId="AD" clId="Web-{3773025F-BFDF-17DE-05A0-AC602FA52708}" dt="2026-05-08T08:01:05.150" v="20"/>
        <pc:sldMkLst>
          <pc:docMk/>
          <pc:sldMk cId="3527451841" sldId="268"/>
        </pc:sldMkLst>
        <pc:picChg chg="add">
          <ac:chgData name="juswinkl@pg.edu.pl" userId="S::juswinkl_pg.edu.pl#ext#@fril.onmicrosoft.com::455ad5cd-e5a2-49e7-93b8-6e6dfab2f2a5" providerId="AD" clId="Web-{3773025F-BFDF-17DE-05A0-AC602FA52708}" dt="2026-05-08T08:01:05.150" v="20"/>
          <ac:picMkLst>
            <pc:docMk/>
            <pc:sldMk cId="3527451841" sldId="268"/>
            <ac:picMk id="6" creationId="{BEA90045-AB80-EAF2-D3FE-290A61B9CE62}"/>
          </ac:picMkLst>
        </pc:picChg>
      </pc:sldChg>
      <pc:sldChg chg="addSp">
        <pc:chgData name="juswinkl@pg.edu.pl" userId="S::juswinkl_pg.edu.pl#ext#@fril.onmicrosoft.com::455ad5cd-e5a2-49e7-93b8-6e6dfab2f2a5" providerId="AD" clId="Web-{3773025F-BFDF-17DE-05A0-AC602FA52708}" dt="2026-05-08T08:01:10.447" v="21"/>
        <pc:sldMkLst>
          <pc:docMk/>
          <pc:sldMk cId="1157839123" sldId="269"/>
        </pc:sldMkLst>
        <pc:picChg chg="add">
          <ac:chgData name="juswinkl@pg.edu.pl" userId="S::juswinkl_pg.edu.pl#ext#@fril.onmicrosoft.com::455ad5cd-e5a2-49e7-93b8-6e6dfab2f2a5" providerId="AD" clId="Web-{3773025F-BFDF-17DE-05A0-AC602FA52708}" dt="2026-05-08T08:01:10.447" v="21"/>
          <ac:picMkLst>
            <pc:docMk/>
            <pc:sldMk cId="1157839123" sldId="269"/>
            <ac:picMk id="6" creationId="{549146DF-B4A9-2ECE-D2E6-9E8EAC582055}"/>
          </ac:picMkLst>
        </pc:picChg>
      </pc:sldChg>
      <pc:sldChg chg="addSp">
        <pc:chgData name="juswinkl@pg.edu.pl" userId="S::juswinkl_pg.edu.pl#ext#@fril.onmicrosoft.com::455ad5cd-e5a2-49e7-93b8-6e6dfab2f2a5" providerId="AD" clId="Web-{3773025F-BFDF-17DE-05A0-AC602FA52708}" dt="2026-05-08T08:01:13.853" v="22"/>
        <pc:sldMkLst>
          <pc:docMk/>
          <pc:sldMk cId="3907591708" sldId="270"/>
        </pc:sldMkLst>
        <pc:picChg chg="add">
          <ac:chgData name="juswinkl@pg.edu.pl" userId="S::juswinkl_pg.edu.pl#ext#@fril.onmicrosoft.com::455ad5cd-e5a2-49e7-93b8-6e6dfab2f2a5" providerId="AD" clId="Web-{3773025F-BFDF-17DE-05A0-AC602FA52708}" dt="2026-05-08T08:01:13.853" v="22"/>
          <ac:picMkLst>
            <pc:docMk/>
            <pc:sldMk cId="3907591708" sldId="270"/>
            <ac:picMk id="5" creationId="{EBF9A8A9-0B68-D303-E435-E27DCB04785F}"/>
          </ac:picMkLst>
        </pc:picChg>
      </pc:sldChg>
      <pc:sldChg chg="addSp">
        <pc:chgData name="juswinkl@pg.edu.pl" userId="S::juswinkl_pg.edu.pl#ext#@fril.onmicrosoft.com::455ad5cd-e5a2-49e7-93b8-6e6dfab2f2a5" providerId="AD" clId="Web-{3773025F-BFDF-17DE-05A0-AC602FA52708}" dt="2026-05-08T08:01:17.197" v="23"/>
        <pc:sldMkLst>
          <pc:docMk/>
          <pc:sldMk cId="551425390" sldId="271"/>
        </pc:sldMkLst>
        <pc:picChg chg="add">
          <ac:chgData name="juswinkl@pg.edu.pl" userId="S::juswinkl_pg.edu.pl#ext#@fril.onmicrosoft.com::455ad5cd-e5a2-49e7-93b8-6e6dfab2f2a5" providerId="AD" clId="Web-{3773025F-BFDF-17DE-05A0-AC602FA52708}" dt="2026-05-08T08:01:17.197" v="23"/>
          <ac:picMkLst>
            <pc:docMk/>
            <pc:sldMk cId="551425390" sldId="271"/>
            <ac:picMk id="4" creationId="{0AC25E04-7B6B-B99C-FFDB-D0A9C04BDFED}"/>
          </ac:picMkLst>
        </pc:picChg>
      </pc:sldChg>
      <pc:sldChg chg="addSp">
        <pc:chgData name="juswinkl@pg.edu.pl" userId="S::juswinkl_pg.edu.pl#ext#@fril.onmicrosoft.com::455ad5cd-e5a2-49e7-93b8-6e6dfab2f2a5" providerId="AD" clId="Web-{3773025F-BFDF-17DE-05A0-AC602FA52708}" dt="2026-05-08T08:01:22.713" v="24"/>
        <pc:sldMkLst>
          <pc:docMk/>
          <pc:sldMk cId="1720021578" sldId="272"/>
        </pc:sldMkLst>
        <pc:picChg chg="add">
          <ac:chgData name="juswinkl@pg.edu.pl" userId="S::juswinkl_pg.edu.pl#ext#@fril.onmicrosoft.com::455ad5cd-e5a2-49e7-93b8-6e6dfab2f2a5" providerId="AD" clId="Web-{3773025F-BFDF-17DE-05A0-AC602FA52708}" dt="2026-05-08T08:01:22.713" v="24"/>
          <ac:picMkLst>
            <pc:docMk/>
            <pc:sldMk cId="1720021578" sldId="272"/>
            <ac:picMk id="4" creationId="{F7693AE5-9C0C-5954-819D-C71692E885D3}"/>
          </ac:picMkLst>
        </pc:picChg>
      </pc:sldChg>
      <pc:sldChg chg="addSp">
        <pc:chgData name="juswinkl@pg.edu.pl" userId="S::juswinkl_pg.edu.pl#ext#@fril.onmicrosoft.com::455ad5cd-e5a2-49e7-93b8-6e6dfab2f2a5" providerId="AD" clId="Web-{3773025F-BFDF-17DE-05A0-AC602FA52708}" dt="2026-05-08T08:01:26.134" v="25"/>
        <pc:sldMkLst>
          <pc:docMk/>
          <pc:sldMk cId="3581572897" sldId="274"/>
        </pc:sldMkLst>
        <pc:picChg chg="add">
          <ac:chgData name="juswinkl@pg.edu.pl" userId="S::juswinkl_pg.edu.pl#ext#@fril.onmicrosoft.com::455ad5cd-e5a2-49e7-93b8-6e6dfab2f2a5" providerId="AD" clId="Web-{3773025F-BFDF-17DE-05A0-AC602FA52708}" dt="2026-05-08T08:01:26.134" v="25"/>
          <ac:picMkLst>
            <pc:docMk/>
            <pc:sldMk cId="3581572897" sldId="274"/>
            <ac:picMk id="4" creationId="{1BA8C10F-808F-DB63-100B-BF8F448B8E8C}"/>
          </ac:picMkLst>
        </pc:picChg>
      </pc:sldChg>
      <pc:sldChg chg="addSp">
        <pc:chgData name="juswinkl@pg.edu.pl" userId="S::juswinkl_pg.edu.pl#ext#@fril.onmicrosoft.com::455ad5cd-e5a2-49e7-93b8-6e6dfab2f2a5" providerId="AD" clId="Web-{3773025F-BFDF-17DE-05A0-AC602FA52708}" dt="2026-05-08T08:01:30.275" v="26"/>
        <pc:sldMkLst>
          <pc:docMk/>
          <pc:sldMk cId="284703818" sldId="275"/>
        </pc:sldMkLst>
        <pc:picChg chg="add">
          <ac:chgData name="juswinkl@pg.edu.pl" userId="S::juswinkl_pg.edu.pl#ext#@fril.onmicrosoft.com::455ad5cd-e5a2-49e7-93b8-6e6dfab2f2a5" providerId="AD" clId="Web-{3773025F-BFDF-17DE-05A0-AC602FA52708}" dt="2026-05-08T08:01:30.275" v="26"/>
          <ac:picMkLst>
            <pc:docMk/>
            <pc:sldMk cId="284703818" sldId="275"/>
            <ac:picMk id="4" creationId="{4155FC20-CCC1-56DB-ED37-2D7F54D1D55D}"/>
          </ac:picMkLst>
        </pc:picChg>
      </pc:sldChg>
      <pc:sldChg chg="addSp modSp">
        <pc:chgData name="juswinkl@pg.edu.pl" userId="S::juswinkl_pg.edu.pl#ext#@fril.onmicrosoft.com::455ad5cd-e5a2-49e7-93b8-6e6dfab2f2a5" providerId="AD" clId="Web-{3773025F-BFDF-17DE-05A0-AC602FA52708}" dt="2026-05-08T07:58:25.568" v="4" actId="1076"/>
        <pc:sldMkLst>
          <pc:docMk/>
          <pc:sldMk cId="4156631961" sldId="315"/>
        </pc:sldMkLst>
        <pc:picChg chg="add mod">
          <ac:chgData name="juswinkl@pg.edu.pl" userId="S::juswinkl_pg.edu.pl#ext#@fril.onmicrosoft.com::455ad5cd-e5a2-49e7-93b8-6e6dfab2f2a5" providerId="AD" clId="Web-{3773025F-BFDF-17DE-05A0-AC602FA52708}" dt="2026-05-08T07:58:25.568" v="4" actId="1076"/>
          <ac:picMkLst>
            <pc:docMk/>
            <pc:sldMk cId="4156631961" sldId="315"/>
            <ac:picMk id="4" creationId="{F036EF7A-7F39-9C46-7AEF-42D66BC3F748}"/>
          </ac:picMkLst>
        </pc:picChg>
      </pc:sldChg>
      <pc:sldChg chg="addSp modSp">
        <pc:chgData name="juswinkl@pg.edu.pl" userId="S::juswinkl_pg.edu.pl#ext#@fril.onmicrosoft.com::455ad5cd-e5a2-49e7-93b8-6e6dfab2f2a5" providerId="AD" clId="Web-{3773025F-BFDF-17DE-05A0-AC602FA52708}" dt="2026-05-08T07:58:42.569" v="9" actId="14100"/>
        <pc:sldMkLst>
          <pc:docMk/>
          <pc:sldMk cId="3603385243" sldId="320"/>
        </pc:sldMkLst>
        <pc:picChg chg="add mod">
          <ac:chgData name="juswinkl@pg.edu.pl" userId="S::juswinkl_pg.edu.pl#ext#@fril.onmicrosoft.com::455ad5cd-e5a2-49e7-93b8-6e6dfab2f2a5" providerId="AD" clId="Web-{3773025F-BFDF-17DE-05A0-AC602FA52708}" dt="2026-05-08T07:58:42.569" v="9" actId="14100"/>
          <ac:picMkLst>
            <pc:docMk/>
            <pc:sldMk cId="3603385243" sldId="320"/>
            <ac:picMk id="5" creationId="{CEC3FAFD-575B-AD04-6F6E-E5B4DD810851}"/>
          </ac:picMkLst>
        </pc:picChg>
      </pc:sldChg>
      <pc:sldChg chg="addSp">
        <pc:chgData name="juswinkl@pg.edu.pl" userId="S::juswinkl_pg.edu.pl#ext#@fril.onmicrosoft.com::455ad5cd-e5a2-49e7-93b8-6e6dfab2f2a5" providerId="AD" clId="Web-{3773025F-BFDF-17DE-05A0-AC602FA52708}" dt="2026-05-08T08:00:22.586" v="10"/>
        <pc:sldMkLst>
          <pc:docMk/>
          <pc:sldMk cId="3586222002" sldId="321"/>
        </pc:sldMkLst>
        <pc:picChg chg="add">
          <ac:chgData name="juswinkl@pg.edu.pl" userId="S::juswinkl_pg.edu.pl#ext#@fril.onmicrosoft.com::455ad5cd-e5a2-49e7-93b8-6e6dfab2f2a5" providerId="AD" clId="Web-{3773025F-BFDF-17DE-05A0-AC602FA52708}" dt="2026-05-08T08:00:22.586" v="10"/>
          <ac:picMkLst>
            <pc:docMk/>
            <pc:sldMk cId="3586222002" sldId="321"/>
            <ac:picMk id="5" creationId="{80419F44-F0EA-C68F-05F0-B55CBAAEB689}"/>
          </ac:picMkLst>
        </pc:picChg>
      </pc:sldChg>
      <pc:sldChg chg="addSp modSp new">
        <pc:chgData name="juswinkl@pg.edu.pl" userId="S::juswinkl_pg.edu.pl#ext#@fril.onmicrosoft.com::455ad5cd-e5a2-49e7-93b8-6e6dfab2f2a5" providerId="AD" clId="Web-{3773025F-BFDF-17DE-05A0-AC602FA52708}" dt="2026-05-08T08:04:06.606" v="60" actId="1076"/>
        <pc:sldMkLst>
          <pc:docMk/>
          <pc:sldMk cId="829063542" sldId="322"/>
        </pc:sldMkLst>
        <pc:spChg chg="mod">
          <ac:chgData name="juswinkl@pg.edu.pl" userId="S::juswinkl_pg.edu.pl#ext#@fril.onmicrosoft.com::455ad5cd-e5a2-49e7-93b8-6e6dfab2f2a5" providerId="AD" clId="Web-{3773025F-BFDF-17DE-05A0-AC602FA52708}" dt="2026-05-08T08:02:52.652" v="54" actId="20577"/>
          <ac:spMkLst>
            <pc:docMk/>
            <pc:sldMk cId="829063542" sldId="322"/>
            <ac:spMk id="2" creationId="{2BB3C588-F32D-A5A0-FBB4-3AE79941A7E9}"/>
          </ac:spMkLst>
        </pc:spChg>
        <pc:picChg chg="add mod">
          <ac:chgData name="juswinkl@pg.edu.pl" userId="S::juswinkl_pg.edu.pl#ext#@fril.onmicrosoft.com::455ad5cd-e5a2-49e7-93b8-6e6dfab2f2a5" providerId="AD" clId="Web-{3773025F-BFDF-17DE-05A0-AC602FA52708}" dt="2026-05-08T08:04:06.606" v="60" actId="1076"/>
          <ac:picMkLst>
            <pc:docMk/>
            <pc:sldMk cId="829063542" sldId="322"/>
            <ac:picMk id="4" creationId="{E1D074FF-3555-1EEA-F80E-C0CC4E24FFC8}"/>
          </ac:picMkLst>
        </pc:picChg>
      </pc:sldChg>
      <pc:sldChg chg="new del">
        <pc:chgData name="juswinkl@pg.edu.pl" userId="S::juswinkl_pg.edu.pl#ext#@fril.onmicrosoft.com::455ad5cd-e5a2-49e7-93b8-6e6dfab2f2a5" providerId="AD" clId="Web-{3773025F-BFDF-17DE-05A0-AC602FA52708}" dt="2026-05-08T08:02:07.370" v="28"/>
        <pc:sldMkLst>
          <pc:docMk/>
          <pc:sldMk cId="2881390529" sldId="32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14</a:t>
            </a:fld>
            <a:endParaRPr lang="pl-PL"/>
          </a:p>
        </p:txBody>
      </p:sp>
    </p:spTree>
    <p:extLst>
      <p:ext uri="{BB962C8B-B14F-4D97-AF65-F5344CB8AC3E}">
        <p14:creationId xmlns:p14="http://schemas.microsoft.com/office/powerpoint/2010/main" val="4269080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15</a:t>
            </a:fld>
            <a:endParaRPr lang="pl-PL"/>
          </a:p>
        </p:txBody>
      </p:sp>
    </p:spTree>
    <p:extLst>
      <p:ext uri="{BB962C8B-B14F-4D97-AF65-F5344CB8AC3E}">
        <p14:creationId xmlns:p14="http://schemas.microsoft.com/office/powerpoint/2010/main" val="1821590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4061031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3656813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260094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806119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309437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474357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2760991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3357521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791238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4196573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3813059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11</a:t>
            </a:fld>
            <a:endParaRPr lang="pl-PL"/>
          </a:p>
        </p:txBody>
      </p:sp>
    </p:spTree>
    <p:extLst>
      <p:ext uri="{BB962C8B-B14F-4D97-AF65-F5344CB8AC3E}">
        <p14:creationId xmlns:p14="http://schemas.microsoft.com/office/powerpoint/2010/main" val="107122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12</a:t>
            </a:fld>
            <a:endParaRPr lang="pl-PL"/>
          </a:p>
        </p:txBody>
      </p:sp>
    </p:spTree>
    <p:extLst>
      <p:ext uri="{BB962C8B-B14F-4D97-AF65-F5344CB8AC3E}">
        <p14:creationId xmlns:p14="http://schemas.microsoft.com/office/powerpoint/2010/main" val="495441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1364172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5/8/2026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fontScale="90000"/>
          </a:bodyPr>
          <a:lstStyle/>
          <a:p>
            <a:r>
              <a:rPr lang="pl-PL" sz="4000" dirty="0">
                <a:solidFill>
                  <a:schemeClr val="tx1"/>
                </a:solidFill>
                <a:latin typeface="Calibri"/>
                <a:cs typeface="Calibri"/>
              </a:rPr>
              <a:t>Material flow</a:t>
            </a:r>
            <a:r>
              <a:rPr lang="pl-PL" sz="4000">
                <a:solidFill>
                  <a:schemeClr val="tx1"/>
                </a:solidFill>
                <a:latin typeface="Calibri"/>
                <a:cs typeface="Calibri"/>
              </a:rPr>
              <a:t> management</a:t>
            </a:r>
            <a:br>
              <a:rPr lang="pl-PL" sz="4000" dirty="0">
                <a:latin typeface="Calibri" panose="020F0502020204030204" pitchFamily="34" charset="0"/>
                <a:cs typeface="Calibri" panose="020F0502020204030204" pitchFamily="34" charset="0"/>
              </a:rPr>
            </a:br>
            <a:r>
              <a:rPr lang="pl-PL" sz="4000">
                <a:solidFill>
                  <a:schemeClr val="tx1"/>
                </a:solidFill>
                <a:latin typeface="Calibri"/>
                <a:cs typeface="Calibri"/>
              </a:rPr>
              <a:t>Part 1</a:t>
            </a:r>
            <a:br>
              <a:rPr lang="pl-PL" sz="4000" dirty="0">
                <a:latin typeface="Calibri"/>
                <a:cs typeface="Calibri"/>
              </a:rPr>
            </a:b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F036EF7A-7F39-9C46-7AEF-42D66BC3F748}"/>
              </a:ext>
            </a:extLst>
          </p:cNvPr>
          <p:cNvPicPr>
            <a:picLocks noChangeAspect="1"/>
          </p:cNvPicPr>
          <p:nvPr/>
        </p:nvPicPr>
        <p:blipFill>
          <a:blip r:embed="rId3"/>
          <a:stretch>
            <a:fillRect/>
          </a:stretch>
        </p:blipFill>
        <p:spPr>
          <a:xfrm>
            <a:off x="570768" y="4192832"/>
            <a:ext cx="4649666" cy="922460"/>
          </a:xfrm>
          <a:prstGeom prst="rect">
            <a:avLst/>
          </a:prstGeom>
        </p:spPr>
      </p:pic>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79937" cy="5120640"/>
          </a:xfrm>
        </p:spPr>
        <p:txBody>
          <a:bodyPr>
            <a:normAutofit/>
          </a:bodyPr>
          <a:lstStyle/>
          <a:p>
            <a:pPr marL="0" indent="0">
              <a:buNone/>
            </a:pPr>
            <a:r>
              <a:rPr lang="en-US" sz="2800" b="1">
                <a:latin typeface="Calibri" panose="020F0502020204030204" pitchFamily="34" charset="0"/>
                <a:cs typeface="Calibri" panose="020F0502020204030204" pitchFamily="34" charset="0"/>
              </a:rPr>
              <a:t>Why this integration is critical:</a:t>
            </a:r>
          </a:p>
          <a:p>
            <a:r>
              <a:rPr lang="en-US" sz="2800">
                <a:latin typeface="Calibri" panose="020F0502020204030204" pitchFamily="34" charset="0"/>
                <a:cs typeface="Calibri" panose="020F0502020204030204" pitchFamily="34" charset="0"/>
              </a:rPr>
              <a:t>Material flows ensure continuity of operations across the supply chain.</a:t>
            </a:r>
          </a:p>
          <a:p>
            <a:r>
              <a:rPr lang="en-US" sz="2800">
                <a:latin typeface="Calibri" panose="020F0502020204030204" pitchFamily="34" charset="0"/>
                <a:cs typeface="Calibri" panose="020F0502020204030204" pitchFamily="34" charset="0"/>
              </a:rPr>
              <a:t>They align production, transportation, and distribution activities.</a:t>
            </a:r>
          </a:p>
          <a:p>
            <a:r>
              <a:rPr lang="en-US" sz="2800">
                <a:latin typeface="Calibri" panose="020F0502020204030204" pitchFamily="34" charset="0"/>
                <a:cs typeface="Calibri" panose="020F0502020204030204" pitchFamily="34" charset="0"/>
              </a:rPr>
              <a:t>Disruptions in one node immediately affect other actors.</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 </a:t>
            </a:r>
            <a:r>
              <a:rPr lang="en-US" sz="2800" b="1" dirty="0">
                <a:latin typeface="Calibri" panose="020F0502020204030204" pitchFamily="34" charset="0"/>
                <a:cs typeface="Calibri" panose="020F0502020204030204" pitchFamily="34" charset="0"/>
              </a:rPr>
              <a:t>Integration of supply chain actors</a:t>
            </a:r>
            <a:r>
              <a:rPr lang="pl-PL" sz="2800" b="1" dirty="0">
                <a:latin typeface="Calibri" panose="020F0502020204030204" pitchFamily="34" charset="0"/>
                <a:cs typeface="Calibri" panose="020F0502020204030204" pitchFamily="34" charset="0"/>
              </a:rPr>
              <a:t> </a:t>
            </a:r>
          </a:p>
        </p:txBody>
      </p:sp>
      <p:sp>
        <p:nvSpPr>
          <p:cNvPr id="5" name="Prostokąt 4"/>
          <p:cNvSpPr/>
          <p:nvPr/>
        </p:nvSpPr>
        <p:spPr>
          <a:xfrm>
            <a:off x="5452997" y="5523083"/>
            <a:ext cx="6096000" cy="923330"/>
          </a:xfrm>
          <a:prstGeom prst="rect">
            <a:avLst/>
          </a:prstGeom>
          <a:solidFill>
            <a:schemeClr val="accent2">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Key message: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Without well-managed material flows, supply chains become fragmented, inefficient, and unreliable.</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985025F-4F5F-32D3-F1E0-5059A4AC570F}"/>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714137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17516" cy="5120640"/>
          </a:xfrm>
        </p:spPr>
        <p:txBody>
          <a:bodyPr/>
          <a:lstStyle/>
          <a:p>
            <a:pPr marL="0" indent="0">
              <a:buNone/>
            </a:pPr>
            <a:r>
              <a:rPr lang="en-US" sz="2800" dirty="0">
                <a:latin typeface="Calibri" panose="020F0502020204030204" pitchFamily="34" charset="0"/>
                <a:cs typeface="Calibri" panose="020F0502020204030204" pitchFamily="34" charset="0"/>
              </a:rPr>
              <a:t>Material flows are essential for </a:t>
            </a:r>
            <a:r>
              <a:rPr lang="en-US" sz="2800" b="1" dirty="0">
                <a:latin typeface="Calibri" panose="020F0502020204030204" pitchFamily="34" charset="0"/>
                <a:cs typeface="Calibri" panose="020F0502020204030204" pitchFamily="34" charset="0"/>
              </a:rPr>
              <a:t>value creation</a:t>
            </a:r>
            <a:r>
              <a:rPr lang="en-US" sz="2800" dirty="0">
                <a:latin typeface="Calibri" panose="020F0502020204030204" pitchFamily="34" charset="0"/>
                <a:cs typeface="Calibri" panose="020F0502020204030204" pitchFamily="34" charset="0"/>
              </a:rPr>
              <a:t>, as they enable the transformation of materials into products that meet customer needs.</a:t>
            </a:r>
          </a:p>
          <a:p>
            <a:pPr marL="0" indent="0">
              <a:buNone/>
            </a:pPr>
            <a:r>
              <a:rPr lang="en-US" sz="2800" b="1" dirty="0">
                <a:latin typeface="Calibri" panose="020F0502020204030204" pitchFamily="34" charset="0"/>
                <a:cs typeface="Calibri" panose="020F0502020204030204" pitchFamily="34" charset="0"/>
              </a:rPr>
              <a:t>Role in value creation:</a:t>
            </a:r>
          </a:p>
          <a:p>
            <a:r>
              <a:rPr lang="en-US" sz="2800" dirty="0">
                <a:latin typeface="Calibri" panose="020F0502020204030204" pitchFamily="34" charset="0"/>
                <a:cs typeface="Calibri" panose="020F0502020204030204" pitchFamily="34" charset="0"/>
              </a:rPr>
              <a:t>Raw materials gain value through:</a:t>
            </a:r>
          </a:p>
          <a:p>
            <a:pPr lvl="1"/>
            <a:r>
              <a:rPr lang="en-US" sz="2800" dirty="0">
                <a:latin typeface="Calibri" panose="020F0502020204030204" pitchFamily="34" charset="0"/>
                <a:cs typeface="Calibri" panose="020F0502020204030204" pitchFamily="34" charset="0"/>
              </a:rPr>
              <a:t>processing,</a:t>
            </a:r>
          </a:p>
          <a:p>
            <a:pPr lvl="1"/>
            <a:r>
              <a:rPr lang="en-US" sz="2800" dirty="0">
                <a:latin typeface="Calibri" panose="020F0502020204030204" pitchFamily="34" charset="0"/>
                <a:cs typeface="Calibri" panose="020F0502020204030204" pitchFamily="34" charset="0"/>
              </a:rPr>
              <a:t>assembly,</a:t>
            </a:r>
          </a:p>
          <a:p>
            <a:pPr lvl="1"/>
            <a:r>
              <a:rPr lang="en-US" sz="2800" dirty="0">
                <a:latin typeface="Calibri" panose="020F0502020204030204" pitchFamily="34" charset="0"/>
                <a:cs typeface="Calibri" panose="020F0502020204030204" pitchFamily="34" charset="0"/>
              </a:rPr>
              <a:t>packaging,</a:t>
            </a:r>
          </a:p>
          <a:p>
            <a:pPr lvl="1"/>
            <a:r>
              <a:rPr lang="en-US" sz="2800" dirty="0">
                <a:latin typeface="Calibri" panose="020F0502020204030204" pitchFamily="34" charset="0"/>
                <a:cs typeface="Calibri" panose="020F0502020204030204" pitchFamily="34" charset="0"/>
              </a:rPr>
              <a:t>customization.</a:t>
            </a:r>
          </a:p>
          <a:p>
            <a:r>
              <a:rPr lang="en-US" sz="2800" dirty="0">
                <a:latin typeface="Calibri" panose="020F0502020204030204" pitchFamily="34" charset="0"/>
                <a:cs typeface="Calibri" panose="020F0502020204030204" pitchFamily="34" charset="0"/>
              </a:rPr>
              <a:t>Each movement and transformation adds </a:t>
            </a:r>
            <a:r>
              <a:rPr lang="en-US" sz="2800" b="1" dirty="0">
                <a:latin typeface="Calibri" panose="020F0502020204030204" pitchFamily="34" charset="0"/>
                <a:cs typeface="Calibri" panose="020F0502020204030204" pitchFamily="34" charset="0"/>
              </a:rPr>
              <a:t>time, place, and form utility</a:t>
            </a:r>
            <a:r>
              <a:rPr lang="en-US" sz="2800" dirty="0">
                <a:latin typeface="Calibri" panose="020F0502020204030204" pitchFamily="34" charset="0"/>
                <a:cs typeface="Calibri" panose="020F0502020204030204" pitchFamily="34" charset="0"/>
              </a:rPr>
              <a:t>.</a:t>
            </a:r>
          </a:p>
          <a:p>
            <a:endParaRPr lang="pl-PL" dirty="0"/>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b="1" dirty="0" err="1">
                <a:latin typeface="Calibri" panose="020F0502020204030204" pitchFamily="34" charset="0"/>
                <a:cs typeface="Calibri" panose="020F0502020204030204" pitchFamily="34" charset="0"/>
              </a:rPr>
              <a:t>Support</a:t>
            </a:r>
            <a:r>
              <a:rPr lang="pl-PL" sz="2800" b="1" dirty="0">
                <a:latin typeface="Calibri" panose="020F0502020204030204" pitchFamily="34" charset="0"/>
                <a:cs typeface="Calibri" panose="020F0502020204030204" pitchFamily="34" charset="0"/>
              </a:rPr>
              <a:t> for Value </a:t>
            </a:r>
            <a:r>
              <a:rPr lang="pl-PL" sz="2800" b="1" dirty="0" err="1">
                <a:latin typeface="Calibri" panose="020F0502020204030204" pitchFamily="34" charset="0"/>
                <a:cs typeface="Calibri" panose="020F0502020204030204" pitchFamily="34" charset="0"/>
              </a:rPr>
              <a:t>Creation</a:t>
            </a:r>
            <a:endParaRPr lang="pl-PL" sz="28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637D22D-235D-0656-BF68-87FC14BFC8E4}"/>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1323993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6949" y="604380"/>
            <a:ext cx="7692255" cy="5120640"/>
          </a:xfrm>
        </p:spPr>
        <p:txBody>
          <a:bodyPr/>
          <a:lstStyle/>
          <a:p>
            <a:pPr marL="0" indent="0">
              <a:buNone/>
            </a:pPr>
            <a:r>
              <a:rPr lang="en-US" sz="2800" b="1" dirty="0">
                <a:latin typeface="Calibri" panose="020F0502020204030204" pitchFamily="34" charset="0"/>
                <a:cs typeface="Calibri" panose="020F0502020204030204" pitchFamily="34" charset="0"/>
              </a:rPr>
              <a:t>Customer-oriented perspective:</a:t>
            </a:r>
          </a:p>
          <a:p>
            <a:r>
              <a:rPr lang="en-US" sz="2800" dirty="0">
                <a:latin typeface="Calibri" panose="020F0502020204030204" pitchFamily="34" charset="0"/>
                <a:cs typeface="Calibri" panose="020F0502020204030204" pitchFamily="34" charset="0"/>
              </a:rPr>
              <a:t>Efficient material flows ensure:</a:t>
            </a:r>
          </a:p>
          <a:p>
            <a:pPr lvl="1"/>
            <a:r>
              <a:rPr lang="en-US" sz="2800" dirty="0">
                <a:latin typeface="Calibri" panose="020F0502020204030204" pitchFamily="34" charset="0"/>
                <a:cs typeface="Calibri" panose="020F0502020204030204" pitchFamily="34" charset="0"/>
              </a:rPr>
              <a:t>product availability,</a:t>
            </a:r>
          </a:p>
          <a:p>
            <a:pPr lvl="1"/>
            <a:r>
              <a:rPr lang="en-US" sz="2800" dirty="0">
                <a:latin typeface="Calibri" panose="020F0502020204030204" pitchFamily="34" charset="0"/>
                <a:cs typeface="Calibri" panose="020F0502020204030204" pitchFamily="34" charset="0"/>
              </a:rPr>
              <a:t>short lead times,</a:t>
            </a:r>
          </a:p>
          <a:p>
            <a:pPr lvl="1"/>
            <a:r>
              <a:rPr lang="en-US" sz="2800" dirty="0">
                <a:latin typeface="Calibri" panose="020F0502020204030204" pitchFamily="34" charset="0"/>
                <a:cs typeface="Calibri" panose="020F0502020204030204" pitchFamily="34" charset="0"/>
              </a:rPr>
              <a:t>consistent quality.</a:t>
            </a:r>
          </a:p>
          <a:p>
            <a:r>
              <a:rPr lang="en-US" sz="2800" dirty="0">
                <a:latin typeface="Calibri" panose="020F0502020204030204" pitchFamily="34" charset="0"/>
                <a:cs typeface="Calibri" panose="020F0502020204030204" pitchFamily="34" charset="0"/>
              </a:rPr>
              <a:t>Poor flow management leads to delays, damage, and loss of perceived value.</a:t>
            </a:r>
          </a:p>
          <a:p>
            <a:endParaRPr lang="pl-PL" dirty="0"/>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b="1" dirty="0" err="1">
                <a:latin typeface="Calibri" panose="020F0502020204030204" pitchFamily="34" charset="0"/>
                <a:cs typeface="Calibri" panose="020F0502020204030204" pitchFamily="34" charset="0"/>
              </a:rPr>
              <a:t>Support</a:t>
            </a:r>
            <a:r>
              <a:rPr lang="pl-PL" sz="2800" b="1" dirty="0">
                <a:latin typeface="Calibri" panose="020F0502020204030204" pitchFamily="34" charset="0"/>
                <a:cs typeface="Calibri" panose="020F0502020204030204" pitchFamily="34" charset="0"/>
              </a:rPr>
              <a:t> for Value </a:t>
            </a:r>
            <a:r>
              <a:rPr lang="pl-PL" sz="2800" b="1" dirty="0" err="1">
                <a:latin typeface="Calibri" panose="020F0502020204030204" pitchFamily="34" charset="0"/>
                <a:cs typeface="Calibri" panose="020F0502020204030204" pitchFamily="34" charset="0"/>
              </a:rPr>
              <a:t>Creation</a:t>
            </a:r>
            <a:endParaRPr lang="pl-PL" sz="2800" b="1" dirty="0">
              <a:latin typeface="Calibri" panose="020F0502020204030204" pitchFamily="34" charset="0"/>
              <a:cs typeface="Calibri" panose="020F0502020204030204" pitchFamily="34" charset="0"/>
            </a:endParaRPr>
          </a:p>
        </p:txBody>
      </p:sp>
      <p:sp>
        <p:nvSpPr>
          <p:cNvPr id="5" name="Prostokąt 4"/>
          <p:cNvSpPr/>
          <p:nvPr/>
        </p:nvSpPr>
        <p:spPr>
          <a:xfrm>
            <a:off x="5315211" y="5523083"/>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Key message: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Value is created not only in production, but also through how efficiently materials move through the supply chain.</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ED3F697-3EB6-23F4-94DE-C66AED0B2D8D}"/>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57294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44006" y="681134"/>
            <a:ext cx="7754885" cy="5486588"/>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Material flows must be closely coordinated with information flows and financial flows to ensure supply chain effectiveness.</a:t>
            </a:r>
          </a:p>
          <a:p>
            <a:pPr marL="0" indent="0">
              <a:buNone/>
            </a:pPr>
            <a:r>
              <a:rPr lang="en-US" sz="2800" b="1" dirty="0">
                <a:latin typeface="Calibri" panose="020F0502020204030204" pitchFamily="34" charset="0"/>
                <a:cs typeface="Calibri" panose="020F0502020204030204" pitchFamily="34" charset="0"/>
              </a:rPr>
              <a:t>Coordination with information flows:</a:t>
            </a:r>
          </a:p>
          <a:p>
            <a:r>
              <a:rPr lang="en-US" sz="2800" dirty="0">
                <a:latin typeface="Calibri" panose="020F0502020204030204" pitchFamily="34" charset="0"/>
                <a:cs typeface="Calibri" panose="020F0502020204030204" pitchFamily="34" charset="0"/>
              </a:rPr>
              <a:t>Demand forecasts trigger procurement and production decisions.</a:t>
            </a:r>
          </a:p>
          <a:p>
            <a:r>
              <a:rPr lang="en-US" sz="2800" dirty="0">
                <a:latin typeface="Calibri" panose="020F0502020204030204" pitchFamily="34" charset="0"/>
                <a:cs typeface="Calibri" panose="020F0502020204030204" pitchFamily="34" charset="0"/>
              </a:rPr>
              <a:t>Real-time data supports:</a:t>
            </a:r>
          </a:p>
          <a:p>
            <a:pPr lvl="1"/>
            <a:r>
              <a:rPr lang="en-US" sz="2800" dirty="0">
                <a:latin typeface="Calibri" panose="020F0502020204030204" pitchFamily="34" charset="0"/>
                <a:cs typeface="Calibri" panose="020F0502020204030204" pitchFamily="34" charset="0"/>
              </a:rPr>
              <a:t>inventory control,</a:t>
            </a:r>
          </a:p>
          <a:p>
            <a:pPr lvl="1"/>
            <a:r>
              <a:rPr lang="en-US" sz="2800" dirty="0">
                <a:latin typeface="Calibri" panose="020F0502020204030204" pitchFamily="34" charset="0"/>
                <a:cs typeface="Calibri" panose="020F0502020204030204" pitchFamily="34" charset="0"/>
              </a:rPr>
              <a:t>transport planning,</a:t>
            </a:r>
          </a:p>
          <a:p>
            <a:pPr lvl="1"/>
            <a:r>
              <a:rPr lang="en-US" sz="2800" dirty="0">
                <a:latin typeface="Calibri" panose="020F0502020204030204" pitchFamily="34" charset="0"/>
                <a:cs typeface="Calibri" panose="020F0502020204030204" pitchFamily="34" charset="0"/>
              </a:rPr>
              <a:t>order fulfillment.</a:t>
            </a:r>
          </a:p>
          <a:p>
            <a:r>
              <a:rPr lang="en-US" sz="2800" dirty="0">
                <a:latin typeface="Calibri" panose="020F0502020204030204" pitchFamily="34" charset="0"/>
                <a:cs typeface="Calibri" panose="020F0502020204030204" pitchFamily="34" charset="0"/>
              </a:rPr>
              <a:t>Information systems (ERP, WMS, TMS) synchronize physical movements.</a:t>
            </a:r>
          </a:p>
          <a:p>
            <a:endParaRPr lang="pl-PL" dirty="0"/>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en-US" sz="2800" b="1" dirty="0">
                <a:latin typeface="Calibri" panose="020F0502020204030204" pitchFamily="34" charset="0"/>
                <a:cs typeface="Calibri" panose="020F0502020204030204" pitchFamily="34" charset="0"/>
              </a:rPr>
              <a:t>Coordination with Information and Financial Flows</a:t>
            </a:r>
            <a:endParaRPr lang="pl-PL" sz="28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E5138F3-A49E-3107-67CF-10AE913D65D9}"/>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2918468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94112" y="688931"/>
            <a:ext cx="7315200" cy="4744671"/>
          </a:xfrm>
        </p:spPr>
        <p:txBody>
          <a:bodyPr>
            <a:normAutofit/>
          </a:bodyPr>
          <a:lstStyle/>
          <a:p>
            <a:pPr marL="0" indent="0">
              <a:buNone/>
            </a:pPr>
            <a:r>
              <a:rPr lang="en-US" sz="2800" b="1" dirty="0">
                <a:latin typeface="Calibri" panose="020F0502020204030204" pitchFamily="34" charset="0"/>
                <a:cs typeface="Calibri" panose="020F0502020204030204" pitchFamily="34" charset="0"/>
              </a:rPr>
              <a:t>Coordination with financial flows:</a:t>
            </a:r>
          </a:p>
          <a:p>
            <a:r>
              <a:rPr lang="en-US" sz="2800" dirty="0">
                <a:latin typeface="Calibri" panose="020F0502020204030204" pitchFamily="34" charset="0"/>
                <a:cs typeface="Calibri" panose="020F0502020204030204" pitchFamily="34" charset="0"/>
              </a:rPr>
              <a:t>Payments, invoices, and contracts must match material deliveries.</a:t>
            </a:r>
          </a:p>
          <a:p>
            <a:r>
              <a:rPr lang="en-US" sz="2800" dirty="0">
                <a:latin typeface="Calibri" panose="020F0502020204030204" pitchFamily="34" charset="0"/>
                <a:cs typeface="Calibri" panose="020F0502020204030204" pitchFamily="34" charset="0"/>
              </a:rPr>
              <a:t>Cash flow depends on:</a:t>
            </a:r>
          </a:p>
          <a:p>
            <a:pPr lvl="1"/>
            <a:r>
              <a:rPr lang="en-US" sz="2800" dirty="0">
                <a:latin typeface="Calibri" panose="020F0502020204030204" pitchFamily="34" charset="0"/>
                <a:cs typeface="Calibri" panose="020F0502020204030204" pitchFamily="34" charset="0"/>
              </a:rPr>
              <a:t>inventory turnover,</a:t>
            </a:r>
          </a:p>
          <a:p>
            <a:pPr lvl="1"/>
            <a:r>
              <a:rPr lang="en-US" sz="2800" dirty="0">
                <a:latin typeface="Calibri" panose="020F0502020204030204" pitchFamily="34" charset="0"/>
                <a:cs typeface="Calibri" panose="020F0502020204030204" pitchFamily="34" charset="0"/>
              </a:rPr>
              <a:t>delivery accuracy,</a:t>
            </a:r>
          </a:p>
          <a:p>
            <a:pPr lvl="1"/>
            <a:r>
              <a:rPr lang="en-US" sz="2800" dirty="0">
                <a:latin typeface="Calibri" panose="020F0502020204030204" pitchFamily="34" charset="0"/>
                <a:cs typeface="Calibri" panose="020F0502020204030204" pitchFamily="34" charset="0"/>
              </a:rPr>
              <a:t>payment cycles.</a:t>
            </a:r>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dirty="0">
                <a:latin typeface="Calibri" panose="020F0502020204030204" pitchFamily="34" charset="0"/>
                <a:cs typeface="Calibri" panose="020F0502020204030204" pitchFamily="34" charset="0"/>
              </a:rPr>
            </a:br>
            <a:r>
              <a:rPr lang="en-US" sz="2800" b="1" dirty="0">
                <a:latin typeface="Calibri" panose="020F0502020204030204" pitchFamily="34" charset="0"/>
                <a:cs typeface="Calibri" panose="020F0502020204030204" pitchFamily="34" charset="0"/>
              </a:rPr>
              <a:t>Coordination with Information and Financial Flows</a:t>
            </a:r>
            <a:endParaRPr lang="pl-PL" sz="2800" b="1" dirty="0">
              <a:latin typeface="Calibri" panose="020F0502020204030204" pitchFamily="34" charset="0"/>
              <a:cs typeface="Calibri" panose="020F0502020204030204" pitchFamily="34" charset="0"/>
            </a:endParaRPr>
          </a:p>
        </p:txBody>
      </p:sp>
      <p:sp>
        <p:nvSpPr>
          <p:cNvPr id="5" name="Prostokąt 4"/>
          <p:cNvSpPr/>
          <p:nvPr/>
        </p:nvSpPr>
        <p:spPr>
          <a:xfrm>
            <a:off x="5431658" y="5263355"/>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Key message: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Material flows cannot function efficiently without accurate information and synchronized financial processes.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76EDEE1-13A1-159F-C096-093FB6DA6C70}"/>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2344255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55094" cy="5120640"/>
          </a:xfrm>
        </p:spPr>
        <p:txBody>
          <a:bodyPr>
            <a:noAutofit/>
          </a:bodyPr>
          <a:lstStyle/>
          <a:p>
            <a:pPr marL="0" indent="0">
              <a:buNone/>
            </a:pPr>
            <a:r>
              <a:rPr lang="en-US" sz="2800" dirty="0">
                <a:latin typeface="Calibri" panose="020F0502020204030204" pitchFamily="34" charset="0"/>
                <a:cs typeface="Calibri" panose="020F0502020204030204" pitchFamily="34" charset="0"/>
              </a:rPr>
              <a:t>Effective material flow management significantly reduces operational and supply chain risks.</a:t>
            </a:r>
          </a:p>
          <a:p>
            <a:pPr marL="0" indent="0">
              <a:buNone/>
            </a:pPr>
            <a:r>
              <a:rPr lang="en-US" sz="2800" b="1" dirty="0">
                <a:latin typeface="Calibri" panose="020F0502020204030204" pitchFamily="34" charset="0"/>
                <a:cs typeface="Calibri" panose="020F0502020204030204" pitchFamily="34" charset="0"/>
              </a:rPr>
              <a:t>Types of risks addressed:</a:t>
            </a:r>
          </a:p>
          <a:p>
            <a:r>
              <a:rPr lang="en-US" sz="2800" b="1" dirty="0">
                <a:latin typeface="Calibri" panose="020F0502020204030204" pitchFamily="34" charset="0"/>
                <a:cs typeface="Calibri" panose="020F0502020204030204" pitchFamily="34" charset="0"/>
              </a:rPr>
              <a:t>Supply disruptions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Caused by delays, transport failures, or supplier unreliability.</a:t>
            </a:r>
          </a:p>
          <a:p>
            <a:r>
              <a:rPr lang="en-US" sz="2800" b="1" dirty="0" err="1">
                <a:latin typeface="Calibri" panose="020F0502020204030204" pitchFamily="34" charset="0"/>
                <a:cs typeface="Calibri" panose="020F0502020204030204" pitchFamily="34" charset="0"/>
              </a:rPr>
              <a:t>Stockouts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Resulting from poor demand forecasting or slow replenishment.</a:t>
            </a:r>
          </a:p>
          <a:p>
            <a:r>
              <a:rPr lang="en-US" sz="2800" b="1" dirty="0">
                <a:latin typeface="Calibri" panose="020F0502020204030204" pitchFamily="34" charset="0"/>
                <a:cs typeface="Calibri" panose="020F0502020204030204" pitchFamily="34" charset="0"/>
              </a:rPr>
              <a:t>Overproduction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Leading to excess inventory, waste, and high holding costs.</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dirty="0" err="1">
                <a:latin typeface="Calibri" panose="020F0502020204030204" pitchFamily="34" charset="0"/>
                <a:cs typeface="Calibri" panose="020F0502020204030204" pitchFamily="34" charset="0"/>
              </a:rPr>
              <a:t>Risk</a:t>
            </a:r>
            <a:r>
              <a:rPr lang="pl-PL" sz="2800" dirty="0">
                <a:latin typeface="Calibri" panose="020F0502020204030204" pitchFamily="34" charset="0"/>
                <a:cs typeface="Calibri" panose="020F0502020204030204" pitchFamily="34" charset="0"/>
              </a:rPr>
              <a:t> Management</a:t>
            </a:r>
            <a:endParaRPr lang="pl-PL" sz="28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EF97395-7147-0364-D157-D0DDDAD411A1}"/>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814976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42359" cy="4233985"/>
          </a:xfrm>
        </p:spPr>
        <p:txBody>
          <a:bodyPr>
            <a:normAutofit/>
          </a:bodyPr>
          <a:lstStyle/>
          <a:p>
            <a:pPr marL="0" indent="0">
              <a:buNone/>
            </a:pPr>
            <a:r>
              <a:rPr lang="en-US" sz="2800" b="1" dirty="0">
                <a:latin typeface="Calibri" panose="020F0502020204030204" pitchFamily="34" charset="0"/>
                <a:cs typeface="Calibri" panose="020F0502020204030204" pitchFamily="34" charset="0"/>
              </a:rPr>
              <a:t>How </a:t>
            </a:r>
            <a:r>
              <a:rPr lang="pl-PL" sz="2800" b="1" dirty="0" err="1">
                <a:latin typeface="Calibri" panose="020F0502020204030204" pitchFamily="34" charset="0"/>
                <a:cs typeface="Calibri" panose="020F0502020204030204" pitchFamily="34" charset="0"/>
              </a:rPr>
              <a:t>material</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flow</a:t>
            </a:r>
            <a:r>
              <a:rPr lang="pl-PL" sz="2800" b="1" dirty="0">
                <a:latin typeface="Calibri" panose="020F0502020204030204" pitchFamily="34" charset="0"/>
                <a:cs typeface="Calibri" panose="020F0502020204030204" pitchFamily="34" charset="0"/>
              </a:rPr>
              <a:t> management</a:t>
            </a:r>
            <a:r>
              <a:rPr lang="en-US" sz="2800" b="1" dirty="0">
                <a:latin typeface="Calibri" panose="020F0502020204030204" pitchFamily="34" charset="0"/>
                <a:cs typeface="Calibri" panose="020F0502020204030204" pitchFamily="34" charset="0"/>
              </a:rPr>
              <a:t> mitigates risks:</a:t>
            </a:r>
          </a:p>
          <a:p>
            <a:r>
              <a:rPr lang="en-US" sz="2800" dirty="0">
                <a:latin typeface="Calibri" panose="020F0502020204030204" pitchFamily="34" charset="0"/>
                <a:cs typeface="Calibri" panose="020F0502020204030204" pitchFamily="34" charset="0"/>
              </a:rPr>
              <a:t>Improves visibility across the supply chain.</a:t>
            </a:r>
          </a:p>
          <a:p>
            <a:r>
              <a:rPr lang="en-US" sz="2800" dirty="0">
                <a:latin typeface="Calibri" panose="020F0502020204030204" pitchFamily="34" charset="0"/>
                <a:cs typeface="Calibri" panose="020F0502020204030204" pitchFamily="34" charset="0"/>
              </a:rPr>
              <a:t>Enables faster response to demand changes.</a:t>
            </a:r>
          </a:p>
          <a:p>
            <a:r>
              <a:rPr lang="en-US" sz="2800" dirty="0">
                <a:latin typeface="Calibri" panose="020F0502020204030204" pitchFamily="34" charset="0"/>
                <a:cs typeface="Calibri" panose="020F0502020204030204" pitchFamily="34" charset="0"/>
              </a:rPr>
              <a:t>Supports inventory buffering and diversification of supply sources.</a:t>
            </a:r>
          </a:p>
          <a:p>
            <a:endParaRPr lang="pl-PL" sz="2800" dirty="0"/>
          </a:p>
        </p:txBody>
      </p:sp>
      <p:sp>
        <p:nvSpPr>
          <p:cNvPr id="4" name="Prostokąt 3"/>
          <p:cNvSpPr/>
          <p:nvPr/>
        </p:nvSpPr>
        <p:spPr>
          <a:xfrm>
            <a:off x="5302684" y="5098093"/>
            <a:ext cx="6096000" cy="923330"/>
          </a:xfrm>
          <a:prstGeom prst="rect">
            <a:avLst/>
          </a:prstGeom>
          <a:solidFill>
            <a:schemeClr val="accent2">
              <a:lumMod val="60000"/>
              <a:lumOff val="40000"/>
            </a:schemeClr>
          </a:solidFill>
        </p:spPr>
        <p:txBody>
          <a:bodyPr>
            <a:spAutoFit/>
          </a:bodyPr>
          <a:lstStyle/>
          <a:p>
            <a:r>
              <a:rPr lang="en-US" b="1" dirty="0">
                <a:latin typeface="Calibri" panose="020F0502020204030204" pitchFamily="34" charset="0"/>
                <a:cs typeface="Calibri" panose="020F0502020204030204" pitchFamily="34" charset="0"/>
              </a:rPr>
              <a:t>Key message: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Well-managed material flows enhance resilience, stability, and adaptability of supply chains.</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a:t>
            </a:r>
            <a:br>
              <a:rPr lang="pl-PL" sz="3200" dirty="0">
                <a:latin typeface="Calibri" panose="020F0502020204030204" pitchFamily="34" charset="0"/>
                <a:cs typeface="Calibri" panose="020F0502020204030204" pitchFamily="34" charset="0"/>
              </a:rPr>
            </a:br>
            <a:r>
              <a:rPr lang="pl-PL" sz="2800" dirty="0" err="1">
                <a:latin typeface="Calibri" panose="020F0502020204030204" pitchFamily="34" charset="0"/>
                <a:cs typeface="Calibri" panose="020F0502020204030204" pitchFamily="34" charset="0"/>
              </a:rPr>
              <a:t>Risk</a:t>
            </a:r>
            <a:r>
              <a:rPr lang="pl-PL" sz="2800" dirty="0">
                <a:latin typeface="Calibri" panose="020F0502020204030204" pitchFamily="34" charset="0"/>
                <a:cs typeface="Calibri" panose="020F0502020204030204" pitchFamily="34" charset="0"/>
              </a:rPr>
              <a:t> Management</a:t>
            </a:r>
            <a:endParaRPr lang="pl-PL" sz="2800" b="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EA90045-AB80-EAF2-D3FE-290A61B9CE62}"/>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527451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p:cNvSpPr>
            <a:spLocks noGrp="1"/>
          </p:cNvSpPr>
          <p:nvPr>
            <p:ph type="title"/>
          </p:nvPr>
        </p:nvSpPr>
        <p:spPr>
          <a:xfrm>
            <a:off x="242325" y="1540701"/>
            <a:ext cx="2947482" cy="4384110"/>
          </a:xfrm>
        </p:spPr>
        <p:txBody>
          <a:bodyPr>
            <a:normAutofit fontScale="90000"/>
          </a:bodyPr>
          <a:lstStyle/>
          <a:p>
            <a:r>
              <a:rPr lang="en-US" sz="3100" dirty="0">
                <a:latin typeface="Calibri" panose="020F0502020204030204" pitchFamily="34" charset="0"/>
                <a:cs typeface="Calibri" panose="020F0502020204030204" pitchFamily="34" charset="0"/>
              </a:rPr>
              <a:t>Role of Material Flows in Supply Chains</a:t>
            </a:r>
            <a:r>
              <a:rPr lang="pl-PL" sz="3100" b="1" dirty="0">
                <a:solidFill>
                  <a:schemeClr val="bg1"/>
                </a:solidFill>
                <a:latin typeface="Calibri" panose="020F0502020204030204" pitchFamily="34" charset="0"/>
                <a:cs typeface="Calibri" panose="020F0502020204030204" pitchFamily="34" charset="0"/>
              </a:rPr>
              <a:t> </a:t>
            </a:r>
            <a:br>
              <a:rPr lang="pl-PL" sz="3100" b="1" dirty="0">
                <a:solidFill>
                  <a:schemeClr val="bg1"/>
                </a:solidFill>
                <a:latin typeface="Calibri" panose="020F0502020204030204" pitchFamily="34" charset="0"/>
                <a:cs typeface="Calibri" panose="020F0502020204030204" pitchFamily="34" charset="0"/>
              </a:rPr>
            </a:br>
            <a:r>
              <a:rPr lang="pl-PL" sz="3100" b="1" dirty="0">
                <a:solidFill>
                  <a:schemeClr val="bg1"/>
                </a:solidFill>
                <a:latin typeface="Calibri" panose="020F0502020204030204" pitchFamily="34" charset="0"/>
                <a:cs typeface="Calibri" panose="020F0502020204030204" pitchFamily="34" charset="0"/>
              </a:rPr>
              <a:t>- I</a:t>
            </a:r>
            <a:r>
              <a:rPr lang="en-US" sz="3100" b="1" dirty="0" err="1">
                <a:solidFill>
                  <a:schemeClr val="bg1"/>
                </a:solidFill>
                <a:latin typeface="Calibri" panose="020F0502020204030204" pitchFamily="34" charset="0"/>
                <a:cs typeface="Calibri" panose="020F0502020204030204" pitchFamily="34" charset="0"/>
              </a:rPr>
              <a:t>ntegration</a:t>
            </a:r>
            <a:r>
              <a:rPr lang="en-US" sz="3100" b="1" dirty="0">
                <a:solidFill>
                  <a:schemeClr val="bg1"/>
                </a:solidFill>
                <a:latin typeface="Calibri" panose="020F0502020204030204" pitchFamily="34" charset="0"/>
                <a:cs typeface="Calibri" panose="020F0502020204030204" pitchFamily="34" charset="0"/>
              </a:rPr>
              <a:t> of Supply Chain Actors </a:t>
            </a: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sz="2700" b="1" dirty="0">
                <a:solidFill>
                  <a:schemeClr val="bg1"/>
                </a:solidFill>
                <a:latin typeface="Calibri" panose="020F0502020204030204" pitchFamily="34" charset="0"/>
                <a:cs typeface="Calibri" panose="020F0502020204030204" pitchFamily="34" charset="0"/>
              </a:rPr>
            </a:br>
            <a:r>
              <a:rPr lang="en-US" sz="2700" b="1" dirty="0">
                <a:solidFill>
                  <a:schemeClr val="bg1"/>
                </a:solidFill>
                <a:latin typeface="Calibri" panose="020F0502020204030204" pitchFamily="34" charset="0"/>
                <a:cs typeface="Calibri" panose="020F0502020204030204" pitchFamily="34" charset="0"/>
              </a:rPr>
              <a:t>Agricultural supply chain (East Africa – Kenya / Tanzania)</a:t>
            </a: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5" y="382043"/>
            <a:ext cx="8042985" cy="6219173"/>
          </a:xfrm>
        </p:spPr>
        <p:txBody>
          <a:bodyPr>
            <a:normAutofit/>
          </a:bodyPr>
          <a:lstStyle/>
          <a:p>
            <a:pPr marL="0" indent="0">
              <a:buNone/>
            </a:pPr>
            <a:r>
              <a:rPr lang="en-US" sz="2800" dirty="0">
                <a:latin typeface="Calibri" panose="020F0502020204030204" pitchFamily="34" charset="0"/>
                <a:cs typeface="Calibri" panose="020F0502020204030204" pitchFamily="34" charset="0"/>
              </a:rPr>
              <a:t>Smallholder farmers supply raw agricultural products (e.g. maize, tea, coffee) to:</a:t>
            </a:r>
          </a:p>
          <a:p>
            <a:r>
              <a:rPr lang="en-US" sz="2800" dirty="0">
                <a:latin typeface="Calibri" panose="020F0502020204030204" pitchFamily="34" charset="0"/>
                <a:cs typeface="Calibri" panose="020F0502020204030204" pitchFamily="34" charset="0"/>
              </a:rPr>
              <a:t>local collection centers,</a:t>
            </a:r>
          </a:p>
          <a:p>
            <a:r>
              <a:rPr lang="en-US" sz="2800" dirty="0">
                <a:latin typeface="Calibri" panose="020F0502020204030204" pitchFamily="34" charset="0"/>
                <a:cs typeface="Calibri" panose="020F0502020204030204" pitchFamily="34" charset="0"/>
              </a:rPr>
              <a:t>processing facilities,</a:t>
            </a:r>
          </a:p>
          <a:p>
            <a:r>
              <a:rPr lang="en-US" sz="2800" dirty="0">
                <a:latin typeface="Calibri" panose="020F0502020204030204" pitchFamily="34" charset="0"/>
                <a:cs typeface="Calibri" panose="020F0502020204030204" pitchFamily="34" charset="0"/>
              </a:rPr>
              <a:t>logistics operators,</a:t>
            </a:r>
          </a:p>
          <a:p>
            <a:r>
              <a:rPr lang="en-US" sz="2800" dirty="0">
                <a:latin typeface="Calibri" panose="020F0502020204030204" pitchFamily="34" charset="0"/>
                <a:cs typeface="Calibri" panose="020F0502020204030204" pitchFamily="34" charset="0"/>
              </a:rPr>
              <a:t>exporters and regional distributors,</a:t>
            </a:r>
          </a:p>
          <a:p>
            <a:r>
              <a:rPr lang="en-US" sz="2800" dirty="0">
                <a:latin typeface="Calibri" panose="020F0502020204030204" pitchFamily="34" charset="0"/>
                <a:cs typeface="Calibri" panose="020F0502020204030204" pitchFamily="34" charset="0"/>
              </a:rPr>
              <a:t>urban and international customers.</a:t>
            </a:r>
            <a:endParaRPr lang="pl-PL"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 </a:t>
            </a:r>
            <a:endParaRPr lang="pl-PL" sz="2800" dirty="0"/>
          </a:p>
        </p:txBody>
      </p:sp>
      <p:pic>
        <p:nvPicPr>
          <p:cNvPr id="6" name="Picture 5">
            <a:extLst>
              <a:ext uri="{FF2B5EF4-FFF2-40B4-BE49-F238E27FC236}">
                <a16:creationId xmlns:a16="http://schemas.microsoft.com/office/drawing/2014/main" id="{549146DF-B4A9-2ECE-D2E6-9E8EAC582055}"/>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115783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513379"/>
            <a:ext cx="7792464" cy="5120640"/>
          </a:xfrm>
        </p:spPr>
        <p:txBody>
          <a:bodyPr/>
          <a:lstStyle/>
          <a:p>
            <a:pPr marL="0" indent="0">
              <a:buNone/>
            </a:pPr>
            <a:r>
              <a:rPr lang="en-US" sz="2800" b="1" dirty="0">
                <a:latin typeface="Calibri" panose="020F0502020204030204" pitchFamily="34" charset="0"/>
                <a:cs typeface="Calibri" panose="020F0502020204030204" pitchFamily="34" charset="0"/>
              </a:rPr>
              <a:t>Role of material flows: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Agricultural products are collected from dispersed rural areas.</a:t>
            </a:r>
          </a:p>
          <a:p>
            <a:r>
              <a:rPr lang="en-US" sz="2800" dirty="0">
                <a:latin typeface="Calibri" panose="020F0502020204030204" pitchFamily="34" charset="0"/>
                <a:cs typeface="Calibri" panose="020F0502020204030204" pitchFamily="34" charset="0"/>
              </a:rPr>
              <a:t>Materials are consolidated, transported, and delivered to processing plants and ports.</a:t>
            </a:r>
          </a:p>
          <a:p>
            <a:r>
              <a:rPr lang="en-US" sz="2800" dirty="0">
                <a:latin typeface="Calibri" panose="020F0502020204030204" pitchFamily="34" charset="0"/>
                <a:cs typeface="Calibri" panose="020F0502020204030204" pitchFamily="34" charset="0"/>
              </a:rPr>
              <a:t>Efficient material flows integrate </a:t>
            </a:r>
            <a:r>
              <a:rPr lang="en-US" sz="2800" b="1" dirty="0">
                <a:latin typeface="Calibri" panose="020F0502020204030204" pitchFamily="34" charset="0"/>
                <a:cs typeface="Calibri" panose="020F0502020204030204" pitchFamily="34" charset="0"/>
              </a:rPr>
              <a:t>informal producers</a:t>
            </a:r>
            <a:r>
              <a:rPr lang="en-US" sz="2800" dirty="0">
                <a:latin typeface="Calibri" panose="020F0502020204030204" pitchFamily="34" charset="0"/>
                <a:cs typeface="Calibri" panose="020F0502020204030204" pitchFamily="34" charset="0"/>
              </a:rPr>
              <a:t> with </a:t>
            </a:r>
            <a:r>
              <a:rPr lang="en-US" sz="2800" b="1" dirty="0">
                <a:latin typeface="Calibri" panose="020F0502020204030204" pitchFamily="34" charset="0"/>
                <a:cs typeface="Calibri" panose="020F0502020204030204" pitchFamily="34" charset="0"/>
              </a:rPr>
              <a:t>formal markets</a:t>
            </a:r>
            <a:r>
              <a:rPr lang="en-US" sz="2800" dirty="0">
                <a:latin typeface="Calibri" panose="020F0502020204030204" pitchFamily="34" charset="0"/>
                <a:cs typeface="Calibri" panose="020F0502020204030204" pitchFamily="34" charset="0"/>
              </a:rPr>
              <a:t>.</a:t>
            </a:r>
          </a:p>
          <a:p>
            <a:endParaRPr lang="pl-PL" dirty="0"/>
          </a:p>
        </p:txBody>
      </p:sp>
      <p:sp>
        <p:nvSpPr>
          <p:cNvPr id="4" name="Prostokąt 3"/>
          <p:cNvSpPr/>
          <p:nvPr/>
        </p:nvSpPr>
        <p:spPr>
          <a:xfrm>
            <a:off x="5352788" y="5283937"/>
            <a:ext cx="6308943" cy="1200329"/>
          </a:xfrm>
          <a:prstGeom prst="rect">
            <a:avLst/>
          </a:prstGeom>
          <a:solidFill>
            <a:schemeClr val="accent3">
              <a:lumMod val="40000"/>
              <a:lumOff val="60000"/>
            </a:schemeClr>
          </a:solidFill>
        </p:spPr>
        <p:txBody>
          <a:bodyPr wrap="square">
            <a:spAutoFit/>
          </a:bodyPr>
          <a:lstStyle/>
          <a:p>
            <a:r>
              <a:rPr lang="en-US" b="1" dirty="0">
                <a:latin typeface="Calibri" panose="020F0502020204030204" pitchFamily="34" charset="0"/>
                <a:cs typeface="Calibri" panose="020F0502020204030204" pitchFamily="34" charset="0"/>
              </a:rPr>
              <a:t>Teaching point: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 many African countries, material flows are the key mechanism that connects fragmented rural production with urban and global supply chains.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242325" y="1540701"/>
            <a:ext cx="2947482" cy="438411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100" dirty="0">
                <a:latin typeface="Calibri" panose="020F0502020204030204" pitchFamily="34" charset="0"/>
                <a:cs typeface="Calibri" panose="020F0502020204030204" pitchFamily="34" charset="0"/>
              </a:rPr>
              <a:t>Role of Material Flows in Supply Chains</a:t>
            </a:r>
            <a:r>
              <a:rPr lang="pl-PL" sz="3100" b="1" dirty="0">
                <a:solidFill>
                  <a:schemeClr val="bg1"/>
                </a:solidFill>
                <a:latin typeface="Calibri" panose="020F0502020204030204" pitchFamily="34" charset="0"/>
                <a:cs typeface="Calibri" panose="020F0502020204030204" pitchFamily="34" charset="0"/>
              </a:rPr>
              <a:t> </a:t>
            </a:r>
            <a:br>
              <a:rPr lang="pl-PL" sz="3100" b="1" dirty="0">
                <a:solidFill>
                  <a:schemeClr val="bg1"/>
                </a:solidFill>
                <a:latin typeface="Calibri" panose="020F0502020204030204" pitchFamily="34" charset="0"/>
                <a:cs typeface="Calibri" panose="020F0502020204030204" pitchFamily="34" charset="0"/>
              </a:rPr>
            </a:br>
            <a:r>
              <a:rPr lang="pl-PL" sz="3100" b="1" dirty="0">
                <a:solidFill>
                  <a:schemeClr val="bg1"/>
                </a:solidFill>
                <a:latin typeface="Calibri" panose="020F0502020204030204" pitchFamily="34" charset="0"/>
                <a:cs typeface="Calibri" panose="020F0502020204030204" pitchFamily="34" charset="0"/>
              </a:rPr>
              <a:t>- I</a:t>
            </a:r>
            <a:r>
              <a:rPr lang="en-US" sz="3100" b="1" dirty="0" err="1">
                <a:solidFill>
                  <a:schemeClr val="bg1"/>
                </a:solidFill>
                <a:latin typeface="Calibri" panose="020F0502020204030204" pitchFamily="34" charset="0"/>
                <a:cs typeface="Calibri" panose="020F0502020204030204" pitchFamily="34" charset="0"/>
              </a:rPr>
              <a:t>ntegration</a:t>
            </a:r>
            <a:r>
              <a:rPr lang="en-US" sz="3100" b="1" dirty="0">
                <a:solidFill>
                  <a:schemeClr val="bg1"/>
                </a:solidFill>
                <a:latin typeface="Calibri" panose="020F0502020204030204" pitchFamily="34" charset="0"/>
                <a:cs typeface="Calibri" panose="020F0502020204030204" pitchFamily="34" charset="0"/>
              </a:rPr>
              <a:t> of Supply Chain Actors </a:t>
            </a: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sz="2700" b="1" dirty="0">
                <a:solidFill>
                  <a:schemeClr val="bg1"/>
                </a:solidFill>
                <a:latin typeface="Calibri" panose="020F0502020204030204" pitchFamily="34" charset="0"/>
                <a:cs typeface="Calibri" panose="020F0502020204030204" pitchFamily="34" charset="0"/>
              </a:rPr>
            </a:br>
            <a:r>
              <a:rPr lang="en-US" sz="2700" b="1" dirty="0">
                <a:solidFill>
                  <a:schemeClr val="bg1"/>
                </a:solidFill>
                <a:latin typeface="Calibri" panose="020F0502020204030204" pitchFamily="34" charset="0"/>
                <a:cs typeface="Calibri" panose="020F0502020204030204" pitchFamily="34" charset="0"/>
              </a:rPr>
              <a:t>Agricultural supply chain (East Africa – Kenya / Tanzania)</a:t>
            </a: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BF9A8A9-0B68-D303-E435-E27DCB04785F}"/>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907591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4885" cy="5120640"/>
          </a:xfrm>
        </p:spPr>
        <p:txBody>
          <a:bodyPr/>
          <a:lstStyle/>
          <a:p>
            <a:pPr marL="0" indent="0">
              <a:buNone/>
            </a:pPr>
            <a:r>
              <a:rPr lang="en-US" sz="2800" dirty="0">
                <a:latin typeface="Calibri" panose="020F0502020204030204" pitchFamily="34" charset="0"/>
                <a:cs typeface="Calibri" panose="020F0502020204030204" pitchFamily="34" charset="0"/>
              </a:rPr>
              <a:t>Raw cocoa beans are:</a:t>
            </a:r>
          </a:p>
          <a:p>
            <a:r>
              <a:rPr lang="en-US" sz="2800" dirty="0">
                <a:latin typeface="Calibri" panose="020F0502020204030204" pitchFamily="34" charset="0"/>
                <a:cs typeface="Calibri" panose="020F0502020204030204" pitchFamily="34" charset="0"/>
              </a:rPr>
              <a:t>harvested by farmers,</a:t>
            </a:r>
          </a:p>
          <a:p>
            <a:r>
              <a:rPr lang="en-US" sz="2800" dirty="0">
                <a:latin typeface="Calibri" panose="020F0502020204030204" pitchFamily="34" charset="0"/>
                <a:cs typeface="Calibri" panose="020F0502020204030204" pitchFamily="34" charset="0"/>
              </a:rPr>
              <a:t>transported to collection points,</a:t>
            </a:r>
          </a:p>
          <a:p>
            <a:r>
              <a:rPr lang="en-US" sz="2800" dirty="0">
                <a:latin typeface="Calibri" panose="020F0502020204030204" pitchFamily="34" charset="0"/>
                <a:cs typeface="Calibri" panose="020F0502020204030204" pitchFamily="34" charset="0"/>
              </a:rPr>
              <a:t>processed into cocoa butter, powder, or chocolate,</a:t>
            </a:r>
          </a:p>
          <a:p>
            <a:r>
              <a:rPr lang="en-US" sz="2800" dirty="0">
                <a:latin typeface="Calibri" panose="020F0502020204030204" pitchFamily="34" charset="0"/>
                <a:cs typeface="Calibri" panose="020F0502020204030204" pitchFamily="34" charset="0"/>
              </a:rPr>
              <a:t>exported or sold on regional markets.</a:t>
            </a:r>
          </a:p>
          <a:p>
            <a:endParaRPr lang="pl-PL" dirty="0"/>
          </a:p>
        </p:txBody>
      </p:sp>
      <p:sp>
        <p:nvSpPr>
          <p:cNvPr id="5" name="Prostokąt 4"/>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6200" dirty="0">
                <a:latin typeface="Calibri" panose="020F0502020204030204" pitchFamily="34" charset="0"/>
                <a:cs typeface="Calibri" panose="020F0502020204030204" pitchFamily="34" charset="0"/>
              </a:rPr>
              <a:t>Role of Material Flows in Supply Chains</a:t>
            </a:r>
            <a:r>
              <a:rPr lang="pl-PL" sz="6200" b="1" dirty="0">
                <a:solidFill>
                  <a:schemeClr val="bg1"/>
                </a:solidFill>
                <a:latin typeface="Calibri" panose="020F0502020204030204" pitchFamily="34" charset="0"/>
                <a:cs typeface="Calibri" panose="020F0502020204030204" pitchFamily="34" charset="0"/>
              </a:rPr>
              <a:t> </a:t>
            </a:r>
            <a:br>
              <a:rPr lang="pl-PL" sz="6200" b="1" dirty="0">
                <a:solidFill>
                  <a:schemeClr val="bg1"/>
                </a:solidFill>
                <a:latin typeface="Calibri" panose="020F0502020204030204" pitchFamily="34" charset="0"/>
                <a:cs typeface="Calibri" panose="020F0502020204030204" pitchFamily="34" charset="0"/>
              </a:rPr>
            </a:br>
            <a:r>
              <a:rPr lang="pl-PL" sz="6200" b="1" dirty="0">
                <a:solidFill>
                  <a:schemeClr val="bg1"/>
                </a:solidFill>
                <a:latin typeface="Calibri" panose="020F0502020204030204" pitchFamily="34" charset="0"/>
                <a:cs typeface="Calibri" panose="020F0502020204030204" pitchFamily="34" charset="0"/>
              </a:rPr>
              <a:t>- </a:t>
            </a:r>
            <a:r>
              <a:rPr lang="pl-PL" sz="6200" b="1" dirty="0" err="1">
                <a:solidFill>
                  <a:schemeClr val="bg1"/>
                </a:solidFill>
                <a:latin typeface="Calibri" panose="020F0502020204030204" pitchFamily="34" charset="0"/>
                <a:cs typeface="Calibri" panose="020F0502020204030204" pitchFamily="34" charset="0"/>
              </a:rPr>
              <a:t>Support</a:t>
            </a:r>
            <a:r>
              <a:rPr lang="pl-PL" sz="6200" b="1" dirty="0">
                <a:solidFill>
                  <a:schemeClr val="bg1"/>
                </a:solidFill>
                <a:latin typeface="Calibri" panose="020F0502020204030204" pitchFamily="34" charset="0"/>
                <a:cs typeface="Calibri" panose="020F0502020204030204" pitchFamily="34" charset="0"/>
              </a:rPr>
              <a:t> for Value </a:t>
            </a:r>
            <a:r>
              <a:rPr lang="pl-PL" sz="6200" b="1" dirty="0" err="1">
                <a:solidFill>
                  <a:schemeClr val="bg1"/>
                </a:solidFill>
                <a:latin typeface="Calibri" panose="020F0502020204030204" pitchFamily="34" charset="0"/>
                <a:cs typeface="Calibri" panose="020F0502020204030204" pitchFamily="34" charset="0"/>
              </a:rPr>
              <a:t>Creation</a:t>
            </a: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5300" b="1" dirty="0">
                <a:solidFill>
                  <a:schemeClr val="bg1"/>
                </a:solidFill>
                <a:latin typeface="Calibri" panose="020F0502020204030204" pitchFamily="34" charset="0"/>
                <a:cs typeface="Calibri" panose="020F0502020204030204" pitchFamily="34" charset="0"/>
              </a:rPr>
              <a:t>Cocoa and cocoa-processing industry (West Africa – Ghana / Côte d’Ivoire)</a:t>
            </a:r>
            <a:endParaRPr lang="en-US" sz="53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0AC25E04-7B6B-B99C-FFDB-D0A9C04BDFED}"/>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551425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81794" y="604380"/>
            <a:ext cx="7830042" cy="5120640"/>
          </a:xfrm>
        </p:spPr>
        <p:txBody>
          <a:bodyPr/>
          <a:lstStyle/>
          <a:p>
            <a:pPr marL="0" indent="0">
              <a:buNone/>
            </a:pPr>
            <a:r>
              <a:rPr lang="en-US" sz="2800" b="1" dirty="0">
                <a:latin typeface="Calibri" panose="020F0502020204030204" pitchFamily="34" charset="0"/>
                <a:cs typeface="Calibri" panose="020F0502020204030204" pitchFamily="34" charset="0"/>
              </a:rPr>
              <a:t>Value creation through material flows: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Each stage of movement enables processing and upgrading of raw materials.</a:t>
            </a:r>
          </a:p>
          <a:p>
            <a:r>
              <a:rPr lang="en-US" sz="2800" dirty="0">
                <a:latin typeface="Calibri" panose="020F0502020204030204" pitchFamily="34" charset="0"/>
                <a:cs typeface="Calibri" panose="020F0502020204030204" pitchFamily="34" charset="0"/>
              </a:rPr>
              <a:t>Efficient logistics reduce spoilage and quality loss.</a:t>
            </a:r>
          </a:p>
          <a:p>
            <a:r>
              <a:rPr lang="en-US" sz="2800" dirty="0">
                <a:latin typeface="Calibri" panose="020F0502020204030204" pitchFamily="34" charset="0"/>
                <a:cs typeface="Calibri" panose="020F0502020204030204" pitchFamily="34" charset="0"/>
              </a:rPr>
              <a:t>Improved flows allow countries to move from raw material export to value-added production.</a:t>
            </a:r>
          </a:p>
          <a:p>
            <a:endParaRPr lang="pl-PL" dirty="0"/>
          </a:p>
        </p:txBody>
      </p:sp>
      <p:sp>
        <p:nvSpPr>
          <p:cNvPr id="5" name="Prostokąt 4"/>
          <p:cNvSpPr/>
          <p:nvPr/>
        </p:nvSpPr>
        <p:spPr>
          <a:xfrm>
            <a:off x="5411243" y="5323561"/>
            <a:ext cx="6025019" cy="923330"/>
          </a:xfrm>
          <a:prstGeom prst="rect">
            <a:avLst/>
          </a:prstGeom>
          <a:solidFill>
            <a:schemeClr val="accent3">
              <a:lumMod val="40000"/>
              <a:lumOff val="60000"/>
            </a:schemeClr>
          </a:solidFill>
        </p:spPr>
        <p:txBody>
          <a:bodyPr wrap="square">
            <a:spAutoFit/>
          </a:bodyPr>
          <a:lstStyle/>
          <a:p>
            <a:r>
              <a:rPr lang="en-US" b="1" dirty="0">
                <a:latin typeface="Calibri" panose="020F0502020204030204" pitchFamily="34" charset="0"/>
                <a:cs typeface="Calibri" panose="020F0502020204030204" pitchFamily="34" charset="0"/>
              </a:rPr>
              <a:t>Teaching point: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Material flows enable African economies to capture more value locally, rather than exporting unprocessed raw materials.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6200" dirty="0">
                <a:latin typeface="Calibri" panose="020F0502020204030204" pitchFamily="34" charset="0"/>
                <a:cs typeface="Calibri" panose="020F0502020204030204" pitchFamily="34" charset="0"/>
              </a:rPr>
              <a:t>Role of Material Flows in Supply Chains</a:t>
            </a:r>
            <a:r>
              <a:rPr lang="pl-PL" sz="6200" b="1" dirty="0">
                <a:solidFill>
                  <a:schemeClr val="bg1"/>
                </a:solidFill>
                <a:latin typeface="Calibri" panose="020F0502020204030204" pitchFamily="34" charset="0"/>
                <a:cs typeface="Calibri" panose="020F0502020204030204" pitchFamily="34" charset="0"/>
              </a:rPr>
              <a:t> </a:t>
            </a:r>
            <a:br>
              <a:rPr lang="pl-PL" sz="6200" b="1" dirty="0">
                <a:solidFill>
                  <a:schemeClr val="bg1"/>
                </a:solidFill>
                <a:latin typeface="Calibri" panose="020F0502020204030204" pitchFamily="34" charset="0"/>
                <a:cs typeface="Calibri" panose="020F0502020204030204" pitchFamily="34" charset="0"/>
              </a:rPr>
            </a:br>
            <a:r>
              <a:rPr lang="pl-PL" sz="6200" b="1" dirty="0">
                <a:solidFill>
                  <a:schemeClr val="bg1"/>
                </a:solidFill>
                <a:latin typeface="Calibri" panose="020F0502020204030204" pitchFamily="34" charset="0"/>
                <a:cs typeface="Calibri" panose="020F0502020204030204" pitchFamily="34" charset="0"/>
              </a:rPr>
              <a:t>- </a:t>
            </a:r>
            <a:r>
              <a:rPr lang="pl-PL" sz="6200" b="1" dirty="0" err="1">
                <a:solidFill>
                  <a:schemeClr val="bg1"/>
                </a:solidFill>
                <a:latin typeface="Calibri" panose="020F0502020204030204" pitchFamily="34" charset="0"/>
                <a:cs typeface="Calibri" panose="020F0502020204030204" pitchFamily="34" charset="0"/>
              </a:rPr>
              <a:t>Support</a:t>
            </a:r>
            <a:r>
              <a:rPr lang="pl-PL" sz="6200" b="1" dirty="0">
                <a:solidFill>
                  <a:schemeClr val="bg1"/>
                </a:solidFill>
                <a:latin typeface="Calibri" panose="020F0502020204030204" pitchFamily="34" charset="0"/>
                <a:cs typeface="Calibri" panose="020F0502020204030204" pitchFamily="34" charset="0"/>
              </a:rPr>
              <a:t> for Value </a:t>
            </a:r>
            <a:r>
              <a:rPr lang="pl-PL" sz="6200" b="1" dirty="0" err="1">
                <a:solidFill>
                  <a:schemeClr val="bg1"/>
                </a:solidFill>
                <a:latin typeface="Calibri" panose="020F0502020204030204" pitchFamily="34" charset="0"/>
                <a:cs typeface="Calibri" panose="020F0502020204030204" pitchFamily="34" charset="0"/>
              </a:rPr>
              <a:t>Creation</a:t>
            </a: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5300" b="1" dirty="0">
                <a:solidFill>
                  <a:schemeClr val="bg1"/>
                </a:solidFill>
                <a:latin typeface="Calibri" panose="020F0502020204030204" pitchFamily="34" charset="0"/>
                <a:cs typeface="Calibri" panose="020F0502020204030204" pitchFamily="34" charset="0"/>
              </a:rPr>
              <a:t>Cocoa and cocoa-processing industry (West Africa – Ghana / Côte d’Ivoire)</a:t>
            </a:r>
            <a:endParaRPr lang="en-US" sz="53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7693AE5-9C0C-5954-819D-C71692E885D3}"/>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1720021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9060" y="976842"/>
            <a:ext cx="7917724" cy="5120640"/>
          </a:xfrm>
        </p:spPr>
        <p:txBody>
          <a:bodyPr>
            <a:noAutofit/>
          </a:bodyPr>
          <a:lstStyle/>
          <a:p>
            <a:pPr marL="0" indent="0">
              <a:buNone/>
            </a:pPr>
            <a:r>
              <a:rPr lang="en-US" sz="2800" dirty="0">
                <a:latin typeface="Calibri" panose="020F0502020204030204" pitchFamily="34" charset="0"/>
                <a:cs typeface="Calibri" panose="020F0502020204030204" pitchFamily="34" charset="0"/>
              </a:rPr>
              <a:t>In regions affected by:</a:t>
            </a:r>
          </a:p>
          <a:p>
            <a:r>
              <a:rPr lang="en-US" sz="2800" dirty="0">
                <a:latin typeface="Calibri" panose="020F0502020204030204" pitchFamily="34" charset="0"/>
                <a:cs typeface="Calibri" panose="020F0502020204030204" pitchFamily="34" charset="0"/>
              </a:rPr>
              <a:t>droughts,</a:t>
            </a:r>
          </a:p>
          <a:p>
            <a:r>
              <a:rPr lang="en-US" sz="2800" dirty="0">
                <a:latin typeface="Calibri" panose="020F0502020204030204" pitchFamily="34" charset="0"/>
                <a:cs typeface="Calibri" panose="020F0502020204030204" pitchFamily="34" charset="0"/>
              </a:rPr>
              <a:t>conflicts,</a:t>
            </a:r>
          </a:p>
          <a:p>
            <a:r>
              <a:rPr lang="en-US" sz="2800" dirty="0">
                <a:latin typeface="Calibri" panose="020F0502020204030204" pitchFamily="34" charset="0"/>
                <a:cs typeface="Calibri" panose="020F0502020204030204" pitchFamily="34" charset="0"/>
              </a:rPr>
              <a:t>infrastructure disruptions,</a:t>
            </a:r>
          </a:p>
          <a:p>
            <a:r>
              <a:rPr lang="en-US" sz="2800" dirty="0">
                <a:latin typeface="Calibri" panose="020F0502020204030204" pitchFamily="34" charset="0"/>
                <a:cs typeface="Calibri" panose="020F0502020204030204" pitchFamily="34" charset="0"/>
              </a:rPr>
              <a:t>material flows must be carefully managed to deliver:</a:t>
            </a:r>
          </a:p>
          <a:p>
            <a:r>
              <a:rPr lang="en-US" sz="2800" dirty="0">
                <a:latin typeface="Calibri" panose="020F0502020204030204" pitchFamily="34" charset="0"/>
                <a:cs typeface="Calibri" panose="020F0502020204030204" pitchFamily="34" charset="0"/>
              </a:rPr>
              <a:t>food aid,</a:t>
            </a:r>
          </a:p>
          <a:p>
            <a:r>
              <a:rPr lang="en-US" sz="2800" dirty="0">
                <a:latin typeface="Calibri" panose="020F0502020204030204" pitchFamily="34" charset="0"/>
                <a:cs typeface="Calibri" panose="020F0502020204030204" pitchFamily="34" charset="0"/>
              </a:rPr>
              <a:t>medical supplies,</a:t>
            </a:r>
          </a:p>
          <a:p>
            <a:r>
              <a:rPr lang="en-US" sz="2800" dirty="0">
                <a:latin typeface="Calibri" panose="020F0502020204030204" pitchFamily="34" charset="0"/>
                <a:cs typeface="Calibri" panose="020F0502020204030204" pitchFamily="34" charset="0"/>
              </a:rPr>
              <a:t>emergency equipment.</a:t>
            </a:r>
          </a:p>
          <a:p>
            <a:endParaRPr lang="pl-PL" sz="2800" dirty="0">
              <a:latin typeface="Calibri" panose="020F0502020204030204" pitchFamily="34" charset="0"/>
              <a:cs typeface="Calibri" panose="020F0502020204030204" pitchFamily="34" charset="0"/>
            </a:endParaRPr>
          </a:p>
        </p:txBody>
      </p:sp>
      <p:sp>
        <p:nvSpPr>
          <p:cNvPr id="5" name="Prostokąt 4"/>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6200" dirty="0">
                <a:latin typeface="Calibri" panose="020F0502020204030204" pitchFamily="34" charset="0"/>
                <a:cs typeface="Calibri" panose="020F0502020204030204" pitchFamily="34" charset="0"/>
              </a:rPr>
              <a:t>Role of Material Flows in Supply Chains</a:t>
            </a:r>
            <a:r>
              <a:rPr lang="pl-PL" sz="6200" b="1" dirty="0">
                <a:solidFill>
                  <a:schemeClr val="bg1"/>
                </a:solidFill>
                <a:latin typeface="Calibri" panose="020F0502020204030204" pitchFamily="34" charset="0"/>
                <a:cs typeface="Calibri" panose="020F0502020204030204" pitchFamily="34" charset="0"/>
              </a:rPr>
              <a:t> </a:t>
            </a:r>
            <a:br>
              <a:rPr lang="pl-PL" sz="6200" b="1" dirty="0">
                <a:solidFill>
                  <a:schemeClr val="bg1"/>
                </a:solidFill>
                <a:latin typeface="Calibri" panose="020F0502020204030204" pitchFamily="34" charset="0"/>
                <a:cs typeface="Calibri" panose="020F0502020204030204" pitchFamily="34" charset="0"/>
              </a:rPr>
            </a:br>
            <a:r>
              <a:rPr lang="pl-PL" sz="6200" b="1" dirty="0">
                <a:solidFill>
                  <a:schemeClr val="bg1"/>
                </a:solidFill>
                <a:latin typeface="Calibri" panose="020F0502020204030204" pitchFamily="34" charset="0"/>
                <a:cs typeface="Calibri" panose="020F0502020204030204" pitchFamily="34" charset="0"/>
              </a:rPr>
              <a:t>- </a:t>
            </a:r>
            <a:r>
              <a:rPr lang="pl-PL" sz="6200" b="1" dirty="0" err="1">
                <a:solidFill>
                  <a:schemeClr val="bg1"/>
                </a:solidFill>
                <a:latin typeface="Calibri" panose="020F0502020204030204" pitchFamily="34" charset="0"/>
                <a:cs typeface="Calibri" panose="020F0502020204030204" pitchFamily="34" charset="0"/>
              </a:rPr>
              <a:t>Risk</a:t>
            </a:r>
            <a:r>
              <a:rPr lang="pl-PL" sz="6200" b="1" dirty="0">
                <a:solidFill>
                  <a:schemeClr val="bg1"/>
                </a:solidFill>
                <a:latin typeface="Calibri" panose="020F0502020204030204" pitchFamily="34" charset="0"/>
                <a:cs typeface="Calibri" panose="020F0502020204030204" pitchFamily="34" charset="0"/>
              </a:rPr>
              <a:t> Management</a:t>
            </a: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endParaRPr lang="pl-PL" sz="4000" b="1" dirty="0">
              <a:solidFill>
                <a:schemeClr val="bg1"/>
              </a:solidFill>
              <a:latin typeface="Calibri" panose="020F0502020204030204" pitchFamily="34" charset="0"/>
              <a:cs typeface="Calibri" panose="020F0502020204030204" pitchFamily="34" charset="0"/>
            </a:endParaRPr>
          </a:p>
          <a:p>
            <a:r>
              <a:rPr lang="en-US" sz="5400" b="1" dirty="0">
                <a:solidFill>
                  <a:schemeClr val="bg1"/>
                </a:solidFill>
                <a:latin typeface="Calibri" panose="020F0502020204030204" pitchFamily="34" charset="0"/>
                <a:cs typeface="Calibri" panose="020F0502020204030204" pitchFamily="34" charset="0"/>
              </a:rPr>
              <a:t>Humanitarian and food supply chains (Sub-Saharan Africa)</a:t>
            </a:r>
            <a:endParaRPr lang="en-US" sz="54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BA8C10F-808F-DB63-100B-BF8F448B8E8C}"/>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581572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dirty="0">
                <a:latin typeface="Calibri" panose="020F0502020204030204" pitchFamily="34" charset="0"/>
                <a:cs typeface="Calibri" panose="020F0502020204030204" pitchFamily="34" charset="0"/>
              </a:rPr>
              <a:t>Risk mitigation through material flow management: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Pre-positioning of inventory in regional hubs.</a:t>
            </a:r>
          </a:p>
          <a:p>
            <a:r>
              <a:rPr lang="en-US" sz="2800" dirty="0">
                <a:latin typeface="Calibri" panose="020F0502020204030204" pitchFamily="34" charset="0"/>
                <a:cs typeface="Calibri" panose="020F0502020204030204" pitchFamily="34" charset="0"/>
              </a:rPr>
              <a:t>Use of multimodal transport (road, rail, inland waterways).</a:t>
            </a:r>
          </a:p>
          <a:p>
            <a:r>
              <a:rPr lang="en-US" sz="2800" dirty="0">
                <a:latin typeface="Calibri" panose="020F0502020204030204" pitchFamily="34" charset="0"/>
                <a:cs typeface="Calibri" panose="020F0502020204030204" pitchFamily="34" charset="0"/>
              </a:rPr>
              <a:t>Diversification of supply routes and suppliers.</a:t>
            </a:r>
          </a:p>
          <a:p>
            <a:endParaRPr lang="pl-PL" dirty="0"/>
          </a:p>
        </p:txBody>
      </p:sp>
      <p:sp>
        <p:nvSpPr>
          <p:cNvPr id="5" name="Prostokąt 4"/>
          <p:cNvSpPr/>
          <p:nvPr/>
        </p:nvSpPr>
        <p:spPr>
          <a:xfrm>
            <a:off x="5640888" y="5263355"/>
            <a:ext cx="6096000" cy="923330"/>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Teaching point: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Effective material flow management increases </a:t>
            </a:r>
            <a:r>
              <a:rPr lang="en-US" b="1" dirty="0">
                <a:latin typeface="Calibri" panose="020F0502020204030204" pitchFamily="34" charset="0"/>
                <a:cs typeface="Calibri" panose="020F0502020204030204" pitchFamily="34" charset="0"/>
              </a:rPr>
              <a:t>resilience</a:t>
            </a:r>
            <a:r>
              <a:rPr lang="en-US" dirty="0">
                <a:latin typeface="Calibri" panose="020F0502020204030204" pitchFamily="34" charset="0"/>
                <a:cs typeface="Calibri" panose="020F0502020204030204" pitchFamily="34" charset="0"/>
              </a:rPr>
              <a:t> of African supply chains in crisis situations.</a:t>
            </a:r>
            <a:endParaRPr lang="pl-PL" dirty="0">
              <a:latin typeface="Calibri" panose="020F0502020204030204" pitchFamily="34" charset="0"/>
              <a:cs typeface="Calibri" panose="020F0502020204030204" pitchFamily="34" charset="0"/>
            </a:endParaRPr>
          </a:p>
        </p:txBody>
      </p:sp>
      <p:sp>
        <p:nvSpPr>
          <p:cNvPr id="6" name="Prostokąt 5"/>
          <p:cNvSpPr/>
          <p:nvPr/>
        </p:nvSpPr>
        <p:spPr>
          <a:xfrm>
            <a:off x="0" y="4171167"/>
            <a:ext cx="3432132" cy="191648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ytuł 1"/>
          <p:cNvSpPr txBox="1">
            <a:spLocks/>
          </p:cNvSpPr>
          <p:nvPr/>
        </p:nvSpPr>
        <p:spPr>
          <a:xfrm>
            <a:off x="75156" y="1089765"/>
            <a:ext cx="3356976" cy="5210827"/>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endParaRPr lang="pl-PL" sz="6200" dirty="0">
              <a:latin typeface="Calibri" panose="020F0502020204030204" pitchFamily="34" charset="0"/>
              <a:cs typeface="Calibri" panose="020F0502020204030204" pitchFamily="34" charset="0"/>
            </a:endParaRPr>
          </a:p>
          <a:p>
            <a:r>
              <a:rPr lang="en-US" sz="6200" dirty="0">
                <a:latin typeface="Calibri" panose="020F0502020204030204" pitchFamily="34" charset="0"/>
                <a:cs typeface="Calibri" panose="020F0502020204030204" pitchFamily="34" charset="0"/>
              </a:rPr>
              <a:t>Role of Material Flows in Supply Chains</a:t>
            </a:r>
            <a:r>
              <a:rPr lang="pl-PL" sz="6200" b="1" dirty="0">
                <a:solidFill>
                  <a:schemeClr val="bg1"/>
                </a:solidFill>
                <a:latin typeface="Calibri" panose="020F0502020204030204" pitchFamily="34" charset="0"/>
                <a:cs typeface="Calibri" panose="020F0502020204030204" pitchFamily="34" charset="0"/>
              </a:rPr>
              <a:t> </a:t>
            </a:r>
            <a:br>
              <a:rPr lang="pl-PL" sz="6200" b="1" dirty="0">
                <a:solidFill>
                  <a:schemeClr val="bg1"/>
                </a:solidFill>
                <a:latin typeface="Calibri" panose="020F0502020204030204" pitchFamily="34" charset="0"/>
                <a:cs typeface="Calibri" panose="020F0502020204030204" pitchFamily="34" charset="0"/>
              </a:rPr>
            </a:br>
            <a:r>
              <a:rPr lang="pl-PL" sz="6200" b="1" dirty="0">
                <a:solidFill>
                  <a:schemeClr val="bg1"/>
                </a:solidFill>
                <a:latin typeface="Calibri" panose="020F0502020204030204" pitchFamily="34" charset="0"/>
                <a:cs typeface="Calibri" panose="020F0502020204030204" pitchFamily="34" charset="0"/>
              </a:rPr>
              <a:t>- </a:t>
            </a:r>
            <a:r>
              <a:rPr lang="pl-PL" sz="6200" b="1" dirty="0" err="1">
                <a:solidFill>
                  <a:schemeClr val="bg1"/>
                </a:solidFill>
                <a:latin typeface="Calibri" panose="020F0502020204030204" pitchFamily="34" charset="0"/>
                <a:cs typeface="Calibri" panose="020F0502020204030204" pitchFamily="34" charset="0"/>
              </a:rPr>
              <a:t>Risk</a:t>
            </a:r>
            <a:r>
              <a:rPr lang="pl-PL" sz="6200" b="1" dirty="0">
                <a:solidFill>
                  <a:schemeClr val="bg1"/>
                </a:solidFill>
                <a:latin typeface="Calibri" panose="020F0502020204030204" pitchFamily="34" charset="0"/>
                <a:cs typeface="Calibri" panose="020F0502020204030204" pitchFamily="34" charset="0"/>
              </a:rPr>
              <a:t> Management</a:t>
            </a:r>
            <a:br>
              <a:rPr lang="pl-PL" sz="4700"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br>
              <a:rPr lang="pl-PL"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2400" b="1" dirty="0">
              <a:solidFill>
                <a:srgbClr val="002060"/>
              </a:solidFill>
              <a:latin typeface="Calibri" panose="020F0502020204030204" pitchFamily="34" charset="0"/>
              <a:cs typeface="Calibri" panose="020F0502020204030204" pitchFamily="34" charset="0"/>
            </a:endParaRPr>
          </a:p>
          <a:p>
            <a:endParaRPr lang="pl-PL" sz="4000" b="1" dirty="0">
              <a:solidFill>
                <a:srgbClr val="002060"/>
              </a:solidFill>
              <a:latin typeface="Calibri" panose="020F0502020204030204" pitchFamily="34" charset="0"/>
              <a:cs typeface="Calibri" panose="020F0502020204030204" pitchFamily="34" charset="0"/>
            </a:endParaRPr>
          </a:p>
          <a:p>
            <a:r>
              <a:rPr lang="en-US" sz="5400" b="1" dirty="0">
                <a:solidFill>
                  <a:schemeClr val="bg1"/>
                </a:solidFill>
                <a:latin typeface="Calibri" panose="020F0502020204030204" pitchFamily="34" charset="0"/>
                <a:cs typeface="Calibri" panose="020F0502020204030204" pitchFamily="34" charset="0"/>
              </a:rPr>
              <a:t>Humanitarian and food supply chains (Sub-Saharan Africa)</a:t>
            </a:r>
            <a:endParaRPr lang="en-US" sz="5400" dirty="0">
              <a:solidFill>
                <a:schemeClr val="bg1"/>
              </a:solidFill>
              <a:latin typeface="Calibri" panose="020F0502020204030204" pitchFamily="34" charset="0"/>
              <a:cs typeface="Calibri" panose="020F0502020204030204" pitchFamily="34" charset="0"/>
            </a:endParaRPr>
          </a:p>
          <a:p>
            <a:br>
              <a:rPr lang="pl-PL" sz="5300" b="1" dirty="0">
                <a:solidFill>
                  <a:schemeClr val="bg1"/>
                </a:solidFill>
                <a:latin typeface="Calibri" panose="020F0502020204030204" pitchFamily="34" charset="0"/>
                <a:cs typeface="Calibri" panose="020F0502020204030204" pitchFamily="34" charset="0"/>
              </a:rPr>
            </a:br>
            <a:br>
              <a:rPr lang="en-US" sz="2700" dirty="0">
                <a:solidFill>
                  <a:srgbClr val="002060"/>
                </a:solidFill>
                <a:latin typeface="Calibri" panose="020F0502020204030204" pitchFamily="34" charset="0"/>
                <a:cs typeface="Calibri" panose="020F0502020204030204" pitchFamily="34" charset="0"/>
              </a:rPr>
            </a:br>
            <a:endParaRPr lang="pl-PL" sz="27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55FC20-CCC1-56DB-ED37-2D7F54D1D55D}"/>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284703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69847" y="1298448"/>
            <a:ext cx="7811105" cy="311071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a:t>
            </a:r>
            <a:r>
              <a:rPr lang="pl-PL" sz="4400" dirty="0" err="1">
                <a:latin typeface="Calibri" panose="020F0502020204030204" pitchFamily="34" charset="0"/>
                <a:cs typeface="Calibri" panose="020F0502020204030204" pitchFamily="34" charset="0"/>
              </a:rPr>
              <a:t>flow</a:t>
            </a:r>
            <a:r>
              <a:rPr lang="pl-PL" sz="4400" dirty="0">
                <a:latin typeface="Calibri" panose="020F0502020204030204" pitchFamily="34" charset="0"/>
                <a:cs typeface="Calibri" panose="020F0502020204030204" pitchFamily="34" charset="0"/>
              </a:rPr>
              <a:t> management </a:t>
            </a:r>
          </a:p>
        </p:txBody>
      </p:sp>
      <p:sp>
        <p:nvSpPr>
          <p:cNvPr id="3" name="Podtytuł 2"/>
          <p:cNvSpPr>
            <a:spLocks noGrp="1"/>
          </p:cNvSpPr>
          <p:nvPr>
            <p:ph type="subTitle" idx="1"/>
          </p:nvPr>
        </p:nvSpPr>
        <p:spPr>
          <a:xfrm>
            <a:off x="1438218" y="4670246"/>
            <a:ext cx="7315200" cy="914400"/>
          </a:xfrm>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600" b="1" dirty="0">
                <a:solidFill>
                  <a:srgbClr val="FFFFFF"/>
                </a:solidFill>
                <a:latin typeface="Calibri" panose="020F0502020204030204" pitchFamily="34" charset="0"/>
                <a:cs typeface="Calibri" panose="020F0502020204030204" pitchFamily="34" charset="0"/>
              </a:rPr>
              <a:t>Part 1</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EC3FAFD-575B-AD04-6F6E-E5B4DD810851}"/>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60338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C588-F32D-A5A0-FBB4-3AE79941A7E9}"/>
              </a:ext>
            </a:extLst>
          </p:cNvPr>
          <p:cNvSpPr>
            <a:spLocks noGrp="1"/>
          </p:cNvSpPr>
          <p:nvPr>
            <p:ph type="ctrTitle"/>
          </p:nvPr>
        </p:nvSpPr>
        <p:spPr/>
        <p:txBody>
          <a:bodyPr/>
          <a:lstStyle/>
          <a:p>
            <a:r>
              <a:rPr lang="en-US" sz="4000">
                <a:latin typeface="Calibri"/>
                <a:ea typeface="Calibri"/>
                <a:cs typeface="Calibri"/>
              </a:rPr>
              <a:t>            Importance of material </a:t>
            </a:r>
            <a:r>
              <a:rPr lang="en-US" sz="4000" dirty="0">
                <a:latin typeface="Calibri"/>
                <a:ea typeface="Calibri"/>
                <a:cs typeface="Calibri"/>
              </a:rPr>
              <a:t>flows</a:t>
            </a:r>
            <a:endParaRPr lang="en-US" sz="4000" dirty="0"/>
          </a:p>
        </p:txBody>
      </p:sp>
      <p:sp>
        <p:nvSpPr>
          <p:cNvPr id="3" name="Subtitle 2">
            <a:extLst>
              <a:ext uri="{FF2B5EF4-FFF2-40B4-BE49-F238E27FC236}">
                <a16:creationId xmlns:a16="http://schemas.microsoft.com/office/drawing/2014/main" id="{7644CFBD-90AD-AEA4-33B6-1F5ACB58ADA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1D074FF-3555-1EEA-F80E-C0CC4E24FFC8}"/>
              </a:ext>
            </a:extLst>
          </p:cNvPr>
          <p:cNvPicPr>
            <a:picLocks noChangeAspect="1"/>
          </p:cNvPicPr>
          <p:nvPr/>
        </p:nvPicPr>
        <p:blipFill>
          <a:blip r:embed="rId2"/>
          <a:stretch>
            <a:fillRect/>
          </a:stretch>
        </p:blipFill>
        <p:spPr>
          <a:xfrm>
            <a:off x="-1534" y="120866"/>
            <a:ext cx="2113953" cy="679429"/>
          </a:xfrm>
          <a:prstGeom prst="rect">
            <a:avLst/>
          </a:prstGeom>
        </p:spPr>
      </p:pic>
    </p:spTree>
    <p:extLst>
      <p:ext uri="{BB962C8B-B14F-4D97-AF65-F5344CB8AC3E}">
        <p14:creationId xmlns:p14="http://schemas.microsoft.com/office/powerpoint/2010/main" val="829063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628384"/>
            <a:ext cx="2947482" cy="3356975"/>
          </a:xfrm>
        </p:spPr>
        <p:txBody>
          <a:bodyPr>
            <a:normAutofit/>
          </a:bodyPr>
          <a:lstStyle/>
          <a:p>
            <a:r>
              <a:rPr lang="pl-PL" sz="3200" dirty="0">
                <a:latin typeface="Calibri" panose="020F0502020204030204" pitchFamily="34" charset="0"/>
                <a:cs typeface="Calibri" panose="020F0502020204030204" pitchFamily="34" charset="0"/>
              </a:rPr>
              <a:t>MODULE 2 -</a:t>
            </a:r>
            <a:r>
              <a:rPr lang="en-US" sz="3200" dirty="0">
                <a:latin typeface="Calibri" panose="020F0502020204030204" pitchFamily="34" charset="0"/>
                <a:cs typeface="Calibri" panose="020F0502020204030204" pitchFamily="34" charset="0"/>
              </a:rPr>
              <a:t> Objectives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7705" y="976842"/>
            <a:ext cx="7928974" cy="5110807"/>
          </a:xfrm>
        </p:spPr>
        <p:txBody>
          <a:bodyPr/>
          <a:lstStyle/>
          <a:p>
            <a:pPr>
              <a:lnSpc>
                <a:spcPct val="100000"/>
              </a:lnSpc>
              <a:spcBef>
                <a:spcPts val="0"/>
              </a:spcBef>
              <a:buClr>
                <a:srgbClr val="FF0000"/>
              </a:buClr>
            </a:pPr>
            <a:r>
              <a:rPr lang="pl-PL" sz="2800" dirty="0">
                <a:latin typeface="Calibri" panose="020F0502020204030204" pitchFamily="34" charset="0"/>
                <a:cs typeface="Calibri" panose="020F0502020204030204" pitchFamily="34" charset="0"/>
              </a:rPr>
              <a:t>t</a:t>
            </a:r>
            <a:r>
              <a:rPr lang="en-US" sz="2800" dirty="0">
                <a:latin typeface="Calibri" panose="020F0502020204030204" pitchFamily="34" charset="0"/>
                <a:cs typeface="Calibri" panose="020F0502020204030204" pitchFamily="34" charset="0"/>
              </a:rPr>
              <a:t>o understand the role and importance of material flows in supply chains</a:t>
            </a:r>
          </a:p>
          <a:p>
            <a:pPr>
              <a:lnSpc>
                <a:spcPct val="100000"/>
              </a:lnSpc>
              <a:spcBef>
                <a:spcPts val="0"/>
              </a:spcBef>
              <a:buClr>
                <a:srgbClr val="FF0000"/>
              </a:buClr>
            </a:pPr>
            <a:r>
              <a:rPr lang="pl-PL" sz="2800" dirty="0">
                <a:latin typeface="Calibri" panose="020F0502020204030204" pitchFamily="34" charset="0"/>
                <a:cs typeface="Calibri" panose="020F0502020204030204" pitchFamily="34" charset="0"/>
              </a:rPr>
              <a:t>t</a:t>
            </a:r>
            <a:r>
              <a:rPr lang="en-US" sz="2800" dirty="0">
                <a:latin typeface="Calibri" panose="020F0502020204030204" pitchFamily="34" charset="0"/>
                <a:cs typeface="Calibri" panose="020F0502020204030204" pitchFamily="34" charset="0"/>
              </a:rPr>
              <a:t>o develop skills in planning and controlling material flows using JIT, Lean, MRP, and DRP principles</a:t>
            </a:r>
          </a:p>
          <a:p>
            <a:pPr>
              <a:lnSpc>
                <a:spcPct val="100000"/>
              </a:lnSpc>
              <a:spcBef>
                <a:spcPts val="0"/>
              </a:spcBef>
              <a:buClr>
                <a:srgbClr val="FF0000"/>
              </a:buClr>
            </a:pPr>
            <a:r>
              <a:rPr lang="pl-PL" sz="2800" dirty="0">
                <a:latin typeface="Calibri" panose="020F0502020204030204" pitchFamily="34" charset="0"/>
                <a:cs typeface="Calibri" panose="020F0502020204030204" pitchFamily="34" charset="0"/>
              </a:rPr>
              <a:t>t</a:t>
            </a:r>
            <a:r>
              <a:rPr lang="en-US" sz="2800" dirty="0">
                <a:latin typeface="Calibri" panose="020F0502020204030204" pitchFamily="34" charset="0"/>
                <a:cs typeface="Calibri" panose="020F0502020204030204" pitchFamily="34" charset="0"/>
              </a:rPr>
              <a:t>o apply methods for monitoring inventory levels and stock movements</a:t>
            </a:r>
          </a:p>
          <a:p>
            <a:pPr>
              <a:lnSpc>
                <a:spcPct val="100000"/>
              </a:lnSpc>
              <a:spcBef>
                <a:spcPts val="0"/>
              </a:spcBef>
              <a:buClr>
                <a:srgbClr val="FF0000"/>
              </a:buClr>
            </a:pPr>
            <a:r>
              <a:rPr lang="pl-PL" sz="2800" dirty="0">
                <a:latin typeface="Calibri" panose="020F0502020204030204" pitchFamily="34" charset="0"/>
                <a:cs typeface="Calibri" panose="020F0502020204030204" pitchFamily="34" charset="0"/>
              </a:rPr>
              <a:t>t</a:t>
            </a:r>
            <a:r>
              <a:rPr lang="en-US" sz="2800" dirty="0">
                <a:latin typeface="Calibri" panose="020F0502020204030204" pitchFamily="34" charset="0"/>
                <a:cs typeface="Calibri" panose="020F0502020204030204" pitchFamily="34" charset="0"/>
              </a:rPr>
              <a:t>o become familiar with tools and technologies supporting material flows, including WMS, TMS, AS/RS, RFID, and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solutions</a:t>
            </a:r>
          </a:p>
          <a:p>
            <a:endParaRPr lang="pl-PL" dirty="0"/>
          </a:p>
        </p:txBody>
      </p:sp>
      <p:pic>
        <p:nvPicPr>
          <p:cNvPr id="5" name="Picture 4">
            <a:extLst>
              <a:ext uri="{FF2B5EF4-FFF2-40B4-BE49-F238E27FC236}">
                <a16:creationId xmlns:a16="http://schemas.microsoft.com/office/drawing/2014/main" id="{80419F44-F0EA-C68F-05F0-B55CBAAEB689}"/>
              </a:ext>
            </a:extLst>
          </p:cNvPr>
          <p:cNvPicPr>
            <a:picLocks noChangeAspect="1"/>
          </p:cNvPicPr>
          <p:nvPr/>
        </p:nvPicPr>
        <p:blipFill>
          <a:blip r:embed="rId2"/>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58622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What</a:t>
            </a:r>
            <a:br>
              <a:rPr lang="pl-PL"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 is Material Flow Management?</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6220" y="864108"/>
            <a:ext cx="7804991" cy="5120640"/>
          </a:xfrm>
        </p:spPr>
        <p:txBody>
          <a:bodyPr>
            <a:normAutofit/>
          </a:bodyPr>
          <a:lstStyle/>
          <a:p>
            <a:r>
              <a:rPr lang="en-US" sz="2800" dirty="0">
                <a:latin typeface="Calibri" panose="020F0502020204030204" pitchFamily="34" charset="0"/>
                <a:cs typeface="Calibri" panose="020F0502020204030204" pitchFamily="34" charset="0"/>
              </a:rPr>
              <a:t>Material Flow Management refers to the planning, control, and optimization of material movements throughout the supply chain — from raw materials to finished products and returns.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It </a:t>
            </a:r>
            <a:r>
              <a:rPr lang="pl-PL" sz="2800" dirty="0" err="1">
                <a:latin typeface="Calibri" panose="020F0502020204030204" pitchFamily="34" charset="0"/>
                <a:cs typeface="Calibri" panose="020F0502020204030204" pitchFamily="34" charset="0"/>
              </a:rPr>
              <a:t>integrates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logistics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production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inventory</a:t>
            </a:r>
            <a:r>
              <a:rPr lang="pl-PL" sz="2800" dirty="0">
                <a:latin typeface="Calibri" panose="020F0502020204030204" pitchFamily="34" charset="0"/>
                <a:cs typeface="Calibri" panose="020F0502020204030204" pitchFamily="34" charset="0"/>
              </a:rPr>
              <a:t> management, </a:t>
            </a:r>
            <a:r>
              <a:rPr lang="pl-PL" sz="2800" dirty="0" err="1">
                <a:latin typeface="Calibri" panose="020F0502020204030204" pitchFamily="34" charset="0"/>
                <a:cs typeface="Calibri" panose="020F0502020204030204" pitchFamily="34" charset="0"/>
              </a:rPr>
              <a:t>transportation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information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flows</a:t>
            </a:r>
            <a:r>
              <a:rPr lang="pl-PL" sz="2800" dirty="0">
                <a:latin typeface="Calibri" panose="020F0502020204030204" pitchFamily="34" charset="0"/>
                <a:cs typeface="Calibri" panose="020F0502020204030204" pitchFamily="34" charset="0"/>
              </a:rPr>
              <a:t>.</a:t>
            </a:r>
          </a:p>
          <a:p>
            <a:r>
              <a:rPr lang="pl-PL" sz="2800" dirty="0">
                <a:latin typeface="Calibri" panose="020F0502020204030204" pitchFamily="34" charset="0"/>
                <a:cs typeface="Calibri" panose="020F0502020204030204" pitchFamily="34" charset="0"/>
              </a:rPr>
              <a:t>The </a:t>
            </a:r>
            <a:r>
              <a:rPr lang="pl-PL" sz="2800" dirty="0" err="1">
                <a:latin typeface="Calibri" panose="020F0502020204030204" pitchFamily="34" charset="0"/>
                <a:cs typeface="Calibri" panose="020F0502020204030204" pitchFamily="34" charset="0"/>
              </a:rPr>
              <a:t>main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objective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is</a:t>
            </a:r>
            <a:r>
              <a:rPr lang="pl-PL" sz="2800" dirty="0">
                <a:latin typeface="Calibri" panose="020F0502020204030204" pitchFamily="34" charset="0"/>
                <a:cs typeface="Calibri" panose="020F0502020204030204" pitchFamily="34" charset="0"/>
              </a:rPr>
              <a:t> t</a:t>
            </a:r>
            <a:r>
              <a:rPr lang="en-US" sz="2800" dirty="0">
                <a:latin typeface="Calibri" panose="020F0502020204030204" pitchFamily="34" charset="0"/>
                <a:cs typeface="Calibri" panose="020F0502020204030204" pitchFamily="34" charset="0"/>
              </a:rPr>
              <a:t>o ensure that materials are available in the right quantity, at the right time, in the right place, at the lowest possible cost and environmental impact.</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1A05C67-85FB-1360-A0CD-FB49BD5C9650}"/>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206956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Importance of Material Flow in Supply Chains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68851" y="924718"/>
            <a:ext cx="7967829" cy="5175457"/>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Material flows are the physical backbone of supply chains.</a:t>
            </a:r>
            <a:r>
              <a:rPr lang="pl-PL" sz="2800" dirty="0">
                <a:latin typeface="Calibri" panose="020F0502020204030204" pitchFamily="34" charset="0"/>
                <a:cs typeface="Calibri" panose="020F0502020204030204" pitchFamily="34" charset="0"/>
              </a:rPr>
              <a:t> </a:t>
            </a:r>
          </a:p>
          <a:p>
            <a:pPr marL="0" indent="0">
              <a:buNone/>
            </a:pPr>
            <a:r>
              <a:rPr lang="pl-PL" sz="2800" dirty="0" err="1">
                <a:latin typeface="Calibri" panose="020F0502020204030204" pitchFamily="34" charset="0"/>
                <a:cs typeface="Calibri" panose="020F0502020204030204" pitchFamily="34" charset="0"/>
              </a:rPr>
              <a:t>Why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material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flows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matter</a:t>
            </a:r>
            <a:r>
              <a:rPr lang="pl-PL" sz="2800" dirty="0">
                <a:latin typeface="Calibri" panose="020F0502020204030204" pitchFamily="34" charset="0"/>
                <a:cs typeface="Calibri" panose="020F0502020204030204" pitchFamily="34" charset="0"/>
              </a:rPr>
              <a:t>? </a:t>
            </a:r>
          </a:p>
          <a:p>
            <a:r>
              <a:rPr lang="en-US" sz="2800" dirty="0">
                <a:latin typeface="Calibri" panose="020F0502020204030204" pitchFamily="34" charset="0"/>
                <a:cs typeface="Calibri" panose="020F0502020204030204" pitchFamily="34" charset="0"/>
              </a:rPr>
              <a:t>refers to the movement of raw materials, components and finished products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enable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continuous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production</a:t>
            </a:r>
            <a:r>
              <a:rPr lang="pl-PL" sz="2800" dirty="0">
                <a:latin typeface="Calibri" panose="020F0502020204030204" pitchFamily="34" charset="0"/>
                <a:cs typeface="Calibri" panose="020F0502020204030204" pitchFamily="34" charset="0"/>
              </a:rPr>
              <a:t> and </a:t>
            </a:r>
            <a:r>
              <a:rPr lang="pl-PL" sz="2800" dirty="0" err="1">
                <a:latin typeface="Calibri" panose="020F0502020204030204" pitchFamily="34" charset="0"/>
                <a:cs typeface="Calibri" panose="020F0502020204030204" pitchFamily="34" charset="0"/>
              </a:rPr>
              <a:t>distribution</a:t>
            </a:r>
            <a:r>
              <a:rPr lang="pl-PL" sz="2800" dirty="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connect</a:t>
            </a: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suppliers, manufacturers,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warehouses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retailers</a:t>
            </a:r>
            <a:r>
              <a:rPr lang="en-US" sz="2800" dirty="0">
                <a:latin typeface="Calibri" panose="020F0502020204030204" pitchFamily="34" charset="0"/>
                <a:cs typeface="Calibri" panose="020F0502020204030204" pitchFamily="34" charset="0"/>
              </a:rPr>
              <a:t>, and customers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d</a:t>
            </a:r>
            <a:r>
              <a:rPr lang="en-US" sz="2800" dirty="0" err="1">
                <a:latin typeface="Calibri" panose="020F0502020204030204" pitchFamily="34" charset="0"/>
                <a:cs typeface="Calibri" panose="020F0502020204030204" pitchFamily="34" charset="0"/>
              </a:rPr>
              <a:t>irectly</a:t>
            </a:r>
            <a:r>
              <a:rPr lang="en-US" sz="2800" dirty="0">
                <a:latin typeface="Calibri" panose="020F0502020204030204" pitchFamily="34" charset="0"/>
                <a:cs typeface="Calibri" panose="020F0502020204030204" pitchFamily="34" charset="0"/>
              </a:rPr>
              <a:t> influence costs, service level, sustainability, and competitiveness</a:t>
            </a:r>
          </a:p>
          <a:p>
            <a:pPr marL="0" indent="0">
              <a:buNone/>
            </a:pPr>
            <a:r>
              <a:rPr lang="en-US" sz="2800" dirty="0">
                <a:latin typeface="Calibri" panose="020F0502020204030204" pitchFamily="34" charset="0"/>
                <a:cs typeface="Calibri" panose="020F0502020204030204" pitchFamily="34" charset="0"/>
              </a:rPr>
              <a:t>Poorly managed flows lead to delays, waste, and higher costs</a:t>
            </a:r>
            <a:r>
              <a:rPr lang="pl-PL" sz="2800" dirty="0">
                <a:latin typeface="Calibri" panose="020F0502020204030204" pitchFamily="34" charset="0"/>
                <a:cs typeface="Calibri" panose="020F0502020204030204" pitchFamily="34" charset="0"/>
              </a:rPr>
              <a:t>.</a:t>
            </a:r>
            <a:endParaRPr lang="en-US" sz="2800" dirty="0">
              <a:latin typeface="Calibri" panose="020F0502020204030204" pitchFamily="34" charset="0"/>
              <a:cs typeface="Calibri" panose="020F0502020204030204" pitchFamily="34" charset="0"/>
            </a:endParaRPr>
          </a:p>
          <a:p>
            <a:endParaRPr lang="pl-PL" dirty="0"/>
          </a:p>
        </p:txBody>
      </p:sp>
      <p:pic>
        <p:nvPicPr>
          <p:cNvPr id="5" name="Picture 4">
            <a:extLst>
              <a:ext uri="{FF2B5EF4-FFF2-40B4-BE49-F238E27FC236}">
                <a16:creationId xmlns:a16="http://schemas.microsoft.com/office/drawing/2014/main" id="{FF112A48-C54E-5549-521F-9014080E6D4D}"/>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1967973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Role of Material Flows in Supply Chains</a:t>
            </a:r>
            <a:r>
              <a:rPr lang="pl-PL" sz="3200" dirty="0">
                <a:latin typeface="Calibri" panose="020F0502020204030204" pitchFamily="34" charset="0"/>
                <a:cs typeface="Calibri" panose="020F0502020204030204" pitchFamily="34" charset="0"/>
              </a:rPr>
              <a:t> - </a:t>
            </a:r>
            <a:r>
              <a:rPr lang="en-US" sz="2800" b="1" dirty="0">
                <a:latin typeface="Calibri" panose="020F0502020204030204" pitchFamily="34" charset="0"/>
                <a:cs typeface="Calibri" panose="020F0502020204030204" pitchFamily="34" charset="0"/>
              </a:rPr>
              <a:t>Integration of supply chain actors</a:t>
            </a:r>
            <a:r>
              <a:rPr lang="pl-PL" sz="2800" b="1" dirty="0">
                <a:latin typeface="Calibri" panose="020F0502020204030204" pitchFamily="34" charset="0"/>
                <a:cs typeface="Calibri" panose="020F0502020204030204" pitchFamily="34" charset="0"/>
              </a:rPr>
              <a:t> </a:t>
            </a:r>
          </a:p>
        </p:txBody>
      </p:sp>
      <p:sp>
        <p:nvSpPr>
          <p:cNvPr id="3" name="Symbol zastępczy zawartości 2"/>
          <p:cNvSpPr>
            <a:spLocks noGrp="1"/>
          </p:cNvSpPr>
          <p:nvPr>
            <p:ph idx="1"/>
          </p:nvPr>
        </p:nvSpPr>
        <p:spPr>
          <a:xfrm>
            <a:off x="3869267" y="864108"/>
            <a:ext cx="7779937" cy="5323750"/>
          </a:xfrm>
        </p:spPr>
        <p:txBody>
          <a:bodyPr>
            <a:normAutofit lnSpcReduction="10000"/>
          </a:bodyPr>
          <a:lstStyle/>
          <a:p>
            <a:pPr marL="0" indent="0">
              <a:buNone/>
            </a:pPr>
            <a:r>
              <a:rPr lang="en-US" sz="2800" dirty="0">
                <a:latin typeface="Calibri" panose="020F0502020204030204" pitchFamily="34" charset="0"/>
                <a:cs typeface="Calibri" panose="020F0502020204030204" pitchFamily="34" charset="0"/>
              </a:rPr>
              <a:t>Material flows play a </a:t>
            </a:r>
            <a:r>
              <a:rPr lang="en-US" sz="2800" b="1" dirty="0">
                <a:latin typeface="Calibri" panose="020F0502020204030204" pitchFamily="34" charset="0"/>
                <a:cs typeface="Calibri" panose="020F0502020204030204" pitchFamily="34" charset="0"/>
              </a:rPr>
              <a:t>central integrating role</a:t>
            </a:r>
            <a:r>
              <a:rPr lang="en-US" sz="2800" dirty="0">
                <a:latin typeface="Calibri" panose="020F0502020204030204" pitchFamily="34" charset="0"/>
                <a:cs typeface="Calibri" panose="020F0502020204030204" pitchFamily="34" charset="0"/>
              </a:rPr>
              <a:t> in supply chains by physically connecting all participating actors.</a:t>
            </a:r>
            <a:endParaRPr lang="pl-PL"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How integration works:</a:t>
            </a:r>
          </a:p>
          <a:p>
            <a:r>
              <a:rPr lang="en-US" sz="2800" b="1" dirty="0">
                <a:latin typeface="Calibri" panose="020F0502020204030204" pitchFamily="34" charset="0"/>
                <a:cs typeface="Calibri" panose="020F0502020204030204" pitchFamily="34" charset="0"/>
              </a:rPr>
              <a:t>Suppliers</a:t>
            </a:r>
            <a:r>
              <a:rPr lang="en-US" sz="2800" dirty="0">
                <a:latin typeface="Calibri" panose="020F0502020204030204" pitchFamily="34" charset="0"/>
                <a:cs typeface="Calibri" panose="020F0502020204030204" pitchFamily="34" charset="0"/>
              </a:rPr>
              <a:t> provide raw materials and components.</a:t>
            </a:r>
          </a:p>
          <a:p>
            <a:r>
              <a:rPr lang="en-US" sz="2800" b="1" dirty="0">
                <a:latin typeface="Calibri" panose="020F0502020204030204" pitchFamily="34" charset="0"/>
                <a:cs typeface="Calibri" panose="020F0502020204030204" pitchFamily="34" charset="0"/>
              </a:rPr>
              <a:t>Manufacturers</a:t>
            </a:r>
            <a:r>
              <a:rPr lang="en-US" sz="2800" dirty="0">
                <a:latin typeface="Calibri" panose="020F0502020204030204" pitchFamily="34" charset="0"/>
                <a:cs typeface="Calibri" panose="020F0502020204030204" pitchFamily="34" charset="0"/>
              </a:rPr>
              <a:t> transform inputs into semi-finished and finished products.</a:t>
            </a:r>
          </a:p>
          <a:p>
            <a:r>
              <a:rPr lang="en-US" sz="2800" b="1" dirty="0">
                <a:latin typeface="Calibri" panose="020F0502020204030204" pitchFamily="34" charset="0"/>
                <a:cs typeface="Calibri" panose="020F0502020204030204" pitchFamily="34" charset="0"/>
              </a:rPr>
              <a:t>Logistics operators</a:t>
            </a:r>
            <a:r>
              <a:rPr lang="en-US" sz="2800" dirty="0">
                <a:latin typeface="Calibri" panose="020F0502020204030204" pitchFamily="34" charset="0"/>
                <a:cs typeface="Calibri" panose="020F0502020204030204" pitchFamily="34" charset="0"/>
              </a:rPr>
              <a:t> manage transportation, warehousing, and handling.</a:t>
            </a:r>
          </a:p>
          <a:p>
            <a:r>
              <a:rPr lang="en-US" sz="2800" b="1" dirty="0">
                <a:latin typeface="Calibri" panose="020F0502020204030204" pitchFamily="34" charset="0"/>
                <a:cs typeface="Calibri" panose="020F0502020204030204" pitchFamily="34" charset="0"/>
              </a:rPr>
              <a:t>Distributors and wholesalers</a:t>
            </a:r>
            <a:r>
              <a:rPr lang="en-US" sz="2800" dirty="0">
                <a:latin typeface="Calibri" panose="020F0502020204030204" pitchFamily="34" charset="0"/>
                <a:cs typeface="Calibri" panose="020F0502020204030204" pitchFamily="34" charset="0"/>
              </a:rPr>
              <a:t> ensure product availability in different markets.</a:t>
            </a:r>
            <a:endParaRPr lang="pl-PL" sz="2800" dirty="0">
              <a:latin typeface="Calibri" panose="020F0502020204030204" pitchFamily="34" charset="0"/>
              <a:cs typeface="Calibri" panose="020F0502020204030204" pitchFamily="34" charset="0"/>
            </a:endParaRPr>
          </a:p>
          <a:p>
            <a:r>
              <a:rPr lang="pl-PL" sz="2800" b="1" dirty="0" err="1">
                <a:latin typeface="Calibri" panose="020F0502020204030204" pitchFamily="34" charset="0"/>
                <a:cs typeface="Calibri" panose="020F0502020204030204" pitchFamily="34" charset="0"/>
              </a:rPr>
              <a:t>Final</a:t>
            </a:r>
            <a:r>
              <a:rPr lang="pl-PL" sz="2800" b="1" dirty="0">
                <a:latin typeface="Calibri" panose="020F0502020204030204" pitchFamily="34" charset="0"/>
                <a:cs typeface="Calibri" panose="020F0502020204030204" pitchFamily="34" charset="0"/>
              </a:rPr>
              <a:t> c</a:t>
            </a:r>
            <a:r>
              <a:rPr lang="en-US" sz="2800" b="1" dirty="0" err="1">
                <a:latin typeface="Calibri" panose="020F0502020204030204" pitchFamily="34" charset="0"/>
                <a:cs typeface="Calibri" panose="020F0502020204030204" pitchFamily="34" charset="0"/>
              </a:rPr>
              <a:t>ustomers</a:t>
            </a:r>
            <a:r>
              <a:rPr lang="en-US" sz="2800" dirty="0">
                <a:latin typeface="Calibri" panose="020F0502020204030204" pitchFamily="34" charset="0"/>
                <a:cs typeface="Calibri" panose="020F0502020204030204" pitchFamily="34" charset="0"/>
              </a:rPr>
              <a:t> receive the final products.</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7889EFD-9448-3220-3B76-CE79723CCA14}"/>
              </a:ext>
            </a:extLst>
          </p:cNvPr>
          <p:cNvPicPr>
            <a:picLocks noChangeAspect="1"/>
          </p:cNvPicPr>
          <p:nvPr/>
        </p:nvPicPr>
        <p:blipFill>
          <a:blip r:embed="rId3"/>
          <a:stretch>
            <a:fillRect/>
          </a:stretch>
        </p:blipFill>
        <p:spPr>
          <a:xfrm>
            <a:off x="195629" y="5857509"/>
            <a:ext cx="5095143" cy="887292"/>
          </a:xfrm>
          <a:prstGeom prst="rect">
            <a:avLst/>
          </a:prstGeom>
        </p:spPr>
      </p:pic>
    </p:spTree>
    <p:extLst>
      <p:ext uri="{BB962C8B-B14F-4D97-AF65-F5344CB8AC3E}">
        <p14:creationId xmlns:p14="http://schemas.microsoft.com/office/powerpoint/2010/main" val="3489405574"/>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03B515-2C9D-474C-8B10-F14DBA40FAE6}"/>
</file>

<file path=customXml/itemProps2.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E9A1C556-6C2E-4BDE-AAE5-2C81809CC2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1669</TotalTime>
  <Words>1287</Words>
  <Application>Microsoft Office PowerPoint</Application>
  <PresentationFormat>Widescreen</PresentationFormat>
  <Paragraphs>186</Paragraphs>
  <Slides>23</Slides>
  <Notes>19</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Ramka</vt:lpstr>
      <vt:lpstr>21_BasicWhite</vt:lpstr>
      <vt:lpstr>Material flow management Part 1 </vt:lpstr>
      <vt:lpstr>Road Transportation Systems Engineering Development in the Sub-Saharan Africa – Modern EU Master Programme &amp; Capacity Building</vt:lpstr>
      <vt:lpstr>PowerPoint Presentation</vt:lpstr>
      <vt:lpstr>  Material flow management </vt:lpstr>
      <vt:lpstr>            Importance of material flows</vt:lpstr>
      <vt:lpstr>MODULE 2 - Objectives</vt:lpstr>
      <vt:lpstr>What  is Material Flow Management?</vt:lpstr>
      <vt:lpstr>Importance of Material Flow in Supply Chains</vt:lpstr>
      <vt:lpstr>Role of Material Flows in Supply Chains - Integration of supply chain actors </vt:lpstr>
      <vt:lpstr>Role of Material Flows in Supply Chains - Integration of supply chain actors </vt:lpstr>
      <vt:lpstr>Role of Material Flows in Supply Chains – Support for Value Creation</vt:lpstr>
      <vt:lpstr>Role of Material Flows in Supply Chains – Support for Value Creation</vt:lpstr>
      <vt:lpstr>Role of Material Flows in Supply Chains – Coordination with Information and Financial Flows</vt:lpstr>
      <vt:lpstr>Role of Material Flows in Supply Chains – Coordination with Information and Financial Flows</vt:lpstr>
      <vt:lpstr>Role of Material Flows in Supply Chains – Risk Management</vt:lpstr>
      <vt:lpstr>Role of Material Flows in Supply Chains – Risk Management</vt:lpstr>
      <vt:lpstr>Role of Material Flows in Supply Chains  - Integration of Supply Chain Actors     Agricultural supply chain (East Africa – Kenya / Tanzania)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110</cp:revision>
  <dcterms:created xsi:type="dcterms:W3CDTF">2026-01-07T07:48:00Z</dcterms:created>
  <dcterms:modified xsi:type="dcterms:W3CDTF">2026-05-08T08:05:35Z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