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49"/>
  </p:notesMasterIdLst>
  <p:sldIdLst>
    <p:sldId id="315" r:id="rId6"/>
    <p:sldId id="316" r:id="rId7"/>
    <p:sldId id="317" r:id="rId8"/>
    <p:sldId id="320" r:id="rId9"/>
    <p:sldId id="341" r:id="rId10"/>
    <p:sldId id="273" r:id="rId11"/>
    <p:sldId id="276" r:id="rId12"/>
    <p:sldId id="277" r:id="rId13"/>
    <p:sldId id="278" r:id="rId14"/>
    <p:sldId id="279" r:id="rId15"/>
    <p:sldId id="280" r:id="rId16"/>
    <p:sldId id="322" r:id="rId17"/>
    <p:sldId id="281" r:id="rId18"/>
    <p:sldId id="323" r:id="rId19"/>
    <p:sldId id="324" r:id="rId20"/>
    <p:sldId id="325" r:id="rId21"/>
    <p:sldId id="326" r:id="rId22"/>
    <p:sldId id="327" r:id="rId23"/>
    <p:sldId id="328" r:id="rId24"/>
    <p:sldId id="282" r:id="rId25"/>
    <p:sldId id="283" r:id="rId26"/>
    <p:sldId id="284" r:id="rId27"/>
    <p:sldId id="329" r:id="rId28"/>
    <p:sldId id="330" r:id="rId29"/>
    <p:sldId id="332" r:id="rId30"/>
    <p:sldId id="331" r:id="rId31"/>
    <p:sldId id="335" r:id="rId32"/>
    <p:sldId id="334" r:id="rId33"/>
    <p:sldId id="333" r:id="rId34"/>
    <p:sldId id="285" r:id="rId35"/>
    <p:sldId id="337" r:id="rId36"/>
    <p:sldId id="338" r:id="rId37"/>
    <p:sldId id="339" r:id="rId38"/>
    <p:sldId id="340" r:id="rId39"/>
    <p:sldId id="286" r:id="rId40"/>
    <p:sldId id="287" r:id="rId41"/>
    <p:sldId id="288" r:id="rId42"/>
    <p:sldId id="289" r:id="rId43"/>
    <p:sldId id="290" r:id="rId44"/>
    <p:sldId id="291" r:id="rId45"/>
    <p:sldId id="292" r:id="rId46"/>
    <p:sldId id="293" r:id="rId47"/>
    <p:sldId id="319" r:id="rId4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E5CD62-2F51-B5FA-5B9D-8137939D98A4}" v="77" dt="2026-05-08T08:14:31.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049" autoAdjust="0"/>
  </p:normalViewPr>
  <p:slideViewPr>
    <p:cSldViewPr snapToGrid="0">
      <p:cViewPr varScale="1">
        <p:scale>
          <a:sx n="120" d="100"/>
          <a:sy n="120" d="100"/>
        </p:scale>
        <p:origin x="40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3BE5CD62-2F51-B5FA-5B9D-8137939D98A4}"/>
    <pc:docChg chg="addSld modSld">
      <pc:chgData name="juswinkl@pg.edu.pl" userId="S::juswinkl_pg.edu.pl#ext#@fril.onmicrosoft.com::455ad5cd-e5a2-49e7-93b8-6e6dfab2f2a5" providerId="AD" clId="Web-{3BE5CD62-2F51-B5FA-5B9D-8137939D98A4}" dt="2026-05-08T08:14:31.697" v="76" actId="14100"/>
      <pc:docMkLst>
        <pc:docMk/>
      </pc:docMkLst>
      <pc:sldChg chg="addSp modSp">
        <pc:chgData name="juswinkl@pg.edu.pl" userId="S::juswinkl_pg.edu.pl#ext#@fril.onmicrosoft.com::455ad5cd-e5a2-49e7-93b8-6e6dfab2f2a5" providerId="AD" clId="Web-{3BE5CD62-2F51-B5FA-5B9D-8137939D98A4}" dt="2026-05-08T08:06:40.620" v="6" actId="1076"/>
        <pc:sldMkLst>
          <pc:docMk/>
          <pc:sldMk cId="2029279656" sldId="273"/>
        </pc:sldMkLst>
        <pc:picChg chg="add mod">
          <ac:chgData name="juswinkl@pg.edu.pl" userId="S::juswinkl_pg.edu.pl#ext#@fril.onmicrosoft.com::455ad5cd-e5a2-49e7-93b8-6e6dfab2f2a5" providerId="AD" clId="Web-{3BE5CD62-2F51-B5FA-5B9D-8137939D98A4}" dt="2026-05-08T08:06:40.620" v="6" actId="1076"/>
          <ac:picMkLst>
            <pc:docMk/>
            <pc:sldMk cId="2029279656" sldId="273"/>
            <ac:picMk id="5" creationId="{83DD7E0B-5C02-1565-388A-8E15CE00A0B5}"/>
          </ac:picMkLst>
        </pc:picChg>
      </pc:sldChg>
      <pc:sldChg chg="addSp modSp">
        <pc:chgData name="juswinkl@pg.edu.pl" userId="S::juswinkl_pg.edu.pl#ext#@fril.onmicrosoft.com::455ad5cd-e5a2-49e7-93b8-6e6dfab2f2a5" providerId="AD" clId="Web-{3BE5CD62-2F51-B5FA-5B9D-8137939D98A4}" dt="2026-05-08T08:06:50.010" v="8" actId="1076"/>
        <pc:sldMkLst>
          <pc:docMk/>
          <pc:sldMk cId="1917509543" sldId="276"/>
        </pc:sldMkLst>
        <pc:picChg chg="add mod">
          <ac:chgData name="juswinkl@pg.edu.pl" userId="S::juswinkl_pg.edu.pl#ext#@fril.onmicrosoft.com::455ad5cd-e5a2-49e7-93b8-6e6dfab2f2a5" providerId="AD" clId="Web-{3BE5CD62-2F51-B5FA-5B9D-8137939D98A4}" dt="2026-05-08T08:06:50.010" v="8" actId="1076"/>
          <ac:picMkLst>
            <pc:docMk/>
            <pc:sldMk cId="1917509543" sldId="276"/>
            <ac:picMk id="5" creationId="{D14F66D9-5E7F-25C2-C0FB-E7B5C8135512}"/>
          </ac:picMkLst>
        </pc:picChg>
      </pc:sldChg>
      <pc:sldChg chg="addSp modSp">
        <pc:chgData name="juswinkl@pg.edu.pl" userId="S::juswinkl_pg.edu.pl#ext#@fril.onmicrosoft.com::455ad5cd-e5a2-49e7-93b8-6e6dfab2f2a5" providerId="AD" clId="Web-{3BE5CD62-2F51-B5FA-5B9D-8137939D98A4}" dt="2026-05-08T08:06:58.057" v="10" actId="1076"/>
        <pc:sldMkLst>
          <pc:docMk/>
          <pc:sldMk cId="3304918030" sldId="277"/>
        </pc:sldMkLst>
        <pc:picChg chg="add mod">
          <ac:chgData name="juswinkl@pg.edu.pl" userId="S::juswinkl_pg.edu.pl#ext#@fril.onmicrosoft.com::455ad5cd-e5a2-49e7-93b8-6e6dfab2f2a5" providerId="AD" clId="Web-{3BE5CD62-2F51-B5FA-5B9D-8137939D98A4}" dt="2026-05-08T08:06:58.057" v="10" actId="1076"/>
          <ac:picMkLst>
            <pc:docMk/>
            <pc:sldMk cId="3304918030" sldId="277"/>
            <ac:picMk id="6" creationId="{B3C5D953-FF49-EB13-CE71-4881FFEE63F3}"/>
          </ac:picMkLst>
        </pc:picChg>
      </pc:sldChg>
      <pc:sldChg chg="addSp modSp">
        <pc:chgData name="juswinkl@pg.edu.pl" userId="S::juswinkl_pg.edu.pl#ext#@fril.onmicrosoft.com::455ad5cd-e5a2-49e7-93b8-6e6dfab2f2a5" providerId="AD" clId="Web-{3BE5CD62-2F51-B5FA-5B9D-8137939D98A4}" dt="2026-05-08T08:07:13.354" v="13" actId="1076"/>
        <pc:sldMkLst>
          <pc:docMk/>
          <pc:sldMk cId="3310074905" sldId="278"/>
        </pc:sldMkLst>
        <pc:picChg chg="add mod">
          <ac:chgData name="juswinkl@pg.edu.pl" userId="S::juswinkl_pg.edu.pl#ext#@fril.onmicrosoft.com::455ad5cd-e5a2-49e7-93b8-6e6dfab2f2a5" providerId="AD" clId="Web-{3BE5CD62-2F51-B5FA-5B9D-8137939D98A4}" dt="2026-05-08T08:07:13.354" v="13" actId="1076"/>
          <ac:picMkLst>
            <pc:docMk/>
            <pc:sldMk cId="3310074905" sldId="278"/>
            <ac:picMk id="5" creationId="{8BFD1706-DA7D-AE77-2182-E1E111BFA2EF}"/>
          </ac:picMkLst>
        </pc:picChg>
      </pc:sldChg>
      <pc:sldChg chg="addSp modSp">
        <pc:chgData name="juswinkl@pg.edu.pl" userId="S::juswinkl_pg.edu.pl#ext#@fril.onmicrosoft.com::455ad5cd-e5a2-49e7-93b8-6e6dfab2f2a5" providerId="AD" clId="Web-{3BE5CD62-2F51-B5FA-5B9D-8137939D98A4}" dt="2026-05-08T08:07:24.167" v="15" actId="1076"/>
        <pc:sldMkLst>
          <pc:docMk/>
          <pc:sldMk cId="1683773602" sldId="279"/>
        </pc:sldMkLst>
        <pc:picChg chg="add mod">
          <ac:chgData name="juswinkl@pg.edu.pl" userId="S::juswinkl_pg.edu.pl#ext#@fril.onmicrosoft.com::455ad5cd-e5a2-49e7-93b8-6e6dfab2f2a5" providerId="AD" clId="Web-{3BE5CD62-2F51-B5FA-5B9D-8137939D98A4}" dt="2026-05-08T08:07:24.167" v="15" actId="1076"/>
          <ac:picMkLst>
            <pc:docMk/>
            <pc:sldMk cId="1683773602" sldId="279"/>
            <ac:picMk id="6" creationId="{CE78BDAC-7A47-5EF2-2A72-1308603DDCCD}"/>
          </ac:picMkLst>
        </pc:picChg>
      </pc:sldChg>
      <pc:sldChg chg="addSp modSp">
        <pc:chgData name="juswinkl@pg.edu.pl" userId="S::juswinkl_pg.edu.pl#ext#@fril.onmicrosoft.com::455ad5cd-e5a2-49e7-93b8-6e6dfab2f2a5" providerId="AD" clId="Web-{3BE5CD62-2F51-B5FA-5B9D-8137939D98A4}" dt="2026-05-08T08:07:30.651" v="17" actId="1076"/>
        <pc:sldMkLst>
          <pc:docMk/>
          <pc:sldMk cId="3712519971" sldId="280"/>
        </pc:sldMkLst>
        <pc:picChg chg="add mod">
          <ac:chgData name="juswinkl@pg.edu.pl" userId="S::juswinkl_pg.edu.pl#ext#@fril.onmicrosoft.com::455ad5cd-e5a2-49e7-93b8-6e6dfab2f2a5" providerId="AD" clId="Web-{3BE5CD62-2F51-B5FA-5B9D-8137939D98A4}" dt="2026-05-08T08:07:30.651" v="17" actId="1076"/>
          <ac:picMkLst>
            <pc:docMk/>
            <pc:sldMk cId="3712519971" sldId="280"/>
            <ac:picMk id="5" creationId="{D955279A-3C6A-FE20-2B7B-45462AEEB8B9}"/>
          </ac:picMkLst>
        </pc:picChg>
      </pc:sldChg>
      <pc:sldChg chg="addSp modSp">
        <pc:chgData name="juswinkl@pg.edu.pl" userId="S::juswinkl_pg.edu.pl#ext#@fril.onmicrosoft.com::455ad5cd-e5a2-49e7-93b8-6e6dfab2f2a5" providerId="AD" clId="Web-{3BE5CD62-2F51-B5FA-5B9D-8137939D98A4}" dt="2026-05-08T08:07:47.511" v="22" actId="1076"/>
        <pc:sldMkLst>
          <pc:docMk/>
          <pc:sldMk cId="2178151162" sldId="281"/>
        </pc:sldMkLst>
        <pc:picChg chg="add mod">
          <ac:chgData name="juswinkl@pg.edu.pl" userId="S::juswinkl_pg.edu.pl#ext#@fril.onmicrosoft.com::455ad5cd-e5a2-49e7-93b8-6e6dfab2f2a5" providerId="AD" clId="Web-{3BE5CD62-2F51-B5FA-5B9D-8137939D98A4}" dt="2026-05-08T08:07:47.511" v="22" actId="1076"/>
          <ac:picMkLst>
            <pc:docMk/>
            <pc:sldMk cId="2178151162" sldId="281"/>
            <ac:picMk id="6" creationId="{7D135A9E-03DF-9C0C-4957-12EFBE1BF4B0}"/>
          </ac:picMkLst>
        </pc:picChg>
      </pc:sldChg>
      <pc:sldChg chg="addSp modSp">
        <pc:chgData name="juswinkl@pg.edu.pl" userId="S::juswinkl_pg.edu.pl#ext#@fril.onmicrosoft.com::455ad5cd-e5a2-49e7-93b8-6e6dfab2f2a5" providerId="AD" clId="Web-{3BE5CD62-2F51-B5FA-5B9D-8137939D98A4}" dt="2026-05-08T08:08:45.074" v="37" actId="1076"/>
        <pc:sldMkLst>
          <pc:docMk/>
          <pc:sldMk cId="3258956135" sldId="282"/>
        </pc:sldMkLst>
        <pc:picChg chg="add mod">
          <ac:chgData name="juswinkl@pg.edu.pl" userId="S::juswinkl_pg.edu.pl#ext#@fril.onmicrosoft.com::455ad5cd-e5a2-49e7-93b8-6e6dfab2f2a5" providerId="AD" clId="Web-{3BE5CD62-2F51-B5FA-5B9D-8137939D98A4}" dt="2026-05-08T08:08:45.074" v="37" actId="1076"/>
          <ac:picMkLst>
            <pc:docMk/>
            <pc:sldMk cId="3258956135" sldId="282"/>
            <ac:picMk id="5" creationId="{FA359475-471E-2FEF-F53C-5937AA781663}"/>
          </ac:picMkLst>
        </pc:picChg>
      </pc:sldChg>
      <pc:sldChg chg="addSp modSp">
        <pc:chgData name="juswinkl@pg.edu.pl" userId="S::juswinkl_pg.edu.pl#ext#@fril.onmicrosoft.com::455ad5cd-e5a2-49e7-93b8-6e6dfab2f2a5" providerId="AD" clId="Web-{3BE5CD62-2F51-B5FA-5B9D-8137939D98A4}" dt="2026-05-08T08:08:50.402" v="39" actId="1076"/>
        <pc:sldMkLst>
          <pc:docMk/>
          <pc:sldMk cId="550224910" sldId="283"/>
        </pc:sldMkLst>
        <pc:picChg chg="add mod">
          <ac:chgData name="juswinkl@pg.edu.pl" userId="S::juswinkl_pg.edu.pl#ext#@fril.onmicrosoft.com::455ad5cd-e5a2-49e7-93b8-6e6dfab2f2a5" providerId="AD" clId="Web-{3BE5CD62-2F51-B5FA-5B9D-8137939D98A4}" dt="2026-05-08T08:08:50.402" v="39" actId="1076"/>
          <ac:picMkLst>
            <pc:docMk/>
            <pc:sldMk cId="550224910" sldId="283"/>
            <ac:picMk id="6" creationId="{2321CA7F-889C-7862-B39A-AC66734D5224}"/>
          </ac:picMkLst>
        </pc:picChg>
      </pc:sldChg>
      <pc:sldChg chg="addSp modSp">
        <pc:chgData name="juswinkl@pg.edu.pl" userId="S::juswinkl_pg.edu.pl#ext#@fril.onmicrosoft.com::455ad5cd-e5a2-49e7-93b8-6e6dfab2f2a5" providerId="AD" clId="Web-{3BE5CD62-2F51-B5FA-5B9D-8137939D98A4}" dt="2026-05-08T08:08:57.637" v="41" actId="1076"/>
        <pc:sldMkLst>
          <pc:docMk/>
          <pc:sldMk cId="2356202966" sldId="284"/>
        </pc:sldMkLst>
        <pc:picChg chg="add mod">
          <ac:chgData name="juswinkl@pg.edu.pl" userId="S::juswinkl_pg.edu.pl#ext#@fril.onmicrosoft.com::455ad5cd-e5a2-49e7-93b8-6e6dfab2f2a5" providerId="AD" clId="Web-{3BE5CD62-2F51-B5FA-5B9D-8137939D98A4}" dt="2026-05-08T08:08:57.637" v="41" actId="1076"/>
          <ac:picMkLst>
            <pc:docMk/>
            <pc:sldMk cId="2356202966" sldId="284"/>
            <ac:picMk id="5" creationId="{CB6CDD8E-7DD1-2DDE-D00B-A182EFAD36ED}"/>
          </ac:picMkLst>
        </pc:picChg>
      </pc:sldChg>
      <pc:sldChg chg="addSp">
        <pc:chgData name="juswinkl@pg.edu.pl" userId="S::juswinkl_pg.edu.pl#ext#@fril.onmicrosoft.com::455ad5cd-e5a2-49e7-93b8-6e6dfab2f2a5" providerId="AD" clId="Web-{3BE5CD62-2F51-B5FA-5B9D-8137939D98A4}" dt="2026-05-08T08:12:24.865" v="54"/>
        <pc:sldMkLst>
          <pc:docMk/>
          <pc:sldMk cId="980773339" sldId="285"/>
        </pc:sldMkLst>
        <pc:picChg chg="add">
          <ac:chgData name="juswinkl@pg.edu.pl" userId="S::juswinkl_pg.edu.pl#ext#@fril.onmicrosoft.com::455ad5cd-e5a2-49e7-93b8-6e6dfab2f2a5" providerId="AD" clId="Web-{3BE5CD62-2F51-B5FA-5B9D-8137939D98A4}" dt="2026-05-08T08:12:24.865" v="54"/>
          <ac:picMkLst>
            <pc:docMk/>
            <pc:sldMk cId="980773339" sldId="285"/>
            <ac:picMk id="6" creationId="{88FBB984-8AFD-82E7-0A58-18014219FB5B}"/>
          </ac:picMkLst>
        </pc:picChg>
      </pc:sldChg>
      <pc:sldChg chg="addSp">
        <pc:chgData name="juswinkl@pg.edu.pl" userId="S::juswinkl_pg.edu.pl#ext#@fril.onmicrosoft.com::455ad5cd-e5a2-49e7-93b8-6e6dfab2f2a5" providerId="AD" clId="Web-{3BE5CD62-2F51-B5FA-5B9D-8137939D98A4}" dt="2026-05-08T08:12:44.554" v="59"/>
        <pc:sldMkLst>
          <pc:docMk/>
          <pc:sldMk cId="1743482226" sldId="286"/>
        </pc:sldMkLst>
        <pc:picChg chg="add">
          <ac:chgData name="juswinkl@pg.edu.pl" userId="S::juswinkl_pg.edu.pl#ext#@fril.onmicrosoft.com::455ad5cd-e5a2-49e7-93b8-6e6dfab2f2a5" providerId="AD" clId="Web-{3BE5CD62-2F51-B5FA-5B9D-8137939D98A4}" dt="2026-05-08T08:12:44.554" v="59"/>
          <ac:picMkLst>
            <pc:docMk/>
            <pc:sldMk cId="1743482226" sldId="286"/>
            <ac:picMk id="5" creationId="{F0597113-9978-4573-C8E8-0591D4EBF8D4}"/>
          </ac:picMkLst>
        </pc:picChg>
      </pc:sldChg>
      <pc:sldChg chg="addSp">
        <pc:chgData name="juswinkl@pg.edu.pl" userId="S::juswinkl_pg.edu.pl#ext#@fril.onmicrosoft.com::455ad5cd-e5a2-49e7-93b8-6e6dfab2f2a5" providerId="AD" clId="Web-{3BE5CD62-2F51-B5FA-5B9D-8137939D98A4}" dt="2026-05-08T08:12:47.773" v="60"/>
        <pc:sldMkLst>
          <pc:docMk/>
          <pc:sldMk cId="2374624801" sldId="287"/>
        </pc:sldMkLst>
        <pc:picChg chg="add">
          <ac:chgData name="juswinkl@pg.edu.pl" userId="S::juswinkl_pg.edu.pl#ext#@fril.onmicrosoft.com::455ad5cd-e5a2-49e7-93b8-6e6dfab2f2a5" providerId="AD" clId="Web-{3BE5CD62-2F51-B5FA-5B9D-8137939D98A4}" dt="2026-05-08T08:12:47.773" v="60"/>
          <ac:picMkLst>
            <pc:docMk/>
            <pc:sldMk cId="2374624801" sldId="287"/>
            <ac:picMk id="6" creationId="{A0BDB7EC-01F8-8A4C-AFF2-4CABF6C6EBAB}"/>
          </ac:picMkLst>
        </pc:picChg>
      </pc:sldChg>
      <pc:sldChg chg="addSp">
        <pc:chgData name="juswinkl@pg.edu.pl" userId="S::juswinkl_pg.edu.pl#ext#@fril.onmicrosoft.com::455ad5cd-e5a2-49e7-93b8-6e6dfab2f2a5" providerId="AD" clId="Web-{3BE5CD62-2F51-B5FA-5B9D-8137939D98A4}" dt="2026-05-08T08:12:52.601" v="61"/>
        <pc:sldMkLst>
          <pc:docMk/>
          <pc:sldMk cId="4108042990" sldId="288"/>
        </pc:sldMkLst>
        <pc:picChg chg="add">
          <ac:chgData name="juswinkl@pg.edu.pl" userId="S::juswinkl_pg.edu.pl#ext#@fril.onmicrosoft.com::455ad5cd-e5a2-49e7-93b8-6e6dfab2f2a5" providerId="AD" clId="Web-{3BE5CD62-2F51-B5FA-5B9D-8137939D98A4}" dt="2026-05-08T08:12:52.601" v="61"/>
          <ac:picMkLst>
            <pc:docMk/>
            <pc:sldMk cId="4108042990" sldId="288"/>
            <ac:picMk id="6" creationId="{5CA11142-1E1D-6BEE-B0EF-05F757D426B9}"/>
          </ac:picMkLst>
        </pc:picChg>
      </pc:sldChg>
      <pc:sldChg chg="addSp">
        <pc:chgData name="juswinkl@pg.edu.pl" userId="S::juswinkl_pg.edu.pl#ext#@fril.onmicrosoft.com::455ad5cd-e5a2-49e7-93b8-6e6dfab2f2a5" providerId="AD" clId="Web-{3BE5CD62-2F51-B5FA-5B9D-8137939D98A4}" dt="2026-05-08T08:12:56.773" v="62"/>
        <pc:sldMkLst>
          <pc:docMk/>
          <pc:sldMk cId="105079109" sldId="289"/>
        </pc:sldMkLst>
        <pc:picChg chg="add">
          <ac:chgData name="juswinkl@pg.edu.pl" userId="S::juswinkl_pg.edu.pl#ext#@fril.onmicrosoft.com::455ad5cd-e5a2-49e7-93b8-6e6dfab2f2a5" providerId="AD" clId="Web-{3BE5CD62-2F51-B5FA-5B9D-8137939D98A4}" dt="2026-05-08T08:12:56.773" v="62"/>
          <ac:picMkLst>
            <pc:docMk/>
            <pc:sldMk cId="105079109" sldId="289"/>
            <ac:picMk id="8" creationId="{9D260367-E4CF-5F4A-F731-DCCF9E6C0E94}"/>
          </ac:picMkLst>
        </pc:picChg>
      </pc:sldChg>
      <pc:sldChg chg="addSp">
        <pc:chgData name="juswinkl@pg.edu.pl" userId="S::juswinkl_pg.edu.pl#ext#@fril.onmicrosoft.com::455ad5cd-e5a2-49e7-93b8-6e6dfab2f2a5" providerId="AD" clId="Web-{3BE5CD62-2F51-B5FA-5B9D-8137939D98A4}" dt="2026-05-08T08:12:59.507" v="63"/>
        <pc:sldMkLst>
          <pc:docMk/>
          <pc:sldMk cId="3837480021" sldId="290"/>
        </pc:sldMkLst>
        <pc:picChg chg="add">
          <ac:chgData name="juswinkl@pg.edu.pl" userId="S::juswinkl_pg.edu.pl#ext#@fril.onmicrosoft.com::455ad5cd-e5a2-49e7-93b8-6e6dfab2f2a5" providerId="AD" clId="Web-{3BE5CD62-2F51-B5FA-5B9D-8137939D98A4}" dt="2026-05-08T08:12:59.507" v="63"/>
          <ac:picMkLst>
            <pc:docMk/>
            <pc:sldMk cId="3837480021" sldId="290"/>
            <ac:picMk id="8" creationId="{5CBE902F-2F9F-AF03-CD4F-6E4AEF2C341D}"/>
          </ac:picMkLst>
        </pc:picChg>
      </pc:sldChg>
      <pc:sldChg chg="addSp">
        <pc:chgData name="juswinkl@pg.edu.pl" userId="S::juswinkl_pg.edu.pl#ext#@fril.onmicrosoft.com::455ad5cd-e5a2-49e7-93b8-6e6dfab2f2a5" providerId="AD" clId="Web-{3BE5CD62-2F51-B5FA-5B9D-8137939D98A4}" dt="2026-05-08T08:13:04.226" v="64"/>
        <pc:sldMkLst>
          <pc:docMk/>
          <pc:sldMk cId="4195244291" sldId="291"/>
        </pc:sldMkLst>
        <pc:picChg chg="add">
          <ac:chgData name="juswinkl@pg.edu.pl" userId="S::juswinkl_pg.edu.pl#ext#@fril.onmicrosoft.com::455ad5cd-e5a2-49e7-93b8-6e6dfab2f2a5" providerId="AD" clId="Web-{3BE5CD62-2F51-B5FA-5B9D-8137939D98A4}" dt="2026-05-08T08:13:04.226" v="64"/>
          <ac:picMkLst>
            <pc:docMk/>
            <pc:sldMk cId="4195244291" sldId="291"/>
            <ac:picMk id="8" creationId="{D17E6B1C-CC89-2C92-C98F-89176B030DE4}"/>
          </ac:picMkLst>
        </pc:picChg>
      </pc:sldChg>
      <pc:sldChg chg="addSp">
        <pc:chgData name="juswinkl@pg.edu.pl" userId="S::juswinkl_pg.edu.pl#ext#@fril.onmicrosoft.com::455ad5cd-e5a2-49e7-93b8-6e6dfab2f2a5" providerId="AD" clId="Web-{3BE5CD62-2F51-B5FA-5B9D-8137939D98A4}" dt="2026-05-08T08:13:07.226" v="65"/>
        <pc:sldMkLst>
          <pc:docMk/>
          <pc:sldMk cId="162849873" sldId="292"/>
        </pc:sldMkLst>
        <pc:picChg chg="add">
          <ac:chgData name="juswinkl@pg.edu.pl" userId="S::juswinkl_pg.edu.pl#ext#@fril.onmicrosoft.com::455ad5cd-e5a2-49e7-93b8-6e6dfab2f2a5" providerId="AD" clId="Web-{3BE5CD62-2F51-B5FA-5B9D-8137939D98A4}" dt="2026-05-08T08:13:07.226" v="65"/>
          <ac:picMkLst>
            <pc:docMk/>
            <pc:sldMk cId="162849873" sldId="292"/>
            <ac:picMk id="8" creationId="{2011FAF9-BC47-EECD-1475-ACF2750451BF}"/>
          </ac:picMkLst>
        </pc:picChg>
      </pc:sldChg>
      <pc:sldChg chg="addSp">
        <pc:chgData name="juswinkl@pg.edu.pl" userId="S::juswinkl_pg.edu.pl#ext#@fril.onmicrosoft.com::455ad5cd-e5a2-49e7-93b8-6e6dfab2f2a5" providerId="AD" clId="Web-{3BE5CD62-2F51-B5FA-5B9D-8137939D98A4}" dt="2026-05-08T08:13:11.055" v="66"/>
        <pc:sldMkLst>
          <pc:docMk/>
          <pc:sldMk cId="1755471157" sldId="293"/>
        </pc:sldMkLst>
        <pc:picChg chg="add">
          <ac:chgData name="juswinkl@pg.edu.pl" userId="S::juswinkl_pg.edu.pl#ext#@fril.onmicrosoft.com::455ad5cd-e5a2-49e7-93b8-6e6dfab2f2a5" providerId="AD" clId="Web-{3BE5CD62-2F51-B5FA-5B9D-8137939D98A4}" dt="2026-05-08T08:13:11.055" v="66"/>
          <ac:picMkLst>
            <pc:docMk/>
            <pc:sldMk cId="1755471157" sldId="293"/>
            <ac:picMk id="7" creationId="{27F6523E-8DE8-2438-83F1-B68B777D9341}"/>
          </ac:picMkLst>
        </pc:picChg>
      </pc:sldChg>
      <pc:sldChg chg="addSp modSp">
        <pc:chgData name="juswinkl@pg.edu.pl" userId="S::juswinkl_pg.edu.pl#ext#@fril.onmicrosoft.com::455ad5cd-e5a2-49e7-93b8-6e6dfab2f2a5" providerId="AD" clId="Web-{3BE5CD62-2F51-B5FA-5B9D-8137939D98A4}" dt="2026-05-08T08:06:21.541" v="2" actId="1076"/>
        <pc:sldMkLst>
          <pc:docMk/>
          <pc:sldMk cId="4156631961" sldId="315"/>
        </pc:sldMkLst>
        <pc:picChg chg="add mod">
          <ac:chgData name="juswinkl@pg.edu.pl" userId="S::juswinkl_pg.edu.pl#ext#@fril.onmicrosoft.com::455ad5cd-e5a2-49e7-93b8-6e6dfab2f2a5" providerId="AD" clId="Web-{3BE5CD62-2F51-B5FA-5B9D-8137939D98A4}" dt="2026-05-08T08:06:21.541" v="2" actId="1076"/>
          <ac:picMkLst>
            <pc:docMk/>
            <pc:sldMk cId="4156631961" sldId="315"/>
            <ac:picMk id="4" creationId="{C2DED6F7-A73E-55BE-33AE-1ECA8B0002AA}"/>
          </ac:picMkLst>
        </pc:picChg>
      </pc:sldChg>
      <pc:sldChg chg="addSp modSp">
        <pc:chgData name="juswinkl@pg.edu.pl" userId="S::juswinkl_pg.edu.pl#ext#@fril.onmicrosoft.com::455ad5cd-e5a2-49e7-93b8-6e6dfab2f2a5" providerId="AD" clId="Web-{3BE5CD62-2F51-B5FA-5B9D-8137939D98A4}" dt="2026-05-08T08:06:32.666" v="4" actId="1076"/>
        <pc:sldMkLst>
          <pc:docMk/>
          <pc:sldMk cId="3603385243" sldId="320"/>
        </pc:sldMkLst>
        <pc:picChg chg="add mod">
          <ac:chgData name="juswinkl@pg.edu.pl" userId="S::juswinkl_pg.edu.pl#ext#@fril.onmicrosoft.com::455ad5cd-e5a2-49e7-93b8-6e6dfab2f2a5" providerId="AD" clId="Web-{3BE5CD62-2F51-B5FA-5B9D-8137939D98A4}" dt="2026-05-08T08:06:32.666" v="4" actId="1076"/>
          <ac:picMkLst>
            <pc:docMk/>
            <pc:sldMk cId="3603385243" sldId="320"/>
            <ac:picMk id="7" creationId="{93D8D110-3CAE-D083-CC00-6C9F8B1A125B}"/>
          </ac:picMkLst>
        </pc:picChg>
      </pc:sldChg>
      <pc:sldChg chg="addSp modSp">
        <pc:chgData name="juswinkl@pg.edu.pl" userId="S::juswinkl_pg.edu.pl#ext#@fril.onmicrosoft.com::455ad5cd-e5a2-49e7-93b8-6e6dfab2f2a5" providerId="AD" clId="Web-{3BE5CD62-2F51-B5FA-5B9D-8137939D98A4}" dt="2026-05-08T08:07:41.979" v="20" actId="1076"/>
        <pc:sldMkLst>
          <pc:docMk/>
          <pc:sldMk cId="3494939549" sldId="322"/>
        </pc:sldMkLst>
        <pc:picChg chg="add mod">
          <ac:chgData name="juswinkl@pg.edu.pl" userId="S::juswinkl_pg.edu.pl#ext#@fril.onmicrosoft.com::455ad5cd-e5a2-49e7-93b8-6e6dfab2f2a5" providerId="AD" clId="Web-{3BE5CD62-2F51-B5FA-5B9D-8137939D98A4}" dt="2026-05-08T08:07:41.979" v="20" actId="1076"/>
          <ac:picMkLst>
            <pc:docMk/>
            <pc:sldMk cId="3494939549" sldId="322"/>
            <ac:picMk id="3" creationId="{5B5799C4-9389-E38C-0B23-28A310A5C601}"/>
          </ac:picMkLst>
        </pc:picChg>
      </pc:sldChg>
      <pc:sldChg chg="addSp modSp">
        <pc:chgData name="juswinkl@pg.edu.pl" userId="S::juswinkl_pg.edu.pl#ext#@fril.onmicrosoft.com::455ad5cd-e5a2-49e7-93b8-6e6dfab2f2a5" providerId="AD" clId="Web-{3BE5CD62-2F51-B5FA-5B9D-8137939D98A4}" dt="2026-05-08T08:07:58.573" v="25" actId="1076"/>
        <pc:sldMkLst>
          <pc:docMk/>
          <pc:sldMk cId="860585118" sldId="323"/>
        </pc:sldMkLst>
        <pc:picChg chg="add mod">
          <ac:chgData name="juswinkl@pg.edu.pl" userId="S::juswinkl_pg.edu.pl#ext#@fril.onmicrosoft.com::455ad5cd-e5a2-49e7-93b8-6e6dfab2f2a5" providerId="AD" clId="Web-{3BE5CD62-2F51-B5FA-5B9D-8137939D98A4}" dt="2026-05-08T08:07:58.573" v="25" actId="1076"/>
          <ac:picMkLst>
            <pc:docMk/>
            <pc:sldMk cId="860585118" sldId="323"/>
            <ac:picMk id="5" creationId="{38FCD43B-F67B-47DF-D9D0-3B3D000B957D}"/>
          </ac:picMkLst>
        </pc:picChg>
      </pc:sldChg>
      <pc:sldChg chg="addSp modSp">
        <pc:chgData name="juswinkl@pg.edu.pl" userId="S::juswinkl_pg.edu.pl#ext#@fril.onmicrosoft.com::455ad5cd-e5a2-49e7-93b8-6e6dfab2f2a5" providerId="AD" clId="Web-{3BE5CD62-2F51-B5FA-5B9D-8137939D98A4}" dt="2026-05-08T08:08:07.183" v="27" actId="1076"/>
        <pc:sldMkLst>
          <pc:docMk/>
          <pc:sldMk cId="3053789685" sldId="324"/>
        </pc:sldMkLst>
        <pc:picChg chg="add mod">
          <ac:chgData name="juswinkl@pg.edu.pl" userId="S::juswinkl_pg.edu.pl#ext#@fril.onmicrosoft.com::455ad5cd-e5a2-49e7-93b8-6e6dfab2f2a5" providerId="AD" clId="Web-{3BE5CD62-2F51-B5FA-5B9D-8137939D98A4}" dt="2026-05-08T08:08:07.183" v="27" actId="1076"/>
          <ac:picMkLst>
            <pc:docMk/>
            <pc:sldMk cId="3053789685" sldId="324"/>
            <ac:picMk id="5" creationId="{03C8A8A1-6461-D97C-6AA2-3889081F2D71}"/>
          </ac:picMkLst>
        </pc:picChg>
      </pc:sldChg>
      <pc:sldChg chg="addSp modSp">
        <pc:chgData name="juswinkl@pg.edu.pl" userId="S::juswinkl_pg.edu.pl#ext#@fril.onmicrosoft.com::455ad5cd-e5a2-49e7-93b8-6e6dfab2f2a5" providerId="AD" clId="Web-{3BE5CD62-2F51-B5FA-5B9D-8137939D98A4}" dt="2026-05-08T08:08:13.792" v="29" actId="1076"/>
        <pc:sldMkLst>
          <pc:docMk/>
          <pc:sldMk cId="3661152893" sldId="325"/>
        </pc:sldMkLst>
        <pc:picChg chg="add mod">
          <ac:chgData name="juswinkl@pg.edu.pl" userId="S::juswinkl_pg.edu.pl#ext#@fril.onmicrosoft.com::455ad5cd-e5a2-49e7-93b8-6e6dfab2f2a5" providerId="AD" clId="Web-{3BE5CD62-2F51-B5FA-5B9D-8137939D98A4}" dt="2026-05-08T08:08:13.792" v="29" actId="1076"/>
          <ac:picMkLst>
            <pc:docMk/>
            <pc:sldMk cId="3661152893" sldId="325"/>
            <ac:picMk id="5" creationId="{0C5D9C55-1F54-5FBD-D13D-A6D441C0A805}"/>
          </ac:picMkLst>
        </pc:picChg>
      </pc:sldChg>
      <pc:sldChg chg="addSp modSp">
        <pc:chgData name="juswinkl@pg.edu.pl" userId="S::juswinkl_pg.edu.pl#ext#@fril.onmicrosoft.com::455ad5cd-e5a2-49e7-93b8-6e6dfab2f2a5" providerId="AD" clId="Web-{3BE5CD62-2F51-B5FA-5B9D-8137939D98A4}" dt="2026-05-08T08:08:23.745" v="31" actId="1076"/>
        <pc:sldMkLst>
          <pc:docMk/>
          <pc:sldMk cId="3998073114" sldId="326"/>
        </pc:sldMkLst>
        <pc:picChg chg="add mod">
          <ac:chgData name="juswinkl@pg.edu.pl" userId="S::juswinkl_pg.edu.pl#ext#@fril.onmicrosoft.com::455ad5cd-e5a2-49e7-93b8-6e6dfab2f2a5" providerId="AD" clId="Web-{3BE5CD62-2F51-B5FA-5B9D-8137939D98A4}" dt="2026-05-08T08:08:23.745" v="31" actId="1076"/>
          <ac:picMkLst>
            <pc:docMk/>
            <pc:sldMk cId="3998073114" sldId="326"/>
            <ac:picMk id="5" creationId="{96C429B8-F5E7-635F-1FA4-4EEF898DC9E8}"/>
          </ac:picMkLst>
        </pc:picChg>
      </pc:sldChg>
      <pc:sldChg chg="addSp modSp">
        <pc:chgData name="juswinkl@pg.edu.pl" userId="S::juswinkl_pg.edu.pl#ext#@fril.onmicrosoft.com::455ad5cd-e5a2-49e7-93b8-6e6dfab2f2a5" providerId="AD" clId="Web-{3BE5CD62-2F51-B5FA-5B9D-8137939D98A4}" dt="2026-05-08T08:08:29.745" v="33" actId="1076"/>
        <pc:sldMkLst>
          <pc:docMk/>
          <pc:sldMk cId="3810572584" sldId="327"/>
        </pc:sldMkLst>
        <pc:picChg chg="add mod">
          <ac:chgData name="juswinkl@pg.edu.pl" userId="S::juswinkl_pg.edu.pl#ext#@fril.onmicrosoft.com::455ad5cd-e5a2-49e7-93b8-6e6dfab2f2a5" providerId="AD" clId="Web-{3BE5CD62-2F51-B5FA-5B9D-8137939D98A4}" dt="2026-05-08T08:08:29.745" v="33" actId="1076"/>
          <ac:picMkLst>
            <pc:docMk/>
            <pc:sldMk cId="3810572584" sldId="327"/>
            <ac:picMk id="5" creationId="{A4C7F8FA-98E0-FD91-E3F6-170A663EE6B4}"/>
          </ac:picMkLst>
        </pc:picChg>
      </pc:sldChg>
      <pc:sldChg chg="addSp modSp">
        <pc:chgData name="juswinkl@pg.edu.pl" userId="S::juswinkl_pg.edu.pl#ext#@fril.onmicrosoft.com::455ad5cd-e5a2-49e7-93b8-6e6dfab2f2a5" providerId="AD" clId="Web-{3BE5CD62-2F51-B5FA-5B9D-8137939D98A4}" dt="2026-05-08T08:08:36.011" v="35" actId="1076"/>
        <pc:sldMkLst>
          <pc:docMk/>
          <pc:sldMk cId="2053370256" sldId="328"/>
        </pc:sldMkLst>
        <pc:picChg chg="add mod">
          <ac:chgData name="juswinkl@pg.edu.pl" userId="S::juswinkl_pg.edu.pl#ext#@fril.onmicrosoft.com::455ad5cd-e5a2-49e7-93b8-6e6dfab2f2a5" providerId="AD" clId="Web-{3BE5CD62-2F51-B5FA-5B9D-8137939D98A4}" dt="2026-05-08T08:08:36.011" v="35" actId="1076"/>
          <ac:picMkLst>
            <pc:docMk/>
            <pc:sldMk cId="2053370256" sldId="328"/>
            <ac:picMk id="5" creationId="{E9263619-ADBF-CBDD-2A57-4AF811CDCF23}"/>
          </ac:picMkLst>
        </pc:picChg>
      </pc:sldChg>
      <pc:sldChg chg="addSp modSp">
        <pc:chgData name="juswinkl@pg.edu.pl" userId="S::juswinkl_pg.edu.pl#ext#@fril.onmicrosoft.com::455ad5cd-e5a2-49e7-93b8-6e6dfab2f2a5" providerId="AD" clId="Web-{3BE5CD62-2F51-B5FA-5B9D-8137939D98A4}" dt="2026-05-08T08:09:17.403" v="43" actId="1076"/>
        <pc:sldMkLst>
          <pc:docMk/>
          <pc:sldMk cId="2490392533" sldId="329"/>
        </pc:sldMkLst>
        <pc:picChg chg="add mod">
          <ac:chgData name="juswinkl@pg.edu.pl" userId="S::juswinkl_pg.edu.pl#ext#@fril.onmicrosoft.com::455ad5cd-e5a2-49e7-93b8-6e6dfab2f2a5" providerId="AD" clId="Web-{3BE5CD62-2F51-B5FA-5B9D-8137939D98A4}" dt="2026-05-08T08:09:17.403" v="43" actId="1076"/>
          <ac:picMkLst>
            <pc:docMk/>
            <pc:sldMk cId="2490392533" sldId="329"/>
            <ac:picMk id="6" creationId="{18048B85-7EE8-EACE-B5AD-EAC107532984}"/>
          </ac:picMkLst>
        </pc:picChg>
      </pc:sldChg>
      <pc:sldChg chg="addSp modSp">
        <pc:chgData name="juswinkl@pg.edu.pl" userId="S::juswinkl_pg.edu.pl#ext#@fril.onmicrosoft.com::455ad5cd-e5a2-49e7-93b8-6e6dfab2f2a5" providerId="AD" clId="Web-{3BE5CD62-2F51-B5FA-5B9D-8137939D98A4}" dt="2026-05-08T08:09:25.013" v="45" actId="1076"/>
        <pc:sldMkLst>
          <pc:docMk/>
          <pc:sldMk cId="2295271142" sldId="330"/>
        </pc:sldMkLst>
        <pc:picChg chg="add mod">
          <ac:chgData name="juswinkl@pg.edu.pl" userId="S::juswinkl_pg.edu.pl#ext#@fril.onmicrosoft.com::455ad5cd-e5a2-49e7-93b8-6e6dfab2f2a5" providerId="AD" clId="Web-{3BE5CD62-2F51-B5FA-5B9D-8137939D98A4}" dt="2026-05-08T08:09:25.013" v="45" actId="1076"/>
          <ac:picMkLst>
            <pc:docMk/>
            <pc:sldMk cId="2295271142" sldId="330"/>
            <ac:picMk id="3" creationId="{292328DE-3416-C48A-36CD-A4581C2477CA}"/>
          </ac:picMkLst>
        </pc:picChg>
      </pc:sldChg>
      <pc:sldChg chg="addSp modSp">
        <pc:chgData name="juswinkl@pg.edu.pl" userId="S::juswinkl_pg.edu.pl#ext#@fril.onmicrosoft.com::455ad5cd-e5a2-49e7-93b8-6e6dfab2f2a5" providerId="AD" clId="Web-{3BE5CD62-2F51-B5FA-5B9D-8137939D98A4}" dt="2026-05-08T08:09:57.062" v="49" actId="1076"/>
        <pc:sldMkLst>
          <pc:docMk/>
          <pc:sldMk cId="511343201" sldId="331"/>
        </pc:sldMkLst>
        <pc:picChg chg="add mod">
          <ac:chgData name="juswinkl@pg.edu.pl" userId="S::juswinkl_pg.edu.pl#ext#@fril.onmicrosoft.com::455ad5cd-e5a2-49e7-93b8-6e6dfab2f2a5" providerId="AD" clId="Web-{3BE5CD62-2F51-B5FA-5B9D-8137939D98A4}" dt="2026-05-08T08:09:57.062" v="49" actId="1076"/>
          <ac:picMkLst>
            <pc:docMk/>
            <pc:sldMk cId="511343201" sldId="331"/>
            <ac:picMk id="5" creationId="{3D1AAA21-2052-0FE5-10B1-C4B627D6A782}"/>
          </ac:picMkLst>
        </pc:picChg>
      </pc:sldChg>
      <pc:sldChg chg="addSp modSp">
        <pc:chgData name="juswinkl@pg.edu.pl" userId="S::juswinkl_pg.edu.pl#ext#@fril.onmicrosoft.com::455ad5cd-e5a2-49e7-93b8-6e6dfab2f2a5" providerId="AD" clId="Web-{3BE5CD62-2F51-B5FA-5B9D-8137939D98A4}" dt="2026-05-08T08:09:48.718" v="47" actId="1076"/>
        <pc:sldMkLst>
          <pc:docMk/>
          <pc:sldMk cId="3817046724" sldId="332"/>
        </pc:sldMkLst>
        <pc:picChg chg="add mod">
          <ac:chgData name="juswinkl@pg.edu.pl" userId="S::juswinkl_pg.edu.pl#ext#@fril.onmicrosoft.com::455ad5cd-e5a2-49e7-93b8-6e6dfab2f2a5" providerId="AD" clId="Web-{3BE5CD62-2F51-B5FA-5B9D-8137939D98A4}" dt="2026-05-08T08:09:48.718" v="47" actId="1076"/>
          <ac:picMkLst>
            <pc:docMk/>
            <pc:sldMk cId="3817046724" sldId="332"/>
            <ac:picMk id="4" creationId="{B47DCB27-AB06-C319-2E4E-0173B7996333}"/>
          </ac:picMkLst>
        </pc:picChg>
      </pc:sldChg>
      <pc:sldChg chg="addSp">
        <pc:chgData name="juswinkl@pg.edu.pl" userId="S::juswinkl_pg.edu.pl#ext#@fril.onmicrosoft.com::455ad5cd-e5a2-49e7-93b8-6e6dfab2f2a5" providerId="AD" clId="Web-{3BE5CD62-2F51-B5FA-5B9D-8137939D98A4}" dt="2026-05-08T08:12:20.162" v="53"/>
        <pc:sldMkLst>
          <pc:docMk/>
          <pc:sldMk cId="2401013242" sldId="333"/>
        </pc:sldMkLst>
        <pc:picChg chg="add">
          <ac:chgData name="juswinkl@pg.edu.pl" userId="S::juswinkl_pg.edu.pl#ext#@fril.onmicrosoft.com::455ad5cd-e5a2-49e7-93b8-6e6dfab2f2a5" providerId="AD" clId="Web-{3BE5CD62-2F51-B5FA-5B9D-8137939D98A4}" dt="2026-05-08T08:12:20.162" v="53"/>
          <ac:picMkLst>
            <pc:docMk/>
            <pc:sldMk cId="2401013242" sldId="333"/>
            <ac:picMk id="5" creationId="{2FBD841C-7361-5D75-4D72-B88C9BEF7011}"/>
          </ac:picMkLst>
        </pc:picChg>
      </pc:sldChg>
      <pc:sldChg chg="addSp">
        <pc:chgData name="juswinkl@pg.edu.pl" userId="S::juswinkl_pg.edu.pl#ext#@fril.onmicrosoft.com::455ad5cd-e5a2-49e7-93b8-6e6dfab2f2a5" providerId="AD" clId="Web-{3BE5CD62-2F51-B5FA-5B9D-8137939D98A4}" dt="2026-05-08T08:12:12.240" v="52"/>
        <pc:sldMkLst>
          <pc:docMk/>
          <pc:sldMk cId="2420069277" sldId="334"/>
        </pc:sldMkLst>
        <pc:picChg chg="add">
          <ac:chgData name="juswinkl@pg.edu.pl" userId="S::juswinkl_pg.edu.pl#ext#@fril.onmicrosoft.com::455ad5cd-e5a2-49e7-93b8-6e6dfab2f2a5" providerId="AD" clId="Web-{3BE5CD62-2F51-B5FA-5B9D-8137939D98A4}" dt="2026-05-08T08:12:12.240" v="52"/>
          <ac:picMkLst>
            <pc:docMk/>
            <pc:sldMk cId="2420069277" sldId="334"/>
            <ac:picMk id="5" creationId="{540F57F0-44C2-6348-1628-013BC6BAB420}"/>
          </ac:picMkLst>
        </pc:picChg>
      </pc:sldChg>
      <pc:sldChg chg="addSp modSp">
        <pc:chgData name="juswinkl@pg.edu.pl" userId="S::juswinkl_pg.edu.pl#ext#@fril.onmicrosoft.com::455ad5cd-e5a2-49e7-93b8-6e6dfab2f2a5" providerId="AD" clId="Web-{3BE5CD62-2F51-B5FA-5B9D-8137939D98A4}" dt="2026-05-08T08:10:07.969" v="51" actId="1076"/>
        <pc:sldMkLst>
          <pc:docMk/>
          <pc:sldMk cId="1641749475" sldId="335"/>
        </pc:sldMkLst>
        <pc:picChg chg="add mod">
          <ac:chgData name="juswinkl@pg.edu.pl" userId="S::juswinkl_pg.edu.pl#ext#@fril.onmicrosoft.com::455ad5cd-e5a2-49e7-93b8-6e6dfab2f2a5" providerId="AD" clId="Web-{3BE5CD62-2F51-B5FA-5B9D-8137939D98A4}" dt="2026-05-08T08:10:07.969" v="51" actId="1076"/>
          <ac:picMkLst>
            <pc:docMk/>
            <pc:sldMk cId="1641749475" sldId="335"/>
            <ac:picMk id="3" creationId="{5226D18C-722A-AE77-C494-3D500A15AA12}"/>
          </ac:picMkLst>
        </pc:picChg>
      </pc:sldChg>
      <pc:sldChg chg="addSp">
        <pc:chgData name="juswinkl@pg.edu.pl" userId="S::juswinkl_pg.edu.pl#ext#@fril.onmicrosoft.com::455ad5cd-e5a2-49e7-93b8-6e6dfab2f2a5" providerId="AD" clId="Web-{3BE5CD62-2F51-B5FA-5B9D-8137939D98A4}" dt="2026-05-08T08:12:28.194" v="55"/>
        <pc:sldMkLst>
          <pc:docMk/>
          <pc:sldMk cId="4074838458" sldId="337"/>
        </pc:sldMkLst>
        <pc:picChg chg="add">
          <ac:chgData name="juswinkl@pg.edu.pl" userId="S::juswinkl_pg.edu.pl#ext#@fril.onmicrosoft.com::455ad5cd-e5a2-49e7-93b8-6e6dfab2f2a5" providerId="AD" clId="Web-{3BE5CD62-2F51-B5FA-5B9D-8137939D98A4}" dt="2026-05-08T08:12:28.194" v="55"/>
          <ac:picMkLst>
            <pc:docMk/>
            <pc:sldMk cId="4074838458" sldId="337"/>
            <ac:picMk id="6" creationId="{63844D1F-1142-CD76-D7CE-263E822584B4}"/>
          </ac:picMkLst>
        </pc:picChg>
      </pc:sldChg>
      <pc:sldChg chg="addSp">
        <pc:chgData name="juswinkl@pg.edu.pl" userId="S::juswinkl_pg.edu.pl#ext#@fril.onmicrosoft.com::455ad5cd-e5a2-49e7-93b8-6e6dfab2f2a5" providerId="AD" clId="Web-{3BE5CD62-2F51-B5FA-5B9D-8137939D98A4}" dt="2026-05-08T08:12:33.663" v="56"/>
        <pc:sldMkLst>
          <pc:docMk/>
          <pc:sldMk cId="3116600495" sldId="338"/>
        </pc:sldMkLst>
        <pc:picChg chg="add">
          <ac:chgData name="juswinkl@pg.edu.pl" userId="S::juswinkl_pg.edu.pl#ext#@fril.onmicrosoft.com::455ad5cd-e5a2-49e7-93b8-6e6dfab2f2a5" providerId="AD" clId="Web-{3BE5CD62-2F51-B5FA-5B9D-8137939D98A4}" dt="2026-05-08T08:12:33.663" v="56"/>
          <ac:picMkLst>
            <pc:docMk/>
            <pc:sldMk cId="3116600495" sldId="338"/>
            <ac:picMk id="5" creationId="{4CD659C6-6D68-1BD7-838E-A633451F6687}"/>
          </ac:picMkLst>
        </pc:picChg>
      </pc:sldChg>
      <pc:sldChg chg="addSp">
        <pc:chgData name="juswinkl@pg.edu.pl" userId="S::juswinkl_pg.edu.pl#ext#@fril.onmicrosoft.com::455ad5cd-e5a2-49e7-93b8-6e6dfab2f2a5" providerId="AD" clId="Web-{3BE5CD62-2F51-B5FA-5B9D-8137939D98A4}" dt="2026-05-08T08:12:37.147" v="57"/>
        <pc:sldMkLst>
          <pc:docMk/>
          <pc:sldMk cId="180187494" sldId="339"/>
        </pc:sldMkLst>
        <pc:picChg chg="add">
          <ac:chgData name="juswinkl@pg.edu.pl" userId="S::juswinkl_pg.edu.pl#ext#@fril.onmicrosoft.com::455ad5cd-e5a2-49e7-93b8-6e6dfab2f2a5" providerId="AD" clId="Web-{3BE5CD62-2F51-B5FA-5B9D-8137939D98A4}" dt="2026-05-08T08:12:37.147" v="57"/>
          <ac:picMkLst>
            <pc:docMk/>
            <pc:sldMk cId="180187494" sldId="339"/>
            <ac:picMk id="5" creationId="{7B1A3C6D-DE8C-1D77-C2B2-206E3D8ECAFE}"/>
          </ac:picMkLst>
        </pc:picChg>
      </pc:sldChg>
      <pc:sldChg chg="addSp">
        <pc:chgData name="juswinkl@pg.edu.pl" userId="S::juswinkl_pg.edu.pl#ext#@fril.onmicrosoft.com::455ad5cd-e5a2-49e7-93b8-6e6dfab2f2a5" providerId="AD" clId="Web-{3BE5CD62-2F51-B5FA-5B9D-8137939D98A4}" dt="2026-05-08T08:12:40.835" v="58"/>
        <pc:sldMkLst>
          <pc:docMk/>
          <pc:sldMk cId="2440980327" sldId="340"/>
        </pc:sldMkLst>
        <pc:picChg chg="add">
          <ac:chgData name="juswinkl@pg.edu.pl" userId="S::juswinkl_pg.edu.pl#ext#@fril.onmicrosoft.com::455ad5cd-e5a2-49e7-93b8-6e6dfab2f2a5" providerId="AD" clId="Web-{3BE5CD62-2F51-B5FA-5B9D-8137939D98A4}" dt="2026-05-08T08:12:40.835" v="58"/>
          <ac:picMkLst>
            <pc:docMk/>
            <pc:sldMk cId="2440980327" sldId="340"/>
            <ac:picMk id="5" creationId="{F5EDF774-4FF3-B8EE-3465-BD24FD7AE843}"/>
          </ac:picMkLst>
        </pc:picChg>
      </pc:sldChg>
      <pc:sldChg chg="addSp modSp new">
        <pc:chgData name="juswinkl@pg.edu.pl" userId="S::juswinkl_pg.edu.pl#ext#@fril.onmicrosoft.com::455ad5cd-e5a2-49e7-93b8-6e6dfab2f2a5" providerId="AD" clId="Web-{3BE5CD62-2F51-B5FA-5B9D-8137939D98A4}" dt="2026-05-08T08:14:31.697" v="76" actId="14100"/>
        <pc:sldMkLst>
          <pc:docMk/>
          <pc:sldMk cId="3209626878" sldId="341"/>
        </pc:sldMkLst>
        <pc:spChg chg="mod">
          <ac:chgData name="juswinkl@pg.edu.pl" userId="S::juswinkl_pg.edu.pl#ext#@fril.onmicrosoft.com::455ad5cd-e5a2-49e7-93b8-6e6dfab2f2a5" providerId="AD" clId="Web-{3BE5CD62-2F51-B5FA-5B9D-8137939D98A4}" dt="2026-05-08T08:14:05.634" v="71" actId="20577"/>
          <ac:spMkLst>
            <pc:docMk/>
            <pc:sldMk cId="3209626878" sldId="341"/>
            <ac:spMk id="2" creationId="{FFB7CF5E-12BD-02C2-6B8D-292606A500B2}"/>
          </ac:spMkLst>
        </pc:spChg>
        <pc:picChg chg="add mod">
          <ac:chgData name="juswinkl@pg.edu.pl" userId="S::juswinkl_pg.edu.pl#ext#@fril.onmicrosoft.com::455ad5cd-e5a2-49e7-93b8-6e6dfab2f2a5" providerId="AD" clId="Web-{3BE5CD62-2F51-B5FA-5B9D-8137939D98A4}" dt="2026-05-08T08:14:31.697" v="76" actId="14100"/>
          <ac:picMkLst>
            <pc:docMk/>
            <pc:sldMk cId="3209626878" sldId="341"/>
            <ac:picMk id="4" creationId="{4EDDD17A-AEE9-66C8-ABD4-7B117C145A72}"/>
          </ac:picMkLst>
        </pc:picChg>
      </pc:sldChg>
    </pc:docChg>
  </pc:docChgLst>
  <pc:docChgLst>
    <pc:chgData name="Wojciech Kustra" userId="afebd3d0-216b-4c4f-8992-1bf1fda6d5e8" providerId="ADAL" clId="{1D307E72-7901-4E61-A01B-3C4232ABCF63}"/>
    <pc:docChg chg="undo custSel addSld modSld modMainMaster">
      <pc:chgData name="Wojciech Kustra" userId="afebd3d0-216b-4c4f-8992-1bf1fda6d5e8" providerId="ADAL" clId="{1D307E72-7901-4E61-A01B-3C4232ABCF63}" dt="2026-05-04T16:44:02.029" v="22" actId="6549"/>
      <pc:docMkLst>
        <pc:docMk/>
      </pc:docMkLst>
      <pc:sldChg chg="modSp mod">
        <pc:chgData name="Wojciech Kustra" userId="afebd3d0-216b-4c4f-8992-1bf1fda6d5e8" providerId="ADAL" clId="{1D307E72-7901-4E61-A01B-3C4232ABCF63}" dt="2026-04-27T17:32:03.115" v="11" actId="27636"/>
        <pc:sldMkLst>
          <pc:docMk/>
          <pc:sldMk cId="4156631961" sldId="315"/>
        </pc:sldMkLst>
        <pc:spChg chg="mod">
          <ac:chgData name="Wojciech Kustra" userId="afebd3d0-216b-4c4f-8992-1bf1fda6d5e8" providerId="ADAL" clId="{1D307E72-7901-4E61-A01B-3C4232ABCF63}" dt="2026-04-27T17:32:03.115" v="11" actId="27636"/>
          <ac:spMkLst>
            <pc:docMk/>
            <pc:sldMk cId="4156631961" sldId="315"/>
            <ac:spMk id="2" creationId="{72111A30-B86A-18DC-CFD2-586F00D22619}"/>
          </ac:spMkLst>
        </pc:spChg>
      </pc:sldChg>
      <pc:sldChg chg="addSp delSp mod">
        <pc:chgData name="Wojciech Kustra" userId="afebd3d0-216b-4c4f-8992-1bf1fda6d5e8" providerId="ADAL" clId="{1D307E72-7901-4E61-A01B-3C4232ABCF63}" dt="2026-04-27T17:32:25.961" v="17" actId="22"/>
        <pc:sldMkLst>
          <pc:docMk/>
          <pc:sldMk cId="537497468" sldId="317"/>
        </pc:sldMkLst>
      </pc:sldChg>
      <pc:sldChg chg="modSp add mod modClrScheme chgLayout">
        <pc:chgData name="Wojciech Kustra" userId="afebd3d0-216b-4c4f-8992-1bf1fda6d5e8" providerId="ADAL" clId="{1D307E72-7901-4E61-A01B-3C4232ABCF63}" dt="2026-04-27T17:33:02.838" v="20" actId="20577"/>
        <pc:sldMkLst>
          <pc:docMk/>
          <pc:sldMk cId="3603385243" sldId="320"/>
        </pc:sldMkLst>
        <pc:spChg chg="mod ord">
          <ac:chgData name="Wojciech Kustra" userId="afebd3d0-216b-4c4f-8992-1bf1fda6d5e8" providerId="ADAL" clId="{1D307E72-7901-4E61-A01B-3C4232ABCF63}" dt="2026-04-27T17:32:58.906" v="19" actId="700"/>
          <ac:spMkLst>
            <pc:docMk/>
            <pc:sldMk cId="3603385243" sldId="320"/>
            <ac:spMk id="2" creationId="{00000000-0000-0000-0000-000000000000}"/>
          </ac:spMkLst>
        </pc:spChg>
        <pc:spChg chg="mod ord">
          <ac:chgData name="Wojciech Kustra" userId="afebd3d0-216b-4c4f-8992-1bf1fda6d5e8" providerId="ADAL" clId="{1D307E72-7901-4E61-A01B-3C4232ABCF63}" dt="2026-04-27T17:32:58.906" v="19" actId="700"/>
          <ac:spMkLst>
            <pc:docMk/>
            <pc:sldMk cId="3603385243" sldId="320"/>
            <ac:spMk id="3" creationId="{00000000-0000-0000-0000-000000000000}"/>
          </ac:spMkLst>
        </pc:spChg>
        <pc:spChg chg="mod">
          <ac:chgData name="Wojciech Kustra" userId="afebd3d0-216b-4c4f-8992-1bf1fda6d5e8" providerId="ADAL" clId="{1D307E72-7901-4E61-A01B-3C4232ABCF63}" dt="2026-04-27T17:33:02.838" v="20" actId="20577"/>
          <ac:spMkLst>
            <pc:docMk/>
            <pc:sldMk cId="3603385243" sldId="320"/>
            <ac:spMk id="6" creationId="{00000000-0000-0000-0000-000000000000}"/>
          </ac:spMkLst>
        </pc:spChg>
      </pc:sldChg>
      <pc:sldMasterChg chg="modSldLayout">
        <pc:chgData name="Wojciech Kustra" userId="afebd3d0-216b-4c4f-8992-1bf1fda6d5e8" providerId="ADAL" clId="{1D307E72-7901-4E61-A01B-3C4232ABCF63}" dt="2026-05-04T16:44:02.029" v="22" actId="6549"/>
        <pc:sldMasterMkLst>
          <pc:docMk/>
          <pc:sldMasterMk cId="929879057" sldId="2147483672"/>
        </pc:sldMasterMkLst>
        <pc:sldLayoutChg chg="modSp mod">
          <pc:chgData name="Wojciech Kustra" userId="afebd3d0-216b-4c4f-8992-1bf1fda6d5e8" providerId="ADAL" clId="{1D307E72-7901-4E61-A01B-3C4232ABCF63}" dt="2026-05-04T16:44:02.029" v="22" actId="6549"/>
          <pc:sldLayoutMkLst>
            <pc:docMk/>
            <pc:sldMasterMk cId="929879057" sldId="2147483672"/>
            <pc:sldLayoutMk cId="430048228" sldId="2147483674"/>
          </pc:sldLayoutMkLst>
          <pc:spChg chg="mod">
            <ac:chgData name="Wojciech Kustra" userId="afebd3d0-216b-4c4f-8992-1bf1fda6d5e8" providerId="ADAL" clId="{1D307E72-7901-4E61-A01B-3C4232ABCF63}" dt="2026-05-04T16:44:02.029" v="22" actId="6549"/>
            <ac:spMkLst>
              <pc:docMk/>
              <pc:sldMasterMk cId="929879057" sldId="2147483672"/>
              <pc:sldLayoutMk cId="43004822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2977189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15</a:t>
            </a:fld>
            <a:endParaRPr lang="pl-PL"/>
          </a:p>
        </p:txBody>
      </p:sp>
    </p:spTree>
    <p:extLst>
      <p:ext uri="{BB962C8B-B14F-4D97-AF65-F5344CB8AC3E}">
        <p14:creationId xmlns:p14="http://schemas.microsoft.com/office/powerpoint/2010/main" val="536782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1133656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1530891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3114213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2198196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772636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3844157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2527249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2983384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24</a:t>
            </a:fld>
            <a:endParaRPr lang="pl-PL"/>
          </a:p>
        </p:txBody>
      </p:sp>
    </p:spTree>
    <p:extLst>
      <p:ext uri="{BB962C8B-B14F-4D97-AF65-F5344CB8AC3E}">
        <p14:creationId xmlns:p14="http://schemas.microsoft.com/office/powerpoint/2010/main" val="1295768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25</a:t>
            </a:fld>
            <a:endParaRPr lang="pl-PL"/>
          </a:p>
        </p:txBody>
      </p:sp>
    </p:spTree>
    <p:extLst>
      <p:ext uri="{BB962C8B-B14F-4D97-AF65-F5344CB8AC3E}">
        <p14:creationId xmlns:p14="http://schemas.microsoft.com/office/powerpoint/2010/main" val="21237174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26</a:t>
            </a:fld>
            <a:endParaRPr lang="pl-PL"/>
          </a:p>
        </p:txBody>
      </p:sp>
    </p:spTree>
    <p:extLst>
      <p:ext uri="{BB962C8B-B14F-4D97-AF65-F5344CB8AC3E}">
        <p14:creationId xmlns:p14="http://schemas.microsoft.com/office/powerpoint/2010/main" val="3625833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27</a:t>
            </a:fld>
            <a:endParaRPr lang="pl-PL"/>
          </a:p>
        </p:txBody>
      </p:sp>
    </p:spTree>
    <p:extLst>
      <p:ext uri="{BB962C8B-B14F-4D97-AF65-F5344CB8AC3E}">
        <p14:creationId xmlns:p14="http://schemas.microsoft.com/office/powerpoint/2010/main" val="1665519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28</a:t>
            </a:fld>
            <a:endParaRPr lang="pl-PL"/>
          </a:p>
        </p:txBody>
      </p:sp>
    </p:spTree>
    <p:extLst>
      <p:ext uri="{BB962C8B-B14F-4D97-AF65-F5344CB8AC3E}">
        <p14:creationId xmlns:p14="http://schemas.microsoft.com/office/powerpoint/2010/main" val="1698042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29</a:t>
            </a:fld>
            <a:endParaRPr lang="pl-PL"/>
          </a:p>
        </p:txBody>
      </p:sp>
    </p:spTree>
    <p:extLst>
      <p:ext uri="{BB962C8B-B14F-4D97-AF65-F5344CB8AC3E}">
        <p14:creationId xmlns:p14="http://schemas.microsoft.com/office/powerpoint/2010/main" val="2587036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30</a:t>
            </a:fld>
            <a:endParaRPr lang="pl-PL"/>
          </a:p>
        </p:txBody>
      </p:sp>
    </p:spTree>
    <p:extLst>
      <p:ext uri="{BB962C8B-B14F-4D97-AF65-F5344CB8AC3E}">
        <p14:creationId xmlns:p14="http://schemas.microsoft.com/office/powerpoint/2010/main" val="32610713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31</a:t>
            </a:fld>
            <a:endParaRPr lang="pl-PL"/>
          </a:p>
        </p:txBody>
      </p:sp>
    </p:spTree>
    <p:extLst>
      <p:ext uri="{BB962C8B-B14F-4D97-AF65-F5344CB8AC3E}">
        <p14:creationId xmlns:p14="http://schemas.microsoft.com/office/powerpoint/2010/main" val="3223519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32</a:t>
            </a:fld>
            <a:endParaRPr lang="pl-PL"/>
          </a:p>
        </p:txBody>
      </p:sp>
    </p:spTree>
    <p:extLst>
      <p:ext uri="{BB962C8B-B14F-4D97-AF65-F5344CB8AC3E}">
        <p14:creationId xmlns:p14="http://schemas.microsoft.com/office/powerpoint/2010/main" val="873010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34</a:t>
            </a:fld>
            <a:endParaRPr lang="pl-PL"/>
          </a:p>
        </p:txBody>
      </p:sp>
    </p:spTree>
    <p:extLst>
      <p:ext uri="{BB962C8B-B14F-4D97-AF65-F5344CB8AC3E}">
        <p14:creationId xmlns:p14="http://schemas.microsoft.com/office/powerpoint/2010/main" val="942098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5</a:t>
            </a:fld>
            <a:endParaRPr lang="pl-PL"/>
          </a:p>
        </p:txBody>
      </p:sp>
    </p:spTree>
    <p:extLst>
      <p:ext uri="{BB962C8B-B14F-4D97-AF65-F5344CB8AC3E}">
        <p14:creationId xmlns:p14="http://schemas.microsoft.com/office/powerpoint/2010/main" val="12825276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35</a:t>
            </a:fld>
            <a:endParaRPr lang="pl-PL"/>
          </a:p>
        </p:txBody>
      </p:sp>
    </p:spTree>
    <p:extLst>
      <p:ext uri="{BB962C8B-B14F-4D97-AF65-F5344CB8AC3E}">
        <p14:creationId xmlns:p14="http://schemas.microsoft.com/office/powerpoint/2010/main" val="215752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36</a:t>
            </a:fld>
            <a:endParaRPr lang="pl-PL"/>
          </a:p>
        </p:txBody>
      </p:sp>
    </p:spTree>
    <p:extLst>
      <p:ext uri="{BB962C8B-B14F-4D97-AF65-F5344CB8AC3E}">
        <p14:creationId xmlns:p14="http://schemas.microsoft.com/office/powerpoint/2010/main" val="3065605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37</a:t>
            </a:fld>
            <a:endParaRPr lang="pl-PL"/>
          </a:p>
        </p:txBody>
      </p:sp>
    </p:spTree>
    <p:extLst>
      <p:ext uri="{BB962C8B-B14F-4D97-AF65-F5344CB8AC3E}">
        <p14:creationId xmlns:p14="http://schemas.microsoft.com/office/powerpoint/2010/main" val="1564448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38</a:t>
            </a:fld>
            <a:endParaRPr lang="pl-PL"/>
          </a:p>
        </p:txBody>
      </p:sp>
    </p:spTree>
    <p:extLst>
      <p:ext uri="{BB962C8B-B14F-4D97-AF65-F5344CB8AC3E}">
        <p14:creationId xmlns:p14="http://schemas.microsoft.com/office/powerpoint/2010/main" val="3858574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39</a:t>
            </a:fld>
            <a:endParaRPr lang="pl-PL"/>
          </a:p>
        </p:txBody>
      </p:sp>
    </p:spTree>
    <p:extLst>
      <p:ext uri="{BB962C8B-B14F-4D97-AF65-F5344CB8AC3E}">
        <p14:creationId xmlns:p14="http://schemas.microsoft.com/office/powerpoint/2010/main" val="29353794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40</a:t>
            </a:fld>
            <a:endParaRPr lang="pl-PL"/>
          </a:p>
        </p:txBody>
      </p:sp>
    </p:spTree>
    <p:extLst>
      <p:ext uri="{BB962C8B-B14F-4D97-AF65-F5344CB8AC3E}">
        <p14:creationId xmlns:p14="http://schemas.microsoft.com/office/powerpoint/2010/main" val="4169708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41</a:t>
            </a:fld>
            <a:endParaRPr lang="pl-PL"/>
          </a:p>
        </p:txBody>
      </p:sp>
    </p:spTree>
    <p:extLst>
      <p:ext uri="{BB962C8B-B14F-4D97-AF65-F5344CB8AC3E}">
        <p14:creationId xmlns:p14="http://schemas.microsoft.com/office/powerpoint/2010/main" val="25569502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42</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6</a:t>
            </a:fld>
            <a:endParaRPr lang="pl-PL"/>
          </a:p>
        </p:txBody>
      </p:sp>
    </p:spTree>
    <p:extLst>
      <p:ext uri="{BB962C8B-B14F-4D97-AF65-F5344CB8AC3E}">
        <p14:creationId xmlns:p14="http://schemas.microsoft.com/office/powerpoint/2010/main" val="1342669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606166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2339496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1709271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3888993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12</a:t>
            </a:fld>
            <a:endParaRPr lang="pl-PL"/>
          </a:p>
        </p:txBody>
      </p:sp>
    </p:spTree>
    <p:extLst>
      <p:ext uri="{BB962C8B-B14F-4D97-AF65-F5344CB8AC3E}">
        <p14:creationId xmlns:p14="http://schemas.microsoft.com/office/powerpoint/2010/main" val="3364922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23731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5/8/2026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000" dirty="0" err="1">
                <a:solidFill>
                  <a:schemeClr val="tx1"/>
                </a:solidFill>
                <a:latin typeface="Calibri" panose="020F0502020204030204" pitchFamily="34" charset="0"/>
                <a:cs typeface="Calibri" panose="020F0502020204030204" pitchFamily="34" charset="0"/>
              </a:rPr>
              <a:t>Material</a:t>
            </a:r>
            <a:r>
              <a:rPr lang="pl-PL" sz="4000" dirty="0">
                <a:solidFill>
                  <a:schemeClr val="tx1"/>
                </a:solidFill>
                <a:latin typeface="Calibri" panose="020F0502020204030204" pitchFamily="34" charset="0"/>
                <a:cs typeface="Calibri" panose="020F0502020204030204" pitchFamily="34" charset="0"/>
              </a:rPr>
              <a:t> </a:t>
            </a:r>
            <a:r>
              <a:rPr lang="pl-PL" sz="4000" dirty="0" err="1">
                <a:solidFill>
                  <a:schemeClr val="tx1"/>
                </a:solidFill>
                <a:latin typeface="Calibri" panose="020F0502020204030204" pitchFamily="34" charset="0"/>
                <a:cs typeface="Calibri" panose="020F0502020204030204" pitchFamily="34" charset="0"/>
              </a:rPr>
              <a:t>flow</a:t>
            </a:r>
            <a:r>
              <a:rPr lang="pl-PL" sz="4000" dirty="0">
                <a:solidFill>
                  <a:schemeClr val="tx1"/>
                </a:solidFill>
                <a:latin typeface="Calibri" panose="020F0502020204030204" pitchFamily="34" charset="0"/>
                <a:cs typeface="Calibri" panose="020F0502020204030204" pitchFamily="34" charset="0"/>
              </a:rPr>
              <a:t> management</a:t>
            </a:r>
            <a:br>
              <a:rPr lang="pl-PL" sz="4000" dirty="0">
                <a:solidFill>
                  <a:schemeClr val="tx1"/>
                </a:solidFill>
                <a:latin typeface="Calibri" panose="020F0502020204030204" pitchFamily="34" charset="0"/>
                <a:cs typeface="Calibri" panose="020F0502020204030204" pitchFamily="34" charset="0"/>
              </a:rPr>
            </a:br>
            <a:r>
              <a:rPr lang="pl-PL" sz="4000" dirty="0">
                <a:solidFill>
                  <a:schemeClr val="tx1"/>
                </a:solidFill>
                <a:latin typeface="Calibri" panose="020F0502020204030204" pitchFamily="34" charset="0"/>
                <a:cs typeface="Calibri" panose="020F0502020204030204" pitchFamily="34" charset="0"/>
              </a:rPr>
              <a:t>Part 2</a:t>
            </a: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C2DED6F7-A73E-55BE-33AE-1ECA8B0002AA}"/>
              </a:ext>
            </a:extLst>
          </p:cNvPr>
          <p:cNvPicPr>
            <a:picLocks noChangeAspect="1"/>
          </p:cNvPicPr>
          <p:nvPr/>
        </p:nvPicPr>
        <p:blipFill>
          <a:blip r:embed="rId3"/>
          <a:stretch>
            <a:fillRect/>
          </a:stretch>
        </p:blipFill>
        <p:spPr>
          <a:xfrm>
            <a:off x="535598" y="4485909"/>
            <a:ext cx="4684835" cy="899014"/>
          </a:xfrm>
          <a:prstGeom prst="rect">
            <a:avLst/>
          </a:prstGeom>
        </p:spPr>
      </p:pic>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30042" cy="5120640"/>
          </a:xfrm>
        </p:spPr>
        <p:txBody>
          <a:bodyPr/>
          <a:lstStyle/>
          <a:p>
            <a:pPr marL="0" indent="0">
              <a:buNone/>
            </a:pPr>
            <a:r>
              <a:rPr lang="en-US" sz="2800" b="1" dirty="0">
                <a:latin typeface="Calibri" panose="020F0502020204030204" pitchFamily="34" charset="0"/>
                <a:cs typeface="Calibri" panose="020F0502020204030204" pitchFamily="34" charset="0"/>
              </a:rPr>
              <a:t>Lean logistics principles include:</a:t>
            </a:r>
          </a:p>
          <a:p>
            <a:r>
              <a:rPr lang="en-US" sz="2800" dirty="0">
                <a:latin typeface="Calibri" panose="020F0502020204030204" pitchFamily="34" charset="0"/>
                <a:cs typeface="Calibri" panose="020F0502020204030204" pitchFamily="34" charset="0"/>
              </a:rPr>
              <a:t>Flow orientation instead of batch processing</a:t>
            </a:r>
          </a:p>
          <a:p>
            <a:r>
              <a:rPr lang="en-US" sz="2800" dirty="0">
                <a:latin typeface="Calibri" panose="020F0502020204030204" pitchFamily="34" charset="0"/>
                <a:cs typeface="Calibri" panose="020F0502020204030204" pitchFamily="34" charset="0"/>
              </a:rPr>
              <a:t>Simplification of material handling</a:t>
            </a:r>
          </a:p>
          <a:p>
            <a:r>
              <a:rPr lang="en-US" sz="2800" dirty="0">
                <a:latin typeface="Calibri" panose="020F0502020204030204" pitchFamily="34" charset="0"/>
                <a:cs typeface="Calibri" panose="020F0502020204030204" pitchFamily="34" charset="0"/>
              </a:rPr>
              <a:t>Standardization of logistics processes</a:t>
            </a:r>
          </a:p>
          <a:p>
            <a:r>
              <a:rPr lang="en-US" sz="2800" dirty="0">
                <a:latin typeface="Calibri" panose="020F0502020204030204" pitchFamily="34" charset="0"/>
                <a:cs typeface="Calibri" panose="020F0502020204030204" pitchFamily="34" charset="0"/>
              </a:rPr>
              <a:t>Continuous improvement (Kaizen)</a:t>
            </a:r>
          </a:p>
          <a:p>
            <a:endParaRPr lang="pl-PL" dirty="0"/>
          </a:p>
        </p:txBody>
      </p:sp>
      <p:sp>
        <p:nvSpPr>
          <p:cNvPr id="4" name="Prostokąt 3"/>
          <p:cNvSpPr/>
          <p:nvPr/>
        </p:nvSpPr>
        <p:spPr>
          <a:xfrm>
            <a:off x="5402893" y="5263355"/>
            <a:ext cx="6096000" cy="923330"/>
          </a:xfrm>
          <a:prstGeom prst="rect">
            <a:avLst/>
          </a:prstGeom>
          <a:solidFill>
            <a:schemeClr val="accent3">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Key message: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Lean logistics improves material flow efficiency while supporting cost reduction and sustainability</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Lean Logistics</a:t>
            </a:r>
          </a:p>
        </p:txBody>
      </p:sp>
      <p:pic>
        <p:nvPicPr>
          <p:cNvPr id="6" name="Picture 5">
            <a:extLst>
              <a:ext uri="{FF2B5EF4-FFF2-40B4-BE49-F238E27FC236}">
                <a16:creationId xmlns:a16="http://schemas.microsoft.com/office/drawing/2014/main" id="{CE78BDAC-7A47-5EF2-2A72-1308603DDCCD}"/>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1683773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MRP </a:t>
            </a:r>
            <a:r>
              <a:rPr lang="pl-PL" dirty="0" err="1">
                <a:latin typeface="Calibri" panose="020F0502020204030204" pitchFamily="34" charset="0"/>
                <a:cs typeface="Calibri" panose="020F0502020204030204" pitchFamily="34" charset="0"/>
              </a:rPr>
              <a:t>Principles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7411"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Material Requirements Planning (MRP)</a:t>
            </a:r>
          </a:p>
          <a:p>
            <a:pPr marL="0" indent="0">
              <a:buNone/>
            </a:pPr>
            <a:r>
              <a:rPr lang="en-US" sz="2800" dirty="0">
                <a:latin typeface="Calibri" panose="020F0502020204030204" pitchFamily="34" charset="0"/>
                <a:cs typeface="Calibri" panose="020F0502020204030204" pitchFamily="34" charset="0"/>
              </a:rPr>
              <a:t>MRP is a planning system used to determine:</a:t>
            </a:r>
          </a:p>
          <a:p>
            <a:r>
              <a:rPr lang="en-US" sz="2800" dirty="0">
                <a:latin typeface="Calibri" panose="020F0502020204030204" pitchFamily="34" charset="0"/>
                <a:cs typeface="Calibri" panose="020F0502020204030204" pitchFamily="34" charset="0"/>
              </a:rPr>
              <a:t>what materials are needed,</a:t>
            </a:r>
          </a:p>
          <a:p>
            <a:r>
              <a:rPr lang="en-US" sz="2800" dirty="0">
                <a:latin typeface="Calibri" panose="020F0502020204030204" pitchFamily="34" charset="0"/>
                <a:cs typeface="Calibri" panose="020F0502020204030204" pitchFamily="34" charset="0"/>
              </a:rPr>
              <a:t>in what quantities,</a:t>
            </a:r>
          </a:p>
          <a:p>
            <a:r>
              <a:rPr lang="en-US" sz="2800" dirty="0">
                <a:latin typeface="Calibri" panose="020F0502020204030204" pitchFamily="34" charset="0"/>
                <a:cs typeface="Calibri" panose="020F0502020204030204" pitchFamily="34" charset="0"/>
              </a:rPr>
              <a:t>and when they should be available.</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955279A-3C6A-FE20-2B7B-45462AEEB8B9}"/>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3712519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RP คือ"/>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45282" y="382547"/>
            <a:ext cx="7766137" cy="5733034"/>
          </a:xfrm>
          <a:prstGeom prst="rect">
            <a:avLst/>
          </a:prstGeom>
          <a:noFill/>
          <a:extLst>
            <a:ext uri="{909E8E84-426E-40DD-AFC4-6F175D3DCCD1}">
              <a14:hiddenFill xmlns:a14="http://schemas.microsoft.com/office/drawing/2010/main">
                <a:solidFill>
                  <a:srgbClr val="FFFFFF"/>
                </a:solidFill>
              </a14:hiddenFill>
            </a:ext>
          </a:extLst>
        </p:spPr>
      </p:pic>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MRP </a:t>
            </a:r>
            <a:r>
              <a:rPr lang="pl-PL" dirty="0" err="1">
                <a:latin typeface="Calibri" panose="020F0502020204030204" pitchFamily="34" charset="0"/>
                <a:cs typeface="Calibri" panose="020F0502020204030204" pitchFamily="34" charset="0"/>
              </a:rPr>
              <a:t>Principles</a:t>
            </a:r>
            <a:endParaRPr lang="pl-PL" dirty="0">
              <a:latin typeface="Calibri" panose="020F0502020204030204" pitchFamily="34" charset="0"/>
              <a:cs typeface="Calibri" panose="020F0502020204030204" pitchFamily="34" charset="0"/>
            </a:endParaRPr>
          </a:p>
        </p:txBody>
      </p:sp>
      <p:sp>
        <p:nvSpPr>
          <p:cNvPr id="4" name="Prostokąt 3"/>
          <p:cNvSpPr/>
          <p:nvPr/>
        </p:nvSpPr>
        <p:spPr>
          <a:xfrm>
            <a:off x="8619764" y="6290945"/>
            <a:ext cx="2727029" cy="246221"/>
          </a:xfrm>
          <a:prstGeom prst="rect">
            <a:avLst/>
          </a:prstGeom>
        </p:spPr>
        <p:txBody>
          <a:bodyPr wrap="none">
            <a:spAutoFit/>
          </a:bodyPr>
          <a:lstStyle/>
          <a:p>
            <a:r>
              <a:rPr lang="pl-PL" sz="1000" dirty="0">
                <a:latin typeface="Calibri" panose="020F0502020204030204" pitchFamily="34" charset="0"/>
                <a:cs typeface="Calibri" panose="020F0502020204030204" pitchFamily="34" charset="0"/>
              </a:rPr>
              <a:t>https://aresth.co.th/en/information/what-is-mrp</a:t>
            </a:r>
          </a:p>
        </p:txBody>
      </p:sp>
      <p:pic>
        <p:nvPicPr>
          <p:cNvPr id="3" name="Picture 2">
            <a:extLst>
              <a:ext uri="{FF2B5EF4-FFF2-40B4-BE49-F238E27FC236}">
                <a16:creationId xmlns:a16="http://schemas.microsoft.com/office/drawing/2014/main" id="{5B5799C4-9389-E38C-0B23-28A310A5C601}"/>
              </a:ext>
            </a:extLst>
          </p:cNvPr>
          <p:cNvPicPr>
            <a:picLocks noChangeAspect="1"/>
          </p:cNvPicPr>
          <p:nvPr/>
        </p:nvPicPr>
        <p:blipFill>
          <a:blip r:embed="rId3"/>
          <a:stretch>
            <a:fillRect/>
          </a:stretch>
        </p:blipFill>
        <p:spPr>
          <a:xfrm>
            <a:off x="251462" y="5842011"/>
            <a:ext cx="4684835" cy="899014"/>
          </a:xfrm>
          <a:prstGeom prst="rect">
            <a:avLst/>
          </a:prstGeom>
        </p:spPr>
      </p:pic>
    </p:spTree>
    <p:extLst>
      <p:ext uri="{BB962C8B-B14F-4D97-AF65-F5344CB8AC3E}">
        <p14:creationId xmlns:p14="http://schemas.microsoft.com/office/powerpoint/2010/main" val="3494939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89935" y="604380"/>
            <a:ext cx="7754885" cy="5120640"/>
          </a:xfrm>
        </p:spPr>
        <p:txBody>
          <a:bodyPr/>
          <a:lstStyle/>
          <a:p>
            <a:pPr marL="0" indent="0">
              <a:buNone/>
            </a:pPr>
            <a:r>
              <a:rPr lang="en-US" sz="2800" b="1" dirty="0">
                <a:latin typeface="Calibri" panose="020F0502020204030204" pitchFamily="34" charset="0"/>
                <a:cs typeface="Calibri" panose="020F0502020204030204" pitchFamily="34" charset="0"/>
              </a:rPr>
              <a:t>MRP inputs:</a:t>
            </a:r>
          </a:p>
          <a:p>
            <a:r>
              <a:rPr lang="en-US" sz="2800" dirty="0">
                <a:latin typeface="Calibri" panose="020F0502020204030204" pitchFamily="34" charset="0"/>
                <a:cs typeface="Calibri" panose="020F0502020204030204" pitchFamily="34" charset="0"/>
              </a:rPr>
              <a:t>Master production schedule</a:t>
            </a:r>
          </a:p>
          <a:p>
            <a:r>
              <a:rPr lang="en-US" sz="2800" dirty="0">
                <a:latin typeface="Calibri" panose="020F0502020204030204" pitchFamily="34" charset="0"/>
                <a:cs typeface="Calibri" panose="020F0502020204030204" pitchFamily="34" charset="0"/>
              </a:rPr>
              <a:t>Bill of materials</a:t>
            </a:r>
          </a:p>
          <a:p>
            <a:r>
              <a:rPr lang="en-US" sz="2800" dirty="0">
                <a:latin typeface="Calibri" panose="020F0502020204030204" pitchFamily="34" charset="0"/>
                <a:cs typeface="Calibri" panose="020F0502020204030204" pitchFamily="34" charset="0"/>
              </a:rPr>
              <a:t>Inventory records</a:t>
            </a:r>
          </a:p>
          <a:p>
            <a:pPr marL="0" indent="0">
              <a:buNone/>
            </a:pPr>
            <a:r>
              <a:rPr lang="en-US" sz="2800" b="1" dirty="0">
                <a:latin typeface="Calibri" panose="020F0502020204030204" pitchFamily="34" charset="0"/>
                <a:cs typeface="Calibri" panose="020F0502020204030204" pitchFamily="34" charset="0"/>
              </a:rPr>
              <a:t>MRP outputs:</a:t>
            </a:r>
          </a:p>
          <a:p>
            <a:r>
              <a:rPr lang="en-US" sz="2800" dirty="0">
                <a:latin typeface="Calibri" panose="020F0502020204030204" pitchFamily="34" charset="0"/>
                <a:cs typeface="Calibri" panose="020F0502020204030204" pitchFamily="34" charset="0"/>
              </a:rPr>
              <a:t>Purchase orders</a:t>
            </a:r>
          </a:p>
          <a:p>
            <a:r>
              <a:rPr lang="en-US" sz="2800" dirty="0">
                <a:latin typeface="Calibri" panose="020F0502020204030204" pitchFamily="34" charset="0"/>
                <a:cs typeface="Calibri" panose="020F0502020204030204" pitchFamily="34" charset="0"/>
              </a:rPr>
              <a:t>Production orders</a:t>
            </a:r>
          </a:p>
          <a:p>
            <a:r>
              <a:rPr lang="en-US" sz="2800" dirty="0">
                <a:latin typeface="Calibri" panose="020F0502020204030204" pitchFamily="34" charset="0"/>
                <a:cs typeface="Calibri" panose="020F0502020204030204" pitchFamily="34" charset="0"/>
              </a:rPr>
              <a:t>Delivery schedules</a:t>
            </a:r>
          </a:p>
          <a:p>
            <a:endParaRPr lang="pl-PL" dirty="0"/>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MRP </a:t>
            </a:r>
            <a:r>
              <a:rPr lang="pl-PL" dirty="0" err="1">
                <a:latin typeface="Calibri" panose="020F0502020204030204" pitchFamily="34" charset="0"/>
                <a:cs typeface="Calibri" panose="020F0502020204030204" pitchFamily="34" charset="0"/>
              </a:rPr>
              <a:t>Principles</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5415418" y="5345920"/>
            <a:ext cx="6096000" cy="923330"/>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Role in material flow control:</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MRP ensures that materials arrive in line with production needs, preventing shortages and excess stock.</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D135A9E-03DF-9C0C-4957-12EFBE1BF4B0}"/>
              </a:ext>
            </a:extLst>
          </p:cNvPr>
          <p:cNvPicPr>
            <a:picLocks noChangeAspect="1"/>
          </p:cNvPicPr>
          <p:nvPr/>
        </p:nvPicPr>
        <p:blipFill>
          <a:blip r:embed="rId3"/>
          <a:stretch>
            <a:fillRect/>
          </a:stretch>
        </p:blipFill>
        <p:spPr>
          <a:xfrm>
            <a:off x="251462" y="5803265"/>
            <a:ext cx="4684835" cy="899014"/>
          </a:xfrm>
          <a:prstGeom prst="rect">
            <a:avLst/>
          </a:prstGeom>
        </p:spPr>
      </p:pic>
    </p:spTree>
    <p:extLst>
      <p:ext uri="{BB962C8B-B14F-4D97-AF65-F5344CB8AC3E}">
        <p14:creationId xmlns:p14="http://schemas.microsoft.com/office/powerpoint/2010/main" val="2178151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Inputs</a:t>
            </a:r>
            <a:r>
              <a:rPr lang="pl-PL" sz="3200" b="1" dirty="0">
                <a:latin typeface="Calibri" panose="020F0502020204030204" pitchFamily="34" charset="0"/>
                <a:cs typeface="Calibri" panose="020F0502020204030204" pitchFamily="34" charset="0"/>
              </a:rPr>
              <a:t>          </a:t>
            </a:r>
            <a:r>
              <a:rPr lang="pl-PL" sz="3200" dirty="0">
                <a:latin typeface="Calibri" panose="020F0502020204030204" pitchFamily="34" charset="0"/>
                <a:cs typeface="Calibri" panose="020F0502020204030204" pitchFamily="34" charset="0"/>
              </a:rPr>
              <a:t>- Master </a:t>
            </a:r>
            <a:r>
              <a:rPr lang="pl-PL" sz="3200" dirty="0" err="1">
                <a:latin typeface="Calibri" panose="020F0502020204030204" pitchFamily="34" charset="0"/>
                <a:cs typeface="Calibri" panose="020F0502020204030204" pitchFamily="34" charset="0"/>
              </a:rPr>
              <a:t>Production</a:t>
            </a:r>
            <a:r>
              <a:rPr lang="pl-PL" sz="3200" dirty="0">
                <a:latin typeface="Calibri" panose="020F0502020204030204" pitchFamily="34" charset="0"/>
                <a:cs typeface="Calibri" panose="020F0502020204030204" pitchFamily="34" charset="0"/>
              </a:rPr>
              <a:t> Schedule (MPS)</a:t>
            </a:r>
          </a:p>
        </p:txBody>
      </p:sp>
      <p:sp>
        <p:nvSpPr>
          <p:cNvPr id="3" name="Symbol zastępczy zawartości 2"/>
          <p:cNvSpPr>
            <a:spLocks noGrp="1"/>
          </p:cNvSpPr>
          <p:nvPr>
            <p:ph idx="1"/>
          </p:nvPr>
        </p:nvSpPr>
        <p:spPr>
          <a:xfrm>
            <a:off x="3869268" y="864108"/>
            <a:ext cx="7792464" cy="5120640"/>
          </a:xfrm>
        </p:spPr>
        <p:txBody>
          <a:bodyPr>
            <a:normAutofit/>
          </a:bodyPr>
          <a:lstStyle/>
          <a:p>
            <a:r>
              <a:rPr lang="en-US" sz="2800" dirty="0">
                <a:latin typeface="Calibri" panose="020F0502020204030204" pitchFamily="34" charset="0"/>
                <a:cs typeface="Calibri" panose="020F0502020204030204" pitchFamily="34" charset="0"/>
              </a:rPr>
              <a:t>The Master Production Schedule specifies </a:t>
            </a:r>
            <a:r>
              <a:rPr lang="en-US" sz="2800" b="1" dirty="0">
                <a:latin typeface="Calibri" panose="020F0502020204030204" pitchFamily="34" charset="0"/>
                <a:cs typeface="Calibri" panose="020F0502020204030204" pitchFamily="34" charset="0"/>
              </a:rPr>
              <a:t>what products are to be produced, in what quantities, and at what times</a:t>
            </a:r>
            <a:r>
              <a:rPr lang="en-US" sz="2800" dirty="0">
                <a:latin typeface="Calibri" panose="020F0502020204030204" pitchFamily="34" charset="0"/>
                <a:cs typeface="Calibri" panose="020F0502020204030204" pitchFamily="34" charset="0"/>
              </a:rPr>
              <a: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translates customer demand and sales forecasts into a detailed production plan for finished goods.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The MPS defines </a:t>
            </a:r>
            <a:r>
              <a:rPr lang="en-US" sz="2800" b="1" dirty="0">
                <a:latin typeface="Calibri" panose="020F0502020204030204" pitchFamily="34" charset="0"/>
                <a:cs typeface="Calibri" panose="020F0502020204030204" pitchFamily="34" charset="0"/>
              </a:rPr>
              <a:t>delivery dates, production priorities, and time horizons</a:t>
            </a:r>
            <a:r>
              <a:rPr lang="en-US" sz="2800" dirty="0">
                <a:latin typeface="Calibri" panose="020F0502020204030204" pitchFamily="34" charset="0"/>
                <a:cs typeface="Calibri" panose="020F0502020204030204" pitchFamily="34" charset="0"/>
              </a:rPr>
              <a:t>, and serves as the main driver for all material planning activities.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8FCD43B-F67B-47DF-D9D0-3B3D000B957D}"/>
              </a:ext>
            </a:extLst>
          </p:cNvPr>
          <p:cNvPicPr>
            <a:picLocks noChangeAspect="1"/>
          </p:cNvPicPr>
          <p:nvPr/>
        </p:nvPicPr>
        <p:blipFill>
          <a:blip r:embed="rId3"/>
          <a:stretch>
            <a:fillRect/>
          </a:stretch>
        </p:blipFill>
        <p:spPr>
          <a:xfrm>
            <a:off x="6072" y="5725773"/>
            <a:ext cx="4684835" cy="899014"/>
          </a:xfrm>
          <a:prstGeom prst="rect">
            <a:avLst/>
          </a:prstGeom>
        </p:spPr>
      </p:pic>
    </p:spTree>
    <p:extLst>
      <p:ext uri="{BB962C8B-B14F-4D97-AF65-F5344CB8AC3E}">
        <p14:creationId xmlns:p14="http://schemas.microsoft.com/office/powerpoint/2010/main" val="860585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Inputs</a:t>
            </a:r>
            <a:r>
              <a:rPr lang="pl-PL" sz="3200" b="1" dirty="0">
                <a:latin typeface="Calibri" panose="020F0502020204030204" pitchFamily="34" charset="0"/>
                <a:cs typeface="Calibri" panose="020F0502020204030204" pitchFamily="34" charset="0"/>
              </a:rPr>
              <a:t> </a:t>
            </a:r>
            <a:br>
              <a:rPr lang="pl-PL" sz="3200" b="1" dirty="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 Bill of Materials (BOM)</a:t>
            </a:r>
          </a:p>
        </p:txBody>
      </p:sp>
      <p:sp>
        <p:nvSpPr>
          <p:cNvPr id="3" name="Symbol zastępczy zawartości 2"/>
          <p:cNvSpPr>
            <a:spLocks noGrp="1"/>
          </p:cNvSpPr>
          <p:nvPr>
            <p:ph idx="1"/>
          </p:nvPr>
        </p:nvSpPr>
        <p:spPr>
          <a:xfrm>
            <a:off x="3869267" y="864108"/>
            <a:ext cx="7767411" cy="5120640"/>
          </a:xfrm>
        </p:spPr>
        <p:txBody>
          <a:bodyPr>
            <a:normAutofit/>
          </a:bodyPr>
          <a:lstStyle/>
          <a:p>
            <a:r>
              <a:rPr lang="en-US" sz="2800" dirty="0">
                <a:latin typeface="Calibri" panose="020F0502020204030204" pitchFamily="34" charset="0"/>
                <a:cs typeface="Calibri" panose="020F0502020204030204" pitchFamily="34" charset="0"/>
              </a:rPr>
              <a:t>The Bill of Materials is a </a:t>
            </a:r>
            <a:r>
              <a:rPr lang="en-US" sz="2800" b="1" dirty="0">
                <a:latin typeface="Calibri" panose="020F0502020204030204" pitchFamily="34" charset="0"/>
                <a:cs typeface="Calibri" panose="020F0502020204030204" pitchFamily="34" charset="0"/>
              </a:rPr>
              <a:t>structured list of all components, parts, subassemblies, and raw materials</a:t>
            </a:r>
            <a:r>
              <a:rPr lang="en-US" sz="2800" dirty="0">
                <a:latin typeface="Calibri" panose="020F0502020204030204" pitchFamily="34" charset="0"/>
                <a:cs typeface="Calibri" panose="020F0502020204030204" pitchFamily="34" charset="0"/>
              </a:rPr>
              <a:t> required to manufacture a finished product.</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shows the </a:t>
            </a:r>
            <a:r>
              <a:rPr lang="en-US" sz="2800" b="1" dirty="0">
                <a:latin typeface="Calibri" panose="020F0502020204030204" pitchFamily="34" charset="0"/>
                <a:cs typeface="Calibri" panose="020F0502020204030204" pitchFamily="34" charset="0"/>
              </a:rPr>
              <a:t>product structure</a:t>
            </a:r>
            <a:r>
              <a:rPr lang="en-US" sz="2800" dirty="0">
                <a:latin typeface="Calibri" panose="020F0502020204030204" pitchFamily="34" charset="0"/>
                <a:cs typeface="Calibri" panose="020F0502020204030204" pitchFamily="34" charset="0"/>
              </a:rPr>
              <a:t>, including the quantity of each item needed and the relationship between parent items and their components.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BOM allows the MRP system to </a:t>
            </a:r>
            <a:r>
              <a:rPr lang="en-US" sz="2800" b="1" dirty="0">
                <a:latin typeface="Calibri" panose="020F0502020204030204" pitchFamily="34" charset="0"/>
                <a:cs typeface="Calibri" panose="020F0502020204030204" pitchFamily="34" charset="0"/>
              </a:rPr>
              <a:t>explode demand</a:t>
            </a:r>
            <a:r>
              <a:rPr lang="en-US" sz="2800" dirty="0">
                <a:latin typeface="Calibri" panose="020F0502020204030204" pitchFamily="34" charset="0"/>
                <a:cs typeface="Calibri" panose="020F0502020204030204" pitchFamily="34" charset="0"/>
              </a:rPr>
              <a:t> from finished products down to individual materials and parts.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3C8A8A1-6461-D97C-6AA2-3889081F2D71}"/>
              </a:ext>
            </a:extLst>
          </p:cNvPr>
          <p:cNvPicPr>
            <a:picLocks noChangeAspect="1"/>
          </p:cNvPicPr>
          <p:nvPr/>
        </p:nvPicPr>
        <p:blipFill>
          <a:blip r:embed="rId2"/>
          <a:stretch>
            <a:fillRect/>
          </a:stretch>
        </p:blipFill>
        <p:spPr>
          <a:xfrm>
            <a:off x="6073" y="5725773"/>
            <a:ext cx="4684835" cy="899014"/>
          </a:xfrm>
          <a:prstGeom prst="rect">
            <a:avLst/>
          </a:prstGeom>
        </p:spPr>
      </p:pic>
    </p:spTree>
    <p:extLst>
      <p:ext uri="{BB962C8B-B14F-4D97-AF65-F5344CB8AC3E}">
        <p14:creationId xmlns:p14="http://schemas.microsoft.com/office/powerpoint/2010/main" val="3053789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Inputs</a:t>
            </a:r>
            <a:r>
              <a:rPr lang="pl-PL" sz="3200" b="1" dirty="0">
                <a:latin typeface="Calibri" panose="020F0502020204030204" pitchFamily="34" charset="0"/>
                <a:cs typeface="Calibri" panose="020F0502020204030204" pitchFamily="34" charset="0"/>
              </a:rPr>
              <a:t>          </a:t>
            </a:r>
            <a:r>
              <a:rPr lang="pl-PL"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Inventory Records (Inventory Status File)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94320" y="989368"/>
            <a:ext cx="7830042" cy="5120640"/>
          </a:xfrm>
        </p:spPr>
        <p:txBody>
          <a:bodyPr>
            <a:normAutofit fontScale="92500" lnSpcReduction="10000"/>
          </a:bodyPr>
          <a:lstStyle/>
          <a:p>
            <a:pPr marL="0" indent="0">
              <a:buNone/>
            </a:pPr>
            <a:r>
              <a:rPr lang="en-US" sz="2800" dirty="0">
                <a:latin typeface="Calibri" panose="020F0502020204030204" pitchFamily="34" charset="0"/>
                <a:cs typeface="Calibri" panose="020F0502020204030204" pitchFamily="34" charset="0"/>
              </a:rPr>
              <a:t>Inventory records contain </a:t>
            </a:r>
            <a:r>
              <a:rPr lang="en-US" sz="2800" b="1" dirty="0">
                <a:latin typeface="Calibri" panose="020F0502020204030204" pitchFamily="34" charset="0"/>
                <a:cs typeface="Calibri" panose="020F0502020204030204" pitchFamily="34" charset="0"/>
              </a:rPr>
              <a:t>accurate, up-to-date information</a:t>
            </a:r>
            <a:r>
              <a:rPr lang="en-US" sz="2800" dirty="0">
                <a:latin typeface="Calibri" panose="020F0502020204030204" pitchFamily="34" charset="0"/>
                <a:cs typeface="Calibri" panose="020F0502020204030204" pitchFamily="34" charset="0"/>
              </a:rPr>
              <a:t> about the status of all items in stock.</a:t>
            </a:r>
            <a:endParaRPr lang="pl-PL"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They include data on:</a:t>
            </a:r>
          </a:p>
          <a:p>
            <a:r>
              <a:rPr lang="en-US" sz="2800" dirty="0">
                <a:latin typeface="Calibri" panose="020F0502020204030204" pitchFamily="34" charset="0"/>
                <a:cs typeface="Calibri" panose="020F0502020204030204" pitchFamily="34" charset="0"/>
              </a:rPr>
              <a:t>On-hand inventory</a:t>
            </a:r>
          </a:p>
          <a:p>
            <a:r>
              <a:rPr lang="en-US" sz="2800" dirty="0">
                <a:latin typeface="Calibri" panose="020F0502020204030204" pitchFamily="34" charset="0"/>
                <a:cs typeface="Calibri" panose="020F0502020204030204" pitchFamily="34" charset="0"/>
              </a:rPr>
              <a:t>Scheduled receipts (open purchase or production orders)</a:t>
            </a:r>
          </a:p>
          <a:p>
            <a:r>
              <a:rPr lang="en-US" sz="2800" dirty="0">
                <a:latin typeface="Calibri" panose="020F0502020204030204" pitchFamily="34" charset="0"/>
                <a:cs typeface="Calibri" panose="020F0502020204030204" pitchFamily="34" charset="0"/>
              </a:rPr>
              <a:t>Lead times</a:t>
            </a:r>
          </a:p>
          <a:p>
            <a:r>
              <a:rPr lang="en-US" sz="2800" dirty="0">
                <a:latin typeface="Calibri" panose="020F0502020204030204" pitchFamily="34" charset="0"/>
                <a:cs typeface="Calibri" panose="020F0502020204030204" pitchFamily="34" charset="0"/>
              </a:rPr>
              <a:t>Safety stock levels</a:t>
            </a:r>
          </a:p>
          <a:p>
            <a:r>
              <a:rPr lang="en-US" sz="2800" dirty="0">
                <a:latin typeface="Calibri" panose="020F0502020204030204" pitchFamily="34" charset="0"/>
                <a:cs typeface="Calibri" panose="020F0502020204030204" pitchFamily="34" charset="0"/>
              </a:rPr>
              <a:t>Lot sizes and reorder rules</a:t>
            </a:r>
          </a:p>
          <a:p>
            <a:pPr marL="0" indent="0">
              <a:buNone/>
            </a:pPr>
            <a:r>
              <a:rPr lang="en-US" sz="2800" dirty="0">
                <a:latin typeface="Calibri" panose="020F0502020204030204" pitchFamily="34" charset="0"/>
                <a:cs typeface="Calibri" panose="020F0502020204030204" pitchFamily="34" charset="0"/>
              </a:rPr>
              <a:t>These records ensure that the MRP system can </a:t>
            </a:r>
            <a:r>
              <a:rPr lang="en-US" sz="2800" b="1" dirty="0">
                <a:latin typeface="Calibri" panose="020F0502020204030204" pitchFamily="34" charset="0"/>
                <a:cs typeface="Calibri" panose="020F0502020204030204" pitchFamily="34" charset="0"/>
              </a:rPr>
              <a:t>calculate net material requirements</a:t>
            </a:r>
            <a:r>
              <a:rPr lang="en-US" sz="2800" dirty="0">
                <a:latin typeface="Calibri" panose="020F0502020204030204" pitchFamily="34" charset="0"/>
                <a:cs typeface="Calibri" panose="020F0502020204030204" pitchFamily="34" charset="0"/>
              </a:rPr>
              <a:t> and avoid shortages or excess inventory.</a:t>
            </a:r>
          </a:p>
          <a:p>
            <a:endParaRPr lang="pl-PL" dirty="0"/>
          </a:p>
        </p:txBody>
      </p:sp>
      <p:pic>
        <p:nvPicPr>
          <p:cNvPr id="5" name="Picture 4">
            <a:extLst>
              <a:ext uri="{FF2B5EF4-FFF2-40B4-BE49-F238E27FC236}">
                <a16:creationId xmlns:a16="http://schemas.microsoft.com/office/drawing/2014/main" id="{0C5D9C55-1F54-5FBD-D13D-A6D441C0A805}"/>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3661152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Outputs</a:t>
            </a:r>
            <a:r>
              <a:rPr lang="pl-PL" sz="3200" b="1" dirty="0">
                <a:latin typeface="Calibri" panose="020F0502020204030204" pitchFamily="34" charset="0"/>
                <a:cs typeface="Calibri" panose="020F0502020204030204" pitchFamily="34" charset="0"/>
              </a:rPr>
              <a:t> - </a:t>
            </a:r>
            <a:r>
              <a:rPr lang="pl-PL" sz="3200" dirty="0" err="1">
                <a:latin typeface="Calibri" panose="020F0502020204030204" pitchFamily="34" charset="0"/>
                <a:cs typeface="Calibri" panose="020F0502020204030204" pitchFamily="34" charset="0"/>
              </a:rPr>
              <a:t>Purchase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Orders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1378" y="713889"/>
            <a:ext cx="7817516" cy="5421077"/>
          </a:xfrm>
        </p:spPr>
        <p:txBody>
          <a:bodyPr/>
          <a:lstStyle/>
          <a:p>
            <a:pPr marL="0" indent="0">
              <a:buNone/>
            </a:pPr>
            <a:r>
              <a:rPr lang="en-US" sz="2800" dirty="0">
                <a:latin typeface="Calibri" panose="020F0502020204030204" pitchFamily="34" charset="0"/>
                <a:cs typeface="Calibri" panose="020F0502020204030204" pitchFamily="34" charset="0"/>
              </a:rPr>
              <a:t>Purchase orders are </a:t>
            </a:r>
            <a:r>
              <a:rPr lang="en-US" sz="2800" b="1" dirty="0">
                <a:latin typeface="Calibri" panose="020F0502020204030204" pitchFamily="34" charset="0"/>
                <a:cs typeface="Calibri" panose="020F0502020204030204" pitchFamily="34" charset="0"/>
              </a:rPr>
              <a:t>formal requests sent to suppliers</a:t>
            </a:r>
            <a:r>
              <a:rPr lang="en-US" sz="2800" dirty="0">
                <a:latin typeface="Calibri" panose="020F0502020204030204" pitchFamily="34" charset="0"/>
                <a:cs typeface="Calibri" panose="020F0502020204030204" pitchFamily="34" charset="0"/>
              </a:rPr>
              <a:t> for raw materials, components, or services.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They specify:</a:t>
            </a:r>
          </a:p>
          <a:p>
            <a:r>
              <a:rPr lang="en-US" sz="2800" dirty="0">
                <a:latin typeface="Calibri" panose="020F0502020204030204" pitchFamily="34" charset="0"/>
                <a:cs typeface="Calibri" panose="020F0502020204030204" pitchFamily="34" charset="0"/>
              </a:rPr>
              <a:t>Item descriptions and quantities</a:t>
            </a:r>
          </a:p>
          <a:p>
            <a:r>
              <a:rPr lang="en-US" sz="2800" dirty="0">
                <a:latin typeface="Calibri" panose="020F0502020204030204" pitchFamily="34" charset="0"/>
                <a:cs typeface="Calibri" panose="020F0502020204030204" pitchFamily="34" charset="0"/>
              </a:rPr>
              <a:t>Required delivery dates</a:t>
            </a:r>
          </a:p>
          <a:p>
            <a:r>
              <a:rPr lang="en-US" sz="2800" dirty="0">
                <a:latin typeface="Calibri" panose="020F0502020204030204" pitchFamily="34" charset="0"/>
                <a:cs typeface="Calibri" panose="020F0502020204030204" pitchFamily="34" charset="0"/>
              </a:rPr>
              <a:t>Prices and terms of delivery</a:t>
            </a:r>
          </a:p>
          <a:p>
            <a:pPr marL="0" indent="0">
              <a:buNone/>
            </a:pPr>
            <a:r>
              <a:rPr lang="en-US" sz="2800" dirty="0">
                <a:latin typeface="Calibri" panose="020F0502020204030204" pitchFamily="34" charset="0"/>
                <a:cs typeface="Calibri" panose="020F0502020204030204" pitchFamily="34" charset="0"/>
              </a:rPr>
              <a:t>They ensure that materials are </a:t>
            </a:r>
            <a:r>
              <a:rPr lang="en-US" sz="2800" b="1" dirty="0">
                <a:latin typeface="Calibri" panose="020F0502020204030204" pitchFamily="34" charset="0"/>
                <a:cs typeface="Calibri" panose="020F0502020204030204" pitchFamily="34" charset="0"/>
              </a:rPr>
              <a:t>available on time</a:t>
            </a:r>
            <a:r>
              <a:rPr lang="en-US" sz="2800" dirty="0">
                <a:latin typeface="Calibri" panose="020F0502020204030204" pitchFamily="34" charset="0"/>
                <a:cs typeface="Calibri" panose="020F0502020204030204" pitchFamily="34" charset="0"/>
              </a:rPr>
              <a:t> to meet the production schedule.</a:t>
            </a:r>
          </a:p>
          <a:p>
            <a:endParaRPr lang="pl-PL" dirty="0"/>
          </a:p>
        </p:txBody>
      </p:sp>
      <p:pic>
        <p:nvPicPr>
          <p:cNvPr id="5" name="Picture 4">
            <a:extLst>
              <a:ext uri="{FF2B5EF4-FFF2-40B4-BE49-F238E27FC236}">
                <a16:creationId xmlns:a16="http://schemas.microsoft.com/office/drawing/2014/main" id="{96C429B8-F5E7-635F-1FA4-4EEF898DC9E8}"/>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3998073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Outputs</a:t>
            </a:r>
            <a:r>
              <a:rPr lang="pl-PL" sz="3200" b="1" dirty="0">
                <a:latin typeface="Calibri" panose="020F0502020204030204" pitchFamily="34" charset="0"/>
                <a:cs typeface="Calibri" panose="020F0502020204030204" pitchFamily="34" charset="0"/>
              </a:rPr>
              <a:t> - </a:t>
            </a:r>
            <a:r>
              <a:rPr lang="en-US" sz="3200" dirty="0">
                <a:latin typeface="Calibri" panose="020F0502020204030204" pitchFamily="34" charset="0"/>
                <a:cs typeface="Calibri" panose="020F0502020204030204" pitchFamily="34" charset="0"/>
              </a:rPr>
              <a:t>Production Orders (Manufacturing Orders / Work Orders)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18956" y="695100"/>
            <a:ext cx="7804990" cy="5458655"/>
          </a:xfrm>
        </p:spPr>
        <p:txBody>
          <a:bodyPr>
            <a:normAutofit/>
          </a:bodyPr>
          <a:lstStyle/>
          <a:p>
            <a:pPr marL="0" indent="0">
              <a:buNone/>
            </a:pPr>
            <a:r>
              <a:rPr lang="en-US" sz="2800" dirty="0">
                <a:latin typeface="Calibri" panose="020F0502020204030204" pitchFamily="34" charset="0"/>
                <a:cs typeface="Calibri" panose="020F0502020204030204" pitchFamily="34" charset="0"/>
              </a:rPr>
              <a:t>Production orders authorize the </a:t>
            </a:r>
            <a:r>
              <a:rPr lang="en-US" sz="2800" b="1" dirty="0">
                <a:latin typeface="Calibri" panose="020F0502020204030204" pitchFamily="34" charset="0"/>
                <a:cs typeface="Calibri" panose="020F0502020204030204" pitchFamily="34" charset="0"/>
              </a:rPr>
              <a:t>manufacturing of specific quantities of items</a:t>
            </a:r>
            <a:r>
              <a:rPr lang="en-US" sz="2800" dirty="0">
                <a:latin typeface="Calibri" panose="020F0502020204030204" pitchFamily="34" charset="0"/>
                <a:cs typeface="Calibri" panose="020F0502020204030204" pitchFamily="34" charset="0"/>
              </a:rPr>
              <a:t> within the company.</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They define:</a:t>
            </a:r>
          </a:p>
          <a:p>
            <a:r>
              <a:rPr lang="en-US" sz="2800" dirty="0">
                <a:latin typeface="Calibri" panose="020F0502020204030204" pitchFamily="34" charset="0"/>
                <a:cs typeface="Calibri" panose="020F0502020204030204" pitchFamily="34" charset="0"/>
              </a:rPr>
              <a:t>What is to be produced</a:t>
            </a:r>
          </a:p>
          <a:p>
            <a:r>
              <a:rPr lang="en-US" sz="2800" dirty="0">
                <a:latin typeface="Calibri" panose="020F0502020204030204" pitchFamily="34" charset="0"/>
                <a:cs typeface="Calibri" panose="020F0502020204030204" pitchFamily="34" charset="0"/>
              </a:rPr>
              <a:t>Where and when production should take place</a:t>
            </a:r>
          </a:p>
          <a:p>
            <a:r>
              <a:rPr lang="en-US" sz="2800" dirty="0">
                <a:latin typeface="Calibri" panose="020F0502020204030204" pitchFamily="34" charset="0"/>
                <a:cs typeface="Calibri" panose="020F0502020204030204" pitchFamily="34" charset="0"/>
              </a:rPr>
              <a:t>The sequence of operations and required resources</a:t>
            </a:r>
          </a:p>
          <a:p>
            <a:pPr marL="0" indent="0">
              <a:buNone/>
            </a:pPr>
            <a:r>
              <a:rPr lang="en-US" sz="2800" dirty="0">
                <a:latin typeface="Calibri" panose="020F0502020204030204" pitchFamily="34" charset="0"/>
                <a:cs typeface="Calibri" panose="020F0502020204030204" pitchFamily="34" charset="0"/>
              </a:rPr>
              <a:t>These orders coordinate activities on the shop floor and ensure </a:t>
            </a:r>
            <a:r>
              <a:rPr lang="en-US" sz="2800" b="1" dirty="0">
                <a:latin typeface="Calibri" panose="020F0502020204030204" pitchFamily="34" charset="0"/>
                <a:cs typeface="Calibri" panose="020F0502020204030204" pitchFamily="34" charset="0"/>
              </a:rPr>
              <a:t>timely completion of semi-finished and finished products</a:t>
            </a:r>
            <a:r>
              <a:rPr lang="en-US" sz="2800" dirty="0">
                <a:latin typeface="Calibri" panose="020F0502020204030204" pitchFamily="34" charset="0"/>
                <a:cs typeface="Calibri" panose="020F0502020204030204" pitchFamily="34" charset="0"/>
              </a:rPr>
              <a:t>.</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4C7F8FA-98E0-FD91-E3F6-170A663EE6B4}"/>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3810572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Calibri" panose="020F0502020204030204" pitchFamily="34" charset="0"/>
                <a:cs typeface="Calibri" panose="020F0502020204030204" pitchFamily="34" charset="0"/>
              </a:rPr>
              <a:t>MRP </a:t>
            </a:r>
            <a:r>
              <a:rPr lang="pl-PL" sz="3200" b="1" dirty="0" err="1">
                <a:latin typeface="Calibri" panose="020F0502020204030204" pitchFamily="34" charset="0"/>
                <a:cs typeface="Calibri" panose="020F0502020204030204" pitchFamily="34" charset="0"/>
              </a:rPr>
              <a:t>Outputs</a:t>
            </a:r>
            <a:r>
              <a:rPr lang="pl-PL" sz="3200" b="1" dirty="0">
                <a:latin typeface="Calibri" panose="020F0502020204030204" pitchFamily="34" charset="0"/>
                <a:cs typeface="Calibri" panose="020F0502020204030204" pitchFamily="34" charset="0"/>
              </a:rPr>
              <a:t> - </a:t>
            </a:r>
            <a:r>
              <a:rPr lang="pl-PL" sz="3200" dirty="0">
                <a:latin typeface="Calibri" panose="020F0502020204030204" pitchFamily="34" charset="0"/>
                <a:cs typeface="Calibri" panose="020F0502020204030204" pitchFamily="34" charset="0"/>
              </a:rPr>
              <a:t>Delivery </a:t>
            </a:r>
            <a:r>
              <a:rPr lang="pl-PL" sz="3200" dirty="0" err="1">
                <a:latin typeface="Calibri" panose="020F0502020204030204" pitchFamily="34" charset="0"/>
                <a:cs typeface="Calibri" panose="020F0502020204030204" pitchFamily="34" charset="0"/>
              </a:rPr>
              <a:t>Schedules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54885" cy="5120640"/>
          </a:xfrm>
        </p:spPr>
        <p:txBody>
          <a:bodyPr>
            <a:normAutofit/>
          </a:bodyPr>
          <a:lstStyle/>
          <a:p>
            <a:r>
              <a:rPr lang="en-US" sz="2800" dirty="0">
                <a:latin typeface="Calibri" panose="020F0502020204030204" pitchFamily="34" charset="0"/>
                <a:cs typeface="Calibri" panose="020F0502020204030204" pitchFamily="34" charset="0"/>
              </a:rPr>
              <a:t>Delivery schedules specify </a:t>
            </a:r>
            <a:r>
              <a:rPr lang="en-US" sz="2800" b="1" dirty="0">
                <a:latin typeface="Calibri" panose="020F0502020204030204" pitchFamily="34" charset="0"/>
                <a:cs typeface="Calibri" panose="020F0502020204030204" pitchFamily="34" charset="0"/>
              </a:rPr>
              <a:t>when and how finished products or materials should be delivered</a:t>
            </a:r>
            <a:r>
              <a:rPr lang="en-US" sz="2800" dirty="0">
                <a:latin typeface="Calibri" panose="020F0502020204030204" pitchFamily="34" charset="0"/>
                <a:cs typeface="Calibri" panose="020F0502020204030204" pitchFamily="34" charset="0"/>
              </a:rPr>
              <a:t> to customers, warehouses, or internal departments.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help align </a:t>
            </a:r>
            <a:r>
              <a:rPr lang="en-US" sz="2800" b="1" dirty="0">
                <a:latin typeface="Calibri" panose="020F0502020204030204" pitchFamily="34" charset="0"/>
                <a:cs typeface="Calibri" panose="020F0502020204030204" pitchFamily="34" charset="0"/>
              </a:rPr>
              <a:t>production, transportation, and distribution activities</a:t>
            </a:r>
            <a:r>
              <a:rPr lang="en-US" sz="2800" dirty="0">
                <a:latin typeface="Calibri" panose="020F0502020204030204" pitchFamily="34" charset="0"/>
                <a:cs typeface="Calibri" panose="020F0502020204030204" pitchFamily="34" charset="0"/>
              </a:rPr>
              <a:t>, ensuring on-time delivery and efficient logistics planning.</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9263619-ADBF-CBDD-2A57-4AF811CDCF23}"/>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2053370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Distribution </a:t>
            </a:r>
            <a:r>
              <a:rPr lang="pl-PL" sz="3200" dirty="0" err="1">
                <a:latin typeface="Calibri" panose="020F0502020204030204" pitchFamily="34" charset="0"/>
                <a:cs typeface="Calibri" panose="020F0502020204030204" pitchFamily="34" charset="0"/>
              </a:rPr>
              <a:t>Requirements</a:t>
            </a:r>
            <a:r>
              <a:rPr lang="pl-PL" sz="3200" dirty="0">
                <a:latin typeface="Calibri" panose="020F0502020204030204" pitchFamily="34" charset="0"/>
                <a:cs typeface="Calibri" panose="020F0502020204030204" pitchFamily="34" charset="0"/>
              </a:rPr>
              <a:t> Planning (DRP)</a:t>
            </a:r>
          </a:p>
        </p:txBody>
      </p:sp>
      <p:sp>
        <p:nvSpPr>
          <p:cNvPr id="3" name="Symbol zastępczy zawartości 2"/>
          <p:cNvSpPr>
            <a:spLocks noGrp="1"/>
          </p:cNvSpPr>
          <p:nvPr>
            <p:ph idx="1"/>
          </p:nvPr>
        </p:nvSpPr>
        <p:spPr>
          <a:xfrm>
            <a:off x="3869267" y="1252602"/>
            <a:ext cx="7779937" cy="4732145"/>
          </a:xfrm>
        </p:spPr>
        <p:txBody>
          <a:bodyPr/>
          <a:lstStyle/>
          <a:p>
            <a:pPr marL="0" indent="0">
              <a:buNone/>
            </a:pPr>
            <a:r>
              <a:rPr lang="en-US" sz="2800" b="1" dirty="0">
                <a:latin typeface="Calibri" panose="020F0502020204030204" pitchFamily="34" charset="0"/>
                <a:cs typeface="Calibri" panose="020F0502020204030204" pitchFamily="34" charset="0"/>
              </a:rPr>
              <a:t>DRP</a:t>
            </a:r>
            <a:r>
              <a:rPr lang="en-US" sz="2800" dirty="0">
                <a:latin typeface="Calibri" panose="020F0502020204030204" pitchFamily="34" charset="0"/>
                <a:cs typeface="Calibri" panose="020F0502020204030204" pitchFamily="34" charset="0"/>
              </a:rPr>
              <a:t> extends MRP principles to the </a:t>
            </a:r>
            <a:r>
              <a:rPr lang="en-US" sz="2800" b="1" dirty="0">
                <a:latin typeface="Calibri" panose="020F0502020204030204" pitchFamily="34" charset="0"/>
                <a:cs typeface="Calibri" panose="020F0502020204030204" pitchFamily="34" charset="0"/>
              </a:rPr>
              <a:t>distribution side of the supply chain</a:t>
            </a:r>
            <a:r>
              <a:rPr lang="en-US" sz="2800" dirty="0">
                <a:latin typeface="Calibri" panose="020F0502020204030204" pitchFamily="34" charset="0"/>
                <a:cs typeface="Calibri" panose="020F0502020204030204" pitchFamily="34" charset="0"/>
              </a:rPr>
              <a:t>.</a:t>
            </a:r>
          </a:p>
          <a:p>
            <a:pPr marL="0" indent="0">
              <a:buNone/>
            </a:pPr>
            <a:r>
              <a:rPr lang="en-US" sz="2800" b="1" dirty="0">
                <a:latin typeface="Calibri" panose="020F0502020204030204" pitchFamily="34" charset="0"/>
                <a:cs typeface="Calibri" panose="020F0502020204030204" pitchFamily="34" charset="0"/>
              </a:rPr>
              <a:t>DRP focuses on:</a:t>
            </a:r>
          </a:p>
          <a:p>
            <a:r>
              <a:rPr lang="en-US" sz="2800" dirty="0">
                <a:latin typeface="Calibri" panose="020F0502020204030204" pitchFamily="34" charset="0"/>
                <a:cs typeface="Calibri" panose="020F0502020204030204" pitchFamily="34" charset="0"/>
              </a:rPr>
              <a:t>inventory levels in distribution centers,</a:t>
            </a:r>
          </a:p>
          <a:p>
            <a:r>
              <a:rPr lang="en-US" sz="2800" dirty="0">
                <a:latin typeface="Calibri" panose="020F0502020204030204" pitchFamily="34" charset="0"/>
                <a:cs typeface="Calibri" panose="020F0502020204030204" pitchFamily="34" charset="0"/>
              </a:rPr>
              <a:t>replenishment planning,</a:t>
            </a:r>
          </a:p>
          <a:p>
            <a:r>
              <a:rPr lang="en-US" sz="2800" dirty="0">
                <a:latin typeface="Calibri" panose="020F0502020204030204" pitchFamily="34" charset="0"/>
                <a:cs typeface="Calibri" panose="020F0502020204030204" pitchFamily="34" charset="0"/>
              </a:rPr>
              <a:t>coordination between warehouses and retail outlets.</a:t>
            </a:r>
          </a:p>
          <a:p>
            <a:endParaRPr lang="pl-PL" dirty="0"/>
          </a:p>
        </p:txBody>
      </p:sp>
      <p:pic>
        <p:nvPicPr>
          <p:cNvPr id="5" name="Picture 4">
            <a:extLst>
              <a:ext uri="{FF2B5EF4-FFF2-40B4-BE49-F238E27FC236}">
                <a16:creationId xmlns:a16="http://schemas.microsoft.com/office/drawing/2014/main" id="{FA359475-471E-2FEF-F53C-5937AA781663}"/>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3258956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31899" y="604380"/>
            <a:ext cx="7315200" cy="5120640"/>
          </a:xfrm>
        </p:spPr>
        <p:txBody>
          <a:bodyPr/>
          <a:lstStyle/>
          <a:p>
            <a:pPr marL="0" indent="0">
              <a:buNone/>
            </a:pPr>
            <a:r>
              <a:rPr lang="en-US" sz="2800" b="1" dirty="0">
                <a:latin typeface="Calibri" panose="020F0502020204030204" pitchFamily="34" charset="0"/>
                <a:cs typeface="Calibri" panose="020F0502020204030204" pitchFamily="34" charset="0"/>
              </a:rPr>
              <a:t>Benefits of DRP:</a:t>
            </a:r>
          </a:p>
          <a:p>
            <a:r>
              <a:rPr lang="en-US" sz="2800" dirty="0">
                <a:latin typeface="Calibri" panose="020F0502020204030204" pitchFamily="34" charset="0"/>
                <a:cs typeface="Calibri" panose="020F0502020204030204" pitchFamily="34" charset="0"/>
              </a:rPr>
              <a:t>Improved product availability</a:t>
            </a:r>
          </a:p>
          <a:p>
            <a:r>
              <a:rPr lang="en-US" sz="2800" dirty="0">
                <a:latin typeface="Calibri" panose="020F0502020204030204" pitchFamily="34" charset="0"/>
                <a:cs typeface="Calibri" panose="020F0502020204030204" pitchFamily="34" charset="0"/>
              </a:rPr>
              <a:t>Reduced distribution inventory</a:t>
            </a:r>
          </a:p>
          <a:p>
            <a:r>
              <a:rPr lang="en-US" sz="2800" dirty="0">
                <a:latin typeface="Calibri" panose="020F0502020204030204" pitchFamily="34" charset="0"/>
                <a:cs typeface="Calibri" panose="020F0502020204030204" pitchFamily="34" charset="0"/>
              </a:rPr>
              <a:t>Better coordination between production and distribution</a:t>
            </a:r>
          </a:p>
          <a:p>
            <a:endParaRPr lang="pl-PL" dirty="0"/>
          </a:p>
        </p:txBody>
      </p:sp>
      <p:sp>
        <p:nvSpPr>
          <p:cNvPr id="4"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Distribution </a:t>
            </a:r>
            <a:r>
              <a:rPr lang="pl-PL" sz="3200" dirty="0" err="1">
                <a:latin typeface="Calibri" panose="020F0502020204030204" pitchFamily="34" charset="0"/>
                <a:cs typeface="Calibri" panose="020F0502020204030204" pitchFamily="34" charset="0"/>
              </a:rPr>
              <a:t>Requirements</a:t>
            </a:r>
            <a:r>
              <a:rPr lang="pl-PL" sz="3200" dirty="0">
                <a:latin typeface="Calibri" panose="020F0502020204030204" pitchFamily="34" charset="0"/>
                <a:cs typeface="Calibri" panose="020F0502020204030204" pitchFamily="34" charset="0"/>
              </a:rPr>
              <a:t> Planning (DRP)</a:t>
            </a:r>
          </a:p>
        </p:txBody>
      </p:sp>
      <p:sp>
        <p:nvSpPr>
          <p:cNvPr id="5" name="Prostokąt 4"/>
          <p:cNvSpPr/>
          <p:nvPr/>
        </p:nvSpPr>
        <p:spPr>
          <a:xfrm>
            <a:off x="5306397" y="4900101"/>
            <a:ext cx="6096000" cy="923330"/>
          </a:xfrm>
          <a:prstGeom prst="rect">
            <a:avLst/>
          </a:prstGeom>
          <a:solidFill>
            <a:schemeClr val="accent3">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In African contexts, DRP is especially useful for managing </a:t>
            </a:r>
            <a:r>
              <a:rPr lang="en-US" b="1" dirty="0">
                <a:latin typeface="Calibri" panose="020F0502020204030204" pitchFamily="34" charset="0"/>
                <a:cs typeface="Calibri" panose="020F0502020204030204" pitchFamily="34" charset="0"/>
              </a:rPr>
              <a:t>long-distance distribution networks</a:t>
            </a:r>
            <a:r>
              <a:rPr lang="en-US" dirty="0">
                <a:latin typeface="Calibri" panose="020F0502020204030204" pitchFamily="34" charset="0"/>
                <a:cs typeface="Calibri" panose="020F0502020204030204" pitchFamily="34" charset="0"/>
              </a:rPr>
              <a:t> and supplying urban markets from centralized warehouses.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321CA7F-889C-7862-B39A-AC66734D5224}"/>
              </a:ext>
            </a:extLst>
          </p:cNvPr>
          <p:cNvPicPr>
            <a:picLocks noChangeAspect="1"/>
          </p:cNvPicPr>
          <p:nvPr/>
        </p:nvPicPr>
        <p:blipFill>
          <a:blip r:embed="rId3"/>
          <a:stretch>
            <a:fillRect/>
          </a:stretch>
        </p:blipFill>
        <p:spPr>
          <a:xfrm>
            <a:off x="6073" y="5829095"/>
            <a:ext cx="4684835" cy="899014"/>
          </a:xfrm>
          <a:prstGeom prst="rect">
            <a:avLst/>
          </a:prstGeom>
        </p:spPr>
      </p:pic>
    </p:spTree>
    <p:extLst>
      <p:ext uri="{BB962C8B-B14F-4D97-AF65-F5344CB8AC3E}">
        <p14:creationId xmlns:p14="http://schemas.microsoft.com/office/powerpoint/2010/main" val="550224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Monitoring and Regulating Inventory Levels and Stock Movements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17516" cy="5120640"/>
          </a:xfrm>
        </p:spPr>
        <p:txBody>
          <a:bodyPr/>
          <a:lstStyle/>
          <a:p>
            <a:pPr marL="0" indent="0">
              <a:buNone/>
            </a:pPr>
            <a:r>
              <a:rPr lang="en-US" sz="2800" dirty="0">
                <a:latin typeface="Calibri" panose="020F0502020204030204" pitchFamily="34" charset="0"/>
                <a:cs typeface="Calibri" panose="020F0502020204030204" pitchFamily="34" charset="0"/>
              </a:rPr>
              <a:t>Effective material flow management requires </a:t>
            </a:r>
            <a:r>
              <a:rPr lang="en-US" sz="2800" b="1" dirty="0">
                <a:latin typeface="Calibri" panose="020F0502020204030204" pitchFamily="34" charset="0"/>
                <a:cs typeface="Calibri" panose="020F0502020204030204" pitchFamily="34" charset="0"/>
              </a:rPr>
              <a:t>continuous monitoring and control</a:t>
            </a:r>
            <a:r>
              <a:rPr lang="en-US" sz="2800" dirty="0">
                <a:latin typeface="Calibri" panose="020F0502020204030204" pitchFamily="34" charset="0"/>
                <a:cs typeface="Calibri" panose="020F0502020204030204" pitchFamily="34" charset="0"/>
              </a:rPr>
              <a:t> of inventory and stock movements.</a:t>
            </a:r>
          </a:p>
          <a:p>
            <a:pPr marL="0" indent="0">
              <a:buNone/>
            </a:pPr>
            <a:r>
              <a:rPr lang="en-US" sz="2800" b="1" dirty="0">
                <a:latin typeface="Calibri" panose="020F0502020204030204" pitchFamily="34" charset="0"/>
                <a:cs typeface="Calibri" panose="020F0502020204030204" pitchFamily="34" charset="0"/>
              </a:rPr>
              <a:t>Key monitoring tools and techniques:</a:t>
            </a:r>
          </a:p>
          <a:p>
            <a:r>
              <a:rPr lang="en-US" sz="2800" dirty="0">
                <a:latin typeface="Calibri" panose="020F0502020204030204" pitchFamily="34" charset="0"/>
                <a:cs typeface="Calibri" panose="020F0502020204030204" pitchFamily="34" charset="0"/>
              </a:rPr>
              <a:t>Inventory turnover ratio</a:t>
            </a:r>
          </a:p>
          <a:p>
            <a:r>
              <a:rPr lang="en-US" sz="2800" dirty="0">
                <a:latin typeface="Calibri" panose="020F0502020204030204" pitchFamily="34" charset="0"/>
                <a:cs typeface="Calibri" panose="020F0502020204030204" pitchFamily="34" charset="0"/>
              </a:rPr>
              <a:t>Safety stock calculation</a:t>
            </a:r>
          </a:p>
          <a:p>
            <a:r>
              <a:rPr lang="en-US" sz="2800" dirty="0">
                <a:latin typeface="Calibri" panose="020F0502020204030204" pitchFamily="34" charset="0"/>
                <a:cs typeface="Calibri" panose="020F0502020204030204" pitchFamily="34" charset="0"/>
              </a:rPr>
              <a:t>ABC analysis</a:t>
            </a:r>
          </a:p>
          <a:p>
            <a:r>
              <a:rPr lang="en-US" sz="2800" dirty="0">
                <a:latin typeface="Calibri" panose="020F0502020204030204" pitchFamily="34" charset="0"/>
                <a:cs typeface="Calibri" panose="020F0502020204030204" pitchFamily="34" charset="0"/>
              </a:rPr>
              <a:t>Reorder point systems</a:t>
            </a:r>
          </a:p>
          <a:p>
            <a:endParaRPr lang="pl-PL" dirty="0"/>
          </a:p>
        </p:txBody>
      </p:sp>
      <p:pic>
        <p:nvPicPr>
          <p:cNvPr id="5" name="Picture 4">
            <a:extLst>
              <a:ext uri="{FF2B5EF4-FFF2-40B4-BE49-F238E27FC236}">
                <a16:creationId xmlns:a16="http://schemas.microsoft.com/office/drawing/2014/main" id="{CB6CDD8E-7DD1-2DDE-D00B-A182EFAD36ED}"/>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2356202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t>Inventory </a:t>
            </a:r>
            <a:r>
              <a:rPr lang="pl-PL" sz="3200" dirty="0" err="1"/>
              <a:t>Turnover</a:t>
            </a:r>
            <a:r>
              <a:rPr lang="pl-PL" sz="3200" dirty="0"/>
              <a:t> Ratio</a:t>
            </a:r>
          </a:p>
        </p:txBody>
      </p:sp>
      <p:pic>
        <p:nvPicPr>
          <p:cNvPr id="4" name="Obraz 3"/>
          <p:cNvPicPr>
            <a:picLocks noChangeAspect="1"/>
          </p:cNvPicPr>
          <p:nvPr/>
        </p:nvPicPr>
        <p:blipFill>
          <a:blip r:embed="rId3"/>
          <a:stretch>
            <a:fillRect/>
          </a:stretch>
        </p:blipFill>
        <p:spPr>
          <a:xfrm>
            <a:off x="3769060" y="865117"/>
            <a:ext cx="7677933" cy="5118622"/>
          </a:xfrm>
          <a:prstGeom prst="rect">
            <a:avLst/>
          </a:prstGeom>
        </p:spPr>
      </p:pic>
      <p:sp>
        <p:nvSpPr>
          <p:cNvPr id="5" name="Symbol zastępczy zawartości 4"/>
          <p:cNvSpPr>
            <a:spLocks noGrp="1"/>
          </p:cNvSpPr>
          <p:nvPr>
            <p:ph idx="1"/>
          </p:nvPr>
        </p:nvSpPr>
        <p:spPr/>
        <p:txBody>
          <a:bodyPr/>
          <a:lstStyle/>
          <a:p>
            <a:endParaRPr lang="pl-PL" dirty="0"/>
          </a:p>
        </p:txBody>
      </p:sp>
      <p:pic>
        <p:nvPicPr>
          <p:cNvPr id="6" name="Picture 5">
            <a:extLst>
              <a:ext uri="{FF2B5EF4-FFF2-40B4-BE49-F238E27FC236}">
                <a16:creationId xmlns:a16="http://schemas.microsoft.com/office/drawing/2014/main" id="{18048B85-7EE8-EACE-B5AD-EAC107532984}"/>
              </a:ext>
            </a:extLst>
          </p:cNvPr>
          <p:cNvPicPr>
            <a:picLocks noChangeAspect="1"/>
          </p:cNvPicPr>
          <p:nvPr/>
        </p:nvPicPr>
        <p:blipFill>
          <a:blip r:embed="rId4"/>
          <a:stretch>
            <a:fillRect/>
          </a:stretch>
        </p:blipFill>
        <p:spPr>
          <a:xfrm>
            <a:off x="251462" y="5958248"/>
            <a:ext cx="4684835" cy="899014"/>
          </a:xfrm>
          <a:prstGeom prst="rect">
            <a:avLst/>
          </a:prstGeom>
        </p:spPr>
      </p:pic>
    </p:spTree>
    <p:extLst>
      <p:ext uri="{BB962C8B-B14F-4D97-AF65-F5344CB8AC3E}">
        <p14:creationId xmlns:p14="http://schemas.microsoft.com/office/powerpoint/2010/main" val="2490392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zawartości 2"/>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The inventory turnover ratio measures how many times inventory is sold or used during a specific period.</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indicates how efficiently a company manages its stock.</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 high turnover suggests strong sales and efficient inventory management, while a low turnover may indicate overstocking or weak demand.</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pl-PL" sz="3200" dirty="0"/>
              <a:t>Inventory </a:t>
            </a:r>
            <a:r>
              <a:rPr lang="pl-PL" sz="3200" dirty="0" err="1"/>
              <a:t>Turnover</a:t>
            </a:r>
            <a:r>
              <a:rPr lang="pl-PL" sz="3200" dirty="0"/>
              <a:t> Ratio</a:t>
            </a:r>
          </a:p>
        </p:txBody>
      </p:sp>
      <p:pic>
        <p:nvPicPr>
          <p:cNvPr id="3" name="Picture 2">
            <a:extLst>
              <a:ext uri="{FF2B5EF4-FFF2-40B4-BE49-F238E27FC236}">
                <a16:creationId xmlns:a16="http://schemas.microsoft.com/office/drawing/2014/main" id="{292328DE-3416-C48A-36CD-A4581C2477CA}"/>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2295271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Safety</a:t>
            </a:r>
            <a:r>
              <a:rPr lang="pl-PL" sz="3200" dirty="0">
                <a:latin typeface="Calibri" panose="020F0502020204030204" pitchFamily="34" charset="0"/>
                <a:cs typeface="Calibri" panose="020F0502020204030204" pitchFamily="34" charset="0"/>
              </a:rPr>
              <a:t> Stock </a:t>
            </a:r>
            <a:r>
              <a:rPr lang="pl-PL" sz="3200" dirty="0" err="1">
                <a:latin typeface="Calibri" panose="020F0502020204030204" pitchFamily="34" charset="0"/>
                <a:cs typeface="Calibri" panose="020F0502020204030204" pitchFamily="34" charset="0"/>
              </a:rPr>
              <a:t>Calculation</a:t>
            </a:r>
            <a:endParaRPr lang="pl-PL" sz="3200" dirty="0">
              <a:latin typeface="Calibri" panose="020F0502020204030204" pitchFamily="34" charset="0"/>
              <a:cs typeface="Calibri" panose="020F0502020204030204" pitchFamily="34" charset="0"/>
            </a:endParaRPr>
          </a:p>
        </p:txBody>
      </p:sp>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pic>
        <p:nvPicPr>
          <p:cNvPr id="4" name="Picture 3">
            <a:extLst>
              <a:ext uri="{FF2B5EF4-FFF2-40B4-BE49-F238E27FC236}">
                <a16:creationId xmlns:a16="http://schemas.microsoft.com/office/drawing/2014/main" id="{B47DCB27-AB06-C319-2E4E-0173B7996333}"/>
              </a:ext>
            </a:extLst>
          </p:cNvPr>
          <p:cNvPicPr>
            <a:picLocks noChangeAspect="1"/>
          </p:cNvPicPr>
          <p:nvPr/>
        </p:nvPicPr>
        <p:blipFill>
          <a:blip r:embed="rId4"/>
          <a:stretch>
            <a:fillRect/>
          </a:stretch>
        </p:blipFill>
        <p:spPr>
          <a:xfrm>
            <a:off x="251462" y="5867841"/>
            <a:ext cx="4684835" cy="899014"/>
          </a:xfrm>
          <a:prstGeom prst="rect">
            <a:avLst/>
          </a:prstGeom>
        </p:spPr>
      </p:pic>
    </p:spTree>
    <p:extLst>
      <p:ext uri="{BB962C8B-B14F-4D97-AF65-F5344CB8AC3E}">
        <p14:creationId xmlns:p14="http://schemas.microsoft.com/office/powerpoint/2010/main" val="3817046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Safety</a:t>
            </a:r>
            <a:r>
              <a:rPr lang="pl-PL" sz="3200" dirty="0">
                <a:latin typeface="Calibri" panose="020F0502020204030204" pitchFamily="34" charset="0"/>
                <a:cs typeface="Calibri" panose="020F0502020204030204" pitchFamily="34" charset="0"/>
              </a:rPr>
              <a:t> Stock </a:t>
            </a:r>
            <a:r>
              <a:rPr lang="pl-PL" sz="3200" dirty="0" err="1">
                <a:latin typeface="Calibri" panose="020F0502020204030204" pitchFamily="34" charset="0"/>
                <a:cs typeface="Calibri" panose="020F0502020204030204" pitchFamily="34" charset="0"/>
              </a:rPr>
              <a:t>Calculation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557392" y="864108"/>
            <a:ext cx="8104340" cy="5120640"/>
          </a:xfrm>
        </p:spPr>
        <p:txBody>
          <a:bodyPr>
            <a:normAutofit/>
          </a:bodyPr>
          <a:lstStyle/>
          <a:p>
            <a:r>
              <a:rPr lang="en-US" sz="2800" dirty="0">
                <a:latin typeface="Calibri" panose="020F0502020204030204" pitchFamily="34" charset="0"/>
                <a:cs typeface="Calibri" panose="020F0502020204030204" pitchFamily="34" charset="0"/>
              </a:rPr>
              <a:t>Safety stock calculation determines the extra quantity of inventory held to protect against uncertainty in demand and supply.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It helps prevent </a:t>
            </a:r>
            <a:r>
              <a:rPr lang="en-US" sz="2800" dirty="0" err="1">
                <a:latin typeface="Calibri" panose="020F0502020204030204" pitchFamily="34" charset="0"/>
                <a:cs typeface="Calibri" panose="020F0502020204030204" pitchFamily="34" charset="0"/>
              </a:rPr>
              <a:t>stockouts</a:t>
            </a:r>
            <a:r>
              <a:rPr lang="en-US" sz="2800" dirty="0">
                <a:latin typeface="Calibri" panose="020F0502020204030204" pitchFamily="34" charset="0"/>
                <a:cs typeface="Calibri" panose="020F0502020204030204" pitchFamily="34" charset="0"/>
              </a:rPr>
              <a:t> caused by unexpected increases in demand, supplier delays, or lead time variability.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Proper safety stock levels balance service quality and inventory holding costs.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D1AAA21-2052-0FE5-10B1-C4B627D6A782}"/>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511343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ABC Analysis</a:t>
            </a:r>
          </a:p>
        </p:txBody>
      </p:sp>
      <p:pic>
        <p:nvPicPr>
          <p:cNvPr id="7" name="Symbol zastępczy zawartości 6"/>
          <p:cNvPicPr>
            <a:picLocks noGrp="1" noChangeAspect="1"/>
          </p:cNvPicPr>
          <p:nvPr>
            <p:ph idx="1"/>
          </p:nvPr>
        </p:nvPicPr>
        <p:blipFill>
          <a:blip r:embed="rId3"/>
          <a:stretch>
            <a:fillRect/>
          </a:stretch>
        </p:blipFill>
        <p:spPr>
          <a:xfrm>
            <a:off x="3630743" y="818412"/>
            <a:ext cx="7818046" cy="5212031"/>
          </a:xfrm>
          <a:prstGeom prst="rect">
            <a:avLst/>
          </a:prstGeom>
        </p:spPr>
      </p:pic>
      <p:pic>
        <p:nvPicPr>
          <p:cNvPr id="3" name="Picture 2">
            <a:extLst>
              <a:ext uri="{FF2B5EF4-FFF2-40B4-BE49-F238E27FC236}">
                <a16:creationId xmlns:a16="http://schemas.microsoft.com/office/drawing/2014/main" id="{5226D18C-722A-AE77-C494-3D500A15AA12}"/>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1641749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ABC Analysis</a:t>
            </a:r>
          </a:p>
        </p:txBody>
      </p:sp>
      <p:sp>
        <p:nvSpPr>
          <p:cNvPr id="3" name="Symbol zastępczy zawartości 2"/>
          <p:cNvSpPr>
            <a:spLocks noGrp="1"/>
          </p:cNvSpPr>
          <p:nvPr>
            <p:ph idx="1"/>
          </p:nvPr>
        </p:nvSpPr>
        <p:spPr>
          <a:xfrm>
            <a:off x="3693902" y="964316"/>
            <a:ext cx="8005408" cy="5248594"/>
          </a:xfrm>
        </p:spPr>
        <p:txBody>
          <a:bodyPr>
            <a:noAutofit/>
          </a:bodyPr>
          <a:lstStyle/>
          <a:p>
            <a:r>
              <a:rPr lang="pl-PL" sz="2600" dirty="0">
                <a:latin typeface="Calibri" panose="020F0502020204030204" pitchFamily="34" charset="0"/>
                <a:cs typeface="Calibri" panose="020F0502020204030204" pitchFamily="34" charset="0"/>
              </a:rPr>
              <a:t>AB</a:t>
            </a:r>
            <a:r>
              <a:rPr lang="en-US" sz="2600" dirty="0">
                <a:latin typeface="Calibri" panose="020F0502020204030204" pitchFamily="34" charset="0"/>
                <a:cs typeface="Calibri" panose="020F0502020204030204" pitchFamily="34" charset="0"/>
              </a:rPr>
              <a:t>C analysis is an inventory classification method based on the </a:t>
            </a:r>
            <a:r>
              <a:rPr lang="en-US" sz="2600" b="1" dirty="0">
                <a:latin typeface="Calibri" panose="020F0502020204030204" pitchFamily="34" charset="0"/>
                <a:cs typeface="Calibri" panose="020F0502020204030204" pitchFamily="34" charset="0"/>
              </a:rPr>
              <a:t>Pareto principle (80/20 rule)</a:t>
            </a:r>
            <a:r>
              <a:rPr lang="en-US" sz="2600" dirty="0">
                <a:latin typeface="Calibri" panose="020F0502020204030204" pitchFamily="34" charset="0"/>
                <a:cs typeface="Calibri" panose="020F0502020204030204" pitchFamily="34" charset="0"/>
              </a:rPr>
              <a:t>. Items are divided into three groups according to their value and importance:</a:t>
            </a:r>
          </a:p>
          <a:p>
            <a:pPr lvl="1"/>
            <a:r>
              <a:rPr lang="en-US" sz="2400" b="1" dirty="0">
                <a:latin typeface="Calibri" panose="020F0502020204030204" pitchFamily="34" charset="0"/>
                <a:cs typeface="Calibri" panose="020F0502020204030204" pitchFamily="34" charset="0"/>
              </a:rPr>
              <a:t>A-items:</a:t>
            </a:r>
            <a:r>
              <a:rPr lang="en-US" sz="2400" dirty="0">
                <a:latin typeface="Calibri" panose="020F0502020204030204" pitchFamily="34" charset="0"/>
                <a:cs typeface="Calibri" panose="020F0502020204030204" pitchFamily="34" charset="0"/>
              </a:rPr>
              <a:t> High-value items, typically around 20% of the inventory, accounting for about 70–80% of total value.</a:t>
            </a:r>
          </a:p>
          <a:p>
            <a:pPr lvl="1"/>
            <a:r>
              <a:rPr lang="en-US" sz="2400" b="1" dirty="0">
                <a:latin typeface="Calibri" panose="020F0502020204030204" pitchFamily="34" charset="0"/>
                <a:cs typeface="Calibri" panose="020F0502020204030204" pitchFamily="34" charset="0"/>
              </a:rPr>
              <a:t>B-items:</a:t>
            </a:r>
            <a:r>
              <a:rPr lang="en-US" sz="2400" dirty="0">
                <a:latin typeface="Calibri" panose="020F0502020204030204" pitchFamily="34" charset="0"/>
                <a:cs typeface="Calibri" panose="020F0502020204030204" pitchFamily="34" charset="0"/>
              </a:rPr>
              <a:t> Medium-value items, about 30% of inventory, contributing 15–25% of total value.</a:t>
            </a:r>
          </a:p>
          <a:p>
            <a:pPr lvl="1"/>
            <a:r>
              <a:rPr lang="en-US" sz="2400" b="1" dirty="0">
                <a:latin typeface="Calibri" panose="020F0502020204030204" pitchFamily="34" charset="0"/>
                <a:cs typeface="Calibri" panose="020F0502020204030204" pitchFamily="34" charset="0"/>
              </a:rPr>
              <a:t>C-items:</a:t>
            </a:r>
            <a:r>
              <a:rPr lang="en-US" sz="2400" dirty="0">
                <a:latin typeface="Calibri" panose="020F0502020204030204" pitchFamily="34" charset="0"/>
                <a:cs typeface="Calibri" panose="020F0502020204030204" pitchFamily="34" charset="0"/>
              </a:rPr>
              <a:t> Low-value items, around 50% of inventory, representing only 5–10% of total value.</a:t>
            </a:r>
          </a:p>
          <a:p>
            <a:r>
              <a:rPr lang="en-US" sz="2600" dirty="0">
                <a:latin typeface="Calibri" panose="020F0502020204030204" pitchFamily="34" charset="0"/>
                <a:cs typeface="Calibri" panose="020F0502020204030204" pitchFamily="34" charset="0"/>
              </a:rPr>
              <a:t>This method helps companies </a:t>
            </a:r>
            <a:r>
              <a:rPr lang="en-US" sz="2600" b="1" dirty="0">
                <a:latin typeface="Calibri" panose="020F0502020204030204" pitchFamily="34" charset="0"/>
                <a:cs typeface="Calibri" panose="020F0502020204030204" pitchFamily="34" charset="0"/>
              </a:rPr>
              <a:t>focus control and resources on the most important items</a:t>
            </a:r>
            <a:r>
              <a:rPr lang="en-US" sz="2600" dirty="0">
                <a:latin typeface="Calibri" panose="020F0502020204030204" pitchFamily="34" charset="0"/>
                <a:cs typeface="Calibri" panose="020F0502020204030204" pitchFamily="34" charset="0"/>
              </a:rPr>
              <a:t>, optimizing inventory management and reducing costs.</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40F57F0-44C2-6348-1628-013BC6BAB420}"/>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2420069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Reorder point systems</a:t>
            </a:r>
            <a:br>
              <a:rPr lang="en-US" dirty="0">
                <a:latin typeface="Calibri" panose="020F0502020204030204" pitchFamily="34" charset="0"/>
                <a:cs typeface="Calibri" panose="020F0502020204030204" pitchFamily="34" charset="0"/>
              </a:rPr>
            </a:br>
            <a:endParaRPr lang="pl-PL" dirty="0"/>
          </a:p>
        </p:txBody>
      </p:sp>
      <p:sp>
        <p:nvSpPr>
          <p:cNvPr id="3" name="Symbol zastępczy zawartości 2"/>
          <p:cNvSpPr>
            <a:spLocks noGrp="1"/>
          </p:cNvSpPr>
          <p:nvPr>
            <p:ph idx="1"/>
          </p:nvPr>
        </p:nvSpPr>
        <p:spPr>
          <a:xfrm>
            <a:off x="3869268" y="864108"/>
            <a:ext cx="7792464" cy="5120640"/>
          </a:xfrm>
        </p:spPr>
        <p:txBody>
          <a:bodyPr>
            <a:normAutofit/>
          </a:bodyPr>
          <a:lstStyle/>
          <a:p>
            <a:r>
              <a:rPr lang="en-US" sz="2800" dirty="0">
                <a:latin typeface="Calibri" panose="020F0502020204030204" pitchFamily="34" charset="0"/>
                <a:cs typeface="Calibri" panose="020F0502020204030204" pitchFamily="34" charset="0"/>
              </a:rPr>
              <a:t>Reorder point systems define the inventory level at which a new order should be placed.</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 reorder point is typically based on expected demand during lead time plus safety stock.</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These systems help ensure continuous availability of products while minimizing excess inventory.</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FBD841C-7361-5D75-4D72-B88C9BEF7011}"/>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2401013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06430" y="604380"/>
            <a:ext cx="7842568" cy="5120640"/>
          </a:xfrm>
        </p:spPr>
        <p:txBody>
          <a:bodyPr/>
          <a:lstStyle/>
          <a:p>
            <a:pPr marL="0" indent="0">
              <a:buNone/>
            </a:pPr>
            <a:r>
              <a:rPr lang="pl-PL" sz="2800" b="1" dirty="0" err="1">
                <a:latin typeface="Calibri" panose="020F0502020204030204" pitchFamily="34" charset="0"/>
                <a:cs typeface="Calibri" panose="020F0502020204030204" pitchFamily="34" charset="0"/>
              </a:rPr>
              <a:t>Technological</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support</a:t>
            </a:r>
            <a:r>
              <a:rPr lang="pl-PL" sz="2800" b="1" dirty="0">
                <a:latin typeface="Calibri" panose="020F0502020204030204" pitchFamily="34" charset="0"/>
                <a:cs typeface="Calibri" panose="020F0502020204030204" pitchFamily="34" charset="0"/>
              </a:rPr>
              <a:t>:</a:t>
            </a:r>
          </a:p>
          <a:p>
            <a:r>
              <a:rPr lang="pl-PL" sz="2800" dirty="0">
                <a:latin typeface="Calibri" panose="020F0502020204030204" pitchFamily="34" charset="0"/>
                <a:cs typeface="Calibri" panose="020F0502020204030204" pitchFamily="34" charset="0"/>
              </a:rPr>
              <a:t>ERP </a:t>
            </a:r>
            <a:r>
              <a:rPr lang="pl-PL" sz="2800" dirty="0" err="1">
                <a:latin typeface="Calibri" panose="020F0502020204030204" pitchFamily="34" charset="0"/>
                <a:cs typeface="Calibri" panose="020F0502020204030204" pitchFamily="34" charset="0"/>
              </a:rPr>
              <a:t>systems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Warehouse</a:t>
            </a:r>
            <a:r>
              <a:rPr lang="pl-PL" sz="2800" dirty="0">
                <a:latin typeface="Calibri" panose="020F0502020204030204" pitchFamily="34" charset="0"/>
                <a:cs typeface="Calibri" panose="020F0502020204030204" pitchFamily="34" charset="0"/>
              </a:rPr>
              <a:t> Management Systems (WMS)</a:t>
            </a:r>
          </a:p>
          <a:p>
            <a:r>
              <a:rPr lang="pl-PL" sz="2800" dirty="0" err="1">
                <a:latin typeface="Calibri" panose="020F0502020204030204" pitchFamily="34" charset="0"/>
                <a:cs typeface="Calibri" panose="020F0502020204030204" pitchFamily="34" charset="0"/>
              </a:rPr>
              <a:t>Barcode</a:t>
            </a:r>
            <a:r>
              <a:rPr lang="pl-PL" sz="2800" dirty="0">
                <a:latin typeface="Calibri" panose="020F0502020204030204" pitchFamily="34" charset="0"/>
                <a:cs typeface="Calibri" panose="020F0502020204030204" pitchFamily="34" charset="0"/>
              </a:rPr>
              <a:t> and RFID </a:t>
            </a:r>
            <a:r>
              <a:rPr lang="pl-PL" sz="2800" dirty="0" err="1">
                <a:latin typeface="Calibri" panose="020F0502020204030204" pitchFamily="34" charset="0"/>
                <a:cs typeface="Calibri" panose="020F0502020204030204" pitchFamily="34" charset="0"/>
              </a:rPr>
              <a:t>technologies</a:t>
            </a:r>
            <a:endParaRPr lang="pl-PL" sz="2800" dirty="0">
              <a:latin typeface="Calibri" panose="020F0502020204030204" pitchFamily="34" charset="0"/>
              <a:cs typeface="Calibri" panose="020F0502020204030204" pitchFamily="34" charset="0"/>
            </a:endParaRPr>
          </a:p>
          <a:p>
            <a:pPr marL="0" indent="0">
              <a:buNone/>
            </a:pPr>
            <a:r>
              <a:rPr lang="pl-PL" sz="2800" b="1" dirty="0" err="1">
                <a:latin typeface="Calibri" panose="020F0502020204030204" pitchFamily="34" charset="0"/>
                <a:cs typeface="Calibri" panose="020F0502020204030204" pitchFamily="34" charset="0"/>
              </a:rPr>
              <a:t>Objectives</a:t>
            </a:r>
            <a:r>
              <a:rPr lang="pl-PL" sz="2800" b="1" dirty="0">
                <a:latin typeface="Calibri" panose="020F0502020204030204" pitchFamily="34" charset="0"/>
                <a:cs typeface="Calibri" panose="020F0502020204030204" pitchFamily="34" charset="0"/>
              </a:rPr>
              <a:t> of </a:t>
            </a:r>
            <a:r>
              <a:rPr lang="pl-PL" sz="2800" b="1" dirty="0" err="1">
                <a:latin typeface="Calibri" panose="020F0502020204030204" pitchFamily="34" charset="0"/>
                <a:cs typeface="Calibri" panose="020F0502020204030204" pitchFamily="34" charset="0"/>
              </a:rPr>
              <a:t>inventory</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control</a:t>
            </a:r>
            <a:r>
              <a:rPr lang="pl-PL" sz="2800" b="1" dirty="0">
                <a:latin typeface="Calibri" panose="020F0502020204030204" pitchFamily="34" charset="0"/>
                <a:cs typeface="Calibri" panose="020F0502020204030204" pitchFamily="34" charset="0"/>
              </a:rPr>
              <a:t>:</a:t>
            </a:r>
          </a:p>
          <a:p>
            <a:r>
              <a:rPr lang="pl-PL" sz="2800" dirty="0" err="1">
                <a:latin typeface="Calibri" panose="020F0502020204030204" pitchFamily="34" charset="0"/>
                <a:cs typeface="Calibri" panose="020F0502020204030204" pitchFamily="34" charset="0"/>
              </a:rPr>
              <a:t>Avoid</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stockouts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Prevent</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overstocking</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Ensure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accurate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stock</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records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Improve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material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traceability</a:t>
            </a:r>
            <a:endParaRPr lang="pl-PL" sz="2800" dirty="0">
              <a:latin typeface="Calibri" panose="020F0502020204030204" pitchFamily="34" charset="0"/>
              <a:cs typeface="Calibri" panose="020F0502020204030204" pitchFamily="34" charset="0"/>
            </a:endParaRPr>
          </a:p>
          <a:p>
            <a:endParaRPr lang="pl-PL" dirty="0"/>
          </a:p>
        </p:txBody>
      </p:sp>
      <p:sp>
        <p:nvSpPr>
          <p:cNvPr id="4" name="Prostokąt 3"/>
          <p:cNvSpPr/>
          <p:nvPr/>
        </p:nvSpPr>
        <p:spPr>
          <a:xfrm>
            <a:off x="5202477" y="5623566"/>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In many African supply chains, improving </a:t>
            </a:r>
            <a:r>
              <a:rPr lang="en-US" b="1" dirty="0">
                <a:latin typeface="Calibri" panose="020F0502020204030204" pitchFamily="34" charset="0"/>
                <a:cs typeface="Calibri" panose="020F0502020204030204" pitchFamily="34" charset="0"/>
              </a:rPr>
              <a:t>inventory visibility</a:t>
            </a:r>
            <a:r>
              <a:rPr lang="en-US" dirty="0">
                <a:latin typeface="Calibri" panose="020F0502020204030204" pitchFamily="34" charset="0"/>
                <a:cs typeface="Calibri" panose="020F0502020204030204" pitchFamily="34" charset="0"/>
              </a:rPr>
              <a:t> is one of the fastest ways to enhance material flow efficiency.</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Monitoring and Regulating Inventory Levels and Stock Movements</a:t>
            </a:r>
            <a:endParaRPr lang="pl-PL" sz="3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8FBB984-8AFD-82E7-0A58-18014219FB5B}"/>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980773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ERP </a:t>
            </a:r>
            <a:r>
              <a:rPr lang="pl-PL" dirty="0" err="1">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68852" y="300437"/>
            <a:ext cx="8005406" cy="5120640"/>
          </a:xfrm>
        </p:spPr>
        <p:txBody>
          <a:bodyPr>
            <a:normAutofit lnSpcReduction="10000"/>
          </a:bodyPr>
          <a:lstStyle/>
          <a:p>
            <a:pPr marL="0" indent="0">
              <a:buNone/>
            </a:pPr>
            <a:r>
              <a:rPr lang="en-US" sz="2400" dirty="0">
                <a:latin typeface="Calibri" panose="020F0502020204030204" pitchFamily="34" charset="0"/>
                <a:cs typeface="Calibri" panose="020F0502020204030204" pitchFamily="34" charset="0"/>
              </a:rPr>
              <a:t>ERP systems provide </a:t>
            </a:r>
            <a:r>
              <a:rPr lang="en-US" sz="2400" b="1" dirty="0">
                <a:latin typeface="Calibri" panose="020F0502020204030204" pitchFamily="34" charset="0"/>
                <a:cs typeface="Calibri" panose="020F0502020204030204" pitchFamily="34" charset="0"/>
              </a:rPr>
              <a:t>technical support</a:t>
            </a:r>
            <a:r>
              <a:rPr lang="en-US" sz="2400" dirty="0">
                <a:latin typeface="Calibri" panose="020F0502020204030204" pitchFamily="34" charset="0"/>
                <a:cs typeface="Calibri" panose="020F0502020204030204" pitchFamily="34" charset="0"/>
              </a:rPr>
              <a:t> for:</a:t>
            </a:r>
          </a:p>
          <a:p>
            <a:pPr marL="0" indent="0">
              <a:buNone/>
            </a:pPr>
            <a:r>
              <a:rPr lang="en-US" sz="2400" b="1" dirty="0">
                <a:latin typeface="Calibri" panose="020F0502020204030204" pitchFamily="34" charset="0"/>
                <a:cs typeface="Calibri" panose="020F0502020204030204" pitchFamily="34" charset="0"/>
              </a:rPr>
              <a:t>Inventory Monitoring</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Real-time tracking of stock levels across multiple warehouses or locations.</a:t>
            </a:r>
          </a:p>
          <a:p>
            <a:pPr lvl="1"/>
            <a:r>
              <a:rPr lang="en-US" sz="2400" dirty="0">
                <a:latin typeface="Calibri" panose="020F0502020204030204" pitchFamily="34" charset="0"/>
                <a:cs typeface="Calibri" panose="020F0502020204030204" pitchFamily="34" charset="0"/>
              </a:rPr>
              <a:t>Automatic updates when items are received, shipped, or transferred.</a:t>
            </a:r>
          </a:p>
          <a:p>
            <a:pPr lvl="1"/>
            <a:r>
              <a:rPr lang="en-US" sz="2400" dirty="0">
                <a:latin typeface="Calibri" panose="020F0502020204030204" pitchFamily="34" charset="0"/>
                <a:cs typeface="Calibri" panose="020F0502020204030204" pitchFamily="34" charset="0"/>
              </a:rPr>
              <a:t>Alerts for low stock, overstock, or expiration of perishable items.</a:t>
            </a:r>
          </a:p>
          <a:p>
            <a:pPr marL="0" indent="0">
              <a:buNone/>
            </a:pPr>
            <a:r>
              <a:rPr lang="en-US" sz="2400" b="1" dirty="0">
                <a:latin typeface="Calibri" panose="020F0502020204030204" pitchFamily="34" charset="0"/>
                <a:cs typeface="Calibri" panose="020F0502020204030204" pitchFamily="34" charset="0"/>
              </a:rPr>
              <a:t>Stock Movements and Logistics</a:t>
            </a:r>
            <a:endParaRPr lang="en-US" sz="2400" dirty="0">
              <a:latin typeface="Calibri" panose="020F0502020204030204" pitchFamily="34" charset="0"/>
              <a:cs typeface="Calibri" panose="020F0502020204030204" pitchFamily="34" charset="0"/>
            </a:endParaRPr>
          </a:p>
          <a:p>
            <a:pPr lvl="1"/>
            <a:r>
              <a:rPr lang="en-US" sz="2400" dirty="0">
                <a:latin typeface="Calibri" panose="020F0502020204030204" pitchFamily="34" charset="0"/>
                <a:cs typeface="Calibri" panose="020F0502020204030204" pitchFamily="34" charset="0"/>
              </a:rPr>
              <a:t>Recording inbound and outbound transactions (purchases, sales, transfers).</a:t>
            </a:r>
          </a:p>
          <a:p>
            <a:pPr lvl="1"/>
            <a:r>
              <a:rPr lang="en-US" sz="2400" dirty="0">
                <a:latin typeface="Calibri" panose="020F0502020204030204" pitchFamily="34" charset="0"/>
                <a:cs typeface="Calibri" panose="020F0502020204030204" pitchFamily="34" charset="0"/>
              </a:rPr>
              <a:t>Tracking goods in transit or reserved for orders.</a:t>
            </a:r>
          </a:p>
          <a:p>
            <a:pPr lvl="1"/>
            <a:r>
              <a:rPr lang="en-US" sz="2400" dirty="0">
                <a:latin typeface="Calibri" panose="020F0502020204030204" pitchFamily="34" charset="0"/>
                <a:cs typeface="Calibri" panose="020F0502020204030204" pitchFamily="34" charset="0"/>
              </a:rPr>
              <a:t>Integration with barcoding, RFID, or </a:t>
            </a:r>
            <a:r>
              <a:rPr lang="en-US" sz="2400" dirty="0" err="1">
                <a:latin typeface="Calibri" panose="020F0502020204030204" pitchFamily="34" charset="0"/>
                <a:cs typeface="Calibri" panose="020F0502020204030204" pitchFamily="34" charset="0"/>
              </a:rPr>
              <a:t>IoT</a:t>
            </a:r>
            <a:r>
              <a:rPr lang="en-US" sz="2400" dirty="0">
                <a:latin typeface="Calibri" panose="020F0502020204030204" pitchFamily="34" charset="0"/>
                <a:cs typeface="Calibri" panose="020F0502020204030204" pitchFamily="34" charset="0"/>
              </a:rPr>
              <a:t> sensors for precise tracking.</a:t>
            </a:r>
          </a:p>
          <a:p>
            <a:endParaRPr lang="pl-PL" dirty="0"/>
          </a:p>
        </p:txBody>
      </p:sp>
      <p:sp>
        <p:nvSpPr>
          <p:cNvPr id="4" name="Prostokąt 3"/>
          <p:cNvSpPr/>
          <p:nvPr/>
        </p:nvSpPr>
        <p:spPr>
          <a:xfrm>
            <a:off x="4321479" y="5246084"/>
            <a:ext cx="7077206" cy="1477328"/>
          </a:xfrm>
          <a:prstGeom prst="rect">
            <a:avLst/>
          </a:prstGeom>
          <a:solidFill>
            <a:schemeClr val="accent1">
              <a:lumMod val="20000"/>
              <a:lumOff val="80000"/>
            </a:schemeClr>
          </a:solidFill>
        </p:spPr>
        <p:txBody>
          <a:bodyPr wrap="square">
            <a:spAutoFit/>
          </a:bodyPr>
          <a:lstStyle/>
          <a:p>
            <a:r>
              <a:rPr lang="en-US" dirty="0">
                <a:latin typeface="Calibri" panose="020F0502020204030204" pitchFamily="34" charset="0"/>
                <a:cs typeface="Calibri" panose="020F0502020204030204" pitchFamily="34" charset="0"/>
              </a:rPr>
              <a:t>An </a:t>
            </a:r>
            <a:r>
              <a:rPr lang="en-US" b="1" dirty="0">
                <a:latin typeface="Calibri" panose="020F0502020204030204" pitchFamily="34" charset="0"/>
                <a:cs typeface="Calibri" panose="020F0502020204030204" pitchFamily="34" charset="0"/>
              </a:rPr>
              <a:t>ERP (Enterprise Resource Planning) system </a:t>
            </a:r>
            <a:r>
              <a:rPr lang="en-US" dirty="0">
                <a:latin typeface="Calibri" panose="020F0502020204030204" pitchFamily="34" charset="0"/>
                <a:cs typeface="Calibri" panose="020F0502020204030204" pitchFamily="34" charset="0"/>
              </a:rPr>
              <a:t>is a software platform that integrates key business processes across an organization. In the context of inventory management and stock control, ERP systems play a crucial role in monitoring, regulating, and optimizing inventory levels and movements.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3844D1F-1142-CD76-D7CE-263E822584B4}"/>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4074838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43590" y="588534"/>
            <a:ext cx="8130668" cy="5962577"/>
          </a:xfrm>
        </p:spPr>
        <p:txBody>
          <a:bodyPr>
            <a:normAutofit lnSpcReduction="10000"/>
          </a:bodyPr>
          <a:lstStyle/>
          <a:p>
            <a:pPr marL="0" indent="0">
              <a:buNone/>
            </a:pPr>
            <a:r>
              <a:rPr lang="en-US" sz="2800" b="1" dirty="0">
                <a:latin typeface="Calibri" panose="020F0502020204030204" pitchFamily="34" charset="0"/>
                <a:cs typeface="Calibri" panose="020F0502020204030204" pitchFamily="34" charset="0"/>
              </a:rPr>
              <a:t>Inventory Optimization</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Forecasting demand using historical data and predictive analytics.</a:t>
            </a:r>
          </a:p>
          <a:p>
            <a:pPr lvl="1"/>
            <a:r>
              <a:rPr lang="en-US" sz="2800" dirty="0">
                <a:latin typeface="Calibri" panose="020F0502020204030204" pitchFamily="34" charset="0"/>
                <a:cs typeface="Calibri" panose="020F0502020204030204" pitchFamily="34" charset="0"/>
              </a:rPr>
              <a:t>Recommending reorder points and quantities to avoid shortages or excess stock.</a:t>
            </a:r>
          </a:p>
          <a:p>
            <a:pPr lvl="1"/>
            <a:r>
              <a:rPr lang="en-US" sz="2800" dirty="0">
                <a:latin typeface="Calibri" panose="020F0502020204030204" pitchFamily="34" charset="0"/>
                <a:cs typeface="Calibri" panose="020F0502020204030204" pitchFamily="34" charset="0"/>
              </a:rPr>
              <a:t>Supporting just-in-time (JIT) and lean inventory strategies.</a:t>
            </a:r>
          </a:p>
          <a:p>
            <a:pPr marL="0" indent="0">
              <a:buNone/>
            </a:pPr>
            <a:r>
              <a:rPr lang="en-US" sz="2800" b="1" dirty="0">
                <a:latin typeface="Calibri" panose="020F0502020204030204" pitchFamily="34" charset="0"/>
                <a:cs typeface="Calibri" panose="020F0502020204030204" pitchFamily="34" charset="0"/>
              </a:rPr>
              <a:t>Technical Support Features</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Automated reporting and dashboards for inventory KPIs (turnover, holding costs, stock aging).</a:t>
            </a:r>
          </a:p>
          <a:p>
            <a:pPr lvl="1"/>
            <a:r>
              <a:rPr lang="en-US" sz="2800" dirty="0">
                <a:latin typeface="Calibri" panose="020F0502020204030204" pitchFamily="34" charset="0"/>
                <a:cs typeface="Calibri" panose="020F0502020204030204" pitchFamily="34" charset="0"/>
              </a:rPr>
              <a:t>Integration with purchasing, production, and sales modules to ensure seamless flow of goods.</a:t>
            </a:r>
          </a:p>
          <a:p>
            <a:pPr lvl="1"/>
            <a:r>
              <a:rPr lang="en-US" sz="2800" dirty="0">
                <a:latin typeface="Calibri" panose="020F0502020204030204" pitchFamily="34" charset="0"/>
                <a:cs typeface="Calibri" panose="020F0502020204030204" pitchFamily="34" charset="0"/>
              </a:rPr>
              <a:t>Alerts and notifications for discrepancies or anomalies in stock movements.</a:t>
            </a:r>
          </a:p>
          <a:p>
            <a:endParaRPr lang="pl-PL" dirty="0"/>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ERP </a:t>
            </a:r>
            <a:r>
              <a:rPr lang="pl-PL" dirty="0" err="1">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CD659C6-6D68-1BD7-838E-A633451F6687}"/>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3116600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56325" y="312962"/>
            <a:ext cx="7980354" cy="6288253"/>
          </a:xfrm>
        </p:spPr>
        <p:txBody>
          <a:bodyPr>
            <a:normAutofit/>
          </a:bodyPr>
          <a:lstStyle/>
          <a:p>
            <a:pPr marL="0" indent="0">
              <a:buNone/>
            </a:pPr>
            <a:r>
              <a:rPr lang="en-US" sz="2800" b="1" dirty="0">
                <a:latin typeface="Calibri" panose="020F0502020204030204" pitchFamily="34" charset="0"/>
                <a:cs typeface="Calibri" panose="020F0502020204030204" pitchFamily="34" charset="0"/>
              </a:rPr>
              <a:t>Benefits</a:t>
            </a:r>
          </a:p>
          <a:p>
            <a:r>
              <a:rPr lang="en-US" sz="2800" b="1" dirty="0">
                <a:latin typeface="Calibri" panose="020F0502020204030204" pitchFamily="34" charset="0"/>
                <a:cs typeface="Calibri" panose="020F0502020204030204" pitchFamily="34" charset="0"/>
              </a:rPr>
              <a:t>Improved accuracy</a:t>
            </a:r>
            <a:r>
              <a:rPr lang="en-US" sz="2800" dirty="0">
                <a:latin typeface="Calibri" panose="020F0502020204030204" pitchFamily="34" charset="0"/>
                <a:cs typeface="Calibri" panose="020F0502020204030204" pitchFamily="34" charset="0"/>
              </a:rPr>
              <a:t>: reduces human errors in stock management.</a:t>
            </a:r>
          </a:p>
          <a:p>
            <a:r>
              <a:rPr lang="en-US" sz="2800" b="1" dirty="0">
                <a:latin typeface="Calibri" panose="020F0502020204030204" pitchFamily="34" charset="0"/>
                <a:cs typeface="Calibri" panose="020F0502020204030204" pitchFamily="34" charset="0"/>
              </a:rPr>
              <a:t>Efficiency</a:t>
            </a:r>
            <a:r>
              <a:rPr lang="en-US" sz="2800" dirty="0">
                <a:latin typeface="Calibri" panose="020F0502020204030204" pitchFamily="34" charset="0"/>
                <a:cs typeface="Calibri" panose="020F0502020204030204" pitchFamily="34" charset="0"/>
              </a:rPr>
              <a:t>: streamlines warehouse operations and stock replenishment.</a:t>
            </a:r>
          </a:p>
          <a:p>
            <a:r>
              <a:rPr lang="en-US" sz="2800" b="1" dirty="0">
                <a:latin typeface="Calibri" panose="020F0502020204030204" pitchFamily="34" charset="0"/>
                <a:cs typeface="Calibri" panose="020F0502020204030204" pitchFamily="34" charset="0"/>
              </a:rPr>
              <a:t>Cost reduction</a:t>
            </a:r>
            <a:r>
              <a:rPr lang="en-US" sz="2800" dirty="0">
                <a:latin typeface="Calibri" panose="020F0502020204030204" pitchFamily="34" charset="0"/>
                <a:cs typeface="Calibri" panose="020F0502020204030204" pitchFamily="34" charset="0"/>
              </a:rPr>
              <a:t>: minimizes excess inventory and storage costs.</a:t>
            </a:r>
          </a:p>
          <a:p>
            <a:r>
              <a:rPr lang="en-US" sz="2800" b="1" dirty="0">
                <a:latin typeface="Calibri" panose="020F0502020204030204" pitchFamily="34" charset="0"/>
                <a:cs typeface="Calibri" panose="020F0502020204030204" pitchFamily="34" charset="0"/>
              </a:rPr>
              <a:t>Transparency</a:t>
            </a:r>
            <a:r>
              <a:rPr lang="en-US" sz="2800" dirty="0">
                <a:latin typeface="Calibri" panose="020F0502020204030204" pitchFamily="34" charset="0"/>
                <a:cs typeface="Calibri" panose="020F0502020204030204" pitchFamily="34" charset="0"/>
              </a:rPr>
              <a:t>: provides a clear view of inventory across the supply chain.</a:t>
            </a:r>
          </a:p>
          <a:p>
            <a:r>
              <a:rPr lang="en-US" sz="2800" b="1" dirty="0">
                <a:latin typeface="Calibri" panose="020F0502020204030204" pitchFamily="34" charset="0"/>
                <a:cs typeface="Calibri" panose="020F0502020204030204" pitchFamily="34" charset="0"/>
              </a:rPr>
              <a:t>Decision support</a:t>
            </a:r>
            <a:r>
              <a:rPr lang="en-US" sz="2800" dirty="0">
                <a:latin typeface="Calibri" panose="020F0502020204030204" pitchFamily="34" charset="0"/>
                <a:cs typeface="Calibri" panose="020F0502020204030204" pitchFamily="34" charset="0"/>
              </a:rPr>
              <a:t>: technical insights help managers make data-driven decisions.</a:t>
            </a:r>
          </a:p>
        </p:txBody>
      </p:sp>
      <p:sp>
        <p:nvSpPr>
          <p:cNvPr id="4"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ERP </a:t>
            </a:r>
            <a:r>
              <a:rPr lang="pl-PL" dirty="0" err="1">
                <a:latin typeface="Calibri" panose="020F0502020204030204" pitchFamily="34" charset="0"/>
                <a:cs typeface="Calibri" panose="020F0502020204030204" pitchFamily="34" charset="0"/>
              </a:rPr>
              <a:t>systems</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B1A3C6D-DE8C-1D77-C2B2-206E3D8ECAFE}"/>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180187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Examples of ERP Support in Inventory Management</a:t>
            </a:r>
            <a:br>
              <a:rPr lang="en-US" b="1" dirty="0"/>
            </a:br>
            <a:endParaRPr lang="pl-PL" dirty="0"/>
          </a:p>
        </p:txBody>
      </p:sp>
      <p:sp>
        <p:nvSpPr>
          <p:cNvPr id="3" name="Symbol zastępczy zawartości 2"/>
          <p:cNvSpPr>
            <a:spLocks noGrp="1"/>
          </p:cNvSpPr>
          <p:nvPr>
            <p:ph idx="1"/>
          </p:nvPr>
        </p:nvSpPr>
        <p:spPr>
          <a:xfrm>
            <a:off x="3618747" y="864108"/>
            <a:ext cx="8030458" cy="5120640"/>
          </a:xfrm>
        </p:spPr>
        <p:txBody>
          <a:bodyPr/>
          <a:lstStyle/>
          <a:p>
            <a:r>
              <a:rPr lang="en-US" sz="2800" b="1" dirty="0">
                <a:latin typeface="Calibri" panose="020F0502020204030204" pitchFamily="34" charset="0"/>
                <a:cs typeface="Calibri" panose="020F0502020204030204" pitchFamily="34" charset="0"/>
              </a:rPr>
              <a:t>SAP Inventory Management</a:t>
            </a:r>
            <a:r>
              <a:rPr lang="en-US" sz="2800" dirty="0">
                <a:latin typeface="Calibri" panose="020F0502020204030204" pitchFamily="34" charset="0"/>
                <a:cs typeface="Calibri" panose="020F0502020204030204" pitchFamily="34" charset="0"/>
              </a:rPr>
              <a:t>: Real-time visibility of stock, automated reorder suggestions.</a:t>
            </a:r>
          </a:p>
          <a:p>
            <a:r>
              <a:rPr lang="en-US" sz="2800" b="1" dirty="0">
                <a:latin typeface="Calibri" panose="020F0502020204030204" pitchFamily="34" charset="0"/>
                <a:cs typeface="Calibri" panose="020F0502020204030204" pitchFamily="34" charset="0"/>
              </a:rPr>
              <a:t>Oracle NetSuite</a:t>
            </a:r>
            <a:r>
              <a:rPr lang="en-US" sz="2800" dirty="0">
                <a:latin typeface="Calibri" panose="020F0502020204030204" pitchFamily="34" charset="0"/>
                <a:cs typeface="Calibri" panose="020F0502020204030204" pitchFamily="34" charset="0"/>
              </a:rPr>
              <a:t>: Tracks inventory across multiple locations, integrates with demand planning.</a:t>
            </a:r>
          </a:p>
          <a:p>
            <a:r>
              <a:rPr lang="en-US" sz="2800" b="1" dirty="0" err="1">
                <a:latin typeface="Calibri" panose="020F0502020204030204" pitchFamily="34" charset="0"/>
                <a:cs typeface="Calibri" panose="020F0502020204030204" pitchFamily="34" charset="0"/>
              </a:rPr>
              <a:t>Odoo</a:t>
            </a:r>
            <a:r>
              <a:rPr lang="en-US" sz="2800" b="1" dirty="0">
                <a:latin typeface="Calibri" panose="020F0502020204030204" pitchFamily="34" charset="0"/>
                <a:cs typeface="Calibri" panose="020F0502020204030204" pitchFamily="34" charset="0"/>
              </a:rPr>
              <a:t> ERP</a:t>
            </a:r>
            <a:r>
              <a:rPr lang="en-US" sz="2800" dirty="0">
                <a:latin typeface="Calibri" panose="020F0502020204030204" pitchFamily="34" charset="0"/>
                <a:cs typeface="Calibri" panose="020F0502020204030204" pitchFamily="34" charset="0"/>
              </a:rPr>
              <a:t>: Supports barcode scanning, real-time stock updates, and alerts for stock shortages.</a:t>
            </a:r>
          </a:p>
          <a:p>
            <a:endParaRPr lang="pl-PL" dirty="0"/>
          </a:p>
        </p:txBody>
      </p:sp>
      <p:pic>
        <p:nvPicPr>
          <p:cNvPr id="5" name="Picture 4">
            <a:extLst>
              <a:ext uri="{FF2B5EF4-FFF2-40B4-BE49-F238E27FC236}">
                <a16:creationId xmlns:a16="http://schemas.microsoft.com/office/drawing/2014/main" id="{F5EDF774-4FF3-B8EE-3465-BD24FD7AE843}"/>
              </a:ext>
            </a:extLst>
          </p:cNvPr>
          <p:cNvPicPr>
            <a:picLocks noChangeAspect="1"/>
          </p:cNvPicPr>
          <p:nvPr/>
        </p:nvPicPr>
        <p:blipFill>
          <a:blip r:embed="rId2"/>
          <a:stretch>
            <a:fillRect/>
          </a:stretch>
        </p:blipFill>
        <p:spPr>
          <a:xfrm>
            <a:off x="6073" y="5725773"/>
            <a:ext cx="4684835" cy="899014"/>
          </a:xfrm>
          <a:prstGeom prst="rect">
            <a:avLst/>
          </a:prstGeom>
        </p:spPr>
      </p:pic>
    </p:spTree>
    <p:extLst>
      <p:ext uri="{BB962C8B-B14F-4D97-AF65-F5344CB8AC3E}">
        <p14:creationId xmlns:p14="http://schemas.microsoft.com/office/powerpoint/2010/main" val="2440980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Challenges and Optimization of Material Flows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p:txBody>
          <a:bodyPr/>
          <a:lstStyle/>
          <a:p>
            <a:pPr marL="0" indent="0">
              <a:buNone/>
            </a:pPr>
            <a:r>
              <a:rPr lang="en-US" sz="2800" b="1" dirty="0">
                <a:latin typeface="Calibri" panose="020F0502020204030204" pitchFamily="34" charset="0"/>
                <a:cs typeface="Calibri" panose="020F0502020204030204" pitchFamily="34" charset="0"/>
              </a:rPr>
              <a:t>Main challenges in material flow management:</a:t>
            </a:r>
          </a:p>
          <a:p>
            <a:r>
              <a:rPr lang="en-US" sz="2800" dirty="0">
                <a:latin typeface="Calibri" panose="020F0502020204030204" pitchFamily="34" charset="0"/>
                <a:cs typeface="Calibri" panose="020F0502020204030204" pitchFamily="34" charset="0"/>
              </a:rPr>
              <a:t>Poor transport infrastructure</a:t>
            </a:r>
          </a:p>
          <a:p>
            <a:r>
              <a:rPr lang="en-US" sz="2800" dirty="0">
                <a:latin typeface="Calibri" panose="020F0502020204030204" pitchFamily="34" charset="0"/>
                <a:cs typeface="Calibri" panose="020F0502020204030204" pitchFamily="34" charset="0"/>
              </a:rPr>
              <a:t>Long lead times</a:t>
            </a:r>
          </a:p>
          <a:p>
            <a:r>
              <a:rPr lang="en-US" sz="2800" dirty="0">
                <a:latin typeface="Calibri" panose="020F0502020204030204" pitchFamily="34" charset="0"/>
                <a:cs typeface="Calibri" panose="020F0502020204030204" pitchFamily="34" charset="0"/>
              </a:rPr>
              <a:t>Unreliable suppliers</a:t>
            </a:r>
          </a:p>
          <a:p>
            <a:r>
              <a:rPr lang="en-US" sz="2800" dirty="0">
                <a:latin typeface="Calibri" panose="020F0502020204030204" pitchFamily="34" charset="0"/>
                <a:cs typeface="Calibri" panose="020F0502020204030204" pitchFamily="34" charset="0"/>
              </a:rPr>
              <a:t>Demand uncertainty</a:t>
            </a:r>
          </a:p>
          <a:p>
            <a:r>
              <a:rPr lang="en-US" sz="2800" dirty="0">
                <a:latin typeface="Calibri" panose="020F0502020204030204" pitchFamily="34" charset="0"/>
                <a:cs typeface="Calibri" panose="020F0502020204030204" pitchFamily="34" charset="0"/>
              </a:rPr>
              <a:t>Limited access to advanced IT systems</a:t>
            </a:r>
          </a:p>
          <a:p>
            <a:endParaRPr lang="pl-PL" dirty="0"/>
          </a:p>
        </p:txBody>
      </p:sp>
      <p:pic>
        <p:nvPicPr>
          <p:cNvPr id="5" name="Picture 4">
            <a:extLst>
              <a:ext uri="{FF2B5EF4-FFF2-40B4-BE49-F238E27FC236}">
                <a16:creationId xmlns:a16="http://schemas.microsoft.com/office/drawing/2014/main" id="{F0597113-9978-4573-C8E8-0591D4EBF8D4}"/>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17434822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1481" y="604380"/>
            <a:ext cx="7855093" cy="5120640"/>
          </a:xfrm>
        </p:spPr>
        <p:txBody>
          <a:bodyPr>
            <a:normAutofit lnSpcReduction="10000"/>
          </a:bodyPr>
          <a:lstStyle/>
          <a:p>
            <a:pPr marL="0" indent="0">
              <a:buNone/>
            </a:pPr>
            <a:r>
              <a:rPr lang="pl-PL" sz="2800" b="1" dirty="0" err="1">
                <a:latin typeface="Calibri" panose="020F0502020204030204" pitchFamily="34" charset="0"/>
                <a:cs typeface="Calibri" panose="020F0502020204030204" pitchFamily="34" charset="0"/>
              </a:rPr>
              <a:t>Optimization</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strategies</a:t>
            </a:r>
            <a:r>
              <a:rPr lang="pl-PL" sz="2800" b="1" dirty="0">
                <a:latin typeface="Calibri" panose="020F0502020204030204" pitchFamily="34" charset="0"/>
                <a:cs typeface="Calibri" panose="020F0502020204030204" pitchFamily="34" charset="0"/>
              </a:rPr>
              <a:t>:</a:t>
            </a:r>
          </a:p>
          <a:p>
            <a:r>
              <a:rPr lang="pl-PL" sz="2800" dirty="0" err="1">
                <a:latin typeface="Calibri" panose="020F0502020204030204" pitchFamily="34" charset="0"/>
                <a:cs typeface="Calibri" panose="020F0502020204030204" pitchFamily="34" charset="0"/>
              </a:rPr>
              <a:t>Consolidation</a:t>
            </a:r>
            <a:r>
              <a:rPr lang="pl-PL" sz="2800" dirty="0">
                <a:latin typeface="Calibri" panose="020F0502020204030204" pitchFamily="34" charset="0"/>
                <a:cs typeface="Calibri" panose="020F0502020204030204" pitchFamily="34" charset="0"/>
              </a:rPr>
              <a:t> of </a:t>
            </a:r>
            <a:r>
              <a:rPr lang="pl-PL" sz="2800" dirty="0" err="1">
                <a:latin typeface="Calibri" panose="020F0502020204030204" pitchFamily="34" charset="0"/>
                <a:cs typeface="Calibri" panose="020F0502020204030204" pitchFamily="34" charset="0"/>
              </a:rPr>
              <a:t>shipments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Use</a:t>
            </a:r>
            <a:r>
              <a:rPr lang="pl-PL" sz="2800" dirty="0">
                <a:latin typeface="Calibri" panose="020F0502020204030204" pitchFamily="34" charset="0"/>
                <a:cs typeface="Calibri" panose="020F0502020204030204" pitchFamily="34" charset="0"/>
              </a:rPr>
              <a:t> of </a:t>
            </a:r>
            <a:r>
              <a:rPr lang="pl-PL" sz="2800" dirty="0" err="1">
                <a:latin typeface="Calibri" panose="020F0502020204030204" pitchFamily="34" charset="0"/>
                <a:cs typeface="Calibri" panose="020F0502020204030204" pitchFamily="34" charset="0"/>
              </a:rPr>
              <a:t>regional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logistics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hubs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Multimodal</a:t>
            </a:r>
            <a:r>
              <a:rPr lang="pl-PL" sz="2800" dirty="0">
                <a:latin typeface="Calibri" panose="020F0502020204030204" pitchFamily="34" charset="0"/>
                <a:cs typeface="Calibri" panose="020F0502020204030204" pitchFamily="34" charset="0"/>
              </a:rPr>
              <a:t> transport </a:t>
            </a:r>
            <a:r>
              <a:rPr lang="pl-PL" sz="2800" dirty="0" err="1">
                <a:latin typeface="Calibri" panose="020F0502020204030204" pitchFamily="34" charset="0"/>
                <a:cs typeface="Calibri" panose="020F0502020204030204" pitchFamily="34" charset="0"/>
              </a:rPr>
              <a:t>solutions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Supplier </a:t>
            </a:r>
            <a:r>
              <a:rPr lang="pl-PL" sz="2800" dirty="0" err="1">
                <a:latin typeface="Calibri" panose="020F0502020204030204" pitchFamily="34" charset="0"/>
                <a:cs typeface="Calibri" panose="020F0502020204030204" pitchFamily="34" charset="0"/>
              </a:rPr>
              <a:t>diversification</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Digitalization</a:t>
            </a:r>
            <a:r>
              <a:rPr lang="pl-PL" sz="2800" dirty="0">
                <a:latin typeface="Calibri" panose="020F0502020204030204" pitchFamily="34" charset="0"/>
                <a:cs typeface="Calibri" panose="020F0502020204030204" pitchFamily="34" charset="0"/>
              </a:rPr>
              <a:t> of </a:t>
            </a:r>
            <a:r>
              <a:rPr lang="pl-PL" sz="2800" dirty="0" err="1">
                <a:latin typeface="Calibri" panose="020F0502020204030204" pitchFamily="34" charset="0"/>
                <a:cs typeface="Calibri" panose="020F0502020204030204" pitchFamily="34" charset="0"/>
              </a:rPr>
              <a:t>logistics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processes</a:t>
            </a:r>
            <a:endParaRPr lang="pl-PL" sz="2800" dirty="0">
              <a:latin typeface="Calibri" panose="020F0502020204030204" pitchFamily="34" charset="0"/>
              <a:cs typeface="Calibri" panose="020F0502020204030204" pitchFamily="34" charset="0"/>
            </a:endParaRPr>
          </a:p>
          <a:p>
            <a:pPr marL="0" indent="0">
              <a:buNone/>
            </a:pPr>
            <a:r>
              <a:rPr lang="pl-PL" sz="2800" b="1" dirty="0" err="1">
                <a:latin typeface="Calibri" panose="020F0502020204030204" pitchFamily="34" charset="0"/>
                <a:cs typeface="Calibri" panose="020F0502020204030204" pitchFamily="34" charset="0"/>
              </a:rPr>
              <a:t>Sustainability</a:t>
            </a:r>
            <a:r>
              <a:rPr lang="pl-PL" sz="2800" b="1" dirty="0">
                <a:latin typeface="Calibri" panose="020F0502020204030204" pitchFamily="34" charset="0"/>
                <a:cs typeface="Calibri" panose="020F0502020204030204" pitchFamily="34" charset="0"/>
              </a:rPr>
              <a:t> </a:t>
            </a:r>
            <a:r>
              <a:rPr lang="pl-PL" sz="2800" b="1" dirty="0" err="1">
                <a:latin typeface="Calibri" panose="020F0502020204030204" pitchFamily="34" charset="0"/>
                <a:cs typeface="Calibri" panose="020F0502020204030204" pitchFamily="34" charset="0"/>
              </a:rPr>
              <a:t>considerations</a:t>
            </a:r>
            <a:r>
              <a:rPr lang="pl-PL" sz="2800" b="1" dirty="0">
                <a:latin typeface="Calibri" panose="020F0502020204030204" pitchFamily="34" charset="0"/>
                <a:cs typeface="Calibri" panose="020F0502020204030204" pitchFamily="34" charset="0"/>
              </a:rPr>
              <a:t>:</a:t>
            </a:r>
          </a:p>
          <a:p>
            <a:r>
              <a:rPr lang="pl-PL" sz="2800" dirty="0" err="1">
                <a:latin typeface="Calibri" panose="020F0502020204030204" pitchFamily="34" charset="0"/>
                <a:cs typeface="Calibri" panose="020F0502020204030204" pitchFamily="34" charset="0"/>
              </a:rPr>
              <a:t>Reduction</a:t>
            </a:r>
            <a:r>
              <a:rPr lang="pl-PL" sz="2800" dirty="0">
                <a:latin typeface="Calibri" panose="020F0502020204030204" pitchFamily="34" charset="0"/>
                <a:cs typeface="Calibri" panose="020F0502020204030204" pitchFamily="34" charset="0"/>
              </a:rPr>
              <a:t> of </a:t>
            </a:r>
            <a:r>
              <a:rPr lang="pl-PL" sz="2800" dirty="0" err="1">
                <a:latin typeface="Calibri" panose="020F0502020204030204" pitchFamily="34" charset="0"/>
                <a:cs typeface="Calibri" panose="020F0502020204030204" pitchFamily="34" charset="0"/>
              </a:rPr>
              <a:t>empty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runs</a:t>
            </a:r>
            <a:endParaRPr lang="pl-PL"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Energy-</a:t>
            </a:r>
            <a:r>
              <a:rPr lang="pl-PL" sz="2800" dirty="0" err="1">
                <a:latin typeface="Calibri" panose="020F0502020204030204" pitchFamily="34" charset="0"/>
                <a:cs typeface="Calibri" panose="020F0502020204030204" pitchFamily="34" charset="0"/>
              </a:rPr>
              <a:t>efficient</a:t>
            </a:r>
            <a:r>
              <a:rPr lang="pl-PL" sz="2800" dirty="0">
                <a:latin typeface="Calibri" panose="020F0502020204030204" pitchFamily="34" charset="0"/>
                <a:cs typeface="Calibri" panose="020F0502020204030204" pitchFamily="34" charset="0"/>
              </a:rPr>
              <a:t> transport </a:t>
            </a:r>
            <a:r>
              <a:rPr lang="pl-PL" sz="2800" dirty="0" err="1">
                <a:latin typeface="Calibri" panose="020F0502020204030204" pitchFamily="34" charset="0"/>
                <a:cs typeface="Calibri" panose="020F0502020204030204" pitchFamily="34" charset="0"/>
              </a:rPr>
              <a:t>modes</a:t>
            </a:r>
            <a:endParaRPr lang="pl-PL" sz="2800" dirty="0">
              <a:latin typeface="Calibri" panose="020F0502020204030204" pitchFamily="34" charset="0"/>
              <a:cs typeface="Calibri" panose="020F0502020204030204" pitchFamily="34" charset="0"/>
            </a:endParaRPr>
          </a:p>
          <a:p>
            <a:r>
              <a:rPr lang="pl-PL" sz="2800" dirty="0" err="1">
                <a:latin typeface="Calibri" panose="020F0502020204030204" pitchFamily="34" charset="0"/>
                <a:cs typeface="Calibri" panose="020F0502020204030204" pitchFamily="34" charset="0"/>
              </a:rPr>
              <a:t>Support</a:t>
            </a:r>
            <a:r>
              <a:rPr lang="pl-PL" sz="2800" dirty="0">
                <a:latin typeface="Calibri" panose="020F0502020204030204" pitchFamily="34" charset="0"/>
                <a:cs typeface="Calibri" panose="020F0502020204030204" pitchFamily="34" charset="0"/>
              </a:rPr>
              <a:t> for </a:t>
            </a:r>
            <a:r>
              <a:rPr lang="pl-PL" sz="2800" dirty="0" err="1">
                <a:latin typeface="Calibri" panose="020F0502020204030204" pitchFamily="34" charset="0"/>
                <a:cs typeface="Calibri" panose="020F0502020204030204" pitchFamily="34" charset="0"/>
              </a:rPr>
              <a:t>circular</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material</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flows</a:t>
            </a:r>
            <a:endParaRPr lang="pl-PL" sz="2800" dirty="0">
              <a:latin typeface="Calibri" panose="020F0502020204030204" pitchFamily="34" charset="0"/>
              <a:cs typeface="Calibri" panose="020F0502020204030204" pitchFamily="34" charset="0"/>
            </a:endParaRPr>
          </a:p>
          <a:p>
            <a:endParaRPr lang="pl-PL"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Challenges and Optimization of Material Flows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5603309" y="5597800"/>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Optimizing material flows requires balancing efficiency, resilience, and sustainability, especially in emerging and developing economies.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0BDB7EC-01F8-8A4C-AFF2-4CABF6C6EBAB}"/>
              </a:ext>
            </a:extLst>
          </p:cNvPr>
          <p:cNvPicPr>
            <a:picLocks noChangeAspect="1"/>
          </p:cNvPicPr>
          <p:nvPr/>
        </p:nvPicPr>
        <p:blipFill>
          <a:blip r:embed="rId3"/>
          <a:stretch>
            <a:fillRect/>
          </a:stretch>
        </p:blipFill>
        <p:spPr>
          <a:xfrm>
            <a:off x="6073" y="5725773"/>
            <a:ext cx="4684835" cy="899014"/>
          </a:xfrm>
          <a:prstGeom prst="rect">
            <a:avLst/>
          </a:prstGeom>
        </p:spPr>
      </p:pic>
    </p:spTree>
    <p:extLst>
      <p:ext uri="{BB962C8B-B14F-4D97-AF65-F5344CB8AC3E}">
        <p14:creationId xmlns:p14="http://schemas.microsoft.com/office/powerpoint/2010/main" val="23746248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0" y="3995803"/>
            <a:ext cx="3460634" cy="2116898"/>
          </a:xfrm>
          <a:prstGeom prst="rect">
            <a:avLst/>
          </a:prstGeom>
        </p:spPr>
      </p:pic>
      <p:sp>
        <p:nvSpPr>
          <p:cNvPr id="2" name="Tytuł 1"/>
          <p:cNvSpPr>
            <a:spLocks noGrp="1"/>
          </p:cNvSpPr>
          <p:nvPr>
            <p:ph type="title"/>
          </p:nvPr>
        </p:nvSpPr>
        <p:spPr>
          <a:xfrm>
            <a:off x="256576" y="2053957"/>
            <a:ext cx="2947482" cy="3495073"/>
          </a:xfrm>
        </p:spPr>
        <p:txBody>
          <a:bodyPr>
            <a:normAutofit fontScale="90000"/>
          </a:bodyPr>
          <a:lstStyle/>
          <a:p>
            <a:r>
              <a:rPr lang="en-US" sz="3200" dirty="0">
                <a:latin typeface="Calibri" panose="020F0502020204030204" pitchFamily="34" charset="0"/>
                <a:cs typeface="Calibri" panose="020F0502020204030204" pitchFamily="34" charset="0"/>
              </a:rPr>
              <a:t>Planning and Control of Material Flows in Africa</a:t>
            </a: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FMCG Supply Chain in East Africa (Kenya)</a:t>
            </a: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6" y="325488"/>
            <a:ext cx="8180772" cy="6188045"/>
          </a:xfrm>
        </p:spPr>
        <p:txBody>
          <a:bodyPr>
            <a:normAutofit fontScale="92500" lnSpcReduction="10000"/>
          </a:bodyPr>
          <a:lstStyle/>
          <a:p>
            <a:pPr marL="0" indent="0">
              <a:buNone/>
            </a:pPr>
            <a:endParaRPr lang="en-US" sz="2600" b="1" dirty="0">
              <a:latin typeface="Calibri" panose="020F0502020204030204" pitchFamily="34" charset="0"/>
              <a:cs typeface="Calibri" panose="020F0502020204030204" pitchFamily="34" charset="0"/>
            </a:endParaRPr>
          </a:p>
          <a:p>
            <a:pPr marL="0" indent="0">
              <a:buNone/>
            </a:pPr>
            <a:r>
              <a:rPr lang="en-US" sz="2600" b="1" dirty="0">
                <a:latin typeface="Calibri" panose="020F0502020204030204" pitchFamily="34" charset="0"/>
                <a:cs typeface="Calibri" panose="020F0502020204030204" pitchFamily="34" charset="0"/>
              </a:rPr>
              <a:t>A regional FMCG company produces and distributes:</a:t>
            </a:r>
          </a:p>
          <a:p>
            <a:r>
              <a:rPr lang="en-US" sz="2600" dirty="0">
                <a:latin typeface="Calibri" panose="020F0502020204030204" pitchFamily="34" charset="0"/>
                <a:cs typeface="Calibri" panose="020F0502020204030204" pitchFamily="34" charset="0"/>
              </a:rPr>
              <a:t>food products,</a:t>
            </a:r>
          </a:p>
          <a:p>
            <a:r>
              <a:rPr lang="en-US" sz="2600" dirty="0">
                <a:latin typeface="Calibri" panose="020F0502020204030204" pitchFamily="34" charset="0"/>
                <a:cs typeface="Calibri" panose="020F0502020204030204" pitchFamily="34" charset="0"/>
              </a:rPr>
              <a:t>beverages,</a:t>
            </a:r>
          </a:p>
          <a:p>
            <a:r>
              <a:rPr lang="en-US" sz="2600" dirty="0">
                <a:latin typeface="Calibri" panose="020F0502020204030204" pitchFamily="34" charset="0"/>
                <a:cs typeface="Calibri" panose="020F0502020204030204" pitchFamily="34" charset="0"/>
              </a:rPr>
              <a:t>basic household goods</a:t>
            </a:r>
          </a:p>
          <a:p>
            <a:pPr marL="0" indent="0">
              <a:buNone/>
            </a:pPr>
            <a:r>
              <a:rPr lang="en-US" sz="2600" dirty="0">
                <a:latin typeface="Calibri" panose="020F0502020204030204" pitchFamily="34" charset="0"/>
                <a:cs typeface="Calibri" panose="020F0502020204030204" pitchFamily="34" charset="0"/>
              </a:rPr>
              <a:t>to:</a:t>
            </a:r>
          </a:p>
          <a:p>
            <a:r>
              <a:rPr lang="en-US" sz="2600" dirty="0">
                <a:latin typeface="Calibri" panose="020F0502020204030204" pitchFamily="34" charset="0"/>
                <a:cs typeface="Calibri" panose="020F0502020204030204" pitchFamily="34" charset="0"/>
              </a:rPr>
              <a:t>wholesalers,</a:t>
            </a:r>
          </a:p>
          <a:p>
            <a:r>
              <a:rPr lang="en-US" sz="2600" dirty="0">
                <a:latin typeface="Calibri" panose="020F0502020204030204" pitchFamily="34" charset="0"/>
                <a:cs typeface="Calibri" panose="020F0502020204030204" pitchFamily="34" charset="0"/>
              </a:rPr>
              <a:t>informal retailers (kiosks),</a:t>
            </a:r>
          </a:p>
          <a:p>
            <a:r>
              <a:rPr lang="pl-PL" sz="2600" dirty="0">
                <a:latin typeface="Calibri" panose="020F0502020204030204" pitchFamily="34" charset="0"/>
                <a:cs typeface="Calibri" panose="020F0502020204030204" pitchFamily="34" charset="0"/>
              </a:rPr>
              <a:t>s</a:t>
            </a:r>
            <a:r>
              <a:rPr lang="en-US" sz="2600" dirty="0" err="1">
                <a:latin typeface="Calibri" panose="020F0502020204030204" pitchFamily="34" charset="0"/>
                <a:cs typeface="Calibri" panose="020F0502020204030204" pitchFamily="34" charset="0"/>
              </a:rPr>
              <a:t>upermarkets</a:t>
            </a:r>
            <a:r>
              <a:rPr lang="pl-PL"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in Nairobi and surrounding urban areas.</a:t>
            </a:r>
          </a:p>
          <a:p>
            <a:pPr marL="0" indent="0">
              <a:buNone/>
            </a:pPr>
            <a:r>
              <a:rPr lang="en-US" sz="2600" b="1" dirty="0">
                <a:latin typeface="Calibri" panose="020F0502020204030204" pitchFamily="34" charset="0"/>
                <a:cs typeface="Calibri" panose="020F0502020204030204" pitchFamily="34" charset="0"/>
              </a:rPr>
              <a:t>The supply chain includes:</a:t>
            </a:r>
          </a:p>
          <a:p>
            <a:r>
              <a:rPr lang="en-US" sz="2600" dirty="0">
                <a:latin typeface="Calibri" panose="020F0502020204030204" pitchFamily="34" charset="0"/>
                <a:cs typeface="Calibri" panose="020F0502020204030204" pitchFamily="34" charset="0"/>
              </a:rPr>
              <a:t>local suppliers,</a:t>
            </a:r>
          </a:p>
          <a:p>
            <a:r>
              <a:rPr lang="en-US" sz="2600" dirty="0">
                <a:latin typeface="Calibri" panose="020F0502020204030204" pitchFamily="34" charset="0"/>
                <a:cs typeface="Calibri" panose="020F0502020204030204" pitchFamily="34" charset="0"/>
              </a:rPr>
              <a:t>one central production plant,</a:t>
            </a:r>
          </a:p>
          <a:p>
            <a:r>
              <a:rPr lang="en-US" sz="2600" dirty="0">
                <a:latin typeface="Calibri" panose="020F0502020204030204" pitchFamily="34" charset="0"/>
                <a:cs typeface="Calibri" panose="020F0502020204030204" pitchFamily="34" charset="0"/>
              </a:rPr>
              <a:t>regional warehouses,</a:t>
            </a:r>
          </a:p>
          <a:p>
            <a:r>
              <a:rPr lang="en-US" sz="2600" dirty="0">
                <a:latin typeface="Calibri" panose="020F0502020204030204" pitchFamily="34" charset="0"/>
                <a:cs typeface="Calibri" panose="020F0502020204030204" pitchFamily="34" charset="0"/>
              </a:rPr>
              <a:t>last-mile distributors.</a:t>
            </a:r>
          </a:p>
          <a:p>
            <a:endParaRPr lang="pl-PL" dirty="0"/>
          </a:p>
        </p:txBody>
      </p:sp>
      <p:pic>
        <p:nvPicPr>
          <p:cNvPr id="6" name="Picture 5">
            <a:extLst>
              <a:ext uri="{FF2B5EF4-FFF2-40B4-BE49-F238E27FC236}">
                <a16:creationId xmlns:a16="http://schemas.microsoft.com/office/drawing/2014/main" id="{5CA11142-1E1D-6BEE-B0EF-05F757D426B9}"/>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4108042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Obraz 5"/>
          <p:cNvPicPr>
            <a:picLocks noChangeAspect="1"/>
          </p:cNvPicPr>
          <p:nvPr/>
        </p:nvPicPr>
        <p:blipFill>
          <a:blip r:embed="rId3"/>
          <a:stretch>
            <a:fillRect/>
          </a:stretch>
        </p:blipFill>
        <p:spPr>
          <a:xfrm>
            <a:off x="0" y="3995803"/>
            <a:ext cx="3460634" cy="2116898"/>
          </a:xfrm>
          <a:prstGeom prst="rect">
            <a:avLst/>
          </a:prstGeom>
        </p:spPr>
      </p:pic>
      <p:sp>
        <p:nvSpPr>
          <p:cNvPr id="2" name="Tytuł 1"/>
          <p:cNvSpPr>
            <a:spLocks noGrp="1"/>
          </p:cNvSpPr>
          <p:nvPr>
            <p:ph type="title"/>
          </p:nvPr>
        </p:nvSpPr>
        <p:spPr>
          <a:xfrm>
            <a:off x="252919" y="1123837"/>
            <a:ext cx="2947482" cy="3335429"/>
          </a:xfrm>
        </p:spPr>
        <p:txBody>
          <a:bodyPr>
            <a:normAutofit/>
          </a:bodyPr>
          <a:lstStyle/>
          <a:p>
            <a:r>
              <a:rPr lang="en-US" sz="3200" dirty="0">
                <a:latin typeface="Calibri" panose="020F0502020204030204" pitchFamily="34" charset="0"/>
                <a:cs typeface="Calibri" panose="020F0502020204030204" pitchFamily="34" charset="0"/>
              </a:rPr>
              <a:t>Just-in-Time (JIT) and Lean Logistics in Practice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8" y="300436"/>
            <a:ext cx="8155718" cy="5874895"/>
          </a:xfrm>
        </p:spPr>
        <p:txBody>
          <a:bodyPr>
            <a:normAutofit/>
          </a:bodyPr>
          <a:lstStyle/>
          <a:p>
            <a:pPr marL="0" indent="0">
              <a:buNone/>
            </a:pPr>
            <a:r>
              <a:rPr lang="en-US" sz="2400" b="1" dirty="0">
                <a:latin typeface="Calibri" panose="020F0502020204030204" pitchFamily="34" charset="0"/>
                <a:cs typeface="Calibri" panose="020F0502020204030204" pitchFamily="34" charset="0"/>
              </a:rPr>
              <a:t>Application</a:t>
            </a:r>
          </a:p>
          <a:p>
            <a:r>
              <a:rPr lang="en-US" sz="2400" dirty="0">
                <a:latin typeface="Calibri" panose="020F0502020204030204" pitchFamily="34" charset="0"/>
                <a:cs typeface="Calibri" panose="020F0502020204030204" pitchFamily="34" charset="0"/>
              </a:rPr>
              <a:t>Raw materials are delivered </a:t>
            </a:r>
            <a:r>
              <a:rPr lang="en-US" sz="2400" b="1" dirty="0">
                <a:latin typeface="Calibri" panose="020F0502020204030204" pitchFamily="34" charset="0"/>
                <a:cs typeface="Calibri" panose="020F0502020204030204" pitchFamily="34" charset="0"/>
              </a:rPr>
              <a:t>in scheduled time windows</a:t>
            </a:r>
            <a:r>
              <a:rPr lang="en-US" sz="2400" dirty="0">
                <a:latin typeface="Calibri" panose="020F0502020204030204" pitchFamily="34" charset="0"/>
                <a:cs typeface="Calibri" panose="020F0502020204030204" pitchFamily="34" charset="0"/>
              </a:rPr>
              <a:t> rather than stored in large quantities.</a:t>
            </a:r>
          </a:p>
          <a:p>
            <a:r>
              <a:rPr lang="en-US" sz="2400" dirty="0">
                <a:latin typeface="Calibri" panose="020F0502020204030204" pitchFamily="34" charset="0"/>
                <a:cs typeface="Calibri" panose="020F0502020204030204" pitchFamily="34" charset="0"/>
              </a:rPr>
              <a:t>Frequent, smaller deliveries are used for high-demand products.</a:t>
            </a:r>
          </a:p>
          <a:p>
            <a:r>
              <a:rPr lang="en-US" sz="2400" dirty="0">
                <a:latin typeface="Calibri" panose="020F0502020204030204" pitchFamily="34" charset="0"/>
                <a:cs typeface="Calibri" panose="020F0502020204030204" pitchFamily="34" charset="0"/>
              </a:rPr>
              <a:t>Lean principles are applied in warehouses:</a:t>
            </a:r>
          </a:p>
          <a:p>
            <a:pPr lvl="1"/>
            <a:r>
              <a:rPr lang="en-US" sz="2000" dirty="0">
                <a:latin typeface="Calibri" panose="020F0502020204030204" pitchFamily="34" charset="0"/>
                <a:cs typeface="Calibri" panose="020F0502020204030204" pitchFamily="34" charset="0"/>
              </a:rPr>
              <a:t>simplified picking routes,</a:t>
            </a:r>
          </a:p>
          <a:p>
            <a:pPr lvl="1"/>
            <a:r>
              <a:rPr lang="en-US" sz="2000" dirty="0">
                <a:latin typeface="Calibri" panose="020F0502020204030204" pitchFamily="34" charset="0"/>
                <a:cs typeface="Calibri" panose="020F0502020204030204" pitchFamily="34" charset="0"/>
              </a:rPr>
              <a:t>standardized packaging units,</a:t>
            </a:r>
          </a:p>
          <a:p>
            <a:pPr lvl="1"/>
            <a:r>
              <a:rPr lang="en-US" sz="2000" dirty="0">
                <a:latin typeface="Calibri" panose="020F0502020204030204" pitchFamily="34" charset="0"/>
                <a:cs typeface="Calibri" panose="020F0502020204030204" pitchFamily="34" charset="0"/>
              </a:rPr>
              <a:t>reduced handling steps.</a:t>
            </a:r>
          </a:p>
          <a:p>
            <a:pPr marL="0" indent="0">
              <a:buNone/>
            </a:pPr>
            <a:r>
              <a:rPr lang="en-US" sz="2400" b="1" dirty="0">
                <a:latin typeface="Calibri" panose="020F0502020204030204" pitchFamily="34" charset="0"/>
                <a:cs typeface="Calibri" panose="020F0502020204030204" pitchFamily="34" charset="0"/>
              </a:rPr>
              <a:t>Results</a:t>
            </a:r>
          </a:p>
          <a:p>
            <a:r>
              <a:rPr lang="en-US" sz="2400" dirty="0">
                <a:latin typeface="Calibri" panose="020F0502020204030204" pitchFamily="34" charset="0"/>
                <a:cs typeface="Calibri" panose="020F0502020204030204" pitchFamily="34" charset="0"/>
              </a:rPr>
              <a:t>Lower inventory holding costs</a:t>
            </a:r>
          </a:p>
          <a:p>
            <a:r>
              <a:rPr lang="en-US" sz="2400" dirty="0">
                <a:latin typeface="Calibri" panose="020F0502020204030204" pitchFamily="34" charset="0"/>
                <a:cs typeface="Calibri" panose="020F0502020204030204" pitchFamily="34" charset="0"/>
              </a:rPr>
              <a:t>Reduced spoilage of perishable goods</a:t>
            </a:r>
          </a:p>
          <a:p>
            <a:r>
              <a:rPr lang="en-US" sz="2400" dirty="0">
                <a:latin typeface="Calibri" panose="020F0502020204030204" pitchFamily="34" charset="0"/>
                <a:cs typeface="Calibri" panose="020F0502020204030204" pitchFamily="34" charset="0"/>
              </a:rPr>
              <a:t>Faster response to demand fluctuations</a:t>
            </a:r>
          </a:p>
          <a:p>
            <a:endParaRPr lang="pl-PL" dirty="0"/>
          </a:p>
        </p:txBody>
      </p:sp>
      <p:sp>
        <p:nvSpPr>
          <p:cNvPr id="4" name="Prostokąt 3"/>
          <p:cNvSpPr/>
          <p:nvPr/>
        </p:nvSpPr>
        <p:spPr>
          <a:xfrm>
            <a:off x="5515627" y="5835796"/>
            <a:ext cx="6096000" cy="923330"/>
          </a:xfrm>
          <a:prstGeom prst="rect">
            <a:avLst/>
          </a:prstGeom>
          <a:solidFill>
            <a:schemeClr val="accent3">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In African FMCG supply chains, </a:t>
            </a:r>
            <a:r>
              <a:rPr lang="en-US" b="1" dirty="0">
                <a:latin typeface="Calibri" panose="020F0502020204030204" pitchFamily="34" charset="0"/>
                <a:cs typeface="Calibri" panose="020F0502020204030204" pitchFamily="34" charset="0"/>
              </a:rPr>
              <a:t>hybrid JIT models</a:t>
            </a:r>
            <a:r>
              <a:rPr lang="en-US" dirty="0">
                <a:latin typeface="Calibri" panose="020F0502020204030204" pitchFamily="34" charset="0"/>
                <a:cs typeface="Calibri" panose="020F0502020204030204" pitchFamily="34" charset="0"/>
              </a:rPr>
              <a:t> are used — combining JIT principles with safety buffers due to infrastructure risks.</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187158" y="4459266"/>
            <a:ext cx="3079004" cy="1708160"/>
          </a:xfrm>
          <a:prstGeom prst="rect">
            <a:avLst/>
          </a:prstGeom>
        </p:spPr>
        <p:txBody>
          <a:bodyPr wrap="square">
            <a:spAutoFit/>
          </a:bodyPr>
          <a:lstStyle/>
          <a:p>
            <a:r>
              <a:rPr lang="en-US" sz="2900" dirty="0">
                <a:solidFill>
                  <a:schemeClr val="bg1"/>
                </a:solidFill>
                <a:latin typeface="Calibri" panose="020F0502020204030204" pitchFamily="34" charset="0"/>
                <a:cs typeface="Calibri" panose="020F0502020204030204" pitchFamily="34" charset="0"/>
              </a:rPr>
              <a:t>FMCG Supply Chain in East Africa (Kenya)</a:t>
            </a:r>
            <a:br>
              <a:rPr lang="en-US" b="1" dirty="0">
                <a:latin typeface="Calibri" panose="020F0502020204030204" pitchFamily="34" charset="0"/>
                <a:cs typeface="Calibri" panose="020F0502020204030204" pitchFamily="34" charset="0"/>
              </a:rPr>
            </a:br>
            <a:endParaRPr lang="pl-PL" dirty="0"/>
          </a:p>
        </p:txBody>
      </p:sp>
      <p:pic>
        <p:nvPicPr>
          <p:cNvPr id="8" name="Picture 7">
            <a:extLst>
              <a:ext uri="{FF2B5EF4-FFF2-40B4-BE49-F238E27FC236}">
                <a16:creationId xmlns:a16="http://schemas.microsoft.com/office/drawing/2014/main" id="{9D260367-E4CF-5F4A-F731-DCCF9E6C0E94}"/>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105079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87158" y="453069"/>
            <a:ext cx="2947482" cy="4601183"/>
          </a:xfrm>
        </p:spPr>
        <p:txBody>
          <a:bodyPr>
            <a:normAutofit/>
          </a:bodyPr>
          <a:lstStyle/>
          <a:p>
            <a:r>
              <a:rPr lang="en-US" sz="3200" dirty="0">
                <a:latin typeface="Calibri" panose="020F0502020204030204" pitchFamily="34" charset="0"/>
                <a:cs typeface="Calibri" panose="020F0502020204030204" pitchFamily="34" charset="0"/>
              </a:rPr>
              <a:t>MRP and DRP Principles in the Case</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06220" y="125262"/>
            <a:ext cx="8130667" cy="6075122"/>
          </a:xfrm>
        </p:spPr>
        <p:txBody>
          <a:bodyPr>
            <a:normAutofit/>
          </a:bodyPr>
          <a:lstStyle/>
          <a:p>
            <a:pPr marL="0" indent="0">
              <a:buNone/>
            </a:pPr>
            <a:r>
              <a:rPr lang="en-US" sz="2400" b="1" dirty="0">
                <a:latin typeface="Calibri" panose="020F0502020204030204" pitchFamily="34" charset="0"/>
                <a:cs typeface="Calibri" panose="020F0502020204030204" pitchFamily="34" charset="0"/>
              </a:rPr>
              <a:t>MRP – Production Planning</a:t>
            </a:r>
          </a:p>
          <a:p>
            <a:r>
              <a:rPr lang="en-US" sz="2400" dirty="0">
                <a:latin typeface="Calibri" panose="020F0502020204030204" pitchFamily="34" charset="0"/>
                <a:cs typeface="Calibri" panose="020F0502020204030204" pitchFamily="34" charset="0"/>
              </a:rPr>
              <a:t>Sales forecasts from urban markets generate production plans.</a:t>
            </a:r>
          </a:p>
          <a:p>
            <a:r>
              <a:rPr lang="en-US" sz="2400" dirty="0">
                <a:latin typeface="Calibri" panose="020F0502020204030204" pitchFamily="34" charset="0"/>
                <a:cs typeface="Calibri" panose="020F0502020204030204" pitchFamily="34" charset="0"/>
              </a:rPr>
              <a:t>MRP calculates:</a:t>
            </a:r>
          </a:p>
          <a:p>
            <a:pPr lvl="1"/>
            <a:r>
              <a:rPr lang="en-US" sz="2400" dirty="0">
                <a:latin typeface="Calibri" panose="020F0502020204030204" pitchFamily="34" charset="0"/>
                <a:cs typeface="Calibri" panose="020F0502020204030204" pitchFamily="34" charset="0"/>
              </a:rPr>
              <a:t>material quantities,</a:t>
            </a:r>
          </a:p>
          <a:p>
            <a:pPr lvl="1"/>
            <a:r>
              <a:rPr lang="en-US" sz="2400" dirty="0">
                <a:latin typeface="Calibri" panose="020F0502020204030204" pitchFamily="34" charset="0"/>
                <a:cs typeface="Calibri" panose="020F0502020204030204" pitchFamily="34" charset="0"/>
              </a:rPr>
              <a:t>delivery timing,</a:t>
            </a:r>
          </a:p>
          <a:p>
            <a:pPr lvl="1"/>
            <a:r>
              <a:rPr lang="en-US" sz="2400" dirty="0">
                <a:latin typeface="Calibri" panose="020F0502020204030204" pitchFamily="34" charset="0"/>
                <a:cs typeface="Calibri" panose="020F0502020204030204" pitchFamily="34" charset="0"/>
              </a:rPr>
              <a:t>procurement needs.</a:t>
            </a:r>
          </a:p>
          <a:p>
            <a:r>
              <a:rPr lang="en-US" sz="2400" dirty="0">
                <a:latin typeface="Calibri" panose="020F0502020204030204" pitchFamily="34" charset="0"/>
                <a:cs typeface="Calibri" panose="020F0502020204030204" pitchFamily="34" charset="0"/>
              </a:rPr>
              <a:t>Local suppliers are preferred to reduce lead times.</a:t>
            </a:r>
          </a:p>
          <a:p>
            <a:pPr marL="0" indent="0">
              <a:buNone/>
            </a:pPr>
            <a:r>
              <a:rPr lang="en-US" sz="2400" b="1" dirty="0">
                <a:latin typeface="Calibri" panose="020F0502020204030204" pitchFamily="34" charset="0"/>
                <a:cs typeface="Calibri" panose="020F0502020204030204" pitchFamily="34" charset="0"/>
              </a:rPr>
              <a:t>DRP – Distribution Planning</a:t>
            </a:r>
          </a:p>
          <a:p>
            <a:r>
              <a:rPr lang="en-US" sz="2400" dirty="0">
                <a:latin typeface="Calibri" panose="020F0502020204030204" pitchFamily="34" charset="0"/>
                <a:cs typeface="Calibri" panose="020F0502020204030204" pitchFamily="34" charset="0"/>
              </a:rPr>
              <a:t>DRP plans replenishment of regional warehouses based on:</a:t>
            </a:r>
          </a:p>
          <a:p>
            <a:pPr lvl="1"/>
            <a:r>
              <a:rPr lang="en-US" sz="2400" dirty="0">
                <a:latin typeface="Calibri" panose="020F0502020204030204" pitchFamily="34" charset="0"/>
                <a:cs typeface="Calibri" panose="020F0502020204030204" pitchFamily="34" charset="0"/>
              </a:rPr>
              <a:t>historical sales,</a:t>
            </a:r>
          </a:p>
          <a:p>
            <a:pPr lvl="1"/>
            <a:r>
              <a:rPr lang="en-US" sz="2400" dirty="0">
                <a:latin typeface="Calibri" panose="020F0502020204030204" pitchFamily="34" charset="0"/>
                <a:cs typeface="Calibri" panose="020F0502020204030204" pitchFamily="34" charset="0"/>
              </a:rPr>
              <a:t>seasonal demand,</a:t>
            </a:r>
          </a:p>
          <a:p>
            <a:pPr lvl="1"/>
            <a:r>
              <a:rPr lang="en-US" sz="2400" dirty="0">
                <a:latin typeface="Calibri" panose="020F0502020204030204" pitchFamily="34" charset="0"/>
                <a:cs typeface="Calibri" panose="020F0502020204030204" pitchFamily="34" charset="0"/>
              </a:rPr>
              <a:t>promotion periods.</a:t>
            </a:r>
          </a:p>
          <a:p>
            <a:r>
              <a:rPr lang="en-US" sz="2400" dirty="0">
                <a:latin typeface="Calibri" panose="020F0502020204030204" pitchFamily="34" charset="0"/>
                <a:cs typeface="Calibri" panose="020F0502020204030204" pitchFamily="34" charset="0"/>
              </a:rPr>
              <a:t>Distribution schedules are aligned with transport availability.</a:t>
            </a:r>
          </a:p>
          <a:p>
            <a:endParaRPr lang="pl-PL" dirty="0"/>
          </a:p>
        </p:txBody>
      </p:sp>
      <p:sp>
        <p:nvSpPr>
          <p:cNvPr id="4" name="Prostokąt 3"/>
          <p:cNvSpPr/>
          <p:nvPr/>
        </p:nvSpPr>
        <p:spPr>
          <a:xfrm>
            <a:off x="5640887" y="5834434"/>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MRP and DRP help synchronize production capacity with geographically dispersed demand, a common challenge in African markets.</a:t>
            </a:r>
            <a:endParaRPr lang="pl-PL"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187158" y="4459266"/>
            <a:ext cx="3079004" cy="1708160"/>
          </a:xfrm>
          <a:prstGeom prst="rect">
            <a:avLst/>
          </a:prstGeom>
        </p:spPr>
        <p:txBody>
          <a:bodyPr wrap="square">
            <a:spAutoFit/>
          </a:bodyPr>
          <a:lstStyle/>
          <a:p>
            <a:r>
              <a:rPr lang="en-US" sz="2900" dirty="0">
                <a:solidFill>
                  <a:schemeClr val="bg1"/>
                </a:solidFill>
                <a:latin typeface="Calibri" panose="020F0502020204030204" pitchFamily="34" charset="0"/>
                <a:cs typeface="Calibri" panose="020F0502020204030204" pitchFamily="34" charset="0"/>
              </a:rPr>
              <a:t>FMCG Supply Chain in East Africa (Kenya)</a:t>
            </a:r>
            <a:br>
              <a:rPr lang="en-US" b="1" dirty="0">
                <a:latin typeface="Calibri" panose="020F0502020204030204" pitchFamily="34" charset="0"/>
                <a:cs typeface="Calibri" panose="020F0502020204030204" pitchFamily="34" charset="0"/>
              </a:rPr>
            </a:br>
            <a:endParaRPr lang="pl-PL" dirty="0"/>
          </a:p>
        </p:txBody>
      </p:sp>
      <p:pic>
        <p:nvPicPr>
          <p:cNvPr id="8" name="Picture 7">
            <a:extLst>
              <a:ext uri="{FF2B5EF4-FFF2-40B4-BE49-F238E27FC236}">
                <a16:creationId xmlns:a16="http://schemas.microsoft.com/office/drawing/2014/main" id="{5CBE902F-2F9F-AF03-CD4F-6E4AEF2C341D}"/>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3837480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a:t>
            </a:r>
            <a:r>
              <a:rPr lang="pl-PL" sz="4400" dirty="0" err="1">
                <a:latin typeface="Calibri" panose="020F0502020204030204" pitchFamily="34" charset="0"/>
                <a:cs typeface="Calibri" panose="020F0502020204030204" pitchFamily="34" charset="0"/>
              </a:rPr>
              <a:t>flow</a:t>
            </a:r>
            <a:r>
              <a:rPr lang="pl-PL" sz="4400" dirty="0">
                <a:latin typeface="Calibri" panose="020F0502020204030204" pitchFamily="34" charset="0"/>
                <a:cs typeface="Calibri" panose="020F0502020204030204" pitchFamily="34" charset="0"/>
              </a:rPr>
              <a:t> management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600" b="1" dirty="0">
                <a:solidFill>
                  <a:srgbClr val="FFFFFF"/>
                </a:solidFill>
                <a:latin typeface="Calibri" panose="020F0502020204030204" pitchFamily="34" charset="0"/>
                <a:cs typeface="Calibri" panose="020F0502020204030204" pitchFamily="34" charset="0"/>
              </a:rPr>
              <a:t>Part 2</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93D8D110-3CAE-D083-CC00-6C9F8B1A125B}"/>
              </a:ext>
            </a:extLst>
          </p:cNvPr>
          <p:cNvPicPr>
            <a:picLocks noChangeAspect="1"/>
          </p:cNvPicPr>
          <p:nvPr/>
        </p:nvPicPr>
        <p:blipFill>
          <a:blip r:embed="rId3"/>
          <a:stretch>
            <a:fillRect/>
          </a:stretch>
        </p:blipFill>
        <p:spPr>
          <a:xfrm>
            <a:off x="230798" y="5810617"/>
            <a:ext cx="4684835" cy="899014"/>
          </a:xfrm>
          <a:prstGeom prst="rect">
            <a:avLst/>
          </a:prstGeom>
        </p:spPr>
      </p:pic>
    </p:spTree>
    <p:extLst>
      <p:ext uri="{BB962C8B-B14F-4D97-AF65-F5344CB8AC3E}">
        <p14:creationId xmlns:p14="http://schemas.microsoft.com/office/powerpoint/2010/main" val="36033852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2972174"/>
          </a:xfrm>
        </p:spPr>
        <p:txBody>
          <a:bodyPr>
            <a:normAutofit/>
          </a:bodyPr>
          <a:lstStyle/>
          <a:p>
            <a:r>
              <a:rPr lang="en-US" sz="3200" dirty="0">
                <a:latin typeface="Calibri" panose="020F0502020204030204" pitchFamily="34" charset="0"/>
                <a:cs typeface="Calibri" panose="020F0502020204030204" pitchFamily="34" charset="0"/>
              </a:rPr>
              <a:t>Monitoring and Regulating Inventory Levels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6428" y="100019"/>
            <a:ext cx="8005408" cy="5887421"/>
          </a:xfrm>
        </p:spPr>
        <p:txBody>
          <a:bodyPr>
            <a:normAutofit lnSpcReduction="10000"/>
          </a:bodyPr>
          <a:lstStyle/>
          <a:p>
            <a:pPr marL="0" indent="0">
              <a:buNone/>
            </a:pPr>
            <a:r>
              <a:rPr lang="en-US" sz="2400" b="1" dirty="0">
                <a:latin typeface="Calibri" panose="020F0502020204030204" pitchFamily="34" charset="0"/>
                <a:cs typeface="Calibri" panose="020F0502020204030204" pitchFamily="34" charset="0"/>
              </a:rPr>
              <a:t>Inventory Control Tools Used</a:t>
            </a:r>
          </a:p>
          <a:p>
            <a:r>
              <a:rPr lang="en-US" sz="2400" dirty="0">
                <a:latin typeface="Calibri" panose="020F0502020204030204" pitchFamily="34" charset="0"/>
                <a:cs typeface="Calibri" panose="020F0502020204030204" pitchFamily="34" charset="0"/>
              </a:rPr>
              <a:t>ABC analysis:</a:t>
            </a:r>
          </a:p>
          <a:p>
            <a:pPr lvl="1"/>
            <a:r>
              <a:rPr lang="en-US" sz="2400" dirty="0">
                <a:latin typeface="Calibri" panose="020F0502020204030204" pitchFamily="34" charset="0"/>
                <a:cs typeface="Calibri" panose="020F0502020204030204" pitchFamily="34" charset="0"/>
              </a:rPr>
              <a:t>A-items: fast-moving essentials (daily monitoring),</a:t>
            </a:r>
          </a:p>
          <a:p>
            <a:pPr lvl="1"/>
            <a:r>
              <a:rPr lang="en-US" sz="2400" dirty="0">
                <a:latin typeface="Calibri" panose="020F0502020204030204" pitchFamily="34" charset="0"/>
                <a:cs typeface="Calibri" panose="020F0502020204030204" pitchFamily="34" charset="0"/>
              </a:rPr>
              <a:t>B-items: regular consumer goods,</a:t>
            </a:r>
          </a:p>
          <a:p>
            <a:pPr lvl="1"/>
            <a:r>
              <a:rPr lang="en-US" sz="2400" dirty="0">
                <a:latin typeface="Calibri" panose="020F0502020204030204" pitchFamily="34" charset="0"/>
                <a:cs typeface="Calibri" panose="020F0502020204030204" pitchFamily="34" charset="0"/>
              </a:rPr>
              <a:t>C-items: low-demand products.</a:t>
            </a:r>
          </a:p>
          <a:p>
            <a:r>
              <a:rPr lang="en-US" sz="2400" dirty="0">
                <a:latin typeface="Calibri" panose="020F0502020204030204" pitchFamily="34" charset="0"/>
                <a:cs typeface="Calibri" panose="020F0502020204030204" pitchFamily="34" charset="0"/>
              </a:rPr>
              <a:t>Reorder point systems based on average demand and lead time.</a:t>
            </a:r>
          </a:p>
          <a:p>
            <a:r>
              <a:rPr lang="en-US" sz="2400" dirty="0">
                <a:latin typeface="Calibri" panose="020F0502020204030204" pitchFamily="34" charset="0"/>
                <a:cs typeface="Calibri" panose="020F0502020204030204" pitchFamily="34" charset="0"/>
              </a:rPr>
              <a:t>Mobile-based inventory reporting from warehouses and distributors.</a:t>
            </a:r>
          </a:p>
          <a:p>
            <a:pPr marL="0" indent="0">
              <a:buNone/>
            </a:pPr>
            <a:r>
              <a:rPr lang="en-US" sz="2400" b="1" dirty="0">
                <a:latin typeface="Calibri" panose="020F0502020204030204" pitchFamily="34" charset="0"/>
                <a:cs typeface="Calibri" panose="020F0502020204030204" pitchFamily="34" charset="0"/>
              </a:rPr>
              <a:t>Benefits</a:t>
            </a:r>
          </a:p>
          <a:p>
            <a:r>
              <a:rPr lang="en-US" sz="2400" dirty="0">
                <a:latin typeface="Calibri" panose="020F0502020204030204" pitchFamily="34" charset="0"/>
                <a:cs typeface="Calibri" panose="020F0502020204030204" pitchFamily="34" charset="0"/>
              </a:rPr>
              <a:t>Reduced </a:t>
            </a:r>
            <a:r>
              <a:rPr lang="en-US" sz="2400" dirty="0" err="1">
                <a:latin typeface="Calibri" panose="020F0502020204030204" pitchFamily="34" charset="0"/>
                <a:cs typeface="Calibri" panose="020F0502020204030204" pitchFamily="34" charset="0"/>
              </a:rPr>
              <a:t>stockouts</a:t>
            </a:r>
            <a:r>
              <a:rPr lang="en-US" sz="2400" dirty="0">
                <a:latin typeface="Calibri" panose="020F0502020204030204" pitchFamily="34" charset="0"/>
                <a:cs typeface="Calibri" panose="020F0502020204030204" pitchFamily="34" charset="0"/>
              </a:rPr>
              <a:t> in urban retail outlets</a:t>
            </a:r>
          </a:p>
          <a:p>
            <a:r>
              <a:rPr lang="en-US" sz="2400" dirty="0">
                <a:latin typeface="Calibri" panose="020F0502020204030204" pitchFamily="34" charset="0"/>
                <a:cs typeface="Calibri" panose="020F0502020204030204" pitchFamily="34" charset="0"/>
              </a:rPr>
              <a:t>Improved inventory visibility</a:t>
            </a:r>
          </a:p>
          <a:p>
            <a:r>
              <a:rPr lang="en-US" sz="2400" dirty="0">
                <a:latin typeface="Calibri" panose="020F0502020204030204" pitchFamily="34" charset="0"/>
                <a:cs typeface="Calibri" panose="020F0502020204030204" pitchFamily="34" charset="0"/>
              </a:rPr>
              <a:t>Better coordination between warehouse and transport operations</a:t>
            </a:r>
          </a:p>
          <a:p>
            <a:endParaRPr lang="pl-PL" dirty="0"/>
          </a:p>
        </p:txBody>
      </p:sp>
      <p:sp>
        <p:nvSpPr>
          <p:cNvPr id="4" name="Prostokąt 3"/>
          <p:cNvSpPr/>
          <p:nvPr/>
        </p:nvSpPr>
        <p:spPr>
          <a:xfrm>
            <a:off x="5615836" y="5525775"/>
            <a:ext cx="6096000" cy="923330"/>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Simple digital tools (mobile apps, SMS-based reporting) significantly improve </a:t>
            </a:r>
            <a:r>
              <a:rPr lang="en-US" b="1" dirty="0">
                <a:latin typeface="Calibri" panose="020F0502020204030204" pitchFamily="34" charset="0"/>
                <a:cs typeface="Calibri" panose="020F0502020204030204" pitchFamily="34" charset="0"/>
              </a:rPr>
              <a:t>material flow control</a:t>
            </a:r>
            <a:r>
              <a:rPr lang="en-US" dirty="0">
                <a:latin typeface="Calibri" panose="020F0502020204030204" pitchFamily="34" charset="0"/>
                <a:cs typeface="Calibri" panose="020F0502020204030204" pitchFamily="34" charset="0"/>
              </a:rPr>
              <a:t> in resource-constrained environments.</a:t>
            </a: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187158" y="4459266"/>
            <a:ext cx="3079004" cy="1708160"/>
          </a:xfrm>
          <a:prstGeom prst="rect">
            <a:avLst/>
          </a:prstGeom>
        </p:spPr>
        <p:txBody>
          <a:bodyPr wrap="square">
            <a:spAutoFit/>
          </a:bodyPr>
          <a:lstStyle/>
          <a:p>
            <a:r>
              <a:rPr lang="en-US" sz="2900" dirty="0">
                <a:solidFill>
                  <a:schemeClr val="bg1"/>
                </a:solidFill>
                <a:latin typeface="Calibri" panose="020F0502020204030204" pitchFamily="34" charset="0"/>
                <a:cs typeface="Calibri" panose="020F0502020204030204" pitchFamily="34" charset="0"/>
              </a:rPr>
              <a:t>FMCG Supply Chain in East Africa (Kenya)</a:t>
            </a:r>
            <a:br>
              <a:rPr lang="en-US" b="1" dirty="0">
                <a:latin typeface="Calibri" panose="020F0502020204030204" pitchFamily="34" charset="0"/>
                <a:cs typeface="Calibri" panose="020F0502020204030204" pitchFamily="34" charset="0"/>
              </a:rPr>
            </a:br>
            <a:endParaRPr lang="pl-PL" dirty="0"/>
          </a:p>
        </p:txBody>
      </p:sp>
      <p:pic>
        <p:nvPicPr>
          <p:cNvPr id="8" name="Picture 7">
            <a:extLst>
              <a:ext uri="{FF2B5EF4-FFF2-40B4-BE49-F238E27FC236}">
                <a16:creationId xmlns:a16="http://schemas.microsoft.com/office/drawing/2014/main" id="{D17E6B1C-CC89-2C92-C98F-89176B030DE4}"/>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4195244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3135012"/>
          </a:xfrm>
        </p:spPr>
        <p:txBody>
          <a:bodyPr>
            <a:normAutofit/>
          </a:bodyPr>
          <a:lstStyle/>
          <a:p>
            <a:r>
              <a:rPr lang="en-US" sz="3200" dirty="0">
                <a:latin typeface="Calibri" panose="020F0502020204030204" pitchFamily="34" charset="0"/>
                <a:cs typeface="Calibri" panose="020F0502020204030204" pitchFamily="34" charset="0"/>
              </a:rPr>
              <a:t>Challenges and Optimization of Material Flows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8747" y="643556"/>
            <a:ext cx="7867620" cy="5561744"/>
          </a:xfrm>
        </p:spPr>
        <p:txBody>
          <a:bodyPr>
            <a:normAutofit fontScale="85000" lnSpcReduction="20000"/>
          </a:bodyPr>
          <a:lstStyle/>
          <a:p>
            <a:pPr marL="0" indent="0">
              <a:buNone/>
            </a:pPr>
            <a:r>
              <a:rPr lang="en-US" sz="2800" b="1" dirty="0">
                <a:latin typeface="Calibri" panose="020F0502020204030204" pitchFamily="34" charset="0"/>
                <a:cs typeface="Calibri" panose="020F0502020204030204" pitchFamily="34" charset="0"/>
              </a:rPr>
              <a:t>Key Challenges</a:t>
            </a:r>
          </a:p>
          <a:p>
            <a:r>
              <a:rPr lang="en-US" sz="2800" dirty="0">
                <a:latin typeface="Calibri" panose="020F0502020204030204" pitchFamily="34" charset="0"/>
                <a:cs typeface="Calibri" panose="020F0502020204030204" pitchFamily="34" charset="0"/>
              </a:rPr>
              <a:t>Traffic congestion in urban areas</a:t>
            </a:r>
          </a:p>
          <a:p>
            <a:r>
              <a:rPr lang="en-US" sz="2800" dirty="0">
                <a:latin typeface="Calibri" panose="020F0502020204030204" pitchFamily="34" charset="0"/>
                <a:cs typeface="Calibri" panose="020F0502020204030204" pitchFamily="34" charset="0"/>
              </a:rPr>
              <a:t>Poor road conditions in </a:t>
            </a:r>
            <a:r>
              <a:rPr lang="en-US" sz="2800" dirty="0" err="1">
                <a:latin typeface="Calibri" panose="020F0502020204030204" pitchFamily="34" charset="0"/>
                <a:cs typeface="Calibri" panose="020F0502020204030204" pitchFamily="34" charset="0"/>
              </a:rPr>
              <a:t>peri</a:t>
            </a:r>
            <a:r>
              <a:rPr lang="en-US" sz="2800" dirty="0">
                <a:latin typeface="Calibri" panose="020F0502020204030204" pitchFamily="34" charset="0"/>
                <a:cs typeface="Calibri" panose="020F0502020204030204" pitchFamily="34" charset="0"/>
              </a:rPr>
              <a:t>-urban zones</a:t>
            </a:r>
          </a:p>
          <a:p>
            <a:r>
              <a:rPr lang="en-US" sz="2800" dirty="0">
                <a:latin typeface="Calibri" panose="020F0502020204030204" pitchFamily="34" charset="0"/>
                <a:cs typeface="Calibri" panose="020F0502020204030204" pitchFamily="34" charset="0"/>
              </a:rPr>
              <a:t>Demand volatility linked to income levels and seasonality</a:t>
            </a:r>
          </a:p>
          <a:p>
            <a:r>
              <a:rPr lang="en-US" sz="2800" dirty="0">
                <a:latin typeface="Calibri" panose="020F0502020204030204" pitchFamily="34" charset="0"/>
                <a:cs typeface="Calibri" panose="020F0502020204030204" pitchFamily="34" charset="0"/>
              </a:rPr>
              <a:t>Limited cold-chain infrastructure</a:t>
            </a:r>
          </a:p>
          <a:p>
            <a:pPr marL="0" indent="0">
              <a:buNone/>
            </a:pPr>
            <a:r>
              <a:rPr lang="en-US" sz="2800" b="1" dirty="0">
                <a:latin typeface="Calibri" panose="020F0502020204030204" pitchFamily="34" charset="0"/>
                <a:cs typeface="Calibri" panose="020F0502020204030204" pitchFamily="34" charset="0"/>
              </a:rPr>
              <a:t>Optimization Measures</a:t>
            </a:r>
          </a:p>
          <a:p>
            <a:r>
              <a:rPr lang="en-US" sz="2800" dirty="0">
                <a:latin typeface="Calibri" panose="020F0502020204030204" pitchFamily="34" charset="0"/>
                <a:cs typeface="Calibri" panose="020F0502020204030204" pitchFamily="34" charset="0"/>
              </a:rPr>
              <a:t>Use of </a:t>
            </a:r>
            <a:r>
              <a:rPr lang="en-US" sz="2800" b="1" dirty="0">
                <a:latin typeface="Calibri" panose="020F0502020204030204" pitchFamily="34" charset="0"/>
                <a:cs typeface="Calibri" panose="020F0502020204030204" pitchFamily="34" charset="0"/>
              </a:rPr>
              <a:t>regional micro-hubs</a:t>
            </a:r>
            <a:r>
              <a:rPr lang="en-US" sz="2800" dirty="0">
                <a:latin typeface="Calibri" panose="020F0502020204030204" pitchFamily="34" charset="0"/>
                <a:cs typeface="Calibri" panose="020F0502020204030204" pitchFamily="34" charset="0"/>
              </a:rPr>
              <a:t> closer to consumption areas</a:t>
            </a:r>
          </a:p>
          <a:p>
            <a:r>
              <a:rPr lang="en-US" sz="2800" dirty="0">
                <a:latin typeface="Calibri" panose="020F0502020204030204" pitchFamily="34" charset="0"/>
                <a:cs typeface="Calibri" panose="020F0502020204030204" pitchFamily="34" charset="0"/>
              </a:rPr>
              <a:t>Transport route optimization and delivery time windows</a:t>
            </a:r>
          </a:p>
          <a:p>
            <a:r>
              <a:rPr lang="en-US" sz="2800" dirty="0">
                <a:latin typeface="Calibri" panose="020F0502020204030204" pitchFamily="34" charset="0"/>
                <a:cs typeface="Calibri" panose="020F0502020204030204" pitchFamily="34" charset="0"/>
              </a:rPr>
              <a:t>Inventory buffering for critical products</a:t>
            </a:r>
          </a:p>
          <a:p>
            <a:r>
              <a:rPr lang="en-US" sz="2800" dirty="0">
                <a:latin typeface="Calibri" panose="020F0502020204030204" pitchFamily="34" charset="0"/>
                <a:cs typeface="Calibri" panose="020F0502020204030204" pitchFamily="34" charset="0"/>
              </a:rPr>
              <a:t>Collaboration with local transport operators</a:t>
            </a:r>
            <a:endParaRPr lang="pl-PL"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Sustainability Aspect</a:t>
            </a:r>
          </a:p>
          <a:p>
            <a:r>
              <a:rPr lang="en-US" sz="2800" dirty="0">
                <a:latin typeface="Calibri" panose="020F0502020204030204" pitchFamily="34" charset="0"/>
                <a:cs typeface="Calibri" panose="020F0502020204030204" pitchFamily="34" charset="0"/>
              </a:rPr>
              <a:t>Consolidated deliveries reduce fuel consumption</a:t>
            </a:r>
          </a:p>
          <a:p>
            <a:r>
              <a:rPr lang="en-US" sz="2800" dirty="0">
                <a:latin typeface="Calibri" panose="020F0502020204030204" pitchFamily="34" charset="0"/>
                <a:cs typeface="Calibri" panose="020F0502020204030204" pitchFamily="34" charset="0"/>
              </a:rPr>
              <a:t>Lower waste due to improved demand matching</a:t>
            </a:r>
          </a:p>
          <a:p>
            <a:pPr marL="0" indent="0">
              <a:buNone/>
            </a:pPr>
            <a:endParaRPr lang="en-US" sz="2800" dirty="0">
              <a:latin typeface="Calibri" panose="020F0502020204030204" pitchFamily="34" charset="0"/>
              <a:cs typeface="Calibri" panose="020F0502020204030204" pitchFamily="34" charset="0"/>
            </a:endParaRPr>
          </a:p>
          <a:p>
            <a:endParaRPr lang="pl-PL" dirty="0"/>
          </a:p>
        </p:txBody>
      </p:sp>
      <p:sp>
        <p:nvSpPr>
          <p:cNvPr id="4" name="Prostokąt 3"/>
          <p:cNvSpPr/>
          <p:nvPr/>
        </p:nvSpPr>
        <p:spPr>
          <a:xfrm>
            <a:off x="5390367" y="5861561"/>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Optimization in African supply chains focuses on resilience and flexibility, not only cost minimization.</a:t>
            </a:r>
            <a:endParaRPr lang="pl-PL"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995803"/>
            <a:ext cx="3460634" cy="2116898"/>
          </a:xfrm>
          <a:prstGeom prst="rect">
            <a:avLst/>
          </a:prstGeom>
        </p:spPr>
      </p:pic>
      <p:sp>
        <p:nvSpPr>
          <p:cNvPr id="6" name="Prostokąt 5"/>
          <p:cNvSpPr/>
          <p:nvPr/>
        </p:nvSpPr>
        <p:spPr>
          <a:xfrm>
            <a:off x="187158" y="4459266"/>
            <a:ext cx="3079004" cy="1708160"/>
          </a:xfrm>
          <a:prstGeom prst="rect">
            <a:avLst/>
          </a:prstGeom>
        </p:spPr>
        <p:txBody>
          <a:bodyPr wrap="square">
            <a:spAutoFit/>
          </a:bodyPr>
          <a:lstStyle/>
          <a:p>
            <a:r>
              <a:rPr lang="en-US" sz="2900" dirty="0">
                <a:solidFill>
                  <a:schemeClr val="bg1"/>
                </a:solidFill>
                <a:latin typeface="Calibri" panose="020F0502020204030204" pitchFamily="34" charset="0"/>
                <a:cs typeface="Calibri" panose="020F0502020204030204" pitchFamily="34" charset="0"/>
              </a:rPr>
              <a:t>FMCG Supply Chain in East Africa (Kenya)</a:t>
            </a:r>
            <a:br>
              <a:rPr lang="en-US" b="1" dirty="0">
                <a:latin typeface="Calibri" panose="020F0502020204030204" pitchFamily="34" charset="0"/>
                <a:cs typeface="Calibri" panose="020F0502020204030204" pitchFamily="34" charset="0"/>
              </a:rPr>
            </a:br>
            <a:endParaRPr lang="pl-PL" dirty="0"/>
          </a:p>
        </p:txBody>
      </p:sp>
      <p:pic>
        <p:nvPicPr>
          <p:cNvPr id="8" name="Picture 7">
            <a:extLst>
              <a:ext uri="{FF2B5EF4-FFF2-40B4-BE49-F238E27FC236}">
                <a16:creationId xmlns:a16="http://schemas.microsoft.com/office/drawing/2014/main" id="{2011FAF9-BC47-EECD-1475-ACF2750451BF}"/>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162849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8"/>
            <a:ext cx="2947482" cy="3711210"/>
          </a:xfrm>
        </p:spPr>
        <p:txBody>
          <a:bodyPr/>
          <a:lstStyle/>
          <a:p>
            <a:r>
              <a:rPr lang="en-US" dirty="0">
                <a:latin typeface="Calibri" panose="020F0502020204030204" pitchFamily="34" charset="0"/>
                <a:cs typeface="Calibri" panose="020F0502020204030204" pitchFamily="34" charset="0"/>
              </a:rPr>
              <a:t>Case Study – Key Learning Outcomes</a:t>
            </a:r>
            <a:br>
              <a:rPr lang="en-US"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42359" cy="5120640"/>
          </a:xfrm>
        </p:spPr>
        <p:txBody>
          <a:bodyPr/>
          <a:lstStyle/>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Planning and control are essential for reliable material flows</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JIT and Lean must be adapted to local conditions</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MRP and DRP improve coordination across the supply chain</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Inventory monitoring enhances service level and reduces waste</a:t>
            </a:r>
            <a:endParaRPr lang="pl-PL" sz="2800" dirty="0">
              <a:latin typeface="Calibri" panose="020F0502020204030204" pitchFamily="34" charset="0"/>
              <a:cs typeface="Calibri" panose="020F0502020204030204" pitchFamily="34" charset="0"/>
            </a:endParaRPr>
          </a:p>
          <a:p>
            <a:pPr>
              <a:buClr>
                <a:srgbClr val="FF0000"/>
              </a:buClr>
              <a:buFont typeface="Arial" panose="020B0604020202020204" pitchFamily="34" charset="0"/>
              <a:buChar char="•"/>
            </a:pPr>
            <a:r>
              <a:rPr lang="en-US" sz="2800" dirty="0">
                <a:latin typeface="Calibri" panose="020F0502020204030204" pitchFamily="34" charset="0"/>
                <a:cs typeface="Calibri" panose="020F0502020204030204" pitchFamily="34" charset="0"/>
              </a:rPr>
              <a:t>Optimization balances efficiency, risk, and sustainability</a:t>
            </a:r>
          </a:p>
          <a:p>
            <a:endParaRPr lang="pl-PL" dirty="0"/>
          </a:p>
        </p:txBody>
      </p:sp>
      <p:pic>
        <p:nvPicPr>
          <p:cNvPr id="4" name="Obraz 3"/>
          <p:cNvPicPr>
            <a:picLocks noChangeAspect="1"/>
          </p:cNvPicPr>
          <p:nvPr/>
        </p:nvPicPr>
        <p:blipFill>
          <a:blip r:embed="rId3"/>
          <a:stretch>
            <a:fillRect/>
          </a:stretch>
        </p:blipFill>
        <p:spPr>
          <a:xfrm>
            <a:off x="0" y="3995803"/>
            <a:ext cx="3460634" cy="2116898"/>
          </a:xfrm>
          <a:prstGeom prst="rect">
            <a:avLst/>
          </a:prstGeom>
        </p:spPr>
      </p:pic>
      <p:sp>
        <p:nvSpPr>
          <p:cNvPr id="5" name="Prostokąt 4"/>
          <p:cNvSpPr/>
          <p:nvPr/>
        </p:nvSpPr>
        <p:spPr>
          <a:xfrm>
            <a:off x="187158" y="4459266"/>
            <a:ext cx="3079004" cy="1708160"/>
          </a:xfrm>
          <a:prstGeom prst="rect">
            <a:avLst/>
          </a:prstGeom>
        </p:spPr>
        <p:txBody>
          <a:bodyPr wrap="square">
            <a:spAutoFit/>
          </a:bodyPr>
          <a:lstStyle/>
          <a:p>
            <a:r>
              <a:rPr lang="en-US" sz="2900" dirty="0">
                <a:solidFill>
                  <a:schemeClr val="bg1"/>
                </a:solidFill>
                <a:latin typeface="Calibri" panose="020F0502020204030204" pitchFamily="34" charset="0"/>
                <a:cs typeface="Calibri" panose="020F0502020204030204" pitchFamily="34" charset="0"/>
              </a:rPr>
              <a:t>FMCG Supply Chain in East Africa (Kenya)</a:t>
            </a:r>
            <a:br>
              <a:rPr lang="en-US" b="1" dirty="0">
                <a:latin typeface="Calibri" panose="020F0502020204030204" pitchFamily="34" charset="0"/>
                <a:cs typeface="Calibri" panose="020F0502020204030204" pitchFamily="34" charset="0"/>
              </a:rPr>
            </a:br>
            <a:endParaRPr lang="pl-PL" dirty="0"/>
          </a:p>
        </p:txBody>
      </p:sp>
      <p:pic>
        <p:nvPicPr>
          <p:cNvPr id="7" name="Picture 6">
            <a:extLst>
              <a:ext uri="{FF2B5EF4-FFF2-40B4-BE49-F238E27FC236}">
                <a16:creationId xmlns:a16="http://schemas.microsoft.com/office/drawing/2014/main" id="{27F6523E-8DE8-2438-83F1-B68B777D9341}"/>
              </a:ext>
            </a:extLst>
          </p:cNvPr>
          <p:cNvPicPr>
            <a:picLocks noChangeAspect="1"/>
          </p:cNvPicPr>
          <p:nvPr/>
        </p:nvPicPr>
        <p:blipFill>
          <a:blip r:embed="rId4"/>
          <a:stretch>
            <a:fillRect/>
          </a:stretch>
        </p:blipFill>
        <p:spPr>
          <a:xfrm>
            <a:off x="6073" y="5725773"/>
            <a:ext cx="4684835" cy="899014"/>
          </a:xfrm>
          <a:prstGeom prst="rect">
            <a:avLst/>
          </a:prstGeom>
        </p:spPr>
      </p:pic>
    </p:spTree>
    <p:extLst>
      <p:ext uri="{BB962C8B-B14F-4D97-AF65-F5344CB8AC3E}">
        <p14:creationId xmlns:p14="http://schemas.microsoft.com/office/powerpoint/2010/main" val="1755471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7CF5E-12BD-02C2-6B8D-292606A500B2}"/>
              </a:ext>
            </a:extLst>
          </p:cNvPr>
          <p:cNvSpPr>
            <a:spLocks noGrp="1"/>
          </p:cNvSpPr>
          <p:nvPr>
            <p:ph type="ctrTitle"/>
          </p:nvPr>
        </p:nvSpPr>
        <p:spPr/>
        <p:txBody>
          <a:bodyPr>
            <a:normAutofit/>
          </a:bodyPr>
          <a:lstStyle/>
          <a:p>
            <a:pPr algn="r"/>
            <a:r>
              <a:rPr lang="en-US" sz="3600">
                <a:latin typeface="Calibri"/>
                <a:ea typeface="Calibri"/>
                <a:cs typeface="Calibri"/>
              </a:rPr>
              <a:t>Planning and control of material flows</a:t>
            </a:r>
            <a:endParaRPr lang="en-US" sz="3600"/>
          </a:p>
        </p:txBody>
      </p:sp>
      <p:sp>
        <p:nvSpPr>
          <p:cNvPr id="3" name="Subtitle 2">
            <a:extLst>
              <a:ext uri="{FF2B5EF4-FFF2-40B4-BE49-F238E27FC236}">
                <a16:creationId xmlns:a16="http://schemas.microsoft.com/office/drawing/2014/main" id="{84464B0D-E219-7A64-2B10-120FC136A97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EDDD17A-AEE9-66C8-ABD4-7B117C145A72}"/>
              </a:ext>
            </a:extLst>
          </p:cNvPr>
          <p:cNvPicPr>
            <a:picLocks noChangeAspect="1"/>
          </p:cNvPicPr>
          <p:nvPr/>
        </p:nvPicPr>
        <p:blipFill>
          <a:blip r:embed="rId2"/>
          <a:stretch>
            <a:fillRect/>
          </a:stretch>
        </p:blipFill>
        <p:spPr>
          <a:xfrm>
            <a:off x="-1534" y="130362"/>
            <a:ext cx="2172831" cy="720834"/>
          </a:xfrm>
          <a:prstGeom prst="rect">
            <a:avLst/>
          </a:prstGeom>
        </p:spPr>
      </p:pic>
    </p:spTree>
    <p:extLst>
      <p:ext uri="{BB962C8B-B14F-4D97-AF65-F5344CB8AC3E}">
        <p14:creationId xmlns:p14="http://schemas.microsoft.com/office/powerpoint/2010/main" val="3209626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Planning and control of material flows </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80146" cy="5120640"/>
          </a:xfrm>
        </p:spPr>
        <p:txBody>
          <a:bodyPr>
            <a:normAutofit/>
          </a:bodyPr>
          <a:lstStyle/>
          <a:p>
            <a:r>
              <a:rPr lang="en-US" sz="2800" dirty="0">
                <a:latin typeface="Calibri" panose="020F0502020204030204" pitchFamily="34" charset="0"/>
                <a:cs typeface="Calibri" panose="020F0502020204030204" pitchFamily="34" charset="0"/>
              </a:rPr>
              <a:t>Planning and control of material flows focus on </a:t>
            </a:r>
            <a:r>
              <a:rPr lang="en-US" sz="2800" b="1" dirty="0">
                <a:latin typeface="Calibri" panose="020F0502020204030204" pitchFamily="34" charset="0"/>
                <a:cs typeface="Calibri" panose="020F0502020204030204" pitchFamily="34" charset="0"/>
              </a:rPr>
              <a:t>ensuring the smooth, efficient, and coordinated movement of materials</a:t>
            </a:r>
            <a:r>
              <a:rPr lang="en-US" sz="2800" dirty="0">
                <a:latin typeface="Calibri" panose="020F0502020204030204" pitchFamily="34" charset="0"/>
                <a:cs typeface="Calibri" panose="020F0502020204030204" pitchFamily="34" charset="0"/>
              </a:rPr>
              <a:t> across the supply chain while minimizing costs, waste, and risks.</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3DD7E0B-5C02-1565-388A-8E15CE00A0B5}"/>
              </a:ext>
            </a:extLst>
          </p:cNvPr>
          <p:cNvPicPr>
            <a:picLocks noChangeAspect="1"/>
          </p:cNvPicPr>
          <p:nvPr/>
        </p:nvPicPr>
        <p:blipFill>
          <a:blip r:embed="rId3"/>
          <a:stretch>
            <a:fillRect/>
          </a:stretch>
        </p:blipFill>
        <p:spPr>
          <a:xfrm>
            <a:off x="251462" y="5725773"/>
            <a:ext cx="4684835" cy="899014"/>
          </a:xfrm>
          <a:prstGeom prst="rect">
            <a:avLst/>
          </a:prstGeom>
        </p:spPr>
      </p:pic>
    </p:spTree>
    <p:extLst>
      <p:ext uri="{BB962C8B-B14F-4D97-AF65-F5344CB8AC3E}">
        <p14:creationId xmlns:p14="http://schemas.microsoft.com/office/powerpoint/2010/main" val="2029279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Just-in-Time (JIT)</a:t>
            </a:r>
          </a:p>
        </p:txBody>
      </p:sp>
      <p:sp>
        <p:nvSpPr>
          <p:cNvPr id="3" name="Symbol zastępczy zawartości 2"/>
          <p:cNvSpPr>
            <a:spLocks noGrp="1"/>
          </p:cNvSpPr>
          <p:nvPr>
            <p:ph idx="1"/>
          </p:nvPr>
        </p:nvSpPr>
        <p:spPr>
          <a:xfrm>
            <a:off x="3781586" y="624767"/>
            <a:ext cx="7792464" cy="5599322"/>
          </a:xfrm>
        </p:spPr>
        <p:txBody>
          <a:bodyPr/>
          <a:lstStyle/>
          <a:p>
            <a:pPr marL="0" indent="0">
              <a:buNone/>
            </a:pPr>
            <a:r>
              <a:rPr lang="en-US" sz="2800" b="1" dirty="0">
                <a:latin typeface="Calibri" panose="020F0502020204030204" pitchFamily="34" charset="0"/>
                <a:cs typeface="Calibri" panose="020F0502020204030204" pitchFamily="34" charset="0"/>
              </a:rPr>
              <a:t>Just-in-Time</a:t>
            </a:r>
            <a:r>
              <a:rPr lang="en-US" sz="2800" dirty="0">
                <a:latin typeface="Calibri" panose="020F0502020204030204" pitchFamily="34" charset="0"/>
                <a:cs typeface="Calibri" panose="020F0502020204030204" pitchFamily="34" charset="0"/>
              </a:rPr>
              <a:t> is a material flow concept aimed at delivering materials </a:t>
            </a:r>
            <a:r>
              <a:rPr lang="en-US" sz="2800" b="1" dirty="0">
                <a:latin typeface="Calibri" panose="020F0502020204030204" pitchFamily="34" charset="0"/>
                <a:cs typeface="Calibri" panose="020F0502020204030204" pitchFamily="34" charset="0"/>
              </a:rPr>
              <a:t>exactly when they are needed</a:t>
            </a:r>
            <a:r>
              <a:rPr lang="en-US" sz="2800" dirty="0">
                <a:latin typeface="Calibri" panose="020F0502020204030204" pitchFamily="34" charset="0"/>
                <a:cs typeface="Calibri" panose="020F0502020204030204" pitchFamily="34" charset="0"/>
              </a:rPr>
              <a:t>, in the required quantity, and without excessive inventory.</a:t>
            </a:r>
          </a:p>
          <a:p>
            <a:pPr marL="0" indent="0">
              <a:buNone/>
            </a:pPr>
            <a:r>
              <a:rPr lang="en-US" sz="2800" b="1" dirty="0">
                <a:latin typeface="Calibri" panose="020F0502020204030204" pitchFamily="34" charset="0"/>
                <a:cs typeface="Calibri" panose="020F0502020204030204" pitchFamily="34" charset="0"/>
              </a:rPr>
              <a:t>Key characteristics of JIT:</a:t>
            </a:r>
          </a:p>
          <a:p>
            <a:r>
              <a:rPr lang="en-US" sz="2800" dirty="0">
                <a:latin typeface="Calibri" panose="020F0502020204030204" pitchFamily="34" charset="0"/>
                <a:cs typeface="Calibri" panose="020F0502020204030204" pitchFamily="34" charset="0"/>
              </a:rPr>
              <a:t>Minimal inventory levels</a:t>
            </a:r>
          </a:p>
          <a:p>
            <a:r>
              <a:rPr lang="en-US" sz="2800" dirty="0">
                <a:latin typeface="Calibri" panose="020F0502020204030204" pitchFamily="34" charset="0"/>
                <a:cs typeface="Calibri" panose="020F0502020204030204" pitchFamily="34" charset="0"/>
              </a:rPr>
              <a:t>Frequent and small deliveries</a:t>
            </a:r>
          </a:p>
          <a:p>
            <a:r>
              <a:rPr lang="en-US" sz="2800" dirty="0">
                <a:latin typeface="Calibri" panose="020F0502020204030204" pitchFamily="34" charset="0"/>
                <a:cs typeface="Calibri" panose="020F0502020204030204" pitchFamily="34" charset="0"/>
              </a:rPr>
              <a:t>Close cooperation with suppliers</a:t>
            </a:r>
          </a:p>
          <a:p>
            <a:r>
              <a:rPr lang="en-US" sz="2800" dirty="0">
                <a:latin typeface="Calibri" panose="020F0502020204030204" pitchFamily="34" charset="0"/>
                <a:cs typeface="Calibri" panose="020F0502020204030204" pitchFamily="34" charset="0"/>
              </a:rPr>
              <a:t>High reliability of transport and production schedules</a:t>
            </a:r>
          </a:p>
          <a:p>
            <a:endParaRPr lang="pl-PL" dirty="0"/>
          </a:p>
        </p:txBody>
      </p:sp>
      <p:pic>
        <p:nvPicPr>
          <p:cNvPr id="5" name="Picture 4">
            <a:extLst>
              <a:ext uri="{FF2B5EF4-FFF2-40B4-BE49-F238E27FC236}">
                <a16:creationId xmlns:a16="http://schemas.microsoft.com/office/drawing/2014/main" id="{D14F66D9-5E7F-25C2-C0FB-E7B5C8135512}"/>
              </a:ext>
            </a:extLst>
          </p:cNvPr>
          <p:cNvPicPr>
            <a:picLocks noChangeAspect="1"/>
          </p:cNvPicPr>
          <p:nvPr/>
        </p:nvPicPr>
        <p:blipFill>
          <a:blip r:embed="rId3"/>
          <a:stretch>
            <a:fillRect/>
          </a:stretch>
        </p:blipFill>
        <p:spPr>
          <a:xfrm>
            <a:off x="251462" y="5777434"/>
            <a:ext cx="4684835" cy="899014"/>
          </a:xfrm>
          <a:prstGeom prst="rect">
            <a:avLst/>
          </a:prstGeom>
        </p:spPr>
      </p:pic>
    </p:spTree>
    <p:extLst>
      <p:ext uri="{BB962C8B-B14F-4D97-AF65-F5344CB8AC3E}">
        <p14:creationId xmlns:p14="http://schemas.microsoft.com/office/powerpoint/2010/main" val="191750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1480" y="350541"/>
            <a:ext cx="7767411" cy="5120640"/>
          </a:xfrm>
        </p:spPr>
        <p:txBody>
          <a:bodyPr/>
          <a:lstStyle/>
          <a:p>
            <a:pPr marL="0" indent="0">
              <a:buNone/>
            </a:pPr>
            <a:r>
              <a:rPr lang="en-US" sz="2800" b="1" dirty="0">
                <a:latin typeface="Calibri" panose="020F0502020204030204" pitchFamily="34" charset="0"/>
                <a:cs typeface="Calibri" panose="020F0502020204030204" pitchFamily="34" charset="0"/>
              </a:rPr>
              <a:t>Benefits:</a:t>
            </a:r>
          </a:p>
          <a:p>
            <a:r>
              <a:rPr lang="en-US" sz="2800" dirty="0">
                <a:latin typeface="Calibri" panose="020F0502020204030204" pitchFamily="34" charset="0"/>
                <a:cs typeface="Calibri" panose="020F0502020204030204" pitchFamily="34" charset="0"/>
              </a:rPr>
              <a:t>Reduced inventory holding costs</a:t>
            </a:r>
          </a:p>
          <a:p>
            <a:r>
              <a:rPr lang="en-US" sz="2800" dirty="0">
                <a:latin typeface="Calibri" panose="020F0502020204030204" pitchFamily="34" charset="0"/>
                <a:cs typeface="Calibri" panose="020F0502020204030204" pitchFamily="34" charset="0"/>
              </a:rPr>
              <a:t>Lower risk of obsolescence and damage</a:t>
            </a:r>
          </a:p>
          <a:p>
            <a:r>
              <a:rPr lang="en-US" sz="2800" dirty="0">
                <a:latin typeface="Calibri" panose="020F0502020204030204" pitchFamily="34" charset="0"/>
                <a:cs typeface="Calibri" panose="020F0502020204030204" pitchFamily="34" charset="0"/>
              </a:rPr>
              <a:t>Improved responsiveness to demand changes</a:t>
            </a:r>
          </a:p>
          <a:p>
            <a:pPr marL="0" indent="0">
              <a:buNone/>
            </a:pPr>
            <a:r>
              <a:rPr lang="en-US" sz="2800" b="1" dirty="0">
                <a:latin typeface="Calibri" panose="020F0502020204030204" pitchFamily="34" charset="0"/>
                <a:cs typeface="Calibri" panose="020F0502020204030204" pitchFamily="34" charset="0"/>
              </a:rPr>
              <a:t>Limitations (especially relevant in developing regions):</a:t>
            </a:r>
          </a:p>
          <a:p>
            <a:r>
              <a:rPr lang="en-US" sz="2800" dirty="0">
                <a:latin typeface="Calibri" panose="020F0502020204030204" pitchFamily="34" charset="0"/>
                <a:cs typeface="Calibri" panose="020F0502020204030204" pitchFamily="34" charset="0"/>
              </a:rPr>
              <a:t>High sensitivity to disruptions</a:t>
            </a:r>
          </a:p>
          <a:p>
            <a:r>
              <a:rPr lang="en-US" sz="2800" dirty="0">
                <a:latin typeface="Calibri" panose="020F0502020204030204" pitchFamily="34" charset="0"/>
                <a:cs typeface="Calibri" panose="020F0502020204030204" pitchFamily="34" charset="0"/>
              </a:rPr>
              <a:t>Dependence on infrastructure quality and supplier reliability</a:t>
            </a:r>
          </a:p>
          <a:p>
            <a:endParaRPr lang="pl-PL" dirty="0"/>
          </a:p>
        </p:txBody>
      </p:sp>
      <p:sp>
        <p:nvSpPr>
          <p:cNvPr id="4" name="Prostokąt 3"/>
          <p:cNvSpPr/>
          <p:nvPr/>
        </p:nvSpPr>
        <p:spPr>
          <a:xfrm>
            <a:off x="5402891" y="5195541"/>
            <a:ext cx="6096000" cy="1477328"/>
          </a:xfrm>
          <a:prstGeom prst="rect">
            <a:avLst/>
          </a:prstGeom>
          <a:solidFill>
            <a:schemeClr val="accent3">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Teaching note (Africa context):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In African supply chains, full JIT is often difficult due to infrastructure constraints, but </a:t>
            </a:r>
            <a:r>
              <a:rPr lang="en-US" b="1" dirty="0">
                <a:latin typeface="Calibri" panose="020F0502020204030204" pitchFamily="34" charset="0"/>
                <a:cs typeface="Calibri" panose="020F0502020204030204" pitchFamily="34" charset="0"/>
              </a:rPr>
              <a:t>partial JIT solutions</a:t>
            </a:r>
            <a:r>
              <a:rPr lang="en-US" dirty="0">
                <a:latin typeface="Calibri" panose="020F0502020204030204" pitchFamily="34" charset="0"/>
                <a:cs typeface="Calibri" panose="020F0502020204030204" pitchFamily="34" charset="0"/>
              </a:rPr>
              <a:t> (e.g. scheduled deliveries, local sourcing) are increasingly applied in manufacturing and FMCG sectors.</a:t>
            </a: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Just-in-Time (JIT)</a:t>
            </a:r>
          </a:p>
        </p:txBody>
      </p:sp>
      <p:pic>
        <p:nvPicPr>
          <p:cNvPr id="6" name="Picture 5">
            <a:extLst>
              <a:ext uri="{FF2B5EF4-FFF2-40B4-BE49-F238E27FC236}">
                <a16:creationId xmlns:a16="http://schemas.microsoft.com/office/drawing/2014/main" id="{B3C5D953-FF49-EB13-CE71-4881FFEE63F3}"/>
              </a:ext>
            </a:extLst>
          </p:cNvPr>
          <p:cNvPicPr>
            <a:picLocks noChangeAspect="1"/>
          </p:cNvPicPr>
          <p:nvPr/>
        </p:nvPicPr>
        <p:blipFill>
          <a:blip r:embed="rId3"/>
          <a:stretch>
            <a:fillRect/>
          </a:stretch>
        </p:blipFill>
        <p:spPr>
          <a:xfrm>
            <a:off x="251462" y="5777434"/>
            <a:ext cx="4684835" cy="899014"/>
          </a:xfrm>
          <a:prstGeom prst="rect">
            <a:avLst/>
          </a:prstGeom>
        </p:spPr>
      </p:pic>
    </p:spTree>
    <p:extLst>
      <p:ext uri="{BB962C8B-B14F-4D97-AF65-F5344CB8AC3E}">
        <p14:creationId xmlns:p14="http://schemas.microsoft.com/office/powerpoint/2010/main" val="3304918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Lean Logistics</a:t>
            </a:r>
          </a:p>
        </p:txBody>
      </p:sp>
      <p:sp>
        <p:nvSpPr>
          <p:cNvPr id="3" name="Symbol zastępczy zawartości 2"/>
          <p:cNvSpPr>
            <a:spLocks noGrp="1"/>
          </p:cNvSpPr>
          <p:nvPr>
            <p:ph idx="1"/>
          </p:nvPr>
        </p:nvSpPr>
        <p:spPr>
          <a:xfrm>
            <a:off x="3869268" y="864108"/>
            <a:ext cx="7792464" cy="5120640"/>
          </a:xfrm>
        </p:spPr>
        <p:txBody>
          <a:bodyPr/>
          <a:lstStyle/>
          <a:p>
            <a:pPr marL="0" indent="0">
              <a:buNone/>
            </a:pPr>
            <a:r>
              <a:rPr lang="en-US" sz="2800" b="1" dirty="0">
                <a:latin typeface="Calibri" panose="020F0502020204030204" pitchFamily="34" charset="0"/>
                <a:cs typeface="Calibri" panose="020F0502020204030204" pitchFamily="34" charset="0"/>
              </a:rPr>
              <a:t>Lean logistics</a:t>
            </a:r>
            <a:r>
              <a:rPr lang="en-US" sz="2800" dirty="0">
                <a:latin typeface="Calibri" panose="020F0502020204030204" pitchFamily="34" charset="0"/>
                <a:cs typeface="Calibri" panose="020F0502020204030204" pitchFamily="34" charset="0"/>
              </a:rPr>
              <a:t> focuses on the </a:t>
            </a:r>
            <a:r>
              <a:rPr lang="en-US" sz="2800" b="1" dirty="0">
                <a:latin typeface="Calibri" panose="020F0502020204030204" pitchFamily="34" charset="0"/>
                <a:cs typeface="Calibri" panose="020F0502020204030204" pitchFamily="34" charset="0"/>
              </a:rPr>
              <a:t>elimination of waste (non-value-adding activities)</a:t>
            </a:r>
            <a:r>
              <a:rPr lang="en-US" sz="2800" dirty="0">
                <a:latin typeface="Calibri" panose="020F0502020204030204" pitchFamily="34" charset="0"/>
                <a:cs typeface="Calibri" panose="020F0502020204030204" pitchFamily="34" charset="0"/>
              </a:rPr>
              <a:t> in material flows.</a:t>
            </a:r>
          </a:p>
          <a:p>
            <a:pPr marL="0" indent="0">
              <a:buNone/>
            </a:pPr>
            <a:r>
              <a:rPr lang="en-US" sz="2800" b="1" dirty="0">
                <a:latin typeface="Calibri" panose="020F0502020204030204" pitchFamily="34" charset="0"/>
                <a:cs typeface="Calibri" panose="020F0502020204030204" pitchFamily="34" charset="0"/>
              </a:rPr>
              <a:t>Main types of waste in material flows:</a:t>
            </a:r>
          </a:p>
          <a:p>
            <a:r>
              <a:rPr lang="en-US" sz="2800" dirty="0">
                <a:latin typeface="Calibri" panose="020F0502020204030204" pitchFamily="34" charset="0"/>
                <a:cs typeface="Calibri" panose="020F0502020204030204" pitchFamily="34" charset="0"/>
              </a:rPr>
              <a:t>Excess inventory</a:t>
            </a:r>
          </a:p>
          <a:p>
            <a:r>
              <a:rPr lang="en-US" sz="2800" dirty="0">
                <a:latin typeface="Calibri" panose="020F0502020204030204" pitchFamily="34" charset="0"/>
                <a:cs typeface="Calibri" panose="020F0502020204030204" pitchFamily="34" charset="0"/>
              </a:rPr>
              <a:t>Unnecessary transport</a:t>
            </a:r>
          </a:p>
          <a:p>
            <a:r>
              <a:rPr lang="en-US" sz="2800" dirty="0">
                <a:latin typeface="Calibri" panose="020F0502020204030204" pitchFamily="34" charset="0"/>
                <a:cs typeface="Calibri" panose="020F0502020204030204" pitchFamily="34" charset="0"/>
              </a:rPr>
              <a:t>Waiting time</a:t>
            </a:r>
          </a:p>
          <a:p>
            <a:r>
              <a:rPr lang="en-US" sz="2800" dirty="0" err="1">
                <a:latin typeface="Calibri" panose="020F0502020204030204" pitchFamily="34" charset="0"/>
                <a:cs typeface="Calibri" panose="020F0502020204030204" pitchFamily="34" charset="0"/>
              </a:rPr>
              <a:t>Overprocessing</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Errors and rework</a:t>
            </a:r>
          </a:p>
          <a:p>
            <a:endParaRPr lang="pl-PL" dirty="0"/>
          </a:p>
        </p:txBody>
      </p:sp>
      <p:pic>
        <p:nvPicPr>
          <p:cNvPr id="5" name="Picture 4">
            <a:extLst>
              <a:ext uri="{FF2B5EF4-FFF2-40B4-BE49-F238E27FC236}">
                <a16:creationId xmlns:a16="http://schemas.microsoft.com/office/drawing/2014/main" id="{8BFD1706-DA7D-AE77-2182-E1E111BFA2EF}"/>
              </a:ext>
            </a:extLst>
          </p:cNvPr>
          <p:cNvPicPr>
            <a:picLocks noChangeAspect="1"/>
          </p:cNvPicPr>
          <p:nvPr/>
        </p:nvPicPr>
        <p:blipFill>
          <a:blip r:embed="rId3"/>
          <a:stretch>
            <a:fillRect/>
          </a:stretch>
        </p:blipFill>
        <p:spPr>
          <a:xfrm>
            <a:off x="6072" y="5725773"/>
            <a:ext cx="4684835" cy="899014"/>
          </a:xfrm>
          <a:prstGeom prst="rect">
            <a:avLst/>
          </a:prstGeom>
        </p:spPr>
      </p:pic>
    </p:spTree>
    <p:extLst>
      <p:ext uri="{BB962C8B-B14F-4D97-AF65-F5344CB8AC3E}">
        <p14:creationId xmlns:p14="http://schemas.microsoft.com/office/powerpoint/2010/main" val="3310074905"/>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8920823D-68C1-4BDC-B1B5-52EBD08C8964}"/>
</file>

<file path=customXml/itemProps3.xml><?xml version="1.0" encoding="utf-8"?>
<ds:datastoreItem xmlns:ds="http://schemas.openxmlformats.org/officeDocument/2006/customXml" ds:itemID="{E9A1C556-6C2E-4BDE-AAE5-2C81809CC2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1669</TotalTime>
  <Words>2209</Words>
  <Application>Microsoft Office PowerPoint</Application>
  <PresentationFormat>Widescreen</PresentationFormat>
  <Paragraphs>309</Paragraphs>
  <Slides>43</Slides>
  <Notes>37</Notes>
  <HiddenSlides>1</HiddenSlides>
  <MMClips>0</MMClip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Ramka</vt:lpstr>
      <vt:lpstr>21_BasicWhite</vt:lpstr>
      <vt:lpstr>Material flow management Part 2</vt:lpstr>
      <vt:lpstr>Road Transportation Systems Engineering Development in the Sub-Saharan Africa – Modern EU Master Programme &amp; Capacity Building</vt:lpstr>
      <vt:lpstr>PowerPoint Presentation</vt:lpstr>
      <vt:lpstr>  Material flow management </vt:lpstr>
      <vt:lpstr>Planning and control of material flows</vt:lpstr>
      <vt:lpstr>Planning and control of material flows </vt:lpstr>
      <vt:lpstr>Just-in-Time (JIT)</vt:lpstr>
      <vt:lpstr>Just-in-Time (JIT)</vt:lpstr>
      <vt:lpstr>Lean Logistics</vt:lpstr>
      <vt:lpstr>Lean Logistics</vt:lpstr>
      <vt:lpstr>MRP Principles</vt:lpstr>
      <vt:lpstr>MRP Principles</vt:lpstr>
      <vt:lpstr>MRP Principles</vt:lpstr>
      <vt:lpstr>MRP Inputs          - Master Production Schedule (MPS)</vt:lpstr>
      <vt:lpstr>MRP Inputs  - Bill of Materials (BOM)</vt:lpstr>
      <vt:lpstr>MRP Inputs          - Inventory Records (Inventory Status File)</vt:lpstr>
      <vt:lpstr>MRP Outputs - Purchase Orders</vt:lpstr>
      <vt:lpstr>MRP Outputs - Production Orders (Manufacturing Orders / Work Orders)</vt:lpstr>
      <vt:lpstr>MRP Outputs - Delivery Schedules</vt:lpstr>
      <vt:lpstr>Distribution Requirements Planning (DRP)</vt:lpstr>
      <vt:lpstr>Distribution Requirements Planning (DRP)</vt:lpstr>
      <vt:lpstr>Monitoring and Regulating Inventory Levels and Stock Movements</vt:lpstr>
      <vt:lpstr>Inventory Turnover Ratio</vt:lpstr>
      <vt:lpstr>Inventory Turnover Ratio</vt:lpstr>
      <vt:lpstr>Safety Stock Calculation</vt:lpstr>
      <vt:lpstr>Safety Stock Calculation</vt:lpstr>
      <vt:lpstr>ABC Analysis</vt:lpstr>
      <vt:lpstr>ABC Analysis</vt:lpstr>
      <vt:lpstr>Reorder point systems </vt:lpstr>
      <vt:lpstr>Monitoring and Regulating Inventory Levels and Stock Movements</vt:lpstr>
      <vt:lpstr>ERP systems</vt:lpstr>
      <vt:lpstr>ERP systems</vt:lpstr>
      <vt:lpstr>ERP systems</vt:lpstr>
      <vt:lpstr>Examples of ERP Support in Inventory Management </vt:lpstr>
      <vt:lpstr>Challenges and Optimization of Material Flows</vt:lpstr>
      <vt:lpstr>Challenges and Optimization of Material Flows</vt:lpstr>
      <vt:lpstr>Planning and Control of Material Flows in Africa      FMCG Supply Chain in East Africa (Kenya) </vt:lpstr>
      <vt:lpstr>Just-in-Time (JIT) and Lean Logistics in Practice</vt:lpstr>
      <vt:lpstr>MRP and DRP Principles in the Case</vt:lpstr>
      <vt:lpstr>Monitoring and Regulating Inventory Levels</vt:lpstr>
      <vt:lpstr>Challenges and Optimization of Material Flows</vt:lpstr>
      <vt:lpstr>Case Study – Key Learning Outcomes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120</cp:revision>
  <dcterms:created xsi:type="dcterms:W3CDTF">2026-01-07T07:48:00Z</dcterms:created>
  <dcterms:modified xsi:type="dcterms:W3CDTF">2026-05-08T08:14:32Z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