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2"/>
  </p:notesMasterIdLst>
  <p:sldIdLst>
    <p:sldId id="323" r:id="rId6"/>
    <p:sldId id="324" r:id="rId7"/>
    <p:sldId id="325" r:id="rId8"/>
    <p:sldId id="257" r:id="rId9"/>
    <p:sldId id="328" r:id="rId10"/>
    <p:sldId id="327" r:id="rId11"/>
    <p:sldId id="258" r:id="rId12"/>
    <p:sldId id="259" r:id="rId13"/>
    <p:sldId id="288" r:id="rId14"/>
    <p:sldId id="290" r:id="rId15"/>
    <p:sldId id="291" r:id="rId16"/>
    <p:sldId id="292" r:id="rId17"/>
    <p:sldId id="289" r:id="rId18"/>
    <p:sldId id="293" r:id="rId19"/>
    <p:sldId id="260" r:id="rId20"/>
    <p:sldId id="294" r:id="rId21"/>
    <p:sldId id="296" r:id="rId22"/>
    <p:sldId id="297" r:id="rId23"/>
    <p:sldId id="261" r:id="rId24"/>
    <p:sldId id="298" r:id="rId25"/>
    <p:sldId id="299" r:id="rId26"/>
    <p:sldId id="262" r:id="rId27"/>
    <p:sldId id="300" r:id="rId28"/>
    <p:sldId id="301" r:id="rId29"/>
    <p:sldId id="302" r:id="rId30"/>
    <p:sldId id="326" r:id="rId3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53464E-85FD-9344-B390-10E9BA24EAD7}" v="63" dt="2026-05-08T08:27:44.1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786" autoAdjust="0"/>
  </p:normalViewPr>
  <p:slideViewPr>
    <p:cSldViewPr snapToGrid="0">
      <p:cViewPr varScale="1">
        <p:scale>
          <a:sx n="112" d="100"/>
          <a:sy n="112" d="100"/>
        </p:scale>
        <p:origin x="13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0353464E-85FD-9344-B390-10E9BA24EAD7}"/>
    <pc:docChg chg="addSld modSld">
      <pc:chgData name="juswinkl@pg.edu.pl" userId="S::juswinkl_pg.edu.pl#ext#@fril.onmicrosoft.com::455ad5cd-e5a2-49e7-93b8-6e6dfab2f2a5" providerId="AD" clId="Web-{0353464E-85FD-9344-B390-10E9BA24EAD7}" dt="2026-05-08T08:27:44.176" v="61" actId="1076"/>
      <pc:docMkLst>
        <pc:docMk/>
      </pc:docMkLst>
      <pc:sldChg chg="addSp modSp">
        <pc:chgData name="juswinkl@pg.edu.pl" userId="S::juswinkl_pg.edu.pl#ext#@fril.onmicrosoft.com::455ad5cd-e5a2-49e7-93b8-6e6dfab2f2a5" providerId="AD" clId="Web-{0353464E-85FD-9344-B390-10E9BA24EAD7}" dt="2026-05-08T08:23:56.530" v="4" actId="1076"/>
        <pc:sldMkLst>
          <pc:docMk/>
          <pc:sldMk cId="1950644353" sldId="257"/>
        </pc:sldMkLst>
        <pc:picChg chg="add mod">
          <ac:chgData name="juswinkl@pg.edu.pl" userId="S::juswinkl_pg.edu.pl#ext#@fril.onmicrosoft.com::455ad5cd-e5a2-49e7-93b8-6e6dfab2f2a5" providerId="AD" clId="Web-{0353464E-85FD-9344-B390-10E9BA24EAD7}" dt="2026-05-08T08:23:56.530" v="4" actId="1076"/>
          <ac:picMkLst>
            <pc:docMk/>
            <pc:sldMk cId="1950644353" sldId="257"/>
            <ac:picMk id="7" creationId="{83872027-573B-F46A-5293-88672FC2C08D}"/>
          </ac:picMkLst>
        </pc:picChg>
      </pc:sldChg>
      <pc:sldChg chg="addSp modSp">
        <pc:chgData name="juswinkl@pg.edu.pl" userId="S::juswinkl_pg.edu.pl#ext#@fril.onmicrosoft.com::455ad5cd-e5a2-49e7-93b8-6e6dfab2f2a5" providerId="AD" clId="Web-{0353464E-85FD-9344-B390-10E9BA24EAD7}" dt="2026-05-08T08:24:08.609" v="8" actId="1076"/>
        <pc:sldMkLst>
          <pc:docMk/>
          <pc:sldMk cId="3569830418" sldId="258"/>
        </pc:sldMkLst>
        <pc:picChg chg="add mod">
          <ac:chgData name="juswinkl@pg.edu.pl" userId="S::juswinkl_pg.edu.pl#ext#@fril.onmicrosoft.com::455ad5cd-e5a2-49e7-93b8-6e6dfab2f2a5" providerId="AD" clId="Web-{0353464E-85FD-9344-B390-10E9BA24EAD7}" dt="2026-05-08T08:24:08.609" v="8" actId="1076"/>
          <ac:picMkLst>
            <pc:docMk/>
            <pc:sldMk cId="3569830418" sldId="258"/>
            <ac:picMk id="5" creationId="{E63DA886-A2A1-E5D8-C417-0918627B3870}"/>
          </ac:picMkLst>
        </pc:picChg>
      </pc:sldChg>
      <pc:sldChg chg="addSp modSp">
        <pc:chgData name="juswinkl@pg.edu.pl" userId="S::juswinkl_pg.edu.pl#ext#@fril.onmicrosoft.com::455ad5cd-e5a2-49e7-93b8-6e6dfab2f2a5" providerId="AD" clId="Web-{0353464E-85FD-9344-B390-10E9BA24EAD7}" dt="2026-05-08T08:24:14.484" v="10" actId="1076"/>
        <pc:sldMkLst>
          <pc:docMk/>
          <pc:sldMk cId="2194188843" sldId="259"/>
        </pc:sldMkLst>
        <pc:picChg chg="add mod">
          <ac:chgData name="juswinkl@pg.edu.pl" userId="S::juswinkl_pg.edu.pl#ext#@fril.onmicrosoft.com::455ad5cd-e5a2-49e7-93b8-6e6dfab2f2a5" providerId="AD" clId="Web-{0353464E-85FD-9344-B390-10E9BA24EAD7}" dt="2026-05-08T08:24:14.484" v="10" actId="1076"/>
          <ac:picMkLst>
            <pc:docMk/>
            <pc:sldMk cId="2194188843" sldId="259"/>
            <ac:picMk id="5" creationId="{55A9E842-CDFB-8B97-8FE5-009D88662C99}"/>
          </ac:picMkLst>
        </pc:picChg>
      </pc:sldChg>
      <pc:sldChg chg="addSp modSp">
        <pc:chgData name="juswinkl@pg.edu.pl" userId="S::juswinkl_pg.edu.pl#ext#@fril.onmicrosoft.com::455ad5cd-e5a2-49e7-93b8-6e6dfab2f2a5" providerId="AD" clId="Web-{0353464E-85FD-9344-B390-10E9BA24EAD7}" dt="2026-05-08T08:25:05.782" v="24" actId="1076"/>
        <pc:sldMkLst>
          <pc:docMk/>
          <pc:sldMk cId="3676142776" sldId="260"/>
        </pc:sldMkLst>
        <pc:picChg chg="add mod">
          <ac:chgData name="juswinkl@pg.edu.pl" userId="S::juswinkl_pg.edu.pl#ext#@fril.onmicrosoft.com::455ad5cd-e5a2-49e7-93b8-6e6dfab2f2a5" providerId="AD" clId="Web-{0353464E-85FD-9344-B390-10E9BA24EAD7}" dt="2026-05-08T08:25:05.782" v="24" actId="1076"/>
          <ac:picMkLst>
            <pc:docMk/>
            <pc:sldMk cId="3676142776" sldId="260"/>
            <ac:picMk id="5" creationId="{7A66FEFC-5D38-3301-AF4E-86BD873E7ADC}"/>
          </ac:picMkLst>
        </pc:picChg>
      </pc:sldChg>
      <pc:sldChg chg="addSp modSp">
        <pc:chgData name="juswinkl@pg.edu.pl" userId="S::juswinkl_pg.edu.pl#ext#@fril.onmicrosoft.com::455ad5cd-e5a2-49e7-93b8-6e6dfab2f2a5" providerId="AD" clId="Web-{0353464E-85FD-9344-B390-10E9BA24EAD7}" dt="2026-05-08T08:25:28.174" v="32" actId="1076"/>
        <pc:sldMkLst>
          <pc:docMk/>
          <pc:sldMk cId="4091962374" sldId="261"/>
        </pc:sldMkLst>
        <pc:picChg chg="add mod">
          <ac:chgData name="juswinkl@pg.edu.pl" userId="S::juswinkl_pg.edu.pl#ext#@fril.onmicrosoft.com::455ad5cd-e5a2-49e7-93b8-6e6dfab2f2a5" providerId="AD" clId="Web-{0353464E-85FD-9344-B390-10E9BA24EAD7}" dt="2026-05-08T08:25:28.174" v="32" actId="1076"/>
          <ac:picMkLst>
            <pc:docMk/>
            <pc:sldMk cId="4091962374" sldId="261"/>
            <ac:picMk id="5" creationId="{EFE63A54-453A-BB67-19F3-DFA128A6952F}"/>
          </ac:picMkLst>
        </pc:picChg>
      </pc:sldChg>
      <pc:sldChg chg="addSp modSp">
        <pc:chgData name="juswinkl@pg.edu.pl" userId="S::juswinkl_pg.edu.pl#ext#@fril.onmicrosoft.com::455ad5cd-e5a2-49e7-93b8-6e6dfab2f2a5" providerId="AD" clId="Web-{0353464E-85FD-9344-B390-10E9BA24EAD7}" dt="2026-05-08T08:25:43.815" v="38" actId="1076"/>
        <pc:sldMkLst>
          <pc:docMk/>
          <pc:sldMk cId="3294345552" sldId="262"/>
        </pc:sldMkLst>
        <pc:picChg chg="add mod">
          <ac:chgData name="juswinkl@pg.edu.pl" userId="S::juswinkl_pg.edu.pl#ext#@fril.onmicrosoft.com::455ad5cd-e5a2-49e7-93b8-6e6dfab2f2a5" providerId="AD" clId="Web-{0353464E-85FD-9344-B390-10E9BA24EAD7}" dt="2026-05-08T08:25:43.815" v="38" actId="1076"/>
          <ac:picMkLst>
            <pc:docMk/>
            <pc:sldMk cId="3294345552" sldId="262"/>
            <ac:picMk id="5" creationId="{652A4146-9E0F-8377-992A-65233D9D3F45}"/>
          </ac:picMkLst>
        </pc:picChg>
      </pc:sldChg>
      <pc:sldChg chg="addSp modSp">
        <pc:chgData name="juswinkl@pg.edu.pl" userId="S::juswinkl_pg.edu.pl#ext#@fril.onmicrosoft.com::455ad5cd-e5a2-49e7-93b8-6e6dfab2f2a5" providerId="AD" clId="Web-{0353464E-85FD-9344-B390-10E9BA24EAD7}" dt="2026-05-08T08:24:19.125" v="12" actId="1076"/>
        <pc:sldMkLst>
          <pc:docMk/>
          <pc:sldMk cId="2972849260" sldId="288"/>
        </pc:sldMkLst>
        <pc:picChg chg="add mod">
          <ac:chgData name="juswinkl@pg.edu.pl" userId="S::juswinkl_pg.edu.pl#ext#@fril.onmicrosoft.com::455ad5cd-e5a2-49e7-93b8-6e6dfab2f2a5" providerId="AD" clId="Web-{0353464E-85FD-9344-B390-10E9BA24EAD7}" dt="2026-05-08T08:24:19.125" v="12" actId="1076"/>
          <ac:picMkLst>
            <pc:docMk/>
            <pc:sldMk cId="2972849260" sldId="288"/>
            <ac:picMk id="5" creationId="{9F1F46BF-331F-25B8-EA91-BB2FC3FBC2C8}"/>
          </ac:picMkLst>
        </pc:picChg>
      </pc:sldChg>
      <pc:sldChg chg="addSp modSp">
        <pc:chgData name="juswinkl@pg.edu.pl" userId="S::juswinkl_pg.edu.pl#ext#@fril.onmicrosoft.com::455ad5cd-e5a2-49e7-93b8-6e6dfab2f2a5" providerId="AD" clId="Web-{0353464E-85FD-9344-B390-10E9BA24EAD7}" dt="2026-05-08T08:24:48.985" v="20" actId="1076"/>
        <pc:sldMkLst>
          <pc:docMk/>
          <pc:sldMk cId="3019089437" sldId="289"/>
        </pc:sldMkLst>
        <pc:picChg chg="add mod">
          <ac:chgData name="juswinkl@pg.edu.pl" userId="S::juswinkl_pg.edu.pl#ext#@fril.onmicrosoft.com::455ad5cd-e5a2-49e7-93b8-6e6dfab2f2a5" providerId="AD" clId="Web-{0353464E-85FD-9344-B390-10E9BA24EAD7}" dt="2026-05-08T08:24:48.985" v="20" actId="1076"/>
          <ac:picMkLst>
            <pc:docMk/>
            <pc:sldMk cId="3019089437" sldId="289"/>
            <ac:picMk id="4" creationId="{8B480A54-FADE-3B9C-16F4-57155464ED51}"/>
          </ac:picMkLst>
        </pc:picChg>
      </pc:sldChg>
      <pc:sldChg chg="addSp modSp">
        <pc:chgData name="juswinkl@pg.edu.pl" userId="S::juswinkl_pg.edu.pl#ext#@fril.onmicrosoft.com::455ad5cd-e5a2-49e7-93b8-6e6dfab2f2a5" providerId="AD" clId="Web-{0353464E-85FD-9344-B390-10E9BA24EAD7}" dt="2026-05-08T08:24:24.797" v="14" actId="1076"/>
        <pc:sldMkLst>
          <pc:docMk/>
          <pc:sldMk cId="2107280632" sldId="290"/>
        </pc:sldMkLst>
        <pc:picChg chg="add mod">
          <ac:chgData name="juswinkl@pg.edu.pl" userId="S::juswinkl_pg.edu.pl#ext#@fril.onmicrosoft.com::455ad5cd-e5a2-49e7-93b8-6e6dfab2f2a5" providerId="AD" clId="Web-{0353464E-85FD-9344-B390-10E9BA24EAD7}" dt="2026-05-08T08:24:24.797" v="14" actId="1076"/>
          <ac:picMkLst>
            <pc:docMk/>
            <pc:sldMk cId="2107280632" sldId="290"/>
            <ac:picMk id="5" creationId="{62DE7B19-74EE-1E6D-ECAF-2D29BA56F425}"/>
          </ac:picMkLst>
        </pc:picChg>
      </pc:sldChg>
      <pc:sldChg chg="addSp modSp">
        <pc:chgData name="juswinkl@pg.edu.pl" userId="S::juswinkl_pg.edu.pl#ext#@fril.onmicrosoft.com::455ad5cd-e5a2-49e7-93b8-6e6dfab2f2a5" providerId="AD" clId="Web-{0353464E-85FD-9344-B390-10E9BA24EAD7}" dt="2026-05-08T08:24:32.485" v="16" actId="1076"/>
        <pc:sldMkLst>
          <pc:docMk/>
          <pc:sldMk cId="349541836" sldId="291"/>
        </pc:sldMkLst>
        <pc:picChg chg="add mod">
          <ac:chgData name="juswinkl@pg.edu.pl" userId="S::juswinkl_pg.edu.pl#ext#@fril.onmicrosoft.com::455ad5cd-e5a2-49e7-93b8-6e6dfab2f2a5" providerId="AD" clId="Web-{0353464E-85FD-9344-B390-10E9BA24EAD7}" dt="2026-05-08T08:24:32.485" v="16" actId="1076"/>
          <ac:picMkLst>
            <pc:docMk/>
            <pc:sldMk cId="349541836" sldId="291"/>
            <ac:picMk id="5" creationId="{D88D5BC1-4C7B-E698-6190-351A982593DE}"/>
          </ac:picMkLst>
        </pc:picChg>
      </pc:sldChg>
      <pc:sldChg chg="addSp modSp">
        <pc:chgData name="juswinkl@pg.edu.pl" userId="S::juswinkl_pg.edu.pl#ext#@fril.onmicrosoft.com::455ad5cd-e5a2-49e7-93b8-6e6dfab2f2a5" providerId="AD" clId="Web-{0353464E-85FD-9344-B390-10E9BA24EAD7}" dt="2026-05-08T08:24:40.047" v="18" actId="1076"/>
        <pc:sldMkLst>
          <pc:docMk/>
          <pc:sldMk cId="2419499475" sldId="292"/>
        </pc:sldMkLst>
        <pc:picChg chg="add mod">
          <ac:chgData name="juswinkl@pg.edu.pl" userId="S::juswinkl_pg.edu.pl#ext#@fril.onmicrosoft.com::455ad5cd-e5a2-49e7-93b8-6e6dfab2f2a5" providerId="AD" clId="Web-{0353464E-85FD-9344-B390-10E9BA24EAD7}" dt="2026-05-08T08:24:40.047" v="18" actId="1076"/>
          <ac:picMkLst>
            <pc:docMk/>
            <pc:sldMk cId="2419499475" sldId="292"/>
            <ac:picMk id="5" creationId="{EA94D869-C004-1EA9-58DA-6BFD951172B5}"/>
          </ac:picMkLst>
        </pc:picChg>
      </pc:sldChg>
      <pc:sldChg chg="addSp modSp">
        <pc:chgData name="juswinkl@pg.edu.pl" userId="S::juswinkl_pg.edu.pl#ext#@fril.onmicrosoft.com::455ad5cd-e5a2-49e7-93b8-6e6dfab2f2a5" providerId="AD" clId="Web-{0353464E-85FD-9344-B390-10E9BA24EAD7}" dt="2026-05-08T08:24:59.032" v="22" actId="1076"/>
        <pc:sldMkLst>
          <pc:docMk/>
          <pc:sldMk cId="900185236" sldId="293"/>
        </pc:sldMkLst>
        <pc:picChg chg="add mod">
          <ac:chgData name="juswinkl@pg.edu.pl" userId="S::juswinkl_pg.edu.pl#ext#@fril.onmicrosoft.com::455ad5cd-e5a2-49e7-93b8-6e6dfab2f2a5" providerId="AD" clId="Web-{0353464E-85FD-9344-B390-10E9BA24EAD7}" dt="2026-05-08T08:24:59.032" v="22" actId="1076"/>
          <ac:picMkLst>
            <pc:docMk/>
            <pc:sldMk cId="900185236" sldId="293"/>
            <ac:picMk id="4" creationId="{B54D700A-07CB-A3D3-7DDE-CF07DAC96B90}"/>
          </ac:picMkLst>
        </pc:picChg>
      </pc:sldChg>
      <pc:sldChg chg="addSp modSp">
        <pc:chgData name="juswinkl@pg.edu.pl" userId="S::juswinkl_pg.edu.pl#ext#@fril.onmicrosoft.com::455ad5cd-e5a2-49e7-93b8-6e6dfab2f2a5" providerId="AD" clId="Web-{0353464E-85FD-9344-B390-10E9BA24EAD7}" dt="2026-05-08T08:25:11.298" v="26" actId="1076"/>
        <pc:sldMkLst>
          <pc:docMk/>
          <pc:sldMk cId="2891047507" sldId="294"/>
        </pc:sldMkLst>
        <pc:picChg chg="add mod">
          <ac:chgData name="juswinkl@pg.edu.pl" userId="S::juswinkl_pg.edu.pl#ext#@fril.onmicrosoft.com::455ad5cd-e5a2-49e7-93b8-6e6dfab2f2a5" providerId="AD" clId="Web-{0353464E-85FD-9344-B390-10E9BA24EAD7}" dt="2026-05-08T08:25:11.298" v="26" actId="1076"/>
          <ac:picMkLst>
            <pc:docMk/>
            <pc:sldMk cId="2891047507" sldId="294"/>
            <ac:picMk id="5" creationId="{C129704C-9088-2F7F-42BD-F34335F44E09}"/>
          </ac:picMkLst>
        </pc:picChg>
      </pc:sldChg>
      <pc:sldChg chg="addSp modSp">
        <pc:chgData name="juswinkl@pg.edu.pl" userId="S::juswinkl_pg.edu.pl#ext#@fril.onmicrosoft.com::455ad5cd-e5a2-49e7-93b8-6e6dfab2f2a5" providerId="AD" clId="Web-{0353464E-85FD-9344-B390-10E9BA24EAD7}" dt="2026-05-08T08:25:17.658" v="28" actId="1076"/>
        <pc:sldMkLst>
          <pc:docMk/>
          <pc:sldMk cId="3802243956" sldId="296"/>
        </pc:sldMkLst>
        <pc:picChg chg="add mod">
          <ac:chgData name="juswinkl@pg.edu.pl" userId="S::juswinkl_pg.edu.pl#ext#@fril.onmicrosoft.com::455ad5cd-e5a2-49e7-93b8-6e6dfab2f2a5" providerId="AD" clId="Web-{0353464E-85FD-9344-B390-10E9BA24EAD7}" dt="2026-05-08T08:25:17.658" v="28" actId="1076"/>
          <ac:picMkLst>
            <pc:docMk/>
            <pc:sldMk cId="3802243956" sldId="296"/>
            <ac:picMk id="4" creationId="{756DCF31-21DC-7B1A-A8F8-665B4741EA17}"/>
          </ac:picMkLst>
        </pc:picChg>
      </pc:sldChg>
      <pc:sldChg chg="addSp modSp">
        <pc:chgData name="juswinkl@pg.edu.pl" userId="S::juswinkl_pg.edu.pl#ext#@fril.onmicrosoft.com::455ad5cd-e5a2-49e7-93b8-6e6dfab2f2a5" providerId="AD" clId="Web-{0353464E-85FD-9344-B390-10E9BA24EAD7}" dt="2026-05-08T08:25:23.845" v="30" actId="1076"/>
        <pc:sldMkLst>
          <pc:docMk/>
          <pc:sldMk cId="2260570700" sldId="297"/>
        </pc:sldMkLst>
        <pc:picChg chg="add mod">
          <ac:chgData name="juswinkl@pg.edu.pl" userId="S::juswinkl_pg.edu.pl#ext#@fril.onmicrosoft.com::455ad5cd-e5a2-49e7-93b8-6e6dfab2f2a5" providerId="AD" clId="Web-{0353464E-85FD-9344-B390-10E9BA24EAD7}" dt="2026-05-08T08:25:23.845" v="30" actId="1076"/>
          <ac:picMkLst>
            <pc:docMk/>
            <pc:sldMk cId="2260570700" sldId="297"/>
            <ac:picMk id="4" creationId="{8C59B74A-FC54-CD44-3417-C542A2B50834}"/>
          </ac:picMkLst>
        </pc:picChg>
      </pc:sldChg>
      <pc:sldChg chg="addSp modSp">
        <pc:chgData name="juswinkl@pg.edu.pl" userId="S::juswinkl_pg.edu.pl#ext#@fril.onmicrosoft.com::455ad5cd-e5a2-49e7-93b8-6e6dfab2f2a5" providerId="AD" clId="Web-{0353464E-85FD-9344-B390-10E9BA24EAD7}" dt="2026-05-08T08:25:33.971" v="34" actId="1076"/>
        <pc:sldMkLst>
          <pc:docMk/>
          <pc:sldMk cId="3917478743" sldId="298"/>
        </pc:sldMkLst>
        <pc:picChg chg="add mod">
          <ac:chgData name="juswinkl@pg.edu.pl" userId="S::juswinkl_pg.edu.pl#ext#@fril.onmicrosoft.com::455ad5cd-e5a2-49e7-93b8-6e6dfab2f2a5" providerId="AD" clId="Web-{0353464E-85FD-9344-B390-10E9BA24EAD7}" dt="2026-05-08T08:25:33.971" v="34" actId="1076"/>
          <ac:picMkLst>
            <pc:docMk/>
            <pc:sldMk cId="3917478743" sldId="298"/>
            <ac:picMk id="5" creationId="{10648D1A-30A1-08DB-A6F6-963DC8415A50}"/>
          </ac:picMkLst>
        </pc:picChg>
      </pc:sldChg>
      <pc:sldChg chg="addSp modSp">
        <pc:chgData name="juswinkl@pg.edu.pl" userId="S::juswinkl_pg.edu.pl#ext#@fril.onmicrosoft.com::455ad5cd-e5a2-49e7-93b8-6e6dfab2f2a5" providerId="AD" clId="Web-{0353464E-85FD-9344-B390-10E9BA24EAD7}" dt="2026-05-08T08:25:38.221" v="36" actId="1076"/>
        <pc:sldMkLst>
          <pc:docMk/>
          <pc:sldMk cId="3960057401" sldId="299"/>
        </pc:sldMkLst>
        <pc:picChg chg="add mod">
          <ac:chgData name="juswinkl@pg.edu.pl" userId="S::juswinkl_pg.edu.pl#ext#@fril.onmicrosoft.com::455ad5cd-e5a2-49e7-93b8-6e6dfab2f2a5" providerId="AD" clId="Web-{0353464E-85FD-9344-B390-10E9BA24EAD7}" dt="2026-05-08T08:25:38.221" v="36" actId="1076"/>
          <ac:picMkLst>
            <pc:docMk/>
            <pc:sldMk cId="3960057401" sldId="299"/>
            <ac:picMk id="5" creationId="{3D8B0F54-3EF4-0398-1A55-FE51910F99F5}"/>
          </ac:picMkLst>
        </pc:picChg>
      </pc:sldChg>
      <pc:sldChg chg="addSp modSp">
        <pc:chgData name="juswinkl@pg.edu.pl" userId="S::juswinkl_pg.edu.pl#ext#@fril.onmicrosoft.com::455ad5cd-e5a2-49e7-93b8-6e6dfab2f2a5" providerId="AD" clId="Web-{0353464E-85FD-9344-B390-10E9BA24EAD7}" dt="2026-05-08T08:25:49.799" v="40" actId="1076"/>
        <pc:sldMkLst>
          <pc:docMk/>
          <pc:sldMk cId="2345445956" sldId="300"/>
        </pc:sldMkLst>
        <pc:picChg chg="add mod">
          <ac:chgData name="juswinkl@pg.edu.pl" userId="S::juswinkl_pg.edu.pl#ext#@fril.onmicrosoft.com::455ad5cd-e5a2-49e7-93b8-6e6dfab2f2a5" providerId="AD" clId="Web-{0353464E-85FD-9344-B390-10E9BA24EAD7}" dt="2026-05-08T08:25:49.799" v="40" actId="1076"/>
          <ac:picMkLst>
            <pc:docMk/>
            <pc:sldMk cId="2345445956" sldId="300"/>
            <ac:picMk id="5" creationId="{B68C9811-70A7-E45A-572C-FA675A97B110}"/>
          </ac:picMkLst>
        </pc:picChg>
      </pc:sldChg>
      <pc:sldChg chg="addSp modSp">
        <pc:chgData name="juswinkl@pg.edu.pl" userId="S::juswinkl_pg.edu.pl#ext#@fril.onmicrosoft.com::455ad5cd-e5a2-49e7-93b8-6e6dfab2f2a5" providerId="AD" clId="Web-{0353464E-85FD-9344-B390-10E9BA24EAD7}" dt="2026-05-08T08:25:56.737" v="42" actId="1076"/>
        <pc:sldMkLst>
          <pc:docMk/>
          <pc:sldMk cId="1840709025" sldId="301"/>
        </pc:sldMkLst>
        <pc:picChg chg="add mod">
          <ac:chgData name="juswinkl@pg.edu.pl" userId="S::juswinkl_pg.edu.pl#ext#@fril.onmicrosoft.com::455ad5cd-e5a2-49e7-93b8-6e6dfab2f2a5" providerId="AD" clId="Web-{0353464E-85FD-9344-B390-10E9BA24EAD7}" dt="2026-05-08T08:25:56.737" v="42" actId="1076"/>
          <ac:picMkLst>
            <pc:docMk/>
            <pc:sldMk cId="1840709025" sldId="301"/>
            <ac:picMk id="5" creationId="{E9F4B17B-2185-9A65-BCA4-4B5CB3A55C25}"/>
          </ac:picMkLst>
        </pc:picChg>
      </pc:sldChg>
      <pc:sldChg chg="addSp modSp">
        <pc:chgData name="juswinkl@pg.edu.pl" userId="S::juswinkl_pg.edu.pl#ext#@fril.onmicrosoft.com::455ad5cd-e5a2-49e7-93b8-6e6dfab2f2a5" providerId="AD" clId="Web-{0353464E-85FD-9344-B390-10E9BA24EAD7}" dt="2026-05-08T08:26:02.081" v="44" actId="1076"/>
        <pc:sldMkLst>
          <pc:docMk/>
          <pc:sldMk cId="2735745425" sldId="302"/>
        </pc:sldMkLst>
        <pc:picChg chg="add mod">
          <ac:chgData name="juswinkl@pg.edu.pl" userId="S::juswinkl_pg.edu.pl#ext#@fril.onmicrosoft.com::455ad5cd-e5a2-49e7-93b8-6e6dfab2f2a5" providerId="AD" clId="Web-{0353464E-85FD-9344-B390-10E9BA24EAD7}" dt="2026-05-08T08:26:02.081" v="44" actId="1076"/>
          <ac:picMkLst>
            <pc:docMk/>
            <pc:sldMk cId="2735745425" sldId="302"/>
            <ac:picMk id="5" creationId="{407C5515-A9D0-22F2-1A80-E1B31937106F}"/>
          </ac:picMkLst>
        </pc:picChg>
      </pc:sldChg>
      <pc:sldChg chg="addSp modSp">
        <pc:chgData name="juswinkl@pg.edu.pl" userId="S::juswinkl_pg.edu.pl#ext#@fril.onmicrosoft.com::455ad5cd-e5a2-49e7-93b8-6e6dfab2f2a5" providerId="AD" clId="Web-{0353464E-85FD-9344-B390-10E9BA24EAD7}" dt="2026-05-08T08:23:46.624" v="2" actId="1076"/>
        <pc:sldMkLst>
          <pc:docMk/>
          <pc:sldMk cId="2579656660" sldId="323"/>
        </pc:sldMkLst>
        <pc:picChg chg="add mod">
          <ac:chgData name="juswinkl@pg.edu.pl" userId="S::juswinkl_pg.edu.pl#ext#@fril.onmicrosoft.com::455ad5cd-e5a2-49e7-93b8-6e6dfab2f2a5" providerId="AD" clId="Web-{0353464E-85FD-9344-B390-10E9BA24EAD7}" dt="2026-05-08T08:23:46.624" v="2" actId="1076"/>
          <ac:picMkLst>
            <pc:docMk/>
            <pc:sldMk cId="2579656660" sldId="323"/>
            <ac:picMk id="4" creationId="{DC17332D-02C5-05C8-7179-CAC564547EF1}"/>
          </ac:picMkLst>
        </pc:picChg>
      </pc:sldChg>
      <pc:sldChg chg="addSp modSp">
        <pc:chgData name="juswinkl@pg.edu.pl" userId="S::juswinkl_pg.edu.pl#ext#@fril.onmicrosoft.com::455ad5cd-e5a2-49e7-93b8-6e6dfab2f2a5" providerId="AD" clId="Web-{0353464E-85FD-9344-B390-10E9BA24EAD7}" dt="2026-05-08T08:24:03.437" v="6" actId="1076"/>
        <pc:sldMkLst>
          <pc:docMk/>
          <pc:sldMk cId="2518895880" sldId="327"/>
        </pc:sldMkLst>
        <pc:picChg chg="add mod">
          <ac:chgData name="juswinkl@pg.edu.pl" userId="S::juswinkl_pg.edu.pl#ext#@fril.onmicrosoft.com::455ad5cd-e5a2-49e7-93b8-6e6dfab2f2a5" providerId="AD" clId="Web-{0353464E-85FD-9344-B390-10E9BA24EAD7}" dt="2026-05-08T08:24:03.437" v="6" actId="1076"/>
          <ac:picMkLst>
            <pc:docMk/>
            <pc:sldMk cId="2518895880" sldId="327"/>
            <ac:picMk id="5" creationId="{B04741D0-3DD4-6469-1290-6ACF459EC985}"/>
          </ac:picMkLst>
        </pc:picChg>
      </pc:sldChg>
      <pc:sldChg chg="addSp modSp new">
        <pc:chgData name="juswinkl@pg.edu.pl" userId="S::juswinkl_pg.edu.pl#ext#@fril.onmicrosoft.com::455ad5cd-e5a2-49e7-93b8-6e6dfab2f2a5" providerId="AD" clId="Web-{0353464E-85FD-9344-B390-10E9BA24EAD7}" dt="2026-05-08T08:27:44.176" v="61" actId="1076"/>
        <pc:sldMkLst>
          <pc:docMk/>
          <pc:sldMk cId="2388251411" sldId="328"/>
        </pc:sldMkLst>
        <pc:spChg chg="mod">
          <ac:chgData name="juswinkl@pg.edu.pl" userId="S::juswinkl_pg.edu.pl#ext#@fril.onmicrosoft.com::455ad5cd-e5a2-49e7-93b8-6e6dfab2f2a5" providerId="AD" clId="Web-{0353464E-85FD-9344-B390-10E9BA24EAD7}" dt="2026-05-08T08:27:11.348" v="54" actId="20577"/>
          <ac:spMkLst>
            <pc:docMk/>
            <pc:sldMk cId="2388251411" sldId="328"/>
            <ac:spMk id="2" creationId="{62B0E5B3-88F3-1404-328F-69FA5B631848}"/>
          </ac:spMkLst>
        </pc:spChg>
        <pc:picChg chg="add mod">
          <ac:chgData name="juswinkl@pg.edu.pl" userId="S::juswinkl_pg.edu.pl#ext#@fril.onmicrosoft.com::455ad5cd-e5a2-49e7-93b8-6e6dfab2f2a5" providerId="AD" clId="Web-{0353464E-85FD-9344-B390-10E9BA24EAD7}" dt="2026-05-08T08:27:44.176" v="61" actId="1076"/>
          <ac:picMkLst>
            <pc:docMk/>
            <pc:sldMk cId="2388251411" sldId="328"/>
            <ac:picMk id="4" creationId="{D88E0D8C-6FC1-E4CB-8142-9E827547DDD2}"/>
          </ac:picMkLst>
        </pc:picChg>
      </pc:sldChg>
    </pc:docChg>
  </pc:docChgLst>
  <pc:docChgLst>
    <pc:chgData name="Wojciech Kustra" userId="afebd3d0-216b-4c4f-8992-1bf1fda6d5e8" providerId="ADAL" clId="{1D307E72-7901-4E61-A01B-3C4232ABCF63}"/>
    <pc:docChg chg="modSld modMainMaster">
      <pc:chgData name="Wojciech Kustra" userId="afebd3d0-216b-4c4f-8992-1bf1fda6d5e8" providerId="ADAL" clId="{1D307E72-7901-4E61-A01B-3C4232ABCF63}" dt="2026-05-04T16:43:37.761" v="19" actId="6549"/>
      <pc:docMkLst>
        <pc:docMk/>
      </pc:docMkLst>
      <pc:sldChg chg="modSp mod">
        <pc:chgData name="Wojciech Kustra" userId="afebd3d0-216b-4c4f-8992-1bf1fda6d5e8" providerId="ADAL" clId="{1D307E72-7901-4E61-A01B-3C4232ABCF63}" dt="2026-04-27T17:37:45.260" v="17" actId="20577"/>
        <pc:sldMkLst>
          <pc:docMk/>
          <pc:sldMk cId="1950644353" sldId="257"/>
        </pc:sldMkLst>
        <pc:spChg chg="mod">
          <ac:chgData name="Wojciech Kustra" userId="afebd3d0-216b-4c4f-8992-1bf1fda6d5e8" providerId="ADAL" clId="{1D307E72-7901-4E61-A01B-3C4232ABCF63}" dt="2026-04-27T17:37:45.260" v="17" actId="20577"/>
          <ac:spMkLst>
            <pc:docMk/>
            <pc:sldMk cId="1950644353" sldId="257"/>
            <ac:spMk id="6" creationId="{00000000-0000-0000-0000-000000000000}"/>
          </ac:spMkLst>
        </pc:spChg>
      </pc:sldChg>
      <pc:sldChg chg="modSp mod">
        <pc:chgData name="Wojciech Kustra" userId="afebd3d0-216b-4c4f-8992-1bf1fda6d5e8" providerId="ADAL" clId="{1D307E72-7901-4E61-A01B-3C4232ABCF63}" dt="2026-04-27T17:37:36.576" v="6" actId="20577"/>
        <pc:sldMkLst>
          <pc:docMk/>
          <pc:sldMk cId="2579656660" sldId="323"/>
        </pc:sldMkLst>
        <pc:spChg chg="mod">
          <ac:chgData name="Wojciech Kustra" userId="afebd3d0-216b-4c4f-8992-1bf1fda6d5e8" providerId="ADAL" clId="{1D307E72-7901-4E61-A01B-3C4232ABCF63}" dt="2026-04-27T17:37:36.576" v="6" actId="20577"/>
          <ac:spMkLst>
            <pc:docMk/>
            <pc:sldMk cId="2579656660" sldId="323"/>
            <ac:spMk id="2" creationId="{72111A30-B86A-18DC-CFD2-586F00D22619}"/>
          </ac:spMkLst>
        </pc:spChg>
      </pc:sldChg>
      <pc:sldMasterChg chg="modSldLayout">
        <pc:chgData name="Wojciech Kustra" userId="afebd3d0-216b-4c4f-8992-1bf1fda6d5e8" providerId="ADAL" clId="{1D307E72-7901-4E61-A01B-3C4232ABCF63}" dt="2026-05-04T16:43:37.761" v="19" actId="6549"/>
        <pc:sldMasterMkLst>
          <pc:docMk/>
          <pc:sldMasterMk cId="65766046" sldId="2147483672"/>
        </pc:sldMasterMkLst>
        <pc:sldLayoutChg chg="modSp mod">
          <pc:chgData name="Wojciech Kustra" userId="afebd3d0-216b-4c4f-8992-1bf1fda6d5e8" providerId="ADAL" clId="{1D307E72-7901-4E61-A01B-3C4232ABCF63}" dt="2026-05-04T16:43:37.761" v="19" actId="6549"/>
          <pc:sldLayoutMkLst>
            <pc:docMk/>
            <pc:sldMasterMk cId="65766046" sldId="2147483672"/>
            <pc:sldLayoutMk cId="4104012898" sldId="2147483674"/>
          </pc:sldLayoutMkLst>
          <pc:spChg chg="mod">
            <ac:chgData name="Wojciech Kustra" userId="afebd3d0-216b-4c4f-8992-1bf1fda6d5e8" providerId="ADAL" clId="{1D307E72-7901-4E61-A01B-3C4232ABCF63}" dt="2026-05-04T16:43:37.761" v="19" actId="6549"/>
            <ac:spMkLst>
              <pc:docMk/>
              <pc:sldMasterMk cId="65766046" sldId="2147483672"/>
              <pc:sldLayoutMk cId="4104012898" sldId="2147483674"/>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1292272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3727449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423045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1340891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2794505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17</a:t>
            </a:fld>
            <a:endParaRPr lang="pl-PL"/>
          </a:p>
        </p:txBody>
      </p:sp>
    </p:spTree>
    <p:extLst>
      <p:ext uri="{BB962C8B-B14F-4D97-AF65-F5344CB8AC3E}">
        <p14:creationId xmlns:p14="http://schemas.microsoft.com/office/powerpoint/2010/main" val="4066693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18</a:t>
            </a:fld>
            <a:endParaRPr lang="pl-PL"/>
          </a:p>
        </p:txBody>
      </p:sp>
    </p:spTree>
    <p:extLst>
      <p:ext uri="{BB962C8B-B14F-4D97-AF65-F5344CB8AC3E}">
        <p14:creationId xmlns:p14="http://schemas.microsoft.com/office/powerpoint/2010/main" val="4256025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19</a:t>
            </a:fld>
            <a:endParaRPr lang="pl-PL"/>
          </a:p>
        </p:txBody>
      </p:sp>
    </p:spTree>
    <p:extLst>
      <p:ext uri="{BB962C8B-B14F-4D97-AF65-F5344CB8AC3E}">
        <p14:creationId xmlns:p14="http://schemas.microsoft.com/office/powerpoint/2010/main" val="2947544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20</a:t>
            </a:fld>
            <a:endParaRPr lang="pl-PL"/>
          </a:p>
        </p:txBody>
      </p:sp>
    </p:spTree>
    <p:extLst>
      <p:ext uri="{BB962C8B-B14F-4D97-AF65-F5344CB8AC3E}">
        <p14:creationId xmlns:p14="http://schemas.microsoft.com/office/powerpoint/2010/main" val="1977204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21</a:t>
            </a:fld>
            <a:endParaRPr lang="pl-PL"/>
          </a:p>
        </p:txBody>
      </p:sp>
    </p:spTree>
    <p:extLst>
      <p:ext uri="{BB962C8B-B14F-4D97-AF65-F5344CB8AC3E}">
        <p14:creationId xmlns:p14="http://schemas.microsoft.com/office/powerpoint/2010/main" val="1921038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22</a:t>
            </a:fld>
            <a:endParaRPr lang="pl-PL"/>
          </a:p>
        </p:txBody>
      </p:sp>
    </p:spTree>
    <p:extLst>
      <p:ext uri="{BB962C8B-B14F-4D97-AF65-F5344CB8AC3E}">
        <p14:creationId xmlns:p14="http://schemas.microsoft.com/office/powerpoint/2010/main" val="21819653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23</a:t>
            </a:fld>
            <a:endParaRPr lang="pl-PL"/>
          </a:p>
        </p:txBody>
      </p:sp>
    </p:spTree>
    <p:extLst>
      <p:ext uri="{BB962C8B-B14F-4D97-AF65-F5344CB8AC3E}">
        <p14:creationId xmlns:p14="http://schemas.microsoft.com/office/powerpoint/2010/main" val="2425426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24</a:t>
            </a:fld>
            <a:endParaRPr lang="pl-PL"/>
          </a:p>
        </p:txBody>
      </p:sp>
    </p:spTree>
    <p:extLst>
      <p:ext uri="{BB962C8B-B14F-4D97-AF65-F5344CB8AC3E}">
        <p14:creationId xmlns:p14="http://schemas.microsoft.com/office/powerpoint/2010/main" val="2001315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25</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5</a:t>
            </a:fld>
            <a:endParaRPr lang="pl-PL"/>
          </a:p>
        </p:txBody>
      </p:sp>
    </p:spTree>
    <p:extLst>
      <p:ext uri="{BB962C8B-B14F-4D97-AF65-F5344CB8AC3E}">
        <p14:creationId xmlns:p14="http://schemas.microsoft.com/office/powerpoint/2010/main" val="4074073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3333373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201185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636468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3533739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4042425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3512951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08.05.2026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08.05.2026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err="1">
                <a:solidFill>
                  <a:schemeClr val="tx1"/>
                </a:solidFill>
                <a:latin typeface="Calibri" panose="020F0502020204030204" pitchFamily="34" charset="0"/>
                <a:cs typeface="Calibri" panose="020F0502020204030204" pitchFamily="34" charset="0"/>
              </a:rPr>
              <a:t>Warehousing</a:t>
            </a:r>
            <a:r>
              <a:rPr lang="pl-PL" sz="4400" dirty="0">
                <a:solidFill>
                  <a:schemeClr val="tx1"/>
                </a:solidFill>
                <a:latin typeface="Calibri" panose="020F0502020204030204" pitchFamily="34" charset="0"/>
                <a:cs typeface="Calibri" panose="020F0502020204030204" pitchFamily="34" charset="0"/>
              </a:rPr>
              <a:t> and </a:t>
            </a:r>
            <a:r>
              <a:rPr lang="pl-PL" sz="4400" dirty="0" err="1">
                <a:solidFill>
                  <a:schemeClr val="tx1"/>
                </a:solidFill>
                <a:latin typeface="Calibri" panose="020F0502020204030204" pitchFamily="34" charset="0"/>
                <a:cs typeface="Calibri" panose="020F0502020204030204" pitchFamily="34" charset="0"/>
              </a:rPr>
              <a:t>material</a:t>
            </a:r>
            <a:r>
              <a:rPr lang="pl-PL" sz="4400" dirty="0">
                <a:solidFill>
                  <a:schemeClr val="tx1"/>
                </a:solidFill>
                <a:latin typeface="Calibri" panose="020F0502020204030204" pitchFamily="34" charset="0"/>
                <a:cs typeface="Calibri" panose="020F0502020204030204" pitchFamily="34" charset="0"/>
              </a:rPr>
              <a:t> </a:t>
            </a:r>
            <a:r>
              <a:rPr lang="pl-PL" sz="4400" dirty="0" err="1">
                <a:solidFill>
                  <a:schemeClr val="tx1"/>
                </a:solidFill>
                <a:latin typeface="Calibri" panose="020F0502020204030204" pitchFamily="34" charset="0"/>
                <a:cs typeface="Calibri" panose="020F0502020204030204" pitchFamily="34" charset="0"/>
              </a:rPr>
              <a:t>handling</a:t>
            </a:r>
            <a:br>
              <a:rPr lang="pl-PL" sz="4400" dirty="0">
                <a:solidFill>
                  <a:schemeClr val="tx1"/>
                </a:solidFill>
                <a:latin typeface="Calibri" panose="020F0502020204030204" pitchFamily="34" charset="0"/>
                <a:cs typeface="Calibri" panose="020F0502020204030204" pitchFamily="34" charset="0"/>
              </a:rPr>
            </a:br>
            <a:r>
              <a:rPr lang="pl-PL" sz="4400" dirty="0">
                <a:solidFill>
                  <a:schemeClr val="tx1"/>
                </a:solidFill>
                <a:latin typeface="Calibri" panose="020F0502020204030204" pitchFamily="34" charset="0"/>
                <a:cs typeface="Calibri" panose="020F0502020204030204" pitchFamily="34" charset="0"/>
              </a:rPr>
              <a:t>Part 1</a:t>
            </a: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DC17332D-02C5-05C8-7179-CAC564547EF1}"/>
              </a:ext>
            </a:extLst>
          </p:cNvPr>
          <p:cNvPicPr>
            <a:picLocks noChangeAspect="1"/>
          </p:cNvPicPr>
          <p:nvPr/>
        </p:nvPicPr>
        <p:blipFill>
          <a:blip r:embed="rId2"/>
          <a:stretch>
            <a:fillRect/>
          </a:stretch>
        </p:blipFill>
        <p:spPr>
          <a:xfrm>
            <a:off x="430090" y="4485909"/>
            <a:ext cx="4790343" cy="934183"/>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0729" y="373777"/>
            <a:ext cx="7911914" cy="5947510"/>
          </a:xfrm>
        </p:spPr>
        <p:txBody>
          <a:bodyPr>
            <a:normAutofit/>
          </a:bodyPr>
          <a:lstStyle/>
          <a:p>
            <a:pPr marL="0" indent="0">
              <a:buNone/>
            </a:pPr>
            <a:r>
              <a:rPr lang="en-US" sz="3000" b="1" u="sng" dirty="0">
                <a:latin typeface="Calibri" panose="020F0502020204030204" pitchFamily="34" charset="0"/>
                <a:cs typeface="Calibri" panose="020F0502020204030204" pitchFamily="34" charset="0"/>
              </a:rPr>
              <a:t>Semi-open warehouses</a:t>
            </a:r>
            <a:endParaRPr lang="pl-PL" sz="30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Examples include commonly used warehouse shelters or canopies. </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They are designed for goods with limited resistance to rain and prolonged exposure to sunlight, providing partial protection against adverse weather conditions. </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Semi-open warehouses offer a compromise between cost efficiency and product protection, making them suitable for short- to medium-term storage and for goods awaiting further processing or transport.</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2DE7B19-74EE-1E6D-ECAF-2D29BA56F425}"/>
              </a:ext>
            </a:extLst>
          </p:cNvPr>
          <p:cNvPicPr>
            <a:picLocks noChangeAspect="1"/>
          </p:cNvPicPr>
          <p:nvPr/>
        </p:nvPicPr>
        <p:blipFill>
          <a:blip r:embed="rId3"/>
          <a:stretch>
            <a:fillRect/>
          </a:stretch>
        </p:blipFill>
        <p:spPr>
          <a:xfrm>
            <a:off x="249276" y="5842011"/>
            <a:ext cx="4790343" cy="934183"/>
          </a:xfrm>
          <a:prstGeom prst="rect">
            <a:avLst/>
          </a:prstGeom>
        </p:spPr>
      </p:pic>
    </p:spTree>
    <p:extLst>
      <p:ext uri="{BB962C8B-B14F-4D97-AF65-F5344CB8AC3E}">
        <p14:creationId xmlns:p14="http://schemas.microsoft.com/office/powerpoint/2010/main" val="2107280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70853" y="864108"/>
            <a:ext cx="7991060" cy="5120640"/>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Closed warehouses</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These include logistics halls, buildings, basements, silos, and tanks, used for storing products that cannot be kept in cheaper storage conditions due to their sensitivity to temperature, humidity, contamination, or security requirements. </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Closed warehouses enable controlled storage conditions, such as climate control, higher safety standards, and advanced inventory management systems. As a result, they involve higher investment and operating costs, but ensure greater product quality, security, and compliance with regulatory requirements.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88D5BC1-4C7B-E698-6190-351A982593DE}"/>
              </a:ext>
            </a:extLst>
          </p:cNvPr>
          <p:cNvPicPr>
            <a:picLocks noChangeAspect="1"/>
          </p:cNvPicPr>
          <p:nvPr/>
        </p:nvPicPr>
        <p:blipFill>
          <a:blip r:embed="rId3"/>
          <a:stretch>
            <a:fillRect/>
          </a:stretch>
        </p:blipFill>
        <p:spPr>
          <a:xfrm>
            <a:off x="3887" y="5725773"/>
            <a:ext cx="4790343" cy="934183"/>
          </a:xfrm>
          <a:prstGeom prst="rect">
            <a:avLst/>
          </a:prstGeom>
        </p:spPr>
      </p:pic>
    </p:spTree>
    <p:extLst>
      <p:ext uri="{BB962C8B-B14F-4D97-AF65-F5344CB8AC3E}">
        <p14:creationId xmlns:p14="http://schemas.microsoft.com/office/powerpoint/2010/main" val="349541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0972" y="410817"/>
            <a:ext cx="8137202" cy="6040375"/>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Low-bay warehouses </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Storage height: </a:t>
            </a:r>
            <a:r>
              <a:rPr lang="en-US" sz="2800" b="1" dirty="0">
                <a:latin typeface="Calibri" panose="020F0502020204030204" pitchFamily="34" charset="0"/>
                <a:cs typeface="Calibri" panose="020F0502020204030204" pitchFamily="34" charset="0"/>
              </a:rPr>
              <a:t>up to 4.2 meters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Simple building structure, limited use of vertical space</a:t>
            </a:r>
          </a:p>
          <a:p>
            <a:r>
              <a:rPr lang="en-US" sz="2800" dirty="0">
                <a:latin typeface="Calibri" panose="020F0502020204030204" pitchFamily="34" charset="0"/>
                <a:cs typeface="Calibri" panose="020F0502020204030204" pitchFamily="34" charset="0"/>
              </a:rPr>
              <a:t>Typical storage systems: </a:t>
            </a:r>
            <a:r>
              <a:rPr lang="en-US" sz="2800" b="1" dirty="0">
                <a:latin typeface="Calibri" panose="020F0502020204030204" pitchFamily="34" charset="0"/>
                <a:cs typeface="Calibri" panose="020F0502020204030204" pitchFamily="34" charset="0"/>
              </a:rPr>
              <a:t>shelving, low pallet racks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Handling equipment: </a:t>
            </a:r>
            <a:r>
              <a:rPr lang="en-US" sz="2800" b="1" dirty="0">
                <a:latin typeface="Calibri" panose="020F0502020204030204" pitchFamily="34" charset="0"/>
                <a:cs typeface="Calibri" panose="020F0502020204030204" pitchFamily="34" charset="0"/>
              </a:rPr>
              <a:t>manual pallet trucks, basic forklifts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Advantages: </a:t>
            </a:r>
            <a:r>
              <a:rPr lang="en-US" sz="2800" b="1" dirty="0">
                <a:latin typeface="Calibri" panose="020F0502020204030204" pitchFamily="34" charset="0"/>
                <a:cs typeface="Calibri" panose="020F0502020204030204" pitchFamily="34" charset="0"/>
              </a:rPr>
              <a:t>low investment and operating costs</a:t>
            </a:r>
            <a:r>
              <a:rPr lang="en-US" sz="2800" dirty="0">
                <a:latin typeface="Calibri" panose="020F0502020204030204" pitchFamily="34" charset="0"/>
                <a:cs typeface="Calibri" panose="020F0502020204030204" pitchFamily="34" charset="0"/>
              </a:rPr>
              <a:t>, easy access to goods</a:t>
            </a:r>
          </a:p>
          <a:p>
            <a:r>
              <a:rPr lang="en-US" sz="2800" dirty="0">
                <a:latin typeface="Calibri" panose="020F0502020204030204" pitchFamily="34" charset="0"/>
                <a:cs typeface="Calibri" panose="020F0502020204030204" pitchFamily="34" charset="0"/>
              </a:rPr>
              <a:t>Typical use: </a:t>
            </a:r>
            <a:r>
              <a:rPr lang="en-US" sz="2800" b="1" dirty="0">
                <a:latin typeface="Calibri" panose="020F0502020204030204" pitchFamily="34" charset="0"/>
                <a:cs typeface="Calibri" panose="020F0502020204030204" pitchFamily="34" charset="0"/>
              </a:rPr>
              <a:t>small warehouses, auxiliary storage, high product rotation</a:t>
            </a:r>
            <a:endParaRPr lang="en-US" sz="2800" dirty="0">
              <a:latin typeface="Calibri" panose="020F0502020204030204" pitchFamily="34" charset="0"/>
              <a:cs typeface="Calibri" panose="020F0502020204030204" pitchFamily="34" charset="0"/>
            </a:endParaRP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 </a:t>
            </a:r>
            <a:r>
              <a:rPr lang="pl-PL" sz="3200" b="1" dirty="0">
                <a:latin typeface="Calibri" panose="020F0502020204030204" pitchFamily="34" charset="0"/>
                <a:cs typeface="Calibri" panose="020F0502020204030204" pitchFamily="34" charset="0"/>
              </a:rPr>
              <a:t>C</a:t>
            </a:r>
            <a:r>
              <a:rPr lang="en-US" sz="3200" b="1" dirty="0" err="1">
                <a:latin typeface="Calibri" panose="020F0502020204030204" pitchFamily="34" charset="0"/>
                <a:cs typeface="Calibri" panose="020F0502020204030204" pitchFamily="34" charset="0"/>
              </a:rPr>
              <a:t>losed</a:t>
            </a:r>
            <a:r>
              <a:rPr lang="en-US" sz="3200" b="1" dirty="0">
                <a:latin typeface="Calibri" panose="020F0502020204030204" pitchFamily="34" charset="0"/>
                <a:cs typeface="Calibri" panose="020F0502020204030204" pitchFamily="34" charset="0"/>
              </a:rPr>
              <a:t> warehouses – classification by storage height</a:t>
            </a:r>
            <a:endParaRPr lang="pl-PL" sz="32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A94D869-C004-1EA9-58DA-6BFD951172B5}"/>
              </a:ext>
            </a:extLst>
          </p:cNvPr>
          <p:cNvPicPr>
            <a:picLocks noChangeAspect="1"/>
          </p:cNvPicPr>
          <p:nvPr/>
        </p:nvPicPr>
        <p:blipFill>
          <a:blip r:embed="rId3"/>
          <a:stretch>
            <a:fillRect/>
          </a:stretch>
        </p:blipFill>
        <p:spPr>
          <a:xfrm>
            <a:off x="3887" y="5725773"/>
            <a:ext cx="4790343" cy="934183"/>
          </a:xfrm>
          <a:prstGeom prst="rect">
            <a:avLst/>
          </a:prstGeom>
        </p:spPr>
      </p:pic>
    </p:spTree>
    <p:extLst>
      <p:ext uri="{BB962C8B-B14F-4D97-AF65-F5344CB8AC3E}">
        <p14:creationId xmlns:p14="http://schemas.microsoft.com/office/powerpoint/2010/main" val="2419499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83737" y="503583"/>
            <a:ext cx="7911915" cy="5640191"/>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Medium-bay warehouses </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Storage height: </a:t>
            </a:r>
            <a:r>
              <a:rPr lang="en-US" sz="2800" b="1" dirty="0">
                <a:latin typeface="Calibri" panose="020F0502020204030204" pitchFamily="34" charset="0"/>
                <a:cs typeface="Calibri" panose="020F0502020204030204" pitchFamily="34" charset="0"/>
              </a:rPr>
              <a:t>from 4.2 to 7.2 meters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Most common type of closed warehouse</a:t>
            </a:r>
          </a:p>
          <a:p>
            <a:r>
              <a:rPr lang="en-US" sz="2800" dirty="0">
                <a:latin typeface="Calibri" panose="020F0502020204030204" pitchFamily="34" charset="0"/>
                <a:cs typeface="Calibri" panose="020F0502020204030204" pitchFamily="34" charset="0"/>
              </a:rPr>
              <a:t>Good balance between space utilization and investment cost</a:t>
            </a:r>
          </a:p>
          <a:p>
            <a:r>
              <a:rPr lang="en-US" sz="2800" dirty="0">
                <a:latin typeface="Calibri" panose="020F0502020204030204" pitchFamily="34" charset="0"/>
                <a:cs typeface="Calibri" panose="020F0502020204030204" pitchFamily="34" charset="0"/>
              </a:rPr>
              <a:t>Typical storage systems: </a:t>
            </a:r>
            <a:r>
              <a:rPr lang="en-US" sz="2800" b="1" dirty="0">
                <a:latin typeface="Calibri" panose="020F0502020204030204" pitchFamily="34" charset="0"/>
                <a:cs typeface="Calibri" panose="020F0502020204030204" pitchFamily="34" charset="0"/>
              </a:rPr>
              <a:t>standard pallet racking systems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Handling equipment: </a:t>
            </a:r>
            <a:r>
              <a:rPr lang="en-US" sz="2800" b="1" dirty="0">
                <a:latin typeface="Calibri" panose="020F0502020204030204" pitchFamily="34" charset="0"/>
                <a:cs typeface="Calibri" panose="020F0502020204030204" pitchFamily="34" charset="0"/>
              </a:rPr>
              <a:t>counterbalance forklifts, reach trucks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Typical use: </a:t>
            </a:r>
            <a:r>
              <a:rPr lang="en-US" sz="2800" b="1" dirty="0">
                <a:latin typeface="Calibri" panose="020F0502020204030204" pitchFamily="34" charset="0"/>
                <a:cs typeface="Calibri" panose="020F0502020204030204" pitchFamily="34" charset="0"/>
              </a:rPr>
              <a:t>distribution centers, manufacturing warehouses</a:t>
            </a:r>
            <a:endParaRPr lang="en-US"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 </a:t>
            </a:r>
            <a:r>
              <a:rPr lang="pl-PL" sz="3200" b="1" dirty="0">
                <a:latin typeface="Calibri" panose="020F0502020204030204" pitchFamily="34" charset="0"/>
                <a:cs typeface="Calibri" panose="020F0502020204030204" pitchFamily="34" charset="0"/>
              </a:rPr>
              <a:t>C</a:t>
            </a:r>
            <a:r>
              <a:rPr lang="en-US" sz="3200" b="1" dirty="0" err="1">
                <a:latin typeface="Calibri" panose="020F0502020204030204" pitchFamily="34" charset="0"/>
                <a:cs typeface="Calibri" panose="020F0502020204030204" pitchFamily="34" charset="0"/>
              </a:rPr>
              <a:t>losed</a:t>
            </a:r>
            <a:r>
              <a:rPr lang="en-US" sz="3200" b="1" dirty="0">
                <a:latin typeface="Calibri" panose="020F0502020204030204" pitchFamily="34" charset="0"/>
                <a:cs typeface="Calibri" panose="020F0502020204030204" pitchFamily="34" charset="0"/>
              </a:rPr>
              <a:t> warehouses – classification by storage height</a:t>
            </a:r>
            <a:endParaRPr lang="pl-PL" sz="32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B480A54-FADE-3B9C-16F4-57155464ED51}"/>
              </a:ext>
            </a:extLst>
          </p:cNvPr>
          <p:cNvPicPr>
            <a:picLocks noChangeAspect="1"/>
          </p:cNvPicPr>
          <p:nvPr/>
        </p:nvPicPr>
        <p:blipFill>
          <a:blip r:embed="rId3"/>
          <a:stretch>
            <a:fillRect/>
          </a:stretch>
        </p:blipFill>
        <p:spPr>
          <a:xfrm>
            <a:off x="3887" y="5725773"/>
            <a:ext cx="4790343" cy="934183"/>
          </a:xfrm>
          <a:prstGeom prst="rect">
            <a:avLst/>
          </a:prstGeom>
        </p:spPr>
      </p:pic>
    </p:spTree>
    <p:extLst>
      <p:ext uri="{BB962C8B-B14F-4D97-AF65-F5344CB8AC3E}">
        <p14:creationId xmlns:p14="http://schemas.microsoft.com/office/powerpoint/2010/main" val="3019089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318051"/>
            <a:ext cx="7898662" cy="6188765"/>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High-bay warehouses </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Storage height: </a:t>
            </a:r>
            <a:r>
              <a:rPr lang="en-US" sz="2800" b="1" dirty="0">
                <a:latin typeface="Calibri" panose="020F0502020204030204" pitchFamily="34" charset="0"/>
                <a:cs typeface="Calibri" panose="020F0502020204030204" pitchFamily="34" charset="0"/>
              </a:rPr>
              <a:t>above 7.2 meters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Maximum utilization of warehouse cubic capacity</a:t>
            </a:r>
          </a:p>
          <a:p>
            <a:r>
              <a:rPr lang="en-US" sz="2800" dirty="0">
                <a:latin typeface="Calibri" panose="020F0502020204030204" pitchFamily="34" charset="0"/>
                <a:cs typeface="Calibri" panose="020F0502020204030204" pitchFamily="34" charset="0"/>
              </a:rPr>
              <a:t>Advanced technical and structural requirements</a:t>
            </a:r>
          </a:p>
          <a:p>
            <a:r>
              <a:rPr lang="en-US" sz="2800" dirty="0">
                <a:latin typeface="Calibri" panose="020F0502020204030204" pitchFamily="34" charset="0"/>
                <a:cs typeface="Calibri" panose="020F0502020204030204" pitchFamily="34" charset="0"/>
              </a:rPr>
              <a:t>Typical storage systems: </a:t>
            </a:r>
            <a:r>
              <a:rPr lang="en-US" sz="2800" b="1" dirty="0">
                <a:latin typeface="Calibri" panose="020F0502020204030204" pitchFamily="34" charset="0"/>
                <a:cs typeface="Calibri" panose="020F0502020204030204" pitchFamily="34" charset="0"/>
              </a:rPr>
              <a:t>high-bay racking, automated storage systems (AS/RS)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Handling equipment: </a:t>
            </a:r>
            <a:r>
              <a:rPr lang="en-US" sz="2800" b="1" dirty="0">
                <a:latin typeface="Calibri" panose="020F0502020204030204" pitchFamily="34" charset="0"/>
                <a:cs typeface="Calibri" panose="020F0502020204030204" pitchFamily="34" charset="0"/>
              </a:rPr>
              <a:t>narrow aisle trucks, automated cranes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Advantages: </a:t>
            </a:r>
            <a:r>
              <a:rPr lang="en-US" sz="2800" b="1" dirty="0">
                <a:latin typeface="Calibri" panose="020F0502020204030204" pitchFamily="34" charset="0"/>
                <a:cs typeface="Calibri" panose="020F0502020204030204" pitchFamily="34" charset="0"/>
              </a:rPr>
              <a:t>high storage density, reduced land use</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Typical use: </a:t>
            </a:r>
            <a:r>
              <a:rPr lang="en-US" sz="2800" b="1" dirty="0">
                <a:latin typeface="Calibri" panose="020F0502020204030204" pitchFamily="34" charset="0"/>
                <a:cs typeface="Calibri" panose="020F0502020204030204" pitchFamily="34" charset="0"/>
              </a:rPr>
              <a:t>large logistics centers, high-volume storage</a:t>
            </a:r>
            <a:endParaRPr lang="en-US" sz="2800" dirty="0">
              <a:latin typeface="Calibri" panose="020F0502020204030204" pitchFamily="34" charset="0"/>
              <a:cs typeface="Calibri" panose="020F0502020204030204" pitchFamily="34" charset="0"/>
            </a:endParaRPr>
          </a:p>
          <a:p>
            <a:endParaRPr lang="pl-PL" dirty="0"/>
          </a:p>
        </p:txBody>
      </p:sp>
      <p:sp>
        <p:nvSpPr>
          <p:cNvPr id="7"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 </a:t>
            </a:r>
            <a:r>
              <a:rPr lang="pl-PL" sz="3200" b="1" dirty="0">
                <a:latin typeface="Calibri" panose="020F0502020204030204" pitchFamily="34" charset="0"/>
                <a:cs typeface="Calibri" panose="020F0502020204030204" pitchFamily="34" charset="0"/>
              </a:rPr>
              <a:t>C</a:t>
            </a:r>
            <a:r>
              <a:rPr lang="en-US" sz="3200" b="1" dirty="0" err="1">
                <a:latin typeface="Calibri" panose="020F0502020204030204" pitchFamily="34" charset="0"/>
                <a:cs typeface="Calibri" panose="020F0502020204030204" pitchFamily="34" charset="0"/>
              </a:rPr>
              <a:t>losed</a:t>
            </a:r>
            <a:r>
              <a:rPr lang="en-US" sz="3200" b="1" dirty="0">
                <a:latin typeface="Calibri" panose="020F0502020204030204" pitchFamily="34" charset="0"/>
                <a:cs typeface="Calibri" panose="020F0502020204030204" pitchFamily="34" charset="0"/>
              </a:rPr>
              <a:t> warehouses – classification by storage height</a:t>
            </a:r>
            <a:endParaRPr lang="pl-PL" sz="32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54D700A-07CB-A3D3-7DDE-CF07DAC96B90}"/>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900185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 </a:t>
            </a:r>
            <a:r>
              <a:rPr lang="en-US" sz="3200" b="1" dirty="0">
                <a:latin typeface="Calibri" panose="020F0502020204030204" pitchFamily="34" charset="0"/>
                <a:cs typeface="Calibri" panose="020F0502020204030204" pitchFamily="34" charset="0"/>
              </a:rPr>
              <a:t>Classification by function</a:t>
            </a:r>
            <a:br>
              <a:rPr lang="en-US" b="1" u="sng"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90122" y="834886"/>
            <a:ext cx="7580244" cy="5711769"/>
          </a:xfrm>
        </p:spPr>
        <p:txBody>
          <a:bodyPr>
            <a:normAutofit fontScale="92500" lnSpcReduction="10000"/>
          </a:bodyPr>
          <a:lstStyle/>
          <a:p>
            <a:pPr marL="0" indent="0">
              <a:buNone/>
            </a:pPr>
            <a:r>
              <a:rPr lang="en-US" sz="3000" b="1" u="sng" dirty="0">
                <a:latin typeface="Calibri" panose="020F0502020204030204" pitchFamily="34" charset="0"/>
                <a:cs typeface="Calibri" panose="020F0502020204030204" pitchFamily="34" charset="0"/>
              </a:rPr>
              <a:t>Raw material warehouses</a:t>
            </a:r>
            <a:endParaRPr lang="en-US" sz="3000" u="sng"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Store materials and components used in the production process</a:t>
            </a:r>
          </a:p>
          <a:p>
            <a:r>
              <a:rPr lang="en-US" sz="3000" dirty="0">
                <a:latin typeface="Calibri" panose="020F0502020204030204" pitchFamily="34" charset="0"/>
                <a:cs typeface="Calibri" panose="020F0502020204030204" pitchFamily="34" charset="0"/>
              </a:rPr>
              <a:t>Ensure continuity of production and protection against supply disruptions</a:t>
            </a:r>
          </a:p>
          <a:p>
            <a:r>
              <a:rPr lang="en-US" sz="3000" dirty="0">
                <a:latin typeface="Calibri" panose="020F0502020204030204" pitchFamily="34" charset="0"/>
                <a:cs typeface="Calibri" panose="020F0502020204030204" pitchFamily="34" charset="0"/>
              </a:rPr>
              <a:t>Often located close to production facilities</a:t>
            </a:r>
          </a:p>
          <a:p>
            <a:pPr marL="0" indent="0">
              <a:buNone/>
            </a:pPr>
            <a:r>
              <a:rPr lang="en-US" sz="3000" b="1" u="sng" dirty="0">
                <a:latin typeface="Calibri" panose="020F0502020204030204" pitchFamily="34" charset="0"/>
                <a:cs typeface="Calibri" panose="020F0502020204030204" pitchFamily="34" charset="0"/>
              </a:rPr>
              <a:t>Work-in-Process (WIP) warehouses</a:t>
            </a:r>
            <a:endParaRPr lang="en-US" sz="3000" u="sng"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Store semi-finished products awaiting further processing or assembly</a:t>
            </a:r>
          </a:p>
          <a:p>
            <a:r>
              <a:rPr lang="en-US" sz="3000" dirty="0">
                <a:latin typeface="Calibri" panose="020F0502020204030204" pitchFamily="34" charset="0"/>
                <a:cs typeface="Calibri" panose="020F0502020204030204" pitchFamily="34" charset="0"/>
              </a:rPr>
              <a:t>Support manufacturing flow and production scheduling</a:t>
            </a:r>
          </a:p>
          <a:p>
            <a:r>
              <a:rPr lang="en-US" sz="3000" dirty="0">
                <a:latin typeface="Calibri" panose="020F0502020204030204" pitchFamily="34" charset="0"/>
                <a:cs typeface="Calibri" panose="020F0502020204030204" pitchFamily="34" charset="0"/>
              </a:rPr>
              <a:t>Act as buffers between consecutive production stages</a:t>
            </a:r>
            <a:endParaRPr lang="pl-PL" sz="3000" b="1" dirty="0">
              <a:latin typeface="Calibri" panose="020F0502020204030204" pitchFamily="34" charset="0"/>
              <a:cs typeface="Calibri" panose="020F0502020204030204" pitchFamily="34" charset="0"/>
            </a:endParaRPr>
          </a:p>
          <a:p>
            <a:endParaRPr lang="pl-PL" sz="2800" b="1" dirty="0">
              <a:latin typeface="Calibri" panose="020F0502020204030204" pitchFamily="34" charset="0"/>
              <a:cs typeface="Calibri" panose="020F0502020204030204" pitchFamily="34" charset="0"/>
            </a:endParaRPr>
          </a:p>
          <a:p>
            <a:endParaRPr lang="pl-PL" dirty="0"/>
          </a:p>
        </p:txBody>
      </p:sp>
      <p:pic>
        <p:nvPicPr>
          <p:cNvPr id="5" name="Picture 4">
            <a:extLst>
              <a:ext uri="{FF2B5EF4-FFF2-40B4-BE49-F238E27FC236}">
                <a16:creationId xmlns:a16="http://schemas.microsoft.com/office/drawing/2014/main" id="{7A66FEFC-5D38-3301-AF4E-86BD873E7ADC}"/>
              </a:ext>
            </a:extLst>
          </p:cNvPr>
          <p:cNvPicPr>
            <a:picLocks noChangeAspect="1"/>
          </p:cNvPicPr>
          <p:nvPr/>
        </p:nvPicPr>
        <p:blipFill>
          <a:blip r:embed="rId3"/>
          <a:stretch>
            <a:fillRect/>
          </a:stretch>
        </p:blipFill>
        <p:spPr>
          <a:xfrm>
            <a:off x="3887" y="5725773"/>
            <a:ext cx="4790343" cy="934183"/>
          </a:xfrm>
          <a:prstGeom prst="rect">
            <a:avLst/>
          </a:prstGeom>
        </p:spPr>
      </p:pic>
    </p:spTree>
    <p:extLst>
      <p:ext uri="{BB962C8B-B14F-4D97-AF65-F5344CB8AC3E}">
        <p14:creationId xmlns:p14="http://schemas.microsoft.com/office/powerpoint/2010/main" val="3676142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44348" y="864108"/>
            <a:ext cx="7938052" cy="5120640"/>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Semi-finished goods warehouses</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Store unfinished or partially processed products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Products may be intended for further processing, customization, or resale</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Enable flexibility in production and supply chain coordination</a:t>
            </a:r>
            <a:endParaRPr lang="pl-PL" sz="2800" dirty="0">
              <a:latin typeface="Calibri" panose="020F0502020204030204" pitchFamily="34" charset="0"/>
              <a:cs typeface="Calibri" panose="020F0502020204030204" pitchFamily="34" charset="0"/>
            </a:endParaRPr>
          </a:p>
          <a:p>
            <a:pPr marL="0" indent="0">
              <a:buNone/>
            </a:pPr>
            <a:r>
              <a:rPr lang="en-US" sz="2800" b="1" u="sng" dirty="0">
                <a:latin typeface="Calibri" panose="020F0502020204030204" pitchFamily="34" charset="0"/>
                <a:cs typeface="Calibri" panose="020F0502020204030204" pitchFamily="34" charset="0"/>
              </a:rPr>
              <a:t>Finished goods warehouses</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Store completed products ready for sale or distribution</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Support order fulfillment and customer service</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Often integrated with distribution and transport planning</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 </a:t>
            </a:r>
            <a:r>
              <a:rPr lang="en-US" sz="3200" b="1" dirty="0">
                <a:latin typeface="Calibri" panose="020F0502020204030204" pitchFamily="34" charset="0"/>
                <a:cs typeface="Calibri" panose="020F0502020204030204" pitchFamily="34" charset="0"/>
              </a:rPr>
              <a:t>Classification by function</a:t>
            </a:r>
            <a:br>
              <a:rPr lang="en-US" b="1" u="sng"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129704C-9088-2F7F-42BD-F34335F44E09}"/>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2891047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37113" y="864108"/>
            <a:ext cx="7818783" cy="5120640"/>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Distribution centers (DCs)</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Focus on fast order processing, consolidation, and dispatch</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Frequently use cross-docking to minimize storage time</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Play a key role in distribution networks and last-mile logistics</a:t>
            </a:r>
            <a:endParaRPr lang="pl-PL" sz="2800" dirty="0">
              <a:latin typeface="Calibri" panose="020F0502020204030204" pitchFamily="34" charset="0"/>
              <a:cs typeface="Calibri" panose="020F0502020204030204" pitchFamily="34" charset="0"/>
            </a:endParaRPr>
          </a:p>
          <a:p>
            <a:pPr marL="0" indent="0">
              <a:buNone/>
            </a:pPr>
            <a:r>
              <a:rPr lang="en-US" sz="2800" b="1" u="sng" dirty="0">
                <a:latin typeface="Calibri" panose="020F0502020204030204" pitchFamily="34" charset="0"/>
                <a:cs typeface="Calibri" panose="020F0502020204030204" pitchFamily="34" charset="0"/>
              </a:rPr>
              <a:t>Waste warehouse</a:t>
            </a:r>
            <a:r>
              <a:rPr lang="pl-PL" sz="2800" b="1" u="sng" dirty="0">
                <a:latin typeface="Calibri" panose="020F0502020204030204" pitchFamily="34" charset="0"/>
                <a:cs typeface="Calibri" panose="020F0502020204030204" pitchFamily="34" charset="0"/>
              </a:rPr>
              <a:t>s </a:t>
            </a:r>
          </a:p>
          <a:p>
            <a:r>
              <a:rPr lang="pl-PL" sz="2800" dirty="0">
                <a:latin typeface="Calibri" panose="020F0502020204030204" pitchFamily="34" charset="0"/>
                <a:cs typeface="Calibri" panose="020F0502020204030204" pitchFamily="34" charset="0"/>
              </a:rPr>
              <a:t>S</a:t>
            </a:r>
            <a:r>
              <a:rPr lang="en-US" sz="2800" dirty="0">
                <a:latin typeface="Calibri" panose="020F0502020204030204" pitchFamily="34" charset="0"/>
                <a:cs typeface="Calibri" panose="020F0502020204030204" pitchFamily="34" charset="0"/>
              </a:rPr>
              <a:t>tore waste materials and by-products generated during production</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Materials are intended for disposal, recycling, or reprocessing</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Important for environmental management and regulatory compliance</a:t>
            </a:r>
            <a:endParaRPr lang="pl-PL" sz="2800" dirty="0">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 </a:t>
            </a:r>
            <a:r>
              <a:rPr lang="en-US" sz="3200" b="1" dirty="0">
                <a:latin typeface="Calibri" panose="020F0502020204030204" pitchFamily="34" charset="0"/>
                <a:cs typeface="Calibri" panose="020F0502020204030204" pitchFamily="34" charset="0"/>
              </a:rPr>
              <a:t>Classification by function</a:t>
            </a:r>
            <a:br>
              <a:rPr lang="en-US" b="1" u="sng"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56DCF31-21DC-7B1A-A8F8-665B4741EA17}"/>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3802243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0728" y="864108"/>
            <a:ext cx="7951671" cy="5120640"/>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Packaging warehouses</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Store packaging materials (e.g. cartons, pallets, containers, labels)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Ensure uninterrupted production and distribution processes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Often located near production or packing lines</a:t>
            </a:r>
            <a:endParaRPr lang="pl-PL" sz="2800" dirty="0">
              <a:latin typeface="Calibri" panose="020F0502020204030204" pitchFamily="34" charset="0"/>
              <a:cs typeface="Calibri" panose="020F0502020204030204" pitchFamily="34" charset="0"/>
            </a:endParaRPr>
          </a:p>
          <a:p>
            <a:pPr marL="0" indent="0">
              <a:buNone/>
            </a:pPr>
            <a:r>
              <a:rPr lang="en-US" sz="2800" b="1" u="sng" dirty="0">
                <a:latin typeface="Calibri" panose="020F0502020204030204" pitchFamily="34" charset="0"/>
                <a:cs typeface="Calibri" panose="020F0502020204030204" pitchFamily="34" charset="0"/>
              </a:rPr>
              <a:t>Technical warehouses</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Store equipment, spare parts, tools, and handling units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Support maintenance, repairs, and operational reliability</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May also include load carriers and units used for product storage</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 </a:t>
            </a:r>
            <a:r>
              <a:rPr lang="en-US" sz="3200" b="1" dirty="0">
                <a:latin typeface="Calibri" panose="020F0502020204030204" pitchFamily="34" charset="0"/>
                <a:cs typeface="Calibri" panose="020F0502020204030204" pitchFamily="34" charset="0"/>
              </a:rPr>
              <a:t>Classification by function</a:t>
            </a:r>
            <a:br>
              <a:rPr lang="en-US" b="1" u="sng"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C59B74A-FC54-CD44-3417-C542A2B50834}"/>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2260570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989" y="956874"/>
            <a:ext cx="7819149" cy="5120640"/>
          </a:xfrm>
        </p:spPr>
        <p:txBody>
          <a:bodyPr/>
          <a:lstStyle/>
          <a:p>
            <a:pPr marL="0" indent="0">
              <a:buNone/>
            </a:pPr>
            <a:r>
              <a:rPr lang="en-US" sz="2800" b="1" u="sng" dirty="0">
                <a:latin typeface="Calibri" panose="020F0502020204030204" pitchFamily="34" charset="0"/>
                <a:cs typeface="Calibri" panose="020F0502020204030204" pitchFamily="34" charset="0"/>
              </a:rPr>
              <a:t>Private warehouses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Owned and operated by a </a:t>
            </a:r>
            <a:r>
              <a:rPr lang="en-US" sz="2800" b="1" dirty="0">
                <a:latin typeface="Calibri" panose="020F0502020204030204" pitchFamily="34" charset="0"/>
                <a:cs typeface="Calibri" panose="020F0502020204030204" pitchFamily="34" charset="0"/>
              </a:rPr>
              <a:t>single company</a:t>
            </a:r>
            <a:r>
              <a:rPr lang="en-US" sz="2800" dirty="0">
                <a:latin typeface="Calibri" panose="020F0502020204030204" pitchFamily="34" charset="0"/>
                <a:cs typeface="Calibri" panose="020F0502020204030204" pitchFamily="34" charset="0"/>
              </a:rPr>
              <a:t> for its own logistics needs</a:t>
            </a:r>
          </a:p>
          <a:p>
            <a:r>
              <a:rPr lang="en-US" sz="2800" dirty="0">
                <a:latin typeface="Calibri" panose="020F0502020204030204" pitchFamily="34" charset="0"/>
                <a:cs typeface="Calibri" panose="020F0502020204030204" pitchFamily="34" charset="0"/>
              </a:rPr>
              <a:t>Full control over </a:t>
            </a:r>
            <a:r>
              <a:rPr lang="en-US" sz="2800" b="1" dirty="0">
                <a:latin typeface="Calibri" panose="020F0502020204030204" pitchFamily="34" charset="0"/>
                <a:cs typeface="Calibri" panose="020F0502020204030204" pitchFamily="34" charset="0"/>
              </a:rPr>
              <a:t>operations, layout, inventory, and service level</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High initial </a:t>
            </a:r>
            <a:r>
              <a:rPr lang="en-US" sz="2800" b="1" dirty="0">
                <a:latin typeface="Calibri" panose="020F0502020204030204" pitchFamily="34" charset="0"/>
                <a:cs typeface="Calibri" panose="020F0502020204030204" pitchFamily="34" charset="0"/>
              </a:rPr>
              <a:t>investment and fixed costs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Suitable for companies with </a:t>
            </a:r>
            <a:r>
              <a:rPr lang="en-US" sz="2800" b="1" dirty="0">
                <a:latin typeface="Calibri" panose="020F0502020204030204" pitchFamily="34" charset="0"/>
                <a:cs typeface="Calibri" panose="020F0502020204030204" pitchFamily="34" charset="0"/>
              </a:rPr>
              <a:t>stable demand, large volumes, and long-term logistics strategies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Common in manufacturing firms and large retail chains</a:t>
            </a:r>
          </a:p>
          <a:p>
            <a:endParaRPr lang="pl-PL" dirty="0"/>
          </a:p>
        </p:txBody>
      </p:sp>
      <p:sp>
        <p:nvSpPr>
          <p:cNvPr id="4" name="Tytuł 1"/>
          <p:cNvSpPr>
            <a:spLocks noGrp="1"/>
          </p:cNvSpPr>
          <p:nvPr>
            <p:ph type="title"/>
          </p:nvPr>
        </p:nvSpPr>
        <p:spPr>
          <a:xfrm>
            <a:off x="251791" y="1123837"/>
            <a:ext cx="2948610" cy="4601183"/>
          </a:xfrm>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Classification by ownership</a:t>
            </a:r>
            <a:r>
              <a:rPr lang="pl-PL" sz="3200" b="1" dirty="0">
                <a:latin typeface="Calibri" panose="020F0502020204030204" pitchFamily="34" charset="0"/>
                <a:cs typeface="Calibri" panose="020F0502020204030204" pitchFamily="34" charset="0"/>
              </a:rPr>
              <a:t> </a:t>
            </a:r>
            <a:r>
              <a:rPr lang="en-US" sz="3200" b="1" dirty="0">
                <a:latin typeface="Calibri" panose="020F0502020204030204" pitchFamily="34" charset="0"/>
                <a:cs typeface="Calibri" panose="020F0502020204030204" pitchFamily="34" charset="0"/>
              </a:rPr>
              <a:t>and operation</a:t>
            </a:r>
            <a:br>
              <a:rPr lang="en-US" sz="3200" b="1"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FE63A54-453A-BB67-19F3-DFA128A6952F}"/>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4091962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92645" cy="5120640"/>
          </a:xfrm>
        </p:spPr>
        <p:txBody>
          <a:bodyPr/>
          <a:lstStyle/>
          <a:p>
            <a:pPr marL="0" indent="0">
              <a:buNone/>
            </a:pPr>
            <a:r>
              <a:rPr lang="en-US" sz="2800" b="1" u="sng" dirty="0">
                <a:latin typeface="Calibri" panose="020F0502020204030204" pitchFamily="34" charset="0"/>
                <a:cs typeface="Calibri" panose="020F0502020204030204" pitchFamily="34" charset="0"/>
              </a:rPr>
              <a:t>Public warehouses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Provide </a:t>
            </a:r>
            <a:r>
              <a:rPr lang="en-US" sz="2800" b="1" dirty="0">
                <a:latin typeface="Calibri" panose="020F0502020204030204" pitchFamily="34" charset="0"/>
                <a:cs typeface="Calibri" panose="020F0502020204030204" pitchFamily="34" charset="0"/>
              </a:rPr>
              <a:t>rented storage space and logistics services</a:t>
            </a:r>
            <a:r>
              <a:rPr lang="en-US" sz="2800" dirty="0">
                <a:latin typeface="Calibri" panose="020F0502020204030204" pitchFamily="34" charset="0"/>
                <a:cs typeface="Calibri" panose="020F0502020204030204" pitchFamily="34" charset="0"/>
              </a:rPr>
              <a:t> to multiple clients</a:t>
            </a:r>
          </a:p>
          <a:p>
            <a:r>
              <a:rPr lang="en-US" sz="2800" dirty="0">
                <a:latin typeface="Calibri" panose="020F0502020204030204" pitchFamily="34" charset="0"/>
                <a:cs typeface="Calibri" panose="020F0502020204030204" pitchFamily="34" charset="0"/>
              </a:rPr>
              <a:t>High </a:t>
            </a:r>
            <a:r>
              <a:rPr lang="en-US" sz="2800" b="1" dirty="0">
                <a:latin typeface="Calibri" panose="020F0502020204030204" pitchFamily="34" charset="0"/>
                <a:cs typeface="Calibri" panose="020F0502020204030204" pitchFamily="34" charset="0"/>
              </a:rPr>
              <a:t>flexibility</a:t>
            </a:r>
            <a:r>
              <a:rPr lang="en-US" sz="2800" dirty="0">
                <a:latin typeface="Calibri" panose="020F0502020204030204" pitchFamily="34" charset="0"/>
                <a:cs typeface="Calibri" panose="020F0502020204030204" pitchFamily="34" charset="0"/>
              </a:rPr>
              <a:t> in terms of storage period and capacity</a:t>
            </a:r>
          </a:p>
          <a:p>
            <a:r>
              <a:rPr lang="en-US" sz="2800" dirty="0">
                <a:latin typeface="Calibri" panose="020F0502020204030204" pitchFamily="34" charset="0"/>
                <a:cs typeface="Calibri" panose="020F0502020204030204" pitchFamily="34" charset="0"/>
              </a:rPr>
              <a:t>Lower investment risk – no need for own infrastructure</a:t>
            </a:r>
          </a:p>
          <a:p>
            <a:r>
              <a:rPr lang="en-US" sz="2800" dirty="0">
                <a:latin typeface="Calibri" panose="020F0502020204030204" pitchFamily="34" charset="0"/>
                <a:cs typeface="Calibri" panose="020F0502020204030204" pitchFamily="34" charset="0"/>
              </a:rPr>
              <a:t>Services may include </a:t>
            </a:r>
            <a:r>
              <a:rPr lang="en-US" sz="2800" b="1" dirty="0">
                <a:latin typeface="Calibri" panose="020F0502020204030204" pitchFamily="34" charset="0"/>
                <a:cs typeface="Calibri" panose="020F0502020204030204" pitchFamily="34" charset="0"/>
              </a:rPr>
              <a:t>storage, handling, packaging, and distribution</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Suitable for companies with </a:t>
            </a:r>
            <a:r>
              <a:rPr lang="en-US" sz="2800" b="1" dirty="0">
                <a:latin typeface="Calibri" panose="020F0502020204030204" pitchFamily="34" charset="0"/>
                <a:cs typeface="Calibri" panose="020F0502020204030204" pitchFamily="34" charset="0"/>
              </a:rPr>
              <a:t>seasonal demand or variable inventory levels</a:t>
            </a:r>
            <a:endParaRPr lang="en-US" sz="2800" dirty="0">
              <a:latin typeface="Calibri" panose="020F0502020204030204" pitchFamily="34" charset="0"/>
              <a:cs typeface="Calibri" panose="020F0502020204030204" pitchFamily="34" charset="0"/>
            </a:endParaRP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Classification by ownership</a:t>
            </a:r>
            <a:r>
              <a:rPr lang="pl-PL" sz="3200" b="1" dirty="0">
                <a:latin typeface="Calibri" panose="020F0502020204030204" pitchFamily="34" charset="0"/>
                <a:cs typeface="Calibri" panose="020F0502020204030204" pitchFamily="34" charset="0"/>
              </a:rPr>
              <a:t> </a:t>
            </a:r>
            <a:r>
              <a:rPr lang="en-US" sz="3200" b="1" dirty="0">
                <a:latin typeface="Calibri" panose="020F0502020204030204" pitchFamily="34" charset="0"/>
                <a:cs typeface="Calibri" panose="020F0502020204030204" pitchFamily="34" charset="0"/>
              </a:rPr>
              <a:t>and operation</a:t>
            </a:r>
            <a:br>
              <a:rPr lang="en-US" sz="3200" b="1"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0648D1A-30A1-08DB-A6F6-963DC8415A50}"/>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3917478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26384" cy="5120640"/>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Contract warehouses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Operated by </a:t>
            </a:r>
            <a:r>
              <a:rPr lang="en-US" sz="2800" b="1" dirty="0">
                <a:latin typeface="Calibri" panose="020F0502020204030204" pitchFamily="34" charset="0"/>
                <a:cs typeface="Calibri" panose="020F0502020204030204" pitchFamily="34" charset="0"/>
              </a:rPr>
              <a:t>third-party logistics providers (3PLs)</a:t>
            </a:r>
            <a:r>
              <a:rPr lang="en-US" sz="2800" dirty="0">
                <a:latin typeface="Calibri" panose="020F0502020204030204" pitchFamily="34" charset="0"/>
                <a:cs typeface="Calibri" panose="020F0502020204030204" pitchFamily="34" charset="0"/>
              </a:rPr>
              <a:t> under </a:t>
            </a:r>
            <a:r>
              <a:rPr lang="en-US" sz="2800" b="1" dirty="0">
                <a:latin typeface="Calibri" panose="020F0502020204030204" pitchFamily="34" charset="0"/>
                <a:cs typeface="Calibri" panose="020F0502020204030204" pitchFamily="34" charset="0"/>
              </a:rPr>
              <a:t>long-term contracts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Customized services tailored to the client’s logistics requirements</a:t>
            </a:r>
          </a:p>
          <a:p>
            <a:r>
              <a:rPr lang="en-US" sz="2800" dirty="0">
                <a:latin typeface="Calibri" panose="020F0502020204030204" pitchFamily="34" charset="0"/>
                <a:cs typeface="Calibri" panose="020F0502020204030204" pitchFamily="34" charset="0"/>
              </a:rPr>
              <a:t>Combine </a:t>
            </a:r>
            <a:r>
              <a:rPr lang="en-US" sz="2800" b="1" dirty="0">
                <a:latin typeface="Calibri" panose="020F0502020204030204" pitchFamily="34" charset="0"/>
                <a:cs typeface="Calibri" panose="020F0502020204030204" pitchFamily="34" charset="0"/>
              </a:rPr>
              <a:t>cost efficiency</a:t>
            </a:r>
            <a:r>
              <a:rPr lang="en-US" sz="2800" dirty="0">
                <a:latin typeface="Calibri" panose="020F0502020204030204" pitchFamily="34" charset="0"/>
                <a:cs typeface="Calibri" panose="020F0502020204030204" pitchFamily="34" charset="0"/>
              </a:rPr>
              <a:t> with a relatively high level of operational control</a:t>
            </a:r>
          </a:p>
          <a:p>
            <a:r>
              <a:rPr lang="en-US" sz="2800" dirty="0">
                <a:latin typeface="Calibri" panose="020F0502020204030204" pitchFamily="34" charset="0"/>
                <a:cs typeface="Calibri" panose="020F0502020204030204" pitchFamily="34" charset="0"/>
              </a:rPr>
              <a:t>Often integrated with </a:t>
            </a:r>
            <a:r>
              <a:rPr lang="en-US" sz="2800" b="1" dirty="0">
                <a:latin typeface="Calibri" panose="020F0502020204030204" pitchFamily="34" charset="0"/>
                <a:cs typeface="Calibri" panose="020F0502020204030204" pitchFamily="34" charset="0"/>
              </a:rPr>
              <a:t>transportation, IT systems (WMS), and value-added services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Suitable for companies seeking </a:t>
            </a:r>
            <a:r>
              <a:rPr lang="en-US" sz="2800" b="1" dirty="0">
                <a:latin typeface="Calibri" panose="020F0502020204030204" pitchFamily="34" charset="0"/>
                <a:cs typeface="Calibri" panose="020F0502020204030204" pitchFamily="34" charset="0"/>
              </a:rPr>
              <a:t>strategic outsourcing of logistics activities</a:t>
            </a:r>
            <a:endParaRPr lang="en-US"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Classification by ownership</a:t>
            </a:r>
            <a:r>
              <a:rPr lang="pl-PL" sz="3200" b="1" dirty="0">
                <a:latin typeface="Calibri" panose="020F0502020204030204" pitchFamily="34" charset="0"/>
                <a:cs typeface="Calibri" panose="020F0502020204030204" pitchFamily="34" charset="0"/>
              </a:rPr>
              <a:t> </a:t>
            </a:r>
            <a:r>
              <a:rPr lang="en-US" sz="3200" b="1" dirty="0">
                <a:latin typeface="Calibri" panose="020F0502020204030204" pitchFamily="34" charset="0"/>
                <a:cs typeface="Calibri" panose="020F0502020204030204" pitchFamily="34" charset="0"/>
              </a:rPr>
              <a:t>and operation</a:t>
            </a:r>
            <a:br>
              <a:rPr lang="en-US" sz="3200" b="1"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D8B0F54-3EF4-0398-1A55-FE51910F99F5}"/>
              </a:ext>
            </a:extLst>
          </p:cNvPr>
          <p:cNvPicPr>
            <a:picLocks noChangeAspect="1"/>
          </p:cNvPicPr>
          <p:nvPr/>
        </p:nvPicPr>
        <p:blipFill>
          <a:blip r:embed="rId3"/>
          <a:stretch>
            <a:fillRect/>
          </a:stretch>
        </p:blipFill>
        <p:spPr>
          <a:xfrm>
            <a:off x="3887" y="5725773"/>
            <a:ext cx="4790343" cy="934183"/>
          </a:xfrm>
          <a:prstGeom prst="rect">
            <a:avLst/>
          </a:prstGeom>
        </p:spPr>
      </p:pic>
    </p:spTree>
    <p:extLst>
      <p:ext uri="{BB962C8B-B14F-4D97-AF65-F5344CB8AC3E}">
        <p14:creationId xmlns:p14="http://schemas.microsoft.com/office/powerpoint/2010/main" val="3960057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39636" cy="5120640"/>
          </a:xfrm>
        </p:spPr>
        <p:txBody>
          <a:bodyPr/>
          <a:lstStyle/>
          <a:p>
            <a:pPr marL="0" indent="0">
              <a:buNone/>
            </a:pPr>
            <a:r>
              <a:rPr lang="en-US" sz="2800" b="1" u="sng" dirty="0">
                <a:latin typeface="Calibri" panose="020F0502020204030204" pitchFamily="34" charset="0"/>
                <a:cs typeface="Calibri" panose="020F0502020204030204" pitchFamily="34" charset="0"/>
              </a:rPr>
              <a:t>Conventional warehouses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Operations performed </a:t>
            </a:r>
            <a:r>
              <a:rPr lang="en-US" sz="2800" b="1" dirty="0">
                <a:latin typeface="Calibri" panose="020F0502020204030204" pitchFamily="34" charset="0"/>
                <a:cs typeface="Calibri" panose="020F0502020204030204" pitchFamily="34" charset="0"/>
              </a:rPr>
              <a:t>manually</a:t>
            </a:r>
            <a:r>
              <a:rPr lang="en-US" sz="2800" dirty="0">
                <a:latin typeface="Calibri" panose="020F0502020204030204" pitchFamily="34" charset="0"/>
                <a:cs typeface="Calibri" panose="020F0502020204030204" pitchFamily="34" charset="0"/>
              </a:rPr>
              <a:t> by warehouse staff</a:t>
            </a:r>
          </a:p>
          <a:p>
            <a:r>
              <a:rPr lang="en-US" sz="2800" dirty="0">
                <a:latin typeface="Calibri" panose="020F0502020204030204" pitchFamily="34" charset="0"/>
                <a:cs typeface="Calibri" panose="020F0502020204030204" pitchFamily="34" charset="0"/>
              </a:rPr>
              <a:t>Simple storage systems and handling methods</a:t>
            </a:r>
          </a:p>
          <a:p>
            <a:r>
              <a:rPr lang="en-US" sz="2800" dirty="0">
                <a:latin typeface="Calibri" panose="020F0502020204030204" pitchFamily="34" charset="0"/>
                <a:cs typeface="Calibri" panose="020F0502020204030204" pitchFamily="34" charset="0"/>
              </a:rPr>
              <a:t>Low level of technological support</a:t>
            </a:r>
          </a:p>
          <a:p>
            <a:r>
              <a:rPr lang="en-US" sz="2800" b="1" dirty="0">
                <a:latin typeface="Calibri" panose="020F0502020204030204" pitchFamily="34" charset="0"/>
                <a:cs typeface="Calibri" panose="020F0502020204030204" pitchFamily="34" charset="0"/>
              </a:rPr>
              <a:t>Low investment costs</a:t>
            </a:r>
            <a:r>
              <a:rPr lang="en-US" sz="2800" dirty="0">
                <a:latin typeface="Calibri" panose="020F0502020204030204" pitchFamily="34" charset="0"/>
                <a:cs typeface="Calibri" panose="020F0502020204030204" pitchFamily="34" charset="0"/>
              </a:rPr>
              <a:t>, but limited efficiency and higher labor intensity</a:t>
            </a:r>
          </a:p>
          <a:p>
            <a:r>
              <a:rPr lang="en-US" sz="2800" dirty="0">
                <a:latin typeface="Calibri" panose="020F0502020204030204" pitchFamily="34" charset="0"/>
                <a:cs typeface="Calibri" panose="020F0502020204030204" pitchFamily="34" charset="0"/>
              </a:rPr>
              <a:t>Suitable for </a:t>
            </a:r>
            <a:r>
              <a:rPr lang="en-US" sz="2800" b="1" dirty="0">
                <a:latin typeface="Calibri" panose="020F0502020204030204" pitchFamily="34" charset="0"/>
                <a:cs typeface="Calibri" panose="020F0502020204030204" pitchFamily="34" charset="0"/>
              </a:rPr>
              <a:t>small warehouses, low volumes, and simple operations</a:t>
            </a:r>
            <a:endParaRPr lang="en-US" sz="2800" dirty="0">
              <a:latin typeface="Calibri" panose="020F0502020204030204" pitchFamily="34" charset="0"/>
              <a:cs typeface="Calibri" panose="020F0502020204030204" pitchFamily="34" charset="0"/>
            </a:endParaRP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Classification of warehouses by technology</a:t>
            </a:r>
            <a:endParaRPr lang="pl-PL" sz="32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52A4146-9E0F-8377-992A-65233D9D3F45}"/>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3294345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621" y="970126"/>
            <a:ext cx="7779393" cy="5120640"/>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Mechanized warehouses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Use of </a:t>
            </a:r>
            <a:r>
              <a:rPr lang="en-US" sz="2800" b="1" dirty="0">
                <a:latin typeface="Calibri" panose="020F0502020204030204" pitchFamily="34" charset="0"/>
                <a:cs typeface="Calibri" panose="020F0502020204030204" pitchFamily="34" charset="0"/>
              </a:rPr>
              <a:t>mechanical handling equipment</a:t>
            </a:r>
            <a:r>
              <a:rPr lang="en-US" sz="2800" dirty="0">
                <a:latin typeface="Calibri" panose="020F0502020204030204" pitchFamily="34" charset="0"/>
                <a:cs typeface="Calibri" panose="020F0502020204030204" pitchFamily="34" charset="0"/>
              </a:rPr>
              <a:t> such as forklifts, pallet trucks, and conveyors</a:t>
            </a:r>
          </a:p>
          <a:p>
            <a:r>
              <a:rPr lang="en-US" sz="2800" dirty="0">
                <a:latin typeface="Calibri" panose="020F0502020204030204" pitchFamily="34" charset="0"/>
                <a:cs typeface="Calibri" panose="020F0502020204030204" pitchFamily="34" charset="0"/>
              </a:rPr>
              <a:t>Reduced physical workload for employees</a:t>
            </a:r>
          </a:p>
          <a:p>
            <a:r>
              <a:rPr lang="en-US" sz="2800" dirty="0">
                <a:latin typeface="Calibri" panose="020F0502020204030204" pitchFamily="34" charset="0"/>
                <a:cs typeface="Calibri" panose="020F0502020204030204" pitchFamily="34" charset="0"/>
              </a:rPr>
              <a:t>Improved </a:t>
            </a:r>
            <a:r>
              <a:rPr lang="en-US" sz="2800" b="1" dirty="0">
                <a:latin typeface="Calibri" panose="020F0502020204030204" pitchFamily="34" charset="0"/>
                <a:cs typeface="Calibri" panose="020F0502020204030204" pitchFamily="34" charset="0"/>
              </a:rPr>
              <a:t>handling speed and productivity</a:t>
            </a:r>
            <a:r>
              <a:rPr lang="en-US" sz="2800" dirty="0">
                <a:latin typeface="Calibri" panose="020F0502020204030204" pitchFamily="34" charset="0"/>
                <a:cs typeface="Calibri" panose="020F0502020204030204" pitchFamily="34" charset="0"/>
              </a:rPr>
              <a:t> compared to conventional warehouses</a:t>
            </a:r>
          </a:p>
          <a:p>
            <a:r>
              <a:rPr lang="en-US" sz="2800" dirty="0">
                <a:latin typeface="Calibri" panose="020F0502020204030204" pitchFamily="34" charset="0"/>
                <a:cs typeface="Calibri" panose="020F0502020204030204" pitchFamily="34" charset="0"/>
              </a:rPr>
              <a:t>Medium investment costs and moderate technological complexity</a:t>
            </a:r>
          </a:p>
          <a:p>
            <a:r>
              <a:rPr lang="en-US" sz="2800" dirty="0">
                <a:latin typeface="Calibri" panose="020F0502020204030204" pitchFamily="34" charset="0"/>
                <a:cs typeface="Calibri" panose="020F0502020204030204" pitchFamily="34" charset="0"/>
              </a:rPr>
              <a:t>Common in </a:t>
            </a:r>
            <a:r>
              <a:rPr lang="en-US" sz="2800" b="1" dirty="0">
                <a:latin typeface="Calibri" panose="020F0502020204030204" pitchFamily="34" charset="0"/>
                <a:cs typeface="Calibri" panose="020F0502020204030204" pitchFamily="34" charset="0"/>
              </a:rPr>
              <a:t>standard distribution and production warehouses</a:t>
            </a:r>
            <a:endParaRPr lang="en-US"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Classification of warehouses by technology</a:t>
            </a:r>
            <a:endParaRPr lang="pl-PL" sz="32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68C9811-70A7-E45A-572C-FA675A97B110}"/>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2345445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52889" cy="5120640"/>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Automated warehouses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Use of </a:t>
            </a:r>
            <a:r>
              <a:rPr lang="en-US" sz="2800" b="1" dirty="0">
                <a:latin typeface="Calibri" panose="020F0502020204030204" pitchFamily="34" charset="0"/>
                <a:cs typeface="Calibri" panose="020F0502020204030204" pitchFamily="34" charset="0"/>
              </a:rPr>
              <a:t>automated storage and retrieval systems (AS/RS)</a:t>
            </a:r>
            <a:r>
              <a:rPr lang="en-US" sz="2800" dirty="0">
                <a:latin typeface="Calibri" panose="020F0502020204030204" pitchFamily="34" charset="0"/>
                <a:cs typeface="Calibri" panose="020F0502020204030204" pitchFamily="34" charset="0"/>
              </a:rPr>
              <a:t>, automated conveyors, and robotics</a:t>
            </a:r>
          </a:p>
          <a:p>
            <a:r>
              <a:rPr lang="en-US" sz="2800" dirty="0">
                <a:latin typeface="Calibri" panose="020F0502020204030204" pitchFamily="34" charset="0"/>
                <a:cs typeface="Calibri" panose="020F0502020204030204" pitchFamily="34" charset="0"/>
              </a:rPr>
              <a:t>Minimal human involvement in storage and retrieval operations</a:t>
            </a:r>
          </a:p>
          <a:p>
            <a:r>
              <a:rPr lang="en-US" sz="2800" dirty="0">
                <a:latin typeface="Calibri" panose="020F0502020204030204" pitchFamily="34" charset="0"/>
                <a:cs typeface="Calibri" panose="020F0502020204030204" pitchFamily="34" charset="0"/>
              </a:rPr>
              <a:t>High </a:t>
            </a:r>
            <a:r>
              <a:rPr lang="en-US" sz="2800" b="1" dirty="0">
                <a:latin typeface="Calibri" panose="020F0502020204030204" pitchFamily="34" charset="0"/>
                <a:cs typeface="Calibri" panose="020F0502020204030204" pitchFamily="34" charset="0"/>
              </a:rPr>
              <a:t>operational efficiency, accuracy, and space utilization</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High investment and maintenance costs</a:t>
            </a:r>
          </a:p>
          <a:p>
            <a:r>
              <a:rPr lang="en-US" sz="2800" dirty="0">
                <a:latin typeface="Calibri" panose="020F0502020204030204" pitchFamily="34" charset="0"/>
                <a:cs typeface="Calibri" panose="020F0502020204030204" pitchFamily="34" charset="0"/>
              </a:rPr>
              <a:t>Suitable for </a:t>
            </a:r>
            <a:r>
              <a:rPr lang="en-US" sz="2800" b="1" dirty="0">
                <a:latin typeface="Calibri" panose="020F0502020204030204" pitchFamily="34" charset="0"/>
                <a:cs typeface="Calibri" panose="020F0502020204030204" pitchFamily="34" charset="0"/>
              </a:rPr>
              <a:t>large-scale operations with stable, predictable flows</a:t>
            </a:r>
            <a:endParaRPr lang="en-US" sz="2800" dirty="0">
              <a:latin typeface="Calibri" panose="020F0502020204030204" pitchFamily="34" charset="0"/>
              <a:cs typeface="Calibri" panose="020F0502020204030204" pitchFamily="34" charset="0"/>
            </a:endParaRPr>
          </a:p>
          <a:p>
            <a:endParaRPr lang="pl-PL" sz="2800"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Classification of warehouses by technology</a:t>
            </a:r>
            <a:endParaRPr lang="pl-PL" sz="32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9F4B17B-2185-9A65-BCA4-4B5CB3A55C25}"/>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18407090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29510" y="864108"/>
            <a:ext cx="7752889" cy="5120640"/>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Smart warehouses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Integration of advanced </a:t>
            </a:r>
            <a:r>
              <a:rPr lang="en-US" sz="2800" b="1" dirty="0">
                <a:latin typeface="Calibri" panose="020F0502020204030204" pitchFamily="34" charset="0"/>
                <a:cs typeface="Calibri" panose="020F0502020204030204" pitchFamily="34" charset="0"/>
              </a:rPr>
              <a:t>digital technologies</a:t>
            </a:r>
            <a:r>
              <a:rPr lang="en-US" sz="2800" dirty="0">
                <a:latin typeface="Calibri" panose="020F0502020204030204" pitchFamily="34" charset="0"/>
                <a:cs typeface="Calibri" panose="020F0502020204030204" pitchFamily="34" charset="0"/>
              </a:rPr>
              <a:t> such as WMS,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AI, and real-time tracking systems</a:t>
            </a:r>
          </a:p>
          <a:p>
            <a:r>
              <a:rPr lang="en-US" sz="2800" dirty="0">
                <a:latin typeface="Calibri" panose="020F0502020204030204" pitchFamily="34" charset="0"/>
                <a:cs typeface="Calibri" panose="020F0502020204030204" pitchFamily="34" charset="0"/>
              </a:rPr>
              <a:t>Continuous monitoring of inventory, equipment, and warehouse conditions</a:t>
            </a:r>
          </a:p>
          <a:p>
            <a:r>
              <a:rPr lang="en-US" sz="2800" dirty="0">
                <a:latin typeface="Calibri" panose="020F0502020204030204" pitchFamily="34" charset="0"/>
                <a:cs typeface="Calibri" panose="020F0502020204030204" pitchFamily="34" charset="0"/>
              </a:rPr>
              <a:t>Data-driven decision-making and </a:t>
            </a:r>
            <a:r>
              <a:rPr lang="en-US" sz="2800" b="1" dirty="0">
                <a:latin typeface="Calibri" panose="020F0502020204030204" pitchFamily="34" charset="0"/>
                <a:cs typeface="Calibri" panose="020F0502020204030204" pitchFamily="34" charset="0"/>
              </a:rPr>
              <a:t>process optimization in real time</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High flexibility and adaptability to changing demand</a:t>
            </a:r>
          </a:p>
          <a:p>
            <a:r>
              <a:rPr lang="en-US" sz="2800" dirty="0">
                <a:latin typeface="Calibri" panose="020F0502020204030204" pitchFamily="34" charset="0"/>
                <a:cs typeface="Calibri" panose="020F0502020204030204" pitchFamily="34" charset="0"/>
              </a:rPr>
              <a:t>Key element of </a:t>
            </a:r>
            <a:r>
              <a:rPr lang="en-US" sz="2800" b="1" dirty="0">
                <a:latin typeface="Calibri" panose="020F0502020204030204" pitchFamily="34" charset="0"/>
                <a:cs typeface="Calibri" panose="020F0502020204030204" pitchFamily="34" charset="0"/>
              </a:rPr>
              <a:t>Industry 4.0 and smart logistics concepts</a:t>
            </a:r>
            <a:endParaRPr lang="en-US" sz="2800" dirty="0">
              <a:latin typeface="Calibri" panose="020F0502020204030204" pitchFamily="34" charset="0"/>
              <a:cs typeface="Calibri" panose="020F0502020204030204" pitchFamily="34" charset="0"/>
            </a:endParaRP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r>
              <a:rPr lang="pl-PL" dirty="0">
                <a:latin typeface="Calibri" panose="020F0502020204030204" pitchFamily="34" charset="0"/>
                <a:cs typeface="Calibri" panose="020F0502020204030204" pitchFamily="34" charset="0"/>
              </a:rPr>
              <a:t> –</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Classification of warehouses by technology</a:t>
            </a:r>
            <a:endParaRPr lang="pl-PL" sz="32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07C5515-A9D0-22F2-1A80-E1B31937106F}"/>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2735745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err="1">
                <a:latin typeface="Calibri" panose="020F0502020204030204" pitchFamily="34" charset="0"/>
                <a:cs typeface="Calibri" panose="020F0502020204030204" pitchFamily="34" charset="0"/>
              </a:rPr>
              <a:t>Warehousing</a:t>
            </a:r>
            <a:r>
              <a:rPr lang="pl-PL" sz="4400" dirty="0">
                <a:latin typeface="Calibri" panose="020F0502020204030204" pitchFamily="34" charset="0"/>
                <a:cs typeface="Calibri" panose="020F0502020204030204" pitchFamily="34" charset="0"/>
              </a:rPr>
              <a:t> and </a:t>
            </a:r>
            <a:r>
              <a:rPr lang="pl-PL" sz="4400" dirty="0" err="1">
                <a:latin typeface="Calibri" panose="020F0502020204030204" pitchFamily="34" charset="0"/>
                <a:cs typeface="Calibri" panose="020F0502020204030204" pitchFamily="34" charset="0"/>
              </a:rPr>
              <a:t>Material</a:t>
            </a:r>
            <a:r>
              <a:rPr lang="pl-PL" sz="4400" dirty="0">
                <a:latin typeface="Calibri" panose="020F0502020204030204" pitchFamily="34" charset="0"/>
                <a:cs typeface="Calibri" panose="020F0502020204030204" pitchFamily="34" charset="0"/>
              </a:rPr>
              <a:t> Handling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3</a:t>
            </a:r>
          </a:p>
          <a:p>
            <a:pPr defTabSz="457200"/>
            <a:r>
              <a:rPr lang="pl-PL" sz="3600" b="1">
                <a:solidFill>
                  <a:srgbClr val="FFFFFF"/>
                </a:solidFill>
                <a:latin typeface="Calibri" panose="020F0502020204030204" pitchFamily="34" charset="0"/>
                <a:cs typeface="Calibri" panose="020F0502020204030204" pitchFamily="34" charset="0"/>
              </a:rPr>
              <a:t>Part 1</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83872027-573B-F46A-5293-88672FC2C08D}"/>
              </a:ext>
            </a:extLst>
          </p:cNvPr>
          <p:cNvPicPr>
            <a:picLocks noChangeAspect="1"/>
          </p:cNvPicPr>
          <p:nvPr/>
        </p:nvPicPr>
        <p:blipFill>
          <a:blip r:embed="rId3"/>
          <a:stretch>
            <a:fillRect/>
          </a:stretch>
        </p:blipFill>
        <p:spPr>
          <a:xfrm>
            <a:off x="277690" y="5693386"/>
            <a:ext cx="4790343" cy="934183"/>
          </a:xfrm>
          <a:prstGeom prst="rect">
            <a:avLst/>
          </a:prstGeom>
        </p:spPr>
      </p:pic>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0E5B3-88F3-1404-328F-69FA5B631848}"/>
              </a:ext>
            </a:extLst>
          </p:cNvPr>
          <p:cNvSpPr>
            <a:spLocks noGrp="1"/>
          </p:cNvSpPr>
          <p:nvPr>
            <p:ph type="ctrTitle"/>
          </p:nvPr>
        </p:nvSpPr>
        <p:spPr>
          <a:xfrm>
            <a:off x="274230" y="1298448"/>
            <a:ext cx="8693523" cy="3255264"/>
          </a:xfrm>
        </p:spPr>
        <p:txBody>
          <a:bodyPr>
            <a:normAutofit/>
          </a:bodyPr>
          <a:lstStyle/>
          <a:p>
            <a:pPr algn="r"/>
            <a:r>
              <a:rPr lang="en-US" sz="4000" dirty="0">
                <a:latin typeface="Calibri"/>
                <a:ea typeface="Calibri"/>
                <a:cs typeface="Calibri"/>
              </a:rPr>
              <a:t>Role and functions of warehousing </a:t>
            </a:r>
            <a:br>
              <a:rPr lang="en-US" sz="4000" dirty="0">
                <a:latin typeface="Calibri"/>
                <a:ea typeface="Calibri"/>
                <a:cs typeface="Calibri"/>
              </a:rPr>
            </a:br>
            <a:r>
              <a:rPr lang="en-US" sz="4000" dirty="0">
                <a:latin typeface="Calibri"/>
                <a:ea typeface="Calibri"/>
                <a:cs typeface="Calibri"/>
              </a:rPr>
              <a:t>in logistics</a:t>
            </a:r>
            <a:endParaRPr lang="en-US" sz="4000"/>
          </a:p>
        </p:txBody>
      </p:sp>
      <p:sp>
        <p:nvSpPr>
          <p:cNvPr id="3" name="Subtitle 2">
            <a:extLst>
              <a:ext uri="{FF2B5EF4-FFF2-40B4-BE49-F238E27FC236}">
                <a16:creationId xmlns:a16="http://schemas.microsoft.com/office/drawing/2014/main" id="{CA2BBE37-8B5A-2C77-4DE2-FDA949E4B7E6}"/>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D88E0D8C-6FC1-E4CB-8142-9E827547DDD2}"/>
              </a:ext>
            </a:extLst>
          </p:cNvPr>
          <p:cNvPicPr>
            <a:picLocks noChangeAspect="1"/>
          </p:cNvPicPr>
          <p:nvPr/>
        </p:nvPicPr>
        <p:blipFill>
          <a:blip r:embed="rId2"/>
          <a:stretch>
            <a:fillRect/>
          </a:stretch>
        </p:blipFill>
        <p:spPr>
          <a:xfrm>
            <a:off x="-14449" y="1210"/>
            <a:ext cx="2237408" cy="811241"/>
          </a:xfrm>
          <a:prstGeom prst="rect">
            <a:avLst/>
          </a:prstGeom>
        </p:spPr>
      </p:pic>
    </p:spTree>
    <p:extLst>
      <p:ext uri="{BB962C8B-B14F-4D97-AF65-F5344CB8AC3E}">
        <p14:creationId xmlns:p14="http://schemas.microsoft.com/office/powerpoint/2010/main" val="2388251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0971" y="864108"/>
            <a:ext cx="7819149" cy="5120640"/>
          </a:xfrm>
        </p:spPr>
        <p:txBody>
          <a:bodyPr>
            <a:normAutofit/>
          </a:bodyPr>
          <a:lstStyle/>
          <a:p>
            <a:pPr>
              <a:buClr>
                <a:srgbClr val="FF0000"/>
              </a:buClr>
            </a:pPr>
            <a:r>
              <a:rPr lang="en-US" sz="2800" dirty="0">
                <a:latin typeface="Calibri" panose="020F0502020204030204" pitchFamily="34" charset="0"/>
                <a:cs typeface="Calibri" panose="020F0502020204030204" pitchFamily="34" charset="0"/>
              </a:rPr>
              <a:t>Understand the role and functions of warehouses in logistics.</a:t>
            </a:r>
          </a:p>
          <a:p>
            <a:pPr>
              <a:buClr>
                <a:srgbClr val="FF0000"/>
              </a:buClr>
            </a:pPr>
            <a:r>
              <a:rPr lang="en-US" sz="2800" dirty="0">
                <a:latin typeface="Calibri" panose="020F0502020204030204" pitchFamily="34" charset="0"/>
                <a:cs typeface="Calibri" panose="020F0502020204030204" pitchFamily="34" charset="0"/>
              </a:rPr>
              <a:t>Identify types of warehouses, storage systems, and layout planning principles.</a:t>
            </a:r>
          </a:p>
          <a:p>
            <a:pPr>
              <a:buClr>
                <a:srgbClr val="FF0000"/>
              </a:buClr>
            </a:pPr>
            <a:r>
              <a:rPr lang="en-US" sz="2800" dirty="0">
                <a:latin typeface="Calibri" panose="020F0502020204030204" pitchFamily="34" charset="0"/>
                <a:cs typeface="Calibri" panose="020F0502020204030204" pitchFamily="34" charset="0"/>
              </a:rPr>
              <a:t>Apply material handling and packaging principles in distribution.</a:t>
            </a:r>
          </a:p>
          <a:p>
            <a:pPr>
              <a:buClr>
                <a:srgbClr val="FF0000"/>
              </a:buClr>
            </a:pPr>
            <a:r>
              <a:rPr lang="en-US" sz="2800" dirty="0">
                <a:latin typeface="Calibri" panose="020F0502020204030204" pitchFamily="34" charset="0"/>
                <a:cs typeface="Calibri" panose="020F0502020204030204" pitchFamily="34" charset="0"/>
              </a:rPr>
              <a:t>Analyze warehouse processes and make informed management decisions.</a:t>
            </a:r>
          </a:p>
        </p:txBody>
      </p:sp>
      <p:sp>
        <p:nvSpPr>
          <p:cNvPr id="4"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MODULE 3 -</a:t>
            </a:r>
            <a:r>
              <a:rPr lang="en-US" sz="3200" dirty="0">
                <a:latin typeface="Calibri" panose="020F0502020204030204" pitchFamily="34" charset="0"/>
                <a:cs typeface="Calibri" panose="020F0502020204030204" pitchFamily="34" charset="0"/>
              </a:rPr>
              <a:t> Objectives</a:t>
            </a:r>
            <a:endParaRPr lang="pl-PL" sz="32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04741D0-3DD4-6469-1290-6ACF459EC985}"/>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2518895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Role of </a:t>
            </a:r>
            <a:r>
              <a:rPr lang="pl-PL" dirty="0">
                <a:latin typeface="Calibri" panose="020F0502020204030204" pitchFamily="34" charset="0"/>
                <a:cs typeface="Calibri" panose="020F0502020204030204" pitchFamily="34" charset="0"/>
              </a:rPr>
              <a:t>w</a:t>
            </a:r>
            <a:r>
              <a:rPr lang="en-US" dirty="0" err="1">
                <a:latin typeface="Calibri" panose="020F0502020204030204" pitchFamily="34" charset="0"/>
                <a:cs typeface="Calibri" panose="020F0502020204030204" pitchFamily="34" charset="0"/>
              </a:rPr>
              <a:t>arehousing</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03007" y="343297"/>
            <a:ext cx="7805898" cy="6162261"/>
          </a:xfrm>
        </p:spPr>
        <p:txBody>
          <a:bodyPr>
            <a:normAutofit/>
          </a:bodyPr>
          <a:lstStyle/>
          <a:p>
            <a:pPr marL="0" indent="0">
              <a:buNone/>
            </a:pPr>
            <a:r>
              <a:rPr lang="en-US" sz="2600" dirty="0">
                <a:latin typeface="Calibri" panose="020F0502020204030204" pitchFamily="34" charset="0"/>
                <a:cs typeface="Calibri" panose="020F0502020204030204" pitchFamily="34" charset="0"/>
              </a:rPr>
              <a:t>Warehousing is a key component of logistics systems, acting as a </a:t>
            </a:r>
            <a:r>
              <a:rPr lang="en-US" sz="2600" b="1" dirty="0">
                <a:latin typeface="Calibri" panose="020F0502020204030204" pitchFamily="34" charset="0"/>
                <a:cs typeface="Calibri" panose="020F0502020204030204" pitchFamily="34" charset="0"/>
              </a:rPr>
              <a:t>buffer between supply and demand</a:t>
            </a:r>
            <a:r>
              <a:rPr lang="en-US" sz="2600" dirty="0">
                <a:latin typeface="Calibri" panose="020F0502020204030204" pitchFamily="34" charset="0"/>
                <a:cs typeface="Calibri" panose="020F0502020204030204" pitchFamily="34" charset="0"/>
              </a:rPr>
              <a:t>. </a:t>
            </a:r>
            <a:br>
              <a:rPr lang="pl-PL" sz="2600" dirty="0">
                <a:latin typeface="Calibri" panose="020F0502020204030204" pitchFamily="34" charset="0"/>
                <a:cs typeface="Calibri" panose="020F0502020204030204" pitchFamily="34" charset="0"/>
              </a:rPr>
            </a:br>
            <a:r>
              <a:rPr lang="en-US" sz="2600" dirty="0">
                <a:latin typeface="Calibri" panose="020F0502020204030204" pitchFamily="34" charset="0"/>
                <a:cs typeface="Calibri" panose="020F0502020204030204" pitchFamily="34" charset="0"/>
              </a:rPr>
              <a:t>It ensures the availability of goods at the right time, in the right place, and in the required quantity.</a:t>
            </a:r>
          </a:p>
          <a:p>
            <a:pPr marL="0" indent="0">
              <a:buNone/>
            </a:pPr>
            <a:r>
              <a:rPr lang="en-US" sz="2600" dirty="0">
                <a:latin typeface="Calibri" panose="020F0502020204030204" pitchFamily="34" charset="0"/>
                <a:cs typeface="Calibri" panose="020F0502020204030204" pitchFamily="34" charset="0"/>
              </a:rPr>
              <a:t>Main roles:</a:t>
            </a:r>
          </a:p>
          <a:p>
            <a:r>
              <a:rPr lang="en-US" sz="2600" b="1" dirty="0">
                <a:latin typeface="Calibri" panose="020F0502020204030204" pitchFamily="34" charset="0"/>
                <a:cs typeface="Calibri" panose="020F0502020204030204" pitchFamily="34" charset="0"/>
              </a:rPr>
              <a:t>Time utility</a:t>
            </a:r>
            <a:r>
              <a:rPr lang="en-US" sz="2600" dirty="0">
                <a:latin typeface="Calibri" panose="020F0502020204030204" pitchFamily="34" charset="0"/>
                <a:cs typeface="Calibri" panose="020F0502020204030204" pitchFamily="34" charset="0"/>
              </a:rPr>
              <a:t> – storing goods until they are needed,</a:t>
            </a:r>
          </a:p>
          <a:p>
            <a:r>
              <a:rPr lang="en-US" sz="2600" b="1" dirty="0">
                <a:latin typeface="Calibri" panose="020F0502020204030204" pitchFamily="34" charset="0"/>
                <a:cs typeface="Calibri" panose="020F0502020204030204" pitchFamily="34" charset="0"/>
              </a:rPr>
              <a:t>Place utility</a:t>
            </a:r>
            <a:r>
              <a:rPr lang="en-US" sz="2600" dirty="0">
                <a:latin typeface="Calibri" panose="020F0502020204030204" pitchFamily="34" charset="0"/>
                <a:cs typeface="Calibri" panose="020F0502020204030204" pitchFamily="34" charset="0"/>
              </a:rPr>
              <a:t> – positioning goods closer to customers or production sites,</a:t>
            </a:r>
          </a:p>
          <a:p>
            <a:r>
              <a:rPr lang="en-US" sz="2600" b="1" dirty="0">
                <a:latin typeface="Calibri" panose="020F0502020204030204" pitchFamily="34" charset="0"/>
                <a:cs typeface="Calibri" panose="020F0502020204030204" pitchFamily="34" charset="0"/>
              </a:rPr>
              <a:t>Risk reduction</a:t>
            </a:r>
            <a:r>
              <a:rPr lang="en-US" sz="2600" dirty="0">
                <a:latin typeface="Calibri" panose="020F0502020204030204" pitchFamily="34" charset="0"/>
                <a:cs typeface="Calibri" panose="020F0502020204030204" pitchFamily="34" charset="0"/>
              </a:rPr>
              <a:t> – protection against supply disruptions,</a:t>
            </a:r>
          </a:p>
          <a:p>
            <a:r>
              <a:rPr lang="en-US" sz="2600" b="1" dirty="0">
                <a:latin typeface="Calibri" panose="020F0502020204030204" pitchFamily="34" charset="0"/>
                <a:cs typeface="Calibri" panose="020F0502020204030204" pitchFamily="34" charset="0"/>
              </a:rPr>
              <a:t>Cost optimization</a:t>
            </a:r>
            <a:r>
              <a:rPr lang="en-US" sz="2600" dirty="0">
                <a:latin typeface="Calibri" panose="020F0502020204030204" pitchFamily="34" charset="0"/>
                <a:cs typeface="Calibri" panose="020F0502020204030204" pitchFamily="34" charset="0"/>
              </a:rPr>
              <a:t> – consolidation of shipments and economies of scale,</a:t>
            </a:r>
          </a:p>
          <a:p>
            <a:r>
              <a:rPr lang="en-US" sz="2600" b="1" dirty="0">
                <a:latin typeface="Calibri" panose="020F0502020204030204" pitchFamily="34" charset="0"/>
                <a:cs typeface="Calibri" panose="020F0502020204030204" pitchFamily="34" charset="0"/>
              </a:rPr>
              <a:t>Support for value-added services</a:t>
            </a:r>
            <a:r>
              <a:rPr lang="en-US" sz="2600" dirty="0">
                <a:latin typeface="Calibri" panose="020F0502020204030204" pitchFamily="34" charset="0"/>
                <a:cs typeface="Calibri" panose="020F0502020204030204" pitchFamily="34" charset="0"/>
              </a:rPr>
              <a:t>.</a:t>
            </a:r>
          </a:p>
          <a:p>
            <a:endParaRPr lang="pl-PL" dirty="0"/>
          </a:p>
        </p:txBody>
      </p:sp>
      <p:pic>
        <p:nvPicPr>
          <p:cNvPr id="5" name="Picture 4">
            <a:extLst>
              <a:ext uri="{FF2B5EF4-FFF2-40B4-BE49-F238E27FC236}">
                <a16:creationId xmlns:a16="http://schemas.microsoft.com/office/drawing/2014/main" id="{E63DA886-A2A1-E5D8-C417-0918627B3870}"/>
              </a:ext>
            </a:extLst>
          </p:cNvPr>
          <p:cNvPicPr>
            <a:picLocks noChangeAspect="1"/>
          </p:cNvPicPr>
          <p:nvPr/>
        </p:nvPicPr>
        <p:blipFill>
          <a:blip r:embed="rId3"/>
          <a:stretch>
            <a:fillRect/>
          </a:stretch>
        </p:blipFill>
        <p:spPr>
          <a:xfrm>
            <a:off x="249276" y="5725773"/>
            <a:ext cx="4790343" cy="934183"/>
          </a:xfrm>
          <a:prstGeom prst="rect">
            <a:avLst/>
          </a:prstGeom>
        </p:spPr>
      </p:pic>
    </p:spTree>
    <p:extLst>
      <p:ext uri="{BB962C8B-B14F-4D97-AF65-F5344CB8AC3E}">
        <p14:creationId xmlns:p14="http://schemas.microsoft.com/office/powerpoint/2010/main" val="3569830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Functions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warehousing</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66141" cy="5404170"/>
          </a:xfrm>
        </p:spPr>
        <p:txBody>
          <a:bodyPr/>
          <a:lstStyle/>
          <a:p>
            <a:pPr marL="0" indent="0">
              <a:buNone/>
            </a:pPr>
            <a:r>
              <a:rPr lang="en-US" sz="2800" dirty="0">
                <a:latin typeface="Calibri" panose="020F0502020204030204" pitchFamily="34" charset="0"/>
                <a:cs typeface="Calibri" panose="020F0502020204030204" pitchFamily="34" charset="0"/>
              </a:rPr>
              <a:t>Core warehouse functions include:</a:t>
            </a:r>
          </a:p>
          <a:p>
            <a:r>
              <a:rPr lang="en-US" sz="2800" dirty="0">
                <a:latin typeface="Calibri" panose="020F0502020204030204" pitchFamily="34" charset="0"/>
                <a:cs typeface="Calibri" panose="020F0502020204030204" pitchFamily="34" charset="0"/>
              </a:rPr>
              <a:t>receiving goods,</a:t>
            </a:r>
          </a:p>
          <a:p>
            <a:r>
              <a:rPr lang="en-US" sz="2800" dirty="0">
                <a:latin typeface="Calibri" panose="020F0502020204030204" pitchFamily="34" charset="0"/>
                <a:cs typeface="Calibri" panose="020F0502020204030204" pitchFamily="34" charset="0"/>
              </a:rPr>
              <a:t>inspection and quality control,</a:t>
            </a:r>
          </a:p>
          <a:p>
            <a:r>
              <a:rPr lang="en-US" sz="2800" dirty="0">
                <a:latin typeface="Calibri" panose="020F0502020204030204" pitchFamily="34" charset="0"/>
                <a:cs typeface="Calibri" panose="020F0502020204030204" pitchFamily="34" charset="0"/>
              </a:rPr>
              <a:t>storage and inventory holding,</a:t>
            </a:r>
          </a:p>
          <a:p>
            <a:r>
              <a:rPr lang="en-US" sz="2800" dirty="0">
                <a:latin typeface="Calibri" panose="020F0502020204030204" pitchFamily="34" charset="0"/>
                <a:cs typeface="Calibri" panose="020F0502020204030204" pitchFamily="34" charset="0"/>
              </a:rPr>
              <a:t>order picking and sorting,</a:t>
            </a:r>
          </a:p>
          <a:p>
            <a:r>
              <a:rPr lang="en-US" sz="2800" dirty="0">
                <a:latin typeface="Calibri" panose="020F0502020204030204" pitchFamily="34" charset="0"/>
                <a:cs typeface="Calibri" panose="020F0502020204030204" pitchFamily="34" charset="0"/>
              </a:rPr>
              <a:t>packing and labeling,</a:t>
            </a:r>
          </a:p>
          <a:p>
            <a:r>
              <a:rPr lang="en-US" sz="2800" dirty="0">
                <a:latin typeface="Calibri" panose="020F0502020204030204" pitchFamily="34" charset="0"/>
                <a:cs typeface="Calibri" panose="020F0502020204030204" pitchFamily="34" charset="0"/>
              </a:rPr>
              <a:t>dispatch and shipping,</a:t>
            </a:r>
          </a:p>
          <a:p>
            <a:r>
              <a:rPr lang="en-US" sz="2800" dirty="0">
                <a:latin typeface="Calibri" panose="020F0502020204030204" pitchFamily="34" charset="0"/>
                <a:cs typeface="Calibri" panose="020F0502020204030204" pitchFamily="34" charset="0"/>
              </a:rPr>
              <a:t>handling returns and reverse logistics.</a:t>
            </a:r>
          </a:p>
          <a:p>
            <a:endParaRPr lang="pl-PL" dirty="0"/>
          </a:p>
        </p:txBody>
      </p:sp>
      <p:pic>
        <p:nvPicPr>
          <p:cNvPr id="5" name="Picture 4">
            <a:extLst>
              <a:ext uri="{FF2B5EF4-FFF2-40B4-BE49-F238E27FC236}">
                <a16:creationId xmlns:a16="http://schemas.microsoft.com/office/drawing/2014/main" id="{55A9E842-CDFB-8B97-8FE5-009D88662C99}"/>
              </a:ext>
            </a:extLst>
          </p:cNvPr>
          <p:cNvPicPr>
            <a:picLocks noChangeAspect="1"/>
          </p:cNvPicPr>
          <p:nvPr/>
        </p:nvPicPr>
        <p:blipFill>
          <a:blip r:embed="rId3"/>
          <a:stretch>
            <a:fillRect/>
          </a:stretch>
        </p:blipFill>
        <p:spPr>
          <a:xfrm>
            <a:off x="249276" y="5790350"/>
            <a:ext cx="4790343" cy="934183"/>
          </a:xfrm>
          <a:prstGeom prst="rect">
            <a:avLst/>
          </a:prstGeom>
        </p:spPr>
      </p:pic>
    </p:spTree>
    <p:extLst>
      <p:ext uri="{BB962C8B-B14F-4D97-AF65-F5344CB8AC3E}">
        <p14:creationId xmlns:p14="http://schemas.microsoft.com/office/powerpoint/2010/main" val="2194188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68884" y="583194"/>
            <a:ext cx="8040020" cy="5682467"/>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Open warehouses</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These include facilities such as storage yards, open storage areas, tanks, and stockpiles. </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They are intended for storing goods that are resistant to weather conditions, such as construction materials, bulk commodities, or certain raw materials. </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Open warehouses are organized in outdoor spaces and usually represent the lowest operating costs, as they require minimal infrastructure and energy consumption. However, their use is limited by climate conditions and the physical durability of stored products.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Warehouses</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F1F46BF-331F-25B8-EA91-BB2FC3FBC2C8}"/>
              </a:ext>
            </a:extLst>
          </p:cNvPr>
          <p:cNvPicPr>
            <a:picLocks noChangeAspect="1"/>
          </p:cNvPicPr>
          <p:nvPr/>
        </p:nvPicPr>
        <p:blipFill>
          <a:blip r:embed="rId3"/>
          <a:stretch>
            <a:fillRect/>
          </a:stretch>
        </p:blipFill>
        <p:spPr>
          <a:xfrm>
            <a:off x="249276" y="5790350"/>
            <a:ext cx="4790343" cy="934183"/>
          </a:xfrm>
          <a:prstGeom prst="rect">
            <a:avLst/>
          </a:prstGeom>
        </p:spPr>
      </p:pic>
    </p:spTree>
    <p:extLst>
      <p:ext uri="{BB962C8B-B14F-4D97-AF65-F5344CB8AC3E}">
        <p14:creationId xmlns:p14="http://schemas.microsoft.com/office/powerpoint/2010/main" val="2972849260"/>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3CD86C-6EA0-4B80-8DC9-6EE72974D3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0C5F03-0C77-4ABA-AE26-39387BA0253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18D0EBD9-A6FF-43CD-BED9-F258B70F95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4657</TotalTime>
  <Words>1374</Words>
  <Application>Microsoft Office PowerPoint</Application>
  <PresentationFormat>Widescreen</PresentationFormat>
  <Paragraphs>176</Paragraphs>
  <Slides>26</Slides>
  <Notes>23</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Ramka</vt:lpstr>
      <vt:lpstr>21_BasicWhite</vt:lpstr>
      <vt:lpstr>Warehousing and material handling Part 1</vt:lpstr>
      <vt:lpstr>Road Transportation Systems Engineering Development in the Sub-Saharan Africa – Modern EU Master Programme &amp; Capacity Building</vt:lpstr>
      <vt:lpstr>PowerPoint Presentation</vt:lpstr>
      <vt:lpstr>  Warehousing and Material Handling </vt:lpstr>
      <vt:lpstr>Role and functions of warehousing  in logistics</vt:lpstr>
      <vt:lpstr>MODULE 3 - Objectives</vt:lpstr>
      <vt:lpstr>Role of warehousing</vt:lpstr>
      <vt:lpstr>Functions of warehousing</vt:lpstr>
      <vt:lpstr>Types of Warehouses</vt:lpstr>
      <vt:lpstr>Types of Warehouses</vt:lpstr>
      <vt:lpstr>Types of Warehouses</vt:lpstr>
      <vt:lpstr>Types of Warehouses - Closed warehouses – classification by storage height</vt:lpstr>
      <vt:lpstr>Types of Warehouses - Closed warehouses – classification by storage height</vt:lpstr>
      <vt:lpstr>Types of Warehouses - Closed warehouses – classification by storage height</vt:lpstr>
      <vt:lpstr>Types of Warehouses - Classification by function </vt:lpstr>
      <vt:lpstr>Types of Warehouses - Classification by function </vt:lpstr>
      <vt:lpstr>Types of Warehouses - Classification by function </vt:lpstr>
      <vt:lpstr>Types of Warehouses - Classification by function </vt:lpstr>
      <vt:lpstr>Types of Warehouses Classification by ownership and operation </vt:lpstr>
      <vt:lpstr>Types of Warehouses Classification by ownership and operation </vt:lpstr>
      <vt:lpstr>Types of Warehouses Classification by ownership and operation </vt:lpstr>
      <vt:lpstr>Types of Warehouses – Classification of warehouses by technology</vt:lpstr>
      <vt:lpstr>Types of Warehouses – Classification of warehouses by technology</vt:lpstr>
      <vt:lpstr>Types of Warehouses – Classification of warehouses by technology</vt:lpstr>
      <vt:lpstr>Types of Warehouses – Classification of warehouses by technology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88</cp:revision>
  <dcterms:created xsi:type="dcterms:W3CDTF">2026-01-09T15:05:47Z</dcterms:created>
  <dcterms:modified xsi:type="dcterms:W3CDTF">2026-05-08T08:27:48Z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