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4" r:id="rId4"/>
  </p:sldMasterIdLst>
  <p:notesMasterIdLst>
    <p:notesMasterId r:id="rId20"/>
  </p:notesMasterIdLst>
  <p:sldIdLst>
    <p:sldId id="312" r:id="rId5"/>
    <p:sldId id="313" r:id="rId6"/>
    <p:sldId id="314" r:id="rId7"/>
    <p:sldId id="346" r:id="rId8"/>
    <p:sldId id="347" r:id="rId9"/>
    <p:sldId id="350" r:id="rId10"/>
    <p:sldId id="351" r:id="rId11"/>
    <p:sldId id="352" r:id="rId12"/>
    <p:sldId id="353" r:id="rId13"/>
    <p:sldId id="354" r:id="rId14"/>
    <p:sldId id="355" r:id="rId15"/>
    <p:sldId id="356" r:id="rId16"/>
    <p:sldId id="357" r:id="rId17"/>
    <p:sldId id="349" r:id="rId18"/>
    <p:sldId id="31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806" autoAdjust="0"/>
  </p:normalViewPr>
  <p:slideViewPr>
    <p:cSldViewPr snapToGrid="0">
      <p:cViewPr varScale="1">
        <p:scale>
          <a:sx n="105" d="100"/>
          <a:sy n="105" d="100"/>
        </p:scale>
        <p:origin x="1680" y="11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delSld">
      <pc:chgData name="Wojciech Kustra" userId="afebd3d0-216b-4c4f-8992-1bf1fda6d5e8" providerId="ADAL" clId="{1D307E72-7901-4E61-A01B-3C4232ABCF63}" dt="2026-05-26T17:01:26.920" v="0" actId="47"/>
      <pc:docMkLst>
        <pc:docMk/>
      </pc:docMkLst>
      <pc:sldChg chg="del">
        <pc:chgData name="Wojciech Kustra" userId="afebd3d0-216b-4c4f-8992-1bf1fda6d5e8" providerId="ADAL" clId="{1D307E72-7901-4E61-A01B-3C4232ABCF63}" dt="2026-05-26T17:01:26.920" v="0" actId="47"/>
        <pc:sldMkLst>
          <pc:docMk/>
          <pc:sldMk cId="3345587757" sldId="317"/>
        </pc:sldMkLst>
      </pc:sldChg>
      <pc:sldChg chg="del">
        <pc:chgData name="Wojciech Kustra" userId="afebd3d0-216b-4c4f-8992-1bf1fda6d5e8" providerId="ADAL" clId="{1D307E72-7901-4E61-A01B-3C4232ABCF63}" dt="2026-05-26T17:01:26.920" v="0" actId="47"/>
        <pc:sldMkLst>
          <pc:docMk/>
          <pc:sldMk cId="2841727921" sldId="318"/>
        </pc:sldMkLst>
      </pc:sldChg>
      <pc:sldChg chg="del">
        <pc:chgData name="Wojciech Kustra" userId="afebd3d0-216b-4c4f-8992-1bf1fda6d5e8" providerId="ADAL" clId="{1D307E72-7901-4E61-A01B-3C4232ABCF63}" dt="2026-05-26T17:01:26.920" v="0" actId="47"/>
        <pc:sldMkLst>
          <pc:docMk/>
          <pc:sldMk cId="4193173922" sldId="319"/>
        </pc:sldMkLst>
      </pc:sldChg>
      <pc:sldChg chg="del">
        <pc:chgData name="Wojciech Kustra" userId="afebd3d0-216b-4c4f-8992-1bf1fda6d5e8" providerId="ADAL" clId="{1D307E72-7901-4E61-A01B-3C4232ABCF63}" dt="2026-05-26T17:01:26.920" v="0" actId="47"/>
        <pc:sldMkLst>
          <pc:docMk/>
          <pc:sldMk cId="4222360668" sldId="320"/>
        </pc:sldMkLst>
      </pc:sldChg>
      <pc:sldChg chg="del">
        <pc:chgData name="Wojciech Kustra" userId="afebd3d0-216b-4c4f-8992-1bf1fda6d5e8" providerId="ADAL" clId="{1D307E72-7901-4E61-A01B-3C4232ABCF63}" dt="2026-05-26T17:01:26.920" v="0" actId="47"/>
        <pc:sldMkLst>
          <pc:docMk/>
          <pc:sldMk cId="1022698191" sldId="321"/>
        </pc:sldMkLst>
      </pc:sldChg>
      <pc:sldChg chg="del">
        <pc:chgData name="Wojciech Kustra" userId="afebd3d0-216b-4c4f-8992-1bf1fda6d5e8" providerId="ADAL" clId="{1D307E72-7901-4E61-A01B-3C4232ABCF63}" dt="2026-05-26T17:01:26.920" v="0" actId="47"/>
        <pc:sldMkLst>
          <pc:docMk/>
          <pc:sldMk cId="254769966" sldId="322"/>
        </pc:sldMkLst>
      </pc:sldChg>
      <pc:sldChg chg="del">
        <pc:chgData name="Wojciech Kustra" userId="afebd3d0-216b-4c4f-8992-1bf1fda6d5e8" providerId="ADAL" clId="{1D307E72-7901-4E61-A01B-3C4232ABCF63}" dt="2026-05-26T17:01:26.920" v="0" actId="47"/>
        <pc:sldMkLst>
          <pc:docMk/>
          <pc:sldMk cId="1829955139" sldId="323"/>
        </pc:sldMkLst>
      </pc:sldChg>
      <pc:sldChg chg="del">
        <pc:chgData name="Wojciech Kustra" userId="afebd3d0-216b-4c4f-8992-1bf1fda6d5e8" providerId="ADAL" clId="{1D307E72-7901-4E61-A01B-3C4232ABCF63}" dt="2026-05-26T17:01:26.920" v="0" actId="47"/>
        <pc:sldMkLst>
          <pc:docMk/>
          <pc:sldMk cId="1981866890" sldId="324"/>
        </pc:sldMkLst>
      </pc:sldChg>
      <pc:sldChg chg="del">
        <pc:chgData name="Wojciech Kustra" userId="afebd3d0-216b-4c4f-8992-1bf1fda6d5e8" providerId="ADAL" clId="{1D307E72-7901-4E61-A01B-3C4232ABCF63}" dt="2026-05-26T17:01:26.920" v="0" actId="47"/>
        <pc:sldMkLst>
          <pc:docMk/>
          <pc:sldMk cId="3647044915" sldId="325"/>
        </pc:sldMkLst>
      </pc:sldChg>
      <pc:sldChg chg="del">
        <pc:chgData name="Wojciech Kustra" userId="afebd3d0-216b-4c4f-8992-1bf1fda6d5e8" providerId="ADAL" clId="{1D307E72-7901-4E61-A01B-3C4232ABCF63}" dt="2026-05-26T17:01:26.920" v="0" actId="47"/>
        <pc:sldMkLst>
          <pc:docMk/>
          <pc:sldMk cId="3950241296" sldId="326"/>
        </pc:sldMkLst>
      </pc:sldChg>
      <pc:sldChg chg="del">
        <pc:chgData name="Wojciech Kustra" userId="afebd3d0-216b-4c4f-8992-1bf1fda6d5e8" providerId="ADAL" clId="{1D307E72-7901-4E61-A01B-3C4232ABCF63}" dt="2026-05-26T17:01:26.920" v="0" actId="47"/>
        <pc:sldMkLst>
          <pc:docMk/>
          <pc:sldMk cId="3094085813" sldId="327"/>
        </pc:sldMkLst>
      </pc:sldChg>
      <pc:sldChg chg="del">
        <pc:chgData name="Wojciech Kustra" userId="afebd3d0-216b-4c4f-8992-1bf1fda6d5e8" providerId="ADAL" clId="{1D307E72-7901-4E61-A01B-3C4232ABCF63}" dt="2026-05-26T17:01:26.920" v="0" actId="47"/>
        <pc:sldMkLst>
          <pc:docMk/>
          <pc:sldMk cId="4124480303" sldId="328"/>
        </pc:sldMkLst>
      </pc:sldChg>
      <pc:sldChg chg="del">
        <pc:chgData name="Wojciech Kustra" userId="afebd3d0-216b-4c4f-8992-1bf1fda6d5e8" providerId="ADAL" clId="{1D307E72-7901-4E61-A01B-3C4232ABCF63}" dt="2026-05-26T17:01:26.920" v="0" actId="47"/>
        <pc:sldMkLst>
          <pc:docMk/>
          <pc:sldMk cId="1932420314" sldId="329"/>
        </pc:sldMkLst>
      </pc:sldChg>
      <pc:sldChg chg="del">
        <pc:chgData name="Wojciech Kustra" userId="afebd3d0-216b-4c4f-8992-1bf1fda6d5e8" providerId="ADAL" clId="{1D307E72-7901-4E61-A01B-3C4232ABCF63}" dt="2026-05-26T17:01:26.920" v="0" actId="47"/>
        <pc:sldMkLst>
          <pc:docMk/>
          <pc:sldMk cId="3794018102" sldId="330"/>
        </pc:sldMkLst>
      </pc:sldChg>
      <pc:sldChg chg="del">
        <pc:chgData name="Wojciech Kustra" userId="afebd3d0-216b-4c4f-8992-1bf1fda6d5e8" providerId="ADAL" clId="{1D307E72-7901-4E61-A01B-3C4232ABCF63}" dt="2026-05-26T17:01:26.920" v="0" actId="47"/>
        <pc:sldMkLst>
          <pc:docMk/>
          <pc:sldMk cId="2663137268" sldId="331"/>
        </pc:sldMkLst>
      </pc:sldChg>
      <pc:sldChg chg="del">
        <pc:chgData name="Wojciech Kustra" userId="afebd3d0-216b-4c4f-8992-1bf1fda6d5e8" providerId="ADAL" clId="{1D307E72-7901-4E61-A01B-3C4232ABCF63}" dt="2026-05-26T17:01:26.920" v="0" actId="47"/>
        <pc:sldMkLst>
          <pc:docMk/>
          <pc:sldMk cId="2392897511" sldId="332"/>
        </pc:sldMkLst>
      </pc:sldChg>
      <pc:sldChg chg="del">
        <pc:chgData name="Wojciech Kustra" userId="afebd3d0-216b-4c4f-8992-1bf1fda6d5e8" providerId="ADAL" clId="{1D307E72-7901-4E61-A01B-3C4232ABCF63}" dt="2026-05-26T17:01:26.920" v="0" actId="47"/>
        <pc:sldMkLst>
          <pc:docMk/>
          <pc:sldMk cId="44309767" sldId="333"/>
        </pc:sldMkLst>
      </pc:sldChg>
      <pc:sldChg chg="del">
        <pc:chgData name="Wojciech Kustra" userId="afebd3d0-216b-4c4f-8992-1bf1fda6d5e8" providerId="ADAL" clId="{1D307E72-7901-4E61-A01B-3C4232ABCF63}" dt="2026-05-26T17:01:26.920" v="0" actId="47"/>
        <pc:sldMkLst>
          <pc:docMk/>
          <pc:sldMk cId="1142625500" sldId="334"/>
        </pc:sldMkLst>
      </pc:sldChg>
      <pc:sldChg chg="del">
        <pc:chgData name="Wojciech Kustra" userId="afebd3d0-216b-4c4f-8992-1bf1fda6d5e8" providerId="ADAL" clId="{1D307E72-7901-4E61-A01B-3C4232ABCF63}" dt="2026-05-26T17:01:26.920" v="0" actId="47"/>
        <pc:sldMkLst>
          <pc:docMk/>
          <pc:sldMk cId="2867477735" sldId="335"/>
        </pc:sldMkLst>
      </pc:sldChg>
      <pc:sldChg chg="del">
        <pc:chgData name="Wojciech Kustra" userId="afebd3d0-216b-4c4f-8992-1bf1fda6d5e8" providerId="ADAL" clId="{1D307E72-7901-4E61-A01B-3C4232ABCF63}" dt="2026-05-26T17:01:26.920" v="0" actId="47"/>
        <pc:sldMkLst>
          <pc:docMk/>
          <pc:sldMk cId="1089082888" sldId="336"/>
        </pc:sldMkLst>
      </pc:sldChg>
      <pc:sldChg chg="del">
        <pc:chgData name="Wojciech Kustra" userId="afebd3d0-216b-4c4f-8992-1bf1fda6d5e8" providerId="ADAL" clId="{1D307E72-7901-4E61-A01B-3C4232ABCF63}" dt="2026-05-26T17:01:26.920" v="0" actId="47"/>
        <pc:sldMkLst>
          <pc:docMk/>
          <pc:sldMk cId="2901058850" sldId="337"/>
        </pc:sldMkLst>
      </pc:sldChg>
      <pc:sldChg chg="del">
        <pc:chgData name="Wojciech Kustra" userId="afebd3d0-216b-4c4f-8992-1bf1fda6d5e8" providerId="ADAL" clId="{1D307E72-7901-4E61-A01B-3C4232ABCF63}" dt="2026-05-26T17:01:26.920" v="0" actId="47"/>
        <pc:sldMkLst>
          <pc:docMk/>
          <pc:sldMk cId="1930762886" sldId="338"/>
        </pc:sldMkLst>
      </pc:sldChg>
      <pc:sldChg chg="del">
        <pc:chgData name="Wojciech Kustra" userId="afebd3d0-216b-4c4f-8992-1bf1fda6d5e8" providerId="ADAL" clId="{1D307E72-7901-4E61-A01B-3C4232ABCF63}" dt="2026-05-26T17:01:26.920" v="0" actId="47"/>
        <pc:sldMkLst>
          <pc:docMk/>
          <pc:sldMk cId="2010729540" sldId="339"/>
        </pc:sldMkLst>
      </pc:sldChg>
      <pc:sldChg chg="del">
        <pc:chgData name="Wojciech Kustra" userId="afebd3d0-216b-4c4f-8992-1bf1fda6d5e8" providerId="ADAL" clId="{1D307E72-7901-4E61-A01B-3C4232ABCF63}" dt="2026-05-26T17:01:26.920" v="0" actId="47"/>
        <pc:sldMkLst>
          <pc:docMk/>
          <pc:sldMk cId="4174328204" sldId="340"/>
        </pc:sldMkLst>
      </pc:sldChg>
      <pc:sldChg chg="del">
        <pc:chgData name="Wojciech Kustra" userId="afebd3d0-216b-4c4f-8992-1bf1fda6d5e8" providerId="ADAL" clId="{1D307E72-7901-4E61-A01B-3C4232ABCF63}" dt="2026-05-26T17:01:26.920" v="0" actId="47"/>
        <pc:sldMkLst>
          <pc:docMk/>
          <pc:sldMk cId="3760074132" sldId="341"/>
        </pc:sldMkLst>
      </pc:sldChg>
      <pc:sldChg chg="del">
        <pc:chgData name="Wojciech Kustra" userId="afebd3d0-216b-4c4f-8992-1bf1fda6d5e8" providerId="ADAL" clId="{1D307E72-7901-4E61-A01B-3C4232ABCF63}" dt="2026-05-26T17:01:26.920" v="0" actId="47"/>
        <pc:sldMkLst>
          <pc:docMk/>
          <pc:sldMk cId="2378426249" sldId="342"/>
        </pc:sldMkLst>
      </pc:sldChg>
      <pc:sldChg chg="del">
        <pc:chgData name="Wojciech Kustra" userId="afebd3d0-216b-4c4f-8992-1bf1fda6d5e8" providerId="ADAL" clId="{1D307E72-7901-4E61-A01B-3C4232ABCF63}" dt="2026-05-26T17:01:26.920" v="0" actId="47"/>
        <pc:sldMkLst>
          <pc:docMk/>
          <pc:sldMk cId="1391361376" sldId="343"/>
        </pc:sldMkLst>
      </pc:sldChg>
      <pc:sldChg chg="del">
        <pc:chgData name="Wojciech Kustra" userId="afebd3d0-216b-4c4f-8992-1bf1fda6d5e8" providerId="ADAL" clId="{1D307E72-7901-4E61-A01B-3C4232ABCF63}" dt="2026-05-26T17:01:26.920" v="0" actId="47"/>
        <pc:sldMkLst>
          <pc:docMk/>
          <pc:sldMk cId="3358008560" sldId="344"/>
        </pc:sldMkLst>
      </pc:sldChg>
      <pc:sldChg chg="del">
        <pc:chgData name="Wojciech Kustra" userId="afebd3d0-216b-4c4f-8992-1bf1fda6d5e8" providerId="ADAL" clId="{1D307E72-7901-4E61-A01B-3C4232ABCF63}" dt="2026-05-26T17:01:26.920" v="0" actId="47"/>
        <pc:sldMkLst>
          <pc:docMk/>
          <pc:sldMk cId="1802646506" sldId="34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26.05.2026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15</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2111396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1412722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269337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207576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3033063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3935544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3378223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160442601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www.youtube.com/watch?v=6Gvt4GguZI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211696" y="2368401"/>
            <a:ext cx="10230892" cy="1370632"/>
          </a:xfrm>
        </p:spPr>
        <p:txBody>
          <a:bodyPr>
            <a:normAutofit/>
          </a:bodyPr>
          <a:lstStyle/>
          <a:p>
            <a:r>
              <a:rPr lang="en-US" sz="4000" dirty="0">
                <a:solidFill>
                  <a:srgbClr val="002060"/>
                </a:solidFill>
                <a:latin typeface="Calibri" panose="020F0502020204030204" pitchFamily="34" charset="0"/>
                <a:cs typeface="Calibri" panose="020F0502020204030204" pitchFamily="34" charset="0"/>
              </a:rPr>
              <a:t>African Logistics and Supply Chain Case Studies</a:t>
            </a:r>
            <a:endParaRPr lang="pl-PL" sz="4000" dirty="0">
              <a:solidFill>
                <a:srgbClr val="002060"/>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489521" y="3964789"/>
            <a:ext cx="9675241" cy="573865"/>
          </a:xfrm>
        </p:spPr>
        <p:txBody>
          <a:bodyPr/>
          <a:lstStyle/>
          <a:p>
            <a:pPr algn="r"/>
            <a:r>
              <a:rPr lang="pl-PL" b="0" dirty="0">
                <a:solidFill>
                  <a:schemeClr val="tx1"/>
                </a:solidFill>
              </a:rPr>
              <a:t>Justyna Staszak-Winkler</a:t>
            </a:r>
          </a:p>
          <a:p>
            <a:pPr algn="r"/>
            <a:r>
              <a:rPr lang="pl-PL" b="0" dirty="0">
                <a:solidFill>
                  <a:schemeClr val="tx1"/>
                </a:solidFill>
              </a:rPr>
              <a:t>Daniel Kaszubowski</a:t>
            </a:r>
          </a:p>
          <a:p>
            <a:pPr algn="r"/>
            <a:endParaRPr lang="pl-PL" b="0" dirty="0">
              <a:solidFill>
                <a:schemeClr val="tx1"/>
              </a:solidFill>
            </a:endParaRPr>
          </a:p>
        </p:txBody>
      </p:sp>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solidFill>
                  <a:srgbClr val="002060"/>
                </a:solidFill>
                <a:latin typeface="Calibri" panose="020F0502020204030204" pitchFamily="34" charset="0"/>
                <a:cs typeface="Calibri" panose="020F0502020204030204" pitchFamily="34" charset="0"/>
              </a:rPr>
              <a:t>Supporting</a:t>
            </a:r>
            <a:r>
              <a:rPr lang="pl-PL" dirty="0">
                <a:solidFill>
                  <a:srgbClr val="002060"/>
                </a:solidFill>
                <a:latin typeface="Calibri" panose="020F0502020204030204" pitchFamily="34" charset="0"/>
                <a:cs typeface="Calibri" panose="020F0502020204030204" pitchFamily="34" charset="0"/>
              </a:rPr>
              <a:t> </a:t>
            </a:r>
            <a:r>
              <a:rPr lang="pl-PL" dirty="0" err="1">
                <a:solidFill>
                  <a:srgbClr val="002060"/>
                </a:solidFill>
                <a:latin typeface="Calibri" panose="020F0502020204030204" pitchFamily="34" charset="0"/>
                <a:cs typeface="Calibri" panose="020F0502020204030204" pitchFamily="34" charset="0"/>
              </a:rPr>
              <a:t>Questions</a:t>
            </a:r>
            <a:endParaRPr lang="pl-PL" dirty="0">
              <a:solidFill>
                <a:srgbClr val="002060"/>
              </a:solidFill>
              <a:latin typeface="Calibri" panose="020F0502020204030204" pitchFamily="34" charset="0"/>
              <a:cs typeface="Calibri" panose="020F0502020204030204" pitchFamily="34" charset="0"/>
            </a:endParaRPr>
          </a:p>
        </p:txBody>
      </p:sp>
      <p:sp>
        <p:nvSpPr>
          <p:cNvPr id="3" name="Symbol zastępczy tekstu 2"/>
          <p:cNvSpPr>
            <a:spLocks noGrp="1"/>
          </p:cNvSpPr>
          <p:nvPr>
            <p:ph type="body" sz="half" idx="1"/>
          </p:nvPr>
        </p:nvSpPr>
        <p:spPr>
          <a:xfrm>
            <a:off x="357187" y="1415417"/>
            <a:ext cx="9320981" cy="5059521"/>
          </a:xfrm>
        </p:spPr>
        <p:txBody>
          <a:bodyPr>
            <a:normAutofit/>
          </a:bodyPr>
          <a:lstStyle/>
          <a:p>
            <a:pPr>
              <a:buFont typeface="Arial" panose="020B0604020202020204" pitchFamily="34" charset="0"/>
              <a:buChar char="•"/>
            </a:pPr>
            <a:r>
              <a:rPr lang="en-US" dirty="0">
                <a:solidFill>
                  <a:schemeClr val="tx1"/>
                </a:solidFill>
              </a:rPr>
              <a:t>What are the main logistics and transport barriers identified in the film?</a:t>
            </a:r>
            <a:endParaRPr lang="pl-PL" dirty="0">
              <a:solidFill>
                <a:schemeClr val="tx1"/>
              </a:solidFill>
            </a:endParaRPr>
          </a:p>
          <a:p>
            <a:pPr>
              <a:buFont typeface="Arial" panose="020B0604020202020204" pitchFamily="34" charset="0"/>
              <a:buChar char="•"/>
            </a:pPr>
            <a:r>
              <a:rPr lang="en-US" dirty="0">
                <a:solidFill>
                  <a:schemeClr val="tx1"/>
                </a:solidFill>
              </a:rPr>
              <a:t>How does road infrastructure quality affect supply chain reliability and investment attractiveness?</a:t>
            </a:r>
            <a:endParaRPr lang="pl-PL" dirty="0">
              <a:solidFill>
                <a:schemeClr val="tx1"/>
              </a:solidFill>
            </a:endParaRPr>
          </a:p>
          <a:p>
            <a:pPr>
              <a:buFont typeface="Arial" panose="020B0604020202020204" pitchFamily="34" charset="0"/>
              <a:buChar char="•"/>
            </a:pPr>
            <a:r>
              <a:rPr lang="en-US" dirty="0">
                <a:solidFill>
                  <a:schemeClr val="tx1"/>
                </a:solidFill>
              </a:rPr>
              <a:t>Why are logistics costs often higher in African countries than in developed economies?</a:t>
            </a:r>
            <a:endParaRPr lang="pl-PL" dirty="0">
              <a:solidFill>
                <a:schemeClr val="tx1"/>
              </a:solidFill>
            </a:endParaRPr>
          </a:p>
          <a:p>
            <a:pPr>
              <a:buFont typeface="Arial" panose="020B0604020202020204" pitchFamily="34" charset="0"/>
              <a:buChar char="•"/>
            </a:pPr>
            <a:r>
              <a:rPr lang="en-US" dirty="0">
                <a:solidFill>
                  <a:schemeClr val="tx1"/>
                </a:solidFill>
              </a:rPr>
              <a:t>What role do logistics hubs, dry ports, and transport corridors play in regional development?</a:t>
            </a:r>
            <a:endParaRPr lang="pl-PL" dirty="0">
              <a:solidFill>
                <a:schemeClr val="tx1"/>
              </a:solidFill>
            </a:endParaRPr>
          </a:p>
        </p:txBody>
      </p:sp>
    </p:spTree>
    <p:extLst>
      <p:ext uri="{BB962C8B-B14F-4D97-AF65-F5344CB8AC3E}">
        <p14:creationId xmlns:p14="http://schemas.microsoft.com/office/powerpoint/2010/main" val="23988965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603252" y="1386842"/>
            <a:ext cx="9912347" cy="5059521"/>
          </a:xfrm>
        </p:spPr>
        <p:txBody>
          <a:bodyPr>
            <a:normAutofit/>
          </a:bodyPr>
          <a:lstStyle/>
          <a:p>
            <a:pPr>
              <a:buFont typeface="Arial" panose="020B0604020202020204" pitchFamily="34" charset="0"/>
              <a:buChar char="•"/>
            </a:pPr>
            <a:r>
              <a:rPr lang="en-US" dirty="0">
                <a:latin typeface="Calibri" panose="020F0502020204030204" pitchFamily="34" charset="0"/>
                <a:cs typeface="Calibri" panose="020F0502020204030204" pitchFamily="34" charset="0"/>
              </a:rPr>
              <a:t>Which solutions presented in the film seem realistic for low-income countries, and which may be difficult to implement?</a:t>
            </a:r>
            <a:endParaRPr lang="pl-PL"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dirty="0">
                <a:latin typeface="Calibri" panose="020F0502020204030204" pitchFamily="34" charset="0"/>
                <a:cs typeface="Calibri" panose="020F0502020204030204" pitchFamily="34" charset="0"/>
              </a:rPr>
              <a:t>What important engineering or operational data is missing from the film?</a:t>
            </a:r>
            <a:endParaRPr lang="pl-PL"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dirty="0">
                <a:latin typeface="Calibri" panose="020F0502020204030204" pitchFamily="34" charset="0"/>
                <a:cs typeface="Calibri" panose="020F0502020204030204" pitchFamily="34" charset="0"/>
              </a:rPr>
              <a:t>How could governments, universities, and private logistics companies cooperate to improve transport systems?</a:t>
            </a:r>
            <a:endParaRPr lang="pl-PL"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dirty="0">
                <a:latin typeface="Calibri" panose="020F0502020204030204" pitchFamily="34" charset="0"/>
                <a:cs typeface="Calibri" panose="020F0502020204030204" pitchFamily="34" charset="0"/>
              </a:rPr>
              <a:t>What risks may discourage long-term logistics investments in Sub-Saharan Africa?</a:t>
            </a:r>
            <a:endParaRPr lang="pl-PL"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solidFill>
                  <a:srgbClr val="002060"/>
                </a:solidFill>
                <a:latin typeface="Calibri" panose="020F0502020204030204" pitchFamily="34" charset="0"/>
                <a:cs typeface="Calibri" panose="020F0502020204030204" pitchFamily="34" charset="0"/>
              </a:rPr>
              <a:t>Supporting</a:t>
            </a:r>
            <a:r>
              <a:rPr lang="pl-PL" dirty="0">
                <a:solidFill>
                  <a:srgbClr val="002060"/>
                </a:solidFill>
                <a:latin typeface="Calibri" panose="020F0502020204030204" pitchFamily="34" charset="0"/>
                <a:cs typeface="Calibri" panose="020F0502020204030204" pitchFamily="34" charset="0"/>
              </a:rPr>
              <a:t> </a:t>
            </a:r>
            <a:r>
              <a:rPr lang="pl-PL" dirty="0" err="1">
                <a:solidFill>
                  <a:srgbClr val="002060"/>
                </a:solidFill>
                <a:latin typeface="Calibri" panose="020F0502020204030204" pitchFamily="34" charset="0"/>
                <a:cs typeface="Calibri" panose="020F0502020204030204" pitchFamily="34" charset="0"/>
              </a:rPr>
              <a:t>Questions</a:t>
            </a:r>
            <a:endParaRPr lang="pl-PL"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136982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03252" y="539751"/>
            <a:ext cx="7226297" cy="717551"/>
          </a:xfrm>
        </p:spPr>
        <p:txBody>
          <a:bodyPr/>
          <a:lstStyle/>
          <a:p>
            <a:r>
              <a:rPr lang="pl-PL" dirty="0">
                <a:solidFill>
                  <a:srgbClr val="002060"/>
                </a:solidFill>
              </a:rPr>
              <a:t>E</a:t>
            </a:r>
            <a:r>
              <a:rPr lang="en-US" dirty="0" err="1">
                <a:solidFill>
                  <a:srgbClr val="002060"/>
                </a:solidFill>
              </a:rPr>
              <a:t>xpected</a:t>
            </a:r>
            <a:r>
              <a:rPr lang="en-US" dirty="0">
                <a:solidFill>
                  <a:srgbClr val="002060"/>
                </a:solidFill>
              </a:rPr>
              <a:t> Result of the Assignment</a:t>
            </a:r>
            <a:endParaRPr lang="pl-PL" dirty="0">
              <a:solidFill>
                <a:srgbClr val="002060"/>
              </a:solidFill>
            </a:endParaRPr>
          </a:p>
        </p:txBody>
      </p:sp>
      <p:sp>
        <p:nvSpPr>
          <p:cNvPr id="3" name="Symbol zastępczy tekstu 2"/>
          <p:cNvSpPr>
            <a:spLocks noGrp="1"/>
          </p:cNvSpPr>
          <p:nvPr>
            <p:ph type="body" sz="half" idx="1"/>
          </p:nvPr>
        </p:nvSpPr>
        <p:spPr/>
        <p:txBody>
          <a:bodyPr>
            <a:normAutofit fontScale="92500"/>
          </a:bodyPr>
          <a:lstStyle/>
          <a:p>
            <a:pPr marL="0" indent="0">
              <a:buNone/>
            </a:pPr>
            <a:r>
              <a:rPr lang="en-US" dirty="0">
                <a:solidFill>
                  <a:schemeClr val="tx1"/>
                </a:solidFill>
                <a:latin typeface="Calibri" panose="020F0502020204030204" pitchFamily="34" charset="0"/>
                <a:cs typeface="Calibri" panose="020F0502020204030204" pitchFamily="34" charset="0"/>
              </a:rPr>
              <a:t>Students should prepare:</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an analytical report (3–5 pages) or presentation (5–7 slides), </a:t>
            </a:r>
          </a:p>
          <a:p>
            <a:pPr>
              <a:buFont typeface="Arial" panose="020B0604020202020204" pitchFamily="34" charset="0"/>
              <a:buChar char="•"/>
            </a:pPr>
            <a:r>
              <a:rPr lang="pl-PL"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3–5 practical recommendations.</a:t>
            </a:r>
          </a:p>
          <a:p>
            <a:pPr marL="0" indent="0">
              <a:buNone/>
            </a:pPr>
            <a:r>
              <a:rPr lang="en-US" dirty="0">
                <a:solidFill>
                  <a:schemeClr val="tx1"/>
                </a:solidFill>
                <a:latin typeface="Calibri" panose="020F0502020204030204" pitchFamily="34" charset="0"/>
                <a:cs typeface="Calibri" panose="020F0502020204030204" pitchFamily="34" charset="0"/>
              </a:rPr>
              <a:t>Students may additionally prepare:</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a SWOT analysis, </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a stakeholder analysis, </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a simple transport corridor map, </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a problem–cause–effect–action matrix.</a:t>
            </a:r>
          </a:p>
          <a:p>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1858123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2060"/>
                </a:solidFill>
              </a:rPr>
              <a:t>Evaluation </a:t>
            </a:r>
            <a:r>
              <a:rPr lang="pl-PL" dirty="0" err="1">
                <a:solidFill>
                  <a:srgbClr val="002060"/>
                </a:solidFill>
              </a:rPr>
              <a:t>Criteria</a:t>
            </a:r>
            <a:endParaRPr lang="pl-PL" dirty="0">
              <a:solidFill>
                <a:srgbClr val="002060"/>
              </a:solidFill>
            </a:endParaRPr>
          </a:p>
        </p:txBody>
      </p:sp>
      <p:graphicFrame>
        <p:nvGraphicFramePr>
          <p:cNvPr id="4" name="Tabela 3"/>
          <p:cNvGraphicFramePr>
            <a:graphicFrameLocks noGrp="1"/>
          </p:cNvGraphicFramePr>
          <p:nvPr>
            <p:extLst>
              <p:ext uri="{D42A27DB-BD31-4B8C-83A1-F6EECF244321}">
                <p14:modId xmlns:p14="http://schemas.microsoft.com/office/powerpoint/2010/main" val="3081598186"/>
              </p:ext>
            </p:extLst>
          </p:nvPr>
        </p:nvGraphicFramePr>
        <p:xfrm>
          <a:off x="288926" y="1464627"/>
          <a:ext cx="10985500" cy="4785360"/>
        </p:xfrm>
        <a:graphic>
          <a:graphicData uri="http://schemas.openxmlformats.org/drawingml/2006/table">
            <a:tbl>
              <a:tblPr/>
              <a:tblGrid>
                <a:gridCol w="2197100">
                  <a:extLst>
                    <a:ext uri="{9D8B030D-6E8A-4147-A177-3AD203B41FA5}">
                      <a16:colId xmlns:a16="http://schemas.microsoft.com/office/drawing/2014/main" val="20000"/>
                    </a:ext>
                  </a:extLst>
                </a:gridCol>
                <a:gridCol w="2197100">
                  <a:extLst>
                    <a:ext uri="{9D8B030D-6E8A-4147-A177-3AD203B41FA5}">
                      <a16:colId xmlns:a16="http://schemas.microsoft.com/office/drawing/2014/main" val="20001"/>
                    </a:ext>
                  </a:extLst>
                </a:gridCol>
                <a:gridCol w="2197100">
                  <a:extLst>
                    <a:ext uri="{9D8B030D-6E8A-4147-A177-3AD203B41FA5}">
                      <a16:colId xmlns:a16="http://schemas.microsoft.com/office/drawing/2014/main" val="20002"/>
                    </a:ext>
                  </a:extLst>
                </a:gridCol>
                <a:gridCol w="2197100">
                  <a:extLst>
                    <a:ext uri="{9D8B030D-6E8A-4147-A177-3AD203B41FA5}">
                      <a16:colId xmlns:a16="http://schemas.microsoft.com/office/drawing/2014/main" val="20003"/>
                    </a:ext>
                  </a:extLst>
                </a:gridCol>
                <a:gridCol w="2197100">
                  <a:extLst>
                    <a:ext uri="{9D8B030D-6E8A-4147-A177-3AD203B41FA5}">
                      <a16:colId xmlns:a16="http://schemas.microsoft.com/office/drawing/2014/main" val="20004"/>
                    </a:ext>
                  </a:extLst>
                </a:gridCol>
              </a:tblGrid>
              <a:tr h="0">
                <a:tc>
                  <a:txBody>
                    <a:bodyPr/>
                    <a:lstStyle/>
                    <a:p>
                      <a:r>
                        <a:rPr lang="pl-PL" sz="1800" b="1" dirty="0" err="1">
                          <a:solidFill>
                            <a:schemeClr val="bg1"/>
                          </a:solidFill>
                          <a:latin typeface="Calibri" panose="020F0502020204030204" pitchFamily="34" charset="0"/>
                          <a:cs typeface="Calibri" panose="020F0502020204030204" pitchFamily="34" charset="0"/>
                        </a:rPr>
                        <a:t>Criterion</a:t>
                      </a:r>
                      <a:endParaRPr lang="pl-PL" sz="18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Very</a:t>
                      </a:r>
                      <a:r>
                        <a:rPr lang="pl-PL" sz="1800" b="1" dirty="0">
                          <a:solidFill>
                            <a:schemeClr val="bg1"/>
                          </a:solidFill>
                          <a:latin typeface="Calibri" panose="020F0502020204030204" pitchFamily="34" charset="0"/>
                          <a:cs typeface="Calibri" panose="020F0502020204030204" pitchFamily="34" charset="0"/>
                        </a:rPr>
                        <a:t> Good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Average</a:t>
                      </a:r>
                      <a:endParaRPr lang="pl-PL" sz="18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Weak</a:t>
                      </a:r>
                      <a:endParaRPr lang="pl-PL" sz="18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Points</a:t>
                      </a:r>
                      <a:endParaRPr lang="pl-PL" sz="18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0"/>
                  </a:ext>
                </a:extLst>
              </a:tr>
              <a:tr h="0">
                <a:tc>
                  <a:txBody>
                    <a:bodyPr/>
                    <a:lstStyle/>
                    <a:p>
                      <a:r>
                        <a:rPr lang="pl-PL" sz="1800" b="1" dirty="0" err="1">
                          <a:solidFill>
                            <a:schemeClr val="bg1"/>
                          </a:solidFill>
                          <a:latin typeface="Calibri" panose="020F0502020204030204" pitchFamily="34" charset="0"/>
                          <a:cs typeface="Calibri" panose="020F0502020204030204" pitchFamily="34" charset="0"/>
                        </a:rPr>
                        <a:t>Understanding</a:t>
                      </a:r>
                      <a:r>
                        <a:rPr lang="pl-PL" sz="1800" b="1" dirty="0">
                          <a:solidFill>
                            <a:schemeClr val="bg1"/>
                          </a:solidFill>
                          <a:latin typeface="Calibri" panose="020F0502020204030204" pitchFamily="34" charset="0"/>
                          <a:cs typeface="Calibri" panose="020F0502020204030204" pitchFamily="34" charset="0"/>
                        </a:rPr>
                        <a:t> of the Film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400" dirty="0">
                          <a:latin typeface="Calibri" panose="020F0502020204030204" pitchFamily="34" charset="0"/>
                          <a:cs typeface="Calibri" panose="020F0502020204030204" pitchFamily="34" charset="0"/>
                        </a:rPr>
                        <a:t>Excellent understanding of logistics and transport issues presented in the film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Partial understanding with some missing elements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dirty="0" err="1">
                          <a:latin typeface="Calibri" panose="020F0502020204030204" pitchFamily="34" charset="0"/>
                          <a:cs typeface="Calibri" panose="020F0502020204030204" pitchFamily="34" charset="0"/>
                        </a:rPr>
                        <a:t>Superficial</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or</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incorrect</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interpretation</a:t>
                      </a:r>
                      <a:endParaRPr lang="pl-PL" sz="14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r>
                        <a:rPr lang="pl-PL" sz="1800" b="1" dirty="0" err="1">
                          <a:solidFill>
                            <a:schemeClr val="bg1"/>
                          </a:solidFill>
                          <a:latin typeface="Calibri" panose="020F0502020204030204" pitchFamily="34" charset="0"/>
                          <a:cs typeface="Calibri" panose="020F0502020204030204" pitchFamily="34" charset="0"/>
                        </a:rPr>
                        <a:t>Quality</a:t>
                      </a:r>
                      <a:r>
                        <a:rPr lang="pl-PL" sz="1800" b="1" dirty="0">
                          <a:solidFill>
                            <a:schemeClr val="bg1"/>
                          </a:solidFill>
                          <a:latin typeface="Calibri" panose="020F0502020204030204" pitchFamily="34" charset="0"/>
                          <a:cs typeface="Calibri" panose="020F0502020204030204" pitchFamily="34" charset="0"/>
                        </a:rPr>
                        <a:t> of Problem Analysis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400">
                          <a:latin typeface="Calibri" panose="020F0502020204030204" pitchFamily="34" charset="0"/>
                          <a:cs typeface="Calibri" panose="020F0502020204030204" pitchFamily="34" charset="0"/>
                        </a:rPr>
                        <a:t>Deep and logical analysis of causes and consequences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Basic analysis with limited depth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Descriptive observations without critical reasoning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r>
                        <a:rPr lang="pl-PL" sz="1800" b="1" dirty="0">
                          <a:solidFill>
                            <a:schemeClr val="bg1"/>
                          </a:solidFill>
                          <a:latin typeface="Calibri" panose="020F0502020204030204" pitchFamily="34" charset="0"/>
                          <a:cs typeface="Calibri" panose="020F0502020204030204" pitchFamily="34" charset="0"/>
                        </a:rPr>
                        <a:t>Reference to SSA </a:t>
                      </a:r>
                      <a:r>
                        <a:rPr lang="pl-PL" sz="1800" b="1" dirty="0" err="1">
                          <a:solidFill>
                            <a:schemeClr val="bg1"/>
                          </a:solidFill>
                          <a:latin typeface="Calibri" panose="020F0502020204030204" pitchFamily="34" charset="0"/>
                          <a:cs typeface="Calibri" panose="020F0502020204030204" pitchFamily="34" charset="0"/>
                        </a:rPr>
                        <a:t>Realities</a:t>
                      </a:r>
                      <a:endParaRPr lang="pl-PL" sz="18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400">
                          <a:latin typeface="Calibri" panose="020F0502020204030204" pitchFamily="34" charset="0"/>
                          <a:cs typeface="Calibri" panose="020F0502020204030204" pitchFamily="34" charset="0"/>
                        </a:rPr>
                        <a:t>Strong integration of African transport realities and constraints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dirty="0">
                          <a:latin typeface="Calibri" panose="020F0502020204030204" pitchFamily="34" charset="0"/>
                          <a:cs typeface="Calibri" panose="020F0502020204030204" pitchFamily="34" charset="0"/>
                        </a:rPr>
                        <a:t>General </a:t>
                      </a:r>
                      <a:r>
                        <a:rPr lang="pl-PL" sz="1400" dirty="0" err="1">
                          <a:latin typeface="Calibri" panose="020F0502020204030204" pitchFamily="34" charset="0"/>
                          <a:cs typeface="Calibri" panose="020F0502020204030204" pitchFamily="34" charset="0"/>
                        </a:rPr>
                        <a:t>reference</a:t>
                      </a:r>
                      <a:r>
                        <a:rPr lang="pl-PL" sz="1400" dirty="0">
                          <a:latin typeface="Calibri" panose="020F0502020204030204" pitchFamily="34" charset="0"/>
                          <a:cs typeface="Calibri" panose="020F0502020204030204" pitchFamily="34" charset="0"/>
                        </a:rPr>
                        <a:t> to </a:t>
                      </a:r>
                      <a:r>
                        <a:rPr lang="pl-PL" sz="1400" dirty="0" err="1">
                          <a:latin typeface="Calibri" panose="020F0502020204030204" pitchFamily="34" charset="0"/>
                          <a:cs typeface="Calibri" panose="020F0502020204030204" pitchFamily="34" charset="0"/>
                        </a:rPr>
                        <a:t>African</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context</a:t>
                      </a:r>
                      <a:endParaRPr lang="pl-PL" sz="14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dirty="0">
                          <a:latin typeface="Calibri" panose="020F0502020204030204" pitchFamily="34" charset="0"/>
                          <a:cs typeface="Calibri" panose="020F0502020204030204" pitchFamily="34" charset="0"/>
                        </a:rPr>
                        <a:t>No </a:t>
                      </a:r>
                      <a:r>
                        <a:rPr lang="pl-PL" sz="1400" dirty="0" err="1">
                          <a:latin typeface="Calibri" panose="020F0502020204030204" pitchFamily="34" charset="0"/>
                          <a:cs typeface="Calibri" panose="020F0502020204030204" pitchFamily="34" charset="0"/>
                        </a:rPr>
                        <a:t>meaningful</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local</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contextualization</a:t>
                      </a:r>
                      <a:endParaRPr lang="pl-PL" sz="14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r>
                        <a:rPr lang="pl-PL" sz="1800" b="1" dirty="0" err="1">
                          <a:solidFill>
                            <a:schemeClr val="bg1"/>
                          </a:solidFill>
                          <a:latin typeface="Calibri" panose="020F0502020204030204" pitchFamily="34" charset="0"/>
                          <a:cs typeface="Calibri" panose="020F0502020204030204" pitchFamily="34" charset="0"/>
                        </a:rPr>
                        <a:t>Quality</a:t>
                      </a:r>
                      <a:r>
                        <a:rPr lang="pl-PL" sz="1800" b="1" dirty="0">
                          <a:solidFill>
                            <a:schemeClr val="bg1"/>
                          </a:solidFill>
                          <a:latin typeface="Calibri" panose="020F0502020204030204" pitchFamily="34" charset="0"/>
                          <a:cs typeface="Calibri" panose="020F0502020204030204" pitchFamily="34" charset="0"/>
                        </a:rPr>
                        <a:t> of </a:t>
                      </a:r>
                      <a:r>
                        <a:rPr lang="pl-PL" sz="1800" b="1" dirty="0" err="1">
                          <a:solidFill>
                            <a:schemeClr val="bg1"/>
                          </a:solidFill>
                          <a:latin typeface="Calibri" panose="020F0502020204030204" pitchFamily="34" charset="0"/>
                          <a:cs typeface="Calibri" panose="020F0502020204030204" pitchFamily="34" charset="0"/>
                        </a:rPr>
                        <a:t>Recommendations</a:t>
                      </a:r>
                      <a:endParaRPr lang="pl-PL" sz="18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400">
                          <a:latin typeface="Calibri" panose="020F0502020204030204" pitchFamily="34" charset="0"/>
                          <a:cs typeface="Calibri" panose="020F0502020204030204" pitchFamily="34" charset="0"/>
                        </a:rPr>
                        <a:t>Realistic, feasible, and technically justified solutions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a:latin typeface="Calibri" panose="020F0502020204030204" pitchFamily="34" charset="0"/>
                          <a:cs typeface="Calibri" panose="020F0502020204030204" pitchFamily="34" charset="0"/>
                        </a:rPr>
                        <a:t>Partially realistic recommendations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Unrealistic or poorly justified solutions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r>
                        <a:rPr lang="pl-PL" sz="1800" b="1" dirty="0" err="1">
                          <a:solidFill>
                            <a:schemeClr val="bg1"/>
                          </a:solidFill>
                          <a:latin typeface="Calibri" panose="020F0502020204030204" pitchFamily="34" charset="0"/>
                          <a:cs typeface="Calibri" panose="020F0502020204030204" pitchFamily="34" charset="0"/>
                        </a:rPr>
                        <a:t>Structure</a:t>
                      </a:r>
                      <a:r>
                        <a:rPr lang="pl-PL" sz="1800" b="1" dirty="0">
                          <a:solidFill>
                            <a:schemeClr val="bg1"/>
                          </a:solidFill>
                          <a:latin typeface="Calibri" panose="020F0502020204030204" pitchFamily="34" charset="0"/>
                          <a:cs typeface="Calibri" panose="020F0502020204030204" pitchFamily="34" charset="0"/>
                        </a:rPr>
                        <a:t> and Presentation </a:t>
                      </a:r>
                      <a:r>
                        <a:rPr lang="pl-PL" sz="1800" b="1" dirty="0" err="1">
                          <a:solidFill>
                            <a:schemeClr val="bg1"/>
                          </a:solidFill>
                          <a:latin typeface="Calibri" panose="020F0502020204030204" pitchFamily="34" charset="0"/>
                          <a:cs typeface="Calibri" panose="020F0502020204030204" pitchFamily="34" charset="0"/>
                        </a:rPr>
                        <a:t>Quality</a:t>
                      </a:r>
                      <a:endParaRPr lang="pl-PL" sz="18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400">
                          <a:latin typeface="Calibri" panose="020F0502020204030204" pitchFamily="34" charset="0"/>
                          <a:cs typeface="Calibri" panose="020F0502020204030204" pitchFamily="34" charset="0"/>
                        </a:rPr>
                        <a:t>Clear, professional, and well-organized work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a:latin typeface="Calibri" panose="020F0502020204030204" pitchFamily="34" charset="0"/>
                          <a:cs typeface="Calibri" panose="020F0502020204030204" pitchFamily="34" charset="0"/>
                        </a:rPr>
                        <a:t>Minor structural problems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Poorly organized and difficult to follow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dirty="0">
                          <a:latin typeface="Calibri" panose="020F0502020204030204" pitchFamily="34" charset="0"/>
                          <a:cs typeface="Calibri" panose="020F050202020403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r>
                        <a:rPr lang="pl-PL" sz="1800" b="1" dirty="0">
                          <a:solidFill>
                            <a:schemeClr val="bg1"/>
                          </a:solidFill>
                          <a:latin typeface="Calibri" panose="020F0502020204030204" pitchFamily="34" charset="0"/>
                          <a:cs typeface="Calibri" panose="020F0502020204030204" pitchFamily="34" charset="0"/>
                        </a:rPr>
                        <a:t>Critical </a:t>
                      </a:r>
                      <a:r>
                        <a:rPr lang="pl-PL" sz="1800" b="1" dirty="0" err="1">
                          <a:solidFill>
                            <a:schemeClr val="bg1"/>
                          </a:solidFill>
                          <a:latin typeface="Calibri" panose="020F0502020204030204" pitchFamily="34" charset="0"/>
                          <a:cs typeface="Calibri" panose="020F0502020204030204" pitchFamily="34" charset="0"/>
                        </a:rPr>
                        <a:t>Thinking</a:t>
                      </a:r>
                      <a:endParaRPr lang="pl-PL" sz="18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400">
                          <a:latin typeface="Calibri" panose="020F0502020204030204" pitchFamily="34" charset="0"/>
                          <a:cs typeface="Calibri" panose="020F0502020204030204" pitchFamily="34" charset="0"/>
                        </a:rPr>
                        <a:t>Strong critical reflection on the film’s limitations, promotional bias, and missing data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a:latin typeface="Calibri" panose="020F0502020204030204" pitchFamily="34" charset="0"/>
                          <a:cs typeface="Calibri" panose="020F0502020204030204" pitchFamily="34" charset="0"/>
                        </a:rPr>
                        <a:t>Limited critical evaluation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a:latin typeface="Calibri" panose="020F0502020204030204" pitchFamily="34" charset="0"/>
                          <a:cs typeface="Calibri" panose="020F0502020204030204" pitchFamily="34" charset="0"/>
                        </a:rPr>
                        <a:t>Accepts information uncritically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dirty="0">
                          <a:latin typeface="Calibri" panose="020F0502020204030204" pitchFamily="34" charset="0"/>
                          <a:cs typeface="Calibri" panose="020F050202020403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70893729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414338" y="1386842"/>
            <a:ext cx="10258425" cy="5059521"/>
          </a:xfrm>
        </p:spPr>
        <p:txBody>
          <a:bodyPr>
            <a:normAutofit fontScale="92500" lnSpcReduction="10000"/>
          </a:bodyPr>
          <a:lstStyle/>
          <a:p>
            <a:pPr marL="0" indent="0">
              <a:buNone/>
            </a:pPr>
            <a:r>
              <a:rPr lang="en-US" dirty="0">
                <a:solidFill>
                  <a:schemeClr val="tx1"/>
                </a:solidFill>
                <a:latin typeface="Calibri" panose="020F0502020204030204" pitchFamily="34" charset="0"/>
                <a:cs typeface="Calibri" panose="020F0502020204030204" pitchFamily="34" charset="0"/>
              </a:rPr>
              <a:t>Watch the film “Investing in Africa’s Logistics Industry: Opportunities and Challenges” and prepare a report (3–5 pages) or presentation (5–7 slides). Analyze the main logistics and transport problems presented in the material, including infrastructure limitations, logistics costs, and investment barriers. Relate the issues discussed in the film to the realities of the Democratic Republic of Congo, Cameroon, or another Sub-Saharan African country.</a:t>
            </a:r>
            <a:endParaRPr lang="pl-PL" dirty="0">
              <a:solidFill>
                <a:schemeClr val="tx1"/>
              </a:solidFill>
              <a:latin typeface="Calibri" panose="020F0502020204030204" pitchFamily="34" charset="0"/>
              <a:cs typeface="Calibri" panose="020F0502020204030204" pitchFamily="34" charset="0"/>
            </a:endParaRPr>
          </a:p>
          <a:p>
            <a:pPr marL="0" indent="0">
              <a:buNone/>
            </a:pPr>
            <a:r>
              <a:rPr lang="en-US" dirty="0">
                <a:solidFill>
                  <a:schemeClr val="tx1"/>
                </a:solidFill>
                <a:latin typeface="Calibri" panose="020F0502020204030204" pitchFamily="34" charset="0"/>
                <a:cs typeface="Calibri" panose="020F0502020204030204" pitchFamily="34" charset="0"/>
              </a:rPr>
              <a:t>Your work should:</a:t>
            </a:r>
            <a:r>
              <a:rPr lang="pl-PL"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identify the causes and consequences of the problem,</a:t>
            </a:r>
            <a:r>
              <a:rPr lang="pl-PL"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evaluate the realism of the proposed solutions,</a:t>
            </a:r>
            <a:r>
              <a:rPr lang="pl-PL"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indicate missing engineering or operational data,</a:t>
            </a:r>
            <a:r>
              <a:rPr lang="pl-PL"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propose 3–5 realistic corrective actions adapted to local conditions.</a:t>
            </a:r>
            <a:r>
              <a:rPr lang="pl-PL"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You should also critically assess the film as a source of information, considering its promotional character and the lack of detailed transport performance data.</a:t>
            </a:r>
            <a:r>
              <a:rPr lang="pl-PL"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Optional elements include a SWOT analysis, stakeholder analysis, or a problem–cause–effect matrix.</a:t>
            </a:r>
            <a:endParaRPr lang="pl-PL" dirty="0">
              <a:solidFill>
                <a:schemeClr val="tx1"/>
              </a:solidFill>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a:xfrm>
            <a:off x="603253" y="539751"/>
            <a:ext cx="7197722" cy="717551"/>
          </a:xfrm>
        </p:spPr>
        <p:txBody>
          <a:bodyPr/>
          <a:lstStyle/>
          <a:p>
            <a:r>
              <a:rPr lang="pl-PL" dirty="0" err="1">
                <a:solidFill>
                  <a:srgbClr val="002060"/>
                </a:solidFill>
                <a:latin typeface="Calibri" panose="020F0502020204030204" pitchFamily="34" charset="0"/>
                <a:cs typeface="Calibri" panose="020F0502020204030204" pitchFamily="34" charset="0"/>
              </a:rPr>
              <a:t>Short</a:t>
            </a:r>
            <a:r>
              <a:rPr lang="pl-PL" dirty="0">
                <a:solidFill>
                  <a:srgbClr val="002060"/>
                </a:solidFill>
                <a:latin typeface="Calibri" panose="020F0502020204030204" pitchFamily="34" charset="0"/>
                <a:cs typeface="Calibri" panose="020F0502020204030204" pitchFamily="34" charset="0"/>
              </a:rPr>
              <a:t> </a:t>
            </a:r>
            <a:r>
              <a:rPr lang="pl-PL" dirty="0" err="1">
                <a:solidFill>
                  <a:srgbClr val="002060"/>
                </a:solidFill>
                <a:latin typeface="Calibri" panose="020F0502020204030204" pitchFamily="34" charset="0"/>
                <a:cs typeface="Calibri" panose="020F0502020204030204" pitchFamily="34" charset="0"/>
              </a:rPr>
              <a:t>Description</a:t>
            </a:r>
            <a:r>
              <a:rPr lang="pl-PL" dirty="0">
                <a:solidFill>
                  <a:srgbClr val="002060"/>
                </a:solidFill>
                <a:latin typeface="Calibri" panose="020F0502020204030204" pitchFamily="34" charset="0"/>
                <a:cs typeface="Calibri" panose="020F0502020204030204" pitchFamily="34" charset="0"/>
              </a:rPr>
              <a:t> for </a:t>
            </a:r>
            <a:r>
              <a:rPr lang="pl-PL" dirty="0" err="1">
                <a:solidFill>
                  <a:srgbClr val="002060"/>
                </a:solidFill>
                <a:latin typeface="Calibri" panose="020F0502020204030204" pitchFamily="34" charset="0"/>
                <a:cs typeface="Calibri" panose="020F0502020204030204" pitchFamily="34" charset="0"/>
              </a:rPr>
              <a:t>Students</a:t>
            </a: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8074333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592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999084" y="2152071"/>
            <a:ext cx="8910054" cy="1370632"/>
          </a:xfrm>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9AF2114-0ACD-2274-63B2-BF2DD345A860}"/>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755889" y="3086101"/>
            <a:ext cx="8807980" cy="1771650"/>
          </a:xfrm>
        </p:spPr>
        <p:txBody>
          <a:bodyPr>
            <a:normAutofit/>
          </a:bodyPr>
          <a:lstStyle/>
          <a:p>
            <a:pPr marL="0" indent="0">
              <a:buNone/>
            </a:pPr>
            <a:r>
              <a:rPr lang="en-US" sz="3600" b="1" dirty="0">
                <a:solidFill>
                  <a:srgbClr val="002060"/>
                </a:solidFill>
                <a:latin typeface="Calibri" panose="020F0502020204030204" pitchFamily="34" charset="0"/>
                <a:cs typeface="Calibri" panose="020F0502020204030204" pitchFamily="34" charset="0"/>
              </a:rPr>
              <a:t>Engineering Growth: Analyzing Infrastructure Deficits and Digital Innovation in Sub-Saharan African Logistics</a:t>
            </a:r>
            <a:endParaRPr lang="pl-PL" sz="3600" dirty="0">
              <a:solidFill>
                <a:srgbClr val="002060"/>
              </a:solidFill>
              <a:latin typeface="Calibri" panose="020F0502020204030204" pitchFamily="34" charset="0"/>
              <a:cs typeface="Calibri" panose="020F0502020204030204" pitchFamily="34" charset="0"/>
            </a:endParaRPr>
          </a:p>
        </p:txBody>
      </p:sp>
      <p:sp>
        <p:nvSpPr>
          <p:cNvPr id="4" name="Prostokąt 3"/>
          <p:cNvSpPr/>
          <p:nvPr/>
        </p:nvSpPr>
        <p:spPr>
          <a:xfrm>
            <a:off x="230835" y="1918285"/>
            <a:ext cx="9858375" cy="3743325"/>
          </a:xfrm>
          <a:prstGeom prst="rect">
            <a:avLst/>
          </a:prstGeom>
          <a:solidFill>
            <a:schemeClr val="accent5">
              <a:lumMod val="20000"/>
              <a:lumOff val="80000"/>
              <a:alpha val="3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TextBox 1">
            <a:extLst>
              <a:ext uri="{FF2B5EF4-FFF2-40B4-BE49-F238E27FC236}">
                <a16:creationId xmlns:a16="http://schemas.microsoft.com/office/drawing/2014/main" id="{EE18E523-14DE-3F0A-1499-BDE898B75921}"/>
              </a:ext>
            </a:extLst>
          </p:cNvPr>
          <p:cNvSpPr txBox="1"/>
          <p:nvPr/>
        </p:nvSpPr>
        <p:spPr>
          <a:xfrm>
            <a:off x="398901" y="5272079"/>
            <a:ext cx="3317630" cy="12017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sz="3600" b="1">
                <a:solidFill>
                  <a:srgbClr val="000000"/>
                </a:solidFill>
              </a:rPr>
              <a:t>MODULE 3</a:t>
            </a:r>
            <a:endParaRPr lang="en-US" sz="3600" b="1" i="0" u="none" strike="noStrike" cap="none" spc="0" normalizeH="0" baseline="0">
              <a:ln>
                <a:noFill/>
              </a:ln>
              <a:solidFill>
                <a:srgbClr val="000000"/>
              </a:solidFill>
              <a:effectLst/>
              <a:uFillTx/>
              <a:latin typeface="+mn-lt"/>
              <a:ea typeface="+mn-ea"/>
              <a:cs typeface="+mn-cs"/>
            </a:endParaRPr>
          </a:p>
        </p:txBody>
      </p:sp>
    </p:spTree>
    <p:extLst>
      <p:ext uri="{BB962C8B-B14F-4D97-AF65-F5344CB8AC3E}">
        <p14:creationId xmlns:p14="http://schemas.microsoft.com/office/powerpoint/2010/main" val="409978461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222" y="311151"/>
            <a:ext cx="8269285" cy="717551"/>
          </a:xfrm>
        </p:spPr>
        <p:txBody>
          <a:bodyPr/>
          <a:lstStyle/>
          <a:p>
            <a:r>
              <a:rPr lang="pl-PL" dirty="0">
                <a:solidFill>
                  <a:srgbClr val="002060"/>
                </a:solidFill>
                <a:latin typeface="Calibri" panose="020F0502020204030204" pitchFamily="34" charset="0"/>
                <a:cs typeface="Calibri" panose="020F0502020204030204" pitchFamily="34" charset="0"/>
              </a:rPr>
              <a:t>I</a:t>
            </a:r>
            <a:r>
              <a:rPr lang="en-US" dirty="0" err="1">
                <a:solidFill>
                  <a:srgbClr val="002060"/>
                </a:solidFill>
                <a:latin typeface="Calibri" panose="020F0502020204030204" pitchFamily="34" charset="0"/>
                <a:cs typeface="Calibri" panose="020F0502020204030204" pitchFamily="34" charset="0"/>
              </a:rPr>
              <a:t>nvesting</a:t>
            </a:r>
            <a:r>
              <a:rPr lang="en-US" dirty="0">
                <a:solidFill>
                  <a:srgbClr val="002060"/>
                </a:solidFill>
                <a:latin typeface="Calibri" panose="020F0502020204030204" pitchFamily="34" charset="0"/>
                <a:cs typeface="Calibri" panose="020F0502020204030204" pitchFamily="34" charset="0"/>
              </a:rPr>
              <a:t> in Africa's Logistics Industry: Opportunities and Challenges</a:t>
            </a:r>
            <a:br>
              <a:rPr lang="en-US" dirty="0"/>
            </a:br>
            <a:endParaRPr lang="pl-PL" dirty="0"/>
          </a:p>
        </p:txBody>
      </p:sp>
      <p:sp>
        <p:nvSpPr>
          <p:cNvPr id="3" name="Symbol zastępczy tekstu 2"/>
          <p:cNvSpPr>
            <a:spLocks noGrp="1"/>
          </p:cNvSpPr>
          <p:nvPr>
            <p:ph type="body" sz="half" idx="1"/>
          </p:nvPr>
        </p:nvSpPr>
        <p:spPr/>
        <p:txBody>
          <a:bodyPr>
            <a:normAutofit/>
          </a:bodyPr>
          <a:lstStyle/>
          <a:p>
            <a:pPr marL="0" indent="0">
              <a:buNone/>
            </a:pPr>
            <a:endParaRPr lang="pl-PL" dirty="0"/>
          </a:p>
        </p:txBody>
      </p:sp>
      <p:pic>
        <p:nvPicPr>
          <p:cNvPr id="4" name="Obraz 3"/>
          <p:cNvPicPr>
            <a:picLocks noChangeAspect="1"/>
          </p:cNvPicPr>
          <p:nvPr/>
        </p:nvPicPr>
        <p:blipFill rotWithShape="1">
          <a:blip r:embed="rId3"/>
          <a:srcRect l="2226" t="19376" r="36133" b="18333"/>
          <a:stretch/>
        </p:blipFill>
        <p:spPr>
          <a:xfrm>
            <a:off x="384413" y="1473439"/>
            <a:ext cx="8542528" cy="4855923"/>
          </a:xfrm>
          <a:prstGeom prst="rect">
            <a:avLst/>
          </a:prstGeom>
        </p:spPr>
      </p:pic>
      <p:sp>
        <p:nvSpPr>
          <p:cNvPr id="5" name="Przycisk akcji: Do przodu lub Następny 4">
            <a:hlinkClick r:id="rId4" highlightClick="1"/>
          </p:cNvPr>
          <p:cNvSpPr/>
          <p:nvPr/>
        </p:nvSpPr>
        <p:spPr>
          <a:xfrm>
            <a:off x="4134882" y="2987915"/>
            <a:ext cx="1243012" cy="957262"/>
          </a:xfrm>
          <a:prstGeom prst="actionButtonForwardNex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Prostokąt 5"/>
          <p:cNvSpPr/>
          <p:nvPr/>
        </p:nvSpPr>
        <p:spPr>
          <a:xfrm>
            <a:off x="603251" y="6527878"/>
            <a:ext cx="7515225" cy="246221"/>
          </a:xfrm>
          <a:prstGeom prst="rect">
            <a:avLst/>
          </a:prstGeom>
        </p:spPr>
        <p:txBody>
          <a:bodyPr wrap="square">
            <a:spAutoFit/>
          </a:bodyPr>
          <a:lstStyle/>
          <a:p>
            <a:r>
              <a:rPr lang="pl-PL" sz="1000" dirty="0">
                <a:latin typeface="Calibri" panose="020F0502020204030204" pitchFamily="34" charset="0"/>
                <a:cs typeface="Calibri" panose="020F0502020204030204" pitchFamily="34" charset="0"/>
              </a:rPr>
              <a:t>https://www.youtube.com/watch?app=desktop&amp;v=6Gvt4GguZIg</a:t>
            </a:r>
          </a:p>
        </p:txBody>
      </p:sp>
    </p:spTree>
    <p:extLst>
      <p:ext uri="{BB962C8B-B14F-4D97-AF65-F5344CB8AC3E}">
        <p14:creationId xmlns:p14="http://schemas.microsoft.com/office/powerpoint/2010/main" val="38540073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74665" y="268288"/>
            <a:ext cx="4889500" cy="717551"/>
          </a:xfrm>
        </p:spPr>
        <p:txBody>
          <a:bodyPr/>
          <a:lstStyle/>
          <a:p>
            <a:r>
              <a:rPr lang="pl-PL" dirty="0" err="1">
                <a:solidFill>
                  <a:srgbClr val="002060"/>
                </a:solidFill>
                <a:latin typeface="Calibri" panose="020F0502020204030204" pitchFamily="34" charset="0"/>
                <a:cs typeface="Calibri" panose="020F0502020204030204" pitchFamily="34" charset="0"/>
              </a:rPr>
              <a:t>Summary</a:t>
            </a:r>
            <a:r>
              <a:rPr lang="pl-PL" dirty="0">
                <a:solidFill>
                  <a:srgbClr val="002060"/>
                </a:solidFill>
                <a:latin typeface="Calibri" panose="020F0502020204030204" pitchFamily="34" charset="0"/>
                <a:cs typeface="Calibri" panose="020F0502020204030204" pitchFamily="34" charset="0"/>
              </a:rPr>
              <a:t> of the Film</a:t>
            </a:r>
          </a:p>
        </p:txBody>
      </p:sp>
      <p:sp>
        <p:nvSpPr>
          <p:cNvPr id="3" name="Symbol zastępczy tekstu 2"/>
          <p:cNvSpPr>
            <a:spLocks noGrp="1"/>
          </p:cNvSpPr>
          <p:nvPr>
            <p:ph type="body" sz="half" idx="1"/>
          </p:nvPr>
        </p:nvSpPr>
        <p:spPr>
          <a:xfrm>
            <a:off x="242888" y="1143000"/>
            <a:ext cx="10417561" cy="5430999"/>
          </a:xfrm>
        </p:spPr>
        <p:txBody>
          <a:bodyPr>
            <a:normAutofit fontScale="92500" lnSpcReduction="10000"/>
          </a:bodyPr>
          <a:lstStyle/>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The film </a:t>
            </a:r>
            <a:r>
              <a:rPr lang="en-US" i="1" dirty="0">
                <a:solidFill>
                  <a:schemeClr val="tx1"/>
                </a:solidFill>
                <a:latin typeface="Calibri" panose="020F0502020204030204" pitchFamily="34" charset="0"/>
                <a:cs typeface="Calibri" panose="020F0502020204030204" pitchFamily="34" charset="0"/>
              </a:rPr>
              <a:t>“Investing in Africa’s Logistics Industry: Opportunities and Challenges”</a:t>
            </a:r>
            <a:r>
              <a:rPr lang="en-US" dirty="0">
                <a:solidFill>
                  <a:schemeClr val="tx1"/>
                </a:solidFill>
                <a:latin typeface="Calibri" panose="020F0502020204030204" pitchFamily="34" charset="0"/>
                <a:cs typeface="Calibri" panose="020F0502020204030204" pitchFamily="34" charset="0"/>
              </a:rPr>
              <a:t> examines the growing importance of logistics and transport systems in supporting economic development and regional integration across African countries. The material emphasizes that Africa’s logistics sector is rapidly expanding due to urbanization, population growth, e-commerce development, and increasing intra-African trade. At the same time, the film highlights major transport-related barriers, including poor road infrastructure, port congestion, fragmented logistics networks, customs inefficiencies, and limited investment capacity.</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The video discusses the role of private investors, governments, and international partnerships in developing logistics hubs, transport corridors, warehousing systems, and digital logistics technologies. Particular attention is given to the relationship between infrastructure quality and supply chain reliability. The film presents logistics investment as both an economic opportunity and a developmental necessity.</a:t>
            </a:r>
          </a:p>
          <a:p>
            <a:pPr>
              <a:buFont typeface="Arial" panose="020B0604020202020204" pitchFamily="34" charset="0"/>
              <a:buChar char="•"/>
            </a:pPr>
            <a:endParaRPr lang="en-US"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00616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2060"/>
                </a:solidFill>
              </a:rPr>
              <a:t>Learning </a:t>
            </a:r>
            <a:r>
              <a:rPr lang="pl-PL" dirty="0" err="1">
                <a:solidFill>
                  <a:srgbClr val="002060"/>
                </a:solidFill>
              </a:rPr>
              <a:t>Outcomes</a:t>
            </a:r>
            <a:endParaRPr lang="pl-PL" dirty="0">
              <a:solidFill>
                <a:srgbClr val="002060"/>
              </a:solidFill>
            </a:endParaRPr>
          </a:p>
        </p:txBody>
      </p:sp>
      <p:sp>
        <p:nvSpPr>
          <p:cNvPr id="3" name="Symbol zastępczy tekstu 2"/>
          <p:cNvSpPr>
            <a:spLocks noGrp="1"/>
          </p:cNvSpPr>
          <p:nvPr>
            <p:ph type="body" sz="half" idx="1"/>
          </p:nvPr>
        </p:nvSpPr>
        <p:spPr>
          <a:xfrm>
            <a:off x="603253" y="1257302"/>
            <a:ext cx="9406706" cy="5059521"/>
          </a:xfrm>
        </p:spPr>
        <p:txBody>
          <a:bodyPr>
            <a:normAutofit fontScale="92500" lnSpcReduction="10000"/>
          </a:bodyPr>
          <a:lstStyle/>
          <a:p>
            <a:pPr marL="0" indent="0">
              <a:buNone/>
            </a:pPr>
            <a:r>
              <a:rPr lang="en-US" dirty="0">
                <a:solidFill>
                  <a:schemeClr val="tx1"/>
                </a:solidFill>
                <a:latin typeface="Calibri" panose="020F0502020204030204" pitchFamily="34" charset="0"/>
                <a:cs typeface="Calibri" panose="020F0502020204030204" pitchFamily="34" charset="0"/>
              </a:rPr>
              <a:t>After completing the assignment, the student:</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analyzes the relationship between transport infrastructure quality and logistics system efficiency in African countries; </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identifies the major barriers limiting logistics investments in developing economies; </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evaluates the feasibility of transport and logistics solutions presented in the film; </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compares logistics challenges in different Sub-Saharan African countries; </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proposes realistic transport engineering and logistics improvement measures adapted to local conditions.</a:t>
            </a:r>
          </a:p>
        </p:txBody>
      </p:sp>
    </p:spTree>
    <p:extLst>
      <p:ext uri="{BB962C8B-B14F-4D97-AF65-F5344CB8AC3E}">
        <p14:creationId xmlns:p14="http://schemas.microsoft.com/office/powerpoint/2010/main" val="250209294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31790" y="296864"/>
            <a:ext cx="6340472" cy="717551"/>
          </a:xfrm>
        </p:spPr>
        <p:txBody>
          <a:bodyPr/>
          <a:lstStyle/>
          <a:p>
            <a:r>
              <a:rPr lang="pl-PL" dirty="0" err="1">
                <a:solidFill>
                  <a:srgbClr val="002060"/>
                </a:solidFill>
                <a:latin typeface="Calibri" panose="020F0502020204030204" pitchFamily="34" charset="0"/>
                <a:cs typeface="Calibri" panose="020F0502020204030204" pitchFamily="34" charset="0"/>
              </a:rPr>
              <a:t>Instructions</a:t>
            </a:r>
            <a:r>
              <a:rPr lang="pl-PL" dirty="0">
                <a:solidFill>
                  <a:srgbClr val="002060"/>
                </a:solidFill>
                <a:latin typeface="Calibri" panose="020F0502020204030204" pitchFamily="34" charset="0"/>
                <a:cs typeface="Calibri" panose="020F0502020204030204" pitchFamily="34" charset="0"/>
              </a:rPr>
              <a:t> for </a:t>
            </a:r>
            <a:r>
              <a:rPr lang="pl-PL" dirty="0" err="1">
                <a:solidFill>
                  <a:srgbClr val="002060"/>
                </a:solidFill>
                <a:latin typeface="Calibri" panose="020F0502020204030204" pitchFamily="34" charset="0"/>
                <a:cs typeface="Calibri" panose="020F0502020204030204" pitchFamily="34" charset="0"/>
              </a:rPr>
              <a:t>Students</a:t>
            </a:r>
            <a:endParaRPr lang="pl-PL" dirty="0">
              <a:solidFill>
                <a:srgbClr val="002060"/>
              </a:solidFill>
              <a:latin typeface="Calibri" panose="020F0502020204030204" pitchFamily="34" charset="0"/>
              <a:cs typeface="Calibri" panose="020F0502020204030204" pitchFamily="34" charset="0"/>
            </a:endParaRPr>
          </a:p>
        </p:txBody>
      </p:sp>
      <p:sp>
        <p:nvSpPr>
          <p:cNvPr id="3" name="Symbol zastępczy tekstu 2"/>
          <p:cNvSpPr>
            <a:spLocks noGrp="1"/>
          </p:cNvSpPr>
          <p:nvPr>
            <p:ph type="body" sz="half" idx="1"/>
          </p:nvPr>
        </p:nvSpPr>
        <p:spPr>
          <a:xfrm>
            <a:off x="442912" y="1386842"/>
            <a:ext cx="10129837" cy="5059521"/>
          </a:xfrm>
        </p:spPr>
        <p:txBody>
          <a:bodyPr>
            <a:normAutofit/>
          </a:bodyPr>
          <a:lstStyle/>
          <a:p>
            <a:pPr marL="0" indent="0">
              <a:buNone/>
            </a:pPr>
            <a:r>
              <a:rPr lang="en-US" dirty="0">
                <a:solidFill>
                  <a:schemeClr val="tx1"/>
                </a:solidFill>
                <a:latin typeface="Calibri" panose="020F0502020204030204" pitchFamily="34" charset="0"/>
                <a:cs typeface="Calibri" panose="020F0502020204030204" pitchFamily="34" charset="0"/>
              </a:rPr>
              <a:t>Watch the film </a:t>
            </a:r>
            <a:r>
              <a:rPr lang="en-US" i="1" dirty="0">
                <a:solidFill>
                  <a:schemeClr val="tx1"/>
                </a:solidFill>
                <a:latin typeface="Calibri" panose="020F0502020204030204" pitchFamily="34" charset="0"/>
                <a:cs typeface="Calibri" panose="020F0502020204030204" pitchFamily="34" charset="0"/>
              </a:rPr>
              <a:t>“Investing in Africa’s Logistics Industry: Opportunities and Challenges”</a:t>
            </a:r>
            <a:r>
              <a:rPr lang="en-US" dirty="0">
                <a:solidFill>
                  <a:schemeClr val="tx1"/>
                </a:solidFill>
                <a:latin typeface="Calibri" panose="020F0502020204030204" pitchFamily="34" charset="0"/>
                <a:cs typeface="Calibri" panose="020F0502020204030204" pitchFamily="34" charset="0"/>
              </a:rPr>
              <a:t> and prepare an analytical report or presentation addressing the following tasks:</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Identify the main transport or logistics problem presented in the film. </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Describe the technical, economic, and organizational causes of this problem. </a:t>
            </a:r>
          </a:p>
          <a:p>
            <a:pPr>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Explain the consequences of inefficient logistics systems for trade, mobility, supply chains, and economic development.</a:t>
            </a:r>
          </a:p>
          <a:p>
            <a:endParaRPr lang="pl-PL" dirty="0"/>
          </a:p>
        </p:txBody>
      </p:sp>
    </p:spTree>
    <p:extLst>
      <p:ext uri="{BB962C8B-B14F-4D97-AF65-F5344CB8AC3E}">
        <p14:creationId xmlns:p14="http://schemas.microsoft.com/office/powerpoint/2010/main" val="303751593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p:txBody>
          <a:bodyPr/>
          <a:lstStyle/>
          <a:p>
            <a:r>
              <a:rPr lang="pl-PL" dirty="0" err="1">
                <a:solidFill>
                  <a:srgbClr val="002060"/>
                </a:solidFill>
                <a:latin typeface="Calibri" panose="020F0502020204030204" pitchFamily="34" charset="0"/>
                <a:cs typeface="Calibri" panose="020F0502020204030204" pitchFamily="34" charset="0"/>
              </a:rPr>
              <a:t>Instructions</a:t>
            </a:r>
            <a:r>
              <a:rPr lang="pl-PL" dirty="0">
                <a:solidFill>
                  <a:srgbClr val="002060"/>
                </a:solidFill>
                <a:latin typeface="Calibri" panose="020F0502020204030204" pitchFamily="34" charset="0"/>
                <a:cs typeface="Calibri" panose="020F0502020204030204" pitchFamily="34" charset="0"/>
              </a:rPr>
              <a:t> for </a:t>
            </a:r>
            <a:r>
              <a:rPr lang="pl-PL" dirty="0" err="1">
                <a:solidFill>
                  <a:srgbClr val="002060"/>
                </a:solidFill>
                <a:latin typeface="Calibri" panose="020F0502020204030204" pitchFamily="34" charset="0"/>
                <a:cs typeface="Calibri" panose="020F0502020204030204" pitchFamily="34" charset="0"/>
              </a:rPr>
              <a:t>Students</a:t>
            </a:r>
            <a:endParaRPr lang="pl-PL" dirty="0">
              <a:solidFill>
                <a:srgbClr val="002060"/>
              </a:solidFill>
              <a:latin typeface="Calibri" panose="020F0502020204030204" pitchFamily="34" charset="0"/>
              <a:cs typeface="Calibri" panose="020F0502020204030204" pitchFamily="34" charset="0"/>
            </a:endParaRPr>
          </a:p>
        </p:txBody>
      </p:sp>
      <p:sp>
        <p:nvSpPr>
          <p:cNvPr id="7" name="Prostokąt 6"/>
          <p:cNvSpPr/>
          <p:nvPr/>
        </p:nvSpPr>
        <p:spPr>
          <a:xfrm>
            <a:off x="374652" y="1526351"/>
            <a:ext cx="10455273" cy="4401205"/>
          </a:xfrm>
          <a:prstGeom prst="rect">
            <a:avLst/>
          </a:prstGeom>
        </p:spPr>
        <p:txBody>
          <a:bodyPr wrap="square">
            <a:spAutoFit/>
          </a:bodyPr>
          <a:lstStyle/>
          <a:p>
            <a:pPr marL="457200" indent="-457200">
              <a:buClr>
                <a:schemeClr val="accent2"/>
              </a:buClr>
              <a:buFont typeface="Arial" panose="020B0604020202020204" pitchFamily="34" charset="0"/>
              <a:buChar char="•"/>
            </a:pPr>
            <a:r>
              <a:rPr lang="en-US" sz="2800" dirty="0">
                <a:latin typeface="Calibri" panose="020F0502020204030204" pitchFamily="34" charset="0"/>
                <a:cs typeface="Calibri" panose="020F0502020204030204" pitchFamily="34" charset="0"/>
              </a:rPr>
              <a:t>Relate the identified problem to local conditions in the Democratic Republic of Congo, Cameroon, or another Sub-Saharan African country.</a:t>
            </a:r>
            <a:endParaRPr lang="pl-PL" sz="2800" dirty="0">
              <a:latin typeface="Calibri" panose="020F0502020204030204" pitchFamily="34" charset="0"/>
              <a:cs typeface="Calibri" panose="020F0502020204030204" pitchFamily="34" charset="0"/>
            </a:endParaRPr>
          </a:p>
          <a:p>
            <a:pPr marL="457200" indent="-457200">
              <a:buClr>
                <a:schemeClr val="accent2"/>
              </a:buClr>
              <a:buFont typeface="Arial" panose="020B0604020202020204" pitchFamily="34" charset="0"/>
              <a:buChar char="•"/>
            </a:pPr>
            <a:r>
              <a:rPr lang="en-US" sz="2800" dirty="0">
                <a:latin typeface="Calibri" panose="020F0502020204030204" pitchFamily="34" charset="0"/>
                <a:cs typeface="Calibri" panose="020F0502020204030204" pitchFamily="34" charset="0"/>
              </a:rPr>
              <a:t>Identify what transport, infrastructure, operational, or economic data would be necessary for a deeper engineering analysis of the problem.</a:t>
            </a:r>
            <a:endParaRPr lang="pl-PL" sz="2800" dirty="0">
              <a:latin typeface="Calibri" panose="020F0502020204030204" pitchFamily="34" charset="0"/>
              <a:cs typeface="Calibri" panose="020F0502020204030204" pitchFamily="34" charset="0"/>
            </a:endParaRPr>
          </a:p>
          <a:p>
            <a:pPr marL="457200" indent="-457200">
              <a:buClr>
                <a:schemeClr val="accent2"/>
              </a:buClr>
              <a:buFont typeface="Arial" panose="020B0604020202020204" pitchFamily="34" charset="0"/>
              <a:buChar char="•"/>
            </a:pPr>
            <a:r>
              <a:rPr lang="en-US" sz="2800" dirty="0">
                <a:latin typeface="Calibri" panose="020F0502020204030204" pitchFamily="34" charset="0"/>
                <a:cs typeface="Calibri" panose="020F0502020204030204" pitchFamily="34" charset="0"/>
              </a:rPr>
              <a:t>Propose 3–5 realistic corrective or developmental actions that could improve logistics performance under local African conditions.</a:t>
            </a:r>
            <a:endParaRPr lang="pl-PL" sz="2800" dirty="0">
              <a:latin typeface="Calibri" panose="020F0502020204030204" pitchFamily="34" charset="0"/>
              <a:cs typeface="Calibri" panose="020F0502020204030204" pitchFamily="34" charset="0"/>
            </a:endParaRPr>
          </a:p>
          <a:p>
            <a:pPr marL="457200" indent="-457200">
              <a:buClr>
                <a:schemeClr val="accent2"/>
              </a:buClr>
              <a:buFont typeface="Arial" panose="020B0604020202020204" pitchFamily="34" charset="0"/>
              <a:buChar char="•"/>
            </a:pPr>
            <a:r>
              <a:rPr lang="en-US" sz="2800" dirty="0">
                <a:latin typeface="Calibri" panose="020F0502020204030204" pitchFamily="34" charset="0"/>
                <a:cs typeface="Calibri" panose="020F0502020204030204" pitchFamily="34" charset="0"/>
              </a:rPr>
              <a:t>Critically evaluate the credibility and limitations of the film as a source of professional information.</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527511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390C33-C32E-4212-8A97-17D59ED18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0D354D-ECD0-43B2-94F9-B7028980A324}">
  <ds:schemaRefs>
    <ds:schemaRef ds:uri="http://schemas.microsoft.com/office/2006/metadata/properties"/>
    <ds:schemaRef ds:uri="597320a7-26c9-4ada-a5d3-9ce4cfbbe2be"/>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d7c2d7e5-d637-40e7-a03d-32f79b35a394"/>
    <ds:schemaRef ds:uri="http://www.w3.org/XML/1998/namespace"/>
  </ds:schemaRefs>
</ds:datastoreItem>
</file>

<file path=customXml/itemProps3.xml><?xml version="1.0" encoding="utf-8"?>
<ds:datastoreItem xmlns:ds="http://schemas.openxmlformats.org/officeDocument/2006/customXml" ds:itemID="{447AD314-B10E-4340-A248-24F331000C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6879</TotalTime>
  <Words>944</Words>
  <Application>Microsoft Office PowerPoint</Application>
  <PresentationFormat>Widescreen</PresentationFormat>
  <Paragraphs>96</Paragraphs>
  <Slides>15</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 Rounded MT Bold</vt:lpstr>
      <vt:lpstr>Calibri</vt:lpstr>
      <vt:lpstr>Helvetica Neue</vt:lpstr>
      <vt:lpstr>Helvetica Neue Medium</vt:lpstr>
      <vt:lpstr>Montserrat Regular</vt:lpstr>
      <vt:lpstr>21_BasicWhite</vt:lpstr>
      <vt:lpstr>African Logistics and Supply Chain Case Studies</vt:lpstr>
      <vt:lpstr>Road Transportation Systems Engineering Development in the Sub-Saharan Africa – Modern EU Master Programme &amp; Capacity Building</vt:lpstr>
      <vt:lpstr>PowerPoint Presentation</vt:lpstr>
      <vt:lpstr>PowerPoint Presentation</vt:lpstr>
      <vt:lpstr>Investing in Africa's Logistics Industry: Opportunities and Challenges </vt:lpstr>
      <vt:lpstr>Summary of the Film</vt:lpstr>
      <vt:lpstr>Learning Outcomes</vt:lpstr>
      <vt:lpstr>Instructions for Students</vt:lpstr>
      <vt:lpstr>Instructions for Students</vt:lpstr>
      <vt:lpstr>Supporting Questions</vt:lpstr>
      <vt:lpstr>Supporting Questions</vt:lpstr>
      <vt:lpstr>Expected Result of the Assignment</vt:lpstr>
      <vt:lpstr>Evaluation Criteria</vt:lpstr>
      <vt:lpstr>Short Description for Students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3</dc:title>
  <dc:creator>Konto Microsoft</dc:creator>
  <cp:lastModifiedBy>Wojciech Kustra</cp:lastModifiedBy>
  <cp:revision>193</cp:revision>
  <dcterms:created xsi:type="dcterms:W3CDTF">2026-01-05T11:08:08Z</dcterms:created>
  <dcterms:modified xsi:type="dcterms:W3CDTF">2026-05-26T17:01:35Z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