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4"/>
  </p:notesMasterIdLst>
  <p:sldIdLst>
    <p:sldId id="323" r:id="rId6"/>
    <p:sldId id="324" r:id="rId7"/>
    <p:sldId id="325" r:id="rId8"/>
    <p:sldId id="257" r:id="rId9"/>
    <p:sldId id="368" r:id="rId10"/>
    <p:sldId id="356" r:id="rId11"/>
    <p:sldId id="357" r:id="rId12"/>
    <p:sldId id="358" r:id="rId13"/>
    <p:sldId id="359" r:id="rId14"/>
    <p:sldId id="360" r:id="rId15"/>
    <p:sldId id="361" r:id="rId16"/>
    <p:sldId id="366" r:id="rId17"/>
    <p:sldId id="367" r:id="rId18"/>
    <p:sldId id="362" r:id="rId19"/>
    <p:sldId id="363" r:id="rId20"/>
    <p:sldId id="364" r:id="rId21"/>
    <p:sldId id="365" r:id="rId22"/>
    <p:sldId id="326"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F3293B-0736-1172-B55C-810B0D959115}" v="38" dt="2026-05-08T09:02:33.2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299" autoAdjust="0"/>
  </p:normalViewPr>
  <p:slideViewPr>
    <p:cSldViewPr snapToGrid="0">
      <p:cViewPr varScale="1">
        <p:scale>
          <a:sx n="113" d="100"/>
          <a:sy n="113" d="100"/>
        </p:scale>
        <p:origin x="1356"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7DF3293B-0736-1172-B55C-810B0D959115}"/>
    <pc:docChg chg="addSld modSld">
      <pc:chgData name="juswinkl@pg.edu.pl" userId="S::juswinkl_pg.edu.pl#ext#@fril.onmicrosoft.com::455ad5cd-e5a2-49e7-93b8-6e6dfab2f2a5" providerId="AD" clId="Web-{7DF3293B-0736-1172-B55C-810B0D959115}" dt="2026-05-08T09:02:33.206" v="37" actId="1076"/>
      <pc:docMkLst>
        <pc:docMk/>
      </pc:docMkLst>
      <pc:sldChg chg="addSp modSp">
        <pc:chgData name="juswinkl@pg.edu.pl" userId="S::juswinkl_pg.edu.pl#ext#@fril.onmicrosoft.com::455ad5cd-e5a2-49e7-93b8-6e6dfab2f2a5" providerId="AD" clId="Web-{7DF3293B-0736-1172-B55C-810B0D959115}" dt="2026-05-08T08:58:15.385" v="4" actId="1076"/>
        <pc:sldMkLst>
          <pc:docMk/>
          <pc:sldMk cId="1950644353" sldId="257"/>
        </pc:sldMkLst>
        <pc:picChg chg="add mod">
          <ac:chgData name="juswinkl@pg.edu.pl" userId="S::juswinkl_pg.edu.pl#ext#@fril.onmicrosoft.com::455ad5cd-e5a2-49e7-93b8-6e6dfab2f2a5" providerId="AD" clId="Web-{7DF3293B-0736-1172-B55C-810B0D959115}" dt="2026-05-08T08:58:15.385" v="4" actId="1076"/>
          <ac:picMkLst>
            <pc:docMk/>
            <pc:sldMk cId="1950644353" sldId="257"/>
            <ac:picMk id="7" creationId="{B7AEB076-C18D-015B-04BD-2E1552FC3582}"/>
          </ac:picMkLst>
        </pc:picChg>
      </pc:sldChg>
      <pc:sldChg chg="addSp modSp">
        <pc:chgData name="juswinkl@pg.edu.pl" userId="S::juswinkl_pg.edu.pl#ext#@fril.onmicrosoft.com::455ad5cd-e5a2-49e7-93b8-6e6dfab2f2a5" providerId="AD" clId="Web-{7DF3293B-0736-1172-B55C-810B0D959115}" dt="2026-05-08T08:58:07.806" v="2" actId="1076"/>
        <pc:sldMkLst>
          <pc:docMk/>
          <pc:sldMk cId="2579656660" sldId="323"/>
        </pc:sldMkLst>
        <pc:picChg chg="add mod">
          <ac:chgData name="juswinkl@pg.edu.pl" userId="S::juswinkl_pg.edu.pl#ext#@fril.onmicrosoft.com::455ad5cd-e5a2-49e7-93b8-6e6dfab2f2a5" providerId="AD" clId="Web-{7DF3293B-0736-1172-B55C-810B0D959115}" dt="2026-05-08T08:58:07.806" v="2" actId="1076"/>
          <ac:picMkLst>
            <pc:docMk/>
            <pc:sldMk cId="2579656660" sldId="323"/>
            <ac:picMk id="4" creationId="{47056FAB-2AF9-6486-C4D8-9DA13ACF66D4}"/>
          </ac:picMkLst>
        </pc:picChg>
      </pc:sldChg>
      <pc:sldChg chg="addSp modSp">
        <pc:chgData name="juswinkl@pg.edu.pl" userId="S::juswinkl_pg.edu.pl#ext#@fril.onmicrosoft.com::455ad5cd-e5a2-49e7-93b8-6e6dfab2f2a5" providerId="AD" clId="Web-{7DF3293B-0736-1172-B55C-810B0D959115}" dt="2026-05-08T08:58:22.791" v="7" actId="1076"/>
        <pc:sldMkLst>
          <pc:docMk/>
          <pc:sldMk cId="2499036334" sldId="356"/>
        </pc:sldMkLst>
        <pc:picChg chg="add mod">
          <ac:chgData name="juswinkl@pg.edu.pl" userId="S::juswinkl_pg.edu.pl#ext#@fril.onmicrosoft.com::455ad5cd-e5a2-49e7-93b8-6e6dfab2f2a5" providerId="AD" clId="Web-{7DF3293B-0736-1172-B55C-810B0D959115}" dt="2026-05-08T08:58:22.791" v="7" actId="1076"/>
          <ac:picMkLst>
            <pc:docMk/>
            <pc:sldMk cId="2499036334" sldId="356"/>
            <ac:picMk id="5" creationId="{F74990FC-2432-129E-ED28-CC5CACDE767D}"/>
          </ac:picMkLst>
        </pc:picChg>
      </pc:sldChg>
      <pc:sldChg chg="addSp modSp">
        <pc:chgData name="juswinkl@pg.edu.pl" userId="S::juswinkl_pg.edu.pl#ext#@fril.onmicrosoft.com::455ad5cd-e5a2-49e7-93b8-6e6dfab2f2a5" providerId="AD" clId="Web-{7DF3293B-0736-1172-B55C-810B0D959115}" dt="2026-05-08T08:58:27.228" v="9" actId="1076"/>
        <pc:sldMkLst>
          <pc:docMk/>
          <pc:sldMk cId="3838491172" sldId="357"/>
        </pc:sldMkLst>
        <pc:picChg chg="add mod">
          <ac:chgData name="juswinkl@pg.edu.pl" userId="S::juswinkl_pg.edu.pl#ext#@fril.onmicrosoft.com::455ad5cd-e5a2-49e7-93b8-6e6dfab2f2a5" providerId="AD" clId="Web-{7DF3293B-0736-1172-B55C-810B0D959115}" dt="2026-05-08T08:58:27.228" v="9" actId="1076"/>
          <ac:picMkLst>
            <pc:docMk/>
            <pc:sldMk cId="3838491172" sldId="357"/>
            <ac:picMk id="5" creationId="{23E9603B-0926-DC26-49D1-74975668BF43}"/>
          </ac:picMkLst>
        </pc:picChg>
      </pc:sldChg>
      <pc:sldChg chg="addSp modSp">
        <pc:chgData name="juswinkl@pg.edu.pl" userId="S::juswinkl_pg.edu.pl#ext#@fril.onmicrosoft.com::455ad5cd-e5a2-49e7-93b8-6e6dfab2f2a5" providerId="AD" clId="Web-{7DF3293B-0736-1172-B55C-810B0D959115}" dt="2026-05-08T08:58:32.963" v="11" actId="1076"/>
        <pc:sldMkLst>
          <pc:docMk/>
          <pc:sldMk cId="336759115" sldId="358"/>
        </pc:sldMkLst>
        <pc:picChg chg="add mod">
          <ac:chgData name="juswinkl@pg.edu.pl" userId="S::juswinkl_pg.edu.pl#ext#@fril.onmicrosoft.com::455ad5cd-e5a2-49e7-93b8-6e6dfab2f2a5" providerId="AD" clId="Web-{7DF3293B-0736-1172-B55C-810B0D959115}" dt="2026-05-08T08:58:32.963" v="11" actId="1076"/>
          <ac:picMkLst>
            <pc:docMk/>
            <pc:sldMk cId="336759115" sldId="358"/>
            <ac:picMk id="5" creationId="{A2750527-B3A0-089C-0D09-98D894EB966D}"/>
          </ac:picMkLst>
        </pc:picChg>
      </pc:sldChg>
      <pc:sldChg chg="addSp modSp">
        <pc:chgData name="juswinkl@pg.edu.pl" userId="S::juswinkl_pg.edu.pl#ext#@fril.onmicrosoft.com::455ad5cd-e5a2-49e7-93b8-6e6dfab2f2a5" providerId="AD" clId="Web-{7DF3293B-0736-1172-B55C-810B0D959115}" dt="2026-05-08T08:58:38.104" v="13" actId="1076"/>
        <pc:sldMkLst>
          <pc:docMk/>
          <pc:sldMk cId="2779724704" sldId="359"/>
        </pc:sldMkLst>
        <pc:picChg chg="add mod">
          <ac:chgData name="juswinkl@pg.edu.pl" userId="S::juswinkl_pg.edu.pl#ext#@fril.onmicrosoft.com::455ad5cd-e5a2-49e7-93b8-6e6dfab2f2a5" providerId="AD" clId="Web-{7DF3293B-0736-1172-B55C-810B0D959115}" dt="2026-05-08T08:58:38.104" v="13" actId="1076"/>
          <ac:picMkLst>
            <pc:docMk/>
            <pc:sldMk cId="2779724704" sldId="359"/>
            <ac:picMk id="5" creationId="{4D06BB15-5643-A2AF-BBD6-5536B0C15BE0}"/>
          </ac:picMkLst>
        </pc:picChg>
      </pc:sldChg>
      <pc:sldChg chg="addSp modSp">
        <pc:chgData name="juswinkl@pg.edu.pl" userId="S::juswinkl_pg.edu.pl#ext#@fril.onmicrosoft.com::455ad5cd-e5a2-49e7-93b8-6e6dfab2f2a5" providerId="AD" clId="Web-{7DF3293B-0736-1172-B55C-810B0D959115}" dt="2026-05-08T08:58:42.447" v="15" actId="1076"/>
        <pc:sldMkLst>
          <pc:docMk/>
          <pc:sldMk cId="3782761671" sldId="360"/>
        </pc:sldMkLst>
        <pc:picChg chg="add mod">
          <ac:chgData name="juswinkl@pg.edu.pl" userId="S::juswinkl_pg.edu.pl#ext#@fril.onmicrosoft.com::455ad5cd-e5a2-49e7-93b8-6e6dfab2f2a5" providerId="AD" clId="Web-{7DF3293B-0736-1172-B55C-810B0D959115}" dt="2026-05-08T08:58:42.447" v="15" actId="1076"/>
          <ac:picMkLst>
            <pc:docMk/>
            <pc:sldMk cId="3782761671" sldId="360"/>
            <ac:picMk id="5" creationId="{008B6CB4-110E-268B-C63A-17F279E5DF85}"/>
          </ac:picMkLst>
        </pc:picChg>
      </pc:sldChg>
      <pc:sldChg chg="addSp modSp">
        <pc:chgData name="juswinkl@pg.edu.pl" userId="S::juswinkl_pg.edu.pl#ext#@fril.onmicrosoft.com::455ad5cd-e5a2-49e7-93b8-6e6dfab2f2a5" providerId="AD" clId="Web-{7DF3293B-0736-1172-B55C-810B0D959115}" dt="2026-05-08T08:58:48.307" v="17" actId="1076"/>
        <pc:sldMkLst>
          <pc:docMk/>
          <pc:sldMk cId="638792885" sldId="361"/>
        </pc:sldMkLst>
        <pc:picChg chg="add mod">
          <ac:chgData name="juswinkl@pg.edu.pl" userId="S::juswinkl_pg.edu.pl#ext#@fril.onmicrosoft.com::455ad5cd-e5a2-49e7-93b8-6e6dfab2f2a5" providerId="AD" clId="Web-{7DF3293B-0736-1172-B55C-810B0D959115}" dt="2026-05-08T08:58:48.307" v="17" actId="1076"/>
          <ac:picMkLst>
            <pc:docMk/>
            <pc:sldMk cId="638792885" sldId="361"/>
            <ac:picMk id="5" creationId="{3024A0D6-7D41-4617-0A33-447A3543C84A}"/>
          </ac:picMkLst>
        </pc:picChg>
      </pc:sldChg>
      <pc:sldChg chg="addSp modSp">
        <pc:chgData name="juswinkl@pg.edu.pl" userId="S::juswinkl_pg.edu.pl#ext#@fril.onmicrosoft.com::455ad5cd-e5a2-49e7-93b8-6e6dfab2f2a5" providerId="AD" clId="Web-{7DF3293B-0736-1172-B55C-810B0D959115}" dt="2026-05-08T08:59:05.041" v="23" actId="1076"/>
        <pc:sldMkLst>
          <pc:docMk/>
          <pc:sldMk cId="273912072" sldId="362"/>
        </pc:sldMkLst>
        <pc:picChg chg="add mod">
          <ac:chgData name="juswinkl@pg.edu.pl" userId="S::juswinkl_pg.edu.pl#ext#@fril.onmicrosoft.com::455ad5cd-e5a2-49e7-93b8-6e6dfab2f2a5" providerId="AD" clId="Web-{7DF3293B-0736-1172-B55C-810B0D959115}" dt="2026-05-08T08:59:05.041" v="23" actId="1076"/>
          <ac:picMkLst>
            <pc:docMk/>
            <pc:sldMk cId="273912072" sldId="362"/>
            <ac:picMk id="5" creationId="{F35C5E91-A36D-D136-9771-F7A26222B1DF}"/>
          </ac:picMkLst>
        </pc:picChg>
      </pc:sldChg>
      <pc:sldChg chg="addSp modSp">
        <pc:chgData name="juswinkl@pg.edu.pl" userId="S::juswinkl_pg.edu.pl#ext#@fril.onmicrosoft.com::455ad5cd-e5a2-49e7-93b8-6e6dfab2f2a5" providerId="AD" clId="Web-{7DF3293B-0736-1172-B55C-810B0D959115}" dt="2026-05-08T08:59:09.807" v="25" actId="1076"/>
        <pc:sldMkLst>
          <pc:docMk/>
          <pc:sldMk cId="1667213982" sldId="363"/>
        </pc:sldMkLst>
        <pc:picChg chg="add mod">
          <ac:chgData name="juswinkl@pg.edu.pl" userId="S::juswinkl_pg.edu.pl#ext#@fril.onmicrosoft.com::455ad5cd-e5a2-49e7-93b8-6e6dfab2f2a5" providerId="AD" clId="Web-{7DF3293B-0736-1172-B55C-810B0D959115}" dt="2026-05-08T08:59:09.807" v="25" actId="1076"/>
          <ac:picMkLst>
            <pc:docMk/>
            <pc:sldMk cId="1667213982" sldId="363"/>
            <ac:picMk id="6" creationId="{4AA8DE42-5AA3-525D-B2AA-106C94FC0E73}"/>
          </ac:picMkLst>
        </pc:picChg>
      </pc:sldChg>
      <pc:sldChg chg="addSp modSp">
        <pc:chgData name="juswinkl@pg.edu.pl" userId="S::juswinkl_pg.edu.pl#ext#@fril.onmicrosoft.com::455ad5cd-e5a2-49e7-93b8-6e6dfab2f2a5" providerId="AD" clId="Web-{7DF3293B-0736-1172-B55C-810B0D959115}" dt="2026-05-08T08:59:15.182" v="27" actId="1076"/>
        <pc:sldMkLst>
          <pc:docMk/>
          <pc:sldMk cId="2935280469" sldId="364"/>
        </pc:sldMkLst>
        <pc:picChg chg="add mod">
          <ac:chgData name="juswinkl@pg.edu.pl" userId="S::juswinkl_pg.edu.pl#ext#@fril.onmicrosoft.com::455ad5cd-e5a2-49e7-93b8-6e6dfab2f2a5" providerId="AD" clId="Web-{7DF3293B-0736-1172-B55C-810B0D959115}" dt="2026-05-08T08:59:15.182" v="27" actId="1076"/>
          <ac:picMkLst>
            <pc:docMk/>
            <pc:sldMk cId="2935280469" sldId="364"/>
            <ac:picMk id="5" creationId="{EF269069-2960-5307-9E00-B77AC425FCEA}"/>
          </ac:picMkLst>
        </pc:picChg>
      </pc:sldChg>
      <pc:sldChg chg="addSp modSp">
        <pc:chgData name="juswinkl@pg.edu.pl" userId="S::juswinkl_pg.edu.pl#ext#@fril.onmicrosoft.com::455ad5cd-e5a2-49e7-93b8-6e6dfab2f2a5" providerId="AD" clId="Web-{7DF3293B-0736-1172-B55C-810B0D959115}" dt="2026-05-08T08:59:19.166" v="29" actId="1076"/>
        <pc:sldMkLst>
          <pc:docMk/>
          <pc:sldMk cId="2334531764" sldId="365"/>
        </pc:sldMkLst>
        <pc:picChg chg="add mod">
          <ac:chgData name="juswinkl@pg.edu.pl" userId="S::juswinkl_pg.edu.pl#ext#@fril.onmicrosoft.com::455ad5cd-e5a2-49e7-93b8-6e6dfab2f2a5" providerId="AD" clId="Web-{7DF3293B-0736-1172-B55C-810B0D959115}" dt="2026-05-08T08:59:19.166" v="29" actId="1076"/>
          <ac:picMkLst>
            <pc:docMk/>
            <pc:sldMk cId="2334531764" sldId="365"/>
            <ac:picMk id="5" creationId="{BC31A708-94E8-AFC8-FD4F-4EC293AF0ED3}"/>
          </ac:picMkLst>
        </pc:picChg>
      </pc:sldChg>
      <pc:sldChg chg="addSp modSp">
        <pc:chgData name="juswinkl@pg.edu.pl" userId="S::juswinkl_pg.edu.pl#ext#@fril.onmicrosoft.com::455ad5cd-e5a2-49e7-93b8-6e6dfab2f2a5" providerId="AD" clId="Web-{7DF3293B-0736-1172-B55C-810B0D959115}" dt="2026-05-08T08:58:54.197" v="19" actId="1076"/>
        <pc:sldMkLst>
          <pc:docMk/>
          <pc:sldMk cId="2675349565" sldId="366"/>
        </pc:sldMkLst>
        <pc:picChg chg="add mod">
          <ac:chgData name="juswinkl@pg.edu.pl" userId="S::juswinkl_pg.edu.pl#ext#@fril.onmicrosoft.com::455ad5cd-e5a2-49e7-93b8-6e6dfab2f2a5" providerId="AD" clId="Web-{7DF3293B-0736-1172-B55C-810B0D959115}" dt="2026-05-08T08:58:54.197" v="19" actId="1076"/>
          <ac:picMkLst>
            <pc:docMk/>
            <pc:sldMk cId="2675349565" sldId="366"/>
            <ac:picMk id="7" creationId="{89826380-DAB4-B0CE-8E28-F7B509EC2B4D}"/>
          </ac:picMkLst>
        </pc:picChg>
      </pc:sldChg>
      <pc:sldChg chg="addSp modSp">
        <pc:chgData name="juswinkl@pg.edu.pl" userId="S::juswinkl_pg.edu.pl#ext#@fril.onmicrosoft.com::455ad5cd-e5a2-49e7-93b8-6e6dfab2f2a5" providerId="AD" clId="Web-{7DF3293B-0736-1172-B55C-810B0D959115}" dt="2026-05-08T08:58:59.479" v="21" actId="1076"/>
        <pc:sldMkLst>
          <pc:docMk/>
          <pc:sldMk cId="2463218681" sldId="367"/>
        </pc:sldMkLst>
        <pc:picChg chg="add mod">
          <ac:chgData name="juswinkl@pg.edu.pl" userId="S::juswinkl_pg.edu.pl#ext#@fril.onmicrosoft.com::455ad5cd-e5a2-49e7-93b8-6e6dfab2f2a5" providerId="AD" clId="Web-{7DF3293B-0736-1172-B55C-810B0D959115}" dt="2026-05-08T08:58:59.479" v="21" actId="1076"/>
          <ac:picMkLst>
            <pc:docMk/>
            <pc:sldMk cId="2463218681" sldId="367"/>
            <ac:picMk id="5" creationId="{BD16BE11-3A95-3396-C5D9-2BA86EFDF924}"/>
          </ac:picMkLst>
        </pc:picChg>
      </pc:sldChg>
      <pc:sldChg chg="addSp modSp new">
        <pc:chgData name="juswinkl@pg.edu.pl" userId="S::juswinkl_pg.edu.pl#ext#@fril.onmicrosoft.com::455ad5cd-e5a2-49e7-93b8-6e6dfab2f2a5" providerId="AD" clId="Web-{7DF3293B-0736-1172-B55C-810B0D959115}" dt="2026-05-08T09:02:33.206" v="37" actId="1076"/>
        <pc:sldMkLst>
          <pc:docMk/>
          <pc:sldMk cId="4168667022" sldId="368"/>
        </pc:sldMkLst>
        <pc:spChg chg="mod">
          <ac:chgData name="juswinkl@pg.edu.pl" userId="S::juswinkl_pg.edu.pl#ext#@fril.onmicrosoft.com::455ad5cd-e5a2-49e7-93b8-6e6dfab2f2a5" providerId="AD" clId="Web-{7DF3293B-0736-1172-B55C-810B0D959115}" dt="2026-05-08T09:02:09.751" v="33" actId="20577"/>
          <ac:spMkLst>
            <pc:docMk/>
            <pc:sldMk cId="4168667022" sldId="368"/>
            <ac:spMk id="2" creationId="{17ED7FD1-B5CF-2F42-F452-D2538B2EE815}"/>
          </ac:spMkLst>
        </pc:spChg>
        <pc:picChg chg="add mod">
          <ac:chgData name="juswinkl@pg.edu.pl" userId="S::juswinkl_pg.edu.pl#ext#@fril.onmicrosoft.com::455ad5cd-e5a2-49e7-93b8-6e6dfab2f2a5" providerId="AD" clId="Web-{7DF3293B-0736-1172-B55C-810B0D959115}" dt="2026-05-08T09:02:33.206" v="37" actId="1076"/>
          <ac:picMkLst>
            <pc:docMk/>
            <pc:sldMk cId="4168667022" sldId="368"/>
            <ac:picMk id="4" creationId="{6B87B13D-9B4D-947C-71B1-52E1FA8E375A}"/>
          </ac:picMkLst>
        </pc:picChg>
      </pc:sldChg>
    </pc:docChg>
  </pc:docChgLst>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42:34.689" v="16" actId="6549"/>
      <pc:docMkLst>
        <pc:docMk/>
      </pc:docMkLst>
      <pc:sldChg chg="modSp mod">
        <pc:chgData name="Wojciech Kustra" userId="afebd3d0-216b-4c4f-8992-1bf1fda6d5e8" providerId="ADAL" clId="{1D307E72-7901-4E61-A01B-3C4232ABCF63}" dt="2026-04-27T17:41:54.766" v="14" actId="20577"/>
        <pc:sldMkLst>
          <pc:docMk/>
          <pc:sldMk cId="1950644353" sldId="257"/>
        </pc:sldMkLst>
        <pc:spChg chg="mod">
          <ac:chgData name="Wojciech Kustra" userId="afebd3d0-216b-4c4f-8992-1bf1fda6d5e8" providerId="ADAL" clId="{1D307E72-7901-4E61-A01B-3C4232ABCF63}" dt="2026-04-27T17:41:54.766" v="14"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1:50.327" v="7" actId="20577"/>
        <pc:sldMkLst>
          <pc:docMk/>
          <pc:sldMk cId="2579656660" sldId="323"/>
        </pc:sldMkLst>
        <pc:spChg chg="mod">
          <ac:chgData name="Wojciech Kustra" userId="afebd3d0-216b-4c4f-8992-1bf1fda6d5e8" providerId="ADAL" clId="{1D307E72-7901-4E61-A01B-3C4232ABCF63}" dt="2026-04-27T17:41:50.327" v="7"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2:34.689" v="16" actId="6549"/>
        <pc:sldMasterMkLst>
          <pc:docMk/>
          <pc:sldMasterMk cId="65766046" sldId="2147483672"/>
        </pc:sldMasterMkLst>
        <pc:sldLayoutChg chg="modSp mod">
          <pc:chgData name="Wojciech Kustra" userId="afebd3d0-216b-4c4f-8992-1bf1fda6d5e8" providerId="ADAL" clId="{1D307E72-7901-4E61-A01B-3C4232ABCF63}" dt="2026-05-04T16:42:34.689" v="16"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2:34.689" v="16" actId="6549"/>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275037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1207792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099430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4109498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3990522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187142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1022076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644359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368258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1101279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Distribution Logistics</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3</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47056FAB-2AF9-6486-C4D8-9DA13ACF66D4}"/>
              </a:ext>
            </a:extLst>
          </p:cNvPr>
          <p:cNvPicPr>
            <a:picLocks noChangeAspect="1"/>
          </p:cNvPicPr>
          <p:nvPr/>
        </p:nvPicPr>
        <p:blipFill>
          <a:blip r:embed="rId3"/>
          <a:stretch>
            <a:fillRect/>
          </a:stretch>
        </p:blipFill>
        <p:spPr>
          <a:xfrm>
            <a:off x="772990" y="4482611"/>
            <a:ext cx="4045927" cy="800101"/>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dirty="0">
                <a:latin typeface="Calibri" panose="020F0502020204030204" pitchFamily="34" charset="0"/>
                <a:cs typeface="Calibri" panose="020F0502020204030204" pitchFamily="34" charset="0"/>
              </a:rPr>
              <a:t>Combined Benefits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LCCs handle bulk consolidation outside the city, </a:t>
            </a:r>
            <a:r>
              <a:rPr lang="en-US" sz="2800" dirty="0" err="1">
                <a:latin typeface="Calibri" panose="020F0502020204030204" pitchFamily="34" charset="0"/>
                <a:cs typeface="Calibri" panose="020F0502020204030204" pitchFamily="34" charset="0"/>
              </a:rPr>
              <a:t>microhubs</a:t>
            </a:r>
            <a:r>
              <a:rPr lang="en-US" sz="2800" dirty="0">
                <a:latin typeface="Calibri" panose="020F0502020204030204" pitchFamily="34" charset="0"/>
                <a:cs typeface="Calibri" panose="020F0502020204030204" pitchFamily="34" charset="0"/>
              </a:rPr>
              <a:t> manage last-mile deliveries efficiently.</a:t>
            </a:r>
          </a:p>
          <a:p>
            <a:r>
              <a:rPr lang="en-US" sz="2800" dirty="0">
                <a:latin typeface="Calibri" panose="020F0502020204030204" pitchFamily="34" charset="0"/>
                <a:cs typeface="Calibri" panose="020F0502020204030204" pitchFamily="34" charset="0"/>
              </a:rPr>
              <a:t>Together, they reduce costs, delivery times, and environmental footprint.</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Local Consolidation Centers and </a:t>
            </a:r>
            <a:r>
              <a:rPr lang="en-US" dirty="0" err="1">
                <a:latin typeface="Calibri" panose="020F0502020204030204" pitchFamily="34" charset="0"/>
                <a:cs typeface="Calibri" panose="020F0502020204030204" pitchFamily="34" charset="0"/>
              </a:rPr>
              <a:t>Microhubs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08B6CB4-110E-268B-C63A-17F279E5DF85}"/>
              </a:ext>
            </a:extLst>
          </p:cNvPr>
          <p:cNvPicPr>
            <a:picLocks noChangeAspect="1"/>
          </p:cNvPicPr>
          <p:nvPr/>
        </p:nvPicPr>
        <p:blipFill>
          <a:blip r:embed="rId3"/>
          <a:stretch>
            <a:fillRect/>
          </a:stretch>
        </p:blipFill>
        <p:spPr>
          <a:xfrm>
            <a:off x="256380" y="5980780"/>
            <a:ext cx="4045927" cy="800101"/>
          </a:xfrm>
          <a:prstGeom prst="rect">
            <a:avLst/>
          </a:prstGeom>
        </p:spPr>
      </p:pic>
    </p:spTree>
    <p:extLst>
      <p:ext uri="{BB962C8B-B14F-4D97-AF65-F5344CB8AC3E}">
        <p14:creationId xmlns:p14="http://schemas.microsoft.com/office/powerpoint/2010/main" val="3782761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Sustainable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Last</a:t>
            </a:r>
            <a:r>
              <a:rPr lang="pl-PL" dirty="0">
                <a:latin typeface="Calibri" panose="020F0502020204030204" pitchFamily="34" charset="0"/>
                <a:cs typeface="Calibri" panose="020F0502020204030204" pitchFamily="34" charset="0"/>
              </a:rPr>
              <a:t>-Mile Delivery Solutions</a:t>
            </a:r>
          </a:p>
        </p:txBody>
      </p:sp>
      <p:sp>
        <p:nvSpPr>
          <p:cNvPr id="3" name="Symbol zastępczy zawartości 2"/>
          <p:cNvSpPr>
            <a:spLocks noGrp="1"/>
          </p:cNvSpPr>
          <p:nvPr>
            <p:ph idx="1"/>
          </p:nvPr>
        </p:nvSpPr>
        <p:spPr>
          <a:xfrm>
            <a:off x="3869268" y="864107"/>
            <a:ext cx="7832402" cy="5430675"/>
          </a:xfrm>
        </p:spPr>
        <p:txBody>
          <a:bodyPr/>
          <a:lstStyle/>
          <a:p>
            <a:pPr marL="0" indent="0">
              <a:buNone/>
            </a:pPr>
            <a:r>
              <a:rPr lang="en-US" sz="2800" b="1" dirty="0">
                <a:latin typeface="Calibri" panose="020F0502020204030204" pitchFamily="34" charset="0"/>
                <a:cs typeface="Calibri" panose="020F0502020204030204" pitchFamily="34" charset="0"/>
              </a:rPr>
              <a:t>Green Vehicles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Electric vans, cargo bikes, and e-trikes reduce CO₂ emissions.</a:t>
            </a:r>
          </a:p>
          <a:p>
            <a:pPr marL="0" indent="0">
              <a:buNone/>
            </a:pPr>
            <a:r>
              <a:rPr lang="en-US" sz="2800" b="1" dirty="0">
                <a:latin typeface="Calibri" panose="020F0502020204030204" pitchFamily="34" charset="0"/>
                <a:cs typeface="Calibri" panose="020F0502020204030204" pitchFamily="34" charset="0"/>
              </a:rPr>
              <a:t>Route Optimization</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Using technology to plan efficient delivery routes, minimizing distance and time.</a:t>
            </a:r>
          </a:p>
          <a:p>
            <a:pPr marL="0" indent="0">
              <a:buNone/>
            </a:pPr>
            <a:r>
              <a:rPr lang="en-US" sz="2800" b="1" dirty="0">
                <a:latin typeface="Calibri" panose="020F0502020204030204" pitchFamily="34" charset="0"/>
                <a:cs typeface="Calibri" panose="020F0502020204030204" pitchFamily="34" charset="0"/>
              </a:rPr>
              <a:t>Shared Deliveries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Collaborating with other logistics providers to consolidate deliveries in the same area</a:t>
            </a:r>
          </a:p>
          <a:p>
            <a:endParaRPr lang="pl-PL" dirty="0"/>
          </a:p>
        </p:txBody>
      </p:sp>
      <p:pic>
        <p:nvPicPr>
          <p:cNvPr id="5" name="Picture 4">
            <a:extLst>
              <a:ext uri="{FF2B5EF4-FFF2-40B4-BE49-F238E27FC236}">
                <a16:creationId xmlns:a16="http://schemas.microsoft.com/office/drawing/2014/main" id="{3024A0D6-7D41-4617-0A33-447A3543C84A}"/>
              </a:ext>
            </a:extLst>
          </p:cNvPr>
          <p:cNvPicPr>
            <a:picLocks noChangeAspect="1"/>
          </p:cNvPicPr>
          <p:nvPr/>
        </p:nvPicPr>
        <p:blipFill>
          <a:blip r:embed="rId3"/>
          <a:stretch>
            <a:fillRect/>
          </a:stretch>
        </p:blipFill>
        <p:spPr>
          <a:xfrm>
            <a:off x="256380" y="5722475"/>
            <a:ext cx="4045927" cy="800101"/>
          </a:xfrm>
          <a:prstGeom prst="rect">
            <a:avLst/>
          </a:prstGeom>
        </p:spPr>
      </p:pic>
    </p:spTree>
    <p:extLst>
      <p:ext uri="{BB962C8B-B14F-4D97-AF65-F5344CB8AC3E}">
        <p14:creationId xmlns:p14="http://schemas.microsoft.com/office/powerpoint/2010/main" val="638792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Kenyan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logistics</a:t>
            </a:r>
            <a:r>
              <a:rPr lang="pl-PL" dirty="0">
                <a:latin typeface="Calibri" panose="020F0502020204030204" pitchFamily="34" charset="0"/>
                <a:cs typeface="Calibri" panose="020F0502020204030204" pitchFamily="34" charset="0"/>
              </a:rPr>
              <a:t> firm </a:t>
            </a:r>
            <a:r>
              <a:rPr lang="pl-PL" dirty="0" err="1">
                <a:latin typeface="Calibri" panose="020F0502020204030204" pitchFamily="34" charset="0"/>
                <a:cs typeface="Calibri" panose="020F0502020204030204" pitchFamily="34" charset="0"/>
              </a:rPr>
              <a:t>Sendy</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deploying</a:t>
            </a:r>
            <a:r>
              <a:rPr lang="pl-PL" dirty="0">
                <a:latin typeface="Calibri" panose="020F0502020204030204" pitchFamily="34" charset="0"/>
                <a:cs typeface="Calibri" panose="020F0502020204030204" pitchFamily="34" charset="0"/>
              </a:rPr>
              <a:t> e‑cargo </a:t>
            </a:r>
            <a:r>
              <a:rPr lang="pl-PL" dirty="0" err="1">
                <a:latin typeface="Calibri" panose="020F0502020204030204" pitchFamily="34" charset="0"/>
                <a:cs typeface="Calibri" panose="020F0502020204030204" pitchFamily="34" charset="0"/>
              </a:rPr>
              <a:t>vehicles</a:t>
            </a:r>
            <a:endParaRPr lang="pl-PL"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4270444" y="242043"/>
            <a:ext cx="6569834" cy="4375510"/>
          </a:xfrm>
          <a:prstGeom prst="rect">
            <a:avLst/>
          </a:prstGeom>
        </p:spPr>
      </p:pic>
      <p:sp>
        <p:nvSpPr>
          <p:cNvPr id="5" name="Prostokąt 4"/>
          <p:cNvSpPr/>
          <p:nvPr/>
        </p:nvSpPr>
        <p:spPr>
          <a:xfrm>
            <a:off x="5608740" y="4617553"/>
            <a:ext cx="6096000" cy="246221"/>
          </a:xfrm>
          <a:prstGeom prst="rect">
            <a:avLst/>
          </a:prstGeom>
        </p:spPr>
        <p:txBody>
          <a:bodyPr>
            <a:spAutoFit/>
          </a:bodyPr>
          <a:lstStyle/>
          <a:p>
            <a:pPr algn="r"/>
            <a:r>
              <a:rPr lang="pl-PL" sz="1000" dirty="0"/>
              <a:t>https://www.dabafinance.com/en/news/kenyan-logistics-firm-sendy-enters-into-administration</a:t>
            </a:r>
          </a:p>
        </p:txBody>
      </p:sp>
      <p:sp>
        <p:nvSpPr>
          <p:cNvPr id="6" name="Prostokąt 5"/>
          <p:cNvSpPr/>
          <p:nvPr/>
        </p:nvSpPr>
        <p:spPr>
          <a:xfrm>
            <a:off x="4002155" y="4986356"/>
            <a:ext cx="7553739" cy="1477328"/>
          </a:xfrm>
          <a:prstGeom prst="rect">
            <a:avLst/>
          </a:prstGeom>
          <a:solidFill>
            <a:schemeClr val="accent1">
              <a:lumMod val="40000"/>
              <a:lumOff val="60000"/>
            </a:schemeClr>
          </a:solidFill>
        </p:spPr>
        <p:txBody>
          <a:bodyPr wrap="square">
            <a:spAutoFit/>
          </a:bodyPr>
          <a:lstStyle/>
          <a:p>
            <a:r>
              <a:rPr lang="en-US" dirty="0" err="1">
                <a:latin typeface="Calibri" panose="020F0502020204030204" pitchFamily="34" charset="0"/>
                <a:cs typeface="Calibri" panose="020F0502020204030204" pitchFamily="34" charset="0"/>
              </a:rPr>
              <a:t>Sendy</a:t>
            </a:r>
            <a:r>
              <a:rPr lang="en-US" dirty="0">
                <a:latin typeface="Calibri" panose="020F0502020204030204" pitchFamily="34" charset="0"/>
                <a:cs typeface="Calibri" panose="020F0502020204030204" pitchFamily="34" charset="0"/>
              </a:rPr>
              <a:t>, a Kenyan logistics company, has introduced </a:t>
            </a:r>
            <a:r>
              <a:rPr lang="en-US" b="1" dirty="0">
                <a:latin typeface="Calibri" panose="020F0502020204030204" pitchFamily="34" charset="0"/>
                <a:cs typeface="Calibri" panose="020F0502020204030204" pitchFamily="34" charset="0"/>
              </a:rPr>
              <a:t>electric three‑wheeler vehicles and electric bikes</a:t>
            </a:r>
            <a:r>
              <a:rPr lang="en-US" dirty="0">
                <a:latin typeface="Calibri" panose="020F0502020204030204" pitchFamily="34" charset="0"/>
                <a:cs typeface="Calibri" panose="020F0502020204030204" pitchFamily="34" charset="0"/>
              </a:rPr>
              <a:t> for last‑mile deliveries in partnership with ARC Ride. These e‑cargo vehicles (similar to electric </a:t>
            </a:r>
            <a:r>
              <a:rPr lang="en-US" dirty="0" err="1">
                <a:latin typeface="Calibri" panose="020F0502020204030204" pitchFamily="34" charset="0"/>
                <a:cs typeface="Calibri" panose="020F0502020204030204" pitchFamily="34" charset="0"/>
              </a:rPr>
              <a:t>tuk‑tuks</a:t>
            </a:r>
            <a:r>
              <a:rPr lang="en-US" dirty="0">
                <a:latin typeface="Calibri" panose="020F0502020204030204" pitchFamily="34" charset="0"/>
                <a:cs typeface="Calibri" panose="020F0502020204030204" pitchFamily="34" charset="0"/>
              </a:rPr>
              <a:t>) help reduce carbon emissions and delivery costs while improving environmental sustainability in urban delivery operations. </a:t>
            </a:r>
            <a:endParaRPr lang="pl-PL"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9826380-DAB4-B0CE-8E28-F7B509EC2B4D}"/>
              </a:ext>
            </a:extLst>
          </p:cNvPr>
          <p:cNvPicPr>
            <a:picLocks noChangeAspect="1"/>
          </p:cNvPicPr>
          <p:nvPr/>
        </p:nvPicPr>
        <p:blipFill>
          <a:blip r:embed="rId4"/>
          <a:stretch>
            <a:fillRect/>
          </a:stretch>
        </p:blipFill>
        <p:spPr>
          <a:xfrm>
            <a:off x="256380" y="5722475"/>
            <a:ext cx="4045927" cy="800101"/>
          </a:xfrm>
          <a:prstGeom prst="rect">
            <a:avLst/>
          </a:prstGeom>
        </p:spPr>
      </p:pic>
    </p:spTree>
    <p:extLst>
      <p:ext uri="{BB962C8B-B14F-4D97-AF65-F5344CB8AC3E}">
        <p14:creationId xmlns:p14="http://schemas.microsoft.com/office/powerpoint/2010/main" val="2675349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is this important for Africa?</a:t>
            </a:r>
            <a:endParaRPr lang="pl-PL" dirty="0"/>
          </a:p>
        </p:txBody>
      </p:sp>
      <p:sp>
        <p:nvSpPr>
          <p:cNvPr id="3" name="Symbol zastępczy zawartości 2"/>
          <p:cNvSpPr>
            <a:spLocks noGrp="1"/>
          </p:cNvSpPr>
          <p:nvPr>
            <p:ph idx="1"/>
          </p:nvPr>
        </p:nvSpPr>
        <p:spPr>
          <a:xfrm>
            <a:off x="3683737" y="864108"/>
            <a:ext cx="7819149" cy="5120640"/>
          </a:xfrm>
        </p:spPr>
        <p:txBody>
          <a:bodyPr>
            <a:normAutofit/>
          </a:bodyPr>
          <a:lstStyle/>
          <a:p>
            <a:r>
              <a:rPr lang="en-US" sz="2800" b="1" dirty="0">
                <a:latin typeface="Calibri" panose="020F0502020204030204" pitchFamily="34" charset="0"/>
                <a:cs typeface="Calibri" panose="020F0502020204030204" pitchFamily="34" charset="0"/>
              </a:rPr>
              <a:t>Electric two‑ and three‑wheelers</a:t>
            </a:r>
            <a:r>
              <a:rPr lang="en-US" sz="2800" dirty="0">
                <a:latin typeface="Calibri" panose="020F0502020204030204" pitchFamily="34" charset="0"/>
                <a:cs typeface="Calibri" panose="020F0502020204030204" pitchFamily="34" charset="0"/>
              </a:rPr>
              <a:t> are often cheaper to operate and maintain than fuel‑powered vehicles, especially where fuel costs are high.</a:t>
            </a:r>
          </a:p>
          <a:p>
            <a:r>
              <a:rPr lang="en-US" sz="2800" dirty="0">
                <a:latin typeface="Calibri" panose="020F0502020204030204" pitchFamily="34" charset="0"/>
                <a:cs typeface="Calibri" panose="020F0502020204030204" pitchFamily="34" charset="0"/>
              </a:rPr>
              <a:t>They are highly </a:t>
            </a:r>
            <a:r>
              <a:rPr lang="en-US" sz="2800" b="1" dirty="0">
                <a:latin typeface="Calibri" panose="020F0502020204030204" pitchFamily="34" charset="0"/>
                <a:cs typeface="Calibri" panose="020F0502020204030204" pitchFamily="34" charset="0"/>
              </a:rPr>
              <a:t>maneuverable in traffic and on narrow urban roads</a:t>
            </a:r>
            <a:r>
              <a:rPr lang="en-US" sz="2800" dirty="0">
                <a:latin typeface="Calibri" panose="020F0502020204030204" pitchFamily="34" charset="0"/>
                <a:cs typeface="Calibri" panose="020F0502020204030204" pitchFamily="34" charset="0"/>
              </a:rPr>
              <a:t>, common in many African cities.</a:t>
            </a:r>
          </a:p>
          <a:p>
            <a:r>
              <a:rPr lang="en-US" sz="2800" dirty="0">
                <a:latin typeface="Calibri" panose="020F0502020204030204" pitchFamily="34" charset="0"/>
                <a:cs typeface="Calibri" panose="020F0502020204030204" pitchFamily="34" charset="0"/>
              </a:rPr>
              <a:t>Cargo e‑bikes and electric vans </a:t>
            </a:r>
            <a:r>
              <a:rPr lang="en-US" sz="2800" b="1" dirty="0">
                <a:latin typeface="Calibri" panose="020F0502020204030204" pitchFamily="34" charset="0"/>
                <a:cs typeface="Calibri" panose="020F0502020204030204" pitchFamily="34" charset="0"/>
              </a:rPr>
              <a:t>produce zero tailpipe emissions</a:t>
            </a:r>
            <a:r>
              <a:rPr lang="en-US" sz="2800" dirty="0">
                <a:latin typeface="Calibri" panose="020F0502020204030204" pitchFamily="34" charset="0"/>
                <a:cs typeface="Calibri" panose="020F0502020204030204" pitchFamily="34" charset="0"/>
              </a:rPr>
              <a:t>, which helps cut pollution and supports sustainability goals.</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D16BE11-3A95-3396-C5D9-2BA86EFDF924}"/>
              </a:ext>
            </a:extLst>
          </p:cNvPr>
          <p:cNvPicPr>
            <a:picLocks noChangeAspect="1"/>
          </p:cNvPicPr>
          <p:nvPr/>
        </p:nvPicPr>
        <p:blipFill>
          <a:blip r:embed="rId2"/>
          <a:stretch>
            <a:fillRect/>
          </a:stretch>
        </p:blipFill>
        <p:spPr>
          <a:xfrm>
            <a:off x="256380" y="5980780"/>
            <a:ext cx="4045927" cy="800101"/>
          </a:xfrm>
          <a:prstGeom prst="rect">
            <a:avLst/>
          </a:prstGeom>
        </p:spPr>
      </p:pic>
    </p:spTree>
    <p:extLst>
      <p:ext uri="{BB962C8B-B14F-4D97-AF65-F5344CB8AC3E}">
        <p14:creationId xmlns:p14="http://schemas.microsoft.com/office/powerpoint/2010/main" val="2463218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7"/>
            <a:ext cx="7752889" cy="5284901"/>
          </a:xfrm>
        </p:spPr>
        <p:txBody>
          <a:bodyPr/>
          <a:lstStyle/>
          <a:p>
            <a:pPr marL="0" indent="0">
              <a:buNone/>
            </a:pPr>
            <a:r>
              <a:rPr lang="en-US" sz="2800" b="1" dirty="0">
                <a:latin typeface="Calibri" panose="020F0502020204030204" pitchFamily="34" charset="0"/>
                <a:cs typeface="Calibri" panose="020F0502020204030204" pitchFamily="34" charset="0"/>
              </a:rPr>
              <a:t>Parcel Lockers and Pickup Points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Customers collect their packages at secure lockers or local shops, reducing failed delivery attempts and vehicle trips.</a:t>
            </a:r>
          </a:p>
          <a:p>
            <a:pPr marL="0" indent="0">
              <a:buNone/>
            </a:pPr>
            <a:r>
              <a:rPr lang="en-US" sz="2800" b="1" dirty="0">
                <a:latin typeface="Calibri" panose="020F0502020204030204" pitchFamily="34" charset="0"/>
                <a:cs typeface="Calibri" panose="020F0502020204030204" pitchFamily="34" charset="0"/>
              </a:rPr>
              <a:t>Time Slot Delivery</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Scheduling deliveries in specific time windows to smooth demand peaks and reduce congestion.</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Sustainable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Last</a:t>
            </a:r>
            <a:r>
              <a:rPr lang="pl-PL" dirty="0">
                <a:latin typeface="Calibri" panose="020F0502020204030204" pitchFamily="34" charset="0"/>
                <a:cs typeface="Calibri" panose="020F0502020204030204" pitchFamily="34" charset="0"/>
              </a:rPr>
              <a:t>-Mile Delivery Solutions</a:t>
            </a:r>
          </a:p>
        </p:txBody>
      </p:sp>
      <p:pic>
        <p:nvPicPr>
          <p:cNvPr id="5" name="Picture 4">
            <a:extLst>
              <a:ext uri="{FF2B5EF4-FFF2-40B4-BE49-F238E27FC236}">
                <a16:creationId xmlns:a16="http://schemas.microsoft.com/office/drawing/2014/main" id="{F35C5E91-A36D-D136-9771-F7A26222B1DF}"/>
              </a:ext>
            </a:extLst>
          </p:cNvPr>
          <p:cNvPicPr>
            <a:picLocks noChangeAspect="1"/>
          </p:cNvPicPr>
          <p:nvPr/>
        </p:nvPicPr>
        <p:blipFill>
          <a:blip r:embed="rId3"/>
          <a:stretch>
            <a:fillRect/>
          </a:stretch>
        </p:blipFill>
        <p:spPr>
          <a:xfrm>
            <a:off x="256380" y="5748306"/>
            <a:ext cx="4045927" cy="800101"/>
          </a:xfrm>
          <a:prstGeom prst="rect">
            <a:avLst/>
          </a:prstGeom>
        </p:spPr>
      </p:pic>
    </p:spTree>
    <p:extLst>
      <p:ext uri="{BB962C8B-B14F-4D97-AF65-F5344CB8AC3E}">
        <p14:creationId xmlns:p14="http://schemas.microsoft.com/office/powerpoint/2010/main" val="273912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err="1">
                <a:latin typeface="Calibri" panose="020F0502020204030204" pitchFamily="34" charset="0"/>
                <a:cs typeface="Calibri" panose="020F0502020204030204" pitchFamily="34" charset="0"/>
              </a:rPr>
              <a:t>Jumia</a:t>
            </a:r>
            <a:r>
              <a:rPr lang="en-US" dirty="0">
                <a:latin typeface="Calibri" panose="020F0502020204030204" pitchFamily="34" charset="0"/>
                <a:cs typeface="Calibri" panose="020F0502020204030204" pitchFamily="34" charset="0"/>
              </a:rPr>
              <a:t> – e‑commerce with local hubs and pick‑up points</a:t>
            </a:r>
            <a:endParaRPr lang="pl-PL"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3868738" y="1092517"/>
            <a:ext cx="7315200" cy="4663440"/>
          </a:xfrm>
          <a:prstGeom prst="rect">
            <a:avLst/>
          </a:prstGeom>
        </p:spPr>
      </p:pic>
      <p:sp>
        <p:nvSpPr>
          <p:cNvPr id="5" name="Prostokąt 4"/>
          <p:cNvSpPr/>
          <p:nvPr/>
        </p:nvSpPr>
        <p:spPr>
          <a:xfrm>
            <a:off x="5261113" y="5915296"/>
            <a:ext cx="6096000" cy="246221"/>
          </a:xfrm>
          <a:prstGeom prst="rect">
            <a:avLst/>
          </a:prstGeom>
        </p:spPr>
        <p:txBody>
          <a:bodyPr>
            <a:spAutoFit/>
          </a:bodyPr>
          <a:lstStyle/>
          <a:p>
            <a:r>
              <a:rPr lang="pl-PL" sz="1000" dirty="0"/>
              <a:t>https://group.jumia.com/news/jumia-ghana-brings-deliveries-closer-to-consumers-by-partnering-with-locqar</a:t>
            </a:r>
          </a:p>
        </p:txBody>
      </p:sp>
      <p:pic>
        <p:nvPicPr>
          <p:cNvPr id="6" name="Picture 5">
            <a:extLst>
              <a:ext uri="{FF2B5EF4-FFF2-40B4-BE49-F238E27FC236}">
                <a16:creationId xmlns:a16="http://schemas.microsoft.com/office/drawing/2014/main" id="{4AA8DE42-5AA3-525D-B2AA-106C94FC0E73}"/>
              </a:ext>
            </a:extLst>
          </p:cNvPr>
          <p:cNvPicPr>
            <a:picLocks noChangeAspect="1"/>
          </p:cNvPicPr>
          <p:nvPr/>
        </p:nvPicPr>
        <p:blipFill>
          <a:blip r:embed="rId4"/>
          <a:stretch>
            <a:fillRect/>
          </a:stretch>
        </p:blipFill>
        <p:spPr>
          <a:xfrm>
            <a:off x="256380" y="5916204"/>
            <a:ext cx="4045927" cy="800101"/>
          </a:xfrm>
          <a:prstGeom prst="rect">
            <a:avLst/>
          </a:prstGeom>
        </p:spPr>
      </p:pic>
    </p:spTree>
    <p:extLst>
      <p:ext uri="{BB962C8B-B14F-4D97-AF65-F5344CB8AC3E}">
        <p14:creationId xmlns:p14="http://schemas.microsoft.com/office/powerpoint/2010/main" val="166721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7"/>
            <a:ext cx="7766141" cy="5284901"/>
          </a:xfrm>
        </p:spPr>
        <p:txBody>
          <a:bodyPr/>
          <a:lstStyle/>
          <a:p>
            <a:r>
              <a:rPr lang="en-US" sz="2800" dirty="0" err="1">
                <a:latin typeface="Calibri" panose="020F0502020204030204" pitchFamily="34" charset="0"/>
                <a:cs typeface="Calibri" panose="020F0502020204030204" pitchFamily="34" charset="0"/>
              </a:rPr>
              <a:t>Jumia</a:t>
            </a:r>
            <a:r>
              <a:rPr lang="en-US" sz="2800" dirty="0">
                <a:latin typeface="Calibri" panose="020F0502020204030204" pitchFamily="34" charset="0"/>
                <a:cs typeface="Calibri" panose="020F0502020204030204" pitchFamily="34" charset="0"/>
              </a:rPr>
              <a:t>, one of the largest e‑commerce platforms in Africa, uses </a:t>
            </a:r>
            <a:r>
              <a:rPr lang="en-US" sz="2800" b="1" dirty="0">
                <a:latin typeface="Calibri" panose="020F0502020204030204" pitchFamily="34" charset="0"/>
                <a:cs typeface="Calibri" panose="020F0502020204030204" pitchFamily="34" charset="0"/>
              </a:rPr>
              <a:t>local warehouses, dispatch/collection stations, and logistics partners</a:t>
            </a:r>
            <a:r>
              <a:rPr lang="en-US" sz="2800" dirty="0">
                <a:latin typeface="Calibri" panose="020F0502020204030204" pitchFamily="34" charset="0"/>
                <a:cs typeface="Calibri" panose="020F0502020204030204" pitchFamily="34" charset="0"/>
              </a:rPr>
              <a:t> to manage last-mile delivery in multiple countries. The company implements:</a:t>
            </a:r>
          </a:p>
          <a:p>
            <a:pPr lvl="1"/>
            <a:r>
              <a:rPr lang="en-US" sz="2600" b="1" dirty="0">
                <a:latin typeface="Calibri" panose="020F0502020204030204" pitchFamily="34" charset="0"/>
                <a:cs typeface="Calibri" panose="020F0502020204030204" pitchFamily="34" charset="0"/>
              </a:rPr>
              <a:t>micro pick‑up points closer to customers</a:t>
            </a:r>
            <a:r>
              <a:rPr lang="en-US" sz="2600" dirty="0">
                <a:latin typeface="Calibri" panose="020F0502020204030204" pitchFamily="34" charset="0"/>
                <a:cs typeface="Calibri" panose="020F0502020204030204" pitchFamily="34" charset="0"/>
              </a:rPr>
              <a:t>,</a:t>
            </a:r>
          </a:p>
          <a:p>
            <a:pPr lvl="1"/>
            <a:r>
              <a:rPr lang="en-US" sz="2600" b="1" dirty="0">
                <a:latin typeface="Calibri" panose="020F0502020204030204" pitchFamily="34" charset="0"/>
                <a:cs typeface="Calibri" panose="020F0502020204030204" pitchFamily="34" charset="0"/>
              </a:rPr>
              <a:t>partner drop‑off/pick‑up points in local shops</a:t>
            </a:r>
            <a:r>
              <a:rPr lang="en-US" sz="2600" dirty="0">
                <a:latin typeface="Calibri" panose="020F0502020204030204" pitchFamily="34" charset="0"/>
                <a:cs typeface="Calibri" panose="020F0502020204030204" pitchFamily="34" charset="0"/>
              </a:rPr>
              <a:t>,</a:t>
            </a:r>
          </a:p>
          <a:p>
            <a:pPr lvl="1"/>
            <a:r>
              <a:rPr lang="en-US" sz="2600" dirty="0">
                <a:latin typeface="Calibri" panose="020F0502020204030204" pitchFamily="34" charset="0"/>
                <a:cs typeface="Calibri" panose="020F0502020204030204" pitchFamily="34" charset="0"/>
              </a:rPr>
              <a:t>which increases delivery accessibility and shortens delivery distances.</a:t>
            </a:r>
          </a:p>
          <a:p>
            <a:endParaRPr lang="pl-PL" dirty="0"/>
          </a:p>
        </p:txBody>
      </p:sp>
      <p:sp>
        <p:nvSpPr>
          <p:cNvPr id="4" name="Tytuł 1"/>
          <p:cNvSpPr>
            <a:spLocks noGrp="1"/>
          </p:cNvSpPr>
          <p:nvPr>
            <p:ph type="title"/>
          </p:nvPr>
        </p:nvSpPr>
        <p:spPr/>
        <p:txBody>
          <a:bodyPr/>
          <a:lstStyle/>
          <a:p>
            <a:r>
              <a:rPr lang="en-US" dirty="0" err="1">
                <a:latin typeface="Calibri" panose="020F0502020204030204" pitchFamily="34" charset="0"/>
                <a:cs typeface="Calibri" panose="020F0502020204030204" pitchFamily="34" charset="0"/>
              </a:rPr>
              <a:t>Jumia</a:t>
            </a:r>
            <a:r>
              <a:rPr lang="en-US" dirty="0">
                <a:latin typeface="Calibri" panose="020F0502020204030204" pitchFamily="34" charset="0"/>
                <a:cs typeface="Calibri" panose="020F0502020204030204" pitchFamily="34" charset="0"/>
              </a:rPr>
              <a:t> – e‑commerce with local hubs and pick‑up points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F269069-2960-5307-9E00-B77AC425FCEA}"/>
              </a:ext>
            </a:extLst>
          </p:cNvPr>
          <p:cNvPicPr>
            <a:picLocks noChangeAspect="1"/>
          </p:cNvPicPr>
          <p:nvPr/>
        </p:nvPicPr>
        <p:blipFill>
          <a:blip r:embed="rId3"/>
          <a:stretch>
            <a:fillRect/>
          </a:stretch>
        </p:blipFill>
        <p:spPr>
          <a:xfrm>
            <a:off x="256380" y="5890374"/>
            <a:ext cx="4045927" cy="800101"/>
          </a:xfrm>
          <a:prstGeom prst="rect">
            <a:avLst/>
          </a:prstGeom>
        </p:spPr>
      </p:pic>
    </p:spTree>
    <p:extLst>
      <p:ext uri="{BB962C8B-B14F-4D97-AF65-F5344CB8AC3E}">
        <p14:creationId xmlns:p14="http://schemas.microsoft.com/office/powerpoint/2010/main" val="2935280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is this important for Africa?</a:t>
            </a:r>
            <a:br>
              <a:rPr lang="en-US" dirty="0"/>
            </a:br>
            <a:endParaRPr lang="pl-PL" dirty="0"/>
          </a:p>
        </p:txBody>
      </p:sp>
      <p:sp>
        <p:nvSpPr>
          <p:cNvPr id="3" name="Symbol zastępczy zawartości 2"/>
          <p:cNvSpPr>
            <a:spLocks noGrp="1"/>
          </p:cNvSpPr>
          <p:nvPr>
            <p:ph idx="1"/>
          </p:nvPr>
        </p:nvSpPr>
        <p:spPr>
          <a:xfrm>
            <a:off x="3869267" y="864107"/>
            <a:ext cx="7805897" cy="5457179"/>
          </a:xfrm>
        </p:spPr>
        <p:txBody>
          <a:bodyPr/>
          <a:lstStyle/>
          <a:p>
            <a:r>
              <a:rPr lang="en-US" sz="2800" dirty="0">
                <a:latin typeface="Calibri" panose="020F0502020204030204" pitchFamily="34" charset="0"/>
                <a:cs typeface="Calibri" panose="020F0502020204030204" pitchFamily="34" charset="0"/>
              </a:rPr>
              <a:t>Road and addressing infrastructure is often insufficient (lack of formal addresses, poor roads), which makes traditional “door-to-door” deliveries difficult.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Solutions based on local pick‑up points and apps have helped make last-mile logistics more reliable, efficient, and accessible even for customers in less privileged areas.</a:t>
            </a:r>
          </a:p>
          <a:p>
            <a:endParaRPr lang="pl-PL" dirty="0"/>
          </a:p>
        </p:txBody>
      </p:sp>
      <p:pic>
        <p:nvPicPr>
          <p:cNvPr id="5" name="Picture 4">
            <a:extLst>
              <a:ext uri="{FF2B5EF4-FFF2-40B4-BE49-F238E27FC236}">
                <a16:creationId xmlns:a16="http://schemas.microsoft.com/office/drawing/2014/main" id="{BC31A708-94E8-AFC8-FD4F-4EC293AF0ED3}"/>
              </a:ext>
            </a:extLst>
          </p:cNvPr>
          <p:cNvPicPr>
            <a:picLocks noChangeAspect="1"/>
          </p:cNvPicPr>
          <p:nvPr/>
        </p:nvPicPr>
        <p:blipFill>
          <a:blip r:embed="rId2"/>
          <a:stretch>
            <a:fillRect/>
          </a:stretch>
        </p:blipFill>
        <p:spPr>
          <a:xfrm>
            <a:off x="256380" y="5916204"/>
            <a:ext cx="4045927" cy="800101"/>
          </a:xfrm>
          <a:prstGeom prst="rect">
            <a:avLst/>
          </a:prstGeom>
        </p:spPr>
      </p:pic>
    </p:spTree>
    <p:extLst>
      <p:ext uri="{BB962C8B-B14F-4D97-AF65-F5344CB8AC3E}">
        <p14:creationId xmlns:p14="http://schemas.microsoft.com/office/powerpoint/2010/main" val="233453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Distribution </a:t>
            </a:r>
            <a:r>
              <a:rPr lang="pl-PL" sz="4400" dirty="0" err="1">
                <a:latin typeface="Calibri" panose="020F0502020204030204" pitchFamily="34" charset="0"/>
                <a:cs typeface="Calibri" panose="020F0502020204030204" pitchFamily="34" charset="0"/>
              </a:rPr>
              <a:t>logistics</a:t>
            </a:r>
            <a:r>
              <a:rPr lang="pl-PL" sz="4400" dirty="0">
                <a:latin typeface="Calibri" panose="020F0502020204030204" pitchFamily="34" charset="0"/>
                <a:cs typeface="Calibri" panose="020F0502020204030204" pitchFamily="34" charset="0"/>
              </a:rPr>
              <a:t>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600" b="1">
                <a:solidFill>
                  <a:srgbClr val="FFFFFF"/>
                </a:solidFill>
                <a:latin typeface="Calibri" panose="020F0502020204030204" pitchFamily="34" charset="0"/>
                <a:cs typeface="Calibri" panose="020F0502020204030204" pitchFamily="34" charset="0"/>
              </a:rPr>
              <a:t>Part 3</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7AEB076-C18D-015B-04BD-2E1552FC3582}"/>
              </a:ext>
            </a:extLst>
          </p:cNvPr>
          <p:cNvPicPr>
            <a:picLocks noChangeAspect="1"/>
          </p:cNvPicPr>
          <p:nvPr/>
        </p:nvPicPr>
        <p:blipFill>
          <a:blip r:embed="rId3"/>
          <a:stretch>
            <a:fillRect/>
          </a:stretch>
        </p:blipFill>
        <p:spPr>
          <a:xfrm>
            <a:off x="280621" y="5842488"/>
            <a:ext cx="4045927" cy="800101"/>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D7FD1-B5CF-2F42-F452-D2538B2EE815}"/>
              </a:ext>
            </a:extLst>
          </p:cNvPr>
          <p:cNvSpPr>
            <a:spLocks noGrp="1"/>
          </p:cNvSpPr>
          <p:nvPr>
            <p:ph type="ctrTitle"/>
          </p:nvPr>
        </p:nvSpPr>
        <p:spPr/>
        <p:txBody>
          <a:bodyPr>
            <a:normAutofit/>
          </a:bodyPr>
          <a:lstStyle/>
          <a:p>
            <a:pPr algn="r"/>
            <a:r>
              <a:rPr lang="en-US" sz="4000">
                <a:latin typeface="Calibri"/>
                <a:ea typeface="Calibri"/>
                <a:cs typeface="Calibri"/>
              </a:rPr>
              <a:t>Last-mile delivery and challenges in urban distribution</a:t>
            </a:r>
            <a:endParaRPr lang="en-US" sz="4000"/>
          </a:p>
        </p:txBody>
      </p:sp>
      <p:sp>
        <p:nvSpPr>
          <p:cNvPr id="3" name="Subtitle 2">
            <a:extLst>
              <a:ext uri="{FF2B5EF4-FFF2-40B4-BE49-F238E27FC236}">
                <a16:creationId xmlns:a16="http://schemas.microsoft.com/office/drawing/2014/main" id="{9BB53A1D-B92C-CA26-9D8E-07EBF374B1F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B87B13D-9B4D-947C-71B1-52E1FA8E375A}"/>
              </a:ext>
            </a:extLst>
          </p:cNvPr>
          <p:cNvPicPr>
            <a:picLocks noChangeAspect="1"/>
          </p:cNvPicPr>
          <p:nvPr/>
        </p:nvPicPr>
        <p:blipFill>
          <a:blip r:embed="rId2"/>
          <a:stretch>
            <a:fillRect/>
          </a:stretch>
        </p:blipFill>
        <p:spPr>
          <a:xfrm>
            <a:off x="-1535" y="1210"/>
            <a:ext cx="2586119" cy="824155"/>
          </a:xfrm>
          <a:prstGeom prst="rect">
            <a:avLst/>
          </a:prstGeom>
        </p:spPr>
      </p:pic>
    </p:spTree>
    <p:extLst>
      <p:ext uri="{BB962C8B-B14F-4D97-AF65-F5344CB8AC3E}">
        <p14:creationId xmlns:p14="http://schemas.microsoft.com/office/powerpoint/2010/main" val="4168667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Last-Mile Delivery and Challenges in Urban Distribution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7"/>
            <a:ext cx="7766141" cy="5470431"/>
          </a:xfrm>
        </p:spPr>
        <p:txBody>
          <a:bodyPr/>
          <a:lstStyle/>
          <a:p>
            <a:r>
              <a:rPr lang="en-US" sz="2800" b="1" dirty="0">
                <a:latin typeface="Calibri" panose="020F0502020204030204" pitchFamily="34" charset="0"/>
                <a:cs typeface="Calibri" panose="020F0502020204030204" pitchFamily="34" charset="0"/>
              </a:rPr>
              <a:t>Last-mile delivery </a:t>
            </a:r>
            <a:r>
              <a:rPr lang="en-US" sz="2800" dirty="0">
                <a:latin typeface="Calibri" panose="020F0502020204030204" pitchFamily="34" charset="0"/>
                <a:cs typeface="Calibri" panose="020F0502020204030204" pitchFamily="34" charset="0"/>
              </a:rPr>
              <a:t>refers to the final stage of the delivery process, from a distribution hub or warehouse to the customer’s doorstep.</a:t>
            </a:r>
          </a:p>
          <a:p>
            <a:r>
              <a:rPr lang="en-US" sz="2800" dirty="0">
                <a:latin typeface="Calibri" panose="020F0502020204030204" pitchFamily="34" charset="0"/>
                <a:cs typeface="Calibri" panose="020F0502020204030204" pitchFamily="34" charset="0"/>
              </a:rPr>
              <a:t>It is critical for customer satisfaction, as speed, reliability, and cost directly impact the perception of service quality.</a:t>
            </a:r>
          </a:p>
          <a:p>
            <a:r>
              <a:rPr lang="en-US" sz="2800" dirty="0">
                <a:latin typeface="Calibri" panose="020F0502020204030204" pitchFamily="34" charset="0"/>
                <a:cs typeface="Calibri" panose="020F0502020204030204" pitchFamily="34" charset="0"/>
              </a:rPr>
              <a:t>In urban areas, last-mile delivery faces specific challenges, including traffic congestion, narrow streets, limited parking, and environmental concerns.</a:t>
            </a:r>
          </a:p>
          <a:p>
            <a:endParaRPr lang="pl-PL" dirty="0"/>
          </a:p>
        </p:txBody>
      </p:sp>
      <p:pic>
        <p:nvPicPr>
          <p:cNvPr id="5" name="Picture 4">
            <a:extLst>
              <a:ext uri="{FF2B5EF4-FFF2-40B4-BE49-F238E27FC236}">
                <a16:creationId xmlns:a16="http://schemas.microsoft.com/office/drawing/2014/main" id="{F74990FC-2432-129E-ED28-CC5CACDE767D}"/>
              </a:ext>
            </a:extLst>
          </p:cNvPr>
          <p:cNvPicPr>
            <a:picLocks noChangeAspect="1"/>
          </p:cNvPicPr>
          <p:nvPr/>
        </p:nvPicPr>
        <p:blipFill>
          <a:blip r:embed="rId3"/>
          <a:stretch>
            <a:fillRect/>
          </a:stretch>
        </p:blipFill>
        <p:spPr>
          <a:xfrm>
            <a:off x="257572" y="5924549"/>
            <a:ext cx="4045927" cy="800101"/>
          </a:xfrm>
          <a:prstGeom prst="rect">
            <a:avLst/>
          </a:prstGeom>
        </p:spPr>
      </p:pic>
    </p:spTree>
    <p:extLst>
      <p:ext uri="{BB962C8B-B14F-4D97-AF65-F5344CB8AC3E}">
        <p14:creationId xmlns:p14="http://schemas.microsoft.com/office/powerpoint/2010/main" val="249903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Main Challenges in Urban Last-Mile Delivery</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7"/>
            <a:ext cx="7739636" cy="5483683"/>
          </a:xfrm>
        </p:spPr>
        <p:txBody>
          <a:bodyPr/>
          <a:lstStyle/>
          <a:p>
            <a:r>
              <a:rPr lang="en-US" sz="2800" b="1" dirty="0">
                <a:latin typeface="Calibri" panose="020F0502020204030204" pitchFamily="34" charset="0"/>
                <a:cs typeface="Calibri" panose="020F0502020204030204" pitchFamily="34" charset="0"/>
              </a:rPr>
              <a:t>Traffic congestion</a:t>
            </a:r>
            <a:r>
              <a:rPr lang="en-US" sz="2800" dirty="0">
                <a:latin typeface="Calibri" panose="020F0502020204030204" pitchFamily="34" charset="0"/>
                <a:cs typeface="Calibri" panose="020F0502020204030204" pitchFamily="34" charset="0"/>
              </a:rPr>
              <a:t>: Delays caused by peak-hour traffic and urban density.</a:t>
            </a:r>
          </a:p>
          <a:p>
            <a:r>
              <a:rPr lang="en-US" sz="2800" b="1" dirty="0">
                <a:latin typeface="Calibri" panose="020F0502020204030204" pitchFamily="34" charset="0"/>
                <a:cs typeface="Calibri" panose="020F0502020204030204" pitchFamily="34" charset="0"/>
              </a:rPr>
              <a:t>High delivery costs</a:t>
            </a:r>
            <a:r>
              <a:rPr lang="en-US" sz="2800" dirty="0">
                <a:latin typeface="Calibri" panose="020F0502020204030204" pitchFamily="34" charset="0"/>
                <a:cs typeface="Calibri" panose="020F0502020204030204" pitchFamily="34" charset="0"/>
              </a:rPr>
              <a:t>: Last-mile accounts for up to 50% of total logistics costs.</a:t>
            </a:r>
          </a:p>
          <a:p>
            <a:r>
              <a:rPr lang="en-US" sz="2800" b="1" dirty="0">
                <a:latin typeface="Calibri" panose="020F0502020204030204" pitchFamily="34" charset="0"/>
                <a:cs typeface="Calibri" panose="020F0502020204030204" pitchFamily="34" charset="0"/>
              </a:rPr>
              <a:t>Limited parking and access restrictions</a:t>
            </a:r>
            <a:r>
              <a:rPr lang="en-US" sz="2800" dirty="0">
                <a:latin typeface="Calibri" panose="020F0502020204030204" pitchFamily="34" charset="0"/>
                <a:cs typeface="Calibri" panose="020F0502020204030204" pitchFamily="34" charset="0"/>
              </a:rPr>
              <a:t>: Difficulty in unloading in crowded city areas.</a:t>
            </a:r>
          </a:p>
          <a:p>
            <a:r>
              <a:rPr lang="en-US" sz="2800" b="1" dirty="0">
                <a:latin typeface="Calibri" panose="020F0502020204030204" pitchFamily="34" charset="0"/>
                <a:cs typeface="Calibri" panose="020F0502020204030204" pitchFamily="34" charset="0"/>
              </a:rPr>
              <a:t>Environmental impact</a:t>
            </a:r>
            <a:r>
              <a:rPr lang="en-US" sz="2800" dirty="0">
                <a:latin typeface="Calibri" panose="020F0502020204030204" pitchFamily="34" charset="0"/>
                <a:cs typeface="Calibri" panose="020F0502020204030204" pitchFamily="34" charset="0"/>
              </a:rPr>
              <a:t>: High CO₂ emissions from delivery vehicles.</a:t>
            </a:r>
          </a:p>
          <a:p>
            <a:r>
              <a:rPr lang="en-US" sz="2800" b="1" dirty="0">
                <a:latin typeface="Calibri" panose="020F0502020204030204" pitchFamily="34" charset="0"/>
                <a:cs typeface="Calibri" panose="020F0502020204030204" pitchFamily="34" charset="0"/>
              </a:rPr>
              <a:t>Customer expectations</a:t>
            </a:r>
            <a:r>
              <a:rPr lang="en-US" sz="2800" dirty="0">
                <a:latin typeface="Calibri" panose="020F0502020204030204" pitchFamily="34" charset="0"/>
                <a:cs typeface="Calibri" panose="020F0502020204030204" pitchFamily="34" charset="0"/>
              </a:rPr>
              <a:t>: Increasing demand for fast or same-day delivery.</a:t>
            </a:r>
          </a:p>
          <a:p>
            <a:endParaRPr lang="pl-PL" dirty="0"/>
          </a:p>
        </p:txBody>
      </p:sp>
      <p:pic>
        <p:nvPicPr>
          <p:cNvPr id="5" name="Picture 4">
            <a:extLst>
              <a:ext uri="{FF2B5EF4-FFF2-40B4-BE49-F238E27FC236}">
                <a16:creationId xmlns:a16="http://schemas.microsoft.com/office/drawing/2014/main" id="{23E9603B-0926-DC26-49D1-74975668BF43}"/>
              </a:ext>
            </a:extLst>
          </p:cNvPr>
          <p:cNvPicPr>
            <a:picLocks noChangeAspect="1"/>
          </p:cNvPicPr>
          <p:nvPr/>
        </p:nvPicPr>
        <p:blipFill>
          <a:blip r:embed="rId3"/>
          <a:stretch>
            <a:fillRect/>
          </a:stretch>
        </p:blipFill>
        <p:spPr>
          <a:xfrm>
            <a:off x="256380" y="5942035"/>
            <a:ext cx="4045927" cy="800101"/>
          </a:xfrm>
          <a:prstGeom prst="rect">
            <a:avLst/>
          </a:prstGeom>
        </p:spPr>
      </p:pic>
    </p:spTree>
    <p:extLst>
      <p:ext uri="{BB962C8B-B14F-4D97-AF65-F5344CB8AC3E}">
        <p14:creationId xmlns:p14="http://schemas.microsoft.com/office/powerpoint/2010/main" val="3838491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Local Consolidation Centers and </a:t>
            </a:r>
            <a:r>
              <a:rPr lang="en-US" dirty="0" err="1">
                <a:latin typeface="Calibri" panose="020F0502020204030204" pitchFamily="34" charset="0"/>
                <a:cs typeface="Calibri" panose="020F0502020204030204" pitchFamily="34" charset="0"/>
              </a:rPr>
              <a:t>Microhubs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7"/>
            <a:ext cx="7699880" cy="5430675"/>
          </a:xfrm>
        </p:spPr>
        <p:txBody>
          <a:bodyPr/>
          <a:lstStyle/>
          <a:p>
            <a:pPr marL="0" indent="0">
              <a:buNone/>
            </a:pPr>
            <a:r>
              <a:rPr lang="en-US" sz="2800" b="1" dirty="0">
                <a:latin typeface="Calibri" panose="020F0502020204030204" pitchFamily="34" charset="0"/>
                <a:cs typeface="Calibri" panose="020F0502020204030204" pitchFamily="34" charset="0"/>
              </a:rPr>
              <a:t>Local Consolidation Centers (LCCs)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Facilities where goods from multiple suppliers are </a:t>
            </a:r>
            <a:r>
              <a:rPr lang="en-US" sz="2800" b="1" dirty="0">
                <a:latin typeface="Calibri" panose="020F0502020204030204" pitchFamily="34" charset="0"/>
                <a:cs typeface="Calibri" panose="020F0502020204030204" pitchFamily="34" charset="0"/>
              </a:rPr>
              <a:t>consolidated</a:t>
            </a:r>
            <a:r>
              <a:rPr lang="en-US" sz="2800" dirty="0">
                <a:latin typeface="Calibri" panose="020F0502020204030204" pitchFamily="34" charset="0"/>
                <a:cs typeface="Calibri" panose="020F0502020204030204" pitchFamily="34" charset="0"/>
              </a:rPr>
              <a:t> before being delivered to the urban area.</a:t>
            </a:r>
          </a:p>
          <a:p>
            <a:r>
              <a:rPr lang="en-US" sz="2800" dirty="0">
                <a:latin typeface="Calibri" panose="020F0502020204030204" pitchFamily="34" charset="0"/>
                <a:cs typeface="Calibri" panose="020F0502020204030204" pitchFamily="34" charset="0"/>
              </a:rPr>
              <a:t>Benefits:</a:t>
            </a:r>
          </a:p>
          <a:p>
            <a:pPr lvl="1"/>
            <a:r>
              <a:rPr lang="en-US" sz="2800" dirty="0">
                <a:latin typeface="Calibri" panose="020F0502020204030204" pitchFamily="34" charset="0"/>
                <a:cs typeface="Calibri" panose="020F0502020204030204" pitchFamily="34" charset="0"/>
              </a:rPr>
              <a:t>Reduces the number of trips into the city center.</a:t>
            </a:r>
          </a:p>
          <a:p>
            <a:pPr lvl="1"/>
            <a:r>
              <a:rPr lang="en-US" sz="2800" dirty="0">
                <a:latin typeface="Calibri" panose="020F0502020204030204" pitchFamily="34" charset="0"/>
                <a:cs typeface="Calibri" panose="020F0502020204030204" pitchFamily="34" charset="0"/>
              </a:rPr>
              <a:t>Optimizes delivery routes and vehicle capacity.</a:t>
            </a:r>
          </a:p>
          <a:p>
            <a:pPr lvl="1"/>
            <a:r>
              <a:rPr lang="en-US" sz="2800" dirty="0">
                <a:latin typeface="Calibri" panose="020F0502020204030204" pitchFamily="34" charset="0"/>
                <a:cs typeface="Calibri" panose="020F0502020204030204" pitchFamily="34" charset="0"/>
              </a:rPr>
              <a:t>Can help reduce traffic congestion and emissions.</a:t>
            </a:r>
          </a:p>
          <a:p>
            <a:endParaRPr lang="pl-PL" dirty="0"/>
          </a:p>
        </p:txBody>
      </p:sp>
      <p:pic>
        <p:nvPicPr>
          <p:cNvPr id="5" name="Picture 4">
            <a:extLst>
              <a:ext uri="{FF2B5EF4-FFF2-40B4-BE49-F238E27FC236}">
                <a16:creationId xmlns:a16="http://schemas.microsoft.com/office/drawing/2014/main" id="{A2750527-B3A0-089C-0D09-98D894EB966D}"/>
              </a:ext>
            </a:extLst>
          </p:cNvPr>
          <p:cNvPicPr>
            <a:picLocks noChangeAspect="1"/>
          </p:cNvPicPr>
          <p:nvPr/>
        </p:nvPicPr>
        <p:blipFill>
          <a:blip r:embed="rId3"/>
          <a:stretch>
            <a:fillRect/>
          </a:stretch>
        </p:blipFill>
        <p:spPr>
          <a:xfrm>
            <a:off x="256380" y="5890374"/>
            <a:ext cx="4045927" cy="800101"/>
          </a:xfrm>
          <a:prstGeom prst="rect">
            <a:avLst/>
          </a:prstGeom>
        </p:spPr>
      </p:pic>
    </p:spTree>
    <p:extLst>
      <p:ext uri="{BB962C8B-B14F-4D97-AF65-F5344CB8AC3E}">
        <p14:creationId xmlns:p14="http://schemas.microsoft.com/office/powerpoint/2010/main" val="336759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8" y="930369"/>
            <a:ext cx="7766141" cy="5351162"/>
          </a:xfrm>
        </p:spPr>
        <p:txBody>
          <a:bodyPr/>
          <a:lstStyle/>
          <a:p>
            <a:pPr marL="0" indent="0">
              <a:buNone/>
            </a:pPr>
            <a:r>
              <a:rPr lang="en-US" sz="2800" b="1" dirty="0" err="1">
                <a:latin typeface="Calibri" panose="020F0502020204030204" pitchFamily="34" charset="0"/>
                <a:cs typeface="Calibri" panose="020F0502020204030204" pitchFamily="34" charset="0"/>
              </a:rPr>
              <a:t>Microhubs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Small urban warehouses or storage points located </a:t>
            </a:r>
            <a:r>
              <a:rPr lang="en-US" sz="2800" b="1" dirty="0">
                <a:latin typeface="Calibri" panose="020F0502020204030204" pitchFamily="34" charset="0"/>
                <a:cs typeface="Calibri" panose="020F0502020204030204" pitchFamily="34" charset="0"/>
              </a:rPr>
              <a:t>close to the final delivery area</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Benefits:</a:t>
            </a:r>
          </a:p>
          <a:p>
            <a:pPr lvl="1"/>
            <a:r>
              <a:rPr lang="en-US" sz="2800" dirty="0">
                <a:latin typeface="Calibri" panose="020F0502020204030204" pitchFamily="34" charset="0"/>
                <a:cs typeface="Calibri" panose="020F0502020204030204" pitchFamily="34" charset="0"/>
              </a:rPr>
              <a:t>Enable </a:t>
            </a:r>
            <a:r>
              <a:rPr lang="en-US" sz="2800" b="1" dirty="0">
                <a:latin typeface="Calibri" panose="020F0502020204030204" pitchFamily="34" charset="0"/>
                <a:cs typeface="Calibri" panose="020F0502020204030204" pitchFamily="34" charset="0"/>
              </a:rPr>
              <a:t>faster and more frequent deliveries</a:t>
            </a:r>
            <a:r>
              <a:rPr lang="en-US" sz="2800" dirty="0">
                <a:latin typeface="Calibri" panose="020F0502020204030204" pitchFamily="34" charset="0"/>
                <a:cs typeface="Calibri" panose="020F0502020204030204" pitchFamily="34" charset="0"/>
              </a:rPr>
              <a:t>.</a:t>
            </a:r>
          </a:p>
          <a:p>
            <a:pPr lvl="1"/>
            <a:r>
              <a:rPr lang="en-US" sz="2800" dirty="0">
                <a:latin typeface="Calibri" panose="020F0502020204030204" pitchFamily="34" charset="0"/>
                <a:cs typeface="Calibri" panose="020F0502020204030204" pitchFamily="34" charset="0"/>
              </a:rPr>
              <a:t>Support the use of </a:t>
            </a:r>
            <a:r>
              <a:rPr lang="en-US" sz="2800" b="1" dirty="0">
                <a:latin typeface="Calibri" panose="020F0502020204030204" pitchFamily="34" charset="0"/>
                <a:cs typeface="Calibri" panose="020F0502020204030204" pitchFamily="34" charset="0"/>
              </a:rPr>
              <a:t>eco-friendly vehicles</a:t>
            </a:r>
            <a:r>
              <a:rPr lang="en-US" sz="2800" dirty="0">
                <a:latin typeface="Calibri" panose="020F0502020204030204" pitchFamily="34" charset="0"/>
                <a:cs typeface="Calibri" panose="020F0502020204030204" pitchFamily="34" charset="0"/>
              </a:rPr>
              <a:t> such as cargo bikes or electric vans.</a:t>
            </a:r>
          </a:p>
          <a:p>
            <a:pPr lvl="1"/>
            <a:r>
              <a:rPr lang="en-US" sz="2800" dirty="0">
                <a:latin typeface="Calibri" panose="020F0502020204030204" pitchFamily="34" charset="0"/>
                <a:cs typeface="Calibri" panose="020F0502020204030204" pitchFamily="34" charset="0"/>
              </a:rPr>
              <a:t>Can serve as pickup points for customers, reducing failed delivery attempts.</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Local Consolidation Centers and </a:t>
            </a:r>
            <a:r>
              <a:rPr lang="en-US" dirty="0" err="1">
                <a:latin typeface="Calibri" panose="020F0502020204030204" pitchFamily="34" charset="0"/>
                <a:cs typeface="Calibri" panose="020F0502020204030204" pitchFamily="34" charset="0"/>
              </a:rPr>
              <a:t>Microhubs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D06BB15-5643-A2AF-BBD6-5536B0C15BE0}"/>
              </a:ext>
            </a:extLst>
          </p:cNvPr>
          <p:cNvPicPr>
            <a:picLocks noChangeAspect="1"/>
          </p:cNvPicPr>
          <p:nvPr/>
        </p:nvPicPr>
        <p:blipFill>
          <a:blip r:embed="rId3"/>
          <a:stretch>
            <a:fillRect/>
          </a:stretch>
        </p:blipFill>
        <p:spPr>
          <a:xfrm>
            <a:off x="450109" y="5877458"/>
            <a:ext cx="4045927" cy="800101"/>
          </a:xfrm>
          <a:prstGeom prst="rect">
            <a:avLst/>
          </a:prstGeom>
        </p:spPr>
      </p:pic>
    </p:spTree>
    <p:extLst>
      <p:ext uri="{BB962C8B-B14F-4D97-AF65-F5344CB8AC3E}">
        <p14:creationId xmlns:p14="http://schemas.microsoft.com/office/powerpoint/2010/main" val="2779724704"/>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E85E29ED-42B1-41AC-A2A9-458A09CDA102}">
  <ds:schemaRefs>
    <ds:schemaRef ds:uri="http://schemas.microsoft.com/sharepoint/v3/contenttype/forms"/>
  </ds:schemaRefs>
</ds:datastoreItem>
</file>

<file path=customXml/itemProps3.xml><?xml version="1.0" encoding="utf-8"?>
<ds:datastoreItem xmlns:ds="http://schemas.openxmlformats.org/officeDocument/2006/customXml" ds:itemID="{941454BA-616D-48BA-80E3-71EC0484D2F6}"/>
</file>

<file path=docProps/app.xml><?xml version="1.0" encoding="utf-8"?>
<Properties xmlns="http://schemas.openxmlformats.org/officeDocument/2006/extended-properties" xmlns:vt="http://schemas.openxmlformats.org/officeDocument/2006/docPropsVTypes">
  <Template>Ramka</Template>
  <TotalTime>9350</TotalTime>
  <Words>757</Words>
  <Application>Microsoft Office PowerPoint</Application>
  <PresentationFormat>Widescreen</PresentationFormat>
  <Paragraphs>78</Paragraphs>
  <Slides>18</Slides>
  <Notes>14</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Ramka</vt:lpstr>
      <vt:lpstr>21_BasicWhite</vt:lpstr>
      <vt:lpstr>Distribution Logistics Part 3</vt:lpstr>
      <vt:lpstr>Road Transportation Systems Engineering Development in the Sub-Saharan Africa – Modern EU Master Programme &amp; Capacity Building</vt:lpstr>
      <vt:lpstr>PowerPoint Presentation</vt:lpstr>
      <vt:lpstr>  Distribution logistics </vt:lpstr>
      <vt:lpstr>Last-mile delivery and challenges in urban distribution</vt:lpstr>
      <vt:lpstr>Last-Mile Delivery and Challenges in Urban Distribution</vt:lpstr>
      <vt:lpstr>Main Challenges in Urban Last-Mile Delivery</vt:lpstr>
      <vt:lpstr>Role of Local Consolidation Centers and Microhubs</vt:lpstr>
      <vt:lpstr>Role of Local Consolidation Centers and Microhubs</vt:lpstr>
      <vt:lpstr>Role of Local Consolidation Centers and Microhubs</vt:lpstr>
      <vt:lpstr>Sustainable Last-Mile Delivery Solutions</vt:lpstr>
      <vt:lpstr>Kenyan logistics firm Sendy deploying e‑cargo vehicles</vt:lpstr>
      <vt:lpstr>Why is this important for Africa?</vt:lpstr>
      <vt:lpstr>Sustainable Last-Mile Delivery Solutions</vt:lpstr>
      <vt:lpstr>Jumia – e‑commerce with local hubs and pick‑up points</vt:lpstr>
      <vt:lpstr>Jumia – e‑commerce with local hubs and pick‑up points</vt:lpstr>
      <vt:lpstr>Why is this important for Africa?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137</cp:revision>
  <dcterms:created xsi:type="dcterms:W3CDTF">2026-01-09T15:05:47Z</dcterms:created>
  <dcterms:modified xsi:type="dcterms:W3CDTF">2026-05-08T09:02:34Z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