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54" r:id="rId4"/>
  </p:sldMasterIdLst>
  <p:notesMasterIdLst>
    <p:notesMasterId r:id="rId20"/>
  </p:notesMasterIdLst>
  <p:sldIdLst>
    <p:sldId id="312" r:id="rId5"/>
    <p:sldId id="313" r:id="rId6"/>
    <p:sldId id="314" r:id="rId7"/>
    <p:sldId id="346" r:id="rId8"/>
    <p:sldId id="347" r:id="rId9"/>
    <p:sldId id="350" r:id="rId10"/>
    <p:sldId id="351" r:id="rId11"/>
    <p:sldId id="352" r:id="rId12"/>
    <p:sldId id="353" r:id="rId13"/>
    <p:sldId id="354" r:id="rId14"/>
    <p:sldId id="355" r:id="rId15"/>
    <p:sldId id="356" r:id="rId16"/>
    <p:sldId id="357" r:id="rId17"/>
    <p:sldId id="349" r:id="rId18"/>
    <p:sldId id="316"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8806" autoAdjust="0"/>
  </p:normalViewPr>
  <p:slideViewPr>
    <p:cSldViewPr snapToGrid="0">
      <p:cViewPr varScale="1">
        <p:scale>
          <a:sx n="105" d="100"/>
          <a:sy n="105" d="100"/>
        </p:scale>
        <p:origin x="1680" y="114"/>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delSld modSld">
      <pc:chgData name="Wojciech Kustra" userId="afebd3d0-216b-4c4f-8992-1bf1fda6d5e8" providerId="ADAL" clId="{1D307E72-7901-4E61-A01B-3C4232ABCF63}" dt="2026-06-06T18:33:22.793" v="12" actId="255"/>
      <pc:docMkLst>
        <pc:docMk/>
      </pc:docMkLst>
      <pc:sldChg chg="modSp mod">
        <pc:chgData name="Wojciech Kustra" userId="afebd3d0-216b-4c4f-8992-1bf1fda6d5e8" providerId="ADAL" clId="{1D307E72-7901-4E61-A01B-3C4232ABCF63}" dt="2026-06-06T18:33:22.793" v="12" actId="255"/>
        <pc:sldMkLst>
          <pc:docMk/>
          <pc:sldMk cId="780743333" sldId="349"/>
        </pc:sldMkLst>
        <pc:spChg chg="mod">
          <ac:chgData name="Wojciech Kustra" userId="afebd3d0-216b-4c4f-8992-1bf1fda6d5e8" providerId="ADAL" clId="{1D307E72-7901-4E61-A01B-3C4232ABCF63}" dt="2026-06-06T18:33:22.793" v="12" actId="255"/>
          <ac:spMkLst>
            <pc:docMk/>
            <pc:sldMk cId="780743333" sldId="349"/>
            <ac:spMk id="3" creationId="{00000000-0000-0000-0000-000000000000}"/>
          </ac:spMkLst>
        </pc:spChg>
      </pc:sldChg>
      <pc:sldChg chg="modSp mod">
        <pc:chgData name="Wojciech Kustra" userId="afebd3d0-216b-4c4f-8992-1bf1fda6d5e8" providerId="ADAL" clId="{1D307E72-7901-4E61-A01B-3C4232ABCF63}" dt="2026-06-06T18:32:39.476" v="3" actId="255"/>
        <pc:sldMkLst>
          <pc:docMk/>
          <pc:sldMk cId="3380061673" sldId="350"/>
        </pc:sldMkLst>
        <pc:spChg chg="mod">
          <ac:chgData name="Wojciech Kustra" userId="afebd3d0-216b-4c4f-8992-1bf1fda6d5e8" providerId="ADAL" clId="{1D307E72-7901-4E61-A01B-3C4232ABCF63}" dt="2026-06-06T18:32:39.476" v="3" actId="255"/>
          <ac:spMkLst>
            <pc:docMk/>
            <pc:sldMk cId="3380061673" sldId="350"/>
            <ac:spMk id="3" creationId="{00000000-0000-0000-0000-000000000000}"/>
          </ac:spMkLst>
        </pc:spChg>
      </pc:sldChg>
      <pc:sldChg chg="modSp mod">
        <pc:chgData name="Wojciech Kustra" userId="afebd3d0-216b-4c4f-8992-1bf1fda6d5e8" providerId="ADAL" clId="{1D307E72-7901-4E61-A01B-3C4232ABCF63}" dt="2026-06-06T18:32:46.884" v="4" actId="255"/>
        <pc:sldMkLst>
          <pc:docMk/>
          <pc:sldMk cId="2502092944" sldId="351"/>
        </pc:sldMkLst>
        <pc:spChg chg="mod">
          <ac:chgData name="Wojciech Kustra" userId="afebd3d0-216b-4c4f-8992-1bf1fda6d5e8" providerId="ADAL" clId="{1D307E72-7901-4E61-A01B-3C4232ABCF63}" dt="2026-06-06T18:32:46.884" v="4" actId="255"/>
          <ac:spMkLst>
            <pc:docMk/>
            <pc:sldMk cId="2502092944" sldId="351"/>
            <ac:spMk id="3" creationId="{00000000-0000-0000-0000-000000000000}"/>
          </ac:spMkLst>
        </pc:spChg>
      </pc:sldChg>
      <pc:sldChg chg="modSp mod">
        <pc:chgData name="Wojciech Kustra" userId="afebd3d0-216b-4c4f-8992-1bf1fda6d5e8" providerId="ADAL" clId="{1D307E72-7901-4E61-A01B-3C4232ABCF63}" dt="2026-06-06T18:32:52.186" v="5" actId="255"/>
        <pc:sldMkLst>
          <pc:docMk/>
          <pc:sldMk cId="3037515935" sldId="352"/>
        </pc:sldMkLst>
        <pc:spChg chg="mod">
          <ac:chgData name="Wojciech Kustra" userId="afebd3d0-216b-4c4f-8992-1bf1fda6d5e8" providerId="ADAL" clId="{1D307E72-7901-4E61-A01B-3C4232ABCF63}" dt="2026-06-06T18:32:52.186" v="5" actId="255"/>
          <ac:spMkLst>
            <pc:docMk/>
            <pc:sldMk cId="3037515935" sldId="352"/>
            <ac:spMk id="3" creationId="{00000000-0000-0000-0000-000000000000}"/>
          </ac:spMkLst>
        </pc:spChg>
      </pc:sldChg>
      <pc:sldChg chg="modSp mod">
        <pc:chgData name="Wojciech Kustra" userId="afebd3d0-216b-4c4f-8992-1bf1fda6d5e8" providerId="ADAL" clId="{1D307E72-7901-4E61-A01B-3C4232ABCF63}" dt="2026-06-06T18:32:59.229" v="7" actId="20577"/>
        <pc:sldMkLst>
          <pc:docMk/>
          <pc:sldMk cId="885275115" sldId="353"/>
        </pc:sldMkLst>
        <pc:spChg chg="mod">
          <ac:chgData name="Wojciech Kustra" userId="afebd3d0-216b-4c4f-8992-1bf1fda6d5e8" providerId="ADAL" clId="{1D307E72-7901-4E61-A01B-3C4232ABCF63}" dt="2026-06-06T18:32:59.229" v="7" actId="20577"/>
          <ac:spMkLst>
            <pc:docMk/>
            <pc:sldMk cId="885275115" sldId="353"/>
            <ac:spMk id="7" creationId="{00000000-0000-0000-0000-000000000000}"/>
          </ac:spMkLst>
        </pc:spChg>
      </pc:sldChg>
      <pc:sldChg chg="modSp mod">
        <pc:chgData name="Wojciech Kustra" userId="afebd3d0-216b-4c4f-8992-1bf1fda6d5e8" providerId="ADAL" clId="{1D307E72-7901-4E61-A01B-3C4232ABCF63}" dt="2026-06-06T18:33:03.518" v="8" actId="255"/>
        <pc:sldMkLst>
          <pc:docMk/>
          <pc:sldMk cId="239889650" sldId="354"/>
        </pc:sldMkLst>
        <pc:spChg chg="mod">
          <ac:chgData name="Wojciech Kustra" userId="afebd3d0-216b-4c4f-8992-1bf1fda6d5e8" providerId="ADAL" clId="{1D307E72-7901-4E61-A01B-3C4232ABCF63}" dt="2026-06-06T18:33:03.518" v="8" actId="255"/>
          <ac:spMkLst>
            <pc:docMk/>
            <pc:sldMk cId="239889650" sldId="354"/>
            <ac:spMk id="3" creationId="{00000000-0000-0000-0000-000000000000}"/>
          </ac:spMkLst>
        </pc:spChg>
      </pc:sldChg>
      <pc:sldChg chg="modSp mod">
        <pc:chgData name="Wojciech Kustra" userId="afebd3d0-216b-4c4f-8992-1bf1fda6d5e8" providerId="ADAL" clId="{1D307E72-7901-4E61-A01B-3C4232ABCF63}" dt="2026-06-06T18:33:07.981" v="9" actId="255"/>
        <pc:sldMkLst>
          <pc:docMk/>
          <pc:sldMk cId="1791369826" sldId="355"/>
        </pc:sldMkLst>
        <pc:spChg chg="mod">
          <ac:chgData name="Wojciech Kustra" userId="afebd3d0-216b-4c4f-8992-1bf1fda6d5e8" providerId="ADAL" clId="{1D307E72-7901-4E61-A01B-3C4232ABCF63}" dt="2026-06-06T18:33:07.981" v="9" actId="255"/>
          <ac:spMkLst>
            <pc:docMk/>
            <pc:sldMk cId="1791369826" sldId="355"/>
            <ac:spMk id="3" creationId="{00000000-0000-0000-0000-000000000000}"/>
          </ac:spMkLst>
        </pc:spChg>
      </pc:sldChg>
      <pc:sldChg chg="modSp mod">
        <pc:chgData name="Wojciech Kustra" userId="afebd3d0-216b-4c4f-8992-1bf1fda6d5e8" providerId="ADAL" clId="{1D307E72-7901-4E61-A01B-3C4232ABCF63}" dt="2026-06-06T18:33:10.716" v="10" actId="255"/>
        <pc:sldMkLst>
          <pc:docMk/>
          <pc:sldMk cId="2218581232" sldId="356"/>
        </pc:sldMkLst>
        <pc:spChg chg="mod">
          <ac:chgData name="Wojciech Kustra" userId="afebd3d0-216b-4c4f-8992-1bf1fda6d5e8" providerId="ADAL" clId="{1D307E72-7901-4E61-A01B-3C4232ABCF63}" dt="2026-06-06T18:33:10.716" v="10" actId="255"/>
          <ac:spMkLst>
            <pc:docMk/>
            <pc:sldMk cId="2218581232" sldId="356"/>
            <ac:spMk id="3" creationId="{00000000-0000-0000-0000-000000000000}"/>
          </ac:spMkLst>
        </pc:spChg>
      </pc:sldChg>
      <pc:sldChg chg="modSp mod">
        <pc:chgData name="Wojciech Kustra" userId="afebd3d0-216b-4c4f-8992-1bf1fda6d5e8" providerId="ADAL" clId="{1D307E72-7901-4E61-A01B-3C4232ABCF63}" dt="2026-06-06T18:33:15.691" v="11" actId="255"/>
        <pc:sldMkLst>
          <pc:docMk/>
          <pc:sldMk cId="3708937292" sldId="357"/>
        </pc:sldMkLst>
        <pc:graphicFrameChg chg="modGraphic">
          <ac:chgData name="Wojciech Kustra" userId="afebd3d0-216b-4c4f-8992-1bf1fda6d5e8" providerId="ADAL" clId="{1D307E72-7901-4E61-A01B-3C4232ABCF63}" dt="2026-06-06T18:33:15.691" v="11" actId="255"/>
          <ac:graphicFrameMkLst>
            <pc:docMk/>
            <pc:sldMk cId="3708937292" sldId="357"/>
            <ac:graphicFrameMk id="4" creationId="{00000000-0000-0000-0000-000000000000}"/>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4627CE-F08A-4A3C-9B1E-FA9E4D07E579}" type="datetimeFigureOut">
              <a:rPr lang="pl-PL" smtClean="0"/>
              <a:t>6.06.2026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1A443A-9E72-4149-9CD2-6FE7D63E01FB}" type="slidenum">
              <a:rPr lang="pl-PL" smtClean="0"/>
              <a:t>‹#›</a:t>
            </a:fld>
            <a:endParaRPr lang="pl-PL"/>
          </a:p>
        </p:txBody>
      </p:sp>
    </p:spTree>
    <p:extLst>
      <p:ext uri="{BB962C8B-B14F-4D97-AF65-F5344CB8AC3E}">
        <p14:creationId xmlns:p14="http://schemas.microsoft.com/office/powerpoint/2010/main" val="1770294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2</a:t>
            </a:fld>
            <a:endParaRPr lang="pl-PL"/>
          </a:p>
        </p:txBody>
      </p:sp>
    </p:spTree>
    <p:extLst>
      <p:ext uri="{BB962C8B-B14F-4D97-AF65-F5344CB8AC3E}">
        <p14:creationId xmlns:p14="http://schemas.microsoft.com/office/powerpoint/2010/main" val="10219990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solidFill>
                  <a:prstClr val="black"/>
                </a:solidFill>
              </a:rPr>
              <a:pPr/>
              <a:t>15</a:t>
            </a:fld>
            <a:endParaRPr lang="pl-PL">
              <a:solidFill>
                <a:prstClr val="black"/>
              </a:solidFill>
            </a:endParaRPr>
          </a:p>
        </p:txBody>
      </p:sp>
    </p:spTree>
    <p:extLst>
      <p:ext uri="{BB962C8B-B14F-4D97-AF65-F5344CB8AC3E}">
        <p14:creationId xmlns:p14="http://schemas.microsoft.com/office/powerpoint/2010/main" val="70190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4</a:t>
            </a:fld>
            <a:endParaRPr lang="pl-PL"/>
          </a:p>
        </p:txBody>
      </p:sp>
    </p:spTree>
    <p:extLst>
      <p:ext uri="{BB962C8B-B14F-4D97-AF65-F5344CB8AC3E}">
        <p14:creationId xmlns:p14="http://schemas.microsoft.com/office/powerpoint/2010/main" val="21113961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5</a:t>
            </a:fld>
            <a:endParaRPr lang="pl-PL"/>
          </a:p>
        </p:txBody>
      </p:sp>
    </p:spTree>
    <p:extLst>
      <p:ext uri="{BB962C8B-B14F-4D97-AF65-F5344CB8AC3E}">
        <p14:creationId xmlns:p14="http://schemas.microsoft.com/office/powerpoint/2010/main" val="14127226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6</a:t>
            </a:fld>
            <a:endParaRPr lang="pl-PL"/>
          </a:p>
        </p:txBody>
      </p:sp>
    </p:spTree>
    <p:extLst>
      <p:ext uri="{BB962C8B-B14F-4D97-AF65-F5344CB8AC3E}">
        <p14:creationId xmlns:p14="http://schemas.microsoft.com/office/powerpoint/2010/main" val="2693375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7</a:t>
            </a:fld>
            <a:endParaRPr lang="pl-PL"/>
          </a:p>
        </p:txBody>
      </p:sp>
    </p:spTree>
    <p:extLst>
      <p:ext uri="{BB962C8B-B14F-4D97-AF65-F5344CB8AC3E}">
        <p14:creationId xmlns:p14="http://schemas.microsoft.com/office/powerpoint/2010/main" val="2075768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8</a:t>
            </a:fld>
            <a:endParaRPr lang="pl-PL"/>
          </a:p>
        </p:txBody>
      </p:sp>
    </p:spTree>
    <p:extLst>
      <p:ext uri="{BB962C8B-B14F-4D97-AF65-F5344CB8AC3E}">
        <p14:creationId xmlns:p14="http://schemas.microsoft.com/office/powerpoint/2010/main" val="30330635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9</a:t>
            </a:fld>
            <a:endParaRPr lang="pl-PL"/>
          </a:p>
        </p:txBody>
      </p:sp>
    </p:spTree>
    <p:extLst>
      <p:ext uri="{BB962C8B-B14F-4D97-AF65-F5344CB8AC3E}">
        <p14:creationId xmlns:p14="http://schemas.microsoft.com/office/powerpoint/2010/main" val="39355442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12</a:t>
            </a:fld>
            <a:endParaRPr lang="pl-PL"/>
          </a:p>
        </p:txBody>
      </p:sp>
    </p:spTree>
    <p:extLst>
      <p:ext uri="{BB962C8B-B14F-4D97-AF65-F5344CB8AC3E}">
        <p14:creationId xmlns:p14="http://schemas.microsoft.com/office/powerpoint/2010/main" val="33782235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13</a:t>
            </a:fld>
            <a:endParaRPr lang="pl-PL"/>
          </a:p>
        </p:txBody>
      </p:sp>
    </p:spTree>
    <p:extLst>
      <p:ext uri="{BB962C8B-B14F-4D97-AF65-F5344CB8AC3E}">
        <p14:creationId xmlns:p14="http://schemas.microsoft.com/office/powerpoint/2010/main" val="160442601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535375977"/>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2383726444"/>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60062666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2438338" hangingPunct="0">
              <a:lnSpc>
                <a:spcPct val="90000"/>
              </a:lnSpc>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a:t>
            </a:r>
            <a:r>
              <a:rPr lang="en-US" sz="1400" kern="0" dirty="0">
                <a:solidFill>
                  <a:srgbClr val="00518E"/>
                </a:solidFill>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pl-PL" sz="1400" kern="0" dirty="0">
              <a:solidFill>
                <a:srgbClr val="00518E"/>
              </a:solidFill>
              <a:sym typeface="Helvetica Neue"/>
            </a:endParaRPr>
          </a:p>
        </p:txBody>
      </p:sp>
    </p:spTree>
    <p:extLst>
      <p:ext uri="{BB962C8B-B14F-4D97-AF65-F5344CB8AC3E}">
        <p14:creationId xmlns:p14="http://schemas.microsoft.com/office/powerpoint/2010/main" val="2752890397"/>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2227707778"/>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665839877"/>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311455365"/>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sz="1600" kern="0"/>
              <a:pPr/>
              <a:t>‹#›</a:t>
            </a:fld>
            <a:endParaRPr sz="1600" kern="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293428851"/>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46" hangingPunct="0"/>
            <a:endParaRPr lang="pl-PL" sz="1600" kern="0">
              <a:solidFill>
                <a:srgbClr val="FFFFFF"/>
              </a:solidFill>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361773822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kern="0" err="1"/>
              <a:t>Slide</a:t>
            </a:r>
            <a:r>
              <a:rPr lang="pl-PL" sz="3200" kern="0"/>
              <a:t> </a:t>
            </a:r>
            <a:r>
              <a:rPr lang="pl-PL" sz="3200" kern="0" err="1"/>
              <a:t>Title</a:t>
            </a:r>
            <a:endParaRPr lang="pl-PL" sz="3200" kern="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09606936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672643398"/>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pPr hangingPunct="0"/>
            <a:fld id="{86CB4B4D-7CA3-9044-876B-883B54F8677D}" type="slidenum">
              <a:rPr kern="0">
                <a:solidFill>
                  <a:srgbClr val="000000"/>
                </a:solidFill>
                <a:sym typeface="Helvetica Neue"/>
              </a:rPr>
              <a:pPr hangingPunct="0"/>
              <a:t>‹#›</a:t>
            </a:fld>
            <a:endParaRPr kern="0">
              <a:solidFill>
                <a:srgbClr val="000000"/>
              </a:solidFill>
              <a:sym typeface="Helvetica Neue"/>
            </a:endParaRPr>
          </a:p>
        </p:txBody>
      </p:sp>
    </p:spTree>
    <p:extLst>
      <p:ext uri="{BB962C8B-B14F-4D97-AF65-F5344CB8AC3E}">
        <p14:creationId xmlns:p14="http://schemas.microsoft.com/office/powerpoint/2010/main" val="3678347218"/>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hyperlink" Target="http://www.youtube.com/watch?v=6Gvt4GguZIg"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211696" y="2368401"/>
            <a:ext cx="10230892" cy="1370632"/>
          </a:xfrm>
        </p:spPr>
        <p:txBody>
          <a:bodyPr wrap="square">
            <a:normAutofit/>
          </a:bodyPr>
          <a:lstStyle/>
          <a:p>
            <a:r>
              <a:t>Études de cas africaines en logistique et chaînes d’approvisionnement</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489521" y="3964789"/>
            <a:ext cx="9675241" cy="573865"/>
          </a:xfrm>
        </p:spPr>
        <p:txBody>
          <a:bodyPr/>
          <a:lstStyle/>
          <a:p>
            <a:pPr algn="r"/>
            <a:r>
              <a:rPr lang="pl-PL" b="0" dirty="0">
                <a:solidFill>
                  <a:schemeClr val="tx1"/>
                </a:solidFill>
              </a:rPr>
              <a:t>Justyna Staszak-Winkler</a:t>
            </a:r>
          </a:p>
          <a:p>
            <a:pPr algn="r"/>
            <a:r>
              <a:rPr lang="pl-PL" b="0" dirty="0">
                <a:solidFill>
                  <a:schemeClr val="tx1"/>
                </a:solidFill>
              </a:rPr>
              <a:t>Daniel Kaszubowski</a:t>
            </a:r>
          </a:p>
          <a:p>
            <a:pPr algn="r"/>
            <a:endParaRPr lang="pl-PL" b="0" dirty="0">
              <a:solidFill>
                <a:schemeClr val="tx1"/>
              </a:solidFill>
            </a:endParaRPr>
          </a:p>
        </p:txBody>
      </p:sp>
    </p:spTree>
    <p:extLst>
      <p:ext uri="{BB962C8B-B14F-4D97-AF65-F5344CB8AC3E}">
        <p14:creationId xmlns:p14="http://schemas.microsoft.com/office/powerpoint/2010/main" val="2018781954"/>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wrap="square">
            <a:normAutofit/>
          </a:bodyPr>
          <a:lstStyle/>
          <a:p>
            <a:r>
              <a:t>Questions d’appui</a:t>
            </a:r>
          </a:p>
        </p:txBody>
      </p:sp>
      <p:sp>
        <p:nvSpPr>
          <p:cNvPr id="3" name="Symbol zastępczy tekstu 2"/>
          <p:cNvSpPr>
            <a:spLocks noGrp="1"/>
          </p:cNvSpPr>
          <p:nvPr>
            <p:ph type="body" sz="half" idx="1"/>
          </p:nvPr>
        </p:nvSpPr>
        <p:spPr>
          <a:xfrm>
            <a:off x="357187" y="1415417"/>
            <a:ext cx="9320981" cy="5059521"/>
          </a:xfrm>
        </p:spPr>
        <p:txBody>
          <a:bodyPr wrap="square">
            <a:normAutofit/>
          </a:bodyPr>
          <a:lstStyle/>
          <a:p>
            <a:r>
              <a:rPr sz="2000" dirty="0"/>
              <a:t>Quels </a:t>
            </a:r>
            <a:r>
              <a:rPr sz="2000" dirty="0" err="1"/>
              <a:t>sont</a:t>
            </a:r>
            <a:r>
              <a:rPr sz="2000" dirty="0"/>
              <a:t> les </a:t>
            </a:r>
            <a:r>
              <a:rPr sz="2000" dirty="0" err="1"/>
              <a:t>principaux</a:t>
            </a:r>
            <a:r>
              <a:rPr sz="2000" dirty="0"/>
              <a:t> obstacles </a:t>
            </a:r>
            <a:r>
              <a:rPr sz="2000" dirty="0" err="1"/>
              <a:t>logistiques</a:t>
            </a:r>
            <a:r>
              <a:rPr sz="2000" dirty="0"/>
              <a:t> et de transport </a:t>
            </a:r>
            <a:r>
              <a:rPr sz="2000" dirty="0" err="1"/>
              <a:t>identifiés</a:t>
            </a:r>
            <a:r>
              <a:rPr sz="2000" dirty="0"/>
              <a:t> dans la </a:t>
            </a:r>
            <a:r>
              <a:rPr sz="2000" dirty="0" err="1"/>
              <a:t>vidéo</a:t>
            </a:r>
            <a:r>
              <a:rPr sz="2000" dirty="0"/>
              <a:t> ?</a:t>
            </a:r>
          </a:p>
          <a:p>
            <a:r>
              <a:rPr sz="2000" dirty="0"/>
              <a:t>Comment la </a:t>
            </a:r>
            <a:r>
              <a:rPr sz="2000" dirty="0" err="1"/>
              <a:t>qualité</a:t>
            </a:r>
            <a:r>
              <a:rPr sz="2000" dirty="0"/>
              <a:t> des infrastructures </a:t>
            </a:r>
            <a:r>
              <a:rPr sz="2000" dirty="0" err="1"/>
              <a:t>routières</a:t>
            </a:r>
            <a:r>
              <a:rPr sz="2000" dirty="0"/>
              <a:t> influence-t-</a:t>
            </a:r>
            <a:r>
              <a:rPr sz="2000" dirty="0" err="1"/>
              <a:t>elle</a:t>
            </a:r>
            <a:r>
              <a:rPr sz="2000" dirty="0"/>
              <a:t> la </a:t>
            </a:r>
            <a:r>
              <a:rPr sz="2000" dirty="0" err="1"/>
              <a:t>fiabilité</a:t>
            </a:r>
            <a:r>
              <a:rPr sz="2000" dirty="0"/>
              <a:t> des </a:t>
            </a:r>
            <a:r>
              <a:rPr sz="2000" dirty="0" err="1"/>
              <a:t>chaînes</a:t>
            </a:r>
            <a:r>
              <a:rPr sz="2000" dirty="0"/>
              <a:t> </a:t>
            </a:r>
            <a:r>
              <a:rPr sz="2000" dirty="0" err="1"/>
              <a:t>d’approvisionnement</a:t>
            </a:r>
            <a:r>
              <a:rPr sz="2000" dirty="0"/>
              <a:t> et </a:t>
            </a:r>
            <a:r>
              <a:rPr sz="2000" dirty="0" err="1"/>
              <a:t>l’attractivité</a:t>
            </a:r>
            <a:r>
              <a:rPr sz="2000" dirty="0"/>
              <a:t> pour les </a:t>
            </a:r>
            <a:r>
              <a:rPr sz="2000" dirty="0" err="1"/>
              <a:t>investisseurs</a:t>
            </a:r>
            <a:r>
              <a:rPr sz="2000" dirty="0"/>
              <a:t> ?</a:t>
            </a:r>
          </a:p>
          <a:p>
            <a:r>
              <a:rPr sz="2000" dirty="0" err="1"/>
              <a:t>Pourquoi</a:t>
            </a:r>
            <a:r>
              <a:rPr sz="2000" dirty="0"/>
              <a:t> les </a:t>
            </a:r>
            <a:r>
              <a:rPr sz="2000" dirty="0" err="1"/>
              <a:t>coûts</a:t>
            </a:r>
            <a:r>
              <a:rPr sz="2000" dirty="0"/>
              <a:t> </a:t>
            </a:r>
            <a:r>
              <a:rPr sz="2000" dirty="0" err="1"/>
              <a:t>logistiques</a:t>
            </a:r>
            <a:r>
              <a:rPr sz="2000" dirty="0"/>
              <a:t> </a:t>
            </a:r>
            <a:r>
              <a:rPr sz="2000" dirty="0" err="1"/>
              <a:t>sont-ils</a:t>
            </a:r>
            <a:r>
              <a:rPr sz="2000" dirty="0"/>
              <a:t> </a:t>
            </a:r>
            <a:r>
              <a:rPr sz="2000" dirty="0" err="1"/>
              <a:t>souvent</a:t>
            </a:r>
            <a:r>
              <a:rPr sz="2000" dirty="0"/>
              <a:t> plus </a:t>
            </a:r>
            <a:r>
              <a:rPr sz="2000" dirty="0" err="1"/>
              <a:t>élevés</a:t>
            </a:r>
            <a:r>
              <a:rPr sz="2000" dirty="0"/>
              <a:t> dans les pays </a:t>
            </a:r>
            <a:r>
              <a:rPr sz="2000" dirty="0" err="1"/>
              <a:t>africains</a:t>
            </a:r>
            <a:r>
              <a:rPr sz="2000" dirty="0"/>
              <a:t> </a:t>
            </a:r>
            <a:r>
              <a:rPr sz="2000" dirty="0" err="1"/>
              <a:t>que</a:t>
            </a:r>
            <a:r>
              <a:rPr sz="2000" dirty="0"/>
              <a:t> dans les </a:t>
            </a:r>
            <a:r>
              <a:rPr sz="2000" dirty="0" err="1"/>
              <a:t>économies</a:t>
            </a:r>
            <a:r>
              <a:rPr sz="2000" dirty="0"/>
              <a:t> </a:t>
            </a:r>
            <a:r>
              <a:rPr sz="2000" dirty="0" err="1"/>
              <a:t>développées</a:t>
            </a:r>
            <a:r>
              <a:rPr sz="2000" dirty="0"/>
              <a:t> ?</a:t>
            </a:r>
          </a:p>
          <a:p>
            <a:r>
              <a:rPr sz="2000" dirty="0"/>
              <a:t>Quel </a:t>
            </a:r>
            <a:r>
              <a:rPr sz="2000" dirty="0" err="1"/>
              <a:t>rôle</a:t>
            </a:r>
            <a:r>
              <a:rPr sz="2000" dirty="0"/>
              <a:t> </a:t>
            </a:r>
            <a:r>
              <a:rPr sz="2000" dirty="0" err="1"/>
              <a:t>jouent</a:t>
            </a:r>
            <a:r>
              <a:rPr sz="2000" dirty="0"/>
              <a:t> les </a:t>
            </a:r>
            <a:r>
              <a:rPr sz="2000" dirty="0" err="1"/>
              <a:t>pôles</a:t>
            </a:r>
            <a:r>
              <a:rPr sz="2000" dirty="0"/>
              <a:t> </a:t>
            </a:r>
            <a:r>
              <a:rPr sz="2000" dirty="0" err="1"/>
              <a:t>logistiques</a:t>
            </a:r>
            <a:r>
              <a:rPr sz="2000" dirty="0"/>
              <a:t>, les ports secs et les corridors de transport dans le </a:t>
            </a:r>
            <a:r>
              <a:rPr sz="2000" dirty="0" err="1"/>
              <a:t>développement</a:t>
            </a:r>
            <a:r>
              <a:rPr sz="2000" dirty="0"/>
              <a:t> </a:t>
            </a:r>
            <a:r>
              <a:rPr sz="2000" dirty="0" err="1"/>
              <a:t>régional</a:t>
            </a:r>
            <a:r>
              <a:rPr sz="2000" dirty="0"/>
              <a:t> ?</a:t>
            </a:r>
          </a:p>
        </p:txBody>
      </p:sp>
    </p:spTree>
    <p:extLst>
      <p:ext uri="{BB962C8B-B14F-4D97-AF65-F5344CB8AC3E}">
        <p14:creationId xmlns:p14="http://schemas.microsoft.com/office/powerpoint/2010/main" val="239889650"/>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half" idx="1"/>
          </p:nvPr>
        </p:nvSpPr>
        <p:spPr>
          <a:xfrm>
            <a:off x="603252" y="1386842"/>
            <a:ext cx="9912347" cy="5059521"/>
          </a:xfrm>
        </p:spPr>
        <p:txBody>
          <a:bodyPr wrap="square">
            <a:normAutofit/>
          </a:bodyPr>
          <a:lstStyle/>
          <a:p>
            <a:r>
              <a:rPr sz="2000" dirty="0" err="1"/>
              <a:t>Quelles</a:t>
            </a:r>
            <a:r>
              <a:rPr sz="2000" dirty="0"/>
              <a:t> solutions </a:t>
            </a:r>
            <a:r>
              <a:rPr sz="2000" dirty="0" err="1"/>
              <a:t>présentées</a:t>
            </a:r>
            <a:r>
              <a:rPr sz="2000" dirty="0"/>
              <a:t> dans la </a:t>
            </a:r>
            <a:r>
              <a:rPr sz="2000" dirty="0" err="1"/>
              <a:t>vidéo</a:t>
            </a:r>
            <a:r>
              <a:rPr sz="2000" dirty="0"/>
              <a:t> </a:t>
            </a:r>
            <a:r>
              <a:rPr sz="2000" dirty="0" err="1"/>
              <a:t>semblent</a:t>
            </a:r>
            <a:r>
              <a:rPr sz="2000" dirty="0"/>
              <a:t> </a:t>
            </a:r>
            <a:r>
              <a:rPr sz="2000" dirty="0" err="1"/>
              <a:t>réalistes</a:t>
            </a:r>
            <a:r>
              <a:rPr sz="2000" dirty="0"/>
              <a:t> pour les pays à </a:t>
            </a:r>
            <a:r>
              <a:rPr sz="2000" dirty="0" err="1"/>
              <a:t>faible</a:t>
            </a:r>
            <a:r>
              <a:rPr sz="2000" dirty="0"/>
              <a:t> </a:t>
            </a:r>
            <a:r>
              <a:rPr sz="2000" dirty="0" err="1"/>
              <a:t>revenu</a:t>
            </a:r>
            <a:r>
              <a:rPr sz="2000" dirty="0"/>
              <a:t>, et </a:t>
            </a:r>
            <a:r>
              <a:rPr sz="2000" dirty="0" err="1"/>
              <a:t>lesquelles</a:t>
            </a:r>
            <a:r>
              <a:rPr sz="2000" dirty="0"/>
              <a:t> </a:t>
            </a:r>
            <a:r>
              <a:rPr sz="2000" dirty="0" err="1"/>
              <a:t>pourraient</a:t>
            </a:r>
            <a:r>
              <a:rPr sz="2000" dirty="0"/>
              <a:t> </a:t>
            </a:r>
            <a:r>
              <a:rPr sz="2000" dirty="0" err="1"/>
              <a:t>être</a:t>
            </a:r>
            <a:r>
              <a:rPr sz="2000" dirty="0"/>
              <a:t> </a:t>
            </a:r>
            <a:r>
              <a:rPr sz="2000" dirty="0" err="1"/>
              <a:t>difficiles</a:t>
            </a:r>
            <a:r>
              <a:rPr sz="2000" dirty="0"/>
              <a:t> à </a:t>
            </a:r>
            <a:r>
              <a:rPr sz="2000" dirty="0" err="1"/>
              <a:t>mettre</a:t>
            </a:r>
            <a:r>
              <a:rPr sz="2000" dirty="0"/>
              <a:t> </a:t>
            </a:r>
            <a:r>
              <a:rPr sz="2000" dirty="0" err="1"/>
              <a:t>en</a:t>
            </a:r>
            <a:r>
              <a:rPr sz="2000" dirty="0"/>
              <a:t> </a:t>
            </a:r>
            <a:r>
              <a:rPr sz="2000" dirty="0" err="1"/>
              <a:t>œuvre</a:t>
            </a:r>
            <a:r>
              <a:rPr sz="2000" dirty="0"/>
              <a:t> ?</a:t>
            </a:r>
          </a:p>
          <a:p>
            <a:r>
              <a:rPr sz="2000" dirty="0" err="1"/>
              <a:t>Quelles</a:t>
            </a:r>
            <a:r>
              <a:rPr sz="2000" dirty="0"/>
              <a:t> données </a:t>
            </a:r>
            <a:r>
              <a:rPr sz="2000" dirty="0" err="1"/>
              <a:t>importantes</a:t>
            </a:r>
            <a:r>
              <a:rPr sz="2000" dirty="0"/>
              <a:t> </a:t>
            </a:r>
            <a:r>
              <a:rPr sz="2000" dirty="0" err="1"/>
              <a:t>d’ingénierie</a:t>
            </a:r>
            <a:r>
              <a:rPr sz="2000" dirty="0"/>
              <a:t> </a:t>
            </a:r>
            <a:r>
              <a:rPr sz="2000" dirty="0" err="1"/>
              <a:t>ou</a:t>
            </a:r>
            <a:r>
              <a:rPr sz="2000" dirty="0"/>
              <a:t> </a:t>
            </a:r>
            <a:r>
              <a:rPr sz="2000" dirty="0" err="1"/>
              <a:t>d’exploitation</a:t>
            </a:r>
            <a:r>
              <a:rPr sz="2000" dirty="0"/>
              <a:t> </a:t>
            </a:r>
            <a:r>
              <a:rPr sz="2000" dirty="0" err="1"/>
              <a:t>manquent</a:t>
            </a:r>
            <a:r>
              <a:rPr sz="2000" dirty="0"/>
              <a:t> dans la </a:t>
            </a:r>
            <a:r>
              <a:rPr sz="2000" dirty="0" err="1"/>
              <a:t>vidéo</a:t>
            </a:r>
            <a:r>
              <a:rPr sz="2000" dirty="0"/>
              <a:t> ?</a:t>
            </a:r>
          </a:p>
          <a:p>
            <a:r>
              <a:rPr sz="2000" dirty="0"/>
              <a:t>Comment les </a:t>
            </a:r>
            <a:r>
              <a:rPr sz="2000" dirty="0" err="1"/>
              <a:t>gouvernements</a:t>
            </a:r>
            <a:r>
              <a:rPr sz="2000" dirty="0"/>
              <a:t>, les </a:t>
            </a:r>
            <a:r>
              <a:rPr sz="2000" dirty="0" err="1"/>
              <a:t>universités</a:t>
            </a:r>
            <a:r>
              <a:rPr sz="2000" dirty="0"/>
              <a:t> et les </a:t>
            </a:r>
            <a:r>
              <a:rPr sz="2000" dirty="0" err="1"/>
              <a:t>entreprises</a:t>
            </a:r>
            <a:r>
              <a:rPr sz="2000" dirty="0"/>
              <a:t> </a:t>
            </a:r>
            <a:r>
              <a:rPr sz="2000" dirty="0" err="1"/>
              <a:t>logistiques</a:t>
            </a:r>
            <a:r>
              <a:rPr sz="2000" dirty="0"/>
              <a:t> </a:t>
            </a:r>
            <a:r>
              <a:rPr sz="2000" dirty="0" err="1"/>
              <a:t>privées</a:t>
            </a:r>
            <a:r>
              <a:rPr sz="2000" dirty="0"/>
              <a:t> </a:t>
            </a:r>
            <a:r>
              <a:rPr sz="2000" dirty="0" err="1"/>
              <a:t>pourraient-ils</a:t>
            </a:r>
            <a:r>
              <a:rPr sz="2000" dirty="0"/>
              <a:t> </a:t>
            </a:r>
            <a:r>
              <a:rPr sz="2000" dirty="0" err="1"/>
              <a:t>coopérer</a:t>
            </a:r>
            <a:r>
              <a:rPr sz="2000" dirty="0"/>
              <a:t> pour </a:t>
            </a:r>
            <a:r>
              <a:rPr sz="2000" dirty="0" err="1"/>
              <a:t>améliorer</a:t>
            </a:r>
            <a:r>
              <a:rPr sz="2000" dirty="0"/>
              <a:t> les </a:t>
            </a:r>
            <a:r>
              <a:rPr sz="2000" dirty="0" err="1"/>
              <a:t>systèmes</a:t>
            </a:r>
            <a:r>
              <a:rPr sz="2000" dirty="0"/>
              <a:t> de transport ?</a:t>
            </a:r>
          </a:p>
          <a:p>
            <a:r>
              <a:rPr sz="2000" dirty="0"/>
              <a:t>Quels </a:t>
            </a:r>
            <a:r>
              <a:rPr sz="2000" dirty="0" err="1"/>
              <a:t>risques</a:t>
            </a:r>
            <a:r>
              <a:rPr sz="2000" dirty="0"/>
              <a:t> </a:t>
            </a:r>
            <a:r>
              <a:rPr sz="2000" dirty="0" err="1"/>
              <a:t>peuvent</a:t>
            </a:r>
            <a:r>
              <a:rPr sz="2000" dirty="0"/>
              <a:t> </a:t>
            </a:r>
            <a:r>
              <a:rPr sz="2000" dirty="0" err="1"/>
              <a:t>décourager</a:t>
            </a:r>
            <a:r>
              <a:rPr sz="2000" dirty="0"/>
              <a:t> les </a:t>
            </a:r>
            <a:r>
              <a:rPr sz="2000" dirty="0" err="1"/>
              <a:t>investissements</a:t>
            </a:r>
            <a:r>
              <a:rPr sz="2000" dirty="0"/>
              <a:t> </a:t>
            </a:r>
            <a:r>
              <a:rPr sz="2000" dirty="0" err="1"/>
              <a:t>logistiques</a:t>
            </a:r>
            <a:r>
              <a:rPr sz="2000" dirty="0"/>
              <a:t> à long </a:t>
            </a:r>
            <a:r>
              <a:rPr sz="2000" dirty="0" err="1"/>
              <a:t>terme</a:t>
            </a:r>
            <a:r>
              <a:rPr sz="2000" dirty="0"/>
              <a:t> </a:t>
            </a:r>
            <a:r>
              <a:rPr sz="2000" dirty="0" err="1"/>
              <a:t>en</a:t>
            </a:r>
            <a:r>
              <a:rPr sz="2000" dirty="0"/>
              <a:t> Afrique </a:t>
            </a:r>
            <a:r>
              <a:rPr sz="2000" dirty="0" err="1"/>
              <a:t>subsaharienne</a:t>
            </a:r>
            <a:r>
              <a:rPr sz="2000" dirty="0"/>
              <a:t> ?</a:t>
            </a:r>
          </a:p>
        </p:txBody>
      </p:sp>
      <p:sp>
        <p:nvSpPr>
          <p:cNvPr id="4" name="Tytuł 1"/>
          <p:cNvSpPr>
            <a:spLocks noGrp="1"/>
          </p:cNvSpPr>
          <p:nvPr>
            <p:ph type="title"/>
          </p:nvPr>
        </p:nvSpPr>
        <p:spPr/>
        <p:txBody>
          <a:bodyPr wrap="square">
            <a:normAutofit/>
          </a:bodyPr>
          <a:lstStyle/>
          <a:p>
            <a:r>
              <a:t>Questions d’appui</a:t>
            </a:r>
          </a:p>
        </p:txBody>
      </p:sp>
    </p:spTree>
    <p:extLst>
      <p:ext uri="{BB962C8B-B14F-4D97-AF65-F5344CB8AC3E}">
        <p14:creationId xmlns:p14="http://schemas.microsoft.com/office/powerpoint/2010/main" val="1791369826"/>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03252" y="539751"/>
            <a:ext cx="7226297" cy="717551"/>
          </a:xfrm>
        </p:spPr>
        <p:txBody>
          <a:bodyPr wrap="square">
            <a:normAutofit/>
          </a:bodyPr>
          <a:lstStyle/>
          <a:p>
            <a:r>
              <a:t>Résultat attendu du travail</a:t>
            </a:r>
          </a:p>
        </p:txBody>
      </p:sp>
      <p:sp>
        <p:nvSpPr>
          <p:cNvPr id="3" name="Symbol zastępczy tekstu 2"/>
          <p:cNvSpPr>
            <a:spLocks noGrp="1"/>
          </p:cNvSpPr>
          <p:nvPr>
            <p:ph type="body" sz="half" idx="1"/>
          </p:nvPr>
        </p:nvSpPr>
        <p:spPr/>
        <p:txBody>
          <a:bodyPr wrap="square">
            <a:normAutofit/>
          </a:bodyPr>
          <a:lstStyle/>
          <a:p>
            <a:r>
              <a:rPr sz="2000" dirty="0"/>
              <a:t>Les </a:t>
            </a:r>
            <a:r>
              <a:rPr sz="2000" dirty="0" err="1"/>
              <a:t>étudiants</a:t>
            </a:r>
            <a:r>
              <a:rPr sz="2000" dirty="0"/>
              <a:t> </a:t>
            </a:r>
            <a:r>
              <a:rPr sz="2000" dirty="0" err="1"/>
              <a:t>doivent</a:t>
            </a:r>
            <a:r>
              <a:rPr sz="2000" dirty="0"/>
              <a:t> </a:t>
            </a:r>
            <a:r>
              <a:rPr sz="2000" dirty="0" err="1"/>
              <a:t>préparer</a:t>
            </a:r>
            <a:r>
              <a:rPr sz="2000" dirty="0"/>
              <a:t> :</a:t>
            </a:r>
          </a:p>
          <a:p>
            <a:r>
              <a:rPr sz="2000" dirty="0"/>
              <a:t>un rapport </a:t>
            </a:r>
            <a:r>
              <a:rPr sz="2000" dirty="0" err="1"/>
              <a:t>analytique</a:t>
            </a:r>
            <a:r>
              <a:rPr sz="2000" dirty="0"/>
              <a:t> (3 à 5 pages) </a:t>
            </a:r>
            <a:r>
              <a:rPr sz="2000" dirty="0" err="1"/>
              <a:t>ou</a:t>
            </a:r>
            <a:r>
              <a:rPr sz="2000" dirty="0"/>
              <a:t> </a:t>
            </a:r>
            <a:r>
              <a:rPr sz="2000" dirty="0" err="1"/>
              <a:t>une</a:t>
            </a:r>
            <a:r>
              <a:rPr sz="2000" dirty="0"/>
              <a:t> </a:t>
            </a:r>
            <a:r>
              <a:rPr sz="2000" dirty="0" err="1"/>
              <a:t>présentation</a:t>
            </a:r>
            <a:r>
              <a:rPr sz="2000" dirty="0"/>
              <a:t> (5 à 7 diapositives),</a:t>
            </a:r>
          </a:p>
          <a:p>
            <a:r>
              <a:rPr sz="2000" dirty="0"/>
              <a:t>3 à 5 </a:t>
            </a:r>
            <a:r>
              <a:rPr sz="2000" dirty="0" err="1"/>
              <a:t>recommandations</a:t>
            </a:r>
            <a:r>
              <a:rPr sz="2000" dirty="0"/>
              <a:t> pratiques.</a:t>
            </a:r>
          </a:p>
          <a:p>
            <a:r>
              <a:rPr sz="2000" dirty="0"/>
              <a:t>Les </a:t>
            </a:r>
            <a:r>
              <a:rPr sz="2000" dirty="0" err="1"/>
              <a:t>étudiants</a:t>
            </a:r>
            <a:r>
              <a:rPr sz="2000" dirty="0"/>
              <a:t> </a:t>
            </a:r>
            <a:r>
              <a:rPr sz="2000" dirty="0" err="1"/>
              <a:t>peuvent</a:t>
            </a:r>
            <a:r>
              <a:rPr sz="2000" dirty="0"/>
              <a:t> </a:t>
            </a:r>
            <a:r>
              <a:rPr sz="2000" dirty="0" err="1"/>
              <a:t>également</a:t>
            </a:r>
            <a:r>
              <a:rPr sz="2000" dirty="0"/>
              <a:t> </a:t>
            </a:r>
            <a:r>
              <a:rPr sz="2000" dirty="0" err="1"/>
              <a:t>préparer</a:t>
            </a:r>
            <a:r>
              <a:rPr sz="2000" dirty="0"/>
              <a:t> :</a:t>
            </a:r>
          </a:p>
          <a:p>
            <a:r>
              <a:rPr sz="2000" dirty="0" err="1"/>
              <a:t>une</a:t>
            </a:r>
            <a:r>
              <a:rPr sz="2000" dirty="0"/>
              <a:t> </a:t>
            </a:r>
            <a:r>
              <a:rPr sz="2000" dirty="0" err="1"/>
              <a:t>analyse</a:t>
            </a:r>
            <a:r>
              <a:rPr sz="2000" dirty="0"/>
              <a:t> SWOT,</a:t>
            </a:r>
          </a:p>
          <a:p>
            <a:r>
              <a:rPr sz="2000" dirty="0" err="1"/>
              <a:t>une</a:t>
            </a:r>
            <a:r>
              <a:rPr sz="2000" dirty="0"/>
              <a:t> </a:t>
            </a:r>
            <a:r>
              <a:rPr sz="2000" dirty="0" err="1"/>
              <a:t>analyse</a:t>
            </a:r>
            <a:r>
              <a:rPr sz="2000" dirty="0"/>
              <a:t> des parties </a:t>
            </a:r>
            <a:r>
              <a:rPr sz="2000" dirty="0" err="1"/>
              <a:t>prenantes</a:t>
            </a:r>
            <a:r>
              <a:rPr sz="2000" dirty="0"/>
              <a:t>,</a:t>
            </a:r>
          </a:p>
          <a:p>
            <a:r>
              <a:rPr sz="2000" dirty="0" err="1"/>
              <a:t>une</a:t>
            </a:r>
            <a:r>
              <a:rPr sz="2000" dirty="0"/>
              <a:t> carte simple d’un corridor de transport,</a:t>
            </a:r>
          </a:p>
          <a:p>
            <a:r>
              <a:rPr sz="2000" dirty="0" err="1"/>
              <a:t>une</a:t>
            </a:r>
            <a:r>
              <a:rPr sz="2000" dirty="0"/>
              <a:t> </a:t>
            </a:r>
            <a:r>
              <a:rPr sz="2000" dirty="0" err="1"/>
              <a:t>matrice</a:t>
            </a:r>
            <a:r>
              <a:rPr sz="2000" dirty="0"/>
              <a:t> </a:t>
            </a:r>
            <a:r>
              <a:rPr sz="2000" dirty="0" err="1"/>
              <a:t>problème</a:t>
            </a:r>
            <a:r>
              <a:rPr sz="2000" dirty="0"/>
              <a:t>–cause–</a:t>
            </a:r>
            <a:r>
              <a:rPr sz="2000" dirty="0" err="1"/>
              <a:t>effet</a:t>
            </a:r>
            <a:r>
              <a:rPr sz="2000" dirty="0"/>
              <a:t>–action.</a:t>
            </a:r>
          </a:p>
        </p:txBody>
      </p:sp>
    </p:spTree>
    <p:extLst>
      <p:ext uri="{BB962C8B-B14F-4D97-AF65-F5344CB8AC3E}">
        <p14:creationId xmlns:p14="http://schemas.microsoft.com/office/powerpoint/2010/main" val="2218581232"/>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wrap="square">
            <a:normAutofit/>
          </a:bodyPr>
          <a:lstStyle/>
          <a:p>
            <a:r>
              <a:t>Critères d’évaluation</a:t>
            </a:r>
          </a:p>
        </p:txBody>
      </p:sp>
      <p:graphicFrame>
        <p:nvGraphicFramePr>
          <p:cNvPr id="4" name="Tabela 3"/>
          <p:cNvGraphicFramePr>
            <a:graphicFrameLocks noGrp="1"/>
          </p:cNvGraphicFramePr>
          <p:nvPr>
            <p:extLst>
              <p:ext uri="{D42A27DB-BD31-4B8C-83A1-F6EECF244321}">
                <p14:modId xmlns:p14="http://schemas.microsoft.com/office/powerpoint/2010/main" val="302214645"/>
              </p:ext>
            </p:extLst>
          </p:nvPr>
        </p:nvGraphicFramePr>
        <p:xfrm>
          <a:off x="288926" y="1464627"/>
          <a:ext cx="10985500" cy="4480560"/>
        </p:xfrm>
        <a:graphic>
          <a:graphicData uri="http://schemas.openxmlformats.org/drawingml/2006/table">
            <a:tbl>
              <a:tblPr/>
              <a:tblGrid>
                <a:gridCol w="2197100">
                  <a:extLst>
                    <a:ext uri="{9D8B030D-6E8A-4147-A177-3AD203B41FA5}">
                      <a16:colId xmlns:a16="http://schemas.microsoft.com/office/drawing/2014/main" val="20000"/>
                    </a:ext>
                  </a:extLst>
                </a:gridCol>
                <a:gridCol w="2197100">
                  <a:extLst>
                    <a:ext uri="{9D8B030D-6E8A-4147-A177-3AD203B41FA5}">
                      <a16:colId xmlns:a16="http://schemas.microsoft.com/office/drawing/2014/main" val="20001"/>
                    </a:ext>
                  </a:extLst>
                </a:gridCol>
                <a:gridCol w="2197100">
                  <a:extLst>
                    <a:ext uri="{9D8B030D-6E8A-4147-A177-3AD203B41FA5}">
                      <a16:colId xmlns:a16="http://schemas.microsoft.com/office/drawing/2014/main" val="20002"/>
                    </a:ext>
                  </a:extLst>
                </a:gridCol>
                <a:gridCol w="2197100">
                  <a:extLst>
                    <a:ext uri="{9D8B030D-6E8A-4147-A177-3AD203B41FA5}">
                      <a16:colId xmlns:a16="http://schemas.microsoft.com/office/drawing/2014/main" val="20003"/>
                    </a:ext>
                  </a:extLst>
                </a:gridCol>
                <a:gridCol w="2197100">
                  <a:extLst>
                    <a:ext uri="{9D8B030D-6E8A-4147-A177-3AD203B41FA5}">
                      <a16:colId xmlns:a16="http://schemas.microsoft.com/office/drawing/2014/main" val="20004"/>
                    </a:ext>
                  </a:extLst>
                </a:gridCol>
              </a:tblGrid>
              <a:tr h="0">
                <a:tc>
                  <a:txBody>
                    <a:bodyPr/>
                    <a:lstStyle/>
                    <a:p>
                      <a:r>
                        <a:rPr sz="1200" dirty="0" err="1"/>
                        <a:t>Critère</a:t>
                      </a:r>
                      <a:endParaRPr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r>
                        <a:rPr sz="1200"/>
                        <a:t>Très bien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r>
                        <a:rPr sz="1200"/>
                        <a:t>Moyen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r>
                        <a:rPr sz="1200"/>
                        <a:t>Faible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r>
                        <a:rPr lang="pl-PL" sz="1200" b="1" dirty="0" err="1">
                          <a:solidFill>
                            <a:schemeClr val="bg1"/>
                          </a:solidFill>
                          <a:latin typeface="Calibri" panose="020F0502020204030204" pitchFamily="34" charset="0"/>
                          <a:cs typeface="Calibri" panose="020F0502020204030204" pitchFamily="34" charset="0"/>
                        </a:rPr>
                        <a:t>Points</a:t>
                      </a:r>
                      <a:endParaRPr lang="pl-PL" sz="1200" b="1"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10000"/>
                  </a:ext>
                </a:extLst>
              </a:tr>
              <a:tr h="0">
                <a:tc>
                  <a:txBody>
                    <a:bodyPr/>
                    <a:lstStyle/>
                    <a:p>
                      <a:r>
                        <a:rPr sz="1200"/>
                        <a:t>Compréhension de la vidéo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r>
                        <a:rPr sz="1200" dirty="0" err="1"/>
                        <a:t>Excellente</a:t>
                      </a:r>
                      <a:r>
                        <a:rPr sz="1200" dirty="0"/>
                        <a:t> </a:t>
                      </a:r>
                      <a:r>
                        <a:rPr sz="1200" dirty="0" err="1"/>
                        <a:t>compréhension</a:t>
                      </a:r>
                      <a:r>
                        <a:rPr sz="1200" dirty="0"/>
                        <a:t> des </a:t>
                      </a:r>
                      <a:r>
                        <a:rPr sz="1200" dirty="0" err="1"/>
                        <a:t>enjeux</a:t>
                      </a:r>
                      <a:r>
                        <a:rPr sz="1200" dirty="0"/>
                        <a:t> </a:t>
                      </a:r>
                      <a:r>
                        <a:rPr sz="1200" dirty="0" err="1"/>
                        <a:t>logistiques</a:t>
                      </a:r>
                      <a:r>
                        <a:rPr sz="1200" dirty="0"/>
                        <a:t> et de transport </a:t>
                      </a:r>
                      <a:r>
                        <a:rPr sz="1200" dirty="0" err="1"/>
                        <a:t>présentés</a:t>
                      </a:r>
                      <a:r>
                        <a:rPr sz="1200" dirty="0"/>
                        <a:t> dans la </a:t>
                      </a:r>
                      <a:r>
                        <a:rPr sz="1200" dirty="0" err="1"/>
                        <a:t>vidéo</a:t>
                      </a:r>
                      <a:endParaRPr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sz="1200"/>
                        <a:t>Compréhension partielle avec quelques éléments manquants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sz="1200"/>
                        <a:t>Interprétation superficielle ou incorrecte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200">
                          <a:latin typeface="Calibri" panose="020F0502020204030204" pitchFamily="34" charset="0"/>
                          <a:cs typeface="Calibri" panose="020F0502020204030204" pitchFamily="34" charset="0"/>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r>
                        <a:rPr sz="1200"/>
                        <a:t>Qualité de l’analyse du problème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r>
                        <a:rPr sz="1200"/>
                        <a:t>Analyse approfondie et logique des causes et des conséquences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sz="1200"/>
                        <a:t>Analyse de base, avec une profondeur limitée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sz="1200"/>
                        <a:t>Observations descriptives sans raisonnement critique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200">
                          <a:latin typeface="Calibri" panose="020F0502020204030204" pitchFamily="34" charset="0"/>
                          <a:cs typeface="Calibri" panose="020F0502020204030204" pitchFamily="34" charset="0"/>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r>
                        <a:rPr sz="1200"/>
                        <a:t>Référence aux réalités de l’Afrique subsaharienne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r>
                        <a:rPr sz="1200"/>
                        <a:t>Intégration solide des réalités et contraintes du transport africain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sz="1200"/>
                        <a:t>Référence générale au contexte africain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sz="1200" dirty="0" err="1"/>
                        <a:t>Aucune</a:t>
                      </a:r>
                      <a:r>
                        <a:rPr sz="1200" dirty="0"/>
                        <a:t> </a:t>
                      </a:r>
                      <a:r>
                        <a:rPr sz="1200" dirty="0" err="1"/>
                        <a:t>contextualisation</a:t>
                      </a:r>
                      <a:r>
                        <a:rPr sz="1200" dirty="0"/>
                        <a:t> locale significative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200" dirty="0">
                          <a:latin typeface="Calibri" panose="020F0502020204030204" pitchFamily="34" charset="0"/>
                          <a:cs typeface="Calibri" panose="020F0502020204030204" pitchFamily="34" charset="0"/>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r>
                        <a:rPr sz="1200"/>
                        <a:t>Qualité des recommandations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r>
                        <a:rPr sz="1200"/>
                        <a:t>Solutions réalistes, faisables et techniquement justifiées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sz="1200"/>
                        <a:t>Recommandations partiellement réalistes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sz="1200"/>
                        <a:t>Solutions irréalistes ou insuffisamment justifiées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200" dirty="0">
                          <a:latin typeface="Calibri" panose="020F0502020204030204" pitchFamily="34" charset="0"/>
                          <a:cs typeface="Calibri" panose="020F0502020204030204" pitchFamily="34" charset="0"/>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r>
                        <a:rPr sz="1200"/>
                        <a:t>Structure et qualité de la présentation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r>
                        <a:rPr sz="1200"/>
                        <a:t>Travail clair, professionnel et bien organisé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sz="1200"/>
                        <a:t>Problèmes mineurs de structure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sz="1200"/>
                        <a:t>Travail mal organisé et difficile à suivre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200" dirty="0">
                          <a:latin typeface="Calibri" panose="020F0502020204030204" pitchFamily="34" charset="0"/>
                          <a:cs typeface="Calibri" panose="020F0502020204030204" pitchFamily="34" charset="0"/>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r>
                        <a:rPr sz="1200" dirty="0"/>
                        <a:t>Esprit critique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r>
                        <a:rPr sz="1200"/>
                        <a:t>Réflexion critique solide sur les limites de la vidéo, son biais promotionnel et les données manquantes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sz="1200"/>
                        <a:t>Évaluation critique limitée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sz="1200"/>
                        <a:t>Accepte les informations sans esprit critique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200" dirty="0">
                          <a:latin typeface="Calibri" panose="020F0502020204030204" pitchFamily="34" charset="0"/>
                          <a:cs typeface="Calibri" panose="020F0502020204030204" pitchFamily="34" charset="0"/>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708937292"/>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half" idx="1"/>
          </p:nvPr>
        </p:nvSpPr>
        <p:spPr>
          <a:xfrm>
            <a:off x="414338" y="1386842"/>
            <a:ext cx="10258425" cy="5059521"/>
          </a:xfrm>
        </p:spPr>
        <p:txBody>
          <a:bodyPr wrap="square">
            <a:normAutofit/>
          </a:bodyPr>
          <a:lstStyle/>
          <a:p>
            <a:r>
              <a:rPr sz="2000" dirty="0" err="1"/>
              <a:t>Regardez</a:t>
            </a:r>
            <a:r>
              <a:rPr sz="2000" dirty="0"/>
              <a:t> la </a:t>
            </a:r>
            <a:r>
              <a:rPr sz="2000" dirty="0" err="1"/>
              <a:t>vidéo</a:t>
            </a:r>
            <a:r>
              <a:rPr sz="2000" dirty="0"/>
              <a:t> « </a:t>
            </a:r>
            <a:r>
              <a:rPr sz="2000" dirty="0" err="1"/>
              <a:t>Investir</a:t>
            </a:r>
            <a:r>
              <a:rPr sz="2000" dirty="0"/>
              <a:t> dans le </a:t>
            </a:r>
            <a:r>
              <a:rPr sz="2000" dirty="0" err="1"/>
              <a:t>secteur</a:t>
            </a:r>
            <a:r>
              <a:rPr sz="2000" dirty="0"/>
              <a:t> </a:t>
            </a:r>
            <a:r>
              <a:rPr sz="2000" dirty="0" err="1"/>
              <a:t>logistique</a:t>
            </a:r>
            <a:r>
              <a:rPr sz="2000" dirty="0"/>
              <a:t> </a:t>
            </a:r>
            <a:r>
              <a:rPr sz="2000" dirty="0" err="1"/>
              <a:t>africain</a:t>
            </a:r>
            <a:r>
              <a:rPr sz="2000" dirty="0"/>
              <a:t> : </a:t>
            </a:r>
            <a:r>
              <a:rPr sz="2000" dirty="0" err="1"/>
              <a:t>opportunités</a:t>
            </a:r>
            <a:r>
              <a:rPr sz="2000" dirty="0"/>
              <a:t> et </a:t>
            </a:r>
            <a:r>
              <a:rPr sz="2000" dirty="0" err="1"/>
              <a:t>défis</a:t>
            </a:r>
            <a:r>
              <a:rPr sz="2000" dirty="0"/>
              <a:t> » et </a:t>
            </a:r>
            <a:r>
              <a:rPr sz="2000" dirty="0" err="1"/>
              <a:t>préparez</a:t>
            </a:r>
            <a:r>
              <a:rPr sz="2000" dirty="0"/>
              <a:t> un rapport (3 à 5 pages) </a:t>
            </a:r>
            <a:r>
              <a:rPr sz="2000" dirty="0" err="1"/>
              <a:t>ou</a:t>
            </a:r>
            <a:r>
              <a:rPr sz="2000" dirty="0"/>
              <a:t> </a:t>
            </a:r>
            <a:r>
              <a:rPr sz="2000" dirty="0" err="1"/>
              <a:t>une</a:t>
            </a:r>
            <a:r>
              <a:rPr sz="2000" dirty="0"/>
              <a:t> </a:t>
            </a:r>
            <a:r>
              <a:rPr sz="2000" dirty="0" err="1"/>
              <a:t>présentation</a:t>
            </a:r>
            <a:r>
              <a:rPr sz="2000" dirty="0"/>
              <a:t> (5 à 7 diapositives). </a:t>
            </a:r>
            <a:r>
              <a:rPr sz="2000" dirty="0" err="1"/>
              <a:t>Analysez</a:t>
            </a:r>
            <a:r>
              <a:rPr sz="2000" dirty="0"/>
              <a:t> les </a:t>
            </a:r>
            <a:r>
              <a:rPr sz="2000" dirty="0" err="1"/>
              <a:t>principaux</a:t>
            </a:r>
            <a:r>
              <a:rPr sz="2000" dirty="0"/>
              <a:t> </a:t>
            </a:r>
            <a:r>
              <a:rPr sz="2000" dirty="0" err="1"/>
              <a:t>problèmes</a:t>
            </a:r>
            <a:r>
              <a:rPr sz="2000" dirty="0"/>
              <a:t> </a:t>
            </a:r>
            <a:r>
              <a:rPr sz="2000" dirty="0" err="1"/>
              <a:t>logistiques</a:t>
            </a:r>
            <a:r>
              <a:rPr sz="2000" dirty="0"/>
              <a:t> et de transport </a:t>
            </a:r>
            <a:r>
              <a:rPr sz="2000" dirty="0" err="1"/>
              <a:t>présentés</a:t>
            </a:r>
            <a:r>
              <a:rPr sz="2000" dirty="0"/>
              <a:t> dans le document, </a:t>
            </a:r>
            <a:r>
              <a:rPr sz="2000" dirty="0" err="1"/>
              <a:t>notamment</a:t>
            </a:r>
            <a:r>
              <a:rPr sz="2000" dirty="0"/>
              <a:t> les </a:t>
            </a:r>
            <a:r>
              <a:rPr sz="2000" dirty="0" err="1"/>
              <a:t>limites</a:t>
            </a:r>
            <a:r>
              <a:rPr sz="2000" dirty="0"/>
              <a:t> des infrastructures, les </a:t>
            </a:r>
            <a:r>
              <a:rPr sz="2000" dirty="0" err="1"/>
              <a:t>coûts</a:t>
            </a:r>
            <a:r>
              <a:rPr sz="2000" dirty="0"/>
              <a:t> </a:t>
            </a:r>
            <a:r>
              <a:rPr sz="2000" dirty="0" err="1"/>
              <a:t>logistiques</a:t>
            </a:r>
            <a:r>
              <a:rPr sz="2000" dirty="0"/>
              <a:t> et les obstacles à </a:t>
            </a:r>
            <a:r>
              <a:rPr sz="2000" dirty="0" err="1"/>
              <a:t>l’investissement</a:t>
            </a:r>
            <a:r>
              <a:rPr sz="2000" dirty="0"/>
              <a:t>. </a:t>
            </a:r>
            <a:r>
              <a:rPr sz="2000" dirty="0" err="1"/>
              <a:t>Reliez</a:t>
            </a:r>
            <a:r>
              <a:rPr sz="2000" dirty="0"/>
              <a:t> les questions </a:t>
            </a:r>
            <a:r>
              <a:rPr sz="2000" dirty="0" err="1"/>
              <a:t>abordées</a:t>
            </a:r>
            <a:r>
              <a:rPr sz="2000" dirty="0"/>
              <a:t> dans la </a:t>
            </a:r>
            <a:r>
              <a:rPr sz="2000" dirty="0" err="1"/>
              <a:t>vidéo</a:t>
            </a:r>
            <a:r>
              <a:rPr sz="2000" dirty="0"/>
              <a:t> aux </a:t>
            </a:r>
            <a:r>
              <a:rPr sz="2000" dirty="0" err="1"/>
              <a:t>réalités</a:t>
            </a:r>
            <a:r>
              <a:rPr sz="2000" dirty="0"/>
              <a:t> de la République </a:t>
            </a:r>
            <a:r>
              <a:rPr sz="2000" dirty="0" err="1"/>
              <a:t>démocratique</a:t>
            </a:r>
            <a:r>
              <a:rPr sz="2000" dirty="0"/>
              <a:t> du Congo, du Cameroun </a:t>
            </a:r>
            <a:r>
              <a:rPr sz="2000" dirty="0" err="1"/>
              <a:t>ou</a:t>
            </a:r>
            <a:r>
              <a:rPr sz="2000" dirty="0"/>
              <a:t> d’un </a:t>
            </a:r>
            <a:r>
              <a:rPr sz="2000" dirty="0" err="1"/>
              <a:t>autre</a:t>
            </a:r>
            <a:r>
              <a:rPr sz="2000" dirty="0"/>
              <a:t> pays </a:t>
            </a:r>
            <a:r>
              <a:rPr sz="2000" dirty="0" err="1"/>
              <a:t>d’Afrique</a:t>
            </a:r>
            <a:r>
              <a:rPr sz="2000" dirty="0"/>
              <a:t> </a:t>
            </a:r>
            <a:r>
              <a:rPr sz="2000" dirty="0" err="1"/>
              <a:t>subsaharienne</a:t>
            </a:r>
            <a:r>
              <a:rPr sz="2000" dirty="0"/>
              <a:t>.</a:t>
            </a:r>
          </a:p>
          <a:p>
            <a:r>
              <a:rPr sz="2000" dirty="0" err="1"/>
              <a:t>Votre</a:t>
            </a:r>
            <a:r>
              <a:rPr sz="2000" dirty="0"/>
              <a:t> travail doit : identifier les causes et les </a:t>
            </a:r>
            <a:r>
              <a:rPr sz="2000" dirty="0" err="1"/>
              <a:t>conséquences</a:t>
            </a:r>
            <a:r>
              <a:rPr sz="2000" dirty="0"/>
              <a:t> du </a:t>
            </a:r>
            <a:r>
              <a:rPr sz="2000" dirty="0" err="1"/>
              <a:t>problème</a:t>
            </a:r>
            <a:r>
              <a:rPr sz="2000" dirty="0"/>
              <a:t>, </a:t>
            </a:r>
            <a:r>
              <a:rPr sz="2000" dirty="0" err="1"/>
              <a:t>évaluer</a:t>
            </a:r>
            <a:r>
              <a:rPr sz="2000" dirty="0"/>
              <a:t> le </a:t>
            </a:r>
            <a:r>
              <a:rPr sz="2000" dirty="0" err="1"/>
              <a:t>réalisme</a:t>
            </a:r>
            <a:r>
              <a:rPr sz="2000" dirty="0"/>
              <a:t> des solutions </a:t>
            </a:r>
            <a:r>
              <a:rPr sz="2000" dirty="0" err="1"/>
              <a:t>proposées</a:t>
            </a:r>
            <a:r>
              <a:rPr sz="2000" dirty="0"/>
              <a:t>, </a:t>
            </a:r>
            <a:r>
              <a:rPr sz="2000" dirty="0" err="1"/>
              <a:t>indiquer</a:t>
            </a:r>
            <a:r>
              <a:rPr sz="2000" dirty="0"/>
              <a:t> les données </a:t>
            </a:r>
            <a:r>
              <a:rPr sz="2000" dirty="0" err="1"/>
              <a:t>d’ingénierie</a:t>
            </a:r>
            <a:r>
              <a:rPr sz="2000" dirty="0"/>
              <a:t> </a:t>
            </a:r>
            <a:r>
              <a:rPr sz="2000" dirty="0" err="1"/>
              <a:t>ou</a:t>
            </a:r>
            <a:r>
              <a:rPr sz="2000" dirty="0"/>
              <a:t> </a:t>
            </a:r>
            <a:r>
              <a:rPr sz="2000" dirty="0" err="1"/>
              <a:t>d’exploitation</a:t>
            </a:r>
            <a:r>
              <a:rPr sz="2000" dirty="0"/>
              <a:t> </a:t>
            </a:r>
            <a:r>
              <a:rPr sz="2000" dirty="0" err="1"/>
              <a:t>manquantes</a:t>
            </a:r>
            <a:r>
              <a:rPr sz="2000" dirty="0"/>
              <a:t>, proposer 3 à 5 actions correctives </a:t>
            </a:r>
            <a:r>
              <a:rPr sz="2000" dirty="0" err="1"/>
              <a:t>réalistes</a:t>
            </a:r>
            <a:r>
              <a:rPr sz="2000" dirty="0"/>
              <a:t> </a:t>
            </a:r>
            <a:r>
              <a:rPr sz="2000" dirty="0" err="1"/>
              <a:t>adaptées</a:t>
            </a:r>
            <a:r>
              <a:rPr sz="2000" dirty="0"/>
              <a:t> aux conditions locales. Vous </a:t>
            </a:r>
            <a:r>
              <a:rPr sz="2000" dirty="0" err="1"/>
              <a:t>devez</a:t>
            </a:r>
            <a:r>
              <a:rPr sz="2000" dirty="0"/>
              <a:t> </a:t>
            </a:r>
            <a:r>
              <a:rPr sz="2000" dirty="0" err="1"/>
              <a:t>également</a:t>
            </a:r>
            <a:r>
              <a:rPr sz="2000" dirty="0"/>
              <a:t> </a:t>
            </a:r>
            <a:r>
              <a:rPr sz="2000" dirty="0" err="1"/>
              <a:t>évaluer</a:t>
            </a:r>
            <a:r>
              <a:rPr sz="2000" dirty="0"/>
              <a:t> de manière critique la </a:t>
            </a:r>
            <a:r>
              <a:rPr sz="2000" dirty="0" err="1"/>
              <a:t>vidéo</a:t>
            </a:r>
            <a:r>
              <a:rPr sz="2000" dirty="0"/>
              <a:t> </a:t>
            </a:r>
            <a:r>
              <a:rPr sz="2000" dirty="0" err="1"/>
              <a:t>comme</a:t>
            </a:r>
            <a:r>
              <a:rPr sz="2000" dirty="0"/>
              <a:t> source </a:t>
            </a:r>
            <a:r>
              <a:rPr sz="2000" dirty="0" err="1"/>
              <a:t>d’information</a:t>
            </a:r>
            <a:r>
              <a:rPr sz="2000" dirty="0"/>
              <a:t>, </a:t>
            </a:r>
            <a:r>
              <a:rPr sz="2000" dirty="0" err="1"/>
              <a:t>en</a:t>
            </a:r>
            <a:r>
              <a:rPr sz="2000" dirty="0"/>
              <a:t> tenant compte de son </a:t>
            </a:r>
            <a:r>
              <a:rPr sz="2000" dirty="0" err="1"/>
              <a:t>caractère</a:t>
            </a:r>
            <a:r>
              <a:rPr sz="2000" dirty="0"/>
              <a:t> </a:t>
            </a:r>
            <a:r>
              <a:rPr sz="2000" dirty="0" err="1"/>
              <a:t>promotionnel</a:t>
            </a:r>
            <a:r>
              <a:rPr sz="2000" dirty="0"/>
              <a:t> et de </a:t>
            </a:r>
            <a:r>
              <a:rPr sz="2000" dirty="0" err="1"/>
              <a:t>l’absence</a:t>
            </a:r>
            <a:r>
              <a:rPr sz="2000" dirty="0"/>
              <a:t> de données </a:t>
            </a:r>
            <a:r>
              <a:rPr sz="2000" dirty="0" err="1"/>
              <a:t>détaillées</a:t>
            </a:r>
            <a:r>
              <a:rPr sz="2000" dirty="0"/>
              <a:t> sur la performance du transport. Les </a:t>
            </a:r>
            <a:r>
              <a:rPr sz="2000" dirty="0" err="1"/>
              <a:t>éléments</a:t>
            </a:r>
            <a:r>
              <a:rPr sz="2000" dirty="0"/>
              <a:t> </a:t>
            </a:r>
            <a:r>
              <a:rPr sz="2000" dirty="0" err="1"/>
              <a:t>facultatifs</a:t>
            </a:r>
            <a:r>
              <a:rPr sz="2000" dirty="0"/>
              <a:t> </a:t>
            </a:r>
            <a:r>
              <a:rPr sz="2000" dirty="0" err="1"/>
              <a:t>comprennent</a:t>
            </a:r>
            <a:r>
              <a:rPr sz="2000" dirty="0"/>
              <a:t> </a:t>
            </a:r>
            <a:r>
              <a:rPr sz="2000" dirty="0" err="1"/>
              <a:t>une</a:t>
            </a:r>
            <a:r>
              <a:rPr sz="2000" dirty="0"/>
              <a:t> </a:t>
            </a:r>
            <a:r>
              <a:rPr sz="2000" dirty="0" err="1"/>
              <a:t>analyse</a:t>
            </a:r>
            <a:r>
              <a:rPr sz="2000" dirty="0"/>
              <a:t> SWOT, </a:t>
            </a:r>
            <a:r>
              <a:rPr sz="2000" dirty="0" err="1"/>
              <a:t>une</a:t>
            </a:r>
            <a:r>
              <a:rPr sz="2000" dirty="0"/>
              <a:t> </a:t>
            </a:r>
            <a:r>
              <a:rPr sz="2000" dirty="0" err="1"/>
              <a:t>analyse</a:t>
            </a:r>
            <a:r>
              <a:rPr sz="2000" dirty="0"/>
              <a:t> des parties </a:t>
            </a:r>
            <a:r>
              <a:rPr sz="2000" dirty="0" err="1"/>
              <a:t>prenantes</a:t>
            </a:r>
            <a:r>
              <a:rPr sz="2000" dirty="0"/>
              <a:t> </a:t>
            </a:r>
            <a:r>
              <a:rPr sz="2000" dirty="0" err="1"/>
              <a:t>ou</a:t>
            </a:r>
            <a:r>
              <a:rPr sz="2000" dirty="0"/>
              <a:t> </a:t>
            </a:r>
            <a:r>
              <a:rPr sz="2000" dirty="0" err="1"/>
              <a:t>une</a:t>
            </a:r>
            <a:r>
              <a:rPr sz="2000" dirty="0"/>
              <a:t> </a:t>
            </a:r>
            <a:r>
              <a:rPr sz="2000" dirty="0" err="1"/>
              <a:t>matrice</a:t>
            </a:r>
            <a:r>
              <a:rPr sz="2000" dirty="0"/>
              <a:t> </a:t>
            </a:r>
            <a:r>
              <a:rPr sz="2000" dirty="0" err="1"/>
              <a:t>problème</a:t>
            </a:r>
            <a:r>
              <a:rPr sz="2000" dirty="0"/>
              <a:t>–cause–</a:t>
            </a:r>
            <a:r>
              <a:rPr sz="2000" dirty="0" err="1"/>
              <a:t>effet</a:t>
            </a:r>
            <a:r>
              <a:rPr sz="2000" dirty="0"/>
              <a:t>.</a:t>
            </a:r>
          </a:p>
        </p:txBody>
      </p:sp>
      <p:sp>
        <p:nvSpPr>
          <p:cNvPr id="4" name="Tytuł 1"/>
          <p:cNvSpPr>
            <a:spLocks noGrp="1"/>
          </p:cNvSpPr>
          <p:nvPr>
            <p:ph type="title"/>
          </p:nvPr>
        </p:nvSpPr>
        <p:spPr>
          <a:xfrm>
            <a:off x="603253" y="539751"/>
            <a:ext cx="7197722" cy="717551"/>
          </a:xfrm>
        </p:spPr>
        <p:txBody>
          <a:bodyPr wrap="square">
            <a:normAutofit/>
          </a:bodyPr>
          <a:lstStyle/>
          <a:p>
            <a:r>
              <a:t>Brève description pour les étudiants</a:t>
            </a:r>
          </a:p>
        </p:txBody>
      </p:sp>
    </p:spTree>
    <p:extLst>
      <p:ext uri="{BB962C8B-B14F-4D97-AF65-F5344CB8AC3E}">
        <p14:creationId xmlns:p14="http://schemas.microsoft.com/office/powerpoint/2010/main" val="780743333"/>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25259204"/>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999084" y="2152071"/>
            <a:ext cx="8910054" cy="1370632"/>
          </a:xfrm>
        </p:spPr>
        <p:txBody>
          <a:bodyPr>
            <a:normAutofit fontScale="90000"/>
          </a:bodyPr>
          <a:lstStyle/>
          <a:p>
            <a:r>
              <a:rPr lang="en-GB" dirty="0">
                <a:solidFill>
                  <a:schemeClr val="tx1"/>
                </a:solidFill>
                <a:latin typeface="Calibri" panose="020F0502020204030204" pitchFamily="34" charset="0"/>
                <a:cs typeface="Calibri" panose="020F0502020204030204" pitchFamily="34" charset="0"/>
              </a:rPr>
              <a:t>Road Transportation Systems Engineering </a:t>
            </a:r>
            <a:r>
              <a:rPr lang="pl-PL" dirty="0">
                <a:solidFill>
                  <a:schemeClr val="tx1"/>
                </a:solidFill>
                <a:latin typeface="Calibri" panose="020F0502020204030204" pitchFamily="34" charset="0"/>
                <a:cs typeface="Calibri" panose="020F0502020204030204" pitchFamily="34" charset="0"/>
              </a:rPr>
              <a:t>Development</a:t>
            </a:r>
            <a:r>
              <a:rPr lang="en-GB" dirty="0">
                <a:solidFill>
                  <a:schemeClr val="tx1"/>
                </a:solidFill>
                <a:latin typeface="Calibri" panose="020F0502020204030204" pitchFamily="34" charset="0"/>
                <a:cs typeface="Calibri" panose="020F0502020204030204" pitchFamily="34" charset="0"/>
              </a:rPr>
              <a:t> in the Sub-Saharan Africa – Modern EU Master Programme &amp; Capacity Building</a:t>
            </a:r>
            <a:endParaRPr lang="pl-PL" dirty="0">
              <a:solidFill>
                <a:schemeClr val="tx1"/>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A9AF2114-0ACD-2274-63B2-BF2DD345A860}"/>
              </a:ext>
            </a:extLst>
          </p:cNvPr>
          <p:cNvSpPr>
            <a:spLocks noGrp="1"/>
          </p:cNvSpPr>
          <p:nvPr>
            <p:ph type="body" sz="quarter" idx="1"/>
          </p:nvPr>
        </p:nvSpPr>
        <p:spPr/>
        <p:txBody>
          <a:bodyPr/>
          <a:lstStyle/>
          <a:p>
            <a:endParaRPr lang="en-GB"/>
          </a:p>
        </p:txBody>
      </p:sp>
    </p:spTree>
    <p:extLst>
      <p:ext uri="{BB962C8B-B14F-4D97-AF65-F5344CB8AC3E}">
        <p14:creationId xmlns:p14="http://schemas.microsoft.com/office/powerpoint/2010/main" val="134879438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356704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half" idx="1"/>
          </p:nvPr>
        </p:nvSpPr>
        <p:spPr>
          <a:xfrm>
            <a:off x="755889" y="3086101"/>
            <a:ext cx="8807980" cy="1771650"/>
          </a:xfrm>
        </p:spPr>
        <p:txBody>
          <a:bodyPr wrap="square">
            <a:normAutofit/>
          </a:bodyPr>
          <a:lstStyle/>
          <a:p>
            <a:r>
              <a:t>Concevoir la croissance : analyser les déficits d’infrastructure et l’innovation numérique dans la logistique subsaharienne</a:t>
            </a:r>
          </a:p>
        </p:txBody>
      </p:sp>
      <p:sp>
        <p:nvSpPr>
          <p:cNvPr id="4" name="Prostokąt 3"/>
          <p:cNvSpPr/>
          <p:nvPr/>
        </p:nvSpPr>
        <p:spPr>
          <a:xfrm>
            <a:off x="230835" y="1918285"/>
            <a:ext cx="9858375" cy="3743325"/>
          </a:xfrm>
          <a:prstGeom prst="rect">
            <a:avLst/>
          </a:prstGeom>
          <a:solidFill>
            <a:schemeClr val="accent5">
              <a:lumMod val="20000"/>
              <a:lumOff val="80000"/>
              <a:alpha val="39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l-PL"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 name="TextBox 1">
            <a:extLst>
              <a:ext uri="{FF2B5EF4-FFF2-40B4-BE49-F238E27FC236}">
                <a16:creationId xmlns:a16="http://schemas.microsoft.com/office/drawing/2014/main" id="{EE18E523-14DE-3F0A-1499-BDE898B75921}"/>
              </a:ext>
            </a:extLst>
          </p:cNvPr>
          <p:cNvSpPr txBox="1"/>
          <p:nvPr/>
        </p:nvSpPr>
        <p:spPr>
          <a:xfrm>
            <a:off x="398901" y="5272079"/>
            <a:ext cx="3317630" cy="12017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sz="3600" b="1">
                <a:solidFill>
                  <a:srgbClr val="000000"/>
                </a:solidFill>
              </a:rPr>
              <a:t>MODULE 3</a:t>
            </a:r>
            <a:endParaRPr lang="en-US" sz="3600" b="1" i="0" u="none" strike="noStrike" cap="none" spc="0" normalizeH="0" baseline="0">
              <a:ln>
                <a:noFill/>
              </a:ln>
              <a:solidFill>
                <a:srgbClr val="000000"/>
              </a:solidFill>
              <a:effectLst/>
              <a:uFillTx/>
              <a:latin typeface="+mn-lt"/>
              <a:ea typeface="+mn-ea"/>
              <a:cs typeface="+mn-cs"/>
            </a:endParaRPr>
          </a:p>
        </p:txBody>
      </p:sp>
    </p:spTree>
    <p:extLst>
      <p:ext uri="{BB962C8B-B14F-4D97-AF65-F5344CB8AC3E}">
        <p14:creationId xmlns:p14="http://schemas.microsoft.com/office/powerpoint/2010/main" val="409978461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26222" y="311151"/>
            <a:ext cx="8269285" cy="717551"/>
          </a:xfrm>
        </p:spPr>
        <p:txBody>
          <a:bodyPr wrap="square">
            <a:normAutofit/>
          </a:bodyPr>
          <a:lstStyle/>
          <a:p>
            <a:r>
              <a:t>Investir dans le secteur logistique africain : opportunités et défis</a:t>
            </a:r>
          </a:p>
        </p:txBody>
      </p:sp>
      <p:sp>
        <p:nvSpPr>
          <p:cNvPr id="3" name="Symbol zastępczy tekstu 2"/>
          <p:cNvSpPr>
            <a:spLocks noGrp="1"/>
          </p:cNvSpPr>
          <p:nvPr>
            <p:ph type="body" sz="half" idx="1"/>
          </p:nvPr>
        </p:nvSpPr>
        <p:spPr/>
        <p:txBody>
          <a:bodyPr>
            <a:normAutofit/>
          </a:bodyPr>
          <a:lstStyle/>
          <a:p>
            <a:pPr marL="0" indent="0">
              <a:buNone/>
            </a:pPr>
            <a:endParaRPr lang="pl-PL" dirty="0"/>
          </a:p>
        </p:txBody>
      </p:sp>
      <p:pic>
        <p:nvPicPr>
          <p:cNvPr id="4" name="Obraz 3"/>
          <p:cNvPicPr>
            <a:picLocks noChangeAspect="1"/>
          </p:cNvPicPr>
          <p:nvPr/>
        </p:nvPicPr>
        <p:blipFill rotWithShape="1">
          <a:blip r:embed="rId3"/>
          <a:srcRect l="2226" t="19376" r="36133" b="18333"/>
          <a:stretch/>
        </p:blipFill>
        <p:spPr>
          <a:xfrm>
            <a:off x="384413" y="1473439"/>
            <a:ext cx="8542528" cy="4855923"/>
          </a:xfrm>
          <a:prstGeom prst="rect">
            <a:avLst/>
          </a:prstGeom>
        </p:spPr>
      </p:pic>
      <p:sp>
        <p:nvSpPr>
          <p:cNvPr id="5" name="Przycisk akcji: Do przodu lub Następny 4">
            <a:hlinkClick r:id="rId4" highlightClick="1"/>
          </p:cNvPr>
          <p:cNvSpPr/>
          <p:nvPr/>
        </p:nvSpPr>
        <p:spPr>
          <a:xfrm>
            <a:off x="4134882" y="2987915"/>
            <a:ext cx="1243012" cy="957262"/>
          </a:xfrm>
          <a:prstGeom prst="actionButtonForwardNext">
            <a:avLst/>
          </a:prstGeom>
          <a:solidFill>
            <a:srgbClr val="0070C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l-PL"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Prostokąt 5"/>
          <p:cNvSpPr/>
          <p:nvPr/>
        </p:nvSpPr>
        <p:spPr>
          <a:xfrm>
            <a:off x="603251" y="6527878"/>
            <a:ext cx="7515225" cy="246221"/>
          </a:xfrm>
          <a:prstGeom prst="rect">
            <a:avLst/>
          </a:prstGeom>
        </p:spPr>
        <p:txBody>
          <a:bodyPr wrap="square">
            <a:spAutoFit/>
          </a:bodyPr>
          <a:lstStyle/>
          <a:p>
            <a:r>
              <a:rPr lang="pl-PL" sz="1000" dirty="0">
                <a:latin typeface="Calibri" panose="020F0502020204030204" pitchFamily="34" charset="0"/>
                <a:cs typeface="Calibri" panose="020F0502020204030204" pitchFamily="34" charset="0"/>
              </a:rPr>
              <a:t>https://www.youtube.com/watch?app=desktop&amp;v=6Gvt4GguZIg</a:t>
            </a:r>
          </a:p>
        </p:txBody>
      </p:sp>
    </p:spTree>
    <p:extLst>
      <p:ext uri="{BB962C8B-B14F-4D97-AF65-F5344CB8AC3E}">
        <p14:creationId xmlns:p14="http://schemas.microsoft.com/office/powerpoint/2010/main" val="385400734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74665" y="268288"/>
            <a:ext cx="4889500" cy="717551"/>
          </a:xfrm>
        </p:spPr>
        <p:txBody>
          <a:bodyPr wrap="square">
            <a:normAutofit/>
          </a:bodyPr>
          <a:lstStyle/>
          <a:p>
            <a:r>
              <a:t>Résumé de la vidéo</a:t>
            </a:r>
          </a:p>
        </p:txBody>
      </p:sp>
      <p:sp>
        <p:nvSpPr>
          <p:cNvPr id="3" name="Symbol zastępczy tekstu 2"/>
          <p:cNvSpPr>
            <a:spLocks noGrp="1"/>
          </p:cNvSpPr>
          <p:nvPr>
            <p:ph type="body" sz="half" idx="1"/>
          </p:nvPr>
        </p:nvSpPr>
        <p:spPr>
          <a:xfrm>
            <a:off x="242888" y="1143000"/>
            <a:ext cx="10417561" cy="5430999"/>
          </a:xfrm>
        </p:spPr>
        <p:txBody>
          <a:bodyPr wrap="square">
            <a:noAutofit/>
          </a:bodyPr>
          <a:lstStyle/>
          <a:p>
            <a:r>
              <a:rPr sz="2000" dirty="0"/>
              <a:t>La </a:t>
            </a:r>
            <a:r>
              <a:rPr sz="2000" dirty="0" err="1"/>
              <a:t>vidéo</a:t>
            </a:r>
            <a:r>
              <a:rPr sz="2000" dirty="0"/>
              <a:t> « </a:t>
            </a:r>
            <a:r>
              <a:rPr sz="2000" dirty="0" err="1"/>
              <a:t>Investir</a:t>
            </a:r>
            <a:r>
              <a:rPr sz="2000" dirty="0"/>
              <a:t> dans le </a:t>
            </a:r>
            <a:r>
              <a:rPr sz="2000" dirty="0" err="1"/>
              <a:t>secteur</a:t>
            </a:r>
            <a:r>
              <a:rPr sz="2000" dirty="0"/>
              <a:t> </a:t>
            </a:r>
            <a:r>
              <a:rPr sz="2000" dirty="0" err="1"/>
              <a:t>logistique</a:t>
            </a:r>
            <a:r>
              <a:rPr sz="2000" dirty="0"/>
              <a:t> </a:t>
            </a:r>
            <a:r>
              <a:rPr sz="2000" dirty="0" err="1"/>
              <a:t>africain</a:t>
            </a:r>
            <a:r>
              <a:rPr sz="2000" dirty="0"/>
              <a:t> : </a:t>
            </a:r>
            <a:r>
              <a:rPr sz="2000" dirty="0" err="1"/>
              <a:t>opportunités</a:t>
            </a:r>
            <a:r>
              <a:rPr sz="2000" dirty="0"/>
              <a:t> et </a:t>
            </a:r>
            <a:r>
              <a:rPr sz="2000" dirty="0" err="1"/>
              <a:t>défis</a:t>
            </a:r>
            <a:r>
              <a:rPr sz="2000" dirty="0"/>
              <a:t> » examine </a:t>
            </a:r>
            <a:r>
              <a:rPr sz="2000" dirty="0" err="1"/>
              <a:t>l’importance</a:t>
            </a:r>
            <a:r>
              <a:rPr sz="2000" dirty="0"/>
              <a:t> </a:t>
            </a:r>
            <a:r>
              <a:rPr sz="2000" dirty="0" err="1"/>
              <a:t>croissante</a:t>
            </a:r>
            <a:r>
              <a:rPr sz="2000" dirty="0"/>
              <a:t> des </a:t>
            </a:r>
            <a:r>
              <a:rPr sz="2000" dirty="0" err="1"/>
              <a:t>systèmes</a:t>
            </a:r>
            <a:r>
              <a:rPr sz="2000" dirty="0"/>
              <a:t> </a:t>
            </a:r>
            <a:r>
              <a:rPr sz="2000" dirty="0" err="1"/>
              <a:t>logistiques</a:t>
            </a:r>
            <a:r>
              <a:rPr sz="2000" dirty="0"/>
              <a:t> et de transport dans le </a:t>
            </a:r>
            <a:r>
              <a:rPr sz="2000" dirty="0" err="1"/>
              <a:t>soutien</a:t>
            </a:r>
            <a:r>
              <a:rPr sz="2000" dirty="0"/>
              <a:t> au </a:t>
            </a:r>
            <a:r>
              <a:rPr sz="2000" dirty="0" err="1"/>
              <a:t>développement</a:t>
            </a:r>
            <a:r>
              <a:rPr sz="2000" dirty="0"/>
              <a:t> économique et à </a:t>
            </a:r>
            <a:r>
              <a:rPr sz="2000" dirty="0" err="1"/>
              <a:t>l’intégration</a:t>
            </a:r>
            <a:r>
              <a:rPr sz="2000" dirty="0"/>
              <a:t> </a:t>
            </a:r>
            <a:r>
              <a:rPr sz="2000" dirty="0" err="1"/>
              <a:t>régionale</a:t>
            </a:r>
            <a:r>
              <a:rPr sz="2000" dirty="0"/>
              <a:t> des pays </a:t>
            </a:r>
            <a:r>
              <a:rPr sz="2000" dirty="0" err="1"/>
              <a:t>africains</a:t>
            </a:r>
            <a:r>
              <a:rPr sz="2000" dirty="0"/>
              <a:t>. Le document </a:t>
            </a:r>
            <a:r>
              <a:rPr sz="2000" dirty="0" err="1"/>
              <a:t>souligne</a:t>
            </a:r>
            <a:r>
              <a:rPr sz="2000" dirty="0"/>
              <a:t> </a:t>
            </a:r>
            <a:r>
              <a:rPr sz="2000" dirty="0" err="1"/>
              <a:t>que</a:t>
            </a:r>
            <a:r>
              <a:rPr sz="2000" dirty="0"/>
              <a:t> le </a:t>
            </a:r>
            <a:r>
              <a:rPr sz="2000" dirty="0" err="1"/>
              <a:t>secteur</a:t>
            </a:r>
            <a:r>
              <a:rPr sz="2000" dirty="0"/>
              <a:t> </a:t>
            </a:r>
            <a:r>
              <a:rPr sz="2000" dirty="0" err="1"/>
              <a:t>logistique</a:t>
            </a:r>
            <a:r>
              <a:rPr sz="2000" dirty="0"/>
              <a:t> </a:t>
            </a:r>
            <a:r>
              <a:rPr sz="2000" dirty="0" err="1"/>
              <a:t>africain</a:t>
            </a:r>
            <a:r>
              <a:rPr sz="2000" dirty="0"/>
              <a:t> </a:t>
            </a:r>
            <a:r>
              <a:rPr sz="2000" dirty="0" err="1"/>
              <a:t>connaît</a:t>
            </a:r>
            <a:r>
              <a:rPr sz="2000" dirty="0"/>
              <a:t> </a:t>
            </a:r>
            <a:r>
              <a:rPr sz="2000" dirty="0" err="1"/>
              <a:t>une</a:t>
            </a:r>
            <a:r>
              <a:rPr sz="2000" dirty="0"/>
              <a:t> expansion </a:t>
            </a:r>
            <a:r>
              <a:rPr sz="2000" dirty="0" err="1"/>
              <a:t>rapide</a:t>
            </a:r>
            <a:r>
              <a:rPr sz="2000" dirty="0"/>
              <a:t> </a:t>
            </a:r>
            <a:r>
              <a:rPr sz="2000" dirty="0" err="1"/>
              <a:t>en</a:t>
            </a:r>
            <a:r>
              <a:rPr sz="2000" dirty="0"/>
              <a:t> raison de </a:t>
            </a:r>
            <a:r>
              <a:rPr sz="2000" dirty="0" err="1"/>
              <a:t>l’urbanisation</a:t>
            </a:r>
            <a:r>
              <a:rPr sz="2000" dirty="0"/>
              <a:t>, de la </a:t>
            </a:r>
            <a:r>
              <a:rPr sz="2000" dirty="0" err="1"/>
              <a:t>croissance</a:t>
            </a:r>
            <a:r>
              <a:rPr sz="2000" dirty="0"/>
              <a:t> </a:t>
            </a:r>
            <a:r>
              <a:rPr sz="2000" dirty="0" err="1"/>
              <a:t>démographique</a:t>
            </a:r>
            <a:r>
              <a:rPr sz="2000" dirty="0"/>
              <a:t>, du </a:t>
            </a:r>
            <a:r>
              <a:rPr sz="2000" dirty="0" err="1"/>
              <a:t>développement</a:t>
            </a:r>
            <a:r>
              <a:rPr sz="2000" dirty="0"/>
              <a:t> du commerce </a:t>
            </a:r>
            <a:r>
              <a:rPr sz="2000" dirty="0" err="1"/>
              <a:t>électronique</a:t>
            </a:r>
            <a:r>
              <a:rPr sz="2000" dirty="0"/>
              <a:t> et de </a:t>
            </a:r>
            <a:r>
              <a:rPr sz="2000" dirty="0" err="1"/>
              <a:t>l’augmentation</a:t>
            </a:r>
            <a:r>
              <a:rPr sz="2000" dirty="0"/>
              <a:t> du commerce intra-</a:t>
            </a:r>
            <a:r>
              <a:rPr sz="2000" dirty="0" err="1"/>
              <a:t>africain</a:t>
            </a:r>
            <a:r>
              <a:rPr sz="2000" dirty="0"/>
              <a:t>. En </a:t>
            </a:r>
            <a:r>
              <a:rPr sz="2000" dirty="0" err="1"/>
              <a:t>même</a:t>
            </a:r>
            <a:r>
              <a:rPr sz="2000" dirty="0"/>
              <a:t> temps, la </a:t>
            </a:r>
            <a:r>
              <a:rPr sz="2000" dirty="0" err="1"/>
              <a:t>vidéo</a:t>
            </a:r>
            <a:r>
              <a:rPr sz="2000" dirty="0"/>
              <a:t> met </a:t>
            </a:r>
            <a:r>
              <a:rPr sz="2000" dirty="0" err="1"/>
              <a:t>en</a:t>
            </a:r>
            <a:r>
              <a:rPr sz="2000" dirty="0"/>
              <a:t> </a:t>
            </a:r>
            <a:r>
              <a:rPr sz="2000" dirty="0" err="1"/>
              <a:t>évidence</a:t>
            </a:r>
            <a:r>
              <a:rPr sz="2000" dirty="0"/>
              <a:t> de grands obstacles </a:t>
            </a:r>
            <a:r>
              <a:rPr sz="2000" dirty="0" err="1"/>
              <a:t>liés</a:t>
            </a:r>
            <a:r>
              <a:rPr sz="2000" dirty="0"/>
              <a:t> au transport, </a:t>
            </a:r>
            <a:r>
              <a:rPr sz="2000" dirty="0" err="1"/>
              <a:t>notamment</a:t>
            </a:r>
            <a:r>
              <a:rPr sz="2000" dirty="0"/>
              <a:t> la </a:t>
            </a:r>
            <a:r>
              <a:rPr sz="2000" dirty="0" err="1"/>
              <a:t>mauvaise</a:t>
            </a:r>
            <a:r>
              <a:rPr sz="2000" dirty="0"/>
              <a:t> </a:t>
            </a:r>
            <a:r>
              <a:rPr sz="2000" dirty="0" err="1"/>
              <a:t>qualité</a:t>
            </a:r>
            <a:r>
              <a:rPr sz="2000" dirty="0"/>
              <a:t> des infrastructures </a:t>
            </a:r>
            <a:r>
              <a:rPr sz="2000" dirty="0" err="1"/>
              <a:t>routières</a:t>
            </a:r>
            <a:r>
              <a:rPr sz="2000" dirty="0"/>
              <a:t>, la congestion </a:t>
            </a:r>
            <a:r>
              <a:rPr sz="2000" dirty="0" err="1"/>
              <a:t>portuaire</a:t>
            </a:r>
            <a:r>
              <a:rPr sz="2000" dirty="0"/>
              <a:t>, la fragmentation des réseaux </a:t>
            </a:r>
            <a:r>
              <a:rPr sz="2000" dirty="0" err="1"/>
              <a:t>logistiques</a:t>
            </a:r>
            <a:r>
              <a:rPr sz="2000" dirty="0"/>
              <a:t>, les </a:t>
            </a:r>
            <a:r>
              <a:rPr sz="2000" dirty="0" err="1"/>
              <a:t>inefficacités</a:t>
            </a:r>
            <a:r>
              <a:rPr sz="2000" dirty="0"/>
              <a:t> </a:t>
            </a:r>
            <a:r>
              <a:rPr sz="2000" dirty="0" err="1"/>
              <a:t>douanières</a:t>
            </a:r>
            <a:r>
              <a:rPr sz="2000" dirty="0"/>
              <a:t> et la </a:t>
            </a:r>
            <a:r>
              <a:rPr sz="2000" dirty="0" err="1"/>
              <a:t>capacité</a:t>
            </a:r>
            <a:r>
              <a:rPr sz="2000" dirty="0"/>
              <a:t> </a:t>
            </a:r>
            <a:r>
              <a:rPr sz="2000" dirty="0" err="1"/>
              <a:t>d’investissement</a:t>
            </a:r>
            <a:r>
              <a:rPr sz="2000" dirty="0"/>
              <a:t> </a:t>
            </a:r>
            <a:r>
              <a:rPr sz="2000" dirty="0" err="1"/>
              <a:t>limitée</a:t>
            </a:r>
            <a:r>
              <a:rPr sz="2000" dirty="0"/>
              <a:t>.</a:t>
            </a:r>
          </a:p>
          <a:p>
            <a:r>
              <a:rPr sz="2000" dirty="0"/>
              <a:t>La </a:t>
            </a:r>
            <a:r>
              <a:rPr sz="2000" dirty="0" err="1"/>
              <a:t>vidéo</a:t>
            </a:r>
            <a:r>
              <a:rPr sz="2000" dirty="0"/>
              <a:t> </a:t>
            </a:r>
            <a:r>
              <a:rPr sz="2000" dirty="0" err="1"/>
              <a:t>traite</a:t>
            </a:r>
            <a:r>
              <a:rPr sz="2000" dirty="0"/>
              <a:t> du </a:t>
            </a:r>
            <a:r>
              <a:rPr sz="2000" dirty="0" err="1"/>
              <a:t>rôle</a:t>
            </a:r>
            <a:r>
              <a:rPr sz="2000" dirty="0"/>
              <a:t> des </a:t>
            </a:r>
            <a:r>
              <a:rPr sz="2000" dirty="0" err="1"/>
              <a:t>investisseurs</a:t>
            </a:r>
            <a:r>
              <a:rPr sz="2000" dirty="0"/>
              <a:t> </a:t>
            </a:r>
            <a:r>
              <a:rPr sz="2000" dirty="0" err="1"/>
              <a:t>privés</a:t>
            </a:r>
            <a:r>
              <a:rPr sz="2000" dirty="0"/>
              <a:t>, des </a:t>
            </a:r>
            <a:r>
              <a:rPr sz="2000" dirty="0" err="1"/>
              <a:t>gouvernements</a:t>
            </a:r>
            <a:r>
              <a:rPr sz="2000" dirty="0"/>
              <a:t> et des </a:t>
            </a:r>
            <a:r>
              <a:rPr sz="2000" dirty="0" err="1"/>
              <a:t>partenariats</a:t>
            </a:r>
            <a:r>
              <a:rPr sz="2000" dirty="0"/>
              <a:t> </a:t>
            </a:r>
            <a:r>
              <a:rPr sz="2000" dirty="0" err="1"/>
              <a:t>internationaux</a:t>
            </a:r>
            <a:r>
              <a:rPr sz="2000" dirty="0"/>
              <a:t> dans le </a:t>
            </a:r>
            <a:r>
              <a:rPr sz="2000" dirty="0" err="1"/>
              <a:t>développement</a:t>
            </a:r>
            <a:r>
              <a:rPr sz="2000" dirty="0"/>
              <a:t> de </a:t>
            </a:r>
            <a:r>
              <a:rPr sz="2000" dirty="0" err="1"/>
              <a:t>pôles</a:t>
            </a:r>
            <a:r>
              <a:rPr sz="2000" dirty="0"/>
              <a:t> </a:t>
            </a:r>
            <a:r>
              <a:rPr sz="2000" dirty="0" err="1"/>
              <a:t>logistiques</a:t>
            </a:r>
            <a:r>
              <a:rPr sz="2000" dirty="0"/>
              <a:t>, de corridors de transport, de </a:t>
            </a:r>
            <a:r>
              <a:rPr sz="2000" dirty="0" err="1"/>
              <a:t>systèmes</a:t>
            </a:r>
            <a:r>
              <a:rPr sz="2000" dirty="0"/>
              <a:t> </a:t>
            </a:r>
            <a:r>
              <a:rPr sz="2000" dirty="0" err="1"/>
              <a:t>d’entreposage</a:t>
            </a:r>
            <a:r>
              <a:rPr sz="2000" dirty="0"/>
              <a:t> et de technologies </a:t>
            </a:r>
            <a:r>
              <a:rPr sz="2000" dirty="0" err="1"/>
              <a:t>logistiques</a:t>
            </a:r>
            <a:r>
              <a:rPr sz="2000" dirty="0"/>
              <a:t> </a:t>
            </a:r>
            <a:r>
              <a:rPr sz="2000" dirty="0" err="1"/>
              <a:t>numériques</a:t>
            </a:r>
            <a:r>
              <a:rPr sz="2000" dirty="0"/>
              <a:t>. Une attention </a:t>
            </a:r>
            <a:r>
              <a:rPr sz="2000" dirty="0" err="1"/>
              <a:t>particulière</a:t>
            </a:r>
            <a:r>
              <a:rPr sz="2000" dirty="0"/>
              <a:t> est </a:t>
            </a:r>
            <a:r>
              <a:rPr sz="2000" dirty="0" err="1"/>
              <a:t>accordée</a:t>
            </a:r>
            <a:r>
              <a:rPr sz="2000" dirty="0"/>
              <a:t> à la relation entre la </a:t>
            </a:r>
            <a:r>
              <a:rPr sz="2000" dirty="0" err="1"/>
              <a:t>qualité</a:t>
            </a:r>
            <a:r>
              <a:rPr sz="2000" dirty="0"/>
              <a:t> des infrastructures et la </a:t>
            </a:r>
            <a:r>
              <a:rPr sz="2000" dirty="0" err="1"/>
              <a:t>fiabilité</a:t>
            </a:r>
            <a:r>
              <a:rPr sz="2000" dirty="0"/>
              <a:t> des </a:t>
            </a:r>
            <a:r>
              <a:rPr sz="2000" dirty="0" err="1"/>
              <a:t>chaînes</a:t>
            </a:r>
            <a:r>
              <a:rPr sz="2000" dirty="0"/>
              <a:t> </a:t>
            </a:r>
            <a:r>
              <a:rPr sz="2000" dirty="0" err="1"/>
              <a:t>d’approvisionnement</a:t>
            </a:r>
            <a:r>
              <a:rPr sz="2000" dirty="0"/>
              <a:t>. La </a:t>
            </a:r>
            <a:r>
              <a:rPr sz="2000" dirty="0" err="1"/>
              <a:t>vidéo</a:t>
            </a:r>
            <a:r>
              <a:rPr sz="2000" dirty="0"/>
              <a:t> </a:t>
            </a:r>
            <a:r>
              <a:rPr sz="2000" dirty="0" err="1"/>
              <a:t>présente</a:t>
            </a:r>
            <a:r>
              <a:rPr sz="2000" dirty="0"/>
              <a:t> </a:t>
            </a:r>
            <a:r>
              <a:rPr sz="2000" dirty="0" err="1"/>
              <a:t>l’investissement</a:t>
            </a:r>
            <a:r>
              <a:rPr sz="2000" dirty="0"/>
              <a:t> </a:t>
            </a:r>
            <a:r>
              <a:rPr sz="2000" dirty="0" err="1"/>
              <a:t>logistique</a:t>
            </a:r>
            <a:r>
              <a:rPr sz="2000" dirty="0"/>
              <a:t> à la </a:t>
            </a:r>
            <a:r>
              <a:rPr sz="2000" dirty="0" err="1"/>
              <a:t>fois</a:t>
            </a:r>
            <a:r>
              <a:rPr sz="2000" dirty="0"/>
              <a:t> </a:t>
            </a:r>
            <a:r>
              <a:rPr sz="2000" dirty="0" err="1"/>
              <a:t>comme</a:t>
            </a:r>
            <a:r>
              <a:rPr sz="2000" dirty="0"/>
              <a:t> </a:t>
            </a:r>
            <a:r>
              <a:rPr sz="2000" dirty="0" err="1"/>
              <a:t>une</a:t>
            </a:r>
            <a:r>
              <a:rPr sz="2000" dirty="0"/>
              <a:t> </a:t>
            </a:r>
            <a:r>
              <a:rPr sz="2000" dirty="0" err="1"/>
              <a:t>opportunité</a:t>
            </a:r>
            <a:r>
              <a:rPr sz="2000" dirty="0"/>
              <a:t> économique et </a:t>
            </a:r>
            <a:r>
              <a:rPr sz="2000" dirty="0" err="1"/>
              <a:t>comme</a:t>
            </a:r>
            <a:r>
              <a:rPr sz="2000" dirty="0"/>
              <a:t> </a:t>
            </a:r>
            <a:r>
              <a:rPr sz="2000" dirty="0" err="1"/>
              <a:t>une</a:t>
            </a:r>
            <a:r>
              <a:rPr sz="2000" dirty="0"/>
              <a:t> </a:t>
            </a:r>
            <a:r>
              <a:rPr sz="2000" dirty="0" err="1"/>
              <a:t>nécessité</a:t>
            </a:r>
            <a:r>
              <a:rPr sz="2000" dirty="0"/>
              <a:t> de </a:t>
            </a:r>
            <a:r>
              <a:rPr sz="2000" dirty="0" err="1"/>
              <a:t>développement</a:t>
            </a:r>
            <a:r>
              <a:rPr sz="2000" dirty="0"/>
              <a:t>.</a:t>
            </a:r>
          </a:p>
        </p:txBody>
      </p:sp>
    </p:spTree>
    <p:extLst>
      <p:ext uri="{BB962C8B-B14F-4D97-AF65-F5344CB8AC3E}">
        <p14:creationId xmlns:p14="http://schemas.microsoft.com/office/powerpoint/2010/main" val="338006167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wrap="square">
            <a:normAutofit/>
          </a:bodyPr>
          <a:lstStyle/>
          <a:p>
            <a:r>
              <a:rPr dirty="0" err="1"/>
              <a:t>Résultats</a:t>
            </a:r>
            <a:r>
              <a:rPr dirty="0"/>
              <a:t> </a:t>
            </a:r>
            <a:r>
              <a:rPr dirty="0" err="1"/>
              <a:t>d’apprentissage</a:t>
            </a:r>
            <a:endParaRPr dirty="0"/>
          </a:p>
        </p:txBody>
      </p:sp>
      <p:sp>
        <p:nvSpPr>
          <p:cNvPr id="3" name="Symbol zastępczy tekstu 2"/>
          <p:cNvSpPr>
            <a:spLocks noGrp="1"/>
          </p:cNvSpPr>
          <p:nvPr>
            <p:ph type="body" sz="half" idx="1"/>
          </p:nvPr>
        </p:nvSpPr>
        <p:spPr>
          <a:xfrm>
            <a:off x="603253" y="1257302"/>
            <a:ext cx="9406706" cy="5059521"/>
          </a:xfrm>
        </p:spPr>
        <p:txBody>
          <a:bodyPr wrap="square">
            <a:normAutofit/>
          </a:bodyPr>
          <a:lstStyle/>
          <a:p>
            <a:r>
              <a:rPr sz="2000" dirty="0"/>
              <a:t>Après </a:t>
            </a:r>
            <a:r>
              <a:rPr sz="2000" dirty="0" err="1"/>
              <a:t>avoir</a:t>
            </a:r>
            <a:r>
              <a:rPr sz="2000" dirty="0"/>
              <a:t> </a:t>
            </a:r>
            <a:r>
              <a:rPr sz="2000" dirty="0" err="1"/>
              <a:t>réalisé</a:t>
            </a:r>
            <a:r>
              <a:rPr sz="2000" dirty="0"/>
              <a:t> le travail, </a:t>
            </a:r>
            <a:r>
              <a:rPr sz="2000" dirty="0" err="1"/>
              <a:t>l’étudiant</a:t>
            </a:r>
            <a:r>
              <a:rPr sz="2000" dirty="0"/>
              <a:t> :</a:t>
            </a:r>
          </a:p>
          <a:p>
            <a:r>
              <a:rPr sz="2000" dirty="0" err="1"/>
              <a:t>analyse</a:t>
            </a:r>
            <a:r>
              <a:rPr sz="2000" dirty="0"/>
              <a:t> la relation entre la </a:t>
            </a:r>
            <a:r>
              <a:rPr sz="2000" dirty="0" err="1"/>
              <a:t>qualité</a:t>
            </a:r>
            <a:r>
              <a:rPr sz="2000" dirty="0"/>
              <a:t> des infrastructures de transport et </a:t>
            </a:r>
            <a:r>
              <a:rPr sz="2000" dirty="0" err="1"/>
              <a:t>l’efficacité</a:t>
            </a:r>
            <a:r>
              <a:rPr sz="2000" dirty="0"/>
              <a:t> des </a:t>
            </a:r>
            <a:r>
              <a:rPr sz="2000" dirty="0" err="1"/>
              <a:t>systèmes</a:t>
            </a:r>
            <a:r>
              <a:rPr sz="2000" dirty="0"/>
              <a:t> </a:t>
            </a:r>
            <a:r>
              <a:rPr sz="2000" dirty="0" err="1"/>
              <a:t>logistiques</a:t>
            </a:r>
            <a:r>
              <a:rPr sz="2000" dirty="0"/>
              <a:t> dans les pays </a:t>
            </a:r>
            <a:r>
              <a:rPr sz="2000" dirty="0" err="1"/>
              <a:t>africains</a:t>
            </a:r>
            <a:r>
              <a:rPr sz="2000" dirty="0"/>
              <a:t> ;</a:t>
            </a:r>
          </a:p>
          <a:p>
            <a:r>
              <a:rPr sz="2000" dirty="0" err="1"/>
              <a:t>identifie</a:t>
            </a:r>
            <a:r>
              <a:rPr sz="2000" dirty="0"/>
              <a:t> les </a:t>
            </a:r>
            <a:r>
              <a:rPr sz="2000" dirty="0" err="1"/>
              <a:t>principaux</a:t>
            </a:r>
            <a:r>
              <a:rPr sz="2000" dirty="0"/>
              <a:t> obstacles qui </a:t>
            </a:r>
            <a:r>
              <a:rPr sz="2000" dirty="0" err="1"/>
              <a:t>limitent</a:t>
            </a:r>
            <a:r>
              <a:rPr sz="2000" dirty="0"/>
              <a:t> les </a:t>
            </a:r>
            <a:r>
              <a:rPr sz="2000" dirty="0" err="1"/>
              <a:t>investissements</a:t>
            </a:r>
            <a:r>
              <a:rPr sz="2000" dirty="0"/>
              <a:t> </a:t>
            </a:r>
            <a:r>
              <a:rPr sz="2000" dirty="0" err="1"/>
              <a:t>logistiques</a:t>
            </a:r>
            <a:r>
              <a:rPr sz="2000" dirty="0"/>
              <a:t> dans les </a:t>
            </a:r>
            <a:r>
              <a:rPr sz="2000" dirty="0" err="1"/>
              <a:t>économies</a:t>
            </a:r>
            <a:r>
              <a:rPr sz="2000" dirty="0"/>
              <a:t> </a:t>
            </a:r>
            <a:r>
              <a:rPr sz="2000" dirty="0" err="1"/>
              <a:t>en</a:t>
            </a:r>
            <a:r>
              <a:rPr sz="2000" dirty="0"/>
              <a:t> </a:t>
            </a:r>
            <a:r>
              <a:rPr sz="2000" dirty="0" err="1"/>
              <a:t>développement</a:t>
            </a:r>
            <a:r>
              <a:rPr sz="2000" dirty="0"/>
              <a:t> ;</a:t>
            </a:r>
          </a:p>
          <a:p>
            <a:r>
              <a:rPr sz="2000" dirty="0" err="1"/>
              <a:t>évalue</a:t>
            </a:r>
            <a:r>
              <a:rPr sz="2000" dirty="0"/>
              <a:t> la </a:t>
            </a:r>
            <a:r>
              <a:rPr sz="2000" dirty="0" err="1"/>
              <a:t>faisabilité</a:t>
            </a:r>
            <a:r>
              <a:rPr sz="2000" dirty="0"/>
              <a:t> des solutions de transport et de </a:t>
            </a:r>
            <a:r>
              <a:rPr sz="2000" dirty="0" err="1"/>
              <a:t>logistique</a:t>
            </a:r>
            <a:r>
              <a:rPr sz="2000" dirty="0"/>
              <a:t> </a:t>
            </a:r>
            <a:r>
              <a:rPr sz="2000" dirty="0" err="1"/>
              <a:t>présentées</a:t>
            </a:r>
            <a:r>
              <a:rPr sz="2000" dirty="0"/>
              <a:t> dans la </a:t>
            </a:r>
            <a:r>
              <a:rPr sz="2000" dirty="0" err="1"/>
              <a:t>vidéo</a:t>
            </a:r>
            <a:r>
              <a:rPr sz="2000" dirty="0"/>
              <a:t> ;</a:t>
            </a:r>
          </a:p>
          <a:p>
            <a:r>
              <a:rPr sz="2000" dirty="0"/>
              <a:t>compare les </a:t>
            </a:r>
            <a:r>
              <a:rPr sz="2000" dirty="0" err="1"/>
              <a:t>défis</a:t>
            </a:r>
            <a:r>
              <a:rPr sz="2000" dirty="0"/>
              <a:t> </a:t>
            </a:r>
            <a:r>
              <a:rPr sz="2000" dirty="0" err="1"/>
              <a:t>logistiques</a:t>
            </a:r>
            <a:r>
              <a:rPr sz="2000" dirty="0"/>
              <a:t> dans </a:t>
            </a:r>
            <a:r>
              <a:rPr sz="2000" dirty="0" err="1"/>
              <a:t>différents</a:t>
            </a:r>
            <a:r>
              <a:rPr sz="2000" dirty="0"/>
              <a:t> pays </a:t>
            </a:r>
            <a:r>
              <a:rPr sz="2000" dirty="0" err="1"/>
              <a:t>d’Afrique</a:t>
            </a:r>
            <a:r>
              <a:rPr sz="2000" dirty="0"/>
              <a:t> </a:t>
            </a:r>
            <a:r>
              <a:rPr sz="2000" dirty="0" err="1"/>
              <a:t>subsaharienne</a:t>
            </a:r>
            <a:r>
              <a:rPr sz="2000" dirty="0"/>
              <a:t> ;</a:t>
            </a:r>
          </a:p>
          <a:p>
            <a:r>
              <a:rPr sz="2000" dirty="0"/>
              <a:t>propose des </a:t>
            </a:r>
            <a:r>
              <a:rPr sz="2000" dirty="0" err="1"/>
              <a:t>mesures</a:t>
            </a:r>
            <a:r>
              <a:rPr sz="2000" dirty="0"/>
              <a:t> </a:t>
            </a:r>
            <a:r>
              <a:rPr sz="2000" dirty="0" err="1"/>
              <a:t>réalistes</a:t>
            </a:r>
            <a:r>
              <a:rPr sz="2000" dirty="0"/>
              <a:t> </a:t>
            </a:r>
            <a:r>
              <a:rPr sz="2000" dirty="0" err="1"/>
              <a:t>d’ingénierie</a:t>
            </a:r>
            <a:r>
              <a:rPr sz="2000" dirty="0"/>
              <a:t> des transports et </a:t>
            </a:r>
            <a:r>
              <a:rPr sz="2000" dirty="0" err="1"/>
              <a:t>d’amélioration</a:t>
            </a:r>
            <a:r>
              <a:rPr sz="2000" dirty="0"/>
              <a:t> </a:t>
            </a:r>
            <a:r>
              <a:rPr sz="2000" dirty="0" err="1"/>
              <a:t>logistique</a:t>
            </a:r>
            <a:r>
              <a:rPr sz="2000" dirty="0"/>
              <a:t> </a:t>
            </a:r>
            <a:r>
              <a:rPr sz="2000" dirty="0" err="1"/>
              <a:t>adaptées</a:t>
            </a:r>
            <a:r>
              <a:rPr sz="2000" dirty="0"/>
              <a:t> aux conditions locales.</a:t>
            </a:r>
          </a:p>
        </p:txBody>
      </p:sp>
    </p:spTree>
    <p:extLst>
      <p:ext uri="{BB962C8B-B14F-4D97-AF65-F5344CB8AC3E}">
        <p14:creationId xmlns:p14="http://schemas.microsoft.com/office/powerpoint/2010/main" val="2502092944"/>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31790" y="296864"/>
            <a:ext cx="6340472" cy="717551"/>
          </a:xfrm>
        </p:spPr>
        <p:txBody>
          <a:bodyPr wrap="square">
            <a:normAutofit/>
          </a:bodyPr>
          <a:lstStyle/>
          <a:p>
            <a:r>
              <a:t>Consignes pour les étudiants</a:t>
            </a:r>
          </a:p>
        </p:txBody>
      </p:sp>
      <p:sp>
        <p:nvSpPr>
          <p:cNvPr id="3" name="Symbol zastępczy tekstu 2"/>
          <p:cNvSpPr>
            <a:spLocks noGrp="1"/>
          </p:cNvSpPr>
          <p:nvPr>
            <p:ph type="body" sz="half" idx="1"/>
          </p:nvPr>
        </p:nvSpPr>
        <p:spPr>
          <a:xfrm>
            <a:off x="442912" y="1386842"/>
            <a:ext cx="10129837" cy="5059521"/>
          </a:xfrm>
        </p:spPr>
        <p:txBody>
          <a:bodyPr wrap="square">
            <a:normAutofit/>
          </a:bodyPr>
          <a:lstStyle/>
          <a:p>
            <a:r>
              <a:rPr sz="2000" dirty="0" err="1"/>
              <a:t>Regardez</a:t>
            </a:r>
            <a:r>
              <a:rPr sz="2000" dirty="0"/>
              <a:t> la </a:t>
            </a:r>
            <a:r>
              <a:rPr sz="2000" dirty="0" err="1"/>
              <a:t>vidéo</a:t>
            </a:r>
            <a:r>
              <a:rPr sz="2000" dirty="0"/>
              <a:t> « </a:t>
            </a:r>
            <a:r>
              <a:rPr sz="2000" dirty="0" err="1"/>
              <a:t>Investir</a:t>
            </a:r>
            <a:r>
              <a:rPr sz="2000" dirty="0"/>
              <a:t> dans le </a:t>
            </a:r>
            <a:r>
              <a:rPr sz="2000" dirty="0" err="1"/>
              <a:t>secteur</a:t>
            </a:r>
            <a:r>
              <a:rPr sz="2000" dirty="0"/>
              <a:t> </a:t>
            </a:r>
            <a:r>
              <a:rPr sz="2000" dirty="0" err="1"/>
              <a:t>logistique</a:t>
            </a:r>
            <a:r>
              <a:rPr sz="2000" dirty="0"/>
              <a:t> </a:t>
            </a:r>
            <a:r>
              <a:rPr sz="2000" dirty="0" err="1"/>
              <a:t>africain</a:t>
            </a:r>
            <a:r>
              <a:rPr sz="2000" dirty="0"/>
              <a:t> : </a:t>
            </a:r>
            <a:r>
              <a:rPr sz="2000" dirty="0" err="1"/>
              <a:t>opportunités</a:t>
            </a:r>
            <a:r>
              <a:rPr sz="2000" dirty="0"/>
              <a:t> et </a:t>
            </a:r>
            <a:r>
              <a:rPr sz="2000" dirty="0" err="1"/>
              <a:t>défis</a:t>
            </a:r>
            <a:r>
              <a:rPr sz="2000" dirty="0"/>
              <a:t> » et </a:t>
            </a:r>
            <a:r>
              <a:rPr sz="2000" dirty="0" err="1"/>
              <a:t>préparez</a:t>
            </a:r>
            <a:r>
              <a:rPr sz="2000" dirty="0"/>
              <a:t> un rapport </a:t>
            </a:r>
            <a:r>
              <a:rPr sz="2000" dirty="0" err="1"/>
              <a:t>analytique</a:t>
            </a:r>
            <a:r>
              <a:rPr sz="2000" dirty="0"/>
              <a:t> </a:t>
            </a:r>
            <a:r>
              <a:rPr sz="2000" dirty="0" err="1"/>
              <a:t>ou</a:t>
            </a:r>
            <a:r>
              <a:rPr sz="2000" dirty="0"/>
              <a:t> </a:t>
            </a:r>
            <a:r>
              <a:rPr sz="2000" dirty="0" err="1"/>
              <a:t>une</a:t>
            </a:r>
            <a:r>
              <a:rPr sz="2000" dirty="0"/>
              <a:t> </a:t>
            </a:r>
            <a:r>
              <a:rPr sz="2000" dirty="0" err="1"/>
              <a:t>présentation</a:t>
            </a:r>
            <a:r>
              <a:rPr sz="2000" dirty="0"/>
              <a:t> </a:t>
            </a:r>
            <a:r>
              <a:rPr sz="2000" dirty="0" err="1"/>
              <a:t>traitant</a:t>
            </a:r>
            <a:r>
              <a:rPr sz="2000" dirty="0"/>
              <a:t> les </a:t>
            </a:r>
            <a:r>
              <a:rPr sz="2000" dirty="0" err="1"/>
              <a:t>tâches</a:t>
            </a:r>
            <a:r>
              <a:rPr sz="2000" dirty="0"/>
              <a:t> </a:t>
            </a:r>
            <a:r>
              <a:rPr sz="2000" dirty="0" err="1"/>
              <a:t>suivantes</a:t>
            </a:r>
            <a:r>
              <a:rPr sz="2000" dirty="0"/>
              <a:t> :</a:t>
            </a:r>
          </a:p>
          <a:p>
            <a:r>
              <a:rPr sz="2000" dirty="0" err="1"/>
              <a:t>identifiez</a:t>
            </a:r>
            <a:r>
              <a:rPr sz="2000" dirty="0"/>
              <a:t> le principal </a:t>
            </a:r>
            <a:r>
              <a:rPr sz="2000" dirty="0" err="1"/>
              <a:t>problème</a:t>
            </a:r>
            <a:r>
              <a:rPr sz="2000" dirty="0"/>
              <a:t> de transport </a:t>
            </a:r>
            <a:r>
              <a:rPr sz="2000" dirty="0" err="1"/>
              <a:t>ou</a:t>
            </a:r>
            <a:r>
              <a:rPr sz="2000" dirty="0"/>
              <a:t> de </a:t>
            </a:r>
            <a:r>
              <a:rPr sz="2000" dirty="0" err="1"/>
              <a:t>logistique</a:t>
            </a:r>
            <a:r>
              <a:rPr sz="2000" dirty="0"/>
              <a:t> </a:t>
            </a:r>
            <a:r>
              <a:rPr sz="2000" dirty="0" err="1"/>
              <a:t>présenté</a:t>
            </a:r>
            <a:r>
              <a:rPr sz="2000" dirty="0"/>
              <a:t> dans la </a:t>
            </a:r>
            <a:r>
              <a:rPr sz="2000" dirty="0" err="1"/>
              <a:t>vidéo</a:t>
            </a:r>
            <a:r>
              <a:rPr sz="2000" dirty="0"/>
              <a:t> ;</a:t>
            </a:r>
          </a:p>
          <a:p>
            <a:r>
              <a:rPr sz="2000" dirty="0" err="1"/>
              <a:t>décrivez</a:t>
            </a:r>
            <a:r>
              <a:rPr sz="2000" dirty="0"/>
              <a:t> les causes techniques, </a:t>
            </a:r>
            <a:r>
              <a:rPr sz="2000" dirty="0" err="1"/>
              <a:t>économiques</a:t>
            </a:r>
            <a:r>
              <a:rPr sz="2000" dirty="0"/>
              <a:t> et </a:t>
            </a:r>
            <a:r>
              <a:rPr sz="2000" dirty="0" err="1"/>
              <a:t>organisationnelles</a:t>
            </a:r>
            <a:r>
              <a:rPr sz="2000" dirty="0"/>
              <a:t> de </a:t>
            </a:r>
            <a:r>
              <a:rPr sz="2000" dirty="0" err="1"/>
              <a:t>ce</a:t>
            </a:r>
            <a:r>
              <a:rPr sz="2000" dirty="0"/>
              <a:t> </a:t>
            </a:r>
            <a:r>
              <a:rPr sz="2000" dirty="0" err="1"/>
              <a:t>problème</a:t>
            </a:r>
            <a:r>
              <a:rPr sz="2000" dirty="0"/>
              <a:t> ;</a:t>
            </a:r>
          </a:p>
          <a:p>
            <a:r>
              <a:rPr sz="2000" dirty="0" err="1"/>
              <a:t>expliquez</a:t>
            </a:r>
            <a:r>
              <a:rPr sz="2000" dirty="0"/>
              <a:t> les </a:t>
            </a:r>
            <a:r>
              <a:rPr sz="2000" dirty="0" err="1"/>
              <a:t>conséquences</a:t>
            </a:r>
            <a:r>
              <a:rPr sz="2000" dirty="0"/>
              <a:t> des </a:t>
            </a:r>
            <a:r>
              <a:rPr sz="2000" dirty="0" err="1"/>
              <a:t>systèmes</a:t>
            </a:r>
            <a:r>
              <a:rPr sz="2000" dirty="0"/>
              <a:t> </a:t>
            </a:r>
            <a:r>
              <a:rPr sz="2000" dirty="0" err="1"/>
              <a:t>logistiques</a:t>
            </a:r>
            <a:r>
              <a:rPr sz="2000" dirty="0"/>
              <a:t> </a:t>
            </a:r>
            <a:r>
              <a:rPr sz="2000" dirty="0" err="1"/>
              <a:t>inefficaces</a:t>
            </a:r>
            <a:r>
              <a:rPr sz="2000" dirty="0"/>
              <a:t> pour le commerce, la </a:t>
            </a:r>
            <a:r>
              <a:rPr sz="2000" dirty="0" err="1"/>
              <a:t>mobilité</a:t>
            </a:r>
            <a:r>
              <a:rPr sz="2000" dirty="0"/>
              <a:t>, les </a:t>
            </a:r>
            <a:r>
              <a:rPr sz="2000" dirty="0" err="1"/>
              <a:t>chaînes</a:t>
            </a:r>
            <a:r>
              <a:rPr sz="2000" dirty="0"/>
              <a:t> </a:t>
            </a:r>
            <a:r>
              <a:rPr sz="2000" dirty="0" err="1"/>
              <a:t>d’approvisionnement</a:t>
            </a:r>
            <a:r>
              <a:rPr sz="2000" dirty="0"/>
              <a:t> et le </a:t>
            </a:r>
            <a:r>
              <a:rPr sz="2000" dirty="0" err="1"/>
              <a:t>développement</a:t>
            </a:r>
            <a:r>
              <a:rPr sz="2000" dirty="0"/>
              <a:t> économique.</a:t>
            </a:r>
          </a:p>
        </p:txBody>
      </p:sp>
    </p:spTree>
    <p:extLst>
      <p:ext uri="{BB962C8B-B14F-4D97-AF65-F5344CB8AC3E}">
        <p14:creationId xmlns:p14="http://schemas.microsoft.com/office/powerpoint/2010/main" val="3037515935"/>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1"/>
          <p:cNvSpPr>
            <a:spLocks noGrp="1"/>
          </p:cNvSpPr>
          <p:nvPr>
            <p:ph type="title"/>
          </p:nvPr>
        </p:nvSpPr>
        <p:spPr/>
        <p:txBody>
          <a:bodyPr wrap="square">
            <a:normAutofit/>
          </a:bodyPr>
          <a:lstStyle/>
          <a:p>
            <a:r>
              <a:rPr dirty="0" err="1"/>
              <a:t>Consignes</a:t>
            </a:r>
            <a:r>
              <a:rPr dirty="0"/>
              <a:t> pour les </a:t>
            </a:r>
            <a:r>
              <a:rPr dirty="0" err="1"/>
              <a:t>étudiants</a:t>
            </a:r>
            <a:endParaRPr dirty="0"/>
          </a:p>
        </p:txBody>
      </p:sp>
      <p:sp>
        <p:nvSpPr>
          <p:cNvPr id="7" name="Prostokąt 6"/>
          <p:cNvSpPr/>
          <p:nvPr/>
        </p:nvSpPr>
        <p:spPr>
          <a:xfrm>
            <a:off x="374652" y="1526351"/>
            <a:ext cx="10455273" cy="4401205"/>
          </a:xfrm>
          <a:prstGeom prst="rect">
            <a:avLst/>
          </a:prstGeom>
        </p:spPr>
        <p:txBody>
          <a:bodyPr wrap="square">
            <a:normAutofit/>
          </a:bodyPr>
          <a:lstStyle/>
          <a:p>
            <a:r>
              <a:rPr sz="2000" dirty="0" err="1"/>
              <a:t>Reliez</a:t>
            </a:r>
            <a:r>
              <a:rPr sz="2000" dirty="0"/>
              <a:t> le </a:t>
            </a:r>
            <a:r>
              <a:rPr sz="2000" dirty="0" err="1"/>
              <a:t>problème</a:t>
            </a:r>
            <a:r>
              <a:rPr sz="2000" dirty="0"/>
              <a:t> </a:t>
            </a:r>
            <a:r>
              <a:rPr sz="2000" dirty="0" err="1"/>
              <a:t>identifié</a:t>
            </a:r>
            <a:r>
              <a:rPr sz="2000" dirty="0"/>
              <a:t> aux conditions locales </a:t>
            </a:r>
            <a:r>
              <a:rPr sz="2000" dirty="0" err="1"/>
              <a:t>en</a:t>
            </a:r>
            <a:r>
              <a:rPr sz="2000" dirty="0"/>
              <a:t> République </a:t>
            </a:r>
            <a:r>
              <a:rPr sz="2000" dirty="0" err="1"/>
              <a:t>démocratique</a:t>
            </a:r>
            <a:r>
              <a:rPr sz="2000" dirty="0"/>
              <a:t> du Congo, au Cameroun </a:t>
            </a:r>
            <a:r>
              <a:rPr sz="2000" dirty="0" err="1"/>
              <a:t>ou</a:t>
            </a:r>
            <a:r>
              <a:rPr sz="2000" dirty="0"/>
              <a:t> dans un </a:t>
            </a:r>
            <a:r>
              <a:rPr sz="2000" dirty="0" err="1"/>
              <a:t>autre</a:t>
            </a:r>
            <a:r>
              <a:rPr sz="2000" dirty="0"/>
              <a:t> pays </a:t>
            </a:r>
            <a:r>
              <a:rPr sz="2000" dirty="0" err="1"/>
              <a:t>d’Afrique</a:t>
            </a:r>
            <a:r>
              <a:rPr sz="2000" dirty="0"/>
              <a:t> </a:t>
            </a:r>
            <a:r>
              <a:rPr sz="2000" dirty="0" err="1"/>
              <a:t>subsaharienne</a:t>
            </a:r>
            <a:r>
              <a:rPr sz="2000" dirty="0"/>
              <a:t>.</a:t>
            </a:r>
          </a:p>
          <a:p>
            <a:r>
              <a:rPr sz="2000" dirty="0" err="1"/>
              <a:t>Indiquez</a:t>
            </a:r>
            <a:r>
              <a:rPr sz="2000" dirty="0"/>
              <a:t> </a:t>
            </a:r>
            <a:r>
              <a:rPr sz="2000" dirty="0" err="1"/>
              <a:t>quelles</a:t>
            </a:r>
            <a:r>
              <a:rPr sz="2000" dirty="0"/>
              <a:t> données de transport, </a:t>
            </a:r>
            <a:r>
              <a:rPr sz="2000" dirty="0" err="1"/>
              <a:t>d’infrastructure</a:t>
            </a:r>
            <a:r>
              <a:rPr sz="2000" dirty="0"/>
              <a:t>, </a:t>
            </a:r>
            <a:r>
              <a:rPr sz="2000" dirty="0" err="1"/>
              <a:t>d’exploitation</a:t>
            </a:r>
            <a:r>
              <a:rPr sz="2000" dirty="0"/>
              <a:t> </a:t>
            </a:r>
            <a:r>
              <a:rPr sz="2000" dirty="0" err="1"/>
              <a:t>ou</a:t>
            </a:r>
            <a:r>
              <a:rPr sz="2000" dirty="0"/>
              <a:t> </a:t>
            </a:r>
            <a:r>
              <a:rPr sz="2000" dirty="0" err="1"/>
              <a:t>économiques</a:t>
            </a:r>
            <a:r>
              <a:rPr sz="2000" dirty="0"/>
              <a:t> </a:t>
            </a:r>
            <a:r>
              <a:rPr sz="2000" dirty="0" err="1"/>
              <a:t>seraient</a:t>
            </a:r>
            <a:r>
              <a:rPr sz="2000" dirty="0"/>
              <a:t> </a:t>
            </a:r>
            <a:r>
              <a:rPr sz="2000" dirty="0" err="1"/>
              <a:t>nécessaires</a:t>
            </a:r>
            <a:r>
              <a:rPr sz="2000" dirty="0"/>
              <a:t> pour </a:t>
            </a:r>
            <a:r>
              <a:rPr sz="2000" dirty="0" err="1"/>
              <a:t>une</a:t>
            </a:r>
            <a:r>
              <a:rPr sz="2000" dirty="0"/>
              <a:t> </a:t>
            </a:r>
            <a:r>
              <a:rPr sz="2000" dirty="0" err="1"/>
              <a:t>analyse</a:t>
            </a:r>
            <a:r>
              <a:rPr sz="2000" dirty="0"/>
              <a:t> </a:t>
            </a:r>
            <a:r>
              <a:rPr sz="2000" dirty="0" err="1"/>
              <a:t>d’ingénierie</a:t>
            </a:r>
            <a:r>
              <a:rPr sz="2000" dirty="0"/>
              <a:t> plus </a:t>
            </a:r>
            <a:r>
              <a:rPr sz="2000" dirty="0" err="1"/>
              <a:t>approfondie</a:t>
            </a:r>
            <a:r>
              <a:rPr sz="2000" dirty="0"/>
              <a:t> du </a:t>
            </a:r>
            <a:r>
              <a:rPr sz="2000" dirty="0" err="1"/>
              <a:t>problème</a:t>
            </a:r>
            <a:r>
              <a:rPr sz="2000" dirty="0"/>
              <a:t>.</a:t>
            </a:r>
            <a:endParaRPr lang="pl-PL" sz="2000" dirty="0"/>
          </a:p>
          <a:p>
            <a:endParaRPr sz="2000" dirty="0"/>
          </a:p>
          <a:p>
            <a:r>
              <a:rPr sz="2000" dirty="0" err="1"/>
              <a:t>Proposez</a:t>
            </a:r>
            <a:r>
              <a:rPr sz="2000" dirty="0"/>
              <a:t> 3 à 5 actions correctives </a:t>
            </a:r>
            <a:r>
              <a:rPr sz="2000" dirty="0" err="1"/>
              <a:t>ou</a:t>
            </a:r>
            <a:r>
              <a:rPr sz="2000" dirty="0"/>
              <a:t> de </a:t>
            </a:r>
            <a:r>
              <a:rPr sz="2000" dirty="0" err="1"/>
              <a:t>développement</a:t>
            </a:r>
            <a:r>
              <a:rPr sz="2000" dirty="0"/>
              <a:t> </a:t>
            </a:r>
            <a:r>
              <a:rPr sz="2000" dirty="0" err="1"/>
              <a:t>réalistes</a:t>
            </a:r>
            <a:r>
              <a:rPr sz="2000" dirty="0"/>
              <a:t> </a:t>
            </a:r>
            <a:r>
              <a:rPr sz="2000" dirty="0" err="1"/>
              <a:t>susceptibles</a:t>
            </a:r>
            <a:r>
              <a:rPr sz="2000" dirty="0"/>
              <a:t> </a:t>
            </a:r>
            <a:r>
              <a:rPr sz="2000" dirty="0" err="1"/>
              <a:t>d’améliorer</a:t>
            </a:r>
            <a:r>
              <a:rPr sz="2000" dirty="0"/>
              <a:t> la performance </a:t>
            </a:r>
            <a:r>
              <a:rPr sz="2000" dirty="0" err="1"/>
              <a:t>logistique</a:t>
            </a:r>
            <a:r>
              <a:rPr sz="2000" dirty="0"/>
              <a:t> dans les conditions </a:t>
            </a:r>
            <a:r>
              <a:rPr sz="2000" dirty="0" err="1"/>
              <a:t>africaines</a:t>
            </a:r>
            <a:r>
              <a:rPr sz="2000" dirty="0"/>
              <a:t> locales.</a:t>
            </a:r>
          </a:p>
          <a:p>
            <a:r>
              <a:rPr sz="2000" dirty="0" err="1"/>
              <a:t>Évaluez</a:t>
            </a:r>
            <a:r>
              <a:rPr sz="2000" dirty="0"/>
              <a:t> de manière critique la </a:t>
            </a:r>
            <a:r>
              <a:rPr sz="2000" dirty="0" err="1"/>
              <a:t>crédibilité</a:t>
            </a:r>
            <a:r>
              <a:rPr sz="2000" dirty="0"/>
              <a:t> et les </a:t>
            </a:r>
            <a:r>
              <a:rPr sz="2000" dirty="0" err="1"/>
              <a:t>limites</a:t>
            </a:r>
            <a:r>
              <a:rPr sz="2000" dirty="0"/>
              <a:t> de la </a:t>
            </a:r>
            <a:r>
              <a:rPr sz="2000" dirty="0" err="1"/>
              <a:t>vidéo</a:t>
            </a:r>
            <a:r>
              <a:rPr sz="2000" dirty="0"/>
              <a:t> </a:t>
            </a:r>
            <a:r>
              <a:rPr sz="2000" dirty="0" err="1"/>
              <a:t>en</a:t>
            </a:r>
            <a:r>
              <a:rPr sz="2000" dirty="0"/>
              <a:t> tant </a:t>
            </a:r>
            <a:r>
              <a:rPr sz="2000" dirty="0" err="1"/>
              <a:t>que</a:t>
            </a:r>
            <a:r>
              <a:rPr sz="2000" dirty="0"/>
              <a:t> source </a:t>
            </a:r>
            <a:r>
              <a:rPr sz="2000" dirty="0" err="1"/>
              <a:t>d’information</a:t>
            </a:r>
            <a:r>
              <a:rPr sz="2000" dirty="0"/>
              <a:t> </a:t>
            </a:r>
            <a:r>
              <a:rPr sz="2000" dirty="0" err="1"/>
              <a:t>professionnelle</a:t>
            </a:r>
            <a:r>
              <a:rPr sz="2000" dirty="0"/>
              <a:t>.</a:t>
            </a:r>
          </a:p>
        </p:txBody>
      </p:sp>
    </p:spTree>
    <p:extLst>
      <p:ext uri="{BB962C8B-B14F-4D97-AF65-F5344CB8AC3E}">
        <p14:creationId xmlns:p14="http://schemas.microsoft.com/office/powerpoint/2010/main" val="885275115"/>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47AD314-B10E-4340-A248-24F331000CAD}">
  <ds:schemaRefs>
    <ds:schemaRef ds:uri="http://schemas.microsoft.com/sharepoint/v3/contenttype/forms"/>
  </ds:schemaRefs>
</ds:datastoreItem>
</file>

<file path=customXml/itemProps2.xml><?xml version="1.0" encoding="utf-8"?>
<ds:datastoreItem xmlns:ds="http://schemas.openxmlformats.org/officeDocument/2006/customXml" ds:itemID="{EB0D354D-ECD0-43B2-94F9-B7028980A324}">
  <ds:schemaRefs>
    <ds:schemaRef ds:uri="http://schemas.microsoft.com/office/2006/metadata/properties"/>
    <ds:schemaRef ds:uri="597320a7-26c9-4ada-a5d3-9ce4cfbbe2be"/>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purl.org/dc/elements/1.1/"/>
    <ds:schemaRef ds:uri="d7c2d7e5-d637-40e7-a03d-32f79b35a394"/>
    <ds:schemaRef ds:uri="http://www.w3.org/XML/1998/namespace"/>
  </ds:schemaRefs>
</ds:datastoreItem>
</file>

<file path=customXml/itemProps3.xml><?xml version="1.0" encoding="utf-8"?>
<ds:datastoreItem xmlns:ds="http://schemas.openxmlformats.org/officeDocument/2006/customXml" ds:itemID="{FA390C33-C32E-4212-8A97-17D59ED183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Ramka</Template>
  <TotalTime>6880</TotalTime>
  <Words>1089</Words>
  <Application>Microsoft Office PowerPoint</Application>
  <PresentationFormat>Widescreen</PresentationFormat>
  <Paragraphs>97</Paragraphs>
  <Slides>15</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Arial Rounded MT Bold</vt:lpstr>
      <vt:lpstr>Calibri</vt:lpstr>
      <vt:lpstr>Helvetica Neue</vt:lpstr>
      <vt:lpstr>Helvetica Neue Medium</vt:lpstr>
      <vt:lpstr>Montserrat Regular</vt:lpstr>
      <vt:lpstr>21_BasicWhite</vt:lpstr>
      <vt:lpstr>Études de cas africaines en logistique et chaînes d’approvisionnement</vt:lpstr>
      <vt:lpstr>Road Transportation Systems Engineering Development in the Sub-Saharan Africa – Modern EU Master Programme &amp; Capacity Building</vt:lpstr>
      <vt:lpstr>PowerPoint Presentation</vt:lpstr>
      <vt:lpstr>PowerPoint Presentation</vt:lpstr>
      <vt:lpstr>Investir dans le secteur logistique africain : opportunités et défis</vt:lpstr>
      <vt:lpstr>Résumé de la vidéo</vt:lpstr>
      <vt:lpstr>Résultats d’apprentissage</vt:lpstr>
      <vt:lpstr>Consignes pour les étudiants</vt:lpstr>
      <vt:lpstr>Consignes pour les étudiants</vt:lpstr>
      <vt:lpstr>Questions d’appui</vt:lpstr>
      <vt:lpstr>Questions d’appui</vt:lpstr>
      <vt:lpstr>Résultat attendu du travail</vt:lpstr>
      <vt:lpstr>Critères d’évaluation</vt:lpstr>
      <vt:lpstr>Brève description pour les étudiants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WP3.05.2.1_INTRODUCTION TO DISTRIBUTION_part 3</dc:title>
  <dc:creator>Konto Microsoft</dc:creator>
  <cp:lastModifiedBy>Wojciech Kustra</cp:lastModifiedBy>
  <cp:revision>193</cp:revision>
  <dcterms:created xsi:type="dcterms:W3CDTF">2026-01-05T11:08:08Z</dcterms:created>
  <dcterms:modified xsi:type="dcterms:W3CDTF">2026-06-06T18:33:30Z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