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47"/>
  </p:notesMasterIdLst>
  <p:sldIdLst>
    <p:sldId id="323" r:id="rId6"/>
    <p:sldId id="324" r:id="rId7"/>
    <p:sldId id="325" r:id="rId8"/>
    <p:sldId id="339" r:id="rId9"/>
    <p:sldId id="340" r:id="rId10"/>
    <p:sldId id="466" r:id="rId11"/>
    <p:sldId id="467" r:id="rId12"/>
    <p:sldId id="468" r:id="rId13"/>
    <p:sldId id="469" r:id="rId14"/>
    <p:sldId id="470" r:id="rId15"/>
    <p:sldId id="471" r:id="rId16"/>
    <p:sldId id="472" r:id="rId17"/>
    <p:sldId id="473" r:id="rId18"/>
    <p:sldId id="474" r:id="rId19"/>
    <p:sldId id="475" r:id="rId20"/>
    <p:sldId id="476" r:id="rId21"/>
    <p:sldId id="477" r:id="rId22"/>
    <p:sldId id="478" r:id="rId23"/>
    <p:sldId id="479" r:id="rId24"/>
    <p:sldId id="480" r:id="rId25"/>
    <p:sldId id="481" r:id="rId26"/>
    <p:sldId id="482" r:id="rId27"/>
    <p:sldId id="483" r:id="rId28"/>
    <p:sldId id="484" r:id="rId29"/>
    <p:sldId id="485" r:id="rId30"/>
    <p:sldId id="486" r:id="rId31"/>
    <p:sldId id="487" r:id="rId32"/>
    <p:sldId id="488" r:id="rId33"/>
    <p:sldId id="489" r:id="rId34"/>
    <p:sldId id="490" r:id="rId35"/>
    <p:sldId id="491" r:id="rId36"/>
    <p:sldId id="492" r:id="rId37"/>
    <p:sldId id="493" r:id="rId38"/>
    <p:sldId id="494" r:id="rId39"/>
    <p:sldId id="495" r:id="rId40"/>
    <p:sldId id="496" r:id="rId41"/>
    <p:sldId id="497" r:id="rId42"/>
    <p:sldId id="498" r:id="rId43"/>
    <p:sldId id="499" r:id="rId44"/>
    <p:sldId id="500" r:id="rId45"/>
    <p:sldId id="422" r:id="rId4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A85D08-1F10-41D9-9DED-355250A16D53}" v="2" dt="2026-06-10T10:33:36.4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786" autoAdjust="0"/>
  </p:normalViewPr>
  <p:slideViewPr>
    <p:cSldViewPr snapToGrid="0">
      <p:cViewPr varScale="1">
        <p:scale>
          <a:sx n="112" d="100"/>
          <a:sy n="112" d="100"/>
        </p:scale>
        <p:origin x="5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9DC89BDC-25C8-478D-0D70-99436B0061E3}"/>
    <pc:docChg chg="addSld delSld modSld">
      <pc:chgData name="juswinkl@pg.edu.pl" userId="S::juswinkl_pg.edu.pl#ext#@fril.onmicrosoft.com::455ad5cd-e5a2-49e7-93b8-6e6dfab2f2a5" providerId="AD" clId="Web-{9DC89BDC-25C8-478D-0D70-99436B0061E3}" dt="2026-05-12T09:00:42.969" v="45"/>
      <pc:docMkLst>
        <pc:docMk/>
      </pc:docMkLst>
    </pc:docChg>
  </pc:docChgLst>
  <pc:docChgLst>
    <pc:chgData name="Wojciech Kustra" userId="afebd3d0-216b-4c4f-8992-1bf1fda6d5e8" providerId="ADAL" clId="{1D307E72-7901-4E61-A01B-3C4232ABCF63}"/>
    <pc:docChg chg="undo custSel addSld delSld modSld modMainMaster">
      <pc:chgData name="Wojciech Kustra" userId="afebd3d0-216b-4c4f-8992-1bf1fda6d5e8" providerId="ADAL" clId="{1D307E72-7901-4E61-A01B-3C4232ABCF63}" dt="2026-06-10T11:41:24.895" v="1978"/>
      <pc:docMkLst>
        <pc:docMk/>
      </pc:docMkLst>
      <pc:sldChg chg="del">
        <pc:chgData name="Wojciech Kustra" userId="afebd3d0-216b-4c4f-8992-1bf1fda6d5e8" providerId="ADAL" clId="{1D307E72-7901-4E61-A01B-3C4232ABCF63}" dt="2026-06-10T11:19:59" v="1801"/>
        <pc:sldMkLst>
          <pc:docMk/>
          <pc:sldMk cId="4055147566" sldId="326"/>
        </pc:sldMkLst>
      </pc:sldChg>
      <pc:sldChg chg="addSp delSp modSp add del mod">
        <pc:chgData name="Wojciech Kustra" userId="afebd3d0-216b-4c4f-8992-1bf1fda6d5e8" providerId="ADAL" clId="{1D307E72-7901-4E61-A01B-3C4232ABCF63}" dt="2026-06-10T11:19:43.342" v="1787"/>
        <pc:sldMkLst>
          <pc:docMk/>
          <pc:sldMk cId="2723572689" sldId="332"/>
        </pc:sldMkLst>
      </pc:sldChg>
      <pc:sldChg chg="addSp delSp modSp add del mod">
        <pc:chgData name="Wojciech Kustra" userId="afebd3d0-216b-4c4f-8992-1bf1fda6d5e8" providerId="ADAL" clId="{1D307E72-7901-4E61-A01B-3C4232ABCF63}" dt="2026-06-10T11:19:43.476" v="1789"/>
        <pc:sldMkLst>
          <pc:docMk/>
          <pc:sldMk cId="2459964085" sldId="333"/>
        </pc:sldMkLst>
      </pc:sldChg>
      <pc:sldChg chg="addSp delSp modSp del mod">
        <pc:chgData name="Wojciech Kustra" userId="afebd3d0-216b-4c4f-8992-1bf1fda6d5e8" providerId="ADAL" clId="{1D307E72-7901-4E61-A01B-3C4232ABCF63}" dt="2026-06-10T11:19:55.772" v="1791"/>
        <pc:sldMkLst>
          <pc:docMk/>
          <pc:sldMk cId="1487328869" sldId="334"/>
        </pc:sldMkLst>
      </pc:sldChg>
      <pc:sldChg chg="addSp delSp modSp del mod">
        <pc:chgData name="Wojciech Kustra" userId="afebd3d0-216b-4c4f-8992-1bf1fda6d5e8" providerId="ADAL" clId="{1D307E72-7901-4E61-A01B-3C4232ABCF63}" dt="2026-06-10T11:19:55.941" v="1793"/>
        <pc:sldMkLst>
          <pc:docMk/>
          <pc:sldMk cId="3775463460" sldId="335"/>
        </pc:sldMkLst>
      </pc:sldChg>
      <pc:sldChg chg="addSp delSp modSp del mod">
        <pc:chgData name="Wojciech Kustra" userId="afebd3d0-216b-4c4f-8992-1bf1fda6d5e8" providerId="ADAL" clId="{1D307E72-7901-4E61-A01B-3C4232ABCF63}" dt="2026-06-10T11:19:56.208" v="1795"/>
        <pc:sldMkLst>
          <pc:docMk/>
          <pc:sldMk cId="2478571811" sldId="336"/>
        </pc:sldMkLst>
      </pc:sldChg>
      <pc:sldChg chg="addSp delSp modSp del mod">
        <pc:chgData name="Wojciech Kustra" userId="afebd3d0-216b-4c4f-8992-1bf1fda6d5e8" providerId="ADAL" clId="{1D307E72-7901-4E61-A01B-3C4232ABCF63}" dt="2026-06-10T11:19:56.519" v="1797"/>
        <pc:sldMkLst>
          <pc:docMk/>
          <pc:sldMk cId="1586544176" sldId="337"/>
        </pc:sldMkLst>
      </pc:sldChg>
      <pc:sldChg chg="addSp delSp modSp del mod">
        <pc:chgData name="Wojciech Kustra" userId="afebd3d0-216b-4c4f-8992-1bf1fda6d5e8" providerId="ADAL" clId="{1D307E72-7901-4E61-A01B-3C4232ABCF63}" dt="2026-06-10T11:19:56.768" v="1799"/>
        <pc:sldMkLst>
          <pc:docMk/>
          <pc:sldMk cId="3524389244" sldId="338"/>
        </pc:sldMkLst>
      </pc:sldChg>
      <pc:sldChg chg="delSp modSp add mod">
        <pc:chgData name="Wojciech Kustra" userId="afebd3d0-216b-4c4f-8992-1bf1fda6d5e8" providerId="ADAL" clId="{1D307E72-7901-4E61-A01B-3C4232ABCF63}" dt="2026-06-06T18:33:42.401" v="743" actId="478"/>
        <pc:sldMkLst>
          <pc:docMk/>
          <pc:sldMk cId="1068952834" sldId="339"/>
        </pc:sldMkLst>
      </pc:sldChg>
      <pc:sldChg chg="delSp add mod">
        <pc:chgData name="Wojciech Kustra" userId="afebd3d0-216b-4c4f-8992-1bf1fda6d5e8" providerId="ADAL" clId="{1D307E72-7901-4E61-A01B-3C4232ABCF63}" dt="2026-06-06T18:33:45.579" v="757" actId="478"/>
        <pc:sldMkLst>
          <pc:docMk/>
          <pc:sldMk cId="3716808992" sldId="340"/>
        </pc:sldMkLst>
      </pc:sldChg>
      <pc:sldChg chg="modSp add del mod">
        <pc:chgData name="Wojciech Kustra" userId="afebd3d0-216b-4c4f-8992-1bf1fda6d5e8" providerId="ADAL" clId="{1D307E72-7901-4E61-A01B-3C4232ABCF63}" dt="2026-06-10T11:18:46.853" v="1727"/>
        <pc:sldMkLst>
          <pc:docMk/>
          <pc:sldMk cId="1826274124" sldId="359"/>
        </pc:sldMkLst>
        <pc:spChg chg="mod">
          <ac:chgData name="Wojciech Kustra" userId="afebd3d0-216b-4c4f-8992-1bf1fda6d5e8" providerId="ADAL" clId="{1D307E72-7901-4E61-A01B-3C4232ABCF63}" dt="2026-06-10T11:18:18.619" v="1656"/>
          <ac:spMkLst>
            <pc:docMk/>
            <pc:sldMk cId="1826274124" sldId="359"/>
            <ac:spMk id="2" creationId="{00000000-0000-0000-0000-000000000000}"/>
          </ac:spMkLst>
        </pc:spChg>
        <pc:spChg chg="mod">
          <ac:chgData name="Wojciech Kustra" userId="afebd3d0-216b-4c4f-8992-1bf1fda6d5e8" providerId="ADAL" clId="{1D307E72-7901-4E61-A01B-3C4232ABCF63}" dt="2026-06-10T11:18:18.679" v="1659"/>
          <ac:spMkLst>
            <pc:docMk/>
            <pc:sldMk cId="1826274124" sldId="359"/>
            <ac:spMk id="3" creationId="{00000000-0000-0000-0000-000000000000}"/>
          </ac:spMkLst>
        </pc:spChg>
        <pc:spChg chg="mod">
          <ac:chgData name="Wojciech Kustra" userId="afebd3d0-216b-4c4f-8992-1bf1fda6d5e8" providerId="ADAL" clId="{1D307E72-7901-4E61-A01B-3C4232ABCF63}" dt="2026-06-10T11:18:18.706" v="1662"/>
          <ac:spMkLst>
            <pc:docMk/>
            <pc:sldMk cId="1826274124" sldId="359"/>
            <ac:spMk id="4" creationId="{00000000-0000-0000-0000-000000000000}"/>
          </ac:spMkLst>
        </pc:spChg>
      </pc:sldChg>
      <pc:sldChg chg="modSp add del mod">
        <pc:chgData name="Wojciech Kustra" userId="afebd3d0-216b-4c4f-8992-1bf1fda6d5e8" providerId="ADAL" clId="{1D307E72-7901-4E61-A01B-3C4232ABCF63}" dt="2026-06-10T11:18:47.220" v="1729"/>
        <pc:sldMkLst>
          <pc:docMk/>
          <pc:sldMk cId="3038986405" sldId="360"/>
        </pc:sldMkLst>
        <pc:spChg chg="mod">
          <ac:chgData name="Wojciech Kustra" userId="afebd3d0-216b-4c4f-8992-1bf1fda6d5e8" providerId="ADAL" clId="{1D307E72-7901-4E61-A01B-3C4232ABCF63}" dt="2026-06-10T11:18:18.729" v="1665"/>
          <ac:spMkLst>
            <pc:docMk/>
            <pc:sldMk cId="3038986405" sldId="360"/>
            <ac:spMk id="2" creationId="{00000000-0000-0000-0000-000000000000}"/>
          </ac:spMkLst>
        </pc:spChg>
        <pc:spChg chg="mod">
          <ac:chgData name="Wojciech Kustra" userId="afebd3d0-216b-4c4f-8992-1bf1fda6d5e8" providerId="ADAL" clId="{1D307E72-7901-4E61-A01B-3C4232ABCF63}" dt="2026-06-10T11:18:18.759" v="1671"/>
          <ac:spMkLst>
            <pc:docMk/>
            <pc:sldMk cId="3038986405" sldId="360"/>
            <ac:spMk id="3" creationId="{00000000-0000-0000-0000-000000000000}"/>
          </ac:spMkLst>
        </pc:spChg>
        <pc:spChg chg="mod">
          <ac:chgData name="Wojciech Kustra" userId="afebd3d0-216b-4c4f-8992-1bf1fda6d5e8" providerId="ADAL" clId="{1D307E72-7901-4E61-A01B-3C4232ABCF63}" dt="2026-06-10T11:18:18.735" v="1668"/>
          <ac:spMkLst>
            <pc:docMk/>
            <pc:sldMk cId="3038986405" sldId="360"/>
            <ac:spMk id="4" creationId="{00000000-0000-0000-0000-000000000000}"/>
          </ac:spMkLst>
        </pc:spChg>
        <pc:spChg chg="mod">
          <ac:chgData name="Wojciech Kustra" userId="afebd3d0-216b-4c4f-8992-1bf1fda6d5e8" providerId="ADAL" clId="{1D307E72-7901-4E61-A01B-3C4232ABCF63}" dt="2026-06-10T11:18:18.767" v="1674"/>
          <ac:spMkLst>
            <pc:docMk/>
            <pc:sldMk cId="3038986405" sldId="360"/>
            <ac:spMk id="5" creationId="{00000000-0000-0000-0000-000000000000}"/>
          </ac:spMkLst>
        </pc:spChg>
      </pc:sldChg>
      <pc:sldChg chg="modSp add del mod">
        <pc:chgData name="Wojciech Kustra" userId="afebd3d0-216b-4c4f-8992-1bf1fda6d5e8" providerId="ADAL" clId="{1D307E72-7901-4E61-A01B-3C4232ABCF63}" dt="2026-06-10T11:18:47.384" v="1731"/>
        <pc:sldMkLst>
          <pc:docMk/>
          <pc:sldMk cId="286263595" sldId="361"/>
        </pc:sldMkLst>
        <pc:spChg chg="mod">
          <ac:chgData name="Wojciech Kustra" userId="afebd3d0-216b-4c4f-8992-1bf1fda6d5e8" providerId="ADAL" clId="{1D307E72-7901-4E61-A01B-3C4232ABCF63}" dt="2026-06-10T11:18:18.781" v="1677"/>
          <ac:spMkLst>
            <pc:docMk/>
            <pc:sldMk cId="286263595" sldId="361"/>
            <ac:spMk id="2" creationId="{00000000-0000-0000-0000-000000000000}"/>
          </ac:spMkLst>
        </pc:spChg>
        <pc:spChg chg="mod">
          <ac:chgData name="Wojciech Kustra" userId="afebd3d0-216b-4c4f-8992-1bf1fda6d5e8" providerId="ADAL" clId="{1D307E72-7901-4E61-A01B-3C4232ABCF63}" dt="2026-06-10T11:18:18.799" v="1680"/>
          <ac:spMkLst>
            <pc:docMk/>
            <pc:sldMk cId="286263595" sldId="361"/>
            <ac:spMk id="3" creationId="{00000000-0000-0000-0000-000000000000}"/>
          </ac:spMkLst>
        </pc:spChg>
        <pc:spChg chg="mod">
          <ac:chgData name="Wojciech Kustra" userId="afebd3d0-216b-4c4f-8992-1bf1fda6d5e8" providerId="ADAL" clId="{1D307E72-7901-4E61-A01B-3C4232ABCF63}" dt="2026-06-10T11:18:18.812" v="1683"/>
          <ac:spMkLst>
            <pc:docMk/>
            <pc:sldMk cId="286263595" sldId="361"/>
            <ac:spMk id="4" creationId="{00000000-0000-0000-0000-000000000000}"/>
          </ac:spMkLst>
        </pc:spChg>
        <pc:spChg chg="mod">
          <ac:chgData name="Wojciech Kustra" userId="afebd3d0-216b-4c4f-8992-1bf1fda6d5e8" providerId="ADAL" clId="{1D307E72-7901-4E61-A01B-3C4232ABCF63}" dt="2026-06-10T11:18:18.824" v="1686"/>
          <ac:spMkLst>
            <pc:docMk/>
            <pc:sldMk cId="286263595" sldId="361"/>
            <ac:spMk id="5" creationId="{00000000-0000-0000-0000-000000000000}"/>
          </ac:spMkLst>
        </pc:spChg>
      </pc:sldChg>
      <pc:sldChg chg="modSp add del mod">
        <pc:chgData name="Wojciech Kustra" userId="afebd3d0-216b-4c4f-8992-1bf1fda6d5e8" providerId="ADAL" clId="{1D307E72-7901-4E61-A01B-3C4232ABCF63}" dt="2026-06-10T11:18:47.648" v="1733"/>
        <pc:sldMkLst>
          <pc:docMk/>
          <pc:sldMk cId="3814715878" sldId="362"/>
        </pc:sldMkLst>
        <pc:spChg chg="mod">
          <ac:chgData name="Wojciech Kustra" userId="afebd3d0-216b-4c4f-8992-1bf1fda6d5e8" providerId="ADAL" clId="{1D307E72-7901-4E61-A01B-3C4232ABCF63}" dt="2026-06-10T11:18:18.836" v="1689"/>
          <ac:spMkLst>
            <pc:docMk/>
            <pc:sldMk cId="3814715878" sldId="362"/>
            <ac:spMk id="2" creationId="{00000000-0000-0000-0000-000000000000}"/>
          </ac:spMkLst>
        </pc:spChg>
        <pc:spChg chg="mod">
          <ac:chgData name="Wojciech Kustra" userId="afebd3d0-216b-4c4f-8992-1bf1fda6d5e8" providerId="ADAL" clId="{1D307E72-7901-4E61-A01B-3C4232ABCF63}" dt="2026-06-10T11:18:18.857" v="1692"/>
          <ac:spMkLst>
            <pc:docMk/>
            <pc:sldMk cId="3814715878" sldId="362"/>
            <ac:spMk id="3" creationId="{00000000-0000-0000-0000-000000000000}"/>
          </ac:spMkLst>
        </pc:spChg>
        <pc:spChg chg="mod">
          <ac:chgData name="Wojciech Kustra" userId="afebd3d0-216b-4c4f-8992-1bf1fda6d5e8" providerId="ADAL" clId="{1D307E72-7901-4E61-A01B-3C4232ABCF63}" dt="2026-06-10T11:18:18.870" v="1695"/>
          <ac:spMkLst>
            <pc:docMk/>
            <pc:sldMk cId="3814715878" sldId="362"/>
            <ac:spMk id="4" creationId="{00000000-0000-0000-0000-000000000000}"/>
          </ac:spMkLst>
        </pc:spChg>
        <pc:spChg chg="mod">
          <ac:chgData name="Wojciech Kustra" userId="afebd3d0-216b-4c4f-8992-1bf1fda6d5e8" providerId="ADAL" clId="{1D307E72-7901-4E61-A01B-3C4232ABCF63}" dt="2026-06-10T11:18:18.879" v="1698"/>
          <ac:spMkLst>
            <pc:docMk/>
            <pc:sldMk cId="3814715878" sldId="362"/>
            <ac:spMk id="5" creationId="{00000000-0000-0000-0000-000000000000}"/>
          </ac:spMkLst>
        </pc:spChg>
      </pc:sldChg>
      <pc:sldChg chg="modSp add del mod">
        <pc:chgData name="Wojciech Kustra" userId="afebd3d0-216b-4c4f-8992-1bf1fda6d5e8" providerId="ADAL" clId="{1D307E72-7901-4E61-A01B-3C4232ABCF63}" dt="2026-06-10T11:18:47.833" v="1735"/>
        <pc:sldMkLst>
          <pc:docMk/>
          <pc:sldMk cId="112438457" sldId="363"/>
        </pc:sldMkLst>
        <pc:spChg chg="mod">
          <ac:chgData name="Wojciech Kustra" userId="afebd3d0-216b-4c4f-8992-1bf1fda6d5e8" providerId="ADAL" clId="{1D307E72-7901-4E61-A01B-3C4232ABCF63}" dt="2026-06-10T11:18:18.892" v="1701"/>
          <ac:spMkLst>
            <pc:docMk/>
            <pc:sldMk cId="112438457" sldId="363"/>
            <ac:spMk id="2" creationId="{00000000-0000-0000-0000-000000000000}"/>
          </ac:spMkLst>
        </pc:spChg>
        <pc:spChg chg="mod">
          <ac:chgData name="Wojciech Kustra" userId="afebd3d0-216b-4c4f-8992-1bf1fda6d5e8" providerId="ADAL" clId="{1D307E72-7901-4E61-A01B-3C4232ABCF63}" dt="2026-06-10T11:18:18.910" v="1704"/>
          <ac:spMkLst>
            <pc:docMk/>
            <pc:sldMk cId="112438457" sldId="363"/>
            <ac:spMk id="3" creationId="{00000000-0000-0000-0000-000000000000}"/>
          </ac:spMkLst>
        </pc:spChg>
        <pc:spChg chg="mod">
          <ac:chgData name="Wojciech Kustra" userId="afebd3d0-216b-4c4f-8992-1bf1fda6d5e8" providerId="ADAL" clId="{1D307E72-7901-4E61-A01B-3C4232ABCF63}" dt="2026-06-10T11:18:18.936" v="1707"/>
          <ac:spMkLst>
            <pc:docMk/>
            <pc:sldMk cId="112438457" sldId="363"/>
            <ac:spMk id="4" creationId="{00000000-0000-0000-0000-000000000000}"/>
          </ac:spMkLst>
        </pc:spChg>
        <pc:spChg chg="mod">
          <ac:chgData name="Wojciech Kustra" userId="afebd3d0-216b-4c4f-8992-1bf1fda6d5e8" providerId="ADAL" clId="{1D307E72-7901-4E61-A01B-3C4232ABCF63}" dt="2026-06-10T11:18:18.944" v="1710"/>
          <ac:spMkLst>
            <pc:docMk/>
            <pc:sldMk cId="112438457" sldId="363"/>
            <ac:spMk id="5" creationId="{00000000-0000-0000-0000-000000000000}"/>
          </ac:spMkLst>
        </pc:spChg>
      </pc:sldChg>
      <pc:sldChg chg="modSp add del mod">
        <pc:chgData name="Wojciech Kustra" userId="afebd3d0-216b-4c4f-8992-1bf1fda6d5e8" providerId="ADAL" clId="{1D307E72-7901-4E61-A01B-3C4232ABCF63}" dt="2026-06-10T11:18:47.969" v="1737"/>
        <pc:sldMkLst>
          <pc:docMk/>
          <pc:sldMk cId="4266746438" sldId="364"/>
        </pc:sldMkLst>
        <pc:spChg chg="mod">
          <ac:chgData name="Wojciech Kustra" userId="afebd3d0-216b-4c4f-8992-1bf1fda6d5e8" providerId="ADAL" clId="{1D307E72-7901-4E61-A01B-3C4232ABCF63}" dt="2026-06-10T11:18:18.954" v="1713"/>
          <ac:spMkLst>
            <pc:docMk/>
            <pc:sldMk cId="4266746438" sldId="364"/>
            <ac:spMk id="2" creationId="{00000000-0000-0000-0000-000000000000}"/>
          </ac:spMkLst>
        </pc:spChg>
        <pc:spChg chg="mod">
          <ac:chgData name="Wojciech Kustra" userId="afebd3d0-216b-4c4f-8992-1bf1fda6d5e8" providerId="ADAL" clId="{1D307E72-7901-4E61-A01B-3C4232ABCF63}" dt="2026-06-10T11:18:18.970" v="1716"/>
          <ac:spMkLst>
            <pc:docMk/>
            <pc:sldMk cId="4266746438" sldId="364"/>
            <ac:spMk id="3" creationId="{00000000-0000-0000-0000-000000000000}"/>
          </ac:spMkLst>
        </pc:spChg>
        <pc:spChg chg="mod">
          <ac:chgData name="Wojciech Kustra" userId="afebd3d0-216b-4c4f-8992-1bf1fda6d5e8" providerId="ADAL" clId="{1D307E72-7901-4E61-A01B-3C4232ABCF63}" dt="2026-06-10T11:18:18.979" v="1719"/>
          <ac:spMkLst>
            <pc:docMk/>
            <pc:sldMk cId="4266746438" sldId="364"/>
            <ac:spMk id="4" creationId="{00000000-0000-0000-0000-000000000000}"/>
          </ac:spMkLst>
        </pc:spChg>
        <pc:spChg chg="mod">
          <ac:chgData name="Wojciech Kustra" userId="afebd3d0-216b-4c4f-8992-1bf1fda6d5e8" providerId="ADAL" clId="{1D307E72-7901-4E61-A01B-3C4232ABCF63}" dt="2026-06-10T11:18:18.984" v="1722"/>
          <ac:spMkLst>
            <pc:docMk/>
            <pc:sldMk cId="4266746438" sldId="364"/>
            <ac:spMk id="5" creationId="{00000000-0000-0000-0000-000000000000}"/>
          </ac:spMkLst>
        </pc:spChg>
      </pc:sldChg>
      <pc:sldChg chg="modSp add del mod">
        <pc:chgData name="Wojciech Kustra" userId="afebd3d0-216b-4c4f-8992-1bf1fda6d5e8" providerId="ADAL" clId="{1D307E72-7901-4E61-A01B-3C4232ABCF63}" dt="2026-06-10T11:19:00.722" v="1739"/>
        <pc:sldMkLst>
          <pc:docMk/>
          <pc:sldMk cId="2355495519" sldId="365"/>
        </pc:sldMkLst>
        <pc:spChg chg="mod">
          <ac:chgData name="Wojciech Kustra" userId="afebd3d0-216b-4c4f-8992-1bf1fda6d5e8" providerId="ADAL" clId="{1D307E72-7901-4E61-A01B-3C4232ABCF63}" dt="2026-06-10T11:18:18.996" v="1725"/>
          <ac:spMkLst>
            <pc:docMk/>
            <pc:sldMk cId="2355495519" sldId="365"/>
            <ac:spMk id="2" creationId="{00000000-0000-0000-0000-000000000000}"/>
          </ac:spMkLst>
        </pc:spChg>
      </pc:sldChg>
      <pc:sldChg chg="add del">
        <pc:chgData name="Wojciech Kustra" userId="afebd3d0-216b-4c4f-8992-1bf1fda6d5e8" providerId="ADAL" clId="{1D307E72-7901-4E61-A01B-3C4232ABCF63}" dt="2026-06-10T11:19:00.866" v="1742"/>
        <pc:sldMkLst>
          <pc:docMk/>
          <pc:sldMk cId="1312181847" sldId="366"/>
        </pc:sldMkLst>
      </pc:sldChg>
      <pc:sldChg chg="add del">
        <pc:chgData name="Wojciech Kustra" userId="afebd3d0-216b-4c4f-8992-1bf1fda6d5e8" providerId="ADAL" clId="{1D307E72-7901-4E61-A01B-3C4232ABCF63}" dt="2026-06-10T11:19:00.988" v="1745"/>
        <pc:sldMkLst>
          <pc:docMk/>
          <pc:sldMk cId="2137699682" sldId="367"/>
        </pc:sldMkLst>
      </pc:sldChg>
      <pc:sldChg chg="modSp add del">
        <pc:chgData name="Wojciech Kustra" userId="afebd3d0-216b-4c4f-8992-1bf1fda6d5e8" providerId="ADAL" clId="{1D307E72-7901-4E61-A01B-3C4232ABCF63}" dt="2026-06-10T11:19:01.102" v="1747"/>
        <pc:sldMkLst>
          <pc:docMk/>
          <pc:sldMk cId="2084594769" sldId="368"/>
        </pc:sldMkLst>
        <pc:spChg chg="mod">
          <ac:chgData name="Wojciech Kustra" userId="afebd3d0-216b-4c4f-8992-1bf1fda6d5e8" providerId="ADAL" clId="{1D307E72-7901-4E61-A01B-3C4232ABCF63}" dt="2026-06-10T10:33:36.485" v="1527"/>
          <ac:spMkLst>
            <pc:docMk/>
            <pc:sldMk cId="2084594769" sldId="368"/>
            <ac:spMk id="3" creationId="{00000000-0000-0000-0000-000000000000}"/>
          </ac:spMkLst>
        </pc:spChg>
      </pc:sldChg>
      <pc:sldChg chg="add del">
        <pc:chgData name="Wojciech Kustra" userId="afebd3d0-216b-4c4f-8992-1bf1fda6d5e8" providerId="ADAL" clId="{1D307E72-7901-4E61-A01B-3C4232ABCF63}" dt="2026-06-10T11:19:01.210" v="1749"/>
        <pc:sldMkLst>
          <pc:docMk/>
          <pc:sldMk cId="1500671245" sldId="369"/>
        </pc:sldMkLst>
      </pc:sldChg>
      <pc:sldChg chg="addSp modSp add del mod">
        <pc:chgData name="Wojciech Kustra" userId="afebd3d0-216b-4c4f-8992-1bf1fda6d5e8" providerId="ADAL" clId="{1D307E72-7901-4E61-A01B-3C4232ABCF63}" dt="2026-06-10T11:19:01.465" v="1751"/>
        <pc:sldMkLst>
          <pc:docMk/>
          <pc:sldMk cId="3356761155" sldId="370"/>
        </pc:sldMkLst>
      </pc:sldChg>
      <pc:sldChg chg="add del">
        <pc:chgData name="Wojciech Kustra" userId="afebd3d0-216b-4c4f-8992-1bf1fda6d5e8" providerId="ADAL" clId="{1D307E72-7901-4E61-A01B-3C4232ABCF63}" dt="2026-06-10T11:19:14.647" v="1753"/>
        <pc:sldMkLst>
          <pc:docMk/>
          <pc:sldMk cId="4047016016" sldId="371"/>
        </pc:sldMkLst>
      </pc:sldChg>
      <pc:sldChg chg="add del">
        <pc:chgData name="Wojciech Kustra" userId="afebd3d0-216b-4c4f-8992-1bf1fda6d5e8" providerId="ADAL" clId="{1D307E72-7901-4E61-A01B-3C4232ABCF63}" dt="2026-06-10T11:19:14.913" v="1756"/>
        <pc:sldMkLst>
          <pc:docMk/>
          <pc:sldMk cId="2436431080" sldId="372"/>
        </pc:sldMkLst>
      </pc:sldChg>
      <pc:sldChg chg="add del">
        <pc:chgData name="Wojciech Kustra" userId="afebd3d0-216b-4c4f-8992-1bf1fda6d5e8" providerId="ADAL" clId="{1D307E72-7901-4E61-A01B-3C4232ABCF63}" dt="2026-06-10T11:19:15.118" v="1758"/>
        <pc:sldMkLst>
          <pc:docMk/>
          <pc:sldMk cId="1719416732" sldId="373"/>
        </pc:sldMkLst>
      </pc:sldChg>
      <pc:sldChg chg="addSp modSp add del mod">
        <pc:chgData name="Wojciech Kustra" userId="afebd3d0-216b-4c4f-8992-1bf1fda6d5e8" providerId="ADAL" clId="{1D307E72-7901-4E61-A01B-3C4232ABCF63}" dt="2026-06-10T11:19:16.147" v="1760"/>
        <pc:sldMkLst>
          <pc:docMk/>
          <pc:sldMk cId="590729502" sldId="374"/>
        </pc:sldMkLst>
      </pc:sldChg>
      <pc:sldChg chg="addSp modSp add del mod">
        <pc:chgData name="Wojciech Kustra" userId="afebd3d0-216b-4c4f-8992-1bf1fda6d5e8" providerId="ADAL" clId="{1D307E72-7901-4E61-A01B-3C4232ABCF63}" dt="2026-06-10T11:19:17.377" v="1762"/>
        <pc:sldMkLst>
          <pc:docMk/>
          <pc:sldMk cId="1395573381" sldId="375"/>
        </pc:sldMkLst>
      </pc:sldChg>
      <pc:sldChg chg="addSp modSp add del mod">
        <pc:chgData name="Wojciech Kustra" userId="afebd3d0-216b-4c4f-8992-1bf1fda6d5e8" providerId="ADAL" clId="{1D307E72-7901-4E61-A01B-3C4232ABCF63}" dt="2026-06-10T11:19:18.588" v="1764"/>
        <pc:sldMkLst>
          <pc:docMk/>
          <pc:sldMk cId="3594198390" sldId="376"/>
        </pc:sldMkLst>
      </pc:sldChg>
      <pc:sldChg chg="add del">
        <pc:chgData name="Wojciech Kustra" userId="afebd3d0-216b-4c4f-8992-1bf1fda6d5e8" providerId="ADAL" clId="{1D307E72-7901-4E61-A01B-3C4232ABCF63}" dt="2026-06-10T11:19:30.540" v="1766"/>
        <pc:sldMkLst>
          <pc:docMk/>
          <pc:sldMk cId="2710984839" sldId="377"/>
        </pc:sldMkLst>
      </pc:sldChg>
      <pc:sldChg chg="add del">
        <pc:chgData name="Wojciech Kustra" userId="afebd3d0-216b-4c4f-8992-1bf1fda6d5e8" providerId="ADAL" clId="{1D307E72-7901-4E61-A01B-3C4232ABCF63}" dt="2026-06-10T11:19:30.728" v="1769"/>
        <pc:sldMkLst>
          <pc:docMk/>
          <pc:sldMk cId="2046080209" sldId="378"/>
        </pc:sldMkLst>
      </pc:sldChg>
      <pc:sldChg chg="add del">
        <pc:chgData name="Wojciech Kustra" userId="afebd3d0-216b-4c4f-8992-1bf1fda6d5e8" providerId="ADAL" clId="{1D307E72-7901-4E61-A01B-3C4232ABCF63}" dt="2026-06-10T11:19:30.856" v="1771"/>
        <pc:sldMkLst>
          <pc:docMk/>
          <pc:sldMk cId="3078989361" sldId="379"/>
        </pc:sldMkLst>
      </pc:sldChg>
      <pc:sldChg chg="add del">
        <pc:chgData name="Wojciech Kustra" userId="afebd3d0-216b-4c4f-8992-1bf1fda6d5e8" providerId="ADAL" clId="{1D307E72-7901-4E61-A01B-3C4232ABCF63}" dt="2026-06-10T11:19:30.989" v="1773"/>
        <pc:sldMkLst>
          <pc:docMk/>
          <pc:sldMk cId="758914428" sldId="380"/>
        </pc:sldMkLst>
      </pc:sldChg>
      <pc:sldChg chg="add del">
        <pc:chgData name="Wojciech Kustra" userId="afebd3d0-216b-4c4f-8992-1bf1fda6d5e8" providerId="ADAL" clId="{1D307E72-7901-4E61-A01B-3C4232ABCF63}" dt="2026-06-10T11:19:31.125" v="1775"/>
        <pc:sldMkLst>
          <pc:docMk/>
          <pc:sldMk cId="1513063960" sldId="381"/>
        </pc:sldMkLst>
      </pc:sldChg>
      <pc:sldChg chg="add del">
        <pc:chgData name="Wojciech Kustra" userId="afebd3d0-216b-4c4f-8992-1bf1fda6d5e8" providerId="ADAL" clId="{1D307E72-7901-4E61-A01B-3C4232ABCF63}" dt="2026-06-10T11:19:31.254" v="1777"/>
        <pc:sldMkLst>
          <pc:docMk/>
          <pc:sldMk cId="3022395588" sldId="382"/>
        </pc:sldMkLst>
      </pc:sldChg>
      <pc:sldChg chg="add del">
        <pc:chgData name="Wojciech Kustra" userId="afebd3d0-216b-4c4f-8992-1bf1fda6d5e8" providerId="ADAL" clId="{1D307E72-7901-4E61-A01B-3C4232ABCF63}" dt="2026-06-10T11:19:42.729" v="1779"/>
        <pc:sldMkLst>
          <pc:docMk/>
          <pc:sldMk cId="2321607459" sldId="383"/>
        </pc:sldMkLst>
      </pc:sldChg>
      <pc:sldChg chg="add del">
        <pc:chgData name="Wojciech Kustra" userId="afebd3d0-216b-4c4f-8992-1bf1fda6d5e8" providerId="ADAL" clId="{1D307E72-7901-4E61-A01B-3C4232ABCF63}" dt="2026-06-10T11:19:42.876" v="1781"/>
        <pc:sldMkLst>
          <pc:docMk/>
          <pc:sldMk cId="867779861" sldId="384"/>
        </pc:sldMkLst>
      </pc:sldChg>
      <pc:sldChg chg="add del">
        <pc:chgData name="Wojciech Kustra" userId="afebd3d0-216b-4c4f-8992-1bf1fda6d5e8" providerId="ADAL" clId="{1D307E72-7901-4E61-A01B-3C4232ABCF63}" dt="2026-06-10T11:19:43.037" v="1783"/>
        <pc:sldMkLst>
          <pc:docMk/>
          <pc:sldMk cId="3246139026" sldId="385"/>
        </pc:sldMkLst>
      </pc:sldChg>
      <pc:sldChg chg="add del">
        <pc:chgData name="Wojciech Kustra" userId="afebd3d0-216b-4c4f-8992-1bf1fda6d5e8" providerId="ADAL" clId="{1D307E72-7901-4E61-A01B-3C4232ABCF63}" dt="2026-06-10T11:19:43.187" v="1785"/>
        <pc:sldMkLst>
          <pc:docMk/>
          <pc:sldMk cId="3151751973" sldId="386"/>
        </pc:sldMkLst>
      </pc:sldChg>
      <pc:sldChg chg="modSp add del mod">
        <pc:chgData name="Wojciech Kustra" userId="afebd3d0-216b-4c4f-8992-1bf1fda6d5e8" providerId="ADAL" clId="{1D307E72-7901-4E61-A01B-3C4232ABCF63}" dt="2026-06-10T11:31:57.025" v="1838"/>
        <pc:sldMkLst>
          <pc:docMk/>
          <pc:sldMk cId="2422066809" sldId="387"/>
        </pc:sldMkLst>
        <pc:spChg chg="mod">
          <ac:chgData name="Wojciech Kustra" userId="afebd3d0-216b-4c4f-8992-1bf1fda6d5e8" providerId="ADAL" clId="{1D307E72-7901-4E61-A01B-3C4232ABCF63}" dt="2026-06-10T11:29:34.975" v="1818" actId="1076"/>
          <ac:spMkLst>
            <pc:docMk/>
            <pc:sldMk cId="2422066809" sldId="387"/>
            <ac:spMk id="4" creationId="{00000000-0000-0000-0000-000000000000}"/>
          </ac:spMkLst>
        </pc:spChg>
      </pc:sldChg>
      <pc:sldChg chg="add del">
        <pc:chgData name="Wojciech Kustra" userId="afebd3d0-216b-4c4f-8992-1bf1fda6d5e8" providerId="ADAL" clId="{1D307E72-7901-4E61-A01B-3C4232ABCF63}" dt="2026-06-10T11:31:57.838" v="1840"/>
        <pc:sldMkLst>
          <pc:docMk/>
          <pc:sldMk cId="1597033833" sldId="388"/>
        </pc:sldMkLst>
      </pc:sldChg>
      <pc:sldChg chg="add del">
        <pc:chgData name="Wojciech Kustra" userId="afebd3d0-216b-4c4f-8992-1bf1fda6d5e8" providerId="ADAL" clId="{1D307E72-7901-4E61-A01B-3C4232ABCF63}" dt="2026-06-10T11:31:58.775" v="1843"/>
        <pc:sldMkLst>
          <pc:docMk/>
          <pc:sldMk cId="2280121892" sldId="389"/>
        </pc:sldMkLst>
      </pc:sldChg>
      <pc:sldChg chg="add del">
        <pc:chgData name="Wojciech Kustra" userId="afebd3d0-216b-4c4f-8992-1bf1fda6d5e8" providerId="ADAL" clId="{1D307E72-7901-4E61-A01B-3C4232ABCF63}" dt="2026-06-10T11:31:59.768" v="1845"/>
        <pc:sldMkLst>
          <pc:docMk/>
          <pc:sldMk cId="1432352951" sldId="390"/>
        </pc:sldMkLst>
      </pc:sldChg>
      <pc:sldChg chg="add del">
        <pc:chgData name="Wojciech Kustra" userId="afebd3d0-216b-4c4f-8992-1bf1fda6d5e8" providerId="ADAL" clId="{1D307E72-7901-4E61-A01B-3C4232ABCF63}" dt="2026-06-10T11:32:00.826" v="1847"/>
        <pc:sldMkLst>
          <pc:docMk/>
          <pc:sldMk cId="3451891501" sldId="391"/>
        </pc:sldMkLst>
      </pc:sldChg>
      <pc:sldChg chg="add del">
        <pc:chgData name="Wojciech Kustra" userId="afebd3d0-216b-4c4f-8992-1bf1fda6d5e8" providerId="ADAL" clId="{1D307E72-7901-4E61-A01B-3C4232ABCF63}" dt="2026-06-10T11:32:29.874" v="1850"/>
        <pc:sldMkLst>
          <pc:docMk/>
          <pc:sldMk cId="139382825" sldId="392"/>
        </pc:sldMkLst>
      </pc:sldChg>
      <pc:sldChg chg="add del">
        <pc:chgData name="Wojciech Kustra" userId="afebd3d0-216b-4c4f-8992-1bf1fda6d5e8" providerId="ADAL" clId="{1D307E72-7901-4E61-A01B-3C4232ABCF63}" dt="2026-06-10T11:32:31.148" v="1852"/>
        <pc:sldMkLst>
          <pc:docMk/>
          <pc:sldMk cId="2306486841" sldId="393"/>
        </pc:sldMkLst>
      </pc:sldChg>
      <pc:sldChg chg="modSp add del mod">
        <pc:chgData name="Wojciech Kustra" userId="afebd3d0-216b-4c4f-8992-1bf1fda6d5e8" providerId="ADAL" clId="{1D307E72-7901-4E61-A01B-3C4232ABCF63}" dt="2026-06-10T11:21:23.938" v="1803"/>
        <pc:sldMkLst>
          <pc:docMk/>
          <pc:sldMk cId="4082009198" sldId="394"/>
        </pc:sldMkLst>
        <pc:spChg chg="mod">
          <ac:chgData name="Wojciech Kustra" userId="afebd3d0-216b-4c4f-8992-1bf1fda6d5e8" providerId="ADAL" clId="{1D307E72-7901-4E61-A01B-3C4232ABCF63}" dt="2026-06-10T11:19:00.855" v="1741" actId="27636"/>
          <ac:spMkLst>
            <pc:docMk/>
            <pc:sldMk cId="4082009198" sldId="394"/>
            <ac:spMk id="3" creationId="{00000000-0000-0000-0000-000000000000}"/>
          </ac:spMkLst>
        </pc:spChg>
      </pc:sldChg>
      <pc:sldChg chg="modSp add del mod">
        <pc:chgData name="Wojciech Kustra" userId="afebd3d0-216b-4c4f-8992-1bf1fda6d5e8" providerId="ADAL" clId="{1D307E72-7901-4E61-A01B-3C4232ABCF63}" dt="2026-06-10T11:32:33.575" v="1856"/>
        <pc:sldMkLst>
          <pc:docMk/>
          <pc:sldMk cId="1033823782" sldId="395"/>
        </pc:sldMkLst>
        <pc:spChg chg="mod">
          <ac:chgData name="Wojciech Kustra" userId="afebd3d0-216b-4c4f-8992-1bf1fda6d5e8" providerId="ADAL" clId="{1D307E72-7901-4E61-A01B-3C4232ABCF63}" dt="2026-06-10T11:30:37.080" v="1822" actId="27636"/>
          <ac:spMkLst>
            <pc:docMk/>
            <pc:sldMk cId="1033823782" sldId="395"/>
            <ac:spMk id="3" creationId="{00000000-0000-0000-0000-000000000000}"/>
          </ac:spMkLst>
        </pc:spChg>
      </pc:sldChg>
      <pc:sldChg chg="modSp add del mod">
        <pc:chgData name="Wojciech Kustra" userId="afebd3d0-216b-4c4f-8992-1bf1fda6d5e8" providerId="ADAL" clId="{1D307E72-7901-4E61-A01B-3C4232ABCF63}" dt="2026-06-10T11:32:35.107" v="1858"/>
        <pc:sldMkLst>
          <pc:docMk/>
          <pc:sldMk cId="847772235" sldId="396"/>
        </pc:sldMkLst>
        <pc:spChg chg="mod">
          <ac:chgData name="Wojciech Kustra" userId="afebd3d0-216b-4c4f-8992-1bf1fda6d5e8" providerId="ADAL" clId="{1D307E72-7901-4E61-A01B-3C4232ABCF63}" dt="2026-06-10T11:30:40.853" v="1823" actId="113"/>
          <ac:spMkLst>
            <pc:docMk/>
            <pc:sldMk cId="847772235" sldId="396"/>
            <ac:spMk id="3" creationId="{00000000-0000-0000-0000-000000000000}"/>
          </ac:spMkLst>
        </pc:spChg>
      </pc:sldChg>
      <pc:sldChg chg="add del">
        <pc:chgData name="Wojciech Kustra" userId="afebd3d0-216b-4c4f-8992-1bf1fda6d5e8" providerId="ADAL" clId="{1D307E72-7901-4E61-A01B-3C4232ABCF63}" dt="2026-06-10T11:32:35.740" v="1860"/>
        <pc:sldMkLst>
          <pc:docMk/>
          <pc:sldMk cId="2334061856" sldId="397"/>
        </pc:sldMkLst>
      </pc:sldChg>
      <pc:sldChg chg="add del">
        <pc:chgData name="Wojciech Kustra" userId="afebd3d0-216b-4c4f-8992-1bf1fda6d5e8" providerId="ADAL" clId="{1D307E72-7901-4E61-A01B-3C4232ABCF63}" dt="2026-06-10T11:21:24.278" v="1805"/>
        <pc:sldMkLst>
          <pc:docMk/>
          <pc:sldMk cId="2210458979" sldId="398"/>
        </pc:sldMkLst>
      </pc:sldChg>
      <pc:sldChg chg="modSp add del mod">
        <pc:chgData name="Wojciech Kustra" userId="afebd3d0-216b-4c4f-8992-1bf1fda6d5e8" providerId="ADAL" clId="{1D307E72-7901-4E61-A01B-3C4232ABCF63}" dt="2026-06-10T11:32:38.058" v="1864"/>
        <pc:sldMkLst>
          <pc:docMk/>
          <pc:sldMk cId="190024300" sldId="399"/>
        </pc:sldMkLst>
        <pc:spChg chg="mod">
          <ac:chgData name="Wojciech Kustra" userId="afebd3d0-216b-4c4f-8992-1bf1fda6d5e8" providerId="ADAL" clId="{1D307E72-7901-4E61-A01B-3C4232ABCF63}" dt="2026-06-10T11:30:56.604" v="1826" actId="179"/>
          <ac:spMkLst>
            <pc:docMk/>
            <pc:sldMk cId="190024300" sldId="399"/>
            <ac:spMk id="3" creationId="{00000000-0000-0000-0000-000000000000}"/>
          </ac:spMkLst>
        </pc:spChg>
      </pc:sldChg>
      <pc:sldChg chg="add del">
        <pc:chgData name="Wojciech Kustra" userId="afebd3d0-216b-4c4f-8992-1bf1fda6d5e8" providerId="ADAL" clId="{1D307E72-7901-4E61-A01B-3C4232ABCF63}" dt="2026-06-10T11:32:38.797" v="1866"/>
        <pc:sldMkLst>
          <pc:docMk/>
          <pc:sldMk cId="987179229" sldId="400"/>
        </pc:sldMkLst>
      </pc:sldChg>
      <pc:sldChg chg="add del">
        <pc:chgData name="Wojciech Kustra" userId="afebd3d0-216b-4c4f-8992-1bf1fda6d5e8" providerId="ADAL" clId="{1D307E72-7901-4E61-A01B-3C4232ABCF63}" dt="2026-06-10T11:32:39.558" v="1868"/>
        <pc:sldMkLst>
          <pc:docMk/>
          <pc:sldMk cId="218320509" sldId="401"/>
        </pc:sldMkLst>
      </pc:sldChg>
      <pc:sldChg chg="delSp modSp add del mod">
        <pc:chgData name="Wojciech Kustra" userId="afebd3d0-216b-4c4f-8992-1bf1fda6d5e8" providerId="ADAL" clId="{1D307E72-7901-4E61-A01B-3C4232ABCF63}" dt="2026-06-10T11:33:04.483" v="1870"/>
        <pc:sldMkLst>
          <pc:docMk/>
          <pc:sldMk cId="3417784024" sldId="402"/>
        </pc:sldMkLst>
        <pc:spChg chg="del">
          <ac:chgData name="Wojciech Kustra" userId="afebd3d0-216b-4c4f-8992-1bf1fda6d5e8" providerId="ADAL" clId="{1D307E72-7901-4E61-A01B-3C4232ABCF63}" dt="2026-06-10T11:31:32.615" v="1830" actId="478"/>
          <ac:spMkLst>
            <pc:docMk/>
            <pc:sldMk cId="3417784024" sldId="402"/>
            <ac:spMk id="6" creationId="{00000000-0000-0000-0000-000000000000}"/>
          </ac:spMkLst>
        </pc:spChg>
        <pc:spChg chg="del">
          <ac:chgData name="Wojciech Kustra" userId="afebd3d0-216b-4c4f-8992-1bf1fda6d5e8" providerId="ADAL" clId="{1D307E72-7901-4E61-A01B-3C4232ABCF63}" dt="2026-06-10T11:31:44.032" v="1833" actId="478"/>
          <ac:spMkLst>
            <pc:docMk/>
            <pc:sldMk cId="3417784024" sldId="402"/>
            <ac:spMk id="12" creationId="{EC88C518-DE16-4B2A-80A5-73F35EFB4714}"/>
          </ac:spMkLst>
        </pc:spChg>
        <pc:spChg chg="mod">
          <ac:chgData name="Wojciech Kustra" userId="afebd3d0-216b-4c4f-8992-1bf1fda6d5e8" providerId="ADAL" clId="{1D307E72-7901-4E61-A01B-3C4232ABCF63}" dt="2026-06-10T11:31:58.708" v="1842" actId="255"/>
          <ac:spMkLst>
            <pc:docMk/>
            <pc:sldMk cId="3417784024" sldId="402"/>
            <ac:spMk id="22" creationId="{2170AAEC-451F-4E5B-80DA-735EC00FC2F0}"/>
          </ac:spMkLst>
        </pc:spChg>
        <pc:spChg chg="del">
          <ac:chgData name="Wojciech Kustra" userId="afebd3d0-216b-4c4f-8992-1bf1fda6d5e8" providerId="ADAL" clId="{1D307E72-7901-4E61-A01B-3C4232ABCF63}" dt="2026-06-10T11:31:41.074" v="1832" actId="478"/>
          <ac:spMkLst>
            <pc:docMk/>
            <pc:sldMk cId="3417784024" sldId="402"/>
            <ac:spMk id="24" creationId="{3B9114E1-8A90-4BD2-8CC2-371E5B30FFC5}"/>
          </ac:spMkLst>
        </pc:spChg>
        <pc:spChg chg="mod">
          <ac:chgData name="Wojciech Kustra" userId="afebd3d0-216b-4c4f-8992-1bf1fda6d5e8" providerId="ADAL" clId="{1D307E72-7901-4E61-A01B-3C4232ABCF63}" dt="2026-06-10T11:31:54.085" v="1836" actId="1076"/>
          <ac:spMkLst>
            <pc:docMk/>
            <pc:sldMk cId="3417784024" sldId="402"/>
            <ac:spMk id="25" creationId="{73853A7F-ABC6-4280-8348-80E54983921B}"/>
          </ac:spMkLst>
        </pc:spChg>
        <pc:spChg chg="mod">
          <ac:chgData name="Wojciech Kustra" userId="afebd3d0-216b-4c4f-8992-1bf1fda6d5e8" providerId="ADAL" clId="{1D307E72-7901-4E61-A01B-3C4232ABCF63}" dt="2026-06-10T11:31:58.708" v="1842" actId="255"/>
          <ac:spMkLst>
            <pc:docMk/>
            <pc:sldMk cId="3417784024" sldId="402"/>
            <ac:spMk id="28" creationId="{772703AA-2C9D-4139-AB80-5D33C09AB64D}"/>
          </ac:spMkLst>
        </pc:spChg>
      </pc:sldChg>
      <pc:sldChg chg="add del">
        <pc:chgData name="Wojciech Kustra" userId="afebd3d0-216b-4c4f-8992-1bf1fda6d5e8" providerId="ADAL" clId="{1D307E72-7901-4E61-A01B-3C4232ABCF63}" dt="2026-06-10T11:33:05.921" v="1872"/>
        <pc:sldMkLst>
          <pc:docMk/>
          <pc:sldMk cId="2168762527" sldId="403"/>
        </pc:sldMkLst>
      </pc:sldChg>
      <pc:sldChg chg="add del">
        <pc:chgData name="Wojciech Kustra" userId="afebd3d0-216b-4c4f-8992-1bf1fda6d5e8" providerId="ADAL" clId="{1D307E72-7901-4E61-A01B-3C4232ABCF63}" dt="2026-06-10T11:33:07.541" v="1874"/>
        <pc:sldMkLst>
          <pc:docMk/>
          <pc:sldMk cId="817800094" sldId="404"/>
        </pc:sldMkLst>
      </pc:sldChg>
      <pc:sldChg chg="add del">
        <pc:chgData name="Wojciech Kustra" userId="afebd3d0-216b-4c4f-8992-1bf1fda6d5e8" providerId="ADAL" clId="{1D307E72-7901-4E61-A01B-3C4232ABCF63}" dt="2026-06-10T11:33:08.178" v="1876"/>
        <pc:sldMkLst>
          <pc:docMk/>
          <pc:sldMk cId="628243572" sldId="405"/>
        </pc:sldMkLst>
      </pc:sldChg>
      <pc:sldChg chg="modSp add del mod">
        <pc:chgData name="Wojciech Kustra" userId="afebd3d0-216b-4c4f-8992-1bf1fda6d5e8" providerId="ADAL" clId="{1D307E72-7901-4E61-A01B-3C4232ABCF63}" dt="2026-06-10T11:33:08.999" v="1878"/>
        <pc:sldMkLst>
          <pc:docMk/>
          <pc:sldMk cId="1433490663" sldId="406"/>
        </pc:sldMkLst>
        <pc:spChg chg="mod">
          <ac:chgData name="Wojciech Kustra" userId="afebd3d0-216b-4c4f-8992-1bf1fda6d5e8" providerId="ADAL" clId="{1D307E72-7901-4E61-A01B-3C4232ABCF63}" dt="2026-06-10T11:32:09.755" v="1848" actId="113"/>
          <ac:spMkLst>
            <pc:docMk/>
            <pc:sldMk cId="1433490663" sldId="406"/>
            <ac:spMk id="3" creationId="{00000000-0000-0000-0000-000000000000}"/>
          </ac:spMkLst>
        </pc:spChg>
      </pc:sldChg>
      <pc:sldChg chg="add del">
        <pc:chgData name="Wojciech Kustra" userId="afebd3d0-216b-4c4f-8992-1bf1fda6d5e8" providerId="ADAL" clId="{1D307E72-7901-4E61-A01B-3C4232ABCF63}" dt="2026-06-10T11:33:09.934" v="1880"/>
        <pc:sldMkLst>
          <pc:docMk/>
          <pc:sldMk cId="1661619686" sldId="407"/>
        </pc:sldMkLst>
      </pc:sldChg>
      <pc:sldChg chg="add del">
        <pc:chgData name="Wojciech Kustra" userId="afebd3d0-216b-4c4f-8992-1bf1fda6d5e8" providerId="ADAL" clId="{1D307E72-7901-4E61-A01B-3C4232ABCF63}" dt="2026-06-10T11:33:10.800" v="1882"/>
        <pc:sldMkLst>
          <pc:docMk/>
          <pc:sldMk cId="2157613812" sldId="408"/>
        </pc:sldMkLst>
      </pc:sldChg>
      <pc:sldChg chg="add del">
        <pc:chgData name="Wojciech Kustra" userId="afebd3d0-216b-4c4f-8992-1bf1fda6d5e8" providerId="ADAL" clId="{1D307E72-7901-4E61-A01B-3C4232ABCF63}" dt="2026-06-10T11:33:12.129" v="1884"/>
        <pc:sldMkLst>
          <pc:docMk/>
          <pc:sldMk cId="2550901662" sldId="409"/>
        </pc:sldMkLst>
      </pc:sldChg>
      <pc:sldChg chg="add del">
        <pc:chgData name="Wojciech Kustra" userId="afebd3d0-216b-4c4f-8992-1bf1fda6d5e8" providerId="ADAL" clId="{1D307E72-7901-4E61-A01B-3C4232ABCF63}" dt="2026-06-10T11:33:12.847" v="1886"/>
        <pc:sldMkLst>
          <pc:docMk/>
          <pc:sldMk cId="2064840297" sldId="410"/>
        </pc:sldMkLst>
      </pc:sldChg>
      <pc:sldChg chg="add del">
        <pc:chgData name="Wojciech Kustra" userId="afebd3d0-216b-4c4f-8992-1bf1fda6d5e8" providerId="ADAL" clId="{1D307E72-7901-4E61-A01B-3C4232ABCF63}" dt="2026-06-10T11:33:14.182" v="1888"/>
        <pc:sldMkLst>
          <pc:docMk/>
          <pc:sldMk cId="3162889443" sldId="411"/>
        </pc:sldMkLst>
      </pc:sldChg>
      <pc:sldChg chg="add del">
        <pc:chgData name="Wojciech Kustra" userId="afebd3d0-216b-4c4f-8992-1bf1fda6d5e8" providerId="ADAL" clId="{1D307E72-7901-4E61-A01B-3C4232ABCF63}" dt="2026-06-10T11:33:40.670" v="1890"/>
        <pc:sldMkLst>
          <pc:docMk/>
          <pc:sldMk cId="1624501524" sldId="412"/>
        </pc:sldMkLst>
      </pc:sldChg>
      <pc:sldChg chg="add del">
        <pc:chgData name="Wojciech Kustra" userId="afebd3d0-216b-4c4f-8992-1bf1fda6d5e8" providerId="ADAL" clId="{1D307E72-7901-4E61-A01B-3C4232ABCF63}" dt="2026-06-10T11:33:41.543" v="1892"/>
        <pc:sldMkLst>
          <pc:docMk/>
          <pc:sldMk cId="1902040204" sldId="413"/>
        </pc:sldMkLst>
      </pc:sldChg>
      <pc:sldChg chg="add del">
        <pc:chgData name="Wojciech Kustra" userId="afebd3d0-216b-4c4f-8992-1bf1fda6d5e8" providerId="ADAL" clId="{1D307E72-7901-4E61-A01B-3C4232ABCF63}" dt="2026-06-10T11:33:42.454" v="1894"/>
        <pc:sldMkLst>
          <pc:docMk/>
          <pc:sldMk cId="2187444060" sldId="414"/>
        </pc:sldMkLst>
      </pc:sldChg>
      <pc:sldChg chg="add del">
        <pc:chgData name="Wojciech Kustra" userId="afebd3d0-216b-4c4f-8992-1bf1fda6d5e8" providerId="ADAL" clId="{1D307E72-7901-4E61-A01B-3C4232ABCF63}" dt="2026-06-10T11:33:43.388" v="1896"/>
        <pc:sldMkLst>
          <pc:docMk/>
          <pc:sldMk cId="1261531195" sldId="415"/>
        </pc:sldMkLst>
      </pc:sldChg>
      <pc:sldChg chg="add del">
        <pc:chgData name="Wojciech Kustra" userId="afebd3d0-216b-4c4f-8992-1bf1fda6d5e8" providerId="ADAL" clId="{1D307E72-7901-4E61-A01B-3C4232ABCF63}" dt="2026-06-10T11:33:44.176" v="1898"/>
        <pc:sldMkLst>
          <pc:docMk/>
          <pc:sldMk cId="1380175554" sldId="416"/>
        </pc:sldMkLst>
      </pc:sldChg>
      <pc:sldChg chg="add del">
        <pc:chgData name="Wojciech Kustra" userId="afebd3d0-216b-4c4f-8992-1bf1fda6d5e8" providerId="ADAL" clId="{1D307E72-7901-4E61-A01B-3C4232ABCF63}" dt="2026-06-10T11:21:24.448" v="1807"/>
        <pc:sldMkLst>
          <pc:docMk/>
          <pc:sldMk cId="1109465412" sldId="417"/>
        </pc:sldMkLst>
      </pc:sldChg>
      <pc:sldChg chg="add del">
        <pc:chgData name="Wojciech Kustra" userId="afebd3d0-216b-4c4f-8992-1bf1fda6d5e8" providerId="ADAL" clId="{1D307E72-7901-4E61-A01B-3C4232ABCF63}" dt="2026-06-10T11:21:24.634" v="1809"/>
        <pc:sldMkLst>
          <pc:docMk/>
          <pc:sldMk cId="883123576" sldId="418"/>
        </pc:sldMkLst>
      </pc:sldChg>
      <pc:sldChg chg="add del">
        <pc:chgData name="Wojciech Kustra" userId="afebd3d0-216b-4c4f-8992-1bf1fda6d5e8" providerId="ADAL" clId="{1D307E72-7901-4E61-A01B-3C4232ABCF63}" dt="2026-06-10T11:21:37.402" v="1815"/>
        <pc:sldMkLst>
          <pc:docMk/>
          <pc:sldMk cId="4281599634" sldId="419"/>
        </pc:sldMkLst>
      </pc:sldChg>
      <pc:sldChg chg="add del">
        <pc:chgData name="Wojciech Kustra" userId="afebd3d0-216b-4c4f-8992-1bf1fda6d5e8" providerId="ADAL" clId="{1D307E72-7901-4E61-A01B-3C4232ABCF63}" dt="2026-06-10T11:21:24.823" v="1811"/>
        <pc:sldMkLst>
          <pc:docMk/>
          <pc:sldMk cId="2333431722" sldId="420"/>
        </pc:sldMkLst>
      </pc:sldChg>
      <pc:sldChg chg="add del">
        <pc:chgData name="Wojciech Kustra" userId="afebd3d0-216b-4c4f-8992-1bf1fda6d5e8" providerId="ADAL" clId="{1D307E72-7901-4E61-A01B-3C4232ABCF63}" dt="2026-06-10T11:21:25.026" v="1813"/>
        <pc:sldMkLst>
          <pc:docMk/>
          <pc:sldMk cId="2386735987" sldId="421"/>
        </pc:sldMkLst>
      </pc:sldChg>
      <pc:sldChg chg="add">
        <pc:chgData name="Wojciech Kustra" userId="afebd3d0-216b-4c4f-8992-1bf1fda6d5e8" providerId="ADAL" clId="{1D307E72-7901-4E61-A01B-3C4232ABCF63}" dt="2026-06-10T11:19:58.941" v="1800"/>
        <pc:sldMkLst>
          <pc:docMk/>
          <pc:sldMk cId="3585059051" sldId="422"/>
        </pc:sldMkLst>
      </pc:sldChg>
      <pc:sldChg chg="modSp add del mod">
        <pc:chgData name="Wojciech Kustra" userId="afebd3d0-216b-4c4f-8992-1bf1fda6d5e8" providerId="ADAL" clId="{1D307E72-7901-4E61-A01B-3C4232ABCF63}" dt="2026-06-10T11:32:32.419" v="1854"/>
        <pc:sldMkLst>
          <pc:docMk/>
          <pc:sldMk cId="613093464" sldId="423"/>
        </pc:sldMkLst>
        <pc:spChg chg="mod">
          <ac:chgData name="Wojciech Kustra" userId="afebd3d0-216b-4c4f-8992-1bf1fda6d5e8" providerId="ADAL" clId="{1D307E72-7901-4E61-A01B-3C4232ABCF63}" dt="2026-06-10T11:30:31.915" v="1820" actId="14100"/>
          <ac:spMkLst>
            <pc:docMk/>
            <pc:sldMk cId="613093464" sldId="423"/>
            <ac:spMk id="3" creationId="{00000000-0000-0000-0000-000000000000}"/>
          </ac:spMkLst>
        </pc:spChg>
      </pc:sldChg>
      <pc:sldChg chg="add del">
        <pc:chgData name="Wojciech Kustra" userId="afebd3d0-216b-4c4f-8992-1bf1fda6d5e8" providerId="ADAL" clId="{1D307E72-7901-4E61-A01B-3C4232ABCF63}" dt="2026-06-10T11:22:13.248" v="1817"/>
        <pc:sldMkLst>
          <pc:docMk/>
          <pc:sldMk cId="3205226693" sldId="424"/>
        </pc:sldMkLst>
      </pc:sldChg>
      <pc:sldChg chg="add del">
        <pc:chgData name="Wojciech Kustra" userId="afebd3d0-216b-4c4f-8992-1bf1fda6d5e8" providerId="ADAL" clId="{1D307E72-7901-4E61-A01B-3C4232ABCF63}" dt="2026-06-10T11:33:45.085" v="1900"/>
        <pc:sldMkLst>
          <pc:docMk/>
          <pc:sldMk cId="3303820844" sldId="425"/>
        </pc:sldMkLst>
      </pc:sldChg>
      <pc:sldChg chg="add del">
        <pc:chgData name="Wojciech Kustra" userId="afebd3d0-216b-4c4f-8992-1bf1fda6d5e8" providerId="ADAL" clId="{1D307E72-7901-4E61-A01B-3C4232ABCF63}" dt="2026-06-10T11:33:45.995" v="1902"/>
        <pc:sldMkLst>
          <pc:docMk/>
          <pc:sldMk cId="1406044470" sldId="426"/>
        </pc:sldMkLst>
      </pc:sldChg>
      <pc:sldChg chg="add del">
        <pc:chgData name="Wojciech Kustra" userId="afebd3d0-216b-4c4f-8992-1bf1fda6d5e8" providerId="ADAL" clId="{1D307E72-7901-4E61-A01B-3C4232ABCF63}" dt="2026-06-10T11:33:47.714" v="1906"/>
        <pc:sldMkLst>
          <pc:docMk/>
          <pc:sldMk cId="200194898" sldId="427"/>
        </pc:sldMkLst>
      </pc:sldChg>
      <pc:sldChg chg="add del">
        <pc:chgData name="Wojciech Kustra" userId="afebd3d0-216b-4c4f-8992-1bf1fda6d5e8" providerId="ADAL" clId="{1D307E72-7901-4E61-A01B-3C4232ABCF63}" dt="2026-06-10T11:33:48.573" v="1908"/>
        <pc:sldMkLst>
          <pc:docMk/>
          <pc:sldMk cId="3502546769" sldId="428"/>
        </pc:sldMkLst>
      </pc:sldChg>
      <pc:sldChg chg="add del">
        <pc:chgData name="Wojciech Kustra" userId="afebd3d0-216b-4c4f-8992-1bf1fda6d5e8" providerId="ADAL" clId="{1D307E72-7901-4E61-A01B-3C4232ABCF63}" dt="2026-06-10T11:33:46.753" v="1904"/>
        <pc:sldMkLst>
          <pc:docMk/>
          <pc:sldMk cId="1394484899" sldId="429"/>
        </pc:sldMkLst>
      </pc:sldChg>
      <pc:sldChg chg="add del">
        <pc:chgData name="Wojciech Kustra" userId="afebd3d0-216b-4c4f-8992-1bf1fda6d5e8" providerId="ADAL" clId="{1D307E72-7901-4E61-A01B-3C4232ABCF63}" dt="2026-06-10T11:32:36.556" v="1862"/>
        <pc:sldMkLst>
          <pc:docMk/>
          <pc:sldMk cId="3753154756" sldId="430"/>
        </pc:sldMkLst>
      </pc:sldChg>
      <pc:sldChg chg="add del">
        <pc:chgData name="Wojciech Kustra" userId="afebd3d0-216b-4c4f-8992-1bf1fda6d5e8" providerId="ADAL" clId="{1D307E72-7901-4E61-A01B-3C4232ABCF63}" dt="2026-06-10T11:39:13.907" v="1910"/>
        <pc:sldMkLst>
          <pc:docMk/>
          <pc:sldMk cId="1256467139" sldId="431"/>
        </pc:sldMkLst>
      </pc:sldChg>
      <pc:sldChg chg="add del">
        <pc:chgData name="Wojciech Kustra" userId="afebd3d0-216b-4c4f-8992-1bf1fda6d5e8" providerId="ADAL" clId="{1D307E72-7901-4E61-A01B-3C4232ABCF63}" dt="2026-06-10T11:39:14.289" v="1912"/>
        <pc:sldMkLst>
          <pc:docMk/>
          <pc:sldMk cId="4131619629" sldId="432"/>
        </pc:sldMkLst>
      </pc:sldChg>
      <pc:sldChg chg="add del">
        <pc:chgData name="Wojciech Kustra" userId="afebd3d0-216b-4c4f-8992-1bf1fda6d5e8" providerId="ADAL" clId="{1D307E72-7901-4E61-A01B-3C4232ABCF63}" dt="2026-06-10T11:39:14.555" v="1914"/>
        <pc:sldMkLst>
          <pc:docMk/>
          <pc:sldMk cId="2298065493" sldId="433"/>
        </pc:sldMkLst>
      </pc:sldChg>
      <pc:sldChg chg="add del">
        <pc:chgData name="Wojciech Kustra" userId="afebd3d0-216b-4c4f-8992-1bf1fda6d5e8" providerId="ADAL" clId="{1D307E72-7901-4E61-A01B-3C4232ABCF63}" dt="2026-06-10T11:39:14.845" v="1916"/>
        <pc:sldMkLst>
          <pc:docMk/>
          <pc:sldMk cId="1371903456" sldId="434"/>
        </pc:sldMkLst>
      </pc:sldChg>
      <pc:sldChg chg="add del">
        <pc:chgData name="Wojciech Kustra" userId="afebd3d0-216b-4c4f-8992-1bf1fda6d5e8" providerId="ADAL" clId="{1D307E72-7901-4E61-A01B-3C4232ABCF63}" dt="2026-06-10T11:39:15.303" v="1918"/>
        <pc:sldMkLst>
          <pc:docMk/>
          <pc:sldMk cId="23948461" sldId="435"/>
        </pc:sldMkLst>
      </pc:sldChg>
      <pc:sldChg chg="add del">
        <pc:chgData name="Wojciech Kustra" userId="afebd3d0-216b-4c4f-8992-1bf1fda6d5e8" providerId="ADAL" clId="{1D307E72-7901-4E61-A01B-3C4232ABCF63}" dt="2026-06-10T11:39:55.313" v="1920"/>
        <pc:sldMkLst>
          <pc:docMk/>
          <pc:sldMk cId="2195820483" sldId="436"/>
        </pc:sldMkLst>
      </pc:sldChg>
      <pc:sldChg chg="add del">
        <pc:chgData name="Wojciech Kustra" userId="afebd3d0-216b-4c4f-8992-1bf1fda6d5e8" providerId="ADAL" clId="{1D307E72-7901-4E61-A01B-3C4232ABCF63}" dt="2026-06-10T11:39:56.100" v="1922"/>
        <pc:sldMkLst>
          <pc:docMk/>
          <pc:sldMk cId="2681249028" sldId="437"/>
        </pc:sldMkLst>
      </pc:sldChg>
      <pc:sldChg chg="add del">
        <pc:chgData name="Wojciech Kustra" userId="afebd3d0-216b-4c4f-8992-1bf1fda6d5e8" providerId="ADAL" clId="{1D307E72-7901-4E61-A01B-3C4232ABCF63}" dt="2026-06-10T11:39:56.530" v="1924"/>
        <pc:sldMkLst>
          <pc:docMk/>
          <pc:sldMk cId="2863997119" sldId="438"/>
        </pc:sldMkLst>
      </pc:sldChg>
      <pc:sldChg chg="add del">
        <pc:chgData name="Wojciech Kustra" userId="afebd3d0-216b-4c4f-8992-1bf1fda6d5e8" providerId="ADAL" clId="{1D307E72-7901-4E61-A01B-3C4232ABCF63}" dt="2026-06-10T11:39:56.927" v="1926"/>
        <pc:sldMkLst>
          <pc:docMk/>
          <pc:sldMk cId="2688067516" sldId="439"/>
        </pc:sldMkLst>
      </pc:sldChg>
      <pc:sldChg chg="add del">
        <pc:chgData name="Wojciech Kustra" userId="afebd3d0-216b-4c4f-8992-1bf1fda6d5e8" providerId="ADAL" clId="{1D307E72-7901-4E61-A01B-3C4232ABCF63}" dt="2026-06-10T11:39:57.183" v="1928"/>
        <pc:sldMkLst>
          <pc:docMk/>
          <pc:sldMk cId="3325282342" sldId="440"/>
        </pc:sldMkLst>
      </pc:sldChg>
      <pc:sldChg chg="add del">
        <pc:chgData name="Wojciech Kustra" userId="afebd3d0-216b-4c4f-8992-1bf1fda6d5e8" providerId="ADAL" clId="{1D307E72-7901-4E61-A01B-3C4232ABCF63}" dt="2026-06-10T11:39:57.397" v="1930"/>
        <pc:sldMkLst>
          <pc:docMk/>
          <pc:sldMk cId="597118132" sldId="441"/>
        </pc:sldMkLst>
      </pc:sldChg>
      <pc:sldChg chg="add del">
        <pc:chgData name="Wojciech Kustra" userId="afebd3d0-216b-4c4f-8992-1bf1fda6d5e8" providerId="ADAL" clId="{1D307E72-7901-4E61-A01B-3C4232ABCF63}" dt="2026-06-10T11:39:57.848" v="1932"/>
        <pc:sldMkLst>
          <pc:docMk/>
          <pc:sldMk cId="1947734717" sldId="442"/>
        </pc:sldMkLst>
      </pc:sldChg>
      <pc:sldChg chg="add del">
        <pc:chgData name="Wojciech Kustra" userId="afebd3d0-216b-4c4f-8992-1bf1fda6d5e8" providerId="ADAL" clId="{1D307E72-7901-4E61-A01B-3C4232ABCF63}" dt="2026-06-10T11:39:58.228" v="1934"/>
        <pc:sldMkLst>
          <pc:docMk/>
          <pc:sldMk cId="1461391241" sldId="443"/>
        </pc:sldMkLst>
      </pc:sldChg>
      <pc:sldChg chg="add del">
        <pc:chgData name="Wojciech Kustra" userId="afebd3d0-216b-4c4f-8992-1bf1fda6d5e8" providerId="ADAL" clId="{1D307E72-7901-4E61-A01B-3C4232ABCF63}" dt="2026-06-10T11:39:58.537" v="1936"/>
        <pc:sldMkLst>
          <pc:docMk/>
          <pc:sldMk cId="2832813798" sldId="444"/>
        </pc:sldMkLst>
      </pc:sldChg>
      <pc:sldChg chg="add del">
        <pc:chgData name="Wojciech Kustra" userId="afebd3d0-216b-4c4f-8992-1bf1fda6d5e8" providerId="ADAL" clId="{1D307E72-7901-4E61-A01B-3C4232ABCF63}" dt="2026-06-10T11:39:59.021" v="1938"/>
        <pc:sldMkLst>
          <pc:docMk/>
          <pc:sldMk cId="720713875" sldId="445"/>
        </pc:sldMkLst>
      </pc:sldChg>
      <pc:sldChg chg="add del">
        <pc:chgData name="Wojciech Kustra" userId="afebd3d0-216b-4c4f-8992-1bf1fda6d5e8" providerId="ADAL" clId="{1D307E72-7901-4E61-A01B-3C4232ABCF63}" dt="2026-06-10T11:40:36.893" v="1940"/>
        <pc:sldMkLst>
          <pc:docMk/>
          <pc:sldMk cId="1975474610" sldId="446"/>
        </pc:sldMkLst>
      </pc:sldChg>
      <pc:sldChg chg="add del">
        <pc:chgData name="Wojciech Kustra" userId="afebd3d0-216b-4c4f-8992-1bf1fda6d5e8" providerId="ADAL" clId="{1D307E72-7901-4E61-A01B-3C4232ABCF63}" dt="2026-06-10T11:40:39.209" v="1942"/>
        <pc:sldMkLst>
          <pc:docMk/>
          <pc:sldMk cId="3423872546" sldId="447"/>
        </pc:sldMkLst>
      </pc:sldChg>
      <pc:sldChg chg="add del">
        <pc:chgData name="Wojciech Kustra" userId="afebd3d0-216b-4c4f-8992-1bf1fda6d5e8" providerId="ADAL" clId="{1D307E72-7901-4E61-A01B-3C4232ABCF63}" dt="2026-06-10T11:40:40.841" v="1944"/>
        <pc:sldMkLst>
          <pc:docMk/>
          <pc:sldMk cId="18431152" sldId="448"/>
        </pc:sldMkLst>
      </pc:sldChg>
      <pc:sldChg chg="add del">
        <pc:chgData name="Wojciech Kustra" userId="afebd3d0-216b-4c4f-8992-1bf1fda6d5e8" providerId="ADAL" clId="{1D307E72-7901-4E61-A01B-3C4232ABCF63}" dt="2026-06-10T11:40:41.038" v="1946"/>
        <pc:sldMkLst>
          <pc:docMk/>
          <pc:sldMk cId="1042670582" sldId="449"/>
        </pc:sldMkLst>
      </pc:sldChg>
      <pc:sldChg chg="add del">
        <pc:chgData name="Wojciech Kustra" userId="afebd3d0-216b-4c4f-8992-1bf1fda6d5e8" providerId="ADAL" clId="{1D307E72-7901-4E61-A01B-3C4232ABCF63}" dt="2026-06-10T11:40:41.299" v="1948"/>
        <pc:sldMkLst>
          <pc:docMk/>
          <pc:sldMk cId="2745538376" sldId="450"/>
        </pc:sldMkLst>
      </pc:sldChg>
      <pc:sldChg chg="add del">
        <pc:chgData name="Wojciech Kustra" userId="afebd3d0-216b-4c4f-8992-1bf1fda6d5e8" providerId="ADAL" clId="{1D307E72-7901-4E61-A01B-3C4232ABCF63}" dt="2026-06-10T11:40:41.516" v="1950"/>
        <pc:sldMkLst>
          <pc:docMk/>
          <pc:sldMk cId="2920204034" sldId="451"/>
        </pc:sldMkLst>
      </pc:sldChg>
      <pc:sldChg chg="add del">
        <pc:chgData name="Wojciech Kustra" userId="afebd3d0-216b-4c4f-8992-1bf1fda6d5e8" providerId="ADAL" clId="{1D307E72-7901-4E61-A01B-3C4232ABCF63}" dt="2026-06-10T11:40:41.766" v="1952"/>
        <pc:sldMkLst>
          <pc:docMk/>
          <pc:sldMk cId="3835000425" sldId="452"/>
        </pc:sldMkLst>
      </pc:sldChg>
      <pc:sldChg chg="add del">
        <pc:chgData name="Wojciech Kustra" userId="afebd3d0-216b-4c4f-8992-1bf1fda6d5e8" providerId="ADAL" clId="{1D307E72-7901-4E61-A01B-3C4232ABCF63}" dt="2026-06-10T11:40:42.012" v="1954"/>
        <pc:sldMkLst>
          <pc:docMk/>
          <pc:sldMk cId="4250985022" sldId="453"/>
        </pc:sldMkLst>
      </pc:sldChg>
      <pc:sldChg chg="add del">
        <pc:chgData name="Wojciech Kustra" userId="afebd3d0-216b-4c4f-8992-1bf1fda6d5e8" providerId="ADAL" clId="{1D307E72-7901-4E61-A01B-3C4232ABCF63}" dt="2026-06-10T11:40:42.290" v="1956"/>
        <pc:sldMkLst>
          <pc:docMk/>
          <pc:sldMk cId="1297738250" sldId="454"/>
        </pc:sldMkLst>
      </pc:sldChg>
      <pc:sldChg chg="add del">
        <pc:chgData name="Wojciech Kustra" userId="afebd3d0-216b-4c4f-8992-1bf1fda6d5e8" providerId="ADAL" clId="{1D307E72-7901-4E61-A01B-3C4232ABCF63}" dt="2026-06-10T11:40:42.453" v="1958"/>
        <pc:sldMkLst>
          <pc:docMk/>
          <pc:sldMk cId="2976331429" sldId="455"/>
        </pc:sldMkLst>
      </pc:sldChg>
      <pc:sldChg chg="add del">
        <pc:chgData name="Wojciech Kustra" userId="afebd3d0-216b-4c4f-8992-1bf1fda6d5e8" providerId="ADAL" clId="{1D307E72-7901-4E61-A01B-3C4232ABCF63}" dt="2026-06-10T11:41:22.456" v="1960"/>
        <pc:sldMkLst>
          <pc:docMk/>
          <pc:sldMk cId="3945287634" sldId="456"/>
        </pc:sldMkLst>
      </pc:sldChg>
      <pc:sldChg chg="add del">
        <pc:chgData name="Wojciech Kustra" userId="afebd3d0-216b-4c4f-8992-1bf1fda6d5e8" providerId="ADAL" clId="{1D307E72-7901-4E61-A01B-3C4232ABCF63}" dt="2026-06-10T11:41:22.765" v="1962"/>
        <pc:sldMkLst>
          <pc:docMk/>
          <pc:sldMk cId="3301516801" sldId="457"/>
        </pc:sldMkLst>
      </pc:sldChg>
      <pc:sldChg chg="add del">
        <pc:chgData name="Wojciech Kustra" userId="afebd3d0-216b-4c4f-8992-1bf1fda6d5e8" providerId="ADAL" clId="{1D307E72-7901-4E61-A01B-3C4232ABCF63}" dt="2026-06-10T11:41:23.037" v="1964"/>
        <pc:sldMkLst>
          <pc:docMk/>
          <pc:sldMk cId="1491242751" sldId="458"/>
        </pc:sldMkLst>
      </pc:sldChg>
      <pc:sldChg chg="add del">
        <pc:chgData name="Wojciech Kustra" userId="afebd3d0-216b-4c4f-8992-1bf1fda6d5e8" providerId="ADAL" clId="{1D307E72-7901-4E61-A01B-3C4232ABCF63}" dt="2026-06-10T11:41:23.423" v="1966"/>
        <pc:sldMkLst>
          <pc:docMk/>
          <pc:sldMk cId="3006873107" sldId="459"/>
        </pc:sldMkLst>
      </pc:sldChg>
      <pc:sldChg chg="add del">
        <pc:chgData name="Wojciech Kustra" userId="afebd3d0-216b-4c4f-8992-1bf1fda6d5e8" providerId="ADAL" clId="{1D307E72-7901-4E61-A01B-3C4232ABCF63}" dt="2026-06-10T11:41:23.665" v="1968"/>
        <pc:sldMkLst>
          <pc:docMk/>
          <pc:sldMk cId="852431412" sldId="460"/>
        </pc:sldMkLst>
      </pc:sldChg>
      <pc:sldChg chg="add del">
        <pc:chgData name="Wojciech Kustra" userId="afebd3d0-216b-4c4f-8992-1bf1fda6d5e8" providerId="ADAL" clId="{1D307E72-7901-4E61-A01B-3C4232ABCF63}" dt="2026-06-10T11:41:23.908" v="1970"/>
        <pc:sldMkLst>
          <pc:docMk/>
          <pc:sldMk cId="2776546524" sldId="461"/>
        </pc:sldMkLst>
      </pc:sldChg>
      <pc:sldChg chg="add del">
        <pc:chgData name="Wojciech Kustra" userId="afebd3d0-216b-4c4f-8992-1bf1fda6d5e8" providerId="ADAL" clId="{1D307E72-7901-4E61-A01B-3C4232ABCF63}" dt="2026-06-10T11:41:24.244" v="1972"/>
        <pc:sldMkLst>
          <pc:docMk/>
          <pc:sldMk cId="2489640459" sldId="462"/>
        </pc:sldMkLst>
      </pc:sldChg>
      <pc:sldChg chg="add del">
        <pc:chgData name="Wojciech Kustra" userId="afebd3d0-216b-4c4f-8992-1bf1fda6d5e8" providerId="ADAL" clId="{1D307E72-7901-4E61-A01B-3C4232ABCF63}" dt="2026-06-10T11:41:24.423" v="1974"/>
        <pc:sldMkLst>
          <pc:docMk/>
          <pc:sldMk cId="3313486264" sldId="463"/>
        </pc:sldMkLst>
      </pc:sldChg>
      <pc:sldChg chg="add del">
        <pc:chgData name="Wojciech Kustra" userId="afebd3d0-216b-4c4f-8992-1bf1fda6d5e8" providerId="ADAL" clId="{1D307E72-7901-4E61-A01B-3C4232ABCF63}" dt="2026-06-10T11:41:24.651" v="1976"/>
        <pc:sldMkLst>
          <pc:docMk/>
          <pc:sldMk cId="1901178883" sldId="464"/>
        </pc:sldMkLst>
      </pc:sldChg>
      <pc:sldChg chg="add del">
        <pc:chgData name="Wojciech Kustra" userId="afebd3d0-216b-4c4f-8992-1bf1fda6d5e8" providerId="ADAL" clId="{1D307E72-7901-4E61-A01B-3C4232ABCF63}" dt="2026-06-10T11:41:24.895" v="1978"/>
        <pc:sldMkLst>
          <pc:docMk/>
          <pc:sldMk cId="276655530" sldId="465"/>
        </pc:sldMkLst>
      </pc:sldChg>
      <pc:sldChg chg="add">
        <pc:chgData name="Wojciech Kustra" userId="afebd3d0-216b-4c4f-8992-1bf1fda6d5e8" providerId="ADAL" clId="{1D307E72-7901-4E61-A01B-3C4232ABCF63}" dt="2026-06-10T11:39:13.791" v="1909"/>
        <pc:sldMkLst>
          <pc:docMk/>
          <pc:sldMk cId="3025393398" sldId="466"/>
        </pc:sldMkLst>
      </pc:sldChg>
      <pc:sldChg chg="add">
        <pc:chgData name="Wojciech Kustra" userId="afebd3d0-216b-4c4f-8992-1bf1fda6d5e8" providerId="ADAL" clId="{1D307E72-7901-4E61-A01B-3C4232ABCF63}" dt="2026-06-10T11:39:14.256" v="1911"/>
        <pc:sldMkLst>
          <pc:docMk/>
          <pc:sldMk cId="1243231654" sldId="467"/>
        </pc:sldMkLst>
      </pc:sldChg>
      <pc:sldChg chg="add">
        <pc:chgData name="Wojciech Kustra" userId="afebd3d0-216b-4c4f-8992-1bf1fda6d5e8" providerId="ADAL" clId="{1D307E72-7901-4E61-A01B-3C4232ABCF63}" dt="2026-06-10T11:39:14.523" v="1913"/>
        <pc:sldMkLst>
          <pc:docMk/>
          <pc:sldMk cId="198426829" sldId="468"/>
        </pc:sldMkLst>
      </pc:sldChg>
      <pc:sldChg chg="add">
        <pc:chgData name="Wojciech Kustra" userId="afebd3d0-216b-4c4f-8992-1bf1fda6d5e8" providerId="ADAL" clId="{1D307E72-7901-4E61-A01B-3C4232ABCF63}" dt="2026-06-10T11:39:14.763" v="1915"/>
        <pc:sldMkLst>
          <pc:docMk/>
          <pc:sldMk cId="3671184077" sldId="469"/>
        </pc:sldMkLst>
      </pc:sldChg>
      <pc:sldChg chg="add">
        <pc:chgData name="Wojciech Kustra" userId="afebd3d0-216b-4c4f-8992-1bf1fda6d5e8" providerId="ADAL" clId="{1D307E72-7901-4E61-A01B-3C4232ABCF63}" dt="2026-06-10T11:39:15.211" v="1917"/>
        <pc:sldMkLst>
          <pc:docMk/>
          <pc:sldMk cId="1630686532" sldId="470"/>
        </pc:sldMkLst>
      </pc:sldChg>
      <pc:sldChg chg="add">
        <pc:chgData name="Wojciech Kustra" userId="afebd3d0-216b-4c4f-8992-1bf1fda6d5e8" providerId="ADAL" clId="{1D307E72-7901-4E61-A01B-3C4232ABCF63}" dt="2026-06-10T11:39:55.262" v="1919"/>
        <pc:sldMkLst>
          <pc:docMk/>
          <pc:sldMk cId="2737677063" sldId="471"/>
        </pc:sldMkLst>
      </pc:sldChg>
      <pc:sldChg chg="add">
        <pc:chgData name="Wojciech Kustra" userId="afebd3d0-216b-4c4f-8992-1bf1fda6d5e8" providerId="ADAL" clId="{1D307E72-7901-4E61-A01B-3C4232ABCF63}" dt="2026-06-10T11:39:55.987" v="1921"/>
        <pc:sldMkLst>
          <pc:docMk/>
          <pc:sldMk cId="4016790043" sldId="472"/>
        </pc:sldMkLst>
      </pc:sldChg>
      <pc:sldChg chg="add">
        <pc:chgData name="Wojciech Kustra" userId="afebd3d0-216b-4c4f-8992-1bf1fda6d5e8" providerId="ADAL" clId="{1D307E72-7901-4E61-A01B-3C4232ABCF63}" dt="2026-06-10T11:39:56.474" v="1923"/>
        <pc:sldMkLst>
          <pc:docMk/>
          <pc:sldMk cId="1069236065" sldId="473"/>
        </pc:sldMkLst>
      </pc:sldChg>
      <pc:sldChg chg="add">
        <pc:chgData name="Wojciech Kustra" userId="afebd3d0-216b-4c4f-8992-1bf1fda6d5e8" providerId="ADAL" clId="{1D307E72-7901-4E61-A01B-3C4232ABCF63}" dt="2026-06-10T11:39:56.886" v="1925"/>
        <pc:sldMkLst>
          <pc:docMk/>
          <pc:sldMk cId="3781507829" sldId="474"/>
        </pc:sldMkLst>
      </pc:sldChg>
      <pc:sldChg chg="add">
        <pc:chgData name="Wojciech Kustra" userId="afebd3d0-216b-4c4f-8992-1bf1fda6d5e8" providerId="ADAL" clId="{1D307E72-7901-4E61-A01B-3C4232ABCF63}" dt="2026-06-10T11:39:57.106" v="1927"/>
        <pc:sldMkLst>
          <pc:docMk/>
          <pc:sldMk cId="1001298411" sldId="475"/>
        </pc:sldMkLst>
      </pc:sldChg>
      <pc:sldChg chg="add">
        <pc:chgData name="Wojciech Kustra" userId="afebd3d0-216b-4c4f-8992-1bf1fda6d5e8" providerId="ADAL" clId="{1D307E72-7901-4E61-A01B-3C4232ABCF63}" dt="2026-06-10T11:39:57.367" v="1929"/>
        <pc:sldMkLst>
          <pc:docMk/>
          <pc:sldMk cId="1172311247" sldId="476"/>
        </pc:sldMkLst>
      </pc:sldChg>
      <pc:sldChg chg="add">
        <pc:chgData name="Wojciech Kustra" userId="afebd3d0-216b-4c4f-8992-1bf1fda6d5e8" providerId="ADAL" clId="{1D307E72-7901-4E61-A01B-3C4232ABCF63}" dt="2026-06-10T11:39:57.777" v="1931"/>
        <pc:sldMkLst>
          <pc:docMk/>
          <pc:sldMk cId="3933891473" sldId="477"/>
        </pc:sldMkLst>
      </pc:sldChg>
      <pc:sldChg chg="add">
        <pc:chgData name="Wojciech Kustra" userId="afebd3d0-216b-4c4f-8992-1bf1fda6d5e8" providerId="ADAL" clId="{1D307E72-7901-4E61-A01B-3C4232ABCF63}" dt="2026-06-10T11:39:58.167" v="1933"/>
        <pc:sldMkLst>
          <pc:docMk/>
          <pc:sldMk cId="3564107209" sldId="478"/>
        </pc:sldMkLst>
      </pc:sldChg>
      <pc:sldChg chg="add">
        <pc:chgData name="Wojciech Kustra" userId="afebd3d0-216b-4c4f-8992-1bf1fda6d5e8" providerId="ADAL" clId="{1D307E72-7901-4E61-A01B-3C4232ABCF63}" dt="2026-06-10T11:39:58.485" v="1935"/>
        <pc:sldMkLst>
          <pc:docMk/>
          <pc:sldMk cId="769550345" sldId="479"/>
        </pc:sldMkLst>
      </pc:sldChg>
      <pc:sldChg chg="add">
        <pc:chgData name="Wojciech Kustra" userId="afebd3d0-216b-4c4f-8992-1bf1fda6d5e8" providerId="ADAL" clId="{1D307E72-7901-4E61-A01B-3C4232ABCF63}" dt="2026-06-10T11:39:58.938" v="1937"/>
        <pc:sldMkLst>
          <pc:docMk/>
          <pc:sldMk cId="681227998" sldId="480"/>
        </pc:sldMkLst>
      </pc:sldChg>
      <pc:sldChg chg="add">
        <pc:chgData name="Wojciech Kustra" userId="afebd3d0-216b-4c4f-8992-1bf1fda6d5e8" providerId="ADAL" clId="{1D307E72-7901-4E61-A01B-3C4232ABCF63}" dt="2026-06-10T11:40:36.851" v="1939"/>
        <pc:sldMkLst>
          <pc:docMk/>
          <pc:sldMk cId="1411713932" sldId="481"/>
        </pc:sldMkLst>
      </pc:sldChg>
      <pc:sldChg chg="add">
        <pc:chgData name="Wojciech Kustra" userId="afebd3d0-216b-4c4f-8992-1bf1fda6d5e8" providerId="ADAL" clId="{1D307E72-7901-4E61-A01B-3C4232ABCF63}" dt="2026-06-10T11:40:39.105" v="1941"/>
        <pc:sldMkLst>
          <pc:docMk/>
          <pc:sldMk cId="2213582289" sldId="482"/>
        </pc:sldMkLst>
      </pc:sldChg>
      <pc:sldChg chg="add">
        <pc:chgData name="Wojciech Kustra" userId="afebd3d0-216b-4c4f-8992-1bf1fda6d5e8" providerId="ADAL" clId="{1D307E72-7901-4E61-A01B-3C4232ABCF63}" dt="2026-06-10T11:40:40.772" v="1943"/>
        <pc:sldMkLst>
          <pc:docMk/>
          <pc:sldMk cId="3002757902" sldId="483"/>
        </pc:sldMkLst>
      </pc:sldChg>
      <pc:sldChg chg="add">
        <pc:chgData name="Wojciech Kustra" userId="afebd3d0-216b-4c4f-8992-1bf1fda6d5e8" providerId="ADAL" clId="{1D307E72-7901-4E61-A01B-3C4232ABCF63}" dt="2026-06-10T11:40:41.011" v="1945"/>
        <pc:sldMkLst>
          <pc:docMk/>
          <pc:sldMk cId="2239055649" sldId="484"/>
        </pc:sldMkLst>
      </pc:sldChg>
      <pc:sldChg chg="add">
        <pc:chgData name="Wojciech Kustra" userId="afebd3d0-216b-4c4f-8992-1bf1fda6d5e8" providerId="ADAL" clId="{1D307E72-7901-4E61-A01B-3C4232ABCF63}" dt="2026-06-10T11:40:41.261" v="1947"/>
        <pc:sldMkLst>
          <pc:docMk/>
          <pc:sldMk cId="3601308792" sldId="485"/>
        </pc:sldMkLst>
      </pc:sldChg>
      <pc:sldChg chg="add">
        <pc:chgData name="Wojciech Kustra" userId="afebd3d0-216b-4c4f-8992-1bf1fda6d5e8" providerId="ADAL" clId="{1D307E72-7901-4E61-A01B-3C4232ABCF63}" dt="2026-06-10T11:40:41.481" v="1949"/>
        <pc:sldMkLst>
          <pc:docMk/>
          <pc:sldMk cId="1145342993" sldId="486"/>
        </pc:sldMkLst>
      </pc:sldChg>
      <pc:sldChg chg="add">
        <pc:chgData name="Wojciech Kustra" userId="afebd3d0-216b-4c4f-8992-1bf1fda6d5e8" providerId="ADAL" clId="{1D307E72-7901-4E61-A01B-3C4232ABCF63}" dt="2026-06-10T11:40:41.677" v="1951"/>
        <pc:sldMkLst>
          <pc:docMk/>
          <pc:sldMk cId="1500185451" sldId="487"/>
        </pc:sldMkLst>
      </pc:sldChg>
      <pc:sldChg chg="add">
        <pc:chgData name="Wojciech Kustra" userId="afebd3d0-216b-4c4f-8992-1bf1fda6d5e8" providerId="ADAL" clId="{1D307E72-7901-4E61-A01B-3C4232ABCF63}" dt="2026-06-10T11:40:41.969" v="1953"/>
        <pc:sldMkLst>
          <pc:docMk/>
          <pc:sldMk cId="1081513358" sldId="488"/>
        </pc:sldMkLst>
      </pc:sldChg>
      <pc:sldChg chg="add">
        <pc:chgData name="Wojciech Kustra" userId="afebd3d0-216b-4c4f-8992-1bf1fda6d5e8" providerId="ADAL" clId="{1D307E72-7901-4E61-A01B-3C4232ABCF63}" dt="2026-06-10T11:40:42.242" v="1955"/>
        <pc:sldMkLst>
          <pc:docMk/>
          <pc:sldMk cId="236366228" sldId="489"/>
        </pc:sldMkLst>
      </pc:sldChg>
      <pc:sldChg chg="add">
        <pc:chgData name="Wojciech Kustra" userId="afebd3d0-216b-4c4f-8992-1bf1fda6d5e8" providerId="ADAL" clId="{1D307E72-7901-4E61-A01B-3C4232ABCF63}" dt="2026-06-10T11:40:42.425" v="1957"/>
        <pc:sldMkLst>
          <pc:docMk/>
          <pc:sldMk cId="3095671439" sldId="490"/>
        </pc:sldMkLst>
      </pc:sldChg>
      <pc:sldChg chg="add">
        <pc:chgData name="Wojciech Kustra" userId="afebd3d0-216b-4c4f-8992-1bf1fda6d5e8" providerId="ADAL" clId="{1D307E72-7901-4E61-A01B-3C4232ABCF63}" dt="2026-06-10T11:41:22.414" v="1959"/>
        <pc:sldMkLst>
          <pc:docMk/>
          <pc:sldMk cId="687785702" sldId="491"/>
        </pc:sldMkLst>
      </pc:sldChg>
      <pc:sldChg chg="add">
        <pc:chgData name="Wojciech Kustra" userId="afebd3d0-216b-4c4f-8992-1bf1fda6d5e8" providerId="ADAL" clId="{1D307E72-7901-4E61-A01B-3C4232ABCF63}" dt="2026-06-10T11:41:22.696" v="1961"/>
        <pc:sldMkLst>
          <pc:docMk/>
          <pc:sldMk cId="3804887669" sldId="492"/>
        </pc:sldMkLst>
      </pc:sldChg>
      <pc:sldChg chg="add">
        <pc:chgData name="Wojciech Kustra" userId="afebd3d0-216b-4c4f-8992-1bf1fda6d5e8" providerId="ADAL" clId="{1D307E72-7901-4E61-A01B-3C4232ABCF63}" dt="2026-06-10T11:41:22.995" v="1963"/>
        <pc:sldMkLst>
          <pc:docMk/>
          <pc:sldMk cId="2269593549" sldId="493"/>
        </pc:sldMkLst>
      </pc:sldChg>
      <pc:sldChg chg="add">
        <pc:chgData name="Wojciech Kustra" userId="afebd3d0-216b-4c4f-8992-1bf1fda6d5e8" providerId="ADAL" clId="{1D307E72-7901-4E61-A01B-3C4232ABCF63}" dt="2026-06-10T11:41:23.364" v="1965"/>
        <pc:sldMkLst>
          <pc:docMk/>
          <pc:sldMk cId="2897076818" sldId="494"/>
        </pc:sldMkLst>
      </pc:sldChg>
      <pc:sldChg chg="add">
        <pc:chgData name="Wojciech Kustra" userId="afebd3d0-216b-4c4f-8992-1bf1fda6d5e8" providerId="ADAL" clId="{1D307E72-7901-4E61-A01B-3C4232ABCF63}" dt="2026-06-10T11:41:23.631" v="1967"/>
        <pc:sldMkLst>
          <pc:docMk/>
          <pc:sldMk cId="2744259776" sldId="495"/>
        </pc:sldMkLst>
      </pc:sldChg>
      <pc:sldChg chg="add">
        <pc:chgData name="Wojciech Kustra" userId="afebd3d0-216b-4c4f-8992-1bf1fda6d5e8" providerId="ADAL" clId="{1D307E72-7901-4E61-A01B-3C4232ABCF63}" dt="2026-06-10T11:41:23.850" v="1969"/>
        <pc:sldMkLst>
          <pc:docMk/>
          <pc:sldMk cId="3992643999" sldId="496"/>
        </pc:sldMkLst>
      </pc:sldChg>
      <pc:sldChg chg="add">
        <pc:chgData name="Wojciech Kustra" userId="afebd3d0-216b-4c4f-8992-1bf1fda6d5e8" providerId="ADAL" clId="{1D307E72-7901-4E61-A01B-3C4232ABCF63}" dt="2026-06-10T11:41:24.142" v="1971"/>
        <pc:sldMkLst>
          <pc:docMk/>
          <pc:sldMk cId="3338405776" sldId="497"/>
        </pc:sldMkLst>
      </pc:sldChg>
      <pc:sldChg chg="add">
        <pc:chgData name="Wojciech Kustra" userId="afebd3d0-216b-4c4f-8992-1bf1fda6d5e8" providerId="ADAL" clId="{1D307E72-7901-4E61-A01B-3C4232ABCF63}" dt="2026-06-10T11:41:24.397" v="1973"/>
        <pc:sldMkLst>
          <pc:docMk/>
          <pc:sldMk cId="2678074307" sldId="498"/>
        </pc:sldMkLst>
      </pc:sldChg>
      <pc:sldChg chg="add">
        <pc:chgData name="Wojciech Kustra" userId="afebd3d0-216b-4c4f-8992-1bf1fda6d5e8" providerId="ADAL" clId="{1D307E72-7901-4E61-A01B-3C4232ABCF63}" dt="2026-06-10T11:41:24.616" v="1975"/>
        <pc:sldMkLst>
          <pc:docMk/>
          <pc:sldMk cId="3145433056" sldId="499"/>
        </pc:sldMkLst>
      </pc:sldChg>
      <pc:sldChg chg="add">
        <pc:chgData name="Wojciech Kustra" userId="afebd3d0-216b-4c4f-8992-1bf1fda6d5e8" providerId="ADAL" clId="{1D307E72-7901-4E61-A01B-3C4232ABCF63}" dt="2026-06-10T11:41:24.828" v="1977"/>
        <pc:sldMkLst>
          <pc:docMk/>
          <pc:sldMk cId="1805764659" sldId="50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10.06.2026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4124652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3349026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385507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2987765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1136359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3143361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746776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17</a:t>
            </a:fld>
            <a:endParaRPr lang="pl-PL"/>
          </a:p>
        </p:txBody>
      </p:sp>
    </p:spTree>
    <p:extLst>
      <p:ext uri="{BB962C8B-B14F-4D97-AF65-F5344CB8AC3E}">
        <p14:creationId xmlns:p14="http://schemas.microsoft.com/office/powerpoint/2010/main" val="2853633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18</a:t>
            </a:fld>
            <a:endParaRPr lang="pl-PL"/>
          </a:p>
        </p:txBody>
      </p:sp>
    </p:spTree>
    <p:extLst>
      <p:ext uri="{BB962C8B-B14F-4D97-AF65-F5344CB8AC3E}">
        <p14:creationId xmlns:p14="http://schemas.microsoft.com/office/powerpoint/2010/main" val="40436087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19</a:t>
            </a:fld>
            <a:endParaRPr lang="pl-PL"/>
          </a:p>
        </p:txBody>
      </p:sp>
    </p:spTree>
    <p:extLst>
      <p:ext uri="{BB962C8B-B14F-4D97-AF65-F5344CB8AC3E}">
        <p14:creationId xmlns:p14="http://schemas.microsoft.com/office/powerpoint/2010/main" val="2758638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20</a:t>
            </a:fld>
            <a:endParaRPr lang="pl-PL"/>
          </a:p>
        </p:txBody>
      </p:sp>
    </p:spTree>
    <p:extLst>
      <p:ext uri="{BB962C8B-B14F-4D97-AF65-F5344CB8AC3E}">
        <p14:creationId xmlns:p14="http://schemas.microsoft.com/office/powerpoint/2010/main" val="3646759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21</a:t>
            </a:fld>
            <a:endParaRPr lang="pl-PL"/>
          </a:p>
        </p:txBody>
      </p:sp>
    </p:spTree>
    <p:extLst>
      <p:ext uri="{BB962C8B-B14F-4D97-AF65-F5344CB8AC3E}">
        <p14:creationId xmlns:p14="http://schemas.microsoft.com/office/powerpoint/2010/main" val="3048440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23</a:t>
            </a:fld>
            <a:endParaRPr lang="pl-PL"/>
          </a:p>
        </p:txBody>
      </p:sp>
    </p:spTree>
    <p:extLst>
      <p:ext uri="{BB962C8B-B14F-4D97-AF65-F5344CB8AC3E}">
        <p14:creationId xmlns:p14="http://schemas.microsoft.com/office/powerpoint/2010/main" val="7002402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24</a:t>
            </a:fld>
            <a:endParaRPr lang="pl-PL"/>
          </a:p>
        </p:txBody>
      </p:sp>
    </p:spTree>
    <p:extLst>
      <p:ext uri="{BB962C8B-B14F-4D97-AF65-F5344CB8AC3E}">
        <p14:creationId xmlns:p14="http://schemas.microsoft.com/office/powerpoint/2010/main" val="135665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25</a:t>
            </a:fld>
            <a:endParaRPr lang="pl-PL"/>
          </a:p>
        </p:txBody>
      </p:sp>
    </p:spTree>
    <p:extLst>
      <p:ext uri="{BB962C8B-B14F-4D97-AF65-F5344CB8AC3E}">
        <p14:creationId xmlns:p14="http://schemas.microsoft.com/office/powerpoint/2010/main" val="656851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26</a:t>
            </a:fld>
            <a:endParaRPr lang="pl-PL"/>
          </a:p>
        </p:txBody>
      </p:sp>
    </p:spTree>
    <p:extLst>
      <p:ext uri="{BB962C8B-B14F-4D97-AF65-F5344CB8AC3E}">
        <p14:creationId xmlns:p14="http://schemas.microsoft.com/office/powerpoint/2010/main" val="3448928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27</a:t>
            </a:fld>
            <a:endParaRPr lang="pl-PL"/>
          </a:p>
        </p:txBody>
      </p:sp>
    </p:spTree>
    <p:extLst>
      <p:ext uri="{BB962C8B-B14F-4D97-AF65-F5344CB8AC3E}">
        <p14:creationId xmlns:p14="http://schemas.microsoft.com/office/powerpoint/2010/main" val="20865946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28</a:t>
            </a:fld>
            <a:endParaRPr lang="pl-PL"/>
          </a:p>
        </p:txBody>
      </p:sp>
    </p:spTree>
    <p:extLst>
      <p:ext uri="{BB962C8B-B14F-4D97-AF65-F5344CB8AC3E}">
        <p14:creationId xmlns:p14="http://schemas.microsoft.com/office/powerpoint/2010/main" val="2117710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29</a:t>
            </a:fld>
            <a:endParaRPr lang="pl-PL"/>
          </a:p>
        </p:txBody>
      </p:sp>
    </p:spTree>
    <p:extLst>
      <p:ext uri="{BB962C8B-B14F-4D97-AF65-F5344CB8AC3E}">
        <p14:creationId xmlns:p14="http://schemas.microsoft.com/office/powerpoint/2010/main" val="1080257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30</a:t>
            </a:fld>
            <a:endParaRPr lang="pl-PL"/>
          </a:p>
        </p:txBody>
      </p:sp>
    </p:spTree>
    <p:extLst>
      <p:ext uri="{BB962C8B-B14F-4D97-AF65-F5344CB8AC3E}">
        <p14:creationId xmlns:p14="http://schemas.microsoft.com/office/powerpoint/2010/main" val="17435829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41</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3748332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2456540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4093971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4042630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10.06.2026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10.06.2026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10.06.2026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10.06.2026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10.06.2026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10.06.2026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10.06.2026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10.06.2026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10.06.2026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10.06.2026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10.06.2026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10.06.2026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24302" y="2445759"/>
            <a:ext cx="8910054" cy="1370632"/>
          </a:xfrm>
        </p:spPr>
        <p:txBody>
          <a:bodyPr>
            <a:normAutofit/>
          </a:bodyPr>
          <a:lstStyle/>
          <a:p>
            <a:r>
              <a:rPr sz="4400">
                <a:latin typeface="Calibri"/>
              </a:rPr>
              <a:t>Entreposage et manutention des matériaux</a:t>
            </a:r>
            <a:endParaRPr lang="pl-PL" sz="4400" dirty="0">
              <a:solidFill>
                <a:schemeClr val="tx1"/>
              </a:solidFill>
            </a:endParaRPr>
          </a:p>
          <a:p>
            <a:r>
              <a:rPr sz="4400">
                <a:latin typeface="Calibri"/>
              </a:rPr>
              <a:t>Partie 2</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4F9118A9-4521-D8E3-1B07-00C9BFBA3101}"/>
              </a:ext>
            </a:extLst>
          </p:cNvPr>
          <p:cNvPicPr>
            <a:picLocks noChangeAspect="1"/>
          </p:cNvPicPr>
          <p:nvPr/>
        </p:nvPicPr>
        <p:blipFill>
          <a:blip r:embed="rId3"/>
          <a:stretch>
            <a:fillRect/>
          </a:stretch>
        </p:blipFill>
        <p:spPr>
          <a:xfrm>
            <a:off x="770060" y="4216278"/>
            <a:ext cx="5153759" cy="1051414"/>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rPr lang="en-US" sz="2200" b="1" dirty="0">
                <a:latin typeface="Calibri"/>
                <a:ea typeface="Calibri"/>
                <a:cs typeface="Calibri"/>
              </a:rPr>
              <a:t>Zone d’expédition</a:t>
            </a:r>
            <a:br>
              <a:rPr lang="pl-PL" sz="2200" b="1" dirty="0">
                <a:latin typeface="Calibri"/>
                <a:ea typeface="Calibri"/>
                <a:cs typeface="Calibri"/>
              </a:rPr>
            </a:br>
            <a:br>
              <a:rPr lang="en-US" sz="2200" b="1" dirty="0">
                <a:latin typeface="Calibri"/>
                <a:ea typeface="Calibri"/>
                <a:cs typeface="Calibri"/>
              </a:rPr>
            </a:br>
            <a:endParaRPr lang="pl-PL" sz="2200" dirty="0">
              <a:latin typeface="Calibri"/>
              <a:ea typeface="Calibri"/>
              <a:cs typeface="Calibri"/>
            </a:endParaRPr>
          </a:p>
        </p:txBody>
      </p:sp>
      <p:sp>
        <p:nvSpPr>
          <p:cNvPr id="3" name="Symbol zastępczy zawartości 2"/>
          <p:cNvSpPr>
            <a:spLocks noGrp="1"/>
          </p:cNvSpPr>
          <p:nvPr>
            <p:ph idx="1"/>
          </p:nvPr>
        </p:nvSpPr>
        <p:spPr>
          <a:xfrm>
            <a:off x="3869267" y="410817"/>
            <a:ext cx="7805897" cy="6202018"/>
          </a:xfrm>
        </p:spPr>
        <p:txBody>
          <a:bodyPr wrap="square">
            <a:normAutofit/>
          </a:bodyPr>
          <a:lstStyle/>
          <a:p>
            <a:pPr marL="0" indent="0">
              <a:buNone/>
            </a:pPr>
            <a:r>
              <a:rPr sz="2200" dirty="0">
                <a:latin typeface="Calibri"/>
                <a:ea typeface="Calibri"/>
                <a:cs typeface="Calibri"/>
              </a:rPr>
              <a:t>Assurer la gestion du flux </a:t>
            </a:r>
            <a:r>
              <a:rPr sz="2200" dirty="0" err="1">
                <a:latin typeface="Calibri"/>
                <a:ea typeface="Calibri"/>
                <a:cs typeface="Calibri"/>
              </a:rPr>
              <a:t>sortant</a:t>
            </a:r>
            <a:r>
              <a:rPr sz="2200" dirty="0">
                <a:latin typeface="Calibri"/>
                <a:ea typeface="Calibri"/>
                <a:cs typeface="Calibri"/>
              </a:rPr>
              <a:t> de </a:t>
            </a:r>
            <a:r>
              <a:rPr sz="2200" dirty="0" err="1">
                <a:latin typeface="Calibri"/>
                <a:ea typeface="Calibri"/>
                <a:cs typeface="Calibri"/>
              </a:rPr>
              <a:t>biens</a:t>
            </a:r>
            <a:r>
              <a:rPr sz="2200" dirty="0">
                <a:latin typeface="Calibri"/>
                <a:ea typeface="Calibri"/>
                <a:cs typeface="Calibri"/>
              </a:rPr>
              <a:t> </a:t>
            </a:r>
            <a:r>
              <a:rPr sz="2200" dirty="0" err="1">
                <a:latin typeface="Calibri"/>
                <a:ea typeface="Calibri"/>
                <a:cs typeface="Calibri"/>
              </a:rPr>
              <a:t>depuis</a:t>
            </a:r>
            <a:r>
              <a:rPr sz="2200" dirty="0">
                <a:latin typeface="Calibri"/>
                <a:ea typeface="Calibri"/>
                <a:cs typeface="Calibri"/>
              </a:rPr>
              <a:t> </a:t>
            </a:r>
            <a:r>
              <a:rPr sz="2200" dirty="0" err="1">
                <a:latin typeface="Calibri"/>
                <a:ea typeface="Calibri"/>
                <a:cs typeface="Calibri"/>
              </a:rPr>
              <a:t>l’entrepôt</a:t>
            </a:r>
            <a:r>
              <a:rPr sz="2200" dirty="0">
                <a:latin typeface="Calibri"/>
                <a:ea typeface="Calibri"/>
                <a:cs typeface="Calibri"/>
              </a:rPr>
              <a:t> vers les clients, les </a:t>
            </a:r>
            <a:r>
              <a:rPr sz="2200" dirty="0" err="1">
                <a:latin typeface="Calibri"/>
                <a:ea typeface="Calibri"/>
                <a:cs typeface="Calibri"/>
              </a:rPr>
              <a:t>détaillants</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a:t>
            </a:r>
            <a:r>
              <a:rPr sz="2200" dirty="0" err="1">
                <a:latin typeface="Calibri"/>
                <a:ea typeface="Calibri"/>
                <a:cs typeface="Calibri"/>
              </a:rPr>
              <a:t>d’autres</a:t>
            </a:r>
            <a:r>
              <a:rPr sz="2200" dirty="0">
                <a:latin typeface="Calibri"/>
                <a:ea typeface="Calibri"/>
                <a:cs typeface="Calibri"/>
              </a:rPr>
              <a:t> installations.</a:t>
            </a:r>
          </a:p>
          <a:p>
            <a:r>
              <a:rPr sz="2200" dirty="0" err="1">
                <a:latin typeface="Calibri"/>
                <a:ea typeface="Calibri"/>
                <a:cs typeface="Calibri"/>
              </a:rPr>
              <a:t>Activités</a:t>
            </a:r>
            <a:r>
              <a:rPr sz="2200" dirty="0">
                <a:latin typeface="Calibri"/>
                <a:ea typeface="Calibri"/>
                <a:cs typeface="Calibri"/>
              </a:rPr>
              <a:t> </a:t>
            </a:r>
            <a:r>
              <a:rPr sz="2200" dirty="0" err="1">
                <a:latin typeface="Calibri"/>
                <a:ea typeface="Calibri"/>
                <a:cs typeface="Calibri"/>
              </a:rPr>
              <a:t>clés</a:t>
            </a:r>
            <a:r>
              <a:rPr sz="2200" dirty="0">
                <a:latin typeface="Calibri"/>
                <a:ea typeface="Calibri"/>
                <a:cs typeface="Calibri"/>
              </a:rPr>
              <a:t> :</a:t>
            </a:r>
          </a:p>
          <a:p>
            <a:r>
              <a:rPr sz="2200" dirty="0">
                <a:latin typeface="Calibri"/>
                <a:ea typeface="Calibri"/>
                <a:cs typeface="Calibri"/>
              </a:rPr>
              <a:t>Consolidation et mise </a:t>
            </a:r>
            <a:r>
              <a:rPr sz="2200" dirty="0" err="1">
                <a:latin typeface="Calibri"/>
                <a:ea typeface="Calibri"/>
                <a:cs typeface="Calibri"/>
              </a:rPr>
              <a:t>en</a:t>
            </a:r>
            <a:r>
              <a:rPr sz="2200" dirty="0">
                <a:latin typeface="Calibri"/>
                <a:ea typeface="Calibri"/>
                <a:cs typeface="Calibri"/>
              </a:rPr>
              <a:t> </a:t>
            </a:r>
            <a:r>
              <a:rPr sz="2200" dirty="0" err="1">
                <a:latin typeface="Calibri"/>
                <a:ea typeface="Calibri"/>
                <a:cs typeface="Calibri"/>
              </a:rPr>
              <a:t>attente</a:t>
            </a:r>
            <a:r>
              <a:rPr sz="2200" dirty="0">
                <a:latin typeface="Calibri"/>
                <a:ea typeface="Calibri"/>
                <a:cs typeface="Calibri"/>
              </a:rPr>
              <a:t> des </a:t>
            </a:r>
            <a:r>
              <a:rPr sz="2200" dirty="0" err="1">
                <a:latin typeface="Calibri"/>
                <a:ea typeface="Calibri"/>
                <a:cs typeface="Calibri"/>
              </a:rPr>
              <a:t>commandes</a:t>
            </a:r>
            <a:r>
              <a:rPr sz="2200" dirty="0">
                <a:latin typeface="Calibri"/>
                <a:ea typeface="Calibri"/>
                <a:cs typeface="Calibri"/>
              </a:rPr>
              <a:t> pour </a:t>
            </a:r>
            <a:r>
              <a:rPr sz="2200" dirty="0" err="1">
                <a:latin typeface="Calibri"/>
                <a:ea typeface="Calibri"/>
                <a:cs typeface="Calibri"/>
              </a:rPr>
              <a:t>l’expédition</a:t>
            </a:r>
            <a:endParaRPr sz="2200" dirty="0">
              <a:latin typeface="Calibri"/>
              <a:ea typeface="Calibri"/>
              <a:cs typeface="Calibri"/>
            </a:endParaRPr>
          </a:p>
          <a:p>
            <a:r>
              <a:rPr sz="2200" dirty="0" err="1">
                <a:latin typeface="Calibri"/>
                <a:ea typeface="Calibri"/>
                <a:cs typeface="Calibri"/>
              </a:rPr>
              <a:t>Chargement</a:t>
            </a:r>
            <a:r>
              <a:rPr sz="2200" dirty="0">
                <a:latin typeface="Calibri"/>
                <a:ea typeface="Calibri"/>
                <a:cs typeface="Calibri"/>
              </a:rPr>
              <a:t> des </a:t>
            </a:r>
            <a:r>
              <a:rPr sz="2200" dirty="0" err="1">
                <a:latin typeface="Calibri"/>
                <a:ea typeface="Calibri"/>
                <a:cs typeface="Calibri"/>
              </a:rPr>
              <a:t>biens</a:t>
            </a:r>
            <a:r>
              <a:rPr sz="2200" dirty="0">
                <a:latin typeface="Calibri"/>
                <a:ea typeface="Calibri"/>
                <a:cs typeface="Calibri"/>
              </a:rPr>
              <a:t> dans les camions </a:t>
            </a:r>
            <a:r>
              <a:rPr sz="2200" dirty="0" err="1">
                <a:latin typeface="Calibri"/>
                <a:ea typeface="Calibri"/>
                <a:cs typeface="Calibri"/>
              </a:rPr>
              <a:t>ou</a:t>
            </a:r>
            <a:r>
              <a:rPr sz="2200" dirty="0">
                <a:latin typeface="Calibri"/>
                <a:ea typeface="Calibri"/>
                <a:cs typeface="Calibri"/>
              </a:rPr>
              <a:t> </a:t>
            </a:r>
            <a:r>
              <a:rPr sz="2200" dirty="0" err="1">
                <a:latin typeface="Calibri"/>
                <a:ea typeface="Calibri"/>
                <a:cs typeface="Calibri"/>
              </a:rPr>
              <a:t>conteneurs</a:t>
            </a:r>
            <a:endParaRPr sz="2200" dirty="0">
              <a:latin typeface="Calibri"/>
              <a:ea typeface="Calibri"/>
              <a:cs typeface="Calibri"/>
            </a:endParaRPr>
          </a:p>
          <a:p>
            <a:r>
              <a:rPr sz="2200" dirty="0" err="1">
                <a:latin typeface="Calibri"/>
                <a:ea typeface="Calibri"/>
                <a:cs typeface="Calibri"/>
              </a:rPr>
              <a:t>Vérification</a:t>
            </a:r>
            <a:r>
              <a:rPr sz="2200" dirty="0">
                <a:latin typeface="Calibri"/>
                <a:ea typeface="Calibri"/>
                <a:cs typeface="Calibri"/>
              </a:rPr>
              <a:t> des documents </a:t>
            </a:r>
            <a:r>
              <a:rPr sz="2200" dirty="0" err="1">
                <a:latin typeface="Calibri"/>
                <a:ea typeface="Calibri"/>
                <a:cs typeface="Calibri"/>
              </a:rPr>
              <a:t>d’expédition</a:t>
            </a:r>
            <a:r>
              <a:rPr sz="2200" dirty="0">
                <a:latin typeface="Calibri"/>
                <a:ea typeface="Calibri"/>
                <a:cs typeface="Calibri"/>
              </a:rPr>
              <a:t> et de </a:t>
            </a:r>
            <a:r>
              <a:rPr sz="2200" dirty="0" err="1">
                <a:latin typeface="Calibri"/>
                <a:ea typeface="Calibri"/>
                <a:cs typeface="Calibri"/>
              </a:rPr>
              <a:t>conformité</a:t>
            </a:r>
            <a:endParaRPr sz="2200" dirty="0">
              <a:latin typeface="Calibri"/>
              <a:ea typeface="Calibri"/>
              <a:cs typeface="Calibri"/>
            </a:endParaRPr>
          </a:p>
          <a:p>
            <a:r>
              <a:rPr sz="2200" dirty="0">
                <a:latin typeface="Calibri"/>
                <a:ea typeface="Calibri"/>
                <a:cs typeface="Calibri"/>
              </a:rPr>
              <a:t>Coordination avec les </a:t>
            </a:r>
            <a:r>
              <a:rPr sz="2200" dirty="0" err="1">
                <a:latin typeface="Calibri"/>
                <a:ea typeface="Calibri"/>
                <a:cs typeface="Calibri"/>
              </a:rPr>
              <a:t>transporteurs</a:t>
            </a:r>
            <a:r>
              <a:rPr sz="2200" dirty="0">
                <a:latin typeface="Calibri"/>
                <a:ea typeface="Calibri"/>
                <a:cs typeface="Calibri"/>
              </a:rPr>
              <a:t> et les </a:t>
            </a:r>
            <a:r>
              <a:rPr sz="2200" dirty="0" err="1">
                <a:latin typeface="Calibri"/>
                <a:ea typeface="Calibri"/>
                <a:cs typeface="Calibri"/>
              </a:rPr>
              <a:t>partenaires</a:t>
            </a:r>
            <a:r>
              <a:rPr sz="2200" dirty="0">
                <a:latin typeface="Calibri"/>
                <a:ea typeface="Calibri"/>
                <a:cs typeface="Calibri"/>
              </a:rPr>
              <a:t> </a:t>
            </a:r>
            <a:r>
              <a:rPr sz="2200" dirty="0" err="1">
                <a:latin typeface="Calibri"/>
                <a:ea typeface="Calibri"/>
                <a:cs typeface="Calibri"/>
              </a:rPr>
              <a:t>logistiques</a:t>
            </a:r>
            <a:endParaRPr sz="2200" dirty="0">
              <a:latin typeface="Calibri"/>
              <a:ea typeface="Calibri"/>
              <a:cs typeface="Calibri"/>
            </a:endParaRPr>
          </a:p>
          <a:p>
            <a:r>
              <a:rPr sz="2200" dirty="0" err="1">
                <a:latin typeface="Calibri"/>
                <a:ea typeface="Calibri"/>
                <a:cs typeface="Calibri"/>
              </a:rPr>
              <a:t>Considérations</a:t>
            </a:r>
            <a:r>
              <a:rPr sz="2200" dirty="0">
                <a:latin typeface="Calibri"/>
                <a:ea typeface="Calibri"/>
                <a:cs typeface="Calibri"/>
              </a:rPr>
              <a:t> de conception :</a:t>
            </a:r>
          </a:p>
          <a:p>
            <a:r>
              <a:rPr sz="2200" dirty="0" err="1">
                <a:latin typeface="Calibri"/>
                <a:ea typeface="Calibri"/>
                <a:cs typeface="Calibri"/>
              </a:rPr>
              <a:t>Accès</a:t>
            </a:r>
            <a:r>
              <a:rPr sz="2200" dirty="0">
                <a:latin typeface="Calibri"/>
                <a:ea typeface="Calibri"/>
                <a:cs typeface="Calibri"/>
              </a:rPr>
              <a:t> facile pour les </a:t>
            </a:r>
            <a:r>
              <a:rPr sz="2200" dirty="0" err="1">
                <a:latin typeface="Calibri"/>
                <a:ea typeface="Calibri"/>
                <a:cs typeface="Calibri"/>
              </a:rPr>
              <a:t>véhicules</a:t>
            </a:r>
            <a:r>
              <a:rPr sz="2200" dirty="0">
                <a:latin typeface="Calibri"/>
                <a:ea typeface="Calibri"/>
                <a:cs typeface="Calibri"/>
              </a:rPr>
              <a:t> </a:t>
            </a:r>
            <a:r>
              <a:rPr sz="2200" dirty="0" err="1">
                <a:latin typeface="Calibri"/>
                <a:ea typeface="Calibri"/>
                <a:cs typeface="Calibri"/>
              </a:rPr>
              <a:t>sortants</a:t>
            </a:r>
            <a:endParaRPr sz="2200" dirty="0">
              <a:latin typeface="Calibri"/>
              <a:ea typeface="Calibri"/>
              <a:cs typeface="Calibri"/>
            </a:endParaRPr>
          </a:p>
          <a:p>
            <a:r>
              <a:rPr sz="2200" dirty="0">
                <a:latin typeface="Calibri"/>
                <a:ea typeface="Calibri"/>
                <a:cs typeface="Calibri"/>
              </a:rPr>
              <a:t>Zone de mise </a:t>
            </a:r>
            <a:r>
              <a:rPr sz="2200" dirty="0" err="1">
                <a:latin typeface="Calibri"/>
                <a:ea typeface="Calibri"/>
                <a:cs typeface="Calibri"/>
              </a:rPr>
              <a:t>en</a:t>
            </a:r>
            <a:r>
              <a:rPr sz="2200" dirty="0">
                <a:latin typeface="Calibri"/>
                <a:ea typeface="Calibri"/>
                <a:cs typeface="Calibri"/>
              </a:rPr>
              <a:t> </a:t>
            </a:r>
            <a:r>
              <a:rPr sz="2200" dirty="0" err="1">
                <a:latin typeface="Calibri"/>
                <a:ea typeface="Calibri"/>
                <a:cs typeface="Calibri"/>
              </a:rPr>
              <a:t>attente</a:t>
            </a:r>
            <a:r>
              <a:rPr sz="2200" dirty="0">
                <a:latin typeface="Calibri"/>
                <a:ea typeface="Calibri"/>
                <a:cs typeface="Calibri"/>
              </a:rPr>
              <a:t> suffisante pour </a:t>
            </a:r>
            <a:r>
              <a:rPr sz="2200" dirty="0" err="1">
                <a:latin typeface="Calibri"/>
                <a:ea typeface="Calibri"/>
                <a:cs typeface="Calibri"/>
              </a:rPr>
              <a:t>organiser</a:t>
            </a:r>
            <a:r>
              <a:rPr sz="2200" dirty="0">
                <a:latin typeface="Calibri"/>
                <a:ea typeface="Calibri"/>
                <a:cs typeface="Calibri"/>
              </a:rPr>
              <a:t> les </a:t>
            </a:r>
            <a:r>
              <a:rPr sz="2200" dirty="0" err="1">
                <a:latin typeface="Calibri"/>
                <a:ea typeface="Calibri"/>
                <a:cs typeface="Calibri"/>
              </a:rPr>
              <a:t>expéditions</a:t>
            </a:r>
            <a:endParaRPr sz="2200" dirty="0">
              <a:latin typeface="Calibri"/>
              <a:ea typeface="Calibri"/>
              <a:cs typeface="Calibri"/>
            </a:endParaRPr>
          </a:p>
          <a:p>
            <a:r>
              <a:rPr sz="2200" dirty="0" err="1">
                <a:latin typeface="Calibri"/>
                <a:ea typeface="Calibri"/>
                <a:cs typeface="Calibri"/>
              </a:rPr>
              <a:t>Acheminement</a:t>
            </a:r>
            <a:r>
              <a:rPr sz="2200" dirty="0">
                <a:latin typeface="Calibri"/>
                <a:ea typeface="Calibri"/>
                <a:cs typeface="Calibri"/>
              </a:rPr>
              <a:t> </a:t>
            </a:r>
            <a:r>
              <a:rPr sz="2200" dirty="0" err="1">
                <a:latin typeface="Calibri"/>
                <a:ea typeface="Calibri"/>
                <a:cs typeface="Calibri"/>
              </a:rPr>
              <a:t>efficace</a:t>
            </a:r>
            <a:r>
              <a:rPr sz="2200" dirty="0">
                <a:latin typeface="Calibri"/>
                <a:ea typeface="Calibri"/>
                <a:cs typeface="Calibri"/>
              </a:rPr>
              <a:t> pour </a:t>
            </a:r>
            <a:r>
              <a:rPr sz="2200" dirty="0" err="1">
                <a:latin typeface="Calibri"/>
                <a:ea typeface="Calibri"/>
                <a:cs typeface="Calibri"/>
              </a:rPr>
              <a:t>réduire</a:t>
            </a:r>
            <a:r>
              <a:rPr sz="2200" dirty="0">
                <a:latin typeface="Calibri"/>
                <a:ea typeface="Calibri"/>
                <a:cs typeface="Calibri"/>
              </a:rPr>
              <a:t> les retards</a:t>
            </a:r>
          </a:p>
        </p:txBody>
      </p:sp>
      <p:sp>
        <p:nvSpPr>
          <p:cNvPr id="4" name="Prostokąt 3"/>
          <p:cNvSpPr/>
          <p:nvPr/>
        </p:nvSpPr>
        <p:spPr>
          <a:xfrm>
            <a:off x="3670484" y="607002"/>
            <a:ext cx="7832402" cy="1168789"/>
          </a:xfrm>
          <a:prstGeom prst="rect">
            <a:avLst/>
          </a:prstGeom>
          <a:solidFill>
            <a:schemeClr val="accent6">
              <a:lumMod val="20000"/>
              <a:lumOff val="8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pl-PL" sz="2200">
              <a:latin typeface="Calibri"/>
              <a:ea typeface="Calibri"/>
              <a:cs typeface="Calibri"/>
            </a:endParaRPr>
          </a:p>
        </p:txBody>
      </p:sp>
      <p:sp>
        <p:nvSpPr>
          <p:cNvPr id="5" name="BP copied footer text"/>
          <p:cNvSpPr txBox="1"/>
          <p:nvPr/>
        </p:nvSpPr>
        <p:spPr>
          <a:xfrm>
            <a:off x="242395" y="5725020"/>
            <a:ext cx="5044440" cy="929640"/>
          </a:xfrm>
          <a:prstGeom prst="rect">
            <a:avLst/>
          </a:prstGeom>
          <a:noFill/>
          <a:ln>
            <a:noFill/>
          </a:ln>
        </p:spPr>
        <p:txBody>
          <a:bodyPr wrap="none" lIns="0" tIns="0" rIns="0" bIns="0" anchor="b">
            <a:normAutofit/>
          </a:bodyPr>
          <a:lstStyle/>
          <a:p>
            <a:r>
              <a:rPr lang="en-US" sz="1200" dirty="0">
                <a:solidFill>
                  <a:srgbClr val="000000"/>
                </a:solidFill>
                <a:latin typeface="Calibri"/>
                <a:ea typeface="Calibri"/>
                <a:cs typeface="Calibri"/>
              </a:rPr>
              <a:t>Distribution et flux de matières</a:t>
            </a:r>
            <a:endParaRPr lang="en-US" sz="1200">
              <a:latin typeface="Calibri"/>
              <a:ea typeface="Calibri"/>
              <a:cs typeface="Calibri"/>
            </a:endParaRPr>
          </a:p>
        </p:txBody>
      </p:sp>
    </p:spTree>
    <p:extLst>
      <p:ext uri="{BB962C8B-B14F-4D97-AF65-F5344CB8AC3E}">
        <p14:creationId xmlns:p14="http://schemas.microsoft.com/office/powerpoint/2010/main" val="1630686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rPr lang="en-US" sz="2200" b="1" dirty="0">
                <a:latin typeface="Calibri"/>
                <a:ea typeface="Calibri"/>
                <a:cs typeface="Calibri"/>
              </a:rPr>
              <a:t>Zone des retours et zones auxiliaires</a:t>
            </a:r>
          </a:p>
        </p:txBody>
      </p:sp>
      <p:sp>
        <p:nvSpPr>
          <p:cNvPr id="3" name="Symbol zastępczy zawartości 2"/>
          <p:cNvSpPr>
            <a:spLocks noGrp="1"/>
          </p:cNvSpPr>
          <p:nvPr>
            <p:ph idx="1"/>
          </p:nvPr>
        </p:nvSpPr>
        <p:spPr>
          <a:xfrm>
            <a:off x="3604225" y="1123837"/>
            <a:ext cx="8084192" cy="5120640"/>
          </a:xfrm>
        </p:spPr>
        <p:txBody>
          <a:bodyPr wrap="square">
            <a:noAutofit/>
          </a:bodyPr>
          <a:lstStyle/>
          <a:p>
            <a:pPr marL="0" indent="0">
              <a:buNone/>
            </a:pPr>
            <a:r>
              <a:rPr sz="2200" dirty="0" err="1">
                <a:latin typeface="Calibri"/>
                <a:ea typeface="Calibri"/>
                <a:cs typeface="Calibri"/>
              </a:rPr>
              <a:t>Gère</a:t>
            </a:r>
            <a:r>
              <a:rPr sz="2200" dirty="0">
                <a:latin typeface="Calibri"/>
                <a:ea typeface="Calibri"/>
                <a:cs typeface="Calibri"/>
              </a:rPr>
              <a:t> les </a:t>
            </a:r>
            <a:r>
              <a:rPr sz="2200" dirty="0" err="1">
                <a:latin typeface="Calibri"/>
                <a:ea typeface="Calibri"/>
                <a:cs typeface="Calibri"/>
              </a:rPr>
              <a:t>biens</a:t>
            </a:r>
            <a:r>
              <a:rPr sz="2200" dirty="0">
                <a:latin typeface="Calibri"/>
                <a:ea typeface="Calibri"/>
                <a:cs typeface="Calibri"/>
              </a:rPr>
              <a:t> </a:t>
            </a:r>
            <a:r>
              <a:rPr sz="2200" dirty="0" err="1">
                <a:latin typeface="Calibri"/>
                <a:ea typeface="Calibri"/>
                <a:cs typeface="Calibri"/>
              </a:rPr>
              <a:t>retournés</a:t>
            </a:r>
            <a:r>
              <a:rPr sz="2200" dirty="0">
                <a:latin typeface="Calibri"/>
                <a:ea typeface="Calibri"/>
                <a:cs typeface="Calibri"/>
              </a:rPr>
              <a:t> et </a:t>
            </a:r>
            <a:r>
              <a:rPr sz="2200" dirty="0" err="1">
                <a:latin typeface="Calibri"/>
                <a:ea typeface="Calibri"/>
                <a:cs typeface="Calibri"/>
              </a:rPr>
              <a:t>soutient</a:t>
            </a:r>
            <a:r>
              <a:rPr sz="2200" dirty="0">
                <a:latin typeface="Calibri"/>
                <a:ea typeface="Calibri"/>
                <a:cs typeface="Calibri"/>
              </a:rPr>
              <a:t> les </a:t>
            </a:r>
            <a:r>
              <a:rPr sz="2200" dirty="0" err="1">
                <a:latin typeface="Calibri"/>
                <a:ea typeface="Calibri"/>
                <a:cs typeface="Calibri"/>
              </a:rPr>
              <a:t>opérations</a:t>
            </a:r>
            <a:r>
              <a:rPr sz="2200" dirty="0">
                <a:latin typeface="Calibri"/>
                <a:ea typeface="Calibri"/>
                <a:cs typeface="Calibri"/>
              </a:rPr>
              <a:t> </a:t>
            </a:r>
            <a:r>
              <a:rPr sz="2200" dirty="0" err="1">
                <a:latin typeface="Calibri"/>
                <a:ea typeface="Calibri"/>
                <a:cs typeface="Calibri"/>
              </a:rPr>
              <a:t>d’entrepôt</a:t>
            </a:r>
            <a:r>
              <a:rPr sz="2200" dirty="0">
                <a:latin typeface="Calibri"/>
                <a:ea typeface="Calibri"/>
                <a:cs typeface="Calibri"/>
              </a:rPr>
              <a:t>.</a:t>
            </a:r>
          </a:p>
          <a:p>
            <a:r>
              <a:rPr sz="2200" dirty="0" err="1">
                <a:latin typeface="Calibri"/>
                <a:ea typeface="Calibri"/>
                <a:cs typeface="Calibri"/>
              </a:rPr>
              <a:t>Activités</a:t>
            </a:r>
            <a:r>
              <a:rPr sz="2200" dirty="0">
                <a:latin typeface="Calibri"/>
                <a:ea typeface="Calibri"/>
                <a:cs typeface="Calibri"/>
              </a:rPr>
              <a:t> </a:t>
            </a:r>
            <a:r>
              <a:rPr sz="2200" dirty="0" err="1">
                <a:latin typeface="Calibri"/>
                <a:ea typeface="Calibri"/>
                <a:cs typeface="Calibri"/>
              </a:rPr>
              <a:t>clés</a:t>
            </a:r>
            <a:r>
              <a:rPr sz="2200" dirty="0">
                <a:latin typeface="Calibri"/>
                <a:ea typeface="Calibri"/>
                <a:cs typeface="Calibri"/>
              </a:rPr>
              <a:t> (retours) :</a:t>
            </a:r>
          </a:p>
          <a:p>
            <a:r>
              <a:rPr sz="2200" dirty="0" err="1">
                <a:latin typeface="Calibri"/>
                <a:ea typeface="Calibri"/>
                <a:cs typeface="Calibri"/>
              </a:rPr>
              <a:t>Réception</a:t>
            </a:r>
            <a:r>
              <a:rPr sz="2200" dirty="0">
                <a:latin typeface="Calibri"/>
                <a:ea typeface="Calibri"/>
                <a:cs typeface="Calibri"/>
              </a:rPr>
              <a:t> des articles </a:t>
            </a:r>
            <a:r>
              <a:rPr sz="2200" dirty="0" err="1">
                <a:latin typeface="Calibri"/>
                <a:ea typeface="Calibri"/>
                <a:cs typeface="Calibri"/>
              </a:rPr>
              <a:t>retournés</a:t>
            </a:r>
            <a:endParaRPr sz="2200" dirty="0">
              <a:latin typeface="Calibri"/>
              <a:ea typeface="Calibri"/>
              <a:cs typeface="Calibri"/>
            </a:endParaRPr>
          </a:p>
          <a:p>
            <a:r>
              <a:rPr sz="2200" dirty="0">
                <a:latin typeface="Calibri"/>
                <a:ea typeface="Calibri"/>
                <a:cs typeface="Calibri"/>
              </a:rPr>
              <a:t>Inspection de </a:t>
            </a:r>
            <a:r>
              <a:rPr sz="2200" dirty="0" err="1">
                <a:latin typeface="Calibri"/>
                <a:ea typeface="Calibri"/>
                <a:cs typeface="Calibri"/>
              </a:rPr>
              <a:t>leur</a:t>
            </a:r>
            <a:r>
              <a:rPr sz="2200" dirty="0">
                <a:latin typeface="Calibri"/>
                <a:ea typeface="Calibri"/>
                <a:cs typeface="Calibri"/>
              </a:rPr>
              <a:t> état et </a:t>
            </a:r>
            <a:r>
              <a:rPr sz="2200" dirty="0" err="1">
                <a:latin typeface="Calibri"/>
                <a:ea typeface="Calibri"/>
                <a:cs typeface="Calibri"/>
              </a:rPr>
              <a:t>décision</a:t>
            </a:r>
            <a:r>
              <a:rPr sz="2200" dirty="0">
                <a:latin typeface="Calibri"/>
                <a:ea typeface="Calibri"/>
                <a:cs typeface="Calibri"/>
              </a:rPr>
              <a:t> de remise </a:t>
            </a:r>
            <a:r>
              <a:rPr sz="2200" dirty="0" err="1">
                <a:latin typeface="Calibri"/>
                <a:ea typeface="Calibri"/>
                <a:cs typeface="Calibri"/>
              </a:rPr>
              <a:t>en</a:t>
            </a:r>
            <a:r>
              <a:rPr sz="2200" dirty="0">
                <a:latin typeface="Calibri"/>
                <a:ea typeface="Calibri"/>
                <a:cs typeface="Calibri"/>
              </a:rPr>
              <a:t> stock, de </a:t>
            </a:r>
            <a:r>
              <a:rPr sz="2200" dirty="0" err="1">
                <a:latin typeface="Calibri"/>
                <a:ea typeface="Calibri"/>
                <a:cs typeface="Calibri"/>
              </a:rPr>
              <a:t>réparation</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a:t>
            </a:r>
            <a:r>
              <a:rPr sz="2200" dirty="0" err="1">
                <a:latin typeface="Calibri"/>
                <a:ea typeface="Calibri"/>
                <a:cs typeface="Calibri"/>
              </a:rPr>
              <a:t>d’élimination</a:t>
            </a:r>
            <a:endParaRPr sz="2200" dirty="0">
              <a:latin typeface="Calibri"/>
              <a:ea typeface="Calibri"/>
              <a:cs typeface="Calibri"/>
            </a:endParaRPr>
          </a:p>
          <a:p>
            <a:r>
              <a:rPr sz="2200" dirty="0" err="1">
                <a:latin typeface="Calibri"/>
                <a:ea typeface="Calibri"/>
                <a:cs typeface="Calibri"/>
              </a:rPr>
              <a:t>Activités</a:t>
            </a:r>
            <a:r>
              <a:rPr sz="2200" dirty="0">
                <a:latin typeface="Calibri"/>
                <a:ea typeface="Calibri"/>
                <a:cs typeface="Calibri"/>
              </a:rPr>
              <a:t> (zones </a:t>
            </a:r>
            <a:r>
              <a:rPr sz="2200" dirty="0" err="1">
                <a:latin typeface="Calibri"/>
                <a:ea typeface="Calibri"/>
                <a:cs typeface="Calibri"/>
              </a:rPr>
              <a:t>auxiliaires</a:t>
            </a:r>
            <a:r>
              <a:rPr sz="2200" dirty="0">
                <a:latin typeface="Calibri"/>
                <a:ea typeface="Calibri"/>
                <a:cs typeface="Calibri"/>
              </a:rPr>
              <a:t>) :</a:t>
            </a:r>
          </a:p>
          <a:p>
            <a:r>
              <a:rPr sz="2200" dirty="0">
                <a:latin typeface="Calibri"/>
                <a:ea typeface="Calibri"/>
                <a:cs typeface="Calibri"/>
              </a:rPr>
              <a:t>Ateliers de maintenance</a:t>
            </a:r>
          </a:p>
          <a:p>
            <a:r>
              <a:rPr sz="2200" dirty="0" err="1">
                <a:latin typeface="Calibri"/>
                <a:ea typeface="Calibri"/>
                <a:cs typeface="Calibri"/>
              </a:rPr>
              <a:t>Bureaux</a:t>
            </a:r>
            <a:r>
              <a:rPr sz="2200" dirty="0">
                <a:latin typeface="Calibri"/>
                <a:ea typeface="Calibri"/>
                <a:cs typeface="Calibri"/>
              </a:rPr>
              <a:t> pour la gestion de </a:t>
            </a:r>
            <a:r>
              <a:rPr sz="2200" dirty="0" err="1">
                <a:latin typeface="Calibri"/>
                <a:ea typeface="Calibri"/>
                <a:cs typeface="Calibri"/>
              </a:rPr>
              <a:t>l’entrepôt</a:t>
            </a:r>
            <a:endParaRPr sz="2200" dirty="0">
              <a:latin typeface="Calibri"/>
              <a:ea typeface="Calibri"/>
              <a:cs typeface="Calibri"/>
            </a:endParaRPr>
          </a:p>
          <a:p>
            <a:r>
              <a:rPr sz="2200" dirty="0">
                <a:latin typeface="Calibri"/>
                <a:ea typeface="Calibri"/>
                <a:cs typeface="Calibri"/>
              </a:rPr>
              <a:t>Salles de pause pour le personnel</a:t>
            </a:r>
          </a:p>
          <a:p>
            <a:r>
              <a:rPr sz="2200" dirty="0">
                <a:latin typeface="Calibri"/>
                <a:ea typeface="Calibri"/>
                <a:cs typeface="Calibri"/>
              </a:rPr>
              <a:t>Stockage des </a:t>
            </a:r>
            <a:r>
              <a:rPr sz="2200" dirty="0" err="1">
                <a:latin typeface="Calibri"/>
                <a:ea typeface="Calibri"/>
                <a:cs typeface="Calibri"/>
              </a:rPr>
              <a:t>équipements</a:t>
            </a:r>
            <a:endParaRPr sz="2200" dirty="0">
              <a:latin typeface="Calibri"/>
              <a:ea typeface="Calibri"/>
              <a:cs typeface="Calibri"/>
            </a:endParaRPr>
          </a:p>
          <a:p>
            <a:r>
              <a:rPr sz="2200" dirty="0" err="1">
                <a:latin typeface="Calibri"/>
                <a:ea typeface="Calibri"/>
                <a:cs typeface="Calibri"/>
              </a:rPr>
              <a:t>Considérations</a:t>
            </a:r>
            <a:r>
              <a:rPr sz="2200" dirty="0">
                <a:latin typeface="Calibri"/>
                <a:ea typeface="Calibri"/>
                <a:cs typeface="Calibri"/>
              </a:rPr>
              <a:t> de conception :</a:t>
            </a:r>
          </a:p>
          <a:p>
            <a:r>
              <a:rPr sz="2200" dirty="0" err="1">
                <a:latin typeface="Calibri"/>
                <a:ea typeface="Calibri"/>
                <a:cs typeface="Calibri"/>
              </a:rPr>
              <a:t>Séparation</a:t>
            </a:r>
            <a:r>
              <a:rPr sz="2200" dirty="0">
                <a:latin typeface="Calibri"/>
                <a:ea typeface="Calibri"/>
                <a:cs typeface="Calibri"/>
              </a:rPr>
              <a:t> </a:t>
            </a:r>
            <a:r>
              <a:rPr sz="2200" dirty="0" err="1">
                <a:latin typeface="Calibri"/>
                <a:ea typeface="Calibri"/>
                <a:cs typeface="Calibri"/>
              </a:rPr>
              <a:t>claire</a:t>
            </a:r>
            <a:r>
              <a:rPr sz="2200" dirty="0">
                <a:latin typeface="Calibri"/>
                <a:ea typeface="Calibri"/>
                <a:cs typeface="Calibri"/>
              </a:rPr>
              <a:t> du flux principal </a:t>
            </a:r>
            <a:r>
              <a:rPr sz="2200" dirty="0" err="1">
                <a:latin typeface="Calibri"/>
                <a:ea typeface="Calibri"/>
                <a:cs typeface="Calibri"/>
              </a:rPr>
              <a:t>afin</a:t>
            </a:r>
            <a:r>
              <a:rPr sz="2200" dirty="0">
                <a:latin typeface="Calibri"/>
                <a:ea typeface="Calibri"/>
                <a:cs typeface="Calibri"/>
              </a:rPr>
              <a:t> </a:t>
            </a:r>
            <a:r>
              <a:rPr sz="2200" dirty="0" err="1">
                <a:latin typeface="Calibri"/>
                <a:ea typeface="Calibri"/>
                <a:cs typeface="Calibri"/>
              </a:rPr>
              <a:t>d’éviter</a:t>
            </a:r>
            <a:r>
              <a:rPr sz="2200" dirty="0">
                <a:latin typeface="Calibri"/>
                <a:ea typeface="Calibri"/>
                <a:cs typeface="Calibri"/>
              </a:rPr>
              <a:t> de </a:t>
            </a:r>
            <a:r>
              <a:rPr sz="2200" dirty="0" err="1">
                <a:latin typeface="Calibri"/>
                <a:ea typeface="Calibri"/>
                <a:cs typeface="Calibri"/>
              </a:rPr>
              <a:t>perturber</a:t>
            </a:r>
            <a:r>
              <a:rPr sz="2200" dirty="0">
                <a:latin typeface="Calibri"/>
                <a:ea typeface="Calibri"/>
                <a:cs typeface="Calibri"/>
              </a:rPr>
              <a:t> les </a:t>
            </a:r>
            <a:r>
              <a:rPr sz="2200" dirty="0" err="1">
                <a:latin typeface="Calibri"/>
                <a:ea typeface="Calibri"/>
                <a:cs typeface="Calibri"/>
              </a:rPr>
              <a:t>opérations</a:t>
            </a:r>
            <a:endParaRPr sz="2200" dirty="0">
              <a:latin typeface="Calibri"/>
              <a:ea typeface="Calibri"/>
              <a:cs typeface="Calibri"/>
            </a:endParaRPr>
          </a:p>
          <a:p>
            <a:r>
              <a:rPr sz="2200" dirty="0">
                <a:latin typeface="Calibri"/>
                <a:ea typeface="Calibri"/>
                <a:cs typeface="Calibri"/>
              </a:rPr>
              <a:t>Espace </a:t>
            </a:r>
            <a:r>
              <a:rPr sz="2200" dirty="0" err="1">
                <a:latin typeface="Calibri"/>
                <a:ea typeface="Calibri"/>
                <a:cs typeface="Calibri"/>
              </a:rPr>
              <a:t>suffisant</a:t>
            </a:r>
            <a:r>
              <a:rPr sz="2200" dirty="0">
                <a:latin typeface="Calibri"/>
                <a:ea typeface="Calibri"/>
                <a:cs typeface="Calibri"/>
              </a:rPr>
              <a:t> pour </a:t>
            </a:r>
            <a:r>
              <a:rPr sz="2200" dirty="0" err="1">
                <a:latin typeface="Calibri"/>
                <a:ea typeface="Calibri"/>
                <a:cs typeface="Calibri"/>
              </a:rPr>
              <a:t>l’inspection</a:t>
            </a:r>
            <a:r>
              <a:rPr sz="2200" dirty="0">
                <a:latin typeface="Calibri"/>
                <a:ea typeface="Calibri"/>
                <a:cs typeface="Calibri"/>
              </a:rPr>
              <a:t>, la </a:t>
            </a:r>
            <a:r>
              <a:rPr sz="2200" dirty="0" err="1">
                <a:latin typeface="Calibri"/>
                <a:ea typeface="Calibri"/>
                <a:cs typeface="Calibri"/>
              </a:rPr>
              <a:t>réparation</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le </a:t>
            </a:r>
            <a:r>
              <a:rPr sz="2200" dirty="0" err="1">
                <a:latin typeface="Calibri"/>
                <a:ea typeface="Calibri"/>
                <a:cs typeface="Calibri"/>
              </a:rPr>
              <a:t>réemballage</a:t>
            </a:r>
            <a:endParaRPr sz="2200" dirty="0">
              <a:latin typeface="Calibri"/>
              <a:ea typeface="Calibri"/>
              <a:cs typeface="Calibri"/>
            </a:endParaRPr>
          </a:p>
        </p:txBody>
      </p:sp>
      <p:sp>
        <p:nvSpPr>
          <p:cNvPr id="4" name="Prostokąt 3"/>
          <p:cNvSpPr/>
          <p:nvPr/>
        </p:nvSpPr>
        <p:spPr>
          <a:xfrm>
            <a:off x="3524346" y="331305"/>
            <a:ext cx="7832402" cy="689114"/>
          </a:xfrm>
          <a:prstGeom prst="rect">
            <a:avLst/>
          </a:prstGeom>
          <a:solidFill>
            <a:schemeClr val="accent6">
              <a:lumMod val="20000"/>
              <a:lumOff val="8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pl-PL" sz="2200">
              <a:latin typeface="Calibri"/>
              <a:ea typeface="Calibri"/>
              <a:cs typeface="Calibri"/>
            </a:endParaRPr>
          </a:p>
        </p:txBody>
      </p:sp>
      <p:sp>
        <p:nvSpPr>
          <p:cNvPr id="5" name="BP copied footer text"/>
          <p:cNvSpPr txBox="1"/>
          <p:nvPr/>
        </p:nvSpPr>
        <p:spPr>
          <a:xfrm>
            <a:off x="242395" y="5725020"/>
            <a:ext cx="5044440" cy="929640"/>
          </a:xfrm>
          <a:prstGeom prst="rect">
            <a:avLst/>
          </a:prstGeom>
          <a:noFill/>
          <a:ln>
            <a:noFill/>
          </a:ln>
        </p:spPr>
        <p:txBody>
          <a:bodyPr wrap="none" lIns="0" tIns="0" rIns="0" bIns="0" anchor="b">
            <a:normAutofit/>
          </a:bodyPr>
          <a:lstStyle/>
          <a:p>
            <a:r>
              <a:rPr lang="en-US" sz="1200" dirty="0">
                <a:solidFill>
                  <a:srgbClr val="000000"/>
                </a:solidFill>
                <a:latin typeface="Calibri"/>
                <a:ea typeface="Calibri"/>
                <a:cs typeface="Calibri"/>
              </a:rPr>
              <a:t>Distribution et flux de matières</a:t>
            </a:r>
            <a:endParaRPr lang="en-US" sz="1200">
              <a:latin typeface="Calibri"/>
              <a:ea typeface="Calibri"/>
              <a:cs typeface="Calibri"/>
            </a:endParaRPr>
          </a:p>
        </p:txBody>
      </p:sp>
    </p:spTree>
    <p:extLst>
      <p:ext uri="{BB962C8B-B14F-4D97-AF65-F5344CB8AC3E}">
        <p14:creationId xmlns:p14="http://schemas.microsoft.com/office/powerpoint/2010/main" val="2737677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rPr lang="en-US" sz="2200" dirty="0">
                <a:latin typeface="Calibri"/>
                <a:ea typeface="Calibri"/>
                <a:cs typeface="Calibri"/>
              </a:rPr>
              <a:t>Exemple d’implantation d’entrepôt avec zones mises en évidence</a:t>
            </a:r>
            <a:endParaRPr lang="pl-PL" sz="2200" dirty="0">
              <a:latin typeface="Calibri"/>
              <a:ea typeface="Calibri"/>
              <a:cs typeface="Calibri"/>
            </a:endParaRPr>
          </a:p>
        </p:txBody>
      </p:sp>
      <p:pic>
        <p:nvPicPr>
          <p:cNvPr id="4" name="Symbol zastępczy zawartości 3"/>
          <p:cNvPicPr>
            <a:picLocks noGrp="1" noChangeAspect="1"/>
          </p:cNvPicPr>
          <p:nvPr>
            <p:ph idx="1"/>
          </p:nvPr>
        </p:nvPicPr>
        <p:blipFill>
          <a:blip r:embed="rId3"/>
          <a:stretch>
            <a:fillRect/>
          </a:stretch>
        </p:blipFill>
        <p:spPr>
          <a:xfrm>
            <a:off x="4492486" y="104914"/>
            <a:ext cx="7245993" cy="5434495"/>
          </a:xfrm>
          <a:prstGeom prst="rect">
            <a:avLst/>
          </a:prstGeom>
        </p:spPr>
      </p:pic>
      <p:sp>
        <p:nvSpPr>
          <p:cNvPr id="6" name="Prostokąt 5"/>
          <p:cNvSpPr/>
          <p:nvPr/>
        </p:nvSpPr>
        <p:spPr>
          <a:xfrm>
            <a:off x="3856383" y="5124855"/>
            <a:ext cx="6096000" cy="1477328"/>
          </a:xfrm>
          <a:prstGeom prst="rect">
            <a:avLst/>
          </a:prstGeom>
        </p:spPr>
        <p:txBody>
          <a:bodyPr>
            <a:spAutoFit/>
          </a:bodyPr>
          <a:lstStyle/>
          <a:p>
            <a:r>
              <a:rPr sz="2200" i="1">
                <a:latin typeface="Calibri"/>
                <a:ea typeface="Calibri"/>
                <a:cs typeface="Calibri"/>
              </a:rPr>
              <a:t>Zone de chargement et de déchargement (rouge sur le schéma)</a:t>
            </a:r>
            <a:endParaRPr lang="pl-PL" sz="2200" i="1" dirty="0">
              <a:solidFill>
                <a:schemeClr val="tx2"/>
              </a:solidFill>
              <a:latin typeface="Calibri" panose="020F0502020204030204" pitchFamily="34" charset="0"/>
              <a:cs typeface="Calibri" panose="020F0502020204030204" pitchFamily="34" charset="0"/>
            </a:endParaRPr>
          </a:p>
          <a:p>
            <a:r>
              <a:rPr sz="2200" i="1">
                <a:latin typeface="Calibri"/>
                <a:ea typeface="Calibri"/>
                <a:cs typeface="Calibri"/>
              </a:rPr>
              <a:t>zone de réception (rouge sur le schéma)</a:t>
            </a:r>
          </a:p>
          <a:p>
            <a:r>
              <a:rPr sz="2200" i="1">
                <a:latin typeface="Calibri"/>
                <a:ea typeface="Calibri"/>
                <a:cs typeface="Calibri"/>
              </a:rPr>
              <a:t>zone de stockage (orange sur le schéma)</a:t>
            </a:r>
          </a:p>
          <a:p>
            <a:r>
              <a:rPr sz="2200" i="1">
                <a:latin typeface="Calibri"/>
                <a:ea typeface="Calibri"/>
                <a:cs typeface="Calibri"/>
              </a:rPr>
              <a:t>zone de préparation des commandes (bleu sur le schéma)</a:t>
            </a:r>
          </a:p>
          <a:p>
            <a:r>
              <a:rPr sz="2200" i="1">
                <a:latin typeface="Calibri"/>
                <a:ea typeface="Calibri"/>
                <a:cs typeface="Calibri"/>
              </a:rPr>
              <a:t>zone d’expédition (jaune sur le schéma)</a:t>
            </a:r>
          </a:p>
        </p:txBody>
      </p:sp>
      <p:sp>
        <p:nvSpPr>
          <p:cNvPr id="7" name="Prostokąt 6"/>
          <p:cNvSpPr/>
          <p:nvPr/>
        </p:nvSpPr>
        <p:spPr>
          <a:xfrm>
            <a:off x="3856383" y="5015935"/>
            <a:ext cx="5751443" cy="1695167"/>
          </a:xfrm>
          <a:prstGeom prst="rect">
            <a:avLst/>
          </a:prstGeom>
          <a:solidFill>
            <a:srgbClr val="7030A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200">
              <a:latin typeface="Calibri"/>
              <a:ea typeface="Calibri"/>
              <a:cs typeface="Calibri"/>
            </a:endParaRPr>
          </a:p>
        </p:txBody>
      </p:sp>
      <p:sp>
        <p:nvSpPr>
          <p:cNvPr id="8" name="Prostokąt 7"/>
          <p:cNvSpPr/>
          <p:nvPr/>
        </p:nvSpPr>
        <p:spPr>
          <a:xfrm>
            <a:off x="4630932" y="4481443"/>
            <a:ext cx="3094117" cy="246221"/>
          </a:xfrm>
          <a:prstGeom prst="rect">
            <a:avLst/>
          </a:prstGeom>
        </p:spPr>
        <p:txBody>
          <a:bodyPr wrap="none">
            <a:spAutoFit/>
          </a:bodyPr>
          <a:lstStyle/>
          <a:p>
            <a:r>
              <a:rPr lang="pl-PL" sz="2200" dirty="0">
                <a:latin typeface="Calibri"/>
                <a:ea typeface="Calibri"/>
                <a:cs typeface="Calibri"/>
              </a:rPr>
              <a:t>https://wdx.pl/blog/podzial-magazynu-na-strefy/</a:t>
            </a:r>
          </a:p>
        </p:txBody>
      </p:sp>
      <p:sp>
        <p:nvSpPr>
          <p:cNvPr id="9"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dirty="0">
                <a:solidFill>
                  <a:srgbClr val="000000"/>
                </a:solidFill>
                <a:latin typeface="Calibri"/>
                <a:ea typeface="Calibri"/>
                <a:cs typeface="Calibri"/>
              </a:rPr>
              <a:t>Distribution et flux de matières</a:t>
            </a:r>
            <a:endParaRPr lang="en-US" sz="1200">
              <a:latin typeface="Calibri"/>
              <a:ea typeface="Calibri"/>
              <a:cs typeface="Calibri"/>
            </a:endParaRPr>
          </a:p>
        </p:txBody>
      </p:sp>
    </p:spTree>
    <p:extLst>
      <p:ext uri="{BB962C8B-B14F-4D97-AF65-F5344CB8AC3E}">
        <p14:creationId xmlns:p14="http://schemas.microsoft.com/office/powerpoint/2010/main" val="4016790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9910" y="1123837"/>
            <a:ext cx="2947482" cy="4601183"/>
          </a:xfrm>
        </p:spPr>
        <p:txBody>
          <a:bodyPr>
            <a:normAutofit/>
          </a:bodyPr>
          <a:lstStyle/>
          <a:p>
            <a:r>
              <a:rPr lang="pl-PL" sz="2200" dirty="0">
                <a:latin typeface="Calibri" panose="020F0502020204030204" pitchFamily="34" charset="0"/>
                <a:cs typeface="Calibri" panose="020F0502020204030204" pitchFamily="34" charset="0"/>
              </a:rPr>
              <a:t>Principes de conception de l’implantation</a:t>
            </a:r>
          </a:p>
        </p:txBody>
      </p:sp>
      <p:sp>
        <p:nvSpPr>
          <p:cNvPr id="3" name="Symbol zastępczy zawartości 2"/>
          <p:cNvSpPr>
            <a:spLocks noGrp="1"/>
          </p:cNvSpPr>
          <p:nvPr>
            <p:ph idx="1"/>
          </p:nvPr>
        </p:nvSpPr>
        <p:spPr>
          <a:xfrm>
            <a:off x="3816259" y="604380"/>
            <a:ext cx="7917806" cy="4780203"/>
          </a:xfrm>
        </p:spPr>
        <p:txBody>
          <a:bodyPr>
            <a:normAutofit lnSpcReduction="10000"/>
          </a:bodyPr>
          <a:lstStyle/>
          <a:p>
            <a:r>
              <a:rPr sz="2200" dirty="0" err="1">
                <a:latin typeface="Calibri"/>
                <a:ea typeface="Calibri"/>
                <a:cs typeface="Calibri"/>
              </a:rPr>
              <a:t>Efficacité</a:t>
            </a:r>
            <a:r>
              <a:rPr sz="2200" dirty="0">
                <a:latin typeface="Calibri"/>
                <a:ea typeface="Calibri"/>
                <a:cs typeface="Calibri"/>
              </a:rPr>
              <a:t> du flux de matières</a:t>
            </a:r>
            <a:endParaRPr lang="en-US" sz="2200" dirty="0">
              <a:latin typeface="Calibri" panose="020F0502020204030204" pitchFamily="34" charset="0"/>
              <a:cs typeface="Calibri" panose="020F0502020204030204" pitchFamily="34" charset="0"/>
            </a:endParaRPr>
          </a:p>
          <a:p>
            <a:r>
              <a:rPr sz="2200" dirty="0">
                <a:latin typeface="Calibri"/>
                <a:ea typeface="Calibri"/>
                <a:cs typeface="Calibri"/>
              </a:rPr>
              <a:t>Assurer un flux de </a:t>
            </a:r>
            <a:r>
              <a:rPr sz="2200" dirty="0" err="1">
                <a:latin typeface="Calibri"/>
                <a:ea typeface="Calibri"/>
                <a:cs typeface="Calibri"/>
              </a:rPr>
              <a:t>biens</a:t>
            </a:r>
            <a:r>
              <a:rPr sz="2200" dirty="0">
                <a:latin typeface="Calibri"/>
                <a:ea typeface="Calibri"/>
                <a:cs typeface="Calibri"/>
              </a:rPr>
              <a:t> </a:t>
            </a:r>
            <a:r>
              <a:rPr sz="2200" dirty="0" err="1">
                <a:latin typeface="Calibri"/>
                <a:ea typeface="Calibri"/>
                <a:cs typeface="Calibri"/>
              </a:rPr>
              <a:t>logique</a:t>
            </a:r>
            <a:r>
              <a:rPr sz="2200" dirty="0">
                <a:latin typeface="Calibri"/>
                <a:ea typeface="Calibri"/>
                <a:cs typeface="Calibri"/>
              </a:rPr>
              <a:t> et </a:t>
            </a:r>
            <a:r>
              <a:rPr sz="2200" dirty="0" err="1">
                <a:latin typeface="Calibri"/>
                <a:ea typeface="Calibri"/>
                <a:cs typeface="Calibri"/>
              </a:rPr>
              <a:t>aussi</a:t>
            </a:r>
            <a:r>
              <a:rPr sz="2200" dirty="0">
                <a:latin typeface="Calibri"/>
                <a:ea typeface="Calibri"/>
                <a:cs typeface="Calibri"/>
              </a:rPr>
              <a:t> direct </a:t>
            </a:r>
            <a:r>
              <a:rPr sz="2200" dirty="0" err="1">
                <a:latin typeface="Calibri"/>
                <a:ea typeface="Calibri"/>
                <a:cs typeface="Calibri"/>
              </a:rPr>
              <a:t>que</a:t>
            </a:r>
            <a:r>
              <a:rPr sz="2200" dirty="0">
                <a:latin typeface="Calibri"/>
                <a:ea typeface="Calibri"/>
                <a:cs typeface="Calibri"/>
              </a:rPr>
              <a:t> possible, </a:t>
            </a:r>
            <a:r>
              <a:rPr sz="2200" dirty="0" err="1">
                <a:latin typeface="Calibri"/>
                <a:ea typeface="Calibri"/>
                <a:cs typeface="Calibri"/>
              </a:rPr>
              <a:t>depuis</a:t>
            </a:r>
            <a:r>
              <a:rPr sz="2200" dirty="0">
                <a:latin typeface="Calibri"/>
                <a:ea typeface="Calibri"/>
                <a:cs typeface="Calibri"/>
              </a:rPr>
              <a:t> la </a:t>
            </a:r>
            <a:r>
              <a:rPr sz="2200" dirty="0" err="1">
                <a:latin typeface="Calibri"/>
                <a:ea typeface="Calibri"/>
                <a:cs typeface="Calibri"/>
              </a:rPr>
              <a:t>réception</a:t>
            </a:r>
            <a:r>
              <a:rPr sz="2200" dirty="0">
                <a:latin typeface="Calibri"/>
                <a:ea typeface="Calibri"/>
                <a:cs typeface="Calibri"/>
              </a:rPr>
              <a:t>, à travers le stockage et la </a:t>
            </a:r>
            <a:r>
              <a:rPr sz="2200" dirty="0" err="1">
                <a:latin typeface="Calibri"/>
                <a:ea typeface="Calibri"/>
                <a:cs typeface="Calibri"/>
              </a:rPr>
              <a:t>préparation</a:t>
            </a:r>
            <a:r>
              <a:rPr sz="2200" dirty="0">
                <a:latin typeface="Calibri"/>
                <a:ea typeface="Calibri"/>
                <a:cs typeface="Calibri"/>
              </a:rPr>
              <a:t> de </a:t>
            </a:r>
            <a:r>
              <a:rPr sz="2200" dirty="0" err="1">
                <a:latin typeface="Calibri"/>
                <a:ea typeface="Calibri"/>
                <a:cs typeface="Calibri"/>
              </a:rPr>
              <a:t>commandes</a:t>
            </a:r>
            <a:r>
              <a:rPr sz="2200" dirty="0">
                <a:latin typeface="Calibri"/>
                <a:ea typeface="Calibri"/>
                <a:cs typeface="Calibri"/>
              </a:rPr>
              <a:t>, </a:t>
            </a:r>
            <a:r>
              <a:rPr sz="2200" dirty="0" err="1">
                <a:latin typeface="Calibri"/>
                <a:ea typeface="Calibri"/>
                <a:cs typeface="Calibri"/>
              </a:rPr>
              <a:t>jusqu’à</a:t>
            </a:r>
            <a:r>
              <a:rPr sz="2200" dirty="0">
                <a:latin typeface="Calibri"/>
                <a:ea typeface="Calibri"/>
                <a:cs typeface="Calibri"/>
              </a:rPr>
              <a:t> </a:t>
            </a:r>
            <a:r>
              <a:rPr sz="2200" dirty="0" err="1">
                <a:latin typeface="Calibri"/>
                <a:ea typeface="Calibri"/>
                <a:cs typeface="Calibri"/>
              </a:rPr>
              <a:t>l’expédition</a:t>
            </a:r>
            <a:r>
              <a:rPr sz="2200" dirty="0">
                <a:latin typeface="Calibri"/>
                <a:ea typeface="Calibri"/>
                <a:cs typeface="Calibri"/>
              </a:rPr>
              <a:t>.</a:t>
            </a:r>
          </a:p>
          <a:p>
            <a:r>
              <a:rPr sz="2200" dirty="0" err="1">
                <a:latin typeface="Calibri"/>
                <a:ea typeface="Calibri"/>
                <a:cs typeface="Calibri"/>
              </a:rPr>
              <a:t>Minimiser</a:t>
            </a:r>
            <a:r>
              <a:rPr sz="2200" dirty="0">
                <a:latin typeface="Calibri"/>
                <a:ea typeface="Calibri"/>
                <a:cs typeface="Calibri"/>
              </a:rPr>
              <a:t> les </a:t>
            </a:r>
            <a:r>
              <a:rPr sz="2200" dirty="0" err="1">
                <a:latin typeface="Calibri"/>
                <a:ea typeface="Calibri"/>
                <a:cs typeface="Calibri"/>
              </a:rPr>
              <a:t>mouvements</a:t>
            </a:r>
            <a:r>
              <a:rPr sz="2200" dirty="0">
                <a:latin typeface="Calibri"/>
                <a:ea typeface="Calibri"/>
                <a:cs typeface="Calibri"/>
              </a:rPr>
              <a:t> internes des </a:t>
            </a:r>
            <a:r>
              <a:rPr sz="2200" dirty="0" err="1">
                <a:latin typeface="Calibri"/>
                <a:ea typeface="Calibri"/>
                <a:cs typeface="Calibri"/>
              </a:rPr>
              <a:t>produits</a:t>
            </a:r>
            <a:r>
              <a:rPr sz="2200" dirty="0">
                <a:latin typeface="Calibri"/>
                <a:ea typeface="Calibri"/>
                <a:cs typeface="Calibri"/>
              </a:rPr>
              <a:t> et </a:t>
            </a:r>
            <a:r>
              <a:rPr sz="2200" dirty="0" err="1">
                <a:latin typeface="Calibri"/>
                <a:ea typeface="Calibri"/>
                <a:cs typeface="Calibri"/>
              </a:rPr>
              <a:t>éviter</a:t>
            </a:r>
            <a:r>
              <a:rPr sz="2200" dirty="0">
                <a:latin typeface="Calibri"/>
                <a:ea typeface="Calibri"/>
                <a:cs typeface="Calibri"/>
              </a:rPr>
              <a:t> le </a:t>
            </a:r>
            <a:r>
              <a:rPr sz="2200" dirty="0" err="1">
                <a:latin typeface="Calibri"/>
                <a:ea typeface="Calibri"/>
                <a:cs typeface="Calibri"/>
              </a:rPr>
              <a:t>croisement</a:t>
            </a:r>
            <a:r>
              <a:rPr sz="2200" dirty="0">
                <a:latin typeface="Calibri"/>
                <a:ea typeface="Calibri"/>
                <a:cs typeface="Calibri"/>
              </a:rPr>
              <a:t> des </a:t>
            </a:r>
            <a:r>
              <a:rPr sz="2200" dirty="0" err="1">
                <a:latin typeface="Calibri"/>
                <a:ea typeface="Calibri"/>
                <a:cs typeface="Calibri"/>
              </a:rPr>
              <a:t>parcours</a:t>
            </a:r>
            <a:r>
              <a:rPr sz="2200" dirty="0">
                <a:latin typeface="Calibri"/>
                <a:ea typeface="Calibri"/>
                <a:cs typeface="Calibri"/>
              </a:rPr>
              <a:t> de </a:t>
            </a:r>
            <a:r>
              <a:rPr sz="2200" dirty="0" err="1">
                <a:latin typeface="Calibri"/>
                <a:ea typeface="Calibri"/>
                <a:cs typeface="Calibri"/>
              </a:rPr>
              <a:t>différents</a:t>
            </a:r>
            <a:r>
              <a:rPr sz="2200" dirty="0">
                <a:latin typeface="Calibri"/>
                <a:ea typeface="Calibri"/>
                <a:cs typeface="Calibri"/>
              </a:rPr>
              <a:t> flux de matières.</a:t>
            </a:r>
          </a:p>
          <a:p>
            <a:r>
              <a:rPr sz="2200" dirty="0">
                <a:latin typeface="Calibri"/>
                <a:ea typeface="Calibri"/>
                <a:cs typeface="Calibri"/>
              </a:rPr>
              <a:t>Appliquer le </a:t>
            </a:r>
            <a:r>
              <a:rPr sz="2200" dirty="0" err="1">
                <a:latin typeface="Calibri"/>
                <a:ea typeface="Calibri"/>
                <a:cs typeface="Calibri"/>
              </a:rPr>
              <a:t>principe</a:t>
            </a:r>
            <a:r>
              <a:rPr sz="2200" dirty="0">
                <a:latin typeface="Calibri"/>
                <a:ea typeface="Calibri"/>
                <a:cs typeface="Calibri"/>
              </a:rPr>
              <a:t> « de la </a:t>
            </a:r>
            <a:r>
              <a:rPr sz="2200" dirty="0" err="1">
                <a:latin typeface="Calibri"/>
                <a:ea typeface="Calibri"/>
                <a:cs typeface="Calibri"/>
              </a:rPr>
              <a:t>réception</a:t>
            </a:r>
            <a:r>
              <a:rPr sz="2200" dirty="0">
                <a:latin typeface="Calibri"/>
                <a:ea typeface="Calibri"/>
                <a:cs typeface="Calibri"/>
              </a:rPr>
              <a:t> à </a:t>
            </a:r>
            <a:r>
              <a:rPr sz="2200" dirty="0" err="1">
                <a:latin typeface="Calibri"/>
                <a:ea typeface="Calibri"/>
                <a:cs typeface="Calibri"/>
              </a:rPr>
              <a:t>l’expédition</a:t>
            </a:r>
            <a:r>
              <a:rPr sz="2200" dirty="0">
                <a:latin typeface="Calibri"/>
                <a:ea typeface="Calibri"/>
                <a:cs typeface="Calibri"/>
              </a:rPr>
              <a:t> » </a:t>
            </a:r>
            <a:r>
              <a:rPr sz="2200" dirty="0" err="1">
                <a:latin typeface="Calibri"/>
                <a:ea typeface="Calibri"/>
                <a:cs typeface="Calibri"/>
              </a:rPr>
              <a:t>afin</a:t>
            </a:r>
            <a:r>
              <a:rPr sz="2200" dirty="0">
                <a:latin typeface="Calibri"/>
                <a:ea typeface="Calibri"/>
                <a:cs typeface="Calibri"/>
              </a:rPr>
              <a:t> de </a:t>
            </a:r>
            <a:r>
              <a:rPr sz="2200" dirty="0" err="1">
                <a:latin typeface="Calibri"/>
                <a:ea typeface="Calibri"/>
                <a:cs typeface="Calibri"/>
              </a:rPr>
              <a:t>réduire</a:t>
            </a:r>
            <a:r>
              <a:rPr sz="2200" dirty="0">
                <a:latin typeface="Calibri"/>
                <a:ea typeface="Calibri"/>
                <a:cs typeface="Calibri"/>
              </a:rPr>
              <a:t> les retours </a:t>
            </a:r>
            <a:r>
              <a:rPr sz="2200" dirty="0" err="1">
                <a:latin typeface="Calibri"/>
                <a:ea typeface="Calibri"/>
                <a:cs typeface="Calibri"/>
              </a:rPr>
              <a:t>en</a:t>
            </a:r>
            <a:r>
              <a:rPr sz="2200" dirty="0">
                <a:latin typeface="Calibri"/>
                <a:ea typeface="Calibri"/>
                <a:cs typeface="Calibri"/>
              </a:rPr>
              <a:t> arrière et la congestion.</a:t>
            </a:r>
          </a:p>
          <a:p>
            <a:r>
              <a:rPr sz="2200" dirty="0" err="1">
                <a:latin typeface="Calibri"/>
                <a:ea typeface="Calibri"/>
                <a:cs typeface="Calibri"/>
              </a:rPr>
              <a:t>Flexibilité</a:t>
            </a:r>
            <a:endParaRPr sz="2200" dirty="0">
              <a:latin typeface="Calibri"/>
              <a:ea typeface="Calibri"/>
              <a:cs typeface="Calibri"/>
            </a:endParaRPr>
          </a:p>
          <a:p>
            <a:r>
              <a:rPr sz="2200" dirty="0" err="1">
                <a:latin typeface="Calibri"/>
                <a:ea typeface="Calibri"/>
                <a:cs typeface="Calibri"/>
              </a:rPr>
              <a:t>L’implantation</a:t>
            </a:r>
            <a:r>
              <a:rPr sz="2200" dirty="0">
                <a:latin typeface="Calibri"/>
                <a:ea typeface="Calibri"/>
                <a:cs typeface="Calibri"/>
              </a:rPr>
              <a:t> doit </a:t>
            </a:r>
            <a:r>
              <a:rPr sz="2200" dirty="0" err="1">
                <a:latin typeface="Calibri"/>
                <a:ea typeface="Calibri"/>
                <a:cs typeface="Calibri"/>
              </a:rPr>
              <a:t>permettre</a:t>
            </a:r>
            <a:r>
              <a:rPr sz="2200" dirty="0">
                <a:latin typeface="Calibri"/>
                <a:ea typeface="Calibri"/>
                <a:cs typeface="Calibri"/>
              </a:rPr>
              <a:t> </a:t>
            </a:r>
            <a:r>
              <a:rPr sz="2200" dirty="0" err="1">
                <a:latin typeface="Calibri"/>
                <a:ea typeface="Calibri"/>
                <a:cs typeface="Calibri"/>
              </a:rPr>
              <a:t>une</a:t>
            </a:r>
            <a:r>
              <a:rPr sz="2200" dirty="0">
                <a:latin typeface="Calibri"/>
                <a:ea typeface="Calibri"/>
                <a:cs typeface="Calibri"/>
              </a:rPr>
              <a:t> adaptation facile aux changements </a:t>
            </a:r>
            <a:r>
              <a:rPr sz="2200" dirty="0" err="1">
                <a:latin typeface="Calibri"/>
                <a:ea typeface="Calibri"/>
                <a:cs typeface="Calibri"/>
              </a:rPr>
              <a:t>d’assortiment</a:t>
            </a:r>
            <a:r>
              <a:rPr sz="2200" dirty="0">
                <a:latin typeface="Calibri"/>
                <a:ea typeface="Calibri"/>
                <a:cs typeface="Calibri"/>
              </a:rPr>
              <a:t> de </a:t>
            </a:r>
            <a:r>
              <a:rPr sz="2200" dirty="0" err="1">
                <a:latin typeface="Calibri"/>
                <a:ea typeface="Calibri"/>
                <a:cs typeface="Calibri"/>
              </a:rPr>
              <a:t>produits</a:t>
            </a:r>
            <a:r>
              <a:rPr sz="2200" dirty="0">
                <a:latin typeface="Calibri"/>
                <a:ea typeface="Calibri"/>
                <a:cs typeface="Calibri"/>
              </a:rPr>
              <a:t>, à la </a:t>
            </a:r>
            <a:r>
              <a:rPr sz="2200" dirty="0" err="1">
                <a:latin typeface="Calibri"/>
                <a:ea typeface="Calibri"/>
                <a:cs typeface="Calibri"/>
              </a:rPr>
              <a:t>saisonnalité</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à </a:t>
            </a:r>
            <a:r>
              <a:rPr sz="2200" dirty="0" err="1">
                <a:latin typeface="Calibri"/>
                <a:ea typeface="Calibri"/>
                <a:cs typeface="Calibri"/>
              </a:rPr>
              <a:t>l’augmentation</a:t>
            </a:r>
            <a:r>
              <a:rPr sz="2200" dirty="0">
                <a:latin typeface="Calibri"/>
                <a:ea typeface="Calibri"/>
                <a:cs typeface="Calibri"/>
              </a:rPr>
              <a:t> des volumes.</a:t>
            </a:r>
          </a:p>
          <a:p>
            <a:r>
              <a:rPr sz="2200" dirty="0">
                <a:latin typeface="Calibri"/>
                <a:ea typeface="Calibri"/>
                <a:cs typeface="Calibri"/>
              </a:rPr>
              <a:t>Des zones de stockage </a:t>
            </a:r>
            <a:r>
              <a:rPr sz="2200" dirty="0" err="1">
                <a:latin typeface="Calibri"/>
                <a:ea typeface="Calibri"/>
                <a:cs typeface="Calibri"/>
              </a:rPr>
              <a:t>modulaires</a:t>
            </a:r>
            <a:r>
              <a:rPr sz="2200" dirty="0">
                <a:latin typeface="Calibri"/>
                <a:ea typeface="Calibri"/>
                <a:cs typeface="Calibri"/>
              </a:rPr>
              <a:t> et des </a:t>
            </a:r>
            <a:r>
              <a:rPr sz="2200" dirty="0" err="1">
                <a:latin typeface="Calibri"/>
                <a:ea typeface="Calibri"/>
                <a:cs typeface="Calibri"/>
              </a:rPr>
              <a:t>systèmes</a:t>
            </a:r>
            <a:r>
              <a:rPr sz="2200" dirty="0">
                <a:latin typeface="Calibri"/>
                <a:ea typeface="Calibri"/>
                <a:cs typeface="Calibri"/>
              </a:rPr>
              <a:t> de </a:t>
            </a:r>
            <a:r>
              <a:rPr sz="2200" dirty="0" err="1">
                <a:latin typeface="Calibri"/>
                <a:ea typeface="Calibri"/>
                <a:cs typeface="Calibri"/>
              </a:rPr>
              <a:t>rayonnages</a:t>
            </a:r>
            <a:r>
              <a:rPr sz="2200" dirty="0">
                <a:latin typeface="Calibri"/>
                <a:ea typeface="Calibri"/>
                <a:cs typeface="Calibri"/>
              </a:rPr>
              <a:t> mobiles </a:t>
            </a:r>
            <a:r>
              <a:rPr sz="2200" dirty="0" err="1">
                <a:latin typeface="Calibri"/>
                <a:ea typeface="Calibri"/>
                <a:cs typeface="Calibri"/>
              </a:rPr>
              <a:t>renforcent</a:t>
            </a:r>
            <a:r>
              <a:rPr sz="2200" dirty="0">
                <a:latin typeface="Calibri"/>
                <a:ea typeface="Calibri"/>
                <a:cs typeface="Calibri"/>
              </a:rPr>
              <a:t> </a:t>
            </a:r>
            <a:r>
              <a:rPr sz="2200" dirty="0" err="1">
                <a:latin typeface="Calibri"/>
                <a:ea typeface="Calibri"/>
                <a:cs typeface="Calibri"/>
              </a:rPr>
              <a:t>l’adaptabilité</a:t>
            </a:r>
            <a:r>
              <a:rPr sz="2200" dirty="0">
                <a:latin typeface="Calibri"/>
                <a:ea typeface="Calibri"/>
                <a:cs typeface="Calibri"/>
              </a:rPr>
              <a:t> de </a:t>
            </a:r>
            <a:r>
              <a:rPr sz="2200" dirty="0" err="1">
                <a:latin typeface="Calibri"/>
                <a:ea typeface="Calibri"/>
                <a:cs typeface="Calibri"/>
              </a:rPr>
              <a:t>l’entrepôt</a:t>
            </a:r>
            <a:r>
              <a:rPr sz="2200" dirty="0">
                <a:latin typeface="Calibri"/>
                <a:ea typeface="Calibri"/>
                <a:cs typeface="Calibri"/>
              </a:rPr>
              <a:t>.</a:t>
            </a:r>
          </a:p>
        </p:txBody>
      </p:sp>
      <p:sp>
        <p:nvSpPr>
          <p:cNvPr id="4" name="Prostokąt 3"/>
          <p:cNvSpPr/>
          <p:nvPr/>
        </p:nvSpPr>
        <p:spPr>
          <a:xfrm>
            <a:off x="5638065" y="5384583"/>
            <a:ext cx="6096000" cy="1200329"/>
          </a:xfrm>
          <a:prstGeom prst="rect">
            <a:avLst/>
          </a:prstGeom>
          <a:solidFill>
            <a:srgbClr val="92D050">
              <a:alpha val="19000"/>
            </a:srgbClr>
          </a:solidFill>
        </p:spPr>
        <p:txBody>
          <a:bodyPr>
            <a:spAutoFit/>
          </a:bodyPr>
          <a:lstStyle/>
          <a:p>
            <a:r>
              <a:rPr sz="1800" dirty="0">
                <a:latin typeface="Calibri"/>
                <a:ea typeface="Calibri"/>
                <a:cs typeface="Calibri"/>
              </a:rPr>
              <a:t>La conception de </a:t>
            </a:r>
            <a:r>
              <a:rPr sz="1800" dirty="0" err="1">
                <a:latin typeface="Calibri"/>
                <a:ea typeface="Calibri"/>
                <a:cs typeface="Calibri"/>
              </a:rPr>
              <a:t>l’implantation</a:t>
            </a:r>
            <a:r>
              <a:rPr sz="1800" dirty="0">
                <a:latin typeface="Calibri"/>
                <a:ea typeface="Calibri"/>
                <a:cs typeface="Calibri"/>
              </a:rPr>
              <a:t> de </a:t>
            </a:r>
            <a:r>
              <a:rPr sz="1800" dirty="0" err="1">
                <a:latin typeface="Calibri"/>
                <a:ea typeface="Calibri"/>
                <a:cs typeface="Calibri"/>
              </a:rPr>
              <a:t>l’entrepôt</a:t>
            </a:r>
            <a:r>
              <a:rPr sz="1800" dirty="0">
                <a:latin typeface="Calibri"/>
                <a:ea typeface="Calibri"/>
                <a:cs typeface="Calibri"/>
              </a:rPr>
              <a:t> est un </a:t>
            </a:r>
            <a:r>
              <a:rPr sz="1800" dirty="0" err="1">
                <a:latin typeface="Calibri"/>
                <a:ea typeface="Calibri"/>
                <a:cs typeface="Calibri"/>
              </a:rPr>
              <a:t>élément</a:t>
            </a:r>
            <a:r>
              <a:rPr sz="1800" dirty="0">
                <a:latin typeface="Calibri"/>
                <a:ea typeface="Calibri"/>
                <a:cs typeface="Calibri"/>
              </a:rPr>
              <a:t> </a:t>
            </a:r>
            <a:r>
              <a:rPr sz="1800" dirty="0" err="1">
                <a:latin typeface="Calibri"/>
                <a:ea typeface="Calibri"/>
                <a:cs typeface="Calibri"/>
              </a:rPr>
              <a:t>essentiel</a:t>
            </a:r>
            <a:r>
              <a:rPr sz="1800" dirty="0">
                <a:latin typeface="Calibri"/>
                <a:ea typeface="Calibri"/>
                <a:cs typeface="Calibri"/>
              </a:rPr>
              <a:t> de </a:t>
            </a:r>
            <a:r>
              <a:rPr sz="1800" dirty="0" err="1">
                <a:latin typeface="Calibri"/>
                <a:ea typeface="Calibri"/>
                <a:cs typeface="Calibri"/>
              </a:rPr>
              <a:t>l’efficacité</a:t>
            </a:r>
            <a:r>
              <a:rPr sz="1800" dirty="0">
                <a:latin typeface="Calibri"/>
                <a:ea typeface="Calibri"/>
                <a:cs typeface="Calibri"/>
              </a:rPr>
              <a:t> des </a:t>
            </a:r>
            <a:r>
              <a:rPr sz="1800" dirty="0" err="1">
                <a:latin typeface="Calibri"/>
                <a:ea typeface="Calibri"/>
                <a:cs typeface="Calibri"/>
              </a:rPr>
              <a:t>opérations</a:t>
            </a:r>
            <a:r>
              <a:rPr sz="1800" dirty="0">
                <a:latin typeface="Calibri"/>
                <a:ea typeface="Calibri"/>
                <a:cs typeface="Calibri"/>
              </a:rPr>
              <a:t> </a:t>
            </a:r>
            <a:r>
              <a:rPr sz="1800" dirty="0" err="1">
                <a:latin typeface="Calibri"/>
                <a:ea typeface="Calibri"/>
                <a:cs typeface="Calibri"/>
              </a:rPr>
              <a:t>d’entrepôt</a:t>
            </a:r>
            <a:r>
              <a:rPr sz="1800" dirty="0">
                <a:latin typeface="Calibri"/>
                <a:ea typeface="Calibri"/>
                <a:cs typeface="Calibri"/>
              </a:rPr>
              <a:t>. </a:t>
            </a:r>
            <a:r>
              <a:rPr sz="1800" dirty="0" err="1">
                <a:latin typeface="Calibri"/>
                <a:ea typeface="Calibri"/>
                <a:cs typeface="Calibri"/>
              </a:rPr>
              <a:t>L’objectif</a:t>
            </a:r>
            <a:r>
              <a:rPr sz="1800" dirty="0">
                <a:latin typeface="Calibri"/>
                <a:ea typeface="Calibri"/>
                <a:cs typeface="Calibri"/>
              </a:rPr>
              <a:t> principal est </a:t>
            </a:r>
            <a:r>
              <a:rPr sz="1800" dirty="0" err="1">
                <a:latin typeface="Calibri"/>
                <a:ea typeface="Calibri"/>
                <a:cs typeface="Calibri"/>
              </a:rPr>
              <a:t>d’assurer</a:t>
            </a:r>
            <a:r>
              <a:rPr sz="1800" dirty="0">
                <a:latin typeface="Calibri"/>
                <a:ea typeface="Calibri"/>
                <a:cs typeface="Calibri"/>
              </a:rPr>
              <a:t> un flux de matières </a:t>
            </a:r>
            <a:r>
              <a:rPr sz="1800" dirty="0" err="1">
                <a:latin typeface="Calibri"/>
                <a:ea typeface="Calibri"/>
                <a:cs typeface="Calibri"/>
              </a:rPr>
              <a:t>fluide</a:t>
            </a:r>
            <a:r>
              <a:rPr sz="1800" dirty="0">
                <a:latin typeface="Calibri"/>
                <a:ea typeface="Calibri"/>
                <a:cs typeface="Calibri"/>
              </a:rPr>
              <a:t>, </a:t>
            </a:r>
            <a:r>
              <a:rPr sz="1800" dirty="0" err="1">
                <a:latin typeface="Calibri"/>
                <a:ea typeface="Calibri"/>
                <a:cs typeface="Calibri"/>
              </a:rPr>
              <a:t>une</a:t>
            </a:r>
            <a:r>
              <a:rPr sz="1800" dirty="0">
                <a:latin typeface="Calibri"/>
                <a:ea typeface="Calibri"/>
                <a:cs typeface="Calibri"/>
              </a:rPr>
              <a:t> </a:t>
            </a:r>
            <a:r>
              <a:rPr sz="1800" dirty="0" err="1">
                <a:latin typeface="Calibri"/>
                <a:ea typeface="Calibri"/>
                <a:cs typeface="Calibri"/>
              </a:rPr>
              <a:t>utilisation</a:t>
            </a:r>
            <a:r>
              <a:rPr sz="1800" dirty="0">
                <a:latin typeface="Calibri"/>
                <a:ea typeface="Calibri"/>
                <a:cs typeface="Calibri"/>
              </a:rPr>
              <a:t> </a:t>
            </a:r>
            <a:r>
              <a:rPr sz="1800" dirty="0" err="1">
                <a:latin typeface="Calibri"/>
                <a:ea typeface="Calibri"/>
                <a:cs typeface="Calibri"/>
              </a:rPr>
              <a:t>optimale</a:t>
            </a:r>
            <a:r>
              <a:rPr sz="1800" dirty="0">
                <a:latin typeface="Calibri"/>
                <a:ea typeface="Calibri"/>
                <a:cs typeface="Calibri"/>
              </a:rPr>
              <a:t> de </a:t>
            </a:r>
            <a:r>
              <a:rPr sz="1800" dirty="0" err="1">
                <a:latin typeface="Calibri"/>
                <a:ea typeface="Calibri"/>
                <a:cs typeface="Calibri"/>
              </a:rPr>
              <a:t>l’espace</a:t>
            </a:r>
            <a:r>
              <a:rPr sz="1800" dirty="0">
                <a:latin typeface="Calibri"/>
                <a:ea typeface="Calibri"/>
                <a:cs typeface="Calibri"/>
              </a:rPr>
              <a:t> et la </a:t>
            </a:r>
            <a:r>
              <a:rPr sz="1800" dirty="0" err="1">
                <a:latin typeface="Calibri"/>
                <a:ea typeface="Calibri"/>
                <a:cs typeface="Calibri"/>
              </a:rPr>
              <a:t>minimisation</a:t>
            </a:r>
            <a:r>
              <a:rPr sz="1800" dirty="0">
                <a:latin typeface="Calibri"/>
                <a:ea typeface="Calibri"/>
                <a:cs typeface="Calibri"/>
              </a:rPr>
              <a:t> des </a:t>
            </a:r>
            <a:r>
              <a:rPr sz="1800" dirty="0" err="1">
                <a:latin typeface="Calibri"/>
                <a:ea typeface="Calibri"/>
                <a:cs typeface="Calibri"/>
              </a:rPr>
              <a:t>coûts</a:t>
            </a:r>
            <a:r>
              <a:rPr sz="1800" dirty="0">
                <a:latin typeface="Calibri"/>
                <a:ea typeface="Calibri"/>
                <a:cs typeface="Calibri"/>
              </a:rPr>
              <a:t> </a:t>
            </a:r>
            <a:r>
              <a:rPr sz="1800" dirty="0" err="1">
                <a:latin typeface="Calibri"/>
                <a:ea typeface="Calibri"/>
                <a:cs typeface="Calibri"/>
              </a:rPr>
              <a:t>opérationnels</a:t>
            </a:r>
            <a:r>
              <a:rPr sz="1800" dirty="0">
                <a:latin typeface="Calibri"/>
                <a:ea typeface="Calibri"/>
                <a:cs typeface="Calibri"/>
              </a:rPr>
              <a:t>.</a:t>
            </a:r>
            <a:endParaRPr lang="pl-PL" sz="1800" dirty="0">
              <a:latin typeface="Calibri" panose="020F0502020204030204" pitchFamily="34" charset="0"/>
              <a:cs typeface="Calibri" panose="020F0502020204030204" pitchFamily="34" charset="0"/>
            </a:endParaRPr>
          </a:p>
        </p:txBody>
      </p:sp>
      <p:sp>
        <p:nvSpPr>
          <p:cNvPr id="5"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dirty="0">
                <a:solidFill>
                  <a:srgbClr val="000000"/>
                </a:solidFill>
                <a:latin typeface="Calibri"/>
                <a:ea typeface="Calibri"/>
                <a:cs typeface="Calibri"/>
              </a:rPr>
              <a:t>Distribution et flux de matières</a:t>
            </a:r>
            <a:endParaRPr lang="en-US" sz="1200">
              <a:latin typeface="Calibri"/>
              <a:ea typeface="Calibri"/>
              <a:cs typeface="Calibri"/>
            </a:endParaRPr>
          </a:p>
        </p:txBody>
      </p:sp>
    </p:spTree>
    <p:extLst>
      <p:ext uri="{BB962C8B-B14F-4D97-AF65-F5344CB8AC3E}">
        <p14:creationId xmlns:p14="http://schemas.microsoft.com/office/powerpoint/2010/main" val="1069236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0971" y="334020"/>
            <a:ext cx="8256472" cy="6278815"/>
          </a:xfrm>
        </p:spPr>
        <p:txBody>
          <a:bodyPr>
            <a:normAutofit/>
          </a:bodyPr>
          <a:lstStyle/>
          <a:p>
            <a:r>
              <a:rPr sz="2200" dirty="0">
                <a:latin typeface="Calibri"/>
                <a:ea typeface="Calibri"/>
                <a:cs typeface="Calibri"/>
              </a:rPr>
              <a:t>Sécurité</a:t>
            </a:r>
            <a:endParaRPr lang="en-US" sz="2200" dirty="0">
              <a:latin typeface="Calibri" panose="020F0502020204030204" pitchFamily="34" charset="0"/>
              <a:cs typeface="Calibri" panose="020F0502020204030204" pitchFamily="34" charset="0"/>
            </a:endParaRPr>
          </a:p>
          <a:p>
            <a:r>
              <a:rPr sz="2200" dirty="0">
                <a:latin typeface="Calibri"/>
                <a:ea typeface="Calibri"/>
                <a:cs typeface="Calibri"/>
              </a:rPr>
              <a:t>La conception doit respecter les </a:t>
            </a:r>
            <a:r>
              <a:rPr sz="2200" dirty="0" err="1">
                <a:latin typeface="Calibri"/>
                <a:ea typeface="Calibri"/>
                <a:cs typeface="Calibri"/>
              </a:rPr>
              <a:t>règles</a:t>
            </a:r>
            <a:r>
              <a:rPr sz="2200" dirty="0">
                <a:latin typeface="Calibri"/>
                <a:ea typeface="Calibri"/>
                <a:cs typeface="Calibri"/>
              </a:rPr>
              <a:t> de santé et de sécurité au travail, </a:t>
            </a:r>
            <a:r>
              <a:rPr sz="2200" dirty="0" err="1">
                <a:latin typeface="Calibri"/>
                <a:ea typeface="Calibri"/>
                <a:cs typeface="Calibri"/>
              </a:rPr>
              <a:t>notamment</a:t>
            </a:r>
            <a:r>
              <a:rPr sz="2200" dirty="0">
                <a:latin typeface="Calibri"/>
                <a:ea typeface="Calibri"/>
                <a:cs typeface="Calibri"/>
              </a:rPr>
              <a:t> les </a:t>
            </a:r>
            <a:r>
              <a:rPr sz="2200" dirty="0" err="1">
                <a:latin typeface="Calibri"/>
                <a:ea typeface="Calibri"/>
                <a:cs typeface="Calibri"/>
              </a:rPr>
              <a:t>itinéraires</a:t>
            </a:r>
            <a:r>
              <a:rPr sz="2200" dirty="0">
                <a:latin typeface="Calibri"/>
                <a:ea typeface="Calibri"/>
                <a:cs typeface="Calibri"/>
              </a:rPr>
              <a:t> </a:t>
            </a:r>
            <a:r>
              <a:rPr sz="2200" dirty="0" err="1">
                <a:latin typeface="Calibri"/>
                <a:ea typeface="Calibri"/>
                <a:cs typeface="Calibri"/>
              </a:rPr>
              <a:t>d’urgence</a:t>
            </a:r>
            <a:r>
              <a:rPr sz="2200" dirty="0">
                <a:latin typeface="Calibri"/>
                <a:ea typeface="Calibri"/>
                <a:cs typeface="Calibri"/>
              </a:rPr>
              <a:t>, les zones </a:t>
            </a:r>
            <a:r>
              <a:rPr sz="2200" dirty="0" err="1">
                <a:latin typeface="Calibri"/>
                <a:ea typeface="Calibri"/>
                <a:cs typeface="Calibri"/>
              </a:rPr>
              <a:t>dangereuses</a:t>
            </a:r>
            <a:r>
              <a:rPr sz="2200" dirty="0">
                <a:latin typeface="Calibri"/>
                <a:ea typeface="Calibri"/>
                <a:cs typeface="Calibri"/>
              </a:rPr>
              <a:t> </a:t>
            </a:r>
            <a:r>
              <a:rPr sz="2200" dirty="0" err="1">
                <a:latin typeface="Calibri"/>
                <a:ea typeface="Calibri"/>
                <a:cs typeface="Calibri"/>
              </a:rPr>
              <a:t>signalées</a:t>
            </a:r>
            <a:r>
              <a:rPr sz="2200" dirty="0">
                <a:latin typeface="Calibri"/>
                <a:ea typeface="Calibri"/>
                <a:cs typeface="Calibri"/>
              </a:rPr>
              <a:t> et les distances </a:t>
            </a:r>
            <a:r>
              <a:rPr sz="2200" dirty="0" err="1">
                <a:latin typeface="Calibri"/>
                <a:ea typeface="Calibri"/>
                <a:cs typeface="Calibri"/>
              </a:rPr>
              <a:t>minimales</a:t>
            </a:r>
            <a:r>
              <a:rPr sz="2200" dirty="0">
                <a:latin typeface="Calibri"/>
                <a:ea typeface="Calibri"/>
                <a:cs typeface="Calibri"/>
              </a:rPr>
              <a:t> entre </a:t>
            </a:r>
            <a:r>
              <a:rPr sz="2200" dirty="0" err="1">
                <a:latin typeface="Calibri"/>
                <a:ea typeface="Calibri"/>
                <a:cs typeface="Calibri"/>
              </a:rPr>
              <a:t>rayonnages</a:t>
            </a:r>
            <a:r>
              <a:rPr sz="2200" dirty="0">
                <a:latin typeface="Calibri"/>
                <a:ea typeface="Calibri"/>
                <a:cs typeface="Calibri"/>
              </a:rPr>
              <a:t>.</a:t>
            </a:r>
          </a:p>
          <a:p>
            <a:r>
              <a:rPr sz="2200" dirty="0">
                <a:latin typeface="Calibri"/>
                <a:ea typeface="Calibri"/>
                <a:cs typeface="Calibri"/>
              </a:rPr>
              <a:t>Assurer un </a:t>
            </a:r>
            <a:r>
              <a:rPr sz="2200" dirty="0" err="1">
                <a:latin typeface="Calibri"/>
                <a:ea typeface="Calibri"/>
                <a:cs typeface="Calibri"/>
              </a:rPr>
              <a:t>positionnement</a:t>
            </a:r>
            <a:r>
              <a:rPr sz="2200" dirty="0">
                <a:latin typeface="Calibri"/>
                <a:ea typeface="Calibri"/>
                <a:cs typeface="Calibri"/>
              </a:rPr>
              <a:t> </a:t>
            </a:r>
            <a:r>
              <a:rPr sz="2200" dirty="0" err="1">
                <a:latin typeface="Calibri"/>
                <a:ea typeface="Calibri"/>
                <a:cs typeface="Calibri"/>
              </a:rPr>
              <a:t>sûr</a:t>
            </a:r>
            <a:r>
              <a:rPr sz="2200" dirty="0">
                <a:latin typeface="Calibri"/>
                <a:ea typeface="Calibri"/>
                <a:cs typeface="Calibri"/>
              </a:rPr>
              <a:t> des </a:t>
            </a:r>
            <a:r>
              <a:rPr sz="2200" dirty="0" err="1">
                <a:latin typeface="Calibri"/>
                <a:ea typeface="Calibri"/>
                <a:cs typeface="Calibri"/>
              </a:rPr>
              <a:t>équipements</a:t>
            </a:r>
            <a:r>
              <a:rPr sz="2200" dirty="0">
                <a:latin typeface="Calibri"/>
                <a:ea typeface="Calibri"/>
                <a:cs typeface="Calibri"/>
              </a:rPr>
              <a:t> de transport interne (chariots </a:t>
            </a:r>
            <a:r>
              <a:rPr sz="2200" dirty="0" err="1">
                <a:latin typeface="Calibri"/>
                <a:ea typeface="Calibri"/>
                <a:cs typeface="Calibri"/>
              </a:rPr>
              <a:t>élévateurs</a:t>
            </a:r>
            <a:r>
              <a:rPr sz="2200" dirty="0">
                <a:latin typeface="Calibri"/>
                <a:ea typeface="Calibri"/>
                <a:cs typeface="Calibri"/>
              </a:rPr>
              <a:t>, </a:t>
            </a:r>
            <a:r>
              <a:rPr sz="2200" dirty="0" err="1">
                <a:latin typeface="Calibri"/>
                <a:ea typeface="Calibri"/>
                <a:cs typeface="Calibri"/>
              </a:rPr>
              <a:t>convoyeurs</a:t>
            </a:r>
            <a:r>
              <a:rPr sz="2200" dirty="0">
                <a:latin typeface="Calibri"/>
                <a:ea typeface="Calibri"/>
                <a:cs typeface="Calibri"/>
              </a:rPr>
              <a:t>) par rapport aux </a:t>
            </a:r>
            <a:r>
              <a:rPr sz="2200" dirty="0" err="1">
                <a:latin typeface="Calibri"/>
                <a:ea typeface="Calibri"/>
                <a:cs typeface="Calibri"/>
              </a:rPr>
              <a:t>postes</a:t>
            </a:r>
            <a:r>
              <a:rPr sz="2200" dirty="0">
                <a:latin typeface="Calibri"/>
                <a:ea typeface="Calibri"/>
                <a:cs typeface="Calibri"/>
              </a:rPr>
              <a:t> de travail.</a:t>
            </a:r>
          </a:p>
          <a:p>
            <a:r>
              <a:rPr sz="2200" dirty="0" err="1">
                <a:latin typeface="Calibri"/>
                <a:ea typeface="Calibri"/>
                <a:cs typeface="Calibri"/>
              </a:rPr>
              <a:t>Efficience</a:t>
            </a:r>
            <a:r>
              <a:rPr sz="2200" dirty="0">
                <a:latin typeface="Calibri"/>
                <a:ea typeface="Calibri"/>
                <a:cs typeface="Calibri"/>
              </a:rPr>
              <a:t> des </a:t>
            </a:r>
            <a:r>
              <a:rPr sz="2200" dirty="0" err="1">
                <a:latin typeface="Calibri"/>
                <a:ea typeface="Calibri"/>
                <a:cs typeface="Calibri"/>
              </a:rPr>
              <a:t>coûts</a:t>
            </a:r>
            <a:endParaRPr sz="2200" dirty="0">
              <a:latin typeface="Calibri"/>
              <a:ea typeface="Calibri"/>
              <a:cs typeface="Calibri"/>
            </a:endParaRPr>
          </a:p>
          <a:p>
            <a:r>
              <a:rPr sz="2200" dirty="0" err="1">
                <a:latin typeface="Calibri"/>
                <a:ea typeface="Calibri"/>
                <a:cs typeface="Calibri"/>
              </a:rPr>
              <a:t>Optimiser</a:t>
            </a:r>
            <a:r>
              <a:rPr sz="2200" dirty="0">
                <a:latin typeface="Calibri"/>
                <a:ea typeface="Calibri"/>
                <a:cs typeface="Calibri"/>
              </a:rPr>
              <a:t> les distances de transport interne </a:t>
            </a:r>
            <a:r>
              <a:rPr sz="2200" dirty="0" err="1">
                <a:latin typeface="Calibri"/>
                <a:ea typeface="Calibri"/>
                <a:cs typeface="Calibri"/>
              </a:rPr>
              <a:t>afin</a:t>
            </a:r>
            <a:r>
              <a:rPr sz="2200" dirty="0">
                <a:latin typeface="Calibri"/>
                <a:ea typeface="Calibri"/>
                <a:cs typeface="Calibri"/>
              </a:rPr>
              <a:t> de </a:t>
            </a:r>
            <a:r>
              <a:rPr sz="2200" dirty="0" err="1">
                <a:latin typeface="Calibri"/>
                <a:ea typeface="Calibri"/>
                <a:cs typeface="Calibri"/>
              </a:rPr>
              <a:t>réduire</a:t>
            </a:r>
            <a:r>
              <a:rPr sz="2200" dirty="0">
                <a:latin typeface="Calibri"/>
                <a:ea typeface="Calibri"/>
                <a:cs typeface="Calibri"/>
              </a:rPr>
              <a:t> le temps de travail et </a:t>
            </a:r>
            <a:r>
              <a:rPr sz="2200" dirty="0" err="1">
                <a:latin typeface="Calibri"/>
                <a:ea typeface="Calibri"/>
                <a:cs typeface="Calibri"/>
              </a:rPr>
              <a:t>l’utilisation</a:t>
            </a:r>
            <a:r>
              <a:rPr sz="2200" dirty="0">
                <a:latin typeface="Calibri"/>
                <a:ea typeface="Calibri"/>
                <a:cs typeface="Calibri"/>
              </a:rPr>
              <a:t> des </a:t>
            </a:r>
            <a:r>
              <a:rPr sz="2200" dirty="0" err="1">
                <a:latin typeface="Calibri"/>
                <a:ea typeface="Calibri"/>
                <a:cs typeface="Calibri"/>
              </a:rPr>
              <a:t>équipements</a:t>
            </a:r>
            <a:r>
              <a:rPr sz="2200" dirty="0">
                <a:latin typeface="Calibri"/>
                <a:ea typeface="Calibri"/>
                <a:cs typeface="Calibri"/>
              </a:rPr>
              <a:t>.</a:t>
            </a:r>
          </a:p>
          <a:p>
            <a:r>
              <a:rPr sz="2200" dirty="0">
                <a:latin typeface="Calibri"/>
                <a:ea typeface="Calibri"/>
                <a:cs typeface="Calibri"/>
              </a:rPr>
              <a:t>Une </a:t>
            </a:r>
            <a:r>
              <a:rPr sz="2200" dirty="0" err="1">
                <a:latin typeface="Calibri"/>
                <a:ea typeface="Calibri"/>
                <a:cs typeface="Calibri"/>
              </a:rPr>
              <a:t>utilisation</a:t>
            </a:r>
            <a:r>
              <a:rPr sz="2200" dirty="0">
                <a:latin typeface="Calibri"/>
                <a:ea typeface="Calibri"/>
                <a:cs typeface="Calibri"/>
              </a:rPr>
              <a:t> </a:t>
            </a:r>
            <a:r>
              <a:rPr sz="2200" dirty="0" err="1">
                <a:latin typeface="Calibri"/>
                <a:ea typeface="Calibri"/>
                <a:cs typeface="Calibri"/>
              </a:rPr>
              <a:t>efficace</a:t>
            </a:r>
            <a:r>
              <a:rPr sz="2200" dirty="0">
                <a:latin typeface="Calibri"/>
                <a:ea typeface="Calibri"/>
                <a:cs typeface="Calibri"/>
              </a:rPr>
              <a:t> de </a:t>
            </a:r>
            <a:r>
              <a:rPr sz="2200" dirty="0" err="1">
                <a:latin typeface="Calibri"/>
                <a:ea typeface="Calibri"/>
                <a:cs typeface="Calibri"/>
              </a:rPr>
              <a:t>l’espace</a:t>
            </a:r>
            <a:r>
              <a:rPr sz="2200" dirty="0">
                <a:latin typeface="Calibri"/>
                <a:ea typeface="Calibri"/>
                <a:cs typeface="Calibri"/>
              </a:rPr>
              <a:t> </a:t>
            </a:r>
            <a:r>
              <a:rPr sz="2200" dirty="0" err="1">
                <a:latin typeface="Calibri"/>
                <a:ea typeface="Calibri"/>
                <a:cs typeface="Calibri"/>
              </a:rPr>
              <a:t>d’entreposage</a:t>
            </a:r>
            <a:r>
              <a:rPr sz="2200" dirty="0">
                <a:latin typeface="Calibri"/>
                <a:ea typeface="Calibri"/>
                <a:cs typeface="Calibri"/>
              </a:rPr>
              <a:t> </a:t>
            </a:r>
            <a:r>
              <a:rPr sz="2200" dirty="0" err="1">
                <a:latin typeface="Calibri"/>
                <a:ea typeface="Calibri"/>
                <a:cs typeface="Calibri"/>
              </a:rPr>
              <a:t>réduit</a:t>
            </a:r>
            <a:r>
              <a:rPr sz="2200" dirty="0">
                <a:latin typeface="Calibri"/>
                <a:ea typeface="Calibri"/>
                <a:cs typeface="Calibri"/>
              </a:rPr>
              <a:t> les </a:t>
            </a:r>
            <a:r>
              <a:rPr sz="2200" dirty="0" err="1">
                <a:latin typeface="Calibri"/>
                <a:ea typeface="Calibri"/>
                <a:cs typeface="Calibri"/>
              </a:rPr>
              <a:t>coûts</a:t>
            </a:r>
            <a:r>
              <a:rPr sz="2200" dirty="0">
                <a:latin typeface="Calibri"/>
                <a:ea typeface="Calibri"/>
                <a:cs typeface="Calibri"/>
              </a:rPr>
              <a:t> de location </a:t>
            </a:r>
            <a:r>
              <a:rPr sz="2200" dirty="0" err="1">
                <a:latin typeface="Calibri"/>
                <a:ea typeface="Calibri"/>
                <a:cs typeface="Calibri"/>
              </a:rPr>
              <a:t>ou</a:t>
            </a:r>
            <a:r>
              <a:rPr sz="2200" dirty="0">
                <a:latin typeface="Calibri"/>
                <a:ea typeface="Calibri"/>
                <a:cs typeface="Calibri"/>
              </a:rPr>
              <a:t> de construction.</a:t>
            </a:r>
          </a:p>
          <a:p>
            <a:r>
              <a:rPr sz="2200" dirty="0" err="1">
                <a:latin typeface="Calibri"/>
                <a:ea typeface="Calibri"/>
                <a:cs typeface="Calibri"/>
              </a:rPr>
              <a:t>Accessibilité</a:t>
            </a:r>
            <a:r>
              <a:rPr sz="2200" dirty="0">
                <a:latin typeface="Calibri"/>
                <a:ea typeface="Calibri"/>
                <a:cs typeface="Calibri"/>
              </a:rPr>
              <a:t> et </a:t>
            </a:r>
            <a:r>
              <a:rPr sz="2200" dirty="0" err="1">
                <a:latin typeface="Calibri"/>
                <a:ea typeface="Calibri"/>
                <a:cs typeface="Calibri"/>
              </a:rPr>
              <a:t>optimisation</a:t>
            </a:r>
            <a:r>
              <a:rPr sz="2200" dirty="0">
                <a:latin typeface="Calibri"/>
                <a:ea typeface="Calibri"/>
                <a:cs typeface="Calibri"/>
              </a:rPr>
              <a:t> du stockage</a:t>
            </a:r>
          </a:p>
          <a:p>
            <a:r>
              <a:rPr sz="2200" dirty="0">
                <a:latin typeface="Calibri"/>
                <a:ea typeface="Calibri"/>
                <a:cs typeface="Calibri"/>
              </a:rPr>
              <a:t>Les </a:t>
            </a:r>
            <a:r>
              <a:rPr sz="2200" dirty="0" err="1">
                <a:latin typeface="Calibri"/>
                <a:ea typeface="Calibri"/>
                <a:cs typeface="Calibri"/>
              </a:rPr>
              <a:t>produits</a:t>
            </a:r>
            <a:r>
              <a:rPr sz="2200" dirty="0">
                <a:latin typeface="Calibri"/>
                <a:ea typeface="Calibri"/>
                <a:cs typeface="Calibri"/>
              </a:rPr>
              <a:t> à forte rotation </a:t>
            </a:r>
            <a:r>
              <a:rPr sz="2200" dirty="0" err="1">
                <a:latin typeface="Calibri"/>
                <a:ea typeface="Calibri"/>
                <a:cs typeface="Calibri"/>
              </a:rPr>
              <a:t>doivent</a:t>
            </a:r>
            <a:r>
              <a:rPr sz="2200" dirty="0">
                <a:latin typeface="Calibri"/>
                <a:ea typeface="Calibri"/>
                <a:cs typeface="Calibri"/>
              </a:rPr>
              <a:t> </a:t>
            </a:r>
            <a:r>
              <a:rPr sz="2200" dirty="0" err="1">
                <a:latin typeface="Calibri"/>
                <a:ea typeface="Calibri"/>
                <a:cs typeface="Calibri"/>
              </a:rPr>
              <a:t>être</a:t>
            </a:r>
            <a:r>
              <a:rPr sz="2200" dirty="0">
                <a:latin typeface="Calibri"/>
                <a:ea typeface="Calibri"/>
                <a:cs typeface="Calibri"/>
              </a:rPr>
              <a:t> </a:t>
            </a:r>
            <a:r>
              <a:rPr sz="2200" dirty="0" err="1">
                <a:latin typeface="Calibri"/>
                <a:ea typeface="Calibri"/>
                <a:cs typeface="Calibri"/>
              </a:rPr>
              <a:t>stockés</a:t>
            </a:r>
            <a:r>
              <a:rPr sz="2200" dirty="0">
                <a:latin typeface="Calibri"/>
                <a:ea typeface="Calibri"/>
                <a:cs typeface="Calibri"/>
              </a:rPr>
              <a:t> dans des emplacements </a:t>
            </a:r>
            <a:r>
              <a:rPr sz="2200" dirty="0" err="1">
                <a:latin typeface="Calibri"/>
                <a:ea typeface="Calibri"/>
                <a:cs typeface="Calibri"/>
              </a:rPr>
              <a:t>facilement</a:t>
            </a:r>
            <a:r>
              <a:rPr sz="2200" dirty="0">
                <a:latin typeface="Calibri"/>
                <a:ea typeface="Calibri"/>
                <a:cs typeface="Calibri"/>
              </a:rPr>
              <a:t> </a:t>
            </a:r>
            <a:r>
              <a:rPr sz="2200" dirty="0" err="1">
                <a:latin typeface="Calibri"/>
                <a:ea typeface="Calibri"/>
                <a:cs typeface="Calibri"/>
              </a:rPr>
              <a:t>accessibles</a:t>
            </a:r>
            <a:r>
              <a:rPr sz="2200" dirty="0">
                <a:latin typeface="Calibri"/>
                <a:ea typeface="Calibri"/>
                <a:cs typeface="Calibri"/>
              </a:rPr>
              <a:t> (</a:t>
            </a:r>
            <a:r>
              <a:rPr sz="2200" dirty="0" err="1">
                <a:latin typeface="Calibri"/>
                <a:ea typeface="Calibri"/>
                <a:cs typeface="Calibri"/>
              </a:rPr>
              <a:t>principe</a:t>
            </a:r>
            <a:r>
              <a:rPr sz="2200" dirty="0">
                <a:latin typeface="Calibri"/>
                <a:ea typeface="Calibri"/>
                <a:cs typeface="Calibri"/>
              </a:rPr>
              <a:t> de stockage ABC).</a:t>
            </a:r>
          </a:p>
          <a:p>
            <a:r>
              <a:rPr sz="2200" dirty="0">
                <a:latin typeface="Calibri"/>
                <a:ea typeface="Calibri"/>
                <a:cs typeface="Calibri"/>
              </a:rPr>
              <a:t>Les </a:t>
            </a:r>
            <a:r>
              <a:rPr sz="2200" dirty="0" err="1">
                <a:latin typeface="Calibri"/>
                <a:ea typeface="Calibri"/>
                <a:cs typeface="Calibri"/>
              </a:rPr>
              <a:t>considérations</a:t>
            </a:r>
            <a:r>
              <a:rPr sz="2200" dirty="0">
                <a:latin typeface="Calibri"/>
                <a:ea typeface="Calibri"/>
                <a:cs typeface="Calibri"/>
              </a:rPr>
              <a:t> </a:t>
            </a:r>
            <a:r>
              <a:rPr sz="2200" dirty="0" err="1">
                <a:latin typeface="Calibri"/>
                <a:ea typeface="Calibri"/>
                <a:cs typeface="Calibri"/>
              </a:rPr>
              <a:t>ergonomiques</a:t>
            </a:r>
            <a:r>
              <a:rPr sz="2200" dirty="0">
                <a:latin typeface="Calibri"/>
                <a:ea typeface="Calibri"/>
                <a:cs typeface="Calibri"/>
              </a:rPr>
              <a:t> dans la </a:t>
            </a:r>
            <a:r>
              <a:rPr sz="2200" dirty="0" err="1">
                <a:latin typeface="Calibri"/>
                <a:ea typeface="Calibri"/>
                <a:cs typeface="Calibri"/>
              </a:rPr>
              <a:t>préparation</a:t>
            </a:r>
            <a:r>
              <a:rPr sz="2200" dirty="0">
                <a:latin typeface="Calibri"/>
                <a:ea typeface="Calibri"/>
                <a:cs typeface="Calibri"/>
              </a:rPr>
              <a:t>, </a:t>
            </a:r>
            <a:r>
              <a:rPr sz="2200" dirty="0" err="1">
                <a:latin typeface="Calibri"/>
                <a:ea typeface="Calibri"/>
                <a:cs typeface="Calibri"/>
              </a:rPr>
              <a:t>l’emballage</a:t>
            </a:r>
            <a:r>
              <a:rPr sz="2200" dirty="0">
                <a:latin typeface="Calibri"/>
                <a:ea typeface="Calibri"/>
                <a:cs typeface="Calibri"/>
              </a:rPr>
              <a:t> et le </a:t>
            </a:r>
            <a:r>
              <a:rPr sz="2200" dirty="0" err="1">
                <a:latin typeface="Calibri"/>
                <a:ea typeface="Calibri"/>
                <a:cs typeface="Calibri"/>
              </a:rPr>
              <a:t>chargement</a:t>
            </a:r>
            <a:r>
              <a:rPr sz="2200" dirty="0">
                <a:latin typeface="Calibri"/>
                <a:ea typeface="Calibri"/>
                <a:cs typeface="Calibri"/>
              </a:rPr>
              <a:t> </a:t>
            </a:r>
            <a:r>
              <a:rPr sz="2200" dirty="0" err="1">
                <a:latin typeface="Calibri"/>
                <a:ea typeface="Calibri"/>
                <a:cs typeface="Calibri"/>
              </a:rPr>
              <a:t>améliorent</a:t>
            </a:r>
            <a:r>
              <a:rPr sz="2200" dirty="0">
                <a:latin typeface="Calibri"/>
                <a:ea typeface="Calibri"/>
                <a:cs typeface="Calibri"/>
              </a:rPr>
              <a:t> </a:t>
            </a:r>
            <a:r>
              <a:rPr sz="2200" dirty="0" err="1">
                <a:latin typeface="Calibri"/>
                <a:ea typeface="Calibri"/>
                <a:cs typeface="Calibri"/>
              </a:rPr>
              <a:t>l’efficacité</a:t>
            </a:r>
            <a:r>
              <a:rPr sz="2200" dirty="0">
                <a:latin typeface="Calibri"/>
                <a:ea typeface="Calibri"/>
                <a:cs typeface="Calibri"/>
              </a:rPr>
              <a:t> et </a:t>
            </a:r>
            <a:r>
              <a:rPr sz="2200" dirty="0" err="1">
                <a:latin typeface="Calibri"/>
                <a:ea typeface="Calibri"/>
                <a:cs typeface="Calibri"/>
              </a:rPr>
              <a:t>réduisent</a:t>
            </a:r>
            <a:r>
              <a:rPr sz="2200" dirty="0">
                <a:latin typeface="Calibri"/>
                <a:ea typeface="Calibri"/>
                <a:cs typeface="Calibri"/>
              </a:rPr>
              <a:t> la fatigue.</a:t>
            </a:r>
          </a:p>
        </p:txBody>
      </p:sp>
      <p:sp>
        <p:nvSpPr>
          <p:cNvPr id="9" name="Tytuł 1"/>
          <p:cNvSpPr>
            <a:spLocks noGrp="1"/>
          </p:cNvSpPr>
          <p:nvPr>
            <p:ph type="title"/>
          </p:nvPr>
        </p:nvSpPr>
        <p:spPr/>
        <p:txBody>
          <a:bodyPr/>
          <a:lstStyle/>
          <a:p>
            <a:r>
              <a:rPr lang="pl-PL" sz="2200" dirty="0">
                <a:latin typeface="Calibri" panose="020F0502020204030204" pitchFamily="34" charset="0"/>
                <a:cs typeface="Calibri" panose="020F0502020204030204" pitchFamily="34" charset="0"/>
              </a:rPr>
              <a:t>Principes de conception de l’implantation</a:t>
            </a:r>
          </a:p>
        </p:txBody>
      </p:sp>
      <p:sp>
        <p:nvSpPr>
          <p:cNvPr id="10"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Tree>
    <p:extLst>
      <p:ext uri="{BB962C8B-B14F-4D97-AF65-F5344CB8AC3E}">
        <p14:creationId xmlns:p14="http://schemas.microsoft.com/office/powerpoint/2010/main" val="3781507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70485" y="670593"/>
            <a:ext cx="8097445" cy="5507670"/>
          </a:xfrm>
        </p:spPr>
        <p:txBody>
          <a:bodyPr>
            <a:noAutofit/>
          </a:bodyPr>
          <a:lstStyle/>
          <a:p>
            <a:r>
              <a:rPr sz="2200" dirty="0" err="1">
                <a:latin typeface="Calibri"/>
                <a:ea typeface="Calibri"/>
                <a:cs typeface="Calibri"/>
              </a:rPr>
              <a:t>Modularité</a:t>
            </a:r>
            <a:r>
              <a:rPr sz="2200" dirty="0">
                <a:latin typeface="Calibri"/>
                <a:ea typeface="Calibri"/>
                <a:cs typeface="Calibri"/>
              </a:rPr>
              <a:t> et </a:t>
            </a:r>
            <a:r>
              <a:rPr sz="2200" dirty="0" err="1">
                <a:latin typeface="Calibri"/>
                <a:ea typeface="Calibri"/>
                <a:cs typeface="Calibri"/>
              </a:rPr>
              <a:t>normalisation</a:t>
            </a:r>
            <a:endParaRPr lang="en-US" sz="2200" dirty="0">
              <a:latin typeface="Calibri" panose="020F0502020204030204" pitchFamily="34" charset="0"/>
              <a:cs typeface="Calibri" panose="020F0502020204030204" pitchFamily="34" charset="0"/>
            </a:endParaRPr>
          </a:p>
          <a:p>
            <a:r>
              <a:rPr sz="2200" dirty="0" err="1">
                <a:latin typeface="Calibri"/>
                <a:ea typeface="Calibri"/>
                <a:cs typeface="Calibri"/>
              </a:rPr>
              <a:t>Utiliser</a:t>
            </a:r>
            <a:r>
              <a:rPr sz="2200" dirty="0">
                <a:latin typeface="Calibri"/>
                <a:ea typeface="Calibri"/>
                <a:cs typeface="Calibri"/>
              </a:rPr>
              <a:t> des modules de </a:t>
            </a:r>
            <a:r>
              <a:rPr sz="2200" dirty="0" err="1">
                <a:latin typeface="Calibri"/>
                <a:ea typeface="Calibri"/>
                <a:cs typeface="Calibri"/>
              </a:rPr>
              <a:t>rayonnages</a:t>
            </a:r>
            <a:r>
              <a:rPr sz="2200" dirty="0">
                <a:latin typeface="Calibri"/>
                <a:ea typeface="Calibri"/>
                <a:cs typeface="Calibri"/>
              </a:rPr>
              <a:t> </a:t>
            </a:r>
            <a:r>
              <a:rPr sz="2200" dirty="0" err="1">
                <a:latin typeface="Calibri"/>
                <a:ea typeface="Calibri"/>
                <a:cs typeface="Calibri"/>
              </a:rPr>
              <a:t>répétables</a:t>
            </a:r>
            <a:r>
              <a:rPr sz="2200" dirty="0">
                <a:latin typeface="Calibri"/>
                <a:ea typeface="Calibri"/>
                <a:cs typeface="Calibri"/>
              </a:rPr>
              <a:t> et des zones </a:t>
            </a:r>
            <a:r>
              <a:rPr sz="2200" dirty="0" err="1">
                <a:latin typeface="Calibri"/>
                <a:ea typeface="Calibri"/>
                <a:cs typeface="Calibri"/>
              </a:rPr>
              <a:t>fonctionnelles</a:t>
            </a:r>
            <a:r>
              <a:rPr sz="2200" dirty="0">
                <a:latin typeface="Calibri"/>
                <a:ea typeface="Calibri"/>
                <a:cs typeface="Calibri"/>
              </a:rPr>
              <a:t> </a:t>
            </a:r>
            <a:r>
              <a:rPr sz="2200" dirty="0" err="1">
                <a:latin typeface="Calibri"/>
                <a:ea typeface="Calibri"/>
                <a:cs typeface="Calibri"/>
              </a:rPr>
              <a:t>normalisées</a:t>
            </a:r>
            <a:r>
              <a:rPr sz="2200" dirty="0">
                <a:latin typeface="Calibri"/>
                <a:ea typeface="Calibri"/>
                <a:cs typeface="Calibri"/>
              </a:rPr>
              <a:t> (</a:t>
            </a:r>
            <a:r>
              <a:rPr sz="2200" dirty="0" err="1">
                <a:latin typeface="Calibri"/>
                <a:ea typeface="Calibri"/>
                <a:cs typeface="Calibri"/>
              </a:rPr>
              <a:t>réception</a:t>
            </a:r>
            <a:r>
              <a:rPr sz="2200" dirty="0">
                <a:latin typeface="Calibri"/>
                <a:ea typeface="Calibri"/>
                <a:cs typeface="Calibri"/>
              </a:rPr>
              <a:t>, stockage, </a:t>
            </a:r>
            <a:r>
              <a:rPr sz="2200" dirty="0" err="1">
                <a:latin typeface="Calibri"/>
                <a:ea typeface="Calibri"/>
                <a:cs typeface="Calibri"/>
              </a:rPr>
              <a:t>préparation</a:t>
            </a:r>
            <a:r>
              <a:rPr sz="2200" dirty="0">
                <a:latin typeface="Calibri"/>
                <a:ea typeface="Calibri"/>
                <a:cs typeface="Calibri"/>
              </a:rPr>
              <a:t>, </a:t>
            </a:r>
            <a:r>
              <a:rPr sz="2200" dirty="0" err="1">
                <a:latin typeface="Calibri"/>
                <a:ea typeface="Calibri"/>
                <a:cs typeface="Calibri"/>
              </a:rPr>
              <a:t>expédition</a:t>
            </a:r>
            <a:r>
              <a:rPr sz="2200" dirty="0">
                <a:latin typeface="Calibri"/>
                <a:ea typeface="Calibri"/>
                <a:cs typeface="Calibri"/>
              </a:rPr>
              <a:t>) pour </a:t>
            </a:r>
            <a:r>
              <a:rPr sz="2200" dirty="0" err="1">
                <a:latin typeface="Calibri"/>
                <a:ea typeface="Calibri"/>
                <a:cs typeface="Calibri"/>
              </a:rPr>
              <a:t>faciliter</a:t>
            </a:r>
            <a:r>
              <a:rPr sz="2200" dirty="0">
                <a:latin typeface="Calibri"/>
                <a:ea typeface="Calibri"/>
                <a:cs typeface="Calibri"/>
              </a:rPr>
              <a:t> la gestion et </a:t>
            </a:r>
            <a:r>
              <a:rPr sz="2200" dirty="0" err="1">
                <a:latin typeface="Calibri"/>
                <a:ea typeface="Calibri"/>
                <a:cs typeface="Calibri"/>
              </a:rPr>
              <a:t>l’évolutivité</a:t>
            </a:r>
            <a:r>
              <a:rPr sz="2200" dirty="0">
                <a:latin typeface="Calibri"/>
                <a:ea typeface="Calibri"/>
                <a:cs typeface="Calibri"/>
              </a:rPr>
              <a:t>.</a:t>
            </a:r>
          </a:p>
          <a:p>
            <a:r>
              <a:rPr sz="2200" dirty="0">
                <a:latin typeface="Calibri"/>
                <a:ea typeface="Calibri"/>
                <a:cs typeface="Calibri"/>
              </a:rPr>
              <a:t>Une implantation et des processus </a:t>
            </a:r>
            <a:r>
              <a:rPr sz="2200" dirty="0" err="1">
                <a:latin typeface="Calibri"/>
                <a:ea typeface="Calibri"/>
                <a:cs typeface="Calibri"/>
              </a:rPr>
              <a:t>normalisés</a:t>
            </a:r>
            <a:r>
              <a:rPr sz="2200" dirty="0">
                <a:latin typeface="Calibri"/>
                <a:ea typeface="Calibri"/>
                <a:cs typeface="Calibri"/>
              </a:rPr>
              <a:t> </a:t>
            </a:r>
            <a:r>
              <a:rPr sz="2200" dirty="0" err="1">
                <a:latin typeface="Calibri"/>
                <a:ea typeface="Calibri"/>
                <a:cs typeface="Calibri"/>
              </a:rPr>
              <a:t>accélèrent</a:t>
            </a:r>
            <a:r>
              <a:rPr sz="2200" dirty="0">
                <a:latin typeface="Calibri"/>
                <a:ea typeface="Calibri"/>
                <a:cs typeface="Calibri"/>
              </a:rPr>
              <a:t> la formation du personnel et </a:t>
            </a:r>
            <a:r>
              <a:rPr sz="2200" dirty="0" err="1">
                <a:latin typeface="Calibri"/>
                <a:ea typeface="Calibri"/>
                <a:cs typeface="Calibri"/>
              </a:rPr>
              <a:t>réduisent</a:t>
            </a:r>
            <a:r>
              <a:rPr sz="2200" dirty="0">
                <a:latin typeface="Calibri"/>
                <a:ea typeface="Calibri"/>
                <a:cs typeface="Calibri"/>
              </a:rPr>
              <a:t> les </a:t>
            </a:r>
            <a:r>
              <a:rPr sz="2200" dirty="0" err="1">
                <a:latin typeface="Calibri"/>
                <a:ea typeface="Calibri"/>
                <a:cs typeface="Calibri"/>
              </a:rPr>
              <a:t>erreurs</a:t>
            </a:r>
            <a:r>
              <a:rPr sz="2200" dirty="0">
                <a:latin typeface="Calibri"/>
                <a:ea typeface="Calibri"/>
                <a:cs typeface="Calibri"/>
              </a:rPr>
              <a:t> </a:t>
            </a:r>
            <a:r>
              <a:rPr sz="2200" dirty="0" err="1">
                <a:latin typeface="Calibri"/>
                <a:ea typeface="Calibri"/>
                <a:cs typeface="Calibri"/>
              </a:rPr>
              <a:t>opérationnelles</a:t>
            </a:r>
            <a:r>
              <a:rPr sz="2200" dirty="0">
                <a:latin typeface="Calibri"/>
                <a:ea typeface="Calibri"/>
                <a:cs typeface="Calibri"/>
              </a:rPr>
              <a:t>.</a:t>
            </a:r>
          </a:p>
          <a:p>
            <a:r>
              <a:rPr sz="2200" dirty="0" err="1">
                <a:latin typeface="Calibri"/>
                <a:ea typeface="Calibri"/>
                <a:cs typeface="Calibri"/>
              </a:rPr>
              <a:t>Intégration</a:t>
            </a:r>
            <a:r>
              <a:rPr sz="2200" dirty="0">
                <a:latin typeface="Calibri"/>
                <a:ea typeface="Calibri"/>
                <a:cs typeface="Calibri"/>
              </a:rPr>
              <a:t> avec la </a:t>
            </a:r>
            <a:r>
              <a:rPr sz="2200" dirty="0" err="1">
                <a:latin typeface="Calibri"/>
                <a:ea typeface="Calibri"/>
                <a:cs typeface="Calibri"/>
              </a:rPr>
              <a:t>technologie</a:t>
            </a:r>
            <a:endParaRPr sz="2200" dirty="0">
              <a:latin typeface="Calibri"/>
              <a:ea typeface="Calibri"/>
              <a:cs typeface="Calibri"/>
            </a:endParaRPr>
          </a:p>
          <a:p>
            <a:r>
              <a:rPr sz="2200" dirty="0" err="1">
                <a:latin typeface="Calibri"/>
                <a:ea typeface="Calibri"/>
                <a:cs typeface="Calibri"/>
              </a:rPr>
              <a:t>L’implantation</a:t>
            </a:r>
            <a:r>
              <a:rPr sz="2200" dirty="0">
                <a:latin typeface="Calibri"/>
                <a:ea typeface="Calibri"/>
                <a:cs typeface="Calibri"/>
              </a:rPr>
              <a:t> doit </a:t>
            </a:r>
            <a:r>
              <a:rPr sz="2200" dirty="0" err="1">
                <a:latin typeface="Calibri"/>
                <a:ea typeface="Calibri"/>
                <a:cs typeface="Calibri"/>
              </a:rPr>
              <a:t>permettre</a:t>
            </a:r>
            <a:r>
              <a:rPr sz="2200" dirty="0">
                <a:latin typeface="Calibri"/>
                <a:ea typeface="Calibri"/>
                <a:cs typeface="Calibri"/>
              </a:rPr>
              <a:t> </a:t>
            </a:r>
            <a:r>
              <a:rPr sz="2200" dirty="0" err="1">
                <a:latin typeface="Calibri"/>
                <a:ea typeface="Calibri"/>
                <a:cs typeface="Calibri"/>
              </a:rPr>
              <a:t>l’intégration</a:t>
            </a:r>
            <a:r>
              <a:rPr sz="2200" dirty="0">
                <a:latin typeface="Calibri"/>
                <a:ea typeface="Calibri"/>
                <a:cs typeface="Calibri"/>
              </a:rPr>
              <a:t> de </a:t>
            </a:r>
            <a:r>
              <a:rPr sz="2200" dirty="0" err="1">
                <a:latin typeface="Calibri"/>
                <a:ea typeface="Calibri"/>
                <a:cs typeface="Calibri"/>
              </a:rPr>
              <a:t>systèmes</a:t>
            </a:r>
            <a:r>
              <a:rPr sz="2200" dirty="0">
                <a:latin typeface="Calibri"/>
                <a:ea typeface="Calibri"/>
                <a:cs typeface="Calibri"/>
              </a:rPr>
              <a:t> de gestion </a:t>
            </a:r>
            <a:r>
              <a:rPr sz="2200" dirty="0" err="1">
                <a:latin typeface="Calibri"/>
                <a:ea typeface="Calibri"/>
                <a:cs typeface="Calibri"/>
              </a:rPr>
              <a:t>d’entrepôt</a:t>
            </a:r>
            <a:r>
              <a:rPr sz="2200" dirty="0">
                <a:latin typeface="Calibri"/>
                <a:ea typeface="Calibri"/>
                <a:cs typeface="Calibri"/>
              </a:rPr>
              <a:t> (WMS), de </a:t>
            </a:r>
            <a:r>
              <a:rPr sz="2200" dirty="0" err="1">
                <a:latin typeface="Calibri"/>
                <a:ea typeface="Calibri"/>
                <a:cs typeface="Calibri"/>
              </a:rPr>
              <a:t>rayonnages</a:t>
            </a:r>
            <a:r>
              <a:rPr sz="2200" dirty="0">
                <a:latin typeface="Calibri"/>
                <a:ea typeface="Calibri"/>
                <a:cs typeface="Calibri"/>
              </a:rPr>
              <a:t> </a:t>
            </a:r>
            <a:r>
              <a:rPr sz="2200" dirty="0" err="1">
                <a:latin typeface="Calibri"/>
                <a:ea typeface="Calibri"/>
                <a:cs typeface="Calibri"/>
              </a:rPr>
              <a:t>automatisés</a:t>
            </a:r>
            <a:r>
              <a:rPr sz="2200" dirty="0">
                <a:latin typeface="Calibri"/>
                <a:ea typeface="Calibri"/>
                <a:cs typeface="Calibri"/>
              </a:rPr>
              <a:t>, de </a:t>
            </a:r>
            <a:r>
              <a:rPr sz="2200" dirty="0" err="1">
                <a:latin typeface="Calibri"/>
                <a:ea typeface="Calibri"/>
                <a:cs typeface="Calibri"/>
              </a:rPr>
              <a:t>convoyeurs</a:t>
            </a:r>
            <a:r>
              <a:rPr sz="2200" dirty="0">
                <a:latin typeface="Calibri"/>
                <a:ea typeface="Calibri"/>
                <a:cs typeface="Calibri"/>
              </a:rPr>
              <a:t> et de solutions de </a:t>
            </a:r>
            <a:r>
              <a:rPr sz="2200" dirty="0" err="1">
                <a:latin typeface="Calibri"/>
                <a:ea typeface="Calibri"/>
                <a:cs typeface="Calibri"/>
              </a:rPr>
              <a:t>préparation</a:t>
            </a:r>
            <a:r>
              <a:rPr sz="2200" dirty="0">
                <a:latin typeface="Calibri"/>
                <a:ea typeface="Calibri"/>
                <a:cs typeface="Calibri"/>
              </a:rPr>
              <a:t> </a:t>
            </a:r>
            <a:r>
              <a:rPr sz="2200" dirty="0" err="1">
                <a:latin typeface="Calibri"/>
                <a:ea typeface="Calibri"/>
                <a:cs typeface="Calibri"/>
              </a:rPr>
              <a:t>robotisée</a:t>
            </a:r>
            <a:r>
              <a:rPr sz="2200" dirty="0">
                <a:latin typeface="Calibri"/>
                <a:ea typeface="Calibri"/>
                <a:cs typeface="Calibri"/>
              </a:rPr>
              <a:t>.</a:t>
            </a:r>
          </a:p>
          <a:p>
            <a:r>
              <a:rPr sz="2200" dirty="0" err="1">
                <a:latin typeface="Calibri"/>
                <a:ea typeface="Calibri"/>
                <a:cs typeface="Calibri"/>
              </a:rPr>
              <a:t>Prévoir</a:t>
            </a:r>
            <a:r>
              <a:rPr sz="2200" dirty="0">
                <a:latin typeface="Calibri"/>
                <a:ea typeface="Calibri"/>
                <a:cs typeface="Calibri"/>
              </a:rPr>
              <a:t> la </a:t>
            </a:r>
            <a:r>
              <a:rPr sz="2200" dirty="0" err="1">
                <a:latin typeface="Calibri"/>
                <a:ea typeface="Calibri"/>
                <a:cs typeface="Calibri"/>
              </a:rPr>
              <a:t>possibilité</a:t>
            </a:r>
            <a:r>
              <a:rPr sz="2200" dirty="0">
                <a:latin typeface="Calibri"/>
                <a:ea typeface="Calibri"/>
                <a:cs typeface="Calibri"/>
              </a:rPr>
              <a:t> de futures mises à </a:t>
            </a:r>
            <a:r>
              <a:rPr sz="2200" dirty="0" err="1">
                <a:latin typeface="Calibri"/>
                <a:ea typeface="Calibri"/>
                <a:cs typeface="Calibri"/>
              </a:rPr>
              <a:t>niveau</a:t>
            </a:r>
            <a:r>
              <a:rPr sz="2200" dirty="0">
                <a:latin typeface="Calibri"/>
                <a:ea typeface="Calibri"/>
                <a:cs typeface="Calibri"/>
              </a:rPr>
              <a:t> </a:t>
            </a:r>
            <a:r>
              <a:rPr sz="2200" dirty="0" err="1">
                <a:latin typeface="Calibri"/>
                <a:ea typeface="Calibri"/>
                <a:cs typeface="Calibri"/>
              </a:rPr>
              <a:t>technologiques</a:t>
            </a:r>
            <a:r>
              <a:rPr sz="2200" dirty="0">
                <a:latin typeface="Calibri"/>
                <a:ea typeface="Calibri"/>
                <a:cs typeface="Calibri"/>
              </a:rPr>
              <a:t> sans </a:t>
            </a:r>
            <a:r>
              <a:rPr sz="2200" dirty="0" err="1">
                <a:latin typeface="Calibri"/>
                <a:ea typeface="Calibri"/>
                <a:cs typeface="Calibri"/>
              </a:rPr>
              <a:t>reconception</a:t>
            </a:r>
            <a:r>
              <a:rPr sz="2200" dirty="0">
                <a:latin typeface="Calibri"/>
                <a:ea typeface="Calibri"/>
                <a:cs typeface="Calibri"/>
              </a:rPr>
              <a:t> majeure.</a:t>
            </a:r>
          </a:p>
          <a:p>
            <a:r>
              <a:rPr sz="2200" dirty="0" err="1">
                <a:latin typeface="Calibri"/>
                <a:ea typeface="Calibri"/>
                <a:cs typeface="Calibri"/>
              </a:rPr>
              <a:t>Visibilité</a:t>
            </a:r>
            <a:r>
              <a:rPr sz="2200" dirty="0">
                <a:latin typeface="Calibri"/>
                <a:ea typeface="Calibri"/>
                <a:cs typeface="Calibri"/>
              </a:rPr>
              <a:t> et </a:t>
            </a:r>
            <a:r>
              <a:rPr sz="2200" dirty="0" err="1">
                <a:latin typeface="Calibri"/>
                <a:ea typeface="Calibri"/>
                <a:cs typeface="Calibri"/>
              </a:rPr>
              <a:t>contrôle</a:t>
            </a:r>
            <a:endParaRPr sz="2200" dirty="0">
              <a:latin typeface="Calibri"/>
              <a:ea typeface="Calibri"/>
              <a:cs typeface="Calibri"/>
            </a:endParaRPr>
          </a:p>
          <a:p>
            <a:r>
              <a:rPr sz="2200" dirty="0" err="1">
                <a:latin typeface="Calibri"/>
                <a:ea typeface="Calibri"/>
                <a:cs typeface="Calibri"/>
              </a:rPr>
              <a:t>Concevoir</a:t>
            </a:r>
            <a:r>
              <a:rPr sz="2200" dirty="0">
                <a:latin typeface="Calibri"/>
                <a:ea typeface="Calibri"/>
                <a:cs typeface="Calibri"/>
              </a:rPr>
              <a:t> </a:t>
            </a:r>
            <a:r>
              <a:rPr sz="2200" dirty="0" err="1">
                <a:latin typeface="Calibri"/>
                <a:ea typeface="Calibri"/>
                <a:cs typeface="Calibri"/>
              </a:rPr>
              <a:t>l’implantation</a:t>
            </a:r>
            <a:r>
              <a:rPr sz="2200" dirty="0">
                <a:latin typeface="Calibri"/>
                <a:ea typeface="Calibri"/>
                <a:cs typeface="Calibri"/>
              </a:rPr>
              <a:t> de manière à </a:t>
            </a:r>
            <a:r>
              <a:rPr sz="2200" dirty="0" err="1">
                <a:latin typeface="Calibri"/>
                <a:ea typeface="Calibri"/>
                <a:cs typeface="Calibri"/>
              </a:rPr>
              <a:t>faciliter</a:t>
            </a:r>
            <a:r>
              <a:rPr sz="2200" dirty="0">
                <a:latin typeface="Calibri"/>
                <a:ea typeface="Calibri"/>
                <a:cs typeface="Calibri"/>
              </a:rPr>
              <a:t> le </a:t>
            </a:r>
            <a:r>
              <a:rPr sz="2200" dirty="0" err="1">
                <a:latin typeface="Calibri"/>
                <a:ea typeface="Calibri"/>
                <a:cs typeface="Calibri"/>
              </a:rPr>
              <a:t>suivi</a:t>
            </a:r>
            <a:r>
              <a:rPr sz="2200" dirty="0">
                <a:latin typeface="Calibri"/>
                <a:ea typeface="Calibri"/>
                <a:cs typeface="Calibri"/>
              </a:rPr>
              <a:t> des flux de matières et le </a:t>
            </a:r>
            <a:r>
              <a:rPr sz="2200" dirty="0" err="1">
                <a:latin typeface="Calibri"/>
                <a:ea typeface="Calibri"/>
                <a:cs typeface="Calibri"/>
              </a:rPr>
              <a:t>contrôle</a:t>
            </a:r>
            <a:r>
              <a:rPr sz="2200" dirty="0">
                <a:latin typeface="Calibri"/>
                <a:ea typeface="Calibri"/>
                <a:cs typeface="Calibri"/>
              </a:rPr>
              <a:t> des processus.</a:t>
            </a:r>
          </a:p>
          <a:p>
            <a:r>
              <a:rPr sz="2200" dirty="0">
                <a:latin typeface="Calibri"/>
                <a:ea typeface="Calibri"/>
                <a:cs typeface="Calibri"/>
              </a:rPr>
              <a:t>Une </a:t>
            </a:r>
            <a:r>
              <a:rPr sz="2200" dirty="0" err="1">
                <a:latin typeface="Calibri"/>
                <a:ea typeface="Calibri"/>
                <a:cs typeface="Calibri"/>
              </a:rPr>
              <a:t>signalisation</a:t>
            </a:r>
            <a:r>
              <a:rPr sz="2200" dirty="0">
                <a:latin typeface="Calibri"/>
                <a:ea typeface="Calibri"/>
                <a:cs typeface="Calibri"/>
              </a:rPr>
              <a:t> </a:t>
            </a:r>
            <a:r>
              <a:rPr sz="2200" dirty="0" err="1">
                <a:latin typeface="Calibri"/>
                <a:ea typeface="Calibri"/>
                <a:cs typeface="Calibri"/>
              </a:rPr>
              <a:t>claire</a:t>
            </a:r>
            <a:r>
              <a:rPr sz="2200" dirty="0">
                <a:latin typeface="Calibri"/>
                <a:ea typeface="Calibri"/>
                <a:cs typeface="Calibri"/>
              </a:rPr>
              <a:t> et des </a:t>
            </a:r>
            <a:r>
              <a:rPr sz="2200" dirty="0" err="1">
                <a:latin typeface="Calibri"/>
                <a:ea typeface="Calibri"/>
                <a:cs typeface="Calibri"/>
              </a:rPr>
              <a:t>parcours</a:t>
            </a:r>
            <a:r>
              <a:rPr sz="2200" dirty="0">
                <a:latin typeface="Calibri"/>
                <a:ea typeface="Calibri"/>
                <a:cs typeface="Calibri"/>
              </a:rPr>
              <a:t> </a:t>
            </a:r>
            <a:r>
              <a:rPr sz="2200" dirty="0" err="1">
                <a:latin typeface="Calibri"/>
                <a:ea typeface="Calibri"/>
                <a:cs typeface="Calibri"/>
              </a:rPr>
              <a:t>balisés</a:t>
            </a:r>
            <a:r>
              <a:rPr sz="2200" dirty="0">
                <a:latin typeface="Calibri"/>
                <a:ea typeface="Calibri"/>
                <a:cs typeface="Calibri"/>
              </a:rPr>
              <a:t> </a:t>
            </a:r>
            <a:r>
              <a:rPr sz="2200" dirty="0" err="1">
                <a:latin typeface="Calibri"/>
                <a:ea typeface="Calibri"/>
                <a:cs typeface="Calibri"/>
              </a:rPr>
              <a:t>facilitent</a:t>
            </a:r>
            <a:r>
              <a:rPr sz="2200" dirty="0">
                <a:latin typeface="Calibri"/>
                <a:ea typeface="Calibri"/>
                <a:cs typeface="Calibri"/>
              </a:rPr>
              <a:t> la gestion des </a:t>
            </a:r>
            <a:r>
              <a:rPr sz="2200" dirty="0" err="1">
                <a:latin typeface="Calibri"/>
                <a:ea typeface="Calibri"/>
                <a:cs typeface="Calibri"/>
              </a:rPr>
              <a:t>opérations</a:t>
            </a:r>
            <a:r>
              <a:rPr sz="2200" dirty="0">
                <a:latin typeface="Calibri"/>
                <a:ea typeface="Calibri"/>
                <a:cs typeface="Calibri"/>
              </a:rPr>
              <a:t> et </a:t>
            </a:r>
            <a:r>
              <a:rPr sz="2200" dirty="0" err="1">
                <a:latin typeface="Calibri"/>
                <a:ea typeface="Calibri"/>
                <a:cs typeface="Calibri"/>
              </a:rPr>
              <a:t>réduisent</a:t>
            </a:r>
            <a:r>
              <a:rPr sz="2200" dirty="0">
                <a:latin typeface="Calibri"/>
                <a:ea typeface="Calibri"/>
                <a:cs typeface="Calibri"/>
              </a:rPr>
              <a:t> les </a:t>
            </a:r>
            <a:r>
              <a:rPr sz="2200" dirty="0" err="1">
                <a:latin typeface="Calibri"/>
                <a:ea typeface="Calibri"/>
                <a:cs typeface="Calibri"/>
              </a:rPr>
              <a:t>erreurs</a:t>
            </a:r>
            <a:r>
              <a:rPr sz="2200" dirty="0">
                <a:latin typeface="Calibri"/>
                <a:ea typeface="Calibri"/>
                <a:cs typeface="Calibri"/>
              </a:rPr>
              <a:t>.</a:t>
            </a:r>
          </a:p>
        </p:txBody>
      </p:sp>
      <p:sp>
        <p:nvSpPr>
          <p:cNvPr id="4" name="Tytuł 1"/>
          <p:cNvSpPr>
            <a:spLocks noGrp="1"/>
          </p:cNvSpPr>
          <p:nvPr>
            <p:ph type="title"/>
          </p:nvPr>
        </p:nvSpPr>
        <p:spPr/>
        <p:txBody>
          <a:bodyPr/>
          <a:lstStyle/>
          <a:p>
            <a:r>
              <a:rPr lang="pl-PL" sz="2200" dirty="0">
                <a:latin typeface="Calibri" panose="020F0502020204030204" pitchFamily="34" charset="0"/>
                <a:cs typeface="Calibri" panose="020F0502020204030204" pitchFamily="34" charset="0"/>
              </a:rPr>
              <a:t>Principes de conception de l’implantation</a:t>
            </a:r>
          </a:p>
        </p:txBody>
      </p:sp>
      <p:sp>
        <p:nvSpPr>
          <p:cNvPr id="5"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Tree>
    <p:extLst>
      <p:ext uri="{BB962C8B-B14F-4D97-AF65-F5344CB8AC3E}">
        <p14:creationId xmlns:p14="http://schemas.microsoft.com/office/powerpoint/2010/main" val="1001298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200" dirty="0" err="1">
                <a:latin typeface="Calibri" panose="020F0502020204030204" pitchFamily="34" charset="0"/>
                <a:cs typeface="Calibri" panose="020F0502020204030204" pitchFamily="34" charset="0"/>
              </a:rPr>
              <a:t>Types courants d’implantation</a:t>
            </a:r>
            <a:endParaRPr lang="pl-PL" sz="2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673375" cy="4516275"/>
          </a:xfrm>
        </p:spPr>
        <p:txBody>
          <a:bodyPr>
            <a:normAutofit/>
          </a:bodyPr>
          <a:lstStyle/>
          <a:p>
            <a:r>
              <a:rPr sz="2200">
                <a:latin typeface="Calibri"/>
                <a:ea typeface="Calibri"/>
                <a:cs typeface="Calibri"/>
              </a:rPr>
              <a:t>Implantation en U – réception et expédition du même côté,</a:t>
            </a:r>
            <a:endParaRPr lang="pl-PL" sz="2200" dirty="0">
              <a:latin typeface="Calibri" panose="020F0502020204030204" pitchFamily="34" charset="0"/>
              <a:cs typeface="Calibri" panose="020F0502020204030204" pitchFamily="34" charset="0"/>
            </a:endParaRPr>
          </a:p>
          <a:p>
            <a:r>
              <a:rPr sz="2200">
                <a:latin typeface="Calibri"/>
                <a:ea typeface="Calibri"/>
                <a:cs typeface="Calibri"/>
              </a:rPr>
              <a:t>implantation en I – flux rectiligne, extrémités opposées,</a:t>
            </a:r>
          </a:p>
          <a:p>
            <a:r>
              <a:rPr sz="2200">
                <a:latin typeface="Calibri"/>
                <a:ea typeface="Calibri"/>
                <a:cs typeface="Calibri"/>
              </a:rPr>
              <a:t>implantation en L – adaptée aux espaces limités.</a:t>
            </a:r>
          </a:p>
        </p:txBody>
      </p:sp>
      <p:sp>
        <p:nvSpPr>
          <p:cNvPr id="4"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Tree>
    <p:extLst>
      <p:ext uri="{BB962C8B-B14F-4D97-AF65-F5344CB8AC3E}">
        <p14:creationId xmlns:p14="http://schemas.microsoft.com/office/powerpoint/2010/main" val="1172311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457919" y="618944"/>
            <a:ext cx="8416451" cy="5610967"/>
          </a:xfrm>
          <a:prstGeom prst="rect">
            <a:avLst/>
          </a:prstGeom>
        </p:spPr>
      </p:pic>
      <p:sp>
        <p:nvSpPr>
          <p:cNvPr id="5" name="Tytuł 1"/>
          <p:cNvSpPr>
            <a:spLocks noGrp="1"/>
          </p:cNvSpPr>
          <p:nvPr>
            <p:ph type="title"/>
          </p:nvPr>
        </p:nvSpPr>
        <p:spPr/>
        <p:txBody>
          <a:bodyPr/>
          <a:lstStyle/>
          <a:p>
            <a:r>
              <a:rPr lang="pl-PL" sz="2200" dirty="0" err="1">
                <a:latin typeface="Calibri" panose="020F0502020204030204" pitchFamily="34" charset="0"/>
                <a:cs typeface="Calibri" panose="020F0502020204030204" pitchFamily="34" charset="0"/>
              </a:rPr>
              <a:t>Types courants d’implantation</a:t>
            </a:r>
            <a:endParaRPr lang="pl-PL" sz="2200" dirty="0">
              <a:latin typeface="Calibri" panose="020F0502020204030204" pitchFamily="34" charset="0"/>
              <a:cs typeface="Calibri" panose="020F0502020204030204" pitchFamily="34" charset="0"/>
            </a:endParaRPr>
          </a:p>
        </p:txBody>
      </p:sp>
      <p:sp>
        <p:nvSpPr>
          <p:cNvPr id="6"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
        <p:nvSpPr>
          <p:cNvPr id="2" name="FR OCR cover">
            <a:extLst>
              <a:ext uri="{FF2B5EF4-FFF2-40B4-BE49-F238E27FC236}">
                <a16:creationId xmlns:a16="http://schemas.microsoft.com/office/drawing/2014/main" id="{9365C34C-34D6-461F-BEA6-6A4BCBF47E3C}"/>
              </a:ext>
            </a:extLst>
          </p:cNvPr>
          <p:cNvSpPr/>
          <p:nvPr/>
        </p:nvSpPr>
        <p:spPr>
          <a:xfrm>
            <a:off x="5397500" y="1041400"/>
            <a:ext cx="4191000" cy="4064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1400">
              <a:latin typeface="Calibri"/>
              <a:ea typeface="Calibri"/>
              <a:cs typeface="Calibri"/>
            </a:endParaRPr>
          </a:p>
        </p:txBody>
      </p:sp>
      <p:sp>
        <p:nvSpPr>
          <p:cNvPr id="3" name="FR OCR text">
            <a:extLst>
              <a:ext uri="{FF2B5EF4-FFF2-40B4-BE49-F238E27FC236}">
                <a16:creationId xmlns:a16="http://schemas.microsoft.com/office/drawing/2014/main" id="{D5E02853-85BC-4D7D-902E-31CF1BF7F8B7}"/>
              </a:ext>
            </a:extLst>
          </p:cNvPr>
          <p:cNvSpPr txBox="1"/>
          <p:nvPr/>
        </p:nvSpPr>
        <p:spPr>
          <a:xfrm>
            <a:off x="5397500" y="1016000"/>
            <a:ext cx="4191000" cy="431800"/>
          </a:xfrm>
          <a:prstGeom prst="rect">
            <a:avLst/>
          </a:prstGeom>
          <a:noFill/>
        </p:spPr>
        <p:txBody>
          <a:bodyPr vertOverflow="overflow" vert="horz" wrap="square" rtlCol="0" anchor="ctr" anchorCtr="0">
            <a:noAutofit/>
          </a:bodyPr>
          <a:lstStyle/>
          <a:p>
            <a:pPr algn="l"/>
            <a:r>
              <a:rPr lang="en-GB" sz="1400" b="1">
                <a:solidFill>
                  <a:srgbClr val="C75A1A"/>
                </a:solidFill>
                <a:latin typeface="Calibri"/>
                <a:ea typeface="Calibri"/>
                <a:cs typeface="Calibri"/>
              </a:rPr>
              <a:t>Types d’implantation d’entrepôt</a:t>
            </a:r>
          </a:p>
        </p:txBody>
      </p:sp>
      <p:sp>
        <p:nvSpPr>
          <p:cNvPr id="7" name="FR OCR cover">
            <a:extLst>
              <a:ext uri="{FF2B5EF4-FFF2-40B4-BE49-F238E27FC236}">
                <a16:creationId xmlns:a16="http://schemas.microsoft.com/office/drawing/2014/main" id="{E245D063-4BAC-4A10-8AD2-C3D1ECC65B22}"/>
              </a:ext>
            </a:extLst>
          </p:cNvPr>
          <p:cNvSpPr/>
          <p:nvPr/>
        </p:nvSpPr>
        <p:spPr>
          <a:xfrm>
            <a:off x="3987800" y="1841500"/>
            <a:ext cx="2006600" cy="2794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1400">
              <a:latin typeface="Calibri"/>
              <a:ea typeface="Calibri"/>
              <a:cs typeface="Calibri"/>
            </a:endParaRPr>
          </a:p>
        </p:txBody>
      </p:sp>
      <p:sp>
        <p:nvSpPr>
          <p:cNvPr id="8" name="FR OCR text">
            <a:extLst>
              <a:ext uri="{FF2B5EF4-FFF2-40B4-BE49-F238E27FC236}">
                <a16:creationId xmlns:a16="http://schemas.microsoft.com/office/drawing/2014/main" id="{325682C1-868C-4652-A0E7-DE6CB3B4E6E2}"/>
              </a:ext>
            </a:extLst>
          </p:cNvPr>
          <p:cNvSpPr txBox="1"/>
          <p:nvPr/>
        </p:nvSpPr>
        <p:spPr>
          <a:xfrm>
            <a:off x="3987800" y="1816100"/>
            <a:ext cx="2006600" cy="304800"/>
          </a:xfrm>
          <a:prstGeom prst="rect">
            <a:avLst/>
          </a:prstGeom>
          <a:noFill/>
        </p:spPr>
        <p:txBody>
          <a:bodyPr vertOverflow="overflow" vert="horz" wrap="square" rtlCol="0" anchor="ctr" anchorCtr="0">
            <a:noAutofit/>
          </a:bodyPr>
          <a:lstStyle/>
          <a:p>
            <a:pPr algn="l"/>
            <a:r>
              <a:rPr lang="en-GB" sz="1400" b="1">
                <a:solidFill>
                  <a:srgbClr val="2D567E"/>
                </a:solidFill>
                <a:latin typeface="Calibri"/>
                <a:ea typeface="Calibri"/>
                <a:cs typeface="Calibri"/>
              </a:rPr>
              <a:t>Implantation en U</a:t>
            </a:r>
          </a:p>
        </p:txBody>
      </p:sp>
      <p:sp>
        <p:nvSpPr>
          <p:cNvPr id="9" name="FR OCR cover">
            <a:extLst>
              <a:ext uri="{FF2B5EF4-FFF2-40B4-BE49-F238E27FC236}">
                <a16:creationId xmlns:a16="http://schemas.microsoft.com/office/drawing/2014/main" id="{625EC1F6-91BB-4257-9B75-AADD141466CD}"/>
              </a:ext>
            </a:extLst>
          </p:cNvPr>
          <p:cNvSpPr/>
          <p:nvPr/>
        </p:nvSpPr>
        <p:spPr>
          <a:xfrm>
            <a:off x="6350000" y="1816100"/>
            <a:ext cx="2413000" cy="355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1400">
              <a:latin typeface="Calibri"/>
              <a:ea typeface="Calibri"/>
              <a:cs typeface="Calibri"/>
            </a:endParaRPr>
          </a:p>
        </p:txBody>
      </p:sp>
      <p:sp>
        <p:nvSpPr>
          <p:cNvPr id="10" name="FR OCR text">
            <a:extLst>
              <a:ext uri="{FF2B5EF4-FFF2-40B4-BE49-F238E27FC236}">
                <a16:creationId xmlns:a16="http://schemas.microsoft.com/office/drawing/2014/main" id="{B1C4867D-2056-4D40-8A45-4167900E7148}"/>
              </a:ext>
            </a:extLst>
          </p:cNvPr>
          <p:cNvSpPr txBox="1"/>
          <p:nvPr/>
        </p:nvSpPr>
        <p:spPr>
          <a:xfrm>
            <a:off x="6350000" y="1790700"/>
            <a:ext cx="2413000" cy="393700"/>
          </a:xfrm>
          <a:prstGeom prst="rect">
            <a:avLst/>
          </a:prstGeom>
          <a:noFill/>
        </p:spPr>
        <p:txBody>
          <a:bodyPr vertOverflow="overflow" vert="horz" wrap="square" rtlCol="0" anchor="ctr" anchorCtr="0">
            <a:noAutofit/>
          </a:bodyPr>
          <a:lstStyle/>
          <a:p>
            <a:pPr algn="l"/>
            <a:r>
              <a:rPr lang="en-GB" sz="1400" b="1">
                <a:solidFill>
                  <a:srgbClr val="2D567E"/>
                </a:solidFill>
                <a:latin typeface="Calibri"/>
                <a:ea typeface="Calibri"/>
                <a:cs typeface="Calibri"/>
              </a:rPr>
              <a:t>Implantation en I
(traversante)</a:t>
            </a:r>
          </a:p>
        </p:txBody>
      </p:sp>
      <p:sp>
        <p:nvSpPr>
          <p:cNvPr id="11" name="FR OCR cover">
            <a:extLst>
              <a:ext uri="{FF2B5EF4-FFF2-40B4-BE49-F238E27FC236}">
                <a16:creationId xmlns:a16="http://schemas.microsoft.com/office/drawing/2014/main" id="{24E1F359-86A4-4D6B-9A07-22D6FAAE91AD}"/>
              </a:ext>
            </a:extLst>
          </p:cNvPr>
          <p:cNvSpPr/>
          <p:nvPr/>
        </p:nvSpPr>
        <p:spPr>
          <a:xfrm>
            <a:off x="9372600" y="1841500"/>
            <a:ext cx="1752600" cy="2794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1400">
              <a:latin typeface="Calibri"/>
              <a:ea typeface="Calibri"/>
              <a:cs typeface="Calibri"/>
            </a:endParaRPr>
          </a:p>
        </p:txBody>
      </p:sp>
      <p:sp>
        <p:nvSpPr>
          <p:cNvPr id="12" name="FR OCR text">
            <a:extLst>
              <a:ext uri="{FF2B5EF4-FFF2-40B4-BE49-F238E27FC236}">
                <a16:creationId xmlns:a16="http://schemas.microsoft.com/office/drawing/2014/main" id="{A90164DB-322A-4EB1-9137-35AF74C18AD7}"/>
              </a:ext>
            </a:extLst>
          </p:cNvPr>
          <p:cNvSpPr txBox="1"/>
          <p:nvPr/>
        </p:nvSpPr>
        <p:spPr>
          <a:xfrm>
            <a:off x="9372600" y="1816100"/>
            <a:ext cx="1752600" cy="304800"/>
          </a:xfrm>
          <a:prstGeom prst="rect">
            <a:avLst/>
          </a:prstGeom>
          <a:noFill/>
        </p:spPr>
        <p:txBody>
          <a:bodyPr vertOverflow="overflow" vert="horz" wrap="square" rtlCol="0" anchor="ctr" anchorCtr="0">
            <a:noAutofit/>
          </a:bodyPr>
          <a:lstStyle/>
          <a:p>
            <a:pPr algn="l"/>
            <a:r>
              <a:rPr lang="en-GB" sz="1400" b="1">
                <a:solidFill>
                  <a:srgbClr val="A96525"/>
                </a:solidFill>
                <a:latin typeface="Calibri"/>
                <a:ea typeface="Calibri"/>
                <a:cs typeface="Calibri"/>
              </a:rPr>
              <a:t>Implantation en L</a:t>
            </a:r>
          </a:p>
        </p:txBody>
      </p:sp>
      <p:sp>
        <p:nvSpPr>
          <p:cNvPr id="13" name="FR OCR cover">
            <a:extLst>
              <a:ext uri="{FF2B5EF4-FFF2-40B4-BE49-F238E27FC236}">
                <a16:creationId xmlns:a16="http://schemas.microsoft.com/office/drawing/2014/main" id="{9FF9B81C-51B1-42E1-8E50-5A8EC737653D}"/>
              </a:ext>
            </a:extLst>
          </p:cNvPr>
          <p:cNvSpPr/>
          <p:nvPr/>
        </p:nvSpPr>
        <p:spPr>
          <a:xfrm>
            <a:off x="3810000" y="2260600"/>
            <a:ext cx="2184400" cy="5207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1400">
              <a:latin typeface="Calibri"/>
              <a:ea typeface="Calibri"/>
              <a:cs typeface="Calibri"/>
            </a:endParaRPr>
          </a:p>
        </p:txBody>
      </p:sp>
      <p:sp>
        <p:nvSpPr>
          <p:cNvPr id="14" name="FR OCR text">
            <a:extLst>
              <a:ext uri="{FF2B5EF4-FFF2-40B4-BE49-F238E27FC236}">
                <a16:creationId xmlns:a16="http://schemas.microsoft.com/office/drawing/2014/main" id="{3469041A-F96C-410E-B9BB-FFB90BBF171D}"/>
              </a:ext>
            </a:extLst>
          </p:cNvPr>
          <p:cNvSpPr txBox="1"/>
          <p:nvPr/>
        </p:nvSpPr>
        <p:spPr>
          <a:xfrm>
            <a:off x="3860800" y="2260600"/>
            <a:ext cx="2133600" cy="546100"/>
          </a:xfrm>
          <a:prstGeom prst="rect">
            <a:avLst/>
          </a:prstGeom>
          <a:noFill/>
        </p:spPr>
        <p:txBody>
          <a:bodyPr vertOverflow="overflow" vert="horz" wrap="square" rtlCol="0" anchor="ctr" anchorCtr="0">
            <a:noAutofit/>
          </a:bodyPr>
          <a:lstStyle/>
          <a:p>
            <a:pPr algn="l"/>
            <a:r>
              <a:rPr lang="fr-FR" sz="1400">
                <a:solidFill>
                  <a:srgbClr val="3F4448"/>
                </a:solidFill>
                <a:latin typeface="Calibri"/>
                <a:ea typeface="Calibri"/>
                <a:cs typeface="Calibri"/>
              </a:rPr>
              <a:t>• Réception/expédition
  du même côté
• Consolidation efficace</a:t>
            </a:r>
            <a:endParaRPr lang="en-GB" sz="1400">
              <a:solidFill>
                <a:srgbClr val="3F4448"/>
              </a:solidFill>
              <a:latin typeface="Calibri"/>
              <a:ea typeface="Calibri"/>
              <a:cs typeface="Calibri"/>
            </a:endParaRPr>
          </a:p>
        </p:txBody>
      </p:sp>
      <p:sp>
        <p:nvSpPr>
          <p:cNvPr id="15" name="FR OCR cover">
            <a:extLst>
              <a:ext uri="{FF2B5EF4-FFF2-40B4-BE49-F238E27FC236}">
                <a16:creationId xmlns:a16="http://schemas.microsoft.com/office/drawing/2014/main" id="{372B4DF0-56F7-417C-8B0C-D85792431439}"/>
              </a:ext>
            </a:extLst>
          </p:cNvPr>
          <p:cNvSpPr/>
          <p:nvPr/>
        </p:nvSpPr>
        <p:spPr>
          <a:xfrm>
            <a:off x="6451600" y="2260600"/>
            <a:ext cx="2222500" cy="5334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1400">
              <a:latin typeface="Calibri"/>
              <a:ea typeface="Calibri"/>
              <a:cs typeface="Calibri"/>
            </a:endParaRPr>
          </a:p>
        </p:txBody>
      </p:sp>
      <p:sp>
        <p:nvSpPr>
          <p:cNvPr id="16" name="FR OCR text">
            <a:extLst>
              <a:ext uri="{FF2B5EF4-FFF2-40B4-BE49-F238E27FC236}">
                <a16:creationId xmlns:a16="http://schemas.microsoft.com/office/drawing/2014/main" id="{477B0DAF-105F-4AC3-AA75-5C80452274B8}"/>
              </a:ext>
            </a:extLst>
          </p:cNvPr>
          <p:cNvSpPr txBox="1"/>
          <p:nvPr/>
        </p:nvSpPr>
        <p:spPr>
          <a:xfrm>
            <a:off x="6502400" y="2260600"/>
            <a:ext cx="2159000" cy="558800"/>
          </a:xfrm>
          <a:prstGeom prst="rect">
            <a:avLst/>
          </a:prstGeom>
          <a:noFill/>
        </p:spPr>
        <p:txBody>
          <a:bodyPr vertOverflow="overflow" vert="horz" wrap="square" rtlCol="0" anchor="ctr" anchorCtr="0">
            <a:noAutofit/>
          </a:bodyPr>
          <a:lstStyle/>
          <a:p>
            <a:pPr algn="l"/>
            <a:r>
              <a:rPr lang="fr-FR" sz="1400">
                <a:solidFill>
                  <a:srgbClr val="3F4448"/>
                </a:solidFill>
                <a:latin typeface="Calibri"/>
                <a:ea typeface="Calibri"/>
                <a:cs typeface="Calibri"/>
              </a:rPr>
              <a:t>• Flux direct, extrémités
  opposées
• Idéal pour volumes élevés</a:t>
            </a:r>
            <a:endParaRPr lang="en-GB" sz="1400">
              <a:solidFill>
                <a:srgbClr val="3F4448"/>
              </a:solidFill>
              <a:latin typeface="Calibri"/>
              <a:ea typeface="Calibri"/>
              <a:cs typeface="Calibri"/>
            </a:endParaRPr>
          </a:p>
        </p:txBody>
      </p:sp>
      <p:sp>
        <p:nvSpPr>
          <p:cNvPr id="17" name="FR OCR cover">
            <a:extLst>
              <a:ext uri="{FF2B5EF4-FFF2-40B4-BE49-F238E27FC236}">
                <a16:creationId xmlns:a16="http://schemas.microsoft.com/office/drawing/2014/main" id="{38B808B9-2CD4-4BE8-8571-5F84889338A4}"/>
              </a:ext>
            </a:extLst>
          </p:cNvPr>
          <p:cNvSpPr/>
          <p:nvPr/>
        </p:nvSpPr>
        <p:spPr>
          <a:xfrm>
            <a:off x="9245600" y="2260600"/>
            <a:ext cx="2006600" cy="5334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1400">
              <a:latin typeface="Calibri"/>
              <a:ea typeface="Calibri"/>
              <a:cs typeface="Calibri"/>
            </a:endParaRPr>
          </a:p>
        </p:txBody>
      </p:sp>
      <p:sp>
        <p:nvSpPr>
          <p:cNvPr id="18" name="FR OCR text">
            <a:extLst>
              <a:ext uri="{FF2B5EF4-FFF2-40B4-BE49-F238E27FC236}">
                <a16:creationId xmlns:a16="http://schemas.microsoft.com/office/drawing/2014/main" id="{2B284D4E-B096-4C24-AB1B-4E89F5DB780F}"/>
              </a:ext>
            </a:extLst>
          </p:cNvPr>
          <p:cNvSpPr txBox="1"/>
          <p:nvPr/>
        </p:nvSpPr>
        <p:spPr>
          <a:xfrm>
            <a:off x="9296400" y="2260600"/>
            <a:ext cx="1943100" cy="558800"/>
          </a:xfrm>
          <a:prstGeom prst="rect">
            <a:avLst/>
          </a:prstGeom>
          <a:noFill/>
        </p:spPr>
        <p:txBody>
          <a:bodyPr vertOverflow="overflow" vert="horz" wrap="square" rtlCol="0" anchor="ctr" anchorCtr="0">
            <a:noAutofit/>
          </a:bodyPr>
          <a:lstStyle/>
          <a:p>
            <a:pPr algn="l"/>
            <a:r>
              <a:rPr lang="fr-FR" sz="1400">
                <a:solidFill>
                  <a:srgbClr val="3F4448"/>
                </a:solidFill>
                <a:latin typeface="Calibri"/>
                <a:ea typeface="Calibri"/>
                <a:cs typeface="Calibri"/>
              </a:rPr>
              <a:t>• Adapté aux espaces
  restreints
• Optimise l’angle disponible</a:t>
            </a:r>
            <a:endParaRPr lang="en-GB" sz="1400">
              <a:solidFill>
                <a:srgbClr val="3F4448"/>
              </a:solidFill>
              <a:latin typeface="Calibri"/>
              <a:ea typeface="Calibri"/>
              <a:cs typeface="Calibri"/>
            </a:endParaRPr>
          </a:p>
        </p:txBody>
      </p:sp>
      <p:sp>
        <p:nvSpPr>
          <p:cNvPr id="19" name="FR OCR label">
            <a:extLst>
              <a:ext uri="{FF2B5EF4-FFF2-40B4-BE49-F238E27FC236}">
                <a16:creationId xmlns:a16="http://schemas.microsoft.com/office/drawing/2014/main" id="{99896331-99E5-4D8A-A70E-2BA24F373350}"/>
              </a:ext>
            </a:extLst>
          </p:cNvPr>
          <p:cNvSpPr/>
          <p:nvPr/>
        </p:nvSpPr>
        <p:spPr>
          <a:xfrm>
            <a:off x="3771900" y="3175000"/>
            <a:ext cx="736600" cy="228600"/>
          </a:xfrm>
          <a:prstGeom prst="rect">
            <a:avLst/>
          </a:prstGeom>
          <a:solidFill>
            <a:srgbClr val="D36420"/>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RÉCEPTION</a:t>
            </a:r>
          </a:p>
        </p:txBody>
      </p:sp>
      <p:sp>
        <p:nvSpPr>
          <p:cNvPr id="20" name="FR OCR label">
            <a:extLst>
              <a:ext uri="{FF2B5EF4-FFF2-40B4-BE49-F238E27FC236}">
                <a16:creationId xmlns:a16="http://schemas.microsoft.com/office/drawing/2014/main" id="{8F67440E-A5B3-4550-9EFB-9646EC6B015F}"/>
              </a:ext>
            </a:extLst>
          </p:cNvPr>
          <p:cNvSpPr/>
          <p:nvPr/>
        </p:nvSpPr>
        <p:spPr>
          <a:xfrm>
            <a:off x="5207000" y="3175000"/>
            <a:ext cx="762000" cy="228600"/>
          </a:xfrm>
          <a:prstGeom prst="rect">
            <a:avLst/>
          </a:prstGeom>
          <a:solidFill>
            <a:srgbClr val="5E8A36"/>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EXPÉDITION</a:t>
            </a:r>
          </a:p>
        </p:txBody>
      </p:sp>
      <p:sp>
        <p:nvSpPr>
          <p:cNvPr id="21" name="FR OCR label">
            <a:extLst>
              <a:ext uri="{FF2B5EF4-FFF2-40B4-BE49-F238E27FC236}">
                <a16:creationId xmlns:a16="http://schemas.microsoft.com/office/drawing/2014/main" id="{F648267E-AF4C-4EE1-8BA0-460908C6C1E5}"/>
              </a:ext>
            </a:extLst>
          </p:cNvPr>
          <p:cNvSpPr/>
          <p:nvPr/>
        </p:nvSpPr>
        <p:spPr>
          <a:xfrm>
            <a:off x="3848100" y="4013200"/>
            <a:ext cx="698500" cy="228600"/>
          </a:xfrm>
          <a:prstGeom prst="rect">
            <a:avLst/>
          </a:prstGeom>
          <a:solidFill>
            <a:srgbClr val="365F87"/>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STOCKAGE</a:t>
            </a:r>
          </a:p>
        </p:txBody>
      </p:sp>
      <p:sp>
        <p:nvSpPr>
          <p:cNvPr id="22" name="FR OCR label">
            <a:extLst>
              <a:ext uri="{FF2B5EF4-FFF2-40B4-BE49-F238E27FC236}">
                <a16:creationId xmlns:a16="http://schemas.microsoft.com/office/drawing/2014/main" id="{30CFA081-112D-4175-8E18-75743B3F14BC}"/>
              </a:ext>
            </a:extLst>
          </p:cNvPr>
          <p:cNvSpPr/>
          <p:nvPr/>
        </p:nvSpPr>
        <p:spPr>
          <a:xfrm>
            <a:off x="5143500" y="4013200"/>
            <a:ext cx="736600" cy="228600"/>
          </a:xfrm>
          <a:prstGeom prst="rect">
            <a:avLst/>
          </a:prstGeom>
          <a:solidFill>
            <a:srgbClr val="365F87"/>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PRÉLÈV.</a:t>
            </a:r>
          </a:p>
        </p:txBody>
      </p:sp>
      <p:sp>
        <p:nvSpPr>
          <p:cNvPr id="23" name="FR OCR label">
            <a:extLst>
              <a:ext uri="{FF2B5EF4-FFF2-40B4-BE49-F238E27FC236}">
                <a16:creationId xmlns:a16="http://schemas.microsoft.com/office/drawing/2014/main" id="{881960A4-65B8-41C8-A972-15417E18B0BF}"/>
              </a:ext>
            </a:extLst>
          </p:cNvPr>
          <p:cNvSpPr/>
          <p:nvPr/>
        </p:nvSpPr>
        <p:spPr>
          <a:xfrm>
            <a:off x="6311900" y="3898900"/>
            <a:ext cx="660400" cy="228600"/>
          </a:xfrm>
          <a:prstGeom prst="rect">
            <a:avLst/>
          </a:prstGeom>
          <a:solidFill>
            <a:srgbClr val="D36420"/>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RÉCEPTION</a:t>
            </a:r>
          </a:p>
        </p:txBody>
      </p:sp>
      <p:sp>
        <p:nvSpPr>
          <p:cNvPr id="24" name="FR OCR label">
            <a:extLst>
              <a:ext uri="{FF2B5EF4-FFF2-40B4-BE49-F238E27FC236}">
                <a16:creationId xmlns:a16="http://schemas.microsoft.com/office/drawing/2014/main" id="{6131B63D-1A33-4D64-A265-CDFBAAF0C41B}"/>
              </a:ext>
            </a:extLst>
          </p:cNvPr>
          <p:cNvSpPr/>
          <p:nvPr/>
        </p:nvSpPr>
        <p:spPr>
          <a:xfrm>
            <a:off x="7251700" y="3898900"/>
            <a:ext cx="635000" cy="228600"/>
          </a:xfrm>
          <a:prstGeom prst="rect">
            <a:avLst/>
          </a:prstGeom>
          <a:solidFill>
            <a:srgbClr val="D8A51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STOCKAGE</a:t>
            </a:r>
          </a:p>
        </p:txBody>
      </p:sp>
      <p:sp>
        <p:nvSpPr>
          <p:cNvPr id="25" name="FR OCR label">
            <a:extLst>
              <a:ext uri="{FF2B5EF4-FFF2-40B4-BE49-F238E27FC236}">
                <a16:creationId xmlns:a16="http://schemas.microsoft.com/office/drawing/2014/main" id="{6C170BF9-E38F-45A2-B167-FE83C7A68AF6}"/>
              </a:ext>
            </a:extLst>
          </p:cNvPr>
          <p:cNvSpPr/>
          <p:nvPr/>
        </p:nvSpPr>
        <p:spPr>
          <a:xfrm>
            <a:off x="8242300" y="3898900"/>
            <a:ext cx="698500" cy="228600"/>
          </a:xfrm>
          <a:prstGeom prst="rect">
            <a:avLst/>
          </a:prstGeom>
          <a:solidFill>
            <a:srgbClr val="5E8A36"/>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EXPÉDITION</a:t>
            </a:r>
          </a:p>
        </p:txBody>
      </p:sp>
      <p:sp>
        <p:nvSpPr>
          <p:cNvPr id="26" name="FR OCR label">
            <a:extLst>
              <a:ext uri="{FF2B5EF4-FFF2-40B4-BE49-F238E27FC236}">
                <a16:creationId xmlns:a16="http://schemas.microsoft.com/office/drawing/2014/main" id="{DA7E88F8-83D1-4C27-95E7-F4EA6FA30B04}"/>
              </a:ext>
            </a:extLst>
          </p:cNvPr>
          <p:cNvSpPr/>
          <p:nvPr/>
        </p:nvSpPr>
        <p:spPr>
          <a:xfrm>
            <a:off x="9169400" y="3098800"/>
            <a:ext cx="914400" cy="279400"/>
          </a:xfrm>
          <a:prstGeom prst="rect">
            <a:avLst/>
          </a:prstGeom>
          <a:solidFill>
            <a:srgbClr val="D36420"/>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RÉCEPTION</a:t>
            </a:r>
          </a:p>
        </p:txBody>
      </p:sp>
      <p:sp>
        <p:nvSpPr>
          <p:cNvPr id="27" name="FR OCR label">
            <a:extLst>
              <a:ext uri="{FF2B5EF4-FFF2-40B4-BE49-F238E27FC236}">
                <a16:creationId xmlns:a16="http://schemas.microsoft.com/office/drawing/2014/main" id="{ACD6EC39-062E-444B-8D4B-EE3BAB83C8AC}"/>
              </a:ext>
            </a:extLst>
          </p:cNvPr>
          <p:cNvSpPr/>
          <p:nvPr/>
        </p:nvSpPr>
        <p:spPr>
          <a:xfrm>
            <a:off x="9232900" y="3632200"/>
            <a:ext cx="711200" cy="228600"/>
          </a:xfrm>
          <a:prstGeom prst="rect">
            <a:avLst/>
          </a:prstGeom>
          <a:solidFill>
            <a:srgbClr val="365F87"/>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STOCKAGE</a:t>
            </a:r>
          </a:p>
        </p:txBody>
      </p:sp>
      <p:sp>
        <p:nvSpPr>
          <p:cNvPr id="28" name="FR OCR label">
            <a:extLst>
              <a:ext uri="{FF2B5EF4-FFF2-40B4-BE49-F238E27FC236}">
                <a16:creationId xmlns:a16="http://schemas.microsoft.com/office/drawing/2014/main" id="{6DEA5EFA-E74A-4665-861B-2671092780B7}"/>
              </a:ext>
            </a:extLst>
          </p:cNvPr>
          <p:cNvSpPr/>
          <p:nvPr/>
        </p:nvSpPr>
        <p:spPr>
          <a:xfrm>
            <a:off x="10604500" y="4483100"/>
            <a:ext cx="812800" cy="228600"/>
          </a:xfrm>
          <a:prstGeom prst="rect">
            <a:avLst/>
          </a:prstGeom>
          <a:solidFill>
            <a:srgbClr val="365F87"/>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EXPÉDITION</a:t>
            </a:r>
          </a:p>
        </p:txBody>
      </p:sp>
      <p:sp>
        <p:nvSpPr>
          <p:cNvPr id="29" name="FR OCR correction label">
            <a:extLst>
              <a:ext uri="{FF2B5EF4-FFF2-40B4-BE49-F238E27FC236}">
                <a16:creationId xmlns:a16="http://schemas.microsoft.com/office/drawing/2014/main" id="{734497B1-71B8-4458-84B3-8E5E6A6280E4}"/>
              </a:ext>
            </a:extLst>
          </p:cNvPr>
          <p:cNvSpPr/>
          <p:nvPr/>
        </p:nvSpPr>
        <p:spPr>
          <a:xfrm>
            <a:off x="6261100" y="3886200"/>
            <a:ext cx="736600" cy="254000"/>
          </a:xfrm>
          <a:prstGeom prst="rect">
            <a:avLst/>
          </a:prstGeom>
          <a:solidFill>
            <a:srgbClr val="D36420"/>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RÉCEP.</a:t>
            </a:r>
          </a:p>
        </p:txBody>
      </p:sp>
      <p:sp>
        <p:nvSpPr>
          <p:cNvPr id="30" name="FR OCR correction label">
            <a:extLst>
              <a:ext uri="{FF2B5EF4-FFF2-40B4-BE49-F238E27FC236}">
                <a16:creationId xmlns:a16="http://schemas.microsoft.com/office/drawing/2014/main" id="{122EBDF4-3A7F-40BC-8699-8ACF450AE7E8}"/>
              </a:ext>
            </a:extLst>
          </p:cNvPr>
          <p:cNvSpPr/>
          <p:nvPr/>
        </p:nvSpPr>
        <p:spPr>
          <a:xfrm>
            <a:off x="10591800" y="4368800"/>
            <a:ext cx="838200" cy="393700"/>
          </a:xfrm>
          <a:prstGeom prst="rect">
            <a:avLst/>
          </a:prstGeom>
          <a:solidFill>
            <a:srgbClr val="365F87"/>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GB" sz="1400" b="1">
                <a:solidFill>
                  <a:srgbClr val="FFFFFF"/>
                </a:solidFill>
                <a:latin typeface="Calibri"/>
                <a:ea typeface="Calibri"/>
                <a:cs typeface="Calibri"/>
              </a:rPr>
              <a:t>EXPÉDITION</a:t>
            </a:r>
          </a:p>
        </p:txBody>
      </p:sp>
    </p:spTree>
    <p:extLst>
      <p:ext uri="{BB962C8B-B14F-4D97-AF65-F5344CB8AC3E}">
        <p14:creationId xmlns:p14="http://schemas.microsoft.com/office/powerpoint/2010/main" val="3933891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200" dirty="0">
                <a:latin typeface="Calibri" panose="020F0502020204030204" pitchFamily="34" charset="0"/>
                <a:cs typeface="Calibri" panose="020F0502020204030204" pitchFamily="34" charset="0"/>
              </a:rPr>
              <a:t>Implantation en U</a:t>
            </a:r>
          </a:p>
        </p:txBody>
      </p:sp>
      <p:sp>
        <p:nvSpPr>
          <p:cNvPr id="3" name="Symbol zastępczy zawartości 2"/>
          <p:cNvSpPr>
            <a:spLocks noGrp="1"/>
          </p:cNvSpPr>
          <p:nvPr>
            <p:ph idx="1"/>
          </p:nvPr>
        </p:nvSpPr>
        <p:spPr>
          <a:xfrm>
            <a:off x="3657232" y="864108"/>
            <a:ext cx="7911915" cy="5120640"/>
          </a:xfrm>
        </p:spPr>
        <p:txBody>
          <a:bodyPr>
            <a:normAutofit lnSpcReduction="10000"/>
          </a:bodyPr>
          <a:lstStyle/>
          <a:p>
            <a:pPr marL="179388" lvl="1" indent="-179388"/>
            <a:r>
              <a:rPr sz="2200" dirty="0">
                <a:latin typeface="Calibri"/>
                <a:ea typeface="Calibri"/>
                <a:cs typeface="Calibri"/>
              </a:rPr>
              <a:t>La </a:t>
            </a:r>
            <a:r>
              <a:rPr sz="2200" dirty="0" err="1">
                <a:latin typeface="Calibri"/>
                <a:ea typeface="Calibri"/>
                <a:cs typeface="Calibri"/>
              </a:rPr>
              <a:t>réception</a:t>
            </a:r>
            <a:r>
              <a:rPr sz="2200" dirty="0">
                <a:latin typeface="Calibri"/>
                <a:ea typeface="Calibri"/>
                <a:cs typeface="Calibri"/>
              </a:rPr>
              <a:t> et la zone </a:t>
            </a:r>
            <a:r>
              <a:rPr sz="2200" dirty="0" err="1">
                <a:latin typeface="Calibri"/>
                <a:ea typeface="Calibri"/>
                <a:cs typeface="Calibri"/>
              </a:rPr>
              <a:t>d’expédition</a:t>
            </a:r>
            <a:r>
              <a:rPr sz="2200" dirty="0">
                <a:latin typeface="Calibri"/>
                <a:ea typeface="Calibri"/>
                <a:cs typeface="Calibri"/>
              </a:rPr>
              <a:t> </a:t>
            </a:r>
            <a:r>
              <a:rPr sz="2200" dirty="0" err="1">
                <a:latin typeface="Calibri"/>
                <a:ea typeface="Calibri"/>
                <a:cs typeface="Calibri"/>
              </a:rPr>
              <a:t>sont</a:t>
            </a:r>
            <a:r>
              <a:rPr sz="2200" dirty="0">
                <a:latin typeface="Calibri"/>
                <a:ea typeface="Calibri"/>
                <a:cs typeface="Calibri"/>
              </a:rPr>
              <a:t> </a:t>
            </a:r>
            <a:r>
              <a:rPr sz="2200" dirty="0" err="1">
                <a:latin typeface="Calibri"/>
                <a:ea typeface="Calibri"/>
                <a:cs typeface="Calibri"/>
              </a:rPr>
              <a:t>situées</a:t>
            </a:r>
            <a:r>
              <a:rPr sz="2200" dirty="0">
                <a:latin typeface="Calibri"/>
                <a:ea typeface="Calibri"/>
                <a:cs typeface="Calibri"/>
              </a:rPr>
              <a:t> du </a:t>
            </a:r>
            <a:r>
              <a:rPr sz="2200" dirty="0" err="1">
                <a:latin typeface="Calibri"/>
                <a:ea typeface="Calibri"/>
                <a:cs typeface="Calibri"/>
              </a:rPr>
              <a:t>même</a:t>
            </a:r>
            <a:r>
              <a:rPr sz="2200" dirty="0">
                <a:latin typeface="Calibri"/>
                <a:ea typeface="Calibri"/>
                <a:cs typeface="Calibri"/>
              </a:rPr>
              <a:t> </a:t>
            </a:r>
            <a:r>
              <a:rPr sz="2200" dirty="0" err="1">
                <a:latin typeface="Calibri"/>
                <a:ea typeface="Calibri"/>
                <a:cs typeface="Calibri"/>
              </a:rPr>
              <a:t>côté</a:t>
            </a:r>
            <a:r>
              <a:rPr sz="2200" dirty="0">
                <a:latin typeface="Calibri"/>
                <a:ea typeface="Calibri"/>
                <a:cs typeface="Calibri"/>
              </a:rPr>
              <a:t> de </a:t>
            </a:r>
            <a:r>
              <a:rPr sz="2200" dirty="0" err="1">
                <a:latin typeface="Calibri"/>
                <a:ea typeface="Calibri"/>
                <a:cs typeface="Calibri"/>
              </a:rPr>
              <a:t>l’entrepôt</a:t>
            </a:r>
            <a:r>
              <a:rPr sz="2200" dirty="0">
                <a:latin typeface="Calibri"/>
                <a:ea typeface="Calibri"/>
                <a:cs typeface="Calibri"/>
              </a:rPr>
              <a:t>, formant un </a:t>
            </a:r>
            <a:r>
              <a:rPr sz="2200" dirty="0" err="1">
                <a:latin typeface="Calibri"/>
                <a:ea typeface="Calibri"/>
                <a:cs typeface="Calibri"/>
              </a:rPr>
              <a:t>parcours</a:t>
            </a:r>
            <a:r>
              <a:rPr sz="2200" dirty="0">
                <a:latin typeface="Calibri"/>
                <a:ea typeface="Calibri"/>
                <a:cs typeface="Calibri"/>
              </a:rPr>
              <a:t> </a:t>
            </a:r>
            <a:r>
              <a:rPr sz="2200" dirty="0" err="1">
                <a:latin typeface="Calibri"/>
                <a:ea typeface="Calibri"/>
                <a:cs typeface="Calibri"/>
              </a:rPr>
              <a:t>en</a:t>
            </a:r>
            <a:r>
              <a:rPr sz="2200" dirty="0">
                <a:latin typeface="Calibri"/>
                <a:ea typeface="Calibri"/>
                <a:cs typeface="Calibri"/>
              </a:rPr>
              <a:t> « U » à travers les zones de stockage et de </a:t>
            </a:r>
            <a:r>
              <a:rPr sz="2200" dirty="0" err="1">
                <a:latin typeface="Calibri"/>
                <a:ea typeface="Calibri"/>
                <a:cs typeface="Calibri"/>
              </a:rPr>
              <a:t>préparation</a:t>
            </a:r>
            <a:r>
              <a:rPr sz="2200" dirty="0">
                <a:latin typeface="Calibri"/>
                <a:ea typeface="Calibri"/>
                <a:cs typeface="Calibri"/>
              </a:rPr>
              <a:t>.</a:t>
            </a:r>
          </a:p>
          <a:p>
            <a:r>
              <a:rPr sz="2200" dirty="0">
                <a:latin typeface="Calibri"/>
                <a:ea typeface="Calibri"/>
                <a:cs typeface="Calibri"/>
              </a:rPr>
              <a:t>Flux de matières : les </a:t>
            </a:r>
            <a:r>
              <a:rPr sz="2200" dirty="0" err="1">
                <a:latin typeface="Calibri"/>
                <a:ea typeface="Calibri"/>
                <a:cs typeface="Calibri"/>
              </a:rPr>
              <a:t>biens</a:t>
            </a:r>
            <a:r>
              <a:rPr sz="2200" dirty="0">
                <a:latin typeface="Calibri"/>
                <a:ea typeface="Calibri"/>
                <a:cs typeface="Calibri"/>
              </a:rPr>
              <a:t> </a:t>
            </a:r>
            <a:r>
              <a:rPr sz="2200" dirty="0" err="1">
                <a:latin typeface="Calibri"/>
                <a:ea typeface="Calibri"/>
                <a:cs typeface="Calibri"/>
              </a:rPr>
              <a:t>entrent</a:t>
            </a:r>
            <a:r>
              <a:rPr sz="2200" dirty="0">
                <a:latin typeface="Calibri"/>
                <a:ea typeface="Calibri"/>
                <a:cs typeface="Calibri"/>
              </a:rPr>
              <a:t> par la zone de </a:t>
            </a:r>
            <a:r>
              <a:rPr sz="2200" dirty="0" err="1">
                <a:latin typeface="Calibri"/>
                <a:ea typeface="Calibri"/>
                <a:cs typeface="Calibri"/>
              </a:rPr>
              <a:t>réception</a:t>
            </a:r>
            <a:r>
              <a:rPr sz="2200" dirty="0">
                <a:latin typeface="Calibri"/>
                <a:ea typeface="Calibri"/>
                <a:cs typeface="Calibri"/>
              </a:rPr>
              <a:t>, se </a:t>
            </a:r>
            <a:r>
              <a:rPr sz="2200" dirty="0" err="1">
                <a:latin typeface="Calibri"/>
                <a:ea typeface="Calibri"/>
                <a:cs typeface="Calibri"/>
              </a:rPr>
              <a:t>déplacent</a:t>
            </a:r>
            <a:r>
              <a:rPr sz="2200" dirty="0">
                <a:latin typeface="Calibri"/>
                <a:ea typeface="Calibri"/>
                <a:cs typeface="Calibri"/>
              </a:rPr>
              <a:t> à travers les zones de stockage et de </a:t>
            </a:r>
            <a:r>
              <a:rPr sz="2200" dirty="0" err="1">
                <a:latin typeface="Calibri"/>
                <a:ea typeface="Calibri"/>
                <a:cs typeface="Calibri"/>
              </a:rPr>
              <a:t>préparation</a:t>
            </a:r>
            <a:r>
              <a:rPr sz="2200" dirty="0">
                <a:latin typeface="Calibri"/>
                <a:ea typeface="Calibri"/>
                <a:cs typeface="Calibri"/>
              </a:rPr>
              <a:t>, </a:t>
            </a:r>
            <a:r>
              <a:rPr sz="2200" dirty="0" err="1">
                <a:latin typeface="Calibri"/>
                <a:ea typeface="Calibri"/>
                <a:cs typeface="Calibri"/>
              </a:rPr>
              <a:t>puis</a:t>
            </a:r>
            <a:r>
              <a:rPr sz="2200" dirty="0">
                <a:latin typeface="Calibri"/>
                <a:ea typeface="Calibri"/>
                <a:cs typeface="Calibri"/>
              </a:rPr>
              <a:t> </a:t>
            </a:r>
            <a:r>
              <a:rPr sz="2200" dirty="0" err="1">
                <a:latin typeface="Calibri"/>
                <a:ea typeface="Calibri"/>
                <a:cs typeface="Calibri"/>
              </a:rPr>
              <a:t>sortent</a:t>
            </a:r>
            <a:r>
              <a:rPr sz="2200" dirty="0">
                <a:latin typeface="Calibri"/>
                <a:ea typeface="Calibri"/>
                <a:cs typeface="Calibri"/>
              </a:rPr>
              <a:t> par la zone </a:t>
            </a:r>
            <a:r>
              <a:rPr sz="2200" dirty="0" err="1">
                <a:latin typeface="Calibri"/>
                <a:ea typeface="Calibri"/>
                <a:cs typeface="Calibri"/>
              </a:rPr>
              <a:t>d’expédition</a:t>
            </a:r>
            <a:r>
              <a:rPr sz="2200" dirty="0">
                <a:latin typeface="Calibri"/>
                <a:ea typeface="Calibri"/>
                <a:cs typeface="Calibri"/>
              </a:rPr>
              <a:t>, </a:t>
            </a:r>
            <a:r>
              <a:rPr sz="2200" dirty="0" err="1">
                <a:latin typeface="Calibri"/>
                <a:ea typeface="Calibri"/>
                <a:cs typeface="Calibri"/>
              </a:rPr>
              <a:t>créant</a:t>
            </a:r>
            <a:r>
              <a:rPr sz="2200" dirty="0">
                <a:latin typeface="Calibri"/>
                <a:ea typeface="Calibri"/>
                <a:cs typeface="Calibri"/>
              </a:rPr>
              <a:t> </a:t>
            </a:r>
            <a:r>
              <a:rPr sz="2200" dirty="0" err="1">
                <a:latin typeface="Calibri"/>
                <a:ea typeface="Calibri"/>
                <a:cs typeface="Calibri"/>
              </a:rPr>
              <a:t>une</a:t>
            </a:r>
            <a:r>
              <a:rPr sz="2200" dirty="0">
                <a:latin typeface="Calibri"/>
                <a:ea typeface="Calibri"/>
                <a:cs typeface="Calibri"/>
              </a:rPr>
              <a:t> boucle.</a:t>
            </a:r>
          </a:p>
          <a:p>
            <a:r>
              <a:rPr sz="2200" dirty="0" err="1">
                <a:latin typeface="Calibri"/>
                <a:ea typeface="Calibri"/>
                <a:cs typeface="Calibri"/>
              </a:rPr>
              <a:t>Avantages</a:t>
            </a:r>
            <a:r>
              <a:rPr sz="2200" dirty="0">
                <a:latin typeface="Calibri"/>
                <a:ea typeface="Calibri"/>
                <a:cs typeface="Calibri"/>
              </a:rPr>
              <a:t> :</a:t>
            </a:r>
          </a:p>
          <a:p>
            <a:r>
              <a:rPr sz="2200" dirty="0" err="1">
                <a:latin typeface="Calibri"/>
                <a:ea typeface="Calibri"/>
                <a:cs typeface="Calibri"/>
              </a:rPr>
              <a:t>Minimise</a:t>
            </a:r>
            <a:r>
              <a:rPr sz="2200" dirty="0">
                <a:latin typeface="Calibri"/>
                <a:ea typeface="Calibri"/>
                <a:cs typeface="Calibri"/>
              </a:rPr>
              <a:t> la distance de </a:t>
            </a:r>
            <a:r>
              <a:rPr sz="2200" dirty="0" err="1">
                <a:latin typeface="Calibri"/>
                <a:ea typeface="Calibri"/>
                <a:cs typeface="Calibri"/>
              </a:rPr>
              <a:t>déplacement</a:t>
            </a:r>
            <a:r>
              <a:rPr sz="2200" dirty="0">
                <a:latin typeface="Calibri"/>
                <a:ea typeface="Calibri"/>
                <a:cs typeface="Calibri"/>
              </a:rPr>
              <a:t> pour la consolidation des </a:t>
            </a:r>
            <a:r>
              <a:rPr sz="2200" dirty="0" err="1">
                <a:latin typeface="Calibri"/>
                <a:ea typeface="Calibri"/>
                <a:cs typeface="Calibri"/>
              </a:rPr>
              <a:t>commandes</a:t>
            </a:r>
            <a:r>
              <a:rPr sz="2200" dirty="0">
                <a:latin typeface="Calibri"/>
                <a:ea typeface="Calibri"/>
                <a:cs typeface="Calibri"/>
              </a:rPr>
              <a:t>.</a:t>
            </a:r>
          </a:p>
          <a:p>
            <a:r>
              <a:rPr sz="2200" dirty="0" err="1">
                <a:latin typeface="Calibri"/>
                <a:ea typeface="Calibri"/>
                <a:cs typeface="Calibri"/>
              </a:rPr>
              <a:t>Soutient</a:t>
            </a:r>
            <a:r>
              <a:rPr sz="2200" dirty="0">
                <a:latin typeface="Calibri"/>
                <a:ea typeface="Calibri"/>
                <a:cs typeface="Calibri"/>
              </a:rPr>
              <a:t> </a:t>
            </a:r>
            <a:r>
              <a:rPr sz="2200" dirty="0" err="1">
                <a:latin typeface="Calibri"/>
                <a:ea typeface="Calibri"/>
                <a:cs typeface="Calibri"/>
              </a:rPr>
              <a:t>efficacement</a:t>
            </a:r>
            <a:r>
              <a:rPr sz="2200" dirty="0">
                <a:latin typeface="Calibri"/>
                <a:ea typeface="Calibri"/>
                <a:cs typeface="Calibri"/>
              </a:rPr>
              <a:t> les </a:t>
            </a:r>
            <a:r>
              <a:rPr sz="2200" dirty="0" err="1">
                <a:latin typeface="Calibri"/>
                <a:ea typeface="Calibri"/>
                <a:cs typeface="Calibri"/>
              </a:rPr>
              <a:t>opérations</a:t>
            </a:r>
            <a:r>
              <a:rPr sz="2200" dirty="0">
                <a:latin typeface="Calibri"/>
                <a:ea typeface="Calibri"/>
                <a:cs typeface="Calibri"/>
              </a:rPr>
              <a:t> de cross-docking.</a:t>
            </a:r>
          </a:p>
          <a:p>
            <a:r>
              <a:rPr sz="2200" dirty="0" err="1">
                <a:latin typeface="Calibri"/>
                <a:ea typeface="Calibri"/>
                <a:cs typeface="Calibri"/>
              </a:rPr>
              <a:t>Facilite</a:t>
            </a:r>
            <a:r>
              <a:rPr sz="2200" dirty="0">
                <a:latin typeface="Calibri"/>
                <a:ea typeface="Calibri"/>
                <a:cs typeface="Calibri"/>
              </a:rPr>
              <a:t> la supervision des </a:t>
            </a:r>
            <a:r>
              <a:rPr sz="2200" dirty="0" err="1">
                <a:latin typeface="Calibri"/>
                <a:ea typeface="Calibri"/>
                <a:cs typeface="Calibri"/>
              </a:rPr>
              <a:t>biens</a:t>
            </a:r>
            <a:r>
              <a:rPr sz="2200" dirty="0">
                <a:latin typeface="Calibri"/>
                <a:ea typeface="Calibri"/>
                <a:cs typeface="Calibri"/>
              </a:rPr>
              <a:t> entrants et </a:t>
            </a:r>
            <a:r>
              <a:rPr sz="2200" dirty="0" err="1">
                <a:latin typeface="Calibri"/>
                <a:ea typeface="Calibri"/>
                <a:cs typeface="Calibri"/>
              </a:rPr>
              <a:t>sortants</a:t>
            </a:r>
            <a:r>
              <a:rPr sz="2200" dirty="0">
                <a:latin typeface="Calibri"/>
                <a:ea typeface="Calibri"/>
                <a:cs typeface="Calibri"/>
              </a:rPr>
              <a:t>.</a:t>
            </a:r>
          </a:p>
          <a:p>
            <a:r>
              <a:rPr sz="2200" dirty="0" err="1">
                <a:latin typeface="Calibri"/>
                <a:ea typeface="Calibri"/>
                <a:cs typeface="Calibri"/>
              </a:rPr>
              <a:t>Meilleure</a:t>
            </a:r>
            <a:r>
              <a:rPr sz="2200" dirty="0">
                <a:latin typeface="Calibri"/>
                <a:ea typeface="Calibri"/>
                <a:cs typeface="Calibri"/>
              </a:rPr>
              <a:t> </a:t>
            </a:r>
            <a:r>
              <a:rPr sz="2200" dirty="0" err="1">
                <a:latin typeface="Calibri"/>
                <a:ea typeface="Calibri"/>
                <a:cs typeface="Calibri"/>
              </a:rPr>
              <a:t>utilisation</a:t>
            </a:r>
            <a:r>
              <a:rPr sz="2200" dirty="0">
                <a:latin typeface="Calibri"/>
                <a:ea typeface="Calibri"/>
                <a:cs typeface="Calibri"/>
              </a:rPr>
              <a:t> : entrepôts moyens à grands avec </a:t>
            </a:r>
            <a:r>
              <a:rPr sz="2200" dirty="0" err="1">
                <a:latin typeface="Calibri"/>
                <a:ea typeface="Calibri"/>
                <a:cs typeface="Calibri"/>
              </a:rPr>
              <a:t>une</a:t>
            </a:r>
            <a:r>
              <a:rPr sz="2200" dirty="0">
                <a:latin typeface="Calibri"/>
                <a:ea typeface="Calibri"/>
                <a:cs typeface="Calibri"/>
              </a:rPr>
              <a:t> </a:t>
            </a:r>
            <a:r>
              <a:rPr sz="2200" dirty="0" err="1">
                <a:latin typeface="Calibri"/>
                <a:ea typeface="Calibri"/>
                <a:cs typeface="Calibri"/>
              </a:rPr>
              <a:t>variété</a:t>
            </a:r>
            <a:r>
              <a:rPr sz="2200" dirty="0">
                <a:latin typeface="Calibri"/>
                <a:ea typeface="Calibri"/>
                <a:cs typeface="Calibri"/>
              </a:rPr>
              <a:t> de </a:t>
            </a:r>
            <a:r>
              <a:rPr sz="2200" dirty="0" err="1">
                <a:latin typeface="Calibri"/>
                <a:ea typeface="Calibri"/>
                <a:cs typeface="Calibri"/>
              </a:rPr>
              <a:t>produits</a:t>
            </a:r>
            <a:r>
              <a:rPr sz="2200" dirty="0">
                <a:latin typeface="Calibri"/>
                <a:ea typeface="Calibri"/>
                <a:cs typeface="Calibri"/>
              </a:rPr>
              <a:t> </a:t>
            </a:r>
            <a:r>
              <a:rPr sz="2200" dirty="0" err="1">
                <a:latin typeface="Calibri"/>
                <a:ea typeface="Calibri"/>
                <a:cs typeface="Calibri"/>
              </a:rPr>
              <a:t>modérée</a:t>
            </a:r>
            <a:r>
              <a:rPr sz="2200" dirty="0">
                <a:latin typeface="Calibri"/>
                <a:ea typeface="Calibri"/>
                <a:cs typeface="Calibri"/>
              </a:rPr>
              <a:t> à </a:t>
            </a:r>
            <a:r>
              <a:rPr sz="2200" dirty="0" err="1">
                <a:latin typeface="Calibri"/>
                <a:ea typeface="Calibri"/>
                <a:cs typeface="Calibri"/>
              </a:rPr>
              <a:t>élevée</a:t>
            </a:r>
            <a:r>
              <a:rPr sz="2200" dirty="0">
                <a:latin typeface="Calibri"/>
                <a:ea typeface="Calibri"/>
                <a:cs typeface="Calibri"/>
              </a:rPr>
              <a:t>, </a:t>
            </a:r>
            <a:r>
              <a:rPr sz="2200" dirty="0" err="1">
                <a:latin typeface="Calibri"/>
                <a:ea typeface="Calibri"/>
                <a:cs typeface="Calibri"/>
              </a:rPr>
              <a:t>en</a:t>
            </a:r>
            <a:r>
              <a:rPr sz="2200" dirty="0">
                <a:latin typeface="Calibri"/>
                <a:ea typeface="Calibri"/>
                <a:cs typeface="Calibri"/>
              </a:rPr>
              <a:t> particulier </a:t>
            </a:r>
            <a:r>
              <a:rPr sz="2200" dirty="0" err="1">
                <a:latin typeface="Calibri"/>
                <a:ea typeface="Calibri"/>
                <a:cs typeface="Calibri"/>
              </a:rPr>
              <a:t>lorsque</a:t>
            </a:r>
            <a:r>
              <a:rPr sz="2200" dirty="0">
                <a:latin typeface="Calibri"/>
                <a:ea typeface="Calibri"/>
                <a:cs typeface="Calibri"/>
              </a:rPr>
              <a:t> la consolidation des </a:t>
            </a:r>
            <a:r>
              <a:rPr sz="2200" dirty="0" err="1">
                <a:latin typeface="Calibri"/>
                <a:ea typeface="Calibri"/>
                <a:cs typeface="Calibri"/>
              </a:rPr>
              <a:t>commandes</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le cross-docking </a:t>
            </a:r>
            <a:r>
              <a:rPr sz="2200" dirty="0" err="1">
                <a:latin typeface="Calibri"/>
                <a:ea typeface="Calibri"/>
                <a:cs typeface="Calibri"/>
              </a:rPr>
              <a:t>sont</a:t>
            </a:r>
            <a:r>
              <a:rPr sz="2200" dirty="0">
                <a:latin typeface="Calibri"/>
                <a:ea typeface="Calibri"/>
                <a:cs typeface="Calibri"/>
              </a:rPr>
              <a:t> courants.</a:t>
            </a:r>
          </a:p>
        </p:txBody>
      </p:sp>
      <p:sp>
        <p:nvSpPr>
          <p:cNvPr id="4"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Tree>
    <p:extLst>
      <p:ext uri="{BB962C8B-B14F-4D97-AF65-F5344CB8AC3E}">
        <p14:creationId xmlns:p14="http://schemas.microsoft.com/office/powerpoint/2010/main" val="3564107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sz="2200" dirty="0">
                <a:latin typeface="Calibri" panose="020F0502020204030204" pitchFamily="34" charset="0"/>
                <a:cs typeface="Calibri" panose="020F0502020204030204" pitchFamily="34" charset="0"/>
              </a:rPr>
              <a:t>Implantation en I (traversante)</a:t>
            </a:r>
            <a:br>
              <a:rPr lang="en-US" sz="2200" dirty="0">
                <a:latin typeface="Calibri"/>
                <a:ea typeface="Calibri"/>
                <a:cs typeface="Calibri"/>
              </a:rPr>
            </a:br>
            <a:endParaRPr lang="pl-PL" sz="2200" dirty="0">
              <a:latin typeface="Calibri"/>
              <a:ea typeface="Calibri"/>
              <a:cs typeface="Calibri"/>
            </a:endParaRPr>
          </a:p>
        </p:txBody>
      </p:sp>
      <p:sp>
        <p:nvSpPr>
          <p:cNvPr id="3" name="Symbol zastępczy zawartości 2"/>
          <p:cNvSpPr>
            <a:spLocks noGrp="1"/>
          </p:cNvSpPr>
          <p:nvPr>
            <p:ph idx="1"/>
          </p:nvPr>
        </p:nvSpPr>
        <p:spPr>
          <a:xfrm>
            <a:off x="3630728" y="956873"/>
            <a:ext cx="8070942" cy="5120640"/>
          </a:xfrm>
        </p:spPr>
        <p:txBody>
          <a:bodyPr>
            <a:noAutofit/>
          </a:bodyPr>
          <a:lstStyle/>
          <a:p>
            <a:r>
              <a:rPr sz="2200">
                <a:latin typeface="Calibri"/>
                <a:ea typeface="Calibri"/>
                <a:cs typeface="Calibri"/>
              </a:rPr>
              <a:t>Un flux rectiligne dans lequel les biens entrent à une extrémité de l’entrepôt (réception) et sortent à l’extrémité opposée (expédition).</a:t>
            </a:r>
          </a:p>
          <a:p>
            <a:r>
              <a:rPr sz="2200">
                <a:latin typeface="Calibri"/>
                <a:ea typeface="Calibri"/>
                <a:cs typeface="Calibri"/>
              </a:rPr>
              <a:t>Flux de matières : flux linéaire de la réception → stockage → préparation → expédition, avec un minimum de retours en arrière.</a:t>
            </a:r>
          </a:p>
          <a:p>
            <a:r>
              <a:rPr sz="2200">
                <a:latin typeface="Calibri"/>
                <a:ea typeface="Calibri"/>
                <a:cs typeface="Calibri"/>
              </a:rPr>
              <a:t>Avantages :</a:t>
            </a:r>
          </a:p>
          <a:p>
            <a:r>
              <a:rPr sz="2200">
                <a:latin typeface="Calibri"/>
                <a:ea typeface="Calibri"/>
                <a:cs typeface="Calibri"/>
              </a:rPr>
              <a:t>Efficace pour les opérations à volume élevé.</a:t>
            </a:r>
          </a:p>
          <a:p>
            <a:r>
              <a:rPr sz="2200">
                <a:latin typeface="Calibri"/>
                <a:ea typeface="Calibri"/>
                <a:cs typeface="Calibri"/>
              </a:rPr>
              <a:t>Réduit la congestion, car les flux entrants et sortants sont séparés.</a:t>
            </a:r>
          </a:p>
          <a:p>
            <a:r>
              <a:rPr sz="2200">
                <a:latin typeface="Calibri"/>
                <a:ea typeface="Calibri"/>
                <a:cs typeface="Calibri"/>
              </a:rPr>
              <a:t>Idéal pour les systèmes automatisés, les convoyeurs ou les processus à haut débit.</a:t>
            </a:r>
          </a:p>
          <a:p>
            <a:r>
              <a:rPr sz="2200">
                <a:latin typeface="Calibri"/>
                <a:ea typeface="Calibri"/>
                <a:cs typeface="Calibri"/>
              </a:rPr>
              <a:t>Meilleure utilisation : grands entrepôts avec distribution à volume élevé, en particulier ceux utilisant l’automatisation ou des opérations en flux continu.</a:t>
            </a:r>
          </a:p>
        </p:txBody>
      </p:sp>
      <p:sp>
        <p:nvSpPr>
          <p:cNvPr id="4"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Tree>
    <p:extLst>
      <p:ext uri="{BB962C8B-B14F-4D97-AF65-F5344CB8AC3E}">
        <p14:creationId xmlns:p14="http://schemas.microsoft.com/office/powerpoint/2010/main" val="769550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sz="2200" dirty="0">
                <a:latin typeface="Calibri" panose="020F0502020204030204" pitchFamily="34" charset="0"/>
                <a:cs typeface="Calibri" panose="020F0502020204030204" pitchFamily="34" charset="0"/>
              </a:rPr>
              <a:t>Implantation en L</a:t>
            </a:r>
            <a:br>
              <a:rPr lang="en-US" sz="2200" dirty="0">
                <a:latin typeface="Calibri"/>
                <a:ea typeface="Calibri"/>
                <a:cs typeface="Calibri"/>
              </a:rPr>
            </a:br>
            <a:endParaRPr lang="pl-PL" sz="2200" dirty="0">
              <a:latin typeface="Calibri"/>
              <a:ea typeface="Calibri"/>
              <a:cs typeface="Calibri"/>
            </a:endParaRPr>
          </a:p>
        </p:txBody>
      </p:sp>
      <p:sp>
        <p:nvSpPr>
          <p:cNvPr id="3" name="Symbol zastępczy zawartości 2"/>
          <p:cNvSpPr>
            <a:spLocks noGrp="1"/>
          </p:cNvSpPr>
          <p:nvPr>
            <p:ph idx="1"/>
          </p:nvPr>
        </p:nvSpPr>
        <p:spPr>
          <a:xfrm>
            <a:off x="3869267" y="864108"/>
            <a:ext cx="7819149" cy="5120640"/>
          </a:xfrm>
        </p:spPr>
        <p:txBody>
          <a:bodyPr>
            <a:noAutofit/>
          </a:bodyPr>
          <a:lstStyle/>
          <a:p>
            <a:r>
              <a:rPr sz="2200" dirty="0">
                <a:latin typeface="Calibri"/>
                <a:ea typeface="Calibri"/>
                <a:cs typeface="Calibri"/>
              </a:rPr>
              <a:t>La </a:t>
            </a:r>
            <a:r>
              <a:rPr sz="2200" dirty="0" err="1">
                <a:latin typeface="Calibri"/>
                <a:ea typeface="Calibri"/>
                <a:cs typeface="Calibri"/>
              </a:rPr>
              <a:t>réception</a:t>
            </a:r>
            <a:r>
              <a:rPr sz="2200" dirty="0">
                <a:latin typeface="Calibri"/>
                <a:ea typeface="Calibri"/>
                <a:cs typeface="Calibri"/>
              </a:rPr>
              <a:t> et la zone </a:t>
            </a:r>
            <a:r>
              <a:rPr sz="2200" dirty="0" err="1">
                <a:latin typeface="Calibri"/>
                <a:ea typeface="Calibri"/>
                <a:cs typeface="Calibri"/>
              </a:rPr>
              <a:t>d’expédition</a:t>
            </a:r>
            <a:r>
              <a:rPr sz="2200" dirty="0">
                <a:latin typeface="Calibri"/>
                <a:ea typeface="Calibri"/>
                <a:cs typeface="Calibri"/>
              </a:rPr>
              <a:t> </a:t>
            </a:r>
            <a:r>
              <a:rPr sz="2200" dirty="0" err="1">
                <a:latin typeface="Calibri"/>
                <a:ea typeface="Calibri"/>
                <a:cs typeface="Calibri"/>
              </a:rPr>
              <a:t>sont</a:t>
            </a:r>
            <a:r>
              <a:rPr sz="2200" dirty="0">
                <a:latin typeface="Calibri"/>
                <a:ea typeface="Calibri"/>
                <a:cs typeface="Calibri"/>
              </a:rPr>
              <a:t> </a:t>
            </a:r>
            <a:r>
              <a:rPr sz="2200" dirty="0" err="1">
                <a:latin typeface="Calibri"/>
                <a:ea typeface="Calibri"/>
                <a:cs typeface="Calibri"/>
              </a:rPr>
              <a:t>situées</a:t>
            </a:r>
            <a:r>
              <a:rPr sz="2200" dirty="0">
                <a:latin typeface="Calibri"/>
                <a:ea typeface="Calibri"/>
                <a:cs typeface="Calibri"/>
              </a:rPr>
              <a:t> sur des </a:t>
            </a:r>
            <a:r>
              <a:rPr sz="2200" dirty="0" err="1">
                <a:latin typeface="Calibri"/>
                <a:ea typeface="Calibri"/>
                <a:cs typeface="Calibri"/>
              </a:rPr>
              <a:t>côtés</a:t>
            </a:r>
            <a:r>
              <a:rPr sz="2200" dirty="0">
                <a:latin typeface="Calibri"/>
                <a:ea typeface="Calibri"/>
                <a:cs typeface="Calibri"/>
              </a:rPr>
              <a:t> </a:t>
            </a:r>
            <a:r>
              <a:rPr sz="2200" dirty="0" err="1">
                <a:latin typeface="Calibri"/>
                <a:ea typeface="Calibri"/>
                <a:cs typeface="Calibri"/>
              </a:rPr>
              <a:t>adjacents</a:t>
            </a:r>
            <a:r>
              <a:rPr sz="2200" dirty="0">
                <a:latin typeface="Calibri"/>
                <a:ea typeface="Calibri"/>
                <a:cs typeface="Calibri"/>
              </a:rPr>
              <a:t> de </a:t>
            </a:r>
            <a:r>
              <a:rPr sz="2200" dirty="0" err="1">
                <a:latin typeface="Calibri"/>
                <a:ea typeface="Calibri"/>
                <a:cs typeface="Calibri"/>
              </a:rPr>
              <a:t>l’entrepôt</a:t>
            </a:r>
            <a:r>
              <a:rPr sz="2200" dirty="0">
                <a:latin typeface="Calibri"/>
                <a:ea typeface="Calibri"/>
                <a:cs typeface="Calibri"/>
              </a:rPr>
              <a:t>, formant un flux </a:t>
            </a:r>
            <a:r>
              <a:rPr sz="2200" dirty="0" err="1">
                <a:latin typeface="Calibri"/>
                <a:ea typeface="Calibri"/>
                <a:cs typeface="Calibri"/>
              </a:rPr>
              <a:t>en</a:t>
            </a:r>
            <a:r>
              <a:rPr sz="2200" dirty="0">
                <a:latin typeface="Calibri"/>
                <a:ea typeface="Calibri"/>
                <a:cs typeface="Calibri"/>
              </a:rPr>
              <a:t> « L ».</a:t>
            </a:r>
          </a:p>
          <a:p>
            <a:r>
              <a:rPr sz="2200" dirty="0">
                <a:latin typeface="Calibri"/>
                <a:ea typeface="Calibri"/>
                <a:cs typeface="Calibri"/>
              </a:rPr>
              <a:t>Flux de matières : les </a:t>
            </a:r>
            <a:r>
              <a:rPr sz="2200" dirty="0" err="1">
                <a:latin typeface="Calibri"/>
                <a:ea typeface="Calibri"/>
                <a:cs typeface="Calibri"/>
              </a:rPr>
              <a:t>biens</a:t>
            </a:r>
            <a:r>
              <a:rPr sz="2200" dirty="0">
                <a:latin typeface="Calibri"/>
                <a:ea typeface="Calibri"/>
                <a:cs typeface="Calibri"/>
              </a:rPr>
              <a:t> </a:t>
            </a:r>
            <a:r>
              <a:rPr sz="2200" dirty="0" err="1">
                <a:latin typeface="Calibri"/>
                <a:ea typeface="Calibri"/>
                <a:cs typeface="Calibri"/>
              </a:rPr>
              <a:t>entrent</a:t>
            </a:r>
            <a:r>
              <a:rPr sz="2200" dirty="0">
                <a:latin typeface="Calibri"/>
                <a:ea typeface="Calibri"/>
                <a:cs typeface="Calibri"/>
              </a:rPr>
              <a:t> par la zone de </a:t>
            </a:r>
            <a:r>
              <a:rPr sz="2200" dirty="0" err="1">
                <a:latin typeface="Calibri"/>
                <a:ea typeface="Calibri"/>
                <a:cs typeface="Calibri"/>
              </a:rPr>
              <a:t>réception</a:t>
            </a:r>
            <a:r>
              <a:rPr sz="2200" dirty="0">
                <a:latin typeface="Calibri"/>
                <a:ea typeface="Calibri"/>
                <a:cs typeface="Calibri"/>
              </a:rPr>
              <a:t>, </a:t>
            </a:r>
            <a:r>
              <a:rPr sz="2200" dirty="0" err="1">
                <a:latin typeface="Calibri"/>
                <a:ea typeface="Calibri"/>
                <a:cs typeface="Calibri"/>
              </a:rPr>
              <a:t>circulent</a:t>
            </a:r>
            <a:r>
              <a:rPr sz="2200" dirty="0">
                <a:latin typeface="Calibri"/>
                <a:ea typeface="Calibri"/>
                <a:cs typeface="Calibri"/>
              </a:rPr>
              <a:t> le long d’un axe de </a:t>
            </a:r>
            <a:r>
              <a:rPr sz="2200" dirty="0" err="1">
                <a:latin typeface="Calibri"/>
                <a:ea typeface="Calibri"/>
                <a:cs typeface="Calibri"/>
              </a:rPr>
              <a:t>l’entrepôt</a:t>
            </a:r>
            <a:r>
              <a:rPr sz="2200" dirty="0">
                <a:latin typeface="Calibri"/>
                <a:ea typeface="Calibri"/>
                <a:cs typeface="Calibri"/>
              </a:rPr>
              <a:t>, </a:t>
            </a:r>
            <a:r>
              <a:rPr sz="2200" dirty="0" err="1">
                <a:latin typeface="Calibri"/>
                <a:ea typeface="Calibri"/>
                <a:cs typeface="Calibri"/>
              </a:rPr>
              <a:t>passent</a:t>
            </a:r>
            <a:r>
              <a:rPr sz="2200" dirty="0">
                <a:latin typeface="Calibri"/>
                <a:ea typeface="Calibri"/>
                <a:cs typeface="Calibri"/>
              </a:rPr>
              <a:t> par les zones de stockage et de </a:t>
            </a:r>
            <a:r>
              <a:rPr sz="2200" dirty="0" err="1">
                <a:latin typeface="Calibri"/>
                <a:ea typeface="Calibri"/>
                <a:cs typeface="Calibri"/>
              </a:rPr>
              <a:t>préparation</a:t>
            </a:r>
            <a:r>
              <a:rPr sz="2200" dirty="0">
                <a:latin typeface="Calibri"/>
                <a:ea typeface="Calibri"/>
                <a:cs typeface="Calibri"/>
              </a:rPr>
              <a:t>, </a:t>
            </a:r>
            <a:r>
              <a:rPr sz="2200" dirty="0" err="1">
                <a:latin typeface="Calibri"/>
                <a:ea typeface="Calibri"/>
                <a:cs typeface="Calibri"/>
              </a:rPr>
              <a:t>puis</a:t>
            </a:r>
            <a:r>
              <a:rPr sz="2200" dirty="0">
                <a:latin typeface="Calibri"/>
                <a:ea typeface="Calibri"/>
                <a:cs typeface="Calibri"/>
              </a:rPr>
              <a:t> </a:t>
            </a:r>
            <a:r>
              <a:rPr sz="2200" dirty="0" err="1">
                <a:latin typeface="Calibri"/>
                <a:ea typeface="Calibri"/>
                <a:cs typeface="Calibri"/>
              </a:rPr>
              <a:t>sortent</a:t>
            </a:r>
            <a:r>
              <a:rPr sz="2200" dirty="0">
                <a:latin typeface="Calibri"/>
                <a:ea typeface="Calibri"/>
                <a:cs typeface="Calibri"/>
              </a:rPr>
              <a:t> par la zone </a:t>
            </a:r>
            <a:r>
              <a:rPr sz="2200" dirty="0" err="1">
                <a:latin typeface="Calibri"/>
                <a:ea typeface="Calibri"/>
                <a:cs typeface="Calibri"/>
              </a:rPr>
              <a:t>d’expédition</a:t>
            </a:r>
            <a:r>
              <a:rPr sz="2200" dirty="0">
                <a:latin typeface="Calibri"/>
                <a:ea typeface="Calibri"/>
                <a:cs typeface="Calibri"/>
              </a:rPr>
              <a:t> sur </a:t>
            </a:r>
            <a:r>
              <a:rPr sz="2200" dirty="0" err="1">
                <a:latin typeface="Calibri"/>
                <a:ea typeface="Calibri"/>
                <a:cs typeface="Calibri"/>
              </a:rPr>
              <a:t>l’axe</a:t>
            </a:r>
            <a:r>
              <a:rPr sz="2200" dirty="0">
                <a:latin typeface="Calibri"/>
                <a:ea typeface="Calibri"/>
                <a:cs typeface="Calibri"/>
              </a:rPr>
              <a:t> </a:t>
            </a:r>
            <a:r>
              <a:rPr sz="2200" dirty="0" err="1">
                <a:latin typeface="Calibri"/>
                <a:ea typeface="Calibri"/>
                <a:cs typeface="Calibri"/>
              </a:rPr>
              <a:t>perpendiculaire</a:t>
            </a:r>
            <a:r>
              <a:rPr sz="2200" dirty="0">
                <a:latin typeface="Calibri"/>
                <a:ea typeface="Calibri"/>
                <a:cs typeface="Calibri"/>
              </a:rPr>
              <a:t>.</a:t>
            </a:r>
          </a:p>
          <a:p>
            <a:r>
              <a:rPr sz="2200" dirty="0" err="1">
                <a:latin typeface="Calibri"/>
                <a:ea typeface="Calibri"/>
                <a:cs typeface="Calibri"/>
              </a:rPr>
              <a:t>Avantages</a:t>
            </a:r>
            <a:r>
              <a:rPr sz="2200" dirty="0">
                <a:latin typeface="Calibri"/>
                <a:ea typeface="Calibri"/>
                <a:cs typeface="Calibri"/>
              </a:rPr>
              <a:t> :</a:t>
            </a:r>
          </a:p>
          <a:p>
            <a:r>
              <a:rPr sz="2200" dirty="0" err="1">
                <a:latin typeface="Calibri"/>
                <a:ea typeface="Calibri"/>
                <a:cs typeface="Calibri"/>
              </a:rPr>
              <a:t>Optimise</a:t>
            </a:r>
            <a:r>
              <a:rPr sz="2200" dirty="0">
                <a:latin typeface="Calibri"/>
                <a:ea typeface="Calibri"/>
                <a:cs typeface="Calibri"/>
              </a:rPr>
              <a:t> </a:t>
            </a:r>
            <a:r>
              <a:rPr sz="2200" dirty="0" err="1">
                <a:latin typeface="Calibri"/>
                <a:ea typeface="Calibri"/>
                <a:cs typeface="Calibri"/>
              </a:rPr>
              <a:t>l’utilisation</a:t>
            </a:r>
            <a:r>
              <a:rPr sz="2200" dirty="0">
                <a:latin typeface="Calibri"/>
                <a:ea typeface="Calibri"/>
                <a:cs typeface="Calibri"/>
              </a:rPr>
              <a:t> d’un </a:t>
            </a:r>
            <a:r>
              <a:rPr sz="2200" dirty="0" err="1">
                <a:latin typeface="Calibri"/>
                <a:ea typeface="Calibri"/>
                <a:cs typeface="Calibri"/>
              </a:rPr>
              <a:t>espace</a:t>
            </a:r>
            <a:r>
              <a:rPr sz="2200" dirty="0">
                <a:latin typeface="Calibri"/>
                <a:ea typeface="Calibri"/>
                <a:cs typeface="Calibri"/>
              </a:rPr>
              <a:t> </a:t>
            </a:r>
            <a:r>
              <a:rPr sz="2200" dirty="0" err="1">
                <a:latin typeface="Calibri"/>
                <a:ea typeface="Calibri"/>
                <a:cs typeface="Calibri"/>
              </a:rPr>
              <a:t>d’entrepôt</a:t>
            </a:r>
            <a:r>
              <a:rPr sz="2200" dirty="0">
                <a:latin typeface="Calibri"/>
                <a:ea typeface="Calibri"/>
                <a:cs typeface="Calibri"/>
              </a:rPr>
              <a:t> </a:t>
            </a:r>
            <a:r>
              <a:rPr sz="2200" dirty="0" err="1">
                <a:latin typeface="Calibri"/>
                <a:ea typeface="Calibri"/>
                <a:cs typeface="Calibri"/>
              </a:rPr>
              <a:t>limité</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de </a:t>
            </a:r>
            <a:r>
              <a:rPr sz="2200" dirty="0" err="1">
                <a:latin typeface="Calibri"/>
                <a:ea typeface="Calibri"/>
                <a:cs typeface="Calibri"/>
              </a:rPr>
              <a:t>forme</a:t>
            </a:r>
            <a:r>
              <a:rPr sz="2200" dirty="0">
                <a:latin typeface="Calibri"/>
                <a:ea typeface="Calibri"/>
                <a:cs typeface="Calibri"/>
              </a:rPr>
              <a:t> </a:t>
            </a:r>
            <a:r>
              <a:rPr sz="2200" dirty="0" err="1">
                <a:latin typeface="Calibri"/>
                <a:ea typeface="Calibri"/>
                <a:cs typeface="Calibri"/>
              </a:rPr>
              <a:t>irrégulière</a:t>
            </a:r>
            <a:r>
              <a:rPr sz="2200" dirty="0">
                <a:latin typeface="Calibri"/>
                <a:ea typeface="Calibri"/>
                <a:cs typeface="Calibri"/>
              </a:rPr>
              <a:t>.</a:t>
            </a:r>
          </a:p>
          <a:p>
            <a:r>
              <a:rPr sz="2200" dirty="0" err="1">
                <a:latin typeface="Calibri"/>
                <a:ea typeface="Calibri"/>
                <a:cs typeface="Calibri"/>
              </a:rPr>
              <a:t>Sépare</a:t>
            </a:r>
            <a:r>
              <a:rPr sz="2200" dirty="0">
                <a:latin typeface="Calibri"/>
                <a:ea typeface="Calibri"/>
                <a:cs typeface="Calibri"/>
              </a:rPr>
              <a:t> les flux entrants et </a:t>
            </a:r>
            <a:r>
              <a:rPr sz="2200" dirty="0" err="1">
                <a:latin typeface="Calibri"/>
                <a:ea typeface="Calibri"/>
                <a:cs typeface="Calibri"/>
              </a:rPr>
              <a:t>sortants</a:t>
            </a:r>
            <a:r>
              <a:rPr sz="2200" dirty="0">
                <a:latin typeface="Calibri"/>
                <a:ea typeface="Calibri"/>
                <a:cs typeface="Calibri"/>
              </a:rPr>
              <a:t> </a:t>
            </a:r>
            <a:r>
              <a:rPr sz="2200" dirty="0" err="1">
                <a:latin typeface="Calibri"/>
                <a:ea typeface="Calibri"/>
                <a:cs typeface="Calibri"/>
              </a:rPr>
              <a:t>afin</a:t>
            </a:r>
            <a:r>
              <a:rPr sz="2200" dirty="0">
                <a:latin typeface="Calibri"/>
                <a:ea typeface="Calibri"/>
                <a:cs typeface="Calibri"/>
              </a:rPr>
              <a:t> de </a:t>
            </a:r>
            <a:r>
              <a:rPr sz="2200" dirty="0" err="1">
                <a:latin typeface="Calibri"/>
                <a:ea typeface="Calibri"/>
                <a:cs typeface="Calibri"/>
              </a:rPr>
              <a:t>réduire</a:t>
            </a:r>
            <a:r>
              <a:rPr sz="2200" dirty="0">
                <a:latin typeface="Calibri"/>
                <a:ea typeface="Calibri"/>
                <a:cs typeface="Calibri"/>
              </a:rPr>
              <a:t> la congestion.</a:t>
            </a:r>
          </a:p>
          <a:p>
            <a:r>
              <a:rPr sz="2200" dirty="0">
                <a:latin typeface="Calibri"/>
                <a:ea typeface="Calibri"/>
                <a:cs typeface="Calibri"/>
              </a:rPr>
              <a:t>Flexible pour les entrepôts </a:t>
            </a:r>
            <a:r>
              <a:rPr sz="2200" dirty="0" err="1">
                <a:latin typeface="Calibri"/>
                <a:ea typeface="Calibri"/>
                <a:cs typeface="Calibri"/>
              </a:rPr>
              <a:t>soumis</a:t>
            </a:r>
            <a:r>
              <a:rPr sz="2200" dirty="0">
                <a:latin typeface="Calibri"/>
                <a:ea typeface="Calibri"/>
                <a:cs typeface="Calibri"/>
              </a:rPr>
              <a:t> à des </a:t>
            </a:r>
            <a:r>
              <a:rPr sz="2200" dirty="0" err="1">
                <a:latin typeface="Calibri"/>
                <a:ea typeface="Calibri"/>
                <a:cs typeface="Calibri"/>
              </a:rPr>
              <a:t>contraintes</a:t>
            </a:r>
            <a:r>
              <a:rPr sz="2200" dirty="0">
                <a:latin typeface="Calibri"/>
                <a:ea typeface="Calibri"/>
                <a:cs typeface="Calibri"/>
              </a:rPr>
              <a:t> </a:t>
            </a:r>
            <a:r>
              <a:rPr sz="2200" dirty="0" err="1">
                <a:latin typeface="Calibri"/>
                <a:ea typeface="Calibri"/>
                <a:cs typeface="Calibri"/>
              </a:rPr>
              <a:t>d’espace</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aux </a:t>
            </a:r>
            <a:r>
              <a:rPr sz="2200" dirty="0" err="1">
                <a:latin typeface="Calibri"/>
                <a:ea typeface="Calibri"/>
                <a:cs typeface="Calibri"/>
              </a:rPr>
              <a:t>formes</a:t>
            </a:r>
            <a:r>
              <a:rPr sz="2200" dirty="0">
                <a:latin typeface="Calibri"/>
                <a:ea typeface="Calibri"/>
                <a:cs typeface="Calibri"/>
              </a:rPr>
              <a:t> </a:t>
            </a:r>
            <a:r>
              <a:rPr sz="2200" dirty="0" err="1">
                <a:latin typeface="Calibri"/>
                <a:ea typeface="Calibri"/>
                <a:cs typeface="Calibri"/>
              </a:rPr>
              <a:t>irrégulières</a:t>
            </a:r>
            <a:r>
              <a:rPr sz="2200" dirty="0">
                <a:latin typeface="Calibri"/>
                <a:ea typeface="Calibri"/>
                <a:cs typeface="Calibri"/>
              </a:rPr>
              <a:t>.</a:t>
            </a:r>
          </a:p>
          <a:p>
            <a:r>
              <a:rPr sz="2200" dirty="0" err="1">
                <a:latin typeface="Calibri"/>
                <a:ea typeface="Calibri"/>
                <a:cs typeface="Calibri"/>
              </a:rPr>
              <a:t>Meilleure</a:t>
            </a:r>
            <a:r>
              <a:rPr sz="2200" dirty="0">
                <a:latin typeface="Calibri"/>
                <a:ea typeface="Calibri"/>
                <a:cs typeface="Calibri"/>
              </a:rPr>
              <a:t> </a:t>
            </a:r>
            <a:r>
              <a:rPr sz="2200" dirty="0" err="1">
                <a:latin typeface="Calibri"/>
                <a:ea typeface="Calibri"/>
                <a:cs typeface="Calibri"/>
              </a:rPr>
              <a:t>utilisation</a:t>
            </a:r>
            <a:r>
              <a:rPr sz="2200" dirty="0">
                <a:latin typeface="Calibri"/>
                <a:ea typeface="Calibri"/>
                <a:cs typeface="Calibri"/>
              </a:rPr>
              <a:t> : petits et moyens entrepôts, entrepôts </a:t>
            </a:r>
            <a:r>
              <a:rPr sz="2200" dirty="0" err="1">
                <a:latin typeface="Calibri"/>
                <a:ea typeface="Calibri"/>
                <a:cs typeface="Calibri"/>
              </a:rPr>
              <a:t>urbains</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entrepôts </a:t>
            </a:r>
            <a:r>
              <a:rPr sz="2200" dirty="0" err="1">
                <a:latin typeface="Calibri"/>
                <a:ea typeface="Calibri"/>
                <a:cs typeface="Calibri"/>
              </a:rPr>
              <a:t>installés</a:t>
            </a:r>
            <a:r>
              <a:rPr sz="2200" dirty="0">
                <a:latin typeface="Calibri"/>
                <a:ea typeface="Calibri"/>
                <a:cs typeface="Calibri"/>
              </a:rPr>
              <a:t> dans des </a:t>
            </a:r>
            <a:r>
              <a:rPr sz="2200" dirty="0" err="1">
                <a:latin typeface="Calibri"/>
                <a:ea typeface="Calibri"/>
                <a:cs typeface="Calibri"/>
              </a:rPr>
              <a:t>bâtiments</a:t>
            </a:r>
            <a:r>
              <a:rPr sz="2200" dirty="0">
                <a:latin typeface="Calibri"/>
                <a:ea typeface="Calibri"/>
                <a:cs typeface="Calibri"/>
              </a:rPr>
              <a:t> </a:t>
            </a:r>
            <a:r>
              <a:rPr sz="2200" dirty="0" err="1">
                <a:latin typeface="Calibri"/>
                <a:ea typeface="Calibri"/>
                <a:cs typeface="Calibri"/>
              </a:rPr>
              <a:t>existants</a:t>
            </a:r>
            <a:r>
              <a:rPr sz="2200" dirty="0">
                <a:latin typeface="Calibri"/>
                <a:ea typeface="Calibri"/>
                <a:cs typeface="Calibri"/>
              </a:rPr>
              <a:t> avec </a:t>
            </a:r>
            <a:r>
              <a:rPr sz="2200" dirty="0" err="1">
                <a:latin typeface="Calibri"/>
                <a:ea typeface="Calibri"/>
                <a:cs typeface="Calibri"/>
              </a:rPr>
              <a:t>une</a:t>
            </a:r>
            <a:r>
              <a:rPr sz="2200" dirty="0">
                <a:latin typeface="Calibri"/>
                <a:ea typeface="Calibri"/>
                <a:cs typeface="Calibri"/>
              </a:rPr>
              <a:t> surface </a:t>
            </a:r>
            <a:r>
              <a:rPr sz="2200" dirty="0" err="1">
                <a:latin typeface="Calibri"/>
                <a:ea typeface="Calibri"/>
                <a:cs typeface="Calibri"/>
              </a:rPr>
              <a:t>limitée</a:t>
            </a:r>
            <a:r>
              <a:rPr sz="2200" dirty="0">
                <a:latin typeface="Calibri"/>
                <a:ea typeface="Calibri"/>
                <a:cs typeface="Calibri"/>
              </a:rPr>
              <a:t>.</a:t>
            </a:r>
          </a:p>
        </p:txBody>
      </p:sp>
      <p:sp>
        <p:nvSpPr>
          <p:cNvPr id="4"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Tree>
    <p:extLst>
      <p:ext uri="{BB962C8B-B14F-4D97-AF65-F5344CB8AC3E}">
        <p14:creationId xmlns:p14="http://schemas.microsoft.com/office/powerpoint/2010/main" val="681227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200" dirty="0">
                <a:latin typeface="Calibri" panose="020F0502020204030204" pitchFamily="34" charset="0"/>
                <a:cs typeface="Calibri" panose="020F0502020204030204" pitchFamily="34" charset="0"/>
              </a:rPr>
              <a:t>Systèmes de stockage — systèmes conventionnels</a:t>
            </a:r>
          </a:p>
        </p:txBody>
      </p:sp>
      <p:pic>
        <p:nvPicPr>
          <p:cNvPr id="5" name="Obraz 4"/>
          <p:cNvPicPr>
            <a:picLocks noChangeAspect="1"/>
          </p:cNvPicPr>
          <p:nvPr/>
        </p:nvPicPr>
        <p:blipFill>
          <a:blip r:embed="rId3"/>
          <a:stretch>
            <a:fillRect/>
          </a:stretch>
        </p:blipFill>
        <p:spPr>
          <a:xfrm>
            <a:off x="4015092" y="847797"/>
            <a:ext cx="7315834" cy="4877223"/>
          </a:xfrm>
          <a:prstGeom prst="rect">
            <a:avLst/>
          </a:prstGeom>
        </p:spPr>
      </p:pic>
      <p:sp>
        <p:nvSpPr>
          <p:cNvPr id="7"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
        <p:nvSpPr>
          <p:cNvPr id="3" name="FR OCR cover">
            <a:extLst>
              <a:ext uri="{FF2B5EF4-FFF2-40B4-BE49-F238E27FC236}">
                <a16:creationId xmlns:a16="http://schemas.microsoft.com/office/drawing/2014/main" id="{F44316CE-530D-4037-A3FC-3FCECE8F81A7}"/>
              </a:ext>
            </a:extLst>
          </p:cNvPr>
          <p:cNvSpPr/>
          <p:nvPr/>
        </p:nvSpPr>
        <p:spPr>
          <a:xfrm>
            <a:off x="4889500" y="1079500"/>
            <a:ext cx="5588000" cy="3810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4" name="FR OCR text">
            <a:extLst>
              <a:ext uri="{FF2B5EF4-FFF2-40B4-BE49-F238E27FC236}">
                <a16:creationId xmlns:a16="http://schemas.microsoft.com/office/drawing/2014/main" id="{38AD4289-11C8-4DFF-85AB-6ADB603A783F}"/>
              </a:ext>
            </a:extLst>
          </p:cNvPr>
          <p:cNvSpPr txBox="1"/>
          <p:nvPr/>
        </p:nvSpPr>
        <p:spPr>
          <a:xfrm>
            <a:off x="4889500" y="1066800"/>
            <a:ext cx="5588000" cy="393700"/>
          </a:xfrm>
          <a:prstGeom prst="rect">
            <a:avLst/>
          </a:prstGeom>
          <a:noFill/>
        </p:spPr>
        <p:txBody>
          <a:bodyPr vertOverflow="overflow" vert="horz" wrap="square" rtlCol="0" anchor="ctr" anchorCtr="0">
            <a:noAutofit/>
          </a:bodyPr>
          <a:lstStyle/>
          <a:p>
            <a:pPr algn="l"/>
            <a:r>
              <a:rPr lang="en-GB" sz="2200" b="1">
                <a:solidFill>
                  <a:srgbClr val="F2C33E"/>
                </a:solidFill>
                <a:latin typeface="Calibri"/>
                <a:ea typeface="Calibri"/>
                <a:cs typeface="Calibri"/>
              </a:rPr>
              <a:t>SYSTÈMES DE STOCKAGE CONVENTIONNELS</a:t>
            </a:r>
          </a:p>
        </p:txBody>
      </p:sp>
      <p:sp>
        <p:nvSpPr>
          <p:cNvPr id="8" name="FR OCR cover">
            <a:extLst>
              <a:ext uri="{FF2B5EF4-FFF2-40B4-BE49-F238E27FC236}">
                <a16:creationId xmlns:a16="http://schemas.microsoft.com/office/drawing/2014/main" id="{F03492F5-B64D-4B5E-B7E3-B4547C5E867F}"/>
              </a:ext>
            </a:extLst>
          </p:cNvPr>
          <p:cNvSpPr/>
          <p:nvPr/>
        </p:nvSpPr>
        <p:spPr>
          <a:xfrm>
            <a:off x="4381500" y="4724400"/>
            <a:ext cx="1841500" cy="4572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9" name="FR OCR text">
            <a:extLst>
              <a:ext uri="{FF2B5EF4-FFF2-40B4-BE49-F238E27FC236}">
                <a16:creationId xmlns:a16="http://schemas.microsoft.com/office/drawing/2014/main" id="{478D9A3C-E992-4BD7-9137-506BC2E5ACFC}"/>
              </a:ext>
            </a:extLst>
          </p:cNvPr>
          <p:cNvSpPr txBox="1"/>
          <p:nvPr/>
        </p:nvSpPr>
        <p:spPr>
          <a:xfrm>
            <a:off x="4381500" y="4749800"/>
            <a:ext cx="1841500" cy="3683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Gerbage
en bloc</a:t>
            </a:r>
          </a:p>
        </p:txBody>
      </p:sp>
      <p:sp>
        <p:nvSpPr>
          <p:cNvPr id="10" name="FR OCR underline">
            <a:extLst>
              <a:ext uri="{FF2B5EF4-FFF2-40B4-BE49-F238E27FC236}">
                <a16:creationId xmlns:a16="http://schemas.microsoft.com/office/drawing/2014/main" id="{9843B763-AA15-4AD5-B71F-E3292604D0BB}"/>
              </a:ext>
            </a:extLst>
          </p:cNvPr>
          <p:cNvSpPr/>
          <p:nvPr/>
        </p:nvSpPr>
        <p:spPr>
          <a:xfrm>
            <a:off x="4445000" y="5168900"/>
            <a:ext cx="1625600" cy="1524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1" name="FR OCR cover">
            <a:extLst>
              <a:ext uri="{FF2B5EF4-FFF2-40B4-BE49-F238E27FC236}">
                <a16:creationId xmlns:a16="http://schemas.microsoft.com/office/drawing/2014/main" id="{B4824A5B-3A5E-48DF-955D-E5088EEAE890}"/>
              </a:ext>
            </a:extLst>
          </p:cNvPr>
          <p:cNvSpPr/>
          <p:nvPr/>
        </p:nvSpPr>
        <p:spPr>
          <a:xfrm>
            <a:off x="6477000" y="4673600"/>
            <a:ext cx="2413000" cy="6858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3" name="FR OCR underline">
            <a:extLst>
              <a:ext uri="{FF2B5EF4-FFF2-40B4-BE49-F238E27FC236}">
                <a16:creationId xmlns:a16="http://schemas.microsoft.com/office/drawing/2014/main" id="{389F57EC-2818-4F20-AFF6-65A90BFBF8C1}"/>
              </a:ext>
            </a:extLst>
          </p:cNvPr>
          <p:cNvSpPr/>
          <p:nvPr/>
        </p:nvSpPr>
        <p:spPr>
          <a:xfrm>
            <a:off x="6604000" y="5384800"/>
            <a:ext cx="2159000" cy="1524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4" name="FR OCR cover">
            <a:extLst>
              <a:ext uri="{FF2B5EF4-FFF2-40B4-BE49-F238E27FC236}">
                <a16:creationId xmlns:a16="http://schemas.microsoft.com/office/drawing/2014/main" id="{0C161588-1029-43D3-AF90-10611A69893A}"/>
              </a:ext>
            </a:extLst>
          </p:cNvPr>
          <p:cNvSpPr/>
          <p:nvPr/>
        </p:nvSpPr>
        <p:spPr>
          <a:xfrm>
            <a:off x="9144000" y="4724400"/>
            <a:ext cx="1905000" cy="5334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5" name="FR OCR text">
            <a:extLst>
              <a:ext uri="{FF2B5EF4-FFF2-40B4-BE49-F238E27FC236}">
                <a16:creationId xmlns:a16="http://schemas.microsoft.com/office/drawing/2014/main" id="{24A4C41E-2BE0-41BB-B922-E3D626DFD28A}"/>
              </a:ext>
            </a:extLst>
          </p:cNvPr>
          <p:cNvSpPr txBox="1"/>
          <p:nvPr/>
        </p:nvSpPr>
        <p:spPr>
          <a:xfrm>
            <a:off x="9144000" y="4749800"/>
            <a:ext cx="1905000" cy="4191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Rayonnages</a:t>
            </a:r>
          </a:p>
        </p:txBody>
      </p:sp>
      <p:sp>
        <p:nvSpPr>
          <p:cNvPr id="16" name="FR OCR underline">
            <a:extLst>
              <a:ext uri="{FF2B5EF4-FFF2-40B4-BE49-F238E27FC236}">
                <a16:creationId xmlns:a16="http://schemas.microsoft.com/office/drawing/2014/main" id="{84E9BB7B-FB9F-4253-AD6B-C9125C3B494F}"/>
              </a:ext>
            </a:extLst>
          </p:cNvPr>
          <p:cNvSpPr/>
          <p:nvPr/>
        </p:nvSpPr>
        <p:spPr>
          <a:xfrm>
            <a:off x="9334500" y="5270500"/>
            <a:ext cx="1524000" cy="1524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7" name="FR OCR correction cover">
            <a:extLst>
              <a:ext uri="{FF2B5EF4-FFF2-40B4-BE49-F238E27FC236}">
                <a16:creationId xmlns:a16="http://schemas.microsoft.com/office/drawing/2014/main" id="{81688AF0-70F2-4944-A121-4ECBA1D41D46}"/>
              </a:ext>
            </a:extLst>
          </p:cNvPr>
          <p:cNvSpPr/>
          <p:nvPr/>
        </p:nvSpPr>
        <p:spPr>
          <a:xfrm>
            <a:off x="4889500" y="1041400"/>
            <a:ext cx="5588000" cy="5715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8" name="FR OCR correction line">
            <a:extLst>
              <a:ext uri="{FF2B5EF4-FFF2-40B4-BE49-F238E27FC236}">
                <a16:creationId xmlns:a16="http://schemas.microsoft.com/office/drawing/2014/main" id="{B0DC5114-CCCC-4D21-82F2-C78DF7065FFF}"/>
              </a:ext>
            </a:extLst>
          </p:cNvPr>
          <p:cNvSpPr/>
          <p:nvPr/>
        </p:nvSpPr>
        <p:spPr>
          <a:xfrm>
            <a:off x="5016500" y="1016000"/>
            <a:ext cx="52705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9" name="FR OCR correction line">
            <a:extLst>
              <a:ext uri="{FF2B5EF4-FFF2-40B4-BE49-F238E27FC236}">
                <a16:creationId xmlns:a16="http://schemas.microsoft.com/office/drawing/2014/main" id="{8E9C0EAE-6B22-4FC7-B1D8-A5D9D7F6D4E5}"/>
              </a:ext>
            </a:extLst>
          </p:cNvPr>
          <p:cNvSpPr/>
          <p:nvPr/>
        </p:nvSpPr>
        <p:spPr>
          <a:xfrm>
            <a:off x="5016500" y="1498600"/>
            <a:ext cx="52705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0" name="FR OCR correction text">
            <a:extLst>
              <a:ext uri="{FF2B5EF4-FFF2-40B4-BE49-F238E27FC236}">
                <a16:creationId xmlns:a16="http://schemas.microsoft.com/office/drawing/2014/main" id="{CE254C2E-E2F1-4582-A647-9FF2842384C6}"/>
              </a:ext>
            </a:extLst>
          </p:cNvPr>
          <p:cNvSpPr txBox="1"/>
          <p:nvPr/>
        </p:nvSpPr>
        <p:spPr>
          <a:xfrm>
            <a:off x="4889500" y="1117600"/>
            <a:ext cx="5588000" cy="381000"/>
          </a:xfrm>
          <a:prstGeom prst="rect">
            <a:avLst/>
          </a:prstGeom>
          <a:noFill/>
        </p:spPr>
        <p:txBody>
          <a:bodyPr vertOverflow="overflow" vert="horz" wrap="square" rtlCol="0" anchor="ctr" anchorCtr="0">
            <a:noAutofit/>
          </a:bodyPr>
          <a:lstStyle/>
          <a:p>
            <a:pPr algn="l"/>
            <a:r>
              <a:rPr lang="en-GB" sz="2200" b="1">
                <a:solidFill>
                  <a:srgbClr val="F2C33E"/>
                </a:solidFill>
                <a:latin typeface="Calibri"/>
                <a:ea typeface="Calibri"/>
                <a:cs typeface="Calibri"/>
              </a:rPr>
              <a:t>SYSTÈMES DE STOCKAGE CONVENTIONNELS</a:t>
            </a:r>
          </a:p>
        </p:txBody>
      </p:sp>
      <p:sp>
        <p:nvSpPr>
          <p:cNvPr id="21" name="FR OCR correction cover">
            <a:extLst>
              <a:ext uri="{FF2B5EF4-FFF2-40B4-BE49-F238E27FC236}">
                <a16:creationId xmlns:a16="http://schemas.microsoft.com/office/drawing/2014/main" id="{D9E0CE0C-AFDA-4F19-909F-22710C665BD6}"/>
              </a:ext>
            </a:extLst>
          </p:cNvPr>
          <p:cNvSpPr/>
          <p:nvPr/>
        </p:nvSpPr>
        <p:spPr>
          <a:xfrm>
            <a:off x="4089400" y="4673600"/>
            <a:ext cx="2184400" cy="7366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2" name="FR OCR correction text">
            <a:extLst>
              <a:ext uri="{FF2B5EF4-FFF2-40B4-BE49-F238E27FC236}">
                <a16:creationId xmlns:a16="http://schemas.microsoft.com/office/drawing/2014/main" id="{2170AAEC-451F-4E5B-80DA-735EC00FC2F0}"/>
              </a:ext>
            </a:extLst>
          </p:cNvPr>
          <p:cNvSpPr txBox="1"/>
          <p:nvPr/>
        </p:nvSpPr>
        <p:spPr>
          <a:xfrm>
            <a:off x="4089400" y="4711700"/>
            <a:ext cx="2184400" cy="558800"/>
          </a:xfrm>
          <a:prstGeom prst="rect">
            <a:avLst/>
          </a:prstGeom>
          <a:noFill/>
        </p:spPr>
        <p:txBody>
          <a:bodyPr vertOverflow="overflow" vert="horz" wrap="square" rtlCol="0" anchor="ctr" anchorCtr="0">
            <a:noAutofit/>
          </a:bodyPr>
          <a:lstStyle/>
          <a:p>
            <a:pPr algn="l"/>
            <a:r>
              <a:rPr lang="en-GB" sz="1600" b="1" dirty="0" err="1">
                <a:solidFill>
                  <a:srgbClr val="FFFFFF"/>
                </a:solidFill>
                <a:latin typeface="Calibri"/>
                <a:ea typeface="Calibri"/>
                <a:cs typeface="Calibri"/>
              </a:rPr>
              <a:t>Gerbage</a:t>
            </a:r>
            <a:r>
              <a:rPr lang="en-GB" sz="1600" b="1" dirty="0">
                <a:solidFill>
                  <a:srgbClr val="FFFFFF"/>
                </a:solidFill>
                <a:latin typeface="Calibri"/>
                <a:ea typeface="Calibri"/>
                <a:cs typeface="Calibri"/>
              </a:rPr>
              <a:t>
</a:t>
            </a:r>
            <a:r>
              <a:rPr lang="en-GB" sz="1600" b="1" dirty="0" err="1">
                <a:solidFill>
                  <a:srgbClr val="FFFFFF"/>
                </a:solidFill>
                <a:latin typeface="Calibri"/>
                <a:ea typeface="Calibri"/>
                <a:cs typeface="Calibri"/>
              </a:rPr>
              <a:t>en</a:t>
            </a:r>
            <a:r>
              <a:rPr lang="en-GB" sz="1600" b="1" dirty="0">
                <a:solidFill>
                  <a:srgbClr val="FFFFFF"/>
                </a:solidFill>
                <a:latin typeface="Calibri"/>
                <a:ea typeface="Calibri"/>
                <a:cs typeface="Calibri"/>
              </a:rPr>
              <a:t> bloc</a:t>
            </a:r>
          </a:p>
        </p:txBody>
      </p:sp>
      <p:sp>
        <p:nvSpPr>
          <p:cNvPr id="23" name="FR OCR correction line">
            <a:extLst>
              <a:ext uri="{FF2B5EF4-FFF2-40B4-BE49-F238E27FC236}">
                <a16:creationId xmlns:a16="http://schemas.microsoft.com/office/drawing/2014/main" id="{5E142073-E7F2-4C05-B6C7-FC43D8B9F084}"/>
              </a:ext>
            </a:extLst>
          </p:cNvPr>
          <p:cNvSpPr/>
          <p:nvPr/>
        </p:nvSpPr>
        <p:spPr>
          <a:xfrm>
            <a:off x="4292600" y="5270500"/>
            <a:ext cx="17780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5" name="FR OCR correction text">
            <a:extLst>
              <a:ext uri="{FF2B5EF4-FFF2-40B4-BE49-F238E27FC236}">
                <a16:creationId xmlns:a16="http://schemas.microsoft.com/office/drawing/2014/main" id="{73853A7F-ABC6-4280-8348-80E54983921B}"/>
              </a:ext>
            </a:extLst>
          </p:cNvPr>
          <p:cNvSpPr txBox="1"/>
          <p:nvPr/>
        </p:nvSpPr>
        <p:spPr>
          <a:xfrm>
            <a:off x="6527800" y="4697398"/>
            <a:ext cx="2413000" cy="635000"/>
          </a:xfrm>
          <a:prstGeom prst="rect">
            <a:avLst/>
          </a:prstGeom>
          <a:noFill/>
        </p:spPr>
        <p:txBody>
          <a:bodyPr vertOverflow="overflow" vert="horz" wrap="square" rtlCol="0" anchor="ctr" anchorCtr="0">
            <a:noAutofit/>
          </a:bodyPr>
          <a:lstStyle/>
          <a:p>
            <a:pPr algn="l"/>
            <a:r>
              <a:rPr lang="fr-FR" sz="1600" b="1" dirty="0">
                <a:solidFill>
                  <a:srgbClr val="FFFFFF"/>
                </a:solidFill>
                <a:latin typeface="Calibri"/>
                <a:ea typeface="Calibri"/>
                <a:cs typeface="Calibri"/>
              </a:rPr>
              <a:t>Rayonnage à palettes
(sélectif, double profondeur)</a:t>
            </a:r>
            <a:endParaRPr lang="en-GB" sz="1600" b="1" dirty="0">
              <a:solidFill>
                <a:srgbClr val="FFFFFF"/>
              </a:solidFill>
              <a:latin typeface="Calibri"/>
              <a:ea typeface="Calibri"/>
              <a:cs typeface="Calibri"/>
            </a:endParaRPr>
          </a:p>
        </p:txBody>
      </p:sp>
      <p:sp>
        <p:nvSpPr>
          <p:cNvPr id="26" name="FR OCR correction line">
            <a:extLst>
              <a:ext uri="{FF2B5EF4-FFF2-40B4-BE49-F238E27FC236}">
                <a16:creationId xmlns:a16="http://schemas.microsoft.com/office/drawing/2014/main" id="{9B5155FA-329B-46C3-84E7-D2748D9D435B}"/>
              </a:ext>
            </a:extLst>
          </p:cNvPr>
          <p:cNvSpPr/>
          <p:nvPr/>
        </p:nvSpPr>
        <p:spPr>
          <a:xfrm>
            <a:off x="6629400" y="5397500"/>
            <a:ext cx="21336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7" name="FR OCR correction cover">
            <a:extLst>
              <a:ext uri="{FF2B5EF4-FFF2-40B4-BE49-F238E27FC236}">
                <a16:creationId xmlns:a16="http://schemas.microsoft.com/office/drawing/2014/main" id="{932B8D8A-AC91-4167-8ACF-02888AC1A271}"/>
              </a:ext>
            </a:extLst>
          </p:cNvPr>
          <p:cNvSpPr/>
          <p:nvPr/>
        </p:nvSpPr>
        <p:spPr>
          <a:xfrm>
            <a:off x="9118600" y="4673600"/>
            <a:ext cx="2006600" cy="7366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8" name="FR OCR correction text">
            <a:extLst>
              <a:ext uri="{FF2B5EF4-FFF2-40B4-BE49-F238E27FC236}">
                <a16:creationId xmlns:a16="http://schemas.microsoft.com/office/drawing/2014/main" id="{772703AA-2C9D-4139-AB80-5D33C09AB64D}"/>
              </a:ext>
            </a:extLst>
          </p:cNvPr>
          <p:cNvSpPr txBox="1"/>
          <p:nvPr/>
        </p:nvSpPr>
        <p:spPr>
          <a:xfrm>
            <a:off x="9118600" y="4711700"/>
            <a:ext cx="2006600" cy="558800"/>
          </a:xfrm>
          <a:prstGeom prst="rect">
            <a:avLst/>
          </a:prstGeom>
          <a:noFill/>
        </p:spPr>
        <p:txBody>
          <a:bodyPr vertOverflow="overflow" vert="horz" wrap="square" rtlCol="0" anchor="ctr" anchorCtr="0">
            <a:noAutofit/>
          </a:bodyPr>
          <a:lstStyle/>
          <a:p>
            <a:pPr algn="l"/>
            <a:r>
              <a:rPr lang="en-GB" sz="1600" b="1">
                <a:solidFill>
                  <a:srgbClr val="FFFFFF"/>
                </a:solidFill>
                <a:latin typeface="Calibri"/>
                <a:ea typeface="Calibri"/>
                <a:cs typeface="Calibri"/>
              </a:rPr>
              <a:t>Rayonnages</a:t>
            </a:r>
          </a:p>
        </p:txBody>
      </p:sp>
      <p:sp>
        <p:nvSpPr>
          <p:cNvPr id="29" name="FR OCR correction line">
            <a:extLst>
              <a:ext uri="{FF2B5EF4-FFF2-40B4-BE49-F238E27FC236}">
                <a16:creationId xmlns:a16="http://schemas.microsoft.com/office/drawing/2014/main" id="{A61B37FB-59C2-4C60-A5F0-387FD2F5F8EE}"/>
              </a:ext>
            </a:extLst>
          </p:cNvPr>
          <p:cNvSpPr/>
          <p:nvPr/>
        </p:nvSpPr>
        <p:spPr>
          <a:xfrm>
            <a:off x="9321800" y="5270500"/>
            <a:ext cx="16002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Tree>
    <p:extLst>
      <p:ext uri="{BB962C8B-B14F-4D97-AF65-F5344CB8AC3E}">
        <p14:creationId xmlns:p14="http://schemas.microsoft.com/office/powerpoint/2010/main" val="1411713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200" dirty="0">
                <a:latin typeface="Calibri" panose="020F0502020204030204" pitchFamily="34" charset="0"/>
                <a:cs typeface="Calibri" panose="020F0502020204030204" pitchFamily="34" charset="0"/>
              </a:rPr>
              <a:t>Systèmes de stockage — systèmes à forte densité</a:t>
            </a:r>
            <a:br>
              <a:rPr lang="pl-PL" sz="2200" b="1" dirty="0">
                <a:latin typeface="Calibri" panose="020F0502020204030204" pitchFamily="34" charset="0"/>
                <a:cs typeface="Calibri" panose="020F0502020204030204" pitchFamily="34" charset="0"/>
              </a:rPr>
            </a:br>
            <a:br>
              <a:rPr lang="pl-PL" sz="2200" b="1" dirty="0">
                <a:latin typeface="Calibri" panose="020F0502020204030204" pitchFamily="34" charset="0"/>
                <a:cs typeface="Calibri" panose="020F0502020204030204" pitchFamily="34" charset="0"/>
              </a:rPr>
            </a:br>
            <a:endParaRPr lang="pl-PL" sz="2200" dirty="0">
              <a:latin typeface="Calibri"/>
              <a:ea typeface="Calibri"/>
              <a:cs typeface="Calibri"/>
            </a:endParaRPr>
          </a:p>
        </p:txBody>
      </p:sp>
      <p:pic>
        <p:nvPicPr>
          <p:cNvPr id="6" name="Symbol zastępczy zawartości 5"/>
          <p:cNvPicPr>
            <a:picLocks noGrp="1" noChangeAspect="1"/>
          </p:cNvPicPr>
          <p:nvPr>
            <p:ph idx="1"/>
          </p:nvPr>
        </p:nvPicPr>
        <p:blipFill>
          <a:blip r:embed="rId3"/>
          <a:stretch>
            <a:fillRect/>
          </a:stretch>
        </p:blipFill>
        <p:spPr>
          <a:xfrm>
            <a:off x="3868738" y="848220"/>
            <a:ext cx="7315200" cy="4876800"/>
          </a:xfrm>
          <a:prstGeom prst="rect">
            <a:avLst/>
          </a:prstGeom>
        </p:spPr>
      </p:pic>
      <p:sp>
        <p:nvSpPr>
          <p:cNvPr id="7"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
        <p:nvSpPr>
          <p:cNvPr id="3" name="FR OCR cover">
            <a:extLst>
              <a:ext uri="{FF2B5EF4-FFF2-40B4-BE49-F238E27FC236}">
                <a16:creationId xmlns:a16="http://schemas.microsoft.com/office/drawing/2014/main" id="{DFFF094F-D889-4D8E-A6E3-92F28CC75599}"/>
              </a:ext>
            </a:extLst>
          </p:cNvPr>
          <p:cNvSpPr/>
          <p:nvPr/>
        </p:nvSpPr>
        <p:spPr>
          <a:xfrm>
            <a:off x="4889500" y="1079500"/>
            <a:ext cx="5588000" cy="3810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4" name="FR OCR text">
            <a:extLst>
              <a:ext uri="{FF2B5EF4-FFF2-40B4-BE49-F238E27FC236}">
                <a16:creationId xmlns:a16="http://schemas.microsoft.com/office/drawing/2014/main" id="{6DC3B2D2-C359-495A-B805-70CD91EC81B3}"/>
              </a:ext>
            </a:extLst>
          </p:cNvPr>
          <p:cNvSpPr txBox="1"/>
          <p:nvPr/>
        </p:nvSpPr>
        <p:spPr>
          <a:xfrm>
            <a:off x="4889500" y="1066800"/>
            <a:ext cx="5588000" cy="393700"/>
          </a:xfrm>
          <a:prstGeom prst="rect">
            <a:avLst/>
          </a:prstGeom>
          <a:noFill/>
        </p:spPr>
        <p:txBody>
          <a:bodyPr vertOverflow="overflow" vert="horz" wrap="square" rtlCol="0" anchor="ctr" anchorCtr="0">
            <a:noAutofit/>
          </a:bodyPr>
          <a:lstStyle/>
          <a:p>
            <a:pPr algn="l"/>
            <a:r>
              <a:rPr lang="fr-FR" sz="2200" b="1">
                <a:solidFill>
                  <a:srgbClr val="F2C33E"/>
                </a:solidFill>
                <a:latin typeface="Calibri"/>
                <a:ea typeface="Calibri"/>
                <a:cs typeface="Calibri"/>
              </a:rPr>
              <a:t>SYSTÈMES DE STOCKAGE À FORTE DENSITÉ</a:t>
            </a:r>
            <a:endParaRPr lang="en-GB" sz="2200" b="1">
              <a:solidFill>
                <a:srgbClr val="F2C33E"/>
              </a:solidFill>
              <a:latin typeface="Calibri"/>
              <a:ea typeface="Calibri"/>
              <a:cs typeface="Calibri"/>
            </a:endParaRPr>
          </a:p>
        </p:txBody>
      </p:sp>
      <p:sp>
        <p:nvSpPr>
          <p:cNvPr id="5" name="FR OCR cover">
            <a:extLst>
              <a:ext uri="{FF2B5EF4-FFF2-40B4-BE49-F238E27FC236}">
                <a16:creationId xmlns:a16="http://schemas.microsoft.com/office/drawing/2014/main" id="{C66C00E2-2345-4318-B66F-96BBB58FE7A5}"/>
              </a:ext>
            </a:extLst>
          </p:cNvPr>
          <p:cNvSpPr/>
          <p:nvPr/>
        </p:nvSpPr>
        <p:spPr>
          <a:xfrm>
            <a:off x="4381500" y="4724400"/>
            <a:ext cx="1841500" cy="4572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8" name="FR OCR text">
            <a:extLst>
              <a:ext uri="{FF2B5EF4-FFF2-40B4-BE49-F238E27FC236}">
                <a16:creationId xmlns:a16="http://schemas.microsoft.com/office/drawing/2014/main" id="{3E4242A3-D409-4EA8-92AD-1AFA515240F9}"/>
              </a:ext>
            </a:extLst>
          </p:cNvPr>
          <p:cNvSpPr txBox="1"/>
          <p:nvPr/>
        </p:nvSpPr>
        <p:spPr>
          <a:xfrm>
            <a:off x="4381500" y="4749800"/>
            <a:ext cx="1841500" cy="3683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Rayonnage
drive-in</a:t>
            </a:r>
          </a:p>
        </p:txBody>
      </p:sp>
      <p:sp>
        <p:nvSpPr>
          <p:cNvPr id="9" name="FR OCR underline">
            <a:extLst>
              <a:ext uri="{FF2B5EF4-FFF2-40B4-BE49-F238E27FC236}">
                <a16:creationId xmlns:a16="http://schemas.microsoft.com/office/drawing/2014/main" id="{FB95BE17-F707-44B0-A411-370631033C5D}"/>
              </a:ext>
            </a:extLst>
          </p:cNvPr>
          <p:cNvSpPr/>
          <p:nvPr/>
        </p:nvSpPr>
        <p:spPr>
          <a:xfrm>
            <a:off x="4445000" y="5168900"/>
            <a:ext cx="1625600" cy="1524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0" name="FR OCR cover">
            <a:extLst>
              <a:ext uri="{FF2B5EF4-FFF2-40B4-BE49-F238E27FC236}">
                <a16:creationId xmlns:a16="http://schemas.microsoft.com/office/drawing/2014/main" id="{FCAFE148-4AEE-454E-9ACE-6868BFBA7C0A}"/>
              </a:ext>
            </a:extLst>
          </p:cNvPr>
          <p:cNvSpPr/>
          <p:nvPr/>
        </p:nvSpPr>
        <p:spPr>
          <a:xfrm>
            <a:off x="6477000" y="4673600"/>
            <a:ext cx="2413000" cy="6858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1" name="FR OCR text">
            <a:extLst>
              <a:ext uri="{FF2B5EF4-FFF2-40B4-BE49-F238E27FC236}">
                <a16:creationId xmlns:a16="http://schemas.microsoft.com/office/drawing/2014/main" id="{86F92670-656C-49B0-B51D-5F1B952E74DE}"/>
              </a:ext>
            </a:extLst>
          </p:cNvPr>
          <p:cNvSpPr txBox="1"/>
          <p:nvPr/>
        </p:nvSpPr>
        <p:spPr>
          <a:xfrm>
            <a:off x="6477000" y="4699000"/>
            <a:ext cx="2413000" cy="571500"/>
          </a:xfrm>
          <a:prstGeom prst="rect">
            <a:avLst/>
          </a:prstGeom>
          <a:noFill/>
        </p:spPr>
        <p:txBody>
          <a:bodyPr vertOverflow="overflow" vert="horz" wrap="square" rtlCol="0" anchor="ctr" anchorCtr="0">
            <a:noAutofit/>
          </a:bodyPr>
          <a:lstStyle/>
          <a:p>
            <a:pPr algn="l"/>
            <a:r>
              <a:rPr lang="fr-FR" sz="2200" b="1">
                <a:solidFill>
                  <a:srgbClr val="FFFFFF"/>
                </a:solidFill>
                <a:latin typeface="Calibri"/>
                <a:ea typeface="Calibri"/>
                <a:cs typeface="Calibri"/>
              </a:rPr>
              <a:t>Rayonnage dynamique à palettes
(sélectif, double profondeur)</a:t>
            </a:r>
            <a:endParaRPr lang="en-GB" sz="2200" b="1">
              <a:solidFill>
                <a:srgbClr val="FFFFFF"/>
              </a:solidFill>
              <a:latin typeface="Calibri"/>
              <a:ea typeface="Calibri"/>
              <a:cs typeface="Calibri"/>
            </a:endParaRPr>
          </a:p>
        </p:txBody>
      </p:sp>
      <p:sp>
        <p:nvSpPr>
          <p:cNvPr id="12" name="FR OCR underline">
            <a:extLst>
              <a:ext uri="{FF2B5EF4-FFF2-40B4-BE49-F238E27FC236}">
                <a16:creationId xmlns:a16="http://schemas.microsoft.com/office/drawing/2014/main" id="{A2135421-87D9-4C52-8591-1F52F7E51426}"/>
              </a:ext>
            </a:extLst>
          </p:cNvPr>
          <p:cNvSpPr/>
          <p:nvPr/>
        </p:nvSpPr>
        <p:spPr>
          <a:xfrm>
            <a:off x="6604000" y="5384800"/>
            <a:ext cx="2159000" cy="1524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3" name="FR OCR cover">
            <a:extLst>
              <a:ext uri="{FF2B5EF4-FFF2-40B4-BE49-F238E27FC236}">
                <a16:creationId xmlns:a16="http://schemas.microsoft.com/office/drawing/2014/main" id="{9A154B69-86CD-451F-93BA-D001812DAABC}"/>
              </a:ext>
            </a:extLst>
          </p:cNvPr>
          <p:cNvSpPr/>
          <p:nvPr/>
        </p:nvSpPr>
        <p:spPr>
          <a:xfrm>
            <a:off x="9144000" y="4724400"/>
            <a:ext cx="1905000" cy="5334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4" name="FR OCR text">
            <a:extLst>
              <a:ext uri="{FF2B5EF4-FFF2-40B4-BE49-F238E27FC236}">
                <a16:creationId xmlns:a16="http://schemas.microsoft.com/office/drawing/2014/main" id="{A8EEEBBA-2271-44E5-AD7C-1BDACA5CAB99}"/>
              </a:ext>
            </a:extLst>
          </p:cNvPr>
          <p:cNvSpPr txBox="1"/>
          <p:nvPr/>
        </p:nvSpPr>
        <p:spPr>
          <a:xfrm>
            <a:off x="9144000" y="4749800"/>
            <a:ext cx="1905000" cy="4191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Rayonnage
mobile</a:t>
            </a:r>
          </a:p>
        </p:txBody>
      </p:sp>
      <p:sp>
        <p:nvSpPr>
          <p:cNvPr id="15" name="FR OCR underline">
            <a:extLst>
              <a:ext uri="{FF2B5EF4-FFF2-40B4-BE49-F238E27FC236}">
                <a16:creationId xmlns:a16="http://schemas.microsoft.com/office/drawing/2014/main" id="{E9CC3E48-E6AA-47AD-B2A7-C9EC4E898682}"/>
              </a:ext>
            </a:extLst>
          </p:cNvPr>
          <p:cNvSpPr/>
          <p:nvPr/>
        </p:nvSpPr>
        <p:spPr>
          <a:xfrm>
            <a:off x="9334500" y="5270500"/>
            <a:ext cx="1524000" cy="1524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6" name="FR OCR correction cover">
            <a:extLst>
              <a:ext uri="{FF2B5EF4-FFF2-40B4-BE49-F238E27FC236}">
                <a16:creationId xmlns:a16="http://schemas.microsoft.com/office/drawing/2014/main" id="{39423D52-05EF-4B39-981C-61B6BE4FBA77}"/>
              </a:ext>
            </a:extLst>
          </p:cNvPr>
          <p:cNvSpPr/>
          <p:nvPr/>
        </p:nvSpPr>
        <p:spPr>
          <a:xfrm>
            <a:off x="4889500" y="1041400"/>
            <a:ext cx="5588000" cy="5715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7" name="FR OCR correction line">
            <a:extLst>
              <a:ext uri="{FF2B5EF4-FFF2-40B4-BE49-F238E27FC236}">
                <a16:creationId xmlns:a16="http://schemas.microsoft.com/office/drawing/2014/main" id="{00708D21-609F-476C-8618-6BE72DE99254}"/>
              </a:ext>
            </a:extLst>
          </p:cNvPr>
          <p:cNvSpPr/>
          <p:nvPr/>
        </p:nvSpPr>
        <p:spPr>
          <a:xfrm>
            <a:off x="5016500" y="1016000"/>
            <a:ext cx="52705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8" name="FR OCR correction line">
            <a:extLst>
              <a:ext uri="{FF2B5EF4-FFF2-40B4-BE49-F238E27FC236}">
                <a16:creationId xmlns:a16="http://schemas.microsoft.com/office/drawing/2014/main" id="{188B7E46-2E30-4B4A-88E9-F044B4CB140E}"/>
              </a:ext>
            </a:extLst>
          </p:cNvPr>
          <p:cNvSpPr/>
          <p:nvPr/>
        </p:nvSpPr>
        <p:spPr>
          <a:xfrm>
            <a:off x="5016500" y="1498600"/>
            <a:ext cx="52705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9" name="FR OCR correction text">
            <a:extLst>
              <a:ext uri="{FF2B5EF4-FFF2-40B4-BE49-F238E27FC236}">
                <a16:creationId xmlns:a16="http://schemas.microsoft.com/office/drawing/2014/main" id="{AE7555DA-6AEE-40D9-B2D6-2AFE9FFB29CA}"/>
              </a:ext>
            </a:extLst>
          </p:cNvPr>
          <p:cNvSpPr txBox="1"/>
          <p:nvPr/>
        </p:nvSpPr>
        <p:spPr>
          <a:xfrm>
            <a:off x="4889500" y="1117600"/>
            <a:ext cx="5588000" cy="381000"/>
          </a:xfrm>
          <a:prstGeom prst="rect">
            <a:avLst/>
          </a:prstGeom>
          <a:noFill/>
        </p:spPr>
        <p:txBody>
          <a:bodyPr vertOverflow="overflow" vert="horz" wrap="square" rtlCol="0" anchor="ctr" anchorCtr="0">
            <a:noAutofit/>
          </a:bodyPr>
          <a:lstStyle/>
          <a:p>
            <a:pPr algn="l"/>
            <a:r>
              <a:rPr lang="fr-FR" sz="2200" b="1">
                <a:solidFill>
                  <a:srgbClr val="F2C33E"/>
                </a:solidFill>
                <a:latin typeface="Calibri"/>
                <a:ea typeface="Calibri"/>
                <a:cs typeface="Calibri"/>
              </a:rPr>
              <a:t>SYSTÈMES DE STOCKAGE À FORTE DENSITÉ</a:t>
            </a:r>
            <a:endParaRPr lang="en-GB" sz="2200" b="1">
              <a:solidFill>
                <a:srgbClr val="F2C33E"/>
              </a:solidFill>
              <a:latin typeface="Calibri"/>
              <a:ea typeface="Calibri"/>
              <a:cs typeface="Calibri"/>
            </a:endParaRPr>
          </a:p>
        </p:txBody>
      </p:sp>
      <p:sp>
        <p:nvSpPr>
          <p:cNvPr id="20" name="FR OCR correction cover">
            <a:extLst>
              <a:ext uri="{FF2B5EF4-FFF2-40B4-BE49-F238E27FC236}">
                <a16:creationId xmlns:a16="http://schemas.microsoft.com/office/drawing/2014/main" id="{6DB56C1A-9AE7-4492-A8DE-E0E05F8449C2}"/>
              </a:ext>
            </a:extLst>
          </p:cNvPr>
          <p:cNvSpPr/>
          <p:nvPr/>
        </p:nvSpPr>
        <p:spPr>
          <a:xfrm>
            <a:off x="4089400" y="4673600"/>
            <a:ext cx="2184400" cy="7366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1" name="FR OCR correction text">
            <a:extLst>
              <a:ext uri="{FF2B5EF4-FFF2-40B4-BE49-F238E27FC236}">
                <a16:creationId xmlns:a16="http://schemas.microsoft.com/office/drawing/2014/main" id="{FD4C274F-70B1-4E97-B7FB-F03C7A4B4BDF}"/>
              </a:ext>
            </a:extLst>
          </p:cNvPr>
          <p:cNvSpPr txBox="1"/>
          <p:nvPr/>
        </p:nvSpPr>
        <p:spPr>
          <a:xfrm>
            <a:off x="4089400" y="4711700"/>
            <a:ext cx="2184400" cy="5588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Rayonnage
drive-in</a:t>
            </a:r>
          </a:p>
        </p:txBody>
      </p:sp>
      <p:sp>
        <p:nvSpPr>
          <p:cNvPr id="22" name="FR OCR correction line">
            <a:extLst>
              <a:ext uri="{FF2B5EF4-FFF2-40B4-BE49-F238E27FC236}">
                <a16:creationId xmlns:a16="http://schemas.microsoft.com/office/drawing/2014/main" id="{684C4D2A-B0D9-4568-B91D-D28893C2B761}"/>
              </a:ext>
            </a:extLst>
          </p:cNvPr>
          <p:cNvSpPr/>
          <p:nvPr/>
        </p:nvSpPr>
        <p:spPr>
          <a:xfrm>
            <a:off x="4292600" y="5270500"/>
            <a:ext cx="17780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3" name="FR OCR correction cover">
            <a:extLst>
              <a:ext uri="{FF2B5EF4-FFF2-40B4-BE49-F238E27FC236}">
                <a16:creationId xmlns:a16="http://schemas.microsoft.com/office/drawing/2014/main" id="{4ED633D3-2375-4BDF-AEB9-FC11F8AF4869}"/>
              </a:ext>
            </a:extLst>
          </p:cNvPr>
          <p:cNvSpPr/>
          <p:nvPr/>
        </p:nvSpPr>
        <p:spPr>
          <a:xfrm>
            <a:off x="6477000" y="4673600"/>
            <a:ext cx="2413000" cy="7874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4" name="FR OCR correction text">
            <a:extLst>
              <a:ext uri="{FF2B5EF4-FFF2-40B4-BE49-F238E27FC236}">
                <a16:creationId xmlns:a16="http://schemas.microsoft.com/office/drawing/2014/main" id="{EC33437E-05DC-4035-9613-168E29566149}"/>
              </a:ext>
            </a:extLst>
          </p:cNvPr>
          <p:cNvSpPr txBox="1"/>
          <p:nvPr/>
        </p:nvSpPr>
        <p:spPr>
          <a:xfrm>
            <a:off x="6477000" y="4711700"/>
            <a:ext cx="2413000" cy="635000"/>
          </a:xfrm>
          <a:prstGeom prst="rect">
            <a:avLst/>
          </a:prstGeom>
          <a:noFill/>
        </p:spPr>
        <p:txBody>
          <a:bodyPr vertOverflow="overflow" vert="horz" wrap="square" rtlCol="0" anchor="ctr" anchorCtr="0">
            <a:noAutofit/>
          </a:bodyPr>
          <a:lstStyle/>
          <a:p>
            <a:pPr algn="l"/>
            <a:r>
              <a:rPr lang="fr-FR" sz="2200" b="1">
                <a:solidFill>
                  <a:srgbClr val="FFFFFF"/>
                </a:solidFill>
                <a:latin typeface="Calibri"/>
                <a:ea typeface="Calibri"/>
                <a:cs typeface="Calibri"/>
              </a:rPr>
              <a:t>Rayonnage dynamique à palettes
(sélectif, double profondeur)</a:t>
            </a:r>
            <a:endParaRPr lang="en-GB" sz="2200" b="1">
              <a:solidFill>
                <a:srgbClr val="FFFFFF"/>
              </a:solidFill>
              <a:latin typeface="Calibri"/>
              <a:ea typeface="Calibri"/>
              <a:cs typeface="Calibri"/>
            </a:endParaRPr>
          </a:p>
        </p:txBody>
      </p:sp>
      <p:sp>
        <p:nvSpPr>
          <p:cNvPr id="25" name="FR OCR correction line">
            <a:extLst>
              <a:ext uri="{FF2B5EF4-FFF2-40B4-BE49-F238E27FC236}">
                <a16:creationId xmlns:a16="http://schemas.microsoft.com/office/drawing/2014/main" id="{0381E4A2-5777-402B-918A-9FC3AC5A7DDE}"/>
              </a:ext>
            </a:extLst>
          </p:cNvPr>
          <p:cNvSpPr/>
          <p:nvPr/>
        </p:nvSpPr>
        <p:spPr>
          <a:xfrm>
            <a:off x="6629400" y="5397500"/>
            <a:ext cx="21336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6" name="FR OCR correction cover">
            <a:extLst>
              <a:ext uri="{FF2B5EF4-FFF2-40B4-BE49-F238E27FC236}">
                <a16:creationId xmlns:a16="http://schemas.microsoft.com/office/drawing/2014/main" id="{27C8F2C2-35DF-4E26-90CB-551235F9491C}"/>
              </a:ext>
            </a:extLst>
          </p:cNvPr>
          <p:cNvSpPr/>
          <p:nvPr/>
        </p:nvSpPr>
        <p:spPr>
          <a:xfrm>
            <a:off x="9118600" y="4673600"/>
            <a:ext cx="2006600" cy="7366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7" name="FR OCR correction text">
            <a:extLst>
              <a:ext uri="{FF2B5EF4-FFF2-40B4-BE49-F238E27FC236}">
                <a16:creationId xmlns:a16="http://schemas.microsoft.com/office/drawing/2014/main" id="{5FC31115-6701-430E-96E0-0800750F2DE3}"/>
              </a:ext>
            </a:extLst>
          </p:cNvPr>
          <p:cNvSpPr txBox="1"/>
          <p:nvPr/>
        </p:nvSpPr>
        <p:spPr>
          <a:xfrm>
            <a:off x="9118600" y="4711700"/>
            <a:ext cx="2006600" cy="5588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Rayonnage
mobile</a:t>
            </a:r>
          </a:p>
        </p:txBody>
      </p:sp>
      <p:sp>
        <p:nvSpPr>
          <p:cNvPr id="28" name="FR OCR correction line">
            <a:extLst>
              <a:ext uri="{FF2B5EF4-FFF2-40B4-BE49-F238E27FC236}">
                <a16:creationId xmlns:a16="http://schemas.microsoft.com/office/drawing/2014/main" id="{1A191740-26F2-403C-86F2-2E3460D50FF4}"/>
              </a:ext>
            </a:extLst>
          </p:cNvPr>
          <p:cNvSpPr/>
          <p:nvPr/>
        </p:nvSpPr>
        <p:spPr>
          <a:xfrm>
            <a:off x="9321800" y="5270500"/>
            <a:ext cx="16002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Tree>
    <p:extLst>
      <p:ext uri="{BB962C8B-B14F-4D97-AF65-F5344CB8AC3E}">
        <p14:creationId xmlns:p14="http://schemas.microsoft.com/office/powerpoint/2010/main" val="2213582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4" name="Tytuł 1"/>
          <p:cNvSpPr>
            <a:spLocks noGrp="1"/>
          </p:cNvSpPr>
          <p:nvPr>
            <p:ph type="title"/>
          </p:nvPr>
        </p:nvSpPr>
        <p:spPr/>
        <p:txBody>
          <a:bodyPr/>
          <a:lstStyle/>
          <a:p>
            <a:r>
              <a:rPr lang="pl-PL" sz="2200" dirty="0">
                <a:latin typeface="Calibri" panose="020F0502020204030204" pitchFamily="34" charset="0"/>
                <a:cs typeface="Calibri" panose="020F0502020204030204" pitchFamily="34" charset="0"/>
              </a:rPr>
              <a:t>Systèmes de stockage — systèmes automatisés</a:t>
            </a:r>
            <a:br>
              <a:rPr lang="pl-PL" sz="2200" b="1" dirty="0">
                <a:latin typeface="Calibri" panose="020F0502020204030204" pitchFamily="34" charset="0"/>
                <a:cs typeface="Calibri" panose="020F0502020204030204" pitchFamily="34" charset="0"/>
              </a:rPr>
            </a:br>
            <a:br>
              <a:rPr lang="pl-PL" sz="2200" b="1" dirty="0">
                <a:latin typeface="Calibri" panose="020F0502020204030204" pitchFamily="34" charset="0"/>
                <a:cs typeface="Calibri" panose="020F0502020204030204" pitchFamily="34" charset="0"/>
              </a:rPr>
            </a:br>
            <a:endParaRPr lang="pl-PL" sz="2200" dirty="0">
              <a:latin typeface="Calibri"/>
              <a:ea typeface="Calibri"/>
              <a:cs typeface="Calibri"/>
            </a:endParaRPr>
          </a:p>
        </p:txBody>
      </p:sp>
      <p:sp>
        <p:nvSpPr>
          <p:cNvPr id="6" name="BP copied footer text"/>
          <p:cNvSpPr txBox="1"/>
          <p:nvPr/>
        </p:nvSpPr>
        <p:spPr>
          <a:xfrm>
            <a:off x="242395" y="5725020"/>
            <a:ext cx="5044440" cy="929640"/>
          </a:xfrm>
          <a:prstGeom prst="rect">
            <a:avLst/>
          </a:prstGeom>
          <a:noFill/>
          <a:ln>
            <a:noFill/>
          </a:ln>
        </p:spPr>
        <p:txBody>
          <a:bodyPr wrap="none" lIns="0" tIns="0" rIns="0" bIns="0" anchor="b"/>
          <a:lstStyle/>
          <a:p>
            <a:r>
              <a:rPr lang="en-US" sz="1200">
                <a:solidFill>
                  <a:srgbClr val="000000"/>
                </a:solidFill>
                <a:latin typeface="Calibri"/>
                <a:ea typeface="Calibri"/>
                <a:cs typeface="Calibri"/>
              </a:rPr>
              <a:t>Distribution et flux de matières</a:t>
            </a:r>
          </a:p>
        </p:txBody>
      </p:sp>
      <p:sp>
        <p:nvSpPr>
          <p:cNvPr id="2" name="FR OCR cover">
            <a:extLst>
              <a:ext uri="{FF2B5EF4-FFF2-40B4-BE49-F238E27FC236}">
                <a16:creationId xmlns:a16="http://schemas.microsoft.com/office/drawing/2014/main" id="{5B4D8D25-683F-4357-848D-362DDC85F969}"/>
              </a:ext>
            </a:extLst>
          </p:cNvPr>
          <p:cNvSpPr/>
          <p:nvPr/>
        </p:nvSpPr>
        <p:spPr>
          <a:xfrm>
            <a:off x="4889500" y="1079500"/>
            <a:ext cx="5588000" cy="3810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3" name="FR OCR text">
            <a:extLst>
              <a:ext uri="{FF2B5EF4-FFF2-40B4-BE49-F238E27FC236}">
                <a16:creationId xmlns:a16="http://schemas.microsoft.com/office/drawing/2014/main" id="{AA3E1E95-22E8-4113-8193-44CD3BCC55FA}"/>
              </a:ext>
            </a:extLst>
          </p:cNvPr>
          <p:cNvSpPr txBox="1"/>
          <p:nvPr/>
        </p:nvSpPr>
        <p:spPr>
          <a:xfrm>
            <a:off x="4889500" y="1066800"/>
            <a:ext cx="5588000" cy="393700"/>
          </a:xfrm>
          <a:prstGeom prst="rect">
            <a:avLst/>
          </a:prstGeom>
          <a:noFill/>
        </p:spPr>
        <p:txBody>
          <a:bodyPr vertOverflow="overflow" vert="horz" wrap="square" rtlCol="0" anchor="ctr" anchorCtr="0">
            <a:noAutofit/>
          </a:bodyPr>
          <a:lstStyle/>
          <a:p>
            <a:pPr algn="l"/>
            <a:r>
              <a:rPr lang="en-GB" sz="2200" b="1">
                <a:solidFill>
                  <a:srgbClr val="F2C33E"/>
                </a:solidFill>
                <a:latin typeface="Calibri"/>
                <a:ea typeface="Calibri"/>
                <a:cs typeface="Calibri"/>
              </a:rPr>
              <a:t>SYSTÈMES DE STOCKAGE AUTOMATISÉS</a:t>
            </a:r>
          </a:p>
        </p:txBody>
      </p:sp>
      <p:sp>
        <p:nvSpPr>
          <p:cNvPr id="7" name="FR OCR cover">
            <a:extLst>
              <a:ext uri="{FF2B5EF4-FFF2-40B4-BE49-F238E27FC236}">
                <a16:creationId xmlns:a16="http://schemas.microsoft.com/office/drawing/2014/main" id="{0D605A7F-AA6F-41DB-B2B0-C0817697460E}"/>
              </a:ext>
            </a:extLst>
          </p:cNvPr>
          <p:cNvSpPr/>
          <p:nvPr/>
        </p:nvSpPr>
        <p:spPr>
          <a:xfrm>
            <a:off x="4381500" y="4724400"/>
            <a:ext cx="1841500" cy="4572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8" name="FR OCR text">
            <a:extLst>
              <a:ext uri="{FF2B5EF4-FFF2-40B4-BE49-F238E27FC236}">
                <a16:creationId xmlns:a16="http://schemas.microsoft.com/office/drawing/2014/main" id="{DA693569-9D2B-4C2A-BDE5-4F442C16B6DD}"/>
              </a:ext>
            </a:extLst>
          </p:cNvPr>
          <p:cNvSpPr txBox="1"/>
          <p:nvPr/>
        </p:nvSpPr>
        <p:spPr>
          <a:xfrm>
            <a:off x="4381500" y="4749800"/>
            <a:ext cx="1841500" cy="3683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Navette à palettes
automatisée</a:t>
            </a:r>
          </a:p>
        </p:txBody>
      </p:sp>
      <p:sp>
        <p:nvSpPr>
          <p:cNvPr id="9" name="FR OCR underline">
            <a:extLst>
              <a:ext uri="{FF2B5EF4-FFF2-40B4-BE49-F238E27FC236}">
                <a16:creationId xmlns:a16="http://schemas.microsoft.com/office/drawing/2014/main" id="{93222D39-E269-41A5-85CE-4E76EE2A78E7}"/>
              </a:ext>
            </a:extLst>
          </p:cNvPr>
          <p:cNvSpPr/>
          <p:nvPr/>
        </p:nvSpPr>
        <p:spPr>
          <a:xfrm>
            <a:off x="4445000" y="5168900"/>
            <a:ext cx="1625600" cy="1524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0" name="FR OCR cover">
            <a:extLst>
              <a:ext uri="{FF2B5EF4-FFF2-40B4-BE49-F238E27FC236}">
                <a16:creationId xmlns:a16="http://schemas.microsoft.com/office/drawing/2014/main" id="{B2856711-D40F-4A2E-BF29-2E12A10E40BE}"/>
              </a:ext>
            </a:extLst>
          </p:cNvPr>
          <p:cNvSpPr/>
          <p:nvPr/>
        </p:nvSpPr>
        <p:spPr>
          <a:xfrm>
            <a:off x="6477000" y="4673600"/>
            <a:ext cx="2413000" cy="6858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1" name="FR OCR text">
            <a:extLst>
              <a:ext uri="{FF2B5EF4-FFF2-40B4-BE49-F238E27FC236}">
                <a16:creationId xmlns:a16="http://schemas.microsoft.com/office/drawing/2014/main" id="{9BAEAA49-79D2-4B32-9564-3F3DB2F633B6}"/>
              </a:ext>
            </a:extLst>
          </p:cNvPr>
          <p:cNvSpPr txBox="1"/>
          <p:nvPr/>
        </p:nvSpPr>
        <p:spPr>
          <a:xfrm>
            <a:off x="6477000" y="4699000"/>
            <a:ext cx="2413000" cy="571500"/>
          </a:xfrm>
          <a:prstGeom prst="rect">
            <a:avLst/>
          </a:prstGeom>
          <a:noFill/>
        </p:spPr>
        <p:txBody>
          <a:bodyPr vertOverflow="overflow" vert="horz" wrap="square" rtlCol="0" anchor="ctr" anchorCtr="0">
            <a:noAutofit/>
          </a:bodyPr>
          <a:lstStyle/>
          <a:p>
            <a:pPr algn="l"/>
            <a:r>
              <a:rPr lang="fr-FR" sz="2200" b="1">
                <a:solidFill>
                  <a:srgbClr val="FFFFFF"/>
                </a:solidFill>
                <a:latin typeface="Calibri"/>
                <a:ea typeface="Calibri"/>
                <a:cs typeface="Calibri"/>
              </a:rPr>
              <a:t>Système automatisé de stockage
et de récupération</a:t>
            </a:r>
            <a:endParaRPr lang="en-GB" sz="2200" b="1">
              <a:solidFill>
                <a:srgbClr val="FFFFFF"/>
              </a:solidFill>
              <a:latin typeface="Calibri"/>
              <a:ea typeface="Calibri"/>
              <a:cs typeface="Calibri"/>
            </a:endParaRPr>
          </a:p>
        </p:txBody>
      </p:sp>
      <p:sp>
        <p:nvSpPr>
          <p:cNvPr id="12" name="FR OCR underline">
            <a:extLst>
              <a:ext uri="{FF2B5EF4-FFF2-40B4-BE49-F238E27FC236}">
                <a16:creationId xmlns:a16="http://schemas.microsoft.com/office/drawing/2014/main" id="{615CA7AA-29BB-42FD-B633-12C23B1D17AA}"/>
              </a:ext>
            </a:extLst>
          </p:cNvPr>
          <p:cNvSpPr/>
          <p:nvPr/>
        </p:nvSpPr>
        <p:spPr>
          <a:xfrm>
            <a:off x="6604000" y="5384800"/>
            <a:ext cx="2159000" cy="1524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3" name="FR OCR cover">
            <a:extLst>
              <a:ext uri="{FF2B5EF4-FFF2-40B4-BE49-F238E27FC236}">
                <a16:creationId xmlns:a16="http://schemas.microsoft.com/office/drawing/2014/main" id="{737AF014-251C-49A9-8CDA-37538DDEBF3A}"/>
              </a:ext>
            </a:extLst>
          </p:cNvPr>
          <p:cNvSpPr/>
          <p:nvPr/>
        </p:nvSpPr>
        <p:spPr>
          <a:xfrm>
            <a:off x="9144000" y="4724400"/>
            <a:ext cx="1905000" cy="5334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4" name="FR OCR text">
            <a:extLst>
              <a:ext uri="{FF2B5EF4-FFF2-40B4-BE49-F238E27FC236}">
                <a16:creationId xmlns:a16="http://schemas.microsoft.com/office/drawing/2014/main" id="{3E9D4A39-69A1-4FC6-A906-75D29EA5F1E6}"/>
              </a:ext>
            </a:extLst>
          </p:cNvPr>
          <p:cNvSpPr txBox="1"/>
          <p:nvPr/>
        </p:nvSpPr>
        <p:spPr>
          <a:xfrm>
            <a:off x="9144000" y="4749800"/>
            <a:ext cx="1905000" cy="4191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Module vertical
automatisé</a:t>
            </a:r>
          </a:p>
        </p:txBody>
      </p:sp>
      <p:sp>
        <p:nvSpPr>
          <p:cNvPr id="15" name="FR OCR underline">
            <a:extLst>
              <a:ext uri="{FF2B5EF4-FFF2-40B4-BE49-F238E27FC236}">
                <a16:creationId xmlns:a16="http://schemas.microsoft.com/office/drawing/2014/main" id="{F224B678-4FC5-47B2-8449-2EDA1CCCDF0A}"/>
              </a:ext>
            </a:extLst>
          </p:cNvPr>
          <p:cNvSpPr/>
          <p:nvPr/>
        </p:nvSpPr>
        <p:spPr>
          <a:xfrm>
            <a:off x="9334500" y="5270500"/>
            <a:ext cx="1524000" cy="1524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6" name="FR OCR correction cover">
            <a:extLst>
              <a:ext uri="{FF2B5EF4-FFF2-40B4-BE49-F238E27FC236}">
                <a16:creationId xmlns:a16="http://schemas.microsoft.com/office/drawing/2014/main" id="{F0B818C7-FCF5-452A-AE4C-AF1DA0693E17}"/>
              </a:ext>
            </a:extLst>
          </p:cNvPr>
          <p:cNvSpPr/>
          <p:nvPr/>
        </p:nvSpPr>
        <p:spPr>
          <a:xfrm>
            <a:off x="4889500" y="1041400"/>
            <a:ext cx="5588000" cy="5715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7" name="FR OCR correction line">
            <a:extLst>
              <a:ext uri="{FF2B5EF4-FFF2-40B4-BE49-F238E27FC236}">
                <a16:creationId xmlns:a16="http://schemas.microsoft.com/office/drawing/2014/main" id="{E9E4F060-09F4-4756-8EF1-703B2240DAFD}"/>
              </a:ext>
            </a:extLst>
          </p:cNvPr>
          <p:cNvSpPr/>
          <p:nvPr/>
        </p:nvSpPr>
        <p:spPr>
          <a:xfrm>
            <a:off x="5016500" y="1016000"/>
            <a:ext cx="52705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8" name="FR OCR correction line">
            <a:extLst>
              <a:ext uri="{FF2B5EF4-FFF2-40B4-BE49-F238E27FC236}">
                <a16:creationId xmlns:a16="http://schemas.microsoft.com/office/drawing/2014/main" id="{651C3116-2221-4D22-AF1B-C4438475BEAB}"/>
              </a:ext>
            </a:extLst>
          </p:cNvPr>
          <p:cNvSpPr/>
          <p:nvPr/>
        </p:nvSpPr>
        <p:spPr>
          <a:xfrm>
            <a:off x="5016500" y="1498600"/>
            <a:ext cx="52705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19" name="FR OCR correction text">
            <a:extLst>
              <a:ext uri="{FF2B5EF4-FFF2-40B4-BE49-F238E27FC236}">
                <a16:creationId xmlns:a16="http://schemas.microsoft.com/office/drawing/2014/main" id="{7301ADA0-C06B-42D4-856A-B658551A121A}"/>
              </a:ext>
            </a:extLst>
          </p:cNvPr>
          <p:cNvSpPr txBox="1"/>
          <p:nvPr/>
        </p:nvSpPr>
        <p:spPr>
          <a:xfrm>
            <a:off x="4889500" y="1117600"/>
            <a:ext cx="5588000" cy="381000"/>
          </a:xfrm>
          <a:prstGeom prst="rect">
            <a:avLst/>
          </a:prstGeom>
          <a:noFill/>
        </p:spPr>
        <p:txBody>
          <a:bodyPr vertOverflow="overflow" vert="horz" wrap="square" rtlCol="0" anchor="ctr" anchorCtr="0">
            <a:noAutofit/>
          </a:bodyPr>
          <a:lstStyle/>
          <a:p>
            <a:pPr algn="l"/>
            <a:r>
              <a:rPr lang="en-GB" sz="2200" b="1">
                <a:solidFill>
                  <a:srgbClr val="F2C33E"/>
                </a:solidFill>
                <a:latin typeface="Calibri"/>
                <a:ea typeface="Calibri"/>
                <a:cs typeface="Calibri"/>
              </a:rPr>
              <a:t>SYSTÈMES DE STOCKAGE AUTOMATISÉS</a:t>
            </a:r>
          </a:p>
        </p:txBody>
      </p:sp>
      <p:sp>
        <p:nvSpPr>
          <p:cNvPr id="20" name="FR OCR correction cover">
            <a:extLst>
              <a:ext uri="{FF2B5EF4-FFF2-40B4-BE49-F238E27FC236}">
                <a16:creationId xmlns:a16="http://schemas.microsoft.com/office/drawing/2014/main" id="{C65F146B-CA2C-4F7A-8CB5-E385BFC2AD75}"/>
              </a:ext>
            </a:extLst>
          </p:cNvPr>
          <p:cNvSpPr/>
          <p:nvPr/>
        </p:nvSpPr>
        <p:spPr>
          <a:xfrm>
            <a:off x="4089400" y="4673600"/>
            <a:ext cx="2184400" cy="7366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1" name="FR OCR correction text">
            <a:extLst>
              <a:ext uri="{FF2B5EF4-FFF2-40B4-BE49-F238E27FC236}">
                <a16:creationId xmlns:a16="http://schemas.microsoft.com/office/drawing/2014/main" id="{194642B2-FF4E-43AF-864D-D3FC45C4CB5F}"/>
              </a:ext>
            </a:extLst>
          </p:cNvPr>
          <p:cNvSpPr txBox="1"/>
          <p:nvPr/>
        </p:nvSpPr>
        <p:spPr>
          <a:xfrm>
            <a:off x="4089400" y="4711700"/>
            <a:ext cx="2184400" cy="5588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Navette à palettes
automatisée</a:t>
            </a:r>
          </a:p>
        </p:txBody>
      </p:sp>
      <p:sp>
        <p:nvSpPr>
          <p:cNvPr id="22" name="FR OCR correction line">
            <a:extLst>
              <a:ext uri="{FF2B5EF4-FFF2-40B4-BE49-F238E27FC236}">
                <a16:creationId xmlns:a16="http://schemas.microsoft.com/office/drawing/2014/main" id="{E25E4CF7-CF9A-4AD3-9D96-BC713416D28B}"/>
              </a:ext>
            </a:extLst>
          </p:cNvPr>
          <p:cNvSpPr/>
          <p:nvPr/>
        </p:nvSpPr>
        <p:spPr>
          <a:xfrm>
            <a:off x="4292600" y="5270500"/>
            <a:ext cx="17780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3" name="FR OCR correction cover">
            <a:extLst>
              <a:ext uri="{FF2B5EF4-FFF2-40B4-BE49-F238E27FC236}">
                <a16:creationId xmlns:a16="http://schemas.microsoft.com/office/drawing/2014/main" id="{E955AF23-6B33-4423-8D1B-B63B3F579874}"/>
              </a:ext>
            </a:extLst>
          </p:cNvPr>
          <p:cNvSpPr/>
          <p:nvPr/>
        </p:nvSpPr>
        <p:spPr>
          <a:xfrm>
            <a:off x="6477000" y="4673600"/>
            <a:ext cx="2413000" cy="7874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4" name="FR OCR correction text">
            <a:extLst>
              <a:ext uri="{FF2B5EF4-FFF2-40B4-BE49-F238E27FC236}">
                <a16:creationId xmlns:a16="http://schemas.microsoft.com/office/drawing/2014/main" id="{8E3DE69A-F556-445B-A7F4-4F9B002899D7}"/>
              </a:ext>
            </a:extLst>
          </p:cNvPr>
          <p:cNvSpPr txBox="1"/>
          <p:nvPr/>
        </p:nvSpPr>
        <p:spPr>
          <a:xfrm>
            <a:off x="6477000" y="4711700"/>
            <a:ext cx="2413000" cy="635000"/>
          </a:xfrm>
          <a:prstGeom prst="rect">
            <a:avLst/>
          </a:prstGeom>
          <a:noFill/>
        </p:spPr>
        <p:txBody>
          <a:bodyPr vertOverflow="overflow" vert="horz" wrap="square" rtlCol="0" anchor="ctr" anchorCtr="0">
            <a:noAutofit/>
          </a:bodyPr>
          <a:lstStyle/>
          <a:p>
            <a:pPr algn="l"/>
            <a:r>
              <a:rPr lang="fr-FR" sz="2200" b="1">
                <a:solidFill>
                  <a:srgbClr val="FFFFFF"/>
                </a:solidFill>
                <a:latin typeface="Calibri"/>
                <a:ea typeface="Calibri"/>
                <a:cs typeface="Calibri"/>
              </a:rPr>
              <a:t>Système automatisé de stockage
et de récupération</a:t>
            </a:r>
            <a:endParaRPr lang="en-GB" sz="2200" b="1">
              <a:solidFill>
                <a:srgbClr val="FFFFFF"/>
              </a:solidFill>
              <a:latin typeface="Calibri"/>
              <a:ea typeface="Calibri"/>
              <a:cs typeface="Calibri"/>
            </a:endParaRPr>
          </a:p>
        </p:txBody>
      </p:sp>
      <p:sp>
        <p:nvSpPr>
          <p:cNvPr id="25" name="FR OCR correction line">
            <a:extLst>
              <a:ext uri="{FF2B5EF4-FFF2-40B4-BE49-F238E27FC236}">
                <a16:creationId xmlns:a16="http://schemas.microsoft.com/office/drawing/2014/main" id="{4BEA2373-412B-4CAF-916D-5E736401AC05}"/>
              </a:ext>
            </a:extLst>
          </p:cNvPr>
          <p:cNvSpPr/>
          <p:nvPr/>
        </p:nvSpPr>
        <p:spPr>
          <a:xfrm>
            <a:off x="6629400" y="5397500"/>
            <a:ext cx="21336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6" name="FR OCR correction cover">
            <a:extLst>
              <a:ext uri="{FF2B5EF4-FFF2-40B4-BE49-F238E27FC236}">
                <a16:creationId xmlns:a16="http://schemas.microsoft.com/office/drawing/2014/main" id="{AA337CB0-8A24-4983-A635-062E19B69D24}"/>
              </a:ext>
            </a:extLst>
          </p:cNvPr>
          <p:cNvSpPr/>
          <p:nvPr/>
        </p:nvSpPr>
        <p:spPr>
          <a:xfrm>
            <a:off x="9118600" y="4673600"/>
            <a:ext cx="2006600" cy="736600"/>
          </a:xfrm>
          <a:prstGeom prst="rect">
            <a:avLst/>
          </a:prstGeom>
          <a:solidFill>
            <a:srgbClr val="07356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27" name="FR OCR correction text">
            <a:extLst>
              <a:ext uri="{FF2B5EF4-FFF2-40B4-BE49-F238E27FC236}">
                <a16:creationId xmlns:a16="http://schemas.microsoft.com/office/drawing/2014/main" id="{0B724EDC-83F6-46FE-A818-2BD5C68FC28E}"/>
              </a:ext>
            </a:extLst>
          </p:cNvPr>
          <p:cNvSpPr txBox="1"/>
          <p:nvPr/>
        </p:nvSpPr>
        <p:spPr>
          <a:xfrm>
            <a:off x="9118600" y="4711700"/>
            <a:ext cx="2006600" cy="558800"/>
          </a:xfrm>
          <a:prstGeom prst="rect">
            <a:avLst/>
          </a:prstGeom>
          <a:noFill/>
        </p:spPr>
        <p:txBody>
          <a:bodyPr vertOverflow="overflow" vert="horz" wrap="square" rtlCol="0" anchor="ctr" anchorCtr="0">
            <a:noAutofit/>
          </a:bodyPr>
          <a:lstStyle/>
          <a:p>
            <a:pPr algn="l"/>
            <a:r>
              <a:rPr lang="en-GB" sz="2200" b="1">
                <a:solidFill>
                  <a:srgbClr val="FFFFFF"/>
                </a:solidFill>
                <a:latin typeface="Calibri"/>
                <a:ea typeface="Calibri"/>
                <a:cs typeface="Calibri"/>
              </a:rPr>
              <a:t>Module vertical
automatisé</a:t>
            </a:r>
          </a:p>
        </p:txBody>
      </p:sp>
      <p:sp>
        <p:nvSpPr>
          <p:cNvPr id="28" name="FR OCR correction line">
            <a:extLst>
              <a:ext uri="{FF2B5EF4-FFF2-40B4-BE49-F238E27FC236}">
                <a16:creationId xmlns:a16="http://schemas.microsoft.com/office/drawing/2014/main" id="{92492CF6-70F6-4B8C-9A28-80ABD38FD916}"/>
              </a:ext>
            </a:extLst>
          </p:cNvPr>
          <p:cNvSpPr/>
          <p:nvPr/>
        </p:nvSpPr>
        <p:spPr>
          <a:xfrm>
            <a:off x="9321800" y="5270500"/>
            <a:ext cx="1600200" cy="1397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Tree>
    <p:extLst>
      <p:ext uri="{BB962C8B-B14F-4D97-AF65-F5344CB8AC3E}">
        <p14:creationId xmlns:p14="http://schemas.microsoft.com/office/powerpoint/2010/main" val="3002757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673375" cy="5120640"/>
          </a:xfrm>
        </p:spPr>
        <p:txBody>
          <a:bodyPr/>
          <a:lstStyle/>
          <a:p>
            <a:pPr marL="0" indent="0">
              <a:buNone/>
            </a:pPr>
            <a:r>
              <a:rPr sz="2200" b="1" dirty="0">
                <a:latin typeface="Calibri"/>
                <a:ea typeface="Calibri"/>
                <a:cs typeface="Calibri"/>
              </a:rPr>
              <a:t>La gestion des stocks </a:t>
            </a:r>
            <a:r>
              <a:rPr sz="2200" b="1" dirty="0" err="1">
                <a:latin typeface="Calibri"/>
                <a:ea typeface="Calibri"/>
                <a:cs typeface="Calibri"/>
              </a:rPr>
              <a:t>désigne</a:t>
            </a:r>
            <a:r>
              <a:rPr sz="2200" b="1" dirty="0">
                <a:latin typeface="Calibri"/>
                <a:ea typeface="Calibri"/>
                <a:cs typeface="Calibri"/>
              </a:rPr>
              <a:t> la planification, le </a:t>
            </a:r>
            <a:r>
              <a:rPr sz="2200" b="1" dirty="0" err="1">
                <a:latin typeface="Calibri"/>
                <a:ea typeface="Calibri"/>
                <a:cs typeface="Calibri"/>
              </a:rPr>
              <a:t>contrôle</a:t>
            </a:r>
            <a:r>
              <a:rPr sz="2200" b="1" dirty="0">
                <a:latin typeface="Calibri"/>
                <a:ea typeface="Calibri"/>
                <a:cs typeface="Calibri"/>
              </a:rPr>
              <a:t> et </a:t>
            </a:r>
            <a:r>
              <a:rPr sz="2200" b="1" dirty="0" err="1">
                <a:latin typeface="Calibri"/>
                <a:ea typeface="Calibri"/>
                <a:cs typeface="Calibri"/>
              </a:rPr>
              <a:t>l’optimisation</a:t>
            </a:r>
            <a:r>
              <a:rPr sz="2200" b="1" dirty="0">
                <a:latin typeface="Calibri"/>
                <a:ea typeface="Calibri"/>
                <a:cs typeface="Calibri"/>
              </a:rPr>
              <a:t> des </a:t>
            </a:r>
            <a:r>
              <a:rPr sz="2200" b="1" dirty="0" err="1">
                <a:latin typeface="Calibri"/>
                <a:ea typeface="Calibri"/>
                <a:cs typeface="Calibri"/>
              </a:rPr>
              <a:t>niveaux</a:t>
            </a:r>
            <a:r>
              <a:rPr sz="2200" b="1" dirty="0">
                <a:latin typeface="Calibri"/>
                <a:ea typeface="Calibri"/>
                <a:cs typeface="Calibri"/>
              </a:rPr>
              <a:t> de stock dans </a:t>
            </a:r>
            <a:r>
              <a:rPr sz="2200" b="1" dirty="0" err="1">
                <a:latin typeface="Calibri"/>
                <a:ea typeface="Calibri"/>
                <a:cs typeface="Calibri"/>
              </a:rPr>
              <a:t>une</a:t>
            </a:r>
            <a:r>
              <a:rPr sz="2200" b="1" dirty="0">
                <a:latin typeface="Calibri"/>
                <a:ea typeface="Calibri"/>
                <a:cs typeface="Calibri"/>
              </a:rPr>
              <a:t> </a:t>
            </a:r>
            <a:r>
              <a:rPr sz="2200" b="1" dirty="0" err="1">
                <a:latin typeface="Calibri"/>
                <a:ea typeface="Calibri"/>
                <a:cs typeface="Calibri"/>
              </a:rPr>
              <a:t>entreprise</a:t>
            </a:r>
            <a:r>
              <a:rPr sz="2200" b="1" dirty="0">
                <a:latin typeface="Calibri"/>
                <a:ea typeface="Calibri"/>
                <a:cs typeface="Calibri"/>
              </a:rPr>
              <a:t> </a:t>
            </a:r>
            <a:r>
              <a:rPr sz="2200" b="1" dirty="0" err="1">
                <a:latin typeface="Calibri"/>
                <a:ea typeface="Calibri"/>
                <a:cs typeface="Calibri"/>
              </a:rPr>
              <a:t>afin</a:t>
            </a:r>
            <a:r>
              <a:rPr sz="2200" b="1" dirty="0">
                <a:latin typeface="Calibri"/>
                <a:ea typeface="Calibri"/>
                <a:cs typeface="Calibri"/>
              </a:rPr>
              <a:t> de :</a:t>
            </a:r>
          </a:p>
          <a:p>
            <a:r>
              <a:rPr sz="2200" b="1" dirty="0">
                <a:latin typeface="Calibri"/>
                <a:ea typeface="Calibri"/>
                <a:cs typeface="Calibri"/>
              </a:rPr>
              <a:t>assurer la </a:t>
            </a:r>
            <a:r>
              <a:rPr sz="2200" b="1" dirty="0" err="1">
                <a:latin typeface="Calibri"/>
                <a:ea typeface="Calibri"/>
                <a:cs typeface="Calibri"/>
              </a:rPr>
              <a:t>continuité</a:t>
            </a:r>
            <a:r>
              <a:rPr sz="2200" b="1" dirty="0">
                <a:latin typeface="Calibri"/>
                <a:ea typeface="Calibri"/>
                <a:cs typeface="Calibri"/>
              </a:rPr>
              <a:t> des ventes et de la production,</a:t>
            </a:r>
          </a:p>
          <a:p>
            <a:r>
              <a:rPr sz="2200" b="1" dirty="0" err="1">
                <a:latin typeface="Calibri"/>
                <a:ea typeface="Calibri"/>
                <a:cs typeface="Calibri"/>
              </a:rPr>
              <a:t>éviter</a:t>
            </a:r>
            <a:r>
              <a:rPr sz="2200" b="1" dirty="0">
                <a:latin typeface="Calibri"/>
                <a:ea typeface="Calibri"/>
                <a:cs typeface="Calibri"/>
              </a:rPr>
              <a:t> les ruptures de stock,</a:t>
            </a:r>
          </a:p>
          <a:p>
            <a:r>
              <a:rPr sz="2200" b="1" dirty="0" err="1">
                <a:latin typeface="Calibri"/>
                <a:ea typeface="Calibri"/>
                <a:cs typeface="Calibri"/>
              </a:rPr>
              <a:t>réduire</a:t>
            </a:r>
            <a:r>
              <a:rPr sz="2200" b="1" dirty="0">
                <a:latin typeface="Calibri"/>
                <a:ea typeface="Calibri"/>
                <a:cs typeface="Calibri"/>
              </a:rPr>
              <a:t> les </a:t>
            </a:r>
            <a:r>
              <a:rPr sz="2200" b="1" dirty="0" err="1">
                <a:latin typeface="Calibri"/>
                <a:ea typeface="Calibri"/>
                <a:cs typeface="Calibri"/>
              </a:rPr>
              <a:t>coûts</a:t>
            </a:r>
            <a:r>
              <a:rPr sz="2200" b="1" dirty="0">
                <a:latin typeface="Calibri"/>
                <a:ea typeface="Calibri"/>
                <a:cs typeface="Calibri"/>
              </a:rPr>
              <a:t> </a:t>
            </a:r>
            <a:r>
              <a:rPr sz="2200" b="1" dirty="0" err="1">
                <a:latin typeface="Calibri"/>
                <a:ea typeface="Calibri"/>
                <a:cs typeface="Calibri"/>
              </a:rPr>
              <a:t>d’entreposage</a:t>
            </a:r>
            <a:r>
              <a:rPr sz="2200" b="1" dirty="0">
                <a:latin typeface="Calibri"/>
                <a:ea typeface="Calibri"/>
                <a:cs typeface="Calibri"/>
              </a:rPr>
              <a:t> et le capital </a:t>
            </a:r>
            <a:r>
              <a:rPr sz="2200" b="1" dirty="0" err="1">
                <a:latin typeface="Calibri"/>
                <a:ea typeface="Calibri"/>
                <a:cs typeface="Calibri"/>
              </a:rPr>
              <a:t>immobilisé</a:t>
            </a:r>
            <a:r>
              <a:rPr sz="2200" b="1" dirty="0">
                <a:latin typeface="Calibri"/>
                <a:ea typeface="Calibri"/>
                <a:cs typeface="Calibri"/>
              </a:rPr>
              <a:t> dans les stocks.</a:t>
            </a:r>
          </a:p>
        </p:txBody>
      </p:sp>
      <p:sp>
        <p:nvSpPr>
          <p:cNvPr id="4" name="Tytuł 1"/>
          <p:cNvSpPr>
            <a:spLocks noGrp="1"/>
          </p:cNvSpPr>
          <p:nvPr>
            <p:ph type="title"/>
          </p:nvPr>
        </p:nvSpPr>
        <p:spPr/>
        <p:txBody>
          <a:bodyPr/>
          <a:lstStyle/>
          <a:p>
            <a:r>
              <a:rPr lang="pl-PL" sz="2200" dirty="0" err="1">
                <a:latin typeface="Calibri" panose="020F0502020204030204" pitchFamily="34" charset="0"/>
                <a:cs typeface="Calibri" panose="020F0502020204030204" pitchFamily="34" charset="0"/>
              </a:rPr>
              <a:t>Principes de gestion d’entrepôt — gestion des stocks</a:t>
            </a:r>
          </a:p>
        </p:txBody>
      </p:sp>
      <p:sp>
        <p:nvSpPr>
          <p:cNvPr id="2" name="BP copied footer text">
            <a:extLst>
              <a:ext uri="{FF2B5EF4-FFF2-40B4-BE49-F238E27FC236}">
                <a16:creationId xmlns:a16="http://schemas.microsoft.com/office/drawing/2014/main" id="{BF0A044F-582F-4112-8211-5C388ED53968}"/>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6" name="BP copied footer text">
            <a:extLst>
              <a:ext uri="{FF2B5EF4-FFF2-40B4-BE49-F238E27FC236}">
                <a16:creationId xmlns:a16="http://schemas.microsoft.com/office/drawing/2014/main" id="{BD5AB720-1C83-4EE6-9221-8E86E24C5085}"/>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Tree>
    <p:extLst>
      <p:ext uri="{BB962C8B-B14F-4D97-AF65-F5344CB8AC3E}">
        <p14:creationId xmlns:p14="http://schemas.microsoft.com/office/powerpoint/2010/main" val="2239055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200" dirty="0" err="1">
                <a:latin typeface="Calibri" panose="020F0502020204030204" pitchFamily="34" charset="0"/>
                <a:cs typeface="Calibri" panose="020F0502020204030204" pitchFamily="34" charset="0"/>
              </a:rPr>
              <a:t>Principes de gestion d’entrepôt — gestion des stocks</a:t>
            </a:r>
          </a:p>
        </p:txBody>
      </p:sp>
      <p:sp>
        <p:nvSpPr>
          <p:cNvPr id="3" name="Symbol zastępczy zawartości 2"/>
          <p:cNvSpPr>
            <a:spLocks noGrp="1"/>
          </p:cNvSpPr>
          <p:nvPr>
            <p:ph idx="1"/>
          </p:nvPr>
        </p:nvSpPr>
        <p:spPr>
          <a:xfrm>
            <a:off x="3684105" y="516835"/>
            <a:ext cx="7739270" cy="6175512"/>
          </a:xfrm>
        </p:spPr>
        <p:txBody>
          <a:bodyPr>
            <a:normAutofit fontScale="92500" lnSpcReduction="10000"/>
          </a:bodyPr>
          <a:lstStyle/>
          <a:p>
            <a:r>
              <a:rPr sz="2200" dirty="0">
                <a:latin typeface="Calibri"/>
                <a:ea typeface="Calibri"/>
                <a:cs typeface="Calibri"/>
              </a:rPr>
              <a:t>FIFO (premier </a:t>
            </a:r>
            <a:r>
              <a:rPr sz="2200" dirty="0" err="1">
                <a:latin typeface="Calibri"/>
                <a:ea typeface="Calibri"/>
                <a:cs typeface="Calibri"/>
              </a:rPr>
              <a:t>entré</a:t>
            </a:r>
            <a:r>
              <a:rPr sz="2200" dirty="0">
                <a:latin typeface="Calibri"/>
                <a:ea typeface="Calibri"/>
                <a:cs typeface="Calibri"/>
              </a:rPr>
              <a:t>, premier </a:t>
            </a:r>
            <a:r>
              <a:rPr sz="2200" dirty="0" err="1">
                <a:latin typeface="Calibri"/>
                <a:ea typeface="Calibri"/>
                <a:cs typeface="Calibri"/>
              </a:rPr>
              <a:t>sorti</a:t>
            </a:r>
            <a:r>
              <a:rPr sz="2200" dirty="0">
                <a:latin typeface="Calibri"/>
                <a:ea typeface="Calibri"/>
                <a:cs typeface="Calibri"/>
              </a:rPr>
              <a:t>) – les articles </a:t>
            </a:r>
            <a:r>
              <a:rPr sz="2200" dirty="0" err="1">
                <a:latin typeface="Calibri"/>
                <a:ea typeface="Calibri"/>
                <a:cs typeface="Calibri"/>
              </a:rPr>
              <a:t>en</a:t>
            </a:r>
            <a:r>
              <a:rPr sz="2200" dirty="0">
                <a:latin typeface="Calibri"/>
                <a:ea typeface="Calibri"/>
                <a:cs typeface="Calibri"/>
              </a:rPr>
              <a:t> stock </a:t>
            </a:r>
            <a:r>
              <a:rPr sz="2200" dirty="0" err="1">
                <a:latin typeface="Calibri"/>
                <a:ea typeface="Calibri"/>
                <a:cs typeface="Calibri"/>
              </a:rPr>
              <a:t>sont</a:t>
            </a:r>
            <a:r>
              <a:rPr sz="2200" dirty="0">
                <a:latin typeface="Calibri"/>
                <a:ea typeface="Calibri"/>
                <a:cs typeface="Calibri"/>
              </a:rPr>
              <a:t> </a:t>
            </a:r>
            <a:r>
              <a:rPr sz="2200" dirty="0" err="1">
                <a:latin typeface="Calibri"/>
                <a:ea typeface="Calibri"/>
                <a:cs typeface="Calibri"/>
              </a:rPr>
              <a:t>sortis</a:t>
            </a:r>
            <a:r>
              <a:rPr sz="2200" dirty="0">
                <a:latin typeface="Calibri"/>
                <a:ea typeface="Calibri"/>
                <a:cs typeface="Calibri"/>
              </a:rPr>
              <a:t> dans </a:t>
            </a:r>
            <a:r>
              <a:rPr sz="2200" dirty="0" err="1">
                <a:latin typeface="Calibri"/>
                <a:ea typeface="Calibri"/>
                <a:cs typeface="Calibri"/>
              </a:rPr>
              <a:t>l’ordre</a:t>
            </a:r>
            <a:r>
              <a:rPr sz="2200" dirty="0">
                <a:latin typeface="Calibri"/>
                <a:ea typeface="Calibri"/>
                <a:cs typeface="Calibri"/>
              </a:rPr>
              <a:t> dans </a:t>
            </a:r>
            <a:r>
              <a:rPr sz="2200" dirty="0" err="1">
                <a:latin typeface="Calibri"/>
                <a:ea typeface="Calibri"/>
                <a:cs typeface="Calibri"/>
              </a:rPr>
              <a:t>lequel</a:t>
            </a:r>
            <a:r>
              <a:rPr sz="2200" dirty="0">
                <a:latin typeface="Calibri"/>
                <a:ea typeface="Calibri"/>
                <a:cs typeface="Calibri"/>
              </a:rPr>
              <a:t> </a:t>
            </a:r>
            <a:r>
              <a:rPr sz="2200" dirty="0" err="1">
                <a:latin typeface="Calibri"/>
                <a:ea typeface="Calibri"/>
                <a:cs typeface="Calibri"/>
              </a:rPr>
              <a:t>ils</a:t>
            </a:r>
            <a:r>
              <a:rPr sz="2200" dirty="0">
                <a:latin typeface="Calibri"/>
                <a:ea typeface="Calibri"/>
                <a:cs typeface="Calibri"/>
              </a:rPr>
              <a:t> </a:t>
            </a:r>
            <a:r>
              <a:rPr sz="2200" dirty="0" err="1">
                <a:latin typeface="Calibri"/>
                <a:ea typeface="Calibri"/>
                <a:cs typeface="Calibri"/>
              </a:rPr>
              <a:t>ont</a:t>
            </a:r>
            <a:r>
              <a:rPr sz="2200" dirty="0">
                <a:latin typeface="Calibri"/>
                <a:ea typeface="Calibri"/>
                <a:cs typeface="Calibri"/>
              </a:rPr>
              <a:t> </a:t>
            </a:r>
            <a:r>
              <a:rPr sz="2200" dirty="0" err="1">
                <a:latin typeface="Calibri"/>
                <a:ea typeface="Calibri"/>
                <a:cs typeface="Calibri"/>
              </a:rPr>
              <a:t>été</a:t>
            </a:r>
            <a:r>
              <a:rPr sz="2200" dirty="0">
                <a:latin typeface="Calibri"/>
                <a:ea typeface="Calibri"/>
                <a:cs typeface="Calibri"/>
              </a:rPr>
              <a:t> </a:t>
            </a:r>
            <a:r>
              <a:rPr sz="2200" dirty="0" err="1">
                <a:latin typeface="Calibri"/>
                <a:ea typeface="Calibri"/>
                <a:cs typeface="Calibri"/>
              </a:rPr>
              <a:t>reçus</a:t>
            </a:r>
            <a:r>
              <a:rPr sz="2200" dirty="0">
                <a:latin typeface="Calibri"/>
                <a:ea typeface="Calibri"/>
                <a:cs typeface="Calibri"/>
              </a:rPr>
              <a:t>. Cette </a:t>
            </a:r>
            <a:r>
              <a:rPr sz="2200" dirty="0" err="1">
                <a:latin typeface="Calibri"/>
                <a:ea typeface="Calibri"/>
                <a:cs typeface="Calibri"/>
              </a:rPr>
              <a:t>méthode</a:t>
            </a:r>
            <a:r>
              <a:rPr sz="2200" dirty="0">
                <a:latin typeface="Calibri"/>
                <a:ea typeface="Calibri"/>
                <a:cs typeface="Calibri"/>
              </a:rPr>
              <a:t> </a:t>
            </a:r>
            <a:r>
              <a:rPr sz="2200" dirty="0" err="1">
                <a:latin typeface="Calibri"/>
                <a:ea typeface="Calibri"/>
                <a:cs typeface="Calibri"/>
              </a:rPr>
              <a:t>réduit</a:t>
            </a:r>
            <a:r>
              <a:rPr sz="2200" dirty="0">
                <a:latin typeface="Calibri"/>
                <a:ea typeface="Calibri"/>
                <a:cs typeface="Calibri"/>
              </a:rPr>
              <a:t> le </a:t>
            </a:r>
            <a:r>
              <a:rPr sz="2200" dirty="0" err="1">
                <a:latin typeface="Calibri"/>
                <a:ea typeface="Calibri"/>
                <a:cs typeface="Calibri"/>
              </a:rPr>
              <a:t>risque</a:t>
            </a:r>
            <a:r>
              <a:rPr sz="2200" dirty="0">
                <a:latin typeface="Calibri"/>
                <a:ea typeface="Calibri"/>
                <a:cs typeface="Calibri"/>
              </a:rPr>
              <a:t> </a:t>
            </a:r>
            <a:r>
              <a:rPr sz="2200" dirty="0" err="1">
                <a:latin typeface="Calibri"/>
                <a:ea typeface="Calibri"/>
                <a:cs typeface="Calibri"/>
              </a:rPr>
              <a:t>d’obsolescence</a:t>
            </a:r>
            <a:r>
              <a:rPr sz="2200" dirty="0">
                <a:latin typeface="Calibri"/>
                <a:ea typeface="Calibri"/>
                <a:cs typeface="Calibri"/>
              </a:rPr>
              <a:t> et est </a:t>
            </a:r>
            <a:r>
              <a:rPr sz="2200" dirty="0" err="1">
                <a:latin typeface="Calibri"/>
                <a:ea typeface="Calibri"/>
                <a:cs typeface="Calibri"/>
              </a:rPr>
              <a:t>couramment</a:t>
            </a:r>
            <a:r>
              <a:rPr sz="2200" dirty="0">
                <a:latin typeface="Calibri"/>
                <a:ea typeface="Calibri"/>
                <a:cs typeface="Calibri"/>
              </a:rPr>
              <a:t> </a:t>
            </a:r>
            <a:r>
              <a:rPr sz="2200" dirty="0" err="1">
                <a:latin typeface="Calibri"/>
                <a:ea typeface="Calibri"/>
                <a:cs typeface="Calibri"/>
              </a:rPr>
              <a:t>utilisée</a:t>
            </a:r>
            <a:r>
              <a:rPr sz="2200" dirty="0">
                <a:latin typeface="Calibri"/>
                <a:ea typeface="Calibri"/>
                <a:cs typeface="Calibri"/>
              </a:rPr>
              <a:t> pour les </a:t>
            </a:r>
            <a:r>
              <a:rPr sz="2200" dirty="0" err="1">
                <a:latin typeface="Calibri"/>
                <a:ea typeface="Calibri"/>
                <a:cs typeface="Calibri"/>
              </a:rPr>
              <a:t>biens</a:t>
            </a:r>
            <a:r>
              <a:rPr sz="2200" dirty="0">
                <a:latin typeface="Calibri"/>
                <a:ea typeface="Calibri"/>
                <a:cs typeface="Calibri"/>
              </a:rPr>
              <a:t> </a:t>
            </a:r>
            <a:r>
              <a:rPr sz="2200" dirty="0" err="1">
                <a:latin typeface="Calibri"/>
                <a:ea typeface="Calibri"/>
                <a:cs typeface="Calibri"/>
              </a:rPr>
              <a:t>périssables</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a:t>
            </a:r>
            <a:r>
              <a:rPr sz="2200" dirty="0" err="1">
                <a:latin typeface="Calibri"/>
                <a:ea typeface="Calibri"/>
                <a:cs typeface="Calibri"/>
              </a:rPr>
              <a:t>sensibles</a:t>
            </a:r>
            <a:r>
              <a:rPr sz="2200" dirty="0">
                <a:latin typeface="Calibri"/>
                <a:ea typeface="Calibri"/>
                <a:cs typeface="Calibri"/>
              </a:rPr>
              <a:t> au temps.</a:t>
            </a:r>
            <a:endParaRPr lang="en-US" sz="2200" dirty="0">
              <a:latin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a:p>
            <a:r>
              <a:rPr sz="2200" dirty="0">
                <a:latin typeface="Calibri"/>
                <a:ea typeface="Calibri"/>
                <a:cs typeface="Calibri"/>
              </a:rPr>
              <a:t>FEFO (premier </a:t>
            </a:r>
            <a:r>
              <a:rPr sz="2200" dirty="0" err="1">
                <a:latin typeface="Calibri"/>
                <a:ea typeface="Calibri"/>
                <a:cs typeface="Calibri"/>
              </a:rPr>
              <a:t>expiré</a:t>
            </a:r>
            <a:r>
              <a:rPr sz="2200" dirty="0">
                <a:latin typeface="Calibri"/>
                <a:ea typeface="Calibri"/>
                <a:cs typeface="Calibri"/>
              </a:rPr>
              <a:t>, premier </a:t>
            </a:r>
            <a:r>
              <a:rPr sz="2200" dirty="0" err="1">
                <a:latin typeface="Calibri"/>
                <a:ea typeface="Calibri"/>
                <a:cs typeface="Calibri"/>
              </a:rPr>
              <a:t>sorti</a:t>
            </a:r>
            <a:r>
              <a:rPr sz="2200" dirty="0">
                <a:latin typeface="Calibri"/>
                <a:ea typeface="Calibri"/>
                <a:cs typeface="Calibri"/>
              </a:rPr>
              <a:t>) – les </a:t>
            </a:r>
            <a:r>
              <a:rPr sz="2200" dirty="0" err="1">
                <a:latin typeface="Calibri"/>
                <a:ea typeface="Calibri"/>
                <a:cs typeface="Calibri"/>
              </a:rPr>
              <a:t>produits</a:t>
            </a:r>
            <a:r>
              <a:rPr sz="2200" dirty="0">
                <a:latin typeface="Calibri"/>
                <a:ea typeface="Calibri"/>
                <a:cs typeface="Calibri"/>
              </a:rPr>
              <a:t> </a:t>
            </a:r>
            <a:r>
              <a:rPr sz="2200" dirty="0" err="1">
                <a:latin typeface="Calibri"/>
                <a:ea typeface="Calibri"/>
                <a:cs typeface="Calibri"/>
              </a:rPr>
              <a:t>ayant</a:t>
            </a:r>
            <a:r>
              <a:rPr sz="2200" dirty="0">
                <a:latin typeface="Calibri"/>
                <a:ea typeface="Calibri"/>
                <a:cs typeface="Calibri"/>
              </a:rPr>
              <a:t> la date </a:t>
            </a:r>
            <a:r>
              <a:rPr sz="2200" dirty="0" err="1">
                <a:latin typeface="Calibri"/>
                <a:ea typeface="Calibri"/>
                <a:cs typeface="Calibri"/>
              </a:rPr>
              <a:t>d’expiration</a:t>
            </a:r>
            <a:r>
              <a:rPr sz="2200" dirty="0">
                <a:latin typeface="Calibri"/>
                <a:ea typeface="Calibri"/>
                <a:cs typeface="Calibri"/>
              </a:rPr>
              <a:t> la plus </a:t>
            </a:r>
            <a:r>
              <a:rPr sz="2200" dirty="0" err="1">
                <a:latin typeface="Calibri"/>
                <a:ea typeface="Calibri"/>
                <a:cs typeface="Calibri"/>
              </a:rPr>
              <a:t>proche</a:t>
            </a:r>
            <a:r>
              <a:rPr sz="2200" dirty="0">
                <a:latin typeface="Calibri"/>
                <a:ea typeface="Calibri"/>
                <a:cs typeface="Calibri"/>
              </a:rPr>
              <a:t> </a:t>
            </a:r>
            <a:r>
              <a:rPr sz="2200" dirty="0" err="1">
                <a:latin typeface="Calibri"/>
                <a:ea typeface="Calibri"/>
                <a:cs typeface="Calibri"/>
              </a:rPr>
              <a:t>sont</a:t>
            </a:r>
            <a:r>
              <a:rPr sz="2200" dirty="0">
                <a:latin typeface="Calibri"/>
                <a:ea typeface="Calibri"/>
                <a:cs typeface="Calibri"/>
              </a:rPr>
              <a:t> </a:t>
            </a:r>
            <a:r>
              <a:rPr sz="2200" dirty="0" err="1">
                <a:latin typeface="Calibri"/>
                <a:ea typeface="Calibri"/>
                <a:cs typeface="Calibri"/>
              </a:rPr>
              <a:t>sortis</a:t>
            </a:r>
            <a:r>
              <a:rPr sz="2200" dirty="0">
                <a:latin typeface="Calibri"/>
                <a:ea typeface="Calibri"/>
                <a:cs typeface="Calibri"/>
              </a:rPr>
              <a:t> </a:t>
            </a:r>
            <a:r>
              <a:rPr sz="2200" dirty="0" err="1">
                <a:latin typeface="Calibri"/>
                <a:ea typeface="Calibri"/>
                <a:cs typeface="Calibri"/>
              </a:rPr>
              <a:t>en</a:t>
            </a:r>
            <a:r>
              <a:rPr sz="2200" dirty="0">
                <a:latin typeface="Calibri"/>
                <a:ea typeface="Calibri"/>
                <a:cs typeface="Calibri"/>
              </a:rPr>
              <a:t> premier, </a:t>
            </a:r>
            <a:r>
              <a:rPr sz="2200" dirty="0" err="1">
                <a:latin typeface="Calibri"/>
                <a:ea typeface="Calibri"/>
                <a:cs typeface="Calibri"/>
              </a:rPr>
              <a:t>indépendamment</a:t>
            </a:r>
            <a:r>
              <a:rPr sz="2200" dirty="0">
                <a:latin typeface="Calibri"/>
                <a:ea typeface="Calibri"/>
                <a:cs typeface="Calibri"/>
              </a:rPr>
              <a:t> de la date de </a:t>
            </a:r>
            <a:r>
              <a:rPr sz="2200" dirty="0" err="1">
                <a:latin typeface="Calibri"/>
                <a:ea typeface="Calibri"/>
                <a:cs typeface="Calibri"/>
              </a:rPr>
              <a:t>réception</a:t>
            </a:r>
            <a:r>
              <a:rPr sz="2200" dirty="0">
                <a:latin typeface="Calibri"/>
                <a:ea typeface="Calibri"/>
                <a:cs typeface="Calibri"/>
              </a:rPr>
              <a:t>. Cette </a:t>
            </a:r>
            <a:r>
              <a:rPr sz="2200" dirty="0" err="1">
                <a:latin typeface="Calibri"/>
                <a:ea typeface="Calibri"/>
                <a:cs typeface="Calibri"/>
              </a:rPr>
              <a:t>approche</a:t>
            </a:r>
            <a:r>
              <a:rPr sz="2200" dirty="0">
                <a:latin typeface="Calibri"/>
                <a:ea typeface="Calibri"/>
                <a:cs typeface="Calibri"/>
              </a:rPr>
              <a:t> est </a:t>
            </a:r>
            <a:r>
              <a:rPr sz="2200" dirty="0" err="1">
                <a:latin typeface="Calibri"/>
                <a:ea typeface="Calibri"/>
                <a:cs typeface="Calibri"/>
              </a:rPr>
              <a:t>essentielle</a:t>
            </a:r>
            <a:r>
              <a:rPr sz="2200" dirty="0">
                <a:latin typeface="Calibri"/>
                <a:ea typeface="Calibri"/>
                <a:cs typeface="Calibri"/>
              </a:rPr>
              <a:t> dans des </a:t>
            </a:r>
            <a:r>
              <a:rPr sz="2200" dirty="0" err="1">
                <a:latin typeface="Calibri"/>
                <a:ea typeface="Calibri"/>
                <a:cs typeface="Calibri"/>
              </a:rPr>
              <a:t>secteurs</a:t>
            </a:r>
            <a:r>
              <a:rPr sz="2200" dirty="0">
                <a:latin typeface="Calibri"/>
                <a:ea typeface="Calibri"/>
                <a:cs typeface="Calibri"/>
              </a:rPr>
              <a:t> </a:t>
            </a:r>
            <a:r>
              <a:rPr sz="2200" dirty="0" err="1">
                <a:latin typeface="Calibri"/>
                <a:ea typeface="Calibri"/>
                <a:cs typeface="Calibri"/>
              </a:rPr>
              <a:t>tels</a:t>
            </a:r>
            <a:r>
              <a:rPr sz="2200" dirty="0">
                <a:latin typeface="Calibri"/>
                <a:ea typeface="Calibri"/>
                <a:cs typeface="Calibri"/>
              </a:rPr>
              <a:t> </a:t>
            </a:r>
            <a:r>
              <a:rPr sz="2200" dirty="0" err="1">
                <a:latin typeface="Calibri"/>
                <a:ea typeface="Calibri"/>
                <a:cs typeface="Calibri"/>
              </a:rPr>
              <a:t>que</a:t>
            </a:r>
            <a:r>
              <a:rPr sz="2200" dirty="0">
                <a:latin typeface="Calibri"/>
                <a:ea typeface="Calibri"/>
                <a:cs typeface="Calibri"/>
              </a:rPr>
              <a:t> </a:t>
            </a:r>
            <a:r>
              <a:rPr sz="2200" dirty="0" err="1">
                <a:latin typeface="Calibri"/>
                <a:ea typeface="Calibri"/>
                <a:cs typeface="Calibri"/>
              </a:rPr>
              <a:t>l’alimentation</a:t>
            </a:r>
            <a:r>
              <a:rPr sz="2200" dirty="0">
                <a:latin typeface="Calibri"/>
                <a:ea typeface="Calibri"/>
                <a:cs typeface="Calibri"/>
              </a:rPr>
              <a:t>, la </a:t>
            </a:r>
            <a:r>
              <a:rPr sz="2200" dirty="0" err="1">
                <a:latin typeface="Calibri"/>
                <a:ea typeface="Calibri"/>
                <a:cs typeface="Calibri"/>
              </a:rPr>
              <a:t>pharmacie</a:t>
            </a:r>
            <a:r>
              <a:rPr sz="2200" dirty="0">
                <a:latin typeface="Calibri"/>
                <a:ea typeface="Calibri"/>
                <a:cs typeface="Calibri"/>
              </a:rPr>
              <a:t> et la </a:t>
            </a:r>
            <a:r>
              <a:rPr sz="2200" dirty="0" err="1">
                <a:latin typeface="Calibri"/>
                <a:ea typeface="Calibri"/>
                <a:cs typeface="Calibri"/>
              </a:rPr>
              <a:t>chimie</a:t>
            </a:r>
            <a:r>
              <a:rPr sz="2200" dirty="0">
                <a:latin typeface="Calibri"/>
                <a:ea typeface="Calibri"/>
                <a:cs typeface="Calibri"/>
              </a:rPr>
              <a:t>.</a:t>
            </a:r>
          </a:p>
          <a:p>
            <a:endParaRPr sz="2200" dirty="0">
              <a:latin typeface="Calibri"/>
              <a:ea typeface="Calibri"/>
              <a:cs typeface="Calibri"/>
            </a:endParaRPr>
          </a:p>
          <a:p>
            <a:r>
              <a:rPr sz="2200" dirty="0">
                <a:latin typeface="Calibri"/>
                <a:ea typeface="Calibri"/>
                <a:cs typeface="Calibri"/>
              </a:rPr>
              <a:t>Gestion du stock de sécurité – </a:t>
            </a:r>
            <a:r>
              <a:rPr sz="2200" dirty="0" err="1">
                <a:latin typeface="Calibri"/>
                <a:ea typeface="Calibri"/>
                <a:cs typeface="Calibri"/>
              </a:rPr>
              <a:t>maintien</a:t>
            </a:r>
            <a:r>
              <a:rPr sz="2200" dirty="0">
                <a:latin typeface="Calibri"/>
                <a:ea typeface="Calibri"/>
                <a:cs typeface="Calibri"/>
              </a:rPr>
              <a:t> d’un stock </a:t>
            </a:r>
            <a:r>
              <a:rPr sz="2200" dirty="0" err="1">
                <a:latin typeface="Calibri"/>
                <a:ea typeface="Calibri"/>
                <a:cs typeface="Calibri"/>
              </a:rPr>
              <a:t>supplémentaire</a:t>
            </a:r>
            <a:r>
              <a:rPr sz="2200" dirty="0">
                <a:latin typeface="Calibri"/>
                <a:ea typeface="Calibri"/>
                <a:cs typeface="Calibri"/>
              </a:rPr>
              <a:t> pour se </a:t>
            </a:r>
            <a:r>
              <a:rPr sz="2200" dirty="0" err="1">
                <a:latin typeface="Calibri"/>
                <a:ea typeface="Calibri"/>
                <a:cs typeface="Calibri"/>
              </a:rPr>
              <a:t>protéger</a:t>
            </a:r>
            <a:r>
              <a:rPr sz="2200" dirty="0">
                <a:latin typeface="Calibri"/>
                <a:ea typeface="Calibri"/>
                <a:cs typeface="Calibri"/>
              </a:rPr>
              <a:t> </a:t>
            </a:r>
            <a:r>
              <a:rPr sz="2200" dirty="0" err="1">
                <a:latin typeface="Calibri"/>
                <a:ea typeface="Calibri"/>
                <a:cs typeface="Calibri"/>
              </a:rPr>
              <a:t>contre</a:t>
            </a:r>
            <a:r>
              <a:rPr sz="2200" dirty="0">
                <a:latin typeface="Calibri"/>
                <a:ea typeface="Calibri"/>
                <a:cs typeface="Calibri"/>
              </a:rPr>
              <a:t> la </a:t>
            </a:r>
            <a:r>
              <a:rPr sz="2200" dirty="0" err="1">
                <a:latin typeface="Calibri"/>
                <a:ea typeface="Calibri"/>
                <a:cs typeface="Calibri"/>
              </a:rPr>
              <a:t>variabilité</a:t>
            </a:r>
            <a:r>
              <a:rPr sz="2200" dirty="0">
                <a:latin typeface="Calibri"/>
                <a:ea typeface="Calibri"/>
                <a:cs typeface="Calibri"/>
              </a:rPr>
              <a:t> de la </a:t>
            </a:r>
            <a:r>
              <a:rPr sz="2200" dirty="0" err="1">
                <a:latin typeface="Calibri"/>
                <a:ea typeface="Calibri"/>
                <a:cs typeface="Calibri"/>
              </a:rPr>
              <a:t>demande</a:t>
            </a:r>
            <a:r>
              <a:rPr sz="2200" dirty="0">
                <a:latin typeface="Calibri"/>
                <a:ea typeface="Calibri"/>
                <a:cs typeface="Calibri"/>
              </a:rPr>
              <a:t>, les retards </a:t>
            </a:r>
            <a:r>
              <a:rPr sz="2200" dirty="0" err="1">
                <a:latin typeface="Calibri"/>
                <a:ea typeface="Calibri"/>
                <a:cs typeface="Calibri"/>
              </a:rPr>
              <a:t>d’approvisionnement</a:t>
            </a:r>
            <a:r>
              <a:rPr sz="2200" dirty="0">
                <a:latin typeface="Calibri"/>
                <a:ea typeface="Calibri"/>
                <a:cs typeface="Calibri"/>
              </a:rPr>
              <a:t> et les perturbations </a:t>
            </a:r>
            <a:r>
              <a:rPr sz="2200" dirty="0" err="1">
                <a:latin typeface="Calibri"/>
                <a:ea typeface="Calibri"/>
                <a:cs typeface="Calibri"/>
              </a:rPr>
              <a:t>imprévues</a:t>
            </a:r>
            <a:r>
              <a:rPr sz="2200" dirty="0">
                <a:latin typeface="Calibri"/>
                <a:ea typeface="Calibri"/>
                <a:cs typeface="Calibri"/>
              </a:rPr>
              <a:t>. Des </a:t>
            </a:r>
            <a:r>
              <a:rPr sz="2200" dirty="0" err="1">
                <a:latin typeface="Calibri"/>
                <a:ea typeface="Calibri"/>
                <a:cs typeface="Calibri"/>
              </a:rPr>
              <a:t>niveaux</a:t>
            </a:r>
            <a:r>
              <a:rPr sz="2200" dirty="0">
                <a:latin typeface="Calibri"/>
                <a:ea typeface="Calibri"/>
                <a:cs typeface="Calibri"/>
              </a:rPr>
              <a:t> </a:t>
            </a:r>
            <a:r>
              <a:rPr sz="2200" dirty="0" err="1">
                <a:latin typeface="Calibri"/>
                <a:ea typeface="Calibri"/>
                <a:cs typeface="Calibri"/>
              </a:rPr>
              <a:t>appropriés</a:t>
            </a:r>
            <a:r>
              <a:rPr sz="2200" dirty="0">
                <a:latin typeface="Calibri"/>
                <a:ea typeface="Calibri"/>
                <a:cs typeface="Calibri"/>
              </a:rPr>
              <a:t> de stock de sécurité </a:t>
            </a:r>
            <a:r>
              <a:rPr sz="2200" dirty="0" err="1">
                <a:latin typeface="Calibri"/>
                <a:ea typeface="Calibri"/>
                <a:cs typeface="Calibri"/>
              </a:rPr>
              <a:t>contribuent</a:t>
            </a:r>
            <a:r>
              <a:rPr sz="2200" dirty="0">
                <a:latin typeface="Calibri"/>
                <a:ea typeface="Calibri"/>
                <a:cs typeface="Calibri"/>
              </a:rPr>
              <a:t> à assurer la </a:t>
            </a:r>
            <a:r>
              <a:rPr sz="2200" dirty="0" err="1">
                <a:latin typeface="Calibri"/>
                <a:ea typeface="Calibri"/>
                <a:cs typeface="Calibri"/>
              </a:rPr>
              <a:t>continuité</a:t>
            </a:r>
            <a:r>
              <a:rPr sz="2200" dirty="0">
                <a:latin typeface="Calibri"/>
                <a:ea typeface="Calibri"/>
                <a:cs typeface="Calibri"/>
              </a:rPr>
              <a:t> du service tout </a:t>
            </a:r>
            <a:r>
              <a:rPr sz="2200" dirty="0" err="1">
                <a:latin typeface="Calibri"/>
                <a:ea typeface="Calibri"/>
                <a:cs typeface="Calibri"/>
              </a:rPr>
              <a:t>en</a:t>
            </a:r>
            <a:r>
              <a:rPr sz="2200" dirty="0">
                <a:latin typeface="Calibri"/>
                <a:ea typeface="Calibri"/>
                <a:cs typeface="Calibri"/>
              </a:rPr>
              <a:t> </a:t>
            </a:r>
            <a:r>
              <a:rPr sz="2200" dirty="0" err="1">
                <a:latin typeface="Calibri"/>
                <a:ea typeface="Calibri"/>
                <a:cs typeface="Calibri"/>
              </a:rPr>
              <a:t>minimisant</a:t>
            </a:r>
            <a:r>
              <a:rPr sz="2200" dirty="0">
                <a:latin typeface="Calibri"/>
                <a:ea typeface="Calibri"/>
                <a:cs typeface="Calibri"/>
              </a:rPr>
              <a:t> les </a:t>
            </a:r>
            <a:r>
              <a:rPr sz="2200" dirty="0" err="1">
                <a:latin typeface="Calibri"/>
                <a:ea typeface="Calibri"/>
                <a:cs typeface="Calibri"/>
              </a:rPr>
              <a:t>excédents</a:t>
            </a:r>
            <a:r>
              <a:rPr sz="2200" dirty="0">
                <a:latin typeface="Calibri"/>
                <a:ea typeface="Calibri"/>
                <a:cs typeface="Calibri"/>
              </a:rPr>
              <a:t> de stock.</a:t>
            </a:r>
          </a:p>
          <a:p>
            <a:endParaRPr sz="2200" dirty="0">
              <a:latin typeface="Calibri"/>
              <a:ea typeface="Calibri"/>
              <a:cs typeface="Calibri"/>
            </a:endParaRPr>
          </a:p>
          <a:p>
            <a:r>
              <a:rPr sz="2200" dirty="0" err="1">
                <a:latin typeface="Calibri"/>
                <a:ea typeface="Calibri"/>
                <a:cs typeface="Calibri"/>
              </a:rPr>
              <a:t>Optimisation</a:t>
            </a:r>
            <a:r>
              <a:rPr sz="2200" dirty="0">
                <a:latin typeface="Calibri"/>
                <a:ea typeface="Calibri"/>
                <a:cs typeface="Calibri"/>
              </a:rPr>
              <a:t> de la rotation des stocks – gestion des </a:t>
            </a:r>
            <a:r>
              <a:rPr sz="2200" dirty="0" err="1">
                <a:latin typeface="Calibri"/>
                <a:ea typeface="Calibri"/>
                <a:cs typeface="Calibri"/>
              </a:rPr>
              <a:t>niveaux</a:t>
            </a:r>
            <a:r>
              <a:rPr sz="2200" dirty="0">
                <a:latin typeface="Calibri"/>
                <a:ea typeface="Calibri"/>
                <a:cs typeface="Calibri"/>
              </a:rPr>
              <a:t> de stock </a:t>
            </a:r>
            <a:r>
              <a:rPr sz="2200" dirty="0" err="1">
                <a:latin typeface="Calibri"/>
                <a:ea typeface="Calibri"/>
                <a:cs typeface="Calibri"/>
              </a:rPr>
              <a:t>afin</a:t>
            </a:r>
            <a:r>
              <a:rPr sz="2200" dirty="0">
                <a:latin typeface="Calibri"/>
                <a:ea typeface="Calibri"/>
                <a:cs typeface="Calibri"/>
              </a:rPr>
              <a:t> </a:t>
            </a:r>
            <a:r>
              <a:rPr sz="2200" dirty="0" err="1">
                <a:latin typeface="Calibri"/>
                <a:ea typeface="Calibri"/>
                <a:cs typeface="Calibri"/>
              </a:rPr>
              <a:t>d’augmenter</a:t>
            </a:r>
            <a:r>
              <a:rPr sz="2200" dirty="0">
                <a:latin typeface="Calibri"/>
                <a:ea typeface="Calibri"/>
                <a:cs typeface="Calibri"/>
              </a:rPr>
              <a:t> le </a:t>
            </a:r>
            <a:r>
              <a:rPr sz="2200" dirty="0" err="1">
                <a:latin typeface="Calibri"/>
                <a:ea typeface="Calibri"/>
                <a:cs typeface="Calibri"/>
              </a:rPr>
              <a:t>rythme</a:t>
            </a:r>
            <a:r>
              <a:rPr sz="2200" dirty="0">
                <a:latin typeface="Calibri"/>
                <a:ea typeface="Calibri"/>
                <a:cs typeface="Calibri"/>
              </a:rPr>
              <a:t> </a:t>
            </a:r>
            <a:r>
              <a:rPr sz="2200" dirty="0" err="1">
                <a:latin typeface="Calibri"/>
                <a:ea typeface="Calibri"/>
                <a:cs typeface="Calibri"/>
              </a:rPr>
              <a:t>auquel</a:t>
            </a:r>
            <a:r>
              <a:rPr sz="2200" dirty="0">
                <a:latin typeface="Calibri"/>
                <a:ea typeface="Calibri"/>
                <a:cs typeface="Calibri"/>
              </a:rPr>
              <a:t> le stock est </a:t>
            </a:r>
            <a:r>
              <a:rPr sz="2200" dirty="0" err="1">
                <a:latin typeface="Calibri"/>
                <a:ea typeface="Calibri"/>
                <a:cs typeface="Calibri"/>
              </a:rPr>
              <a:t>vendu</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a:t>
            </a:r>
            <a:r>
              <a:rPr sz="2200" dirty="0" err="1">
                <a:latin typeface="Calibri"/>
                <a:ea typeface="Calibri"/>
                <a:cs typeface="Calibri"/>
              </a:rPr>
              <a:t>utilisé</a:t>
            </a:r>
            <a:r>
              <a:rPr sz="2200" dirty="0">
                <a:latin typeface="Calibri"/>
                <a:ea typeface="Calibri"/>
                <a:cs typeface="Calibri"/>
              </a:rPr>
              <a:t>. Une rotation plus </a:t>
            </a:r>
            <a:r>
              <a:rPr sz="2200" dirty="0" err="1">
                <a:latin typeface="Calibri"/>
                <a:ea typeface="Calibri"/>
                <a:cs typeface="Calibri"/>
              </a:rPr>
              <a:t>élevée</a:t>
            </a:r>
            <a:r>
              <a:rPr sz="2200" dirty="0">
                <a:latin typeface="Calibri"/>
                <a:ea typeface="Calibri"/>
                <a:cs typeface="Calibri"/>
              </a:rPr>
              <a:t> des stocks </a:t>
            </a:r>
            <a:r>
              <a:rPr sz="2200" dirty="0" err="1">
                <a:latin typeface="Calibri"/>
                <a:ea typeface="Calibri"/>
                <a:cs typeface="Calibri"/>
              </a:rPr>
              <a:t>améliore</a:t>
            </a:r>
            <a:r>
              <a:rPr sz="2200" dirty="0">
                <a:latin typeface="Calibri"/>
                <a:ea typeface="Calibri"/>
                <a:cs typeface="Calibri"/>
              </a:rPr>
              <a:t> la </a:t>
            </a:r>
            <a:r>
              <a:rPr sz="2200" dirty="0" err="1">
                <a:latin typeface="Calibri"/>
                <a:ea typeface="Calibri"/>
                <a:cs typeface="Calibri"/>
              </a:rPr>
              <a:t>trésorerie</a:t>
            </a:r>
            <a:r>
              <a:rPr sz="2200" dirty="0">
                <a:latin typeface="Calibri"/>
                <a:ea typeface="Calibri"/>
                <a:cs typeface="Calibri"/>
              </a:rPr>
              <a:t>, </a:t>
            </a:r>
            <a:r>
              <a:rPr sz="2200" dirty="0" err="1">
                <a:latin typeface="Calibri"/>
                <a:ea typeface="Calibri"/>
                <a:cs typeface="Calibri"/>
              </a:rPr>
              <a:t>réduit</a:t>
            </a:r>
            <a:r>
              <a:rPr sz="2200" dirty="0">
                <a:latin typeface="Calibri"/>
                <a:ea typeface="Calibri"/>
                <a:cs typeface="Calibri"/>
              </a:rPr>
              <a:t> les </a:t>
            </a:r>
            <a:r>
              <a:rPr sz="2200" dirty="0" err="1">
                <a:latin typeface="Calibri"/>
                <a:ea typeface="Calibri"/>
                <a:cs typeface="Calibri"/>
              </a:rPr>
              <a:t>coûts</a:t>
            </a:r>
            <a:r>
              <a:rPr sz="2200" dirty="0">
                <a:latin typeface="Calibri"/>
                <a:ea typeface="Calibri"/>
                <a:cs typeface="Calibri"/>
              </a:rPr>
              <a:t> de possession et </a:t>
            </a:r>
            <a:r>
              <a:rPr sz="2200" dirty="0" err="1">
                <a:latin typeface="Calibri"/>
                <a:ea typeface="Calibri"/>
                <a:cs typeface="Calibri"/>
              </a:rPr>
              <a:t>renforce</a:t>
            </a:r>
            <a:r>
              <a:rPr sz="2200" dirty="0">
                <a:latin typeface="Calibri"/>
                <a:ea typeface="Calibri"/>
                <a:cs typeface="Calibri"/>
              </a:rPr>
              <a:t> </a:t>
            </a:r>
            <a:r>
              <a:rPr sz="2200" dirty="0" err="1">
                <a:latin typeface="Calibri"/>
                <a:ea typeface="Calibri"/>
                <a:cs typeface="Calibri"/>
              </a:rPr>
              <a:t>l’efficacité</a:t>
            </a:r>
            <a:r>
              <a:rPr sz="2200" dirty="0">
                <a:latin typeface="Calibri"/>
                <a:ea typeface="Calibri"/>
                <a:cs typeface="Calibri"/>
              </a:rPr>
              <a:t> </a:t>
            </a:r>
            <a:r>
              <a:rPr sz="2200" dirty="0" err="1">
                <a:latin typeface="Calibri"/>
                <a:ea typeface="Calibri"/>
                <a:cs typeface="Calibri"/>
              </a:rPr>
              <a:t>globale</a:t>
            </a:r>
            <a:r>
              <a:rPr sz="2200" dirty="0">
                <a:latin typeface="Calibri"/>
                <a:ea typeface="Calibri"/>
                <a:cs typeface="Calibri"/>
              </a:rPr>
              <a:t> de </a:t>
            </a:r>
            <a:r>
              <a:rPr sz="2200" dirty="0" err="1">
                <a:latin typeface="Calibri"/>
                <a:ea typeface="Calibri"/>
                <a:cs typeface="Calibri"/>
              </a:rPr>
              <a:t>l’entrepôt</a:t>
            </a:r>
            <a:r>
              <a:rPr sz="2200" dirty="0">
                <a:latin typeface="Calibri"/>
                <a:ea typeface="Calibri"/>
                <a:cs typeface="Calibri"/>
              </a:rPr>
              <a:t>.</a:t>
            </a:r>
          </a:p>
        </p:txBody>
      </p:sp>
      <p:sp>
        <p:nvSpPr>
          <p:cNvPr id="4" name="BP copied footer text">
            <a:extLst>
              <a:ext uri="{FF2B5EF4-FFF2-40B4-BE49-F238E27FC236}">
                <a16:creationId xmlns:a16="http://schemas.microsoft.com/office/drawing/2014/main" id="{1EB28E98-A60D-419E-9A4F-E30AFDBDEFAE}"/>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6" name="BP copied footer text">
            <a:extLst>
              <a:ext uri="{FF2B5EF4-FFF2-40B4-BE49-F238E27FC236}">
                <a16:creationId xmlns:a16="http://schemas.microsoft.com/office/drawing/2014/main" id="{164F7B7E-8FBA-4B6B-ABA3-AFA1827B469D}"/>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dirty="0">
                <a:solidFill>
                  <a:srgbClr val="000000"/>
                </a:solidFill>
                <a:latin typeface="Calibri"/>
                <a:ea typeface="Calibri"/>
                <a:cs typeface="Calibri"/>
              </a:rPr>
              <a:t>Distribution et flux de matières</a:t>
            </a:r>
            <a:endParaRPr lang="en-GB" sz="1200" dirty="0">
              <a:solidFill>
                <a:srgbClr val="000000"/>
              </a:solidFill>
              <a:latin typeface="Calibri"/>
              <a:ea typeface="Calibri"/>
              <a:cs typeface="Calibri"/>
            </a:endParaRPr>
          </a:p>
        </p:txBody>
      </p:sp>
    </p:spTree>
    <p:extLst>
      <p:ext uri="{BB962C8B-B14F-4D97-AF65-F5344CB8AC3E}">
        <p14:creationId xmlns:p14="http://schemas.microsoft.com/office/powerpoint/2010/main" val="3601308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25078" y="384313"/>
            <a:ext cx="8123581" cy="6048411"/>
          </a:xfrm>
        </p:spPr>
        <p:txBody>
          <a:bodyPr>
            <a:normAutofit/>
          </a:bodyPr>
          <a:lstStyle/>
          <a:p>
            <a:r>
              <a:rPr sz="2200" b="1" dirty="0" err="1">
                <a:latin typeface="Calibri"/>
                <a:ea typeface="Calibri"/>
                <a:cs typeface="Calibri"/>
              </a:rPr>
              <a:t>Normalisation</a:t>
            </a:r>
            <a:r>
              <a:rPr sz="2200" b="1" dirty="0">
                <a:latin typeface="Calibri"/>
                <a:ea typeface="Calibri"/>
                <a:cs typeface="Calibri"/>
              </a:rPr>
              <a:t> des processus (</a:t>
            </a:r>
            <a:r>
              <a:rPr sz="2200" b="1" dirty="0" err="1">
                <a:latin typeface="Calibri"/>
                <a:ea typeface="Calibri"/>
                <a:cs typeface="Calibri"/>
              </a:rPr>
              <a:t>établissement</a:t>
            </a:r>
            <a:r>
              <a:rPr sz="2200" b="1" dirty="0">
                <a:latin typeface="Calibri"/>
                <a:ea typeface="Calibri"/>
                <a:cs typeface="Calibri"/>
              </a:rPr>
              <a:t> de </a:t>
            </a:r>
            <a:r>
              <a:rPr sz="2200" b="1" dirty="0" err="1">
                <a:latin typeface="Calibri"/>
                <a:ea typeface="Calibri"/>
                <a:cs typeface="Calibri"/>
              </a:rPr>
              <a:t>procédures</a:t>
            </a:r>
            <a:r>
              <a:rPr sz="2200" b="1" dirty="0">
                <a:latin typeface="Calibri"/>
                <a:ea typeface="Calibri"/>
                <a:cs typeface="Calibri"/>
              </a:rPr>
              <a:t> </a:t>
            </a:r>
            <a:r>
              <a:rPr sz="2200" b="1" dirty="0" err="1">
                <a:latin typeface="Calibri"/>
                <a:ea typeface="Calibri"/>
                <a:cs typeface="Calibri"/>
              </a:rPr>
              <a:t>uniformes</a:t>
            </a:r>
            <a:r>
              <a:rPr sz="2200" b="1" dirty="0">
                <a:latin typeface="Calibri"/>
                <a:ea typeface="Calibri"/>
                <a:cs typeface="Calibri"/>
              </a:rPr>
              <a:t> pour la </a:t>
            </a:r>
            <a:r>
              <a:rPr sz="2200" b="1" dirty="0" err="1">
                <a:latin typeface="Calibri"/>
                <a:ea typeface="Calibri"/>
                <a:cs typeface="Calibri"/>
              </a:rPr>
              <a:t>réception</a:t>
            </a:r>
            <a:r>
              <a:rPr sz="2200" b="1" dirty="0">
                <a:latin typeface="Calibri"/>
                <a:ea typeface="Calibri"/>
                <a:cs typeface="Calibri"/>
              </a:rPr>
              <a:t>, le stockage, la </a:t>
            </a:r>
            <a:r>
              <a:rPr sz="2200" b="1" dirty="0" err="1">
                <a:latin typeface="Calibri"/>
                <a:ea typeface="Calibri"/>
                <a:cs typeface="Calibri"/>
              </a:rPr>
              <a:t>préparation</a:t>
            </a:r>
            <a:r>
              <a:rPr sz="2200" b="1" dirty="0">
                <a:latin typeface="Calibri"/>
                <a:ea typeface="Calibri"/>
                <a:cs typeface="Calibri"/>
              </a:rPr>
              <a:t>, </a:t>
            </a:r>
            <a:r>
              <a:rPr sz="2200" b="1" dirty="0" err="1">
                <a:latin typeface="Calibri"/>
                <a:ea typeface="Calibri"/>
                <a:cs typeface="Calibri"/>
              </a:rPr>
              <a:t>l’emballage</a:t>
            </a:r>
            <a:r>
              <a:rPr sz="2200" b="1" dirty="0">
                <a:latin typeface="Calibri"/>
                <a:ea typeface="Calibri"/>
                <a:cs typeface="Calibri"/>
              </a:rPr>
              <a:t> et </a:t>
            </a:r>
            <a:r>
              <a:rPr sz="2200" b="1" dirty="0" err="1">
                <a:latin typeface="Calibri"/>
                <a:ea typeface="Calibri"/>
                <a:cs typeface="Calibri"/>
              </a:rPr>
              <a:t>l’expédition</a:t>
            </a:r>
            <a:r>
              <a:rPr sz="2200" b="1" dirty="0">
                <a:latin typeface="Calibri"/>
                <a:ea typeface="Calibri"/>
                <a:cs typeface="Calibri"/>
              </a:rPr>
              <a:t>. Des processus </a:t>
            </a:r>
            <a:r>
              <a:rPr sz="2200" b="1" dirty="0" err="1">
                <a:latin typeface="Calibri"/>
                <a:ea typeface="Calibri"/>
                <a:cs typeface="Calibri"/>
              </a:rPr>
              <a:t>normalisés</a:t>
            </a:r>
            <a:r>
              <a:rPr sz="2200" b="1" dirty="0">
                <a:latin typeface="Calibri"/>
                <a:ea typeface="Calibri"/>
                <a:cs typeface="Calibri"/>
              </a:rPr>
              <a:t> </a:t>
            </a:r>
            <a:r>
              <a:rPr sz="2200" b="1" dirty="0" err="1">
                <a:latin typeface="Calibri"/>
                <a:ea typeface="Calibri"/>
                <a:cs typeface="Calibri"/>
              </a:rPr>
              <a:t>réduisent</a:t>
            </a:r>
            <a:r>
              <a:rPr sz="2200" b="1" dirty="0">
                <a:latin typeface="Calibri"/>
                <a:ea typeface="Calibri"/>
                <a:cs typeface="Calibri"/>
              </a:rPr>
              <a:t> les </a:t>
            </a:r>
            <a:r>
              <a:rPr sz="2200" b="1" dirty="0" err="1">
                <a:latin typeface="Calibri"/>
                <a:ea typeface="Calibri"/>
                <a:cs typeface="Calibri"/>
              </a:rPr>
              <a:t>erreurs</a:t>
            </a:r>
            <a:r>
              <a:rPr sz="2200" b="1" dirty="0">
                <a:latin typeface="Calibri"/>
                <a:ea typeface="Calibri"/>
                <a:cs typeface="Calibri"/>
              </a:rPr>
              <a:t>, </a:t>
            </a:r>
            <a:r>
              <a:rPr sz="2200" b="1" dirty="0" err="1">
                <a:latin typeface="Calibri"/>
                <a:ea typeface="Calibri"/>
                <a:cs typeface="Calibri"/>
              </a:rPr>
              <a:t>améliorent</a:t>
            </a:r>
            <a:r>
              <a:rPr sz="2200" b="1" dirty="0">
                <a:latin typeface="Calibri"/>
                <a:ea typeface="Calibri"/>
                <a:cs typeface="Calibri"/>
              </a:rPr>
              <a:t> la </a:t>
            </a:r>
            <a:r>
              <a:rPr sz="2200" b="1" dirty="0" err="1">
                <a:latin typeface="Calibri"/>
                <a:ea typeface="Calibri"/>
                <a:cs typeface="Calibri"/>
              </a:rPr>
              <a:t>cohérence</a:t>
            </a:r>
            <a:r>
              <a:rPr sz="2200" b="1" dirty="0">
                <a:latin typeface="Calibri"/>
                <a:ea typeface="Calibri"/>
                <a:cs typeface="Calibri"/>
              </a:rPr>
              <a:t> et </a:t>
            </a:r>
            <a:r>
              <a:rPr sz="2200" b="1" dirty="0" err="1">
                <a:latin typeface="Calibri"/>
                <a:ea typeface="Calibri"/>
                <a:cs typeface="Calibri"/>
              </a:rPr>
              <a:t>rendent</a:t>
            </a:r>
            <a:r>
              <a:rPr sz="2200" b="1" dirty="0">
                <a:latin typeface="Calibri"/>
                <a:ea typeface="Calibri"/>
                <a:cs typeface="Calibri"/>
              </a:rPr>
              <a:t> la formation du personnel </a:t>
            </a:r>
            <a:r>
              <a:rPr sz="2200" b="1" dirty="0" err="1">
                <a:latin typeface="Calibri"/>
                <a:ea typeface="Calibri"/>
                <a:cs typeface="Calibri"/>
              </a:rPr>
              <a:t>d’entrepôt</a:t>
            </a:r>
            <a:r>
              <a:rPr sz="2200" b="1" dirty="0">
                <a:latin typeface="Calibri"/>
                <a:ea typeface="Calibri"/>
                <a:cs typeface="Calibri"/>
              </a:rPr>
              <a:t> plus </a:t>
            </a:r>
            <a:r>
              <a:rPr sz="2200" b="1" dirty="0" err="1">
                <a:latin typeface="Calibri"/>
                <a:ea typeface="Calibri"/>
                <a:cs typeface="Calibri"/>
              </a:rPr>
              <a:t>efficace</a:t>
            </a:r>
            <a:r>
              <a:rPr sz="2200" b="1" dirty="0">
                <a:latin typeface="Calibri"/>
                <a:ea typeface="Calibri"/>
                <a:cs typeface="Calibri"/>
              </a:rPr>
              <a:t>),</a:t>
            </a:r>
          </a:p>
          <a:p>
            <a:r>
              <a:rPr sz="2200" b="1" dirty="0" err="1">
                <a:latin typeface="Calibri"/>
                <a:ea typeface="Calibri"/>
                <a:cs typeface="Calibri"/>
              </a:rPr>
              <a:t>mesure</a:t>
            </a:r>
            <a:r>
              <a:rPr sz="2200" b="1" dirty="0">
                <a:latin typeface="Calibri"/>
                <a:ea typeface="Calibri"/>
                <a:cs typeface="Calibri"/>
              </a:rPr>
              <a:t> de la performance de </a:t>
            </a:r>
            <a:r>
              <a:rPr sz="2200" b="1" dirty="0" err="1">
                <a:latin typeface="Calibri"/>
                <a:ea typeface="Calibri"/>
                <a:cs typeface="Calibri"/>
              </a:rPr>
              <a:t>l’entrepôt</a:t>
            </a:r>
            <a:r>
              <a:rPr sz="2200" b="1" dirty="0">
                <a:latin typeface="Calibri"/>
                <a:ea typeface="Calibri"/>
                <a:cs typeface="Calibri"/>
              </a:rPr>
              <a:t> à </a:t>
            </a:r>
            <a:r>
              <a:rPr sz="2200" b="1" dirty="0" err="1">
                <a:latin typeface="Calibri"/>
                <a:ea typeface="Calibri"/>
                <a:cs typeface="Calibri"/>
              </a:rPr>
              <a:t>l’aide</a:t>
            </a:r>
            <a:r>
              <a:rPr sz="2200" b="1" dirty="0">
                <a:latin typeface="Calibri"/>
                <a:ea typeface="Calibri"/>
                <a:cs typeface="Calibri"/>
              </a:rPr>
              <a:t> </a:t>
            </a:r>
            <a:r>
              <a:rPr sz="2200" b="1" dirty="0" err="1">
                <a:latin typeface="Calibri"/>
                <a:ea typeface="Calibri"/>
                <a:cs typeface="Calibri"/>
              </a:rPr>
              <a:t>d’indicateurs</a:t>
            </a:r>
            <a:r>
              <a:rPr sz="2200" b="1" dirty="0">
                <a:latin typeface="Calibri"/>
                <a:ea typeface="Calibri"/>
                <a:cs typeface="Calibri"/>
              </a:rPr>
              <a:t> </a:t>
            </a:r>
            <a:r>
              <a:rPr sz="2200" b="1" dirty="0" err="1">
                <a:latin typeface="Calibri"/>
                <a:ea typeface="Calibri"/>
                <a:cs typeface="Calibri"/>
              </a:rPr>
              <a:t>clés</a:t>
            </a:r>
            <a:r>
              <a:rPr sz="2200" b="1" dirty="0">
                <a:latin typeface="Calibri"/>
                <a:ea typeface="Calibri"/>
                <a:cs typeface="Calibri"/>
              </a:rPr>
              <a:t> </a:t>
            </a:r>
            <a:r>
              <a:rPr sz="2200" b="1" dirty="0" err="1">
                <a:latin typeface="Calibri"/>
                <a:ea typeface="Calibri"/>
                <a:cs typeface="Calibri"/>
              </a:rPr>
              <a:t>tels</a:t>
            </a:r>
            <a:r>
              <a:rPr sz="2200" b="1" dirty="0">
                <a:latin typeface="Calibri"/>
                <a:ea typeface="Calibri"/>
                <a:cs typeface="Calibri"/>
              </a:rPr>
              <a:t> </a:t>
            </a:r>
            <a:r>
              <a:rPr sz="2200" b="1" dirty="0" err="1">
                <a:latin typeface="Calibri"/>
                <a:ea typeface="Calibri"/>
                <a:cs typeface="Calibri"/>
              </a:rPr>
              <a:t>que</a:t>
            </a:r>
            <a:r>
              <a:rPr sz="2200" b="1" dirty="0">
                <a:latin typeface="Calibri"/>
                <a:ea typeface="Calibri"/>
                <a:cs typeface="Calibri"/>
              </a:rPr>
              <a:t> :</a:t>
            </a:r>
          </a:p>
          <a:p>
            <a:r>
              <a:rPr sz="2200" b="1" dirty="0">
                <a:latin typeface="Calibri"/>
                <a:ea typeface="Calibri"/>
                <a:cs typeface="Calibri"/>
              </a:rPr>
              <a:t>exactitude des </a:t>
            </a:r>
            <a:r>
              <a:rPr sz="2200" b="1" dirty="0" err="1">
                <a:latin typeface="Calibri"/>
                <a:ea typeface="Calibri"/>
                <a:cs typeface="Calibri"/>
              </a:rPr>
              <a:t>commandes</a:t>
            </a:r>
            <a:r>
              <a:rPr sz="2200" b="1" dirty="0">
                <a:latin typeface="Calibri"/>
                <a:ea typeface="Calibri"/>
                <a:cs typeface="Calibri"/>
              </a:rPr>
              <a:t> – </a:t>
            </a:r>
            <a:r>
              <a:rPr sz="2200" b="1" dirty="0" err="1">
                <a:latin typeface="Calibri"/>
                <a:ea typeface="Calibri"/>
                <a:cs typeface="Calibri"/>
              </a:rPr>
              <a:t>pourcentage</a:t>
            </a:r>
            <a:r>
              <a:rPr sz="2200" b="1" dirty="0">
                <a:latin typeface="Calibri"/>
                <a:ea typeface="Calibri"/>
                <a:cs typeface="Calibri"/>
              </a:rPr>
              <a:t> de </a:t>
            </a:r>
            <a:r>
              <a:rPr sz="2200" b="1" dirty="0" err="1">
                <a:latin typeface="Calibri"/>
                <a:ea typeface="Calibri"/>
                <a:cs typeface="Calibri"/>
              </a:rPr>
              <a:t>commandes</a:t>
            </a:r>
            <a:r>
              <a:rPr sz="2200" b="1" dirty="0">
                <a:latin typeface="Calibri"/>
                <a:ea typeface="Calibri"/>
                <a:cs typeface="Calibri"/>
              </a:rPr>
              <a:t> </a:t>
            </a:r>
            <a:r>
              <a:rPr sz="2200" b="1" dirty="0" err="1">
                <a:latin typeface="Calibri"/>
                <a:ea typeface="Calibri"/>
                <a:cs typeface="Calibri"/>
              </a:rPr>
              <a:t>préparées</a:t>
            </a:r>
            <a:r>
              <a:rPr sz="2200" b="1" dirty="0">
                <a:latin typeface="Calibri"/>
                <a:ea typeface="Calibri"/>
                <a:cs typeface="Calibri"/>
              </a:rPr>
              <a:t> et </a:t>
            </a:r>
            <a:r>
              <a:rPr sz="2200" b="1" dirty="0" err="1">
                <a:latin typeface="Calibri"/>
                <a:ea typeface="Calibri"/>
                <a:cs typeface="Calibri"/>
              </a:rPr>
              <a:t>expédiées</a:t>
            </a:r>
            <a:r>
              <a:rPr sz="2200" b="1" dirty="0">
                <a:latin typeface="Calibri"/>
                <a:ea typeface="Calibri"/>
                <a:cs typeface="Calibri"/>
              </a:rPr>
              <a:t> </a:t>
            </a:r>
            <a:r>
              <a:rPr sz="2200" b="1" dirty="0" err="1">
                <a:latin typeface="Calibri"/>
                <a:ea typeface="Calibri"/>
                <a:cs typeface="Calibri"/>
              </a:rPr>
              <a:t>correctement</a:t>
            </a:r>
            <a:r>
              <a:rPr sz="2200" b="1" dirty="0">
                <a:latin typeface="Calibri"/>
                <a:ea typeface="Calibri"/>
                <a:cs typeface="Calibri"/>
              </a:rPr>
              <a:t>,</a:t>
            </a:r>
          </a:p>
          <a:p>
            <a:r>
              <a:rPr sz="2200" b="1" dirty="0">
                <a:latin typeface="Calibri"/>
                <a:ea typeface="Calibri"/>
                <a:cs typeface="Calibri"/>
              </a:rPr>
              <a:t>temps de </a:t>
            </a:r>
            <a:r>
              <a:rPr sz="2200" b="1" dirty="0" err="1">
                <a:latin typeface="Calibri"/>
                <a:ea typeface="Calibri"/>
                <a:cs typeface="Calibri"/>
              </a:rPr>
              <a:t>préparation</a:t>
            </a:r>
            <a:r>
              <a:rPr sz="2200" b="1" dirty="0">
                <a:latin typeface="Calibri"/>
                <a:ea typeface="Calibri"/>
                <a:cs typeface="Calibri"/>
              </a:rPr>
              <a:t> – temps </a:t>
            </a:r>
            <a:r>
              <a:rPr sz="2200" b="1" dirty="0" err="1">
                <a:latin typeface="Calibri"/>
                <a:ea typeface="Calibri"/>
                <a:cs typeface="Calibri"/>
              </a:rPr>
              <a:t>nécessaire</a:t>
            </a:r>
            <a:r>
              <a:rPr sz="2200" b="1" dirty="0">
                <a:latin typeface="Calibri"/>
                <a:ea typeface="Calibri"/>
                <a:cs typeface="Calibri"/>
              </a:rPr>
              <a:t> pour </a:t>
            </a:r>
            <a:r>
              <a:rPr sz="2200" b="1" dirty="0" err="1">
                <a:latin typeface="Calibri"/>
                <a:ea typeface="Calibri"/>
                <a:cs typeface="Calibri"/>
              </a:rPr>
              <a:t>achever</a:t>
            </a:r>
            <a:r>
              <a:rPr sz="2200" b="1" dirty="0">
                <a:latin typeface="Calibri"/>
                <a:ea typeface="Calibri"/>
                <a:cs typeface="Calibri"/>
              </a:rPr>
              <a:t> le processus de </a:t>
            </a:r>
            <a:r>
              <a:rPr sz="2200" b="1" dirty="0" err="1">
                <a:latin typeface="Calibri"/>
                <a:ea typeface="Calibri"/>
                <a:cs typeface="Calibri"/>
              </a:rPr>
              <a:t>préparation</a:t>
            </a:r>
            <a:r>
              <a:rPr sz="2200" b="1" dirty="0">
                <a:latin typeface="Calibri"/>
                <a:ea typeface="Calibri"/>
                <a:cs typeface="Calibri"/>
              </a:rPr>
              <a:t> des </a:t>
            </a:r>
            <a:r>
              <a:rPr sz="2200" b="1" dirty="0" err="1">
                <a:latin typeface="Calibri"/>
                <a:ea typeface="Calibri"/>
                <a:cs typeface="Calibri"/>
              </a:rPr>
              <a:t>commandes</a:t>
            </a:r>
            <a:r>
              <a:rPr sz="2200" b="1" dirty="0">
                <a:latin typeface="Calibri"/>
                <a:ea typeface="Calibri"/>
                <a:cs typeface="Calibri"/>
              </a:rPr>
              <a:t>.</a:t>
            </a:r>
          </a:p>
          <a:p>
            <a:r>
              <a:rPr sz="2200" b="1" dirty="0">
                <a:latin typeface="Calibri"/>
                <a:ea typeface="Calibri"/>
                <a:cs typeface="Calibri"/>
              </a:rPr>
              <a:t>Les KPI </a:t>
            </a:r>
            <a:r>
              <a:rPr sz="2200" b="1" dirty="0" err="1">
                <a:latin typeface="Calibri"/>
                <a:ea typeface="Calibri"/>
                <a:cs typeface="Calibri"/>
              </a:rPr>
              <a:t>permettent</a:t>
            </a:r>
            <a:r>
              <a:rPr sz="2200" b="1" dirty="0">
                <a:latin typeface="Calibri"/>
                <a:ea typeface="Calibri"/>
                <a:cs typeface="Calibri"/>
              </a:rPr>
              <a:t> </a:t>
            </a:r>
            <a:r>
              <a:rPr sz="2200" b="1" dirty="0" err="1">
                <a:latin typeface="Calibri"/>
                <a:ea typeface="Calibri"/>
                <a:cs typeface="Calibri"/>
              </a:rPr>
              <a:t>d’identifier</a:t>
            </a:r>
            <a:r>
              <a:rPr sz="2200" b="1" dirty="0">
                <a:latin typeface="Calibri"/>
                <a:ea typeface="Calibri"/>
                <a:cs typeface="Calibri"/>
              </a:rPr>
              <a:t> les </a:t>
            </a:r>
            <a:r>
              <a:rPr sz="2200" b="1" dirty="0" err="1">
                <a:latin typeface="Calibri"/>
                <a:ea typeface="Calibri"/>
                <a:cs typeface="Calibri"/>
              </a:rPr>
              <a:t>inefficacités</a:t>
            </a:r>
            <a:r>
              <a:rPr sz="2200" b="1" dirty="0">
                <a:latin typeface="Calibri"/>
                <a:ea typeface="Calibri"/>
                <a:cs typeface="Calibri"/>
              </a:rPr>
              <a:t> et </a:t>
            </a:r>
            <a:r>
              <a:rPr sz="2200" b="1" dirty="0" err="1">
                <a:latin typeface="Calibri"/>
                <a:ea typeface="Calibri"/>
                <a:cs typeface="Calibri"/>
              </a:rPr>
              <a:t>soutiennent</a:t>
            </a:r>
            <a:r>
              <a:rPr sz="2200" b="1" dirty="0">
                <a:latin typeface="Calibri"/>
                <a:ea typeface="Calibri"/>
                <a:cs typeface="Calibri"/>
              </a:rPr>
              <a:t> </a:t>
            </a:r>
            <a:r>
              <a:rPr sz="2200" b="1" dirty="0" err="1">
                <a:latin typeface="Calibri"/>
                <a:ea typeface="Calibri"/>
                <a:cs typeface="Calibri"/>
              </a:rPr>
              <a:t>l’amélioration</a:t>
            </a:r>
            <a:r>
              <a:rPr sz="2200" b="1" dirty="0">
                <a:latin typeface="Calibri"/>
                <a:ea typeface="Calibri"/>
                <a:cs typeface="Calibri"/>
              </a:rPr>
              <a:t> continue.</a:t>
            </a:r>
          </a:p>
        </p:txBody>
      </p:sp>
      <p:sp>
        <p:nvSpPr>
          <p:cNvPr id="4" name="Tytuł 1"/>
          <p:cNvSpPr>
            <a:spLocks noGrp="1"/>
          </p:cNvSpPr>
          <p:nvPr>
            <p:ph type="title"/>
          </p:nvPr>
        </p:nvSpPr>
        <p:spPr/>
        <p:txBody>
          <a:bodyPr/>
          <a:lstStyle/>
          <a:p>
            <a:r>
              <a:rPr lang="pl-PL" sz="2200" dirty="0" err="1">
                <a:latin typeface="Calibri" panose="020F0502020204030204" pitchFamily="34" charset="0"/>
                <a:cs typeface="Calibri" panose="020F0502020204030204" pitchFamily="34" charset="0"/>
              </a:rPr>
              <a:t>Principes de gestion d’entrepôt — gestion des opérations d’entrepôt</a:t>
            </a:r>
            <a:br>
              <a:rPr lang="en-US" sz="2200" b="1" dirty="0">
                <a:latin typeface="Calibri" panose="020F0502020204030204" pitchFamily="34" charset="0"/>
                <a:cs typeface="Calibri" panose="020F0502020204030204" pitchFamily="34" charset="0"/>
              </a:rPr>
            </a:br>
            <a:endParaRPr lang="pl-PL" sz="2200" dirty="0">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1EFAEB8B-4742-4C77-A69F-9F69F2D88F17}"/>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Tree>
    <p:extLst>
      <p:ext uri="{BB962C8B-B14F-4D97-AF65-F5344CB8AC3E}">
        <p14:creationId xmlns:p14="http://schemas.microsoft.com/office/powerpoint/2010/main" val="1145342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7843" y="278295"/>
            <a:ext cx="7964557" cy="6228521"/>
          </a:xfrm>
        </p:spPr>
        <p:txBody>
          <a:bodyPr>
            <a:normAutofit/>
          </a:bodyPr>
          <a:lstStyle/>
          <a:p>
            <a:r>
              <a:rPr sz="2200" b="1">
                <a:latin typeface="Calibri"/>
                <a:ea typeface="Calibri"/>
                <a:cs typeface="Calibri"/>
              </a:rPr>
              <a:t>Suivi de l’utilisation de l’espace</a:t>
            </a:r>
            <a:endParaRPr lang="en-US" sz="2200" dirty="0">
              <a:latin typeface="Calibri" panose="020F0502020204030204" pitchFamily="34" charset="0"/>
              <a:cs typeface="Calibri" panose="020F0502020204030204" pitchFamily="34" charset="0"/>
            </a:endParaRPr>
          </a:p>
          <a:p>
            <a:r>
              <a:rPr sz="2200" b="1">
                <a:latin typeface="Calibri"/>
                <a:ea typeface="Calibri"/>
                <a:cs typeface="Calibri"/>
              </a:rPr>
              <a:t>Suivi de l’efficacité d’utilisation de l’espace d’entrepôt, notamment de la densité de stockage et de l’implantation des allées. Une bonne utilisation de l’espace améliore la capacité de stockage, réduit les mouvements inutiles et diminue les coûts d’exploitation.</a:t>
            </a:r>
          </a:p>
          <a:p>
            <a:endParaRPr sz="2200" b="1">
              <a:latin typeface="Calibri"/>
              <a:ea typeface="Calibri"/>
              <a:cs typeface="Calibri"/>
            </a:endParaRPr>
          </a:p>
          <a:p>
            <a:r>
              <a:rPr sz="2200" b="1">
                <a:latin typeface="Calibri"/>
                <a:ea typeface="Calibri"/>
                <a:cs typeface="Calibri"/>
              </a:rPr>
              <a:t>Gestion de la productivité du travail</a:t>
            </a:r>
          </a:p>
          <a:p>
            <a:r>
              <a:rPr sz="2200" b="1">
                <a:latin typeface="Calibri"/>
                <a:ea typeface="Calibri"/>
                <a:cs typeface="Calibri"/>
              </a:rPr>
              <a:t>Gestion de l’efficacité de la main-d’œuvre par le suivi des résultats par employé, des temps d’exécution des tâches et de la répartition de la charge de travail. Une gestion efficace du travail contribue à réduire les coûts de main-d’œuvre tout en maintenant une qualité de service élevée.</a:t>
            </a:r>
          </a:p>
        </p:txBody>
      </p:sp>
      <p:sp>
        <p:nvSpPr>
          <p:cNvPr id="4" name="Tytuł 1"/>
          <p:cNvSpPr>
            <a:spLocks noGrp="1"/>
          </p:cNvSpPr>
          <p:nvPr>
            <p:ph type="title"/>
          </p:nvPr>
        </p:nvSpPr>
        <p:spPr/>
        <p:txBody>
          <a:bodyPr/>
          <a:lstStyle/>
          <a:p>
            <a:r>
              <a:rPr sz="2200">
                <a:latin typeface="Calibri"/>
                <a:ea typeface="Calibri"/>
                <a:cs typeface="Calibri"/>
              </a:rPr>
              <a:t>Principes de gestion d’entrepôt — gestion des opérations d’entrepôt</a:t>
            </a:r>
          </a:p>
        </p:txBody>
      </p:sp>
      <p:sp>
        <p:nvSpPr>
          <p:cNvPr id="2" name="BP copied footer text">
            <a:extLst>
              <a:ext uri="{FF2B5EF4-FFF2-40B4-BE49-F238E27FC236}">
                <a16:creationId xmlns:a16="http://schemas.microsoft.com/office/drawing/2014/main" id="{6ACFA65D-6F80-4A17-B683-1F94AC7562E6}"/>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6" name="BP copied footer text">
            <a:extLst>
              <a:ext uri="{FF2B5EF4-FFF2-40B4-BE49-F238E27FC236}">
                <a16:creationId xmlns:a16="http://schemas.microsoft.com/office/drawing/2014/main" id="{01A9CF1B-9506-46B0-BC8D-E31FF190EE8E}"/>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Tree>
    <p:extLst>
      <p:ext uri="{BB962C8B-B14F-4D97-AF65-F5344CB8AC3E}">
        <p14:creationId xmlns:p14="http://schemas.microsoft.com/office/powerpoint/2010/main" val="1500185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76503" y="771343"/>
            <a:ext cx="7845654" cy="5120640"/>
          </a:xfrm>
        </p:spPr>
        <p:txBody>
          <a:bodyPr>
            <a:normAutofit/>
          </a:bodyPr>
          <a:lstStyle/>
          <a:p>
            <a:pPr marL="0" indent="0">
              <a:buNone/>
            </a:pPr>
            <a:r>
              <a:rPr sz="2200" b="1">
                <a:latin typeface="Calibri"/>
                <a:ea typeface="Calibri"/>
                <a:cs typeface="Calibri"/>
              </a:rPr>
              <a:t>Systèmes de gestion d’entrepôt (WMS)</a:t>
            </a:r>
            <a:endParaRPr lang="pl-PL" sz="2200" dirty="0">
              <a:latin typeface="Calibri" panose="020F0502020204030204" pitchFamily="34" charset="0"/>
              <a:cs typeface="Calibri" panose="020F0502020204030204" pitchFamily="34" charset="0"/>
            </a:endParaRPr>
          </a:p>
          <a:p>
            <a:r>
              <a:rPr sz="2200" b="1">
                <a:latin typeface="Calibri"/>
                <a:ea typeface="Calibri"/>
                <a:cs typeface="Calibri"/>
              </a:rPr>
              <a:t>Un système de gestion d’entrepôt est un système informatique spécialisé utilisé pour planifier, contrôler et optimiser les opérations d’entrepôt.</a:t>
            </a:r>
          </a:p>
          <a:p>
            <a:r>
              <a:rPr sz="2200" b="1">
                <a:latin typeface="Calibri"/>
                <a:ea typeface="Calibri"/>
                <a:cs typeface="Calibri"/>
              </a:rPr>
              <a:t>Le WMS prend en charge des activités telles que la réception, le suivi des stocks, la gestion des emplacements de stockage, la préparation des commandes, l’emballage et l’expédition, en améliorant la précision et l’efficacité opérationnelle.</a:t>
            </a:r>
          </a:p>
        </p:txBody>
      </p:sp>
      <p:sp>
        <p:nvSpPr>
          <p:cNvPr id="4" name="Tytuł 1"/>
          <p:cNvSpPr>
            <a:spLocks noGrp="1"/>
          </p:cNvSpPr>
          <p:nvPr>
            <p:ph type="title"/>
          </p:nvPr>
        </p:nvSpPr>
        <p:spPr/>
        <p:txBody>
          <a:bodyPr/>
          <a:lstStyle/>
          <a:p>
            <a:r>
              <a:rPr lang="pl-PL" sz="2200" dirty="0" err="1">
                <a:latin typeface="Calibri" panose="020F0502020204030204" pitchFamily="34" charset="0"/>
                <a:cs typeface="Calibri" panose="020F0502020204030204" pitchFamily="34" charset="0"/>
              </a:rPr>
              <a:t>Principes de gestion d’entrepôt — utilisation des systèmes d’information</a:t>
            </a:r>
            <a:br>
              <a:rPr lang="pl-PL" sz="2200" dirty="0">
                <a:latin typeface="Calibri" panose="020F0502020204030204" pitchFamily="34" charset="0"/>
                <a:cs typeface="Calibri" panose="020F0502020204030204" pitchFamily="34" charset="0"/>
              </a:rPr>
            </a:br>
            <a:br>
              <a:rPr lang="en-US" sz="2200" b="1" dirty="0">
                <a:latin typeface="Calibri" panose="020F0502020204030204" pitchFamily="34" charset="0"/>
                <a:cs typeface="Calibri" panose="020F0502020204030204" pitchFamily="34" charset="0"/>
              </a:rPr>
            </a:br>
            <a:endParaRPr lang="pl-PL" sz="2200" dirty="0">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417EF161-45F7-40C4-9A44-8E98A28E98B1}"/>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6" name="BP copied footer text">
            <a:extLst>
              <a:ext uri="{FF2B5EF4-FFF2-40B4-BE49-F238E27FC236}">
                <a16:creationId xmlns:a16="http://schemas.microsoft.com/office/drawing/2014/main" id="{A5B67538-404E-40E7-B036-C91FF5A625D8}"/>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Tree>
    <p:extLst>
      <p:ext uri="{BB962C8B-B14F-4D97-AF65-F5344CB8AC3E}">
        <p14:creationId xmlns:p14="http://schemas.microsoft.com/office/powerpoint/2010/main" val="1081513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83737" y="564623"/>
            <a:ext cx="7951671" cy="5120640"/>
          </a:xfrm>
        </p:spPr>
        <p:txBody>
          <a:bodyPr>
            <a:normAutofit/>
          </a:bodyPr>
          <a:lstStyle/>
          <a:p>
            <a:pPr marL="0" indent="0">
              <a:buNone/>
            </a:pPr>
            <a:r>
              <a:rPr sz="2200" b="1">
                <a:latin typeface="Calibri"/>
                <a:ea typeface="Calibri"/>
                <a:cs typeface="Calibri"/>
              </a:rPr>
              <a:t>Technologies de codes-barres et RFID</a:t>
            </a:r>
            <a:endParaRPr lang="pl-PL" sz="2200" dirty="0">
              <a:latin typeface="Calibri" panose="020F0502020204030204" pitchFamily="34" charset="0"/>
              <a:cs typeface="Calibri" panose="020F0502020204030204" pitchFamily="34" charset="0"/>
            </a:endParaRPr>
          </a:p>
          <a:p>
            <a:r>
              <a:rPr sz="2200" b="1">
                <a:latin typeface="Calibri"/>
                <a:ea typeface="Calibri"/>
                <a:cs typeface="Calibri"/>
              </a:rPr>
              <a:t>Les systèmes de codes-barres et l’identification par radiofréquence (RFID) permettent l’identification automatique et le suivi des biens dans l’entrepôt.</a:t>
            </a:r>
          </a:p>
          <a:p>
            <a:r>
              <a:rPr sz="2200" b="1">
                <a:latin typeface="Calibri"/>
                <a:ea typeface="Calibri"/>
                <a:cs typeface="Calibri"/>
              </a:rPr>
              <a:t>Ces technologies réduisent la saisie manuelle des données, minimisent les erreurs et fournissent une visibilité en temps réel sur les stocks et les flux de matières.</a:t>
            </a:r>
          </a:p>
        </p:txBody>
      </p:sp>
      <p:sp>
        <p:nvSpPr>
          <p:cNvPr id="4" name="Tytuł 1"/>
          <p:cNvSpPr>
            <a:spLocks noGrp="1"/>
          </p:cNvSpPr>
          <p:nvPr>
            <p:ph type="title"/>
          </p:nvPr>
        </p:nvSpPr>
        <p:spPr>
          <a:xfrm>
            <a:off x="213162" y="1084080"/>
            <a:ext cx="2947482" cy="4601183"/>
          </a:xfrm>
        </p:spPr>
        <p:txBody>
          <a:bodyPr/>
          <a:lstStyle/>
          <a:p>
            <a:r>
              <a:rPr lang="pl-PL" sz="2200" dirty="0" err="1">
                <a:latin typeface="Calibri" panose="020F0502020204030204" pitchFamily="34" charset="0"/>
                <a:cs typeface="Calibri" panose="020F0502020204030204" pitchFamily="34" charset="0"/>
              </a:rPr>
              <a:t>Principes de gestion d’entrepôt — utilisation des systèmes d’information</a:t>
            </a:r>
            <a:br>
              <a:rPr lang="pl-PL" sz="2200" dirty="0">
                <a:latin typeface="Calibri" panose="020F0502020204030204" pitchFamily="34" charset="0"/>
                <a:cs typeface="Calibri" panose="020F0502020204030204" pitchFamily="34" charset="0"/>
              </a:rPr>
            </a:br>
            <a:br>
              <a:rPr lang="en-US" sz="2200" b="1" dirty="0">
                <a:latin typeface="Calibri" panose="020F0502020204030204" pitchFamily="34" charset="0"/>
                <a:cs typeface="Calibri" panose="020F0502020204030204" pitchFamily="34" charset="0"/>
              </a:rPr>
            </a:br>
            <a:endParaRPr lang="pl-PL" sz="2200" dirty="0">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BA853B26-B04B-4B17-982A-BB915E6C1D6E}"/>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6" name="BP copied footer text">
            <a:extLst>
              <a:ext uri="{FF2B5EF4-FFF2-40B4-BE49-F238E27FC236}">
                <a16:creationId xmlns:a16="http://schemas.microsoft.com/office/drawing/2014/main" id="{8FFB9AD9-A4B0-416F-A3BF-7C080DF513F0}"/>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Tree>
    <p:extLst>
      <p:ext uri="{BB962C8B-B14F-4D97-AF65-F5344CB8AC3E}">
        <p14:creationId xmlns:p14="http://schemas.microsoft.com/office/powerpoint/2010/main" val="236366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66141" cy="5120640"/>
          </a:xfrm>
        </p:spPr>
        <p:txBody>
          <a:bodyPr>
            <a:normAutofit/>
          </a:bodyPr>
          <a:lstStyle/>
          <a:p>
            <a:pPr marL="0" indent="0">
              <a:buNone/>
            </a:pPr>
            <a:r>
              <a:rPr sz="2200" b="1">
                <a:latin typeface="Calibri"/>
                <a:ea typeface="Calibri"/>
                <a:cs typeface="Calibri"/>
              </a:rPr>
              <a:t>Intégration avec les systèmes de transport et ERP</a:t>
            </a:r>
            <a:endParaRPr lang="pl-PL" sz="2200" b="1" dirty="0">
              <a:latin typeface="Calibri" panose="020F0502020204030204" pitchFamily="34" charset="0"/>
              <a:cs typeface="Calibri" panose="020F0502020204030204" pitchFamily="34" charset="0"/>
            </a:endParaRPr>
          </a:p>
          <a:p>
            <a:r>
              <a:rPr sz="2200" b="1">
                <a:latin typeface="Calibri"/>
                <a:ea typeface="Calibri"/>
                <a:cs typeface="Calibri"/>
              </a:rPr>
              <a:t>L’intégration du WMS avec les systèmes de gestion du transport (TMS) et les systèmes de planification des ressources de l’entreprise (ERP) garantit un flux d’information continu dans la chaîne d’approvisionnement.</a:t>
            </a:r>
          </a:p>
          <a:p>
            <a:r>
              <a:rPr sz="2200" b="1">
                <a:latin typeface="Calibri"/>
                <a:ea typeface="Calibri"/>
                <a:cs typeface="Calibri"/>
              </a:rPr>
              <a:t>Cette intégration améliore la coordination entre l’entreposage, le transport, les achats et les ventes, ce qui permet une meilleure planification et une prise de décision plus rapide.</a:t>
            </a:r>
          </a:p>
        </p:txBody>
      </p:sp>
      <p:sp>
        <p:nvSpPr>
          <p:cNvPr id="4" name="Tytuł 1"/>
          <p:cNvSpPr>
            <a:spLocks noGrp="1"/>
          </p:cNvSpPr>
          <p:nvPr>
            <p:ph type="title"/>
          </p:nvPr>
        </p:nvSpPr>
        <p:spPr/>
        <p:txBody>
          <a:bodyPr/>
          <a:lstStyle/>
          <a:p>
            <a:r>
              <a:rPr lang="pl-PL" sz="2200" dirty="0" err="1">
                <a:latin typeface="Calibri" panose="020F0502020204030204" pitchFamily="34" charset="0"/>
                <a:cs typeface="Calibri" panose="020F0502020204030204" pitchFamily="34" charset="0"/>
              </a:rPr>
              <a:t>Principes de gestion d’entrepôt — utilisation des systèmes d’information</a:t>
            </a:r>
            <a:br>
              <a:rPr lang="pl-PL" sz="2200" dirty="0">
                <a:latin typeface="Calibri" panose="020F0502020204030204" pitchFamily="34" charset="0"/>
                <a:cs typeface="Calibri" panose="020F0502020204030204" pitchFamily="34" charset="0"/>
              </a:rPr>
            </a:br>
            <a:br>
              <a:rPr lang="en-US" sz="2200" b="1" dirty="0">
                <a:latin typeface="Calibri" panose="020F0502020204030204" pitchFamily="34" charset="0"/>
                <a:cs typeface="Calibri" panose="020F0502020204030204" pitchFamily="34" charset="0"/>
              </a:rPr>
            </a:br>
            <a:endParaRPr lang="pl-PL" sz="2200" dirty="0">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D8EF8AE1-69F9-4E44-AD40-2810948385A5}"/>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6" name="BP copied footer text">
            <a:extLst>
              <a:ext uri="{FF2B5EF4-FFF2-40B4-BE49-F238E27FC236}">
                <a16:creationId xmlns:a16="http://schemas.microsoft.com/office/drawing/2014/main" id="{FC51D48C-BA3A-4950-A472-40DBE4ECF79E}"/>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Tree>
    <p:extLst>
      <p:ext uri="{BB962C8B-B14F-4D97-AF65-F5344CB8AC3E}">
        <p14:creationId xmlns:p14="http://schemas.microsoft.com/office/powerpoint/2010/main" val="3095671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D7F08B-32FC-79DF-8117-E07D88506D77}"/>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2" name="BP copied footer text">
            <a:extLst>
              <a:ext uri="{FF2B5EF4-FFF2-40B4-BE49-F238E27FC236}">
                <a16:creationId xmlns:a16="http://schemas.microsoft.com/office/drawing/2014/main" id="{3FE008A6-3E7F-40D9-9BD2-E31957ACF62A}"/>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9CAFF791-383D-41CC-8869-DD520E6C5E3C}"/>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BP copied footer text">
            <a:extLst>
              <a:ext uri="{FF2B5EF4-FFF2-40B4-BE49-F238E27FC236}">
                <a16:creationId xmlns:a16="http://schemas.microsoft.com/office/drawing/2014/main" id="{1E97F493-B6D8-41B9-A56B-C9FA8DF96171}"/>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6" name="Rectangle 5"/>
          <p:cNvSpPr/>
          <p:nvPr/>
        </p:nvSpPr>
        <p:spPr>
          <a:xfrm>
            <a:off x="182880" y="2286000"/>
            <a:ext cx="3063240" cy="251460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Rectangle 6"/>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8" name="TextBox 7"/>
          <p:cNvSpPr txBox="1"/>
          <p:nvPr/>
        </p:nvSpPr>
        <p:spPr>
          <a:xfrm>
            <a:off x="320040" y="2423160"/>
            <a:ext cx="2788920" cy="219456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Manutention</a:t>
            </a:r>
          </a:p>
          <a:p>
            <a:r>
              <a:rPr sz="2200" b="0">
                <a:solidFill>
                  <a:srgbClr val="FFFFFF"/>
                </a:solidFill>
                <a:latin typeface="Calibri"/>
                <a:ea typeface="Calibri"/>
                <a:cs typeface="Calibri"/>
              </a:rPr>
              <a:t>des matériaux</a:t>
            </a:r>
          </a:p>
          <a:p>
            <a:r>
              <a:rPr sz="2200" b="0">
                <a:solidFill>
                  <a:srgbClr val="FFFFFF"/>
                </a:solidFill>
                <a:latin typeface="Calibri"/>
                <a:ea typeface="Calibri"/>
                <a:cs typeface="Calibri"/>
              </a:rPr>
              <a:t>en logistique</a:t>
            </a:r>
          </a:p>
        </p:txBody>
      </p:sp>
      <p:sp>
        <p:nvSpPr>
          <p:cNvPr id="9" name="TextBox 8"/>
          <p:cNvSpPr txBox="1"/>
          <p:nvPr/>
        </p:nvSpPr>
        <p:spPr>
          <a:xfrm>
            <a:off x="3886200" y="685800"/>
            <a:ext cx="7406640" cy="4892040"/>
          </a:xfrm>
          <a:prstGeom prst="rect">
            <a:avLst/>
          </a:prstGeom>
          <a:noFill/>
        </p:spPr>
        <p:txBody>
          <a:bodyPr wrap="square" lIns="18288" tIns="18288" rIns="18288" bIns="18288">
            <a:spAutoFit/>
          </a:bodyPr>
          <a:lstStyle/>
          <a:p>
            <a:r>
              <a:rPr sz="2200" b="0">
                <a:solidFill>
                  <a:srgbClr val="505050"/>
                </a:solidFill>
                <a:latin typeface="Calibri"/>
                <a:ea typeface="Calibri"/>
                <a:cs typeface="Calibri"/>
              </a:rPr>
              <a:t>La manutention des matériaux désigne le déplacement, le stockage, le contrôle et la protection des biens dans l’ensemble du système logistique, depuis les matières premières jusqu’aux produits finis et à la livraison finale.</a:t>
            </a:r>
          </a:p>
          <a:p>
            <a:endParaRPr sz="2200" b="0">
              <a:solidFill>
                <a:srgbClr val="505050"/>
              </a:solidFill>
              <a:latin typeface="Calibri"/>
              <a:ea typeface="Calibri"/>
              <a:cs typeface="Calibri"/>
            </a:endParaRPr>
          </a:p>
          <a:p>
            <a:r>
              <a:rPr sz="2200" b="0">
                <a:solidFill>
                  <a:srgbClr val="505050"/>
                </a:solidFill>
                <a:latin typeface="Calibri"/>
                <a:ea typeface="Calibri"/>
                <a:cs typeface="Calibri"/>
              </a:rPr>
              <a:t>Rôle de la manutention des matériaux :</a:t>
            </a:r>
          </a:p>
          <a:p>
            <a:r>
              <a:rPr sz="2200" b="0">
                <a:solidFill>
                  <a:srgbClr val="505050"/>
                </a:solidFill>
                <a:latin typeface="Calibri"/>
                <a:ea typeface="Calibri"/>
                <a:cs typeface="Calibri"/>
              </a:rPr>
              <a:t>• assurer la continuité des processus logistiques,</a:t>
            </a:r>
          </a:p>
          <a:p>
            <a:r>
              <a:rPr sz="2200" b="0">
                <a:solidFill>
                  <a:srgbClr val="505050"/>
                </a:solidFill>
                <a:latin typeface="Calibri"/>
                <a:ea typeface="Calibri"/>
                <a:cs typeface="Calibri"/>
              </a:rPr>
              <a:t>• réduire les coûts opérationnels,</a:t>
            </a:r>
          </a:p>
          <a:p>
            <a:r>
              <a:rPr sz="2200" b="0">
                <a:solidFill>
                  <a:srgbClr val="505050"/>
                </a:solidFill>
                <a:latin typeface="Calibri"/>
                <a:ea typeface="Calibri"/>
                <a:cs typeface="Calibri"/>
              </a:rPr>
              <a:t>• améliorer la sécurité et l’ergonomie,</a:t>
            </a:r>
          </a:p>
          <a:p>
            <a:r>
              <a:rPr sz="2200" b="0">
                <a:solidFill>
                  <a:srgbClr val="505050"/>
                </a:solidFill>
                <a:latin typeface="Calibri"/>
                <a:ea typeface="Calibri"/>
                <a:cs typeface="Calibri"/>
              </a:rPr>
              <a:t>• soutenir l’efficacité des opérations d’entreposage et de transport,</a:t>
            </a:r>
          </a:p>
          <a:p>
            <a:r>
              <a:rPr sz="2200" b="0">
                <a:solidFill>
                  <a:srgbClr val="505050"/>
                </a:solidFill>
                <a:latin typeface="Calibri"/>
                <a:ea typeface="Calibri"/>
                <a:cs typeface="Calibri"/>
              </a:rPr>
              <a:t>• accélérer l’exécution des commandes.</a:t>
            </a:r>
          </a:p>
        </p:txBody>
      </p:sp>
    </p:spTree>
    <p:extLst>
      <p:ext uri="{BB962C8B-B14F-4D97-AF65-F5344CB8AC3E}">
        <p14:creationId xmlns:p14="http://schemas.microsoft.com/office/powerpoint/2010/main" val="687785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CE0115-8EE9-9774-2D6F-CACD3E0DC7B3}"/>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 name="BP copied footer text">
            <a:extLst>
              <a:ext uri="{FF2B5EF4-FFF2-40B4-BE49-F238E27FC236}">
                <a16:creationId xmlns:a16="http://schemas.microsoft.com/office/drawing/2014/main" id="{5AD94DC6-2E0E-45CB-ADE7-0EBBC7EE7C08}"/>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0E2E5DF1-1873-4698-BD20-689183A2EB58}"/>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BP copied footer text">
            <a:extLst>
              <a:ext uri="{FF2B5EF4-FFF2-40B4-BE49-F238E27FC236}">
                <a16:creationId xmlns:a16="http://schemas.microsoft.com/office/drawing/2014/main" id="{C8C31760-3D0A-4592-A7F4-EF1CAA935405}"/>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6" name="Rectangle 5"/>
          <p:cNvSpPr/>
          <p:nvPr/>
        </p:nvSpPr>
        <p:spPr>
          <a:xfrm>
            <a:off x="182880" y="2286000"/>
            <a:ext cx="3063240" cy="269748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Rectangle 6"/>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8" name="TextBox 7"/>
          <p:cNvSpPr txBox="1"/>
          <p:nvPr/>
        </p:nvSpPr>
        <p:spPr>
          <a:xfrm>
            <a:off x="320040" y="2423160"/>
            <a:ext cx="2788920" cy="237744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Principes de</a:t>
            </a:r>
          </a:p>
          <a:p>
            <a:r>
              <a:rPr sz="2200" b="0">
                <a:solidFill>
                  <a:srgbClr val="FFFFFF"/>
                </a:solidFill>
                <a:latin typeface="Calibri"/>
                <a:ea typeface="Calibri"/>
                <a:cs typeface="Calibri"/>
              </a:rPr>
              <a:t>manutention</a:t>
            </a:r>
          </a:p>
          <a:p>
            <a:r>
              <a:rPr sz="2200" b="0">
                <a:solidFill>
                  <a:srgbClr val="FFFFFF"/>
                </a:solidFill>
                <a:latin typeface="Calibri"/>
                <a:ea typeface="Calibri"/>
                <a:cs typeface="Calibri"/>
              </a:rPr>
              <a:t>des matériaux</a:t>
            </a:r>
          </a:p>
        </p:txBody>
      </p:sp>
      <p:sp>
        <p:nvSpPr>
          <p:cNvPr id="9" name="TextBox 8"/>
          <p:cNvSpPr txBox="1"/>
          <p:nvPr/>
        </p:nvSpPr>
        <p:spPr>
          <a:xfrm>
            <a:off x="3886200" y="685800"/>
            <a:ext cx="7406640" cy="4892040"/>
          </a:xfrm>
          <a:prstGeom prst="rect">
            <a:avLst/>
          </a:prstGeom>
          <a:noFill/>
        </p:spPr>
        <p:txBody>
          <a:bodyPr wrap="square" lIns="18288" tIns="18288" rIns="18288" bIns="18288">
            <a:spAutoFit/>
          </a:bodyPr>
          <a:lstStyle/>
          <a:p>
            <a:r>
              <a:rPr sz="2200" b="0">
                <a:solidFill>
                  <a:srgbClr val="505050"/>
                </a:solidFill>
                <a:latin typeface="Calibri"/>
                <a:ea typeface="Calibri"/>
                <a:cs typeface="Calibri"/>
              </a:rPr>
              <a:t>Les principes les plus importants sont les suivants :</a:t>
            </a:r>
          </a:p>
          <a:p>
            <a:r>
              <a:rPr sz="2200" b="0">
                <a:solidFill>
                  <a:srgbClr val="505050"/>
                </a:solidFill>
                <a:latin typeface="Calibri"/>
                <a:ea typeface="Calibri"/>
                <a:cs typeface="Calibri"/>
              </a:rPr>
              <a:t>• Principe de planification</a:t>
            </a:r>
          </a:p>
          <a:p>
            <a:r>
              <a:rPr sz="2200" b="0">
                <a:solidFill>
                  <a:srgbClr val="505050"/>
                </a:solidFill>
                <a:latin typeface="Calibri"/>
                <a:ea typeface="Calibri"/>
                <a:cs typeface="Calibri"/>
              </a:rPr>
              <a:t>Toutes les activités de manutention des matériaux doivent être planifiées et intégrées aux processus de production, d’entreposage et de distribution.</a:t>
            </a:r>
          </a:p>
          <a:p>
            <a:endParaRPr sz="2200" b="0">
              <a:solidFill>
                <a:srgbClr val="505050"/>
              </a:solidFill>
              <a:latin typeface="Calibri"/>
              <a:ea typeface="Calibri"/>
              <a:cs typeface="Calibri"/>
            </a:endParaRPr>
          </a:p>
          <a:p>
            <a:r>
              <a:rPr sz="2200" b="0">
                <a:solidFill>
                  <a:srgbClr val="505050"/>
                </a:solidFill>
                <a:latin typeface="Calibri"/>
                <a:ea typeface="Calibri"/>
                <a:cs typeface="Calibri"/>
              </a:rPr>
              <a:t>• Principe de normalisation</a:t>
            </a:r>
          </a:p>
          <a:p>
            <a:r>
              <a:rPr sz="2200" b="0">
                <a:solidFill>
                  <a:srgbClr val="505050"/>
                </a:solidFill>
                <a:latin typeface="Calibri"/>
                <a:ea typeface="Calibri"/>
                <a:cs typeface="Calibri"/>
              </a:rPr>
              <a:t>La normalisation des équipements, des procédures et des unités de charge accroît l’efficacité et réduit les erreurs.</a:t>
            </a:r>
          </a:p>
          <a:p>
            <a:endParaRPr sz="2200" b="0">
              <a:solidFill>
                <a:srgbClr val="505050"/>
              </a:solidFill>
              <a:latin typeface="Calibri"/>
              <a:ea typeface="Calibri"/>
              <a:cs typeface="Calibri"/>
            </a:endParaRPr>
          </a:p>
          <a:p>
            <a:r>
              <a:rPr sz="2200" b="0">
                <a:solidFill>
                  <a:srgbClr val="505050"/>
                </a:solidFill>
                <a:latin typeface="Calibri"/>
                <a:ea typeface="Calibri"/>
                <a:cs typeface="Calibri"/>
              </a:rPr>
              <a:t>• Principe de l’unité de charge</a:t>
            </a:r>
          </a:p>
          <a:p>
            <a:r>
              <a:rPr sz="2200" b="0">
                <a:solidFill>
                  <a:srgbClr val="505050"/>
                </a:solidFill>
                <a:latin typeface="Calibri"/>
                <a:ea typeface="Calibri"/>
                <a:cs typeface="Calibri"/>
              </a:rPr>
              <a:t>Les marchandises doivent être déplacées dans les unités de charge pratiques les plus grandes afin de réduire le nombre d’opérations de manutention.</a:t>
            </a:r>
          </a:p>
          <a:p>
            <a:endParaRPr sz="2200" b="0">
              <a:solidFill>
                <a:srgbClr val="505050"/>
              </a:solidFill>
              <a:latin typeface="Calibri"/>
              <a:ea typeface="Calibri"/>
              <a:cs typeface="Calibri"/>
            </a:endParaRPr>
          </a:p>
          <a:p>
            <a:r>
              <a:rPr sz="2200" b="0">
                <a:solidFill>
                  <a:srgbClr val="505050"/>
                </a:solidFill>
                <a:latin typeface="Calibri"/>
                <a:ea typeface="Calibri"/>
                <a:cs typeface="Calibri"/>
              </a:rPr>
              <a:t>• Principe d’utilisation de l’espace</a:t>
            </a:r>
          </a:p>
          <a:p>
            <a:r>
              <a:rPr sz="2200" b="0">
                <a:solidFill>
                  <a:srgbClr val="505050"/>
                </a:solidFill>
                <a:latin typeface="Calibri"/>
                <a:ea typeface="Calibri"/>
                <a:cs typeface="Calibri"/>
              </a:rPr>
              <a:t>L’utilisation efficace de l’espace horizontal et vertical réduit les coûts de stockage et de déplacement.</a:t>
            </a:r>
          </a:p>
        </p:txBody>
      </p:sp>
    </p:spTree>
    <p:extLst>
      <p:ext uri="{BB962C8B-B14F-4D97-AF65-F5344CB8AC3E}">
        <p14:creationId xmlns:p14="http://schemas.microsoft.com/office/powerpoint/2010/main" val="38048876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E0CC26-489A-1B5C-8999-03931E78A401}"/>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 name="BP copied footer text">
            <a:extLst>
              <a:ext uri="{FF2B5EF4-FFF2-40B4-BE49-F238E27FC236}">
                <a16:creationId xmlns:a16="http://schemas.microsoft.com/office/drawing/2014/main" id="{3CA49D81-E202-468E-8F94-3404B64AD1D0}"/>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7CB1C799-DD9F-46DF-9C2D-388489A61997}"/>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BP copied footer text">
            <a:extLst>
              <a:ext uri="{FF2B5EF4-FFF2-40B4-BE49-F238E27FC236}">
                <a16:creationId xmlns:a16="http://schemas.microsoft.com/office/drawing/2014/main" id="{3FAE13A7-427B-46CD-A8B0-765AFF02BEDA}"/>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dirty="0">
                <a:solidFill>
                  <a:srgbClr val="000000"/>
                </a:solidFill>
                <a:latin typeface="Calibri"/>
                <a:ea typeface="Calibri"/>
                <a:cs typeface="Calibri"/>
              </a:rPr>
              <a:t>Distribution et flux de matières</a:t>
            </a:r>
            <a:endParaRPr lang="en-GB" sz="1200" dirty="0">
              <a:solidFill>
                <a:srgbClr val="000000"/>
              </a:solidFill>
              <a:latin typeface="Calibri"/>
              <a:ea typeface="Calibri"/>
              <a:cs typeface="Calibri"/>
            </a:endParaRPr>
          </a:p>
        </p:txBody>
      </p:sp>
      <p:sp>
        <p:nvSpPr>
          <p:cNvPr id="6" name="Rectangle 5"/>
          <p:cNvSpPr/>
          <p:nvPr/>
        </p:nvSpPr>
        <p:spPr>
          <a:xfrm>
            <a:off x="182880" y="2286000"/>
            <a:ext cx="3063240" cy="269748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Rectangle 6"/>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8" name="TextBox 7"/>
          <p:cNvSpPr txBox="1"/>
          <p:nvPr/>
        </p:nvSpPr>
        <p:spPr>
          <a:xfrm>
            <a:off x="320040" y="2423160"/>
            <a:ext cx="2788920" cy="237744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Principes de</a:t>
            </a:r>
          </a:p>
          <a:p>
            <a:r>
              <a:rPr sz="2200" b="0">
                <a:solidFill>
                  <a:srgbClr val="FFFFFF"/>
                </a:solidFill>
                <a:latin typeface="Calibri"/>
                <a:ea typeface="Calibri"/>
                <a:cs typeface="Calibri"/>
              </a:rPr>
              <a:t>manutention</a:t>
            </a:r>
          </a:p>
          <a:p>
            <a:r>
              <a:rPr sz="2200" b="0">
                <a:solidFill>
                  <a:srgbClr val="FFFFFF"/>
                </a:solidFill>
                <a:latin typeface="Calibri"/>
                <a:ea typeface="Calibri"/>
                <a:cs typeface="Calibri"/>
              </a:rPr>
              <a:t>des matériaux</a:t>
            </a:r>
          </a:p>
        </p:txBody>
      </p:sp>
      <p:sp>
        <p:nvSpPr>
          <p:cNvPr id="9" name="TextBox 8"/>
          <p:cNvSpPr txBox="1"/>
          <p:nvPr/>
        </p:nvSpPr>
        <p:spPr>
          <a:xfrm>
            <a:off x="3886200" y="685800"/>
            <a:ext cx="7406640" cy="4892040"/>
          </a:xfrm>
          <a:prstGeom prst="rect">
            <a:avLst/>
          </a:prstGeom>
          <a:noFill/>
        </p:spPr>
        <p:txBody>
          <a:bodyPr wrap="square" lIns="18288" tIns="18288" rIns="18288" bIns="18288">
            <a:spAutoFit/>
          </a:bodyPr>
          <a:lstStyle/>
          <a:p>
            <a:r>
              <a:rPr sz="2200" b="0">
                <a:solidFill>
                  <a:srgbClr val="505050"/>
                </a:solidFill>
                <a:latin typeface="Calibri"/>
                <a:ea typeface="Calibri"/>
                <a:cs typeface="Calibri"/>
              </a:rPr>
              <a:t>• Principe ergonomique</a:t>
            </a:r>
          </a:p>
          <a:p>
            <a:r>
              <a:rPr sz="2200" b="0">
                <a:solidFill>
                  <a:srgbClr val="505050"/>
                </a:solidFill>
                <a:latin typeface="Calibri"/>
                <a:ea typeface="Calibri"/>
                <a:cs typeface="Calibri"/>
              </a:rPr>
              <a:t>Les systèmes de manutention des matériaux doivent être conçus pour réduire la charge physique et améliorer la sécurité des travailleurs.</a:t>
            </a:r>
          </a:p>
          <a:p>
            <a:endParaRPr sz="2200" b="0">
              <a:solidFill>
                <a:srgbClr val="505050"/>
              </a:solidFill>
              <a:latin typeface="Calibri"/>
              <a:ea typeface="Calibri"/>
              <a:cs typeface="Calibri"/>
            </a:endParaRPr>
          </a:p>
          <a:p>
            <a:r>
              <a:rPr sz="2200" b="0">
                <a:solidFill>
                  <a:srgbClr val="505050"/>
                </a:solidFill>
                <a:latin typeface="Calibri"/>
                <a:ea typeface="Calibri"/>
                <a:cs typeface="Calibri"/>
              </a:rPr>
              <a:t>• Principe d’automatisation</a:t>
            </a:r>
          </a:p>
          <a:p>
            <a:r>
              <a:rPr sz="2200" b="0">
                <a:solidFill>
                  <a:srgbClr val="505050"/>
                </a:solidFill>
                <a:latin typeface="Calibri"/>
                <a:ea typeface="Calibri"/>
                <a:cs typeface="Calibri"/>
              </a:rPr>
              <a:t>Lorsque cela est économiquement justifié, des solutions automatisées doivent être appliquées afin d’accroître la productivité et la fiabilité.</a:t>
            </a:r>
          </a:p>
          <a:p>
            <a:endParaRPr sz="2200" b="0">
              <a:solidFill>
                <a:srgbClr val="505050"/>
              </a:solidFill>
              <a:latin typeface="Calibri"/>
              <a:ea typeface="Calibri"/>
              <a:cs typeface="Calibri"/>
            </a:endParaRPr>
          </a:p>
          <a:p>
            <a:r>
              <a:rPr sz="2200" b="0">
                <a:solidFill>
                  <a:srgbClr val="505050"/>
                </a:solidFill>
                <a:latin typeface="Calibri"/>
                <a:ea typeface="Calibri"/>
                <a:cs typeface="Calibri"/>
              </a:rPr>
              <a:t>• Principe environnemental</a:t>
            </a:r>
          </a:p>
          <a:p>
            <a:r>
              <a:rPr sz="2200" b="0">
                <a:solidFill>
                  <a:srgbClr val="505050"/>
                </a:solidFill>
                <a:latin typeface="Calibri"/>
                <a:ea typeface="Calibri"/>
                <a:cs typeface="Calibri"/>
              </a:rPr>
              <a:t>La manutention des matériaux doit minimiser la consommation d’énergie, les déchets et les impacts environnementaux.</a:t>
            </a:r>
          </a:p>
        </p:txBody>
      </p:sp>
    </p:spTree>
    <p:extLst>
      <p:ext uri="{BB962C8B-B14F-4D97-AF65-F5344CB8AC3E}">
        <p14:creationId xmlns:p14="http://schemas.microsoft.com/office/powerpoint/2010/main" val="2269593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782E8E-5AE8-A04B-5E2A-86868D0FE3E6}"/>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 name="BP copied footer text">
            <a:extLst>
              <a:ext uri="{FF2B5EF4-FFF2-40B4-BE49-F238E27FC236}">
                <a16:creationId xmlns:a16="http://schemas.microsoft.com/office/drawing/2014/main" id="{7ADB773A-D86F-43CE-85C5-39E8095A8E7A}"/>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B8096F4D-F749-4BF4-9612-2B4ABC2DE632}"/>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Rectangle 4"/>
          <p:cNvSpPr/>
          <p:nvPr/>
        </p:nvSpPr>
        <p:spPr>
          <a:xfrm>
            <a:off x="182880" y="1463040"/>
            <a:ext cx="3063240" cy="361188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6" name="Rectangle 5"/>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TextBox 6"/>
          <p:cNvSpPr txBox="1"/>
          <p:nvPr/>
        </p:nvSpPr>
        <p:spPr>
          <a:xfrm>
            <a:off x="320040" y="1600200"/>
            <a:ext cx="2788920" cy="329184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Types</a:t>
            </a:r>
          </a:p>
          <a:p>
            <a:r>
              <a:rPr sz="2200" b="0">
                <a:solidFill>
                  <a:srgbClr val="FFFFFF"/>
                </a:solidFill>
                <a:latin typeface="Calibri"/>
                <a:ea typeface="Calibri"/>
                <a:cs typeface="Calibri"/>
              </a:rPr>
              <a:t>d’équipements</a:t>
            </a:r>
          </a:p>
          <a:p>
            <a:r>
              <a:rPr sz="2200" b="0">
                <a:solidFill>
                  <a:srgbClr val="FFFFFF"/>
                </a:solidFill>
                <a:latin typeface="Calibri"/>
                <a:ea typeface="Calibri"/>
                <a:cs typeface="Calibri"/>
              </a:rPr>
              <a:t>de manutention –</a:t>
            </a:r>
          </a:p>
          <a:p>
            <a:r>
              <a:rPr sz="2200" b="0">
                <a:solidFill>
                  <a:srgbClr val="FFFFFF"/>
                </a:solidFill>
                <a:latin typeface="Calibri"/>
                <a:ea typeface="Calibri"/>
                <a:cs typeface="Calibri"/>
              </a:rPr>
              <a:t>équipements</a:t>
            </a:r>
          </a:p>
          <a:p>
            <a:r>
              <a:rPr sz="2200" b="0">
                <a:solidFill>
                  <a:srgbClr val="FFFFFF"/>
                </a:solidFill>
                <a:latin typeface="Calibri"/>
                <a:ea typeface="Calibri"/>
                <a:cs typeface="Calibri"/>
              </a:rPr>
              <a:t>manuels</a:t>
            </a:r>
          </a:p>
        </p:txBody>
      </p:sp>
      <p:sp>
        <p:nvSpPr>
          <p:cNvPr id="8" name="TextBox 7"/>
          <p:cNvSpPr txBox="1"/>
          <p:nvPr/>
        </p:nvSpPr>
        <p:spPr>
          <a:xfrm>
            <a:off x="3886200" y="685800"/>
            <a:ext cx="7406640" cy="4892040"/>
          </a:xfrm>
          <a:prstGeom prst="rect">
            <a:avLst/>
          </a:prstGeom>
          <a:noFill/>
        </p:spPr>
        <p:txBody>
          <a:bodyPr wrap="square" lIns="18288" tIns="18288" rIns="18288" bIns="18288">
            <a:spAutoFit/>
          </a:bodyPr>
          <a:lstStyle/>
          <a:p>
            <a:r>
              <a:rPr sz="2200" b="0">
                <a:solidFill>
                  <a:srgbClr val="505050"/>
                </a:solidFill>
                <a:latin typeface="Calibri"/>
                <a:ea typeface="Calibri"/>
                <a:cs typeface="Calibri"/>
              </a:rPr>
              <a:t>• transpalettes manuels,</a:t>
            </a:r>
          </a:p>
          <a:p>
            <a:r>
              <a:rPr sz="2200" b="0">
                <a:solidFill>
                  <a:srgbClr val="505050"/>
                </a:solidFill>
                <a:latin typeface="Calibri"/>
                <a:ea typeface="Calibri"/>
                <a:cs typeface="Calibri"/>
              </a:rPr>
              <a:t>• chariots et diables,</a:t>
            </a:r>
          </a:p>
          <a:p>
            <a:r>
              <a:rPr sz="2200" b="0">
                <a:solidFill>
                  <a:srgbClr val="505050"/>
                </a:solidFill>
                <a:latin typeface="Calibri"/>
                <a:ea typeface="Calibri"/>
                <a:cs typeface="Calibri"/>
              </a:rPr>
              <a:t>• dispositifs de levage manuels.</a:t>
            </a:r>
          </a:p>
          <a:p>
            <a:endParaRPr sz="2200" b="0">
              <a:solidFill>
                <a:srgbClr val="505050"/>
              </a:solidFill>
              <a:latin typeface="Calibri"/>
              <a:ea typeface="Calibri"/>
              <a:cs typeface="Calibri"/>
            </a:endParaRPr>
          </a:p>
          <a:p>
            <a:r>
              <a:rPr sz="2200" b="0">
                <a:solidFill>
                  <a:srgbClr val="505050"/>
                </a:solidFill>
                <a:latin typeface="Calibri"/>
                <a:ea typeface="Calibri"/>
                <a:cs typeface="Calibri"/>
              </a:rPr>
              <a:t>Utilisés principalement dans les petits entrepôts ou les opérations à faible volume.</a:t>
            </a:r>
          </a:p>
        </p:txBody>
      </p:sp>
    </p:spTree>
    <p:extLst>
      <p:ext uri="{BB962C8B-B14F-4D97-AF65-F5344CB8AC3E}">
        <p14:creationId xmlns:p14="http://schemas.microsoft.com/office/powerpoint/2010/main" val="2897076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230B62-52AA-1385-F0D5-D187243D5CCF}"/>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 name="BP copied footer text">
            <a:extLst>
              <a:ext uri="{FF2B5EF4-FFF2-40B4-BE49-F238E27FC236}">
                <a16:creationId xmlns:a16="http://schemas.microsoft.com/office/drawing/2014/main" id="{5EF817E9-7C5F-4453-B768-91FE53000410}"/>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4903AEE0-8546-4BB5-B208-CADDA1FBBFE6}"/>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Rectangle 4"/>
          <p:cNvSpPr/>
          <p:nvPr/>
        </p:nvSpPr>
        <p:spPr>
          <a:xfrm>
            <a:off x="182880" y="2743200"/>
            <a:ext cx="3063240" cy="196596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6" name="Rectangle 5"/>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TextBox 6"/>
          <p:cNvSpPr txBox="1"/>
          <p:nvPr/>
        </p:nvSpPr>
        <p:spPr>
          <a:xfrm>
            <a:off x="320040" y="2880360"/>
            <a:ext cx="2788920" cy="164592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Systèmes de</a:t>
            </a:r>
          </a:p>
          <a:p>
            <a:r>
              <a:rPr sz="2200" b="0">
                <a:solidFill>
                  <a:srgbClr val="FFFFFF"/>
                </a:solidFill>
                <a:latin typeface="Calibri"/>
                <a:ea typeface="Calibri"/>
                <a:cs typeface="Calibri"/>
              </a:rPr>
              <a:t>convoyage</a:t>
            </a:r>
          </a:p>
        </p:txBody>
      </p:sp>
      <p:sp>
        <p:nvSpPr>
          <p:cNvPr id="8" name="TextBox 7"/>
          <p:cNvSpPr txBox="1"/>
          <p:nvPr/>
        </p:nvSpPr>
        <p:spPr>
          <a:xfrm>
            <a:off x="3886200" y="685800"/>
            <a:ext cx="7406640" cy="4892040"/>
          </a:xfrm>
          <a:prstGeom prst="rect">
            <a:avLst/>
          </a:prstGeom>
          <a:noFill/>
        </p:spPr>
        <p:txBody>
          <a:bodyPr wrap="square" lIns="18288" tIns="18288" rIns="18288" bIns="18288">
            <a:spAutoFit/>
          </a:bodyPr>
          <a:lstStyle/>
          <a:p>
            <a:r>
              <a:rPr sz="2200" b="0">
                <a:solidFill>
                  <a:srgbClr val="505050"/>
                </a:solidFill>
                <a:latin typeface="Calibri"/>
                <a:ea typeface="Calibri"/>
                <a:cs typeface="Calibri"/>
              </a:rPr>
              <a:t>• convoyeurs à bande,</a:t>
            </a:r>
          </a:p>
          <a:p>
            <a:r>
              <a:rPr sz="2200" b="0">
                <a:solidFill>
                  <a:srgbClr val="505050"/>
                </a:solidFill>
                <a:latin typeface="Calibri"/>
                <a:ea typeface="Calibri"/>
                <a:cs typeface="Calibri"/>
              </a:rPr>
              <a:t>• convoyeurs à rouleaux,</a:t>
            </a:r>
          </a:p>
          <a:p>
            <a:r>
              <a:rPr sz="2200" b="0">
                <a:solidFill>
                  <a:srgbClr val="505050"/>
                </a:solidFill>
                <a:latin typeface="Calibri"/>
                <a:ea typeface="Calibri"/>
                <a:cs typeface="Calibri"/>
              </a:rPr>
              <a:t>• convoyeurs à chaînes.</a:t>
            </a:r>
          </a:p>
          <a:p>
            <a:endParaRPr sz="2200" b="0">
              <a:solidFill>
                <a:srgbClr val="505050"/>
              </a:solidFill>
              <a:latin typeface="Calibri"/>
              <a:ea typeface="Calibri"/>
              <a:cs typeface="Calibri"/>
            </a:endParaRPr>
          </a:p>
          <a:p>
            <a:r>
              <a:rPr sz="2200" b="0">
                <a:solidFill>
                  <a:srgbClr val="505050"/>
                </a:solidFill>
                <a:latin typeface="Calibri"/>
                <a:ea typeface="Calibri"/>
                <a:cs typeface="Calibri"/>
              </a:rPr>
              <a:t>Utilisés pour assurer un flux continu de marchandises sur des itinéraires fixes.</a:t>
            </a:r>
          </a:p>
        </p:txBody>
      </p:sp>
    </p:spTree>
    <p:extLst>
      <p:ext uri="{BB962C8B-B14F-4D97-AF65-F5344CB8AC3E}">
        <p14:creationId xmlns:p14="http://schemas.microsoft.com/office/powerpoint/2010/main" val="2744259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CEDD03-F3F7-9DA2-8B59-E1125CF3645D}"/>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 name="BP copied footer text">
            <a:extLst>
              <a:ext uri="{FF2B5EF4-FFF2-40B4-BE49-F238E27FC236}">
                <a16:creationId xmlns:a16="http://schemas.microsoft.com/office/drawing/2014/main" id="{4BA0D073-3681-4470-88B5-7EB0CE0FCBF6}"/>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dirty="0">
                <a:solidFill>
                  <a:srgbClr val="000000"/>
                </a:solidFill>
                <a:latin typeface="Calibri"/>
                <a:ea typeface="Calibri"/>
                <a:cs typeface="Calibri"/>
              </a:rPr>
              <a:t>Distribution et flux de matières</a:t>
            </a:r>
            <a:endParaRPr lang="en-GB" sz="1200" dirty="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A67CE57C-CDCA-4288-BC56-99821E5C58D0}"/>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BP copied footer text">
            <a:extLst>
              <a:ext uri="{FF2B5EF4-FFF2-40B4-BE49-F238E27FC236}">
                <a16:creationId xmlns:a16="http://schemas.microsoft.com/office/drawing/2014/main" id="{E363F9E4-BEF6-492E-8E80-030CB2A19314}"/>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dirty="0">
                <a:solidFill>
                  <a:srgbClr val="000000"/>
                </a:solidFill>
                <a:latin typeface="Calibri"/>
                <a:ea typeface="Calibri"/>
                <a:cs typeface="Calibri"/>
              </a:rPr>
              <a:t>Distribution et flux de matières</a:t>
            </a:r>
            <a:endParaRPr lang="en-GB" sz="1200" dirty="0">
              <a:solidFill>
                <a:srgbClr val="000000"/>
              </a:solidFill>
              <a:latin typeface="Calibri"/>
              <a:ea typeface="Calibri"/>
              <a:cs typeface="Calibri"/>
            </a:endParaRPr>
          </a:p>
        </p:txBody>
      </p:sp>
      <p:sp>
        <p:nvSpPr>
          <p:cNvPr id="6" name="Rectangle 5"/>
          <p:cNvSpPr/>
          <p:nvPr/>
        </p:nvSpPr>
        <p:spPr>
          <a:xfrm>
            <a:off x="182880" y="2423160"/>
            <a:ext cx="3063240" cy="251460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Rectangle 6"/>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8" name="TextBox 7"/>
          <p:cNvSpPr txBox="1"/>
          <p:nvPr/>
        </p:nvSpPr>
        <p:spPr>
          <a:xfrm>
            <a:off x="320040" y="2560320"/>
            <a:ext cx="2788920" cy="219456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Systèmes de</a:t>
            </a:r>
          </a:p>
          <a:p>
            <a:r>
              <a:rPr sz="2200" b="0">
                <a:solidFill>
                  <a:srgbClr val="FFFFFF"/>
                </a:solidFill>
                <a:latin typeface="Calibri"/>
                <a:ea typeface="Calibri"/>
                <a:cs typeface="Calibri"/>
              </a:rPr>
              <a:t>manutention</a:t>
            </a:r>
          </a:p>
          <a:p>
            <a:r>
              <a:rPr sz="2200" b="0">
                <a:solidFill>
                  <a:srgbClr val="FFFFFF"/>
                </a:solidFill>
                <a:latin typeface="Calibri"/>
                <a:ea typeface="Calibri"/>
                <a:cs typeface="Calibri"/>
              </a:rPr>
              <a:t>automatisés</a:t>
            </a:r>
          </a:p>
        </p:txBody>
      </p:sp>
      <p:sp>
        <p:nvSpPr>
          <p:cNvPr id="9" name="TextBox 8"/>
          <p:cNvSpPr txBox="1"/>
          <p:nvPr/>
        </p:nvSpPr>
        <p:spPr>
          <a:xfrm>
            <a:off x="3886200" y="685800"/>
            <a:ext cx="7406640" cy="4892040"/>
          </a:xfrm>
          <a:prstGeom prst="rect">
            <a:avLst/>
          </a:prstGeom>
          <a:noFill/>
        </p:spPr>
        <p:txBody>
          <a:bodyPr wrap="square" lIns="18288" tIns="18288" rIns="18288" bIns="18288">
            <a:spAutoFit/>
          </a:bodyPr>
          <a:lstStyle/>
          <a:p>
            <a:r>
              <a:rPr sz="2200" b="0">
                <a:solidFill>
                  <a:srgbClr val="505050"/>
                </a:solidFill>
                <a:latin typeface="Calibri"/>
                <a:ea typeface="Calibri"/>
                <a:cs typeface="Calibri"/>
              </a:rPr>
              <a:t>• véhicules à guidage automatique (AGV),</a:t>
            </a:r>
          </a:p>
          <a:p>
            <a:r>
              <a:rPr sz="2200" b="0">
                <a:solidFill>
                  <a:srgbClr val="505050"/>
                </a:solidFill>
                <a:latin typeface="Calibri"/>
                <a:ea typeface="Calibri"/>
                <a:cs typeface="Calibri"/>
              </a:rPr>
              <a:t>• robots mobiles autonomes (AMR),</a:t>
            </a:r>
          </a:p>
          <a:p>
            <a:r>
              <a:rPr sz="2200" b="0">
                <a:solidFill>
                  <a:srgbClr val="505050"/>
                </a:solidFill>
                <a:latin typeface="Calibri"/>
                <a:ea typeface="Calibri"/>
                <a:cs typeface="Calibri"/>
              </a:rPr>
              <a:t>• systèmes de tri automatisés.</a:t>
            </a:r>
          </a:p>
          <a:p>
            <a:endParaRPr sz="2200" b="0">
              <a:solidFill>
                <a:srgbClr val="505050"/>
              </a:solidFill>
              <a:latin typeface="Calibri"/>
              <a:ea typeface="Calibri"/>
              <a:cs typeface="Calibri"/>
            </a:endParaRPr>
          </a:p>
          <a:p>
            <a:r>
              <a:rPr sz="2200" b="0">
                <a:solidFill>
                  <a:srgbClr val="505050"/>
                </a:solidFill>
                <a:latin typeface="Calibri"/>
                <a:ea typeface="Calibri"/>
                <a:cs typeface="Calibri"/>
              </a:rPr>
              <a:t>Utilisés dans les centres de distribution à volume élevé et à haute précision.</a:t>
            </a:r>
          </a:p>
        </p:txBody>
      </p:sp>
    </p:spTree>
    <p:extLst>
      <p:ext uri="{BB962C8B-B14F-4D97-AF65-F5344CB8AC3E}">
        <p14:creationId xmlns:p14="http://schemas.microsoft.com/office/powerpoint/2010/main" val="3992643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1FEB10-BF84-6FB5-9D05-CC0B798EC2D1}"/>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 name="BP copied footer text">
            <a:extLst>
              <a:ext uri="{FF2B5EF4-FFF2-40B4-BE49-F238E27FC236}">
                <a16:creationId xmlns:a16="http://schemas.microsoft.com/office/drawing/2014/main" id="{A296F8A2-9C8C-4D6F-B837-7475FA647DD2}"/>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77F5A5EC-E43F-4948-958B-BD57E9E9EE81}"/>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BP copied footer text">
            <a:extLst>
              <a:ext uri="{FF2B5EF4-FFF2-40B4-BE49-F238E27FC236}">
                <a16:creationId xmlns:a16="http://schemas.microsoft.com/office/drawing/2014/main" id="{633E9FAF-2F23-40BF-813B-4FA10C7919FA}"/>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dirty="0">
                <a:solidFill>
                  <a:srgbClr val="000000"/>
                </a:solidFill>
                <a:latin typeface="Calibri"/>
                <a:ea typeface="Calibri"/>
                <a:cs typeface="Calibri"/>
              </a:rPr>
              <a:t>Distribution et flux de matières</a:t>
            </a:r>
            <a:endParaRPr lang="en-GB" sz="1200" dirty="0">
              <a:solidFill>
                <a:srgbClr val="000000"/>
              </a:solidFill>
              <a:latin typeface="Calibri"/>
              <a:ea typeface="Calibri"/>
              <a:cs typeface="Calibri"/>
            </a:endParaRPr>
          </a:p>
        </p:txBody>
      </p:sp>
      <p:sp>
        <p:nvSpPr>
          <p:cNvPr id="6" name="Rectangle 5"/>
          <p:cNvSpPr/>
          <p:nvPr/>
        </p:nvSpPr>
        <p:spPr>
          <a:xfrm>
            <a:off x="182880" y="2011680"/>
            <a:ext cx="3063240" cy="306324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Rectangle 6"/>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8" name="TextBox 7"/>
          <p:cNvSpPr txBox="1"/>
          <p:nvPr/>
        </p:nvSpPr>
        <p:spPr>
          <a:xfrm>
            <a:off x="320040" y="2148840"/>
            <a:ext cx="2788920" cy="274320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Emballage dans</a:t>
            </a:r>
          </a:p>
          <a:p>
            <a:r>
              <a:rPr sz="2200" b="0">
                <a:solidFill>
                  <a:srgbClr val="FFFFFF"/>
                </a:solidFill>
                <a:latin typeface="Calibri"/>
                <a:ea typeface="Calibri"/>
                <a:cs typeface="Calibri"/>
              </a:rPr>
              <a:t>la distribution –</a:t>
            </a:r>
          </a:p>
          <a:p>
            <a:r>
              <a:rPr sz="2200" b="0">
                <a:solidFill>
                  <a:srgbClr val="FFFFFF"/>
                </a:solidFill>
                <a:latin typeface="Calibri"/>
                <a:ea typeface="Calibri"/>
                <a:cs typeface="Calibri"/>
              </a:rPr>
              <a:t>fonctions de</a:t>
            </a:r>
          </a:p>
          <a:p>
            <a:r>
              <a:rPr sz="2200" b="0">
                <a:solidFill>
                  <a:srgbClr val="FFFFFF"/>
                </a:solidFill>
                <a:latin typeface="Calibri"/>
                <a:ea typeface="Calibri"/>
                <a:cs typeface="Calibri"/>
              </a:rPr>
              <a:t>l’emballage</a:t>
            </a:r>
          </a:p>
        </p:txBody>
      </p:sp>
      <p:sp>
        <p:nvSpPr>
          <p:cNvPr id="9" name="TextBox 8"/>
          <p:cNvSpPr txBox="1"/>
          <p:nvPr/>
        </p:nvSpPr>
        <p:spPr>
          <a:xfrm>
            <a:off x="3886200" y="685800"/>
            <a:ext cx="7406640" cy="4892040"/>
          </a:xfrm>
          <a:prstGeom prst="rect">
            <a:avLst/>
          </a:prstGeom>
          <a:noFill/>
        </p:spPr>
        <p:txBody>
          <a:bodyPr wrap="square" lIns="18288" tIns="18288" rIns="18288" bIns="18288">
            <a:spAutoFit/>
          </a:bodyPr>
          <a:lstStyle/>
          <a:p>
            <a:r>
              <a:rPr sz="2200" b="0" dirty="0" err="1">
                <a:solidFill>
                  <a:srgbClr val="505050"/>
                </a:solidFill>
                <a:latin typeface="Calibri"/>
                <a:ea typeface="Calibri"/>
                <a:cs typeface="Calibri"/>
              </a:rPr>
              <a:t>L’emballage</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remplit</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plusieurs</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fonctions</a:t>
            </a:r>
            <a:r>
              <a:rPr sz="2200" b="0" dirty="0">
                <a:solidFill>
                  <a:srgbClr val="505050"/>
                </a:solidFill>
                <a:latin typeface="Calibri"/>
                <a:ea typeface="Calibri"/>
                <a:cs typeface="Calibri"/>
              </a:rPr>
              <a:t> critiques :</a:t>
            </a:r>
          </a:p>
          <a:p>
            <a:r>
              <a:rPr sz="2200" b="0" dirty="0">
                <a:solidFill>
                  <a:srgbClr val="505050"/>
                </a:solidFill>
                <a:latin typeface="Calibri"/>
                <a:ea typeface="Calibri"/>
                <a:cs typeface="Calibri"/>
              </a:rPr>
              <a:t>• protection des </a:t>
            </a:r>
            <a:r>
              <a:rPr sz="2200" b="0" dirty="0" err="1">
                <a:solidFill>
                  <a:srgbClr val="505050"/>
                </a:solidFill>
                <a:latin typeface="Calibri"/>
                <a:ea typeface="Calibri"/>
                <a:cs typeface="Calibri"/>
              </a:rPr>
              <a:t>biens</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contre</a:t>
            </a:r>
            <a:r>
              <a:rPr sz="2200" b="0" dirty="0">
                <a:solidFill>
                  <a:srgbClr val="505050"/>
                </a:solidFill>
                <a:latin typeface="Calibri"/>
                <a:ea typeface="Calibri"/>
                <a:cs typeface="Calibri"/>
              </a:rPr>
              <a:t> les </a:t>
            </a:r>
            <a:r>
              <a:rPr sz="2200" b="0" dirty="0" err="1">
                <a:solidFill>
                  <a:srgbClr val="505050"/>
                </a:solidFill>
                <a:latin typeface="Calibri"/>
                <a:ea typeface="Calibri"/>
                <a:cs typeface="Calibri"/>
              </a:rPr>
              <a:t>dommages</a:t>
            </a:r>
            <a:r>
              <a:rPr sz="2200" b="0" dirty="0">
                <a:solidFill>
                  <a:srgbClr val="505050"/>
                </a:solidFill>
                <a:latin typeface="Calibri"/>
                <a:ea typeface="Calibri"/>
                <a:cs typeface="Calibri"/>
              </a:rPr>
              <a:t> et la contamination,</a:t>
            </a:r>
          </a:p>
          <a:p>
            <a:r>
              <a:rPr sz="2200" b="0" dirty="0">
                <a:solidFill>
                  <a:srgbClr val="505050"/>
                </a:solidFill>
                <a:latin typeface="Calibri"/>
                <a:ea typeface="Calibri"/>
                <a:cs typeface="Calibri"/>
              </a:rPr>
              <a:t>• facilitation de la manutention (</a:t>
            </a:r>
            <a:r>
              <a:rPr sz="2200" b="0" dirty="0" err="1">
                <a:solidFill>
                  <a:srgbClr val="505050"/>
                </a:solidFill>
                <a:latin typeface="Calibri"/>
                <a:ea typeface="Calibri"/>
                <a:cs typeface="Calibri"/>
              </a:rPr>
              <a:t>unitisation</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empilage</a:t>
            </a:r>
            <a:r>
              <a:rPr sz="2200" b="0" dirty="0">
                <a:solidFill>
                  <a:srgbClr val="505050"/>
                </a:solidFill>
                <a:latin typeface="Calibri"/>
                <a:ea typeface="Calibri"/>
                <a:cs typeface="Calibri"/>
              </a:rPr>
              <a:t>),</a:t>
            </a:r>
          </a:p>
          <a:p>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efficacité</a:t>
            </a:r>
            <a:r>
              <a:rPr sz="2200" b="0" dirty="0">
                <a:solidFill>
                  <a:srgbClr val="505050"/>
                </a:solidFill>
                <a:latin typeface="Calibri"/>
                <a:ea typeface="Calibri"/>
                <a:cs typeface="Calibri"/>
              </a:rPr>
              <a:t> du stockage,</a:t>
            </a:r>
          </a:p>
          <a:p>
            <a:r>
              <a:rPr sz="2200" b="0" dirty="0">
                <a:solidFill>
                  <a:srgbClr val="505050"/>
                </a:solidFill>
                <a:latin typeface="Calibri"/>
                <a:ea typeface="Calibri"/>
                <a:cs typeface="Calibri"/>
              </a:rPr>
              <a:t>• information et communication,</a:t>
            </a:r>
          </a:p>
          <a:p>
            <a:r>
              <a:rPr sz="2200" b="0" dirty="0">
                <a:solidFill>
                  <a:srgbClr val="505050"/>
                </a:solidFill>
                <a:latin typeface="Calibri"/>
                <a:ea typeface="Calibri"/>
                <a:cs typeface="Calibri"/>
              </a:rPr>
              <a:t>• marketing et image de marque.</a:t>
            </a:r>
          </a:p>
        </p:txBody>
      </p:sp>
    </p:spTree>
    <p:extLst>
      <p:ext uri="{BB962C8B-B14F-4D97-AF65-F5344CB8AC3E}">
        <p14:creationId xmlns:p14="http://schemas.microsoft.com/office/powerpoint/2010/main" val="3338405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28736D-415B-3989-33C7-1616D198CD66}"/>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 name="BP copied footer text">
            <a:extLst>
              <a:ext uri="{FF2B5EF4-FFF2-40B4-BE49-F238E27FC236}">
                <a16:creationId xmlns:a16="http://schemas.microsoft.com/office/drawing/2014/main" id="{E1D4FEC6-6A30-4C12-A9AD-C6B46550B53B}"/>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556059E1-E097-472B-8CFD-C6CAE1128E34}"/>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BP copied footer text">
            <a:extLst>
              <a:ext uri="{FF2B5EF4-FFF2-40B4-BE49-F238E27FC236}">
                <a16:creationId xmlns:a16="http://schemas.microsoft.com/office/drawing/2014/main" id="{CB54F727-368E-4395-BC5D-D1AA5CEC7635}"/>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dirty="0">
                <a:solidFill>
                  <a:srgbClr val="000000"/>
                </a:solidFill>
                <a:latin typeface="Calibri"/>
                <a:ea typeface="Calibri"/>
                <a:cs typeface="Calibri"/>
              </a:rPr>
              <a:t>Distribution et flux de matières</a:t>
            </a:r>
            <a:endParaRPr lang="en-GB" sz="1200" dirty="0">
              <a:solidFill>
                <a:srgbClr val="000000"/>
              </a:solidFill>
              <a:latin typeface="Calibri"/>
              <a:ea typeface="Calibri"/>
              <a:cs typeface="Calibri"/>
            </a:endParaRPr>
          </a:p>
        </p:txBody>
      </p:sp>
      <p:sp>
        <p:nvSpPr>
          <p:cNvPr id="6" name="Rectangle 5"/>
          <p:cNvSpPr/>
          <p:nvPr/>
        </p:nvSpPr>
        <p:spPr>
          <a:xfrm>
            <a:off x="182880" y="2423160"/>
            <a:ext cx="3063240" cy="278892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Rectangle 6"/>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8" name="TextBox 7"/>
          <p:cNvSpPr txBox="1"/>
          <p:nvPr/>
        </p:nvSpPr>
        <p:spPr>
          <a:xfrm>
            <a:off x="320040" y="2560320"/>
            <a:ext cx="2788920" cy="246888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Exigences relatives</a:t>
            </a:r>
          </a:p>
          <a:p>
            <a:r>
              <a:rPr sz="2200" b="0">
                <a:solidFill>
                  <a:srgbClr val="FFFFFF"/>
                </a:solidFill>
                <a:latin typeface="Calibri"/>
                <a:ea typeface="Calibri"/>
                <a:cs typeface="Calibri"/>
              </a:rPr>
              <a:t>à l’emballage</a:t>
            </a:r>
          </a:p>
          <a:p>
            <a:r>
              <a:rPr sz="2200" b="0">
                <a:solidFill>
                  <a:srgbClr val="FFFFFF"/>
                </a:solidFill>
                <a:latin typeface="Calibri"/>
                <a:ea typeface="Calibri"/>
                <a:cs typeface="Calibri"/>
              </a:rPr>
              <a:t>en logistique</a:t>
            </a:r>
          </a:p>
        </p:txBody>
      </p:sp>
      <p:sp>
        <p:nvSpPr>
          <p:cNvPr id="9" name="TextBox 8"/>
          <p:cNvSpPr txBox="1"/>
          <p:nvPr/>
        </p:nvSpPr>
        <p:spPr>
          <a:xfrm>
            <a:off x="3886200" y="685800"/>
            <a:ext cx="7406640" cy="4892040"/>
          </a:xfrm>
          <a:prstGeom prst="rect">
            <a:avLst/>
          </a:prstGeom>
          <a:noFill/>
        </p:spPr>
        <p:txBody>
          <a:bodyPr wrap="square" lIns="18288" tIns="18288" rIns="18288" bIns="18288">
            <a:spAutoFit/>
          </a:bodyPr>
          <a:lstStyle/>
          <a:p>
            <a:r>
              <a:rPr sz="2200" b="0">
                <a:solidFill>
                  <a:srgbClr val="505050"/>
                </a:solidFill>
                <a:latin typeface="Calibri"/>
                <a:ea typeface="Calibri"/>
                <a:cs typeface="Calibri"/>
              </a:rPr>
              <a:t>Un emballage de distribution efficace doit :</a:t>
            </a:r>
          </a:p>
          <a:p>
            <a:r>
              <a:rPr sz="2200" b="0">
                <a:solidFill>
                  <a:srgbClr val="505050"/>
                </a:solidFill>
                <a:latin typeface="Calibri"/>
                <a:ea typeface="Calibri"/>
                <a:cs typeface="Calibri"/>
              </a:rPr>
              <a:t>• protéger les biens pendant la manutention et le transport,</a:t>
            </a:r>
          </a:p>
          <a:p>
            <a:r>
              <a:rPr sz="2200" b="0">
                <a:solidFill>
                  <a:srgbClr val="505050"/>
                </a:solidFill>
                <a:latin typeface="Calibri"/>
                <a:ea typeface="Calibri"/>
                <a:cs typeface="Calibri"/>
              </a:rPr>
              <a:t>• être compatible avec les équipements de manutention et les systèmes de stockage,</a:t>
            </a:r>
          </a:p>
          <a:p>
            <a:r>
              <a:rPr sz="2200" b="0">
                <a:solidFill>
                  <a:srgbClr val="505050"/>
                </a:solidFill>
                <a:latin typeface="Calibri"/>
                <a:ea typeface="Calibri"/>
                <a:cs typeface="Calibri"/>
              </a:rPr>
              <a:t>• optimiser l’utilisation de l’espace,</a:t>
            </a:r>
          </a:p>
          <a:p>
            <a:r>
              <a:rPr sz="2200" b="0">
                <a:solidFill>
                  <a:srgbClr val="505050"/>
                </a:solidFill>
                <a:latin typeface="Calibri"/>
                <a:ea typeface="Calibri"/>
                <a:cs typeface="Calibri"/>
              </a:rPr>
              <a:t>• réduire les coûts logistiques,</a:t>
            </a:r>
          </a:p>
          <a:p>
            <a:r>
              <a:rPr sz="2200" b="0">
                <a:solidFill>
                  <a:srgbClr val="505050"/>
                </a:solidFill>
                <a:latin typeface="Calibri"/>
                <a:ea typeface="Calibri"/>
                <a:cs typeface="Calibri"/>
              </a:rPr>
              <a:t>• respecter les exigences légales et de sécurité.</a:t>
            </a:r>
          </a:p>
        </p:txBody>
      </p:sp>
    </p:spTree>
    <p:extLst>
      <p:ext uri="{BB962C8B-B14F-4D97-AF65-F5344CB8AC3E}">
        <p14:creationId xmlns:p14="http://schemas.microsoft.com/office/powerpoint/2010/main" val="2678074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D7E7CE-3F12-3D00-2973-230E90874990}"/>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 name="BP copied footer text">
            <a:extLst>
              <a:ext uri="{FF2B5EF4-FFF2-40B4-BE49-F238E27FC236}">
                <a16:creationId xmlns:a16="http://schemas.microsoft.com/office/drawing/2014/main" id="{24B918C2-872C-4850-9676-81F1C36A94B0}"/>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a:solidFill>
                  <a:srgbClr val="000000"/>
                </a:solidFill>
                <a:latin typeface="Calibri"/>
                <a:ea typeface="Calibri"/>
                <a:cs typeface="Calibri"/>
              </a:rPr>
              <a:t>Distribution et flux de matières</a:t>
            </a:r>
            <a:endParaRPr lang="en-GB" sz="120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DF85863C-7905-45E0-A61E-521804C021EE}"/>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BP copied footer text">
            <a:extLst>
              <a:ext uri="{FF2B5EF4-FFF2-40B4-BE49-F238E27FC236}">
                <a16:creationId xmlns:a16="http://schemas.microsoft.com/office/drawing/2014/main" id="{E4FE877E-E2AF-4D23-A18A-A78F11EAF936}"/>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dirty="0">
                <a:solidFill>
                  <a:srgbClr val="000000"/>
                </a:solidFill>
                <a:latin typeface="Calibri"/>
                <a:ea typeface="Calibri"/>
                <a:cs typeface="Calibri"/>
              </a:rPr>
              <a:t>Distribution et flux de matières</a:t>
            </a:r>
            <a:endParaRPr lang="en-GB" sz="1200" dirty="0">
              <a:solidFill>
                <a:srgbClr val="000000"/>
              </a:solidFill>
              <a:latin typeface="Calibri"/>
              <a:ea typeface="Calibri"/>
              <a:cs typeface="Calibri"/>
            </a:endParaRPr>
          </a:p>
        </p:txBody>
      </p:sp>
      <p:sp>
        <p:nvSpPr>
          <p:cNvPr id="6" name="Rectangle 5"/>
          <p:cNvSpPr/>
          <p:nvPr/>
        </p:nvSpPr>
        <p:spPr>
          <a:xfrm>
            <a:off x="182880" y="2651760"/>
            <a:ext cx="3063240" cy="214884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Rectangle 6"/>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8" name="TextBox 7"/>
          <p:cNvSpPr txBox="1"/>
          <p:nvPr/>
        </p:nvSpPr>
        <p:spPr>
          <a:xfrm>
            <a:off x="320040" y="2788920"/>
            <a:ext cx="2788920" cy="182880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Étiquetage dans</a:t>
            </a:r>
          </a:p>
          <a:p>
            <a:r>
              <a:rPr sz="2200" b="0">
                <a:solidFill>
                  <a:srgbClr val="FFFFFF"/>
                </a:solidFill>
                <a:latin typeface="Calibri"/>
                <a:ea typeface="Calibri"/>
                <a:cs typeface="Calibri"/>
              </a:rPr>
              <a:t>la distribution</a:t>
            </a:r>
          </a:p>
        </p:txBody>
      </p:sp>
      <p:sp>
        <p:nvSpPr>
          <p:cNvPr id="9" name="TextBox 8"/>
          <p:cNvSpPr txBox="1"/>
          <p:nvPr/>
        </p:nvSpPr>
        <p:spPr>
          <a:xfrm>
            <a:off x="3886200" y="685800"/>
            <a:ext cx="7406640" cy="4892040"/>
          </a:xfrm>
          <a:prstGeom prst="rect">
            <a:avLst/>
          </a:prstGeom>
          <a:noFill/>
        </p:spPr>
        <p:txBody>
          <a:bodyPr wrap="square" lIns="18288" tIns="18288" rIns="18288" bIns="18288">
            <a:spAutoFit/>
          </a:bodyPr>
          <a:lstStyle/>
          <a:p>
            <a:r>
              <a:rPr sz="2200" b="0" dirty="0">
                <a:solidFill>
                  <a:srgbClr val="505050"/>
                </a:solidFill>
                <a:latin typeface="Calibri"/>
                <a:ea typeface="Calibri"/>
                <a:cs typeface="Calibri"/>
              </a:rPr>
              <a:t>Les </a:t>
            </a:r>
            <a:r>
              <a:rPr sz="2200" b="0" dirty="0" err="1">
                <a:solidFill>
                  <a:srgbClr val="505050"/>
                </a:solidFill>
                <a:latin typeface="Calibri"/>
                <a:ea typeface="Calibri"/>
                <a:cs typeface="Calibri"/>
              </a:rPr>
              <a:t>étiquettes</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sont</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essentielles</a:t>
            </a:r>
            <a:r>
              <a:rPr sz="2200" b="0" dirty="0">
                <a:solidFill>
                  <a:srgbClr val="505050"/>
                </a:solidFill>
                <a:latin typeface="Calibri"/>
                <a:ea typeface="Calibri"/>
                <a:cs typeface="Calibri"/>
              </a:rPr>
              <a:t> pour :</a:t>
            </a:r>
          </a:p>
          <a:p>
            <a:r>
              <a:rPr sz="2200" b="0" dirty="0">
                <a:solidFill>
                  <a:srgbClr val="505050"/>
                </a:solidFill>
                <a:latin typeface="Calibri"/>
                <a:ea typeface="Calibri"/>
                <a:cs typeface="Calibri"/>
              </a:rPr>
              <a:t>• identifier les </a:t>
            </a:r>
            <a:r>
              <a:rPr sz="2200" b="0" dirty="0" err="1">
                <a:solidFill>
                  <a:srgbClr val="505050"/>
                </a:solidFill>
                <a:latin typeface="Calibri"/>
                <a:ea typeface="Calibri"/>
                <a:cs typeface="Calibri"/>
              </a:rPr>
              <a:t>produits</a:t>
            </a:r>
            <a:r>
              <a:rPr sz="2200" b="0" dirty="0">
                <a:solidFill>
                  <a:srgbClr val="505050"/>
                </a:solidFill>
                <a:latin typeface="Calibri"/>
                <a:ea typeface="Calibri"/>
                <a:cs typeface="Calibri"/>
              </a:rPr>
              <a:t>,</a:t>
            </a:r>
          </a:p>
          <a:p>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suivre</a:t>
            </a:r>
            <a:r>
              <a:rPr sz="2200" b="0" dirty="0">
                <a:solidFill>
                  <a:srgbClr val="505050"/>
                </a:solidFill>
                <a:latin typeface="Calibri"/>
                <a:ea typeface="Calibri"/>
                <a:cs typeface="Calibri"/>
              </a:rPr>
              <a:t> et tracer les flux,</a:t>
            </a:r>
          </a:p>
          <a:p>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gérer</a:t>
            </a:r>
            <a:r>
              <a:rPr sz="2200" b="0" dirty="0">
                <a:solidFill>
                  <a:srgbClr val="505050"/>
                </a:solidFill>
                <a:latin typeface="Calibri"/>
                <a:ea typeface="Calibri"/>
                <a:cs typeface="Calibri"/>
              </a:rPr>
              <a:t> les stocks,</a:t>
            </a:r>
          </a:p>
          <a:p>
            <a:r>
              <a:rPr sz="2200" b="0" dirty="0">
                <a:solidFill>
                  <a:srgbClr val="505050"/>
                </a:solidFill>
                <a:latin typeface="Calibri"/>
                <a:ea typeface="Calibri"/>
                <a:cs typeface="Calibri"/>
              </a:rPr>
              <a:t>• respecter les </a:t>
            </a:r>
            <a:r>
              <a:rPr sz="2200" b="0" dirty="0" err="1">
                <a:solidFill>
                  <a:srgbClr val="505050"/>
                </a:solidFill>
                <a:latin typeface="Calibri"/>
                <a:ea typeface="Calibri"/>
                <a:cs typeface="Calibri"/>
              </a:rPr>
              <a:t>réglementations</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en</a:t>
            </a:r>
            <a:r>
              <a:rPr sz="2200" b="0" dirty="0">
                <a:solidFill>
                  <a:srgbClr val="505050"/>
                </a:solidFill>
                <a:latin typeface="Calibri"/>
                <a:ea typeface="Calibri"/>
                <a:cs typeface="Calibri"/>
              </a:rPr>
              <a:t> matière de transport et de douane.</a:t>
            </a:r>
          </a:p>
          <a:p>
            <a:endParaRPr sz="2200" b="0" dirty="0">
              <a:solidFill>
                <a:srgbClr val="505050"/>
              </a:solidFill>
              <a:latin typeface="Calibri"/>
              <a:ea typeface="Calibri"/>
              <a:cs typeface="Calibri"/>
            </a:endParaRPr>
          </a:p>
          <a:p>
            <a:r>
              <a:rPr sz="2200" b="0" dirty="0" err="1">
                <a:solidFill>
                  <a:srgbClr val="505050"/>
                </a:solidFill>
                <a:latin typeface="Calibri"/>
                <a:ea typeface="Calibri"/>
                <a:cs typeface="Calibri"/>
              </a:rPr>
              <a:t>Informations</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typiques</a:t>
            </a:r>
            <a:r>
              <a:rPr sz="2200" b="0" dirty="0">
                <a:solidFill>
                  <a:srgbClr val="505050"/>
                </a:solidFill>
                <a:latin typeface="Calibri"/>
                <a:ea typeface="Calibri"/>
                <a:cs typeface="Calibri"/>
              </a:rPr>
              <a:t> figurant sur </a:t>
            </a:r>
            <a:r>
              <a:rPr sz="2200" b="0" dirty="0" err="1">
                <a:solidFill>
                  <a:srgbClr val="505050"/>
                </a:solidFill>
                <a:latin typeface="Calibri"/>
                <a:ea typeface="Calibri"/>
                <a:cs typeface="Calibri"/>
              </a:rPr>
              <a:t>une</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étiquette</a:t>
            </a:r>
            <a:r>
              <a:rPr sz="2200" b="0" dirty="0">
                <a:solidFill>
                  <a:srgbClr val="505050"/>
                </a:solidFill>
                <a:latin typeface="Calibri"/>
                <a:ea typeface="Calibri"/>
                <a:cs typeface="Calibri"/>
              </a:rPr>
              <a:t> :</a:t>
            </a:r>
          </a:p>
          <a:p>
            <a:r>
              <a:rPr sz="2200" b="0" dirty="0">
                <a:solidFill>
                  <a:srgbClr val="505050"/>
                </a:solidFill>
                <a:latin typeface="Calibri"/>
                <a:ea typeface="Calibri"/>
                <a:cs typeface="Calibri"/>
              </a:rPr>
              <a:t>• nom et code du </a:t>
            </a:r>
            <a:r>
              <a:rPr sz="2200" b="0" dirty="0" err="1">
                <a:solidFill>
                  <a:srgbClr val="505050"/>
                </a:solidFill>
                <a:latin typeface="Calibri"/>
                <a:ea typeface="Calibri"/>
                <a:cs typeface="Calibri"/>
              </a:rPr>
              <a:t>produit</a:t>
            </a:r>
            <a:r>
              <a:rPr sz="2200" b="0" dirty="0">
                <a:solidFill>
                  <a:srgbClr val="505050"/>
                </a:solidFill>
                <a:latin typeface="Calibri"/>
                <a:ea typeface="Calibri"/>
                <a:cs typeface="Calibri"/>
              </a:rPr>
              <a:t>,</a:t>
            </a:r>
          </a:p>
          <a:p>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numéro</a:t>
            </a:r>
            <a:r>
              <a:rPr sz="2200" b="0" dirty="0">
                <a:solidFill>
                  <a:srgbClr val="505050"/>
                </a:solidFill>
                <a:latin typeface="Calibri"/>
                <a:ea typeface="Calibri"/>
                <a:cs typeface="Calibri"/>
              </a:rPr>
              <a:t> de lot,</a:t>
            </a:r>
          </a:p>
          <a:p>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consignes</a:t>
            </a:r>
            <a:r>
              <a:rPr sz="2200" b="0" dirty="0">
                <a:solidFill>
                  <a:srgbClr val="505050"/>
                </a:solidFill>
                <a:latin typeface="Calibri"/>
                <a:ea typeface="Calibri"/>
                <a:cs typeface="Calibri"/>
              </a:rPr>
              <a:t> de manutention (fragile, </a:t>
            </a:r>
            <a:r>
              <a:rPr sz="2200" b="0" dirty="0" err="1">
                <a:solidFill>
                  <a:srgbClr val="505050"/>
                </a:solidFill>
                <a:latin typeface="Calibri"/>
                <a:ea typeface="Calibri"/>
                <a:cs typeface="Calibri"/>
              </a:rPr>
              <a:t>garder</a:t>
            </a:r>
            <a:r>
              <a:rPr sz="2200" b="0" dirty="0">
                <a:solidFill>
                  <a:srgbClr val="505050"/>
                </a:solidFill>
                <a:latin typeface="Calibri"/>
                <a:ea typeface="Calibri"/>
                <a:cs typeface="Calibri"/>
              </a:rPr>
              <a:t> au sec),</a:t>
            </a:r>
          </a:p>
          <a:p>
            <a:r>
              <a:rPr sz="2200" b="0" dirty="0">
                <a:solidFill>
                  <a:srgbClr val="505050"/>
                </a:solidFill>
                <a:latin typeface="Calibri"/>
                <a:ea typeface="Calibri"/>
                <a:cs typeface="Calibri"/>
              </a:rPr>
              <a:t>• codes-barres </a:t>
            </a:r>
            <a:r>
              <a:rPr sz="2200" b="0" dirty="0" err="1">
                <a:solidFill>
                  <a:srgbClr val="505050"/>
                </a:solidFill>
                <a:latin typeface="Calibri"/>
                <a:ea typeface="Calibri"/>
                <a:cs typeface="Calibri"/>
              </a:rPr>
              <a:t>ou</a:t>
            </a:r>
            <a:r>
              <a:rPr sz="2200" b="0" dirty="0">
                <a:solidFill>
                  <a:srgbClr val="505050"/>
                </a:solidFill>
                <a:latin typeface="Calibri"/>
                <a:ea typeface="Calibri"/>
                <a:cs typeface="Calibri"/>
              </a:rPr>
              <a:t> codes QR,</a:t>
            </a:r>
          </a:p>
          <a:p>
            <a:r>
              <a:rPr sz="2200" b="0" dirty="0">
                <a:solidFill>
                  <a:srgbClr val="505050"/>
                </a:solidFill>
                <a:latin typeface="Calibri"/>
                <a:ea typeface="Calibri"/>
                <a:cs typeface="Calibri"/>
              </a:rPr>
              <a:t>• destination et données du </a:t>
            </a:r>
            <a:r>
              <a:rPr sz="2200" b="0" dirty="0" err="1">
                <a:solidFill>
                  <a:srgbClr val="505050"/>
                </a:solidFill>
                <a:latin typeface="Calibri"/>
                <a:ea typeface="Calibri"/>
                <a:cs typeface="Calibri"/>
              </a:rPr>
              <a:t>destinataire</a:t>
            </a:r>
            <a:r>
              <a:rPr sz="2200" b="0" dirty="0">
                <a:solidFill>
                  <a:srgbClr val="505050"/>
                </a:solidFill>
                <a:latin typeface="Calibri"/>
                <a:ea typeface="Calibri"/>
                <a:cs typeface="Calibri"/>
              </a:rPr>
              <a:t>.</a:t>
            </a:r>
          </a:p>
        </p:txBody>
      </p:sp>
    </p:spTree>
    <p:extLst>
      <p:ext uri="{BB962C8B-B14F-4D97-AF65-F5344CB8AC3E}">
        <p14:creationId xmlns:p14="http://schemas.microsoft.com/office/powerpoint/2010/main" val="3145433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3600" dirty="0">
                <a:latin typeface="Calibri" panose="020F0502020204030204" pitchFamily="34" charset="0"/>
                <a:cs typeface="Calibri" panose="020F0502020204030204" pitchFamily="34" charset="0"/>
              </a:rPr>
              <a:t>Entreposage et manutention des matériaux</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3</a:t>
            </a:r>
          </a:p>
          <a:p>
            <a:pPr defTabSz="457200"/>
            <a:r>
              <a:rPr lang="pl-PL" sz="3240" b="1" dirty="0">
                <a:solidFill>
                  <a:srgbClr val="FFFFFF"/>
                </a:solidFill>
                <a:latin typeface="Calibri" panose="020F0502020204030204" pitchFamily="34" charset="0"/>
                <a:cs typeface="Calibri" panose="020F0502020204030204" pitchFamily="34" charset="0"/>
              </a:rPr>
              <a:t>Partie 2</a:t>
            </a: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895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EFAD2B-7A46-52C7-A227-14918C222464}"/>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3" name="BP copied footer text">
            <a:extLst>
              <a:ext uri="{FF2B5EF4-FFF2-40B4-BE49-F238E27FC236}">
                <a16:creationId xmlns:a16="http://schemas.microsoft.com/office/drawing/2014/main" id="{96DDA9AE-EB72-4327-B2FE-EAD7E75FBE5A}"/>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dirty="0">
                <a:solidFill>
                  <a:srgbClr val="000000"/>
                </a:solidFill>
                <a:latin typeface="Calibri"/>
                <a:ea typeface="Calibri"/>
                <a:cs typeface="Calibri"/>
              </a:rPr>
              <a:t>Distribution et flux de matières</a:t>
            </a:r>
            <a:endParaRPr lang="en-GB" sz="1200" dirty="0">
              <a:solidFill>
                <a:srgbClr val="000000"/>
              </a:solidFill>
              <a:latin typeface="Calibri"/>
              <a:ea typeface="Calibri"/>
              <a:cs typeface="Calibri"/>
            </a:endParaRPr>
          </a:p>
        </p:txBody>
      </p:sp>
      <p:sp>
        <p:nvSpPr>
          <p:cNvPr id="4" name="BP footer cover">
            <a:extLst>
              <a:ext uri="{FF2B5EF4-FFF2-40B4-BE49-F238E27FC236}">
                <a16:creationId xmlns:a16="http://schemas.microsoft.com/office/drawing/2014/main" id="{558AA9A3-A41F-4780-BCA8-1E00041B5A83}"/>
              </a:ext>
            </a:extLst>
          </p:cNvPr>
          <p:cNvSpPr/>
          <p:nvPr/>
        </p:nvSpPr>
        <p:spPr>
          <a:xfrm>
            <a:off x="0" y="6172200"/>
            <a:ext cx="5334000" cy="609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sz="2200">
              <a:latin typeface="Calibri"/>
              <a:ea typeface="Calibri"/>
              <a:cs typeface="Calibri"/>
            </a:endParaRPr>
          </a:p>
        </p:txBody>
      </p:sp>
      <p:sp>
        <p:nvSpPr>
          <p:cNvPr id="5" name="BP copied footer text">
            <a:extLst>
              <a:ext uri="{FF2B5EF4-FFF2-40B4-BE49-F238E27FC236}">
                <a16:creationId xmlns:a16="http://schemas.microsoft.com/office/drawing/2014/main" id="{CA59AF1F-0188-4CE0-A670-B735F56A08CF}"/>
              </a:ext>
            </a:extLst>
          </p:cNvPr>
          <p:cNvSpPr txBox="1"/>
          <p:nvPr/>
        </p:nvSpPr>
        <p:spPr>
          <a:xfrm>
            <a:off x="242395" y="5725020"/>
            <a:ext cx="5044440" cy="929640"/>
          </a:xfrm>
          <a:prstGeom prst="rect">
            <a:avLst/>
          </a:prstGeom>
          <a:noFill/>
        </p:spPr>
        <p:txBody>
          <a:bodyPr vertOverflow="overflow" vert="horz" wrap="none" lIns="0" tIns="0" rIns="0" bIns="0" rtlCol="0" anchor="b">
            <a:noAutofit/>
          </a:bodyPr>
          <a:lstStyle/>
          <a:p>
            <a:pPr algn="l"/>
            <a:r>
              <a:rPr lang="fr-FR" sz="1200" dirty="0">
                <a:solidFill>
                  <a:srgbClr val="000000"/>
                </a:solidFill>
                <a:latin typeface="Calibri"/>
                <a:ea typeface="Calibri"/>
                <a:cs typeface="Calibri"/>
              </a:rPr>
              <a:t>Distribution et flux de matières</a:t>
            </a:r>
            <a:endParaRPr lang="en-GB" sz="1200" dirty="0">
              <a:solidFill>
                <a:srgbClr val="000000"/>
              </a:solidFill>
              <a:latin typeface="Calibri"/>
              <a:ea typeface="Calibri"/>
              <a:cs typeface="Calibri"/>
            </a:endParaRPr>
          </a:p>
        </p:txBody>
      </p:sp>
      <p:sp>
        <p:nvSpPr>
          <p:cNvPr id="6" name="Rectangle 5"/>
          <p:cNvSpPr/>
          <p:nvPr/>
        </p:nvSpPr>
        <p:spPr>
          <a:xfrm>
            <a:off x="182880" y="2468880"/>
            <a:ext cx="3063240" cy="2514600"/>
          </a:xfrm>
          <a:prstGeom prst="rect">
            <a:avLst/>
          </a:prstGeom>
          <a:solidFill>
            <a:srgbClr val="3BB9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7" name="Rectangle 6"/>
          <p:cNvSpPr/>
          <p:nvPr/>
        </p:nvSpPr>
        <p:spPr>
          <a:xfrm>
            <a:off x="3657600" y="182880"/>
            <a:ext cx="7955279" cy="64465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200">
              <a:latin typeface="Calibri"/>
              <a:ea typeface="Calibri"/>
              <a:cs typeface="Calibri"/>
            </a:endParaRPr>
          </a:p>
        </p:txBody>
      </p:sp>
      <p:sp>
        <p:nvSpPr>
          <p:cNvPr id="8" name="TextBox 7"/>
          <p:cNvSpPr txBox="1"/>
          <p:nvPr/>
        </p:nvSpPr>
        <p:spPr>
          <a:xfrm>
            <a:off x="320040" y="2606040"/>
            <a:ext cx="2788920" cy="2194560"/>
          </a:xfrm>
          <a:prstGeom prst="rect">
            <a:avLst/>
          </a:prstGeom>
          <a:noFill/>
        </p:spPr>
        <p:txBody>
          <a:bodyPr wrap="square" lIns="18288" tIns="18288" rIns="18288" bIns="18288" anchor="ctr">
            <a:spAutoFit/>
          </a:bodyPr>
          <a:lstStyle/>
          <a:p>
            <a:r>
              <a:rPr sz="2200" b="0">
                <a:solidFill>
                  <a:srgbClr val="FFFFFF"/>
                </a:solidFill>
                <a:latin typeface="Calibri"/>
                <a:ea typeface="Calibri"/>
                <a:cs typeface="Calibri"/>
              </a:rPr>
              <a:t>Emballage et</a:t>
            </a:r>
          </a:p>
          <a:p>
            <a:r>
              <a:rPr sz="2200" b="0">
                <a:solidFill>
                  <a:srgbClr val="FFFFFF"/>
                </a:solidFill>
                <a:latin typeface="Calibri"/>
                <a:ea typeface="Calibri"/>
                <a:cs typeface="Calibri"/>
              </a:rPr>
              <a:t>manutention</a:t>
            </a:r>
          </a:p>
          <a:p>
            <a:r>
              <a:rPr sz="2200" b="0">
                <a:solidFill>
                  <a:srgbClr val="FFFFFF"/>
                </a:solidFill>
                <a:latin typeface="Calibri"/>
                <a:ea typeface="Calibri"/>
                <a:cs typeface="Calibri"/>
              </a:rPr>
              <a:t>durables</a:t>
            </a:r>
          </a:p>
        </p:txBody>
      </p:sp>
      <p:sp>
        <p:nvSpPr>
          <p:cNvPr id="9" name="TextBox 8"/>
          <p:cNvSpPr txBox="1"/>
          <p:nvPr/>
        </p:nvSpPr>
        <p:spPr>
          <a:xfrm>
            <a:off x="3886200" y="685800"/>
            <a:ext cx="7406640" cy="4892040"/>
          </a:xfrm>
          <a:prstGeom prst="rect">
            <a:avLst/>
          </a:prstGeom>
          <a:noFill/>
        </p:spPr>
        <p:txBody>
          <a:bodyPr wrap="square" lIns="18288" tIns="18288" rIns="18288" bIns="18288">
            <a:spAutoFit/>
          </a:bodyPr>
          <a:lstStyle/>
          <a:p>
            <a:r>
              <a:rPr sz="2200" b="0" dirty="0" err="1">
                <a:solidFill>
                  <a:srgbClr val="505050"/>
                </a:solidFill>
                <a:latin typeface="Calibri"/>
                <a:ea typeface="Calibri"/>
                <a:cs typeface="Calibri"/>
              </a:rPr>
              <a:t>Principaux</a:t>
            </a:r>
            <a:r>
              <a:rPr sz="2200" b="0" dirty="0">
                <a:solidFill>
                  <a:srgbClr val="505050"/>
                </a:solidFill>
                <a:latin typeface="Calibri"/>
                <a:ea typeface="Calibri"/>
                <a:cs typeface="Calibri"/>
              </a:rPr>
              <a:t> aspects de la </a:t>
            </a:r>
            <a:r>
              <a:rPr sz="2200" b="0" dirty="0" err="1">
                <a:solidFill>
                  <a:srgbClr val="505050"/>
                </a:solidFill>
                <a:latin typeface="Calibri"/>
                <a:ea typeface="Calibri"/>
                <a:cs typeface="Calibri"/>
              </a:rPr>
              <a:t>durabilité</a:t>
            </a:r>
            <a:r>
              <a:rPr sz="2200" b="0" dirty="0">
                <a:solidFill>
                  <a:srgbClr val="505050"/>
                </a:solidFill>
                <a:latin typeface="Calibri"/>
                <a:ea typeface="Calibri"/>
                <a:cs typeface="Calibri"/>
              </a:rPr>
              <a:t> :</a:t>
            </a:r>
          </a:p>
          <a:p>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utilisation</a:t>
            </a:r>
            <a:r>
              <a:rPr sz="2200" b="0" dirty="0">
                <a:solidFill>
                  <a:srgbClr val="505050"/>
                </a:solidFill>
                <a:latin typeface="Calibri"/>
                <a:ea typeface="Calibri"/>
                <a:cs typeface="Calibri"/>
              </a:rPr>
              <a:t> de </a:t>
            </a:r>
            <a:r>
              <a:rPr sz="2200" b="0" dirty="0" err="1">
                <a:solidFill>
                  <a:srgbClr val="505050"/>
                </a:solidFill>
                <a:latin typeface="Calibri"/>
                <a:ea typeface="Calibri"/>
                <a:cs typeface="Calibri"/>
              </a:rPr>
              <a:t>matériaux</a:t>
            </a:r>
            <a:r>
              <a:rPr sz="2200" b="0" dirty="0">
                <a:solidFill>
                  <a:srgbClr val="505050"/>
                </a:solidFill>
                <a:latin typeface="Calibri"/>
                <a:ea typeface="Calibri"/>
                <a:cs typeface="Calibri"/>
              </a:rPr>
              <a:t> recyclables et </a:t>
            </a:r>
            <a:r>
              <a:rPr sz="2200" b="0" dirty="0" err="1">
                <a:solidFill>
                  <a:srgbClr val="505050"/>
                </a:solidFill>
                <a:latin typeface="Calibri"/>
                <a:ea typeface="Calibri"/>
                <a:cs typeface="Calibri"/>
              </a:rPr>
              <a:t>réutilisables</a:t>
            </a:r>
            <a:r>
              <a:rPr sz="2200" b="0" dirty="0">
                <a:solidFill>
                  <a:srgbClr val="505050"/>
                </a:solidFill>
                <a:latin typeface="Calibri"/>
                <a:ea typeface="Calibri"/>
                <a:cs typeface="Calibri"/>
              </a:rPr>
              <a:t>,</a:t>
            </a:r>
          </a:p>
          <a:p>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réduction</a:t>
            </a:r>
            <a:r>
              <a:rPr sz="2200" b="0" dirty="0">
                <a:solidFill>
                  <a:srgbClr val="505050"/>
                </a:solidFill>
                <a:latin typeface="Calibri"/>
                <a:ea typeface="Calibri"/>
                <a:cs typeface="Calibri"/>
              </a:rPr>
              <a:t> du volume et du </a:t>
            </a:r>
            <a:r>
              <a:rPr sz="2200" b="0" dirty="0" err="1">
                <a:solidFill>
                  <a:srgbClr val="505050"/>
                </a:solidFill>
                <a:latin typeface="Calibri"/>
                <a:ea typeface="Calibri"/>
                <a:cs typeface="Calibri"/>
              </a:rPr>
              <a:t>poids</a:t>
            </a:r>
            <a:r>
              <a:rPr sz="2200" b="0" dirty="0">
                <a:solidFill>
                  <a:srgbClr val="505050"/>
                </a:solidFill>
                <a:latin typeface="Calibri"/>
                <a:ea typeface="Calibri"/>
                <a:cs typeface="Calibri"/>
              </a:rPr>
              <a:t> des </a:t>
            </a:r>
            <a:r>
              <a:rPr sz="2200" b="0" dirty="0" err="1">
                <a:solidFill>
                  <a:srgbClr val="505050"/>
                </a:solidFill>
                <a:latin typeface="Calibri"/>
                <a:ea typeface="Calibri"/>
                <a:cs typeface="Calibri"/>
              </a:rPr>
              <a:t>emballages</a:t>
            </a:r>
            <a:r>
              <a:rPr sz="2200" b="0" dirty="0">
                <a:solidFill>
                  <a:srgbClr val="505050"/>
                </a:solidFill>
                <a:latin typeface="Calibri"/>
                <a:ea typeface="Calibri"/>
                <a:cs typeface="Calibri"/>
              </a:rPr>
              <a:t>,</a:t>
            </a:r>
          </a:p>
          <a:p>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systèmes</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d’emballages</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retournables</a:t>
            </a:r>
            <a:r>
              <a:rPr sz="2200" b="0" dirty="0">
                <a:solidFill>
                  <a:srgbClr val="505050"/>
                </a:solidFill>
                <a:latin typeface="Calibri"/>
                <a:ea typeface="Calibri"/>
                <a:cs typeface="Calibri"/>
              </a:rPr>
              <a:t>,</a:t>
            </a:r>
          </a:p>
          <a:p>
            <a:r>
              <a:rPr sz="2200" b="0" dirty="0">
                <a:solidFill>
                  <a:srgbClr val="505050"/>
                </a:solidFill>
                <a:latin typeface="Calibri"/>
                <a:ea typeface="Calibri"/>
                <a:cs typeface="Calibri"/>
              </a:rPr>
              <a:t>• solutions </a:t>
            </a:r>
            <a:r>
              <a:rPr sz="2200" b="0" dirty="0" err="1">
                <a:solidFill>
                  <a:srgbClr val="505050"/>
                </a:solidFill>
                <a:latin typeface="Calibri"/>
                <a:ea typeface="Calibri"/>
                <a:cs typeface="Calibri"/>
              </a:rPr>
              <a:t>d’étiquetage</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respectueuses</a:t>
            </a:r>
            <a:r>
              <a:rPr sz="2200" b="0" dirty="0">
                <a:solidFill>
                  <a:srgbClr val="505050"/>
                </a:solidFill>
                <a:latin typeface="Calibri"/>
                <a:ea typeface="Calibri"/>
                <a:cs typeface="Calibri"/>
              </a:rPr>
              <a:t> de </a:t>
            </a:r>
            <a:r>
              <a:rPr sz="2200" b="0" dirty="0" err="1">
                <a:solidFill>
                  <a:srgbClr val="505050"/>
                </a:solidFill>
                <a:latin typeface="Calibri"/>
                <a:ea typeface="Calibri"/>
                <a:cs typeface="Calibri"/>
              </a:rPr>
              <a:t>l’environnement</a:t>
            </a:r>
            <a:r>
              <a:rPr sz="2200" b="0" dirty="0">
                <a:solidFill>
                  <a:srgbClr val="505050"/>
                </a:solidFill>
                <a:latin typeface="Calibri"/>
                <a:ea typeface="Calibri"/>
                <a:cs typeface="Calibri"/>
              </a:rPr>
              <a:t>,</a:t>
            </a:r>
          </a:p>
          <a:p>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optimisation</a:t>
            </a:r>
            <a:r>
              <a:rPr sz="2200" b="0" dirty="0">
                <a:solidFill>
                  <a:srgbClr val="505050"/>
                </a:solidFill>
                <a:latin typeface="Calibri"/>
                <a:ea typeface="Calibri"/>
                <a:cs typeface="Calibri"/>
              </a:rPr>
              <a:t> des processus de manutention </a:t>
            </a:r>
            <a:r>
              <a:rPr sz="2200" b="0" dirty="0" err="1">
                <a:solidFill>
                  <a:srgbClr val="505050"/>
                </a:solidFill>
                <a:latin typeface="Calibri"/>
                <a:ea typeface="Calibri"/>
                <a:cs typeface="Calibri"/>
              </a:rPr>
              <a:t>afin</a:t>
            </a:r>
            <a:r>
              <a:rPr sz="2200" b="0" dirty="0">
                <a:solidFill>
                  <a:srgbClr val="505050"/>
                </a:solidFill>
                <a:latin typeface="Calibri"/>
                <a:ea typeface="Calibri"/>
                <a:cs typeface="Calibri"/>
              </a:rPr>
              <a:t> de </a:t>
            </a:r>
            <a:r>
              <a:rPr sz="2200" b="0" dirty="0" err="1">
                <a:solidFill>
                  <a:srgbClr val="505050"/>
                </a:solidFill>
                <a:latin typeface="Calibri"/>
                <a:ea typeface="Calibri"/>
                <a:cs typeface="Calibri"/>
              </a:rPr>
              <a:t>réduire</a:t>
            </a:r>
            <a:r>
              <a:rPr sz="2200" b="0" dirty="0">
                <a:solidFill>
                  <a:srgbClr val="505050"/>
                </a:solidFill>
                <a:latin typeface="Calibri"/>
                <a:ea typeface="Calibri"/>
                <a:cs typeface="Calibri"/>
              </a:rPr>
              <a:t> la </a:t>
            </a:r>
            <a:r>
              <a:rPr sz="2200" b="0" dirty="0" err="1">
                <a:solidFill>
                  <a:srgbClr val="505050"/>
                </a:solidFill>
                <a:latin typeface="Calibri"/>
                <a:ea typeface="Calibri"/>
                <a:cs typeface="Calibri"/>
              </a:rPr>
              <a:t>consommation</a:t>
            </a:r>
            <a:r>
              <a:rPr sz="2200" b="0" dirty="0">
                <a:solidFill>
                  <a:srgbClr val="505050"/>
                </a:solidFill>
                <a:latin typeface="Calibri"/>
                <a:ea typeface="Calibri"/>
                <a:cs typeface="Calibri"/>
              </a:rPr>
              <a:t> </a:t>
            </a:r>
            <a:r>
              <a:rPr sz="2200" b="0" dirty="0" err="1">
                <a:solidFill>
                  <a:srgbClr val="505050"/>
                </a:solidFill>
                <a:latin typeface="Calibri"/>
                <a:ea typeface="Calibri"/>
                <a:cs typeface="Calibri"/>
              </a:rPr>
              <a:t>d’énergie</a:t>
            </a:r>
            <a:r>
              <a:rPr sz="2200" b="0" dirty="0">
                <a:solidFill>
                  <a:srgbClr val="505050"/>
                </a:solidFill>
                <a:latin typeface="Calibri"/>
                <a:ea typeface="Calibri"/>
                <a:cs typeface="Calibri"/>
              </a:rPr>
              <a:t>.</a:t>
            </a:r>
          </a:p>
        </p:txBody>
      </p:sp>
    </p:spTree>
    <p:extLst>
      <p:ext uri="{BB962C8B-B14F-4D97-AF65-F5344CB8AC3E}">
        <p14:creationId xmlns:p14="http://schemas.microsoft.com/office/powerpoint/2010/main" val="18057646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0590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61E0-707F-A683-3393-EA739ABD0173}"/>
              </a:ext>
            </a:extLst>
          </p:cNvPr>
          <p:cNvSpPr>
            <a:spLocks noGrp="1"/>
          </p:cNvSpPr>
          <p:nvPr>
            <p:ph type="ctrTitle"/>
          </p:nvPr>
        </p:nvSpPr>
        <p:spPr/>
        <p:txBody>
          <a:bodyPr>
            <a:normAutofit/>
          </a:bodyPr>
          <a:lstStyle/>
          <a:p>
            <a:pPr algn="r"/>
            <a:r>
              <a:rPr lang="en-US" sz="3600">
                <a:latin typeface="Calibri"/>
                <a:ea typeface="Calibri"/>
                <a:cs typeface="Calibri"/>
              </a:rPr>
              <a:t>Manutention des matériaux et emballage</a:t>
            </a:r>
            <a:endParaRPr lang="en-US" sz="4000"/>
          </a:p>
        </p:txBody>
      </p:sp>
      <p:sp>
        <p:nvSpPr>
          <p:cNvPr id="3" name="Subtitle 2">
            <a:extLst>
              <a:ext uri="{FF2B5EF4-FFF2-40B4-BE49-F238E27FC236}">
                <a16:creationId xmlns:a16="http://schemas.microsoft.com/office/drawing/2014/main" id="{9B5AE13E-6938-1751-5588-F047AA2D72C4}"/>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9BE0FBF2-BA5D-62CA-7975-13AF796C2DC0}"/>
              </a:ext>
            </a:extLst>
          </p:cNvPr>
          <p:cNvPicPr>
            <a:picLocks noChangeAspect="1"/>
          </p:cNvPicPr>
          <p:nvPr/>
        </p:nvPicPr>
        <p:blipFill>
          <a:blip r:embed="rId3"/>
          <a:stretch>
            <a:fillRect/>
          </a:stretch>
        </p:blipFill>
        <p:spPr>
          <a:xfrm>
            <a:off x="-1534" y="1210"/>
            <a:ext cx="2456966" cy="759579"/>
          </a:xfrm>
          <a:prstGeom prst="rect">
            <a:avLst/>
          </a:prstGeom>
        </p:spPr>
      </p:pic>
    </p:spTree>
    <p:extLst>
      <p:ext uri="{BB962C8B-B14F-4D97-AF65-F5344CB8AC3E}">
        <p14:creationId xmlns:p14="http://schemas.microsoft.com/office/powerpoint/2010/main" val="371680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rPr lang="pl-PL" sz="2200" dirty="0" err="1">
                <a:latin typeface="Calibri"/>
                <a:ea typeface="Calibri"/>
                <a:cs typeface="Calibri"/>
              </a:rPr>
              <a:t>Implantation de l’entrepôt</a:t>
            </a:r>
          </a:p>
        </p:txBody>
      </p:sp>
      <p:sp>
        <p:nvSpPr>
          <p:cNvPr id="3" name="Symbol zastępczy zawartości 2"/>
          <p:cNvSpPr>
            <a:spLocks noGrp="1"/>
          </p:cNvSpPr>
          <p:nvPr>
            <p:ph idx="1"/>
          </p:nvPr>
        </p:nvSpPr>
        <p:spPr>
          <a:xfrm>
            <a:off x="3869267" y="864108"/>
            <a:ext cx="7805897" cy="5120640"/>
          </a:xfrm>
        </p:spPr>
        <p:txBody>
          <a:bodyPr wrap="square">
            <a:normAutofit/>
          </a:bodyPr>
          <a:lstStyle/>
          <a:p>
            <a:pPr marL="0" indent="0">
              <a:buNone/>
            </a:pPr>
            <a:r>
              <a:rPr sz="2200" dirty="0" err="1">
                <a:latin typeface="Calibri"/>
                <a:ea typeface="Calibri"/>
                <a:cs typeface="Calibri"/>
              </a:rPr>
              <a:t>L’implantation</a:t>
            </a:r>
            <a:r>
              <a:rPr sz="2200" dirty="0">
                <a:latin typeface="Calibri"/>
                <a:ea typeface="Calibri"/>
                <a:cs typeface="Calibri"/>
              </a:rPr>
              <a:t> d’un entrepôt </a:t>
            </a:r>
            <a:r>
              <a:rPr sz="2200" dirty="0" err="1">
                <a:latin typeface="Calibri"/>
                <a:ea typeface="Calibri"/>
                <a:cs typeface="Calibri"/>
              </a:rPr>
              <a:t>désigne</a:t>
            </a:r>
            <a:r>
              <a:rPr sz="2200" dirty="0">
                <a:latin typeface="Calibri"/>
                <a:ea typeface="Calibri"/>
                <a:cs typeface="Calibri"/>
              </a:rPr>
              <a:t> </a:t>
            </a:r>
            <a:r>
              <a:rPr sz="2200" dirty="0" err="1">
                <a:latin typeface="Calibri"/>
                <a:ea typeface="Calibri"/>
                <a:cs typeface="Calibri"/>
              </a:rPr>
              <a:t>l’organisation</a:t>
            </a:r>
            <a:r>
              <a:rPr sz="2200" dirty="0">
                <a:latin typeface="Calibri"/>
                <a:ea typeface="Calibri"/>
                <a:cs typeface="Calibri"/>
              </a:rPr>
              <a:t> physique des zones </a:t>
            </a:r>
            <a:r>
              <a:rPr sz="2200" dirty="0" err="1">
                <a:latin typeface="Calibri"/>
                <a:ea typeface="Calibri"/>
                <a:cs typeface="Calibri"/>
              </a:rPr>
              <a:t>fonctionnelles</a:t>
            </a:r>
            <a:r>
              <a:rPr sz="2200" dirty="0">
                <a:latin typeface="Calibri"/>
                <a:ea typeface="Calibri"/>
                <a:cs typeface="Calibri"/>
              </a:rPr>
              <a:t> </a:t>
            </a:r>
            <a:r>
              <a:rPr sz="2200" dirty="0" err="1">
                <a:latin typeface="Calibri"/>
                <a:ea typeface="Calibri"/>
                <a:cs typeface="Calibri"/>
              </a:rPr>
              <a:t>afin</a:t>
            </a:r>
            <a:r>
              <a:rPr sz="2200" dirty="0">
                <a:latin typeface="Calibri"/>
                <a:ea typeface="Calibri"/>
                <a:cs typeface="Calibri"/>
              </a:rPr>
              <a:t> </a:t>
            </a:r>
            <a:r>
              <a:rPr sz="2200" dirty="0" err="1">
                <a:latin typeface="Calibri"/>
                <a:ea typeface="Calibri"/>
                <a:cs typeface="Calibri"/>
              </a:rPr>
              <a:t>d’assurer</a:t>
            </a:r>
            <a:r>
              <a:rPr sz="2200" dirty="0">
                <a:latin typeface="Calibri"/>
                <a:ea typeface="Calibri"/>
                <a:cs typeface="Calibri"/>
              </a:rPr>
              <a:t> un flux de matières </a:t>
            </a:r>
            <a:r>
              <a:rPr sz="2200" dirty="0" err="1">
                <a:latin typeface="Calibri"/>
                <a:ea typeface="Calibri"/>
                <a:cs typeface="Calibri"/>
              </a:rPr>
              <a:t>efficace</a:t>
            </a:r>
            <a:r>
              <a:rPr sz="2200" dirty="0">
                <a:latin typeface="Calibri"/>
                <a:ea typeface="Calibri"/>
                <a:cs typeface="Calibri"/>
              </a:rPr>
              <a:t>.</a:t>
            </a:r>
          </a:p>
          <a:p>
            <a:r>
              <a:rPr sz="2200" dirty="0">
                <a:latin typeface="Calibri"/>
                <a:ea typeface="Calibri"/>
                <a:cs typeface="Calibri"/>
              </a:rPr>
              <a:t>Zones </a:t>
            </a:r>
            <a:r>
              <a:rPr sz="2200" dirty="0" err="1">
                <a:latin typeface="Calibri"/>
                <a:ea typeface="Calibri"/>
                <a:cs typeface="Calibri"/>
              </a:rPr>
              <a:t>fonctionnelles</a:t>
            </a:r>
            <a:r>
              <a:rPr sz="2200" dirty="0">
                <a:latin typeface="Calibri"/>
                <a:ea typeface="Calibri"/>
                <a:cs typeface="Calibri"/>
              </a:rPr>
              <a:t> </a:t>
            </a:r>
            <a:r>
              <a:rPr sz="2200" dirty="0" err="1">
                <a:latin typeface="Calibri"/>
                <a:ea typeface="Calibri"/>
                <a:cs typeface="Calibri"/>
              </a:rPr>
              <a:t>typiques</a:t>
            </a:r>
            <a:r>
              <a:rPr sz="2200" dirty="0">
                <a:latin typeface="Calibri"/>
                <a:ea typeface="Calibri"/>
                <a:cs typeface="Calibri"/>
              </a:rPr>
              <a:t> :</a:t>
            </a:r>
          </a:p>
          <a:p>
            <a:r>
              <a:rPr sz="2200" dirty="0">
                <a:latin typeface="Calibri"/>
                <a:ea typeface="Calibri"/>
                <a:cs typeface="Calibri"/>
              </a:rPr>
              <a:t>zone de </a:t>
            </a:r>
            <a:r>
              <a:rPr sz="2200" dirty="0" err="1">
                <a:latin typeface="Calibri"/>
                <a:ea typeface="Calibri"/>
                <a:cs typeface="Calibri"/>
              </a:rPr>
              <a:t>réception</a:t>
            </a:r>
            <a:r>
              <a:rPr sz="2200" dirty="0">
                <a:latin typeface="Calibri"/>
                <a:ea typeface="Calibri"/>
                <a:cs typeface="Calibri"/>
              </a:rPr>
              <a:t>,</a:t>
            </a:r>
          </a:p>
          <a:p>
            <a:r>
              <a:rPr sz="2200" dirty="0">
                <a:latin typeface="Calibri"/>
                <a:ea typeface="Calibri"/>
                <a:cs typeface="Calibri"/>
              </a:rPr>
              <a:t>zone de stockage,</a:t>
            </a:r>
          </a:p>
          <a:p>
            <a:r>
              <a:rPr sz="2200" dirty="0">
                <a:latin typeface="Calibri"/>
                <a:ea typeface="Calibri"/>
                <a:cs typeface="Calibri"/>
              </a:rPr>
              <a:t>zone de </a:t>
            </a:r>
            <a:r>
              <a:rPr sz="2200" dirty="0" err="1">
                <a:latin typeface="Calibri"/>
                <a:ea typeface="Calibri"/>
                <a:cs typeface="Calibri"/>
              </a:rPr>
              <a:t>préparation</a:t>
            </a:r>
            <a:r>
              <a:rPr sz="2200" dirty="0">
                <a:latin typeface="Calibri"/>
                <a:ea typeface="Calibri"/>
                <a:cs typeface="Calibri"/>
              </a:rPr>
              <a:t> et </a:t>
            </a:r>
            <a:r>
              <a:rPr sz="2200" dirty="0" err="1">
                <a:latin typeface="Calibri"/>
                <a:ea typeface="Calibri"/>
                <a:cs typeface="Calibri"/>
              </a:rPr>
              <a:t>d’emballage</a:t>
            </a:r>
            <a:r>
              <a:rPr sz="2200" dirty="0">
                <a:latin typeface="Calibri"/>
                <a:ea typeface="Calibri"/>
                <a:cs typeface="Calibri"/>
              </a:rPr>
              <a:t>,</a:t>
            </a:r>
          </a:p>
          <a:p>
            <a:r>
              <a:rPr sz="2200" dirty="0">
                <a:latin typeface="Calibri"/>
                <a:ea typeface="Calibri"/>
                <a:cs typeface="Calibri"/>
              </a:rPr>
              <a:t>zone </a:t>
            </a:r>
            <a:r>
              <a:rPr sz="2200" dirty="0" err="1">
                <a:latin typeface="Calibri"/>
                <a:ea typeface="Calibri"/>
                <a:cs typeface="Calibri"/>
              </a:rPr>
              <a:t>d’expédition</a:t>
            </a:r>
            <a:r>
              <a:rPr sz="2200" dirty="0">
                <a:latin typeface="Calibri"/>
                <a:ea typeface="Calibri"/>
                <a:cs typeface="Calibri"/>
              </a:rPr>
              <a:t>,</a:t>
            </a:r>
          </a:p>
          <a:p>
            <a:r>
              <a:rPr sz="2200" dirty="0">
                <a:latin typeface="Calibri"/>
                <a:ea typeface="Calibri"/>
                <a:cs typeface="Calibri"/>
              </a:rPr>
              <a:t>zone des retours et zones </a:t>
            </a:r>
            <a:r>
              <a:rPr sz="2200" dirty="0" err="1">
                <a:latin typeface="Calibri"/>
                <a:ea typeface="Calibri"/>
                <a:cs typeface="Calibri"/>
              </a:rPr>
              <a:t>auxiliaires</a:t>
            </a:r>
            <a:r>
              <a:rPr sz="2200" dirty="0">
                <a:latin typeface="Calibri"/>
                <a:ea typeface="Calibri"/>
                <a:cs typeface="Calibri"/>
              </a:rPr>
              <a:t>.</a:t>
            </a:r>
          </a:p>
        </p:txBody>
      </p:sp>
      <p:sp>
        <p:nvSpPr>
          <p:cNvPr id="4" name="BP copied footer text"/>
          <p:cNvSpPr txBox="1"/>
          <p:nvPr/>
        </p:nvSpPr>
        <p:spPr>
          <a:xfrm>
            <a:off x="242395" y="5725020"/>
            <a:ext cx="5044440" cy="929640"/>
          </a:xfrm>
          <a:prstGeom prst="rect">
            <a:avLst/>
          </a:prstGeom>
          <a:noFill/>
          <a:ln>
            <a:noFill/>
          </a:ln>
        </p:spPr>
        <p:txBody>
          <a:bodyPr wrap="none" lIns="0" tIns="0" rIns="0" bIns="0" anchor="b">
            <a:normAutofit/>
          </a:bodyPr>
          <a:lstStyle/>
          <a:p>
            <a:r>
              <a:rPr lang="en-US" sz="1200" dirty="0">
                <a:solidFill>
                  <a:srgbClr val="000000"/>
                </a:solidFill>
                <a:latin typeface="Calibri"/>
                <a:ea typeface="Calibri"/>
                <a:cs typeface="Calibri"/>
              </a:rPr>
              <a:t>Distribution et flux de matières</a:t>
            </a:r>
            <a:endParaRPr lang="en-US" sz="1200" dirty="0">
              <a:latin typeface="Calibri"/>
              <a:ea typeface="Calibri"/>
              <a:cs typeface="Calibri"/>
            </a:endParaRPr>
          </a:p>
        </p:txBody>
      </p:sp>
    </p:spTree>
    <p:extLst>
      <p:ext uri="{BB962C8B-B14F-4D97-AF65-F5344CB8AC3E}">
        <p14:creationId xmlns:p14="http://schemas.microsoft.com/office/powerpoint/2010/main" val="3025393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rPr lang="en-US" sz="2200" b="1" dirty="0">
                <a:latin typeface="Calibri"/>
                <a:ea typeface="Calibri"/>
                <a:cs typeface="Calibri"/>
              </a:rPr>
              <a:t>Zone de réception</a:t>
            </a:r>
            <a:br>
              <a:rPr lang="en-US" sz="2200" b="1" dirty="0">
                <a:latin typeface="Calibri"/>
                <a:ea typeface="Calibri"/>
                <a:cs typeface="Calibri"/>
              </a:rPr>
            </a:br>
            <a:endParaRPr lang="pl-PL" sz="2200" dirty="0">
              <a:latin typeface="Calibri"/>
              <a:ea typeface="Calibri"/>
              <a:cs typeface="Calibri"/>
            </a:endParaRPr>
          </a:p>
        </p:txBody>
      </p:sp>
      <p:sp>
        <p:nvSpPr>
          <p:cNvPr id="4" name="Prostokąt 3"/>
          <p:cNvSpPr/>
          <p:nvPr/>
        </p:nvSpPr>
        <p:spPr>
          <a:xfrm>
            <a:off x="3776503" y="410818"/>
            <a:ext cx="7832402" cy="914400"/>
          </a:xfrm>
          <a:prstGeom prst="rect">
            <a:avLst/>
          </a:prstGeom>
          <a:solidFill>
            <a:schemeClr val="accent6">
              <a:lumMod val="20000"/>
              <a:lumOff val="8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pl-PL" sz="2200">
              <a:latin typeface="Calibri"/>
              <a:ea typeface="Calibri"/>
              <a:cs typeface="Calibri"/>
            </a:endParaRPr>
          </a:p>
        </p:txBody>
      </p:sp>
      <p:sp>
        <p:nvSpPr>
          <p:cNvPr id="3" name="Symbol zastępczy zawartości 2"/>
          <p:cNvSpPr>
            <a:spLocks noGrp="1"/>
          </p:cNvSpPr>
          <p:nvPr>
            <p:ph idx="1"/>
          </p:nvPr>
        </p:nvSpPr>
        <p:spPr>
          <a:xfrm>
            <a:off x="3776503" y="729389"/>
            <a:ext cx="7832402" cy="5629457"/>
          </a:xfrm>
        </p:spPr>
        <p:txBody>
          <a:bodyPr wrap="square">
            <a:noAutofit/>
          </a:bodyPr>
          <a:lstStyle/>
          <a:p>
            <a:pPr marL="0" indent="0">
              <a:buNone/>
            </a:pPr>
            <a:r>
              <a:rPr sz="2200" dirty="0" err="1">
                <a:latin typeface="Calibri"/>
                <a:ea typeface="Calibri"/>
                <a:cs typeface="Calibri"/>
              </a:rPr>
              <a:t>C’est</a:t>
            </a:r>
            <a:r>
              <a:rPr sz="2200" dirty="0">
                <a:latin typeface="Calibri"/>
                <a:ea typeface="Calibri"/>
                <a:cs typeface="Calibri"/>
              </a:rPr>
              <a:t> </a:t>
            </a:r>
            <a:r>
              <a:rPr sz="2200" dirty="0" err="1">
                <a:latin typeface="Calibri"/>
                <a:ea typeface="Calibri"/>
                <a:cs typeface="Calibri"/>
              </a:rPr>
              <a:t>l’endroit</a:t>
            </a:r>
            <a:r>
              <a:rPr sz="2200" dirty="0">
                <a:latin typeface="Calibri"/>
                <a:ea typeface="Calibri"/>
                <a:cs typeface="Calibri"/>
              </a:rPr>
              <a:t> </a:t>
            </a:r>
            <a:r>
              <a:rPr sz="2200" dirty="0" err="1">
                <a:latin typeface="Calibri"/>
                <a:ea typeface="Calibri"/>
                <a:cs typeface="Calibri"/>
              </a:rPr>
              <a:t>où</a:t>
            </a:r>
            <a:r>
              <a:rPr sz="2200" dirty="0">
                <a:latin typeface="Calibri"/>
                <a:ea typeface="Calibri"/>
                <a:cs typeface="Calibri"/>
              </a:rPr>
              <a:t> les </a:t>
            </a:r>
            <a:r>
              <a:rPr sz="2200" dirty="0" err="1">
                <a:latin typeface="Calibri"/>
                <a:ea typeface="Calibri"/>
                <a:cs typeface="Calibri"/>
              </a:rPr>
              <a:t>biens</a:t>
            </a:r>
            <a:r>
              <a:rPr sz="2200" dirty="0">
                <a:latin typeface="Calibri"/>
                <a:ea typeface="Calibri"/>
                <a:cs typeface="Calibri"/>
              </a:rPr>
              <a:t> et les </a:t>
            </a:r>
            <a:r>
              <a:rPr sz="2200" dirty="0" err="1">
                <a:latin typeface="Calibri"/>
                <a:ea typeface="Calibri"/>
                <a:cs typeface="Calibri"/>
              </a:rPr>
              <a:t>matériaux</a:t>
            </a:r>
            <a:r>
              <a:rPr sz="2200" dirty="0">
                <a:latin typeface="Calibri"/>
                <a:ea typeface="Calibri"/>
                <a:cs typeface="Calibri"/>
              </a:rPr>
              <a:t> </a:t>
            </a:r>
            <a:r>
              <a:rPr sz="2200" dirty="0" err="1">
                <a:latin typeface="Calibri"/>
                <a:ea typeface="Calibri"/>
                <a:cs typeface="Calibri"/>
              </a:rPr>
              <a:t>entrent</a:t>
            </a:r>
            <a:r>
              <a:rPr sz="2200" dirty="0">
                <a:latin typeface="Calibri"/>
                <a:ea typeface="Calibri"/>
                <a:cs typeface="Calibri"/>
              </a:rPr>
              <a:t> dans </a:t>
            </a:r>
            <a:r>
              <a:rPr sz="2200" dirty="0" err="1">
                <a:latin typeface="Calibri"/>
                <a:ea typeface="Calibri"/>
                <a:cs typeface="Calibri"/>
              </a:rPr>
              <a:t>l’entrepôt</a:t>
            </a:r>
            <a:r>
              <a:rPr sz="2200" dirty="0">
                <a:latin typeface="Calibri"/>
                <a:ea typeface="Calibri"/>
                <a:cs typeface="Calibri"/>
              </a:rPr>
              <a:t>. </a:t>
            </a:r>
            <a:r>
              <a:rPr sz="2200" dirty="0" err="1">
                <a:latin typeface="Calibri"/>
                <a:ea typeface="Calibri"/>
                <a:cs typeface="Calibri"/>
              </a:rPr>
              <a:t>C’est</a:t>
            </a:r>
            <a:r>
              <a:rPr sz="2200" dirty="0">
                <a:latin typeface="Calibri"/>
                <a:ea typeface="Calibri"/>
                <a:cs typeface="Calibri"/>
              </a:rPr>
              <a:t> le premier point de contact pour les </a:t>
            </a:r>
            <a:r>
              <a:rPr sz="2200" dirty="0" err="1">
                <a:latin typeface="Calibri"/>
                <a:ea typeface="Calibri"/>
                <a:cs typeface="Calibri"/>
              </a:rPr>
              <a:t>expéditions</a:t>
            </a:r>
            <a:r>
              <a:rPr sz="2200" dirty="0">
                <a:latin typeface="Calibri"/>
                <a:ea typeface="Calibri"/>
                <a:cs typeface="Calibri"/>
              </a:rPr>
              <a:t> </a:t>
            </a:r>
            <a:r>
              <a:rPr sz="2200" dirty="0" err="1">
                <a:latin typeface="Calibri"/>
                <a:ea typeface="Calibri"/>
                <a:cs typeface="Calibri"/>
              </a:rPr>
              <a:t>entrantes</a:t>
            </a:r>
            <a:r>
              <a:rPr sz="2200" dirty="0">
                <a:latin typeface="Calibri"/>
                <a:ea typeface="Calibri"/>
                <a:cs typeface="Calibri"/>
              </a:rPr>
              <a:t>.</a:t>
            </a:r>
            <a:endParaRPr lang="pl-PL" sz="2200" dirty="0">
              <a:latin typeface="Calibri"/>
              <a:ea typeface="Calibri"/>
              <a:cs typeface="Calibri"/>
            </a:endParaRPr>
          </a:p>
          <a:p>
            <a:endParaRPr lang="pl-PL" sz="2200" dirty="0">
              <a:latin typeface="Calibri"/>
              <a:ea typeface="Calibri"/>
              <a:cs typeface="Calibri"/>
            </a:endParaRPr>
          </a:p>
          <a:p>
            <a:r>
              <a:rPr sz="2200" dirty="0" err="1">
                <a:latin typeface="Calibri"/>
                <a:ea typeface="Calibri"/>
                <a:cs typeface="Calibri"/>
              </a:rPr>
              <a:t>Activités</a:t>
            </a:r>
            <a:r>
              <a:rPr sz="2200" dirty="0">
                <a:latin typeface="Calibri"/>
                <a:ea typeface="Calibri"/>
                <a:cs typeface="Calibri"/>
              </a:rPr>
              <a:t> </a:t>
            </a:r>
            <a:r>
              <a:rPr sz="2200" dirty="0" err="1">
                <a:latin typeface="Calibri"/>
                <a:ea typeface="Calibri"/>
                <a:cs typeface="Calibri"/>
              </a:rPr>
              <a:t>clés</a:t>
            </a:r>
            <a:r>
              <a:rPr sz="2200" dirty="0">
                <a:latin typeface="Calibri"/>
                <a:ea typeface="Calibri"/>
                <a:cs typeface="Calibri"/>
              </a:rPr>
              <a:t> :</a:t>
            </a:r>
          </a:p>
          <a:p>
            <a:r>
              <a:rPr sz="2200" dirty="0" err="1">
                <a:latin typeface="Calibri"/>
                <a:ea typeface="Calibri"/>
                <a:cs typeface="Calibri"/>
              </a:rPr>
              <a:t>Déchargement</a:t>
            </a:r>
            <a:r>
              <a:rPr sz="2200" dirty="0">
                <a:latin typeface="Calibri"/>
                <a:ea typeface="Calibri"/>
                <a:cs typeface="Calibri"/>
              </a:rPr>
              <a:t> des camions </a:t>
            </a:r>
            <a:r>
              <a:rPr sz="2200" dirty="0" err="1">
                <a:latin typeface="Calibri"/>
                <a:ea typeface="Calibri"/>
                <a:cs typeface="Calibri"/>
              </a:rPr>
              <a:t>ou</a:t>
            </a:r>
            <a:r>
              <a:rPr sz="2200" dirty="0">
                <a:latin typeface="Calibri"/>
                <a:ea typeface="Calibri"/>
                <a:cs typeface="Calibri"/>
              </a:rPr>
              <a:t> des </a:t>
            </a:r>
            <a:r>
              <a:rPr sz="2200" dirty="0" err="1">
                <a:latin typeface="Calibri"/>
                <a:ea typeface="Calibri"/>
                <a:cs typeface="Calibri"/>
              </a:rPr>
              <a:t>conteneurs</a:t>
            </a:r>
            <a:endParaRPr sz="2200" dirty="0">
              <a:latin typeface="Calibri"/>
              <a:ea typeface="Calibri"/>
              <a:cs typeface="Calibri"/>
            </a:endParaRPr>
          </a:p>
          <a:p>
            <a:r>
              <a:rPr sz="2200" dirty="0">
                <a:latin typeface="Calibri"/>
                <a:ea typeface="Calibri"/>
                <a:cs typeface="Calibri"/>
              </a:rPr>
              <a:t>Inspection et </a:t>
            </a:r>
            <a:r>
              <a:rPr sz="2200" dirty="0" err="1">
                <a:latin typeface="Calibri"/>
                <a:ea typeface="Calibri"/>
                <a:cs typeface="Calibri"/>
              </a:rPr>
              <a:t>contrôle</a:t>
            </a:r>
            <a:r>
              <a:rPr sz="2200" dirty="0">
                <a:latin typeface="Calibri"/>
                <a:ea typeface="Calibri"/>
                <a:cs typeface="Calibri"/>
              </a:rPr>
              <a:t> </a:t>
            </a:r>
            <a:r>
              <a:rPr sz="2200" dirty="0" err="1">
                <a:latin typeface="Calibri"/>
                <a:ea typeface="Calibri"/>
                <a:cs typeface="Calibri"/>
              </a:rPr>
              <a:t>qualité</a:t>
            </a:r>
            <a:endParaRPr sz="2200" dirty="0">
              <a:latin typeface="Calibri"/>
              <a:ea typeface="Calibri"/>
              <a:cs typeface="Calibri"/>
            </a:endParaRPr>
          </a:p>
          <a:p>
            <a:r>
              <a:rPr sz="2200" dirty="0" err="1">
                <a:latin typeface="Calibri"/>
                <a:ea typeface="Calibri"/>
                <a:cs typeface="Calibri"/>
              </a:rPr>
              <a:t>Vérification</a:t>
            </a:r>
            <a:r>
              <a:rPr sz="2200" dirty="0">
                <a:latin typeface="Calibri"/>
                <a:ea typeface="Calibri"/>
                <a:cs typeface="Calibri"/>
              </a:rPr>
              <a:t> des </a:t>
            </a:r>
            <a:r>
              <a:rPr sz="2200" dirty="0" err="1">
                <a:latin typeface="Calibri"/>
                <a:ea typeface="Calibri"/>
                <a:cs typeface="Calibri"/>
              </a:rPr>
              <a:t>quantités</a:t>
            </a:r>
            <a:r>
              <a:rPr sz="2200" dirty="0">
                <a:latin typeface="Calibri"/>
                <a:ea typeface="Calibri"/>
                <a:cs typeface="Calibri"/>
              </a:rPr>
              <a:t> par rapport aux bons de </a:t>
            </a:r>
            <a:r>
              <a:rPr sz="2200" dirty="0" err="1">
                <a:latin typeface="Calibri"/>
                <a:ea typeface="Calibri"/>
                <a:cs typeface="Calibri"/>
              </a:rPr>
              <a:t>commande</a:t>
            </a:r>
            <a:endParaRPr sz="2200" dirty="0">
              <a:latin typeface="Calibri"/>
              <a:ea typeface="Calibri"/>
              <a:cs typeface="Calibri"/>
            </a:endParaRPr>
          </a:p>
          <a:p>
            <a:r>
              <a:rPr sz="2200" dirty="0" err="1">
                <a:latin typeface="Calibri"/>
                <a:ea typeface="Calibri"/>
                <a:cs typeface="Calibri"/>
              </a:rPr>
              <a:t>Enregistrement</a:t>
            </a:r>
            <a:r>
              <a:rPr sz="2200" dirty="0">
                <a:latin typeface="Calibri"/>
                <a:ea typeface="Calibri"/>
                <a:cs typeface="Calibri"/>
              </a:rPr>
              <a:t> des articles dans le </a:t>
            </a:r>
            <a:r>
              <a:rPr sz="2200" dirty="0" err="1">
                <a:latin typeface="Calibri"/>
                <a:ea typeface="Calibri"/>
                <a:cs typeface="Calibri"/>
              </a:rPr>
              <a:t>système</a:t>
            </a:r>
            <a:r>
              <a:rPr sz="2200" dirty="0">
                <a:latin typeface="Calibri"/>
                <a:ea typeface="Calibri"/>
                <a:cs typeface="Calibri"/>
              </a:rPr>
              <a:t> de gestion </a:t>
            </a:r>
            <a:r>
              <a:rPr sz="2200" dirty="0" err="1">
                <a:latin typeface="Calibri"/>
                <a:ea typeface="Calibri"/>
                <a:cs typeface="Calibri"/>
              </a:rPr>
              <a:t>d’entrepôt</a:t>
            </a:r>
            <a:r>
              <a:rPr sz="2200" dirty="0">
                <a:latin typeface="Calibri"/>
                <a:ea typeface="Calibri"/>
                <a:cs typeface="Calibri"/>
              </a:rPr>
              <a:t> (WMS)</a:t>
            </a:r>
          </a:p>
          <a:p>
            <a:r>
              <a:rPr sz="2200" dirty="0" err="1">
                <a:latin typeface="Calibri"/>
                <a:ea typeface="Calibri"/>
                <a:cs typeface="Calibri"/>
              </a:rPr>
              <a:t>Étiquetage</a:t>
            </a:r>
            <a:r>
              <a:rPr sz="2200" dirty="0">
                <a:latin typeface="Calibri"/>
                <a:ea typeface="Calibri"/>
                <a:cs typeface="Calibri"/>
              </a:rPr>
              <a:t> et </a:t>
            </a:r>
            <a:r>
              <a:rPr sz="2200" dirty="0" err="1">
                <a:latin typeface="Calibri"/>
                <a:ea typeface="Calibri"/>
                <a:cs typeface="Calibri"/>
              </a:rPr>
              <a:t>marquage</a:t>
            </a:r>
            <a:r>
              <a:rPr sz="2200" dirty="0">
                <a:latin typeface="Calibri"/>
                <a:ea typeface="Calibri"/>
                <a:cs typeface="Calibri"/>
              </a:rPr>
              <a:t> pour le </a:t>
            </a:r>
            <a:r>
              <a:rPr sz="2200" dirty="0" err="1">
                <a:latin typeface="Calibri"/>
                <a:ea typeface="Calibri"/>
                <a:cs typeface="Calibri"/>
              </a:rPr>
              <a:t>suivi</a:t>
            </a:r>
            <a:endParaRPr sz="2200" dirty="0">
              <a:latin typeface="Calibri"/>
              <a:ea typeface="Calibri"/>
              <a:cs typeface="Calibri"/>
            </a:endParaRPr>
          </a:p>
          <a:p>
            <a:r>
              <a:rPr sz="2200" dirty="0" err="1">
                <a:latin typeface="Calibri"/>
                <a:ea typeface="Calibri"/>
                <a:cs typeface="Calibri"/>
              </a:rPr>
              <a:t>Considérations</a:t>
            </a:r>
            <a:r>
              <a:rPr sz="2200" dirty="0">
                <a:latin typeface="Calibri"/>
                <a:ea typeface="Calibri"/>
                <a:cs typeface="Calibri"/>
              </a:rPr>
              <a:t> de conception :</a:t>
            </a:r>
          </a:p>
          <a:p>
            <a:r>
              <a:rPr sz="2200" dirty="0">
                <a:latin typeface="Calibri"/>
                <a:ea typeface="Calibri"/>
                <a:cs typeface="Calibri"/>
              </a:rPr>
              <a:t>Quais larges pour </a:t>
            </a:r>
            <a:r>
              <a:rPr sz="2200" dirty="0" err="1">
                <a:latin typeface="Calibri"/>
                <a:ea typeface="Calibri"/>
                <a:cs typeface="Calibri"/>
              </a:rPr>
              <a:t>faciliter</a:t>
            </a:r>
            <a:r>
              <a:rPr sz="2200" dirty="0">
                <a:latin typeface="Calibri"/>
                <a:ea typeface="Calibri"/>
                <a:cs typeface="Calibri"/>
              </a:rPr>
              <a:t> </a:t>
            </a:r>
            <a:r>
              <a:rPr sz="2200" dirty="0" err="1">
                <a:latin typeface="Calibri"/>
                <a:ea typeface="Calibri"/>
                <a:cs typeface="Calibri"/>
              </a:rPr>
              <a:t>l’accès</a:t>
            </a:r>
            <a:r>
              <a:rPr sz="2200" dirty="0">
                <a:latin typeface="Calibri"/>
                <a:ea typeface="Calibri"/>
                <a:cs typeface="Calibri"/>
              </a:rPr>
              <a:t> des </a:t>
            </a:r>
            <a:r>
              <a:rPr sz="2200" dirty="0" err="1">
                <a:latin typeface="Calibri"/>
                <a:ea typeface="Calibri"/>
                <a:cs typeface="Calibri"/>
              </a:rPr>
              <a:t>véhicules</a:t>
            </a:r>
            <a:endParaRPr sz="2200" dirty="0">
              <a:latin typeface="Calibri"/>
              <a:ea typeface="Calibri"/>
              <a:cs typeface="Calibri"/>
            </a:endParaRPr>
          </a:p>
          <a:p>
            <a:r>
              <a:rPr sz="2200" dirty="0">
                <a:latin typeface="Calibri"/>
                <a:ea typeface="Calibri"/>
                <a:cs typeface="Calibri"/>
              </a:rPr>
              <a:t>Espace pour le tri et la mise </a:t>
            </a:r>
            <a:r>
              <a:rPr sz="2200" dirty="0" err="1">
                <a:latin typeface="Calibri"/>
                <a:ea typeface="Calibri"/>
                <a:cs typeface="Calibri"/>
              </a:rPr>
              <a:t>en</a:t>
            </a:r>
            <a:r>
              <a:rPr sz="2200" dirty="0">
                <a:latin typeface="Calibri"/>
                <a:ea typeface="Calibri"/>
                <a:cs typeface="Calibri"/>
              </a:rPr>
              <a:t> </a:t>
            </a:r>
            <a:r>
              <a:rPr sz="2200" dirty="0" err="1">
                <a:latin typeface="Calibri"/>
                <a:ea typeface="Calibri"/>
                <a:cs typeface="Calibri"/>
              </a:rPr>
              <a:t>attente</a:t>
            </a:r>
            <a:r>
              <a:rPr sz="2200" dirty="0">
                <a:latin typeface="Calibri"/>
                <a:ea typeface="Calibri"/>
                <a:cs typeface="Calibri"/>
              </a:rPr>
              <a:t> des </a:t>
            </a:r>
            <a:r>
              <a:rPr sz="2200" dirty="0" err="1">
                <a:latin typeface="Calibri"/>
                <a:ea typeface="Calibri"/>
                <a:cs typeface="Calibri"/>
              </a:rPr>
              <a:t>biens</a:t>
            </a:r>
            <a:endParaRPr sz="2200" dirty="0">
              <a:latin typeface="Calibri"/>
              <a:ea typeface="Calibri"/>
              <a:cs typeface="Calibri"/>
            </a:endParaRPr>
          </a:p>
          <a:p>
            <a:r>
              <a:rPr sz="2200" dirty="0" err="1">
                <a:latin typeface="Calibri"/>
                <a:ea typeface="Calibri"/>
                <a:cs typeface="Calibri"/>
              </a:rPr>
              <a:t>Proximité</a:t>
            </a:r>
            <a:r>
              <a:rPr sz="2200" dirty="0">
                <a:latin typeface="Calibri"/>
                <a:ea typeface="Calibri"/>
                <a:cs typeface="Calibri"/>
              </a:rPr>
              <a:t> de la zone de stockage </a:t>
            </a:r>
            <a:r>
              <a:rPr sz="2200" dirty="0" err="1">
                <a:latin typeface="Calibri"/>
                <a:ea typeface="Calibri"/>
                <a:cs typeface="Calibri"/>
              </a:rPr>
              <a:t>afin</a:t>
            </a:r>
            <a:r>
              <a:rPr sz="2200" dirty="0">
                <a:latin typeface="Calibri"/>
                <a:ea typeface="Calibri"/>
                <a:cs typeface="Calibri"/>
              </a:rPr>
              <a:t> de </a:t>
            </a:r>
            <a:r>
              <a:rPr sz="2200" dirty="0" err="1">
                <a:latin typeface="Calibri"/>
                <a:ea typeface="Calibri"/>
                <a:cs typeface="Calibri"/>
              </a:rPr>
              <a:t>minimiser</a:t>
            </a:r>
            <a:r>
              <a:rPr sz="2200" dirty="0">
                <a:latin typeface="Calibri"/>
                <a:ea typeface="Calibri"/>
                <a:cs typeface="Calibri"/>
              </a:rPr>
              <a:t> les distances de manutention</a:t>
            </a:r>
          </a:p>
        </p:txBody>
      </p:sp>
      <p:sp>
        <p:nvSpPr>
          <p:cNvPr id="5" name="BP copied footer text"/>
          <p:cNvSpPr txBox="1"/>
          <p:nvPr/>
        </p:nvSpPr>
        <p:spPr>
          <a:xfrm>
            <a:off x="242395" y="5725020"/>
            <a:ext cx="5044440" cy="929640"/>
          </a:xfrm>
          <a:prstGeom prst="rect">
            <a:avLst/>
          </a:prstGeom>
          <a:noFill/>
          <a:ln>
            <a:noFill/>
          </a:ln>
        </p:spPr>
        <p:txBody>
          <a:bodyPr wrap="none" lIns="0" tIns="0" rIns="0" bIns="0" anchor="b">
            <a:normAutofit/>
          </a:bodyPr>
          <a:lstStyle/>
          <a:p>
            <a:r>
              <a:rPr lang="en-US" sz="1200" dirty="0">
                <a:solidFill>
                  <a:srgbClr val="000000"/>
                </a:solidFill>
                <a:latin typeface="Calibri"/>
                <a:ea typeface="Calibri"/>
                <a:cs typeface="Calibri"/>
              </a:rPr>
              <a:t>Distribution et flux de matières</a:t>
            </a:r>
            <a:endParaRPr lang="en-US" sz="1200">
              <a:latin typeface="Calibri"/>
              <a:ea typeface="Calibri"/>
              <a:cs typeface="Calibri"/>
            </a:endParaRPr>
          </a:p>
        </p:txBody>
      </p:sp>
    </p:spTree>
    <p:extLst>
      <p:ext uri="{BB962C8B-B14F-4D97-AF65-F5344CB8AC3E}">
        <p14:creationId xmlns:p14="http://schemas.microsoft.com/office/powerpoint/2010/main" val="1243231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rPr lang="en-US" sz="2200" b="1" dirty="0">
                <a:latin typeface="Calibri"/>
                <a:ea typeface="Calibri"/>
                <a:cs typeface="Calibri"/>
              </a:rPr>
              <a:t>Zone de stockage</a:t>
            </a:r>
            <a:br>
              <a:rPr lang="en-US" sz="2200" b="1" dirty="0">
                <a:latin typeface="Calibri"/>
                <a:ea typeface="Calibri"/>
                <a:cs typeface="Calibri"/>
              </a:rPr>
            </a:br>
            <a:endParaRPr lang="pl-PL" sz="2200" dirty="0">
              <a:latin typeface="Calibri"/>
              <a:ea typeface="Calibri"/>
              <a:cs typeface="Calibri"/>
            </a:endParaRPr>
          </a:p>
        </p:txBody>
      </p:sp>
      <p:sp>
        <p:nvSpPr>
          <p:cNvPr id="3" name="Symbol zastępczy zawartości 2"/>
          <p:cNvSpPr>
            <a:spLocks noGrp="1"/>
          </p:cNvSpPr>
          <p:nvPr>
            <p:ph idx="1"/>
          </p:nvPr>
        </p:nvSpPr>
        <p:spPr>
          <a:xfrm>
            <a:off x="3803006" y="762099"/>
            <a:ext cx="7620367" cy="5324657"/>
          </a:xfrm>
        </p:spPr>
        <p:txBody>
          <a:bodyPr wrap="square">
            <a:noAutofit/>
          </a:bodyPr>
          <a:lstStyle/>
          <a:p>
            <a:pPr marL="0" indent="0">
              <a:buNone/>
            </a:pPr>
            <a:r>
              <a:rPr sz="2200" dirty="0">
                <a:latin typeface="Calibri"/>
                <a:ea typeface="Calibri"/>
                <a:cs typeface="Calibri"/>
              </a:rPr>
              <a:t>Stocker les </a:t>
            </a:r>
            <a:r>
              <a:rPr sz="2200" dirty="0" err="1">
                <a:latin typeface="Calibri"/>
                <a:ea typeface="Calibri"/>
                <a:cs typeface="Calibri"/>
              </a:rPr>
              <a:t>produits</a:t>
            </a:r>
            <a:r>
              <a:rPr sz="2200" dirty="0">
                <a:latin typeface="Calibri"/>
                <a:ea typeface="Calibri"/>
                <a:cs typeface="Calibri"/>
              </a:rPr>
              <a:t> </a:t>
            </a:r>
            <a:r>
              <a:rPr sz="2200" dirty="0" err="1">
                <a:latin typeface="Calibri"/>
                <a:ea typeface="Calibri"/>
                <a:cs typeface="Calibri"/>
              </a:rPr>
              <a:t>en</a:t>
            </a:r>
            <a:r>
              <a:rPr sz="2200" dirty="0">
                <a:latin typeface="Calibri"/>
                <a:ea typeface="Calibri"/>
                <a:cs typeface="Calibri"/>
              </a:rPr>
              <a:t> toute sécurité </a:t>
            </a:r>
            <a:r>
              <a:rPr sz="2200" dirty="0" err="1">
                <a:latin typeface="Calibri"/>
                <a:ea typeface="Calibri"/>
                <a:cs typeface="Calibri"/>
              </a:rPr>
              <a:t>jusqu’à</a:t>
            </a:r>
            <a:r>
              <a:rPr sz="2200" dirty="0">
                <a:latin typeface="Calibri"/>
                <a:ea typeface="Calibri"/>
                <a:cs typeface="Calibri"/>
              </a:rPr>
              <a:t> </a:t>
            </a:r>
            <a:r>
              <a:rPr sz="2200" dirty="0" err="1">
                <a:latin typeface="Calibri"/>
                <a:ea typeface="Calibri"/>
                <a:cs typeface="Calibri"/>
              </a:rPr>
              <a:t>ce</a:t>
            </a:r>
            <a:r>
              <a:rPr sz="2200" dirty="0">
                <a:latin typeface="Calibri"/>
                <a:ea typeface="Calibri"/>
                <a:cs typeface="Calibri"/>
              </a:rPr>
              <a:t> </a:t>
            </a:r>
            <a:r>
              <a:rPr sz="2200" dirty="0" err="1">
                <a:latin typeface="Calibri"/>
                <a:ea typeface="Calibri"/>
                <a:cs typeface="Calibri"/>
              </a:rPr>
              <a:t>qu’ils</a:t>
            </a:r>
            <a:r>
              <a:rPr sz="2200" dirty="0">
                <a:latin typeface="Calibri"/>
                <a:ea typeface="Calibri"/>
                <a:cs typeface="Calibri"/>
              </a:rPr>
              <a:t> </a:t>
            </a:r>
            <a:r>
              <a:rPr sz="2200" dirty="0" err="1">
                <a:latin typeface="Calibri"/>
                <a:ea typeface="Calibri"/>
                <a:cs typeface="Calibri"/>
              </a:rPr>
              <a:t>soient</a:t>
            </a:r>
            <a:r>
              <a:rPr sz="2200" dirty="0">
                <a:latin typeface="Calibri"/>
                <a:ea typeface="Calibri"/>
                <a:cs typeface="Calibri"/>
              </a:rPr>
              <a:t> </a:t>
            </a:r>
            <a:r>
              <a:rPr sz="2200" dirty="0" err="1">
                <a:latin typeface="Calibri"/>
                <a:ea typeface="Calibri"/>
                <a:cs typeface="Calibri"/>
              </a:rPr>
              <a:t>nécessaires</a:t>
            </a:r>
            <a:r>
              <a:rPr sz="2200" dirty="0">
                <a:latin typeface="Calibri"/>
                <a:ea typeface="Calibri"/>
                <a:cs typeface="Calibri"/>
              </a:rPr>
              <a:t> à </a:t>
            </a:r>
            <a:r>
              <a:rPr sz="2200" dirty="0" err="1">
                <a:latin typeface="Calibri"/>
                <a:ea typeface="Calibri"/>
                <a:cs typeface="Calibri"/>
              </a:rPr>
              <a:t>l’exécution</a:t>
            </a:r>
            <a:r>
              <a:rPr sz="2200" dirty="0">
                <a:latin typeface="Calibri"/>
                <a:ea typeface="Calibri"/>
                <a:cs typeface="Calibri"/>
              </a:rPr>
              <a:t> des </a:t>
            </a:r>
            <a:r>
              <a:rPr sz="2200" dirty="0" err="1">
                <a:latin typeface="Calibri"/>
                <a:ea typeface="Calibri"/>
                <a:cs typeface="Calibri"/>
              </a:rPr>
              <a:t>commandes</a:t>
            </a:r>
            <a:r>
              <a:rPr sz="2200" dirty="0">
                <a:latin typeface="Calibri"/>
                <a:ea typeface="Calibri"/>
                <a:cs typeface="Calibri"/>
              </a:rPr>
              <a:t>.</a:t>
            </a:r>
          </a:p>
          <a:p>
            <a:r>
              <a:rPr sz="2200" dirty="0" err="1">
                <a:latin typeface="Calibri"/>
                <a:ea typeface="Calibri"/>
                <a:cs typeface="Calibri"/>
              </a:rPr>
              <a:t>Activités</a:t>
            </a:r>
            <a:r>
              <a:rPr sz="2200" dirty="0">
                <a:latin typeface="Calibri"/>
                <a:ea typeface="Calibri"/>
                <a:cs typeface="Calibri"/>
              </a:rPr>
              <a:t> </a:t>
            </a:r>
            <a:r>
              <a:rPr sz="2200" dirty="0" err="1">
                <a:latin typeface="Calibri"/>
                <a:ea typeface="Calibri"/>
                <a:cs typeface="Calibri"/>
              </a:rPr>
              <a:t>clés</a:t>
            </a:r>
            <a:r>
              <a:rPr sz="2200" dirty="0">
                <a:latin typeface="Calibri"/>
                <a:ea typeface="Calibri"/>
                <a:cs typeface="Calibri"/>
              </a:rPr>
              <a:t> :</a:t>
            </a:r>
          </a:p>
          <a:p>
            <a:r>
              <a:rPr sz="2200" dirty="0">
                <a:latin typeface="Calibri"/>
                <a:ea typeface="Calibri"/>
                <a:cs typeface="Calibri"/>
              </a:rPr>
              <a:t>Placement des </a:t>
            </a:r>
            <a:r>
              <a:rPr sz="2200" dirty="0" err="1">
                <a:latin typeface="Calibri"/>
                <a:ea typeface="Calibri"/>
                <a:cs typeface="Calibri"/>
              </a:rPr>
              <a:t>biens</a:t>
            </a:r>
            <a:r>
              <a:rPr sz="2200" dirty="0">
                <a:latin typeface="Calibri"/>
                <a:ea typeface="Calibri"/>
                <a:cs typeface="Calibri"/>
              </a:rPr>
              <a:t> dans des </a:t>
            </a:r>
            <a:r>
              <a:rPr sz="2200" dirty="0" err="1">
                <a:latin typeface="Calibri"/>
                <a:ea typeface="Calibri"/>
                <a:cs typeface="Calibri"/>
              </a:rPr>
              <a:t>rayonnages</a:t>
            </a:r>
            <a:r>
              <a:rPr sz="2200" dirty="0">
                <a:latin typeface="Calibri"/>
                <a:ea typeface="Calibri"/>
                <a:cs typeface="Calibri"/>
              </a:rPr>
              <a:t>, sur des étagères </a:t>
            </a:r>
            <a:r>
              <a:rPr sz="2200" dirty="0" err="1">
                <a:latin typeface="Calibri"/>
                <a:ea typeface="Calibri"/>
                <a:cs typeface="Calibri"/>
              </a:rPr>
              <a:t>ou</a:t>
            </a:r>
            <a:r>
              <a:rPr sz="2200" dirty="0">
                <a:latin typeface="Calibri"/>
                <a:ea typeface="Calibri"/>
                <a:cs typeface="Calibri"/>
              </a:rPr>
              <a:t> sur des palettes</a:t>
            </a:r>
          </a:p>
          <a:p>
            <a:r>
              <a:rPr sz="2200" dirty="0">
                <a:latin typeface="Calibri"/>
                <a:ea typeface="Calibri"/>
                <a:cs typeface="Calibri"/>
              </a:rPr>
              <a:t>Gestion des stocks (</a:t>
            </a:r>
            <a:r>
              <a:rPr sz="2200" dirty="0" err="1">
                <a:latin typeface="Calibri"/>
                <a:ea typeface="Calibri"/>
                <a:cs typeface="Calibri"/>
              </a:rPr>
              <a:t>suivi</a:t>
            </a:r>
            <a:r>
              <a:rPr sz="2200" dirty="0">
                <a:latin typeface="Calibri"/>
                <a:ea typeface="Calibri"/>
                <a:cs typeface="Calibri"/>
              </a:rPr>
              <a:t> des </a:t>
            </a:r>
            <a:r>
              <a:rPr sz="2200" dirty="0" err="1">
                <a:latin typeface="Calibri"/>
                <a:ea typeface="Calibri"/>
                <a:cs typeface="Calibri"/>
              </a:rPr>
              <a:t>niveaux</a:t>
            </a:r>
            <a:r>
              <a:rPr sz="2200" dirty="0">
                <a:latin typeface="Calibri"/>
                <a:ea typeface="Calibri"/>
                <a:cs typeface="Calibri"/>
              </a:rPr>
              <a:t> de stock, des emplacements et de la rotation)</a:t>
            </a:r>
          </a:p>
          <a:p>
            <a:r>
              <a:rPr sz="2200" dirty="0" err="1">
                <a:latin typeface="Calibri"/>
                <a:ea typeface="Calibri"/>
                <a:cs typeface="Calibri"/>
              </a:rPr>
              <a:t>Garantie</a:t>
            </a:r>
            <a:r>
              <a:rPr sz="2200" dirty="0">
                <a:latin typeface="Calibri"/>
                <a:ea typeface="Calibri"/>
                <a:cs typeface="Calibri"/>
              </a:rPr>
              <a:t> de conditions de stockage </a:t>
            </a:r>
            <a:r>
              <a:rPr sz="2200" dirty="0" err="1">
                <a:latin typeface="Calibri"/>
                <a:ea typeface="Calibri"/>
                <a:cs typeface="Calibri"/>
              </a:rPr>
              <a:t>appropriées</a:t>
            </a:r>
            <a:r>
              <a:rPr sz="2200" dirty="0">
                <a:latin typeface="Calibri"/>
                <a:ea typeface="Calibri"/>
                <a:cs typeface="Calibri"/>
              </a:rPr>
              <a:t> (</a:t>
            </a:r>
            <a:r>
              <a:rPr sz="2200" dirty="0" err="1">
                <a:latin typeface="Calibri"/>
                <a:ea typeface="Calibri"/>
                <a:cs typeface="Calibri"/>
              </a:rPr>
              <a:t>température</a:t>
            </a:r>
            <a:r>
              <a:rPr sz="2200" dirty="0">
                <a:latin typeface="Calibri"/>
                <a:ea typeface="Calibri"/>
                <a:cs typeface="Calibri"/>
              </a:rPr>
              <a:t>, </a:t>
            </a:r>
            <a:r>
              <a:rPr sz="2200" dirty="0" err="1">
                <a:latin typeface="Calibri"/>
                <a:ea typeface="Calibri"/>
                <a:cs typeface="Calibri"/>
              </a:rPr>
              <a:t>humidité</a:t>
            </a:r>
            <a:r>
              <a:rPr sz="2200" dirty="0">
                <a:latin typeface="Calibri"/>
                <a:ea typeface="Calibri"/>
                <a:cs typeface="Calibri"/>
              </a:rPr>
              <a:t>, sécurité)</a:t>
            </a:r>
          </a:p>
          <a:p>
            <a:r>
              <a:rPr sz="2200" dirty="0" err="1">
                <a:latin typeface="Calibri"/>
                <a:ea typeface="Calibri"/>
                <a:cs typeface="Calibri"/>
              </a:rPr>
              <a:t>Considérations</a:t>
            </a:r>
            <a:r>
              <a:rPr sz="2200" dirty="0">
                <a:latin typeface="Calibri"/>
                <a:ea typeface="Calibri"/>
                <a:cs typeface="Calibri"/>
              </a:rPr>
              <a:t> de conception :</a:t>
            </a:r>
          </a:p>
          <a:p>
            <a:r>
              <a:rPr sz="2200" dirty="0">
                <a:latin typeface="Calibri"/>
                <a:ea typeface="Calibri"/>
                <a:cs typeface="Calibri"/>
              </a:rPr>
              <a:t>Implantation </a:t>
            </a:r>
            <a:r>
              <a:rPr sz="2200" dirty="0" err="1">
                <a:latin typeface="Calibri"/>
                <a:ea typeface="Calibri"/>
                <a:cs typeface="Calibri"/>
              </a:rPr>
              <a:t>efficace</a:t>
            </a:r>
            <a:r>
              <a:rPr sz="2200" dirty="0">
                <a:latin typeface="Calibri"/>
                <a:ea typeface="Calibri"/>
                <a:cs typeface="Calibri"/>
              </a:rPr>
              <a:t> pour </a:t>
            </a:r>
            <a:r>
              <a:rPr sz="2200" dirty="0" err="1">
                <a:latin typeface="Calibri"/>
                <a:ea typeface="Calibri"/>
                <a:cs typeface="Calibri"/>
              </a:rPr>
              <a:t>une</a:t>
            </a:r>
            <a:r>
              <a:rPr sz="2200" dirty="0">
                <a:latin typeface="Calibri"/>
                <a:ea typeface="Calibri"/>
                <a:cs typeface="Calibri"/>
              </a:rPr>
              <a:t> </a:t>
            </a:r>
            <a:r>
              <a:rPr sz="2200" dirty="0" err="1">
                <a:latin typeface="Calibri"/>
                <a:ea typeface="Calibri"/>
                <a:cs typeface="Calibri"/>
              </a:rPr>
              <a:t>utilisation</a:t>
            </a:r>
            <a:r>
              <a:rPr sz="2200" dirty="0">
                <a:latin typeface="Calibri"/>
                <a:ea typeface="Calibri"/>
                <a:cs typeface="Calibri"/>
              </a:rPr>
              <a:t> </a:t>
            </a:r>
            <a:r>
              <a:rPr sz="2200" dirty="0" err="1">
                <a:latin typeface="Calibri"/>
                <a:ea typeface="Calibri"/>
                <a:cs typeface="Calibri"/>
              </a:rPr>
              <a:t>élevée</a:t>
            </a:r>
            <a:r>
              <a:rPr sz="2200" dirty="0">
                <a:latin typeface="Calibri"/>
                <a:ea typeface="Calibri"/>
                <a:cs typeface="Calibri"/>
              </a:rPr>
              <a:t> de </a:t>
            </a:r>
            <a:r>
              <a:rPr sz="2200" dirty="0" err="1">
                <a:latin typeface="Calibri"/>
                <a:ea typeface="Calibri"/>
                <a:cs typeface="Calibri"/>
              </a:rPr>
              <a:t>l’espace</a:t>
            </a:r>
            <a:r>
              <a:rPr sz="2200" dirty="0">
                <a:latin typeface="Calibri"/>
                <a:ea typeface="Calibri"/>
                <a:cs typeface="Calibri"/>
              </a:rPr>
              <a:t> (par </a:t>
            </a:r>
            <a:r>
              <a:rPr sz="2200" dirty="0" err="1">
                <a:latin typeface="Calibri"/>
                <a:ea typeface="Calibri"/>
                <a:cs typeface="Calibri"/>
              </a:rPr>
              <a:t>exemple</a:t>
            </a:r>
            <a:r>
              <a:rPr sz="2200" dirty="0">
                <a:latin typeface="Calibri"/>
                <a:ea typeface="Calibri"/>
                <a:cs typeface="Calibri"/>
              </a:rPr>
              <a:t> </a:t>
            </a:r>
            <a:r>
              <a:rPr sz="2200" dirty="0" err="1">
                <a:latin typeface="Calibri"/>
                <a:ea typeface="Calibri"/>
                <a:cs typeface="Calibri"/>
              </a:rPr>
              <a:t>rayonnages</a:t>
            </a:r>
            <a:r>
              <a:rPr sz="2200" dirty="0">
                <a:latin typeface="Calibri"/>
                <a:ea typeface="Calibri"/>
                <a:cs typeface="Calibri"/>
              </a:rPr>
              <a:t> </a:t>
            </a:r>
            <a:r>
              <a:rPr sz="2200" dirty="0" err="1">
                <a:latin typeface="Calibri"/>
                <a:ea typeface="Calibri"/>
                <a:cs typeface="Calibri"/>
              </a:rPr>
              <a:t>sélectifs</a:t>
            </a:r>
            <a:r>
              <a:rPr sz="2200" dirty="0">
                <a:latin typeface="Calibri"/>
                <a:ea typeface="Calibri"/>
                <a:cs typeface="Calibri"/>
              </a:rPr>
              <a:t>, </a:t>
            </a:r>
            <a:r>
              <a:rPr sz="2200" dirty="0" err="1">
                <a:latin typeface="Calibri"/>
                <a:ea typeface="Calibri"/>
                <a:cs typeface="Calibri"/>
              </a:rPr>
              <a:t>rayonnages</a:t>
            </a:r>
            <a:r>
              <a:rPr sz="2200" dirty="0">
                <a:latin typeface="Calibri"/>
                <a:ea typeface="Calibri"/>
                <a:cs typeface="Calibri"/>
              </a:rPr>
              <a:t> drive-in)</a:t>
            </a:r>
          </a:p>
          <a:p>
            <a:r>
              <a:rPr sz="2200" dirty="0" err="1">
                <a:latin typeface="Calibri"/>
                <a:ea typeface="Calibri"/>
                <a:cs typeface="Calibri"/>
              </a:rPr>
              <a:t>Étiquetage</a:t>
            </a:r>
            <a:r>
              <a:rPr sz="2200" dirty="0">
                <a:latin typeface="Calibri"/>
                <a:ea typeface="Calibri"/>
                <a:cs typeface="Calibri"/>
              </a:rPr>
              <a:t> </a:t>
            </a:r>
            <a:r>
              <a:rPr sz="2200" dirty="0" err="1">
                <a:latin typeface="Calibri"/>
                <a:ea typeface="Calibri"/>
                <a:cs typeface="Calibri"/>
              </a:rPr>
              <a:t>clair</a:t>
            </a:r>
            <a:r>
              <a:rPr sz="2200" dirty="0">
                <a:latin typeface="Calibri"/>
                <a:ea typeface="Calibri"/>
                <a:cs typeface="Calibri"/>
              </a:rPr>
              <a:t> pour </a:t>
            </a:r>
            <a:r>
              <a:rPr sz="2200" dirty="0" err="1">
                <a:latin typeface="Calibri"/>
                <a:ea typeface="Calibri"/>
                <a:cs typeface="Calibri"/>
              </a:rPr>
              <a:t>une</a:t>
            </a:r>
            <a:r>
              <a:rPr sz="2200" dirty="0">
                <a:latin typeface="Calibri"/>
                <a:ea typeface="Calibri"/>
                <a:cs typeface="Calibri"/>
              </a:rPr>
              <a:t> identification facile</a:t>
            </a:r>
          </a:p>
          <a:p>
            <a:r>
              <a:rPr sz="2200" dirty="0" err="1">
                <a:latin typeface="Calibri"/>
                <a:ea typeface="Calibri"/>
                <a:cs typeface="Calibri"/>
              </a:rPr>
              <a:t>Règles</a:t>
            </a:r>
            <a:r>
              <a:rPr sz="2200" dirty="0">
                <a:latin typeface="Calibri"/>
                <a:ea typeface="Calibri"/>
                <a:cs typeface="Calibri"/>
              </a:rPr>
              <a:t> de sécurité pour </a:t>
            </a:r>
            <a:r>
              <a:rPr sz="2200" dirty="0" err="1">
                <a:latin typeface="Calibri"/>
                <a:ea typeface="Calibri"/>
                <a:cs typeface="Calibri"/>
              </a:rPr>
              <a:t>l’empilage</a:t>
            </a:r>
            <a:r>
              <a:rPr sz="2200" dirty="0">
                <a:latin typeface="Calibri"/>
                <a:ea typeface="Calibri"/>
                <a:cs typeface="Calibri"/>
              </a:rPr>
              <a:t> et la </a:t>
            </a:r>
            <a:r>
              <a:rPr sz="2200" dirty="0" err="1">
                <a:latin typeface="Calibri"/>
                <a:ea typeface="Calibri"/>
                <a:cs typeface="Calibri"/>
              </a:rPr>
              <a:t>largeur</a:t>
            </a:r>
            <a:r>
              <a:rPr sz="2200" dirty="0">
                <a:latin typeface="Calibri"/>
                <a:ea typeface="Calibri"/>
                <a:cs typeface="Calibri"/>
              </a:rPr>
              <a:t> des allées</a:t>
            </a:r>
          </a:p>
        </p:txBody>
      </p:sp>
      <p:sp>
        <p:nvSpPr>
          <p:cNvPr id="4" name="Prostokąt 3"/>
          <p:cNvSpPr/>
          <p:nvPr/>
        </p:nvSpPr>
        <p:spPr>
          <a:xfrm>
            <a:off x="3776503" y="410817"/>
            <a:ext cx="7832402" cy="1033669"/>
          </a:xfrm>
          <a:prstGeom prst="rect">
            <a:avLst/>
          </a:prstGeom>
          <a:solidFill>
            <a:schemeClr val="accent6">
              <a:lumMod val="20000"/>
              <a:lumOff val="8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pl-PL" sz="2200">
              <a:latin typeface="Calibri"/>
              <a:ea typeface="Calibri"/>
              <a:cs typeface="Calibri"/>
            </a:endParaRPr>
          </a:p>
        </p:txBody>
      </p:sp>
      <p:sp>
        <p:nvSpPr>
          <p:cNvPr id="5" name="BP copied footer text"/>
          <p:cNvSpPr txBox="1"/>
          <p:nvPr/>
        </p:nvSpPr>
        <p:spPr>
          <a:xfrm>
            <a:off x="242395" y="5725020"/>
            <a:ext cx="5044440" cy="929640"/>
          </a:xfrm>
          <a:prstGeom prst="rect">
            <a:avLst/>
          </a:prstGeom>
          <a:noFill/>
          <a:ln>
            <a:noFill/>
          </a:ln>
        </p:spPr>
        <p:txBody>
          <a:bodyPr wrap="none" lIns="0" tIns="0" rIns="0" bIns="0" anchor="b">
            <a:normAutofit/>
          </a:bodyPr>
          <a:lstStyle/>
          <a:p>
            <a:r>
              <a:rPr lang="en-US" sz="1200" dirty="0">
                <a:solidFill>
                  <a:srgbClr val="000000"/>
                </a:solidFill>
                <a:latin typeface="Calibri"/>
                <a:ea typeface="Calibri"/>
                <a:cs typeface="Calibri"/>
              </a:rPr>
              <a:t>Distribution et flux de matières</a:t>
            </a:r>
            <a:endParaRPr lang="en-US" sz="1200">
              <a:latin typeface="Calibri"/>
              <a:ea typeface="Calibri"/>
              <a:cs typeface="Calibri"/>
            </a:endParaRPr>
          </a:p>
        </p:txBody>
      </p:sp>
    </p:spTree>
    <p:extLst>
      <p:ext uri="{BB962C8B-B14F-4D97-AF65-F5344CB8AC3E}">
        <p14:creationId xmlns:p14="http://schemas.microsoft.com/office/powerpoint/2010/main" val="198426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415" y="1017820"/>
            <a:ext cx="2947482" cy="4601183"/>
          </a:xfrm>
        </p:spPr>
        <p:txBody>
          <a:bodyPr wrap="square">
            <a:normAutofit/>
          </a:bodyPr>
          <a:lstStyle/>
          <a:p>
            <a:r>
              <a:rPr lang="en-US" sz="2200" b="1" dirty="0">
                <a:latin typeface="Calibri"/>
                <a:ea typeface="Calibri"/>
                <a:cs typeface="Calibri"/>
              </a:rPr>
              <a:t>Zone de préparation de commandes et d’emballage</a:t>
            </a:r>
          </a:p>
        </p:txBody>
      </p:sp>
      <p:sp>
        <p:nvSpPr>
          <p:cNvPr id="3" name="Symbol zastępczy zawartości 2"/>
          <p:cNvSpPr>
            <a:spLocks noGrp="1"/>
          </p:cNvSpPr>
          <p:nvPr>
            <p:ph idx="1"/>
          </p:nvPr>
        </p:nvSpPr>
        <p:spPr>
          <a:xfrm>
            <a:off x="3670484" y="871010"/>
            <a:ext cx="8044437" cy="5669213"/>
          </a:xfrm>
        </p:spPr>
        <p:txBody>
          <a:bodyPr wrap="square">
            <a:noAutofit/>
          </a:bodyPr>
          <a:lstStyle/>
          <a:p>
            <a:pPr marL="0" indent="0">
              <a:buNone/>
            </a:pPr>
            <a:r>
              <a:rPr sz="2200" dirty="0">
                <a:latin typeface="Calibri"/>
                <a:ea typeface="Calibri"/>
                <a:cs typeface="Calibri"/>
              </a:rPr>
              <a:t>Lieu </a:t>
            </a:r>
            <a:r>
              <a:rPr sz="2200" dirty="0" err="1">
                <a:latin typeface="Calibri"/>
                <a:ea typeface="Calibri"/>
                <a:cs typeface="Calibri"/>
              </a:rPr>
              <a:t>où</a:t>
            </a:r>
            <a:r>
              <a:rPr sz="2200" dirty="0">
                <a:latin typeface="Calibri"/>
                <a:ea typeface="Calibri"/>
                <a:cs typeface="Calibri"/>
              </a:rPr>
              <a:t> les </a:t>
            </a:r>
            <a:r>
              <a:rPr sz="2200" dirty="0" err="1">
                <a:latin typeface="Calibri"/>
                <a:ea typeface="Calibri"/>
                <a:cs typeface="Calibri"/>
              </a:rPr>
              <a:t>biens</a:t>
            </a:r>
            <a:r>
              <a:rPr sz="2200" dirty="0">
                <a:latin typeface="Calibri"/>
                <a:ea typeface="Calibri"/>
                <a:cs typeface="Calibri"/>
              </a:rPr>
              <a:t> </a:t>
            </a:r>
            <a:r>
              <a:rPr sz="2200" dirty="0" err="1">
                <a:latin typeface="Calibri"/>
                <a:ea typeface="Calibri"/>
                <a:cs typeface="Calibri"/>
              </a:rPr>
              <a:t>sont</a:t>
            </a:r>
            <a:r>
              <a:rPr sz="2200" dirty="0">
                <a:latin typeface="Calibri"/>
                <a:ea typeface="Calibri"/>
                <a:cs typeface="Calibri"/>
              </a:rPr>
              <a:t> </a:t>
            </a:r>
            <a:r>
              <a:rPr sz="2200" dirty="0" err="1">
                <a:latin typeface="Calibri"/>
                <a:ea typeface="Calibri"/>
                <a:cs typeface="Calibri"/>
              </a:rPr>
              <a:t>prélevés</a:t>
            </a:r>
            <a:r>
              <a:rPr sz="2200" dirty="0">
                <a:latin typeface="Calibri"/>
                <a:ea typeface="Calibri"/>
                <a:cs typeface="Calibri"/>
              </a:rPr>
              <a:t> dans la zone de stockage et </a:t>
            </a:r>
            <a:r>
              <a:rPr sz="2200" dirty="0" err="1">
                <a:latin typeface="Calibri"/>
                <a:ea typeface="Calibri"/>
                <a:cs typeface="Calibri"/>
              </a:rPr>
              <a:t>préparés</a:t>
            </a:r>
            <a:r>
              <a:rPr sz="2200" dirty="0">
                <a:latin typeface="Calibri"/>
                <a:ea typeface="Calibri"/>
                <a:cs typeface="Calibri"/>
              </a:rPr>
              <a:t> pour </a:t>
            </a:r>
            <a:r>
              <a:rPr sz="2200" dirty="0" err="1">
                <a:latin typeface="Calibri"/>
                <a:ea typeface="Calibri"/>
                <a:cs typeface="Calibri"/>
              </a:rPr>
              <a:t>l’expédition</a:t>
            </a:r>
            <a:r>
              <a:rPr sz="2200" dirty="0">
                <a:latin typeface="Calibri"/>
                <a:ea typeface="Calibri"/>
                <a:cs typeface="Calibri"/>
              </a:rPr>
              <a:t> aux clients.</a:t>
            </a:r>
            <a:endParaRPr lang="pl-PL" sz="2200" dirty="0">
              <a:latin typeface="Calibri"/>
              <a:ea typeface="Calibri"/>
              <a:cs typeface="Calibri"/>
            </a:endParaRPr>
          </a:p>
          <a:p>
            <a:pPr marL="0" indent="0">
              <a:buNone/>
            </a:pPr>
            <a:endParaRPr sz="2200" dirty="0">
              <a:latin typeface="Calibri"/>
              <a:ea typeface="Calibri"/>
              <a:cs typeface="Calibri"/>
            </a:endParaRPr>
          </a:p>
          <a:p>
            <a:r>
              <a:rPr sz="2200" dirty="0" err="1">
                <a:latin typeface="Calibri"/>
                <a:ea typeface="Calibri"/>
                <a:cs typeface="Calibri"/>
              </a:rPr>
              <a:t>Activités</a:t>
            </a:r>
            <a:r>
              <a:rPr sz="2200" dirty="0">
                <a:latin typeface="Calibri"/>
                <a:ea typeface="Calibri"/>
                <a:cs typeface="Calibri"/>
              </a:rPr>
              <a:t> </a:t>
            </a:r>
            <a:r>
              <a:rPr sz="2200" dirty="0" err="1">
                <a:latin typeface="Calibri"/>
                <a:ea typeface="Calibri"/>
                <a:cs typeface="Calibri"/>
              </a:rPr>
              <a:t>clés</a:t>
            </a:r>
            <a:r>
              <a:rPr sz="2200" dirty="0">
                <a:latin typeface="Calibri"/>
                <a:ea typeface="Calibri"/>
                <a:cs typeface="Calibri"/>
              </a:rPr>
              <a:t> :</a:t>
            </a:r>
          </a:p>
          <a:p>
            <a:r>
              <a:rPr sz="2200" dirty="0" err="1">
                <a:latin typeface="Calibri"/>
                <a:ea typeface="Calibri"/>
                <a:cs typeface="Calibri"/>
              </a:rPr>
              <a:t>Préparation</a:t>
            </a:r>
            <a:r>
              <a:rPr sz="2200" dirty="0">
                <a:latin typeface="Calibri"/>
                <a:ea typeface="Calibri"/>
                <a:cs typeface="Calibri"/>
              </a:rPr>
              <a:t> des articles </a:t>
            </a:r>
            <a:r>
              <a:rPr sz="2200" dirty="0" err="1">
                <a:latin typeface="Calibri"/>
                <a:ea typeface="Calibri"/>
                <a:cs typeface="Calibri"/>
              </a:rPr>
              <a:t>selon</a:t>
            </a:r>
            <a:r>
              <a:rPr sz="2200" dirty="0">
                <a:latin typeface="Calibri"/>
                <a:ea typeface="Calibri"/>
                <a:cs typeface="Calibri"/>
              </a:rPr>
              <a:t> les </a:t>
            </a:r>
            <a:r>
              <a:rPr sz="2200" dirty="0" err="1">
                <a:latin typeface="Calibri"/>
                <a:ea typeface="Calibri"/>
                <a:cs typeface="Calibri"/>
              </a:rPr>
              <a:t>commandes</a:t>
            </a:r>
            <a:r>
              <a:rPr sz="2200" dirty="0">
                <a:latin typeface="Calibri"/>
                <a:ea typeface="Calibri"/>
                <a:cs typeface="Calibri"/>
              </a:rPr>
              <a:t> (</a:t>
            </a:r>
            <a:r>
              <a:rPr sz="2200" dirty="0" err="1">
                <a:latin typeface="Calibri"/>
                <a:ea typeface="Calibri"/>
                <a:cs typeface="Calibri"/>
              </a:rPr>
              <a:t>manuelle</a:t>
            </a:r>
            <a:r>
              <a:rPr sz="2200" dirty="0">
                <a:latin typeface="Calibri"/>
                <a:ea typeface="Calibri"/>
                <a:cs typeface="Calibri"/>
              </a:rPr>
              <a:t> </a:t>
            </a:r>
            <a:r>
              <a:rPr sz="2200" dirty="0" err="1">
                <a:latin typeface="Calibri"/>
                <a:ea typeface="Calibri"/>
                <a:cs typeface="Calibri"/>
              </a:rPr>
              <a:t>ou</a:t>
            </a:r>
            <a:r>
              <a:rPr sz="2200" dirty="0">
                <a:latin typeface="Calibri"/>
                <a:ea typeface="Calibri"/>
                <a:cs typeface="Calibri"/>
              </a:rPr>
              <a:t> </a:t>
            </a:r>
            <a:r>
              <a:rPr sz="2200" dirty="0" err="1">
                <a:latin typeface="Calibri"/>
                <a:ea typeface="Calibri"/>
                <a:cs typeface="Calibri"/>
              </a:rPr>
              <a:t>automatisée</a:t>
            </a:r>
            <a:r>
              <a:rPr sz="2200" dirty="0">
                <a:latin typeface="Calibri"/>
                <a:ea typeface="Calibri"/>
                <a:cs typeface="Calibri"/>
              </a:rPr>
              <a:t>)</a:t>
            </a:r>
          </a:p>
          <a:p>
            <a:r>
              <a:rPr sz="2200" dirty="0" err="1">
                <a:latin typeface="Calibri"/>
                <a:ea typeface="Calibri"/>
                <a:cs typeface="Calibri"/>
              </a:rPr>
              <a:t>Vérification</a:t>
            </a:r>
            <a:r>
              <a:rPr sz="2200" dirty="0">
                <a:latin typeface="Calibri"/>
                <a:ea typeface="Calibri"/>
                <a:cs typeface="Calibri"/>
              </a:rPr>
              <a:t> des </a:t>
            </a:r>
            <a:r>
              <a:rPr sz="2200" dirty="0" err="1">
                <a:latin typeface="Calibri"/>
                <a:ea typeface="Calibri"/>
                <a:cs typeface="Calibri"/>
              </a:rPr>
              <a:t>quantités</a:t>
            </a:r>
            <a:r>
              <a:rPr sz="2200" dirty="0">
                <a:latin typeface="Calibri"/>
                <a:ea typeface="Calibri"/>
                <a:cs typeface="Calibri"/>
              </a:rPr>
              <a:t> et de la </a:t>
            </a:r>
            <a:r>
              <a:rPr sz="2200" dirty="0" err="1">
                <a:latin typeface="Calibri"/>
                <a:ea typeface="Calibri"/>
                <a:cs typeface="Calibri"/>
              </a:rPr>
              <a:t>qualité</a:t>
            </a:r>
            <a:endParaRPr sz="2200" dirty="0">
              <a:latin typeface="Calibri"/>
              <a:ea typeface="Calibri"/>
              <a:cs typeface="Calibri"/>
            </a:endParaRPr>
          </a:p>
          <a:p>
            <a:r>
              <a:rPr sz="2200" dirty="0" err="1">
                <a:latin typeface="Calibri"/>
                <a:ea typeface="Calibri"/>
                <a:cs typeface="Calibri"/>
              </a:rPr>
              <a:t>Emballage</a:t>
            </a:r>
            <a:r>
              <a:rPr sz="2200" dirty="0">
                <a:latin typeface="Calibri"/>
                <a:ea typeface="Calibri"/>
                <a:cs typeface="Calibri"/>
              </a:rPr>
              <a:t> </a:t>
            </a:r>
            <a:r>
              <a:rPr sz="2200" dirty="0" err="1">
                <a:latin typeface="Calibri"/>
                <a:ea typeface="Calibri"/>
                <a:cs typeface="Calibri"/>
              </a:rPr>
              <a:t>sécurisé</a:t>
            </a:r>
            <a:r>
              <a:rPr sz="2200" dirty="0">
                <a:latin typeface="Calibri"/>
                <a:ea typeface="Calibri"/>
                <a:cs typeface="Calibri"/>
              </a:rPr>
              <a:t> des articles pour le transport</a:t>
            </a:r>
          </a:p>
          <a:p>
            <a:r>
              <a:rPr sz="2200" dirty="0" err="1">
                <a:latin typeface="Calibri"/>
                <a:ea typeface="Calibri"/>
                <a:cs typeface="Calibri"/>
              </a:rPr>
              <a:t>Ajout</a:t>
            </a:r>
            <a:r>
              <a:rPr sz="2200" dirty="0">
                <a:latin typeface="Calibri"/>
                <a:ea typeface="Calibri"/>
                <a:cs typeface="Calibri"/>
              </a:rPr>
              <a:t> </a:t>
            </a:r>
            <a:r>
              <a:rPr sz="2200" dirty="0" err="1">
                <a:latin typeface="Calibri"/>
                <a:ea typeface="Calibri"/>
                <a:cs typeface="Calibri"/>
              </a:rPr>
              <a:t>d’étiquettes</a:t>
            </a:r>
            <a:r>
              <a:rPr sz="2200" dirty="0">
                <a:latin typeface="Calibri"/>
                <a:ea typeface="Calibri"/>
                <a:cs typeface="Calibri"/>
              </a:rPr>
              <a:t>, de codes-barres </a:t>
            </a:r>
            <a:r>
              <a:rPr sz="2200" dirty="0" err="1">
                <a:latin typeface="Calibri"/>
                <a:ea typeface="Calibri"/>
                <a:cs typeface="Calibri"/>
              </a:rPr>
              <a:t>ou</a:t>
            </a:r>
            <a:r>
              <a:rPr sz="2200" dirty="0">
                <a:latin typeface="Calibri"/>
                <a:ea typeface="Calibri"/>
                <a:cs typeface="Calibri"/>
              </a:rPr>
              <a:t> de documents de livraison</a:t>
            </a:r>
          </a:p>
          <a:p>
            <a:r>
              <a:rPr sz="2200" dirty="0" err="1">
                <a:latin typeface="Calibri"/>
                <a:ea typeface="Calibri"/>
                <a:cs typeface="Calibri"/>
              </a:rPr>
              <a:t>Considérations</a:t>
            </a:r>
            <a:r>
              <a:rPr sz="2200" dirty="0">
                <a:latin typeface="Calibri"/>
                <a:ea typeface="Calibri"/>
                <a:cs typeface="Calibri"/>
              </a:rPr>
              <a:t> de conception :</a:t>
            </a:r>
          </a:p>
          <a:p>
            <a:r>
              <a:rPr sz="2200" dirty="0" err="1">
                <a:latin typeface="Calibri"/>
                <a:ea typeface="Calibri"/>
                <a:cs typeface="Calibri"/>
              </a:rPr>
              <a:t>Proximité</a:t>
            </a:r>
            <a:r>
              <a:rPr sz="2200" dirty="0">
                <a:latin typeface="Calibri"/>
                <a:ea typeface="Calibri"/>
                <a:cs typeface="Calibri"/>
              </a:rPr>
              <a:t> de la zone de stockage pour </a:t>
            </a:r>
            <a:r>
              <a:rPr sz="2200" dirty="0" err="1">
                <a:latin typeface="Calibri"/>
                <a:ea typeface="Calibri"/>
                <a:cs typeface="Calibri"/>
              </a:rPr>
              <a:t>réduire</a:t>
            </a:r>
            <a:r>
              <a:rPr sz="2200" dirty="0">
                <a:latin typeface="Calibri"/>
                <a:ea typeface="Calibri"/>
                <a:cs typeface="Calibri"/>
              </a:rPr>
              <a:t> les </a:t>
            </a:r>
            <a:r>
              <a:rPr sz="2200" dirty="0" err="1">
                <a:latin typeface="Calibri"/>
                <a:ea typeface="Calibri"/>
                <a:cs typeface="Calibri"/>
              </a:rPr>
              <a:t>déplacements</a:t>
            </a:r>
            <a:endParaRPr sz="2200" dirty="0">
              <a:latin typeface="Calibri"/>
              <a:ea typeface="Calibri"/>
              <a:cs typeface="Calibri"/>
            </a:endParaRPr>
          </a:p>
          <a:p>
            <a:r>
              <a:rPr sz="2200" dirty="0" err="1">
                <a:latin typeface="Calibri"/>
                <a:ea typeface="Calibri"/>
                <a:cs typeface="Calibri"/>
              </a:rPr>
              <a:t>Postes</a:t>
            </a:r>
            <a:r>
              <a:rPr sz="2200" dirty="0">
                <a:latin typeface="Calibri"/>
                <a:ea typeface="Calibri"/>
                <a:cs typeface="Calibri"/>
              </a:rPr>
              <a:t> de travail </a:t>
            </a:r>
            <a:r>
              <a:rPr sz="2200" dirty="0" err="1">
                <a:latin typeface="Calibri"/>
                <a:ea typeface="Calibri"/>
                <a:cs typeface="Calibri"/>
              </a:rPr>
              <a:t>ergonomiques</a:t>
            </a:r>
            <a:r>
              <a:rPr sz="2200" dirty="0">
                <a:latin typeface="Calibri"/>
                <a:ea typeface="Calibri"/>
                <a:cs typeface="Calibri"/>
              </a:rPr>
              <a:t> </a:t>
            </a:r>
            <a:r>
              <a:rPr sz="2200" dirty="0" err="1">
                <a:latin typeface="Calibri"/>
                <a:ea typeface="Calibri"/>
                <a:cs typeface="Calibri"/>
              </a:rPr>
              <a:t>afin</a:t>
            </a:r>
            <a:r>
              <a:rPr sz="2200" dirty="0">
                <a:latin typeface="Calibri"/>
                <a:ea typeface="Calibri"/>
                <a:cs typeface="Calibri"/>
              </a:rPr>
              <a:t> de </a:t>
            </a:r>
            <a:r>
              <a:rPr sz="2200" dirty="0" err="1">
                <a:latin typeface="Calibri"/>
                <a:ea typeface="Calibri"/>
                <a:cs typeface="Calibri"/>
              </a:rPr>
              <a:t>réduire</a:t>
            </a:r>
            <a:r>
              <a:rPr sz="2200" dirty="0">
                <a:latin typeface="Calibri"/>
                <a:ea typeface="Calibri"/>
                <a:cs typeface="Calibri"/>
              </a:rPr>
              <a:t> la fatigue des </a:t>
            </a:r>
            <a:r>
              <a:rPr sz="2200" dirty="0" err="1">
                <a:latin typeface="Calibri"/>
                <a:ea typeface="Calibri"/>
                <a:cs typeface="Calibri"/>
              </a:rPr>
              <a:t>opérateurs</a:t>
            </a:r>
            <a:endParaRPr sz="2200" dirty="0">
              <a:latin typeface="Calibri"/>
              <a:ea typeface="Calibri"/>
              <a:cs typeface="Calibri"/>
            </a:endParaRPr>
          </a:p>
          <a:p>
            <a:r>
              <a:rPr sz="2200" dirty="0">
                <a:latin typeface="Calibri"/>
                <a:ea typeface="Calibri"/>
                <a:cs typeface="Calibri"/>
              </a:rPr>
              <a:t>Espace pour les </a:t>
            </a:r>
            <a:r>
              <a:rPr sz="2200" dirty="0" err="1">
                <a:latin typeface="Calibri"/>
                <a:ea typeface="Calibri"/>
                <a:cs typeface="Calibri"/>
              </a:rPr>
              <a:t>matériaux</a:t>
            </a:r>
            <a:r>
              <a:rPr sz="2200" dirty="0">
                <a:latin typeface="Calibri"/>
                <a:ea typeface="Calibri"/>
                <a:cs typeface="Calibri"/>
              </a:rPr>
              <a:t> </a:t>
            </a:r>
            <a:r>
              <a:rPr sz="2200" dirty="0" err="1">
                <a:latin typeface="Calibri"/>
                <a:ea typeface="Calibri"/>
                <a:cs typeface="Calibri"/>
              </a:rPr>
              <a:t>d’emballage</a:t>
            </a:r>
            <a:r>
              <a:rPr sz="2200" dirty="0">
                <a:latin typeface="Calibri"/>
                <a:ea typeface="Calibri"/>
                <a:cs typeface="Calibri"/>
              </a:rPr>
              <a:t> et la mise </a:t>
            </a:r>
            <a:r>
              <a:rPr sz="2200" dirty="0" err="1">
                <a:latin typeface="Calibri"/>
                <a:ea typeface="Calibri"/>
                <a:cs typeface="Calibri"/>
              </a:rPr>
              <a:t>en</a:t>
            </a:r>
            <a:r>
              <a:rPr sz="2200" dirty="0">
                <a:latin typeface="Calibri"/>
                <a:ea typeface="Calibri"/>
                <a:cs typeface="Calibri"/>
              </a:rPr>
              <a:t> </a:t>
            </a:r>
            <a:r>
              <a:rPr sz="2200" dirty="0" err="1">
                <a:latin typeface="Calibri"/>
                <a:ea typeface="Calibri"/>
                <a:cs typeface="Calibri"/>
              </a:rPr>
              <a:t>attente</a:t>
            </a:r>
            <a:r>
              <a:rPr sz="2200" dirty="0">
                <a:latin typeface="Calibri"/>
                <a:ea typeface="Calibri"/>
                <a:cs typeface="Calibri"/>
              </a:rPr>
              <a:t> </a:t>
            </a:r>
            <a:r>
              <a:rPr sz="2200" dirty="0" err="1">
                <a:latin typeface="Calibri"/>
                <a:ea typeface="Calibri"/>
                <a:cs typeface="Calibri"/>
              </a:rPr>
              <a:t>temporaire</a:t>
            </a:r>
            <a:endParaRPr sz="2200" dirty="0">
              <a:latin typeface="Calibri"/>
              <a:ea typeface="Calibri"/>
              <a:cs typeface="Calibri"/>
            </a:endParaRPr>
          </a:p>
        </p:txBody>
      </p:sp>
      <p:sp>
        <p:nvSpPr>
          <p:cNvPr id="4" name="Prostokąt 3"/>
          <p:cNvSpPr/>
          <p:nvPr/>
        </p:nvSpPr>
        <p:spPr>
          <a:xfrm>
            <a:off x="3670484" y="666735"/>
            <a:ext cx="7832402" cy="1033669"/>
          </a:xfrm>
          <a:prstGeom prst="rect">
            <a:avLst/>
          </a:prstGeom>
          <a:solidFill>
            <a:schemeClr val="accent6">
              <a:lumMod val="20000"/>
              <a:lumOff val="8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pl-PL" sz="2200" dirty="0">
              <a:latin typeface="Calibri"/>
              <a:ea typeface="Calibri"/>
              <a:cs typeface="Calibri"/>
            </a:endParaRPr>
          </a:p>
        </p:txBody>
      </p:sp>
      <p:sp>
        <p:nvSpPr>
          <p:cNvPr id="5" name="BP copied footer text"/>
          <p:cNvSpPr txBox="1"/>
          <p:nvPr/>
        </p:nvSpPr>
        <p:spPr>
          <a:xfrm>
            <a:off x="242395" y="5725020"/>
            <a:ext cx="5044440" cy="929640"/>
          </a:xfrm>
          <a:prstGeom prst="rect">
            <a:avLst/>
          </a:prstGeom>
          <a:noFill/>
          <a:ln>
            <a:noFill/>
          </a:ln>
        </p:spPr>
        <p:txBody>
          <a:bodyPr wrap="none" lIns="0" tIns="0" rIns="0" bIns="0" anchor="b">
            <a:normAutofit/>
          </a:bodyPr>
          <a:lstStyle/>
          <a:p>
            <a:r>
              <a:rPr lang="en-US" sz="1200" dirty="0">
                <a:solidFill>
                  <a:srgbClr val="000000"/>
                </a:solidFill>
                <a:latin typeface="Calibri"/>
                <a:ea typeface="Calibri"/>
                <a:cs typeface="Calibri"/>
              </a:rPr>
              <a:t>Distribution et flux de matières</a:t>
            </a:r>
            <a:endParaRPr lang="en-US" sz="1200">
              <a:latin typeface="Calibri"/>
              <a:ea typeface="Calibri"/>
              <a:cs typeface="Calibri"/>
            </a:endParaRPr>
          </a:p>
        </p:txBody>
      </p:sp>
    </p:spTree>
    <p:extLst>
      <p:ext uri="{BB962C8B-B14F-4D97-AF65-F5344CB8AC3E}">
        <p14:creationId xmlns:p14="http://schemas.microsoft.com/office/powerpoint/2010/main" val="3671184077"/>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2936989-05F5-413B-B081-0082C9469B34}">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66908BC2-1986-4B24-A701-E0B746B597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8D0EBD9-A6FF-43CD-BED9-F258B70F9555}">
  <ds:schemaRefs>
    <ds:schemaRef ds:uri="http://schemas.microsoft.com/sharepoint/v3/contenttype/forms"/>
  </ds:schemaRefs>
</ds:datastoreItem>
</file>

<file path=customXml/itemProps3.xml><?xml version="1.0" encoding="utf-8"?>
<ds:datastoreItem xmlns:ds="http://schemas.openxmlformats.org/officeDocument/2006/customXml" ds:itemID="{900C5F03-0C77-4ABA-AE26-39387BA0253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docProps/app.xml><?xml version="1.0" encoding="utf-8"?>
<Properties xmlns="http://schemas.openxmlformats.org/officeDocument/2006/extended-properties" xmlns:vt="http://schemas.openxmlformats.org/officeDocument/2006/docPropsVTypes">
  <Template>Ramka</Template>
  <TotalTime>4707</TotalTime>
  <Words>3268</Words>
  <Application>Microsoft Office PowerPoint</Application>
  <PresentationFormat>Widescreen</PresentationFormat>
  <Paragraphs>403</Paragraphs>
  <Slides>41</Slides>
  <Notes>41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41</vt:i4>
      </vt:variant>
    </vt:vector>
  </HeadingPairs>
  <TitlesOfParts>
    <vt:vector size="51"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Entreposage et manutention des matériaux Partie 2</vt:lpstr>
      <vt:lpstr>Road Transportation Systems Engineering Development in the Sub-Saharan Africa – Modern EU Master Programme &amp; Capacity Building</vt:lpstr>
      <vt:lpstr>PowerPoint Presentation</vt:lpstr>
      <vt:lpstr>Entreposage et manutention des matériaux </vt:lpstr>
      <vt:lpstr>Manutention des matériaux et emballage</vt:lpstr>
      <vt:lpstr>Implantation de l’entrepôt</vt:lpstr>
      <vt:lpstr>Zone de réception </vt:lpstr>
      <vt:lpstr>Zone de stockage </vt:lpstr>
      <vt:lpstr>Zone de préparation de commandes et d’emballage</vt:lpstr>
      <vt:lpstr>Zone d’expédition  </vt:lpstr>
      <vt:lpstr>Zone des retours et zones auxiliaires</vt:lpstr>
      <vt:lpstr>Exemple d’implantation d’entrepôt avec zones mises en évidence</vt:lpstr>
      <vt:lpstr>Principes de conception de l’implantation</vt:lpstr>
      <vt:lpstr>Principes de conception de l’implantation</vt:lpstr>
      <vt:lpstr>Principes de conception de l’implantation</vt:lpstr>
      <vt:lpstr>Types courants d’implantation</vt:lpstr>
      <vt:lpstr>Types courants d’implantation</vt:lpstr>
      <vt:lpstr>Implantation en U</vt:lpstr>
      <vt:lpstr>Implantation en I (traversante) </vt:lpstr>
      <vt:lpstr>Implantation en L </vt:lpstr>
      <vt:lpstr>Systèmes de stockage — systèmes conventionnels</vt:lpstr>
      <vt:lpstr>Systèmes de stockage — systèmes à forte densité  </vt:lpstr>
      <vt:lpstr>Systèmes de stockage — systèmes automatisés  </vt:lpstr>
      <vt:lpstr>Principes de gestion d’entrepôt — gestion des stocks</vt:lpstr>
      <vt:lpstr>Principes de gestion d’entrepôt — gestion des stocks</vt:lpstr>
      <vt:lpstr>Principes de gestion d’entrepôt — gestion des opérations d’entrepôt </vt:lpstr>
      <vt:lpstr>Principes de gestion d’entrepôt — gestion des opérations d’entrepôt</vt:lpstr>
      <vt:lpstr>Principes de gestion d’entrepôt — utilisation des systèmes d’information  </vt:lpstr>
      <vt:lpstr>Principes de gestion d’entrepôt — utilisation des systèmes d’information  </vt:lpstr>
      <vt:lpstr>Principes de gestion d’entrepôt — utilisation des systèmes d’information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133</cp:revision>
  <dcterms:created xsi:type="dcterms:W3CDTF">2026-01-09T15:05:47Z</dcterms:created>
  <dcterms:modified xsi:type="dcterms:W3CDTF">2026-06-10T11:41:32Z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