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0"/>
  </p:notesMasterIdLst>
  <p:handoutMasterIdLst>
    <p:handoutMasterId r:id="rId41"/>
  </p:handoutMasterIdLst>
  <p:sldIdLst>
    <p:sldId id="306" r:id="rId5"/>
    <p:sldId id="313" r:id="rId6"/>
    <p:sldId id="307" r:id="rId7"/>
    <p:sldId id="312" r:id="rId8"/>
    <p:sldId id="374" r:id="rId9"/>
    <p:sldId id="375" r:id="rId10"/>
    <p:sldId id="376" r:id="rId11"/>
    <p:sldId id="377" r:id="rId12"/>
    <p:sldId id="378" r:id="rId13"/>
    <p:sldId id="379" r:id="rId14"/>
    <p:sldId id="380" r:id="rId15"/>
    <p:sldId id="381" r:id="rId16"/>
    <p:sldId id="382" r:id="rId17"/>
    <p:sldId id="384" r:id="rId18"/>
    <p:sldId id="383" r:id="rId19"/>
    <p:sldId id="385" r:id="rId20"/>
    <p:sldId id="386" r:id="rId21"/>
    <p:sldId id="387" r:id="rId22"/>
    <p:sldId id="389" r:id="rId23"/>
    <p:sldId id="388" r:id="rId24"/>
    <p:sldId id="390" r:id="rId25"/>
    <p:sldId id="391" r:id="rId26"/>
    <p:sldId id="393" r:id="rId27"/>
    <p:sldId id="392" r:id="rId28"/>
    <p:sldId id="394" r:id="rId29"/>
    <p:sldId id="395" r:id="rId30"/>
    <p:sldId id="397" r:id="rId31"/>
    <p:sldId id="396" r:id="rId32"/>
    <p:sldId id="398" r:id="rId33"/>
    <p:sldId id="400" r:id="rId34"/>
    <p:sldId id="399" r:id="rId35"/>
    <p:sldId id="401" r:id="rId36"/>
    <p:sldId id="309" r:id="rId37"/>
    <p:sldId id="317" r:id="rId38"/>
    <p:sldId id="373" r:id="rId39"/>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13"/>
    <p:restoredTop sz="94658"/>
  </p:normalViewPr>
  <p:slideViewPr>
    <p:cSldViewPr snapToGrid="0">
      <p:cViewPr varScale="1">
        <p:scale>
          <a:sx n="101" d="100"/>
          <a:sy n="101" d="100"/>
        </p:scale>
        <p:origin x="1020"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1:32.587" v="2" actId="20577"/>
      <pc:docMkLst>
        <pc:docMk/>
      </pc:docMkLst>
      <pc:sldChg chg="modSp mod">
        <pc:chgData name="Wojciech Kustra" userId="afebd3d0-216b-4c4f-8992-1bf1fda6d5e8" providerId="ADAL" clId="{1D307E72-7901-4E61-A01B-3C4232ABCF63}" dt="2026-07-13T09:51:32.587" v="2" actId="20577"/>
        <pc:sldMkLst>
          <pc:docMk/>
          <pc:sldMk cId="1478447607" sldId="306"/>
        </pc:sldMkLst>
        <pc:spChg chg="mod">
          <ac:chgData name="Wojciech Kustra" userId="afebd3d0-216b-4c4f-8992-1bf1fda6d5e8" providerId="ADAL" clId="{1D307E72-7901-4E61-A01B-3C4232ABCF63}" dt="2026-07-13T09:51:32.587" v="2"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14.07.2026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Transport Policy</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Fundamentals of Transpor</a:t>
            </a:r>
            <a:r>
              <a:rPr lang="pl-PL" noProof="1"/>
              <a:t>t</a:t>
            </a:r>
            <a:endParaRPr lang="en-GB" noProof="1"/>
          </a:p>
          <a:p>
            <a:endParaRPr lang="en-GB" noProof="1"/>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FD02A4-CB03-78B2-33A9-8C7A4598EE4D}"/>
              </a:ext>
            </a:extLst>
          </p:cNvPr>
          <p:cNvSpPr>
            <a:spLocks noGrp="1"/>
          </p:cNvSpPr>
          <p:nvPr>
            <p:ph type="title"/>
          </p:nvPr>
        </p:nvSpPr>
        <p:spPr/>
        <p:txBody>
          <a:bodyPr/>
          <a:lstStyle/>
          <a:p>
            <a:r>
              <a:rPr lang="de-DE" dirty="0"/>
              <a:t>Cars in </a:t>
            </a:r>
            <a:r>
              <a:rPr lang="de-DE" dirty="0" err="1"/>
              <a:t>the</a:t>
            </a:r>
            <a:r>
              <a:rPr lang="de-DE" dirty="0"/>
              <a:t> Media</a:t>
            </a:r>
          </a:p>
        </p:txBody>
      </p:sp>
      <p:sp>
        <p:nvSpPr>
          <p:cNvPr id="3" name="Textplatzhalter 2">
            <a:extLst>
              <a:ext uri="{FF2B5EF4-FFF2-40B4-BE49-F238E27FC236}">
                <a16:creationId xmlns:a16="http://schemas.microsoft.com/office/drawing/2014/main" id="{77101C25-EA0D-1CC2-96D4-64DA24686C67}"/>
              </a:ext>
            </a:extLst>
          </p:cNvPr>
          <p:cNvSpPr>
            <a:spLocks noGrp="1"/>
          </p:cNvSpPr>
          <p:nvPr>
            <p:ph type="body" sz="half" idx="1"/>
          </p:nvPr>
        </p:nvSpPr>
        <p:spPr/>
        <p:txBody>
          <a:bodyPr>
            <a:normAutofit fontScale="85000" lnSpcReduction="20000"/>
          </a:bodyPr>
          <a:lstStyle/>
          <a:p>
            <a:r>
              <a:rPr lang="de-DE" dirty="0"/>
              <a:t>Common </a:t>
            </a:r>
            <a:r>
              <a:rPr lang="de-DE" dirty="0" err="1"/>
              <a:t>representations</a:t>
            </a:r>
            <a:r>
              <a:rPr lang="de-DE" dirty="0"/>
              <a:t>:</a:t>
            </a:r>
          </a:p>
          <a:p>
            <a:pPr lvl="1"/>
            <a:r>
              <a:rPr lang="de-DE" dirty="0" err="1"/>
              <a:t>freedom</a:t>
            </a:r>
            <a:endParaRPr lang="de-DE" dirty="0"/>
          </a:p>
          <a:p>
            <a:pPr lvl="1"/>
            <a:r>
              <a:rPr lang="de-DE" dirty="0" err="1"/>
              <a:t>independence</a:t>
            </a:r>
            <a:endParaRPr lang="de-DE" dirty="0"/>
          </a:p>
          <a:p>
            <a:pPr lvl="1"/>
            <a:r>
              <a:rPr lang="de-DE" dirty="0" err="1"/>
              <a:t>status</a:t>
            </a:r>
            <a:r>
              <a:rPr lang="de-DE" dirty="0"/>
              <a:t> and </a:t>
            </a:r>
            <a:r>
              <a:rPr lang="de-DE" dirty="0" err="1"/>
              <a:t>identity</a:t>
            </a:r>
            <a:endParaRPr lang="de-DE" dirty="0"/>
          </a:p>
          <a:p>
            <a:pPr lvl="1"/>
            <a:r>
              <a:rPr lang="de-DE" dirty="0" err="1"/>
              <a:t>speed</a:t>
            </a:r>
            <a:r>
              <a:rPr lang="de-DE" dirty="0"/>
              <a:t> and power</a:t>
            </a:r>
          </a:p>
          <a:p>
            <a:r>
              <a:rPr lang="de-DE" dirty="0" err="1"/>
              <a:t>Examples</a:t>
            </a:r>
            <a:r>
              <a:rPr lang="de-DE" dirty="0"/>
              <a:t>:</a:t>
            </a:r>
          </a:p>
          <a:p>
            <a:pPr lvl="1"/>
            <a:r>
              <a:rPr lang="de-DE" dirty="0" err="1"/>
              <a:t>car</a:t>
            </a:r>
            <a:r>
              <a:rPr lang="de-DE" dirty="0"/>
              <a:t> </a:t>
            </a:r>
            <a:r>
              <a:rPr lang="de-DE" dirty="0" err="1"/>
              <a:t>advertisements</a:t>
            </a:r>
            <a:endParaRPr lang="de-DE" dirty="0"/>
          </a:p>
          <a:p>
            <a:pPr lvl="1"/>
            <a:r>
              <a:rPr lang="de-DE" dirty="0" err="1"/>
              <a:t>action</a:t>
            </a:r>
            <a:r>
              <a:rPr lang="de-DE" dirty="0"/>
              <a:t> </a:t>
            </a:r>
            <a:r>
              <a:rPr lang="de-DE" dirty="0" err="1"/>
              <a:t>movies</a:t>
            </a:r>
            <a:endParaRPr lang="de-DE" dirty="0"/>
          </a:p>
          <a:p>
            <a:pPr lvl="1"/>
            <a:r>
              <a:rPr lang="de-DE" dirty="0" err="1"/>
              <a:t>motorsport</a:t>
            </a:r>
            <a:r>
              <a:rPr lang="de-DE" dirty="0"/>
              <a:t> </a:t>
            </a:r>
            <a:r>
              <a:rPr lang="de-DE" dirty="0" err="1"/>
              <a:t>media</a:t>
            </a:r>
            <a:endParaRPr lang="de-DE" dirty="0"/>
          </a:p>
          <a:p>
            <a:pPr marL="0" indent="0">
              <a:buNone/>
            </a:pPr>
            <a:r>
              <a:rPr lang="de-DE" b="1" dirty="0"/>
              <a:t>-&gt; Cars </a:t>
            </a:r>
            <a:r>
              <a:rPr lang="de-DE" b="1" dirty="0" err="1"/>
              <a:t>are</a:t>
            </a:r>
            <a:r>
              <a:rPr lang="de-DE" b="1" dirty="0"/>
              <a:t> </a:t>
            </a:r>
            <a:r>
              <a:rPr lang="de-DE" b="1" dirty="0" err="1"/>
              <a:t>often</a:t>
            </a:r>
            <a:r>
              <a:rPr lang="de-DE" b="1" dirty="0"/>
              <a:t> </a:t>
            </a:r>
            <a:r>
              <a:rPr lang="de-DE" b="1" dirty="0" err="1"/>
              <a:t>emotionally</a:t>
            </a:r>
            <a:r>
              <a:rPr lang="de-DE" b="1" dirty="0"/>
              <a:t> </a:t>
            </a:r>
            <a:r>
              <a:rPr lang="de-DE" b="1" dirty="0" err="1"/>
              <a:t>framed</a:t>
            </a:r>
            <a:endParaRPr lang="de-DE" b="1" dirty="0"/>
          </a:p>
        </p:txBody>
      </p:sp>
      <p:pic>
        <p:nvPicPr>
          <p:cNvPr id="3074" name="Picture 2" descr="three cars racing on a track at night">
            <a:extLst>
              <a:ext uri="{FF2B5EF4-FFF2-40B4-BE49-F238E27FC236}">
                <a16:creationId xmlns:a16="http://schemas.microsoft.com/office/drawing/2014/main" id="{9C27F4E0-70BD-97BF-1503-4E774349476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83989" y="1531678"/>
            <a:ext cx="6043723" cy="4029149"/>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027AFBBA-0477-D06D-C294-7E35B52B78EF}"/>
              </a:ext>
            </a:extLst>
          </p:cNvPr>
          <p:cNvSpPr txBox="1"/>
          <p:nvPr/>
        </p:nvSpPr>
        <p:spPr>
          <a:xfrm>
            <a:off x="10807130" y="5030291"/>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2284943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B08417-AC97-4654-2629-D5EB24299ACC}"/>
              </a:ext>
            </a:extLst>
          </p:cNvPr>
          <p:cNvSpPr>
            <a:spLocks noGrp="1"/>
          </p:cNvSpPr>
          <p:nvPr>
            <p:ph type="title"/>
          </p:nvPr>
        </p:nvSpPr>
        <p:spPr>
          <a:xfrm>
            <a:off x="603253" y="539751"/>
            <a:ext cx="7722040" cy="717551"/>
          </a:xfrm>
        </p:spPr>
        <p:txBody>
          <a:bodyPr/>
          <a:lstStyle/>
          <a:p>
            <a:r>
              <a:rPr lang="de-DE" dirty="0"/>
              <a:t>Public Transport in </a:t>
            </a:r>
            <a:r>
              <a:rPr lang="de-DE" dirty="0" err="1"/>
              <a:t>the</a:t>
            </a:r>
            <a:r>
              <a:rPr lang="de-DE" dirty="0"/>
              <a:t> Media</a:t>
            </a:r>
          </a:p>
        </p:txBody>
      </p:sp>
      <p:sp>
        <p:nvSpPr>
          <p:cNvPr id="3" name="Textplatzhalter 2">
            <a:extLst>
              <a:ext uri="{FF2B5EF4-FFF2-40B4-BE49-F238E27FC236}">
                <a16:creationId xmlns:a16="http://schemas.microsoft.com/office/drawing/2014/main" id="{1212F45C-B6EF-30FC-55BF-DDC6403B6CF7}"/>
              </a:ext>
            </a:extLst>
          </p:cNvPr>
          <p:cNvSpPr>
            <a:spLocks noGrp="1"/>
          </p:cNvSpPr>
          <p:nvPr>
            <p:ph type="body" sz="half" idx="1"/>
          </p:nvPr>
        </p:nvSpPr>
        <p:spPr/>
        <p:txBody>
          <a:bodyPr>
            <a:normAutofit/>
          </a:bodyPr>
          <a:lstStyle/>
          <a:p>
            <a:pPr marL="0" indent="0">
              <a:buNone/>
            </a:pPr>
            <a:r>
              <a:rPr lang="de-DE" dirty="0" err="1"/>
              <a:t>Representations</a:t>
            </a:r>
            <a:r>
              <a:rPr lang="de-DE" dirty="0"/>
              <a:t> </a:t>
            </a:r>
            <a:r>
              <a:rPr lang="de-DE" dirty="0" err="1"/>
              <a:t>vary</a:t>
            </a:r>
            <a:r>
              <a:rPr lang="de-DE" dirty="0"/>
              <a:t>:</a:t>
            </a:r>
          </a:p>
          <a:p>
            <a:r>
              <a:rPr lang="de-DE" dirty="0" err="1"/>
              <a:t>efficient</a:t>
            </a:r>
            <a:r>
              <a:rPr lang="de-DE" dirty="0"/>
              <a:t> and </a:t>
            </a:r>
            <a:r>
              <a:rPr lang="de-DE" dirty="0" err="1"/>
              <a:t>sustainable</a:t>
            </a:r>
            <a:endParaRPr lang="de-DE" dirty="0"/>
          </a:p>
          <a:p>
            <a:r>
              <a:rPr lang="de-DE" dirty="0" err="1"/>
              <a:t>crowded</a:t>
            </a:r>
            <a:r>
              <a:rPr lang="de-DE" dirty="0"/>
              <a:t> and </a:t>
            </a:r>
            <a:r>
              <a:rPr lang="de-DE" dirty="0" err="1"/>
              <a:t>stressful</a:t>
            </a:r>
            <a:endParaRPr lang="de-DE" dirty="0"/>
          </a:p>
          <a:p>
            <a:r>
              <a:rPr lang="de-DE" dirty="0"/>
              <a:t>modern urban </a:t>
            </a:r>
            <a:r>
              <a:rPr lang="de-DE" dirty="0" err="1"/>
              <a:t>lifestyle</a:t>
            </a:r>
            <a:endParaRPr lang="de-DE" dirty="0"/>
          </a:p>
          <a:p>
            <a:r>
              <a:rPr lang="de-DE" dirty="0"/>
              <a:t>social </a:t>
            </a:r>
            <a:r>
              <a:rPr lang="de-DE" dirty="0" err="1"/>
              <a:t>inclusivity</a:t>
            </a:r>
            <a:endParaRPr lang="de-DE" dirty="0"/>
          </a:p>
        </p:txBody>
      </p:sp>
      <p:pic>
        <p:nvPicPr>
          <p:cNvPr id="4098" name="Picture 2" descr="photo of man sitting inside bus">
            <a:extLst>
              <a:ext uri="{FF2B5EF4-FFF2-40B4-BE49-F238E27FC236}">
                <a16:creationId xmlns:a16="http://schemas.microsoft.com/office/drawing/2014/main" id="{BE24C612-BE48-0182-C690-3A993A9968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35465" y="2979145"/>
            <a:ext cx="5395137" cy="359675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24BA2D39-B946-C45C-B608-DA4B9DB4D56C}"/>
              </a:ext>
            </a:extLst>
          </p:cNvPr>
          <p:cNvSpPr txBox="1"/>
          <p:nvPr/>
        </p:nvSpPr>
        <p:spPr>
          <a:xfrm>
            <a:off x="5374191" y="5814112"/>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8571474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C0CC5E-D9BD-5FC8-B5D9-38E0583EDAAF}"/>
              </a:ext>
            </a:extLst>
          </p:cNvPr>
          <p:cNvSpPr>
            <a:spLocks noGrp="1"/>
          </p:cNvSpPr>
          <p:nvPr>
            <p:ph type="title"/>
          </p:nvPr>
        </p:nvSpPr>
        <p:spPr>
          <a:xfrm>
            <a:off x="603252" y="539751"/>
            <a:ext cx="7360533" cy="717551"/>
          </a:xfrm>
        </p:spPr>
        <p:txBody>
          <a:bodyPr/>
          <a:lstStyle/>
          <a:p>
            <a:r>
              <a:rPr lang="de-DE" dirty="0"/>
              <a:t>Cycling &amp; Walking in </a:t>
            </a:r>
            <a:r>
              <a:rPr lang="de-DE" dirty="0" err="1"/>
              <a:t>the</a:t>
            </a:r>
            <a:r>
              <a:rPr lang="de-DE" dirty="0"/>
              <a:t> Media</a:t>
            </a:r>
          </a:p>
        </p:txBody>
      </p:sp>
      <p:sp>
        <p:nvSpPr>
          <p:cNvPr id="3" name="Textplatzhalter 2">
            <a:extLst>
              <a:ext uri="{FF2B5EF4-FFF2-40B4-BE49-F238E27FC236}">
                <a16:creationId xmlns:a16="http://schemas.microsoft.com/office/drawing/2014/main" id="{E9894A5B-C8F3-4BFC-24EC-ADE715735DCC}"/>
              </a:ext>
            </a:extLst>
          </p:cNvPr>
          <p:cNvSpPr>
            <a:spLocks noGrp="1"/>
          </p:cNvSpPr>
          <p:nvPr>
            <p:ph type="body" sz="half" idx="1"/>
          </p:nvPr>
        </p:nvSpPr>
        <p:spPr/>
        <p:txBody>
          <a:bodyPr>
            <a:normAutofit/>
          </a:bodyPr>
          <a:lstStyle/>
          <a:p>
            <a:r>
              <a:rPr lang="de-DE" dirty="0"/>
              <a:t>Cycling </a:t>
            </a:r>
            <a:r>
              <a:rPr lang="de-DE" dirty="0" err="1"/>
              <a:t>often</a:t>
            </a:r>
            <a:r>
              <a:rPr lang="de-DE" dirty="0"/>
              <a:t> </a:t>
            </a:r>
            <a:r>
              <a:rPr lang="de-DE" dirty="0" err="1"/>
              <a:t>portrayed</a:t>
            </a:r>
            <a:r>
              <a:rPr lang="de-DE" dirty="0"/>
              <a:t> </a:t>
            </a:r>
            <a:r>
              <a:rPr lang="de-DE" dirty="0" err="1"/>
              <a:t>as</a:t>
            </a:r>
            <a:r>
              <a:rPr lang="de-DE" dirty="0"/>
              <a:t>:</a:t>
            </a:r>
          </a:p>
          <a:p>
            <a:pPr lvl="1"/>
            <a:r>
              <a:rPr lang="de-DE" dirty="0" err="1"/>
              <a:t>healthy</a:t>
            </a:r>
            <a:endParaRPr lang="de-DE" dirty="0"/>
          </a:p>
          <a:p>
            <a:pPr lvl="1"/>
            <a:r>
              <a:rPr lang="de-DE" dirty="0" err="1"/>
              <a:t>sustainable</a:t>
            </a:r>
            <a:endParaRPr lang="de-DE" dirty="0"/>
          </a:p>
          <a:p>
            <a:pPr lvl="1"/>
            <a:r>
              <a:rPr lang="de-DE" dirty="0"/>
              <a:t>urban and modern</a:t>
            </a:r>
          </a:p>
          <a:p>
            <a:r>
              <a:rPr lang="de-DE" dirty="0"/>
              <a:t>Walking </a:t>
            </a:r>
            <a:r>
              <a:rPr lang="de-DE" dirty="0" err="1"/>
              <a:t>often</a:t>
            </a:r>
            <a:r>
              <a:rPr lang="de-DE" dirty="0"/>
              <a:t> </a:t>
            </a:r>
            <a:r>
              <a:rPr lang="de-DE" dirty="0" err="1"/>
              <a:t>associated</a:t>
            </a:r>
            <a:r>
              <a:rPr lang="de-DE" dirty="0"/>
              <a:t> </a:t>
            </a:r>
            <a:r>
              <a:rPr lang="de-DE" dirty="0" err="1"/>
              <a:t>with</a:t>
            </a:r>
            <a:r>
              <a:rPr lang="de-DE" dirty="0"/>
              <a:t>:</a:t>
            </a:r>
          </a:p>
          <a:p>
            <a:pPr lvl="1"/>
            <a:r>
              <a:rPr lang="de-DE" dirty="0" err="1"/>
              <a:t>livability</a:t>
            </a:r>
            <a:endParaRPr lang="de-DE" dirty="0"/>
          </a:p>
          <a:p>
            <a:pPr lvl="1"/>
            <a:r>
              <a:rPr lang="de-DE" dirty="0" err="1"/>
              <a:t>public</a:t>
            </a:r>
            <a:r>
              <a:rPr lang="de-DE" dirty="0"/>
              <a:t> </a:t>
            </a:r>
            <a:r>
              <a:rPr lang="de-DE" dirty="0" err="1"/>
              <a:t>space</a:t>
            </a:r>
            <a:r>
              <a:rPr lang="de-DE" dirty="0"/>
              <a:t> </a:t>
            </a:r>
            <a:r>
              <a:rPr lang="de-DE" dirty="0" err="1"/>
              <a:t>quality</a:t>
            </a:r>
            <a:endParaRPr lang="de-DE" dirty="0"/>
          </a:p>
          <a:p>
            <a:pPr lvl="1"/>
            <a:r>
              <a:rPr lang="de-DE" dirty="0"/>
              <a:t>human-</a:t>
            </a:r>
            <a:r>
              <a:rPr lang="de-DE" dirty="0" err="1"/>
              <a:t>scale</a:t>
            </a:r>
            <a:r>
              <a:rPr lang="de-DE" dirty="0"/>
              <a:t> </a:t>
            </a:r>
            <a:r>
              <a:rPr lang="de-DE" dirty="0" err="1"/>
              <a:t>cities</a:t>
            </a:r>
            <a:endParaRPr lang="de-DE" dirty="0"/>
          </a:p>
        </p:txBody>
      </p:sp>
      <p:pic>
        <p:nvPicPr>
          <p:cNvPr id="5122" name="Picture 2" descr="A row of bicycles parked next to each other">
            <a:extLst>
              <a:ext uri="{FF2B5EF4-FFF2-40B4-BE49-F238E27FC236}">
                <a16:creationId xmlns:a16="http://schemas.microsoft.com/office/drawing/2014/main" id="{8EF064F1-3FB4-6029-3C99-30A3DA285A1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57995" y="411637"/>
            <a:ext cx="4040372" cy="606055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E2D52DFE-F0A0-C05F-C48F-49BFA5A49D67}"/>
              </a:ext>
            </a:extLst>
          </p:cNvPr>
          <p:cNvSpPr txBox="1"/>
          <p:nvPr/>
        </p:nvSpPr>
        <p:spPr>
          <a:xfrm>
            <a:off x="6756423" y="5711376"/>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5: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07324827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C6E065-DEE1-4FF3-7880-BB52661D2D05}"/>
              </a:ext>
            </a:extLst>
          </p:cNvPr>
          <p:cNvSpPr>
            <a:spLocks noGrp="1"/>
          </p:cNvSpPr>
          <p:nvPr>
            <p:ph type="title"/>
          </p:nvPr>
        </p:nvSpPr>
        <p:spPr/>
        <p:txBody>
          <a:bodyPr/>
          <a:lstStyle/>
          <a:p>
            <a:r>
              <a:rPr lang="de-DE" dirty="0"/>
              <a:t>Air Travel in </a:t>
            </a:r>
            <a:r>
              <a:rPr lang="de-DE" dirty="0" err="1"/>
              <a:t>the</a:t>
            </a:r>
            <a:r>
              <a:rPr lang="de-DE" dirty="0"/>
              <a:t> Media</a:t>
            </a:r>
          </a:p>
        </p:txBody>
      </p:sp>
      <p:sp>
        <p:nvSpPr>
          <p:cNvPr id="3" name="Textplatzhalter 2">
            <a:extLst>
              <a:ext uri="{FF2B5EF4-FFF2-40B4-BE49-F238E27FC236}">
                <a16:creationId xmlns:a16="http://schemas.microsoft.com/office/drawing/2014/main" id="{5CF0104D-29B9-9C38-6530-3B7789DA8B60}"/>
              </a:ext>
            </a:extLst>
          </p:cNvPr>
          <p:cNvSpPr>
            <a:spLocks noGrp="1"/>
          </p:cNvSpPr>
          <p:nvPr>
            <p:ph type="body" sz="half" idx="1"/>
          </p:nvPr>
        </p:nvSpPr>
        <p:spPr/>
        <p:txBody>
          <a:bodyPr>
            <a:normAutofit/>
          </a:bodyPr>
          <a:lstStyle/>
          <a:p>
            <a:r>
              <a:rPr lang="de-DE" dirty="0" err="1"/>
              <a:t>Often</a:t>
            </a:r>
            <a:r>
              <a:rPr lang="de-DE" dirty="0"/>
              <a:t> </a:t>
            </a:r>
            <a:r>
              <a:rPr lang="de-DE" dirty="0" err="1"/>
              <a:t>associated</a:t>
            </a:r>
            <a:r>
              <a:rPr lang="de-DE" dirty="0"/>
              <a:t> </a:t>
            </a:r>
            <a:r>
              <a:rPr lang="de-DE" dirty="0" err="1"/>
              <a:t>with</a:t>
            </a:r>
            <a:r>
              <a:rPr lang="de-DE" dirty="0"/>
              <a:t>:</a:t>
            </a:r>
          </a:p>
          <a:p>
            <a:pPr lvl="1"/>
            <a:r>
              <a:rPr lang="de-DE" dirty="0" err="1"/>
              <a:t>globalization</a:t>
            </a:r>
            <a:endParaRPr lang="de-DE" dirty="0"/>
          </a:p>
          <a:p>
            <a:pPr lvl="1"/>
            <a:r>
              <a:rPr lang="de-DE" dirty="0" err="1"/>
              <a:t>luxury</a:t>
            </a:r>
            <a:r>
              <a:rPr lang="de-DE" dirty="0"/>
              <a:t> and </a:t>
            </a:r>
            <a:r>
              <a:rPr lang="de-DE" dirty="0" err="1"/>
              <a:t>tourism</a:t>
            </a:r>
            <a:endParaRPr lang="de-DE" dirty="0"/>
          </a:p>
          <a:p>
            <a:pPr lvl="1"/>
            <a:r>
              <a:rPr lang="de-DE" dirty="0" err="1"/>
              <a:t>freedom</a:t>
            </a:r>
            <a:r>
              <a:rPr lang="de-DE" dirty="0"/>
              <a:t> </a:t>
            </a:r>
            <a:r>
              <a:rPr lang="de-DE" dirty="0" err="1"/>
              <a:t>of</a:t>
            </a:r>
            <a:r>
              <a:rPr lang="de-DE" dirty="0"/>
              <a:t> </a:t>
            </a:r>
            <a:r>
              <a:rPr lang="de-DE" dirty="0" err="1"/>
              <a:t>movement</a:t>
            </a:r>
            <a:endParaRPr lang="de-DE" dirty="0"/>
          </a:p>
          <a:p>
            <a:r>
              <a:rPr lang="de-DE" dirty="0"/>
              <a:t>But </a:t>
            </a:r>
            <a:r>
              <a:rPr lang="de-DE" dirty="0" err="1"/>
              <a:t>increasingly</a:t>
            </a:r>
            <a:r>
              <a:rPr lang="de-DE" dirty="0"/>
              <a:t> also:</a:t>
            </a:r>
          </a:p>
          <a:p>
            <a:pPr lvl="1"/>
            <a:r>
              <a:rPr lang="de-DE" dirty="0" err="1"/>
              <a:t>climate</a:t>
            </a:r>
            <a:r>
              <a:rPr lang="de-DE" dirty="0"/>
              <a:t> </a:t>
            </a:r>
            <a:r>
              <a:rPr lang="de-DE" dirty="0" err="1"/>
              <a:t>criticism</a:t>
            </a:r>
            <a:endParaRPr lang="de-DE" dirty="0"/>
          </a:p>
          <a:p>
            <a:pPr lvl="1"/>
            <a:r>
              <a:rPr lang="de-DE" dirty="0"/>
              <a:t>“</a:t>
            </a:r>
            <a:r>
              <a:rPr lang="de-DE" dirty="0" err="1"/>
              <a:t>flight</a:t>
            </a:r>
            <a:r>
              <a:rPr lang="de-DE" dirty="0"/>
              <a:t> </a:t>
            </a:r>
            <a:r>
              <a:rPr lang="de-DE" dirty="0" err="1"/>
              <a:t>shame</a:t>
            </a:r>
            <a:r>
              <a:rPr lang="de-DE" dirty="0"/>
              <a:t>” </a:t>
            </a:r>
            <a:r>
              <a:rPr lang="de-DE" dirty="0" err="1"/>
              <a:t>debates</a:t>
            </a:r>
            <a:endParaRPr lang="de-DE" dirty="0"/>
          </a:p>
        </p:txBody>
      </p:sp>
      <p:pic>
        <p:nvPicPr>
          <p:cNvPr id="6146" name="Picture 2" descr="aerial photo of airplane wings during daytime">
            <a:extLst>
              <a:ext uri="{FF2B5EF4-FFF2-40B4-BE49-F238E27FC236}">
                <a16:creationId xmlns:a16="http://schemas.microsoft.com/office/drawing/2014/main" id="{5BF8702B-0C26-7037-6342-010C791B99C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7051" y="0"/>
            <a:ext cx="45815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E20C92B6-2669-8A1F-63DB-AC3D0DE5A900}"/>
              </a:ext>
            </a:extLst>
          </p:cNvPr>
          <p:cNvSpPr txBox="1"/>
          <p:nvPr/>
        </p:nvSpPr>
        <p:spPr>
          <a:xfrm>
            <a:off x="5374191" y="6044201"/>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67759691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7BE8D-CB7A-26B4-BBF4-9025D3462B8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25869B6-7BBD-E98D-8000-FF2D44E217B5}"/>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1C1155BE-3CF6-80C1-037D-F5A2F55310BF}"/>
              </a:ext>
            </a:extLst>
          </p:cNvPr>
          <p:cNvSpPr>
            <a:spLocks noGrp="1"/>
          </p:cNvSpPr>
          <p:nvPr>
            <p:ph type="body" sz="half" idx="1"/>
          </p:nvPr>
        </p:nvSpPr>
        <p:spPr/>
        <p:txBody>
          <a:bodyPr>
            <a:normAutofit/>
          </a:bodyPr>
          <a:lstStyle/>
          <a:p>
            <a:pPr marL="0" indent="0">
              <a:buNone/>
            </a:pPr>
            <a:r>
              <a:rPr lang="de-DE" dirty="0" err="1"/>
              <a:t>Introduction</a:t>
            </a:r>
            <a:r>
              <a:rPr lang="de-DE" dirty="0"/>
              <a:t>: Why Media Matters in Transport</a:t>
            </a:r>
          </a:p>
          <a:p>
            <a:pPr marL="0" indent="0">
              <a:buNone/>
            </a:pPr>
            <a:r>
              <a:rPr lang="de-DE" dirty="0"/>
              <a:t>Representation </a:t>
            </a:r>
            <a:r>
              <a:rPr lang="de-DE" dirty="0" err="1"/>
              <a:t>of</a:t>
            </a:r>
            <a:r>
              <a:rPr lang="de-DE" dirty="0"/>
              <a:t> Different Transport Modes</a:t>
            </a:r>
          </a:p>
          <a:p>
            <a:pPr marL="0" indent="0">
              <a:buNone/>
            </a:pPr>
            <a:r>
              <a:rPr lang="de-DE" b="1" dirty="0"/>
              <a:t>Media Framing </a:t>
            </a:r>
            <a:r>
              <a:rPr lang="de-DE" b="1" dirty="0" err="1"/>
              <a:t>of</a:t>
            </a:r>
            <a:r>
              <a:rPr lang="de-DE" b="1" dirty="0"/>
              <a:t> Transport </a:t>
            </a:r>
            <a:r>
              <a:rPr lang="de-DE" b="1" dirty="0" err="1"/>
              <a:t>Issues</a:t>
            </a:r>
            <a:endParaRPr lang="de-DE" b="1" dirty="0"/>
          </a:p>
          <a:p>
            <a:pPr marL="0" indent="0">
              <a:buNone/>
            </a:pPr>
            <a:r>
              <a:rPr lang="de-DE" dirty="0"/>
              <a:t>Transport </a:t>
            </a:r>
            <a:r>
              <a:rPr lang="de-DE" dirty="0" err="1"/>
              <a:t>Experiences</a:t>
            </a:r>
            <a:r>
              <a:rPr lang="de-DE" dirty="0"/>
              <a:t> in Film, TV &amp; Culture</a:t>
            </a:r>
          </a:p>
          <a:p>
            <a:pPr marL="0" indent="0">
              <a:buNone/>
            </a:pPr>
            <a:r>
              <a:rPr lang="de-DE" dirty="0"/>
              <a:t>Transport Communication &amp; Public Opinion</a:t>
            </a:r>
          </a:p>
          <a:p>
            <a:pPr marL="0" indent="0">
              <a:buNone/>
            </a:pPr>
            <a:r>
              <a:rPr lang="de-DE" dirty="0"/>
              <a:t>Media, Equity &amp; </a:t>
            </a:r>
            <a:r>
              <a:rPr lang="de-DE" dirty="0" err="1"/>
              <a:t>Accessibility</a:t>
            </a:r>
            <a:endParaRPr lang="de-DE" dirty="0"/>
          </a:p>
          <a:p>
            <a:pPr marL="0" indent="0">
              <a:buNone/>
            </a:pPr>
            <a:r>
              <a:rPr lang="de-DE" dirty="0" err="1"/>
              <a:t>Reflection</a:t>
            </a:r>
            <a:r>
              <a:rPr lang="de-DE" dirty="0"/>
              <a:t> &amp; </a:t>
            </a:r>
            <a:r>
              <a:rPr lang="de-DE" dirty="0" err="1"/>
              <a:t>Discussion</a:t>
            </a:r>
            <a:endParaRPr lang="de-DE" dirty="0"/>
          </a:p>
        </p:txBody>
      </p:sp>
    </p:spTree>
    <p:extLst>
      <p:ext uri="{BB962C8B-B14F-4D97-AF65-F5344CB8AC3E}">
        <p14:creationId xmlns:p14="http://schemas.microsoft.com/office/powerpoint/2010/main" val="35927792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86613A-BD24-43BE-3746-6578FAE6B565}"/>
              </a:ext>
            </a:extLst>
          </p:cNvPr>
          <p:cNvSpPr>
            <a:spLocks noGrp="1"/>
          </p:cNvSpPr>
          <p:nvPr>
            <p:ph type="title"/>
          </p:nvPr>
        </p:nvSpPr>
        <p:spPr>
          <a:xfrm>
            <a:off x="603253" y="539751"/>
            <a:ext cx="5999566" cy="717551"/>
          </a:xfrm>
        </p:spPr>
        <p:txBody>
          <a:bodyPr/>
          <a:lstStyle/>
          <a:p>
            <a:r>
              <a:rPr lang="de-DE" dirty="0" err="1"/>
              <a:t>What</a:t>
            </a:r>
            <a:r>
              <a:rPr lang="de-DE" dirty="0"/>
              <a:t> </a:t>
            </a:r>
            <a:r>
              <a:rPr lang="de-DE" dirty="0" err="1"/>
              <a:t>is</a:t>
            </a:r>
            <a:r>
              <a:rPr lang="de-DE" dirty="0"/>
              <a:t> Media Framing?</a:t>
            </a:r>
          </a:p>
        </p:txBody>
      </p:sp>
      <p:sp>
        <p:nvSpPr>
          <p:cNvPr id="3" name="Textplatzhalter 2">
            <a:extLst>
              <a:ext uri="{FF2B5EF4-FFF2-40B4-BE49-F238E27FC236}">
                <a16:creationId xmlns:a16="http://schemas.microsoft.com/office/drawing/2014/main" id="{DCCAE3F4-0CD6-5567-7660-A0746DE1BFE8}"/>
              </a:ext>
            </a:extLst>
          </p:cNvPr>
          <p:cNvSpPr>
            <a:spLocks noGrp="1"/>
          </p:cNvSpPr>
          <p:nvPr>
            <p:ph type="body" sz="half" idx="1"/>
          </p:nvPr>
        </p:nvSpPr>
        <p:spPr/>
        <p:txBody>
          <a:bodyPr>
            <a:normAutofit/>
          </a:bodyPr>
          <a:lstStyle/>
          <a:p>
            <a:r>
              <a:rPr lang="de-DE" dirty="0"/>
              <a:t>Media </a:t>
            </a:r>
            <a:r>
              <a:rPr lang="de-DE" dirty="0" err="1"/>
              <a:t>framing</a:t>
            </a:r>
            <a:r>
              <a:rPr lang="de-DE" dirty="0"/>
              <a:t> = </a:t>
            </a:r>
            <a:r>
              <a:rPr lang="de-DE" dirty="0" err="1"/>
              <a:t>how</a:t>
            </a:r>
            <a:r>
              <a:rPr lang="de-DE" dirty="0"/>
              <a:t> </a:t>
            </a:r>
            <a:r>
              <a:rPr lang="de-DE" dirty="0" err="1"/>
              <a:t>media</a:t>
            </a:r>
            <a:r>
              <a:rPr lang="de-DE" dirty="0"/>
              <a:t> </a:t>
            </a:r>
            <a:r>
              <a:rPr lang="de-DE" dirty="0" err="1"/>
              <a:t>selects</a:t>
            </a:r>
            <a:r>
              <a:rPr lang="de-DE" dirty="0"/>
              <a:t> and </a:t>
            </a:r>
            <a:r>
              <a:rPr lang="de-DE" dirty="0" err="1"/>
              <a:t>presents</a:t>
            </a:r>
            <a:r>
              <a:rPr lang="de-DE" dirty="0"/>
              <a:t> </a:t>
            </a:r>
            <a:r>
              <a:rPr lang="de-DE" dirty="0" err="1"/>
              <a:t>information</a:t>
            </a:r>
            <a:endParaRPr lang="de-DE" dirty="0"/>
          </a:p>
          <a:p>
            <a:pPr marL="0" indent="0">
              <a:buNone/>
            </a:pPr>
            <a:endParaRPr lang="de-DE" dirty="0"/>
          </a:p>
          <a:p>
            <a:r>
              <a:rPr lang="de-DE" dirty="0" err="1"/>
              <a:t>Example</a:t>
            </a:r>
            <a:r>
              <a:rPr lang="de-DE" dirty="0"/>
              <a:t>:</a:t>
            </a:r>
          </a:p>
          <a:p>
            <a:pPr lvl="1"/>
            <a:r>
              <a:rPr lang="de-DE" dirty="0" err="1"/>
              <a:t>traffic</a:t>
            </a:r>
            <a:r>
              <a:rPr lang="de-DE" dirty="0"/>
              <a:t> </a:t>
            </a:r>
            <a:r>
              <a:rPr lang="de-DE" dirty="0" err="1"/>
              <a:t>congestion</a:t>
            </a:r>
            <a:r>
              <a:rPr lang="de-DE" dirty="0"/>
              <a:t> </a:t>
            </a:r>
            <a:r>
              <a:rPr lang="de-DE" dirty="0" err="1"/>
              <a:t>framed</a:t>
            </a:r>
            <a:r>
              <a:rPr lang="de-DE" dirty="0"/>
              <a:t> </a:t>
            </a:r>
            <a:r>
              <a:rPr lang="de-DE" dirty="0" err="1"/>
              <a:t>as</a:t>
            </a:r>
            <a:r>
              <a:rPr lang="de-DE" dirty="0"/>
              <a:t>:</a:t>
            </a:r>
          </a:p>
          <a:p>
            <a:pPr lvl="1"/>
            <a:r>
              <a:rPr lang="de-DE" dirty="0" err="1"/>
              <a:t>infrastructure</a:t>
            </a:r>
            <a:r>
              <a:rPr lang="de-DE" dirty="0"/>
              <a:t> </a:t>
            </a:r>
            <a:r>
              <a:rPr lang="de-DE" dirty="0" err="1"/>
              <a:t>problem</a:t>
            </a:r>
            <a:endParaRPr lang="de-DE" dirty="0"/>
          </a:p>
          <a:p>
            <a:pPr lvl="1"/>
            <a:r>
              <a:rPr lang="de-DE" dirty="0" err="1"/>
              <a:t>behavioural</a:t>
            </a:r>
            <a:r>
              <a:rPr lang="de-DE" dirty="0"/>
              <a:t> </a:t>
            </a:r>
            <a:r>
              <a:rPr lang="de-DE" dirty="0" err="1"/>
              <a:t>problem</a:t>
            </a:r>
            <a:endParaRPr lang="de-DE" dirty="0"/>
          </a:p>
          <a:p>
            <a:pPr lvl="1"/>
            <a:r>
              <a:rPr lang="de-DE" dirty="0" err="1"/>
              <a:t>policy</a:t>
            </a:r>
            <a:r>
              <a:rPr lang="de-DE" dirty="0"/>
              <a:t> </a:t>
            </a:r>
            <a:r>
              <a:rPr lang="de-DE" dirty="0" err="1"/>
              <a:t>failure</a:t>
            </a:r>
            <a:endParaRPr lang="de-DE" dirty="0"/>
          </a:p>
        </p:txBody>
      </p:sp>
    </p:spTree>
    <p:extLst>
      <p:ext uri="{BB962C8B-B14F-4D97-AF65-F5344CB8AC3E}">
        <p14:creationId xmlns:p14="http://schemas.microsoft.com/office/powerpoint/2010/main" val="414618347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49823F-9E5F-D50D-76FC-2FE5A081AC49}"/>
              </a:ext>
            </a:extLst>
          </p:cNvPr>
          <p:cNvSpPr>
            <a:spLocks noGrp="1"/>
          </p:cNvSpPr>
          <p:nvPr>
            <p:ph type="title"/>
          </p:nvPr>
        </p:nvSpPr>
        <p:spPr>
          <a:xfrm>
            <a:off x="603253" y="539751"/>
            <a:ext cx="6084626" cy="717551"/>
          </a:xfrm>
        </p:spPr>
        <p:txBody>
          <a:bodyPr/>
          <a:lstStyle/>
          <a:p>
            <a:r>
              <a:rPr lang="de-DE" dirty="0"/>
              <a:t>Framing </a:t>
            </a:r>
            <a:r>
              <a:rPr lang="de-DE" dirty="0" err="1"/>
              <a:t>of</a:t>
            </a:r>
            <a:r>
              <a:rPr lang="de-DE" dirty="0"/>
              <a:t> Road </a:t>
            </a:r>
            <a:r>
              <a:rPr lang="de-DE" dirty="0" err="1"/>
              <a:t>Safety</a:t>
            </a:r>
            <a:endParaRPr lang="de-DE" dirty="0"/>
          </a:p>
        </p:txBody>
      </p:sp>
      <p:sp>
        <p:nvSpPr>
          <p:cNvPr id="3" name="Textplatzhalter 2">
            <a:extLst>
              <a:ext uri="{FF2B5EF4-FFF2-40B4-BE49-F238E27FC236}">
                <a16:creationId xmlns:a16="http://schemas.microsoft.com/office/drawing/2014/main" id="{492A9AAA-7BBB-E7B1-2F46-C1AB727E5BF7}"/>
              </a:ext>
            </a:extLst>
          </p:cNvPr>
          <p:cNvSpPr>
            <a:spLocks noGrp="1"/>
          </p:cNvSpPr>
          <p:nvPr>
            <p:ph type="body" sz="half" idx="1"/>
          </p:nvPr>
        </p:nvSpPr>
        <p:spPr>
          <a:xfrm>
            <a:off x="970201" y="1386842"/>
            <a:ext cx="9364646" cy="5059521"/>
          </a:xfrm>
        </p:spPr>
        <p:txBody>
          <a:bodyPr>
            <a:normAutofit/>
          </a:bodyPr>
          <a:lstStyle/>
          <a:p>
            <a:pPr marL="0" indent="0">
              <a:buNone/>
            </a:pPr>
            <a:r>
              <a:rPr lang="de-DE" dirty="0"/>
              <a:t>Different narratives:</a:t>
            </a:r>
          </a:p>
          <a:p>
            <a:r>
              <a:rPr lang="de-DE" dirty="0"/>
              <a:t>“</a:t>
            </a:r>
            <a:r>
              <a:rPr lang="de-DE" dirty="0" err="1"/>
              <a:t>accidents</a:t>
            </a:r>
            <a:r>
              <a:rPr lang="de-DE" dirty="0"/>
              <a:t> happen”</a:t>
            </a:r>
          </a:p>
          <a:p>
            <a:r>
              <a:rPr lang="de-DE" dirty="0"/>
              <a:t>“</a:t>
            </a:r>
            <a:r>
              <a:rPr lang="de-DE" dirty="0" err="1"/>
              <a:t>unsafe</a:t>
            </a:r>
            <a:r>
              <a:rPr lang="de-DE" dirty="0"/>
              <a:t> </a:t>
            </a:r>
            <a:r>
              <a:rPr lang="de-DE" dirty="0" err="1"/>
              <a:t>infrastructure</a:t>
            </a:r>
            <a:r>
              <a:rPr lang="de-DE" dirty="0"/>
              <a:t>”</a:t>
            </a:r>
          </a:p>
          <a:p>
            <a:r>
              <a:rPr lang="de-DE" dirty="0"/>
              <a:t>“</a:t>
            </a:r>
            <a:r>
              <a:rPr lang="de-DE" dirty="0" err="1"/>
              <a:t>dangerous</a:t>
            </a:r>
            <a:r>
              <a:rPr lang="de-DE" dirty="0"/>
              <a:t> </a:t>
            </a:r>
            <a:r>
              <a:rPr lang="de-DE" dirty="0" err="1"/>
              <a:t>drivers</a:t>
            </a:r>
            <a:r>
              <a:rPr lang="de-DE" dirty="0"/>
              <a:t>”</a:t>
            </a:r>
          </a:p>
          <a:p>
            <a:r>
              <a:rPr lang="de-DE" dirty="0"/>
              <a:t>“vulnerable </a:t>
            </a:r>
            <a:r>
              <a:rPr lang="de-DE" dirty="0" err="1"/>
              <a:t>road</a:t>
            </a:r>
            <a:r>
              <a:rPr lang="de-DE" dirty="0"/>
              <a:t> </a:t>
            </a:r>
            <a:r>
              <a:rPr lang="de-DE" dirty="0" err="1"/>
              <a:t>users</a:t>
            </a:r>
            <a:r>
              <a:rPr lang="de-DE" dirty="0"/>
              <a:t>”</a:t>
            </a:r>
          </a:p>
          <a:p>
            <a:endParaRPr lang="de-DE" dirty="0"/>
          </a:p>
          <a:p>
            <a:pPr marL="0" indent="0">
              <a:buNone/>
            </a:pPr>
            <a:r>
              <a:rPr lang="de-DE" b="1" dirty="0"/>
              <a:t>-&gt; Language </a:t>
            </a:r>
            <a:r>
              <a:rPr lang="de-DE" b="1" dirty="0" err="1"/>
              <a:t>influences</a:t>
            </a:r>
            <a:r>
              <a:rPr lang="de-DE" b="1" dirty="0"/>
              <a:t> </a:t>
            </a:r>
            <a:r>
              <a:rPr lang="de-DE" b="1" dirty="0" err="1"/>
              <a:t>responsibility</a:t>
            </a:r>
            <a:r>
              <a:rPr lang="de-DE" b="1" dirty="0"/>
              <a:t> </a:t>
            </a:r>
            <a:r>
              <a:rPr lang="de-DE" b="1" dirty="0" err="1"/>
              <a:t>perception</a:t>
            </a:r>
            <a:endParaRPr lang="de-DE" b="1" dirty="0"/>
          </a:p>
        </p:txBody>
      </p:sp>
      <p:pic>
        <p:nvPicPr>
          <p:cNvPr id="7170" name="Picture 2" descr="Reduce Speed road signage during daytime">
            <a:extLst>
              <a:ext uri="{FF2B5EF4-FFF2-40B4-BE49-F238E27FC236}">
                <a16:creationId xmlns:a16="http://schemas.microsoft.com/office/drawing/2014/main" id="{67208F6D-DC2C-86BD-8664-58CA05A0FDF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57166"/>
          <a:stretch>
            <a:fillRect/>
          </a:stretch>
        </p:blipFill>
        <p:spPr bwMode="auto">
          <a:xfrm>
            <a:off x="7395830" y="287080"/>
            <a:ext cx="3176641" cy="4944139"/>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B30F4A2-E054-7554-9C44-26B3872CACA4}"/>
              </a:ext>
            </a:extLst>
          </p:cNvPr>
          <p:cNvSpPr txBox="1"/>
          <p:nvPr/>
        </p:nvSpPr>
        <p:spPr>
          <a:xfrm>
            <a:off x="6426814" y="4458794"/>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7: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55048591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3D61C0-EB39-2B2D-C197-87F3AC8C48D1}"/>
              </a:ext>
            </a:extLst>
          </p:cNvPr>
          <p:cNvSpPr>
            <a:spLocks noGrp="1"/>
          </p:cNvSpPr>
          <p:nvPr>
            <p:ph type="title"/>
          </p:nvPr>
        </p:nvSpPr>
        <p:spPr>
          <a:xfrm>
            <a:off x="603253" y="539751"/>
            <a:ext cx="7158514" cy="717551"/>
          </a:xfrm>
        </p:spPr>
        <p:txBody>
          <a:bodyPr/>
          <a:lstStyle/>
          <a:p>
            <a:r>
              <a:rPr lang="de-DE" dirty="0"/>
              <a:t>Climate &amp; Transport Narratives</a:t>
            </a:r>
          </a:p>
        </p:txBody>
      </p:sp>
      <p:sp>
        <p:nvSpPr>
          <p:cNvPr id="3" name="Textplatzhalter 2">
            <a:extLst>
              <a:ext uri="{FF2B5EF4-FFF2-40B4-BE49-F238E27FC236}">
                <a16:creationId xmlns:a16="http://schemas.microsoft.com/office/drawing/2014/main" id="{293890C5-1D05-7757-31B2-6E8063616631}"/>
              </a:ext>
            </a:extLst>
          </p:cNvPr>
          <p:cNvSpPr>
            <a:spLocks noGrp="1"/>
          </p:cNvSpPr>
          <p:nvPr>
            <p:ph type="body" sz="half" idx="1"/>
          </p:nvPr>
        </p:nvSpPr>
        <p:spPr/>
        <p:txBody>
          <a:bodyPr>
            <a:normAutofit/>
          </a:bodyPr>
          <a:lstStyle/>
          <a:p>
            <a:pPr marL="0" indent="0">
              <a:buNone/>
            </a:pPr>
            <a:r>
              <a:rPr lang="de-DE" dirty="0"/>
              <a:t>Media </a:t>
            </a:r>
            <a:r>
              <a:rPr lang="de-DE" dirty="0" err="1"/>
              <a:t>debates</a:t>
            </a:r>
            <a:r>
              <a:rPr lang="de-DE" dirty="0"/>
              <a:t> </a:t>
            </a:r>
            <a:r>
              <a:rPr lang="de-DE" dirty="0" err="1"/>
              <a:t>include</a:t>
            </a:r>
            <a:r>
              <a:rPr lang="de-DE" dirty="0"/>
              <a:t>:</a:t>
            </a:r>
          </a:p>
          <a:p>
            <a:r>
              <a:rPr lang="de-DE" dirty="0" err="1"/>
              <a:t>electric</a:t>
            </a:r>
            <a:r>
              <a:rPr lang="de-DE" dirty="0"/>
              <a:t> </a:t>
            </a:r>
            <a:r>
              <a:rPr lang="de-DE" dirty="0" err="1"/>
              <a:t>vehicles</a:t>
            </a:r>
            <a:endParaRPr lang="de-DE" dirty="0"/>
          </a:p>
          <a:p>
            <a:r>
              <a:rPr lang="de-DE" dirty="0" err="1"/>
              <a:t>public</a:t>
            </a:r>
            <a:r>
              <a:rPr lang="de-DE" dirty="0"/>
              <a:t> </a:t>
            </a:r>
            <a:r>
              <a:rPr lang="de-DE" dirty="0" err="1"/>
              <a:t>transport</a:t>
            </a:r>
            <a:r>
              <a:rPr lang="de-DE" dirty="0"/>
              <a:t> </a:t>
            </a:r>
            <a:r>
              <a:rPr lang="de-DE" dirty="0" err="1"/>
              <a:t>expansion</a:t>
            </a:r>
            <a:endParaRPr lang="de-DE" dirty="0"/>
          </a:p>
          <a:p>
            <a:r>
              <a:rPr lang="de-DE" dirty="0" err="1"/>
              <a:t>aviation</a:t>
            </a:r>
            <a:r>
              <a:rPr lang="de-DE" dirty="0"/>
              <a:t> </a:t>
            </a:r>
            <a:r>
              <a:rPr lang="de-DE" dirty="0" err="1"/>
              <a:t>emissions</a:t>
            </a:r>
            <a:endParaRPr lang="de-DE" dirty="0"/>
          </a:p>
          <a:p>
            <a:r>
              <a:rPr lang="de-DE" dirty="0" err="1"/>
              <a:t>sustainable</a:t>
            </a:r>
            <a:r>
              <a:rPr lang="de-DE" dirty="0"/>
              <a:t> </a:t>
            </a:r>
            <a:r>
              <a:rPr lang="de-DE" dirty="0" err="1"/>
              <a:t>mobility</a:t>
            </a:r>
            <a:r>
              <a:rPr lang="de-DE" dirty="0"/>
              <a:t> </a:t>
            </a:r>
            <a:r>
              <a:rPr lang="de-DE" dirty="0" err="1"/>
              <a:t>transitions</a:t>
            </a:r>
            <a:endParaRPr lang="de-DE" dirty="0"/>
          </a:p>
        </p:txBody>
      </p:sp>
    </p:spTree>
    <p:extLst>
      <p:ext uri="{BB962C8B-B14F-4D97-AF65-F5344CB8AC3E}">
        <p14:creationId xmlns:p14="http://schemas.microsoft.com/office/powerpoint/2010/main" val="85334751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3CF0D8-050C-E34E-3361-F3C05EF51CE8}"/>
              </a:ext>
            </a:extLst>
          </p:cNvPr>
          <p:cNvSpPr>
            <a:spLocks noGrp="1"/>
          </p:cNvSpPr>
          <p:nvPr>
            <p:ph type="title"/>
          </p:nvPr>
        </p:nvSpPr>
        <p:spPr>
          <a:xfrm>
            <a:off x="603253" y="539751"/>
            <a:ext cx="5999566" cy="717551"/>
          </a:xfrm>
        </p:spPr>
        <p:txBody>
          <a:bodyPr/>
          <a:lstStyle/>
          <a:p>
            <a:r>
              <a:rPr lang="de-DE" dirty="0" err="1"/>
              <a:t>Social</a:t>
            </a:r>
            <a:r>
              <a:rPr lang="de-DE" dirty="0"/>
              <a:t> Media &amp; Mobility</a:t>
            </a:r>
          </a:p>
        </p:txBody>
      </p:sp>
      <p:sp>
        <p:nvSpPr>
          <p:cNvPr id="3" name="Textplatzhalter 2">
            <a:extLst>
              <a:ext uri="{FF2B5EF4-FFF2-40B4-BE49-F238E27FC236}">
                <a16:creationId xmlns:a16="http://schemas.microsoft.com/office/drawing/2014/main" id="{215F61F1-F407-277D-3CD8-A70B048E71E0}"/>
              </a:ext>
            </a:extLst>
          </p:cNvPr>
          <p:cNvSpPr>
            <a:spLocks noGrp="1"/>
          </p:cNvSpPr>
          <p:nvPr>
            <p:ph type="body" sz="half" idx="1"/>
          </p:nvPr>
        </p:nvSpPr>
        <p:spPr/>
        <p:txBody>
          <a:bodyPr>
            <a:normAutofit fontScale="85000" lnSpcReduction="20000"/>
          </a:bodyPr>
          <a:lstStyle/>
          <a:p>
            <a:r>
              <a:rPr lang="de-DE" dirty="0" err="1"/>
              <a:t>Social</a:t>
            </a:r>
            <a:r>
              <a:rPr lang="de-DE" dirty="0"/>
              <a:t> Media </a:t>
            </a:r>
            <a:r>
              <a:rPr lang="de-DE" dirty="0" err="1"/>
              <a:t>influence</a:t>
            </a:r>
            <a:r>
              <a:rPr lang="de-DE" dirty="0"/>
              <a:t>:</a:t>
            </a:r>
          </a:p>
          <a:p>
            <a:pPr lvl="1"/>
            <a:r>
              <a:rPr lang="de-DE" dirty="0" err="1"/>
              <a:t>travel</a:t>
            </a:r>
            <a:r>
              <a:rPr lang="de-DE" dirty="0"/>
              <a:t> </a:t>
            </a:r>
            <a:r>
              <a:rPr lang="de-DE" dirty="0" err="1"/>
              <a:t>trends</a:t>
            </a:r>
            <a:endParaRPr lang="de-DE" dirty="0"/>
          </a:p>
          <a:p>
            <a:pPr lvl="1"/>
            <a:r>
              <a:rPr lang="de-DE" dirty="0" err="1"/>
              <a:t>tourism</a:t>
            </a:r>
            <a:r>
              <a:rPr lang="de-DE" dirty="0"/>
              <a:t> </a:t>
            </a:r>
            <a:r>
              <a:rPr lang="de-DE" dirty="0" err="1"/>
              <a:t>destinations</a:t>
            </a:r>
            <a:endParaRPr lang="de-DE" dirty="0"/>
          </a:p>
          <a:p>
            <a:pPr lvl="1"/>
            <a:r>
              <a:rPr lang="de-DE" dirty="0" err="1"/>
              <a:t>cycling</a:t>
            </a:r>
            <a:r>
              <a:rPr lang="de-DE" dirty="0"/>
              <a:t> </a:t>
            </a:r>
            <a:r>
              <a:rPr lang="de-DE" dirty="0" err="1"/>
              <a:t>culture</a:t>
            </a:r>
            <a:endParaRPr lang="de-DE" dirty="0"/>
          </a:p>
          <a:p>
            <a:pPr lvl="1"/>
            <a:r>
              <a:rPr lang="de-DE" dirty="0" err="1"/>
              <a:t>public</a:t>
            </a:r>
            <a:r>
              <a:rPr lang="de-DE" dirty="0"/>
              <a:t> </a:t>
            </a:r>
            <a:r>
              <a:rPr lang="de-DE" dirty="0" err="1"/>
              <a:t>opinion</a:t>
            </a:r>
            <a:r>
              <a:rPr lang="de-DE" dirty="0"/>
              <a:t> on </a:t>
            </a:r>
            <a:r>
              <a:rPr lang="de-DE" dirty="0" err="1"/>
              <a:t>mobility</a:t>
            </a:r>
            <a:r>
              <a:rPr lang="de-DE" dirty="0"/>
              <a:t> </a:t>
            </a:r>
            <a:r>
              <a:rPr lang="de-DE" dirty="0" err="1"/>
              <a:t>projects</a:t>
            </a:r>
            <a:endParaRPr lang="de-DE" dirty="0"/>
          </a:p>
          <a:p>
            <a:r>
              <a:rPr lang="de-DE" dirty="0" err="1"/>
              <a:t>Examples</a:t>
            </a:r>
            <a:r>
              <a:rPr lang="de-DE" dirty="0"/>
              <a:t>:</a:t>
            </a:r>
          </a:p>
          <a:p>
            <a:pPr lvl="1"/>
            <a:r>
              <a:rPr lang="de-DE" dirty="0" err="1"/>
              <a:t>travel</a:t>
            </a:r>
            <a:r>
              <a:rPr lang="de-DE" dirty="0"/>
              <a:t> </a:t>
            </a:r>
            <a:r>
              <a:rPr lang="de-DE" dirty="0" err="1"/>
              <a:t>vloggers</a:t>
            </a:r>
            <a:endParaRPr lang="de-DE" dirty="0"/>
          </a:p>
          <a:p>
            <a:pPr lvl="1"/>
            <a:r>
              <a:rPr lang="de-DE" dirty="0"/>
              <a:t>viral </a:t>
            </a:r>
            <a:r>
              <a:rPr lang="de-DE" dirty="0" err="1"/>
              <a:t>videos</a:t>
            </a:r>
            <a:r>
              <a:rPr lang="de-DE" dirty="0"/>
              <a:t> </a:t>
            </a:r>
            <a:r>
              <a:rPr lang="de-DE" dirty="0" err="1"/>
              <a:t>of</a:t>
            </a:r>
            <a:r>
              <a:rPr lang="de-DE" dirty="0"/>
              <a:t> </a:t>
            </a:r>
            <a:r>
              <a:rPr lang="de-DE" dirty="0" err="1"/>
              <a:t>travel</a:t>
            </a:r>
            <a:r>
              <a:rPr lang="de-DE" dirty="0"/>
              <a:t> </a:t>
            </a:r>
            <a:r>
              <a:rPr lang="de-DE" dirty="0" err="1"/>
              <a:t>destinations</a:t>
            </a:r>
            <a:endParaRPr lang="de-DE" dirty="0"/>
          </a:p>
          <a:p>
            <a:pPr lvl="1"/>
            <a:r>
              <a:rPr lang="de-DE" dirty="0" err="1"/>
              <a:t>call</a:t>
            </a:r>
            <a:r>
              <a:rPr lang="de-DE" dirty="0"/>
              <a:t> </a:t>
            </a:r>
            <a:r>
              <a:rPr lang="de-DE" dirty="0" err="1"/>
              <a:t>to</a:t>
            </a:r>
            <a:r>
              <a:rPr lang="de-DE" dirty="0"/>
              <a:t> </a:t>
            </a:r>
            <a:r>
              <a:rPr lang="de-DE" dirty="0" err="1"/>
              <a:t>action</a:t>
            </a:r>
            <a:r>
              <a:rPr lang="de-DE" dirty="0"/>
              <a:t> </a:t>
            </a:r>
            <a:r>
              <a:rPr lang="de-DE" dirty="0" err="1"/>
              <a:t>for</a:t>
            </a:r>
            <a:r>
              <a:rPr lang="de-DE" dirty="0"/>
              <a:t> </a:t>
            </a:r>
            <a:r>
              <a:rPr lang="de-DE" dirty="0" err="1"/>
              <a:t>petitions</a:t>
            </a:r>
            <a:endParaRPr lang="de-DE" dirty="0"/>
          </a:p>
          <a:p>
            <a:pPr lvl="1"/>
            <a:r>
              <a:rPr lang="de-DE" dirty="0"/>
              <a:t>...</a:t>
            </a:r>
          </a:p>
        </p:txBody>
      </p:sp>
      <p:pic>
        <p:nvPicPr>
          <p:cNvPr id="8194" name="Picture 2" descr="white samsung android smartphone on brown wooden table">
            <a:extLst>
              <a:ext uri="{FF2B5EF4-FFF2-40B4-BE49-F238E27FC236}">
                <a16:creationId xmlns:a16="http://schemas.microsoft.com/office/drawing/2014/main" id="{B5CD6595-8C77-AFB7-E791-D9C9E1B53D9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02819" y="629830"/>
            <a:ext cx="3793596" cy="5688419"/>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EDA3E33-5C4B-7EA5-3E94-142C630B0268}"/>
              </a:ext>
            </a:extLst>
          </p:cNvPr>
          <p:cNvSpPr txBox="1"/>
          <p:nvPr/>
        </p:nvSpPr>
        <p:spPr>
          <a:xfrm>
            <a:off x="10396415" y="5513926"/>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8: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98608960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8C50F-CC09-36D7-2965-702239CC110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1DE7DCA-A352-4B30-14B6-30035F921ACE}"/>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AAD43B70-B912-F282-B70E-FD4D0D10C96E}"/>
              </a:ext>
            </a:extLst>
          </p:cNvPr>
          <p:cNvSpPr>
            <a:spLocks noGrp="1"/>
          </p:cNvSpPr>
          <p:nvPr>
            <p:ph type="body" sz="half" idx="1"/>
          </p:nvPr>
        </p:nvSpPr>
        <p:spPr/>
        <p:txBody>
          <a:bodyPr>
            <a:normAutofit/>
          </a:bodyPr>
          <a:lstStyle/>
          <a:p>
            <a:pPr marL="0" indent="0">
              <a:buNone/>
            </a:pPr>
            <a:r>
              <a:rPr lang="de-DE" dirty="0" err="1"/>
              <a:t>Introduction</a:t>
            </a:r>
            <a:r>
              <a:rPr lang="de-DE" dirty="0"/>
              <a:t>: Why Media Matters in Transport</a:t>
            </a:r>
          </a:p>
          <a:p>
            <a:pPr marL="0" indent="0">
              <a:buNone/>
            </a:pPr>
            <a:r>
              <a:rPr lang="de-DE" dirty="0"/>
              <a:t>Representation </a:t>
            </a:r>
            <a:r>
              <a:rPr lang="de-DE" dirty="0" err="1"/>
              <a:t>of</a:t>
            </a:r>
            <a:r>
              <a:rPr lang="de-DE" dirty="0"/>
              <a:t> Different Transport Modes</a:t>
            </a:r>
          </a:p>
          <a:p>
            <a:pPr marL="0" indent="0">
              <a:buNone/>
            </a:pPr>
            <a:r>
              <a:rPr lang="de-DE" dirty="0"/>
              <a:t>Media Framing </a:t>
            </a:r>
            <a:r>
              <a:rPr lang="de-DE" dirty="0" err="1"/>
              <a:t>of</a:t>
            </a:r>
            <a:r>
              <a:rPr lang="de-DE" dirty="0"/>
              <a:t> Transport </a:t>
            </a:r>
            <a:r>
              <a:rPr lang="de-DE" dirty="0" err="1"/>
              <a:t>Issues</a:t>
            </a:r>
            <a:endParaRPr lang="de-DE" dirty="0"/>
          </a:p>
          <a:p>
            <a:pPr marL="0" indent="0">
              <a:buNone/>
            </a:pPr>
            <a:r>
              <a:rPr lang="de-DE" b="1" dirty="0"/>
              <a:t>Transport </a:t>
            </a:r>
            <a:r>
              <a:rPr lang="de-DE" b="1" dirty="0" err="1"/>
              <a:t>Experiences</a:t>
            </a:r>
            <a:r>
              <a:rPr lang="de-DE" b="1" dirty="0"/>
              <a:t> in Film, TV &amp; Culture</a:t>
            </a:r>
          </a:p>
          <a:p>
            <a:pPr marL="0" indent="0">
              <a:buNone/>
            </a:pPr>
            <a:r>
              <a:rPr lang="de-DE" dirty="0"/>
              <a:t>Transport Communication &amp; Public Opinion</a:t>
            </a:r>
          </a:p>
          <a:p>
            <a:pPr marL="0" indent="0">
              <a:buNone/>
            </a:pPr>
            <a:r>
              <a:rPr lang="de-DE" dirty="0"/>
              <a:t>Media, Equity &amp; </a:t>
            </a:r>
            <a:r>
              <a:rPr lang="de-DE" dirty="0" err="1"/>
              <a:t>Accessibility</a:t>
            </a:r>
            <a:endParaRPr lang="de-DE" dirty="0"/>
          </a:p>
          <a:p>
            <a:pPr marL="0" indent="0">
              <a:buNone/>
            </a:pPr>
            <a:r>
              <a:rPr lang="de-DE" dirty="0" err="1"/>
              <a:t>Reflection</a:t>
            </a:r>
            <a:r>
              <a:rPr lang="de-DE" dirty="0"/>
              <a:t> &amp; </a:t>
            </a:r>
            <a:r>
              <a:rPr lang="de-DE" dirty="0" err="1"/>
              <a:t>Discussion</a:t>
            </a:r>
            <a:endParaRPr lang="de-DE" dirty="0"/>
          </a:p>
        </p:txBody>
      </p:sp>
    </p:spTree>
    <p:extLst>
      <p:ext uri="{BB962C8B-B14F-4D97-AF65-F5344CB8AC3E}">
        <p14:creationId xmlns:p14="http://schemas.microsoft.com/office/powerpoint/2010/main" val="411164272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noProof="1"/>
              <a:t>Road Transportation Systems Engineering Development in the Sub-Saharan Africa – Modern EU Master Programme &amp; Capacity Building</a:t>
            </a: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69CD83-AF82-49FB-B6F9-8A3C9C3E1363}"/>
              </a:ext>
            </a:extLst>
          </p:cNvPr>
          <p:cNvSpPr>
            <a:spLocks noGrp="1"/>
          </p:cNvSpPr>
          <p:nvPr>
            <p:ph type="title"/>
          </p:nvPr>
        </p:nvSpPr>
        <p:spPr/>
        <p:txBody>
          <a:bodyPr/>
          <a:lstStyle/>
          <a:p>
            <a:r>
              <a:rPr lang="de-DE" dirty="0"/>
              <a:t>Transport in Movies</a:t>
            </a:r>
          </a:p>
        </p:txBody>
      </p:sp>
      <p:sp>
        <p:nvSpPr>
          <p:cNvPr id="3" name="Textplatzhalter 2">
            <a:extLst>
              <a:ext uri="{FF2B5EF4-FFF2-40B4-BE49-F238E27FC236}">
                <a16:creationId xmlns:a16="http://schemas.microsoft.com/office/drawing/2014/main" id="{992DDA69-3E2B-F03A-5648-B0D9C0A1D6EC}"/>
              </a:ext>
            </a:extLst>
          </p:cNvPr>
          <p:cNvSpPr>
            <a:spLocks noGrp="1"/>
          </p:cNvSpPr>
          <p:nvPr>
            <p:ph type="body" sz="half" idx="1"/>
          </p:nvPr>
        </p:nvSpPr>
        <p:spPr/>
        <p:txBody>
          <a:bodyPr>
            <a:normAutofit fontScale="92500" lnSpcReduction="10000"/>
          </a:bodyPr>
          <a:lstStyle/>
          <a:p>
            <a:r>
              <a:rPr lang="de-DE" dirty="0"/>
              <a:t>Transport </a:t>
            </a:r>
            <a:r>
              <a:rPr lang="de-DE" dirty="0" err="1"/>
              <a:t>often</a:t>
            </a:r>
            <a:r>
              <a:rPr lang="de-DE" dirty="0"/>
              <a:t> </a:t>
            </a:r>
            <a:r>
              <a:rPr lang="de-DE" dirty="0" err="1"/>
              <a:t>symbolizes</a:t>
            </a:r>
            <a:r>
              <a:rPr lang="de-DE" dirty="0"/>
              <a:t>:</a:t>
            </a:r>
          </a:p>
          <a:p>
            <a:pPr lvl="1"/>
            <a:r>
              <a:rPr lang="de-DE" dirty="0" err="1"/>
              <a:t>freedom</a:t>
            </a:r>
            <a:endParaRPr lang="de-DE" dirty="0"/>
          </a:p>
          <a:p>
            <a:pPr lvl="1"/>
            <a:r>
              <a:rPr lang="de-DE" dirty="0" err="1"/>
              <a:t>transition</a:t>
            </a:r>
            <a:endParaRPr lang="de-DE" dirty="0"/>
          </a:p>
          <a:p>
            <a:pPr lvl="1"/>
            <a:r>
              <a:rPr lang="de-DE" dirty="0" err="1"/>
              <a:t>escape</a:t>
            </a:r>
            <a:endParaRPr lang="de-DE" dirty="0"/>
          </a:p>
          <a:p>
            <a:pPr lvl="1"/>
            <a:r>
              <a:rPr lang="de-DE" dirty="0" err="1"/>
              <a:t>modernity</a:t>
            </a:r>
            <a:endParaRPr lang="de-DE" dirty="0"/>
          </a:p>
          <a:p>
            <a:r>
              <a:rPr lang="de-DE" dirty="0" err="1"/>
              <a:t>Examples</a:t>
            </a:r>
            <a:r>
              <a:rPr lang="de-DE" dirty="0"/>
              <a:t>:</a:t>
            </a:r>
          </a:p>
          <a:p>
            <a:pPr lvl="1"/>
            <a:r>
              <a:rPr lang="de-DE" dirty="0" err="1"/>
              <a:t>road</a:t>
            </a:r>
            <a:r>
              <a:rPr lang="de-DE" dirty="0"/>
              <a:t> </a:t>
            </a:r>
            <a:r>
              <a:rPr lang="de-DE" dirty="0" err="1"/>
              <a:t>movies</a:t>
            </a:r>
            <a:endParaRPr lang="de-DE" dirty="0"/>
          </a:p>
          <a:p>
            <a:pPr lvl="1"/>
            <a:r>
              <a:rPr lang="de-DE" dirty="0" err="1"/>
              <a:t>train</a:t>
            </a:r>
            <a:r>
              <a:rPr lang="de-DE" dirty="0"/>
              <a:t> </a:t>
            </a:r>
            <a:r>
              <a:rPr lang="de-DE" dirty="0" err="1"/>
              <a:t>journeys</a:t>
            </a:r>
            <a:endParaRPr lang="de-DE" dirty="0"/>
          </a:p>
          <a:p>
            <a:pPr lvl="1"/>
            <a:r>
              <a:rPr lang="de-DE" dirty="0" err="1"/>
              <a:t>airport</a:t>
            </a:r>
            <a:r>
              <a:rPr lang="de-DE" dirty="0"/>
              <a:t> </a:t>
            </a:r>
            <a:r>
              <a:rPr lang="de-DE" dirty="0" err="1"/>
              <a:t>scenes</a:t>
            </a:r>
            <a:endParaRPr lang="de-DE" dirty="0"/>
          </a:p>
        </p:txBody>
      </p:sp>
      <p:pic>
        <p:nvPicPr>
          <p:cNvPr id="9218" name="Picture 2" descr="A long road in the middle of a desert">
            <a:extLst>
              <a:ext uri="{FF2B5EF4-FFF2-40B4-BE49-F238E27FC236}">
                <a16:creationId xmlns:a16="http://schemas.microsoft.com/office/drawing/2014/main" id="{C46CFD75-9C70-3D55-01C1-39FC6249DF4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50611" y="2076972"/>
            <a:ext cx="6554086" cy="436939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339C179D-90BB-0F92-11DC-79F122FBDC89}"/>
              </a:ext>
            </a:extLst>
          </p:cNvPr>
          <p:cNvSpPr txBox="1"/>
          <p:nvPr/>
        </p:nvSpPr>
        <p:spPr>
          <a:xfrm>
            <a:off x="11004697" y="5642040"/>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9: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7690332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DD4609-DE90-22D3-0CE2-1179E2DB7C7B}"/>
              </a:ext>
            </a:extLst>
          </p:cNvPr>
          <p:cNvSpPr>
            <a:spLocks noGrp="1"/>
          </p:cNvSpPr>
          <p:nvPr>
            <p:ph type="title"/>
          </p:nvPr>
        </p:nvSpPr>
        <p:spPr>
          <a:xfrm>
            <a:off x="603252" y="539751"/>
            <a:ext cx="8083547" cy="717551"/>
          </a:xfrm>
        </p:spPr>
        <p:txBody>
          <a:bodyPr/>
          <a:lstStyle/>
          <a:p>
            <a:r>
              <a:rPr lang="de-DE" dirty="0"/>
              <a:t>Cities &amp; Mobility in Popular Culture</a:t>
            </a:r>
          </a:p>
        </p:txBody>
      </p:sp>
      <p:sp>
        <p:nvSpPr>
          <p:cNvPr id="3" name="Textplatzhalter 2">
            <a:extLst>
              <a:ext uri="{FF2B5EF4-FFF2-40B4-BE49-F238E27FC236}">
                <a16:creationId xmlns:a16="http://schemas.microsoft.com/office/drawing/2014/main" id="{C1741073-0D5F-DE98-8FD7-C9B1551056DC}"/>
              </a:ext>
            </a:extLst>
          </p:cNvPr>
          <p:cNvSpPr>
            <a:spLocks noGrp="1"/>
          </p:cNvSpPr>
          <p:nvPr>
            <p:ph type="body" sz="half" idx="1"/>
          </p:nvPr>
        </p:nvSpPr>
        <p:spPr/>
        <p:txBody>
          <a:bodyPr>
            <a:normAutofit/>
          </a:bodyPr>
          <a:lstStyle/>
          <a:p>
            <a:pPr marL="0" indent="0">
              <a:buNone/>
            </a:pPr>
            <a:r>
              <a:rPr lang="de-DE" dirty="0" err="1"/>
              <a:t>Examples</a:t>
            </a:r>
            <a:r>
              <a:rPr lang="de-DE" dirty="0"/>
              <a:t>:</a:t>
            </a:r>
          </a:p>
          <a:p>
            <a:r>
              <a:rPr lang="de-DE" dirty="0" err="1"/>
              <a:t>subway</a:t>
            </a:r>
            <a:r>
              <a:rPr lang="de-DE" dirty="0"/>
              <a:t> </a:t>
            </a:r>
            <a:r>
              <a:rPr lang="de-DE" dirty="0" err="1"/>
              <a:t>systems</a:t>
            </a:r>
            <a:r>
              <a:rPr lang="de-DE" dirty="0"/>
              <a:t> </a:t>
            </a:r>
            <a:r>
              <a:rPr lang="de-DE" dirty="0" err="1"/>
              <a:t>as</a:t>
            </a:r>
            <a:r>
              <a:rPr lang="de-DE" dirty="0"/>
              <a:t> </a:t>
            </a:r>
            <a:r>
              <a:rPr lang="de-DE" dirty="0" err="1"/>
              <a:t>symbols</a:t>
            </a:r>
            <a:r>
              <a:rPr lang="de-DE" dirty="0"/>
              <a:t> </a:t>
            </a:r>
            <a:r>
              <a:rPr lang="de-DE" dirty="0" err="1"/>
              <a:t>of</a:t>
            </a:r>
            <a:r>
              <a:rPr lang="de-DE" dirty="0"/>
              <a:t> </a:t>
            </a:r>
            <a:r>
              <a:rPr lang="de-DE" dirty="0" err="1"/>
              <a:t>big</a:t>
            </a:r>
            <a:r>
              <a:rPr lang="de-DE" dirty="0"/>
              <a:t> </a:t>
            </a:r>
            <a:r>
              <a:rPr lang="de-DE" dirty="0" err="1"/>
              <a:t>cities</a:t>
            </a:r>
            <a:endParaRPr lang="de-DE" dirty="0"/>
          </a:p>
          <a:p>
            <a:r>
              <a:rPr lang="de-DE" dirty="0" err="1"/>
              <a:t>cycling</a:t>
            </a:r>
            <a:r>
              <a:rPr lang="de-DE" dirty="0"/>
              <a:t> </a:t>
            </a:r>
            <a:r>
              <a:rPr lang="de-DE" dirty="0" err="1"/>
              <a:t>cities</a:t>
            </a:r>
            <a:r>
              <a:rPr lang="de-DE" dirty="0"/>
              <a:t> </a:t>
            </a:r>
            <a:r>
              <a:rPr lang="de-DE" dirty="0" err="1"/>
              <a:t>as</a:t>
            </a:r>
            <a:r>
              <a:rPr lang="de-DE" dirty="0"/>
              <a:t> “</a:t>
            </a:r>
            <a:r>
              <a:rPr lang="de-DE" dirty="0" err="1"/>
              <a:t>livable</a:t>
            </a:r>
            <a:r>
              <a:rPr lang="de-DE" dirty="0"/>
              <a:t>” and modern</a:t>
            </a:r>
          </a:p>
          <a:p>
            <a:r>
              <a:rPr lang="de-DE" dirty="0" err="1"/>
              <a:t>traffic</a:t>
            </a:r>
            <a:r>
              <a:rPr lang="de-DE" dirty="0"/>
              <a:t> </a:t>
            </a:r>
            <a:r>
              <a:rPr lang="de-DE" dirty="0" err="1"/>
              <a:t>congestion</a:t>
            </a:r>
            <a:r>
              <a:rPr lang="de-DE" dirty="0"/>
              <a:t> </a:t>
            </a:r>
            <a:r>
              <a:rPr lang="de-DE" dirty="0" err="1"/>
              <a:t>as</a:t>
            </a:r>
            <a:r>
              <a:rPr lang="de-DE" dirty="0"/>
              <a:t> </a:t>
            </a:r>
            <a:r>
              <a:rPr lang="de-DE" dirty="0" err="1"/>
              <a:t>symbol</a:t>
            </a:r>
            <a:r>
              <a:rPr lang="de-DE" dirty="0"/>
              <a:t> </a:t>
            </a:r>
            <a:r>
              <a:rPr lang="de-DE" dirty="0" err="1"/>
              <a:t>of</a:t>
            </a:r>
            <a:r>
              <a:rPr lang="de-DE" dirty="0"/>
              <a:t> urban stress</a:t>
            </a:r>
          </a:p>
        </p:txBody>
      </p:sp>
    </p:spTree>
    <p:extLst>
      <p:ext uri="{BB962C8B-B14F-4D97-AF65-F5344CB8AC3E}">
        <p14:creationId xmlns:p14="http://schemas.microsoft.com/office/powerpoint/2010/main" val="261683487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4A6467-A728-A696-0F9A-7AFD7B1A8BD9}"/>
              </a:ext>
            </a:extLst>
          </p:cNvPr>
          <p:cNvSpPr>
            <a:spLocks noGrp="1"/>
          </p:cNvSpPr>
          <p:nvPr>
            <p:ph type="title"/>
          </p:nvPr>
        </p:nvSpPr>
        <p:spPr>
          <a:xfrm>
            <a:off x="603252" y="539751"/>
            <a:ext cx="7094719" cy="717551"/>
          </a:xfrm>
        </p:spPr>
        <p:txBody>
          <a:bodyPr/>
          <a:lstStyle/>
          <a:p>
            <a:r>
              <a:rPr lang="de-DE" dirty="0"/>
              <a:t>Video Games &amp; Virtual Mobility</a:t>
            </a:r>
          </a:p>
        </p:txBody>
      </p:sp>
      <p:sp>
        <p:nvSpPr>
          <p:cNvPr id="3" name="Textplatzhalter 2">
            <a:extLst>
              <a:ext uri="{FF2B5EF4-FFF2-40B4-BE49-F238E27FC236}">
                <a16:creationId xmlns:a16="http://schemas.microsoft.com/office/drawing/2014/main" id="{622C28EB-FB7E-4F22-AC57-8851C5AC74F7}"/>
              </a:ext>
            </a:extLst>
          </p:cNvPr>
          <p:cNvSpPr>
            <a:spLocks noGrp="1"/>
          </p:cNvSpPr>
          <p:nvPr>
            <p:ph type="body" sz="half" idx="1"/>
          </p:nvPr>
        </p:nvSpPr>
        <p:spPr/>
        <p:txBody>
          <a:bodyPr>
            <a:normAutofit/>
          </a:bodyPr>
          <a:lstStyle/>
          <a:p>
            <a:pPr marL="0" indent="0">
              <a:buNone/>
            </a:pPr>
            <a:r>
              <a:rPr lang="de-DE" dirty="0" err="1"/>
              <a:t>Examples</a:t>
            </a:r>
            <a:r>
              <a:rPr lang="de-DE" dirty="0"/>
              <a:t>:</a:t>
            </a:r>
          </a:p>
          <a:p>
            <a:r>
              <a:rPr lang="de-DE" dirty="0" err="1"/>
              <a:t>driving</a:t>
            </a:r>
            <a:r>
              <a:rPr lang="de-DE" dirty="0"/>
              <a:t> </a:t>
            </a:r>
            <a:r>
              <a:rPr lang="de-DE" dirty="0" err="1"/>
              <a:t>simulators</a:t>
            </a:r>
            <a:endParaRPr lang="de-DE" dirty="0"/>
          </a:p>
          <a:p>
            <a:r>
              <a:rPr lang="de-DE" dirty="0"/>
              <a:t>city-building </a:t>
            </a:r>
            <a:r>
              <a:rPr lang="de-DE" dirty="0" err="1"/>
              <a:t>games</a:t>
            </a:r>
            <a:endParaRPr lang="de-DE" dirty="0"/>
          </a:p>
          <a:p>
            <a:r>
              <a:rPr lang="de-DE" dirty="0" err="1"/>
              <a:t>transport</a:t>
            </a:r>
            <a:r>
              <a:rPr lang="de-DE" dirty="0"/>
              <a:t> </a:t>
            </a:r>
            <a:r>
              <a:rPr lang="de-DE" dirty="0" err="1"/>
              <a:t>management</a:t>
            </a:r>
            <a:r>
              <a:rPr lang="de-DE" dirty="0"/>
              <a:t> </a:t>
            </a:r>
            <a:r>
              <a:rPr lang="de-DE" dirty="0" err="1"/>
              <a:t>games</a:t>
            </a:r>
            <a:endParaRPr lang="de-DE" dirty="0"/>
          </a:p>
          <a:p>
            <a:endParaRPr lang="de-DE" dirty="0"/>
          </a:p>
          <a:p>
            <a:pPr marL="0" indent="0">
              <a:buNone/>
            </a:pPr>
            <a:r>
              <a:rPr lang="de-DE" b="1" dirty="0"/>
              <a:t>-&gt; Media </a:t>
            </a:r>
            <a:r>
              <a:rPr lang="de-DE" b="1" dirty="0" err="1"/>
              <a:t>can</a:t>
            </a:r>
            <a:r>
              <a:rPr lang="de-DE" b="1" dirty="0"/>
              <a:t> </a:t>
            </a:r>
            <a:r>
              <a:rPr lang="de-DE" b="1" dirty="0" err="1"/>
              <a:t>simulate</a:t>
            </a:r>
            <a:r>
              <a:rPr lang="de-DE" b="1" dirty="0"/>
              <a:t> </a:t>
            </a:r>
            <a:r>
              <a:rPr lang="de-DE" b="1" dirty="0" err="1"/>
              <a:t>transport</a:t>
            </a:r>
            <a:r>
              <a:rPr lang="de-DE" b="1" dirty="0"/>
              <a:t> </a:t>
            </a:r>
            <a:r>
              <a:rPr lang="de-DE" b="1" dirty="0" err="1"/>
              <a:t>systems</a:t>
            </a:r>
            <a:r>
              <a:rPr lang="de-DE" b="1" dirty="0"/>
              <a:t> and </a:t>
            </a:r>
            <a:r>
              <a:rPr lang="de-DE" b="1" dirty="0" err="1"/>
              <a:t>experiences</a:t>
            </a:r>
            <a:endParaRPr lang="de-DE" b="1" dirty="0"/>
          </a:p>
        </p:txBody>
      </p:sp>
    </p:spTree>
    <p:extLst>
      <p:ext uri="{BB962C8B-B14F-4D97-AF65-F5344CB8AC3E}">
        <p14:creationId xmlns:p14="http://schemas.microsoft.com/office/powerpoint/2010/main" val="1958721144"/>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80ED7-CE1A-956C-6FA2-4864353C570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0F79BAD-9ACF-715F-524D-104F0283A5B6}"/>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7A4C8737-4F13-C7E4-AB6C-6A8970BA4F64}"/>
              </a:ext>
            </a:extLst>
          </p:cNvPr>
          <p:cNvSpPr>
            <a:spLocks noGrp="1"/>
          </p:cNvSpPr>
          <p:nvPr>
            <p:ph type="body" sz="half" idx="1"/>
          </p:nvPr>
        </p:nvSpPr>
        <p:spPr/>
        <p:txBody>
          <a:bodyPr>
            <a:normAutofit/>
          </a:bodyPr>
          <a:lstStyle/>
          <a:p>
            <a:pPr marL="0" indent="0">
              <a:buNone/>
            </a:pPr>
            <a:r>
              <a:rPr lang="de-DE" dirty="0" err="1"/>
              <a:t>Introduction</a:t>
            </a:r>
            <a:r>
              <a:rPr lang="de-DE" dirty="0"/>
              <a:t>: Why Media Matters in Transport</a:t>
            </a:r>
          </a:p>
          <a:p>
            <a:pPr marL="0" indent="0">
              <a:buNone/>
            </a:pPr>
            <a:r>
              <a:rPr lang="de-DE" dirty="0"/>
              <a:t>Representation </a:t>
            </a:r>
            <a:r>
              <a:rPr lang="de-DE" dirty="0" err="1"/>
              <a:t>of</a:t>
            </a:r>
            <a:r>
              <a:rPr lang="de-DE" dirty="0"/>
              <a:t> Different Transport Modes</a:t>
            </a:r>
          </a:p>
          <a:p>
            <a:pPr marL="0" indent="0">
              <a:buNone/>
            </a:pPr>
            <a:r>
              <a:rPr lang="de-DE" dirty="0"/>
              <a:t>Media Framing </a:t>
            </a:r>
            <a:r>
              <a:rPr lang="de-DE" dirty="0" err="1"/>
              <a:t>of</a:t>
            </a:r>
            <a:r>
              <a:rPr lang="de-DE" dirty="0"/>
              <a:t> Transport </a:t>
            </a:r>
            <a:r>
              <a:rPr lang="de-DE" dirty="0" err="1"/>
              <a:t>Issues</a:t>
            </a:r>
            <a:endParaRPr lang="de-DE" dirty="0"/>
          </a:p>
          <a:p>
            <a:pPr marL="0" indent="0">
              <a:buNone/>
            </a:pPr>
            <a:r>
              <a:rPr lang="de-DE" dirty="0"/>
              <a:t>Transport </a:t>
            </a:r>
            <a:r>
              <a:rPr lang="de-DE" dirty="0" err="1"/>
              <a:t>Experiences</a:t>
            </a:r>
            <a:r>
              <a:rPr lang="de-DE" dirty="0"/>
              <a:t> in Film, TV &amp; Culture</a:t>
            </a:r>
          </a:p>
          <a:p>
            <a:pPr marL="0" indent="0">
              <a:buNone/>
            </a:pPr>
            <a:r>
              <a:rPr lang="de-DE" b="1" dirty="0"/>
              <a:t>Transport Communication &amp; Public Opinion</a:t>
            </a:r>
          </a:p>
          <a:p>
            <a:pPr marL="0" indent="0">
              <a:buNone/>
            </a:pPr>
            <a:r>
              <a:rPr lang="de-DE" dirty="0"/>
              <a:t>Media, Equity &amp; </a:t>
            </a:r>
            <a:r>
              <a:rPr lang="de-DE" dirty="0" err="1"/>
              <a:t>Accessibility</a:t>
            </a:r>
            <a:endParaRPr lang="de-DE" dirty="0"/>
          </a:p>
          <a:p>
            <a:pPr marL="0" indent="0">
              <a:buNone/>
            </a:pPr>
            <a:r>
              <a:rPr lang="de-DE" dirty="0" err="1"/>
              <a:t>Reflection</a:t>
            </a:r>
            <a:r>
              <a:rPr lang="de-DE" dirty="0"/>
              <a:t> &amp; </a:t>
            </a:r>
            <a:r>
              <a:rPr lang="de-DE" dirty="0" err="1"/>
              <a:t>Discussion</a:t>
            </a:r>
            <a:endParaRPr lang="de-DE" dirty="0"/>
          </a:p>
        </p:txBody>
      </p:sp>
    </p:spTree>
    <p:extLst>
      <p:ext uri="{BB962C8B-B14F-4D97-AF65-F5344CB8AC3E}">
        <p14:creationId xmlns:p14="http://schemas.microsoft.com/office/powerpoint/2010/main" val="209034087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EC47A9-56A8-3B2A-54D6-FCA0DC8B497F}"/>
              </a:ext>
            </a:extLst>
          </p:cNvPr>
          <p:cNvSpPr>
            <a:spLocks noGrp="1"/>
          </p:cNvSpPr>
          <p:nvPr>
            <p:ph type="title"/>
          </p:nvPr>
        </p:nvSpPr>
        <p:spPr>
          <a:xfrm>
            <a:off x="603253" y="539751"/>
            <a:ext cx="9174928" cy="717551"/>
          </a:xfrm>
        </p:spPr>
        <p:txBody>
          <a:bodyPr/>
          <a:lstStyle/>
          <a:p>
            <a:r>
              <a:rPr lang="de-DE" dirty="0"/>
              <a:t>Communication in Transport Policy</a:t>
            </a:r>
          </a:p>
        </p:txBody>
      </p:sp>
      <p:sp>
        <p:nvSpPr>
          <p:cNvPr id="3" name="Textplatzhalter 2">
            <a:extLst>
              <a:ext uri="{FF2B5EF4-FFF2-40B4-BE49-F238E27FC236}">
                <a16:creationId xmlns:a16="http://schemas.microsoft.com/office/drawing/2014/main" id="{E434325D-ACA0-624E-52D5-2D49A4AC150E}"/>
              </a:ext>
            </a:extLst>
          </p:cNvPr>
          <p:cNvSpPr>
            <a:spLocks noGrp="1"/>
          </p:cNvSpPr>
          <p:nvPr>
            <p:ph type="body" sz="half" idx="1"/>
          </p:nvPr>
        </p:nvSpPr>
        <p:spPr/>
        <p:txBody>
          <a:bodyPr>
            <a:normAutofit/>
          </a:bodyPr>
          <a:lstStyle/>
          <a:p>
            <a:r>
              <a:rPr lang="de-DE" dirty="0"/>
              <a:t>Governments </a:t>
            </a:r>
            <a:r>
              <a:rPr lang="de-DE" dirty="0" err="1"/>
              <a:t>use</a:t>
            </a:r>
            <a:r>
              <a:rPr lang="de-DE" dirty="0"/>
              <a:t> </a:t>
            </a:r>
            <a:r>
              <a:rPr lang="de-DE" dirty="0" err="1"/>
              <a:t>media</a:t>
            </a:r>
            <a:r>
              <a:rPr lang="de-DE" dirty="0"/>
              <a:t> </a:t>
            </a:r>
            <a:r>
              <a:rPr lang="de-DE" dirty="0" err="1"/>
              <a:t>for</a:t>
            </a:r>
            <a:r>
              <a:rPr lang="de-DE" dirty="0"/>
              <a:t>:</a:t>
            </a:r>
          </a:p>
          <a:p>
            <a:pPr lvl="1"/>
            <a:r>
              <a:rPr lang="de-DE" dirty="0" err="1"/>
              <a:t>safety</a:t>
            </a:r>
            <a:r>
              <a:rPr lang="de-DE" dirty="0"/>
              <a:t> </a:t>
            </a:r>
            <a:r>
              <a:rPr lang="de-DE" dirty="0" err="1"/>
              <a:t>campaigns</a:t>
            </a:r>
            <a:endParaRPr lang="de-DE" dirty="0"/>
          </a:p>
          <a:p>
            <a:pPr lvl="1"/>
            <a:r>
              <a:rPr lang="de-DE" dirty="0" err="1"/>
              <a:t>public</a:t>
            </a:r>
            <a:r>
              <a:rPr lang="de-DE" dirty="0"/>
              <a:t> </a:t>
            </a:r>
            <a:r>
              <a:rPr lang="de-DE" dirty="0" err="1"/>
              <a:t>transport</a:t>
            </a:r>
            <a:r>
              <a:rPr lang="de-DE" dirty="0"/>
              <a:t> </a:t>
            </a:r>
            <a:r>
              <a:rPr lang="de-DE" dirty="0" err="1"/>
              <a:t>marketing</a:t>
            </a:r>
            <a:endParaRPr lang="de-DE" dirty="0"/>
          </a:p>
          <a:p>
            <a:pPr lvl="1"/>
            <a:r>
              <a:rPr lang="de-DE" dirty="0" err="1"/>
              <a:t>sustainability</a:t>
            </a:r>
            <a:r>
              <a:rPr lang="de-DE" dirty="0"/>
              <a:t> </a:t>
            </a:r>
            <a:r>
              <a:rPr lang="de-DE" dirty="0" err="1"/>
              <a:t>communication</a:t>
            </a:r>
            <a:endParaRPr lang="de-DE" dirty="0"/>
          </a:p>
          <a:p>
            <a:r>
              <a:rPr lang="de-DE" dirty="0" err="1"/>
              <a:t>Examples</a:t>
            </a:r>
            <a:r>
              <a:rPr lang="de-DE" dirty="0"/>
              <a:t>:</a:t>
            </a:r>
          </a:p>
          <a:p>
            <a:pPr lvl="1"/>
            <a:r>
              <a:rPr lang="de-DE" dirty="0"/>
              <a:t>anti-</a:t>
            </a:r>
            <a:r>
              <a:rPr lang="de-DE" dirty="0" err="1"/>
              <a:t>drunk</a:t>
            </a:r>
            <a:r>
              <a:rPr lang="de-DE" dirty="0"/>
              <a:t>-</a:t>
            </a:r>
            <a:r>
              <a:rPr lang="de-DE" dirty="0" err="1"/>
              <a:t>driving</a:t>
            </a:r>
            <a:r>
              <a:rPr lang="de-DE" dirty="0"/>
              <a:t> </a:t>
            </a:r>
            <a:r>
              <a:rPr lang="de-DE" dirty="0" err="1"/>
              <a:t>campaigns</a:t>
            </a:r>
            <a:endParaRPr lang="de-DE" dirty="0"/>
          </a:p>
          <a:p>
            <a:pPr lvl="1"/>
            <a:r>
              <a:rPr lang="de-DE" dirty="0" err="1"/>
              <a:t>cycling</a:t>
            </a:r>
            <a:r>
              <a:rPr lang="de-DE" dirty="0"/>
              <a:t> </a:t>
            </a:r>
            <a:r>
              <a:rPr lang="de-DE" dirty="0" err="1"/>
              <a:t>promotion</a:t>
            </a:r>
            <a:r>
              <a:rPr lang="de-DE" dirty="0"/>
              <a:t> </a:t>
            </a:r>
            <a:r>
              <a:rPr lang="de-DE" dirty="0" err="1"/>
              <a:t>campaigns</a:t>
            </a:r>
            <a:endParaRPr lang="de-DE" dirty="0"/>
          </a:p>
        </p:txBody>
      </p:sp>
      <p:pic>
        <p:nvPicPr>
          <p:cNvPr id="10242" name="Picture 2" descr="Team Travis engages in anti-DUI campaign &gt; Travis Air Force Base &gt; News">
            <a:extLst>
              <a:ext uri="{FF2B5EF4-FFF2-40B4-BE49-F238E27FC236}">
                <a16:creationId xmlns:a16="http://schemas.microsoft.com/office/drawing/2014/main" id="{593D3218-F60A-7A4E-FF21-F4D24D68E82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06746" y="1020851"/>
            <a:ext cx="5265515" cy="529739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3E27600E-9D96-3A83-0B07-43BAF353BF53}"/>
              </a:ext>
            </a:extLst>
          </p:cNvPr>
          <p:cNvSpPr txBox="1"/>
          <p:nvPr/>
        </p:nvSpPr>
        <p:spPr>
          <a:xfrm>
            <a:off x="10111565" y="5642040"/>
            <a:ext cx="1860696"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10: Travis Air Force Base</a:t>
            </a:r>
          </a:p>
        </p:txBody>
      </p:sp>
    </p:spTree>
    <p:extLst>
      <p:ext uri="{BB962C8B-B14F-4D97-AF65-F5344CB8AC3E}">
        <p14:creationId xmlns:p14="http://schemas.microsoft.com/office/powerpoint/2010/main" val="2296729932"/>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E9545B-7AA4-7CDC-5A88-017EE72175CA}"/>
              </a:ext>
            </a:extLst>
          </p:cNvPr>
          <p:cNvSpPr>
            <a:spLocks noGrp="1"/>
          </p:cNvSpPr>
          <p:nvPr>
            <p:ph type="title"/>
          </p:nvPr>
        </p:nvSpPr>
        <p:spPr>
          <a:xfrm>
            <a:off x="603252" y="539751"/>
            <a:ext cx="5492747" cy="717551"/>
          </a:xfrm>
        </p:spPr>
        <p:txBody>
          <a:bodyPr/>
          <a:lstStyle/>
          <a:p>
            <a:r>
              <a:rPr lang="de-DE" dirty="0"/>
              <a:t>Public Acceptance </a:t>
            </a:r>
            <a:r>
              <a:rPr lang="de-DE" dirty="0" err="1"/>
              <a:t>of</a:t>
            </a:r>
            <a:r>
              <a:rPr lang="de-DE" dirty="0"/>
              <a:t> Transport </a:t>
            </a:r>
            <a:r>
              <a:rPr lang="de-DE" dirty="0" err="1"/>
              <a:t>Policies</a:t>
            </a:r>
            <a:endParaRPr lang="de-DE" dirty="0"/>
          </a:p>
        </p:txBody>
      </p:sp>
      <p:sp>
        <p:nvSpPr>
          <p:cNvPr id="3" name="Textplatzhalter 2">
            <a:extLst>
              <a:ext uri="{FF2B5EF4-FFF2-40B4-BE49-F238E27FC236}">
                <a16:creationId xmlns:a16="http://schemas.microsoft.com/office/drawing/2014/main" id="{B94D30A1-578C-2371-835B-4B9525BA2A1D}"/>
              </a:ext>
            </a:extLst>
          </p:cNvPr>
          <p:cNvSpPr>
            <a:spLocks noGrp="1"/>
          </p:cNvSpPr>
          <p:nvPr>
            <p:ph type="body" sz="half" idx="1"/>
          </p:nvPr>
        </p:nvSpPr>
        <p:spPr>
          <a:xfrm>
            <a:off x="970201" y="1386842"/>
            <a:ext cx="9215790" cy="5059521"/>
          </a:xfrm>
        </p:spPr>
        <p:txBody>
          <a:bodyPr>
            <a:normAutofit/>
          </a:bodyPr>
          <a:lstStyle/>
          <a:p>
            <a:pPr marL="0" indent="0">
              <a:buNone/>
            </a:pPr>
            <a:r>
              <a:rPr lang="de-DE" dirty="0"/>
              <a:t>Media </a:t>
            </a:r>
            <a:r>
              <a:rPr lang="de-DE" dirty="0" err="1"/>
              <a:t>strongly</a:t>
            </a:r>
            <a:r>
              <a:rPr lang="de-DE" dirty="0"/>
              <a:t> </a:t>
            </a:r>
            <a:r>
              <a:rPr lang="de-DE" dirty="0" err="1"/>
              <a:t>affects</a:t>
            </a:r>
            <a:r>
              <a:rPr lang="de-DE" dirty="0"/>
              <a:t> </a:t>
            </a:r>
            <a:r>
              <a:rPr lang="de-DE" dirty="0" err="1"/>
              <a:t>acceptance</a:t>
            </a:r>
            <a:r>
              <a:rPr lang="de-DE" dirty="0"/>
              <a:t> </a:t>
            </a:r>
            <a:r>
              <a:rPr lang="de-DE" dirty="0" err="1"/>
              <a:t>of</a:t>
            </a:r>
            <a:r>
              <a:rPr lang="de-DE" dirty="0"/>
              <a:t>:</a:t>
            </a:r>
          </a:p>
          <a:p>
            <a:r>
              <a:rPr lang="de-DE" dirty="0" err="1"/>
              <a:t>congestion</a:t>
            </a:r>
            <a:r>
              <a:rPr lang="de-DE" dirty="0"/>
              <a:t> </a:t>
            </a:r>
            <a:r>
              <a:rPr lang="de-DE" dirty="0" err="1"/>
              <a:t>charging</a:t>
            </a:r>
            <a:endParaRPr lang="de-DE" dirty="0"/>
          </a:p>
          <a:p>
            <a:r>
              <a:rPr lang="de-DE" dirty="0" err="1"/>
              <a:t>low</a:t>
            </a:r>
            <a:r>
              <a:rPr lang="de-DE" dirty="0"/>
              <a:t>-emission </a:t>
            </a:r>
            <a:r>
              <a:rPr lang="de-DE" dirty="0" err="1"/>
              <a:t>zones</a:t>
            </a:r>
            <a:endParaRPr lang="de-DE" dirty="0"/>
          </a:p>
          <a:p>
            <a:r>
              <a:rPr lang="de-DE" dirty="0" err="1"/>
              <a:t>road</a:t>
            </a:r>
            <a:r>
              <a:rPr lang="de-DE" dirty="0"/>
              <a:t> pricing</a:t>
            </a:r>
          </a:p>
          <a:p>
            <a:r>
              <a:rPr lang="de-DE" dirty="0" err="1"/>
              <a:t>pedestrianisation</a:t>
            </a:r>
            <a:r>
              <a:rPr lang="de-DE" dirty="0"/>
              <a:t> </a:t>
            </a:r>
            <a:r>
              <a:rPr lang="de-DE" dirty="0" err="1"/>
              <a:t>projects</a:t>
            </a:r>
            <a:endParaRPr lang="de-DE" dirty="0"/>
          </a:p>
          <a:p>
            <a:endParaRPr lang="de-DE" dirty="0"/>
          </a:p>
          <a:p>
            <a:pPr marL="0" indent="0">
              <a:buNone/>
            </a:pPr>
            <a:r>
              <a:rPr lang="de-DE" b="1" dirty="0"/>
              <a:t>-&gt; Communication </a:t>
            </a:r>
            <a:r>
              <a:rPr lang="de-DE" b="1" dirty="0" err="1"/>
              <a:t>can</a:t>
            </a:r>
            <a:r>
              <a:rPr lang="de-DE" b="1" dirty="0"/>
              <a:t> </a:t>
            </a:r>
            <a:r>
              <a:rPr lang="de-DE" b="1" dirty="0" err="1"/>
              <a:t>determine</a:t>
            </a:r>
            <a:r>
              <a:rPr lang="de-DE" b="1" dirty="0"/>
              <a:t> </a:t>
            </a:r>
            <a:r>
              <a:rPr lang="de-DE" b="1" dirty="0" err="1"/>
              <a:t>policy</a:t>
            </a:r>
            <a:r>
              <a:rPr lang="de-DE" b="1" dirty="0"/>
              <a:t> </a:t>
            </a:r>
            <a:r>
              <a:rPr lang="de-DE" b="1" dirty="0" err="1"/>
              <a:t>success</a:t>
            </a:r>
            <a:endParaRPr lang="de-DE" b="1" dirty="0"/>
          </a:p>
        </p:txBody>
      </p:sp>
    </p:spTree>
    <p:extLst>
      <p:ext uri="{BB962C8B-B14F-4D97-AF65-F5344CB8AC3E}">
        <p14:creationId xmlns:p14="http://schemas.microsoft.com/office/powerpoint/2010/main" val="234391565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974C65-53A4-FF98-1A04-D71AD32986A9}"/>
              </a:ext>
            </a:extLst>
          </p:cNvPr>
          <p:cNvSpPr>
            <a:spLocks noGrp="1"/>
          </p:cNvSpPr>
          <p:nvPr>
            <p:ph type="title"/>
          </p:nvPr>
        </p:nvSpPr>
        <p:spPr>
          <a:xfrm>
            <a:off x="603252" y="539751"/>
            <a:ext cx="7137249" cy="717551"/>
          </a:xfrm>
        </p:spPr>
        <p:txBody>
          <a:bodyPr/>
          <a:lstStyle/>
          <a:p>
            <a:r>
              <a:rPr lang="de-DE" dirty="0"/>
              <a:t>Transport &amp; </a:t>
            </a:r>
            <a:r>
              <a:rPr lang="de-DE" dirty="0" err="1"/>
              <a:t>Misinformation</a:t>
            </a:r>
            <a:endParaRPr lang="de-DE" dirty="0"/>
          </a:p>
        </p:txBody>
      </p:sp>
      <p:sp>
        <p:nvSpPr>
          <p:cNvPr id="3" name="Textplatzhalter 2">
            <a:extLst>
              <a:ext uri="{FF2B5EF4-FFF2-40B4-BE49-F238E27FC236}">
                <a16:creationId xmlns:a16="http://schemas.microsoft.com/office/drawing/2014/main" id="{C4AD14D2-5F14-B31F-208F-C21739B3BACA}"/>
              </a:ext>
            </a:extLst>
          </p:cNvPr>
          <p:cNvSpPr>
            <a:spLocks noGrp="1"/>
          </p:cNvSpPr>
          <p:nvPr>
            <p:ph type="body" sz="half" idx="1"/>
          </p:nvPr>
        </p:nvSpPr>
        <p:spPr/>
        <p:txBody>
          <a:bodyPr>
            <a:normAutofit/>
          </a:bodyPr>
          <a:lstStyle/>
          <a:p>
            <a:pPr marL="0" indent="0">
              <a:buNone/>
            </a:pPr>
            <a:r>
              <a:rPr lang="de-DE" dirty="0"/>
              <a:t>Challenges:</a:t>
            </a:r>
          </a:p>
          <a:p>
            <a:r>
              <a:rPr lang="de-DE" dirty="0" err="1"/>
              <a:t>simplified</a:t>
            </a:r>
            <a:r>
              <a:rPr lang="de-DE" dirty="0"/>
              <a:t> narratives</a:t>
            </a:r>
          </a:p>
          <a:p>
            <a:r>
              <a:rPr lang="de-DE" dirty="0" err="1"/>
              <a:t>politicization</a:t>
            </a:r>
            <a:r>
              <a:rPr lang="de-DE" dirty="0"/>
              <a:t> </a:t>
            </a:r>
            <a:r>
              <a:rPr lang="de-DE" dirty="0" err="1"/>
              <a:t>of</a:t>
            </a:r>
            <a:r>
              <a:rPr lang="de-DE" dirty="0"/>
              <a:t> </a:t>
            </a:r>
            <a:r>
              <a:rPr lang="de-DE" dirty="0" err="1"/>
              <a:t>mobility</a:t>
            </a:r>
            <a:endParaRPr lang="de-DE" dirty="0"/>
          </a:p>
          <a:p>
            <a:r>
              <a:rPr lang="de-DE" dirty="0"/>
              <a:t>emotional </a:t>
            </a:r>
            <a:r>
              <a:rPr lang="de-DE" dirty="0" err="1"/>
              <a:t>debates</a:t>
            </a:r>
            <a:r>
              <a:rPr lang="de-DE" dirty="0"/>
              <a:t> on </a:t>
            </a:r>
            <a:r>
              <a:rPr lang="de-DE" dirty="0" err="1"/>
              <a:t>transport</a:t>
            </a:r>
            <a:r>
              <a:rPr lang="de-DE" dirty="0"/>
              <a:t> </a:t>
            </a:r>
            <a:r>
              <a:rPr lang="de-DE" dirty="0" err="1"/>
              <a:t>projects</a:t>
            </a:r>
            <a:endParaRPr lang="de-DE" dirty="0"/>
          </a:p>
          <a:p>
            <a:r>
              <a:rPr lang="de-DE" dirty="0" err="1"/>
              <a:t>ideology</a:t>
            </a:r>
            <a:r>
              <a:rPr lang="de-DE" dirty="0"/>
              <a:t> </a:t>
            </a:r>
            <a:r>
              <a:rPr lang="de-DE" dirty="0" err="1"/>
              <a:t>driven</a:t>
            </a:r>
            <a:r>
              <a:rPr lang="de-DE" dirty="0"/>
              <a:t> </a:t>
            </a:r>
            <a:r>
              <a:rPr lang="de-DE" dirty="0" err="1"/>
              <a:t>misinformation</a:t>
            </a:r>
            <a:endParaRPr lang="de-DE" dirty="0"/>
          </a:p>
        </p:txBody>
      </p:sp>
    </p:spTree>
    <p:extLst>
      <p:ext uri="{BB962C8B-B14F-4D97-AF65-F5344CB8AC3E}">
        <p14:creationId xmlns:p14="http://schemas.microsoft.com/office/powerpoint/2010/main" val="2425284088"/>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59CEB-F2AC-A13F-B4D1-FA01D29491D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170463B-84AB-C598-4FA2-E5FFD9567943}"/>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B65D2324-14DD-B230-40B1-F6BCE83A1083}"/>
              </a:ext>
            </a:extLst>
          </p:cNvPr>
          <p:cNvSpPr>
            <a:spLocks noGrp="1"/>
          </p:cNvSpPr>
          <p:nvPr>
            <p:ph type="body" sz="half" idx="1"/>
          </p:nvPr>
        </p:nvSpPr>
        <p:spPr/>
        <p:txBody>
          <a:bodyPr>
            <a:normAutofit/>
          </a:bodyPr>
          <a:lstStyle/>
          <a:p>
            <a:pPr marL="0" indent="0">
              <a:buNone/>
            </a:pPr>
            <a:r>
              <a:rPr lang="de-DE" dirty="0" err="1"/>
              <a:t>Introduction</a:t>
            </a:r>
            <a:r>
              <a:rPr lang="de-DE" dirty="0"/>
              <a:t>: Why Media Matters in Transport</a:t>
            </a:r>
          </a:p>
          <a:p>
            <a:pPr marL="0" indent="0">
              <a:buNone/>
            </a:pPr>
            <a:r>
              <a:rPr lang="de-DE" dirty="0"/>
              <a:t>Representation </a:t>
            </a:r>
            <a:r>
              <a:rPr lang="de-DE" dirty="0" err="1"/>
              <a:t>of</a:t>
            </a:r>
            <a:r>
              <a:rPr lang="de-DE" dirty="0"/>
              <a:t> Different Transport Modes</a:t>
            </a:r>
          </a:p>
          <a:p>
            <a:pPr marL="0" indent="0">
              <a:buNone/>
            </a:pPr>
            <a:r>
              <a:rPr lang="de-DE" dirty="0"/>
              <a:t>Media Framing </a:t>
            </a:r>
            <a:r>
              <a:rPr lang="de-DE" dirty="0" err="1"/>
              <a:t>of</a:t>
            </a:r>
            <a:r>
              <a:rPr lang="de-DE" dirty="0"/>
              <a:t> Transport </a:t>
            </a:r>
            <a:r>
              <a:rPr lang="de-DE" dirty="0" err="1"/>
              <a:t>Issues</a:t>
            </a:r>
            <a:endParaRPr lang="de-DE" dirty="0"/>
          </a:p>
          <a:p>
            <a:pPr marL="0" indent="0">
              <a:buNone/>
            </a:pPr>
            <a:r>
              <a:rPr lang="de-DE" dirty="0"/>
              <a:t>Transport </a:t>
            </a:r>
            <a:r>
              <a:rPr lang="de-DE" dirty="0" err="1"/>
              <a:t>Experiences</a:t>
            </a:r>
            <a:r>
              <a:rPr lang="de-DE" dirty="0"/>
              <a:t> in Film, TV &amp; Culture</a:t>
            </a:r>
          </a:p>
          <a:p>
            <a:pPr marL="0" indent="0">
              <a:buNone/>
            </a:pPr>
            <a:r>
              <a:rPr lang="de-DE" dirty="0"/>
              <a:t>Transport Communication &amp; Public Opinion</a:t>
            </a:r>
          </a:p>
          <a:p>
            <a:pPr marL="0" indent="0">
              <a:buNone/>
            </a:pPr>
            <a:r>
              <a:rPr lang="de-DE" b="1" dirty="0"/>
              <a:t>Media, Equity &amp; </a:t>
            </a:r>
            <a:r>
              <a:rPr lang="de-DE" b="1" dirty="0" err="1"/>
              <a:t>Accessibility</a:t>
            </a:r>
            <a:endParaRPr lang="de-DE" b="1" dirty="0"/>
          </a:p>
          <a:p>
            <a:pPr marL="0" indent="0">
              <a:buNone/>
            </a:pPr>
            <a:r>
              <a:rPr lang="de-DE" dirty="0" err="1"/>
              <a:t>Reflection</a:t>
            </a:r>
            <a:r>
              <a:rPr lang="de-DE" dirty="0"/>
              <a:t> &amp; </a:t>
            </a:r>
            <a:r>
              <a:rPr lang="de-DE" dirty="0" err="1"/>
              <a:t>Discussion</a:t>
            </a:r>
            <a:endParaRPr lang="de-DE" dirty="0"/>
          </a:p>
        </p:txBody>
      </p:sp>
    </p:spTree>
    <p:extLst>
      <p:ext uri="{BB962C8B-B14F-4D97-AF65-F5344CB8AC3E}">
        <p14:creationId xmlns:p14="http://schemas.microsoft.com/office/powerpoint/2010/main" val="3117973648"/>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17DE2A-3000-33CF-7CCC-0540851A8A3C}"/>
              </a:ext>
            </a:extLst>
          </p:cNvPr>
          <p:cNvSpPr>
            <a:spLocks noGrp="1"/>
          </p:cNvSpPr>
          <p:nvPr>
            <p:ph type="title"/>
          </p:nvPr>
        </p:nvSpPr>
        <p:spPr/>
        <p:txBody>
          <a:bodyPr/>
          <a:lstStyle/>
          <a:p>
            <a:r>
              <a:rPr lang="de-DE" dirty="0"/>
              <a:t>Representation </a:t>
            </a:r>
            <a:r>
              <a:rPr lang="de-DE" dirty="0" err="1"/>
              <a:t>of</a:t>
            </a:r>
            <a:r>
              <a:rPr lang="de-DE" dirty="0"/>
              <a:t> Different User Groups</a:t>
            </a:r>
          </a:p>
        </p:txBody>
      </p:sp>
      <p:sp>
        <p:nvSpPr>
          <p:cNvPr id="3" name="Textplatzhalter 2">
            <a:extLst>
              <a:ext uri="{FF2B5EF4-FFF2-40B4-BE49-F238E27FC236}">
                <a16:creationId xmlns:a16="http://schemas.microsoft.com/office/drawing/2014/main" id="{462DA5B8-535A-3F4F-108B-2A5EC6420757}"/>
              </a:ext>
            </a:extLst>
          </p:cNvPr>
          <p:cNvSpPr>
            <a:spLocks noGrp="1"/>
          </p:cNvSpPr>
          <p:nvPr>
            <p:ph type="body" sz="half" idx="1"/>
          </p:nvPr>
        </p:nvSpPr>
        <p:spPr/>
        <p:txBody>
          <a:bodyPr>
            <a:normAutofit/>
          </a:bodyPr>
          <a:lstStyle/>
          <a:p>
            <a:pPr marL="0" indent="0">
              <a:buNone/>
            </a:pPr>
            <a:r>
              <a:rPr lang="de-DE" dirty="0"/>
              <a:t>Media </a:t>
            </a:r>
            <a:r>
              <a:rPr lang="de-DE" dirty="0" err="1"/>
              <a:t>often</a:t>
            </a:r>
            <a:r>
              <a:rPr lang="de-DE" dirty="0"/>
              <a:t> </a:t>
            </a:r>
            <a:r>
              <a:rPr lang="de-DE" dirty="0" err="1"/>
              <a:t>underrepresents</a:t>
            </a:r>
            <a:r>
              <a:rPr lang="de-DE" dirty="0"/>
              <a:t>:</a:t>
            </a:r>
          </a:p>
          <a:p>
            <a:r>
              <a:rPr lang="de-DE" dirty="0"/>
              <a:t>disabled </a:t>
            </a:r>
            <a:r>
              <a:rPr lang="de-DE" dirty="0" err="1"/>
              <a:t>users</a:t>
            </a:r>
            <a:endParaRPr lang="de-DE" dirty="0"/>
          </a:p>
          <a:p>
            <a:r>
              <a:rPr lang="de-DE" dirty="0" err="1"/>
              <a:t>elderly</a:t>
            </a:r>
            <a:r>
              <a:rPr lang="de-DE" dirty="0"/>
              <a:t> </a:t>
            </a:r>
            <a:r>
              <a:rPr lang="de-DE" dirty="0" err="1"/>
              <a:t>people</a:t>
            </a:r>
            <a:endParaRPr lang="de-DE" dirty="0"/>
          </a:p>
          <a:p>
            <a:r>
              <a:rPr lang="de-DE" dirty="0" err="1"/>
              <a:t>low-income</a:t>
            </a:r>
            <a:r>
              <a:rPr lang="de-DE" dirty="0"/>
              <a:t> </a:t>
            </a:r>
            <a:r>
              <a:rPr lang="de-DE" dirty="0" err="1"/>
              <a:t>transport</a:t>
            </a:r>
            <a:r>
              <a:rPr lang="de-DE" dirty="0"/>
              <a:t> </a:t>
            </a:r>
            <a:r>
              <a:rPr lang="de-DE" dirty="0" err="1"/>
              <a:t>users</a:t>
            </a:r>
            <a:endParaRPr lang="de-DE" dirty="0"/>
          </a:p>
        </p:txBody>
      </p:sp>
      <p:pic>
        <p:nvPicPr>
          <p:cNvPr id="11266" name="Picture 2" descr="a blue and white sign that says blue badge holders only">
            <a:extLst>
              <a:ext uri="{FF2B5EF4-FFF2-40B4-BE49-F238E27FC236}">
                <a16:creationId xmlns:a16="http://schemas.microsoft.com/office/drawing/2014/main" id="{48C35FE1-FE5B-3B4B-584D-F0A40B98BDF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40279"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262B0DB5-E243-F342-8D85-39D295965237}"/>
              </a:ext>
            </a:extLst>
          </p:cNvPr>
          <p:cNvSpPr txBox="1"/>
          <p:nvPr/>
        </p:nvSpPr>
        <p:spPr>
          <a:xfrm>
            <a:off x="5826641" y="6044201"/>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746325513"/>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FCBBAA-8AB6-6442-6470-46A5D0027D0C}"/>
              </a:ext>
            </a:extLst>
          </p:cNvPr>
          <p:cNvSpPr>
            <a:spLocks noGrp="1"/>
          </p:cNvSpPr>
          <p:nvPr>
            <p:ph type="title"/>
          </p:nvPr>
        </p:nvSpPr>
        <p:spPr>
          <a:xfrm>
            <a:off x="603253" y="539751"/>
            <a:ext cx="7073454" cy="717551"/>
          </a:xfrm>
        </p:spPr>
        <p:txBody>
          <a:bodyPr/>
          <a:lstStyle/>
          <a:p>
            <a:r>
              <a:rPr lang="de-DE" dirty="0"/>
              <a:t>Inclusive Mobility Narratives</a:t>
            </a:r>
          </a:p>
        </p:txBody>
      </p:sp>
      <p:sp>
        <p:nvSpPr>
          <p:cNvPr id="3" name="Textplatzhalter 2">
            <a:extLst>
              <a:ext uri="{FF2B5EF4-FFF2-40B4-BE49-F238E27FC236}">
                <a16:creationId xmlns:a16="http://schemas.microsoft.com/office/drawing/2014/main" id="{CF4C5106-A8FA-ECE9-2147-22C2BF0D0DCB}"/>
              </a:ext>
            </a:extLst>
          </p:cNvPr>
          <p:cNvSpPr>
            <a:spLocks noGrp="1"/>
          </p:cNvSpPr>
          <p:nvPr>
            <p:ph type="body" sz="half" idx="1"/>
          </p:nvPr>
        </p:nvSpPr>
        <p:spPr/>
        <p:txBody>
          <a:bodyPr>
            <a:normAutofit/>
          </a:bodyPr>
          <a:lstStyle/>
          <a:p>
            <a:pPr marL="0" indent="0">
              <a:buNone/>
            </a:pPr>
            <a:r>
              <a:rPr lang="de-DE" dirty="0"/>
              <a:t>Modern </a:t>
            </a:r>
            <a:r>
              <a:rPr lang="de-DE" dirty="0" err="1"/>
              <a:t>communication</a:t>
            </a:r>
            <a:r>
              <a:rPr lang="de-DE" dirty="0"/>
              <a:t> </a:t>
            </a:r>
            <a:r>
              <a:rPr lang="de-DE" dirty="0" err="1"/>
              <a:t>increasingly</a:t>
            </a:r>
            <a:r>
              <a:rPr lang="de-DE" dirty="0"/>
              <a:t> </a:t>
            </a:r>
            <a:r>
              <a:rPr lang="de-DE" dirty="0" err="1"/>
              <a:t>focuses</a:t>
            </a:r>
            <a:r>
              <a:rPr lang="de-DE" dirty="0"/>
              <a:t> on:</a:t>
            </a:r>
          </a:p>
          <a:p>
            <a:r>
              <a:rPr lang="de-DE" dirty="0" err="1"/>
              <a:t>accessibility</a:t>
            </a:r>
            <a:endParaRPr lang="de-DE" dirty="0"/>
          </a:p>
          <a:p>
            <a:r>
              <a:rPr lang="de-DE" dirty="0"/>
              <a:t>gender-sensitive </a:t>
            </a:r>
            <a:r>
              <a:rPr lang="de-DE" dirty="0" err="1"/>
              <a:t>mobility</a:t>
            </a:r>
            <a:endParaRPr lang="de-DE" dirty="0"/>
          </a:p>
          <a:p>
            <a:r>
              <a:rPr lang="de-DE" dirty="0" err="1"/>
              <a:t>sustainable</a:t>
            </a:r>
            <a:r>
              <a:rPr lang="de-DE" dirty="0"/>
              <a:t> urban </a:t>
            </a:r>
            <a:r>
              <a:rPr lang="de-DE" dirty="0" err="1"/>
              <a:t>mobility</a:t>
            </a:r>
            <a:endParaRPr lang="de-DE" dirty="0"/>
          </a:p>
        </p:txBody>
      </p:sp>
    </p:spTree>
    <p:extLst>
      <p:ext uri="{BB962C8B-B14F-4D97-AF65-F5344CB8AC3E}">
        <p14:creationId xmlns:p14="http://schemas.microsoft.com/office/powerpoint/2010/main" val="44317463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24DDD-93DF-7F2B-1940-2CABD753D9B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97EDF9B-11BD-A636-C76A-E0BDB13F461E}"/>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D7F8402F-DCB6-5F2E-1249-36AAFE4D8B16}"/>
              </a:ext>
            </a:extLst>
          </p:cNvPr>
          <p:cNvSpPr>
            <a:spLocks noGrp="1"/>
          </p:cNvSpPr>
          <p:nvPr>
            <p:ph type="body" sz="half" idx="1"/>
          </p:nvPr>
        </p:nvSpPr>
        <p:spPr/>
        <p:txBody>
          <a:bodyPr>
            <a:normAutofit/>
          </a:bodyPr>
          <a:lstStyle/>
          <a:p>
            <a:pPr marL="0" indent="0">
              <a:buNone/>
            </a:pPr>
            <a:r>
              <a:rPr lang="de-DE" dirty="0" err="1"/>
              <a:t>Introduction</a:t>
            </a:r>
            <a:r>
              <a:rPr lang="de-DE" dirty="0"/>
              <a:t>: Why Media Matters in Transport</a:t>
            </a:r>
          </a:p>
          <a:p>
            <a:pPr marL="0" indent="0">
              <a:buNone/>
            </a:pPr>
            <a:r>
              <a:rPr lang="de-DE" dirty="0"/>
              <a:t>Representation </a:t>
            </a:r>
            <a:r>
              <a:rPr lang="de-DE" dirty="0" err="1"/>
              <a:t>of</a:t>
            </a:r>
            <a:r>
              <a:rPr lang="de-DE" dirty="0"/>
              <a:t> Different Transport Modes</a:t>
            </a:r>
          </a:p>
          <a:p>
            <a:pPr marL="0" indent="0">
              <a:buNone/>
            </a:pPr>
            <a:r>
              <a:rPr lang="de-DE" dirty="0"/>
              <a:t>Media Framing </a:t>
            </a:r>
            <a:r>
              <a:rPr lang="de-DE" dirty="0" err="1"/>
              <a:t>of</a:t>
            </a:r>
            <a:r>
              <a:rPr lang="de-DE" dirty="0"/>
              <a:t> Transport </a:t>
            </a:r>
            <a:r>
              <a:rPr lang="de-DE" dirty="0" err="1"/>
              <a:t>Issues</a:t>
            </a:r>
            <a:endParaRPr lang="de-DE" dirty="0"/>
          </a:p>
          <a:p>
            <a:pPr marL="0" indent="0">
              <a:buNone/>
            </a:pPr>
            <a:r>
              <a:rPr lang="de-DE" dirty="0"/>
              <a:t>Transport </a:t>
            </a:r>
            <a:r>
              <a:rPr lang="de-DE" dirty="0" err="1"/>
              <a:t>Experiences</a:t>
            </a:r>
            <a:r>
              <a:rPr lang="de-DE" dirty="0"/>
              <a:t> in Film, TV &amp; Culture</a:t>
            </a:r>
          </a:p>
          <a:p>
            <a:pPr marL="0" indent="0">
              <a:buNone/>
            </a:pPr>
            <a:r>
              <a:rPr lang="de-DE" dirty="0"/>
              <a:t>Transport Communication &amp; Public Opinion</a:t>
            </a:r>
          </a:p>
          <a:p>
            <a:pPr marL="0" indent="0">
              <a:buNone/>
            </a:pPr>
            <a:r>
              <a:rPr lang="de-DE" dirty="0"/>
              <a:t>Media, Equity &amp; </a:t>
            </a:r>
            <a:r>
              <a:rPr lang="de-DE" dirty="0" err="1"/>
              <a:t>Accessibility</a:t>
            </a:r>
            <a:endParaRPr lang="de-DE" dirty="0"/>
          </a:p>
          <a:p>
            <a:pPr marL="0" indent="0">
              <a:buNone/>
            </a:pPr>
            <a:r>
              <a:rPr lang="de-DE" b="1" dirty="0" err="1"/>
              <a:t>Reflection</a:t>
            </a:r>
            <a:r>
              <a:rPr lang="de-DE" b="1" dirty="0"/>
              <a:t> &amp; </a:t>
            </a:r>
            <a:r>
              <a:rPr lang="de-DE" b="1" dirty="0" err="1"/>
              <a:t>Discussion</a:t>
            </a:r>
            <a:endParaRPr lang="de-DE" b="1" dirty="0"/>
          </a:p>
        </p:txBody>
      </p:sp>
    </p:spTree>
    <p:extLst>
      <p:ext uri="{BB962C8B-B14F-4D97-AF65-F5344CB8AC3E}">
        <p14:creationId xmlns:p14="http://schemas.microsoft.com/office/powerpoint/2010/main" val="3577987088"/>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901EF2-DE16-F29D-7925-1BAC3011563F}"/>
              </a:ext>
            </a:extLst>
          </p:cNvPr>
          <p:cNvSpPr>
            <a:spLocks noGrp="1"/>
          </p:cNvSpPr>
          <p:nvPr>
            <p:ph type="title"/>
          </p:nvPr>
        </p:nvSpPr>
        <p:spPr/>
        <p:txBody>
          <a:bodyPr/>
          <a:lstStyle/>
          <a:p>
            <a:r>
              <a:rPr lang="de-DE" dirty="0" err="1"/>
              <a:t>Discussion</a:t>
            </a:r>
            <a:r>
              <a:rPr lang="de-DE" dirty="0"/>
              <a:t> Questions</a:t>
            </a:r>
          </a:p>
        </p:txBody>
      </p:sp>
      <p:sp>
        <p:nvSpPr>
          <p:cNvPr id="3" name="Textplatzhalter 2">
            <a:extLst>
              <a:ext uri="{FF2B5EF4-FFF2-40B4-BE49-F238E27FC236}">
                <a16:creationId xmlns:a16="http://schemas.microsoft.com/office/drawing/2014/main" id="{E5AD8072-F55B-CA16-8788-E72F094CD761}"/>
              </a:ext>
            </a:extLst>
          </p:cNvPr>
          <p:cNvSpPr>
            <a:spLocks noGrp="1"/>
          </p:cNvSpPr>
          <p:nvPr>
            <p:ph type="body" sz="half" idx="1"/>
          </p:nvPr>
        </p:nvSpPr>
        <p:spPr/>
        <p:txBody>
          <a:bodyPr>
            <a:normAutofit/>
          </a:bodyPr>
          <a:lstStyle/>
          <a:p>
            <a:r>
              <a:rPr lang="de-DE" dirty="0" err="1"/>
              <a:t>Which</a:t>
            </a:r>
            <a:r>
              <a:rPr lang="de-DE" dirty="0"/>
              <a:t> </a:t>
            </a:r>
            <a:r>
              <a:rPr lang="de-DE" dirty="0" err="1"/>
              <a:t>transport</a:t>
            </a:r>
            <a:r>
              <a:rPr lang="de-DE" dirty="0"/>
              <a:t> </a:t>
            </a:r>
            <a:r>
              <a:rPr lang="de-DE" dirty="0" err="1"/>
              <a:t>mode</a:t>
            </a:r>
            <a:r>
              <a:rPr lang="de-DE" dirty="0"/>
              <a:t> </a:t>
            </a:r>
            <a:r>
              <a:rPr lang="de-DE" dirty="0" err="1"/>
              <a:t>is</a:t>
            </a:r>
            <a:r>
              <a:rPr lang="de-DE" dirty="0"/>
              <a:t> </a:t>
            </a:r>
            <a:r>
              <a:rPr lang="de-DE" dirty="0" err="1"/>
              <a:t>portrayed</a:t>
            </a:r>
            <a:r>
              <a:rPr lang="de-DE" dirty="0"/>
              <a:t> </a:t>
            </a:r>
            <a:r>
              <a:rPr lang="de-DE" dirty="0" err="1"/>
              <a:t>most</a:t>
            </a:r>
            <a:r>
              <a:rPr lang="de-DE" dirty="0"/>
              <a:t> </a:t>
            </a:r>
            <a:r>
              <a:rPr lang="de-DE" dirty="0" err="1"/>
              <a:t>positively</a:t>
            </a:r>
            <a:r>
              <a:rPr lang="de-DE" dirty="0"/>
              <a:t> in </a:t>
            </a:r>
            <a:r>
              <a:rPr lang="de-DE" dirty="0" err="1"/>
              <a:t>media</a:t>
            </a:r>
            <a:r>
              <a:rPr lang="de-DE" dirty="0"/>
              <a:t>?</a:t>
            </a:r>
          </a:p>
          <a:p>
            <a:r>
              <a:rPr lang="de-DE" dirty="0"/>
              <a:t>How </a:t>
            </a:r>
            <a:r>
              <a:rPr lang="de-DE" dirty="0" err="1"/>
              <a:t>does</a:t>
            </a:r>
            <a:r>
              <a:rPr lang="de-DE" dirty="0"/>
              <a:t> </a:t>
            </a:r>
            <a:r>
              <a:rPr lang="de-DE" dirty="0" err="1"/>
              <a:t>media</a:t>
            </a:r>
            <a:r>
              <a:rPr lang="de-DE" dirty="0"/>
              <a:t> </a:t>
            </a:r>
            <a:r>
              <a:rPr lang="de-DE" dirty="0" err="1"/>
              <a:t>influence</a:t>
            </a:r>
            <a:r>
              <a:rPr lang="de-DE" dirty="0"/>
              <a:t> </a:t>
            </a:r>
            <a:r>
              <a:rPr lang="de-DE" dirty="0" err="1"/>
              <a:t>mobility</a:t>
            </a:r>
            <a:r>
              <a:rPr lang="de-DE" dirty="0"/>
              <a:t> </a:t>
            </a:r>
            <a:r>
              <a:rPr lang="de-DE" dirty="0" err="1"/>
              <a:t>behaviour</a:t>
            </a:r>
            <a:r>
              <a:rPr lang="de-DE" dirty="0"/>
              <a:t>?</a:t>
            </a:r>
          </a:p>
          <a:p>
            <a:r>
              <a:rPr lang="de-DE" dirty="0" err="1"/>
              <a:t>Should</a:t>
            </a:r>
            <a:r>
              <a:rPr lang="de-DE" dirty="0"/>
              <a:t> </a:t>
            </a:r>
            <a:r>
              <a:rPr lang="de-DE" dirty="0" err="1"/>
              <a:t>media</a:t>
            </a:r>
            <a:r>
              <a:rPr lang="de-DE" dirty="0"/>
              <a:t> </a:t>
            </a:r>
            <a:r>
              <a:rPr lang="de-DE" dirty="0" err="1"/>
              <a:t>actively</a:t>
            </a:r>
            <a:r>
              <a:rPr lang="de-DE" dirty="0"/>
              <a:t> promote </a:t>
            </a:r>
            <a:r>
              <a:rPr lang="de-DE" dirty="0" err="1"/>
              <a:t>sustainable</a:t>
            </a:r>
            <a:r>
              <a:rPr lang="de-DE" dirty="0"/>
              <a:t> </a:t>
            </a:r>
            <a:r>
              <a:rPr lang="de-DE" dirty="0" err="1"/>
              <a:t>transport</a:t>
            </a:r>
            <a:r>
              <a:rPr lang="de-DE" dirty="0"/>
              <a:t>?</a:t>
            </a:r>
          </a:p>
          <a:p>
            <a:r>
              <a:rPr lang="de-DE" dirty="0"/>
              <a:t>Are </a:t>
            </a:r>
            <a:r>
              <a:rPr lang="de-DE" dirty="0" err="1"/>
              <a:t>transport</a:t>
            </a:r>
            <a:r>
              <a:rPr lang="de-DE" dirty="0"/>
              <a:t> </a:t>
            </a:r>
            <a:r>
              <a:rPr lang="de-DE" dirty="0" err="1"/>
              <a:t>debates</a:t>
            </a:r>
            <a:r>
              <a:rPr lang="de-DE" dirty="0"/>
              <a:t> emotional </a:t>
            </a:r>
            <a:r>
              <a:rPr lang="de-DE" dirty="0" err="1"/>
              <a:t>or</a:t>
            </a:r>
            <a:r>
              <a:rPr lang="de-DE" dirty="0"/>
              <a:t> </a:t>
            </a:r>
            <a:r>
              <a:rPr lang="de-DE" dirty="0" err="1"/>
              <a:t>evidence-based</a:t>
            </a:r>
            <a:r>
              <a:rPr lang="de-DE" dirty="0"/>
              <a:t>?</a:t>
            </a:r>
          </a:p>
        </p:txBody>
      </p:sp>
    </p:spTree>
    <p:extLst>
      <p:ext uri="{BB962C8B-B14F-4D97-AF65-F5344CB8AC3E}">
        <p14:creationId xmlns:p14="http://schemas.microsoft.com/office/powerpoint/2010/main" val="3153433828"/>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20255E-C6DF-49B2-2681-365DF28EF45D}"/>
              </a:ext>
            </a:extLst>
          </p:cNvPr>
          <p:cNvSpPr>
            <a:spLocks noGrp="1"/>
          </p:cNvSpPr>
          <p:nvPr>
            <p:ph type="title"/>
          </p:nvPr>
        </p:nvSpPr>
        <p:spPr/>
        <p:txBody>
          <a:bodyPr/>
          <a:lstStyle/>
          <a:p>
            <a:r>
              <a:rPr lang="de-DE" dirty="0"/>
              <a:t>Key Takeaways</a:t>
            </a:r>
          </a:p>
        </p:txBody>
      </p:sp>
      <p:sp>
        <p:nvSpPr>
          <p:cNvPr id="3" name="Textplatzhalter 2">
            <a:extLst>
              <a:ext uri="{FF2B5EF4-FFF2-40B4-BE49-F238E27FC236}">
                <a16:creationId xmlns:a16="http://schemas.microsoft.com/office/drawing/2014/main" id="{3FC4990F-A6C6-E702-0DE6-6E8A2054A25D}"/>
              </a:ext>
            </a:extLst>
          </p:cNvPr>
          <p:cNvSpPr>
            <a:spLocks noGrp="1"/>
          </p:cNvSpPr>
          <p:nvPr>
            <p:ph type="body" sz="half" idx="1"/>
          </p:nvPr>
        </p:nvSpPr>
        <p:spPr/>
        <p:txBody>
          <a:bodyPr/>
          <a:lstStyle/>
          <a:p>
            <a:r>
              <a:rPr lang="de-DE" dirty="0"/>
              <a:t>Media </a:t>
            </a:r>
            <a:r>
              <a:rPr lang="de-DE" dirty="0" err="1"/>
              <a:t>strongly</a:t>
            </a:r>
            <a:r>
              <a:rPr lang="de-DE" dirty="0"/>
              <a:t> </a:t>
            </a:r>
            <a:r>
              <a:rPr lang="de-DE" dirty="0" err="1"/>
              <a:t>shapes</a:t>
            </a:r>
            <a:r>
              <a:rPr lang="de-DE" dirty="0"/>
              <a:t> </a:t>
            </a:r>
            <a:r>
              <a:rPr lang="de-DE" dirty="0" err="1"/>
              <a:t>transport</a:t>
            </a:r>
            <a:r>
              <a:rPr lang="de-DE" dirty="0"/>
              <a:t> </a:t>
            </a:r>
            <a:r>
              <a:rPr lang="de-DE" dirty="0" err="1"/>
              <a:t>perception</a:t>
            </a:r>
            <a:r>
              <a:rPr lang="de-DE" dirty="0"/>
              <a:t> and </a:t>
            </a:r>
            <a:r>
              <a:rPr lang="de-DE" dirty="0" err="1"/>
              <a:t>behaviour</a:t>
            </a:r>
            <a:endParaRPr lang="de-DE" dirty="0"/>
          </a:p>
          <a:p>
            <a:r>
              <a:rPr lang="de-DE" dirty="0"/>
              <a:t>Transport </a:t>
            </a:r>
            <a:r>
              <a:rPr lang="de-DE" dirty="0" err="1"/>
              <a:t>experiences</a:t>
            </a:r>
            <a:r>
              <a:rPr lang="de-DE" dirty="0"/>
              <a:t> </a:t>
            </a:r>
            <a:r>
              <a:rPr lang="de-DE" dirty="0" err="1"/>
              <a:t>are</a:t>
            </a:r>
            <a:r>
              <a:rPr lang="de-DE" dirty="0"/>
              <a:t> emotional and </a:t>
            </a:r>
            <a:r>
              <a:rPr lang="de-DE" dirty="0" err="1"/>
              <a:t>cultural</a:t>
            </a:r>
            <a:r>
              <a:rPr lang="de-DE" dirty="0"/>
              <a:t>, not </a:t>
            </a:r>
            <a:r>
              <a:rPr lang="de-DE" dirty="0" err="1"/>
              <a:t>only</a:t>
            </a:r>
            <a:r>
              <a:rPr lang="de-DE" dirty="0"/>
              <a:t> </a:t>
            </a:r>
            <a:r>
              <a:rPr lang="de-DE" dirty="0" err="1"/>
              <a:t>technical</a:t>
            </a:r>
            <a:endParaRPr lang="de-DE" dirty="0"/>
          </a:p>
          <a:p>
            <a:r>
              <a:rPr lang="de-DE" dirty="0"/>
              <a:t>Different </a:t>
            </a:r>
            <a:r>
              <a:rPr lang="de-DE" dirty="0" err="1"/>
              <a:t>transport</a:t>
            </a:r>
            <a:r>
              <a:rPr lang="de-DE" dirty="0"/>
              <a:t> </a:t>
            </a:r>
            <a:r>
              <a:rPr lang="de-DE" dirty="0" err="1"/>
              <a:t>modes</a:t>
            </a:r>
            <a:r>
              <a:rPr lang="de-DE" dirty="0"/>
              <a:t> </a:t>
            </a:r>
            <a:r>
              <a:rPr lang="de-DE" dirty="0" err="1"/>
              <a:t>are</a:t>
            </a:r>
            <a:r>
              <a:rPr lang="de-DE" dirty="0"/>
              <a:t> </a:t>
            </a:r>
            <a:r>
              <a:rPr lang="de-DE" dirty="0" err="1"/>
              <a:t>framed</a:t>
            </a:r>
            <a:r>
              <a:rPr lang="de-DE" dirty="0"/>
              <a:t> </a:t>
            </a:r>
            <a:r>
              <a:rPr lang="de-DE" dirty="0" err="1"/>
              <a:t>differently</a:t>
            </a:r>
            <a:r>
              <a:rPr lang="de-DE" dirty="0"/>
              <a:t> in </a:t>
            </a:r>
            <a:r>
              <a:rPr lang="de-DE" dirty="0" err="1"/>
              <a:t>public</a:t>
            </a:r>
            <a:r>
              <a:rPr lang="de-DE" dirty="0"/>
              <a:t> </a:t>
            </a:r>
            <a:r>
              <a:rPr lang="de-DE" dirty="0" err="1"/>
              <a:t>discourse</a:t>
            </a:r>
            <a:endParaRPr lang="de-DE" dirty="0"/>
          </a:p>
          <a:p>
            <a:r>
              <a:rPr lang="de-DE" dirty="0"/>
              <a:t>Communication </a:t>
            </a:r>
            <a:r>
              <a:rPr lang="de-DE" dirty="0" err="1"/>
              <a:t>influences</a:t>
            </a:r>
            <a:r>
              <a:rPr lang="de-DE" dirty="0"/>
              <a:t> </a:t>
            </a:r>
            <a:r>
              <a:rPr lang="de-DE" dirty="0" err="1"/>
              <a:t>transport</a:t>
            </a:r>
            <a:r>
              <a:rPr lang="de-DE" dirty="0"/>
              <a:t> </a:t>
            </a:r>
            <a:r>
              <a:rPr lang="de-DE" dirty="0" err="1"/>
              <a:t>policy</a:t>
            </a:r>
            <a:r>
              <a:rPr lang="de-DE" dirty="0"/>
              <a:t> </a:t>
            </a:r>
            <a:r>
              <a:rPr lang="de-DE" dirty="0" err="1"/>
              <a:t>acceptance</a:t>
            </a:r>
            <a:endParaRPr lang="de-DE" dirty="0"/>
          </a:p>
          <a:p>
            <a:r>
              <a:rPr lang="de-DE" dirty="0"/>
              <a:t>Critical </a:t>
            </a:r>
            <a:r>
              <a:rPr lang="de-DE" dirty="0" err="1"/>
              <a:t>media</a:t>
            </a:r>
            <a:r>
              <a:rPr lang="de-DE" dirty="0"/>
              <a:t> </a:t>
            </a:r>
            <a:r>
              <a:rPr lang="de-DE" dirty="0" err="1"/>
              <a:t>analysis</a:t>
            </a:r>
            <a:r>
              <a:rPr lang="de-DE" dirty="0"/>
              <a:t> </a:t>
            </a:r>
            <a:r>
              <a:rPr lang="de-DE" dirty="0" err="1"/>
              <a:t>is</a:t>
            </a:r>
            <a:r>
              <a:rPr lang="de-DE" dirty="0"/>
              <a:t> </a:t>
            </a:r>
            <a:r>
              <a:rPr lang="de-DE" dirty="0" err="1"/>
              <a:t>important</a:t>
            </a:r>
            <a:r>
              <a:rPr lang="de-DE" dirty="0"/>
              <a:t> </a:t>
            </a:r>
            <a:r>
              <a:rPr lang="de-DE" dirty="0" err="1"/>
              <a:t>for</a:t>
            </a:r>
            <a:r>
              <a:rPr lang="de-DE" dirty="0"/>
              <a:t> modern </a:t>
            </a:r>
            <a:r>
              <a:rPr lang="de-DE" dirty="0" err="1"/>
              <a:t>transport</a:t>
            </a:r>
            <a:r>
              <a:rPr lang="de-DE" dirty="0"/>
              <a:t> </a:t>
            </a:r>
            <a:r>
              <a:rPr lang="de-DE" dirty="0" err="1"/>
              <a:t>planning</a:t>
            </a:r>
            <a:endParaRPr lang="de-DE" dirty="0"/>
          </a:p>
        </p:txBody>
      </p:sp>
    </p:spTree>
    <p:extLst>
      <p:ext uri="{BB962C8B-B14F-4D97-AF65-F5344CB8AC3E}">
        <p14:creationId xmlns:p14="http://schemas.microsoft.com/office/powerpoint/2010/main" val="2285108240"/>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en-GB" noProof="1"/>
              <a:t>Thank you for your attention!</a:t>
            </a:r>
          </a:p>
        </p:txBody>
      </p:sp>
    </p:spTree>
    <p:extLst>
      <p:ext uri="{BB962C8B-B14F-4D97-AF65-F5344CB8AC3E}">
        <p14:creationId xmlns:p14="http://schemas.microsoft.com/office/powerpoint/2010/main" val="2250183073"/>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Pictures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https://unsplash.com/photos/peoples-walking-on-pedestrian-lane-X53e51WfjlE (10.05.26).</a:t>
            </a:r>
          </a:p>
          <a:p>
            <a:pPr marL="0" indent="0">
              <a:lnSpc>
                <a:spcPct val="120000"/>
              </a:lnSpc>
              <a:spcBef>
                <a:spcPts val="1051"/>
              </a:spcBef>
              <a:buNone/>
            </a:pPr>
            <a:r>
              <a:rPr lang="en-GB" sz="1000" noProof="1"/>
              <a:t>Fig. 2: https://unsplash.com/photos/red-rotary-phone-wallpaper-oC66vXsqnc8 (10.05.26).</a:t>
            </a:r>
          </a:p>
          <a:p>
            <a:pPr marL="0" indent="0">
              <a:lnSpc>
                <a:spcPct val="120000"/>
              </a:lnSpc>
              <a:spcBef>
                <a:spcPts val="1051"/>
              </a:spcBef>
              <a:buNone/>
            </a:pPr>
            <a:r>
              <a:rPr lang="en-GB" sz="1000" noProof="1"/>
              <a:t>Fig. 3: https://unsplash.com/photos/three-cars-racing-on-a-track-at-night-FB9VEA40cus (10.05.26).</a:t>
            </a:r>
          </a:p>
          <a:p>
            <a:pPr marL="0" indent="0">
              <a:lnSpc>
                <a:spcPct val="120000"/>
              </a:lnSpc>
              <a:spcBef>
                <a:spcPts val="1051"/>
              </a:spcBef>
              <a:buNone/>
            </a:pPr>
            <a:r>
              <a:rPr lang="en-GB" sz="1000" noProof="1"/>
              <a:t>Fig. 4: https://unsplash.com/photos/photo-of-man-sitting-inside-bus-CrwmXVbxxZs (10.05.26).</a:t>
            </a:r>
          </a:p>
          <a:p>
            <a:pPr marL="0" indent="0">
              <a:lnSpc>
                <a:spcPct val="120000"/>
              </a:lnSpc>
              <a:spcBef>
                <a:spcPts val="1051"/>
              </a:spcBef>
              <a:buNone/>
            </a:pPr>
            <a:r>
              <a:rPr lang="en-GB" sz="1000" noProof="1"/>
              <a:t>Fig. 5: https://unsplash.com/photos/a-row-of-bicycles-parked-next-to-each-other-vWfswDzjcX8 (10.05.26).</a:t>
            </a:r>
          </a:p>
          <a:p>
            <a:pPr marL="0" indent="0">
              <a:lnSpc>
                <a:spcPct val="120000"/>
              </a:lnSpc>
              <a:spcBef>
                <a:spcPts val="1051"/>
              </a:spcBef>
              <a:buNone/>
            </a:pPr>
            <a:r>
              <a:rPr lang="en-GB" sz="1000" noProof="1"/>
              <a:t>Fig. 6: https://unsplash.com/photos/aerial-photo-of-airplane-wings-during-daytime-C9dhUVP-o6w (10.05.26).</a:t>
            </a:r>
          </a:p>
          <a:p>
            <a:pPr marL="0" indent="0">
              <a:lnSpc>
                <a:spcPct val="120000"/>
              </a:lnSpc>
              <a:spcBef>
                <a:spcPts val="1051"/>
              </a:spcBef>
              <a:buNone/>
            </a:pPr>
            <a:r>
              <a:rPr lang="en-GB" sz="1000" noProof="1"/>
              <a:t>Fig. 7: https://unsplash.com/photos/reduce-speed-road-signage-during-daytime-xFkO2AAKc3A (10.05.26).</a:t>
            </a:r>
          </a:p>
          <a:p>
            <a:pPr marL="0" indent="0">
              <a:lnSpc>
                <a:spcPct val="120000"/>
              </a:lnSpc>
              <a:spcBef>
                <a:spcPts val="1051"/>
              </a:spcBef>
              <a:buNone/>
            </a:pPr>
            <a:r>
              <a:rPr lang="en-GB" sz="1000" noProof="1"/>
              <a:t>Fig. 8: https://unsplash.com/photos/white-samsung-android-smartphone-on-brown-wooden-table-kLmt1mpGJVg</a:t>
            </a:r>
          </a:p>
          <a:p>
            <a:pPr marL="0" indent="0">
              <a:lnSpc>
                <a:spcPct val="120000"/>
              </a:lnSpc>
              <a:spcBef>
                <a:spcPts val="1051"/>
              </a:spcBef>
              <a:buNone/>
            </a:pPr>
            <a:r>
              <a:rPr lang="en-GB" sz="1000" noProof="1"/>
              <a:t>Fig. 9: https://unsplash.com/photos/a-long-road-in-the-middle-of-a-desert-j4grJ2kW5IU</a:t>
            </a:r>
          </a:p>
          <a:p>
            <a:pPr marL="0" indent="0">
              <a:lnSpc>
                <a:spcPct val="120000"/>
              </a:lnSpc>
              <a:spcBef>
                <a:spcPts val="1051"/>
              </a:spcBef>
              <a:buNone/>
            </a:pPr>
            <a:r>
              <a:rPr lang="en-GB" sz="1000" noProof="1"/>
              <a:t>Fig. 10: https://www.travis.af.mil/News/Article/1224688/team-travis-engages-in-anti-dui-campaign/</a:t>
            </a:r>
          </a:p>
          <a:p>
            <a:pPr marL="0" indent="0">
              <a:lnSpc>
                <a:spcPct val="120000"/>
              </a:lnSpc>
              <a:spcBef>
                <a:spcPts val="1051"/>
              </a:spcBef>
              <a:buNone/>
            </a:pPr>
            <a:r>
              <a:rPr lang="en-GB" sz="1000" noProof="1"/>
              <a:t>Fig. 11: https://unsplash.com/photos/a-blue-and-white-sign-that-says-blue-badge-holders-only-6TwJRjhGd70</a:t>
            </a:r>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2384043917"/>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4EDAD5-7495-610E-DB61-0BC2FEE479BA}"/>
              </a:ext>
            </a:extLst>
          </p:cNvPr>
          <p:cNvSpPr>
            <a:spLocks noGrp="1"/>
          </p:cNvSpPr>
          <p:nvPr>
            <p:ph type="title"/>
          </p:nvPr>
        </p:nvSpPr>
        <p:spPr>
          <a:xfrm>
            <a:off x="603252" y="539751"/>
            <a:ext cx="8455687" cy="717551"/>
          </a:xfrm>
        </p:spPr>
        <p:txBody>
          <a:bodyPr/>
          <a:lstStyle/>
          <a:p>
            <a:r>
              <a:rPr lang="de-DE" dirty="0"/>
              <a:t>Sources – </a:t>
            </a:r>
            <a:r>
              <a:rPr lang="de-DE" dirty="0" err="1"/>
              <a:t>Literature</a:t>
            </a:r>
            <a:r>
              <a:rPr lang="de-DE" dirty="0"/>
              <a:t> (Further Reading)</a:t>
            </a:r>
          </a:p>
        </p:txBody>
      </p:sp>
      <p:sp>
        <p:nvSpPr>
          <p:cNvPr id="3" name="Textplatzhalter 2">
            <a:extLst>
              <a:ext uri="{FF2B5EF4-FFF2-40B4-BE49-F238E27FC236}">
                <a16:creationId xmlns:a16="http://schemas.microsoft.com/office/drawing/2014/main" id="{5BD1A157-9FF9-0195-4A1B-74F7666E8898}"/>
              </a:ext>
            </a:extLst>
          </p:cNvPr>
          <p:cNvSpPr>
            <a:spLocks noGrp="1"/>
          </p:cNvSpPr>
          <p:nvPr>
            <p:ph type="body" sz="half" idx="1"/>
          </p:nvPr>
        </p:nvSpPr>
        <p:spPr/>
        <p:txBody>
          <a:bodyPr>
            <a:normAutofit fontScale="47500" lnSpcReduction="20000"/>
          </a:bodyPr>
          <a:lstStyle/>
          <a:p>
            <a:pPr marL="0" indent="0">
              <a:lnSpc>
                <a:spcPct val="120000"/>
              </a:lnSpc>
              <a:buNone/>
            </a:pPr>
            <a:r>
              <a:rPr lang="de-DE" dirty="0"/>
              <a:t>European </a:t>
            </a:r>
            <a:r>
              <a:rPr lang="de-DE" dirty="0" err="1"/>
              <a:t>Commission</a:t>
            </a:r>
            <a:r>
              <a:rPr lang="de-DE" dirty="0"/>
              <a:t> </a:t>
            </a:r>
            <a:r>
              <a:rPr lang="de-DE" dirty="0" err="1"/>
              <a:t>n.y</a:t>
            </a:r>
            <a:r>
              <a:rPr lang="de-DE" dirty="0"/>
              <a:t>.: Mobility and Transport. https://</a:t>
            </a:r>
            <a:r>
              <a:rPr lang="de-DE" dirty="0" err="1"/>
              <a:t>transport.ec.europa.eu</a:t>
            </a:r>
            <a:r>
              <a:rPr lang="de-DE" dirty="0"/>
              <a:t>/</a:t>
            </a:r>
            <a:r>
              <a:rPr lang="de-DE" dirty="0" err="1"/>
              <a:t>index_en</a:t>
            </a:r>
            <a:r>
              <a:rPr lang="de-DE" dirty="0"/>
              <a:t> (10.05.26).</a:t>
            </a:r>
          </a:p>
          <a:p>
            <a:pPr marL="0" indent="0">
              <a:lnSpc>
                <a:spcPct val="120000"/>
              </a:lnSpc>
              <a:buNone/>
            </a:pPr>
            <a:r>
              <a:rPr lang="de-DE" dirty="0"/>
              <a:t>European Environment Agency 2026: Transport and Mobility. https://</a:t>
            </a:r>
            <a:r>
              <a:rPr lang="de-DE" dirty="0" err="1"/>
              <a:t>www.eea.europa.eu</a:t>
            </a:r>
            <a:r>
              <a:rPr lang="de-DE" dirty="0"/>
              <a:t>/en/</a:t>
            </a:r>
            <a:r>
              <a:rPr lang="de-DE" dirty="0" err="1"/>
              <a:t>topics</a:t>
            </a:r>
            <a:r>
              <a:rPr lang="de-DE" dirty="0"/>
              <a:t>/in-</a:t>
            </a:r>
            <a:r>
              <a:rPr lang="de-DE" dirty="0" err="1"/>
              <a:t>depth</a:t>
            </a:r>
            <a:r>
              <a:rPr lang="de-DE" dirty="0"/>
              <a:t>/transport-and-</a:t>
            </a:r>
            <a:r>
              <a:rPr lang="de-DE" dirty="0" err="1"/>
              <a:t>mobility</a:t>
            </a:r>
            <a:r>
              <a:rPr lang="de-DE" dirty="0"/>
              <a:t> (10.05.26).</a:t>
            </a:r>
          </a:p>
          <a:p>
            <a:pPr marL="0" indent="0">
              <a:lnSpc>
                <a:spcPct val="120000"/>
              </a:lnSpc>
              <a:buNone/>
            </a:pPr>
            <a:r>
              <a:rPr lang="de-DE" dirty="0"/>
              <a:t>Global </a:t>
            </a:r>
            <a:r>
              <a:rPr lang="de-DE" dirty="0" err="1"/>
              <a:t>Designing</a:t>
            </a:r>
            <a:r>
              <a:rPr lang="de-DE" dirty="0"/>
              <a:t> Cities Initiative </a:t>
            </a:r>
            <a:r>
              <a:rPr lang="de-DE" dirty="0" err="1"/>
              <a:t>n.y</a:t>
            </a:r>
            <a:r>
              <a:rPr lang="de-DE" dirty="0"/>
              <a:t>.: Change Streets, </a:t>
            </a:r>
            <a:r>
              <a:rPr lang="de-DE" dirty="0" err="1"/>
              <a:t>change</a:t>
            </a:r>
            <a:r>
              <a:rPr lang="de-DE" dirty="0"/>
              <a:t> </a:t>
            </a:r>
            <a:r>
              <a:rPr lang="de-DE" dirty="0" err="1"/>
              <a:t>the</a:t>
            </a:r>
            <a:r>
              <a:rPr lang="de-DE" dirty="0"/>
              <a:t> </a:t>
            </a:r>
            <a:r>
              <a:rPr lang="de-DE" dirty="0" err="1"/>
              <a:t>world</a:t>
            </a:r>
            <a:r>
              <a:rPr lang="de-DE" dirty="0"/>
              <a:t>. https://</a:t>
            </a:r>
            <a:r>
              <a:rPr lang="de-DE" dirty="0" err="1"/>
              <a:t>globaldesigningcities.org</a:t>
            </a:r>
            <a:r>
              <a:rPr lang="de-DE" dirty="0"/>
              <a:t>/ (10.05.26).</a:t>
            </a:r>
          </a:p>
          <a:p>
            <a:pPr marL="0" indent="0">
              <a:lnSpc>
                <a:spcPct val="120000"/>
              </a:lnSpc>
              <a:buNone/>
            </a:pPr>
            <a:r>
              <a:rPr lang="de-DE" dirty="0"/>
              <a:t>International </a:t>
            </a:r>
            <a:r>
              <a:rPr lang="de-DE" dirty="0" err="1"/>
              <a:t>Association</a:t>
            </a:r>
            <a:r>
              <a:rPr lang="de-DE" dirty="0"/>
              <a:t> </a:t>
            </a:r>
            <a:r>
              <a:rPr lang="de-DE" dirty="0" err="1"/>
              <a:t>of</a:t>
            </a:r>
            <a:r>
              <a:rPr lang="de-DE" dirty="0"/>
              <a:t> Public Transport </a:t>
            </a:r>
            <a:r>
              <a:rPr lang="de-DE" dirty="0" err="1"/>
              <a:t>n.y</a:t>
            </a:r>
            <a:r>
              <a:rPr lang="de-DE" dirty="0"/>
              <a:t>.: https://</a:t>
            </a:r>
            <a:r>
              <a:rPr lang="de-DE" dirty="0" err="1"/>
              <a:t>www.uitp.org</a:t>
            </a:r>
            <a:r>
              <a:rPr lang="de-DE" dirty="0"/>
              <a:t>/ (10.05.26).</a:t>
            </a:r>
          </a:p>
          <a:p>
            <a:pPr marL="0" indent="0">
              <a:lnSpc>
                <a:spcPct val="120000"/>
              </a:lnSpc>
              <a:buNone/>
            </a:pPr>
            <a:r>
              <a:rPr lang="de-DE" dirty="0"/>
              <a:t>International Transport Forum 2026: https://</a:t>
            </a:r>
            <a:r>
              <a:rPr lang="de-DE" dirty="0" err="1"/>
              <a:t>www.itf-oecd.org</a:t>
            </a:r>
            <a:r>
              <a:rPr lang="de-DE" dirty="0"/>
              <a:t>/ (10.05.26).</a:t>
            </a:r>
          </a:p>
          <a:p>
            <a:pPr marL="0" indent="0">
              <a:lnSpc>
                <a:spcPct val="120000"/>
              </a:lnSpc>
              <a:buNone/>
            </a:pPr>
            <a:r>
              <a:rPr lang="de-DE" dirty="0"/>
              <a:t>OECD </a:t>
            </a:r>
            <a:r>
              <a:rPr lang="de-DE" dirty="0" err="1"/>
              <a:t>n.y</a:t>
            </a:r>
            <a:r>
              <a:rPr lang="de-DE" dirty="0"/>
              <a:t>.: Transport.  https://</a:t>
            </a:r>
            <a:r>
              <a:rPr lang="de-DE" dirty="0" err="1"/>
              <a:t>www.oecd.org</a:t>
            </a:r>
            <a:r>
              <a:rPr lang="de-DE" dirty="0"/>
              <a:t>/en/</a:t>
            </a:r>
            <a:r>
              <a:rPr lang="de-DE" dirty="0" err="1"/>
              <a:t>topics</a:t>
            </a:r>
            <a:r>
              <a:rPr lang="de-DE" dirty="0"/>
              <a:t>/</a:t>
            </a:r>
            <a:r>
              <a:rPr lang="de-DE" dirty="0" err="1"/>
              <a:t>transport.html</a:t>
            </a:r>
            <a:r>
              <a:rPr lang="de-DE" dirty="0"/>
              <a:t> (10.05.26).</a:t>
            </a:r>
          </a:p>
          <a:p>
            <a:pPr marL="0" indent="0">
              <a:lnSpc>
                <a:spcPct val="120000"/>
              </a:lnSpc>
              <a:buNone/>
            </a:pPr>
            <a:r>
              <a:rPr lang="de-DE" dirty="0"/>
              <a:t>UN Habitat </a:t>
            </a:r>
            <a:r>
              <a:rPr lang="de-DE" dirty="0" err="1"/>
              <a:t>n.y</a:t>
            </a:r>
            <a:r>
              <a:rPr lang="de-DE" dirty="0"/>
              <a:t>.: Mobility and Transport. https://</a:t>
            </a:r>
            <a:r>
              <a:rPr lang="de-DE" dirty="0" err="1"/>
              <a:t>unhabitat.org</a:t>
            </a:r>
            <a:r>
              <a:rPr lang="de-DE" dirty="0"/>
              <a:t>/</a:t>
            </a:r>
            <a:r>
              <a:rPr lang="de-DE" dirty="0" err="1"/>
              <a:t>topic</a:t>
            </a:r>
            <a:r>
              <a:rPr lang="de-DE" dirty="0"/>
              <a:t>/</a:t>
            </a:r>
            <a:r>
              <a:rPr lang="de-DE" dirty="0" err="1"/>
              <a:t>mobility</a:t>
            </a:r>
            <a:r>
              <a:rPr lang="de-DE" dirty="0"/>
              <a:t>-and-transport (10.05.26).</a:t>
            </a:r>
          </a:p>
          <a:p>
            <a:pPr marL="0" indent="0">
              <a:lnSpc>
                <a:spcPct val="120000"/>
              </a:lnSpc>
              <a:buNone/>
            </a:pPr>
            <a:r>
              <a:rPr lang="de-DE" dirty="0"/>
              <a:t>United </a:t>
            </a:r>
            <a:r>
              <a:rPr lang="de-DE" dirty="0" err="1"/>
              <a:t>Nations</a:t>
            </a:r>
            <a:r>
              <a:rPr lang="de-DE" dirty="0"/>
              <a:t> </a:t>
            </a:r>
            <a:r>
              <a:rPr lang="de-DE" dirty="0" err="1"/>
              <a:t>n.y</a:t>
            </a:r>
            <a:r>
              <a:rPr lang="de-DE" dirty="0"/>
              <a:t>.: </a:t>
            </a:r>
            <a:r>
              <a:rPr lang="de-DE" dirty="0" err="1"/>
              <a:t>Sustainable</a:t>
            </a:r>
            <a:r>
              <a:rPr lang="de-DE" dirty="0"/>
              <a:t> Development. https://</a:t>
            </a:r>
            <a:r>
              <a:rPr lang="de-DE" dirty="0" err="1"/>
              <a:t>sdgs.un.org</a:t>
            </a:r>
            <a:r>
              <a:rPr lang="de-DE" dirty="0"/>
              <a:t>/</a:t>
            </a:r>
            <a:r>
              <a:rPr lang="de-DE" dirty="0" err="1"/>
              <a:t>goals</a:t>
            </a:r>
            <a:r>
              <a:rPr lang="de-DE"/>
              <a:t> (10.05.26).</a:t>
            </a:r>
            <a:endParaRPr lang="de-DE" dirty="0"/>
          </a:p>
          <a:p>
            <a:pPr marL="0" indent="0">
              <a:lnSpc>
                <a:spcPct val="120000"/>
              </a:lnSpc>
              <a:buNone/>
            </a:pPr>
            <a:r>
              <a:rPr lang="de-DE" dirty="0"/>
              <a:t>World Bank </a:t>
            </a:r>
            <a:r>
              <a:rPr lang="de-DE" dirty="0" err="1"/>
              <a:t>n.y</a:t>
            </a:r>
            <a:r>
              <a:rPr lang="de-DE" dirty="0"/>
              <a:t>.: Transport. https://</a:t>
            </a:r>
            <a:r>
              <a:rPr lang="de-DE" dirty="0" err="1"/>
              <a:t>www.worldbank.org</a:t>
            </a:r>
            <a:r>
              <a:rPr lang="de-DE" dirty="0"/>
              <a:t>/ext/en/</a:t>
            </a:r>
            <a:r>
              <a:rPr lang="de-DE" dirty="0" err="1"/>
              <a:t>topic</a:t>
            </a:r>
            <a:r>
              <a:rPr lang="de-DE" dirty="0"/>
              <a:t>/</a:t>
            </a:r>
            <a:r>
              <a:rPr lang="de-DE" dirty="0" err="1"/>
              <a:t>transport</a:t>
            </a:r>
            <a:r>
              <a:rPr lang="de-DE" dirty="0"/>
              <a:t> (10.05.26).</a:t>
            </a:r>
          </a:p>
          <a:p>
            <a:pPr marL="0" indent="0">
              <a:buNone/>
            </a:pPr>
            <a:endParaRPr lang="de-DE" dirty="0"/>
          </a:p>
        </p:txBody>
      </p:sp>
    </p:spTree>
    <p:extLst>
      <p:ext uri="{BB962C8B-B14F-4D97-AF65-F5344CB8AC3E}">
        <p14:creationId xmlns:p14="http://schemas.microsoft.com/office/powerpoint/2010/main" val="229183149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Learning Objectives</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fontScale="92500" lnSpcReduction="10000"/>
          </a:bodyPr>
          <a:lstStyle/>
          <a:p>
            <a:pPr marL="0" indent="0">
              <a:buNone/>
            </a:pPr>
            <a:r>
              <a:rPr lang="en-GB" noProof="1"/>
              <a:t>Students can:</a:t>
            </a:r>
          </a:p>
          <a:p>
            <a:r>
              <a:rPr lang="en-GB" noProof="1"/>
              <a:t>analyse how transport is represented in different media</a:t>
            </a:r>
          </a:p>
          <a:p>
            <a:r>
              <a:rPr lang="en-GB" noProof="1"/>
              <a:t>understand how media influences transport perception and behaviour</a:t>
            </a:r>
          </a:p>
          <a:p>
            <a:r>
              <a:rPr lang="en-GB" noProof="1"/>
              <a:t>identify narratives and stereotypes related to transport modes</a:t>
            </a:r>
          </a:p>
          <a:p>
            <a:r>
              <a:rPr lang="en-GB" noProof="1"/>
              <a:t>critically evaluate transport communication and public discourse</a:t>
            </a:r>
          </a:p>
          <a:p>
            <a:r>
              <a:rPr lang="en-GB" noProof="1"/>
              <a:t>reflect on the relationship between media, mobility and society</a:t>
            </a:r>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02E4B9-8B02-36D3-FB8A-3F3356AF9F85}"/>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5D84488B-471A-2597-1477-B0F6A1147416}"/>
              </a:ext>
            </a:extLst>
          </p:cNvPr>
          <p:cNvSpPr>
            <a:spLocks noGrp="1"/>
          </p:cNvSpPr>
          <p:nvPr>
            <p:ph type="body" sz="half" idx="1"/>
          </p:nvPr>
        </p:nvSpPr>
        <p:spPr/>
        <p:txBody>
          <a:bodyPr>
            <a:normAutofit/>
          </a:bodyPr>
          <a:lstStyle/>
          <a:p>
            <a:pPr marL="0" indent="0">
              <a:buNone/>
            </a:pPr>
            <a:r>
              <a:rPr lang="de-DE" b="1" dirty="0" err="1"/>
              <a:t>Introduction</a:t>
            </a:r>
            <a:r>
              <a:rPr lang="de-DE" b="1" dirty="0"/>
              <a:t>: Why Media Matters in Transport</a:t>
            </a:r>
          </a:p>
          <a:p>
            <a:pPr marL="0" indent="0">
              <a:buNone/>
            </a:pPr>
            <a:r>
              <a:rPr lang="de-DE" dirty="0"/>
              <a:t>Representation </a:t>
            </a:r>
            <a:r>
              <a:rPr lang="de-DE" dirty="0" err="1"/>
              <a:t>of</a:t>
            </a:r>
            <a:r>
              <a:rPr lang="de-DE" dirty="0"/>
              <a:t> Different Transport Modes</a:t>
            </a:r>
          </a:p>
          <a:p>
            <a:pPr marL="0" indent="0">
              <a:buNone/>
            </a:pPr>
            <a:r>
              <a:rPr lang="de-DE" dirty="0"/>
              <a:t>Media Framing </a:t>
            </a:r>
            <a:r>
              <a:rPr lang="de-DE" dirty="0" err="1"/>
              <a:t>of</a:t>
            </a:r>
            <a:r>
              <a:rPr lang="de-DE" dirty="0"/>
              <a:t> Transport </a:t>
            </a:r>
            <a:r>
              <a:rPr lang="de-DE" dirty="0" err="1"/>
              <a:t>Issues</a:t>
            </a:r>
            <a:endParaRPr lang="de-DE" dirty="0"/>
          </a:p>
          <a:p>
            <a:pPr marL="0" indent="0">
              <a:buNone/>
            </a:pPr>
            <a:r>
              <a:rPr lang="de-DE" dirty="0"/>
              <a:t>Transport </a:t>
            </a:r>
            <a:r>
              <a:rPr lang="de-DE" dirty="0" err="1"/>
              <a:t>Experiences</a:t>
            </a:r>
            <a:r>
              <a:rPr lang="de-DE" dirty="0"/>
              <a:t> in Film, TV &amp; Culture</a:t>
            </a:r>
          </a:p>
          <a:p>
            <a:pPr marL="0" indent="0">
              <a:buNone/>
            </a:pPr>
            <a:r>
              <a:rPr lang="de-DE" dirty="0"/>
              <a:t>Transport Communication &amp; Public Opinion</a:t>
            </a:r>
          </a:p>
          <a:p>
            <a:pPr marL="0" indent="0">
              <a:buNone/>
            </a:pPr>
            <a:r>
              <a:rPr lang="de-DE" dirty="0"/>
              <a:t>Media, Equity &amp; </a:t>
            </a:r>
            <a:r>
              <a:rPr lang="de-DE" dirty="0" err="1"/>
              <a:t>Accessibility</a:t>
            </a:r>
            <a:endParaRPr lang="de-DE" dirty="0"/>
          </a:p>
          <a:p>
            <a:pPr marL="0" indent="0">
              <a:buNone/>
            </a:pPr>
            <a:r>
              <a:rPr lang="de-DE" dirty="0" err="1"/>
              <a:t>Reflection</a:t>
            </a:r>
            <a:r>
              <a:rPr lang="de-DE" dirty="0"/>
              <a:t> &amp; </a:t>
            </a:r>
            <a:r>
              <a:rPr lang="de-DE" dirty="0" err="1"/>
              <a:t>Discussion</a:t>
            </a:r>
            <a:endParaRPr lang="de-DE" dirty="0"/>
          </a:p>
        </p:txBody>
      </p:sp>
    </p:spTree>
    <p:extLst>
      <p:ext uri="{BB962C8B-B14F-4D97-AF65-F5344CB8AC3E}">
        <p14:creationId xmlns:p14="http://schemas.microsoft.com/office/powerpoint/2010/main" val="272296863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79F54E-8560-5F29-D0A9-B21C62029AA2}"/>
              </a:ext>
            </a:extLst>
          </p:cNvPr>
          <p:cNvSpPr>
            <a:spLocks noGrp="1"/>
          </p:cNvSpPr>
          <p:nvPr>
            <p:ph type="title"/>
          </p:nvPr>
        </p:nvSpPr>
        <p:spPr>
          <a:xfrm>
            <a:off x="603252" y="539751"/>
            <a:ext cx="8200506" cy="717551"/>
          </a:xfrm>
        </p:spPr>
        <p:txBody>
          <a:bodyPr/>
          <a:lstStyle/>
          <a:p>
            <a:r>
              <a:rPr lang="de-DE" dirty="0"/>
              <a:t>Transport </a:t>
            </a:r>
            <a:r>
              <a:rPr lang="de-DE" dirty="0" err="1"/>
              <a:t>is</a:t>
            </a:r>
            <a:r>
              <a:rPr lang="de-DE" dirty="0"/>
              <a:t> More </a:t>
            </a:r>
            <a:r>
              <a:rPr lang="de-DE" dirty="0" err="1"/>
              <a:t>Than</a:t>
            </a:r>
            <a:r>
              <a:rPr lang="de-DE" dirty="0"/>
              <a:t> Infrastructure</a:t>
            </a:r>
          </a:p>
        </p:txBody>
      </p:sp>
      <p:sp>
        <p:nvSpPr>
          <p:cNvPr id="3" name="Textplatzhalter 2">
            <a:extLst>
              <a:ext uri="{FF2B5EF4-FFF2-40B4-BE49-F238E27FC236}">
                <a16:creationId xmlns:a16="http://schemas.microsoft.com/office/drawing/2014/main" id="{8A53CB28-F3A2-5C9C-4FF7-B16E5550E826}"/>
              </a:ext>
            </a:extLst>
          </p:cNvPr>
          <p:cNvSpPr>
            <a:spLocks noGrp="1"/>
          </p:cNvSpPr>
          <p:nvPr>
            <p:ph type="body" sz="half" idx="1"/>
          </p:nvPr>
        </p:nvSpPr>
        <p:spPr>
          <a:xfrm>
            <a:off x="970201" y="1386842"/>
            <a:ext cx="5515659" cy="5059521"/>
          </a:xfrm>
        </p:spPr>
        <p:txBody>
          <a:bodyPr>
            <a:normAutofit/>
          </a:bodyPr>
          <a:lstStyle/>
          <a:p>
            <a:pPr marL="0" indent="0">
              <a:buNone/>
            </a:pPr>
            <a:r>
              <a:rPr lang="de-DE" dirty="0"/>
              <a:t>Transport </a:t>
            </a:r>
            <a:r>
              <a:rPr lang="de-DE" dirty="0" err="1"/>
              <a:t>is</a:t>
            </a:r>
            <a:r>
              <a:rPr lang="de-DE" dirty="0"/>
              <a:t> also:</a:t>
            </a:r>
          </a:p>
          <a:p>
            <a:r>
              <a:rPr lang="de-DE" dirty="0" err="1"/>
              <a:t>experience</a:t>
            </a:r>
            <a:endParaRPr lang="de-DE" dirty="0"/>
          </a:p>
          <a:p>
            <a:r>
              <a:rPr lang="de-DE" dirty="0" err="1"/>
              <a:t>identity</a:t>
            </a:r>
            <a:endParaRPr lang="de-DE" dirty="0"/>
          </a:p>
          <a:p>
            <a:r>
              <a:rPr lang="de-DE" dirty="0" err="1"/>
              <a:t>emotion</a:t>
            </a:r>
            <a:endParaRPr lang="de-DE" dirty="0"/>
          </a:p>
          <a:p>
            <a:r>
              <a:rPr lang="de-DE" dirty="0"/>
              <a:t>social </a:t>
            </a:r>
            <a:r>
              <a:rPr lang="de-DE" dirty="0" err="1"/>
              <a:t>interaction</a:t>
            </a:r>
            <a:endParaRPr lang="de-DE" dirty="0"/>
          </a:p>
          <a:p>
            <a:endParaRPr lang="de-DE" dirty="0"/>
          </a:p>
          <a:p>
            <a:pPr marL="0" indent="0">
              <a:buNone/>
            </a:pPr>
            <a:r>
              <a:rPr lang="de-DE" b="1" dirty="0"/>
              <a:t>-&gt; Media </a:t>
            </a:r>
            <a:r>
              <a:rPr lang="de-DE" b="1" dirty="0" err="1"/>
              <a:t>shapes</a:t>
            </a:r>
            <a:r>
              <a:rPr lang="de-DE" b="1" dirty="0"/>
              <a:t> </a:t>
            </a:r>
            <a:r>
              <a:rPr lang="de-DE" b="1" dirty="0" err="1"/>
              <a:t>how</a:t>
            </a:r>
            <a:r>
              <a:rPr lang="de-DE" b="1" dirty="0"/>
              <a:t> </a:t>
            </a:r>
            <a:r>
              <a:rPr lang="de-DE" b="1" dirty="0" err="1"/>
              <a:t>people</a:t>
            </a:r>
            <a:r>
              <a:rPr lang="de-DE" b="1" dirty="0"/>
              <a:t> </a:t>
            </a:r>
            <a:r>
              <a:rPr lang="de-DE" b="1" dirty="0" err="1"/>
              <a:t>perceive</a:t>
            </a:r>
            <a:r>
              <a:rPr lang="de-DE" b="1" dirty="0"/>
              <a:t> </a:t>
            </a:r>
            <a:r>
              <a:rPr lang="de-DE" b="1" dirty="0" err="1"/>
              <a:t>mobility</a:t>
            </a:r>
            <a:endParaRPr lang="de-DE" b="1" dirty="0"/>
          </a:p>
        </p:txBody>
      </p:sp>
      <p:pic>
        <p:nvPicPr>
          <p:cNvPr id="1026" name="Picture 2" descr="peoples walking on pedestrian lane">
            <a:extLst>
              <a:ext uri="{FF2B5EF4-FFF2-40B4-BE49-F238E27FC236}">
                <a16:creationId xmlns:a16="http://schemas.microsoft.com/office/drawing/2014/main" id="{CF0C88A2-6BA9-40FE-C3DD-796FBDA3AA2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0778" y="1135829"/>
            <a:ext cx="3635966" cy="544638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38DDABBA-1B04-F27E-C9A4-705F1F9A1F87}"/>
              </a:ext>
            </a:extLst>
          </p:cNvPr>
          <p:cNvSpPr txBox="1"/>
          <p:nvPr/>
        </p:nvSpPr>
        <p:spPr>
          <a:xfrm>
            <a:off x="10477520" y="5860747"/>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03518262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39F594-07EA-18DB-E3F3-73FB746CFCDA}"/>
              </a:ext>
            </a:extLst>
          </p:cNvPr>
          <p:cNvSpPr>
            <a:spLocks noGrp="1"/>
          </p:cNvSpPr>
          <p:nvPr>
            <p:ph type="title"/>
          </p:nvPr>
        </p:nvSpPr>
        <p:spPr>
          <a:xfrm>
            <a:off x="603252" y="539751"/>
            <a:ext cx="7286105" cy="717551"/>
          </a:xfrm>
        </p:spPr>
        <p:txBody>
          <a:bodyPr/>
          <a:lstStyle/>
          <a:p>
            <a:r>
              <a:rPr lang="de-DE" dirty="0" err="1"/>
              <a:t>What</a:t>
            </a:r>
            <a:r>
              <a:rPr lang="de-DE" dirty="0"/>
              <a:t> Do </a:t>
            </a:r>
            <a:r>
              <a:rPr lang="de-DE" dirty="0" err="1"/>
              <a:t>We</a:t>
            </a:r>
            <a:r>
              <a:rPr lang="de-DE" dirty="0"/>
              <a:t> Mean </a:t>
            </a:r>
            <a:r>
              <a:rPr lang="de-DE" dirty="0" err="1"/>
              <a:t>by</a:t>
            </a:r>
            <a:r>
              <a:rPr lang="de-DE" dirty="0"/>
              <a:t> “Media”?</a:t>
            </a:r>
          </a:p>
        </p:txBody>
      </p:sp>
      <p:sp>
        <p:nvSpPr>
          <p:cNvPr id="3" name="Textplatzhalter 2">
            <a:extLst>
              <a:ext uri="{FF2B5EF4-FFF2-40B4-BE49-F238E27FC236}">
                <a16:creationId xmlns:a16="http://schemas.microsoft.com/office/drawing/2014/main" id="{E48B89C9-6954-E6E0-D2F8-EB7555EF3292}"/>
              </a:ext>
            </a:extLst>
          </p:cNvPr>
          <p:cNvSpPr>
            <a:spLocks noGrp="1"/>
          </p:cNvSpPr>
          <p:nvPr>
            <p:ph type="body" sz="half" idx="1"/>
          </p:nvPr>
        </p:nvSpPr>
        <p:spPr/>
        <p:txBody>
          <a:bodyPr>
            <a:normAutofit lnSpcReduction="10000"/>
          </a:bodyPr>
          <a:lstStyle/>
          <a:p>
            <a:pPr marL="0" indent="0">
              <a:buNone/>
            </a:pPr>
            <a:r>
              <a:rPr lang="de-DE" dirty="0" err="1"/>
              <a:t>Examples</a:t>
            </a:r>
            <a:r>
              <a:rPr lang="de-DE" dirty="0"/>
              <a:t>:</a:t>
            </a:r>
          </a:p>
          <a:p>
            <a:r>
              <a:rPr lang="de-DE" dirty="0" err="1"/>
              <a:t>news</a:t>
            </a:r>
            <a:r>
              <a:rPr lang="de-DE" dirty="0"/>
              <a:t> </a:t>
            </a:r>
            <a:r>
              <a:rPr lang="de-DE" dirty="0" err="1"/>
              <a:t>media</a:t>
            </a:r>
            <a:endParaRPr lang="de-DE" dirty="0"/>
          </a:p>
          <a:p>
            <a:r>
              <a:rPr lang="de-DE" dirty="0"/>
              <a:t>social </a:t>
            </a:r>
            <a:r>
              <a:rPr lang="de-DE" dirty="0" err="1"/>
              <a:t>media</a:t>
            </a:r>
            <a:endParaRPr lang="de-DE" dirty="0"/>
          </a:p>
          <a:p>
            <a:r>
              <a:rPr lang="de-DE" dirty="0" err="1"/>
              <a:t>films</a:t>
            </a:r>
            <a:r>
              <a:rPr lang="de-DE" dirty="0"/>
              <a:t> and TV</a:t>
            </a:r>
          </a:p>
          <a:p>
            <a:r>
              <a:rPr lang="de-DE" dirty="0" err="1"/>
              <a:t>advertisements</a:t>
            </a:r>
            <a:endParaRPr lang="de-DE" dirty="0"/>
          </a:p>
          <a:p>
            <a:r>
              <a:rPr lang="de-DE" dirty="0" err="1"/>
              <a:t>video</a:t>
            </a:r>
            <a:r>
              <a:rPr lang="de-DE" dirty="0"/>
              <a:t> </a:t>
            </a:r>
            <a:r>
              <a:rPr lang="de-DE" dirty="0" err="1"/>
              <a:t>games</a:t>
            </a:r>
            <a:endParaRPr lang="de-DE" dirty="0"/>
          </a:p>
          <a:p>
            <a:r>
              <a:rPr lang="de-DE" dirty="0" err="1"/>
              <a:t>documentaries</a:t>
            </a:r>
            <a:endParaRPr lang="de-DE" dirty="0"/>
          </a:p>
          <a:p>
            <a:r>
              <a:rPr lang="de-DE" dirty="0"/>
              <a:t>online </a:t>
            </a:r>
            <a:r>
              <a:rPr lang="de-DE" dirty="0" err="1"/>
              <a:t>mobility</a:t>
            </a:r>
            <a:r>
              <a:rPr lang="de-DE" dirty="0"/>
              <a:t> </a:t>
            </a:r>
            <a:r>
              <a:rPr lang="de-DE" dirty="0" err="1"/>
              <a:t>platforms</a:t>
            </a:r>
            <a:endParaRPr lang="de-DE" dirty="0"/>
          </a:p>
        </p:txBody>
      </p:sp>
      <p:pic>
        <p:nvPicPr>
          <p:cNvPr id="2050" name="Picture 2" descr="red rotary phone wallpaper">
            <a:extLst>
              <a:ext uri="{FF2B5EF4-FFF2-40B4-BE49-F238E27FC236}">
                <a16:creationId xmlns:a16="http://schemas.microsoft.com/office/drawing/2014/main" id="{5F2DB2E7-55D4-9FFE-FFD4-4F22A6C1CC6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92850" y="1257302"/>
            <a:ext cx="5426518" cy="407342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C43F1486-87B2-DD7A-1887-E3AAC4242894}"/>
              </a:ext>
            </a:extLst>
          </p:cNvPr>
          <p:cNvSpPr txBox="1"/>
          <p:nvPr/>
        </p:nvSpPr>
        <p:spPr>
          <a:xfrm>
            <a:off x="10477520" y="4796375"/>
            <a:ext cx="148855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33997983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2D8919-7639-85DE-3A80-2BF843247EB7}"/>
              </a:ext>
            </a:extLst>
          </p:cNvPr>
          <p:cNvSpPr>
            <a:spLocks noGrp="1"/>
          </p:cNvSpPr>
          <p:nvPr>
            <p:ph type="title"/>
          </p:nvPr>
        </p:nvSpPr>
        <p:spPr>
          <a:xfrm>
            <a:off x="603253" y="539751"/>
            <a:ext cx="8445054" cy="717551"/>
          </a:xfrm>
        </p:spPr>
        <p:txBody>
          <a:bodyPr/>
          <a:lstStyle/>
          <a:p>
            <a:r>
              <a:rPr lang="de-DE" dirty="0"/>
              <a:t>Media </a:t>
            </a:r>
            <a:r>
              <a:rPr lang="de-DE" dirty="0" err="1"/>
              <a:t>Influences</a:t>
            </a:r>
            <a:r>
              <a:rPr lang="de-DE" dirty="0"/>
              <a:t> Mobility </a:t>
            </a:r>
            <a:r>
              <a:rPr lang="de-DE" dirty="0" err="1"/>
              <a:t>Behaviour</a:t>
            </a:r>
            <a:endParaRPr lang="de-DE" dirty="0"/>
          </a:p>
        </p:txBody>
      </p:sp>
      <p:sp>
        <p:nvSpPr>
          <p:cNvPr id="3" name="Textplatzhalter 2">
            <a:extLst>
              <a:ext uri="{FF2B5EF4-FFF2-40B4-BE49-F238E27FC236}">
                <a16:creationId xmlns:a16="http://schemas.microsoft.com/office/drawing/2014/main" id="{46333F9B-956A-6A7F-36AD-2A8FA26A3882}"/>
              </a:ext>
            </a:extLst>
          </p:cNvPr>
          <p:cNvSpPr>
            <a:spLocks noGrp="1"/>
          </p:cNvSpPr>
          <p:nvPr>
            <p:ph type="body" sz="half" idx="1"/>
          </p:nvPr>
        </p:nvSpPr>
        <p:spPr/>
        <p:txBody>
          <a:bodyPr>
            <a:normAutofit/>
          </a:bodyPr>
          <a:lstStyle/>
          <a:p>
            <a:pPr marL="0" indent="0">
              <a:buNone/>
            </a:pPr>
            <a:r>
              <a:rPr lang="de-DE" dirty="0"/>
              <a:t>Media </a:t>
            </a:r>
            <a:r>
              <a:rPr lang="de-DE" dirty="0" err="1"/>
              <a:t>affects</a:t>
            </a:r>
            <a:r>
              <a:rPr lang="de-DE" dirty="0"/>
              <a:t>:</a:t>
            </a:r>
          </a:p>
          <a:p>
            <a:r>
              <a:rPr lang="de-DE" dirty="0" err="1"/>
              <a:t>perceptions</a:t>
            </a:r>
            <a:r>
              <a:rPr lang="de-DE" dirty="0"/>
              <a:t> </a:t>
            </a:r>
            <a:r>
              <a:rPr lang="de-DE" dirty="0" err="1"/>
              <a:t>of</a:t>
            </a:r>
            <a:r>
              <a:rPr lang="de-DE" dirty="0"/>
              <a:t> </a:t>
            </a:r>
            <a:r>
              <a:rPr lang="de-DE" dirty="0" err="1"/>
              <a:t>safety</a:t>
            </a:r>
            <a:endParaRPr lang="de-DE" dirty="0"/>
          </a:p>
          <a:p>
            <a:r>
              <a:rPr lang="de-DE" dirty="0" err="1"/>
              <a:t>attractiveness</a:t>
            </a:r>
            <a:r>
              <a:rPr lang="de-DE" dirty="0"/>
              <a:t> </a:t>
            </a:r>
            <a:r>
              <a:rPr lang="de-DE" dirty="0" err="1"/>
              <a:t>of</a:t>
            </a:r>
            <a:r>
              <a:rPr lang="de-DE" dirty="0"/>
              <a:t> </a:t>
            </a:r>
            <a:r>
              <a:rPr lang="de-DE" dirty="0" err="1"/>
              <a:t>transport</a:t>
            </a:r>
            <a:r>
              <a:rPr lang="de-DE" dirty="0"/>
              <a:t> </a:t>
            </a:r>
            <a:r>
              <a:rPr lang="de-DE" dirty="0" err="1"/>
              <a:t>modes</a:t>
            </a:r>
            <a:endParaRPr lang="de-DE" dirty="0"/>
          </a:p>
          <a:p>
            <a:r>
              <a:rPr lang="de-DE" dirty="0" err="1"/>
              <a:t>travel</a:t>
            </a:r>
            <a:r>
              <a:rPr lang="de-DE" dirty="0"/>
              <a:t> </a:t>
            </a:r>
            <a:r>
              <a:rPr lang="de-DE" dirty="0" err="1"/>
              <a:t>choices</a:t>
            </a:r>
            <a:endParaRPr lang="de-DE" dirty="0"/>
          </a:p>
          <a:p>
            <a:r>
              <a:rPr lang="de-DE" dirty="0" err="1"/>
              <a:t>political</a:t>
            </a:r>
            <a:r>
              <a:rPr lang="de-DE" dirty="0"/>
              <a:t> </a:t>
            </a:r>
            <a:r>
              <a:rPr lang="de-DE" dirty="0" err="1"/>
              <a:t>acceptance</a:t>
            </a:r>
            <a:r>
              <a:rPr lang="de-DE" dirty="0"/>
              <a:t> </a:t>
            </a:r>
            <a:r>
              <a:rPr lang="de-DE" dirty="0" err="1"/>
              <a:t>of</a:t>
            </a:r>
            <a:r>
              <a:rPr lang="de-DE" dirty="0"/>
              <a:t> </a:t>
            </a:r>
            <a:r>
              <a:rPr lang="de-DE" dirty="0" err="1"/>
              <a:t>transport</a:t>
            </a:r>
            <a:r>
              <a:rPr lang="de-DE" dirty="0"/>
              <a:t> </a:t>
            </a:r>
            <a:r>
              <a:rPr lang="de-DE" dirty="0" err="1"/>
              <a:t>policies</a:t>
            </a:r>
            <a:endParaRPr lang="de-DE" dirty="0"/>
          </a:p>
        </p:txBody>
      </p:sp>
    </p:spTree>
    <p:extLst>
      <p:ext uri="{BB962C8B-B14F-4D97-AF65-F5344CB8AC3E}">
        <p14:creationId xmlns:p14="http://schemas.microsoft.com/office/powerpoint/2010/main" val="198911953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E7D6B-C1D1-8B73-63FD-49FAB03A59B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3297B8-AF24-C994-4C35-F79DF64CF48C}"/>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CCD336D7-DB2A-FA8D-7839-2232A500DCF8}"/>
              </a:ext>
            </a:extLst>
          </p:cNvPr>
          <p:cNvSpPr>
            <a:spLocks noGrp="1"/>
          </p:cNvSpPr>
          <p:nvPr>
            <p:ph type="body" sz="half" idx="1"/>
          </p:nvPr>
        </p:nvSpPr>
        <p:spPr/>
        <p:txBody>
          <a:bodyPr>
            <a:normAutofit/>
          </a:bodyPr>
          <a:lstStyle/>
          <a:p>
            <a:pPr marL="0" indent="0">
              <a:buNone/>
            </a:pPr>
            <a:r>
              <a:rPr lang="de-DE" dirty="0" err="1"/>
              <a:t>Introduction</a:t>
            </a:r>
            <a:r>
              <a:rPr lang="de-DE" dirty="0"/>
              <a:t>: Why Media Matters in Transport</a:t>
            </a:r>
          </a:p>
          <a:p>
            <a:pPr marL="0" indent="0">
              <a:buNone/>
            </a:pPr>
            <a:r>
              <a:rPr lang="de-DE" b="1" dirty="0"/>
              <a:t>Representation </a:t>
            </a:r>
            <a:r>
              <a:rPr lang="de-DE" b="1" dirty="0" err="1"/>
              <a:t>of</a:t>
            </a:r>
            <a:r>
              <a:rPr lang="de-DE" b="1" dirty="0"/>
              <a:t> Different Transport Modes</a:t>
            </a:r>
          </a:p>
          <a:p>
            <a:pPr marL="0" indent="0">
              <a:buNone/>
            </a:pPr>
            <a:r>
              <a:rPr lang="de-DE" dirty="0"/>
              <a:t>Media Framing </a:t>
            </a:r>
            <a:r>
              <a:rPr lang="de-DE" dirty="0" err="1"/>
              <a:t>of</a:t>
            </a:r>
            <a:r>
              <a:rPr lang="de-DE" dirty="0"/>
              <a:t> Transport </a:t>
            </a:r>
            <a:r>
              <a:rPr lang="de-DE" dirty="0" err="1"/>
              <a:t>Issues</a:t>
            </a:r>
            <a:endParaRPr lang="de-DE" dirty="0"/>
          </a:p>
          <a:p>
            <a:pPr marL="0" indent="0">
              <a:buNone/>
            </a:pPr>
            <a:r>
              <a:rPr lang="de-DE" dirty="0"/>
              <a:t>Transport </a:t>
            </a:r>
            <a:r>
              <a:rPr lang="de-DE" dirty="0" err="1"/>
              <a:t>Experiences</a:t>
            </a:r>
            <a:r>
              <a:rPr lang="de-DE" dirty="0"/>
              <a:t> in Film, TV &amp; Culture</a:t>
            </a:r>
          </a:p>
          <a:p>
            <a:pPr marL="0" indent="0">
              <a:buNone/>
            </a:pPr>
            <a:r>
              <a:rPr lang="de-DE" dirty="0"/>
              <a:t>Transport Communication &amp; Public Opinion</a:t>
            </a:r>
          </a:p>
          <a:p>
            <a:pPr marL="0" indent="0">
              <a:buNone/>
            </a:pPr>
            <a:r>
              <a:rPr lang="de-DE" dirty="0"/>
              <a:t>Media, Equity &amp; </a:t>
            </a:r>
            <a:r>
              <a:rPr lang="de-DE" dirty="0" err="1"/>
              <a:t>Accessibility</a:t>
            </a:r>
            <a:endParaRPr lang="de-DE" dirty="0"/>
          </a:p>
          <a:p>
            <a:pPr marL="0" indent="0">
              <a:buNone/>
            </a:pPr>
            <a:r>
              <a:rPr lang="de-DE" dirty="0" err="1"/>
              <a:t>Reflection</a:t>
            </a:r>
            <a:r>
              <a:rPr lang="de-DE" dirty="0"/>
              <a:t> &amp; </a:t>
            </a:r>
            <a:r>
              <a:rPr lang="de-DE" dirty="0" err="1"/>
              <a:t>Discussion</a:t>
            </a:r>
            <a:endParaRPr lang="de-DE" dirty="0"/>
          </a:p>
        </p:txBody>
      </p:sp>
    </p:spTree>
    <p:extLst>
      <p:ext uri="{BB962C8B-B14F-4D97-AF65-F5344CB8AC3E}">
        <p14:creationId xmlns:p14="http://schemas.microsoft.com/office/powerpoint/2010/main" val="2912922226"/>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2BE9FFDE-6D5A-4DF4-B323-3DB1830C1A53}"/>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1317</Words>
  <Application>Microsoft Office PowerPoint</Application>
  <PresentationFormat>Widescreen</PresentationFormat>
  <Paragraphs>260</Paragraphs>
  <Slides>35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Aptos</vt:lpstr>
      <vt:lpstr>Arial</vt:lpstr>
      <vt:lpstr>Arial Rounded MT Bold</vt:lpstr>
      <vt:lpstr>Calibri</vt:lpstr>
      <vt:lpstr>Helvetica Neue</vt:lpstr>
      <vt:lpstr>Helvetica Neue Medium</vt:lpstr>
      <vt:lpstr>Montserrat Regular</vt:lpstr>
      <vt:lpstr>21_BasicWhite</vt:lpstr>
      <vt:lpstr>Transport Policy</vt:lpstr>
      <vt:lpstr>Road Transportation Systems Engineering Development in the Sub-Saharan Africa – Modern EU Master Programme &amp; Capacity Building</vt:lpstr>
      <vt:lpstr>PowerPoint Presentation</vt:lpstr>
      <vt:lpstr>Learning Objectives</vt:lpstr>
      <vt:lpstr>Contents</vt:lpstr>
      <vt:lpstr>Transport is More Than Infrastructure</vt:lpstr>
      <vt:lpstr>What Do We Mean by “Media”?</vt:lpstr>
      <vt:lpstr>Media Influences Mobility Behaviour</vt:lpstr>
      <vt:lpstr>Contents</vt:lpstr>
      <vt:lpstr>Cars in the Media</vt:lpstr>
      <vt:lpstr>Public Transport in the Media</vt:lpstr>
      <vt:lpstr>Cycling &amp; Walking in the Media</vt:lpstr>
      <vt:lpstr>Air Travel in the Media</vt:lpstr>
      <vt:lpstr>Contents</vt:lpstr>
      <vt:lpstr>What is Media Framing?</vt:lpstr>
      <vt:lpstr>Framing of Road Safety</vt:lpstr>
      <vt:lpstr>Climate &amp; Transport Narratives</vt:lpstr>
      <vt:lpstr>Social Media &amp; Mobility</vt:lpstr>
      <vt:lpstr>Contents</vt:lpstr>
      <vt:lpstr>Transport in Movies</vt:lpstr>
      <vt:lpstr>Cities &amp; Mobility in Popular Culture</vt:lpstr>
      <vt:lpstr>Video Games &amp; Virtual Mobility</vt:lpstr>
      <vt:lpstr>Contents</vt:lpstr>
      <vt:lpstr>Communication in Transport Policy</vt:lpstr>
      <vt:lpstr>Public Acceptance of Transport Policies</vt:lpstr>
      <vt:lpstr>Transport &amp; Misinformation</vt:lpstr>
      <vt:lpstr>Contents</vt:lpstr>
      <vt:lpstr>Representation of Different User Groups</vt:lpstr>
      <vt:lpstr>Inclusive Mobility Narratives</vt:lpstr>
      <vt:lpstr>Contents</vt:lpstr>
      <vt:lpstr>Discussion Questions</vt:lpstr>
      <vt:lpstr>Key Takeaways</vt:lpstr>
      <vt:lpstr>Thank you for your attention!</vt:lpstr>
      <vt:lpstr>Sources - Pictures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149</cp:revision>
  <dcterms:modified xsi:type="dcterms:W3CDTF">2026-07-14T09:41:48Z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