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49"/>
  </p:notesMasterIdLst>
  <p:handoutMasterIdLst>
    <p:handoutMasterId r:id="rId50"/>
  </p:handoutMasterIdLst>
  <p:sldIdLst>
    <p:sldId id="306" r:id="rId5"/>
    <p:sldId id="307" r:id="rId6"/>
    <p:sldId id="308" r:id="rId7"/>
    <p:sldId id="313" r:id="rId8"/>
    <p:sldId id="321" r:id="rId9"/>
    <p:sldId id="318" r:id="rId10"/>
    <p:sldId id="349" r:id="rId11"/>
    <p:sldId id="350" r:id="rId12"/>
    <p:sldId id="353" r:id="rId13"/>
    <p:sldId id="351" r:id="rId14"/>
    <p:sldId id="352" r:id="rId15"/>
    <p:sldId id="359" r:id="rId16"/>
    <p:sldId id="354" r:id="rId17"/>
    <p:sldId id="355" r:id="rId18"/>
    <p:sldId id="356" r:id="rId19"/>
    <p:sldId id="357" r:id="rId20"/>
    <p:sldId id="358" r:id="rId21"/>
    <p:sldId id="366" r:id="rId22"/>
    <p:sldId id="367" r:id="rId23"/>
    <p:sldId id="360" r:id="rId24"/>
    <p:sldId id="361" r:id="rId25"/>
    <p:sldId id="362" r:id="rId26"/>
    <p:sldId id="363" r:id="rId27"/>
    <p:sldId id="364" r:id="rId28"/>
    <p:sldId id="368" r:id="rId29"/>
    <p:sldId id="365" r:id="rId30"/>
    <p:sldId id="369" r:id="rId31"/>
    <p:sldId id="370" r:id="rId32"/>
    <p:sldId id="371" r:id="rId33"/>
    <p:sldId id="373" r:id="rId34"/>
    <p:sldId id="377" r:id="rId35"/>
    <p:sldId id="378" r:id="rId36"/>
    <p:sldId id="379" r:id="rId37"/>
    <p:sldId id="380" r:id="rId38"/>
    <p:sldId id="374" r:id="rId39"/>
    <p:sldId id="375" r:id="rId40"/>
    <p:sldId id="382" r:id="rId41"/>
    <p:sldId id="383" r:id="rId42"/>
    <p:sldId id="384" r:id="rId43"/>
    <p:sldId id="385" r:id="rId44"/>
    <p:sldId id="376" r:id="rId45"/>
    <p:sldId id="372" r:id="rId46"/>
    <p:sldId id="381" r:id="rId47"/>
    <p:sldId id="309" r:id="rId48"/>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18E"/>
    <a:srgbClr val="F26211"/>
    <a:srgbClr val="005EA4"/>
    <a:srgbClr val="890F00"/>
    <a:srgbClr val="B51600"/>
    <a:srgbClr val="F78722"/>
    <a:srgbClr val="EE230C"/>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1" d="100"/>
          <a:sy n="101" d="100"/>
        </p:scale>
        <p:origin x="876" y="108"/>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handoutMaster" Target="handoutMasters/handoutMaster1.xml"/><Relationship Id="rId55"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8" Type="http://schemas.openxmlformats.org/officeDocument/2006/relationships/slide" Target="slides/slide4.xml"/><Relationship Id="rId51"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modSld">
      <pc:chgData name="Wojciech Kustra" userId="afebd3d0-216b-4c4f-8992-1bf1fda6d5e8" providerId="ADAL" clId="{1D307E72-7901-4E61-A01B-3C4232ABCF63}" dt="2026-07-13T09:51:12.853" v="0" actId="6549"/>
      <pc:docMkLst>
        <pc:docMk/>
      </pc:docMkLst>
      <pc:sldChg chg="modSp mod">
        <pc:chgData name="Wojciech Kustra" userId="afebd3d0-216b-4c4f-8992-1bf1fda6d5e8" providerId="ADAL" clId="{1D307E72-7901-4E61-A01B-3C4232ABCF63}" dt="2026-07-13T09:51:12.853" v="0" actId="6549"/>
        <pc:sldMkLst>
          <pc:docMk/>
          <pc:sldMk cId="1478447607" sldId="306"/>
        </pc:sldMkLst>
        <pc:spChg chg="mod">
          <ac:chgData name="Wojciech Kustra" userId="afebd3d0-216b-4c4f-8992-1bf1fda6d5e8" providerId="ADAL" clId="{1D307E72-7901-4E61-A01B-3C4232ABCF63}" dt="2026-07-13T09:51:12.853" v="0" actId="6549"/>
          <ac:spMkLst>
            <pc:docMk/>
            <pc:sldMk cId="1478447607" sldId="306"/>
            <ac:spMk id="3" creationId="{FFD85AD9-F452-2FFB-4F41-12718A52AA28}"/>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14.07.2026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5.png"/><Relationship Id="rId9" Type="http://schemas.openxmlformats.org/officeDocument/2006/relationships/image" Target="../media/image9.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a:t>
            </a:r>
            <a:r>
              <a:rPr kumimoji="0" lang="en-US" sz="1400" b="0" i="0" u="none" strike="noStrike" cap="none" spc="0" normalizeH="0" baseline="0" dirty="0">
                <a:ln>
                  <a:noFill/>
                </a:ln>
                <a:solidFill>
                  <a:srgbClr val="00518E"/>
                </a:solidFill>
                <a:effectLst/>
                <a:uFillTx/>
                <a:latin typeface="+mn-lt"/>
                <a:ea typeface="+mn-ea"/>
                <a:cs typeface="+mn-cs"/>
                <a:sym typeface="Helvetica Neue"/>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spTree>
    <p:extLst>
      <p:ext uri="{BB962C8B-B14F-4D97-AF65-F5344CB8AC3E}">
        <p14:creationId xmlns:p14="http://schemas.microsoft.com/office/powerpoint/2010/main" val="3044252529"/>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79" r:id="rId2"/>
    <p:sldLayoutId id="2147483678" r:id="rId3"/>
    <p:sldLayoutId id="2147483680" r:id="rId4"/>
    <p:sldLayoutId id="2147483682" r:id="rId5"/>
    <p:sldLayoutId id="2147483683" r:id="rId6"/>
    <p:sldLayoutId id="2147483684" r:id="rId7"/>
    <p:sldLayoutId id="2147483685" r:id="rId8"/>
    <p:sldLayoutId id="2147483687" r:id="rId9"/>
    <p:sldLayoutId id="2147483688" r:id="rId10"/>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hyperlink" Target="https://safetrec.berkeley.edu/sites/default/files/haddon-matrix-safetrec.pdf" TargetMode="External"/><Relationship Id="rId2" Type="http://schemas.openxmlformats.org/officeDocument/2006/relationships/image" Target="../media/image25.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hyperlink" Target="https://www.publicdomainpictures.net/en/view-image.php?image=212702&amp;picture=driving-and-texting" TargetMode="External"/><Relationship Id="rId2" Type="http://schemas.openxmlformats.org/officeDocument/2006/relationships/image" Target="../media/image26.jp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pn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7.svg"/><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image" Target="../media/image38.svg"/><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image" Target="../media/image39.svg"/><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image" Target="../media/image40.svg"/><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image" Target="../media/image41.svg"/><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hyperlink" Target="https://pxhere.com/es/photo/953244" TargetMode="External"/><Relationship Id="rId2" Type="http://schemas.openxmlformats.org/officeDocument/2006/relationships/image" Target="../media/image42.jpeg"/><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3" Type="http://schemas.openxmlformats.org/officeDocument/2006/relationships/hyperlink" Target="https://www.itf-oecd.org/sites/default/files/docs/15irtadsafetymanagement.pdf#page=13.40" TargetMode="External"/><Relationship Id="rId2" Type="http://schemas.openxmlformats.org/officeDocument/2006/relationships/hyperlink" Target="https://www.sciencedirect.com/science/article/pii/S235214651630309X" TargetMode="External"/><Relationship Id="rId1" Type="http://schemas.openxmlformats.org/officeDocument/2006/relationships/slideLayout" Target="../slideLayouts/slideLayout5.xml"/><Relationship Id="rId5" Type="http://schemas.openxmlformats.org/officeDocument/2006/relationships/hyperlink" Target="https://www.who.int/teams/social-determinants-of-health/safety-and-mobility/decade-of-action-for-road-safety-2021-2030" TargetMode="External"/><Relationship Id="rId4" Type="http://schemas.openxmlformats.org/officeDocument/2006/relationships/hyperlink" Target="https://www.who.int/teams/social-determinants-of-health/safety-and-mobility/global-status-report-on-road-safety-2023" TargetMode="Externa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jp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hyperlink" Target="https://worklawyercal.com/fatal-sunset-boulevard-car-crash-driver-killed/" TargetMode="External"/><Relationship Id="rId2" Type="http://schemas.openxmlformats.org/officeDocument/2006/relationships/image" Target="../media/image21.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lstStyle/>
          <a:p>
            <a:r>
              <a:rPr lang="en-US" dirty="0"/>
              <a:t>Fundamentals of Transportation</a:t>
            </a:r>
            <a:endParaRPr lang="pl-PL" dirty="0"/>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a:xfrm>
            <a:off x="756196" y="3897479"/>
            <a:ext cx="9675241" cy="573865"/>
          </a:xfrm>
        </p:spPr>
        <p:txBody>
          <a:bodyPr/>
          <a:lstStyle/>
          <a:p>
            <a:r>
              <a:rPr lang="pl-PL"/>
              <a:t>Fundamentals </a:t>
            </a:r>
            <a:r>
              <a:rPr lang="pl-PL" dirty="0"/>
              <a:t>of </a:t>
            </a:r>
            <a:r>
              <a:rPr lang="en-US" dirty="0"/>
              <a:t>T</a:t>
            </a:r>
            <a:r>
              <a:rPr lang="pl-PL" dirty="0"/>
              <a:t>raffic </a:t>
            </a:r>
            <a:r>
              <a:rPr lang="en-US" dirty="0"/>
              <a:t>S</a:t>
            </a:r>
            <a:r>
              <a:rPr lang="pl-PL" dirty="0"/>
              <a:t>afety</a:t>
            </a: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5F54D8-6C54-A58A-EABF-CB712C92E790}"/>
              </a:ext>
            </a:extLst>
          </p:cNvPr>
          <p:cNvSpPr>
            <a:spLocks noGrp="1"/>
          </p:cNvSpPr>
          <p:nvPr>
            <p:ph type="title"/>
          </p:nvPr>
        </p:nvSpPr>
        <p:spPr/>
        <p:txBody>
          <a:bodyPr/>
          <a:lstStyle/>
          <a:p>
            <a:r>
              <a:rPr lang="en-US" dirty="0"/>
              <a:t>Road Traffic Safety </a:t>
            </a:r>
            <a:br>
              <a:rPr lang="en-US" dirty="0"/>
            </a:br>
            <a:endParaRPr lang="en-US" dirty="0"/>
          </a:p>
        </p:txBody>
      </p:sp>
      <p:sp>
        <p:nvSpPr>
          <p:cNvPr id="3" name="Text Placeholder 2">
            <a:extLst>
              <a:ext uri="{FF2B5EF4-FFF2-40B4-BE49-F238E27FC236}">
                <a16:creationId xmlns:a16="http://schemas.microsoft.com/office/drawing/2014/main" id="{DFA4427A-25BB-6F41-3672-6E27490421C3}"/>
              </a:ext>
            </a:extLst>
          </p:cNvPr>
          <p:cNvSpPr>
            <a:spLocks noGrp="1"/>
          </p:cNvSpPr>
          <p:nvPr>
            <p:ph type="body" sz="half" idx="1"/>
          </p:nvPr>
        </p:nvSpPr>
        <p:spPr>
          <a:xfrm>
            <a:off x="603253" y="1371602"/>
            <a:ext cx="7031987" cy="5059521"/>
          </a:xfrm>
        </p:spPr>
        <p:txBody>
          <a:bodyPr>
            <a:normAutofit/>
          </a:bodyPr>
          <a:lstStyle/>
          <a:p>
            <a:pPr>
              <a:buFont typeface="Wingdings" panose="05000000000000000000" pitchFamily="2" charset="2"/>
              <a:buChar char="q"/>
            </a:pPr>
            <a:r>
              <a:rPr lang="en-US" dirty="0"/>
              <a:t>Why Traffic Safety Matters?</a:t>
            </a:r>
          </a:p>
          <a:p>
            <a:pPr lvl="1">
              <a:buClr>
                <a:srgbClr val="005EA4"/>
              </a:buClr>
              <a:buFont typeface="Wingdings" panose="05000000000000000000" pitchFamily="2" charset="2"/>
              <a:buChar char="v"/>
            </a:pPr>
            <a:r>
              <a:rPr lang="en-US" dirty="0"/>
              <a:t>Road traffic injuries are the </a:t>
            </a:r>
            <a:r>
              <a:rPr lang="en-US" b="1" dirty="0"/>
              <a:t>leading causes </a:t>
            </a:r>
            <a:r>
              <a:rPr lang="en-US" dirty="0"/>
              <a:t>of death and disabilities worldwide.</a:t>
            </a:r>
          </a:p>
          <a:p>
            <a:pPr lvl="1">
              <a:buClr>
                <a:srgbClr val="005EA4"/>
              </a:buClr>
              <a:buFont typeface="Wingdings" panose="05000000000000000000" pitchFamily="2" charset="2"/>
              <a:buChar char="v"/>
            </a:pPr>
            <a:r>
              <a:rPr lang="en-US" dirty="0"/>
              <a:t> Deaths and serious injuries are </a:t>
            </a:r>
            <a:r>
              <a:rPr lang="en-US" b="1" dirty="0"/>
              <a:t>not</a:t>
            </a:r>
            <a:r>
              <a:rPr lang="en-US" dirty="0"/>
              <a:t> </a:t>
            </a:r>
            <a:r>
              <a:rPr lang="en-US" b="1" dirty="0"/>
              <a:t>random</a:t>
            </a:r>
            <a:r>
              <a:rPr lang="en-US" dirty="0"/>
              <a:t>: patterns repeat by road type, speed, and user mix</a:t>
            </a:r>
          </a:p>
          <a:p>
            <a:pPr lvl="1">
              <a:buClr>
                <a:srgbClr val="005EA4"/>
              </a:buClr>
              <a:buFont typeface="Wingdings" panose="05000000000000000000" pitchFamily="2" charset="2"/>
              <a:buChar char="v"/>
            </a:pPr>
            <a:r>
              <a:rPr lang="en-US" dirty="0"/>
              <a:t>They create </a:t>
            </a:r>
            <a:r>
              <a:rPr lang="en-US" b="1" dirty="0"/>
              <a:t>long-term economic </a:t>
            </a:r>
            <a:r>
              <a:rPr lang="en-US" dirty="0"/>
              <a:t>and social burdens</a:t>
            </a:r>
          </a:p>
          <a:p>
            <a:pPr lvl="1">
              <a:buClr>
                <a:srgbClr val="005EA4"/>
              </a:buClr>
              <a:buFont typeface="Wingdings" panose="05000000000000000000" pitchFamily="2" charset="2"/>
              <a:buChar char="v"/>
            </a:pPr>
            <a:r>
              <a:rPr lang="en-US" b="1" dirty="0"/>
              <a:t>Safety</a:t>
            </a:r>
            <a:r>
              <a:rPr lang="en-US" dirty="0"/>
              <a:t> is a key requirement for </a:t>
            </a:r>
            <a:r>
              <a:rPr lang="en-US" b="1" dirty="0"/>
              <a:t>sustainable mobility </a:t>
            </a:r>
            <a:r>
              <a:rPr lang="en-US" dirty="0"/>
              <a:t>and </a:t>
            </a:r>
            <a:r>
              <a:rPr lang="en-US" b="1" dirty="0"/>
              <a:t>development</a:t>
            </a:r>
          </a:p>
          <a:p>
            <a:pPr lvl="1">
              <a:buClr>
                <a:srgbClr val="005EA4"/>
              </a:buClr>
              <a:buFont typeface="Wingdings" panose="05000000000000000000" pitchFamily="2" charset="2"/>
              <a:buChar char="v"/>
            </a:pPr>
            <a:endParaRPr lang="en-US" dirty="0"/>
          </a:p>
        </p:txBody>
      </p:sp>
      <p:pic>
        <p:nvPicPr>
          <p:cNvPr id="4" name="Picture 3">
            <a:extLst>
              <a:ext uri="{FF2B5EF4-FFF2-40B4-BE49-F238E27FC236}">
                <a16:creationId xmlns:a16="http://schemas.microsoft.com/office/drawing/2014/main" id="{045850CF-D0C1-FD5B-D259-78796604D1E6}"/>
              </a:ext>
            </a:extLst>
          </p:cNvPr>
          <p:cNvPicPr>
            <a:picLocks noChangeAspect="1"/>
          </p:cNvPicPr>
          <p:nvPr/>
        </p:nvPicPr>
        <p:blipFill>
          <a:blip r:embed="rId2"/>
          <a:stretch>
            <a:fillRect/>
          </a:stretch>
        </p:blipFill>
        <p:spPr>
          <a:xfrm>
            <a:off x="7968881" y="334595"/>
            <a:ext cx="4290432" cy="6096528"/>
          </a:xfrm>
          <a:prstGeom prst="rect">
            <a:avLst/>
          </a:prstGeom>
        </p:spPr>
      </p:pic>
    </p:spTree>
    <p:extLst>
      <p:ext uri="{BB962C8B-B14F-4D97-AF65-F5344CB8AC3E}">
        <p14:creationId xmlns:p14="http://schemas.microsoft.com/office/powerpoint/2010/main" val="24485617"/>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739A82-D801-EE42-D356-9746FCA0F805}"/>
              </a:ext>
            </a:extLst>
          </p:cNvPr>
          <p:cNvSpPr>
            <a:spLocks noGrp="1"/>
          </p:cNvSpPr>
          <p:nvPr>
            <p:ph type="title"/>
          </p:nvPr>
        </p:nvSpPr>
        <p:spPr>
          <a:xfrm>
            <a:off x="703581" y="417513"/>
            <a:ext cx="4889500" cy="717551"/>
          </a:xfrm>
        </p:spPr>
        <p:txBody>
          <a:bodyPr/>
          <a:lstStyle/>
          <a:p>
            <a:r>
              <a:rPr lang="en-US" dirty="0"/>
              <a:t>Road Traffic Safety</a:t>
            </a:r>
            <a:br>
              <a:rPr lang="en-US" dirty="0"/>
            </a:br>
            <a:r>
              <a:rPr lang="en-US" sz="2400" dirty="0">
                <a:solidFill>
                  <a:srgbClr val="000000"/>
                </a:solidFill>
                <a:latin typeface="+mn-lt"/>
                <a:ea typeface="+mn-ea"/>
                <a:cs typeface="+mn-cs"/>
              </a:rPr>
              <a:t>A Transport System Problem</a:t>
            </a:r>
            <a:br>
              <a:rPr lang="en-US" dirty="0"/>
            </a:br>
            <a:endParaRPr lang="en-US" dirty="0"/>
          </a:p>
        </p:txBody>
      </p:sp>
      <p:grpSp>
        <p:nvGrpSpPr>
          <p:cNvPr id="4" name="Group 3">
            <a:extLst>
              <a:ext uri="{FF2B5EF4-FFF2-40B4-BE49-F238E27FC236}">
                <a16:creationId xmlns:a16="http://schemas.microsoft.com/office/drawing/2014/main" id="{3CF9D464-1FD1-1CC7-FAE2-BE220294D500}"/>
              </a:ext>
            </a:extLst>
          </p:cNvPr>
          <p:cNvGrpSpPr/>
          <p:nvPr/>
        </p:nvGrpSpPr>
        <p:grpSpPr>
          <a:xfrm>
            <a:off x="6266180" y="539751"/>
            <a:ext cx="5586413" cy="5981700"/>
            <a:chOff x="1765300" y="717987"/>
            <a:chExt cx="5586413" cy="5981700"/>
          </a:xfrm>
        </p:grpSpPr>
        <p:grpSp>
          <p:nvGrpSpPr>
            <p:cNvPr id="5" name="Group 4">
              <a:extLst>
                <a:ext uri="{FF2B5EF4-FFF2-40B4-BE49-F238E27FC236}">
                  <a16:creationId xmlns:a16="http://schemas.microsoft.com/office/drawing/2014/main" id="{240FACCB-AD0E-9FDA-02BF-3B7205602313}"/>
                </a:ext>
              </a:extLst>
            </p:cNvPr>
            <p:cNvGrpSpPr/>
            <p:nvPr/>
          </p:nvGrpSpPr>
          <p:grpSpPr>
            <a:xfrm>
              <a:off x="3003550" y="717987"/>
              <a:ext cx="3192463" cy="2093913"/>
              <a:chOff x="3003550" y="117475"/>
              <a:chExt cx="3192463" cy="2093913"/>
            </a:xfrm>
          </p:grpSpPr>
          <p:sp>
            <p:nvSpPr>
              <p:cNvPr id="46" name="Oval 50">
                <a:extLst>
                  <a:ext uri="{FF2B5EF4-FFF2-40B4-BE49-F238E27FC236}">
                    <a16:creationId xmlns:a16="http://schemas.microsoft.com/office/drawing/2014/main" id="{A465EF70-27C9-B13A-2825-6275C9AF5CDA}"/>
                  </a:ext>
                </a:extLst>
              </p:cNvPr>
              <p:cNvSpPr>
                <a:spLocks noChangeArrowheads="1"/>
              </p:cNvSpPr>
              <p:nvPr/>
            </p:nvSpPr>
            <p:spPr bwMode="auto">
              <a:xfrm>
                <a:off x="3003550" y="317500"/>
                <a:ext cx="3192463" cy="1893888"/>
              </a:xfrm>
              <a:prstGeom prst="ellipse">
                <a:avLst/>
              </a:prstGeom>
              <a:solidFill>
                <a:srgbClr val="33CCFF">
                  <a:alpha val="50195"/>
                </a:srgbClr>
              </a:solidFill>
              <a:ln w="12700">
                <a:solidFill>
                  <a:srgbClr val="000000"/>
                </a:solidFill>
                <a:round/>
                <a:headEnd/>
                <a:tailEnd/>
              </a:ln>
            </p:spPr>
            <p:txBody>
              <a:bodyPr/>
              <a:lstStyle/>
              <a:p>
                <a:endParaRPr lang="en-US"/>
              </a:p>
            </p:txBody>
          </p:sp>
          <p:sp>
            <p:nvSpPr>
              <p:cNvPr id="47" name="Oval 47">
                <a:extLst>
                  <a:ext uri="{FF2B5EF4-FFF2-40B4-BE49-F238E27FC236}">
                    <a16:creationId xmlns:a16="http://schemas.microsoft.com/office/drawing/2014/main" id="{1F28EE4F-EDDE-FB14-306E-7BE8F1422389}"/>
                  </a:ext>
                </a:extLst>
              </p:cNvPr>
              <p:cNvSpPr>
                <a:spLocks noChangeArrowheads="1"/>
              </p:cNvSpPr>
              <p:nvPr/>
            </p:nvSpPr>
            <p:spPr bwMode="auto">
              <a:xfrm>
                <a:off x="3227388" y="1063625"/>
                <a:ext cx="1536700" cy="946150"/>
              </a:xfrm>
              <a:prstGeom prst="ellipse">
                <a:avLst/>
              </a:prstGeom>
              <a:solidFill>
                <a:srgbClr val="FFFFFF"/>
              </a:solidFill>
              <a:ln w="9525">
                <a:solidFill>
                  <a:srgbClr val="000000"/>
                </a:solidFill>
                <a:round/>
                <a:headEnd/>
                <a:tailEnd/>
              </a:ln>
            </p:spPr>
            <p:txBody>
              <a:bodyPr/>
              <a:lstStyle/>
              <a:p>
                <a:endParaRPr lang="en-US"/>
              </a:p>
            </p:txBody>
          </p:sp>
          <p:sp>
            <p:nvSpPr>
              <p:cNvPr id="48" name="Oval 51">
                <a:extLst>
                  <a:ext uri="{FF2B5EF4-FFF2-40B4-BE49-F238E27FC236}">
                    <a16:creationId xmlns:a16="http://schemas.microsoft.com/office/drawing/2014/main" id="{6EDD0DB0-F9A7-A960-25E3-344E424CCB9D}"/>
                  </a:ext>
                </a:extLst>
              </p:cNvPr>
              <p:cNvSpPr>
                <a:spLocks noChangeArrowheads="1"/>
              </p:cNvSpPr>
              <p:nvPr/>
            </p:nvSpPr>
            <p:spPr bwMode="auto">
              <a:xfrm>
                <a:off x="4646613" y="1063625"/>
                <a:ext cx="1419225" cy="828675"/>
              </a:xfrm>
              <a:prstGeom prst="ellipse">
                <a:avLst/>
              </a:prstGeom>
              <a:solidFill>
                <a:srgbClr val="CCFFCC"/>
              </a:solidFill>
              <a:ln w="9525">
                <a:solidFill>
                  <a:srgbClr val="336699"/>
                </a:solidFill>
                <a:round/>
                <a:headEnd/>
                <a:tailEnd/>
              </a:ln>
            </p:spPr>
            <p:txBody>
              <a:bodyPr/>
              <a:lstStyle/>
              <a:p>
                <a:endParaRPr lang="en-US"/>
              </a:p>
            </p:txBody>
          </p:sp>
          <p:sp>
            <p:nvSpPr>
              <p:cNvPr id="49" name="Oval 52">
                <a:extLst>
                  <a:ext uri="{FF2B5EF4-FFF2-40B4-BE49-F238E27FC236}">
                    <a16:creationId xmlns:a16="http://schemas.microsoft.com/office/drawing/2014/main" id="{64285F38-8665-1B7B-31BE-5D372C17640F}"/>
                  </a:ext>
                </a:extLst>
              </p:cNvPr>
              <p:cNvSpPr>
                <a:spLocks noChangeArrowheads="1"/>
              </p:cNvSpPr>
              <p:nvPr/>
            </p:nvSpPr>
            <p:spPr bwMode="auto">
              <a:xfrm>
                <a:off x="3937000" y="354013"/>
                <a:ext cx="1419225" cy="947737"/>
              </a:xfrm>
              <a:prstGeom prst="ellipse">
                <a:avLst/>
              </a:prstGeom>
              <a:solidFill>
                <a:srgbClr val="99CCFF"/>
              </a:solidFill>
              <a:ln w="9525">
                <a:solidFill>
                  <a:srgbClr val="336699"/>
                </a:solidFill>
                <a:round/>
                <a:headEnd/>
                <a:tailEnd/>
              </a:ln>
            </p:spPr>
            <p:txBody>
              <a:bodyPr/>
              <a:lstStyle/>
              <a:p>
                <a:endParaRPr lang="en-US"/>
              </a:p>
            </p:txBody>
          </p:sp>
          <p:sp>
            <p:nvSpPr>
              <p:cNvPr id="50" name="Text Box 54">
                <a:extLst>
                  <a:ext uri="{FF2B5EF4-FFF2-40B4-BE49-F238E27FC236}">
                    <a16:creationId xmlns:a16="http://schemas.microsoft.com/office/drawing/2014/main" id="{A874284E-7A6D-EC77-3A72-AD7816EA6E4F}"/>
                  </a:ext>
                </a:extLst>
              </p:cNvPr>
              <p:cNvSpPr txBox="1">
                <a:spLocks noChangeArrowheads="1"/>
              </p:cNvSpPr>
              <p:nvPr/>
            </p:nvSpPr>
            <p:spPr bwMode="auto">
              <a:xfrm>
                <a:off x="3463925" y="1301750"/>
                <a:ext cx="1182688"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18" charset="0"/>
                    <a:cs typeface="Arial" charset="0"/>
                  </a:defRPr>
                </a:lvl1pPr>
                <a:lvl2pPr marL="742950" indent="-285750">
                  <a:defRPr sz="2400">
                    <a:solidFill>
                      <a:schemeClr val="tx1"/>
                    </a:solidFill>
                    <a:latin typeface="Times" pitchFamily="18" charset="0"/>
                    <a:cs typeface="Arial" charset="0"/>
                  </a:defRPr>
                </a:lvl2pPr>
                <a:lvl3pPr marL="1143000" indent="-228600">
                  <a:defRPr sz="2400">
                    <a:solidFill>
                      <a:schemeClr val="tx1"/>
                    </a:solidFill>
                    <a:latin typeface="Times" pitchFamily="18" charset="0"/>
                    <a:cs typeface="Arial" charset="0"/>
                  </a:defRPr>
                </a:lvl3pPr>
                <a:lvl4pPr marL="1600200" indent="-228600">
                  <a:defRPr sz="2400">
                    <a:solidFill>
                      <a:schemeClr val="tx1"/>
                    </a:solidFill>
                    <a:latin typeface="Times" pitchFamily="18" charset="0"/>
                    <a:cs typeface="Arial" charset="0"/>
                  </a:defRPr>
                </a:lvl4pPr>
                <a:lvl5pPr marL="2057400" indent="-228600">
                  <a:defRPr sz="2400">
                    <a:solidFill>
                      <a:schemeClr val="tx1"/>
                    </a:solidFill>
                    <a:latin typeface="Times" pitchFamily="18" charset="0"/>
                    <a:cs typeface="Arial" charset="0"/>
                  </a:defRPr>
                </a:lvl5pPr>
                <a:lvl6pPr marL="2514600" indent="-228600" eaLnBrk="0" fontAlgn="base" hangingPunct="0">
                  <a:spcBef>
                    <a:spcPct val="0"/>
                  </a:spcBef>
                  <a:spcAft>
                    <a:spcPct val="0"/>
                  </a:spcAft>
                  <a:defRPr sz="2400">
                    <a:solidFill>
                      <a:schemeClr val="tx1"/>
                    </a:solidFill>
                    <a:latin typeface="Times" pitchFamily="18" charset="0"/>
                    <a:cs typeface="Arial" charset="0"/>
                  </a:defRPr>
                </a:lvl6pPr>
                <a:lvl7pPr marL="2971800" indent="-228600" eaLnBrk="0" fontAlgn="base" hangingPunct="0">
                  <a:spcBef>
                    <a:spcPct val="0"/>
                  </a:spcBef>
                  <a:spcAft>
                    <a:spcPct val="0"/>
                  </a:spcAft>
                  <a:defRPr sz="2400">
                    <a:solidFill>
                      <a:schemeClr val="tx1"/>
                    </a:solidFill>
                    <a:latin typeface="Times" pitchFamily="18" charset="0"/>
                    <a:cs typeface="Arial" charset="0"/>
                  </a:defRPr>
                </a:lvl7pPr>
                <a:lvl8pPr marL="3429000" indent="-228600" eaLnBrk="0" fontAlgn="base" hangingPunct="0">
                  <a:spcBef>
                    <a:spcPct val="0"/>
                  </a:spcBef>
                  <a:spcAft>
                    <a:spcPct val="0"/>
                  </a:spcAft>
                  <a:defRPr sz="2400">
                    <a:solidFill>
                      <a:schemeClr val="tx1"/>
                    </a:solidFill>
                    <a:latin typeface="Times" pitchFamily="18" charset="0"/>
                    <a:cs typeface="Arial" charset="0"/>
                  </a:defRPr>
                </a:lvl8pPr>
                <a:lvl9pPr marL="3886200" indent="-228600" eaLnBrk="0" fontAlgn="base" hangingPunct="0">
                  <a:spcBef>
                    <a:spcPct val="0"/>
                  </a:spcBef>
                  <a:spcAft>
                    <a:spcPct val="0"/>
                  </a:spcAft>
                  <a:defRPr sz="2400">
                    <a:solidFill>
                      <a:schemeClr val="tx1"/>
                    </a:solidFill>
                    <a:latin typeface="Times" pitchFamily="18" charset="0"/>
                    <a:cs typeface="Arial" charset="0"/>
                  </a:defRPr>
                </a:lvl9pPr>
              </a:lstStyle>
              <a:p>
                <a:r>
                  <a:rPr lang="en-US" altLang="zh-CN" sz="1200">
                    <a:latin typeface="Arial" charset="0"/>
                    <a:ea typeface="SimSun" pitchFamily="2" charset="-122"/>
                  </a:rPr>
                  <a:t>Road and environment</a:t>
                </a:r>
                <a:endParaRPr lang="en-US" sz="1200">
                  <a:latin typeface="Arial" charset="0"/>
                  <a:ea typeface="SimSun" pitchFamily="2" charset="-122"/>
                </a:endParaRPr>
              </a:p>
            </p:txBody>
          </p:sp>
          <p:sp>
            <p:nvSpPr>
              <p:cNvPr id="51" name="Text Box 53">
                <a:extLst>
                  <a:ext uri="{FF2B5EF4-FFF2-40B4-BE49-F238E27FC236}">
                    <a16:creationId xmlns:a16="http://schemas.microsoft.com/office/drawing/2014/main" id="{FCF1C016-8DC5-D91E-97F8-4F15A8B0027E}"/>
                  </a:ext>
                </a:extLst>
              </p:cNvPr>
              <p:cNvSpPr txBox="1">
                <a:spLocks noChangeArrowheads="1"/>
              </p:cNvSpPr>
              <p:nvPr/>
            </p:nvSpPr>
            <p:spPr bwMode="auto">
              <a:xfrm>
                <a:off x="4056063" y="709613"/>
                <a:ext cx="1181100" cy="354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18" charset="0"/>
                    <a:cs typeface="Arial" charset="0"/>
                  </a:defRPr>
                </a:lvl1pPr>
                <a:lvl2pPr marL="742950" indent="-285750">
                  <a:defRPr sz="2400">
                    <a:solidFill>
                      <a:schemeClr val="tx1"/>
                    </a:solidFill>
                    <a:latin typeface="Times" pitchFamily="18" charset="0"/>
                    <a:cs typeface="Arial" charset="0"/>
                  </a:defRPr>
                </a:lvl2pPr>
                <a:lvl3pPr marL="1143000" indent="-228600">
                  <a:defRPr sz="2400">
                    <a:solidFill>
                      <a:schemeClr val="tx1"/>
                    </a:solidFill>
                    <a:latin typeface="Times" pitchFamily="18" charset="0"/>
                    <a:cs typeface="Arial" charset="0"/>
                  </a:defRPr>
                </a:lvl3pPr>
                <a:lvl4pPr marL="1600200" indent="-228600">
                  <a:defRPr sz="2400">
                    <a:solidFill>
                      <a:schemeClr val="tx1"/>
                    </a:solidFill>
                    <a:latin typeface="Times" pitchFamily="18" charset="0"/>
                    <a:cs typeface="Arial" charset="0"/>
                  </a:defRPr>
                </a:lvl4pPr>
                <a:lvl5pPr marL="2057400" indent="-228600">
                  <a:defRPr sz="2400">
                    <a:solidFill>
                      <a:schemeClr val="tx1"/>
                    </a:solidFill>
                    <a:latin typeface="Times" pitchFamily="18" charset="0"/>
                    <a:cs typeface="Arial" charset="0"/>
                  </a:defRPr>
                </a:lvl5pPr>
                <a:lvl6pPr marL="2514600" indent="-228600" eaLnBrk="0" fontAlgn="base" hangingPunct="0">
                  <a:spcBef>
                    <a:spcPct val="0"/>
                  </a:spcBef>
                  <a:spcAft>
                    <a:spcPct val="0"/>
                  </a:spcAft>
                  <a:defRPr sz="2400">
                    <a:solidFill>
                      <a:schemeClr val="tx1"/>
                    </a:solidFill>
                    <a:latin typeface="Times" pitchFamily="18" charset="0"/>
                    <a:cs typeface="Arial" charset="0"/>
                  </a:defRPr>
                </a:lvl6pPr>
                <a:lvl7pPr marL="2971800" indent="-228600" eaLnBrk="0" fontAlgn="base" hangingPunct="0">
                  <a:spcBef>
                    <a:spcPct val="0"/>
                  </a:spcBef>
                  <a:spcAft>
                    <a:spcPct val="0"/>
                  </a:spcAft>
                  <a:defRPr sz="2400">
                    <a:solidFill>
                      <a:schemeClr val="tx1"/>
                    </a:solidFill>
                    <a:latin typeface="Times" pitchFamily="18" charset="0"/>
                    <a:cs typeface="Arial" charset="0"/>
                  </a:defRPr>
                </a:lvl7pPr>
                <a:lvl8pPr marL="3429000" indent="-228600" eaLnBrk="0" fontAlgn="base" hangingPunct="0">
                  <a:spcBef>
                    <a:spcPct val="0"/>
                  </a:spcBef>
                  <a:spcAft>
                    <a:spcPct val="0"/>
                  </a:spcAft>
                  <a:defRPr sz="2400">
                    <a:solidFill>
                      <a:schemeClr val="tx1"/>
                    </a:solidFill>
                    <a:latin typeface="Times" pitchFamily="18" charset="0"/>
                    <a:cs typeface="Arial" charset="0"/>
                  </a:defRPr>
                </a:lvl8pPr>
                <a:lvl9pPr marL="3886200" indent="-228600" eaLnBrk="0" fontAlgn="base" hangingPunct="0">
                  <a:spcBef>
                    <a:spcPct val="0"/>
                  </a:spcBef>
                  <a:spcAft>
                    <a:spcPct val="0"/>
                  </a:spcAft>
                  <a:defRPr sz="2400">
                    <a:solidFill>
                      <a:schemeClr val="tx1"/>
                    </a:solidFill>
                    <a:latin typeface="Times" pitchFamily="18" charset="0"/>
                    <a:cs typeface="Arial" charset="0"/>
                  </a:defRPr>
                </a:lvl9pPr>
              </a:lstStyle>
              <a:p>
                <a:pPr algn="ctr"/>
                <a:r>
                  <a:rPr lang="en-US" altLang="zh-CN" sz="1200">
                    <a:latin typeface="Arial" charset="0"/>
                    <a:ea typeface="SimSun" pitchFamily="2" charset="-122"/>
                  </a:rPr>
                  <a:t>Road users</a:t>
                </a:r>
                <a:endParaRPr lang="en-US" sz="1200">
                  <a:latin typeface="Arial" charset="0"/>
                  <a:ea typeface="SimSun" pitchFamily="2" charset="-122"/>
                </a:endParaRPr>
              </a:p>
            </p:txBody>
          </p:sp>
          <p:sp>
            <p:nvSpPr>
              <p:cNvPr id="52" name="Text Box 55">
                <a:extLst>
                  <a:ext uri="{FF2B5EF4-FFF2-40B4-BE49-F238E27FC236}">
                    <a16:creationId xmlns:a16="http://schemas.microsoft.com/office/drawing/2014/main" id="{704F3F18-EF57-601F-3DA3-C4BE9261765D}"/>
                  </a:ext>
                </a:extLst>
              </p:cNvPr>
              <p:cNvSpPr txBox="1">
                <a:spLocks noChangeArrowheads="1"/>
              </p:cNvSpPr>
              <p:nvPr/>
            </p:nvSpPr>
            <p:spPr bwMode="auto">
              <a:xfrm>
                <a:off x="4983163" y="1362075"/>
                <a:ext cx="946150" cy="236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18" charset="0"/>
                    <a:cs typeface="Arial" charset="0"/>
                  </a:defRPr>
                </a:lvl1pPr>
                <a:lvl2pPr marL="742950" indent="-285750">
                  <a:defRPr sz="2400">
                    <a:solidFill>
                      <a:schemeClr val="tx1"/>
                    </a:solidFill>
                    <a:latin typeface="Times" pitchFamily="18" charset="0"/>
                    <a:cs typeface="Arial" charset="0"/>
                  </a:defRPr>
                </a:lvl2pPr>
                <a:lvl3pPr marL="1143000" indent="-228600">
                  <a:defRPr sz="2400">
                    <a:solidFill>
                      <a:schemeClr val="tx1"/>
                    </a:solidFill>
                    <a:latin typeface="Times" pitchFamily="18" charset="0"/>
                    <a:cs typeface="Arial" charset="0"/>
                  </a:defRPr>
                </a:lvl3pPr>
                <a:lvl4pPr marL="1600200" indent="-228600">
                  <a:defRPr sz="2400">
                    <a:solidFill>
                      <a:schemeClr val="tx1"/>
                    </a:solidFill>
                    <a:latin typeface="Times" pitchFamily="18" charset="0"/>
                    <a:cs typeface="Arial" charset="0"/>
                  </a:defRPr>
                </a:lvl4pPr>
                <a:lvl5pPr marL="2057400" indent="-228600">
                  <a:defRPr sz="2400">
                    <a:solidFill>
                      <a:schemeClr val="tx1"/>
                    </a:solidFill>
                    <a:latin typeface="Times" pitchFamily="18" charset="0"/>
                    <a:cs typeface="Arial" charset="0"/>
                  </a:defRPr>
                </a:lvl5pPr>
                <a:lvl6pPr marL="2514600" indent="-228600" eaLnBrk="0" fontAlgn="base" hangingPunct="0">
                  <a:spcBef>
                    <a:spcPct val="0"/>
                  </a:spcBef>
                  <a:spcAft>
                    <a:spcPct val="0"/>
                  </a:spcAft>
                  <a:defRPr sz="2400">
                    <a:solidFill>
                      <a:schemeClr val="tx1"/>
                    </a:solidFill>
                    <a:latin typeface="Times" pitchFamily="18" charset="0"/>
                    <a:cs typeface="Arial" charset="0"/>
                  </a:defRPr>
                </a:lvl6pPr>
                <a:lvl7pPr marL="2971800" indent="-228600" eaLnBrk="0" fontAlgn="base" hangingPunct="0">
                  <a:spcBef>
                    <a:spcPct val="0"/>
                  </a:spcBef>
                  <a:spcAft>
                    <a:spcPct val="0"/>
                  </a:spcAft>
                  <a:defRPr sz="2400">
                    <a:solidFill>
                      <a:schemeClr val="tx1"/>
                    </a:solidFill>
                    <a:latin typeface="Times" pitchFamily="18" charset="0"/>
                    <a:cs typeface="Arial" charset="0"/>
                  </a:defRPr>
                </a:lvl7pPr>
                <a:lvl8pPr marL="3429000" indent="-228600" eaLnBrk="0" fontAlgn="base" hangingPunct="0">
                  <a:spcBef>
                    <a:spcPct val="0"/>
                  </a:spcBef>
                  <a:spcAft>
                    <a:spcPct val="0"/>
                  </a:spcAft>
                  <a:defRPr sz="2400">
                    <a:solidFill>
                      <a:schemeClr val="tx1"/>
                    </a:solidFill>
                    <a:latin typeface="Times" pitchFamily="18" charset="0"/>
                    <a:cs typeface="Arial" charset="0"/>
                  </a:defRPr>
                </a:lvl8pPr>
                <a:lvl9pPr marL="3886200" indent="-228600" eaLnBrk="0" fontAlgn="base" hangingPunct="0">
                  <a:spcBef>
                    <a:spcPct val="0"/>
                  </a:spcBef>
                  <a:spcAft>
                    <a:spcPct val="0"/>
                  </a:spcAft>
                  <a:defRPr sz="2400">
                    <a:solidFill>
                      <a:schemeClr val="tx1"/>
                    </a:solidFill>
                    <a:latin typeface="Times" pitchFamily="18" charset="0"/>
                    <a:cs typeface="Arial" charset="0"/>
                  </a:defRPr>
                </a:lvl9pPr>
              </a:lstStyle>
              <a:p>
                <a:r>
                  <a:rPr lang="en-US" altLang="zh-CN" sz="1200">
                    <a:latin typeface="Arial" charset="0"/>
                    <a:ea typeface="SimSun" pitchFamily="2" charset="-122"/>
                  </a:rPr>
                  <a:t>Vehicle</a:t>
                </a:r>
                <a:endParaRPr lang="en-US" sz="1200">
                  <a:latin typeface="Arial" charset="0"/>
                  <a:ea typeface="SimSun" pitchFamily="2" charset="-122"/>
                </a:endParaRPr>
              </a:p>
            </p:txBody>
          </p:sp>
          <p:sp>
            <p:nvSpPr>
              <p:cNvPr id="53" name="Text Box 88">
                <a:extLst>
                  <a:ext uri="{FF2B5EF4-FFF2-40B4-BE49-F238E27FC236}">
                    <a16:creationId xmlns:a16="http://schemas.microsoft.com/office/drawing/2014/main" id="{51824137-B1F8-D9E8-F757-10DB61E49405}"/>
                  </a:ext>
                </a:extLst>
              </p:cNvPr>
              <p:cNvSpPr txBox="1">
                <a:spLocks noChangeArrowheads="1"/>
              </p:cNvSpPr>
              <p:nvPr/>
            </p:nvSpPr>
            <p:spPr bwMode="auto">
              <a:xfrm>
                <a:off x="3582988" y="117475"/>
                <a:ext cx="2127250" cy="355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defRPr sz="2400">
                    <a:solidFill>
                      <a:schemeClr val="tx1"/>
                    </a:solidFill>
                    <a:latin typeface="Times" pitchFamily="18" charset="0"/>
                    <a:cs typeface="Arial" charset="0"/>
                  </a:defRPr>
                </a:lvl1pPr>
                <a:lvl2pPr marL="742950" indent="-285750">
                  <a:defRPr sz="2400">
                    <a:solidFill>
                      <a:schemeClr val="tx1"/>
                    </a:solidFill>
                    <a:latin typeface="Times" pitchFamily="18" charset="0"/>
                    <a:cs typeface="Arial" charset="0"/>
                  </a:defRPr>
                </a:lvl2pPr>
                <a:lvl3pPr marL="1143000" indent="-228600">
                  <a:defRPr sz="2400">
                    <a:solidFill>
                      <a:schemeClr val="tx1"/>
                    </a:solidFill>
                    <a:latin typeface="Times" pitchFamily="18" charset="0"/>
                    <a:cs typeface="Arial" charset="0"/>
                  </a:defRPr>
                </a:lvl3pPr>
                <a:lvl4pPr marL="1600200" indent="-228600">
                  <a:defRPr sz="2400">
                    <a:solidFill>
                      <a:schemeClr val="tx1"/>
                    </a:solidFill>
                    <a:latin typeface="Times" pitchFamily="18" charset="0"/>
                    <a:cs typeface="Arial" charset="0"/>
                  </a:defRPr>
                </a:lvl4pPr>
                <a:lvl5pPr marL="2057400" indent="-228600">
                  <a:defRPr sz="2400">
                    <a:solidFill>
                      <a:schemeClr val="tx1"/>
                    </a:solidFill>
                    <a:latin typeface="Times" pitchFamily="18" charset="0"/>
                    <a:cs typeface="Arial" charset="0"/>
                  </a:defRPr>
                </a:lvl5pPr>
                <a:lvl6pPr marL="2514600" indent="-228600" eaLnBrk="0" fontAlgn="base" hangingPunct="0">
                  <a:spcBef>
                    <a:spcPct val="0"/>
                  </a:spcBef>
                  <a:spcAft>
                    <a:spcPct val="0"/>
                  </a:spcAft>
                  <a:defRPr sz="2400">
                    <a:solidFill>
                      <a:schemeClr val="tx1"/>
                    </a:solidFill>
                    <a:latin typeface="Times" pitchFamily="18" charset="0"/>
                    <a:cs typeface="Arial" charset="0"/>
                  </a:defRPr>
                </a:lvl6pPr>
                <a:lvl7pPr marL="2971800" indent="-228600" eaLnBrk="0" fontAlgn="base" hangingPunct="0">
                  <a:spcBef>
                    <a:spcPct val="0"/>
                  </a:spcBef>
                  <a:spcAft>
                    <a:spcPct val="0"/>
                  </a:spcAft>
                  <a:defRPr sz="2400">
                    <a:solidFill>
                      <a:schemeClr val="tx1"/>
                    </a:solidFill>
                    <a:latin typeface="Times" pitchFamily="18" charset="0"/>
                    <a:cs typeface="Arial" charset="0"/>
                  </a:defRPr>
                </a:lvl7pPr>
                <a:lvl8pPr marL="3429000" indent="-228600" eaLnBrk="0" fontAlgn="base" hangingPunct="0">
                  <a:spcBef>
                    <a:spcPct val="0"/>
                  </a:spcBef>
                  <a:spcAft>
                    <a:spcPct val="0"/>
                  </a:spcAft>
                  <a:defRPr sz="2400">
                    <a:solidFill>
                      <a:schemeClr val="tx1"/>
                    </a:solidFill>
                    <a:latin typeface="Times" pitchFamily="18" charset="0"/>
                    <a:cs typeface="Arial" charset="0"/>
                  </a:defRPr>
                </a:lvl8pPr>
                <a:lvl9pPr marL="3886200" indent="-228600" eaLnBrk="0" fontAlgn="base" hangingPunct="0">
                  <a:spcBef>
                    <a:spcPct val="0"/>
                  </a:spcBef>
                  <a:spcAft>
                    <a:spcPct val="0"/>
                  </a:spcAft>
                  <a:defRPr sz="2400">
                    <a:solidFill>
                      <a:schemeClr val="tx1"/>
                    </a:solidFill>
                    <a:latin typeface="Times" pitchFamily="18" charset="0"/>
                    <a:cs typeface="Arial" charset="0"/>
                  </a:defRPr>
                </a:lvl9pPr>
              </a:lstStyle>
              <a:p>
                <a:endParaRPr lang="en-US" sz="1200">
                  <a:latin typeface="Arial" charset="0"/>
                </a:endParaRPr>
              </a:p>
            </p:txBody>
          </p:sp>
        </p:grpSp>
        <p:grpSp>
          <p:nvGrpSpPr>
            <p:cNvPr id="6" name="Group 5">
              <a:extLst>
                <a:ext uri="{FF2B5EF4-FFF2-40B4-BE49-F238E27FC236}">
                  <a16:creationId xmlns:a16="http://schemas.microsoft.com/office/drawing/2014/main" id="{6667AB15-950E-602C-4588-32FA18517507}"/>
                </a:ext>
              </a:extLst>
            </p:cNvPr>
            <p:cNvGrpSpPr/>
            <p:nvPr/>
          </p:nvGrpSpPr>
          <p:grpSpPr>
            <a:xfrm>
              <a:off x="1765300" y="2610287"/>
              <a:ext cx="5586413" cy="4089400"/>
              <a:chOff x="1765300" y="2610287"/>
              <a:chExt cx="5586413" cy="4089400"/>
            </a:xfrm>
          </p:grpSpPr>
          <p:sp>
            <p:nvSpPr>
              <p:cNvPr id="7" name="AutoShape 58">
                <a:extLst>
                  <a:ext uri="{FF2B5EF4-FFF2-40B4-BE49-F238E27FC236}">
                    <a16:creationId xmlns:a16="http://schemas.microsoft.com/office/drawing/2014/main" id="{6A70C026-4513-F59F-797A-A00785282B63}"/>
                  </a:ext>
                </a:extLst>
              </p:cNvPr>
              <p:cNvSpPr>
                <a:spLocks noChangeArrowheads="1"/>
              </p:cNvSpPr>
              <p:nvPr/>
            </p:nvSpPr>
            <p:spPr bwMode="auto">
              <a:xfrm>
                <a:off x="5695950" y="3281800"/>
                <a:ext cx="1655763" cy="1063625"/>
              </a:xfrm>
              <a:prstGeom prst="triangle">
                <a:avLst>
                  <a:gd name="adj" fmla="val 50000"/>
                </a:avLst>
              </a:prstGeom>
              <a:solidFill>
                <a:srgbClr val="336699">
                  <a:alpha val="50195"/>
                </a:srgbClr>
              </a:solidFill>
              <a:ln w="9525"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grpSp>
            <p:nvGrpSpPr>
              <p:cNvPr id="8" name="Group 7">
                <a:extLst>
                  <a:ext uri="{FF2B5EF4-FFF2-40B4-BE49-F238E27FC236}">
                    <a16:creationId xmlns:a16="http://schemas.microsoft.com/office/drawing/2014/main" id="{397F48B0-75FB-FA3C-F1B9-83FD257A32E2}"/>
                  </a:ext>
                </a:extLst>
              </p:cNvPr>
              <p:cNvGrpSpPr/>
              <p:nvPr/>
            </p:nvGrpSpPr>
            <p:grpSpPr>
              <a:xfrm>
                <a:off x="1765300" y="2610287"/>
                <a:ext cx="5368925" cy="1749425"/>
                <a:chOff x="1765300" y="2009775"/>
                <a:chExt cx="5368925" cy="1749425"/>
              </a:xfrm>
            </p:grpSpPr>
            <p:sp>
              <p:nvSpPr>
                <p:cNvPr id="33" name="Text Box 49">
                  <a:extLst>
                    <a:ext uri="{FF2B5EF4-FFF2-40B4-BE49-F238E27FC236}">
                      <a16:creationId xmlns:a16="http://schemas.microsoft.com/office/drawing/2014/main" id="{2C49BB7D-4CAD-9660-8C78-E0C66336714B}"/>
                    </a:ext>
                  </a:extLst>
                </p:cNvPr>
                <p:cNvSpPr txBox="1">
                  <a:spLocks noChangeArrowheads="1"/>
                </p:cNvSpPr>
                <p:nvPr/>
              </p:nvSpPr>
              <p:spPr bwMode="auto">
                <a:xfrm>
                  <a:off x="1765300" y="2392363"/>
                  <a:ext cx="1590675" cy="355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defRPr sz="2400">
                      <a:solidFill>
                        <a:schemeClr val="tx1"/>
                      </a:solidFill>
                      <a:latin typeface="Times" pitchFamily="18" charset="0"/>
                      <a:cs typeface="Arial" charset="0"/>
                    </a:defRPr>
                  </a:lvl1pPr>
                  <a:lvl2pPr marL="742950" indent="-285750">
                    <a:defRPr sz="2400">
                      <a:solidFill>
                        <a:schemeClr val="tx1"/>
                      </a:solidFill>
                      <a:latin typeface="Times" pitchFamily="18" charset="0"/>
                      <a:cs typeface="Arial" charset="0"/>
                    </a:defRPr>
                  </a:lvl2pPr>
                  <a:lvl3pPr marL="1143000" indent="-228600">
                    <a:defRPr sz="2400">
                      <a:solidFill>
                        <a:schemeClr val="tx1"/>
                      </a:solidFill>
                      <a:latin typeface="Times" pitchFamily="18" charset="0"/>
                      <a:cs typeface="Arial" charset="0"/>
                    </a:defRPr>
                  </a:lvl3pPr>
                  <a:lvl4pPr marL="1600200" indent="-228600">
                    <a:defRPr sz="2400">
                      <a:solidFill>
                        <a:schemeClr val="tx1"/>
                      </a:solidFill>
                      <a:latin typeface="Times" pitchFamily="18" charset="0"/>
                      <a:cs typeface="Arial" charset="0"/>
                    </a:defRPr>
                  </a:lvl4pPr>
                  <a:lvl5pPr marL="2057400" indent="-228600">
                    <a:defRPr sz="2400">
                      <a:solidFill>
                        <a:schemeClr val="tx1"/>
                      </a:solidFill>
                      <a:latin typeface="Times" pitchFamily="18" charset="0"/>
                      <a:cs typeface="Arial" charset="0"/>
                    </a:defRPr>
                  </a:lvl5pPr>
                  <a:lvl6pPr marL="2514600" indent="-228600" eaLnBrk="0" fontAlgn="base" hangingPunct="0">
                    <a:spcBef>
                      <a:spcPct val="0"/>
                    </a:spcBef>
                    <a:spcAft>
                      <a:spcPct val="0"/>
                    </a:spcAft>
                    <a:defRPr sz="2400">
                      <a:solidFill>
                        <a:schemeClr val="tx1"/>
                      </a:solidFill>
                      <a:latin typeface="Times" pitchFamily="18" charset="0"/>
                      <a:cs typeface="Arial" charset="0"/>
                    </a:defRPr>
                  </a:lvl6pPr>
                  <a:lvl7pPr marL="2971800" indent="-228600" eaLnBrk="0" fontAlgn="base" hangingPunct="0">
                    <a:spcBef>
                      <a:spcPct val="0"/>
                    </a:spcBef>
                    <a:spcAft>
                      <a:spcPct val="0"/>
                    </a:spcAft>
                    <a:defRPr sz="2400">
                      <a:solidFill>
                        <a:schemeClr val="tx1"/>
                      </a:solidFill>
                      <a:latin typeface="Times" pitchFamily="18" charset="0"/>
                      <a:cs typeface="Arial" charset="0"/>
                    </a:defRPr>
                  </a:lvl7pPr>
                  <a:lvl8pPr marL="3429000" indent="-228600" eaLnBrk="0" fontAlgn="base" hangingPunct="0">
                    <a:spcBef>
                      <a:spcPct val="0"/>
                    </a:spcBef>
                    <a:spcAft>
                      <a:spcPct val="0"/>
                    </a:spcAft>
                    <a:defRPr sz="2400">
                      <a:solidFill>
                        <a:schemeClr val="tx1"/>
                      </a:solidFill>
                      <a:latin typeface="Times" pitchFamily="18" charset="0"/>
                      <a:cs typeface="Arial" charset="0"/>
                    </a:defRPr>
                  </a:lvl8pPr>
                  <a:lvl9pPr marL="3886200" indent="-228600" eaLnBrk="0" fontAlgn="base" hangingPunct="0">
                    <a:spcBef>
                      <a:spcPct val="0"/>
                    </a:spcBef>
                    <a:spcAft>
                      <a:spcPct val="0"/>
                    </a:spcAft>
                    <a:defRPr sz="2400">
                      <a:solidFill>
                        <a:schemeClr val="tx1"/>
                      </a:solidFill>
                      <a:latin typeface="Times" pitchFamily="18" charset="0"/>
                      <a:cs typeface="Arial" charset="0"/>
                    </a:defRPr>
                  </a:lvl9pPr>
                </a:lstStyle>
                <a:p>
                  <a:r>
                    <a:rPr lang="en-US" altLang="zh-CN" sz="1400" dirty="0">
                      <a:latin typeface="Arial" charset="0"/>
                      <a:ea typeface="SimSun" pitchFamily="2" charset="-122"/>
                    </a:rPr>
                    <a:t>Desired output</a:t>
                  </a:r>
                  <a:endParaRPr lang="en-US" sz="1400" dirty="0">
                    <a:latin typeface="Arial" charset="0"/>
                    <a:ea typeface="SimSun" pitchFamily="2" charset="-122"/>
                  </a:endParaRPr>
                </a:p>
              </p:txBody>
            </p:sp>
            <p:sp>
              <p:nvSpPr>
                <p:cNvPr id="34" name="AutoShape 56">
                  <a:extLst>
                    <a:ext uri="{FF2B5EF4-FFF2-40B4-BE49-F238E27FC236}">
                      <a16:creationId xmlns:a16="http://schemas.microsoft.com/office/drawing/2014/main" id="{3551409D-539C-53E5-6790-E0B0576958CB}"/>
                    </a:ext>
                  </a:extLst>
                </p:cNvPr>
                <p:cNvSpPr>
                  <a:spLocks noChangeArrowheads="1"/>
                </p:cNvSpPr>
                <p:nvPr/>
              </p:nvSpPr>
              <p:spPr bwMode="auto">
                <a:xfrm>
                  <a:off x="2044700" y="2719388"/>
                  <a:ext cx="1419225" cy="709612"/>
                </a:xfrm>
                <a:prstGeom prst="roundRect">
                  <a:avLst>
                    <a:gd name="adj" fmla="val 16667"/>
                  </a:avLst>
                </a:prstGeom>
                <a:solidFill>
                  <a:srgbClr val="3399FF">
                    <a:alpha val="50195"/>
                  </a:srgbClr>
                </a:solidFill>
                <a:ln w="9525" algn="ctr">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35" name="AutoShape 57">
                  <a:extLst>
                    <a:ext uri="{FF2B5EF4-FFF2-40B4-BE49-F238E27FC236}">
                      <a16:creationId xmlns:a16="http://schemas.microsoft.com/office/drawing/2014/main" id="{D36B4351-71D3-EAB8-39A4-137A33D5DD80}"/>
                    </a:ext>
                  </a:extLst>
                </p:cNvPr>
                <p:cNvSpPr>
                  <a:spLocks noChangeArrowheads="1"/>
                </p:cNvSpPr>
                <p:nvPr/>
              </p:nvSpPr>
              <p:spPr bwMode="auto">
                <a:xfrm>
                  <a:off x="3908425" y="2695575"/>
                  <a:ext cx="1655763" cy="1063625"/>
                </a:xfrm>
                <a:prstGeom prst="triangle">
                  <a:avLst>
                    <a:gd name="adj" fmla="val 50000"/>
                  </a:avLst>
                </a:prstGeom>
                <a:solidFill>
                  <a:srgbClr val="336699">
                    <a:alpha val="50195"/>
                  </a:srgbClr>
                </a:solidFill>
                <a:ln w="9525"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36" name="Line 65">
                  <a:extLst>
                    <a:ext uri="{FF2B5EF4-FFF2-40B4-BE49-F238E27FC236}">
                      <a16:creationId xmlns:a16="http://schemas.microsoft.com/office/drawing/2014/main" id="{DC0270F7-3224-6F32-2FC1-EC1E724C0A7B}"/>
                    </a:ext>
                  </a:extLst>
                </p:cNvPr>
                <p:cNvSpPr>
                  <a:spLocks noChangeShapeType="1"/>
                </p:cNvSpPr>
                <p:nvPr/>
              </p:nvSpPr>
              <p:spPr bwMode="auto">
                <a:xfrm>
                  <a:off x="4560888" y="2219325"/>
                  <a:ext cx="0" cy="708025"/>
                </a:xfrm>
                <a:prstGeom prst="line">
                  <a:avLst/>
                </a:prstGeom>
                <a:noFill/>
                <a:ln w="95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37" name="Line 66">
                  <a:extLst>
                    <a:ext uri="{FF2B5EF4-FFF2-40B4-BE49-F238E27FC236}">
                      <a16:creationId xmlns:a16="http://schemas.microsoft.com/office/drawing/2014/main" id="{12CE79EB-C36E-C618-ECEB-1D3D5D115B86}"/>
                    </a:ext>
                  </a:extLst>
                </p:cNvPr>
                <p:cNvSpPr>
                  <a:spLocks noChangeShapeType="1"/>
                </p:cNvSpPr>
                <p:nvPr/>
              </p:nvSpPr>
              <p:spPr bwMode="auto">
                <a:xfrm>
                  <a:off x="4456113" y="2205038"/>
                  <a:ext cx="0" cy="825500"/>
                </a:xfrm>
                <a:prstGeom prst="line">
                  <a:avLst/>
                </a:prstGeom>
                <a:noFill/>
                <a:ln w="95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38" name="Line 67">
                  <a:extLst>
                    <a:ext uri="{FF2B5EF4-FFF2-40B4-BE49-F238E27FC236}">
                      <a16:creationId xmlns:a16="http://schemas.microsoft.com/office/drawing/2014/main" id="{DBFE7680-3BB6-76C7-016D-4341D2C28E25}"/>
                    </a:ext>
                  </a:extLst>
                </p:cNvPr>
                <p:cNvSpPr>
                  <a:spLocks noChangeShapeType="1"/>
                </p:cNvSpPr>
                <p:nvPr/>
              </p:nvSpPr>
              <p:spPr bwMode="auto">
                <a:xfrm>
                  <a:off x="5634038" y="2009775"/>
                  <a:ext cx="738187" cy="842963"/>
                </a:xfrm>
                <a:prstGeom prst="line">
                  <a:avLst/>
                </a:prstGeom>
                <a:noFill/>
                <a:ln w="95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39" name="Line 68">
                  <a:extLst>
                    <a:ext uri="{FF2B5EF4-FFF2-40B4-BE49-F238E27FC236}">
                      <a16:creationId xmlns:a16="http://schemas.microsoft.com/office/drawing/2014/main" id="{1DD295AB-90BD-8914-1069-B9BE97A5FD84}"/>
                    </a:ext>
                  </a:extLst>
                </p:cNvPr>
                <p:cNvSpPr>
                  <a:spLocks noChangeShapeType="1"/>
                </p:cNvSpPr>
                <p:nvPr/>
              </p:nvSpPr>
              <p:spPr bwMode="auto">
                <a:xfrm>
                  <a:off x="5473700" y="2089150"/>
                  <a:ext cx="754063" cy="979488"/>
                </a:xfrm>
                <a:prstGeom prst="line">
                  <a:avLst/>
                </a:prstGeom>
                <a:noFill/>
                <a:ln w="95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40" name="Line 69">
                  <a:extLst>
                    <a:ext uri="{FF2B5EF4-FFF2-40B4-BE49-F238E27FC236}">
                      <a16:creationId xmlns:a16="http://schemas.microsoft.com/office/drawing/2014/main" id="{FA48DD02-9C19-6F50-ECDA-9F7D1EF9B76B}"/>
                    </a:ext>
                  </a:extLst>
                </p:cNvPr>
                <p:cNvSpPr>
                  <a:spLocks noChangeShapeType="1"/>
                </p:cNvSpPr>
                <p:nvPr/>
              </p:nvSpPr>
              <p:spPr bwMode="auto">
                <a:xfrm flipH="1">
                  <a:off x="3387725" y="2128838"/>
                  <a:ext cx="473075" cy="590550"/>
                </a:xfrm>
                <a:prstGeom prst="line">
                  <a:avLst/>
                </a:prstGeom>
                <a:noFill/>
                <a:ln w="95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41" name="Line 70">
                  <a:extLst>
                    <a:ext uri="{FF2B5EF4-FFF2-40B4-BE49-F238E27FC236}">
                      <a16:creationId xmlns:a16="http://schemas.microsoft.com/office/drawing/2014/main" id="{49EEC77B-7672-1DB1-DF78-EB4B8346BD89}"/>
                    </a:ext>
                  </a:extLst>
                </p:cNvPr>
                <p:cNvSpPr>
                  <a:spLocks noChangeShapeType="1"/>
                </p:cNvSpPr>
                <p:nvPr/>
              </p:nvSpPr>
              <p:spPr bwMode="auto">
                <a:xfrm flipH="1">
                  <a:off x="3286125" y="2122488"/>
                  <a:ext cx="473075" cy="592137"/>
                </a:xfrm>
                <a:prstGeom prst="line">
                  <a:avLst/>
                </a:prstGeom>
                <a:noFill/>
                <a:ln w="95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42" name="Text Box 71">
                  <a:extLst>
                    <a:ext uri="{FF2B5EF4-FFF2-40B4-BE49-F238E27FC236}">
                      <a16:creationId xmlns:a16="http://schemas.microsoft.com/office/drawing/2014/main" id="{6BCADEF2-D408-EB37-4047-6318E074D42C}"/>
                    </a:ext>
                  </a:extLst>
                </p:cNvPr>
                <p:cNvSpPr txBox="1">
                  <a:spLocks noChangeArrowheads="1"/>
                </p:cNvSpPr>
                <p:nvPr/>
              </p:nvSpPr>
              <p:spPr bwMode="auto">
                <a:xfrm>
                  <a:off x="2352675" y="2924175"/>
                  <a:ext cx="946150" cy="3540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defRPr sz="2400">
                      <a:solidFill>
                        <a:schemeClr val="tx1"/>
                      </a:solidFill>
                      <a:latin typeface="Times" pitchFamily="18" charset="0"/>
                      <a:cs typeface="Arial" charset="0"/>
                    </a:defRPr>
                  </a:lvl1pPr>
                  <a:lvl2pPr marL="742950" indent="-285750">
                    <a:defRPr sz="2400">
                      <a:solidFill>
                        <a:schemeClr val="tx1"/>
                      </a:solidFill>
                      <a:latin typeface="Times" pitchFamily="18" charset="0"/>
                      <a:cs typeface="Arial" charset="0"/>
                    </a:defRPr>
                  </a:lvl2pPr>
                  <a:lvl3pPr marL="1143000" indent="-228600">
                    <a:defRPr sz="2400">
                      <a:solidFill>
                        <a:schemeClr val="tx1"/>
                      </a:solidFill>
                      <a:latin typeface="Times" pitchFamily="18" charset="0"/>
                      <a:cs typeface="Arial" charset="0"/>
                    </a:defRPr>
                  </a:lvl3pPr>
                  <a:lvl4pPr marL="1600200" indent="-228600">
                    <a:defRPr sz="2400">
                      <a:solidFill>
                        <a:schemeClr val="tx1"/>
                      </a:solidFill>
                      <a:latin typeface="Times" pitchFamily="18" charset="0"/>
                      <a:cs typeface="Arial" charset="0"/>
                    </a:defRPr>
                  </a:lvl4pPr>
                  <a:lvl5pPr marL="2057400" indent="-228600">
                    <a:defRPr sz="2400">
                      <a:solidFill>
                        <a:schemeClr val="tx1"/>
                      </a:solidFill>
                      <a:latin typeface="Times" pitchFamily="18" charset="0"/>
                      <a:cs typeface="Arial" charset="0"/>
                    </a:defRPr>
                  </a:lvl5pPr>
                  <a:lvl6pPr marL="2514600" indent="-228600" eaLnBrk="0" fontAlgn="base" hangingPunct="0">
                    <a:spcBef>
                      <a:spcPct val="0"/>
                    </a:spcBef>
                    <a:spcAft>
                      <a:spcPct val="0"/>
                    </a:spcAft>
                    <a:defRPr sz="2400">
                      <a:solidFill>
                        <a:schemeClr val="tx1"/>
                      </a:solidFill>
                      <a:latin typeface="Times" pitchFamily="18" charset="0"/>
                      <a:cs typeface="Arial" charset="0"/>
                    </a:defRPr>
                  </a:lvl6pPr>
                  <a:lvl7pPr marL="2971800" indent="-228600" eaLnBrk="0" fontAlgn="base" hangingPunct="0">
                    <a:spcBef>
                      <a:spcPct val="0"/>
                    </a:spcBef>
                    <a:spcAft>
                      <a:spcPct val="0"/>
                    </a:spcAft>
                    <a:defRPr sz="2400">
                      <a:solidFill>
                        <a:schemeClr val="tx1"/>
                      </a:solidFill>
                      <a:latin typeface="Times" pitchFamily="18" charset="0"/>
                      <a:cs typeface="Arial" charset="0"/>
                    </a:defRPr>
                  </a:lvl7pPr>
                  <a:lvl8pPr marL="3429000" indent="-228600" eaLnBrk="0" fontAlgn="base" hangingPunct="0">
                    <a:spcBef>
                      <a:spcPct val="0"/>
                    </a:spcBef>
                    <a:spcAft>
                      <a:spcPct val="0"/>
                    </a:spcAft>
                    <a:defRPr sz="2400">
                      <a:solidFill>
                        <a:schemeClr val="tx1"/>
                      </a:solidFill>
                      <a:latin typeface="Times" pitchFamily="18" charset="0"/>
                      <a:cs typeface="Arial" charset="0"/>
                    </a:defRPr>
                  </a:lvl8pPr>
                  <a:lvl9pPr marL="3886200" indent="-228600" eaLnBrk="0" fontAlgn="base" hangingPunct="0">
                    <a:spcBef>
                      <a:spcPct val="0"/>
                    </a:spcBef>
                    <a:spcAft>
                      <a:spcPct val="0"/>
                    </a:spcAft>
                    <a:defRPr sz="2400">
                      <a:solidFill>
                        <a:schemeClr val="tx1"/>
                      </a:solidFill>
                      <a:latin typeface="Times" pitchFamily="18" charset="0"/>
                      <a:cs typeface="Arial" charset="0"/>
                    </a:defRPr>
                  </a:lvl9pPr>
                </a:lstStyle>
                <a:p>
                  <a:r>
                    <a:rPr lang="en-US" altLang="zh-CN" sz="1200">
                      <a:latin typeface="Arial" charset="0"/>
                      <a:ea typeface="SimSun" pitchFamily="2" charset="-122"/>
                    </a:rPr>
                    <a:t>Mobility</a:t>
                  </a:r>
                  <a:endParaRPr lang="en-US" sz="1200">
                    <a:latin typeface="Arial" charset="0"/>
                    <a:ea typeface="SimSun" pitchFamily="2" charset="-122"/>
                  </a:endParaRPr>
                </a:p>
              </p:txBody>
            </p:sp>
            <p:sp>
              <p:nvSpPr>
                <p:cNvPr id="43" name="Text Box 89">
                  <a:extLst>
                    <a:ext uri="{FF2B5EF4-FFF2-40B4-BE49-F238E27FC236}">
                      <a16:creationId xmlns:a16="http://schemas.microsoft.com/office/drawing/2014/main" id="{4D02E70F-2712-E587-146E-29E3793E7F37}"/>
                    </a:ext>
                  </a:extLst>
                </p:cNvPr>
                <p:cNvSpPr txBox="1">
                  <a:spLocks noChangeArrowheads="1"/>
                </p:cNvSpPr>
                <p:nvPr/>
              </p:nvSpPr>
              <p:spPr bwMode="auto">
                <a:xfrm>
                  <a:off x="5091113" y="2881313"/>
                  <a:ext cx="1052512" cy="473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defRPr sz="2400">
                      <a:solidFill>
                        <a:schemeClr val="tx1"/>
                      </a:solidFill>
                      <a:latin typeface="Times" pitchFamily="18" charset="0"/>
                      <a:cs typeface="Arial" charset="0"/>
                    </a:defRPr>
                  </a:lvl1pPr>
                  <a:lvl2pPr marL="742950" indent="-285750">
                    <a:defRPr sz="2400">
                      <a:solidFill>
                        <a:schemeClr val="tx1"/>
                      </a:solidFill>
                      <a:latin typeface="Times" pitchFamily="18" charset="0"/>
                      <a:cs typeface="Arial" charset="0"/>
                    </a:defRPr>
                  </a:lvl2pPr>
                  <a:lvl3pPr marL="1143000" indent="-228600">
                    <a:defRPr sz="2400">
                      <a:solidFill>
                        <a:schemeClr val="tx1"/>
                      </a:solidFill>
                      <a:latin typeface="Times" pitchFamily="18" charset="0"/>
                      <a:cs typeface="Arial" charset="0"/>
                    </a:defRPr>
                  </a:lvl3pPr>
                  <a:lvl4pPr marL="1600200" indent="-228600">
                    <a:defRPr sz="2400">
                      <a:solidFill>
                        <a:schemeClr val="tx1"/>
                      </a:solidFill>
                      <a:latin typeface="Times" pitchFamily="18" charset="0"/>
                      <a:cs typeface="Arial" charset="0"/>
                    </a:defRPr>
                  </a:lvl4pPr>
                  <a:lvl5pPr marL="2057400" indent="-228600">
                    <a:defRPr sz="2400">
                      <a:solidFill>
                        <a:schemeClr val="tx1"/>
                      </a:solidFill>
                      <a:latin typeface="Times" pitchFamily="18" charset="0"/>
                      <a:cs typeface="Arial" charset="0"/>
                    </a:defRPr>
                  </a:lvl5pPr>
                  <a:lvl6pPr marL="2514600" indent="-228600" eaLnBrk="0" fontAlgn="base" hangingPunct="0">
                    <a:spcBef>
                      <a:spcPct val="0"/>
                    </a:spcBef>
                    <a:spcAft>
                      <a:spcPct val="0"/>
                    </a:spcAft>
                    <a:defRPr sz="2400">
                      <a:solidFill>
                        <a:schemeClr val="tx1"/>
                      </a:solidFill>
                      <a:latin typeface="Times" pitchFamily="18" charset="0"/>
                      <a:cs typeface="Arial" charset="0"/>
                    </a:defRPr>
                  </a:lvl6pPr>
                  <a:lvl7pPr marL="2971800" indent="-228600" eaLnBrk="0" fontAlgn="base" hangingPunct="0">
                    <a:spcBef>
                      <a:spcPct val="0"/>
                    </a:spcBef>
                    <a:spcAft>
                      <a:spcPct val="0"/>
                    </a:spcAft>
                    <a:defRPr sz="2400">
                      <a:solidFill>
                        <a:schemeClr val="tx1"/>
                      </a:solidFill>
                      <a:latin typeface="Times" pitchFamily="18" charset="0"/>
                      <a:cs typeface="Arial" charset="0"/>
                    </a:defRPr>
                  </a:lvl7pPr>
                  <a:lvl8pPr marL="3429000" indent="-228600" eaLnBrk="0" fontAlgn="base" hangingPunct="0">
                    <a:spcBef>
                      <a:spcPct val="0"/>
                    </a:spcBef>
                    <a:spcAft>
                      <a:spcPct val="0"/>
                    </a:spcAft>
                    <a:defRPr sz="2400">
                      <a:solidFill>
                        <a:schemeClr val="tx1"/>
                      </a:solidFill>
                      <a:latin typeface="Times" pitchFamily="18" charset="0"/>
                      <a:cs typeface="Arial" charset="0"/>
                    </a:defRPr>
                  </a:lvl8pPr>
                  <a:lvl9pPr marL="3886200" indent="-228600" eaLnBrk="0" fontAlgn="base" hangingPunct="0">
                    <a:spcBef>
                      <a:spcPct val="0"/>
                    </a:spcBef>
                    <a:spcAft>
                      <a:spcPct val="0"/>
                    </a:spcAft>
                    <a:defRPr sz="2400">
                      <a:solidFill>
                        <a:schemeClr val="tx1"/>
                      </a:solidFill>
                      <a:latin typeface="Times" pitchFamily="18" charset="0"/>
                      <a:cs typeface="Arial" charset="0"/>
                    </a:defRPr>
                  </a:lvl9pPr>
                </a:lstStyle>
                <a:p>
                  <a:pPr algn="ctr"/>
                  <a:r>
                    <a:rPr lang="en-US" altLang="zh-CN" sz="1400" b="1" dirty="0">
                      <a:latin typeface="Arial" charset="0"/>
                      <a:ea typeface="SimSun" pitchFamily="2" charset="-122"/>
                    </a:rPr>
                    <a:t>Undesired outputs</a:t>
                  </a:r>
                  <a:endParaRPr lang="en-US" sz="1400" b="1" dirty="0">
                    <a:latin typeface="Arial" charset="0"/>
                    <a:ea typeface="SimSun" pitchFamily="2" charset="-122"/>
                  </a:endParaRPr>
                </a:p>
              </p:txBody>
            </p:sp>
            <p:sp>
              <p:nvSpPr>
                <p:cNvPr id="44" name="Text Box 93">
                  <a:extLst>
                    <a:ext uri="{FF2B5EF4-FFF2-40B4-BE49-F238E27FC236}">
                      <a16:creationId xmlns:a16="http://schemas.microsoft.com/office/drawing/2014/main" id="{BB1A6374-9CA5-7CCB-E01B-110884880F1E}"/>
                    </a:ext>
                  </a:extLst>
                </p:cNvPr>
                <p:cNvSpPr txBox="1">
                  <a:spLocks noChangeArrowheads="1"/>
                </p:cNvSpPr>
                <p:nvPr/>
              </p:nvSpPr>
              <p:spPr bwMode="auto">
                <a:xfrm>
                  <a:off x="3979863" y="3376966"/>
                  <a:ext cx="1728787"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pitchFamily="18" charset="0"/>
                      <a:cs typeface="Arial" charset="0"/>
                    </a:defRPr>
                  </a:lvl1pPr>
                  <a:lvl2pPr marL="742950" indent="-285750">
                    <a:defRPr sz="2400">
                      <a:solidFill>
                        <a:schemeClr val="tx1"/>
                      </a:solidFill>
                      <a:latin typeface="Times" pitchFamily="18" charset="0"/>
                      <a:cs typeface="Arial" charset="0"/>
                    </a:defRPr>
                  </a:lvl2pPr>
                  <a:lvl3pPr marL="1143000" indent="-228600">
                    <a:defRPr sz="2400">
                      <a:solidFill>
                        <a:schemeClr val="tx1"/>
                      </a:solidFill>
                      <a:latin typeface="Times" pitchFamily="18" charset="0"/>
                      <a:cs typeface="Arial" charset="0"/>
                    </a:defRPr>
                  </a:lvl3pPr>
                  <a:lvl4pPr marL="1600200" indent="-228600">
                    <a:defRPr sz="2400">
                      <a:solidFill>
                        <a:schemeClr val="tx1"/>
                      </a:solidFill>
                      <a:latin typeface="Times" pitchFamily="18" charset="0"/>
                      <a:cs typeface="Arial" charset="0"/>
                    </a:defRPr>
                  </a:lvl4pPr>
                  <a:lvl5pPr marL="2057400" indent="-228600">
                    <a:defRPr sz="2400">
                      <a:solidFill>
                        <a:schemeClr val="tx1"/>
                      </a:solidFill>
                      <a:latin typeface="Times" pitchFamily="18" charset="0"/>
                      <a:cs typeface="Arial" charset="0"/>
                    </a:defRPr>
                  </a:lvl5pPr>
                  <a:lvl6pPr marL="2514600" indent="-228600" eaLnBrk="0" fontAlgn="base" hangingPunct="0">
                    <a:spcBef>
                      <a:spcPct val="0"/>
                    </a:spcBef>
                    <a:spcAft>
                      <a:spcPct val="0"/>
                    </a:spcAft>
                    <a:defRPr sz="2400">
                      <a:solidFill>
                        <a:schemeClr val="tx1"/>
                      </a:solidFill>
                      <a:latin typeface="Times" pitchFamily="18" charset="0"/>
                      <a:cs typeface="Arial" charset="0"/>
                    </a:defRPr>
                  </a:lvl6pPr>
                  <a:lvl7pPr marL="2971800" indent="-228600" eaLnBrk="0" fontAlgn="base" hangingPunct="0">
                    <a:spcBef>
                      <a:spcPct val="0"/>
                    </a:spcBef>
                    <a:spcAft>
                      <a:spcPct val="0"/>
                    </a:spcAft>
                    <a:defRPr sz="2400">
                      <a:solidFill>
                        <a:schemeClr val="tx1"/>
                      </a:solidFill>
                      <a:latin typeface="Times" pitchFamily="18" charset="0"/>
                      <a:cs typeface="Arial" charset="0"/>
                    </a:defRPr>
                  </a:lvl7pPr>
                  <a:lvl8pPr marL="3429000" indent="-228600" eaLnBrk="0" fontAlgn="base" hangingPunct="0">
                    <a:spcBef>
                      <a:spcPct val="0"/>
                    </a:spcBef>
                    <a:spcAft>
                      <a:spcPct val="0"/>
                    </a:spcAft>
                    <a:defRPr sz="2400">
                      <a:solidFill>
                        <a:schemeClr val="tx1"/>
                      </a:solidFill>
                      <a:latin typeface="Times" pitchFamily="18" charset="0"/>
                      <a:cs typeface="Arial" charset="0"/>
                    </a:defRPr>
                  </a:lvl8pPr>
                  <a:lvl9pPr marL="3886200" indent="-228600" eaLnBrk="0" fontAlgn="base" hangingPunct="0">
                    <a:spcBef>
                      <a:spcPct val="0"/>
                    </a:spcBef>
                    <a:spcAft>
                      <a:spcPct val="0"/>
                    </a:spcAft>
                    <a:defRPr sz="2400">
                      <a:solidFill>
                        <a:schemeClr val="tx1"/>
                      </a:solidFill>
                      <a:latin typeface="Times" pitchFamily="18" charset="0"/>
                      <a:cs typeface="Arial" charset="0"/>
                    </a:defRPr>
                  </a:lvl9pPr>
                </a:lstStyle>
                <a:p>
                  <a:pPr>
                    <a:spcBef>
                      <a:spcPct val="50000"/>
                    </a:spcBef>
                  </a:pPr>
                  <a:r>
                    <a:rPr lang="en-GB" sz="1200" b="1" dirty="0">
                      <a:latin typeface="Arial" charset="0"/>
                    </a:rPr>
                    <a:t>Road traffic crashes</a:t>
                  </a:r>
                  <a:endParaRPr lang="en-US" sz="1200" b="1" dirty="0">
                    <a:latin typeface="Arial" charset="0"/>
                  </a:endParaRPr>
                </a:p>
              </p:txBody>
            </p:sp>
            <p:sp>
              <p:nvSpPr>
                <p:cNvPr id="45" name="Text Box 94">
                  <a:extLst>
                    <a:ext uri="{FF2B5EF4-FFF2-40B4-BE49-F238E27FC236}">
                      <a16:creationId xmlns:a16="http://schemas.microsoft.com/office/drawing/2014/main" id="{EBBD4C5A-AA43-6780-F5F6-BC80C7D46D54}"/>
                    </a:ext>
                  </a:extLst>
                </p:cNvPr>
                <p:cNvSpPr txBox="1">
                  <a:spLocks noChangeArrowheads="1"/>
                </p:cNvSpPr>
                <p:nvPr/>
              </p:nvSpPr>
              <p:spPr bwMode="auto">
                <a:xfrm>
                  <a:off x="5910263" y="3114675"/>
                  <a:ext cx="1223962" cy="639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pitchFamily="18" charset="0"/>
                      <a:cs typeface="Arial" charset="0"/>
                    </a:defRPr>
                  </a:lvl1pPr>
                  <a:lvl2pPr marL="742950" indent="-285750">
                    <a:defRPr sz="2400">
                      <a:solidFill>
                        <a:schemeClr val="tx1"/>
                      </a:solidFill>
                      <a:latin typeface="Times" pitchFamily="18" charset="0"/>
                      <a:cs typeface="Arial" charset="0"/>
                    </a:defRPr>
                  </a:lvl2pPr>
                  <a:lvl3pPr marL="1143000" indent="-228600">
                    <a:defRPr sz="2400">
                      <a:solidFill>
                        <a:schemeClr val="tx1"/>
                      </a:solidFill>
                      <a:latin typeface="Times" pitchFamily="18" charset="0"/>
                      <a:cs typeface="Arial" charset="0"/>
                    </a:defRPr>
                  </a:lvl3pPr>
                  <a:lvl4pPr marL="1600200" indent="-228600">
                    <a:defRPr sz="2400">
                      <a:solidFill>
                        <a:schemeClr val="tx1"/>
                      </a:solidFill>
                      <a:latin typeface="Times" pitchFamily="18" charset="0"/>
                      <a:cs typeface="Arial" charset="0"/>
                    </a:defRPr>
                  </a:lvl4pPr>
                  <a:lvl5pPr marL="2057400" indent="-228600">
                    <a:defRPr sz="2400">
                      <a:solidFill>
                        <a:schemeClr val="tx1"/>
                      </a:solidFill>
                      <a:latin typeface="Times" pitchFamily="18" charset="0"/>
                      <a:cs typeface="Arial" charset="0"/>
                    </a:defRPr>
                  </a:lvl5pPr>
                  <a:lvl6pPr marL="2514600" indent="-228600" eaLnBrk="0" fontAlgn="base" hangingPunct="0">
                    <a:spcBef>
                      <a:spcPct val="0"/>
                    </a:spcBef>
                    <a:spcAft>
                      <a:spcPct val="0"/>
                    </a:spcAft>
                    <a:defRPr sz="2400">
                      <a:solidFill>
                        <a:schemeClr val="tx1"/>
                      </a:solidFill>
                      <a:latin typeface="Times" pitchFamily="18" charset="0"/>
                      <a:cs typeface="Arial" charset="0"/>
                    </a:defRPr>
                  </a:lvl6pPr>
                  <a:lvl7pPr marL="2971800" indent="-228600" eaLnBrk="0" fontAlgn="base" hangingPunct="0">
                    <a:spcBef>
                      <a:spcPct val="0"/>
                    </a:spcBef>
                    <a:spcAft>
                      <a:spcPct val="0"/>
                    </a:spcAft>
                    <a:defRPr sz="2400">
                      <a:solidFill>
                        <a:schemeClr val="tx1"/>
                      </a:solidFill>
                      <a:latin typeface="Times" pitchFamily="18" charset="0"/>
                      <a:cs typeface="Arial" charset="0"/>
                    </a:defRPr>
                  </a:lvl7pPr>
                  <a:lvl8pPr marL="3429000" indent="-228600" eaLnBrk="0" fontAlgn="base" hangingPunct="0">
                    <a:spcBef>
                      <a:spcPct val="0"/>
                    </a:spcBef>
                    <a:spcAft>
                      <a:spcPct val="0"/>
                    </a:spcAft>
                    <a:defRPr sz="2400">
                      <a:solidFill>
                        <a:schemeClr val="tx1"/>
                      </a:solidFill>
                      <a:latin typeface="Times" pitchFamily="18" charset="0"/>
                      <a:cs typeface="Arial" charset="0"/>
                    </a:defRPr>
                  </a:lvl8pPr>
                  <a:lvl9pPr marL="3886200" indent="-228600" eaLnBrk="0" fontAlgn="base" hangingPunct="0">
                    <a:spcBef>
                      <a:spcPct val="0"/>
                    </a:spcBef>
                    <a:spcAft>
                      <a:spcPct val="0"/>
                    </a:spcAft>
                    <a:defRPr sz="2400">
                      <a:solidFill>
                        <a:schemeClr val="tx1"/>
                      </a:solidFill>
                      <a:latin typeface="Times" pitchFamily="18" charset="0"/>
                      <a:cs typeface="Arial" charset="0"/>
                    </a:defRPr>
                  </a:lvl9pPr>
                </a:lstStyle>
                <a:p>
                  <a:pPr algn="ctr">
                    <a:spcBef>
                      <a:spcPct val="50000"/>
                    </a:spcBef>
                  </a:pPr>
                  <a:r>
                    <a:rPr lang="en-GB" sz="1200" dirty="0">
                      <a:latin typeface="Arial" charset="0"/>
                    </a:rPr>
                    <a:t>Other consequences of transport</a:t>
                  </a:r>
                  <a:endParaRPr lang="en-US" sz="1200" dirty="0">
                    <a:latin typeface="Arial" charset="0"/>
                  </a:endParaRPr>
                </a:p>
              </p:txBody>
            </p:sp>
          </p:grpSp>
          <p:grpSp>
            <p:nvGrpSpPr>
              <p:cNvPr id="9" name="Group 8">
                <a:extLst>
                  <a:ext uri="{FF2B5EF4-FFF2-40B4-BE49-F238E27FC236}">
                    <a16:creationId xmlns:a16="http://schemas.microsoft.com/office/drawing/2014/main" id="{67C9DA8F-04BC-57A2-37CF-B01BA4AA2679}"/>
                  </a:ext>
                </a:extLst>
              </p:cNvPr>
              <p:cNvGrpSpPr/>
              <p:nvPr/>
            </p:nvGrpSpPr>
            <p:grpSpPr>
              <a:xfrm>
                <a:off x="1779588" y="4016812"/>
                <a:ext cx="5448300" cy="2682875"/>
                <a:chOff x="1779588" y="3416300"/>
                <a:chExt cx="5448300" cy="2682875"/>
              </a:xfrm>
            </p:grpSpPr>
            <p:grpSp>
              <p:nvGrpSpPr>
                <p:cNvPr id="11" name="Group 102">
                  <a:extLst>
                    <a:ext uri="{FF2B5EF4-FFF2-40B4-BE49-F238E27FC236}">
                      <a16:creationId xmlns:a16="http://schemas.microsoft.com/office/drawing/2014/main" id="{0520366A-85CF-FF99-AA90-D86065A2B7AB}"/>
                    </a:ext>
                  </a:extLst>
                </p:cNvPr>
                <p:cNvGrpSpPr>
                  <a:grpSpLocks/>
                </p:cNvGrpSpPr>
                <p:nvPr/>
              </p:nvGrpSpPr>
              <p:grpSpPr bwMode="auto">
                <a:xfrm>
                  <a:off x="4173538" y="3970338"/>
                  <a:ext cx="3054350" cy="2128837"/>
                  <a:chOff x="2629" y="2582"/>
                  <a:chExt cx="1924" cy="1341"/>
                </a:xfrm>
              </p:grpSpPr>
              <p:sp>
                <p:nvSpPr>
                  <p:cNvPr id="26" name="Oval 48">
                    <a:extLst>
                      <a:ext uri="{FF2B5EF4-FFF2-40B4-BE49-F238E27FC236}">
                        <a16:creationId xmlns:a16="http://schemas.microsoft.com/office/drawing/2014/main" id="{6C02C6D9-ED7E-8A83-B843-3A7DA1A29DCA}"/>
                      </a:ext>
                    </a:extLst>
                  </p:cNvPr>
                  <p:cNvSpPr>
                    <a:spLocks noChangeArrowheads="1"/>
                  </p:cNvSpPr>
                  <p:nvPr/>
                </p:nvSpPr>
                <p:spPr bwMode="auto">
                  <a:xfrm>
                    <a:off x="2629" y="2582"/>
                    <a:ext cx="1924" cy="1341"/>
                  </a:xfrm>
                  <a:prstGeom prst="ellipse">
                    <a:avLst/>
                  </a:prstGeom>
                  <a:solidFill>
                    <a:srgbClr val="FFFFFF"/>
                  </a:solidFill>
                  <a:ln w="12700">
                    <a:solidFill>
                      <a:srgbClr val="000000"/>
                    </a:solidFill>
                    <a:round/>
                    <a:headEnd/>
                    <a:tailEnd/>
                  </a:ln>
                </p:spPr>
                <p:txBody>
                  <a:bodyPr/>
                  <a:lstStyle/>
                  <a:p>
                    <a:endParaRPr lang="en-US"/>
                  </a:p>
                </p:txBody>
              </p:sp>
              <p:sp>
                <p:nvSpPr>
                  <p:cNvPr id="27" name="Oval 59">
                    <a:extLst>
                      <a:ext uri="{FF2B5EF4-FFF2-40B4-BE49-F238E27FC236}">
                        <a16:creationId xmlns:a16="http://schemas.microsoft.com/office/drawing/2014/main" id="{3F8E817B-E61C-9E17-C3A9-C21EEA8B06B6}"/>
                      </a:ext>
                    </a:extLst>
                  </p:cNvPr>
                  <p:cNvSpPr>
                    <a:spLocks noChangeArrowheads="1"/>
                  </p:cNvSpPr>
                  <p:nvPr/>
                </p:nvSpPr>
                <p:spPr bwMode="auto">
                  <a:xfrm>
                    <a:off x="3107" y="3244"/>
                    <a:ext cx="968" cy="596"/>
                  </a:xfrm>
                  <a:prstGeom prst="ellipse">
                    <a:avLst/>
                  </a:prstGeom>
                  <a:solidFill>
                    <a:srgbClr val="FFFF99">
                      <a:alpha val="50195"/>
                    </a:srgbClr>
                  </a:solidFill>
                  <a:ln w="9525">
                    <a:solidFill>
                      <a:srgbClr val="FFCC00"/>
                    </a:solidFill>
                    <a:round/>
                    <a:headEnd/>
                    <a:tailEnd/>
                  </a:ln>
                </p:spPr>
                <p:txBody>
                  <a:bodyPr/>
                  <a:lstStyle/>
                  <a:p>
                    <a:endParaRPr lang="en-US"/>
                  </a:p>
                </p:txBody>
              </p:sp>
              <p:sp>
                <p:nvSpPr>
                  <p:cNvPr id="28" name="Oval 60">
                    <a:extLst>
                      <a:ext uri="{FF2B5EF4-FFF2-40B4-BE49-F238E27FC236}">
                        <a16:creationId xmlns:a16="http://schemas.microsoft.com/office/drawing/2014/main" id="{F40324BA-06D9-E3E5-178A-D015A23E5B2B}"/>
                      </a:ext>
                    </a:extLst>
                  </p:cNvPr>
                  <p:cNvSpPr>
                    <a:spLocks noChangeArrowheads="1"/>
                  </p:cNvSpPr>
                  <p:nvPr/>
                </p:nvSpPr>
                <p:spPr bwMode="auto">
                  <a:xfrm>
                    <a:off x="3523" y="2871"/>
                    <a:ext cx="894" cy="521"/>
                  </a:xfrm>
                  <a:prstGeom prst="ellipse">
                    <a:avLst/>
                  </a:prstGeom>
                  <a:solidFill>
                    <a:srgbClr val="FFFF99">
                      <a:alpha val="50195"/>
                    </a:srgbClr>
                  </a:solidFill>
                  <a:ln w="9525">
                    <a:solidFill>
                      <a:srgbClr val="FFCC00"/>
                    </a:solidFill>
                    <a:round/>
                    <a:headEnd/>
                    <a:tailEnd/>
                  </a:ln>
                </p:spPr>
                <p:txBody>
                  <a:bodyPr/>
                  <a:lstStyle/>
                  <a:p>
                    <a:endParaRPr lang="en-US"/>
                  </a:p>
                </p:txBody>
              </p:sp>
              <p:sp>
                <p:nvSpPr>
                  <p:cNvPr id="29" name="Oval 61">
                    <a:extLst>
                      <a:ext uri="{FF2B5EF4-FFF2-40B4-BE49-F238E27FC236}">
                        <a16:creationId xmlns:a16="http://schemas.microsoft.com/office/drawing/2014/main" id="{CF64FE1C-F6A3-5263-088E-04F050B5A7C7}"/>
                      </a:ext>
                    </a:extLst>
                  </p:cNvPr>
                  <p:cNvSpPr>
                    <a:spLocks noChangeArrowheads="1"/>
                  </p:cNvSpPr>
                  <p:nvPr/>
                </p:nvSpPr>
                <p:spPr bwMode="auto">
                  <a:xfrm>
                    <a:off x="2784" y="2797"/>
                    <a:ext cx="894" cy="596"/>
                  </a:xfrm>
                  <a:prstGeom prst="ellipse">
                    <a:avLst/>
                  </a:prstGeom>
                  <a:solidFill>
                    <a:srgbClr val="FFFF99">
                      <a:alpha val="50195"/>
                    </a:srgbClr>
                  </a:solidFill>
                  <a:ln w="9525">
                    <a:solidFill>
                      <a:srgbClr val="FFCC00"/>
                    </a:solidFill>
                    <a:round/>
                    <a:headEnd/>
                    <a:tailEnd/>
                  </a:ln>
                </p:spPr>
                <p:txBody>
                  <a:bodyPr/>
                  <a:lstStyle/>
                  <a:p>
                    <a:endParaRPr lang="en-US"/>
                  </a:p>
                </p:txBody>
              </p:sp>
              <p:sp>
                <p:nvSpPr>
                  <p:cNvPr id="30" name="Text Box 62">
                    <a:extLst>
                      <a:ext uri="{FF2B5EF4-FFF2-40B4-BE49-F238E27FC236}">
                        <a16:creationId xmlns:a16="http://schemas.microsoft.com/office/drawing/2014/main" id="{00689433-7DF2-FCF3-DF3B-2C6ADF7E0E51}"/>
                      </a:ext>
                    </a:extLst>
                  </p:cNvPr>
                  <p:cNvSpPr txBox="1">
                    <a:spLocks noChangeArrowheads="1"/>
                  </p:cNvSpPr>
                  <p:nvPr/>
                </p:nvSpPr>
                <p:spPr bwMode="auto">
                  <a:xfrm>
                    <a:off x="2915" y="2945"/>
                    <a:ext cx="596" cy="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18" charset="0"/>
                        <a:cs typeface="Arial" charset="0"/>
                      </a:defRPr>
                    </a:lvl1pPr>
                    <a:lvl2pPr marL="742950" indent="-285750">
                      <a:defRPr sz="2400">
                        <a:solidFill>
                          <a:schemeClr val="tx1"/>
                        </a:solidFill>
                        <a:latin typeface="Times" pitchFamily="18" charset="0"/>
                        <a:cs typeface="Arial" charset="0"/>
                      </a:defRPr>
                    </a:lvl2pPr>
                    <a:lvl3pPr marL="1143000" indent="-228600">
                      <a:defRPr sz="2400">
                        <a:solidFill>
                          <a:schemeClr val="tx1"/>
                        </a:solidFill>
                        <a:latin typeface="Times" pitchFamily="18" charset="0"/>
                        <a:cs typeface="Arial" charset="0"/>
                      </a:defRPr>
                    </a:lvl3pPr>
                    <a:lvl4pPr marL="1600200" indent="-228600">
                      <a:defRPr sz="2400">
                        <a:solidFill>
                          <a:schemeClr val="tx1"/>
                        </a:solidFill>
                        <a:latin typeface="Times" pitchFamily="18" charset="0"/>
                        <a:cs typeface="Arial" charset="0"/>
                      </a:defRPr>
                    </a:lvl4pPr>
                    <a:lvl5pPr marL="2057400" indent="-228600">
                      <a:defRPr sz="2400">
                        <a:solidFill>
                          <a:schemeClr val="tx1"/>
                        </a:solidFill>
                        <a:latin typeface="Times" pitchFamily="18" charset="0"/>
                        <a:cs typeface="Arial" charset="0"/>
                      </a:defRPr>
                    </a:lvl5pPr>
                    <a:lvl6pPr marL="2514600" indent="-228600" eaLnBrk="0" fontAlgn="base" hangingPunct="0">
                      <a:spcBef>
                        <a:spcPct val="0"/>
                      </a:spcBef>
                      <a:spcAft>
                        <a:spcPct val="0"/>
                      </a:spcAft>
                      <a:defRPr sz="2400">
                        <a:solidFill>
                          <a:schemeClr val="tx1"/>
                        </a:solidFill>
                        <a:latin typeface="Times" pitchFamily="18" charset="0"/>
                        <a:cs typeface="Arial" charset="0"/>
                      </a:defRPr>
                    </a:lvl6pPr>
                    <a:lvl7pPr marL="2971800" indent="-228600" eaLnBrk="0" fontAlgn="base" hangingPunct="0">
                      <a:spcBef>
                        <a:spcPct val="0"/>
                      </a:spcBef>
                      <a:spcAft>
                        <a:spcPct val="0"/>
                      </a:spcAft>
                      <a:defRPr sz="2400">
                        <a:solidFill>
                          <a:schemeClr val="tx1"/>
                        </a:solidFill>
                        <a:latin typeface="Times" pitchFamily="18" charset="0"/>
                        <a:cs typeface="Arial" charset="0"/>
                      </a:defRPr>
                    </a:lvl7pPr>
                    <a:lvl8pPr marL="3429000" indent="-228600" eaLnBrk="0" fontAlgn="base" hangingPunct="0">
                      <a:spcBef>
                        <a:spcPct val="0"/>
                      </a:spcBef>
                      <a:spcAft>
                        <a:spcPct val="0"/>
                      </a:spcAft>
                      <a:defRPr sz="2400">
                        <a:solidFill>
                          <a:schemeClr val="tx1"/>
                        </a:solidFill>
                        <a:latin typeface="Times" pitchFamily="18" charset="0"/>
                        <a:cs typeface="Arial" charset="0"/>
                      </a:defRPr>
                    </a:lvl8pPr>
                    <a:lvl9pPr marL="3886200" indent="-228600" eaLnBrk="0" fontAlgn="base" hangingPunct="0">
                      <a:spcBef>
                        <a:spcPct val="0"/>
                      </a:spcBef>
                      <a:spcAft>
                        <a:spcPct val="0"/>
                      </a:spcAft>
                      <a:defRPr sz="2400">
                        <a:solidFill>
                          <a:schemeClr val="tx1"/>
                        </a:solidFill>
                        <a:latin typeface="Times" pitchFamily="18" charset="0"/>
                        <a:cs typeface="Arial" charset="0"/>
                      </a:defRPr>
                    </a:lvl9pPr>
                  </a:lstStyle>
                  <a:p>
                    <a:pPr algn="ctr"/>
                    <a:r>
                      <a:rPr lang="en-US" altLang="zh-CN" sz="1200">
                        <a:latin typeface="Arial" charset="0"/>
                        <a:ea typeface="SimSun" pitchFamily="2" charset="-122"/>
                      </a:rPr>
                      <a:t>Human factors</a:t>
                    </a:r>
                    <a:endParaRPr lang="en-US" sz="1200">
                      <a:latin typeface="Arial" charset="0"/>
                      <a:ea typeface="SimSun" pitchFamily="2" charset="-122"/>
                    </a:endParaRPr>
                  </a:p>
                </p:txBody>
              </p:sp>
              <p:sp>
                <p:nvSpPr>
                  <p:cNvPr id="31" name="Text Box 63">
                    <a:extLst>
                      <a:ext uri="{FF2B5EF4-FFF2-40B4-BE49-F238E27FC236}">
                        <a16:creationId xmlns:a16="http://schemas.microsoft.com/office/drawing/2014/main" id="{7EC13743-AFF8-7DE7-1988-FE29D43EAF7D}"/>
                      </a:ext>
                    </a:extLst>
                  </p:cNvPr>
                  <p:cNvSpPr txBox="1">
                    <a:spLocks noChangeArrowheads="1"/>
                  </p:cNvSpPr>
                  <p:nvPr/>
                </p:nvSpPr>
                <p:spPr bwMode="auto">
                  <a:xfrm>
                    <a:off x="3238" y="3393"/>
                    <a:ext cx="766" cy="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18" charset="0"/>
                        <a:cs typeface="Arial" charset="0"/>
                      </a:defRPr>
                    </a:lvl1pPr>
                    <a:lvl2pPr marL="742950" indent="-285750">
                      <a:defRPr sz="2400">
                        <a:solidFill>
                          <a:schemeClr val="tx1"/>
                        </a:solidFill>
                        <a:latin typeface="Times" pitchFamily="18" charset="0"/>
                        <a:cs typeface="Arial" charset="0"/>
                      </a:defRPr>
                    </a:lvl2pPr>
                    <a:lvl3pPr marL="1143000" indent="-228600">
                      <a:defRPr sz="2400">
                        <a:solidFill>
                          <a:schemeClr val="tx1"/>
                        </a:solidFill>
                        <a:latin typeface="Times" pitchFamily="18" charset="0"/>
                        <a:cs typeface="Arial" charset="0"/>
                      </a:defRPr>
                    </a:lvl3pPr>
                    <a:lvl4pPr marL="1600200" indent="-228600">
                      <a:defRPr sz="2400">
                        <a:solidFill>
                          <a:schemeClr val="tx1"/>
                        </a:solidFill>
                        <a:latin typeface="Times" pitchFamily="18" charset="0"/>
                        <a:cs typeface="Arial" charset="0"/>
                      </a:defRPr>
                    </a:lvl4pPr>
                    <a:lvl5pPr marL="2057400" indent="-228600">
                      <a:defRPr sz="2400">
                        <a:solidFill>
                          <a:schemeClr val="tx1"/>
                        </a:solidFill>
                        <a:latin typeface="Times" pitchFamily="18" charset="0"/>
                        <a:cs typeface="Arial" charset="0"/>
                      </a:defRPr>
                    </a:lvl5pPr>
                    <a:lvl6pPr marL="2514600" indent="-228600" eaLnBrk="0" fontAlgn="base" hangingPunct="0">
                      <a:spcBef>
                        <a:spcPct val="0"/>
                      </a:spcBef>
                      <a:spcAft>
                        <a:spcPct val="0"/>
                      </a:spcAft>
                      <a:defRPr sz="2400">
                        <a:solidFill>
                          <a:schemeClr val="tx1"/>
                        </a:solidFill>
                        <a:latin typeface="Times" pitchFamily="18" charset="0"/>
                        <a:cs typeface="Arial" charset="0"/>
                      </a:defRPr>
                    </a:lvl6pPr>
                    <a:lvl7pPr marL="2971800" indent="-228600" eaLnBrk="0" fontAlgn="base" hangingPunct="0">
                      <a:spcBef>
                        <a:spcPct val="0"/>
                      </a:spcBef>
                      <a:spcAft>
                        <a:spcPct val="0"/>
                      </a:spcAft>
                      <a:defRPr sz="2400">
                        <a:solidFill>
                          <a:schemeClr val="tx1"/>
                        </a:solidFill>
                        <a:latin typeface="Times" pitchFamily="18" charset="0"/>
                        <a:cs typeface="Arial" charset="0"/>
                      </a:defRPr>
                    </a:lvl7pPr>
                    <a:lvl8pPr marL="3429000" indent="-228600" eaLnBrk="0" fontAlgn="base" hangingPunct="0">
                      <a:spcBef>
                        <a:spcPct val="0"/>
                      </a:spcBef>
                      <a:spcAft>
                        <a:spcPct val="0"/>
                      </a:spcAft>
                      <a:defRPr sz="2400">
                        <a:solidFill>
                          <a:schemeClr val="tx1"/>
                        </a:solidFill>
                        <a:latin typeface="Times" pitchFamily="18" charset="0"/>
                        <a:cs typeface="Arial" charset="0"/>
                      </a:defRPr>
                    </a:lvl8pPr>
                    <a:lvl9pPr marL="3886200" indent="-228600" eaLnBrk="0" fontAlgn="base" hangingPunct="0">
                      <a:spcBef>
                        <a:spcPct val="0"/>
                      </a:spcBef>
                      <a:spcAft>
                        <a:spcPct val="0"/>
                      </a:spcAft>
                      <a:defRPr sz="2400">
                        <a:solidFill>
                          <a:schemeClr val="tx1"/>
                        </a:solidFill>
                        <a:latin typeface="Times" pitchFamily="18" charset="0"/>
                        <a:cs typeface="Arial" charset="0"/>
                      </a:defRPr>
                    </a:lvl9pPr>
                  </a:lstStyle>
                  <a:p>
                    <a:pPr algn="ctr"/>
                    <a:r>
                      <a:rPr lang="en-US" altLang="zh-CN" sz="1200">
                        <a:latin typeface="Arial" charset="0"/>
                        <a:ea typeface="SimSun" pitchFamily="2" charset="-122"/>
                      </a:rPr>
                      <a:t>Road and environmental factors</a:t>
                    </a:r>
                    <a:endParaRPr lang="en-US" sz="1200">
                      <a:latin typeface="Arial" charset="0"/>
                      <a:ea typeface="SimSun" pitchFamily="2" charset="-122"/>
                    </a:endParaRPr>
                  </a:p>
                </p:txBody>
              </p:sp>
              <p:sp>
                <p:nvSpPr>
                  <p:cNvPr id="32" name="Text Box 64">
                    <a:extLst>
                      <a:ext uri="{FF2B5EF4-FFF2-40B4-BE49-F238E27FC236}">
                        <a16:creationId xmlns:a16="http://schemas.microsoft.com/office/drawing/2014/main" id="{04F0D468-6ACF-EB21-F049-3AA541996AE5}"/>
                      </a:ext>
                    </a:extLst>
                  </p:cNvPr>
                  <p:cNvSpPr txBox="1">
                    <a:spLocks noChangeArrowheads="1"/>
                  </p:cNvSpPr>
                  <p:nvPr/>
                </p:nvSpPr>
                <p:spPr bwMode="auto">
                  <a:xfrm>
                    <a:off x="3672" y="2972"/>
                    <a:ext cx="596" cy="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18" charset="0"/>
                        <a:cs typeface="Arial" charset="0"/>
                      </a:defRPr>
                    </a:lvl1pPr>
                    <a:lvl2pPr marL="742950" indent="-285750">
                      <a:defRPr sz="2400">
                        <a:solidFill>
                          <a:schemeClr val="tx1"/>
                        </a:solidFill>
                        <a:latin typeface="Times" pitchFamily="18" charset="0"/>
                        <a:cs typeface="Arial" charset="0"/>
                      </a:defRPr>
                    </a:lvl2pPr>
                    <a:lvl3pPr marL="1143000" indent="-228600">
                      <a:defRPr sz="2400">
                        <a:solidFill>
                          <a:schemeClr val="tx1"/>
                        </a:solidFill>
                        <a:latin typeface="Times" pitchFamily="18" charset="0"/>
                        <a:cs typeface="Arial" charset="0"/>
                      </a:defRPr>
                    </a:lvl3pPr>
                    <a:lvl4pPr marL="1600200" indent="-228600">
                      <a:defRPr sz="2400">
                        <a:solidFill>
                          <a:schemeClr val="tx1"/>
                        </a:solidFill>
                        <a:latin typeface="Times" pitchFamily="18" charset="0"/>
                        <a:cs typeface="Arial" charset="0"/>
                      </a:defRPr>
                    </a:lvl4pPr>
                    <a:lvl5pPr marL="2057400" indent="-228600">
                      <a:defRPr sz="2400">
                        <a:solidFill>
                          <a:schemeClr val="tx1"/>
                        </a:solidFill>
                        <a:latin typeface="Times" pitchFamily="18" charset="0"/>
                        <a:cs typeface="Arial" charset="0"/>
                      </a:defRPr>
                    </a:lvl5pPr>
                    <a:lvl6pPr marL="2514600" indent="-228600" eaLnBrk="0" fontAlgn="base" hangingPunct="0">
                      <a:spcBef>
                        <a:spcPct val="0"/>
                      </a:spcBef>
                      <a:spcAft>
                        <a:spcPct val="0"/>
                      </a:spcAft>
                      <a:defRPr sz="2400">
                        <a:solidFill>
                          <a:schemeClr val="tx1"/>
                        </a:solidFill>
                        <a:latin typeface="Times" pitchFamily="18" charset="0"/>
                        <a:cs typeface="Arial" charset="0"/>
                      </a:defRPr>
                    </a:lvl6pPr>
                    <a:lvl7pPr marL="2971800" indent="-228600" eaLnBrk="0" fontAlgn="base" hangingPunct="0">
                      <a:spcBef>
                        <a:spcPct val="0"/>
                      </a:spcBef>
                      <a:spcAft>
                        <a:spcPct val="0"/>
                      </a:spcAft>
                      <a:defRPr sz="2400">
                        <a:solidFill>
                          <a:schemeClr val="tx1"/>
                        </a:solidFill>
                        <a:latin typeface="Times" pitchFamily="18" charset="0"/>
                        <a:cs typeface="Arial" charset="0"/>
                      </a:defRPr>
                    </a:lvl7pPr>
                    <a:lvl8pPr marL="3429000" indent="-228600" eaLnBrk="0" fontAlgn="base" hangingPunct="0">
                      <a:spcBef>
                        <a:spcPct val="0"/>
                      </a:spcBef>
                      <a:spcAft>
                        <a:spcPct val="0"/>
                      </a:spcAft>
                      <a:defRPr sz="2400">
                        <a:solidFill>
                          <a:schemeClr val="tx1"/>
                        </a:solidFill>
                        <a:latin typeface="Times" pitchFamily="18" charset="0"/>
                        <a:cs typeface="Arial" charset="0"/>
                      </a:defRPr>
                    </a:lvl8pPr>
                    <a:lvl9pPr marL="3886200" indent="-228600" eaLnBrk="0" fontAlgn="base" hangingPunct="0">
                      <a:spcBef>
                        <a:spcPct val="0"/>
                      </a:spcBef>
                      <a:spcAft>
                        <a:spcPct val="0"/>
                      </a:spcAft>
                      <a:defRPr sz="2400">
                        <a:solidFill>
                          <a:schemeClr val="tx1"/>
                        </a:solidFill>
                        <a:latin typeface="Times" pitchFamily="18" charset="0"/>
                        <a:cs typeface="Arial" charset="0"/>
                      </a:defRPr>
                    </a:lvl9pPr>
                  </a:lstStyle>
                  <a:p>
                    <a:pPr algn="ctr"/>
                    <a:r>
                      <a:rPr lang="en-US" altLang="zh-CN" sz="1200" dirty="0">
                        <a:latin typeface="Arial" charset="0"/>
                        <a:ea typeface="SimSun" pitchFamily="2" charset="-122"/>
                      </a:rPr>
                      <a:t>Vehicle factors</a:t>
                    </a:r>
                    <a:endParaRPr lang="en-US" sz="1200" dirty="0">
                      <a:latin typeface="Arial" charset="0"/>
                      <a:ea typeface="SimSun" pitchFamily="2" charset="-122"/>
                    </a:endParaRPr>
                  </a:p>
                </p:txBody>
              </p:sp>
            </p:grpSp>
            <p:sp>
              <p:nvSpPr>
                <p:cNvPr id="12" name="Line 86">
                  <a:extLst>
                    <a:ext uri="{FF2B5EF4-FFF2-40B4-BE49-F238E27FC236}">
                      <a16:creationId xmlns:a16="http://schemas.microsoft.com/office/drawing/2014/main" id="{E0439589-7648-7474-BAAB-4DDA36462062}"/>
                    </a:ext>
                  </a:extLst>
                </p:cNvPr>
                <p:cNvSpPr>
                  <a:spLocks noChangeShapeType="1"/>
                </p:cNvSpPr>
                <p:nvPr/>
              </p:nvSpPr>
              <p:spPr bwMode="auto">
                <a:xfrm>
                  <a:off x="4484688" y="3744913"/>
                  <a:ext cx="447675" cy="390525"/>
                </a:xfrm>
                <a:prstGeom prst="line">
                  <a:avLst/>
                </a:prstGeom>
                <a:noFill/>
                <a:ln w="95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3" name="Line 87">
                  <a:extLst>
                    <a:ext uri="{FF2B5EF4-FFF2-40B4-BE49-F238E27FC236}">
                      <a16:creationId xmlns:a16="http://schemas.microsoft.com/office/drawing/2014/main" id="{6DDFFDC3-5796-6786-07E0-D6268F7C1E21}"/>
                    </a:ext>
                  </a:extLst>
                </p:cNvPr>
                <p:cNvSpPr>
                  <a:spLocks noChangeShapeType="1"/>
                </p:cNvSpPr>
                <p:nvPr/>
              </p:nvSpPr>
              <p:spPr bwMode="auto">
                <a:xfrm flipH="1">
                  <a:off x="2771775" y="3416300"/>
                  <a:ext cx="0" cy="560388"/>
                </a:xfrm>
                <a:prstGeom prst="line">
                  <a:avLst/>
                </a:prstGeom>
                <a:noFill/>
                <a:ln w="95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grpSp>
              <p:nvGrpSpPr>
                <p:cNvPr id="14" name="Group 101">
                  <a:extLst>
                    <a:ext uri="{FF2B5EF4-FFF2-40B4-BE49-F238E27FC236}">
                      <a16:creationId xmlns:a16="http://schemas.microsoft.com/office/drawing/2014/main" id="{069FE004-AAA4-9CA1-A7FD-05840B9C4E9F}"/>
                    </a:ext>
                  </a:extLst>
                </p:cNvPr>
                <p:cNvGrpSpPr>
                  <a:grpSpLocks/>
                </p:cNvGrpSpPr>
                <p:nvPr/>
              </p:nvGrpSpPr>
              <p:grpSpPr bwMode="auto">
                <a:xfrm>
                  <a:off x="1779588" y="3979863"/>
                  <a:ext cx="2157412" cy="2009775"/>
                  <a:chOff x="1121" y="2705"/>
                  <a:chExt cx="1359" cy="1266"/>
                </a:xfrm>
              </p:grpSpPr>
              <p:sp>
                <p:nvSpPr>
                  <p:cNvPr id="15" name="AutoShape 72">
                    <a:extLst>
                      <a:ext uri="{FF2B5EF4-FFF2-40B4-BE49-F238E27FC236}">
                        <a16:creationId xmlns:a16="http://schemas.microsoft.com/office/drawing/2014/main" id="{C49A9A02-737E-27D7-EC02-CBA24EFF62B7}"/>
                      </a:ext>
                    </a:extLst>
                  </p:cNvPr>
                  <p:cNvSpPr>
                    <a:spLocks noChangeArrowheads="1"/>
                  </p:cNvSpPr>
                  <p:nvPr/>
                </p:nvSpPr>
                <p:spPr bwMode="auto">
                  <a:xfrm>
                    <a:off x="1121" y="2705"/>
                    <a:ext cx="1340" cy="1266"/>
                  </a:xfrm>
                  <a:prstGeom prst="roundRect">
                    <a:avLst>
                      <a:gd name="adj" fmla="val 16667"/>
                    </a:avLst>
                  </a:prstGeom>
                  <a:solidFill>
                    <a:srgbClr val="FFFFFF"/>
                  </a:solidFill>
                  <a:ln w="9525" algn="ctr">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6" name="Oval 73">
                    <a:extLst>
                      <a:ext uri="{FF2B5EF4-FFF2-40B4-BE49-F238E27FC236}">
                        <a16:creationId xmlns:a16="http://schemas.microsoft.com/office/drawing/2014/main" id="{E20241C6-8B89-3284-36CB-27434D71EB01}"/>
                      </a:ext>
                    </a:extLst>
                  </p:cNvPr>
                  <p:cNvSpPr>
                    <a:spLocks noChangeArrowheads="1"/>
                  </p:cNvSpPr>
                  <p:nvPr/>
                </p:nvSpPr>
                <p:spPr bwMode="auto">
                  <a:xfrm>
                    <a:off x="1214" y="2770"/>
                    <a:ext cx="521" cy="298"/>
                  </a:xfrm>
                  <a:prstGeom prst="ellipse">
                    <a:avLst/>
                  </a:prstGeom>
                  <a:solidFill>
                    <a:srgbClr val="FF5050">
                      <a:alpha val="50195"/>
                    </a:srgbClr>
                  </a:solidFill>
                  <a:ln w="9525" algn="ctr">
                    <a:solidFill>
                      <a:srgbClr val="FF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7" name="Text Box 74">
                    <a:extLst>
                      <a:ext uri="{FF2B5EF4-FFF2-40B4-BE49-F238E27FC236}">
                        <a16:creationId xmlns:a16="http://schemas.microsoft.com/office/drawing/2014/main" id="{E21FA84A-5EB4-74F0-1F19-B105E29BE126}"/>
                      </a:ext>
                    </a:extLst>
                  </p:cNvPr>
                  <p:cNvSpPr txBox="1">
                    <a:spLocks noChangeArrowheads="1"/>
                  </p:cNvSpPr>
                  <p:nvPr/>
                </p:nvSpPr>
                <p:spPr bwMode="auto">
                  <a:xfrm>
                    <a:off x="1302" y="2826"/>
                    <a:ext cx="447" cy="14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defRPr sz="2400">
                        <a:solidFill>
                          <a:schemeClr val="tx1"/>
                        </a:solidFill>
                        <a:latin typeface="Times" pitchFamily="18" charset="0"/>
                        <a:cs typeface="Arial" charset="0"/>
                      </a:defRPr>
                    </a:lvl1pPr>
                    <a:lvl2pPr marL="742950" indent="-285750">
                      <a:defRPr sz="2400">
                        <a:solidFill>
                          <a:schemeClr val="tx1"/>
                        </a:solidFill>
                        <a:latin typeface="Times" pitchFamily="18" charset="0"/>
                        <a:cs typeface="Arial" charset="0"/>
                      </a:defRPr>
                    </a:lvl2pPr>
                    <a:lvl3pPr marL="1143000" indent="-228600">
                      <a:defRPr sz="2400">
                        <a:solidFill>
                          <a:schemeClr val="tx1"/>
                        </a:solidFill>
                        <a:latin typeface="Times" pitchFamily="18" charset="0"/>
                        <a:cs typeface="Arial" charset="0"/>
                      </a:defRPr>
                    </a:lvl3pPr>
                    <a:lvl4pPr marL="1600200" indent="-228600">
                      <a:defRPr sz="2400">
                        <a:solidFill>
                          <a:schemeClr val="tx1"/>
                        </a:solidFill>
                        <a:latin typeface="Times" pitchFamily="18" charset="0"/>
                        <a:cs typeface="Arial" charset="0"/>
                      </a:defRPr>
                    </a:lvl4pPr>
                    <a:lvl5pPr marL="2057400" indent="-228600">
                      <a:defRPr sz="2400">
                        <a:solidFill>
                          <a:schemeClr val="tx1"/>
                        </a:solidFill>
                        <a:latin typeface="Times" pitchFamily="18" charset="0"/>
                        <a:cs typeface="Arial" charset="0"/>
                      </a:defRPr>
                    </a:lvl5pPr>
                    <a:lvl6pPr marL="2514600" indent="-228600" eaLnBrk="0" fontAlgn="base" hangingPunct="0">
                      <a:spcBef>
                        <a:spcPct val="0"/>
                      </a:spcBef>
                      <a:spcAft>
                        <a:spcPct val="0"/>
                      </a:spcAft>
                      <a:defRPr sz="2400">
                        <a:solidFill>
                          <a:schemeClr val="tx1"/>
                        </a:solidFill>
                        <a:latin typeface="Times" pitchFamily="18" charset="0"/>
                        <a:cs typeface="Arial" charset="0"/>
                      </a:defRPr>
                    </a:lvl6pPr>
                    <a:lvl7pPr marL="2971800" indent="-228600" eaLnBrk="0" fontAlgn="base" hangingPunct="0">
                      <a:spcBef>
                        <a:spcPct val="0"/>
                      </a:spcBef>
                      <a:spcAft>
                        <a:spcPct val="0"/>
                      </a:spcAft>
                      <a:defRPr sz="2400">
                        <a:solidFill>
                          <a:schemeClr val="tx1"/>
                        </a:solidFill>
                        <a:latin typeface="Times" pitchFamily="18" charset="0"/>
                        <a:cs typeface="Arial" charset="0"/>
                      </a:defRPr>
                    </a:lvl7pPr>
                    <a:lvl8pPr marL="3429000" indent="-228600" eaLnBrk="0" fontAlgn="base" hangingPunct="0">
                      <a:spcBef>
                        <a:spcPct val="0"/>
                      </a:spcBef>
                      <a:spcAft>
                        <a:spcPct val="0"/>
                      </a:spcAft>
                      <a:defRPr sz="2400">
                        <a:solidFill>
                          <a:schemeClr val="tx1"/>
                        </a:solidFill>
                        <a:latin typeface="Times" pitchFamily="18" charset="0"/>
                        <a:cs typeface="Arial" charset="0"/>
                      </a:defRPr>
                    </a:lvl8pPr>
                    <a:lvl9pPr marL="3886200" indent="-228600" eaLnBrk="0" fontAlgn="base" hangingPunct="0">
                      <a:spcBef>
                        <a:spcPct val="0"/>
                      </a:spcBef>
                      <a:spcAft>
                        <a:spcPct val="0"/>
                      </a:spcAft>
                      <a:defRPr sz="2400">
                        <a:solidFill>
                          <a:schemeClr val="tx1"/>
                        </a:solidFill>
                        <a:latin typeface="Times" pitchFamily="18" charset="0"/>
                        <a:cs typeface="Arial" charset="0"/>
                      </a:defRPr>
                    </a:lvl9pPr>
                  </a:lstStyle>
                  <a:p>
                    <a:r>
                      <a:rPr lang="en-US" altLang="zh-CN" sz="1200">
                        <a:latin typeface="Arial" charset="0"/>
                        <a:ea typeface="SimSun" pitchFamily="2" charset="-122"/>
                      </a:rPr>
                      <a:t>Work</a:t>
                    </a:r>
                    <a:endParaRPr lang="en-US" sz="1200">
                      <a:latin typeface="Arial" charset="0"/>
                      <a:ea typeface="SimSun" pitchFamily="2" charset="-122"/>
                    </a:endParaRPr>
                  </a:p>
                </p:txBody>
              </p:sp>
              <p:sp>
                <p:nvSpPr>
                  <p:cNvPr id="18" name="Oval 75">
                    <a:extLst>
                      <a:ext uri="{FF2B5EF4-FFF2-40B4-BE49-F238E27FC236}">
                        <a16:creationId xmlns:a16="http://schemas.microsoft.com/office/drawing/2014/main" id="{F2058877-E9AE-6A82-4C62-A8D9D52FB8F3}"/>
                      </a:ext>
                    </a:extLst>
                  </p:cNvPr>
                  <p:cNvSpPr>
                    <a:spLocks noChangeArrowheads="1"/>
                  </p:cNvSpPr>
                  <p:nvPr/>
                </p:nvSpPr>
                <p:spPr bwMode="auto">
                  <a:xfrm>
                    <a:off x="1884" y="2919"/>
                    <a:ext cx="522" cy="298"/>
                  </a:xfrm>
                  <a:prstGeom prst="ellipse">
                    <a:avLst/>
                  </a:prstGeom>
                  <a:solidFill>
                    <a:srgbClr val="FF5050">
                      <a:alpha val="50195"/>
                    </a:srgbClr>
                  </a:solidFill>
                  <a:ln w="9525" algn="ctr">
                    <a:solidFill>
                      <a:srgbClr val="FF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9" name="Oval 76">
                    <a:extLst>
                      <a:ext uri="{FF2B5EF4-FFF2-40B4-BE49-F238E27FC236}">
                        <a16:creationId xmlns:a16="http://schemas.microsoft.com/office/drawing/2014/main" id="{D625F1DC-6F04-2CAD-183B-1582651B2FF7}"/>
                      </a:ext>
                    </a:extLst>
                  </p:cNvPr>
                  <p:cNvSpPr>
                    <a:spLocks noChangeArrowheads="1"/>
                  </p:cNvSpPr>
                  <p:nvPr/>
                </p:nvSpPr>
                <p:spPr bwMode="auto">
                  <a:xfrm>
                    <a:off x="1214" y="3142"/>
                    <a:ext cx="521" cy="298"/>
                  </a:xfrm>
                  <a:prstGeom prst="ellipse">
                    <a:avLst/>
                  </a:prstGeom>
                  <a:solidFill>
                    <a:srgbClr val="FF5050">
                      <a:alpha val="50195"/>
                    </a:srgbClr>
                  </a:solidFill>
                  <a:ln w="9525" algn="ctr">
                    <a:solidFill>
                      <a:srgbClr val="FF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0" name="Oval 78">
                    <a:extLst>
                      <a:ext uri="{FF2B5EF4-FFF2-40B4-BE49-F238E27FC236}">
                        <a16:creationId xmlns:a16="http://schemas.microsoft.com/office/drawing/2014/main" id="{326F200F-3813-049C-AB3B-7A3E80221D89}"/>
                      </a:ext>
                    </a:extLst>
                  </p:cNvPr>
                  <p:cNvSpPr>
                    <a:spLocks noChangeArrowheads="1"/>
                  </p:cNvSpPr>
                  <p:nvPr/>
                </p:nvSpPr>
                <p:spPr bwMode="auto">
                  <a:xfrm>
                    <a:off x="1884" y="3366"/>
                    <a:ext cx="522" cy="298"/>
                  </a:xfrm>
                  <a:prstGeom prst="ellipse">
                    <a:avLst/>
                  </a:prstGeom>
                  <a:solidFill>
                    <a:srgbClr val="FF5050">
                      <a:alpha val="50195"/>
                    </a:srgbClr>
                  </a:solidFill>
                  <a:ln w="9525" algn="ctr">
                    <a:solidFill>
                      <a:srgbClr val="FF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1" name="Text Box 79">
                    <a:extLst>
                      <a:ext uri="{FF2B5EF4-FFF2-40B4-BE49-F238E27FC236}">
                        <a16:creationId xmlns:a16="http://schemas.microsoft.com/office/drawing/2014/main" id="{78AB6F3F-CF15-03C0-B622-1038E29F8D74}"/>
                      </a:ext>
                    </a:extLst>
                  </p:cNvPr>
                  <p:cNvSpPr txBox="1">
                    <a:spLocks noChangeArrowheads="1"/>
                  </p:cNvSpPr>
                  <p:nvPr/>
                </p:nvSpPr>
                <p:spPr bwMode="auto">
                  <a:xfrm>
                    <a:off x="1911" y="2984"/>
                    <a:ext cx="522" cy="14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defRPr sz="2400">
                        <a:solidFill>
                          <a:schemeClr val="tx1"/>
                        </a:solidFill>
                        <a:latin typeface="Times" pitchFamily="18" charset="0"/>
                        <a:cs typeface="Arial" charset="0"/>
                      </a:defRPr>
                    </a:lvl1pPr>
                    <a:lvl2pPr marL="742950" indent="-285750">
                      <a:defRPr sz="2400">
                        <a:solidFill>
                          <a:schemeClr val="tx1"/>
                        </a:solidFill>
                        <a:latin typeface="Times" pitchFamily="18" charset="0"/>
                        <a:cs typeface="Arial" charset="0"/>
                      </a:defRPr>
                    </a:lvl2pPr>
                    <a:lvl3pPr marL="1143000" indent="-228600">
                      <a:defRPr sz="2400">
                        <a:solidFill>
                          <a:schemeClr val="tx1"/>
                        </a:solidFill>
                        <a:latin typeface="Times" pitchFamily="18" charset="0"/>
                        <a:cs typeface="Arial" charset="0"/>
                      </a:defRPr>
                    </a:lvl3pPr>
                    <a:lvl4pPr marL="1600200" indent="-228600">
                      <a:defRPr sz="2400">
                        <a:solidFill>
                          <a:schemeClr val="tx1"/>
                        </a:solidFill>
                        <a:latin typeface="Times" pitchFamily="18" charset="0"/>
                        <a:cs typeface="Arial" charset="0"/>
                      </a:defRPr>
                    </a:lvl4pPr>
                    <a:lvl5pPr marL="2057400" indent="-228600">
                      <a:defRPr sz="2400">
                        <a:solidFill>
                          <a:schemeClr val="tx1"/>
                        </a:solidFill>
                        <a:latin typeface="Times" pitchFamily="18" charset="0"/>
                        <a:cs typeface="Arial" charset="0"/>
                      </a:defRPr>
                    </a:lvl5pPr>
                    <a:lvl6pPr marL="2514600" indent="-228600" eaLnBrk="0" fontAlgn="base" hangingPunct="0">
                      <a:spcBef>
                        <a:spcPct val="0"/>
                      </a:spcBef>
                      <a:spcAft>
                        <a:spcPct val="0"/>
                      </a:spcAft>
                      <a:defRPr sz="2400">
                        <a:solidFill>
                          <a:schemeClr val="tx1"/>
                        </a:solidFill>
                        <a:latin typeface="Times" pitchFamily="18" charset="0"/>
                        <a:cs typeface="Arial" charset="0"/>
                      </a:defRPr>
                    </a:lvl6pPr>
                    <a:lvl7pPr marL="2971800" indent="-228600" eaLnBrk="0" fontAlgn="base" hangingPunct="0">
                      <a:spcBef>
                        <a:spcPct val="0"/>
                      </a:spcBef>
                      <a:spcAft>
                        <a:spcPct val="0"/>
                      </a:spcAft>
                      <a:defRPr sz="2400">
                        <a:solidFill>
                          <a:schemeClr val="tx1"/>
                        </a:solidFill>
                        <a:latin typeface="Times" pitchFamily="18" charset="0"/>
                        <a:cs typeface="Arial" charset="0"/>
                      </a:defRPr>
                    </a:lvl7pPr>
                    <a:lvl8pPr marL="3429000" indent="-228600" eaLnBrk="0" fontAlgn="base" hangingPunct="0">
                      <a:spcBef>
                        <a:spcPct val="0"/>
                      </a:spcBef>
                      <a:spcAft>
                        <a:spcPct val="0"/>
                      </a:spcAft>
                      <a:defRPr sz="2400">
                        <a:solidFill>
                          <a:schemeClr val="tx1"/>
                        </a:solidFill>
                        <a:latin typeface="Times" pitchFamily="18" charset="0"/>
                        <a:cs typeface="Arial" charset="0"/>
                      </a:defRPr>
                    </a:lvl8pPr>
                    <a:lvl9pPr marL="3886200" indent="-228600" eaLnBrk="0" fontAlgn="base" hangingPunct="0">
                      <a:spcBef>
                        <a:spcPct val="0"/>
                      </a:spcBef>
                      <a:spcAft>
                        <a:spcPct val="0"/>
                      </a:spcAft>
                      <a:defRPr sz="2400">
                        <a:solidFill>
                          <a:schemeClr val="tx1"/>
                        </a:solidFill>
                        <a:latin typeface="Times" pitchFamily="18" charset="0"/>
                        <a:cs typeface="Arial" charset="0"/>
                      </a:defRPr>
                    </a:lvl9pPr>
                  </a:lstStyle>
                  <a:p>
                    <a:r>
                      <a:rPr lang="en-US" altLang="zh-CN" sz="1200">
                        <a:latin typeface="Arial" charset="0"/>
                        <a:ea typeface="SimSun" pitchFamily="2" charset="-122"/>
                      </a:rPr>
                      <a:t>School</a:t>
                    </a:r>
                    <a:endParaRPr lang="en-US" sz="1200">
                      <a:latin typeface="Arial" charset="0"/>
                      <a:ea typeface="SimSun" pitchFamily="2" charset="-122"/>
                    </a:endParaRPr>
                  </a:p>
                </p:txBody>
              </p:sp>
              <p:sp>
                <p:nvSpPr>
                  <p:cNvPr id="22" name="Text Box 80">
                    <a:extLst>
                      <a:ext uri="{FF2B5EF4-FFF2-40B4-BE49-F238E27FC236}">
                        <a16:creationId xmlns:a16="http://schemas.microsoft.com/office/drawing/2014/main" id="{7F508436-558D-66F6-3CF7-15C08D244867}"/>
                      </a:ext>
                    </a:extLst>
                  </p:cNvPr>
                  <p:cNvSpPr txBox="1">
                    <a:spLocks noChangeArrowheads="1"/>
                  </p:cNvSpPr>
                  <p:nvPr/>
                </p:nvSpPr>
                <p:spPr bwMode="auto">
                  <a:xfrm>
                    <a:off x="1250" y="3199"/>
                    <a:ext cx="596" cy="14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defRPr sz="2400">
                        <a:solidFill>
                          <a:schemeClr val="tx1"/>
                        </a:solidFill>
                        <a:latin typeface="Times" pitchFamily="18" charset="0"/>
                        <a:cs typeface="Arial" charset="0"/>
                      </a:defRPr>
                    </a:lvl1pPr>
                    <a:lvl2pPr marL="742950" indent="-285750">
                      <a:defRPr sz="2400">
                        <a:solidFill>
                          <a:schemeClr val="tx1"/>
                        </a:solidFill>
                        <a:latin typeface="Times" pitchFamily="18" charset="0"/>
                        <a:cs typeface="Arial" charset="0"/>
                      </a:defRPr>
                    </a:lvl2pPr>
                    <a:lvl3pPr marL="1143000" indent="-228600">
                      <a:defRPr sz="2400">
                        <a:solidFill>
                          <a:schemeClr val="tx1"/>
                        </a:solidFill>
                        <a:latin typeface="Times" pitchFamily="18" charset="0"/>
                        <a:cs typeface="Arial" charset="0"/>
                      </a:defRPr>
                    </a:lvl3pPr>
                    <a:lvl4pPr marL="1600200" indent="-228600">
                      <a:defRPr sz="2400">
                        <a:solidFill>
                          <a:schemeClr val="tx1"/>
                        </a:solidFill>
                        <a:latin typeface="Times" pitchFamily="18" charset="0"/>
                        <a:cs typeface="Arial" charset="0"/>
                      </a:defRPr>
                    </a:lvl4pPr>
                    <a:lvl5pPr marL="2057400" indent="-228600">
                      <a:defRPr sz="2400">
                        <a:solidFill>
                          <a:schemeClr val="tx1"/>
                        </a:solidFill>
                        <a:latin typeface="Times" pitchFamily="18" charset="0"/>
                        <a:cs typeface="Arial" charset="0"/>
                      </a:defRPr>
                    </a:lvl5pPr>
                    <a:lvl6pPr marL="2514600" indent="-228600" eaLnBrk="0" fontAlgn="base" hangingPunct="0">
                      <a:spcBef>
                        <a:spcPct val="0"/>
                      </a:spcBef>
                      <a:spcAft>
                        <a:spcPct val="0"/>
                      </a:spcAft>
                      <a:defRPr sz="2400">
                        <a:solidFill>
                          <a:schemeClr val="tx1"/>
                        </a:solidFill>
                        <a:latin typeface="Times" pitchFamily="18" charset="0"/>
                        <a:cs typeface="Arial" charset="0"/>
                      </a:defRPr>
                    </a:lvl6pPr>
                    <a:lvl7pPr marL="2971800" indent="-228600" eaLnBrk="0" fontAlgn="base" hangingPunct="0">
                      <a:spcBef>
                        <a:spcPct val="0"/>
                      </a:spcBef>
                      <a:spcAft>
                        <a:spcPct val="0"/>
                      </a:spcAft>
                      <a:defRPr sz="2400">
                        <a:solidFill>
                          <a:schemeClr val="tx1"/>
                        </a:solidFill>
                        <a:latin typeface="Times" pitchFamily="18" charset="0"/>
                        <a:cs typeface="Arial" charset="0"/>
                      </a:defRPr>
                    </a:lvl7pPr>
                    <a:lvl8pPr marL="3429000" indent="-228600" eaLnBrk="0" fontAlgn="base" hangingPunct="0">
                      <a:spcBef>
                        <a:spcPct val="0"/>
                      </a:spcBef>
                      <a:spcAft>
                        <a:spcPct val="0"/>
                      </a:spcAft>
                      <a:defRPr sz="2400">
                        <a:solidFill>
                          <a:schemeClr val="tx1"/>
                        </a:solidFill>
                        <a:latin typeface="Times" pitchFamily="18" charset="0"/>
                        <a:cs typeface="Arial" charset="0"/>
                      </a:defRPr>
                    </a:lvl8pPr>
                    <a:lvl9pPr marL="3886200" indent="-228600" eaLnBrk="0" fontAlgn="base" hangingPunct="0">
                      <a:spcBef>
                        <a:spcPct val="0"/>
                      </a:spcBef>
                      <a:spcAft>
                        <a:spcPct val="0"/>
                      </a:spcAft>
                      <a:defRPr sz="2400">
                        <a:solidFill>
                          <a:schemeClr val="tx1"/>
                        </a:solidFill>
                        <a:latin typeface="Times" pitchFamily="18" charset="0"/>
                        <a:cs typeface="Arial" charset="0"/>
                      </a:defRPr>
                    </a:lvl9pPr>
                  </a:lstStyle>
                  <a:p>
                    <a:r>
                      <a:rPr lang="en-US" altLang="zh-CN" sz="1200">
                        <a:latin typeface="Arial" charset="0"/>
                        <a:ea typeface="SimSun" pitchFamily="2" charset="-122"/>
                      </a:rPr>
                      <a:t>Leisure</a:t>
                    </a:r>
                    <a:endParaRPr lang="en-US" sz="1200">
                      <a:latin typeface="Arial" charset="0"/>
                      <a:ea typeface="SimSun" pitchFamily="2" charset="-122"/>
                    </a:endParaRPr>
                  </a:p>
                </p:txBody>
              </p:sp>
              <p:sp>
                <p:nvSpPr>
                  <p:cNvPr id="23" name="Text Box 81">
                    <a:extLst>
                      <a:ext uri="{FF2B5EF4-FFF2-40B4-BE49-F238E27FC236}">
                        <a16:creationId xmlns:a16="http://schemas.microsoft.com/office/drawing/2014/main" id="{5C7A7DEA-CE40-890C-E152-099411B7E6C8}"/>
                      </a:ext>
                    </a:extLst>
                  </p:cNvPr>
                  <p:cNvSpPr txBox="1">
                    <a:spLocks noChangeArrowheads="1"/>
                  </p:cNvSpPr>
                  <p:nvPr/>
                </p:nvSpPr>
                <p:spPr bwMode="auto">
                  <a:xfrm>
                    <a:off x="1884" y="3435"/>
                    <a:ext cx="596" cy="14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defRPr sz="2400">
                        <a:solidFill>
                          <a:schemeClr val="tx1"/>
                        </a:solidFill>
                        <a:latin typeface="Times" pitchFamily="18" charset="0"/>
                        <a:cs typeface="Arial" charset="0"/>
                      </a:defRPr>
                    </a:lvl1pPr>
                    <a:lvl2pPr marL="742950" indent="-285750">
                      <a:defRPr sz="2400">
                        <a:solidFill>
                          <a:schemeClr val="tx1"/>
                        </a:solidFill>
                        <a:latin typeface="Times" pitchFamily="18" charset="0"/>
                        <a:cs typeface="Arial" charset="0"/>
                      </a:defRPr>
                    </a:lvl2pPr>
                    <a:lvl3pPr marL="1143000" indent="-228600">
                      <a:defRPr sz="2400">
                        <a:solidFill>
                          <a:schemeClr val="tx1"/>
                        </a:solidFill>
                        <a:latin typeface="Times" pitchFamily="18" charset="0"/>
                        <a:cs typeface="Arial" charset="0"/>
                      </a:defRPr>
                    </a:lvl3pPr>
                    <a:lvl4pPr marL="1600200" indent="-228600">
                      <a:defRPr sz="2400">
                        <a:solidFill>
                          <a:schemeClr val="tx1"/>
                        </a:solidFill>
                        <a:latin typeface="Times" pitchFamily="18" charset="0"/>
                        <a:cs typeface="Arial" charset="0"/>
                      </a:defRPr>
                    </a:lvl4pPr>
                    <a:lvl5pPr marL="2057400" indent="-228600">
                      <a:defRPr sz="2400">
                        <a:solidFill>
                          <a:schemeClr val="tx1"/>
                        </a:solidFill>
                        <a:latin typeface="Times" pitchFamily="18" charset="0"/>
                        <a:cs typeface="Arial" charset="0"/>
                      </a:defRPr>
                    </a:lvl5pPr>
                    <a:lvl6pPr marL="2514600" indent="-228600" eaLnBrk="0" fontAlgn="base" hangingPunct="0">
                      <a:spcBef>
                        <a:spcPct val="0"/>
                      </a:spcBef>
                      <a:spcAft>
                        <a:spcPct val="0"/>
                      </a:spcAft>
                      <a:defRPr sz="2400">
                        <a:solidFill>
                          <a:schemeClr val="tx1"/>
                        </a:solidFill>
                        <a:latin typeface="Times" pitchFamily="18" charset="0"/>
                        <a:cs typeface="Arial" charset="0"/>
                      </a:defRPr>
                    </a:lvl6pPr>
                    <a:lvl7pPr marL="2971800" indent="-228600" eaLnBrk="0" fontAlgn="base" hangingPunct="0">
                      <a:spcBef>
                        <a:spcPct val="0"/>
                      </a:spcBef>
                      <a:spcAft>
                        <a:spcPct val="0"/>
                      </a:spcAft>
                      <a:defRPr sz="2400">
                        <a:solidFill>
                          <a:schemeClr val="tx1"/>
                        </a:solidFill>
                        <a:latin typeface="Times" pitchFamily="18" charset="0"/>
                        <a:cs typeface="Arial" charset="0"/>
                      </a:defRPr>
                    </a:lvl7pPr>
                    <a:lvl8pPr marL="3429000" indent="-228600" eaLnBrk="0" fontAlgn="base" hangingPunct="0">
                      <a:spcBef>
                        <a:spcPct val="0"/>
                      </a:spcBef>
                      <a:spcAft>
                        <a:spcPct val="0"/>
                      </a:spcAft>
                      <a:defRPr sz="2400">
                        <a:solidFill>
                          <a:schemeClr val="tx1"/>
                        </a:solidFill>
                        <a:latin typeface="Times" pitchFamily="18" charset="0"/>
                        <a:cs typeface="Arial" charset="0"/>
                      </a:defRPr>
                    </a:lvl8pPr>
                    <a:lvl9pPr marL="3886200" indent="-228600" eaLnBrk="0" fontAlgn="base" hangingPunct="0">
                      <a:spcBef>
                        <a:spcPct val="0"/>
                      </a:spcBef>
                      <a:spcAft>
                        <a:spcPct val="0"/>
                      </a:spcAft>
                      <a:defRPr sz="2400">
                        <a:solidFill>
                          <a:schemeClr val="tx1"/>
                        </a:solidFill>
                        <a:latin typeface="Times" pitchFamily="18" charset="0"/>
                        <a:cs typeface="Arial" charset="0"/>
                      </a:defRPr>
                    </a:lvl9pPr>
                  </a:lstStyle>
                  <a:p>
                    <a:r>
                      <a:rPr lang="en-US" altLang="zh-CN" sz="1200">
                        <a:latin typeface="Arial" charset="0"/>
                        <a:ea typeface="SimSun" pitchFamily="2" charset="-122"/>
                      </a:rPr>
                      <a:t>Shopping</a:t>
                    </a:r>
                    <a:endParaRPr lang="en-US" sz="1200">
                      <a:latin typeface="Arial" charset="0"/>
                      <a:ea typeface="SimSun" pitchFamily="2" charset="-122"/>
                    </a:endParaRPr>
                  </a:p>
                </p:txBody>
              </p:sp>
              <p:sp>
                <p:nvSpPr>
                  <p:cNvPr id="24" name="Oval 98">
                    <a:extLst>
                      <a:ext uri="{FF2B5EF4-FFF2-40B4-BE49-F238E27FC236}">
                        <a16:creationId xmlns:a16="http://schemas.microsoft.com/office/drawing/2014/main" id="{91B8BED3-FC78-94EA-6B56-FA6E7D17598F}"/>
                      </a:ext>
                    </a:extLst>
                  </p:cNvPr>
                  <p:cNvSpPr>
                    <a:spLocks noChangeArrowheads="1"/>
                  </p:cNvSpPr>
                  <p:nvPr/>
                </p:nvSpPr>
                <p:spPr bwMode="auto">
                  <a:xfrm>
                    <a:off x="1257" y="3567"/>
                    <a:ext cx="521" cy="298"/>
                  </a:xfrm>
                  <a:prstGeom prst="ellipse">
                    <a:avLst/>
                  </a:prstGeom>
                  <a:solidFill>
                    <a:srgbClr val="FF5050">
                      <a:alpha val="50195"/>
                    </a:srgbClr>
                  </a:solidFill>
                  <a:ln w="9525" algn="ctr">
                    <a:solidFill>
                      <a:srgbClr val="FF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5" name="Text Box 96">
                    <a:extLst>
                      <a:ext uri="{FF2B5EF4-FFF2-40B4-BE49-F238E27FC236}">
                        <a16:creationId xmlns:a16="http://schemas.microsoft.com/office/drawing/2014/main" id="{410CFE86-827B-A00B-1A6E-9D7AD09D2744}"/>
                      </a:ext>
                    </a:extLst>
                  </p:cNvPr>
                  <p:cNvSpPr txBox="1">
                    <a:spLocks noChangeArrowheads="1"/>
                  </p:cNvSpPr>
                  <p:nvPr/>
                </p:nvSpPr>
                <p:spPr bwMode="auto">
                  <a:xfrm>
                    <a:off x="1303" y="3622"/>
                    <a:ext cx="596" cy="14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defRPr sz="2400">
                        <a:solidFill>
                          <a:schemeClr val="tx1"/>
                        </a:solidFill>
                        <a:latin typeface="Times" pitchFamily="18" charset="0"/>
                        <a:cs typeface="Arial" charset="0"/>
                      </a:defRPr>
                    </a:lvl1pPr>
                    <a:lvl2pPr marL="742950" indent="-285750">
                      <a:defRPr sz="2400">
                        <a:solidFill>
                          <a:schemeClr val="tx1"/>
                        </a:solidFill>
                        <a:latin typeface="Times" pitchFamily="18" charset="0"/>
                        <a:cs typeface="Arial" charset="0"/>
                      </a:defRPr>
                    </a:lvl2pPr>
                    <a:lvl3pPr marL="1143000" indent="-228600">
                      <a:defRPr sz="2400">
                        <a:solidFill>
                          <a:schemeClr val="tx1"/>
                        </a:solidFill>
                        <a:latin typeface="Times" pitchFamily="18" charset="0"/>
                        <a:cs typeface="Arial" charset="0"/>
                      </a:defRPr>
                    </a:lvl3pPr>
                    <a:lvl4pPr marL="1600200" indent="-228600">
                      <a:defRPr sz="2400">
                        <a:solidFill>
                          <a:schemeClr val="tx1"/>
                        </a:solidFill>
                        <a:latin typeface="Times" pitchFamily="18" charset="0"/>
                        <a:cs typeface="Arial" charset="0"/>
                      </a:defRPr>
                    </a:lvl4pPr>
                    <a:lvl5pPr marL="2057400" indent="-228600">
                      <a:defRPr sz="2400">
                        <a:solidFill>
                          <a:schemeClr val="tx1"/>
                        </a:solidFill>
                        <a:latin typeface="Times" pitchFamily="18" charset="0"/>
                        <a:cs typeface="Arial" charset="0"/>
                      </a:defRPr>
                    </a:lvl5pPr>
                    <a:lvl6pPr marL="2514600" indent="-228600" eaLnBrk="0" fontAlgn="base" hangingPunct="0">
                      <a:spcBef>
                        <a:spcPct val="0"/>
                      </a:spcBef>
                      <a:spcAft>
                        <a:spcPct val="0"/>
                      </a:spcAft>
                      <a:defRPr sz="2400">
                        <a:solidFill>
                          <a:schemeClr val="tx1"/>
                        </a:solidFill>
                        <a:latin typeface="Times" pitchFamily="18" charset="0"/>
                        <a:cs typeface="Arial" charset="0"/>
                      </a:defRPr>
                    </a:lvl6pPr>
                    <a:lvl7pPr marL="2971800" indent="-228600" eaLnBrk="0" fontAlgn="base" hangingPunct="0">
                      <a:spcBef>
                        <a:spcPct val="0"/>
                      </a:spcBef>
                      <a:spcAft>
                        <a:spcPct val="0"/>
                      </a:spcAft>
                      <a:defRPr sz="2400">
                        <a:solidFill>
                          <a:schemeClr val="tx1"/>
                        </a:solidFill>
                        <a:latin typeface="Times" pitchFamily="18" charset="0"/>
                        <a:cs typeface="Arial" charset="0"/>
                      </a:defRPr>
                    </a:lvl7pPr>
                    <a:lvl8pPr marL="3429000" indent="-228600" eaLnBrk="0" fontAlgn="base" hangingPunct="0">
                      <a:spcBef>
                        <a:spcPct val="0"/>
                      </a:spcBef>
                      <a:spcAft>
                        <a:spcPct val="0"/>
                      </a:spcAft>
                      <a:defRPr sz="2400">
                        <a:solidFill>
                          <a:schemeClr val="tx1"/>
                        </a:solidFill>
                        <a:latin typeface="Times" pitchFamily="18" charset="0"/>
                        <a:cs typeface="Arial" charset="0"/>
                      </a:defRPr>
                    </a:lvl8pPr>
                    <a:lvl9pPr marL="3886200" indent="-228600" eaLnBrk="0" fontAlgn="base" hangingPunct="0">
                      <a:spcBef>
                        <a:spcPct val="0"/>
                      </a:spcBef>
                      <a:spcAft>
                        <a:spcPct val="0"/>
                      </a:spcAft>
                      <a:defRPr sz="2400">
                        <a:solidFill>
                          <a:schemeClr val="tx1"/>
                        </a:solidFill>
                        <a:latin typeface="Times" pitchFamily="18" charset="0"/>
                        <a:cs typeface="Arial" charset="0"/>
                      </a:defRPr>
                    </a:lvl9pPr>
                  </a:lstStyle>
                  <a:p>
                    <a:r>
                      <a:rPr lang="en-GB" altLang="zh-CN" sz="1200">
                        <a:latin typeface="Arial" charset="0"/>
                        <a:ea typeface="SimSun" pitchFamily="2" charset="-122"/>
                      </a:rPr>
                      <a:t>Others</a:t>
                    </a:r>
                    <a:endParaRPr lang="en-US" sz="1200">
                      <a:latin typeface="Arial" charset="0"/>
                      <a:ea typeface="SimSun" pitchFamily="2" charset="-122"/>
                    </a:endParaRPr>
                  </a:p>
                </p:txBody>
              </p:sp>
            </p:grpSp>
          </p:grpSp>
          <p:sp>
            <p:nvSpPr>
              <p:cNvPr id="10" name="Line 85">
                <a:extLst>
                  <a:ext uri="{FF2B5EF4-FFF2-40B4-BE49-F238E27FC236}">
                    <a16:creationId xmlns:a16="http://schemas.microsoft.com/office/drawing/2014/main" id="{6CF9171F-B729-AA01-1178-9CD2E209E2F6}"/>
                  </a:ext>
                </a:extLst>
              </p:cNvPr>
              <p:cNvSpPr>
                <a:spLocks noChangeShapeType="1"/>
              </p:cNvSpPr>
              <p:nvPr/>
            </p:nvSpPr>
            <p:spPr bwMode="auto">
              <a:xfrm>
                <a:off x="3914775" y="5680204"/>
                <a:ext cx="236538" cy="0"/>
              </a:xfrm>
              <a:prstGeom prst="line">
                <a:avLst/>
              </a:prstGeom>
              <a:noFill/>
              <a:ln w="95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grpSp>
      </p:grpSp>
      <p:sp>
        <p:nvSpPr>
          <p:cNvPr id="54" name="Content Placeholder 2">
            <a:extLst>
              <a:ext uri="{FF2B5EF4-FFF2-40B4-BE49-F238E27FC236}">
                <a16:creationId xmlns:a16="http://schemas.microsoft.com/office/drawing/2014/main" id="{7D94C7E5-BF84-3649-EEE4-D6A919ABB1BB}"/>
              </a:ext>
            </a:extLst>
          </p:cNvPr>
          <p:cNvSpPr txBox="1">
            <a:spLocks/>
          </p:cNvSpPr>
          <p:nvPr/>
        </p:nvSpPr>
        <p:spPr>
          <a:xfrm>
            <a:off x="577850" y="1958976"/>
            <a:ext cx="5091430" cy="45259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tIns="50800" rIns="45719" bIns="50800">
            <a:normAutofit fontScale="92500" lnSpcReduction="20000"/>
          </a:bodyPr>
          <a:lstStyle>
            <a:lvl1pPr marL="304796" marR="0" indent="-304796" algn="l" defTabSz="1219154" rtl="0" latinLnBrk="0">
              <a:lnSpc>
                <a:spcPct val="90000"/>
              </a:lnSpc>
              <a:spcBef>
                <a:spcPts val="2251"/>
              </a:spcBef>
              <a:spcAft>
                <a:spcPts val="0"/>
              </a:spcAft>
              <a:buClr>
                <a:srgbClr val="F78722"/>
              </a:buClr>
              <a:buSzPct val="123000"/>
              <a:buFont typeface="Arial" panose="020B0604020202020204" pitchFamily="34" charset="0"/>
              <a:buChar char="—"/>
              <a:tabLst/>
              <a:defRPr kumimoji="0" sz="2800" b="0" i="0" u="none" strike="noStrike" cap="none" spc="0" normalizeH="0" baseline="0" dirty="0">
                <a:ln>
                  <a:noFill/>
                </a:ln>
                <a:solidFill>
                  <a:srgbClr val="432411"/>
                </a:solidFill>
                <a:effectLst/>
                <a:uFillTx/>
                <a:latin typeface="Montserrat Regular"/>
                <a:ea typeface="Montserrat Regular"/>
                <a:cs typeface="Montserrat Regular"/>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342895" marR="0" indent="-342895" algn="l" defTabSz="1219154" rtl="0" latinLnBrk="0">
              <a:lnSpc>
                <a:spcPct val="90000"/>
              </a:lnSpc>
              <a:spcBef>
                <a:spcPts val="2251"/>
              </a:spcBef>
              <a:spcAft>
                <a:spcPts val="0"/>
              </a:spcAft>
              <a:buClr>
                <a:schemeClr val="tx1"/>
              </a:buClr>
              <a:buSzPct val="123000"/>
              <a:buFont typeface="Arial Rounded MT Bold" panose="020F0704030504030204" pitchFamily="34" charset="0"/>
              <a:buChar char="—"/>
              <a:tabLst/>
              <a:defRPr kumimoji="0" sz="2400" b="0" i="0" u="none" strike="noStrike" cap="none" spc="0" normalizeH="0" baseline="0" dirty="0">
                <a:ln>
                  <a:noFill/>
                </a:ln>
                <a:solidFill>
                  <a:srgbClr val="000000"/>
                </a:solidFill>
                <a:effectLst/>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hangingPunct="1">
              <a:buFont typeface="Wingdings" panose="05000000000000000000" pitchFamily="2" charset="2"/>
              <a:buChar char="q"/>
            </a:pPr>
            <a:r>
              <a:rPr lang="en-US" b="1" dirty="0"/>
              <a:t>Crashes</a:t>
            </a:r>
            <a:r>
              <a:rPr lang="en-US" dirty="0"/>
              <a:t> result from interactions between road users, vehicles, roads, and the environment</a:t>
            </a:r>
          </a:p>
          <a:p>
            <a:pPr hangingPunct="1">
              <a:buFont typeface="Wingdings" panose="05000000000000000000" pitchFamily="2" charset="2"/>
              <a:buChar char="q"/>
            </a:pPr>
            <a:r>
              <a:rPr lang="en-US" dirty="0"/>
              <a:t>Road safety depends on:</a:t>
            </a:r>
          </a:p>
          <a:p>
            <a:pPr lvl="1" hangingPunct="1">
              <a:buFont typeface="Wingdings" panose="05000000000000000000" pitchFamily="2" charset="2"/>
              <a:buChar char="§"/>
            </a:pPr>
            <a:r>
              <a:rPr lang="en-US" dirty="0"/>
              <a:t>Human behavior</a:t>
            </a:r>
          </a:p>
          <a:p>
            <a:pPr lvl="1" hangingPunct="1">
              <a:buFont typeface="Wingdings" panose="05000000000000000000" pitchFamily="2" charset="2"/>
              <a:buChar char="§"/>
            </a:pPr>
            <a:r>
              <a:rPr lang="en-US" dirty="0"/>
              <a:t>Road design &amp; maintenance</a:t>
            </a:r>
          </a:p>
          <a:p>
            <a:pPr lvl="1" hangingPunct="1">
              <a:buFont typeface="Wingdings" panose="05000000000000000000" pitchFamily="2" charset="2"/>
              <a:buChar char="§"/>
            </a:pPr>
            <a:r>
              <a:rPr lang="en-US" dirty="0"/>
              <a:t>Vehicle condition &amp; safety features</a:t>
            </a:r>
          </a:p>
          <a:p>
            <a:pPr lvl="1" hangingPunct="1">
              <a:buFont typeface="Wingdings" panose="05000000000000000000" pitchFamily="2" charset="2"/>
              <a:buChar char="§"/>
            </a:pPr>
            <a:r>
              <a:rPr lang="en-US" dirty="0"/>
              <a:t>Traffic management &amp; enforcement</a:t>
            </a:r>
          </a:p>
        </p:txBody>
      </p:sp>
    </p:spTree>
    <p:extLst>
      <p:ext uri="{BB962C8B-B14F-4D97-AF65-F5344CB8AC3E}">
        <p14:creationId xmlns:p14="http://schemas.microsoft.com/office/powerpoint/2010/main" val="1068946882"/>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FA6755-343F-30FC-E3B9-F909524E78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29C786A-6E8B-4115-F16F-D28E8DD1F7D2}"/>
              </a:ext>
            </a:extLst>
          </p:cNvPr>
          <p:cNvSpPr>
            <a:spLocks noGrp="1"/>
          </p:cNvSpPr>
          <p:nvPr>
            <p:ph type="title"/>
          </p:nvPr>
        </p:nvSpPr>
        <p:spPr>
          <a:xfrm>
            <a:off x="703580" y="694688"/>
            <a:ext cx="6474459" cy="717551"/>
          </a:xfrm>
        </p:spPr>
        <p:txBody>
          <a:bodyPr/>
          <a:lstStyle/>
          <a:p>
            <a:r>
              <a:rPr lang="en-US" dirty="0"/>
              <a:t>Types of Road Traffic Crashes</a:t>
            </a:r>
            <a:br>
              <a:rPr lang="en-US" dirty="0"/>
            </a:br>
            <a:br>
              <a:rPr lang="en-US" dirty="0"/>
            </a:br>
            <a:endParaRPr lang="en-US" dirty="0"/>
          </a:p>
        </p:txBody>
      </p:sp>
      <p:pic>
        <p:nvPicPr>
          <p:cNvPr id="1026" name="Picture 2">
            <a:extLst>
              <a:ext uri="{FF2B5EF4-FFF2-40B4-BE49-F238E27FC236}">
                <a16:creationId xmlns:a16="http://schemas.microsoft.com/office/drawing/2014/main" id="{8A65D9D6-FC30-EBF5-CD7C-B5E61784770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1587" y="1412239"/>
            <a:ext cx="4570413" cy="4570413"/>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EA20C864-0CF3-9DA7-35D2-D78B75011983}"/>
              </a:ext>
            </a:extLst>
          </p:cNvPr>
          <p:cNvSpPr txBox="1">
            <a:spLocks/>
          </p:cNvSpPr>
          <p:nvPr/>
        </p:nvSpPr>
        <p:spPr>
          <a:xfrm>
            <a:off x="1249680" y="1562419"/>
            <a:ext cx="6217920" cy="45259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tIns="50800" rIns="45719" bIns="50800">
            <a:normAutofit lnSpcReduction="10000"/>
          </a:bodyPr>
          <a:lstStyle>
            <a:lvl1pPr marL="304796" marR="0" indent="-304796" algn="l" defTabSz="1219154" rtl="0" latinLnBrk="0">
              <a:lnSpc>
                <a:spcPct val="90000"/>
              </a:lnSpc>
              <a:spcBef>
                <a:spcPts val="2251"/>
              </a:spcBef>
              <a:spcAft>
                <a:spcPts val="0"/>
              </a:spcAft>
              <a:buClr>
                <a:srgbClr val="F78722"/>
              </a:buClr>
              <a:buSzPct val="123000"/>
              <a:buFont typeface="Arial" panose="020B0604020202020204" pitchFamily="34" charset="0"/>
              <a:buChar char="—"/>
              <a:tabLst/>
              <a:defRPr kumimoji="0" sz="2800" b="0" i="0" u="none" strike="noStrike" cap="none" spc="0" normalizeH="0" baseline="0" dirty="0">
                <a:ln>
                  <a:noFill/>
                </a:ln>
                <a:solidFill>
                  <a:srgbClr val="432411"/>
                </a:solidFill>
                <a:effectLst/>
                <a:uFillTx/>
                <a:latin typeface="Montserrat Regular"/>
                <a:ea typeface="Montserrat Regular"/>
                <a:cs typeface="Montserrat Regular"/>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342895" marR="0" indent="-342895" algn="l" defTabSz="1219154" rtl="0" latinLnBrk="0">
              <a:lnSpc>
                <a:spcPct val="90000"/>
              </a:lnSpc>
              <a:spcBef>
                <a:spcPts val="2251"/>
              </a:spcBef>
              <a:spcAft>
                <a:spcPts val="0"/>
              </a:spcAft>
              <a:buClr>
                <a:schemeClr val="tx1"/>
              </a:buClr>
              <a:buSzPct val="123000"/>
              <a:buFont typeface="Arial Rounded MT Bold" panose="020F0704030504030204" pitchFamily="34" charset="0"/>
              <a:buChar char="—"/>
              <a:tabLst/>
              <a:defRPr kumimoji="0" sz="2400" b="0" i="0" u="none" strike="noStrike" cap="none" spc="0" normalizeH="0" baseline="0" dirty="0">
                <a:ln>
                  <a:noFill/>
                </a:ln>
                <a:solidFill>
                  <a:srgbClr val="000000"/>
                </a:solidFill>
                <a:effectLst/>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hangingPunct="1">
              <a:buFont typeface="Wingdings" panose="05000000000000000000" pitchFamily="2" charset="2"/>
              <a:buChar char="Ø"/>
            </a:pPr>
            <a:r>
              <a:rPr lang="en-US" dirty="0"/>
              <a:t>Rear-end crashes</a:t>
            </a:r>
          </a:p>
          <a:p>
            <a:pPr hangingPunct="1">
              <a:buFont typeface="Wingdings" panose="05000000000000000000" pitchFamily="2" charset="2"/>
              <a:buChar char="Ø"/>
            </a:pPr>
            <a:r>
              <a:rPr lang="en-US" dirty="0"/>
              <a:t>Head-on crashes</a:t>
            </a:r>
          </a:p>
          <a:p>
            <a:pPr hangingPunct="1">
              <a:buFont typeface="Wingdings" panose="05000000000000000000" pitchFamily="2" charset="2"/>
              <a:buChar char="Ø"/>
            </a:pPr>
            <a:r>
              <a:rPr lang="en-US" dirty="0"/>
              <a:t>Side-impact (T-bone) crashes</a:t>
            </a:r>
          </a:p>
          <a:p>
            <a:pPr hangingPunct="1">
              <a:buFont typeface="Wingdings" panose="05000000000000000000" pitchFamily="2" charset="2"/>
              <a:buChar char="Ø"/>
            </a:pPr>
            <a:r>
              <a:rPr lang="en-US" dirty="0"/>
              <a:t>Run-off-road crashes</a:t>
            </a:r>
          </a:p>
          <a:p>
            <a:pPr hangingPunct="1">
              <a:buFont typeface="Wingdings" panose="05000000000000000000" pitchFamily="2" charset="2"/>
              <a:buChar char="Ø"/>
            </a:pPr>
            <a:r>
              <a:rPr lang="en-US" dirty="0"/>
              <a:t>Pedestrian and cyclist crashes</a:t>
            </a:r>
          </a:p>
          <a:p>
            <a:pPr hangingPunct="1">
              <a:buFont typeface="Wingdings" panose="05000000000000000000" pitchFamily="2" charset="2"/>
              <a:buChar char="Ø"/>
            </a:pPr>
            <a:r>
              <a:rPr lang="en-US" dirty="0"/>
              <a:t>Motorcycle crashes</a:t>
            </a:r>
          </a:p>
          <a:p>
            <a:pPr hangingPunct="1">
              <a:buFont typeface="Wingdings" panose="05000000000000000000" pitchFamily="2" charset="2"/>
              <a:buChar char="Ø"/>
            </a:pPr>
            <a:r>
              <a:rPr lang="en-US" dirty="0"/>
              <a:t>Single-vehicle crashes</a:t>
            </a:r>
          </a:p>
        </p:txBody>
      </p:sp>
    </p:spTree>
    <p:extLst>
      <p:ext uri="{BB962C8B-B14F-4D97-AF65-F5344CB8AC3E}">
        <p14:creationId xmlns:p14="http://schemas.microsoft.com/office/powerpoint/2010/main" val="4181748261"/>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403BE9-3C1A-472F-D777-64E57782C412}"/>
              </a:ext>
            </a:extLst>
          </p:cNvPr>
          <p:cNvSpPr>
            <a:spLocks noGrp="1"/>
          </p:cNvSpPr>
          <p:nvPr>
            <p:ph type="title"/>
          </p:nvPr>
        </p:nvSpPr>
        <p:spPr/>
        <p:txBody>
          <a:bodyPr/>
          <a:lstStyle/>
          <a:p>
            <a:r>
              <a:rPr lang="en-US" dirty="0"/>
              <a:t>Crash Severity Levels</a:t>
            </a:r>
          </a:p>
        </p:txBody>
      </p:sp>
      <p:sp>
        <p:nvSpPr>
          <p:cNvPr id="4" name="Content Placeholder 2">
            <a:extLst>
              <a:ext uri="{FF2B5EF4-FFF2-40B4-BE49-F238E27FC236}">
                <a16:creationId xmlns:a16="http://schemas.microsoft.com/office/drawing/2014/main" id="{B28D91C5-E14A-BCFF-4E26-9DACBBCEB21D}"/>
              </a:ext>
            </a:extLst>
          </p:cNvPr>
          <p:cNvSpPr>
            <a:spLocks noGrp="1"/>
          </p:cNvSpPr>
          <p:nvPr>
            <p:ph type="body" sz="half" idx="1"/>
          </p:nvPr>
        </p:nvSpPr>
        <p:spPr>
          <a:xfrm>
            <a:off x="644525" y="1387475"/>
            <a:ext cx="7463155" cy="5059363"/>
          </a:xfrm>
        </p:spPr>
        <p:txBody>
          <a:bodyPr>
            <a:normAutofit/>
          </a:bodyPr>
          <a:lstStyle/>
          <a:p>
            <a:pPr>
              <a:buClr>
                <a:srgbClr val="C00000"/>
              </a:buClr>
              <a:buFont typeface="Wingdings" panose="05000000000000000000" pitchFamily="2" charset="2"/>
              <a:buChar char="q"/>
            </a:pPr>
            <a:r>
              <a:rPr lang="en-US" b="1" dirty="0"/>
              <a:t>The most common crash severity levels are </a:t>
            </a:r>
          </a:p>
          <a:p>
            <a:pPr lvl="3">
              <a:buClr>
                <a:srgbClr val="C00000"/>
              </a:buClr>
              <a:buFont typeface="Wingdings" panose="05000000000000000000" pitchFamily="2" charset="2"/>
              <a:buChar char="Ø"/>
            </a:pPr>
            <a:r>
              <a:rPr b="1" dirty="0"/>
              <a:t>Property Damage Only (PDO)</a:t>
            </a:r>
          </a:p>
          <a:p>
            <a:pPr lvl="3">
              <a:buClr>
                <a:srgbClr val="C00000"/>
              </a:buClr>
              <a:buFont typeface="Wingdings" panose="05000000000000000000" pitchFamily="2" charset="2"/>
              <a:buChar char="Ø"/>
            </a:pPr>
            <a:r>
              <a:rPr b="1" dirty="0"/>
              <a:t>Slight injury</a:t>
            </a:r>
            <a:r>
              <a:rPr lang="en-US" b="1" dirty="0"/>
              <a:t> Crashes</a:t>
            </a:r>
            <a:endParaRPr b="1" dirty="0"/>
          </a:p>
          <a:p>
            <a:pPr lvl="3">
              <a:buClr>
                <a:srgbClr val="C00000"/>
              </a:buClr>
              <a:buFont typeface="Wingdings" panose="05000000000000000000" pitchFamily="2" charset="2"/>
              <a:buChar char="Ø"/>
            </a:pPr>
            <a:r>
              <a:rPr b="1" dirty="0"/>
              <a:t>Serious injury</a:t>
            </a:r>
            <a:r>
              <a:rPr lang="en-US" b="1" dirty="0"/>
              <a:t> rashes</a:t>
            </a:r>
            <a:endParaRPr b="1" dirty="0"/>
          </a:p>
          <a:p>
            <a:pPr lvl="3">
              <a:buClr>
                <a:srgbClr val="C00000"/>
              </a:buClr>
              <a:buFont typeface="Wingdings" panose="05000000000000000000" pitchFamily="2" charset="2"/>
              <a:buChar char="Ø"/>
            </a:pPr>
            <a:r>
              <a:rPr b="1" dirty="0"/>
              <a:t>Fatal </a:t>
            </a:r>
            <a:r>
              <a:rPr lang="en-US" b="1" dirty="0"/>
              <a:t>injury</a:t>
            </a:r>
          </a:p>
        </p:txBody>
      </p:sp>
      <p:pic>
        <p:nvPicPr>
          <p:cNvPr id="5" name="Content Placeholder 4">
            <a:extLst>
              <a:ext uri="{FF2B5EF4-FFF2-40B4-BE49-F238E27FC236}">
                <a16:creationId xmlns:a16="http://schemas.microsoft.com/office/drawing/2014/main" id="{E6D7C7E9-1101-A2D7-66F2-B20E2C2455E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84492" y="969646"/>
            <a:ext cx="3807508" cy="568317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pic>
    </p:spTree>
    <p:extLst>
      <p:ext uri="{BB962C8B-B14F-4D97-AF65-F5344CB8AC3E}">
        <p14:creationId xmlns:p14="http://schemas.microsoft.com/office/powerpoint/2010/main" val="2727702372"/>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5D8673-A383-7D39-863E-AB41AE7B963A}"/>
              </a:ext>
            </a:extLst>
          </p:cNvPr>
          <p:cNvSpPr>
            <a:spLocks noGrp="1"/>
          </p:cNvSpPr>
          <p:nvPr>
            <p:ph type="title"/>
          </p:nvPr>
        </p:nvSpPr>
        <p:spPr/>
        <p:txBody>
          <a:bodyPr/>
          <a:lstStyle/>
          <a:p>
            <a:r>
              <a:rPr lang="en-US" dirty="0"/>
              <a:t>Crash Severity Levels</a:t>
            </a:r>
          </a:p>
        </p:txBody>
      </p:sp>
      <p:sp>
        <p:nvSpPr>
          <p:cNvPr id="4" name="Content Placeholder 2">
            <a:extLst>
              <a:ext uri="{FF2B5EF4-FFF2-40B4-BE49-F238E27FC236}">
                <a16:creationId xmlns:a16="http://schemas.microsoft.com/office/drawing/2014/main" id="{D6617128-E701-4FF5-1E57-AE95AC3D335A}"/>
              </a:ext>
            </a:extLst>
          </p:cNvPr>
          <p:cNvSpPr>
            <a:spLocks noGrp="1"/>
          </p:cNvSpPr>
          <p:nvPr>
            <p:ph type="body" sz="half" idx="1"/>
          </p:nvPr>
        </p:nvSpPr>
        <p:spPr>
          <a:xfrm>
            <a:off x="603250" y="1371600"/>
            <a:ext cx="8337550" cy="5059363"/>
          </a:xfrm>
        </p:spPr>
        <p:txBody>
          <a:bodyPr>
            <a:normAutofit fontScale="85000" lnSpcReduction="10000"/>
          </a:bodyPr>
          <a:lstStyle/>
          <a:p>
            <a:pPr lvl="0">
              <a:buFont typeface="Wingdings" panose="05000000000000000000" pitchFamily="2" charset="2"/>
              <a:buChar char="q"/>
            </a:pPr>
            <a:r>
              <a:rPr lang="en-GB" b="1" dirty="0"/>
              <a:t>Injury Accident/Crash: </a:t>
            </a:r>
            <a:r>
              <a:rPr lang="en-GB" sz="2600" dirty="0"/>
              <a:t>is a road traffic accident in which at least one individual is </a:t>
            </a:r>
            <a:r>
              <a:rPr lang="en-GB" sz="2600" b="1" dirty="0"/>
              <a:t>killed or injured</a:t>
            </a:r>
            <a:r>
              <a:rPr lang="en-GB" sz="2600" dirty="0"/>
              <a:t> as a result of the road traffic accident. </a:t>
            </a:r>
          </a:p>
          <a:p>
            <a:pPr lvl="0">
              <a:buFont typeface="Wingdings" panose="05000000000000000000" pitchFamily="2" charset="2"/>
              <a:buChar char="q"/>
            </a:pPr>
            <a:r>
              <a:rPr lang="en-GB" b="1" dirty="0"/>
              <a:t>Fatal Accident/Crash: </a:t>
            </a:r>
            <a:r>
              <a:rPr lang="en-GB" sz="2600" dirty="0"/>
              <a:t>is a road traffic accident in which one or more individuals </a:t>
            </a:r>
            <a:r>
              <a:rPr lang="en-GB" sz="2600" b="1" dirty="0"/>
              <a:t>are killed immediately or die within 30 days </a:t>
            </a:r>
            <a:r>
              <a:rPr lang="en-GB" sz="2600" dirty="0"/>
              <a:t>of the occurrence and as a result of the road traffic accident. Proven suicides are excluded. </a:t>
            </a:r>
          </a:p>
          <a:p>
            <a:pPr lvl="0">
              <a:buFont typeface="Wingdings" panose="05000000000000000000" pitchFamily="2" charset="2"/>
              <a:buChar char="q"/>
            </a:pPr>
            <a:r>
              <a:rPr lang="en-GB" dirty="0"/>
              <a:t>A </a:t>
            </a:r>
            <a:r>
              <a:rPr lang="en-GB" b="1" dirty="0"/>
              <a:t>serious Injury </a:t>
            </a:r>
            <a:r>
              <a:rPr lang="en-GB" sz="2400" dirty="0"/>
              <a:t>is an injury in which a victim sustains severe cuts, </a:t>
            </a:r>
            <a:r>
              <a:rPr lang="en-US" sz="2400" dirty="0"/>
              <a:t>bleeding, breaks, and other damages that require him to receive medical treatment as an Inpatient in a </a:t>
            </a:r>
            <a:r>
              <a:rPr lang="en-GB" sz="2400" b="1" dirty="0"/>
              <a:t>hospital for at least 24 hours or need specialist attention. </a:t>
            </a:r>
          </a:p>
          <a:p>
            <a:pPr lvl="0">
              <a:buFont typeface="Wingdings" panose="05000000000000000000" pitchFamily="2" charset="2"/>
              <a:buChar char="q"/>
            </a:pPr>
            <a:r>
              <a:rPr lang="en-GB" dirty="0"/>
              <a:t>A </a:t>
            </a:r>
            <a:r>
              <a:rPr lang="en-GB" b="1" dirty="0"/>
              <a:t>Slight injury</a:t>
            </a:r>
            <a:r>
              <a:rPr lang="en-GB" dirty="0"/>
              <a:t> </a:t>
            </a:r>
            <a:r>
              <a:rPr lang="en-GB" sz="2500" dirty="0"/>
              <a:t>is </a:t>
            </a:r>
            <a:r>
              <a:rPr lang="en-US" sz="2500" dirty="0"/>
              <a:t>one in which the victim sustains only small cuts, scratches, and other small damages that may be treated as an outpatient without requiring admission to a hospital or treated in a </a:t>
            </a:r>
            <a:r>
              <a:rPr lang="en-GB" sz="2500" dirty="0"/>
              <a:t>hospital </a:t>
            </a:r>
            <a:r>
              <a:rPr lang="en-GB" sz="2500" b="1" dirty="0"/>
              <a:t>for less than 24 hours. </a:t>
            </a:r>
            <a:endParaRPr lang="en-US" sz="2500" b="1" dirty="0"/>
          </a:p>
          <a:p>
            <a:endParaRPr lang="en-US" dirty="0"/>
          </a:p>
        </p:txBody>
      </p:sp>
    </p:spTree>
    <p:extLst>
      <p:ext uri="{BB962C8B-B14F-4D97-AF65-F5344CB8AC3E}">
        <p14:creationId xmlns:p14="http://schemas.microsoft.com/office/powerpoint/2010/main" val="4153560814"/>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0C4C42-56D1-C191-2A33-10B55547DEF3}"/>
              </a:ext>
            </a:extLst>
          </p:cNvPr>
          <p:cNvSpPr>
            <a:spLocks noGrp="1"/>
          </p:cNvSpPr>
          <p:nvPr>
            <p:ph type="title"/>
          </p:nvPr>
        </p:nvSpPr>
        <p:spPr>
          <a:xfrm>
            <a:off x="603252" y="539751"/>
            <a:ext cx="7260587" cy="717551"/>
          </a:xfrm>
        </p:spPr>
        <p:txBody>
          <a:bodyPr/>
          <a:lstStyle/>
          <a:p>
            <a:r>
              <a:rPr lang="en-US" dirty="0"/>
              <a:t>Key Factors Influencing Safety</a:t>
            </a:r>
          </a:p>
        </p:txBody>
      </p:sp>
      <p:sp>
        <p:nvSpPr>
          <p:cNvPr id="3" name="Text Placeholder 2">
            <a:extLst>
              <a:ext uri="{FF2B5EF4-FFF2-40B4-BE49-F238E27FC236}">
                <a16:creationId xmlns:a16="http://schemas.microsoft.com/office/drawing/2014/main" id="{3E12BE5F-D87C-84CA-42C7-987051D26816}"/>
              </a:ext>
            </a:extLst>
          </p:cNvPr>
          <p:cNvSpPr>
            <a:spLocks noGrp="1"/>
          </p:cNvSpPr>
          <p:nvPr>
            <p:ph type="body" sz="half" idx="1"/>
          </p:nvPr>
        </p:nvSpPr>
        <p:spPr>
          <a:xfrm>
            <a:off x="603252" y="1539243"/>
            <a:ext cx="4319268" cy="4779006"/>
          </a:xfrm>
        </p:spPr>
        <p:txBody>
          <a:bodyPr>
            <a:normAutofit lnSpcReduction="10000"/>
          </a:bodyPr>
          <a:lstStyle/>
          <a:p>
            <a:pPr>
              <a:buFont typeface="Wingdings" panose="05000000000000000000" pitchFamily="2" charset="2"/>
              <a:buChar char="q"/>
            </a:pPr>
            <a:r>
              <a:rPr lang="en-US" b="1" dirty="0"/>
              <a:t>Exposure factors:</a:t>
            </a:r>
          </a:p>
          <a:p>
            <a:pPr lvl="1">
              <a:spcBef>
                <a:spcPts val="1200"/>
              </a:spcBef>
              <a:buFont typeface="Wingdings" panose="05000000000000000000" pitchFamily="2" charset="2"/>
              <a:buChar char="Ø"/>
            </a:pPr>
            <a:r>
              <a:rPr lang="en-US" dirty="0"/>
              <a:t>Traffic volume</a:t>
            </a:r>
          </a:p>
          <a:p>
            <a:pPr lvl="1">
              <a:spcBef>
                <a:spcPts val="1200"/>
              </a:spcBef>
              <a:buFont typeface="Wingdings" panose="05000000000000000000" pitchFamily="2" charset="2"/>
              <a:buChar char="Ø"/>
            </a:pPr>
            <a:r>
              <a:rPr lang="en-US" dirty="0"/>
              <a:t>Vehicle-kilometers traveled (VKT)</a:t>
            </a:r>
          </a:p>
          <a:p>
            <a:pPr lvl="1">
              <a:spcBef>
                <a:spcPts val="1200"/>
              </a:spcBef>
              <a:buFont typeface="Wingdings" panose="05000000000000000000" pitchFamily="2" charset="2"/>
              <a:buChar char="Ø"/>
            </a:pPr>
            <a:r>
              <a:rPr lang="en-US" dirty="0"/>
              <a:t>Population mobility</a:t>
            </a:r>
          </a:p>
          <a:p>
            <a:pPr>
              <a:buFont typeface="Wingdings" panose="05000000000000000000" pitchFamily="2" charset="2"/>
              <a:buChar char="q"/>
            </a:pPr>
            <a:r>
              <a:rPr lang="en-US" b="1" dirty="0"/>
              <a:t>Risk factors:</a:t>
            </a:r>
          </a:p>
          <a:p>
            <a:pPr lvl="1">
              <a:spcBef>
                <a:spcPts val="1200"/>
              </a:spcBef>
              <a:buFont typeface="Wingdings" panose="05000000000000000000" pitchFamily="2" charset="2"/>
              <a:buChar char="Ø"/>
            </a:pPr>
            <a:r>
              <a:rPr lang="en-US" dirty="0"/>
              <a:t>Speeding</a:t>
            </a:r>
          </a:p>
          <a:p>
            <a:pPr lvl="1">
              <a:spcBef>
                <a:spcPts val="1200"/>
              </a:spcBef>
              <a:buFont typeface="Wingdings" panose="05000000000000000000" pitchFamily="2" charset="2"/>
              <a:buChar char="Ø"/>
            </a:pPr>
            <a:r>
              <a:rPr lang="en-US" dirty="0"/>
              <a:t>Alcohol/drugs</a:t>
            </a:r>
          </a:p>
          <a:p>
            <a:pPr lvl="1">
              <a:spcBef>
                <a:spcPts val="1200"/>
              </a:spcBef>
              <a:buFont typeface="Wingdings" panose="05000000000000000000" pitchFamily="2" charset="2"/>
              <a:buChar char="Ø"/>
            </a:pPr>
            <a:r>
              <a:rPr lang="en-US" dirty="0"/>
              <a:t>Distraction</a:t>
            </a:r>
          </a:p>
          <a:p>
            <a:pPr lvl="1">
              <a:spcBef>
                <a:spcPts val="1200"/>
              </a:spcBef>
              <a:buFont typeface="Wingdings" panose="05000000000000000000" pitchFamily="2" charset="2"/>
              <a:buChar char="Ø"/>
            </a:pPr>
            <a:r>
              <a:rPr lang="en-US" dirty="0"/>
              <a:t>Unsafe overtaking</a:t>
            </a:r>
          </a:p>
          <a:p>
            <a:pPr>
              <a:buFont typeface="Wingdings" panose="05000000000000000000" pitchFamily="2" charset="2"/>
              <a:buChar char="q"/>
            </a:pPr>
            <a:endParaRPr lang="en-US" dirty="0"/>
          </a:p>
        </p:txBody>
      </p:sp>
      <p:sp>
        <p:nvSpPr>
          <p:cNvPr id="4" name="Text Placeholder 2">
            <a:extLst>
              <a:ext uri="{FF2B5EF4-FFF2-40B4-BE49-F238E27FC236}">
                <a16:creationId xmlns:a16="http://schemas.microsoft.com/office/drawing/2014/main" id="{93E27B0E-9B6B-E241-CE71-E01D10217067}"/>
              </a:ext>
            </a:extLst>
          </p:cNvPr>
          <p:cNvSpPr txBox="1">
            <a:spLocks/>
          </p:cNvSpPr>
          <p:nvPr/>
        </p:nvSpPr>
        <p:spPr>
          <a:xfrm>
            <a:off x="5475608" y="1539243"/>
            <a:ext cx="4319268" cy="331215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tIns="50800" rIns="45719" bIns="50800">
            <a:normAutofit/>
          </a:bodyPr>
          <a:lstStyle>
            <a:lvl1pPr marL="304796" marR="0" indent="-304796" algn="l" defTabSz="1219154" rtl="0" latinLnBrk="0">
              <a:lnSpc>
                <a:spcPct val="90000"/>
              </a:lnSpc>
              <a:spcBef>
                <a:spcPts val="2251"/>
              </a:spcBef>
              <a:spcAft>
                <a:spcPts val="0"/>
              </a:spcAft>
              <a:buClr>
                <a:srgbClr val="F78722"/>
              </a:buClr>
              <a:buSzPct val="123000"/>
              <a:buFont typeface="Arial" panose="020B0604020202020204" pitchFamily="34" charset="0"/>
              <a:buChar char="—"/>
              <a:tabLst/>
              <a:defRPr kumimoji="0" sz="2800" b="0" i="0" u="none" strike="noStrike" cap="none" spc="0" normalizeH="0" baseline="0" dirty="0">
                <a:ln>
                  <a:noFill/>
                </a:ln>
                <a:solidFill>
                  <a:srgbClr val="432411"/>
                </a:solidFill>
                <a:effectLst/>
                <a:uFillTx/>
                <a:latin typeface="Montserrat Regular"/>
                <a:ea typeface="Montserrat Regular"/>
                <a:cs typeface="Montserrat Regular"/>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342895" marR="0" indent="-342895" algn="l" defTabSz="1219154" rtl="0" latinLnBrk="0">
              <a:lnSpc>
                <a:spcPct val="90000"/>
              </a:lnSpc>
              <a:spcBef>
                <a:spcPts val="2251"/>
              </a:spcBef>
              <a:spcAft>
                <a:spcPts val="0"/>
              </a:spcAft>
              <a:buClr>
                <a:schemeClr val="tx1"/>
              </a:buClr>
              <a:buSzPct val="123000"/>
              <a:buFont typeface="Arial Rounded MT Bold" panose="020F0704030504030204" pitchFamily="34" charset="0"/>
              <a:buChar char="—"/>
              <a:tabLst/>
              <a:defRPr kumimoji="0" sz="2400" b="0" i="0" u="none" strike="noStrike" cap="none" spc="0" normalizeH="0" baseline="0" dirty="0">
                <a:ln>
                  <a:noFill/>
                </a:ln>
                <a:solidFill>
                  <a:srgbClr val="000000"/>
                </a:solidFill>
                <a:effectLst/>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buFont typeface="Wingdings" panose="05000000000000000000" pitchFamily="2" charset="2"/>
              <a:buChar char="q"/>
            </a:pPr>
            <a:r>
              <a:rPr lang="en-US" b="1" dirty="0"/>
              <a:t>Severity factors:</a:t>
            </a:r>
          </a:p>
          <a:p>
            <a:pPr lvl="1">
              <a:buFont typeface="Wingdings" panose="05000000000000000000" pitchFamily="2" charset="2"/>
              <a:buChar char="v"/>
            </a:pPr>
            <a:r>
              <a:rPr lang="en-US" dirty="0"/>
              <a:t>Impact speed</a:t>
            </a:r>
          </a:p>
          <a:p>
            <a:pPr lvl="1">
              <a:buFont typeface="Wingdings" panose="05000000000000000000" pitchFamily="2" charset="2"/>
              <a:buChar char="v"/>
            </a:pPr>
            <a:r>
              <a:rPr lang="en-US" dirty="0"/>
              <a:t>Roadside objects</a:t>
            </a:r>
          </a:p>
          <a:p>
            <a:pPr lvl="1">
              <a:buFont typeface="Wingdings" panose="05000000000000000000" pitchFamily="2" charset="2"/>
              <a:buChar char="v"/>
            </a:pPr>
            <a:r>
              <a:rPr lang="en-US" dirty="0"/>
              <a:t>Lack of protective equipment</a:t>
            </a:r>
          </a:p>
          <a:p>
            <a:pPr hangingPunct="1">
              <a:buFont typeface="Wingdings" panose="05000000000000000000" pitchFamily="2" charset="2"/>
              <a:buChar char="q"/>
            </a:pPr>
            <a:endParaRPr lang="en-US" dirty="0"/>
          </a:p>
        </p:txBody>
      </p:sp>
    </p:spTree>
    <p:extLst>
      <p:ext uri="{BB962C8B-B14F-4D97-AF65-F5344CB8AC3E}">
        <p14:creationId xmlns:p14="http://schemas.microsoft.com/office/powerpoint/2010/main" val="2737859629"/>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BA6A5D-E26D-E673-C125-E4F64EF6FCC9}"/>
              </a:ext>
            </a:extLst>
          </p:cNvPr>
          <p:cNvSpPr>
            <a:spLocks noGrp="1"/>
          </p:cNvSpPr>
          <p:nvPr>
            <p:ph type="title"/>
          </p:nvPr>
        </p:nvSpPr>
        <p:spPr>
          <a:xfrm>
            <a:off x="603252" y="539751"/>
            <a:ext cx="8754107" cy="717551"/>
          </a:xfrm>
        </p:spPr>
        <p:txBody>
          <a:bodyPr/>
          <a:lstStyle/>
          <a:p>
            <a:r>
              <a:rPr lang="en-US" dirty="0"/>
              <a:t>Haddon Matrix (Traffic Safety Framework)</a:t>
            </a:r>
          </a:p>
        </p:txBody>
      </p:sp>
      <p:pic>
        <p:nvPicPr>
          <p:cNvPr id="4" name="Picture 3">
            <a:extLst>
              <a:ext uri="{FF2B5EF4-FFF2-40B4-BE49-F238E27FC236}">
                <a16:creationId xmlns:a16="http://schemas.microsoft.com/office/drawing/2014/main" id="{824D064F-2660-9C1C-A249-C0F0703065B8}"/>
              </a:ext>
            </a:extLst>
          </p:cNvPr>
          <p:cNvPicPr>
            <a:picLocks noChangeAspect="1"/>
          </p:cNvPicPr>
          <p:nvPr/>
        </p:nvPicPr>
        <p:blipFill>
          <a:blip r:embed="rId2"/>
          <a:stretch>
            <a:fillRect/>
          </a:stretch>
        </p:blipFill>
        <p:spPr>
          <a:xfrm>
            <a:off x="2047547" y="1085802"/>
            <a:ext cx="6816576" cy="4686396"/>
          </a:xfrm>
          <a:prstGeom prst="rect">
            <a:avLst/>
          </a:prstGeom>
        </p:spPr>
      </p:pic>
      <p:sp>
        <p:nvSpPr>
          <p:cNvPr id="6" name="TextBox 5">
            <a:extLst>
              <a:ext uri="{FF2B5EF4-FFF2-40B4-BE49-F238E27FC236}">
                <a16:creationId xmlns:a16="http://schemas.microsoft.com/office/drawing/2014/main" id="{B385D384-5DB7-E978-1EE2-4D8DBA4585BA}"/>
              </a:ext>
            </a:extLst>
          </p:cNvPr>
          <p:cNvSpPr txBox="1"/>
          <p:nvPr/>
        </p:nvSpPr>
        <p:spPr>
          <a:xfrm>
            <a:off x="1905307" y="5869835"/>
            <a:ext cx="8023070" cy="31393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600" dirty="0">
                <a:hlinkClick r:id="rId3"/>
              </a:rPr>
              <a:t>https://safetrec.berkeley.edu/sites/default/files/haddon-matrix-safetrec.pdf</a:t>
            </a:r>
            <a:endParaRPr lang="en-US" dirty="0"/>
          </a:p>
        </p:txBody>
      </p:sp>
    </p:spTree>
    <p:extLst>
      <p:ext uri="{BB962C8B-B14F-4D97-AF65-F5344CB8AC3E}">
        <p14:creationId xmlns:p14="http://schemas.microsoft.com/office/powerpoint/2010/main" val="3641923390"/>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26801D-B13D-9C3C-64A3-7EA2360A7ED3}"/>
              </a:ext>
            </a:extLst>
          </p:cNvPr>
          <p:cNvSpPr>
            <a:spLocks noGrp="1"/>
          </p:cNvSpPr>
          <p:nvPr>
            <p:ph type="title"/>
          </p:nvPr>
        </p:nvSpPr>
        <p:spPr>
          <a:xfrm>
            <a:off x="603252" y="539751"/>
            <a:ext cx="8159747" cy="717551"/>
          </a:xfrm>
        </p:spPr>
        <p:txBody>
          <a:bodyPr/>
          <a:lstStyle/>
          <a:p>
            <a:r>
              <a:rPr lang="en-US" dirty="0"/>
              <a:t>Human Factors in Road Safety</a:t>
            </a:r>
          </a:p>
        </p:txBody>
      </p:sp>
      <p:sp>
        <p:nvSpPr>
          <p:cNvPr id="3" name="Text Placeholder 2">
            <a:extLst>
              <a:ext uri="{FF2B5EF4-FFF2-40B4-BE49-F238E27FC236}">
                <a16:creationId xmlns:a16="http://schemas.microsoft.com/office/drawing/2014/main" id="{1171C019-BA2E-0578-498D-575A0CDF33C2}"/>
              </a:ext>
            </a:extLst>
          </p:cNvPr>
          <p:cNvSpPr>
            <a:spLocks noGrp="1"/>
          </p:cNvSpPr>
          <p:nvPr>
            <p:ph type="body" sz="half" idx="1"/>
          </p:nvPr>
        </p:nvSpPr>
        <p:spPr>
          <a:xfrm>
            <a:off x="787321" y="1432562"/>
            <a:ext cx="8807980" cy="5059521"/>
          </a:xfrm>
        </p:spPr>
        <p:txBody>
          <a:bodyPr>
            <a:normAutofit/>
          </a:bodyPr>
          <a:lstStyle/>
          <a:p>
            <a:pPr lvl="1">
              <a:buClr>
                <a:srgbClr val="C00000"/>
              </a:buClr>
              <a:buFont typeface="Wingdings" panose="05000000000000000000" pitchFamily="2" charset="2"/>
              <a:buChar char="q"/>
            </a:pPr>
            <a:r>
              <a:rPr lang="en-US" dirty="0"/>
              <a:t>Speed choice and risk-taking</a:t>
            </a:r>
          </a:p>
          <a:p>
            <a:pPr lvl="1">
              <a:buClr>
                <a:srgbClr val="C00000"/>
              </a:buClr>
              <a:buFont typeface="Wingdings" panose="05000000000000000000" pitchFamily="2" charset="2"/>
              <a:buChar char="q"/>
            </a:pPr>
            <a:r>
              <a:rPr lang="en-US" dirty="0"/>
              <a:t>Fatigue and sleepiness</a:t>
            </a:r>
          </a:p>
          <a:p>
            <a:pPr lvl="1">
              <a:buClr>
                <a:srgbClr val="C00000"/>
              </a:buClr>
              <a:buFont typeface="Wingdings" panose="05000000000000000000" pitchFamily="2" charset="2"/>
              <a:buChar char="q"/>
            </a:pPr>
            <a:r>
              <a:rPr lang="en-US" dirty="0"/>
              <a:t>Alcohol and drug impairment</a:t>
            </a:r>
          </a:p>
          <a:p>
            <a:pPr lvl="1">
              <a:buClr>
                <a:srgbClr val="C00000"/>
              </a:buClr>
              <a:buFont typeface="Wingdings" panose="05000000000000000000" pitchFamily="2" charset="2"/>
              <a:buChar char="q"/>
            </a:pPr>
            <a:r>
              <a:rPr lang="en-US" dirty="0"/>
              <a:t>Distraction (mobile phone use)</a:t>
            </a:r>
          </a:p>
          <a:p>
            <a:pPr lvl="1">
              <a:buClr>
                <a:srgbClr val="C00000"/>
              </a:buClr>
              <a:buFont typeface="Wingdings" panose="05000000000000000000" pitchFamily="2" charset="2"/>
              <a:buChar char="q"/>
            </a:pPr>
            <a:r>
              <a:rPr lang="en-US" dirty="0"/>
              <a:t>Poor perception and decision-making</a:t>
            </a:r>
          </a:p>
          <a:p>
            <a:pPr lvl="1">
              <a:buClr>
                <a:srgbClr val="C00000"/>
              </a:buClr>
              <a:buFont typeface="Wingdings" panose="05000000000000000000" pitchFamily="2" charset="2"/>
              <a:buChar char="q"/>
            </a:pPr>
            <a:r>
              <a:rPr lang="en-US" dirty="0"/>
              <a:t>Non-compliance with rules</a:t>
            </a:r>
          </a:p>
          <a:p>
            <a:endParaRPr lang="en-US" dirty="0"/>
          </a:p>
        </p:txBody>
      </p:sp>
      <p:pic>
        <p:nvPicPr>
          <p:cNvPr id="6" name="Picture 5" descr="A person holding a phone while driving&#10;&#10;AI-generated content may be incorrect.">
            <a:extLst>
              <a:ext uri="{FF2B5EF4-FFF2-40B4-BE49-F238E27FC236}">
                <a16:creationId xmlns:a16="http://schemas.microsoft.com/office/drawing/2014/main" id="{2FE181F9-69D9-F665-5450-E1EA408699BB}"/>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7772399" y="1741932"/>
            <a:ext cx="4296298" cy="2870708"/>
          </a:xfrm>
          <a:prstGeom prst="rect">
            <a:avLst/>
          </a:prstGeom>
        </p:spPr>
      </p:pic>
    </p:spTree>
    <p:extLst>
      <p:ext uri="{BB962C8B-B14F-4D97-AF65-F5344CB8AC3E}">
        <p14:creationId xmlns:p14="http://schemas.microsoft.com/office/powerpoint/2010/main" val="321962995"/>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1228E5-5B2D-35C9-76BF-8F09E13B24D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E21C02D-2BF7-1220-2F72-FA75C6DD0E97}"/>
              </a:ext>
            </a:extLst>
          </p:cNvPr>
          <p:cNvSpPr>
            <a:spLocks noGrp="1"/>
          </p:cNvSpPr>
          <p:nvPr>
            <p:ph type="title"/>
          </p:nvPr>
        </p:nvSpPr>
        <p:spPr>
          <a:xfrm>
            <a:off x="603252" y="539751"/>
            <a:ext cx="8159747" cy="717551"/>
          </a:xfrm>
        </p:spPr>
        <p:txBody>
          <a:bodyPr/>
          <a:lstStyle/>
          <a:p>
            <a:r>
              <a:rPr lang="en-US" dirty="0"/>
              <a:t>Vehicle Factors in Road Safety</a:t>
            </a:r>
          </a:p>
        </p:txBody>
      </p:sp>
      <p:sp>
        <p:nvSpPr>
          <p:cNvPr id="3" name="Text Placeholder 2">
            <a:extLst>
              <a:ext uri="{FF2B5EF4-FFF2-40B4-BE49-F238E27FC236}">
                <a16:creationId xmlns:a16="http://schemas.microsoft.com/office/drawing/2014/main" id="{D5A561BD-A438-51D5-F000-D400FDBC80B4}"/>
              </a:ext>
            </a:extLst>
          </p:cNvPr>
          <p:cNvSpPr>
            <a:spLocks noGrp="1"/>
          </p:cNvSpPr>
          <p:nvPr>
            <p:ph type="body" sz="half" idx="1"/>
          </p:nvPr>
        </p:nvSpPr>
        <p:spPr>
          <a:xfrm>
            <a:off x="787321" y="1432562"/>
            <a:ext cx="8807980" cy="5059521"/>
          </a:xfrm>
        </p:spPr>
        <p:txBody>
          <a:bodyPr>
            <a:normAutofit/>
          </a:bodyPr>
          <a:lstStyle/>
          <a:p>
            <a:pPr lvl="1">
              <a:buClr>
                <a:srgbClr val="C00000"/>
              </a:buClr>
              <a:buFont typeface="Wingdings" panose="05000000000000000000" pitchFamily="2" charset="2"/>
              <a:buChar char="q"/>
            </a:pPr>
            <a:r>
              <a:rPr lang="en-US" dirty="0"/>
              <a:t>Braking system condition</a:t>
            </a:r>
          </a:p>
          <a:p>
            <a:pPr lvl="1">
              <a:buClr>
                <a:srgbClr val="C00000"/>
              </a:buClr>
              <a:buFont typeface="Wingdings" panose="05000000000000000000" pitchFamily="2" charset="2"/>
              <a:buChar char="q"/>
            </a:pPr>
            <a:r>
              <a:rPr lang="en-US" dirty="0"/>
              <a:t>Tire condition</a:t>
            </a:r>
          </a:p>
          <a:p>
            <a:pPr lvl="1">
              <a:buClr>
                <a:srgbClr val="C00000"/>
              </a:buClr>
              <a:buFont typeface="Wingdings" panose="05000000000000000000" pitchFamily="2" charset="2"/>
              <a:buChar char="q"/>
            </a:pPr>
            <a:r>
              <a:rPr lang="en-US" dirty="0"/>
              <a:t>Lighting and visibility</a:t>
            </a:r>
          </a:p>
          <a:p>
            <a:pPr lvl="1">
              <a:buClr>
                <a:srgbClr val="C00000"/>
              </a:buClr>
              <a:buFont typeface="Wingdings" panose="05000000000000000000" pitchFamily="2" charset="2"/>
              <a:buChar char="q"/>
            </a:pPr>
            <a:r>
              <a:rPr lang="en-US" dirty="0"/>
              <a:t>Vehicle stability and crashworthiness</a:t>
            </a:r>
          </a:p>
          <a:p>
            <a:pPr lvl="1">
              <a:buClr>
                <a:srgbClr val="C00000"/>
              </a:buClr>
              <a:buFont typeface="Wingdings" panose="05000000000000000000" pitchFamily="2" charset="2"/>
              <a:buChar char="q"/>
            </a:pPr>
            <a:r>
              <a:rPr lang="en-US" dirty="0"/>
              <a:t>Safety technologies (ABS, ESC, airbags)</a:t>
            </a:r>
          </a:p>
          <a:p>
            <a:pPr lvl="1">
              <a:buClr>
                <a:srgbClr val="C00000"/>
              </a:buClr>
              <a:buFont typeface="Wingdings" panose="05000000000000000000" pitchFamily="2" charset="2"/>
              <a:buChar char="q"/>
            </a:pPr>
            <a:r>
              <a:rPr lang="en-US" dirty="0"/>
              <a:t>Overloading and poor maintenance</a:t>
            </a:r>
          </a:p>
          <a:p>
            <a:endParaRPr lang="en-US" dirty="0"/>
          </a:p>
        </p:txBody>
      </p:sp>
      <p:pic>
        <p:nvPicPr>
          <p:cNvPr id="9" name="Picture 8" descr="A group of people on top of a truck&#10;&#10;AI-generated content may be incorrect.">
            <a:extLst>
              <a:ext uri="{FF2B5EF4-FFF2-40B4-BE49-F238E27FC236}">
                <a16:creationId xmlns:a16="http://schemas.microsoft.com/office/drawing/2014/main" id="{E6598008-BFF2-0ABD-C6E0-E28CD649701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84160" y="1554480"/>
            <a:ext cx="4307840" cy="3230880"/>
          </a:xfrm>
          <a:prstGeom prst="rect">
            <a:avLst/>
          </a:prstGeom>
        </p:spPr>
      </p:pic>
    </p:spTree>
    <p:extLst>
      <p:ext uri="{BB962C8B-B14F-4D97-AF65-F5344CB8AC3E}">
        <p14:creationId xmlns:p14="http://schemas.microsoft.com/office/powerpoint/2010/main" val="1056628669"/>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ED675D-FD5B-746B-35AB-8E6F8DA3303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37FB2C-BD04-A567-952A-EBBF730EAA64}"/>
              </a:ext>
            </a:extLst>
          </p:cNvPr>
          <p:cNvSpPr>
            <a:spLocks noGrp="1"/>
          </p:cNvSpPr>
          <p:nvPr>
            <p:ph type="title"/>
          </p:nvPr>
        </p:nvSpPr>
        <p:spPr>
          <a:xfrm>
            <a:off x="603252" y="539751"/>
            <a:ext cx="8159747" cy="717551"/>
          </a:xfrm>
        </p:spPr>
        <p:txBody>
          <a:bodyPr/>
          <a:lstStyle/>
          <a:p>
            <a:r>
              <a:rPr lang="en-US" dirty="0"/>
              <a:t>Road and Environmental Factors</a:t>
            </a:r>
          </a:p>
        </p:txBody>
      </p:sp>
      <p:sp>
        <p:nvSpPr>
          <p:cNvPr id="3" name="Text Placeholder 2">
            <a:extLst>
              <a:ext uri="{FF2B5EF4-FFF2-40B4-BE49-F238E27FC236}">
                <a16:creationId xmlns:a16="http://schemas.microsoft.com/office/drawing/2014/main" id="{BBE77411-D93C-CF27-4806-005613FC280C}"/>
              </a:ext>
            </a:extLst>
          </p:cNvPr>
          <p:cNvSpPr>
            <a:spLocks noGrp="1"/>
          </p:cNvSpPr>
          <p:nvPr>
            <p:ph type="body" sz="half" idx="1"/>
          </p:nvPr>
        </p:nvSpPr>
        <p:spPr>
          <a:xfrm>
            <a:off x="787321" y="1432562"/>
            <a:ext cx="8807980" cy="5059521"/>
          </a:xfrm>
        </p:spPr>
        <p:txBody>
          <a:bodyPr>
            <a:normAutofit/>
          </a:bodyPr>
          <a:lstStyle/>
          <a:p>
            <a:pPr lvl="1">
              <a:buClr>
                <a:srgbClr val="C00000"/>
              </a:buClr>
              <a:buFont typeface="Wingdings" panose="05000000000000000000" pitchFamily="2" charset="2"/>
              <a:buChar char="q"/>
            </a:pPr>
            <a:r>
              <a:rPr lang="en-US" dirty="0"/>
              <a:t>Poor road geometry (sharp curves, narrow lanes)</a:t>
            </a:r>
          </a:p>
          <a:p>
            <a:pPr lvl="1">
              <a:buClr>
                <a:srgbClr val="C00000"/>
              </a:buClr>
              <a:buFont typeface="Wingdings" panose="05000000000000000000" pitchFamily="2" charset="2"/>
              <a:buChar char="q"/>
            </a:pPr>
            <a:r>
              <a:rPr lang="en-US" dirty="0"/>
              <a:t>Inadequate signing and marking</a:t>
            </a:r>
          </a:p>
          <a:p>
            <a:pPr lvl="1">
              <a:buClr>
                <a:srgbClr val="C00000"/>
              </a:buClr>
              <a:buFont typeface="Wingdings" panose="05000000000000000000" pitchFamily="2" charset="2"/>
              <a:buChar char="q"/>
            </a:pPr>
            <a:r>
              <a:rPr lang="en-US" dirty="0"/>
              <a:t>Lack of pedestrian crossings and sidewalks</a:t>
            </a:r>
          </a:p>
          <a:p>
            <a:pPr lvl="1">
              <a:buClr>
                <a:srgbClr val="C00000"/>
              </a:buClr>
              <a:buFont typeface="Wingdings" panose="05000000000000000000" pitchFamily="2" charset="2"/>
              <a:buChar char="q"/>
            </a:pPr>
            <a:r>
              <a:rPr lang="en-US" dirty="0"/>
              <a:t>Unsafe intersections and access points</a:t>
            </a:r>
          </a:p>
          <a:p>
            <a:pPr lvl="1">
              <a:buClr>
                <a:srgbClr val="C00000"/>
              </a:buClr>
              <a:buFont typeface="Wingdings" panose="05000000000000000000" pitchFamily="2" charset="2"/>
              <a:buChar char="q"/>
            </a:pPr>
            <a:r>
              <a:rPr lang="en-US" dirty="0"/>
              <a:t>Poor lighting and visibility</a:t>
            </a:r>
          </a:p>
          <a:p>
            <a:pPr lvl="1">
              <a:buClr>
                <a:srgbClr val="C00000"/>
              </a:buClr>
              <a:buFont typeface="Wingdings" panose="05000000000000000000" pitchFamily="2" charset="2"/>
              <a:buChar char="q"/>
            </a:pPr>
            <a:r>
              <a:rPr lang="en-US" dirty="0"/>
              <a:t>Weather conditions (rain, fog)</a:t>
            </a:r>
          </a:p>
        </p:txBody>
      </p:sp>
      <p:pic>
        <p:nvPicPr>
          <p:cNvPr id="6" name="Picture 5" descr="A road with a large crack in the ground&#10;&#10;AI-generated content may be incorrect.">
            <a:extLst>
              <a:ext uri="{FF2B5EF4-FFF2-40B4-BE49-F238E27FC236}">
                <a16:creationId xmlns:a16="http://schemas.microsoft.com/office/drawing/2014/main" id="{02E34122-7C03-BE49-8FA6-3D1DD6682EF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31479" y="2133600"/>
            <a:ext cx="4145280" cy="3108960"/>
          </a:xfrm>
          <a:prstGeom prst="rect">
            <a:avLst/>
          </a:prstGeom>
        </p:spPr>
      </p:pic>
    </p:spTree>
    <p:extLst>
      <p:ext uri="{BB962C8B-B14F-4D97-AF65-F5344CB8AC3E}">
        <p14:creationId xmlns:p14="http://schemas.microsoft.com/office/powerpoint/2010/main" val="3207881269"/>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122C5D-D0A6-9D44-E9B1-FF57C669634A}"/>
              </a:ext>
            </a:extLst>
          </p:cNvPr>
          <p:cNvSpPr>
            <a:spLocks noGrp="1"/>
          </p:cNvSpPr>
          <p:nvPr>
            <p:ph type="title"/>
          </p:nvPr>
        </p:nvSpPr>
        <p:spPr>
          <a:xfrm>
            <a:off x="603252" y="539751"/>
            <a:ext cx="7169147" cy="717551"/>
          </a:xfrm>
        </p:spPr>
        <p:txBody>
          <a:bodyPr/>
          <a:lstStyle/>
          <a:p>
            <a:r>
              <a:rPr lang="en-US" dirty="0"/>
              <a:t>Role of Speed in crash severity</a:t>
            </a:r>
          </a:p>
        </p:txBody>
      </p:sp>
      <p:sp>
        <p:nvSpPr>
          <p:cNvPr id="3" name="Text Placeholder 2">
            <a:extLst>
              <a:ext uri="{FF2B5EF4-FFF2-40B4-BE49-F238E27FC236}">
                <a16:creationId xmlns:a16="http://schemas.microsoft.com/office/drawing/2014/main" id="{D0F1E055-EFF5-A53F-45D9-5B4BF62429E2}"/>
              </a:ext>
            </a:extLst>
          </p:cNvPr>
          <p:cNvSpPr>
            <a:spLocks noGrp="1"/>
          </p:cNvSpPr>
          <p:nvPr>
            <p:ph type="body" sz="half" idx="1"/>
          </p:nvPr>
        </p:nvSpPr>
        <p:spPr>
          <a:xfrm>
            <a:off x="612061" y="1371602"/>
            <a:ext cx="6428820" cy="5059521"/>
          </a:xfrm>
        </p:spPr>
        <p:txBody>
          <a:bodyPr>
            <a:normAutofit/>
          </a:bodyPr>
          <a:lstStyle/>
          <a:p>
            <a:pPr>
              <a:buClr>
                <a:srgbClr val="C00000"/>
              </a:buClr>
              <a:buFont typeface="Wingdings" panose="05000000000000000000" pitchFamily="2" charset="2"/>
              <a:buChar char="q"/>
            </a:pPr>
            <a:r>
              <a:rPr lang="en-US" sz="2400" dirty="0"/>
              <a:t>Higher speed </a:t>
            </a:r>
            <a:r>
              <a:rPr lang="en-US" sz="2400" b="1" dirty="0"/>
              <a:t>decreases</a:t>
            </a:r>
            <a:r>
              <a:rPr lang="en-US" sz="2400" dirty="0"/>
              <a:t> the </a:t>
            </a:r>
            <a:r>
              <a:rPr lang="en-US" sz="2400" b="1" dirty="0"/>
              <a:t>field of vision </a:t>
            </a:r>
          </a:p>
          <a:p>
            <a:pPr>
              <a:buClr>
                <a:srgbClr val="C00000"/>
              </a:buClr>
              <a:buFont typeface="Wingdings" panose="05000000000000000000" pitchFamily="2" charset="2"/>
              <a:buChar char="q"/>
            </a:pPr>
            <a:r>
              <a:rPr lang="en-US" sz="2400" dirty="0"/>
              <a:t>Higher </a:t>
            </a:r>
            <a:r>
              <a:rPr lang="en-US" sz="2400" b="1" dirty="0"/>
              <a:t>speed increases crash likelihood</a:t>
            </a:r>
            <a:r>
              <a:rPr lang="en-US" sz="2400" dirty="0"/>
              <a:t> (less reaction time)</a:t>
            </a:r>
          </a:p>
          <a:p>
            <a:pPr>
              <a:buClr>
                <a:srgbClr val="C00000"/>
              </a:buClr>
              <a:buFont typeface="Wingdings" panose="05000000000000000000" pitchFamily="2" charset="2"/>
              <a:buChar char="q"/>
            </a:pPr>
            <a:r>
              <a:rPr lang="en-US" sz="2400" dirty="0"/>
              <a:t>Higher speed increases </a:t>
            </a:r>
            <a:r>
              <a:rPr lang="en-US" sz="2400" b="1" dirty="0"/>
              <a:t>crash severity or risk of fatality </a:t>
            </a:r>
            <a:r>
              <a:rPr lang="en-US" sz="2400" dirty="0"/>
              <a:t>(energy increases with speed squared)</a:t>
            </a:r>
          </a:p>
          <a:p>
            <a:pPr>
              <a:buClr>
                <a:srgbClr val="C00000"/>
              </a:buClr>
              <a:buFont typeface="Wingdings" panose="05000000000000000000" pitchFamily="2" charset="2"/>
              <a:buChar char="q"/>
            </a:pPr>
            <a:r>
              <a:rPr lang="en-US" sz="2400" b="1" dirty="0"/>
              <a:t>Speed management </a:t>
            </a:r>
            <a:r>
              <a:rPr lang="en-US" sz="2400" dirty="0"/>
              <a:t>is one of the most effective safety strategies</a:t>
            </a:r>
          </a:p>
          <a:p>
            <a:endParaRPr lang="en-US" dirty="0"/>
          </a:p>
        </p:txBody>
      </p:sp>
      <p:pic>
        <p:nvPicPr>
          <p:cNvPr id="4" name="Picture 3">
            <a:extLst>
              <a:ext uri="{FF2B5EF4-FFF2-40B4-BE49-F238E27FC236}">
                <a16:creationId xmlns:a16="http://schemas.microsoft.com/office/drawing/2014/main" id="{21417397-9D81-996D-3A8F-1624C2C8EF30}"/>
              </a:ext>
            </a:extLst>
          </p:cNvPr>
          <p:cNvPicPr>
            <a:picLocks noChangeAspect="1"/>
          </p:cNvPicPr>
          <p:nvPr/>
        </p:nvPicPr>
        <p:blipFill>
          <a:blip r:embed="rId2"/>
          <a:stretch>
            <a:fillRect/>
          </a:stretch>
        </p:blipFill>
        <p:spPr>
          <a:xfrm>
            <a:off x="7868920" y="762114"/>
            <a:ext cx="3977640" cy="2938030"/>
          </a:xfrm>
          <a:prstGeom prst="rect">
            <a:avLst/>
          </a:prstGeom>
        </p:spPr>
      </p:pic>
      <p:pic>
        <p:nvPicPr>
          <p:cNvPr id="2050" name="Picture 2">
            <a:extLst>
              <a:ext uri="{FF2B5EF4-FFF2-40B4-BE49-F238E27FC236}">
                <a16:creationId xmlns:a16="http://schemas.microsoft.com/office/drawing/2014/main" id="{C2BBAEFE-B002-4D5C-4CFE-4CA3190FA58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49504" y="4106544"/>
            <a:ext cx="4097056" cy="25787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5504115"/>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2E49FB-68BB-104D-656C-CB7A0B008AA7}"/>
              </a:ext>
            </a:extLst>
          </p:cNvPr>
          <p:cNvSpPr>
            <a:spLocks noGrp="1"/>
          </p:cNvSpPr>
          <p:nvPr>
            <p:ph type="title"/>
          </p:nvPr>
        </p:nvSpPr>
        <p:spPr>
          <a:xfrm>
            <a:off x="603252" y="539751"/>
            <a:ext cx="7336787" cy="717551"/>
          </a:xfrm>
        </p:spPr>
        <p:txBody>
          <a:bodyPr/>
          <a:lstStyle/>
          <a:p>
            <a:r>
              <a:rPr lang="en-US" dirty="0"/>
              <a:t>Vulnerable Road Users (VRUs)</a:t>
            </a:r>
          </a:p>
        </p:txBody>
      </p:sp>
      <p:sp>
        <p:nvSpPr>
          <p:cNvPr id="4" name="Content Placeholder 2">
            <a:extLst>
              <a:ext uri="{FF2B5EF4-FFF2-40B4-BE49-F238E27FC236}">
                <a16:creationId xmlns:a16="http://schemas.microsoft.com/office/drawing/2014/main" id="{F120D09C-D956-E880-331C-77F8082C12B1}"/>
              </a:ext>
            </a:extLst>
          </p:cNvPr>
          <p:cNvSpPr txBox="1">
            <a:spLocks/>
          </p:cNvSpPr>
          <p:nvPr/>
        </p:nvSpPr>
        <p:spPr>
          <a:xfrm>
            <a:off x="603252" y="1371600"/>
            <a:ext cx="7336787" cy="509016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tIns="50800" rIns="45719" bIns="50800">
            <a:normAutofit fontScale="92500" lnSpcReduction="10000"/>
          </a:bodyPr>
          <a:lstStyle>
            <a:lvl1pPr marL="304796" marR="0" indent="-304796" algn="l" defTabSz="1219154" rtl="0" latinLnBrk="0">
              <a:lnSpc>
                <a:spcPct val="90000"/>
              </a:lnSpc>
              <a:spcBef>
                <a:spcPts val="2251"/>
              </a:spcBef>
              <a:spcAft>
                <a:spcPts val="0"/>
              </a:spcAft>
              <a:buClr>
                <a:srgbClr val="F78722"/>
              </a:buClr>
              <a:buSzPct val="123000"/>
              <a:buFont typeface="Arial" panose="020B0604020202020204" pitchFamily="34" charset="0"/>
              <a:buChar char="—"/>
              <a:tabLst/>
              <a:defRPr kumimoji="0" sz="2800" b="0" i="0" u="none" strike="noStrike" cap="none" spc="0" normalizeH="0" baseline="0" dirty="0">
                <a:ln>
                  <a:noFill/>
                </a:ln>
                <a:solidFill>
                  <a:srgbClr val="432411"/>
                </a:solidFill>
                <a:effectLst/>
                <a:uFillTx/>
                <a:latin typeface="Montserrat Regular"/>
                <a:ea typeface="Montserrat Regular"/>
                <a:cs typeface="Montserrat Regular"/>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342895" marR="0" indent="-342895" algn="l" defTabSz="1219154" rtl="0" latinLnBrk="0">
              <a:lnSpc>
                <a:spcPct val="90000"/>
              </a:lnSpc>
              <a:spcBef>
                <a:spcPts val="2251"/>
              </a:spcBef>
              <a:spcAft>
                <a:spcPts val="0"/>
              </a:spcAft>
              <a:buClr>
                <a:schemeClr val="tx1"/>
              </a:buClr>
              <a:buSzPct val="123000"/>
              <a:buFont typeface="Arial Rounded MT Bold" panose="020F0704030504030204" pitchFamily="34" charset="0"/>
              <a:buChar char="—"/>
              <a:tabLst/>
              <a:defRPr kumimoji="0" sz="2400" b="0" i="0" u="none" strike="noStrike" cap="none" spc="0" normalizeH="0" baseline="0" dirty="0">
                <a:ln>
                  <a:noFill/>
                </a:ln>
                <a:solidFill>
                  <a:srgbClr val="000000"/>
                </a:solidFill>
                <a:effectLst/>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hangingPunct="1">
              <a:spcBef>
                <a:spcPts val="600"/>
              </a:spcBef>
              <a:buClr>
                <a:srgbClr val="C00000"/>
              </a:buClr>
              <a:buFont typeface="Wingdings" panose="05000000000000000000" pitchFamily="2" charset="2"/>
              <a:buChar char="q"/>
            </a:pPr>
            <a:r>
              <a:rPr lang="en-US" dirty="0"/>
              <a:t>Vulnerable road users include:</a:t>
            </a:r>
          </a:p>
          <a:p>
            <a:pPr lvl="1" hangingPunct="1">
              <a:spcBef>
                <a:spcPts val="600"/>
              </a:spcBef>
              <a:buClr>
                <a:srgbClr val="C00000"/>
              </a:buClr>
              <a:buFont typeface="Wingdings" panose="05000000000000000000" pitchFamily="2" charset="2"/>
              <a:buChar char="v"/>
            </a:pPr>
            <a:r>
              <a:rPr lang="en-US" dirty="0"/>
              <a:t>Pedestrians</a:t>
            </a:r>
          </a:p>
          <a:p>
            <a:pPr lvl="1" hangingPunct="1">
              <a:spcBef>
                <a:spcPts val="600"/>
              </a:spcBef>
              <a:buClr>
                <a:srgbClr val="C00000"/>
              </a:buClr>
              <a:buFont typeface="Wingdings" panose="05000000000000000000" pitchFamily="2" charset="2"/>
              <a:buChar char="v"/>
            </a:pPr>
            <a:r>
              <a:rPr lang="en-US" dirty="0"/>
              <a:t>Cyclists</a:t>
            </a:r>
          </a:p>
          <a:p>
            <a:pPr lvl="1" hangingPunct="1">
              <a:spcBef>
                <a:spcPts val="600"/>
              </a:spcBef>
              <a:buClr>
                <a:srgbClr val="C00000"/>
              </a:buClr>
              <a:buFont typeface="Wingdings" panose="05000000000000000000" pitchFamily="2" charset="2"/>
              <a:buChar char="v"/>
            </a:pPr>
            <a:r>
              <a:rPr lang="en-US" dirty="0"/>
              <a:t>Motorcyclists</a:t>
            </a:r>
          </a:p>
          <a:p>
            <a:pPr lvl="1" hangingPunct="1">
              <a:spcBef>
                <a:spcPts val="600"/>
              </a:spcBef>
              <a:buClr>
                <a:srgbClr val="C00000"/>
              </a:buClr>
              <a:buFont typeface="Wingdings" panose="05000000000000000000" pitchFamily="2" charset="2"/>
              <a:buChar char="v"/>
            </a:pPr>
            <a:r>
              <a:rPr lang="en-US" dirty="0"/>
              <a:t>Children and elderly people</a:t>
            </a:r>
          </a:p>
          <a:p>
            <a:pPr lvl="1" hangingPunct="1">
              <a:spcBef>
                <a:spcPts val="600"/>
              </a:spcBef>
              <a:buClr>
                <a:srgbClr val="C00000"/>
              </a:buClr>
              <a:buFont typeface="Wingdings" panose="05000000000000000000" pitchFamily="2" charset="2"/>
              <a:buChar char="v"/>
            </a:pPr>
            <a:r>
              <a:rPr lang="en-US" dirty="0"/>
              <a:t>People with disabilities</a:t>
            </a:r>
          </a:p>
          <a:p>
            <a:pPr hangingPunct="1">
              <a:buClr>
                <a:srgbClr val="C00000"/>
              </a:buClr>
              <a:buFont typeface="Wingdings" panose="05000000000000000000" pitchFamily="2" charset="2"/>
              <a:buChar char="q"/>
            </a:pPr>
            <a:r>
              <a:rPr lang="en-US" sz="2600" dirty="0"/>
              <a:t>Higher exposure to impact and lower physical protection</a:t>
            </a:r>
          </a:p>
          <a:p>
            <a:pPr hangingPunct="1">
              <a:buClr>
                <a:srgbClr val="C00000"/>
              </a:buClr>
              <a:buFont typeface="Wingdings" panose="05000000000000000000" pitchFamily="2" charset="2"/>
              <a:buChar char="q"/>
            </a:pPr>
            <a:r>
              <a:rPr lang="en-US" sz="2600" dirty="0"/>
              <a:t>Often share space with high-speed motor vehicles </a:t>
            </a:r>
          </a:p>
          <a:p>
            <a:pPr hangingPunct="1">
              <a:buClr>
                <a:srgbClr val="C00000"/>
              </a:buClr>
              <a:buFont typeface="Wingdings" panose="05000000000000000000" pitchFamily="2" charset="2"/>
              <a:buChar char="q"/>
            </a:pPr>
            <a:r>
              <a:rPr lang="en-US" sz="2600" dirty="0"/>
              <a:t>VRUs are overrepresented in LMIC crash fatalities</a:t>
            </a:r>
          </a:p>
        </p:txBody>
      </p:sp>
      <p:pic>
        <p:nvPicPr>
          <p:cNvPr id="10" name="Picture 9" descr="A group of people walking on a street&#10;&#10;AI-generated content may be incorrect.">
            <a:extLst>
              <a:ext uri="{FF2B5EF4-FFF2-40B4-BE49-F238E27FC236}">
                <a16:creationId xmlns:a16="http://schemas.microsoft.com/office/drawing/2014/main" id="{6EB0739E-8ABD-B52B-A8F8-73FBA1553C3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87920" y="1371600"/>
            <a:ext cx="4572000" cy="3429000"/>
          </a:xfrm>
          <a:prstGeom prst="rect">
            <a:avLst/>
          </a:prstGeom>
        </p:spPr>
      </p:pic>
    </p:spTree>
    <p:extLst>
      <p:ext uri="{BB962C8B-B14F-4D97-AF65-F5344CB8AC3E}">
        <p14:creationId xmlns:p14="http://schemas.microsoft.com/office/powerpoint/2010/main" val="3295614372"/>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C1D658-70B8-DB28-D000-69847F70B5E0}"/>
              </a:ext>
            </a:extLst>
          </p:cNvPr>
          <p:cNvSpPr>
            <a:spLocks noGrp="1"/>
          </p:cNvSpPr>
          <p:nvPr>
            <p:ph type="title"/>
          </p:nvPr>
        </p:nvSpPr>
        <p:spPr>
          <a:xfrm>
            <a:off x="603252" y="539751"/>
            <a:ext cx="7382507" cy="717551"/>
          </a:xfrm>
        </p:spPr>
        <p:txBody>
          <a:bodyPr/>
          <a:lstStyle/>
          <a:p>
            <a:r>
              <a:rPr lang="en-US" dirty="0"/>
              <a:t>Global Road Safety Burden</a:t>
            </a:r>
          </a:p>
        </p:txBody>
      </p:sp>
      <p:sp>
        <p:nvSpPr>
          <p:cNvPr id="4" name="Content Placeholder 2">
            <a:extLst>
              <a:ext uri="{FF2B5EF4-FFF2-40B4-BE49-F238E27FC236}">
                <a16:creationId xmlns:a16="http://schemas.microsoft.com/office/drawing/2014/main" id="{B00F0670-4460-0E36-8907-202EA59E06FF}"/>
              </a:ext>
            </a:extLst>
          </p:cNvPr>
          <p:cNvSpPr txBox="1">
            <a:spLocks/>
          </p:cNvSpPr>
          <p:nvPr/>
        </p:nvSpPr>
        <p:spPr>
          <a:xfrm>
            <a:off x="457200" y="1600200"/>
            <a:ext cx="6319520" cy="45259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tIns="50800" rIns="45719" bIns="50800">
            <a:normAutofit/>
          </a:bodyPr>
          <a:lstStyle>
            <a:lvl1pPr marL="304796" marR="0" indent="-304796" algn="l" defTabSz="1219154" rtl="0" latinLnBrk="0">
              <a:lnSpc>
                <a:spcPct val="90000"/>
              </a:lnSpc>
              <a:spcBef>
                <a:spcPts val="2251"/>
              </a:spcBef>
              <a:spcAft>
                <a:spcPts val="0"/>
              </a:spcAft>
              <a:buClr>
                <a:srgbClr val="F78722"/>
              </a:buClr>
              <a:buSzPct val="123000"/>
              <a:buFont typeface="Arial" panose="020B0604020202020204" pitchFamily="34" charset="0"/>
              <a:buChar char="—"/>
              <a:tabLst/>
              <a:defRPr kumimoji="0" sz="2800" b="0" i="0" u="none" strike="noStrike" cap="none" spc="0" normalizeH="0" baseline="0" dirty="0">
                <a:ln>
                  <a:noFill/>
                </a:ln>
                <a:solidFill>
                  <a:srgbClr val="432411"/>
                </a:solidFill>
                <a:effectLst/>
                <a:uFillTx/>
                <a:latin typeface="Montserrat Regular"/>
                <a:ea typeface="Montserrat Regular"/>
                <a:cs typeface="Montserrat Regular"/>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342895" marR="0" indent="-342895" algn="l" defTabSz="1219154" rtl="0" latinLnBrk="0">
              <a:lnSpc>
                <a:spcPct val="90000"/>
              </a:lnSpc>
              <a:spcBef>
                <a:spcPts val="2251"/>
              </a:spcBef>
              <a:spcAft>
                <a:spcPts val="0"/>
              </a:spcAft>
              <a:buClr>
                <a:schemeClr val="tx1"/>
              </a:buClr>
              <a:buSzPct val="123000"/>
              <a:buFont typeface="Arial Rounded MT Bold" panose="020F0704030504030204" pitchFamily="34" charset="0"/>
              <a:buChar char="—"/>
              <a:tabLst/>
              <a:defRPr kumimoji="0" sz="2400" b="0" i="0" u="none" strike="noStrike" cap="none" spc="0" normalizeH="0" baseline="0" dirty="0">
                <a:ln>
                  <a:noFill/>
                </a:ln>
                <a:solidFill>
                  <a:srgbClr val="000000"/>
                </a:solidFill>
                <a:effectLst/>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hangingPunct="1">
              <a:buClr>
                <a:srgbClr val="C00000"/>
              </a:buClr>
              <a:buFont typeface="Wingdings" panose="05000000000000000000" pitchFamily="2" charset="2"/>
              <a:buChar char="q"/>
            </a:pPr>
            <a:r>
              <a:rPr lang="en-US" sz="2400" dirty="0"/>
              <a:t>About 1.19 million deaths and 50+ million injuries annually (WHO)</a:t>
            </a:r>
          </a:p>
          <a:p>
            <a:pPr hangingPunct="1">
              <a:buClr>
                <a:srgbClr val="C00000"/>
              </a:buClr>
              <a:buFont typeface="Wingdings" panose="05000000000000000000" pitchFamily="2" charset="2"/>
              <a:buChar char="q"/>
            </a:pPr>
            <a:r>
              <a:rPr lang="en-US" sz="2400" dirty="0"/>
              <a:t>Over 90% of road deaths occur in low- and middle-income countries (LMICs)</a:t>
            </a:r>
          </a:p>
          <a:p>
            <a:pPr hangingPunct="1">
              <a:buClr>
                <a:srgbClr val="C00000"/>
              </a:buClr>
              <a:buFont typeface="Wingdings" panose="05000000000000000000" pitchFamily="2" charset="2"/>
              <a:buChar char="q"/>
            </a:pPr>
            <a:r>
              <a:rPr lang="en-US" sz="2400" dirty="0"/>
              <a:t>LMICs have fewer vehicles but much higher fatality rates</a:t>
            </a:r>
          </a:p>
          <a:p>
            <a:pPr hangingPunct="1">
              <a:buClr>
                <a:srgbClr val="C00000"/>
              </a:buClr>
              <a:buFont typeface="Wingdings" panose="05000000000000000000" pitchFamily="2" charset="2"/>
              <a:buChar char="q"/>
            </a:pPr>
            <a:r>
              <a:rPr lang="en-US" sz="2400" dirty="0"/>
              <a:t>High-income countries have reduced deaths through safe design, enforcement, and vehicle standards</a:t>
            </a:r>
          </a:p>
          <a:p>
            <a:pPr hangingPunct="1">
              <a:buClr>
                <a:srgbClr val="C00000"/>
              </a:buClr>
              <a:buFont typeface="Wingdings" panose="05000000000000000000" pitchFamily="2" charset="2"/>
              <a:buChar char="q"/>
            </a:pPr>
            <a:endParaRPr lang="en-US" dirty="0"/>
          </a:p>
        </p:txBody>
      </p:sp>
      <p:pic>
        <p:nvPicPr>
          <p:cNvPr id="5" name="Picture 4">
            <a:extLst>
              <a:ext uri="{FF2B5EF4-FFF2-40B4-BE49-F238E27FC236}">
                <a16:creationId xmlns:a16="http://schemas.microsoft.com/office/drawing/2014/main" id="{16B34BFE-A9B8-6D74-5632-11B7B99CA81F}"/>
              </a:ext>
            </a:extLst>
          </p:cNvPr>
          <p:cNvPicPr>
            <a:picLocks noChangeAspect="1"/>
          </p:cNvPicPr>
          <p:nvPr/>
        </p:nvPicPr>
        <p:blipFill>
          <a:blip r:embed="rId2"/>
          <a:stretch>
            <a:fillRect/>
          </a:stretch>
        </p:blipFill>
        <p:spPr>
          <a:xfrm>
            <a:off x="6908801" y="1728332"/>
            <a:ext cx="5202128" cy="3432417"/>
          </a:xfrm>
          <a:prstGeom prst="rect">
            <a:avLst/>
          </a:prstGeom>
        </p:spPr>
      </p:pic>
      <p:sp>
        <p:nvSpPr>
          <p:cNvPr id="6" name="TextBox 5">
            <a:extLst>
              <a:ext uri="{FF2B5EF4-FFF2-40B4-BE49-F238E27FC236}">
                <a16:creationId xmlns:a16="http://schemas.microsoft.com/office/drawing/2014/main" id="{21EED2EF-2BDE-4099-E671-76CC9E3F5E6A}"/>
              </a:ext>
            </a:extLst>
          </p:cNvPr>
          <p:cNvSpPr txBox="1"/>
          <p:nvPr/>
        </p:nvSpPr>
        <p:spPr>
          <a:xfrm>
            <a:off x="7519736" y="5284942"/>
            <a:ext cx="3980257" cy="25494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US" sz="1100" b="0" i="0" u="none" strike="noStrike" cap="none" spc="0" normalizeH="0" baseline="0" dirty="0">
                <a:ln>
                  <a:noFill/>
                </a:ln>
                <a:solidFill>
                  <a:srgbClr val="000000"/>
                </a:solidFill>
                <a:effectLst/>
                <a:uFillTx/>
                <a:latin typeface="+mn-lt"/>
                <a:ea typeface="+mn-ea"/>
                <a:cs typeface="+mn-cs"/>
                <a:sym typeface="Helvetica Neue"/>
              </a:rPr>
              <a:t>Source: Global Status report on road safety, WHO 2023 </a:t>
            </a:r>
          </a:p>
        </p:txBody>
      </p:sp>
    </p:spTree>
    <p:extLst>
      <p:ext uri="{BB962C8B-B14F-4D97-AF65-F5344CB8AC3E}">
        <p14:creationId xmlns:p14="http://schemas.microsoft.com/office/powerpoint/2010/main" val="1523576160"/>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06312-C3F4-3FFA-B89D-1DD7DD9ED12B}"/>
              </a:ext>
            </a:extLst>
          </p:cNvPr>
          <p:cNvSpPr>
            <a:spLocks noGrp="1"/>
          </p:cNvSpPr>
          <p:nvPr>
            <p:ph type="title"/>
          </p:nvPr>
        </p:nvSpPr>
        <p:spPr>
          <a:xfrm>
            <a:off x="603252" y="539751"/>
            <a:ext cx="5899147" cy="717551"/>
          </a:xfrm>
        </p:spPr>
        <p:txBody>
          <a:bodyPr/>
          <a:lstStyle/>
          <a:p>
            <a:r>
              <a:rPr lang="en-US" dirty="0"/>
              <a:t>Global Road Safety Burden</a:t>
            </a:r>
          </a:p>
        </p:txBody>
      </p:sp>
      <p:pic>
        <p:nvPicPr>
          <p:cNvPr id="4" name="Picture 3">
            <a:extLst>
              <a:ext uri="{FF2B5EF4-FFF2-40B4-BE49-F238E27FC236}">
                <a16:creationId xmlns:a16="http://schemas.microsoft.com/office/drawing/2014/main" id="{B661CFAE-DC8F-27BB-1DD5-E6D1026A38D5}"/>
              </a:ext>
            </a:extLst>
          </p:cNvPr>
          <p:cNvPicPr>
            <a:picLocks noChangeAspect="1"/>
          </p:cNvPicPr>
          <p:nvPr/>
        </p:nvPicPr>
        <p:blipFill>
          <a:blip r:embed="rId2"/>
          <a:stretch>
            <a:fillRect/>
          </a:stretch>
        </p:blipFill>
        <p:spPr>
          <a:xfrm>
            <a:off x="5837272" y="1021857"/>
            <a:ext cx="4061812" cy="5730737"/>
          </a:xfrm>
          <a:prstGeom prst="rect">
            <a:avLst/>
          </a:prstGeom>
        </p:spPr>
      </p:pic>
      <p:pic>
        <p:nvPicPr>
          <p:cNvPr id="5" name="Picture 4">
            <a:extLst>
              <a:ext uri="{FF2B5EF4-FFF2-40B4-BE49-F238E27FC236}">
                <a16:creationId xmlns:a16="http://schemas.microsoft.com/office/drawing/2014/main" id="{BD3328CC-D40A-76B3-7AEC-5F1F918FC747}"/>
              </a:ext>
            </a:extLst>
          </p:cNvPr>
          <p:cNvPicPr>
            <a:picLocks noChangeAspect="1"/>
          </p:cNvPicPr>
          <p:nvPr/>
        </p:nvPicPr>
        <p:blipFill>
          <a:blip r:embed="rId3"/>
          <a:stretch>
            <a:fillRect/>
          </a:stretch>
        </p:blipFill>
        <p:spPr>
          <a:xfrm>
            <a:off x="931476" y="1021857"/>
            <a:ext cx="4016088" cy="5616427"/>
          </a:xfrm>
          <a:prstGeom prst="rect">
            <a:avLst/>
          </a:prstGeom>
        </p:spPr>
      </p:pic>
      <p:sp>
        <p:nvSpPr>
          <p:cNvPr id="6" name="TextBox 5">
            <a:extLst>
              <a:ext uri="{FF2B5EF4-FFF2-40B4-BE49-F238E27FC236}">
                <a16:creationId xmlns:a16="http://schemas.microsoft.com/office/drawing/2014/main" id="{572DB9B1-E044-68D2-4C23-C021233A17E1}"/>
              </a:ext>
            </a:extLst>
          </p:cNvPr>
          <p:cNvSpPr txBox="1"/>
          <p:nvPr/>
        </p:nvSpPr>
        <p:spPr>
          <a:xfrm>
            <a:off x="10130857" y="6078644"/>
            <a:ext cx="1929064"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US" sz="1100" b="0" i="0" u="none" strike="noStrike" cap="none" spc="0" normalizeH="0" baseline="0" dirty="0">
                <a:ln>
                  <a:noFill/>
                </a:ln>
                <a:solidFill>
                  <a:srgbClr val="000000"/>
                </a:solidFill>
                <a:effectLst/>
                <a:uFillTx/>
                <a:latin typeface="+mn-lt"/>
                <a:ea typeface="+mn-ea"/>
                <a:cs typeface="+mn-cs"/>
                <a:sym typeface="Helvetica Neue"/>
              </a:rPr>
              <a:t>Source: Global Status report on road safety, WHO 2023 </a:t>
            </a:r>
          </a:p>
        </p:txBody>
      </p:sp>
    </p:spTree>
    <p:extLst>
      <p:ext uri="{BB962C8B-B14F-4D97-AF65-F5344CB8AC3E}">
        <p14:creationId xmlns:p14="http://schemas.microsoft.com/office/powerpoint/2010/main" val="1680414751"/>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6CB4C1-DC93-9EB8-E78B-D863DE87E2B9}"/>
              </a:ext>
            </a:extLst>
          </p:cNvPr>
          <p:cNvSpPr>
            <a:spLocks noGrp="1"/>
          </p:cNvSpPr>
          <p:nvPr>
            <p:ph type="title"/>
          </p:nvPr>
        </p:nvSpPr>
        <p:spPr>
          <a:xfrm>
            <a:off x="603252" y="539751"/>
            <a:ext cx="8037827" cy="717551"/>
          </a:xfrm>
        </p:spPr>
        <p:txBody>
          <a:bodyPr/>
          <a:lstStyle/>
          <a:p>
            <a:r>
              <a:rPr lang="en-US" dirty="0"/>
              <a:t>Road Safety Situation in LMICs</a:t>
            </a:r>
          </a:p>
        </p:txBody>
      </p:sp>
      <p:sp>
        <p:nvSpPr>
          <p:cNvPr id="4" name="Content Placeholder 2">
            <a:extLst>
              <a:ext uri="{FF2B5EF4-FFF2-40B4-BE49-F238E27FC236}">
                <a16:creationId xmlns:a16="http://schemas.microsoft.com/office/drawing/2014/main" id="{11E765B6-5675-78D1-E799-F40C6950BA72}"/>
              </a:ext>
            </a:extLst>
          </p:cNvPr>
          <p:cNvSpPr txBox="1">
            <a:spLocks/>
          </p:cNvSpPr>
          <p:nvPr/>
        </p:nvSpPr>
        <p:spPr>
          <a:xfrm>
            <a:off x="457200" y="1600200"/>
            <a:ext cx="6929437" cy="45259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tIns="50800" rIns="45719" bIns="50800">
            <a:normAutofit/>
          </a:bodyPr>
          <a:lstStyle>
            <a:lvl1pPr marL="304796" marR="0" indent="-304796" algn="l" defTabSz="1219154" rtl="0" latinLnBrk="0">
              <a:lnSpc>
                <a:spcPct val="90000"/>
              </a:lnSpc>
              <a:spcBef>
                <a:spcPts val="2251"/>
              </a:spcBef>
              <a:spcAft>
                <a:spcPts val="0"/>
              </a:spcAft>
              <a:buClr>
                <a:srgbClr val="F78722"/>
              </a:buClr>
              <a:buSzPct val="123000"/>
              <a:buFont typeface="Arial" panose="020B0604020202020204" pitchFamily="34" charset="0"/>
              <a:buChar char="—"/>
              <a:tabLst/>
              <a:defRPr kumimoji="0" sz="2800" b="0" i="0" u="none" strike="noStrike" cap="none" spc="0" normalizeH="0" baseline="0" dirty="0">
                <a:ln>
                  <a:noFill/>
                </a:ln>
                <a:solidFill>
                  <a:srgbClr val="432411"/>
                </a:solidFill>
                <a:effectLst/>
                <a:uFillTx/>
                <a:latin typeface="Montserrat Regular"/>
                <a:ea typeface="Montserrat Regular"/>
                <a:cs typeface="Montserrat Regular"/>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342895" marR="0" indent="-342895" algn="l" defTabSz="1219154" rtl="0" latinLnBrk="0">
              <a:lnSpc>
                <a:spcPct val="90000"/>
              </a:lnSpc>
              <a:spcBef>
                <a:spcPts val="2251"/>
              </a:spcBef>
              <a:spcAft>
                <a:spcPts val="0"/>
              </a:spcAft>
              <a:buClr>
                <a:schemeClr val="tx1"/>
              </a:buClr>
              <a:buSzPct val="123000"/>
              <a:buFont typeface="Arial Rounded MT Bold" panose="020F0704030504030204" pitchFamily="34" charset="0"/>
              <a:buChar char="—"/>
              <a:tabLst/>
              <a:defRPr kumimoji="0" sz="2400" b="0" i="0" u="none" strike="noStrike" cap="none" spc="0" normalizeH="0" baseline="0" dirty="0">
                <a:ln>
                  <a:noFill/>
                </a:ln>
                <a:solidFill>
                  <a:srgbClr val="000000"/>
                </a:solidFill>
                <a:effectLst/>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lvl="1" hangingPunct="1">
              <a:buClr>
                <a:srgbClr val="C00000"/>
              </a:buClr>
              <a:buFont typeface="Wingdings" panose="05000000000000000000" pitchFamily="2" charset="2"/>
              <a:buChar char="q"/>
            </a:pPr>
            <a:r>
              <a:rPr lang="en-US" dirty="0"/>
              <a:t>Rapid urbanization and motorization</a:t>
            </a:r>
          </a:p>
          <a:p>
            <a:pPr lvl="1" hangingPunct="1">
              <a:buClr>
                <a:srgbClr val="C00000"/>
              </a:buClr>
              <a:buFont typeface="Wingdings" panose="05000000000000000000" pitchFamily="2" charset="2"/>
              <a:buChar char="q"/>
            </a:pPr>
            <a:r>
              <a:rPr lang="en-US" dirty="0"/>
              <a:t>Mixed traffic with weak separation (cars, buses, motorcycles, pedestrians)</a:t>
            </a:r>
          </a:p>
          <a:p>
            <a:pPr lvl="1" hangingPunct="1">
              <a:buClr>
                <a:srgbClr val="C00000"/>
              </a:buClr>
              <a:buFont typeface="Wingdings" panose="05000000000000000000" pitchFamily="2" charset="2"/>
              <a:buChar char="q"/>
            </a:pPr>
            <a:r>
              <a:rPr lang="en-US" dirty="0"/>
              <a:t>Inadequate enforcement capacity</a:t>
            </a:r>
          </a:p>
          <a:p>
            <a:pPr lvl="1" hangingPunct="1">
              <a:buClr>
                <a:srgbClr val="C00000"/>
              </a:buClr>
              <a:buFont typeface="Wingdings" panose="05000000000000000000" pitchFamily="2" charset="2"/>
              <a:buChar char="q"/>
            </a:pPr>
            <a:r>
              <a:rPr lang="en-US" dirty="0"/>
              <a:t>Poor road infrastructure and maintenance</a:t>
            </a:r>
          </a:p>
          <a:p>
            <a:pPr lvl="1" hangingPunct="1">
              <a:buClr>
                <a:srgbClr val="C00000"/>
              </a:buClr>
              <a:buFont typeface="Wingdings" panose="05000000000000000000" pitchFamily="2" charset="2"/>
              <a:buChar char="q"/>
            </a:pPr>
            <a:r>
              <a:rPr lang="en-US" dirty="0"/>
              <a:t>Unsafe public transport operations</a:t>
            </a:r>
          </a:p>
        </p:txBody>
      </p:sp>
      <p:pic>
        <p:nvPicPr>
          <p:cNvPr id="3074" name="Picture 2" descr="Streets of African city. Cotonou, Benin - September 7, 2007: Busy streets of African city, motorbikes and cars in traffic, local woman with a bucket passes market stands on sidewalk. africa african culture crowded traffic jam stock pictures, royalty-free photos &amp; images">
            <a:extLst>
              <a:ext uri="{FF2B5EF4-FFF2-40B4-BE49-F238E27FC236}">
                <a16:creationId xmlns:a16="http://schemas.microsoft.com/office/drawing/2014/main" id="{B7ABE715-C589-68A1-8595-70ECD67CDB3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16240" y="1257303"/>
            <a:ext cx="4175760" cy="41757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47860659"/>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96A5E6-F4B4-EA50-1EC5-48A35268B1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563A1DC-9B7F-685B-9C43-70B45219CDAF}"/>
              </a:ext>
            </a:extLst>
          </p:cNvPr>
          <p:cNvSpPr>
            <a:spLocks noGrp="1"/>
          </p:cNvSpPr>
          <p:nvPr>
            <p:ph type="title"/>
          </p:nvPr>
        </p:nvSpPr>
        <p:spPr>
          <a:xfrm>
            <a:off x="603252" y="539751"/>
            <a:ext cx="8037827" cy="717551"/>
          </a:xfrm>
        </p:spPr>
        <p:txBody>
          <a:bodyPr/>
          <a:lstStyle/>
          <a:p>
            <a:r>
              <a:rPr lang="en-US" dirty="0"/>
              <a:t>Economic Cost of Road Crashes</a:t>
            </a:r>
          </a:p>
        </p:txBody>
      </p:sp>
      <p:sp>
        <p:nvSpPr>
          <p:cNvPr id="3" name="Content Placeholder 2">
            <a:extLst>
              <a:ext uri="{FF2B5EF4-FFF2-40B4-BE49-F238E27FC236}">
                <a16:creationId xmlns:a16="http://schemas.microsoft.com/office/drawing/2014/main" id="{70416A68-21F2-A88A-88DC-33C7F4EE0B3B}"/>
              </a:ext>
            </a:extLst>
          </p:cNvPr>
          <p:cNvSpPr txBox="1">
            <a:spLocks/>
          </p:cNvSpPr>
          <p:nvPr/>
        </p:nvSpPr>
        <p:spPr>
          <a:xfrm>
            <a:off x="457200" y="1600200"/>
            <a:ext cx="8229600" cy="45259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tIns="50800" rIns="45719" bIns="50800">
            <a:normAutofit/>
          </a:bodyPr>
          <a:lstStyle>
            <a:lvl1pPr marL="304796" marR="0" indent="-304796" algn="l" defTabSz="1219154" rtl="0" latinLnBrk="0">
              <a:lnSpc>
                <a:spcPct val="90000"/>
              </a:lnSpc>
              <a:spcBef>
                <a:spcPts val="2251"/>
              </a:spcBef>
              <a:spcAft>
                <a:spcPts val="0"/>
              </a:spcAft>
              <a:buClr>
                <a:srgbClr val="F78722"/>
              </a:buClr>
              <a:buSzPct val="123000"/>
              <a:buFont typeface="Arial" panose="020B0604020202020204" pitchFamily="34" charset="0"/>
              <a:buChar char="—"/>
              <a:tabLst/>
              <a:defRPr kumimoji="0" sz="2800" b="0" i="0" u="none" strike="noStrike" cap="none" spc="0" normalizeH="0" baseline="0" dirty="0">
                <a:ln>
                  <a:noFill/>
                </a:ln>
                <a:solidFill>
                  <a:srgbClr val="432411"/>
                </a:solidFill>
                <a:effectLst/>
                <a:uFillTx/>
                <a:latin typeface="Montserrat Regular"/>
                <a:ea typeface="Montserrat Regular"/>
                <a:cs typeface="Montserrat Regular"/>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342895" marR="0" indent="-342895" algn="l" defTabSz="1219154" rtl="0" latinLnBrk="0">
              <a:lnSpc>
                <a:spcPct val="90000"/>
              </a:lnSpc>
              <a:spcBef>
                <a:spcPts val="2251"/>
              </a:spcBef>
              <a:spcAft>
                <a:spcPts val="0"/>
              </a:spcAft>
              <a:buClr>
                <a:schemeClr val="tx1"/>
              </a:buClr>
              <a:buSzPct val="123000"/>
              <a:buFont typeface="Arial Rounded MT Bold" panose="020F0704030504030204" pitchFamily="34" charset="0"/>
              <a:buChar char="—"/>
              <a:tabLst/>
              <a:defRPr kumimoji="0" sz="2400" b="0" i="0" u="none" strike="noStrike" cap="none" spc="0" normalizeH="0" baseline="0" dirty="0">
                <a:ln>
                  <a:noFill/>
                </a:ln>
                <a:solidFill>
                  <a:srgbClr val="000000"/>
                </a:solidFill>
                <a:effectLst/>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lvl="1" hangingPunct="1">
              <a:buClr>
                <a:srgbClr val="C00000"/>
              </a:buClr>
              <a:buFont typeface="Wingdings" panose="05000000000000000000" pitchFamily="2" charset="2"/>
              <a:buChar char="q"/>
            </a:pPr>
            <a:r>
              <a:rPr lang="en-US" dirty="0"/>
              <a:t>Road crashes cost countries approximately </a:t>
            </a:r>
            <a:r>
              <a:rPr lang="en-US" b="1" dirty="0"/>
              <a:t>3–5%</a:t>
            </a:r>
            <a:r>
              <a:rPr lang="en-US" dirty="0"/>
              <a:t> of GDP</a:t>
            </a:r>
          </a:p>
          <a:p>
            <a:pPr lvl="1" hangingPunct="1">
              <a:buClr>
                <a:srgbClr val="C00000"/>
              </a:buClr>
              <a:buFont typeface="Wingdings" panose="05000000000000000000" pitchFamily="2" charset="2"/>
              <a:buChar char="q"/>
            </a:pPr>
            <a:r>
              <a:rPr lang="en-US" dirty="0"/>
              <a:t>Costs include medical care, productivity loss, property damage, and insurance</a:t>
            </a:r>
          </a:p>
          <a:p>
            <a:pPr lvl="1" hangingPunct="1">
              <a:buClr>
                <a:srgbClr val="C00000"/>
              </a:buClr>
              <a:buFont typeface="Wingdings" panose="05000000000000000000" pitchFamily="2" charset="2"/>
              <a:buChar char="q"/>
            </a:pPr>
            <a:r>
              <a:rPr lang="en-US" dirty="0"/>
              <a:t>Road safety improvement is a high-return investment</a:t>
            </a:r>
          </a:p>
        </p:txBody>
      </p:sp>
    </p:spTree>
    <p:extLst>
      <p:ext uri="{BB962C8B-B14F-4D97-AF65-F5344CB8AC3E}">
        <p14:creationId xmlns:p14="http://schemas.microsoft.com/office/powerpoint/2010/main" val="1367204205"/>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639DDE-C385-CAB5-93FF-33041D0CEB22}"/>
              </a:ext>
            </a:extLst>
          </p:cNvPr>
          <p:cNvSpPr>
            <a:spLocks noGrp="1"/>
          </p:cNvSpPr>
          <p:nvPr>
            <p:ph type="title"/>
          </p:nvPr>
        </p:nvSpPr>
        <p:spPr>
          <a:xfrm>
            <a:off x="603252" y="539751"/>
            <a:ext cx="7037067" cy="717551"/>
          </a:xfrm>
        </p:spPr>
        <p:txBody>
          <a:bodyPr/>
          <a:lstStyle/>
          <a:p>
            <a:r>
              <a:rPr lang="en-US" dirty="0"/>
              <a:t>Global Targets and Commitments</a:t>
            </a:r>
          </a:p>
        </p:txBody>
      </p:sp>
      <p:sp>
        <p:nvSpPr>
          <p:cNvPr id="4" name="Content Placeholder 2">
            <a:extLst>
              <a:ext uri="{FF2B5EF4-FFF2-40B4-BE49-F238E27FC236}">
                <a16:creationId xmlns:a16="http://schemas.microsoft.com/office/drawing/2014/main" id="{2C8297A2-FBA9-1554-24ED-929221C4F125}"/>
              </a:ext>
            </a:extLst>
          </p:cNvPr>
          <p:cNvSpPr txBox="1">
            <a:spLocks/>
          </p:cNvSpPr>
          <p:nvPr/>
        </p:nvSpPr>
        <p:spPr>
          <a:xfrm>
            <a:off x="457200" y="1600200"/>
            <a:ext cx="8229600" cy="45259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tIns="50800" rIns="45719" bIns="50800">
            <a:normAutofit/>
          </a:bodyPr>
          <a:lstStyle>
            <a:lvl1pPr marL="304796" marR="0" indent="-304796" algn="l" defTabSz="1219154" rtl="0" latinLnBrk="0">
              <a:lnSpc>
                <a:spcPct val="90000"/>
              </a:lnSpc>
              <a:spcBef>
                <a:spcPts val="2251"/>
              </a:spcBef>
              <a:spcAft>
                <a:spcPts val="0"/>
              </a:spcAft>
              <a:buClr>
                <a:srgbClr val="F78722"/>
              </a:buClr>
              <a:buSzPct val="123000"/>
              <a:buFont typeface="Arial" panose="020B0604020202020204" pitchFamily="34" charset="0"/>
              <a:buChar char="—"/>
              <a:tabLst/>
              <a:defRPr kumimoji="0" sz="2800" b="0" i="0" u="none" strike="noStrike" cap="none" spc="0" normalizeH="0" baseline="0" dirty="0">
                <a:ln>
                  <a:noFill/>
                </a:ln>
                <a:solidFill>
                  <a:srgbClr val="432411"/>
                </a:solidFill>
                <a:effectLst/>
                <a:uFillTx/>
                <a:latin typeface="Montserrat Regular"/>
                <a:ea typeface="Montserrat Regular"/>
                <a:cs typeface="Montserrat Regular"/>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342895" marR="0" indent="-342895" algn="l" defTabSz="1219154" rtl="0" latinLnBrk="0">
              <a:lnSpc>
                <a:spcPct val="90000"/>
              </a:lnSpc>
              <a:spcBef>
                <a:spcPts val="2251"/>
              </a:spcBef>
              <a:spcAft>
                <a:spcPts val="0"/>
              </a:spcAft>
              <a:buClr>
                <a:schemeClr val="tx1"/>
              </a:buClr>
              <a:buSzPct val="123000"/>
              <a:buFont typeface="Arial Rounded MT Bold" panose="020F0704030504030204" pitchFamily="34" charset="0"/>
              <a:buChar char="—"/>
              <a:tabLst/>
              <a:defRPr kumimoji="0" sz="2400" b="0" i="0" u="none" strike="noStrike" cap="none" spc="0" normalizeH="0" baseline="0" dirty="0">
                <a:ln>
                  <a:noFill/>
                </a:ln>
                <a:solidFill>
                  <a:srgbClr val="000000"/>
                </a:solidFill>
                <a:effectLst/>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hangingPunct="1">
              <a:buClr>
                <a:srgbClr val="C00000"/>
              </a:buClr>
              <a:buFont typeface="Wingdings" panose="05000000000000000000" pitchFamily="2" charset="2"/>
              <a:buChar char="q"/>
            </a:pPr>
            <a:r>
              <a:rPr lang="en-US" dirty="0"/>
              <a:t>UN Decade of Action for Road Safety</a:t>
            </a:r>
          </a:p>
          <a:p>
            <a:pPr hangingPunct="1">
              <a:buClr>
                <a:srgbClr val="C00000"/>
              </a:buClr>
              <a:buFont typeface="Wingdings" panose="05000000000000000000" pitchFamily="2" charset="2"/>
              <a:buChar char="q"/>
            </a:pPr>
            <a:r>
              <a:rPr lang="en-US" dirty="0"/>
              <a:t>Sustainable Development Goals (SDG 3.6 and SDG 11.2)</a:t>
            </a:r>
          </a:p>
          <a:p>
            <a:pPr hangingPunct="1">
              <a:buClr>
                <a:srgbClr val="C00000"/>
              </a:buClr>
              <a:buFont typeface="Wingdings" panose="05000000000000000000" pitchFamily="2" charset="2"/>
              <a:buChar char="q"/>
            </a:pPr>
            <a:r>
              <a:rPr lang="en-US" dirty="0"/>
              <a:t>Vision Zero strategies adopted by many countries</a:t>
            </a:r>
          </a:p>
          <a:p>
            <a:pPr hangingPunct="1">
              <a:buClr>
                <a:srgbClr val="C00000"/>
              </a:buClr>
              <a:buFont typeface="Wingdings" panose="05000000000000000000" pitchFamily="2" charset="2"/>
              <a:buChar char="q"/>
            </a:pPr>
            <a:r>
              <a:rPr lang="en-US" dirty="0"/>
              <a:t>Focus on reducing fatalities and serious injuries</a:t>
            </a:r>
          </a:p>
        </p:txBody>
      </p:sp>
      <p:pic>
        <p:nvPicPr>
          <p:cNvPr id="5" name="Picture 4">
            <a:extLst>
              <a:ext uri="{FF2B5EF4-FFF2-40B4-BE49-F238E27FC236}">
                <a16:creationId xmlns:a16="http://schemas.microsoft.com/office/drawing/2014/main" id="{2AC1BF04-70BD-427F-9C63-BE58B6C25D54}"/>
              </a:ext>
            </a:extLst>
          </p:cNvPr>
          <p:cNvPicPr>
            <a:picLocks noChangeAspect="1"/>
          </p:cNvPicPr>
          <p:nvPr/>
        </p:nvPicPr>
        <p:blipFill>
          <a:blip r:embed="rId2"/>
          <a:stretch>
            <a:fillRect/>
          </a:stretch>
        </p:blipFill>
        <p:spPr>
          <a:xfrm>
            <a:off x="8649876" y="898526"/>
            <a:ext cx="2938872" cy="4249734"/>
          </a:xfrm>
          <a:prstGeom prst="rect">
            <a:avLst/>
          </a:prstGeom>
        </p:spPr>
      </p:pic>
    </p:spTree>
    <p:extLst>
      <p:ext uri="{BB962C8B-B14F-4D97-AF65-F5344CB8AC3E}">
        <p14:creationId xmlns:p14="http://schemas.microsoft.com/office/powerpoint/2010/main" val="523137445"/>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83A4D1-9E56-60A6-B36F-5EB5AD973E55}"/>
              </a:ext>
            </a:extLst>
          </p:cNvPr>
          <p:cNvSpPr>
            <a:spLocks noGrp="1"/>
          </p:cNvSpPr>
          <p:nvPr>
            <p:ph type="title"/>
          </p:nvPr>
        </p:nvSpPr>
        <p:spPr>
          <a:xfrm>
            <a:off x="603252" y="539751"/>
            <a:ext cx="8174987" cy="717551"/>
          </a:xfrm>
        </p:spPr>
        <p:txBody>
          <a:bodyPr/>
          <a:lstStyle/>
          <a:p>
            <a:r>
              <a:rPr lang="en-US" dirty="0"/>
              <a:t>Safe System Approach</a:t>
            </a:r>
          </a:p>
        </p:txBody>
      </p:sp>
      <p:sp>
        <p:nvSpPr>
          <p:cNvPr id="4" name="Content Placeholder 2">
            <a:extLst>
              <a:ext uri="{FF2B5EF4-FFF2-40B4-BE49-F238E27FC236}">
                <a16:creationId xmlns:a16="http://schemas.microsoft.com/office/drawing/2014/main" id="{F88A57FD-D68A-49B3-63A4-42C6CE3B872C}"/>
              </a:ext>
            </a:extLst>
          </p:cNvPr>
          <p:cNvSpPr txBox="1">
            <a:spLocks/>
          </p:cNvSpPr>
          <p:nvPr/>
        </p:nvSpPr>
        <p:spPr>
          <a:xfrm>
            <a:off x="457200" y="1600200"/>
            <a:ext cx="5415280" cy="45259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tIns="50800" rIns="45719" bIns="50800">
            <a:normAutofit/>
          </a:bodyPr>
          <a:lstStyle>
            <a:lvl1pPr marL="304796" marR="0" indent="-304796" algn="l" defTabSz="1219154" rtl="0" latinLnBrk="0">
              <a:lnSpc>
                <a:spcPct val="90000"/>
              </a:lnSpc>
              <a:spcBef>
                <a:spcPts val="2251"/>
              </a:spcBef>
              <a:spcAft>
                <a:spcPts val="0"/>
              </a:spcAft>
              <a:buClr>
                <a:srgbClr val="F78722"/>
              </a:buClr>
              <a:buSzPct val="123000"/>
              <a:buFont typeface="Arial" panose="020B0604020202020204" pitchFamily="34" charset="0"/>
              <a:buChar char="—"/>
              <a:tabLst/>
              <a:defRPr kumimoji="0" sz="2800" b="0" i="0" u="none" strike="noStrike" cap="none" spc="0" normalizeH="0" baseline="0" dirty="0">
                <a:ln>
                  <a:noFill/>
                </a:ln>
                <a:solidFill>
                  <a:srgbClr val="432411"/>
                </a:solidFill>
                <a:effectLst/>
                <a:uFillTx/>
                <a:latin typeface="Montserrat Regular"/>
                <a:ea typeface="Montserrat Regular"/>
                <a:cs typeface="Montserrat Regular"/>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342895" marR="0" indent="-342895" algn="l" defTabSz="1219154" rtl="0" latinLnBrk="0">
              <a:lnSpc>
                <a:spcPct val="90000"/>
              </a:lnSpc>
              <a:spcBef>
                <a:spcPts val="2251"/>
              </a:spcBef>
              <a:spcAft>
                <a:spcPts val="0"/>
              </a:spcAft>
              <a:buClr>
                <a:schemeClr val="tx1"/>
              </a:buClr>
              <a:buSzPct val="123000"/>
              <a:buFont typeface="Arial Rounded MT Bold" panose="020F0704030504030204" pitchFamily="34" charset="0"/>
              <a:buChar char="—"/>
              <a:tabLst/>
              <a:defRPr kumimoji="0" sz="2400" b="0" i="0" u="none" strike="noStrike" cap="none" spc="0" normalizeH="0" baseline="0" dirty="0">
                <a:ln>
                  <a:noFill/>
                </a:ln>
                <a:solidFill>
                  <a:srgbClr val="000000"/>
                </a:solidFill>
                <a:effectLst/>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hangingPunct="1">
              <a:buClr>
                <a:srgbClr val="C00000"/>
              </a:buClr>
              <a:buFont typeface="Wingdings" panose="05000000000000000000" pitchFamily="2" charset="2"/>
              <a:buChar char="q"/>
            </a:pPr>
            <a:r>
              <a:rPr lang="en-US" sz="2400" dirty="0"/>
              <a:t>A road safety approach that ensures no one is killed or seriously injured</a:t>
            </a:r>
          </a:p>
          <a:p>
            <a:pPr hangingPunct="1">
              <a:buClr>
                <a:srgbClr val="C00000"/>
              </a:buClr>
              <a:buFont typeface="Wingdings" panose="05000000000000000000" pitchFamily="2" charset="2"/>
              <a:buChar char="q"/>
            </a:pPr>
            <a:r>
              <a:rPr lang="en-US" sz="2400" dirty="0"/>
              <a:t>System is designed around human limitations and vulnerability</a:t>
            </a:r>
          </a:p>
          <a:p>
            <a:pPr hangingPunct="1">
              <a:buClr>
                <a:srgbClr val="C00000"/>
              </a:buClr>
              <a:buFont typeface="Wingdings" panose="05000000000000000000" pitchFamily="2" charset="2"/>
              <a:buChar char="q"/>
            </a:pPr>
            <a:r>
              <a:rPr lang="en-US" sz="2400" dirty="0"/>
              <a:t>Responsibility is shared among designers, operators, policy makers, and road users</a:t>
            </a:r>
          </a:p>
        </p:txBody>
      </p:sp>
    </p:spTree>
    <p:extLst>
      <p:ext uri="{BB962C8B-B14F-4D97-AF65-F5344CB8AC3E}">
        <p14:creationId xmlns:p14="http://schemas.microsoft.com/office/powerpoint/2010/main" val="4172320467"/>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ACADAE-D7BB-CD41-C188-237E141AF197}"/>
              </a:ext>
            </a:extLst>
          </p:cNvPr>
          <p:cNvSpPr>
            <a:spLocks noGrp="1"/>
          </p:cNvSpPr>
          <p:nvPr>
            <p:ph type="title"/>
          </p:nvPr>
        </p:nvSpPr>
        <p:spPr/>
        <p:txBody>
          <a:bodyPr/>
          <a:lstStyle/>
          <a:p>
            <a:r>
              <a:rPr lang="en-US" dirty="0"/>
              <a:t>Safe System Approach</a:t>
            </a:r>
          </a:p>
        </p:txBody>
      </p:sp>
      <p:sp>
        <p:nvSpPr>
          <p:cNvPr id="3" name="Text Placeholder 2">
            <a:extLst>
              <a:ext uri="{FF2B5EF4-FFF2-40B4-BE49-F238E27FC236}">
                <a16:creationId xmlns:a16="http://schemas.microsoft.com/office/drawing/2014/main" id="{D0172031-9462-2C29-F697-07D78E06E870}"/>
              </a:ext>
            </a:extLst>
          </p:cNvPr>
          <p:cNvSpPr>
            <a:spLocks noGrp="1"/>
          </p:cNvSpPr>
          <p:nvPr>
            <p:ph type="body" sz="half" idx="1"/>
          </p:nvPr>
        </p:nvSpPr>
        <p:spPr>
          <a:xfrm>
            <a:off x="603253" y="1202843"/>
            <a:ext cx="8807980" cy="717552"/>
          </a:xfrm>
        </p:spPr>
        <p:txBody>
          <a:bodyPr>
            <a:normAutofit/>
          </a:bodyPr>
          <a:lstStyle/>
          <a:p>
            <a:pPr marL="0" indent="0">
              <a:buNone/>
            </a:pPr>
            <a:r>
              <a:rPr lang="en-US" b="1" dirty="0"/>
              <a:t>Core Principles </a:t>
            </a:r>
          </a:p>
        </p:txBody>
      </p:sp>
      <p:sp>
        <p:nvSpPr>
          <p:cNvPr id="6" name="Content Placeholder 2">
            <a:extLst>
              <a:ext uri="{FF2B5EF4-FFF2-40B4-BE49-F238E27FC236}">
                <a16:creationId xmlns:a16="http://schemas.microsoft.com/office/drawing/2014/main" id="{9273020F-DDFD-05D3-EAE7-EB0100A6153A}"/>
              </a:ext>
            </a:extLst>
          </p:cNvPr>
          <p:cNvSpPr txBox="1">
            <a:spLocks/>
          </p:cNvSpPr>
          <p:nvPr/>
        </p:nvSpPr>
        <p:spPr>
          <a:xfrm>
            <a:off x="603253" y="1792286"/>
            <a:ext cx="3826507" cy="4525963"/>
          </a:xfrm>
          <a:prstGeom prst="rect">
            <a:avLst/>
          </a:prstGeom>
          <a:ln w="12700">
            <a:solidFill>
              <a:schemeClr val="tx1"/>
            </a:solidFill>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tIns="50800" rIns="45719" bIns="50800">
            <a:normAutofit/>
          </a:bodyPr>
          <a:lstStyle>
            <a:lvl1pPr marL="304796" marR="0" indent="-304796" algn="l" defTabSz="1219154" rtl="0" latinLnBrk="0">
              <a:lnSpc>
                <a:spcPct val="90000"/>
              </a:lnSpc>
              <a:spcBef>
                <a:spcPts val="2251"/>
              </a:spcBef>
              <a:spcAft>
                <a:spcPts val="0"/>
              </a:spcAft>
              <a:buClr>
                <a:srgbClr val="F78722"/>
              </a:buClr>
              <a:buSzPct val="123000"/>
              <a:buFont typeface="Arial" panose="020B0604020202020204" pitchFamily="34" charset="0"/>
              <a:buChar char="—"/>
              <a:tabLst/>
              <a:defRPr kumimoji="0" sz="2800" b="0" i="0" u="none" strike="noStrike" cap="none" spc="0" normalizeH="0" baseline="0" dirty="0">
                <a:ln>
                  <a:noFill/>
                </a:ln>
                <a:solidFill>
                  <a:srgbClr val="432411"/>
                </a:solidFill>
                <a:effectLst/>
                <a:uFillTx/>
                <a:latin typeface="Montserrat Regular"/>
                <a:ea typeface="Montserrat Regular"/>
                <a:cs typeface="Montserrat Regular"/>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342895" marR="0" indent="-342895" algn="l" defTabSz="1219154" rtl="0" latinLnBrk="0">
              <a:lnSpc>
                <a:spcPct val="90000"/>
              </a:lnSpc>
              <a:spcBef>
                <a:spcPts val="2251"/>
              </a:spcBef>
              <a:spcAft>
                <a:spcPts val="0"/>
              </a:spcAft>
              <a:buClr>
                <a:schemeClr val="tx1"/>
              </a:buClr>
              <a:buSzPct val="123000"/>
              <a:buFont typeface="Arial Rounded MT Bold" panose="020F0704030504030204" pitchFamily="34" charset="0"/>
              <a:buChar char="—"/>
              <a:tabLst/>
              <a:defRPr kumimoji="0" sz="2400" b="0" i="0" u="none" strike="noStrike" cap="none" spc="0" normalizeH="0" baseline="0" dirty="0">
                <a:ln>
                  <a:noFill/>
                </a:ln>
                <a:solidFill>
                  <a:srgbClr val="000000"/>
                </a:solidFill>
                <a:effectLst/>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marL="457200" indent="-457200" hangingPunct="1">
              <a:spcBef>
                <a:spcPts val="2400"/>
              </a:spcBef>
              <a:buFont typeface="+mj-lt"/>
              <a:buAutoNum type="arabicPeriod"/>
            </a:pPr>
            <a:r>
              <a:rPr lang="en-US" sz="2000" b="1" dirty="0"/>
              <a:t>People make mistakes</a:t>
            </a:r>
          </a:p>
          <a:p>
            <a:pPr marL="457200" indent="-457200" hangingPunct="1">
              <a:spcBef>
                <a:spcPts val="2400"/>
              </a:spcBef>
              <a:buFont typeface="+mj-lt"/>
              <a:buAutoNum type="arabicPeriod"/>
            </a:pPr>
            <a:r>
              <a:rPr lang="en-US" sz="2000" b="1" dirty="0"/>
              <a:t>Human tolerance is limited</a:t>
            </a:r>
          </a:p>
          <a:p>
            <a:pPr marL="457200" indent="-457200" hangingPunct="1">
              <a:spcBef>
                <a:spcPts val="2400"/>
              </a:spcBef>
              <a:buFont typeface="+mj-lt"/>
              <a:buAutoNum type="arabicPeriod"/>
            </a:pPr>
            <a:r>
              <a:rPr lang="en-US" sz="2000" b="1" dirty="0"/>
              <a:t>Responsibility is shared (not only the driver)</a:t>
            </a:r>
          </a:p>
          <a:p>
            <a:pPr marL="457200" indent="-457200" hangingPunct="1">
              <a:spcBef>
                <a:spcPts val="2400"/>
              </a:spcBef>
              <a:buFont typeface="+mj-lt"/>
              <a:buAutoNum type="arabicPeriod"/>
            </a:pPr>
            <a:r>
              <a:rPr lang="en-US" sz="2000" b="1" dirty="0"/>
              <a:t>Redundancy and resilience </a:t>
            </a:r>
          </a:p>
          <a:p>
            <a:pPr marL="457200" indent="-457200" hangingPunct="1">
              <a:spcBef>
                <a:spcPts val="2400"/>
              </a:spcBef>
              <a:buFont typeface="+mj-lt"/>
              <a:buAutoNum type="arabicPeriod"/>
            </a:pPr>
            <a:r>
              <a:rPr lang="en-US" sz="2000" b="1" dirty="0"/>
              <a:t>Proactive prevention is essential</a:t>
            </a:r>
          </a:p>
        </p:txBody>
      </p:sp>
      <p:sp>
        <p:nvSpPr>
          <p:cNvPr id="7" name="Content Placeholder 2">
            <a:extLst>
              <a:ext uri="{FF2B5EF4-FFF2-40B4-BE49-F238E27FC236}">
                <a16:creationId xmlns:a16="http://schemas.microsoft.com/office/drawing/2014/main" id="{2C9A2D88-2AEB-B0A7-A8D3-ED2D2171FCE1}"/>
              </a:ext>
            </a:extLst>
          </p:cNvPr>
          <p:cNvSpPr txBox="1">
            <a:spLocks/>
          </p:cNvSpPr>
          <p:nvPr/>
        </p:nvSpPr>
        <p:spPr>
          <a:xfrm>
            <a:off x="5200018" y="1791014"/>
            <a:ext cx="4787262" cy="4525963"/>
          </a:xfrm>
          <a:prstGeom prst="rect">
            <a:avLst/>
          </a:prstGeom>
          <a:ln w="12700">
            <a:solidFill>
              <a:schemeClr val="tx1"/>
            </a:solidFill>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tIns="50800" rIns="45719" bIns="50800">
            <a:normAutofit/>
          </a:bodyPr>
          <a:lstStyle>
            <a:lvl1pPr marL="304796" marR="0" indent="-304796" algn="l" defTabSz="1219154" rtl="0" latinLnBrk="0">
              <a:lnSpc>
                <a:spcPct val="90000"/>
              </a:lnSpc>
              <a:spcBef>
                <a:spcPts val="2251"/>
              </a:spcBef>
              <a:spcAft>
                <a:spcPts val="0"/>
              </a:spcAft>
              <a:buClr>
                <a:srgbClr val="F78722"/>
              </a:buClr>
              <a:buSzPct val="123000"/>
              <a:buFont typeface="Arial" panose="020B0604020202020204" pitchFamily="34" charset="0"/>
              <a:buChar char="—"/>
              <a:tabLst/>
              <a:defRPr kumimoji="0" sz="2800" b="0" i="0" u="none" strike="noStrike" cap="none" spc="0" normalizeH="0" baseline="0" dirty="0">
                <a:ln>
                  <a:noFill/>
                </a:ln>
                <a:solidFill>
                  <a:srgbClr val="432411"/>
                </a:solidFill>
                <a:effectLst/>
                <a:uFillTx/>
                <a:latin typeface="Montserrat Regular"/>
                <a:ea typeface="Montserrat Regular"/>
                <a:cs typeface="Montserrat Regular"/>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342895" marR="0" indent="-342895" algn="l" defTabSz="1219154" rtl="0" latinLnBrk="0">
              <a:lnSpc>
                <a:spcPct val="90000"/>
              </a:lnSpc>
              <a:spcBef>
                <a:spcPts val="2251"/>
              </a:spcBef>
              <a:spcAft>
                <a:spcPts val="0"/>
              </a:spcAft>
              <a:buClr>
                <a:schemeClr val="tx1"/>
              </a:buClr>
              <a:buSzPct val="123000"/>
              <a:buFont typeface="Arial Rounded MT Bold" panose="020F0704030504030204" pitchFamily="34" charset="0"/>
              <a:buChar char="—"/>
              <a:tabLst/>
              <a:defRPr kumimoji="0" sz="2400" b="0" i="0" u="none" strike="noStrike" cap="none" spc="0" normalizeH="0" baseline="0" dirty="0">
                <a:ln>
                  <a:noFill/>
                </a:ln>
                <a:solidFill>
                  <a:srgbClr val="000000"/>
                </a:solidFill>
                <a:effectLst/>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marL="342900" indent="-342900" hangingPunct="1">
              <a:buFont typeface="+mj-lt"/>
              <a:buAutoNum type="arabicPeriod"/>
            </a:pPr>
            <a:r>
              <a:rPr lang="en-US" sz="1800" dirty="0"/>
              <a:t>Design the system so errors do not cause death or serious injury</a:t>
            </a:r>
          </a:p>
          <a:p>
            <a:pPr marL="342900" indent="-342900" hangingPunct="1">
              <a:buFont typeface="+mj-lt"/>
              <a:buAutoNum type="arabicPeriod"/>
            </a:pPr>
            <a:r>
              <a:rPr lang="en-US" sz="1800" dirty="0"/>
              <a:t>Biomechanics sets limits for speeds, forces, and conflict types</a:t>
            </a:r>
          </a:p>
          <a:p>
            <a:pPr marL="342900" indent="-342900" hangingPunct="1">
              <a:buFont typeface="+mj-lt"/>
              <a:buAutoNum type="arabicPeriod"/>
            </a:pPr>
            <a:r>
              <a:rPr lang="en-US" sz="1800" dirty="0"/>
              <a:t>System designers and users both contribute, but designers must accept errors</a:t>
            </a:r>
          </a:p>
          <a:p>
            <a:pPr marL="342900" indent="-342900" hangingPunct="1">
              <a:buFont typeface="+mj-lt"/>
              <a:buAutoNum type="arabicPeriod"/>
            </a:pPr>
            <a:r>
              <a:rPr lang="en-US" sz="1800" dirty="0"/>
              <a:t>If one layer fails (e.g. speeding), other layers still protect (e.g., separation, forgiving roads)</a:t>
            </a:r>
          </a:p>
          <a:p>
            <a:pPr marL="342900" indent="-342900" hangingPunct="1">
              <a:buFont typeface="+mj-lt"/>
              <a:buAutoNum type="arabicPeriod"/>
            </a:pPr>
            <a:r>
              <a:rPr lang="en-US" sz="1800" dirty="0"/>
              <a:t>Use data, near misses, and audits to prevent crashes before they happen</a:t>
            </a:r>
          </a:p>
        </p:txBody>
      </p:sp>
      <p:sp>
        <p:nvSpPr>
          <p:cNvPr id="8" name="Arrow: Right 7">
            <a:extLst>
              <a:ext uri="{FF2B5EF4-FFF2-40B4-BE49-F238E27FC236}">
                <a16:creationId xmlns:a16="http://schemas.microsoft.com/office/drawing/2014/main" id="{C4568C92-4EF5-F968-80A8-77E5E081281C}"/>
              </a:ext>
            </a:extLst>
          </p:cNvPr>
          <p:cNvSpPr/>
          <p:nvPr/>
        </p:nvSpPr>
        <p:spPr>
          <a:xfrm>
            <a:off x="4429760" y="3429000"/>
            <a:ext cx="640447" cy="717552"/>
          </a:xfrm>
          <a:prstGeom prst="rightArrow">
            <a:avLst/>
          </a:prstGeom>
          <a:solidFill>
            <a:srgbClr val="C0000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Tree>
    <p:extLst>
      <p:ext uri="{BB962C8B-B14F-4D97-AF65-F5344CB8AC3E}">
        <p14:creationId xmlns:p14="http://schemas.microsoft.com/office/powerpoint/2010/main" val="2046340925"/>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9FD527-D69A-2FC5-47E1-35472DC3124F}"/>
              </a:ext>
            </a:extLst>
          </p:cNvPr>
          <p:cNvSpPr>
            <a:spLocks noGrp="1"/>
          </p:cNvSpPr>
          <p:nvPr>
            <p:ph type="title"/>
          </p:nvPr>
        </p:nvSpPr>
        <p:spPr/>
        <p:txBody>
          <a:bodyPr/>
          <a:lstStyle/>
          <a:p>
            <a:r>
              <a:rPr lang="en-US" dirty="0"/>
              <a:t>Safe System Pillars</a:t>
            </a:r>
          </a:p>
        </p:txBody>
      </p:sp>
      <p:sp>
        <p:nvSpPr>
          <p:cNvPr id="6" name="Content Placeholder 2">
            <a:extLst>
              <a:ext uri="{FF2B5EF4-FFF2-40B4-BE49-F238E27FC236}">
                <a16:creationId xmlns:a16="http://schemas.microsoft.com/office/drawing/2014/main" id="{F16F6CC3-2F9D-70C8-7D9A-C3D521CD1509}"/>
              </a:ext>
            </a:extLst>
          </p:cNvPr>
          <p:cNvSpPr>
            <a:spLocks noGrp="1"/>
          </p:cNvSpPr>
          <p:nvPr>
            <p:ph type="body" sz="half" idx="1"/>
          </p:nvPr>
        </p:nvSpPr>
        <p:spPr>
          <a:xfrm>
            <a:off x="2819083" y="1356518"/>
            <a:ext cx="8807450" cy="5059363"/>
          </a:xfrm>
        </p:spPr>
        <p:txBody>
          <a:bodyPr>
            <a:normAutofit/>
          </a:bodyPr>
          <a:lstStyle/>
          <a:p>
            <a:r>
              <a:rPr dirty="0"/>
              <a:t>Safe Road Users</a:t>
            </a:r>
          </a:p>
          <a:p>
            <a:r>
              <a:rPr dirty="0"/>
              <a:t>Safe Vehicles</a:t>
            </a:r>
          </a:p>
          <a:p>
            <a:r>
              <a:rPr dirty="0"/>
              <a:t>Safe Roads and Roadsides</a:t>
            </a:r>
          </a:p>
          <a:p>
            <a:r>
              <a:rPr dirty="0"/>
              <a:t>Safe Speeds</a:t>
            </a:r>
          </a:p>
          <a:p>
            <a:r>
              <a:rPr dirty="0"/>
              <a:t>Post-crash Response</a:t>
            </a:r>
          </a:p>
        </p:txBody>
      </p:sp>
    </p:spTree>
    <p:extLst>
      <p:ext uri="{BB962C8B-B14F-4D97-AF65-F5344CB8AC3E}">
        <p14:creationId xmlns:p14="http://schemas.microsoft.com/office/powerpoint/2010/main" val="1001917452"/>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3518C4-CFB6-80CF-93BE-415270C88274}"/>
              </a:ext>
            </a:extLst>
          </p:cNvPr>
          <p:cNvSpPr>
            <a:spLocks noGrp="1"/>
          </p:cNvSpPr>
          <p:nvPr>
            <p:ph type="title"/>
          </p:nvPr>
        </p:nvSpPr>
        <p:spPr/>
        <p:txBody>
          <a:bodyPr/>
          <a:lstStyle/>
          <a:p>
            <a:r>
              <a:rPr lang="en-US" dirty="0"/>
              <a:t>Learning objectives</a:t>
            </a:r>
            <a:endParaRPr lang="pl-PL" dirty="0"/>
          </a:p>
        </p:txBody>
      </p:sp>
      <p:sp>
        <p:nvSpPr>
          <p:cNvPr id="3" name="Text Placeholder 2">
            <a:extLst>
              <a:ext uri="{FF2B5EF4-FFF2-40B4-BE49-F238E27FC236}">
                <a16:creationId xmlns:a16="http://schemas.microsoft.com/office/drawing/2014/main" id="{5FA94C39-ED3C-6FE6-3666-9B9D5F8A6EA2}"/>
              </a:ext>
            </a:extLst>
          </p:cNvPr>
          <p:cNvSpPr>
            <a:spLocks noGrp="1"/>
          </p:cNvSpPr>
          <p:nvPr>
            <p:ph type="body" sz="quarter" idx="11"/>
          </p:nvPr>
        </p:nvSpPr>
        <p:spPr>
          <a:xfrm>
            <a:off x="765971" y="1376047"/>
            <a:ext cx="7392511" cy="3816351"/>
          </a:xfrm>
        </p:spPr>
        <p:txBody>
          <a:bodyPr>
            <a:normAutofit/>
          </a:bodyPr>
          <a:lstStyle/>
          <a:p>
            <a:r>
              <a:rPr lang="en-US" sz="1800" dirty="0"/>
              <a:t>Define traffic safety and explain why it matters</a:t>
            </a:r>
          </a:p>
          <a:p>
            <a:r>
              <a:rPr lang="en-US" sz="1800" dirty="0"/>
              <a:t>Understand global and LMIC road safety trends</a:t>
            </a:r>
          </a:p>
          <a:p>
            <a:r>
              <a:rPr lang="en-US" sz="1800" dirty="0"/>
              <a:t>Identify major risk factors influencing crashes and severity</a:t>
            </a:r>
          </a:p>
          <a:p>
            <a:r>
              <a:rPr lang="en-US" sz="1800" dirty="0"/>
              <a:t>Explain the Safe System approach and its core principles</a:t>
            </a:r>
          </a:p>
          <a:p>
            <a:r>
              <a:rPr lang="en-US" sz="1800" dirty="0"/>
              <a:t>Describe Road Infrastructure Safety Management (RISM) tools</a:t>
            </a:r>
          </a:p>
          <a:p>
            <a:r>
              <a:rPr lang="en-US" sz="1800" dirty="0"/>
              <a:t>Apply engineering thinking to reduce crash risk and severity</a:t>
            </a:r>
          </a:p>
          <a:p>
            <a:endParaRPr lang="en-US" dirty="0"/>
          </a:p>
        </p:txBody>
      </p:sp>
    </p:spTree>
    <p:extLst>
      <p:ext uri="{BB962C8B-B14F-4D97-AF65-F5344CB8AC3E}">
        <p14:creationId xmlns:p14="http://schemas.microsoft.com/office/powerpoint/2010/main" val="88052319"/>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5FB901-19D6-F71F-EA27-38165078664A}"/>
              </a:ext>
            </a:extLst>
          </p:cNvPr>
          <p:cNvSpPr>
            <a:spLocks noGrp="1"/>
          </p:cNvSpPr>
          <p:nvPr>
            <p:ph type="title"/>
          </p:nvPr>
        </p:nvSpPr>
        <p:spPr>
          <a:xfrm>
            <a:off x="1739372" y="1355726"/>
            <a:ext cx="4889500" cy="717551"/>
          </a:xfrm>
        </p:spPr>
        <p:txBody>
          <a:bodyPr/>
          <a:lstStyle/>
          <a:p>
            <a:r>
              <a:rPr lang="en-US" dirty="0">
                <a:solidFill>
                  <a:srgbClr val="00518E"/>
                </a:solidFill>
              </a:rPr>
              <a:t>Safe Speeds</a:t>
            </a:r>
          </a:p>
        </p:txBody>
      </p:sp>
      <p:pic>
        <p:nvPicPr>
          <p:cNvPr id="8" name="Graphic 7" descr="Gauge with solid fill">
            <a:extLst>
              <a:ext uri="{FF2B5EF4-FFF2-40B4-BE49-F238E27FC236}">
                <a16:creationId xmlns:a16="http://schemas.microsoft.com/office/drawing/2014/main" id="{44555A5C-9858-E2B3-7AF6-E2BE9732789E}"/>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705803" y="1023622"/>
            <a:ext cx="914400" cy="914400"/>
          </a:xfrm>
          <a:prstGeom prst="rect">
            <a:avLst/>
          </a:prstGeom>
        </p:spPr>
      </p:pic>
      <p:sp>
        <p:nvSpPr>
          <p:cNvPr id="4" name="Title 1">
            <a:extLst>
              <a:ext uri="{FF2B5EF4-FFF2-40B4-BE49-F238E27FC236}">
                <a16:creationId xmlns:a16="http://schemas.microsoft.com/office/drawing/2014/main" id="{FFF30E94-3B6C-C478-354A-0599D9B1C644}"/>
              </a:ext>
            </a:extLst>
          </p:cNvPr>
          <p:cNvSpPr txBox="1">
            <a:spLocks/>
          </p:cNvSpPr>
          <p:nvPr/>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tIns="45720" rIns="45719" bIns="45720" anchor="t">
            <a:noAutofit/>
          </a:bodyPr>
          <a:lstStyle>
            <a:lvl1pPr marL="0" marR="0" indent="0" algn="l" defTabSz="1219154" rtl="0" latinLnBrk="0">
              <a:lnSpc>
                <a:spcPct val="80000"/>
              </a:lnSpc>
              <a:spcBef>
                <a:spcPts val="0"/>
              </a:spcBef>
              <a:spcAft>
                <a:spcPts val="0"/>
              </a:spcAft>
              <a:buClrTx/>
              <a:buSzTx/>
              <a:buFontTx/>
              <a:buNone/>
              <a:tabLst/>
              <a:defRPr kumimoji="0" sz="32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a:lstStyle>
          <a:p>
            <a:pPr hangingPunct="1"/>
            <a:r>
              <a:rPr lang="en-US"/>
              <a:t>Safe System Pillars</a:t>
            </a:r>
          </a:p>
        </p:txBody>
      </p:sp>
      <p:sp>
        <p:nvSpPr>
          <p:cNvPr id="5" name="Content Placeholder 2">
            <a:extLst>
              <a:ext uri="{FF2B5EF4-FFF2-40B4-BE49-F238E27FC236}">
                <a16:creationId xmlns:a16="http://schemas.microsoft.com/office/drawing/2014/main" id="{89A526FF-8FDB-0949-4C9A-5E22B4B70A8C}"/>
              </a:ext>
            </a:extLst>
          </p:cNvPr>
          <p:cNvSpPr>
            <a:spLocks noGrp="1"/>
          </p:cNvSpPr>
          <p:nvPr>
            <p:ph type="body" sz="half" idx="1"/>
          </p:nvPr>
        </p:nvSpPr>
        <p:spPr>
          <a:xfrm>
            <a:off x="1285875" y="2224088"/>
            <a:ext cx="7918450" cy="4094162"/>
          </a:xfrm>
        </p:spPr>
        <p:txBody>
          <a:bodyPr>
            <a:normAutofit/>
          </a:bodyPr>
          <a:lstStyle/>
          <a:p>
            <a:pPr>
              <a:buFont typeface="Wingdings" panose="05000000000000000000" pitchFamily="2" charset="2"/>
              <a:buChar char="q"/>
            </a:pPr>
            <a:r>
              <a:rPr dirty="0"/>
              <a:t>Speed limits must reflect crash risk and road user vulnerability</a:t>
            </a:r>
          </a:p>
          <a:p>
            <a:pPr>
              <a:buFont typeface="Wingdings" panose="05000000000000000000" pitchFamily="2" charset="2"/>
              <a:buChar char="q"/>
            </a:pPr>
            <a:r>
              <a:rPr dirty="0"/>
              <a:t>Typical Safe System guidance:</a:t>
            </a:r>
          </a:p>
          <a:p>
            <a:pPr lvl="1">
              <a:buFont typeface="Wingdings" panose="05000000000000000000" pitchFamily="2" charset="2"/>
              <a:buChar char="v"/>
            </a:pPr>
            <a:r>
              <a:rPr dirty="0"/>
              <a:t>30 km/h where pedestrians mix with traffic</a:t>
            </a:r>
          </a:p>
          <a:p>
            <a:pPr lvl="1">
              <a:buFont typeface="Wingdings" panose="05000000000000000000" pitchFamily="2" charset="2"/>
              <a:buChar char="v"/>
            </a:pPr>
            <a:r>
              <a:rPr dirty="0"/>
              <a:t>50 km/h on urban arterial roads</a:t>
            </a:r>
          </a:p>
          <a:p>
            <a:pPr lvl="1">
              <a:buFont typeface="Wingdings" panose="05000000000000000000" pitchFamily="2" charset="2"/>
              <a:buChar char="v"/>
            </a:pPr>
            <a:r>
              <a:rPr dirty="0"/>
              <a:t>80 km/h on undivided rural roads</a:t>
            </a:r>
          </a:p>
          <a:p>
            <a:pPr lvl="1">
              <a:buFont typeface="Wingdings" panose="05000000000000000000" pitchFamily="2" charset="2"/>
              <a:buChar char="v"/>
            </a:pPr>
            <a:r>
              <a:rPr dirty="0"/>
              <a:t>100–120 km/h on controlled-access highways</a:t>
            </a:r>
          </a:p>
        </p:txBody>
      </p:sp>
    </p:spTree>
    <p:extLst>
      <p:ext uri="{BB962C8B-B14F-4D97-AF65-F5344CB8AC3E}">
        <p14:creationId xmlns:p14="http://schemas.microsoft.com/office/powerpoint/2010/main" val="2890004767"/>
      </p:ext>
    </p:extLst>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27771A-3A18-A4B9-3B4A-847A8CE1BA8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9E50043-0698-2CA4-13D8-62BEECB1862D}"/>
              </a:ext>
            </a:extLst>
          </p:cNvPr>
          <p:cNvSpPr>
            <a:spLocks noGrp="1"/>
          </p:cNvSpPr>
          <p:nvPr>
            <p:ph type="title"/>
          </p:nvPr>
        </p:nvSpPr>
        <p:spPr>
          <a:xfrm>
            <a:off x="1739372" y="1355726"/>
            <a:ext cx="5338084" cy="717551"/>
          </a:xfrm>
        </p:spPr>
        <p:txBody>
          <a:bodyPr/>
          <a:lstStyle/>
          <a:p>
            <a:r>
              <a:rPr lang="en-US" dirty="0">
                <a:solidFill>
                  <a:srgbClr val="00518E"/>
                </a:solidFill>
              </a:rPr>
              <a:t>Safe</a:t>
            </a:r>
            <a:r>
              <a:rPr lang="en-US" dirty="0"/>
              <a:t> </a:t>
            </a:r>
            <a:r>
              <a:rPr lang="en-US" dirty="0">
                <a:solidFill>
                  <a:srgbClr val="00518E"/>
                </a:solidFill>
              </a:rPr>
              <a:t>Roads</a:t>
            </a:r>
            <a:r>
              <a:rPr lang="en-US" dirty="0"/>
              <a:t> </a:t>
            </a:r>
            <a:r>
              <a:rPr lang="en-US" dirty="0">
                <a:solidFill>
                  <a:srgbClr val="00518E"/>
                </a:solidFill>
              </a:rPr>
              <a:t>and</a:t>
            </a:r>
            <a:r>
              <a:rPr lang="en-US" dirty="0"/>
              <a:t> </a:t>
            </a:r>
            <a:r>
              <a:rPr lang="en-US" dirty="0">
                <a:solidFill>
                  <a:srgbClr val="00518E"/>
                </a:solidFill>
              </a:rPr>
              <a:t>Roadsides</a:t>
            </a:r>
          </a:p>
        </p:txBody>
      </p:sp>
      <p:sp>
        <p:nvSpPr>
          <p:cNvPr id="4" name="Title 1">
            <a:extLst>
              <a:ext uri="{FF2B5EF4-FFF2-40B4-BE49-F238E27FC236}">
                <a16:creationId xmlns:a16="http://schemas.microsoft.com/office/drawing/2014/main" id="{4A30DBEC-DDF9-181B-45B7-2D0CEE8EA6EB}"/>
              </a:ext>
            </a:extLst>
          </p:cNvPr>
          <p:cNvSpPr txBox="1">
            <a:spLocks/>
          </p:cNvSpPr>
          <p:nvPr/>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tIns="45720" rIns="45719" bIns="45720" anchor="t">
            <a:noAutofit/>
          </a:bodyPr>
          <a:lstStyle>
            <a:lvl1pPr marL="0" marR="0" indent="0" algn="l" defTabSz="1219154" rtl="0" latinLnBrk="0">
              <a:lnSpc>
                <a:spcPct val="80000"/>
              </a:lnSpc>
              <a:spcBef>
                <a:spcPts val="0"/>
              </a:spcBef>
              <a:spcAft>
                <a:spcPts val="0"/>
              </a:spcAft>
              <a:buClrTx/>
              <a:buSzTx/>
              <a:buFontTx/>
              <a:buNone/>
              <a:tabLst/>
              <a:defRPr kumimoji="0" sz="32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a:lstStyle>
          <a:p>
            <a:pPr hangingPunct="1"/>
            <a:r>
              <a:rPr lang="en-US"/>
              <a:t>Safe System Pillars</a:t>
            </a:r>
          </a:p>
        </p:txBody>
      </p:sp>
      <p:pic>
        <p:nvPicPr>
          <p:cNvPr id="6" name="Graphic 5" descr="Crash with solid fill">
            <a:extLst>
              <a:ext uri="{FF2B5EF4-FFF2-40B4-BE49-F238E27FC236}">
                <a16:creationId xmlns:a16="http://schemas.microsoft.com/office/drawing/2014/main" id="{52D4FF56-2A16-4E21-95D9-394940953452}"/>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82283" y="1076008"/>
            <a:ext cx="914400" cy="914400"/>
          </a:xfrm>
          <a:prstGeom prst="rect">
            <a:avLst/>
          </a:prstGeom>
        </p:spPr>
      </p:pic>
      <p:sp>
        <p:nvSpPr>
          <p:cNvPr id="10" name="Content Placeholder 2">
            <a:extLst>
              <a:ext uri="{FF2B5EF4-FFF2-40B4-BE49-F238E27FC236}">
                <a16:creationId xmlns:a16="http://schemas.microsoft.com/office/drawing/2014/main" id="{93978C27-A459-0A9B-1E1F-E7E108713D4A}"/>
              </a:ext>
            </a:extLst>
          </p:cNvPr>
          <p:cNvSpPr txBox="1">
            <a:spLocks/>
          </p:cNvSpPr>
          <p:nvPr/>
        </p:nvSpPr>
        <p:spPr>
          <a:xfrm>
            <a:off x="1396683" y="2244408"/>
            <a:ext cx="8229600" cy="45259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tIns="50800" rIns="45719" bIns="50800">
            <a:normAutofit/>
          </a:bodyPr>
          <a:lstStyle>
            <a:lvl1pPr marL="304796" marR="0" indent="-304796" algn="l" defTabSz="1219154" rtl="0" latinLnBrk="0">
              <a:lnSpc>
                <a:spcPct val="90000"/>
              </a:lnSpc>
              <a:spcBef>
                <a:spcPts val="2251"/>
              </a:spcBef>
              <a:spcAft>
                <a:spcPts val="0"/>
              </a:spcAft>
              <a:buClr>
                <a:srgbClr val="F78722"/>
              </a:buClr>
              <a:buSzPct val="123000"/>
              <a:buFont typeface="Arial" panose="020B0604020202020204" pitchFamily="34" charset="0"/>
              <a:buChar char="—"/>
              <a:tabLst/>
              <a:defRPr kumimoji="0" sz="2800" b="0" i="0" u="none" strike="noStrike" cap="none" spc="0" normalizeH="0" baseline="0" dirty="0">
                <a:ln>
                  <a:noFill/>
                </a:ln>
                <a:solidFill>
                  <a:srgbClr val="432411"/>
                </a:solidFill>
                <a:effectLst/>
                <a:uFillTx/>
                <a:latin typeface="Montserrat Regular"/>
                <a:ea typeface="Montserrat Regular"/>
                <a:cs typeface="Montserrat Regular"/>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342895" marR="0" indent="-342895" algn="l" defTabSz="1219154" rtl="0" latinLnBrk="0">
              <a:lnSpc>
                <a:spcPct val="90000"/>
              </a:lnSpc>
              <a:spcBef>
                <a:spcPts val="2251"/>
              </a:spcBef>
              <a:spcAft>
                <a:spcPts val="0"/>
              </a:spcAft>
              <a:buClr>
                <a:schemeClr val="tx1"/>
              </a:buClr>
              <a:buSzPct val="123000"/>
              <a:buFont typeface="Arial Rounded MT Bold" panose="020F0704030504030204" pitchFamily="34" charset="0"/>
              <a:buChar char="—"/>
              <a:tabLst/>
              <a:defRPr kumimoji="0" sz="2400" b="0" i="0" u="none" strike="noStrike" cap="none" spc="0" normalizeH="0" baseline="0" dirty="0">
                <a:ln>
                  <a:noFill/>
                </a:ln>
                <a:solidFill>
                  <a:srgbClr val="000000"/>
                </a:solidFill>
                <a:effectLst/>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hangingPunct="1">
              <a:buFont typeface="Wingdings" panose="05000000000000000000" pitchFamily="2" charset="2"/>
              <a:buChar char="q"/>
            </a:pPr>
            <a:r>
              <a:rPr lang="en-US" sz="2400" dirty="0"/>
              <a:t>Roads should be </a:t>
            </a:r>
            <a:r>
              <a:rPr lang="en-US" sz="2400" b="1" dirty="0"/>
              <a:t>forgiving</a:t>
            </a:r>
            <a:r>
              <a:rPr lang="en-US" sz="2400" dirty="0"/>
              <a:t> and </a:t>
            </a:r>
            <a:r>
              <a:rPr lang="en-US" sz="2400" b="1" dirty="0"/>
              <a:t>self-explaining</a:t>
            </a:r>
          </a:p>
          <a:p>
            <a:pPr hangingPunct="1">
              <a:buFont typeface="Wingdings" panose="05000000000000000000" pitchFamily="2" charset="2"/>
              <a:buChar char="q"/>
            </a:pPr>
            <a:r>
              <a:rPr lang="en-US" sz="2400" dirty="0"/>
              <a:t>Provide </a:t>
            </a:r>
            <a:r>
              <a:rPr lang="en-US" sz="2400" b="1" dirty="0"/>
              <a:t>separation</a:t>
            </a:r>
            <a:r>
              <a:rPr lang="en-US" sz="2400" dirty="0"/>
              <a:t> between traffic streams</a:t>
            </a:r>
          </a:p>
          <a:p>
            <a:pPr hangingPunct="1">
              <a:buFont typeface="Wingdings" panose="05000000000000000000" pitchFamily="2" charset="2"/>
              <a:buChar char="q"/>
            </a:pPr>
            <a:r>
              <a:rPr lang="en-US" sz="2400" dirty="0"/>
              <a:t>Protect against run-off-road crashes using </a:t>
            </a:r>
            <a:r>
              <a:rPr lang="en-US" sz="2400" b="1" dirty="0"/>
              <a:t>clear zones and barriers</a:t>
            </a:r>
          </a:p>
          <a:p>
            <a:pPr hangingPunct="1">
              <a:buFont typeface="Wingdings" panose="05000000000000000000" pitchFamily="2" charset="2"/>
              <a:buChar char="q"/>
            </a:pPr>
            <a:r>
              <a:rPr lang="en-US" sz="2400" dirty="0"/>
              <a:t>Provide </a:t>
            </a:r>
            <a:r>
              <a:rPr lang="en-US" sz="2400" b="1" dirty="0"/>
              <a:t>safe pedestrian crossings </a:t>
            </a:r>
            <a:r>
              <a:rPr lang="en-US" sz="2400" dirty="0"/>
              <a:t>and sidewalks</a:t>
            </a:r>
          </a:p>
          <a:p>
            <a:pPr hangingPunct="1">
              <a:buFont typeface="Wingdings" panose="05000000000000000000" pitchFamily="2" charset="2"/>
              <a:buChar char="q"/>
            </a:pPr>
            <a:r>
              <a:rPr lang="en-US" sz="2400" dirty="0"/>
              <a:t>Improve </a:t>
            </a:r>
            <a:r>
              <a:rPr lang="en-US" sz="2400" b="1" dirty="0"/>
              <a:t>intersection design </a:t>
            </a:r>
            <a:r>
              <a:rPr lang="en-US" sz="2400" dirty="0"/>
              <a:t>(roundabouts, channelization)</a:t>
            </a:r>
          </a:p>
        </p:txBody>
      </p:sp>
    </p:spTree>
    <p:extLst>
      <p:ext uri="{BB962C8B-B14F-4D97-AF65-F5344CB8AC3E}">
        <p14:creationId xmlns:p14="http://schemas.microsoft.com/office/powerpoint/2010/main" val="3526034693"/>
      </p:ext>
    </p:extLst>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363E64-F2EF-6CA7-58DE-BB14DC8B1B4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A1BC698-E7E3-FF1A-AAB3-E32E1F0ACB14}"/>
              </a:ext>
            </a:extLst>
          </p:cNvPr>
          <p:cNvSpPr>
            <a:spLocks noGrp="1"/>
          </p:cNvSpPr>
          <p:nvPr>
            <p:ph type="title"/>
          </p:nvPr>
        </p:nvSpPr>
        <p:spPr>
          <a:xfrm>
            <a:off x="1739372" y="1355726"/>
            <a:ext cx="5338084" cy="717551"/>
          </a:xfrm>
        </p:spPr>
        <p:txBody>
          <a:bodyPr/>
          <a:lstStyle/>
          <a:p>
            <a:r>
              <a:rPr lang="en-US" dirty="0">
                <a:solidFill>
                  <a:srgbClr val="00518E"/>
                </a:solidFill>
              </a:rPr>
              <a:t>Safe</a:t>
            </a:r>
            <a:r>
              <a:rPr lang="en-US" dirty="0"/>
              <a:t> </a:t>
            </a:r>
            <a:r>
              <a:rPr lang="en-US" dirty="0">
                <a:solidFill>
                  <a:srgbClr val="00518E"/>
                </a:solidFill>
              </a:rPr>
              <a:t>Vehicles</a:t>
            </a:r>
          </a:p>
        </p:txBody>
      </p:sp>
      <p:sp>
        <p:nvSpPr>
          <p:cNvPr id="4" name="Title 1">
            <a:extLst>
              <a:ext uri="{FF2B5EF4-FFF2-40B4-BE49-F238E27FC236}">
                <a16:creationId xmlns:a16="http://schemas.microsoft.com/office/drawing/2014/main" id="{6DF427BF-FA35-8183-C7DC-6C899E1F9A59}"/>
              </a:ext>
            </a:extLst>
          </p:cNvPr>
          <p:cNvSpPr txBox="1">
            <a:spLocks/>
          </p:cNvSpPr>
          <p:nvPr/>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tIns="45720" rIns="45719" bIns="45720" anchor="t">
            <a:noAutofit/>
          </a:bodyPr>
          <a:lstStyle>
            <a:lvl1pPr marL="0" marR="0" indent="0" algn="l" defTabSz="1219154" rtl="0" latinLnBrk="0">
              <a:lnSpc>
                <a:spcPct val="80000"/>
              </a:lnSpc>
              <a:spcBef>
                <a:spcPts val="0"/>
              </a:spcBef>
              <a:spcAft>
                <a:spcPts val="0"/>
              </a:spcAft>
              <a:buClrTx/>
              <a:buSzTx/>
              <a:buFontTx/>
              <a:buNone/>
              <a:tabLst/>
              <a:defRPr kumimoji="0" sz="32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a:lstStyle>
          <a:p>
            <a:pPr hangingPunct="1"/>
            <a:r>
              <a:rPr lang="en-US"/>
              <a:t>Safe System Pillars</a:t>
            </a:r>
          </a:p>
        </p:txBody>
      </p:sp>
      <p:pic>
        <p:nvPicPr>
          <p:cNvPr id="5" name="Graphic 4" descr="Taxi with solid fill">
            <a:extLst>
              <a:ext uri="{FF2B5EF4-FFF2-40B4-BE49-F238E27FC236}">
                <a16:creationId xmlns:a16="http://schemas.microsoft.com/office/drawing/2014/main" id="{0E8AA627-E579-590A-B80A-BE005EDE5C6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603253" y="1158877"/>
            <a:ext cx="914400" cy="914400"/>
          </a:xfrm>
          <a:prstGeom prst="rect">
            <a:avLst/>
          </a:prstGeom>
        </p:spPr>
      </p:pic>
      <p:sp>
        <p:nvSpPr>
          <p:cNvPr id="7" name="Content Placeholder 2">
            <a:extLst>
              <a:ext uri="{FF2B5EF4-FFF2-40B4-BE49-F238E27FC236}">
                <a16:creationId xmlns:a16="http://schemas.microsoft.com/office/drawing/2014/main" id="{945D384B-D428-DA74-432C-5B86A09AC171}"/>
              </a:ext>
            </a:extLst>
          </p:cNvPr>
          <p:cNvSpPr txBox="1">
            <a:spLocks/>
          </p:cNvSpPr>
          <p:nvPr/>
        </p:nvSpPr>
        <p:spPr>
          <a:xfrm>
            <a:off x="1517653" y="2182498"/>
            <a:ext cx="8229600" cy="45259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tIns="50800" rIns="45719" bIns="50800">
            <a:normAutofit/>
          </a:bodyPr>
          <a:lstStyle>
            <a:lvl1pPr marL="304796" marR="0" indent="-304796" algn="l" defTabSz="1219154" rtl="0" latinLnBrk="0">
              <a:lnSpc>
                <a:spcPct val="90000"/>
              </a:lnSpc>
              <a:spcBef>
                <a:spcPts val="2251"/>
              </a:spcBef>
              <a:spcAft>
                <a:spcPts val="0"/>
              </a:spcAft>
              <a:buClr>
                <a:srgbClr val="F78722"/>
              </a:buClr>
              <a:buSzPct val="123000"/>
              <a:buFont typeface="Arial" panose="020B0604020202020204" pitchFamily="34" charset="0"/>
              <a:buChar char="—"/>
              <a:tabLst/>
              <a:defRPr kumimoji="0" sz="2800" b="0" i="0" u="none" strike="noStrike" cap="none" spc="0" normalizeH="0" baseline="0" dirty="0">
                <a:ln>
                  <a:noFill/>
                </a:ln>
                <a:solidFill>
                  <a:srgbClr val="432411"/>
                </a:solidFill>
                <a:effectLst/>
                <a:uFillTx/>
                <a:latin typeface="Montserrat Regular"/>
                <a:ea typeface="Montserrat Regular"/>
                <a:cs typeface="Montserrat Regular"/>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342895" marR="0" indent="-342895" algn="l" defTabSz="1219154" rtl="0" latinLnBrk="0">
              <a:lnSpc>
                <a:spcPct val="90000"/>
              </a:lnSpc>
              <a:spcBef>
                <a:spcPts val="2251"/>
              </a:spcBef>
              <a:spcAft>
                <a:spcPts val="0"/>
              </a:spcAft>
              <a:buClr>
                <a:schemeClr val="tx1"/>
              </a:buClr>
              <a:buSzPct val="123000"/>
              <a:buFont typeface="Arial Rounded MT Bold" panose="020F0704030504030204" pitchFamily="34" charset="0"/>
              <a:buChar char="—"/>
              <a:tabLst/>
              <a:defRPr kumimoji="0" sz="2400" b="0" i="0" u="none" strike="noStrike" cap="none" spc="0" normalizeH="0" baseline="0" dirty="0">
                <a:ln>
                  <a:noFill/>
                </a:ln>
                <a:solidFill>
                  <a:srgbClr val="000000"/>
                </a:solidFill>
                <a:effectLst/>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hangingPunct="1">
              <a:buClr>
                <a:srgbClr val="C00000"/>
              </a:buClr>
              <a:buFont typeface="Wingdings" panose="05000000000000000000" pitchFamily="2" charset="2"/>
              <a:buChar char="q"/>
            </a:pPr>
            <a:r>
              <a:rPr lang="en-US" sz="2400" dirty="0"/>
              <a:t>Crashworthiness and occupant protection</a:t>
            </a:r>
          </a:p>
          <a:p>
            <a:pPr hangingPunct="1">
              <a:buClr>
                <a:srgbClr val="C00000"/>
              </a:buClr>
              <a:buFont typeface="Wingdings" panose="05000000000000000000" pitchFamily="2" charset="2"/>
              <a:buChar char="q"/>
            </a:pPr>
            <a:r>
              <a:rPr lang="en-US" sz="2400" dirty="0"/>
              <a:t>Vehicle stability and braking performance</a:t>
            </a:r>
          </a:p>
          <a:p>
            <a:pPr hangingPunct="1">
              <a:buClr>
                <a:srgbClr val="C00000"/>
              </a:buClr>
              <a:buFont typeface="Wingdings" panose="05000000000000000000" pitchFamily="2" charset="2"/>
              <a:buChar char="q"/>
            </a:pPr>
            <a:r>
              <a:rPr lang="en-US" sz="2400" dirty="0"/>
              <a:t>Safety technologies (ABS, ESC, airbags)</a:t>
            </a:r>
          </a:p>
          <a:p>
            <a:pPr hangingPunct="1">
              <a:buClr>
                <a:srgbClr val="C00000"/>
              </a:buClr>
              <a:buFont typeface="Wingdings" panose="05000000000000000000" pitchFamily="2" charset="2"/>
              <a:buChar char="q"/>
            </a:pPr>
            <a:r>
              <a:rPr lang="en-US" sz="2400" dirty="0"/>
              <a:t>Pedestrian-friendly vehicle design</a:t>
            </a:r>
          </a:p>
          <a:p>
            <a:pPr hangingPunct="1">
              <a:buClr>
                <a:srgbClr val="C00000"/>
              </a:buClr>
              <a:buFont typeface="Wingdings" panose="05000000000000000000" pitchFamily="2" charset="2"/>
              <a:buChar char="q"/>
            </a:pPr>
            <a:r>
              <a:rPr lang="en-US" sz="2400" dirty="0"/>
              <a:t>Regular inspection and maintenance systems</a:t>
            </a:r>
          </a:p>
        </p:txBody>
      </p:sp>
    </p:spTree>
    <p:extLst>
      <p:ext uri="{BB962C8B-B14F-4D97-AF65-F5344CB8AC3E}">
        <p14:creationId xmlns:p14="http://schemas.microsoft.com/office/powerpoint/2010/main" val="573937645"/>
      </p:ext>
    </p:extLst>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DD2D4A-43F8-74C8-A3A7-FED1FE7E810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9A03D24-512F-D3AF-5EDB-85778F061D12}"/>
              </a:ext>
            </a:extLst>
          </p:cNvPr>
          <p:cNvSpPr>
            <a:spLocks noGrp="1"/>
          </p:cNvSpPr>
          <p:nvPr>
            <p:ph type="title"/>
          </p:nvPr>
        </p:nvSpPr>
        <p:spPr>
          <a:xfrm>
            <a:off x="1739372" y="1355726"/>
            <a:ext cx="5338084" cy="717551"/>
          </a:xfrm>
        </p:spPr>
        <p:txBody>
          <a:bodyPr/>
          <a:lstStyle/>
          <a:p>
            <a:r>
              <a:rPr lang="en-US" dirty="0">
                <a:solidFill>
                  <a:srgbClr val="00518E"/>
                </a:solidFill>
              </a:rPr>
              <a:t>Safe</a:t>
            </a:r>
            <a:r>
              <a:rPr lang="en-US" dirty="0"/>
              <a:t> </a:t>
            </a:r>
            <a:r>
              <a:rPr lang="en-US" dirty="0">
                <a:solidFill>
                  <a:srgbClr val="00518E"/>
                </a:solidFill>
              </a:rPr>
              <a:t>Road</a:t>
            </a:r>
            <a:r>
              <a:rPr lang="en-US" dirty="0"/>
              <a:t> </a:t>
            </a:r>
            <a:r>
              <a:rPr lang="en-US" dirty="0">
                <a:solidFill>
                  <a:srgbClr val="00518E"/>
                </a:solidFill>
              </a:rPr>
              <a:t>Users</a:t>
            </a:r>
          </a:p>
        </p:txBody>
      </p:sp>
      <p:sp>
        <p:nvSpPr>
          <p:cNvPr id="4" name="Title 1">
            <a:extLst>
              <a:ext uri="{FF2B5EF4-FFF2-40B4-BE49-F238E27FC236}">
                <a16:creationId xmlns:a16="http://schemas.microsoft.com/office/drawing/2014/main" id="{70C6224D-375D-C742-DE17-8605199CC16A}"/>
              </a:ext>
            </a:extLst>
          </p:cNvPr>
          <p:cNvSpPr txBox="1">
            <a:spLocks/>
          </p:cNvSpPr>
          <p:nvPr/>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tIns="45720" rIns="45719" bIns="45720" anchor="t">
            <a:noAutofit/>
          </a:bodyPr>
          <a:lstStyle>
            <a:lvl1pPr marL="0" marR="0" indent="0" algn="l" defTabSz="1219154" rtl="0" latinLnBrk="0">
              <a:lnSpc>
                <a:spcPct val="80000"/>
              </a:lnSpc>
              <a:spcBef>
                <a:spcPts val="0"/>
              </a:spcBef>
              <a:spcAft>
                <a:spcPts val="0"/>
              </a:spcAft>
              <a:buClrTx/>
              <a:buSzTx/>
              <a:buFontTx/>
              <a:buNone/>
              <a:tabLst/>
              <a:defRPr kumimoji="0" sz="32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a:lstStyle>
          <a:p>
            <a:pPr hangingPunct="1"/>
            <a:r>
              <a:rPr lang="en-US"/>
              <a:t>Safe System Pillars</a:t>
            </a:r>
          </a:p>
        </p:txBody>
      </p:sp>
      <p:sp>
        <p:nvSpPr>
          <p:cNvPr id="3" name="Content Placeholder 2">
            <a:extLst>
              <a:ext uri="{FF2B5EF4-FFF2-40B4-BE49-F238E27FC236}">
                <a16:creationId xmlns:a16="http://schemas.microsoft.com/office/drawing/2014/main" id="{737D8A81-1DEC-BFD7-F4D1-B98FD818C59A}"/>
              </a:ext>
            </a:extLst>
          </p:cNvPr>
          <p:cNvSpPr txBox="1">
            <a:spLocks/>
          </p:cNvSpPr>
          <p:nvPr/>
        </p:nvSpPr>
        <p:spPr>
          <a:xfrm>
            <a:off x="1739372" y="2073277"/>
            <a:ext cx="8229600" cy="45259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tIns="50800" rIns="45719" bIns="50800">
            <a:normAutofit/>
          </a:bodyPr>
          <a:lstStyle>
            <a:lvl1pPr marL="304796" marR="0" indent="-304796" algn="l" defTabSz="1219154" rtl="0" latinLnBrk="0">
              <a:lnSpc>
                <a:spcPct val="90000"/>
              </a:lnSpc>
              <a:spcBef>
                <a:spcPts val="2251"/>
              </a:spcBef>
              <a:spcAft>
                <a:spcPts val="0"/>
              </a:spcAft>
              <a:buClr>
                <a:srgbClr val="F78722"/>
              </a:buClr>
              <a:buSzPct val="123000"/>
              <a:buFont typeface="Arial" panose="020B0604020202020204" pitchFamily="34" charset="0"/>
              <a:buChar char="—"/>
              <a:tabLst/>
              <a:defRPr kumimoji="0" sz="2800" b="0" i="0" u="none" strike="noStrike" cap="none" spc="0" normalizeH="0" baseline="0" dirty="0">
                <a:ln>
                  <a:noFill/>
                </a:ln>
                <a:solidFill>
                  <a:srgbClr val="432411"/>
                </a:solidFill>
                <a:effectLst/>
                <a:uFillTx/>
                <a:latin typeface="Montserrat Regular"/>
                <a:ea typeface="Montserrat Regular"/>
                <a:cs typeface="Montserrat Regular"/>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342895" marR="0" indent="-342895" algn="l" defTabSz="1219154" rtl="0" latinLnBrk="0">
              <a:lnSpc>
                <a:spcPct val="90000"/>
              </a:lnSpc>
              <a:spcBef>
                <a:spcPts val="2251"/>
              </a:spcBef>
              <a:spcAft>
                <a:spcPts val="0"/>
              </a:spcAft>
              <a:buClr>
                <a:schemeClr val="tx1"/>
              </a:buClr>
              <a:buSzPct val="123000"/>
              <a:buFont typeface="Arial Rounded MT Bold" panose="020F0704030504030204" pitchFamily="34" charset="0"/>
              <a:buChar char="—"/>
              <a:tabLst/>
              <a:defRPr kumimoji="0" sz="2400" b="0" i="0" u="none" strike="noStrike" cap="none" spc="0" normalizeH="0" baseline="0" dirty="0">
                <a:ln>
                  <a:noFill/>
                </a:ln>
                <a:solidFill>
                  <a:srgbClr val="000000"/>
                </a:solidFill>
                <a:effectLst/>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hangingPunct="1">
              <a:buClr>
                <a:srgbClr val="C00000"/>
              </a:buClr>
              <a:buFont typeface="Wingdings" panose="05000000000000000000" pitchFamily="2" charset="2"/>
              <a:buChar char="q"/>
            </a:pPr>
            <a:r>
              <a:rPr lang="en-US" dirty="0"/>
              <a:t>Driver licensing and training systems</a:t>
            </a:r>
          </a:p>
          <a:p>
            <a:pPr hangingPunct="1">
              <a:buClr>
                <a:srgbClr val="C00000"/>
              </a:buClr>
              <a:buFont typeface="Wingdings" panose="05000000000000000000" pitchFamily="2" charset="2"/>
              <a:buChar char="q"/>
            </a:pPr>
            <a:r>
              <a:rPr lang="en-US" dirty="0"/>
              <a:t>Enforcement against speeding and impaired driving</a:t>
            </a:r>
          </a:p>
          <a:p>
            <a:pPr hangingPunct="1">
              <a:buClr>
                <a:srgbClr val="C00000"/>
              </a:buClr>
              <a:buFont typeface="Wingdings" panose="05000000000000000000" pitchFamily="2" charset="2"/>
              <a:buChar char="q"/>
            </a:pPr>
            <a:r>
              <a:rPr lang="en-US" dirty="0"/>
              <a:t>Seat belt and helmet compliance</a:t>
            </a:r>
          </a:p>
          <a:p>
            <a:pPr hangingPunct="1">
              <a:buClr>
                <a:srgbClr val="C00000"/>
              </a:buClr>
              <a:buFont typeface="Wingdings" panose="05000000000000000000" pitchFamily="2" charset="2"/>
              <a:buChar char="q"/>
            </a:pPr>
            <a:r>
              <a:rPr lang="en-US" dirty="0"/>
              <a:t>Reducing distraction (phone use)</a:t>
            </a:r>
          </a:p>
          <a:p>
            <a:pPr hangingPunct="1">
              <a:buClr>
                <a:srgbClr val="C00000"/>
              </a:buClr>
              <a:buFont typeface="Wingdings" panose="05000000000000000000" pitchFamily="2" charset="2"/>
              <a:buChar char="q"/>
            </a:pPr>
            <a:r>
              <a:rPr lang="en-US" dirty="0"/>
              <a:t>Road safety education integrated with enforcement and design</a:t>
            </a:r>
          </a:p>
        </p:txBody>
      </p:sp>
      <p:pic>
        <p:nvPicPr>
          <p:cNvPr id="10" name="Graphic 9" descr="Seat Belt with solid fill">
            <a:extLst>
              <a:ext uri="{FF2B5EF4-FFF2-40B4-BE49-F238E27FC236}">
                <a16:creationId xmlns:a16="http://schemas.microsoft.com/office/drawing/2014/main" id="{BA1226A4-BDB3-E8F8-A2EB-DB18E09B82B8}"/>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603253" y="1201422"/>
            <a:ext cx="914400" cy="914400"/>
          </a:xfrm>
          <a:prstGeom prst="rect">
            <a:avLst/>
          </a:prstGeom>
        </p:spPr>
      </p:pic>
    </p:spTree>
    <p:extLst>
      <p:ext uri="{BB962C8B-B14F-4D97-AF65-F5344CB8AC3E}">
        <p14:creationId xmlns:p14="http://schemas.microsoft.com/office/powerpoint/2010/main" val="1259678721"/>
      </p:ext>
    </p:extLst>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89242A-4A57-2C2C-23DC-BEE6ADB5CB5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43AD3F7-741D-34A5-3F7E-9A6050CC2CDB}"/>
              </a:ext>
            </a:extLst>
          </p:cNvPr>
          <p:cNvSpPr>
            <a:spLocks noGrp="1"/>
          </p:cNvSpPr>
          <p:nvPr>
            <p:ph type="title"/>
          </p:nvPr>
        </p:nvSpPr>
        <p:spPr>
          <a:xfrm>
            <a:off x="1739372" y="1355726"/>
            <a:ext cx="5338084" cy="717551"/>
          </a:xfrm>
        </p:spPr>
        <p:txBody>
          <a:bodyPr/>
          <a:lstStyle/>
          <a:p>
            <a:r>
              <a:rPr lang="en-US" dirty="0">
                <a:solidFill>
                  <a:srgbClr val="00518E"/>
                </a:solidFill>
              </a:rPr>
              <a:t>Post-Crash</a:t>
            </a:r>
            <a:r>
              <a:rPr lang="en-US" dirty="0"/>
              <a:t> </a:t>
            </a:r>
            <a:r>
              <a:rPr lang="en-US" dirty="0">
                <a:solidFill>
                  <a:srgbClr val="00518E"/>
                </a:solidFill>
              </a:rPr>
              <a:t>Response</a:t>
            </a:r>
          </a:p>
        </p:txBody>
      </p:sp>
      <p:sp>
        <p:nvSpPr>
          <p:cNvPr id="4" name="Title 1">
            <a:extLst>
              <a:ext uri="{FF2B5EF4-FFF2-40B4-BE49-F238E27FC236}">
                <a16:creationId xmlns:a16="http://schemas.microsoft.com/office/drawing/2014/main" id="{3B74A6D9-7A7F-30D8-0C6C-A66543C55BF6}"/>
              </a:ext>
            </a:extLst>
          </p:cNvPr>
          <p:cNvSpPr txBox="1">
            <a:spLocks/>
          </p:cNvSpPr>
          <p:nvPr/>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tIns="45720" rIns="45719" bIns="45720" anchor="t">
            <a:noAutofit/>
          </a:bodyPr>
          <a:lstStyle>
            <a:lvl1pPr marL="0" marR="0" indent="0" algn="l" defTabSz="1219154" rtl="0" latinLnBrk="0">
              <a:lnSpc>
                <a:spcPct val="80000"/>
              </a:lnSpc>
              <a:spcBef>
                <a:spcPts val="0"/>
              </a:spcBef>
              <a:spcAft>
                <a:spcPts val="0"/>
              </a:spcAft>
              <a:buClrTx/>
              <a:buSzTx/>
              <a:buFontTx/>
              <a:buNone/>
              <a:tabLst/>
              <a:defRPr kumimoji="0" sz="32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a:lstStyle>
          <a:p>
            <a:pPr hangingPunct="1"/>
            <a:r>
              <a:rPr lang="en-US"/>
              <a:t>Safe System Pillars</a:t>
            </a:r>
          </a:p>
        </p:txBody>
      </p:sp>
      <p:sp>
        <p:nvSpPr>
          <p:cNvPr id="5" name="Content Placeholder 2">
            <a:extLst>
              <a:ext uri="{FF2B5EF4-FFF2-40B4-BE49-F238E27FC236}">
                <a16:creationId xmlns:a16="http://schemas.microsoft.com/office/drawing/2014/main" id="{9C77DD55-9889-665C-FA63-8148B31EE7F3}"/>
              </a:ext>
            </a:extLst>
          </p:cNvPr>
          <p:cNvSpPr txBox="1">
            <a:spLocks/>
          </p:cNvSpPr>
          <p:nvPr/>
        </p:nvSpPr>
        <p:spPr>
          <a:xfrm>
            <a:off x="1627612" y="2413000"/>
            <a:ext cx="8229600" cy="45259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tIns="50800" rIns="45719" bIns="50800">
            <a:normAutofit/>
          </a:bodyPr>
          <a:lstStyle>
            <a:lvl1pPr marL="304796" marR="0" indent="-304796" algn="l" defTabSz="1219154" rtl="0" latinLnBrk="0">
              <a:lnSpc>
                <a:spcPct val="90000"/>
              </a:lnSpc>
              <a:spcBef>
                <a:spcPts val="2251"/>
              </a:spcBef>
              <a:spcAft>
                <a:spcPts val="0"/>
              </a:spcAft>
              <a:buClr>
                <a:srgbClr val="F78722"/>
              </a:buClr>
              <a:buSzPct val="123000"/>
              <a:buFont typeface="Arial" panose="020B0604020202020204" pitchFamily="34" charset="0"/>
              <a:buChar char="—"/>
              <a:tabLst/>
              <a:defRPr kumimoji="0" sz="2800" b="0" i="0" u="none" strike="noStrike" cap="none" spc="0" normalizeH="0" baseline="0" dirty="0">
                <a:ln>
                  <a:noFill/>
                </a:ln>
                <a:solidFill>
                  <a:srgbClr val="432411"/>
                </a:solidFill>
                <a:effectLst/>
                <a:uFillTx/>
                <a:latin typeface="Montserrat Regular"/>
                <a:ea typeface="Montserrat Regular"/>
                <a:cs typeface="Montserrat Regular"/>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342895" marR="0" indent="-342895" algn="l" defTabSz="1219154" rtl="0" latinLnBrk="0">
              <a:lnSpc>
                <a:spcPct val="90000"/>
              </a:lnSpc>
              <a:spcBef>
                <a:spcPts val="2251"/>
              </a:spcBef>
              <a:spcAft>
                <a:spcPts val="0"/>
              </a:spcAft>
              <a:buClr>
                <a:schemeClr val="tx1"/>
              </a:buClr>
              <a:buSzPct val="123000"/>
              <a:buFont typeface="Arial Rounded MT Bold" panose="020F0704030504030204" pitchFamily="34" charset="0"/>
              <a:buChar char="—"/>
              <a:tabLst/>
              <a:defRPr kumimoji="0" sz="2400" b="0" i="0" u="none" strike="noStrike" cap="none" spc="0" normalizeH="0" baseline="0" dirty="0">
                <a:ln>
                  <a:noFill/>
                </a:ln>
                <a:solidFill>
                  <a:srgbClr val="000000"/>
                </a:solidFill>
                <a:effectLst/>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hangingPunct="1">
              <a:buClr>
                <a:srgbClr val="C00000"/>
              </a:buClr>
              <a:buFont typeface="Wingdings" panose="05000000000000000000" pitchFamily="2" charset="2"/>
              <a:buChar char="q"/>
            </a:pPr>
            <a:r>
              <a:rPr lang="en-US" sz="2400" dirty="0"/>
              <a:t>Fast detection and reporting of crashes</a:t>
            </a:r>
          </a:p>
          <a:p>
            <a:pPr hangingPunct="1">
              <a:buClr>
                <a:srgbClr val="C00000"/>
              </a:buClr>
              <a:buFont typeface="Wingdings" panose="05000000000000000000" pitchFamily="2" charset="2"/>
              <a:buChar char="q"/>
            </a:pPr>
            <a:r>
              <a:rPr lang="en-US" sz="2400" dirty="0"/>
              <a:t>Emergency medical response (ambulance, trauma care)</a:t>
            </a:r>
          </a:p>
          <a:p>
            <a:pPr hangingPunct="1">
              <a:buClr>
                <a:srgbClr val="C00000"/>
              </a:buClr>
              <a:buFont typeface="Wingdings" panose="05000000000000000000" pitchFamily="2" charset="2"/>
              <a:buChar char="q"/>
            </a:pPr>
            <a:r>
              <a:rPr lang="en-US" sz="2400" dirty="0"/>
              <a:t>Rescue accessibility and equipment</a:t>
            </a:r>
          </a:p>
          <a:p>
            <a:pPr hangingPunct="1">
              <a:buClr>
                <a:srgbClr val="C00000"/>
              </a:buClr>
              <a:buFont typeface="Wingdings" panose="05000000000000000000" pitchFamily="2" charset="2"/>
              <a:buChar char="q"/>
            </a:pPr>
            <a:r>
              <a:rPr lang="en-US" sz="2400" dirty="0"/>
              <a:t>Coordination between police, ambulance, and hospitals</a:t>
            </a:r>
          </a:p>
          <a:p>
            <a:pPr hangingPunct="1">
              <a:buClr>
                <a:srgbClr val="C00000"/>
              </a:buClr>
              <a:buFont typeface="Wingdings" panose="05000000000000000000" pitchFamily="2" charset="2"/>
              <a:buChar char="q"/>
            </a:pPr>
            <a:r>
              <a:rPr lang="en-US" sz="2400" dirty="0"/>
              <a:t>Post-crash care reduces fatality risk significantly</a:t>
            </a:r>
          </a:p>
        </p:txBody>
      </p:sp>
      <p:pic>
        <p:nvPicPr>
          <p:cNvPr id="7" name="Graphic 6" descr="Ambulance with solid fill">
            <a:extLst>
              <a:ext uri="{FF2B5EF4-FFF2-40B4-BE49-F238E27FC236}">
                <a16:creationId xmlns:a16="http://schemas.microsoft.com/office/drawing/2014/main" id="{B9CDE8A5-AE26-C351-3A3E-617F7452AFF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713212" y="1139825"/>
            <a:ext cx="914400" cy="914400"/>
          </a:xfrm>
          <a:prstGeom prst="rect">
            <a:avLst/>
          </a:prstGeom>
        </p:spPr>
      </p:pic>
    </p:spTree>
    <p:extLst>
      <p:ext uri="{BB962C8B-B14F-4D97-AF65-F5344CB8AC3E}">
        <p14:creationId xmlns:p14="http://schemas.microsoft.com/office/powerpoint/2010/main" val="4254303926"/>
      </p:ext>
    </p:extLst>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0A863F-9571-5467-81FE-517A6BB633DA}"/>
              </a:ext>
            </a:extLst>
          </p:cNvPr>
          <p:cNvSpPr>
            <a:spLocks noGrp="1"/>
          </p:cNvSpPr>
          <p:nvPr>
            <p:ph type="title"/>
          </p:nvPr>
        </p:nvSpPr>
        <p:spPr>
          <a:xfrm>
            <a:off x="603252" y="539751"/>
            <a:ext cx="7004555" cy="717551"/>
          </a:xfrm>
        </p:spPr>
        <p:txBody>
          <a:bodyPr/>
          <a:lstStyle/>
          <a:p>
            <a:r>
              <a:rPr lang="en-US" dirty="0"/>
              <a:t>Road Infrastructure Safety Management (RISM)</a:t>
            </a:r>
          </a:p>
        </p:txBody>
      </p:sp>
      <p:sp>
        <p:nvSpPr>
          <p:cNvPr id="4" name="Content Placeholder 2">
            <a:extLst>
              <a:ext uri="{FF2B5EF4-FFF2-40B4-BE49-F238E27FC236}">
                <a16:creationId xmlns:a16="http://schemas.microsoft.com/office/drawing/2014/main" id="{0478AAD5-FB22-F1D6-90EC-314AC71DFEDB}"/>
              </a:ext>
            </a:extLst>
          </p:cNvPr>
          <p:cNvSpPr txBox="1">
            <a:spLocks/>
          </p:cNvSpPr>
          <p:nvPr/>
        </p:nvSpPr>
        <p:spPr>
          <a:xfrm>
            <a:off x="603252" y="1792286"/>
            <a:ext cx="8368028" cy="45259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tIns="50800" rIns="45719" bIns="50800">
            <a:normAutofit/>
          </a:bodyPr>
          <a:lstStyle>
            <a:lvl1pPr marL="304796" marR="0" indent="-304796" algn="l" defTabSz="1219154" rtl="0" latinLnBrk="0">
              <a:lnSpc>
                <a:spcPct val="90000"/>
              </a:lnSpc>
              <a:spcBef>
                <a:spcPts val="2251"/>
              </a:spcBef>
              <a:spcAft>
                <a:spcPts val="0"/>
              </a:spcAft>
              <a:buClr>
                <a:srgbClr val="F78722"/>
              </a:buClr>
              <a:buSzPct val="123000"/>
              <a:buFont typeface="Arial" panose="020B0604020202020204" pitchFamily="34" charset="0"/>
              <a:buChar char="—"/>
              <a:tabLst/>
              <a:defRPr kumimoji="0" sz="2800" b="0" i="0" u="none" strike="noStrike" cap="none" spc="0" normalizeH="0" baseline="0" dirty="0">
                <a:ln>
                  <a:noFill/>
                </a:ln>
                <a:solidFill>
                  <a:srgbClr val="432411"/>
                </a:solidFill>
                <a:effectLst/>
                <a:uFillTx/>
                <a:latin typeface="Montserrat Regular"/>
                <a:ea typeface="Montserrat Regular"/>
                <a:cs typeface="Montserrat Regular"/>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342895" marR="0" indent="-342895" algn="l" defTabSz="1219154" rtl="0" latinLnBrk="0">
              <a:lnSpc>
                <a:spcPct val="90000"/>
              </a:lnSpc>
              <a:spcBef>
                <a:spcPts val="2251"/>
              </a:spcBef>
              <a:spcAft>
                <a:spcPts val="0"/>
              </a:spcAft>
              <a:buClr>
                <a:schemeClr val="tx1"/>
              </a:buClr>
              <a:buSzPct val="123000"/>
              <a:buFont typeface="Arial Rounded MT Bold" panose="020F0704030504030204" pitchFamily="34" charset="0"/>
              <a:buChar char="—"/>
              <a:tabLst/>
              <a:defRPr kumimoji="0" sz="2400" b="0" i="0" u="none" strike="noStrike" cap="none" spc="0" normalizeH="0" baseline="0" dirty="0">
                <a:ln>
                  <a:noFill/>
                </a:ln>
                <a:solidFill>
                  <a:srgbClr val="000000"/>
                </a:solidFill>
                <a:effectLst/>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lvl="1" hangingPunct="1">
              <a:buClr>
                <a:srgbClr val="C00000"/>
              </a:buClr>
              <a:buFont typeface="Wingdings" panose="05000000000000000000" pitchFamily="2" charset="2"/>
              <a:buChar char="q"/>
            </a:pPr>
            <a:r>
              <a:rPr lang="en-US" dirty="0"/>
              <a:t>A </a:t>
            </a:r>
            <a:r>
              <a:rPr lang="en-US" b="1" dirty="0"/>
              <a:t>systematic process </a:t>
            </a:r>
            <a:r>
              <a:rPr lang="en-US" dirty="0"/>
              <a:t>to ensure roads are planned, designed, built, operated, and maintained safely</a:t>
            </a:r>
          </a:p>
          <a:p>
            <a:pPr lvl="1" hangingPunct="1">
              <a:buClr>
                <a:srgbClr val="C00000"/>
              </a:buClr>
              <a:buFont typeface="Wingdings" panose="05000000000000000000" pitchFamily="2" charset="2"/>
              <a:buChar char="q"/>
            </a:pPr>
            <a:r>
              <a:rPr lang="en-US" dirty="0"/>
              <a:t>Focuses on </a:t>
            </a:r>
            <a:r>
              <a:rPr lang="en-US" b="1" dirty="0"/>
              <a:t>preventing crashes </a:t>
            </a:r>
            <a:r>
              <a:rPr lang="en-US" dirty="0"/>
              <a:t>and reducing crash severity through engineering measures</a:t>
            </a:r>
          </a:p>
          <a:p>
            <a:pPr lvl="1" hangingPunct="1">
              <a:buClr>
                <a:srgbClr val="C00000"/>
              </a:buClr>
              <a:buFont typeface="Wingdings" panose="05000000000000000000" pitchFamily="2" charset="2"/>
              <a:buChar char="q"/>
            </a:pPr>
            <a:r>
              <a:rPr lang="en-US" dirty="0"/>
              <a:t>Uses both </a:t>
            </a:r>
            <a:r>
              <a:rPr lang="en-US" b="1" dirty="0"/>
              <a:t>proactive and reactive </a:t>
            </a:r>
            <a:r>
              <a:rPr lang="en-US" dirty="0"/>
              <a:t>safety tools</a:t>
            </a:r>
          </a:p>
          <a:p>
            <a:pPr lvl="1" hangingPunct="1">
              <a:buClr>
                <a:srgbClr val="C00000"/>
              </a:buClr>
              <a:buFont typeface="Wingdings" panose="05000000000000000000" pitchFamily="2" charset="2"/>
              <a:buChar char="q"/>
            </a:pPr>
            <a:r>
              <a:rPr lang="en-US" dirty="0"/>
              <a:t>Many crashes occur due to infrastructure-related risk factors. For example:</a:t>
            </a:r>
          </a:p>
          <a:p>
            <a:pPr lvl="3">
              <a:buFont typeface="Wingdings" panose="05000000000000000000" pitchFamily="2" charset="2"/>
              <a:buChar char="Ø"/>
            </a:pPr>
            <a:r>
              <a:rPr lang="en-US" sz="2000" i="1" dirty="0"/>
              <a:t>Sharp curves without warning, Poor sight distance, Missing sidewalks, Unsafe intersections, Roadside hazards, Poor lighting</a:t>
            </a:r>
          </a:p>
          <a:p>
            <a:pPr lvl="1" hangingPunct="1">
              <a:buClr>
                <a:srgbClr val="C00000"/>
              </a:buClr>
              <a:buFont typeface="Wingdings" panose="05000000000000000000" pitchFamily="2" charset="2"/>
              <a:buChar char="q"/>
            </a:pPr>
            <a:endParaRPr lang="en-US" dirty="0"/>
          </a:p>
        </p:txBody>
      </p:sp>
    </p:spTree>
    <p:extLst>
      <p:ext uri="{BB962C8B-B14F-4D97-AF65-F5344CB8AC3E}">
        <p14:creationId xmlns:p14="http://schemas.microsoft.com/office/powerpoint/2010/main" val="310782905"/>
      </p:ext>
    </p:extLst>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1D6E5F-E457-E9F7-601A-F57EF0DEB833}"/>
              </a:ext>
            </a:extLst>
          </p:cNvPr>
          <p:cNvSpPr>
            <a:spLocks noGrp="1"/>
          </p:cNvSpPr>
          <p:nvPr>
            <p:ph type="title"/>
          </p:nvPr>
        </p:nvSpPr>
        <p:spPr>
          <a:xfrm>
            <a:off x="603252" y="539751"/>
            <a:ext cx="7717787" cy="717551"/>
          </a:xfrm>
        </p:spPr>
        <p:txBody>
          <a:bodyPr/>
          <a:lstStyle/>
          <a:p>
            <a:r>
              <a:rPr lang="en-US" dirty="0"/>
              <a:t>Road Infrastructure Safety Management (RISM) Tolls</a:t>
            </a:r>
          </a:p>
        </p:txBody>
      </p:sp>
      <p:sp>
        <p:nvSpPr>
          <p:cNvPr id="4" name="Content Placeholder 2">
            <a:extLst>
              <a:ext uri="{FF2B5EF4-FFF2-40B4-BE49-F238E27FC236}">
                <a16:creationId xmlns:a16="http://schemas.microsoft.com/office/drawing/2014/main" id="{FA0F6FC7-02ED-1C8B-D7A8-FDD8025F4FC7}"/>
              </a:ext>
            </a:extLst>
          </p:cNvPr>
          <p:cNvSpPr>
            <a:spLocks noGrp="1"/>
          </p:cNvSpPr>
          <p:nvPr>
            <p:ph type="body" sz="half" idx="1"/>
          </p:nvPr>
        </p:nvSpPr>
        <p:spPr>
          <a:xfrm>
            <a:off x="827723" y="1936115"/>
            <a:ext cx="8807450" cy="5059363"/>
          </a:xfrm>
        </p:spPr>
        <p:txBody>
          <a:bodyPr>
            <a:normAutofit/>
          </a:bodyPr>
          <a:lstStyle/>
          <a:p>
            <a:pPr lvl="1">
              <a:buClr>
                <a:srgbClr val="C00000"/>
              </a:buClr>
              <a:buFont typeface="Wingdings" panose="05000000000000000000" pitchFamily="2" charset="2"/>
              <a:buChar char="q"/>
            </a:pPr>
            <a:r>
              <a:rPr dirty="0"/>
              <a:t>Road Safety Impact Assessment (RSIA)</a:t>
            </a:r>
          </a:p>
          <a:p>
            <a:pPr lvl="1">
              <a:buClr>
                <a:srgbClr val="C00000"/>
              </a:buClr>
              <a:buFont typeface="Wingdings" panose="05000000000000000000" pitchFamily="2" charset="2"/>
              <a:buChar char="q"/>
            </a:pPr>
            <a:r>
              <a:rPr dirty="0"/>
              <a:t>Road Safety Audit (RSA)</a:t>
            </a:r>
          </a:p>
          <a:p>
            <a:pPr lvl="1">
              <a:buClr>
                <a:srgbClr val="C00000"/>
              </a:buClr>
              <a:buFont typeface="Wingdings" panose="05000000000000000000" pitchFamily="2" charset="2"/>
              <a:buChar char="q"/>
            </a:pPr>
            <a:r>
              <a:rPr dirty="0"/>
              <a:t>Road Safety Inspection (RSI)</a:t>
            </a:r>
          </a:p>
          <a:p>
            <a:pPr lvl="1">
              <a:buClr>
                <a:srgbClr val="C00000"/>
              </a:buClr>
              <a:buFont typeface="Wingdings" panose="05000000000000000000" pitchFamily="2" charset="2"/>
              <a:buChar char="q"/>
            </a:pPr>
            <a:r>
              <a:rPr dirty="0"/>
              <a:t>Network safety ranking</a:t>
            </a:r>
          </a:p>
          <a:p>
            <a:pPr lvl="1">
              <a:buClr>
                <a:srgbClr val="C00000"/>
              </a:buClr>
              <a:buFont typeface="Wingdings" panose="05000000000000000000" pitchFamily="2" charset="2"/>
              <a:buChar char="q"/>
            </a:pPr>
            <a:r>
              <a:rPr dirty="0"/>
              <a:t>Black spot identification and treatment</a:t>
            </a:r>
          </a:p>
          <a:p>
            <a:pPr lvl="1">
              <a:buClr>
                <a:srgbClr val="C00000"/>
              </a:buClr>
              <a:buFont typeface="Wingdings" panose="05000000000000000000" pitchFamily="2" charset="2"/>
              <a:buChar char="q"/>
            </a:pPr>
            <a:r>
              <a:rPr dirty="0"/>
              <a:t>Speed management engineering (traffic calming)</a:t>
            </a:r>
          </a:p>
        </p:txBody>
      </p:sp>
    </p:spTree>
    <p:extLst>
      <p:ext uri="{BB962C8B-B14F-4D97-AF65-F5344CB8AC3E}">
        <p14:creationId xmlns:p14="http://schemas.microsoft.com/office/powerpoint/2010/main" val="883011034"/>
      </p:ext>
    </p:extLst>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C7EC25-4466-40FF-AD46-43A1CE8103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0D791B3-9F7D-99C5-8CC0-960825568815}"/>
              </a:ext>
            </a:extLst>
          </p:cNvPr>
          <p:cNvSpPr>
            <a:spLocks noGrp="1"/>
          </p:cNvSpPr>
          <p:nvPr>
            <p:ph type="title"/>
          </p:nvPr>
        </p:nvSpPr>
        <p:spPr>
          <a:xfrm>
            <a:off x="603252" y="539751"/>
            <a:ext cx="7717787" cy="717551"/>
          </a:xfrm>
        </p:spPr>
        <p:txBody>
          <a:bodyPr/>
          <a:lstStyle/>
          <a:p>
            <a:pPr hangingPunct="1"/>
            <a:r>
              <a:rPr lang="en-US" dirty="0">
                <a:solidFill>
                  <a:srgbClr val="00518E"/>
                </a:solidFill>
              </a:rPr>
              <a:t>Road Safety Impact Assessment (RSIA)</a:t>
            </a:r>
          </a:p>
        </p:txBody>
      </p:sp>
      <p:sp>
        <p:nvSpPr>
          <p:cNvPr id="6" name="Content Placeholder 2">
            <a:extLst>
              <a:ext uri="{FF2B5EF4-FFF2-40B4-BE49-F238E27FC236}">
                <a16:creationId xmlns:a16="http://schemas.microsoft.com/office/drawing/2014/main" id="{82CD1617-1DA2-1557-D1E4-BE5AFB772427}"/>
              </a:ext>
            </a:extLst>
          </p:cNvPr>
          <p:cNvSpPr>
            <a:spLocks noGrp="1"/>
          </p:cNvSpPr>
          <p:nvPr>
            <p:ph type="body" sz="half" idx="1"/>
          </p:nvPr>
        </p:nvSpPr>
        <p:spPr>
          <a:xfrm>
            <a:off x="803339" y="1798637"/>
            <a:ext cx="8807450" cy="3728403"/>
          </a:xfrm>
        </p:spPr>
        <p:txBody>
          <a:bodyPr>
            <a:normAutofit/>
          </a:bodyPr>
          <a:lstStyle/>
          <a:p>
            <a:pPr>
              <a:buClr>
                <a:srgbClr val="C00000"/>
              </a:buClr>
              <a:buFont typeface="Wingdings" panose="05000000000000000000" pitchFamily="2" charset="2"/>
              <a:buChar char="q"/>
            </a:pPr>
            <a:r>
              <a:rPr dirty="0"/>
              <a:t>Performed at </a:t>
            </a:r>
            <a:r>
              <a:rPr lang="en-US" dirty="0"/>
              <a:t>the </a:t>
            </a:r>
            <a:r>
              <a:rPr dirty="0"/>
              <a:t>planning stage for new roads or major upgrades</a:t>
            </a:r>
          </a:p>
          <a:p>
            <a:pPr>
              <a:buClr>
                <a:srgbClr val="C00000"/>
              </a:buClr>
              <a:buFont typeface="Wingdings" panose="05000000000000000000" pitchFamily="2" charset="2"/>
              <a:buChar char="q"/>
            </a:pPr>
            <a:r>
              <a:rPr dirty="0"/>
              <a:t>Evaluates safety impacts of different alignment and design alternatives</a:t>
            </a:r>
          </a:p>
          <a:p>
            <a:pPr>
              <a:buClr>
                <a:srgbClr val="C00000"/>
              </a:buClr>
              <a:buFont typeface="Wingdings" panose="05000000000000000000" pitchFamily="2" charset="2"/>
              <a:buChar char="q"/>
            </a:pPr>
            <a:r>
              <a:rPr dirty="0"/>
              <a:t>Ensures safety is integrated early before construction begins</a:t>
            </a:r>
          </a:p>
        </p:txBody>
      </p:sp>
    </p:spTree>
    <p:extLst>
      <p:ext uri="{BB962C8B-B14F-4D97-AF65-F5344CB8AC3E}">
        <p14:creationId xmlns:p14="http://schemas.microsoft.com/office/powerpoint/2010/main" val="612658588"/>
      </p:ext>
    </p:extLst>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203DBF-5063-40F8-2F03-1898EFF8047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733DF9C-746B-9104-710B-3DEB97AF482F}"/>
              </a:ext>
            </a:extLst>
          </p:cNvPr>
          <p:cNvSpPr>
            <a:spLocks noGrp="1"/>
          </p:cNvSpPr>
          <p:nvPr>
            <p:ph type="title"/>
          </p:nvPr>
        </p:nvSpPr>
        <p:spPr>
          <a:xfrm>
            <a:off x="603252" y="539751"/>
            <a:ext cx="7717787" cy="717551"/>
          </a:xfrm>
        </p:spPr>
        <p:txBody>
          <a:bodyPr/>
          <a:lstStyle/>
          <a:p>
            <a:pPr hangingPunct="1"/>
            <a:r>
              <a:rPr lang="en-US" dirty="0">
                <a:solidFill>
                  <a:srgbClr val="00518E"/>
                </a:solidFill>
              </a:rPr>
              <a:t>Road Safety Audit (RSA)</a:t>
            </a:r>
          </a:p>
        </p:txBody>
      </p:sp>
      <p:sp>
        <p:nvSpPr>
          <p:cNvPr id="5" name="Content Placeholder 2">
            <a:extLst>
              <a:ext uri="{FF2B5EF4-FFF2-40B4-BE49-F238E27FC236}">
                <a16:creationId xmlns:a16="http://schemas.microsoft.com/office/drawing/2014/main" id="{18A0D3F8-BBE5-C04A-458C-CDD174DC35EA}"/>
              </a:ext>
            </a:extLst>
          </p:cNvPr>
          <p:cNvSpPr txBox="1">
            <a:spLocks/>
          </p:cNvSpPr>
          <p:nvPr/>
        </p:nvSpPr>
        <p:spPr>
          <a:xfrm>
            <a:off x="1087120" y="1529080"/>
            <a:ext cx="8229600" cy="45259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tIns="50800" rIns="45719" bIns="50800">
            <a:normAutofit fontScale="92500" lnSpcReduction="20000"/>
          </a:bodyPr>
          <a:lstStyle>
            <a:lvl1pPr marL="304796" marR="0" indent="-304796" algn="l" defTabSz="1219154" rtl="0" latinLnBrk="0">
              <a:lnSpc>
                <a:spcPct val="90000"/>
              </a:lnSpc>
              <a:spcBef>
                <a:spcPts val="2251"/>
              </a:spcBef>
              <a:spcAft>
                <a:spcPts val="0"/>
              </a:spcAft>
              <a:buClr>
                <a:srgbClr val="F78722"/>
              </a:buClr>
              <a:buSzPct val="123000"/>
              <a:buFont typeface="Arial" panose="020B0604020202020204" pitchFamily="34" charset="0"/>
              <a:buChar char="—"/>
              <a:tabLst/>
              <a:defRPr kumimoji="0" sz="2800" b="0" i="0" u="none" strike="noStrike" cap="none" spc="0" normalizeH="0" baseline="0" dirty="0">
                <a:ln>
                  <a:noFill/>
                </a:ln>
                <a:solidFill>
                  <a:srgbClr val="432411"/>
                </a:solidFill>
                <a:effectLst/>
                <a:uFillTx/>
                <a:latin typeface="Montserrat Regular"/>
                <a:ea typeface="Montserrat Regular"/>
                <a:cs typeface="Montserrat Regular"/>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342895" marR="0" indent="-342895" algn="l" defTabSz="1219154" rtl="0" latinLnBrk="0">
              <a:lnSpc>
                <a:spcPct val="90000"/>
              </a:lnSpc>
              <a:spcBef>
                <a:spcPts val="2251"/>
              </a:spcBef>
              <a:spcAft>
                <a:spcPts val="0"/>
              </a:spcAft>
              <a:buClr>
                <a:schemeClr val="tx1"/>
              </a:buClr>
              <a:buSzPct val="123000"/>
              <a:buFont typeface="Arial Rounded MT Bold" panose="020F0704030504030204" pitchFamily="34" charset="0"/>
              <a:buChar char="—"/>
              <a:tabLst/>
              <a:defRPr kumimoji="0" sz="2400" b="0" i="0" u="none" strike="noStrike" cap="none" spc="0" normalizeH="0" baseline="0" dirty="0">
                <a:ln>
                  <a:noFill/>
                </a:ln>
                <a:solidFill>
                  <a:srgbClr val="000000"/>
                </a:solidFill>
                <a:effectLst/>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hangingPunct="1">
              <a:buClr>
                <a:srgbClr val="C00000"/>
              </a:buClr>
              <a:buFont typeface="Wingdings" panose="05000000000000000000" pitchFamily="2" charset="2"/>
              <a:buChar char="q"/>
            </a:pPr>
            <a:r>
              <a:rPr lang="en-US" dirty="0"/>
              <a:t>Independent, systematic examination of a road project to identify safety problems</a:t>
            </a:r>
          </a:p>
          <a:p>
            <a:pPr hangingPunct="1">
              <a:buClr>
                <a:srgbClr val="C00000"/>
              </a:buClr>
              <a:buFont typeface="Wingdings" panose="05000000000000000000" pitchFamily="2" charset="2"/>
              <a:buChar char="q"/>
            </a:pPr>
            <a:r>
              <a:rPr lang="en-US" dirty="0"/>
              <a:t>Applied at stages:</a:t>
            </a:r>
          </a:p>
          <a:p>
            <a:pPr lvl="1" hangingPunct="1">
              <a:buClr>
                <a:srgbClr val="00518E"/>
              </a:buClr>
              <a:buFont typeface="Wingdings" panose="05000000000000000000" pitchFamily="2" charset="2"/>
              <a:buChar char="Ø"/>
            </a:pPr>
            <a:r>
              <a:rPr lang="en-US" dirty="0"/>
              <a:t>Feasibility</a:t>
            </a:r>
          </a:p>
          <a:p>
            <a:pPr lvl="1" hangingPunct="1">
              <a:buClr>
                <a:srgbClr val="00518E"/>
              </a:buClr>
              <a:buFont typeface="Wingdings" panose="05000000000000000000" pitchFamily="2" charset="2"/>
              <a:buChar char="Ø"/>
            </a:pPr>
            <a:r>
              <a:rPr lang="en-US" dirty="0"/>
              <a:t>Preliminary design</a:t>
            </a:r>
          </a:p>
          <a:p>
            <a:pPr lvl="1" hangingPunct="1">
              <a:buClr>
                <a:srgbClr val="00518E"/>
              </a:buClr>
              <a:buFont typeface="Wingdings" panose="05000000000000000000" pitchFamily="2" charset="2"/>
              <a:buChar char="Ø"/>
            </a:pPr>
            <a:r>
              <a:rPr lang="en-US" dirty="0"/>
              <a:t>Detailed design</a:t>
            </a:r>
          </a:p>
          <a:p>
            <a:pPr lvl="1" hangingPunct="1">
              <a:buClr>
                <a:srgbClr val="00518E"/>
              </a:buClr>
              <a:buFont typeface="Wingdings" panose="05000000000000000000" pitchFamily="2" charset="2"/>
              <a:buChar char="Ø"/>
            </a:pPr>
            <a:r>
              <a:rPr lang="en-US" dirty="0"/>
              <a:t>Construction</a:t>
            </a:r>
          </a:p>
          <a:p>
            <a:pPr lvl="1" hangingPunct="1">
              <a:buClr>
                <a:srgbClr val="00518E"/>
              </a:buClr>
              <a:buFont typeface="Wingdings" panose="05000000000000000000" pitchFamily="2" charset="2"/>
              <a:buChar char="Ø"/>
            </a:pPr>
            <a:r>
              <a:rPr lang="en-US" dirty="0"/>
              <a:t>Pre-opening</a:t>
            </a:r>
          </a:p>
          <a:p>
            <a:pPr hangingPunct="1">
              <a:buClr>
                <a:srgbClr val="C00000"/>
              </a:buClr>
              <a:buFont typeface="Wingdings" panose="05000000000000000000" pitchFamily="2" charset="2"/>
              <a:buChar char="q"/>
            </a:pPr>
            <a:r>
              <a:rPr lang="en-US" dirty="0"/>
              <a:t>RSA is proactive and cost-effective</a:t>
            </a:r>
          </a:p>
        </p:txBody>
      </p:sp>
      <p:pic>
        <p:nvPicPr>
          <p:cNvPr id="8" name="Picture 7" descr="A close-up of a traffic cone&#10;&#10;AI-generated content may be incorrect.">
            <a:extLst>
              <a:ext uri="{FF2B5EF4-FFF2-40B4-BE49-F238E27FC236}">
                <a16:creationId xmlns:a16="http://schemas.microsoft.com/office/drawing/2014/main" id="{D04D7C5F-39DB-DFFD-BE73-5823DCCAE213}"/>
              </a:ext>
            </a:extLst>
          </p:cNvPr>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7896829" y="2225040"/>
            <a:ext cx="4295171" cy="2875280"/>
          </a:xfrm>
          <a:prstGeom prst="rect">
            <a:avLst/>
          </a:prstGeom>
        </p:spPr>
      </p:pic>
    </p:spTree>
    <p:extLst>
      <p:ext uri="{BB962C8B-B14F-4D97-AF65-F5344CB8AC3E}">
        <p14:creationId xmlns:p14="http://schemas.microsoft.com/office/powerpoint/2010/main" val="1281067588"/>
      </p:ext>
    </p:extLst>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CF14C1-51C5-55A6-EE21-58C15710011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679F508-10D2-0B59-2939-A83EB2475D92}"/>
              </a:ext>
            </a:extLst>
          </p:cNvPr>
          <p:cNvSpPr>
            <a:spLocks noGrp="1"/>
          </p:cNvSpPr>
          <p:nvPr>
            <p:ph type="title"/>
          </p:nvPr>
        </p:nvSpPr>
        <p:spPr>
          <a:xfrm>
            <a:off x="603252" y="539751"/>
            <a:ext cx="7717787" cy="717551"/>
          </a:xfrm>
        </p:spPr>
        <p:txBody>
          <a:bodyPr/>
          <a:lstStyle/>
          <a:p>
            <a:pPr hangingPunct="1"/>
            <a:r>
              <a:rPr lang="en-US" dirty="0">
                <a:solidFill>
                  <a:srgbClr val="00518E"/>
                </a:solidFill>
              </a:rPr>
              <a:t>Road Safety Inspection (RSI)</a:t>
            </a:r>
          </a:p>
        </p:txBody>
      </p:sp>
      <p:sp>
        <p:nvSpPr>
          <p:cNvPr id="3" name="Content Placeholder 2">
            <a:extLst>
              <a:ext uri="{FF2B5EF4-FFF2-40B4-BE49-F238E27FC236}">
                <a16:creationId xmlns:a16="http://schemas.microsoft.com/office/drawing/2014/main" id="{EE7B2005-96FA-5943-6601-DC993693B600}"/>
              </a:ext>
            </a:extLst>
          </p:cNvPr>
          <p:cNvSpPr txBox="1">
            <a:spLocks/>
          </p:cNvSpPr>
          <p:nvPr/>
        </p:nvSpPr>
        <p:spPr>
          <a:xfrm>
            <a:off x="932688" y="1600200"/>
            <a:ext cx="8229600" cy="45259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tIns="50800" rIns="45719" bIns="50800">
            <a:normAutofit/>
          </a:bodyPr>
          <a:lstStyle>
            <a:lvl1pPr marL="304796" marR="0" indent="-304796" algn="l" defTabSz="1219154" rtl="0" latinLnBrk="0">
              <a:lnSpc>
                <a:spcPct val="90000"/>
              </a:lnSpc>
              <a:spcBef>
                <a:spcPts val="2251"/>
              </a:spcBef>
              <a:spcAft>
                <a:spcPts val="0"/>
              </a:spcAft>
              <a:buClr>
                <a:srgbClr val="F78722"/>
              </a:buClr>
              <a:buSzPct val="123000"/>
              <a:buFont typeface="Arial" panose="020B0604020202020204" pitchFamily="34" charset="0"/>
              <a:buChar char="—"/>
              <a:tabLst/>
              <a:defRPr kumimoji="0" sz="2800" b="0" i="0" u="none" strike="noStrike" cap="none" spc="0" normalizeH="0" baseline="0" dirty="0">
                <a:ln>
                  <a:noFill/>
                </a:ln>
                <a:solidFill>
                  <a:srgbClr val="432411"/>
                </a:solidFill>
                <a:effectLst/>
                <a:uFillTx/>
                <a:latin typeface="Montserrat Regular"/>
                <a:ea typeface="Montserrat Regular"/>
                <a:cs typeface="Montserrat Regular"/>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342895" marR="0" indent="-342895" algn="l" defTabSz="1219154" rtl="0" latinLnBrk="0">
              <a:lnSpc>
                <a:spcPct val="90000"/>
              </a:lnSpc>
              <a:spcBef>
                <a:spcPts val="2251"/>
              </a:spcBef>
              <a:spcAft>
                <a:spcPts val="0"/>
              </a:spcAft>
              <a:buClr>
                <a:schemeClr val="tx1"/>
              </a:buClr>
              <a:buSzPct val="123000"/>
              <a:buFont typeface="Arial Rounded MT Bold" panose="020F0704030504030204" pitchFamily="34" charset="0"/>
              <a:buChar char="—"/>
              <a:tabLst/>
              <a:defRPr kumimoji="0" sz="2400" b="0" i="0" u="none" strike="noStrike" cap="none" spc="0" normalizeH="0" baseline="0" dirty="0">
                <a:ln>
                  <a:noFill/>
                </a:ln>
                <a:solidFill>
                  <a:srgbClr val="000000"/>
                </a:solidFill>
                <a:effectLst/>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hangingPunct="1">
              <a:buClr>
                <a:srgbClr val="C00000"/>
              </a:buClr>
              <a:buFont typeface="Wingdings" panose="05000000000000000000" pitchFamily="2" charset="2"/>
              <a:buChar char="q"/>
            </a:pPr>
            <a:r>
              <a:rPr lang="en-US" sz="2400" dirty="0"/>
              <a:t>Systematic inspection of existing roads to detect hazardous conditions</a:t>
            </a:r>
          </a:p>
          <a:p>
            <a:pPr hangingPunct="1">
              <a:buClr>
                <a:srgbClr val="C00000"/>
              </a:buClr>
              <a:buFont typeface="Wingdings" panose="05000000000000000000" pitchFamily="2" charset="2"/>
              <a:buChar char="q"/>
            </a:pPr>
            <a:r>
              <a:rPr lang="en-US" sz="2400" dirty="0"/>
              <a:t>Focus areas:</a:t>
            </a:r>
          </a:p>
          <a:p>
            <a:pPr lvl="1" hangingPunct="1">
              <a:spcBef>
                <a:spcPts val="600"/>
              </a:spcBef>
              <a:buFont typeface="Wingdings" panose="05000000000000000000" pitchFamily="2" charset="2"/>
              <a:buChar char="v"/>
            </a:pPr>
            <a:r>
              <a:rPr lang="en-US" dirty="0"/>
              <a:t>Pavement condition</a:t>
            </a:r>
          </a:p>
          <a:p>
            <a:pPr lvl="1" hangingPunct="1">
              <a:spcBef>
                <a:spcPts val="600"/>
              </a:spcBef>
              <a:buFont typeface="Wingdings" panose="05000000000000000000" pitchFamily="2" charset="2"/>
              <a:buChar char="v"/>
            </a:pPr>
            <a:r>
              <a:rPr lang="en-US" dirty="0"/>
              <a:t>Signage/markings</a:t>
            </a:r>
          </a:p>
          <a:p>
            <a:pPr lvl="1" hangingPunct="1">
              <a:spcBef>
                <a:spcPts val="600"/>
              </a:spcBef>
              <a:buFont typeface="Wingdings" panose="05000000000000000000" pitchFamily="2" charset="2"/>
              <a:buChar char="v"/>
            </a:pPr>
            <a:r>
              <a:rPr lang="en-US" dirty="0"/>
              <a:t>Visibility</a:t>
            </a:r>
          </a:p>
          <a:p>
            <a:pPr lvl="1" hangingPunct="1">
              <a:spcBef>
                <a:spcPts val="600"/>
              </a:spcBef>
              <a:buFont typeface="Wingdings" panose="05000000000000000000" pitchFamily="2" charset="2"/>
              <a:buChar char="v"/>
            </a:pPr>
            <a:r>
              <a:rPr lang="en-US" dirty="0"/>
              <a:t>Roadside hazards</a:t>
            </a:r>
          </a:p>
          <a:p>
            <a:pPr lvl="1" hangingPunct="1">
              <a:spcBef>
                <a:spcPts val="600"/>
              </a:spcBef>
              <a:buFont typeface="Wingdings" panose="05000000000000000000" pitchFamily="2" charset="2"/>
              <a:buChar char="v"/>
            </a:pPr>
            <a:r>
              <a:rPr lang="en-US" dirty="0"/>
              <a:t>Pedestrian safety</a:t>
            </a:r>
          </a:p>
          <a:p>
            <a:pPr lvl="1" hangingPunct="1">
              <a:spcBef>
                <a:spcPts val="600"/>
              </a:spcBef>
              <a:buFont typeface="Wingdings" panose="05000000000000000000" pitchFamily="2" charset="2"/>
              <a:buChar char="v"/>
            </a:pPr>
            <a:r>
              <a:rPr lang="en-US" dirty="0"/>
              <a:t>Drainage</a:t>
            </a:r>
          </a:p>
          <a:p>
            <a:pPr lvl="1" hangingPunct="1">
              <a:spcBef>
                <a:spcPts val="600"/>
              </a:spcBef>
              <a:buFont typeface="Wingdings" panose="05000000000000000000" pitchFamily="2" charset="2"/>
              <a:buChar char="v"/>
            </a:pPr>
            <a:r>
              <a:rPr lang="en-US" dirty="0"/>
              <a:t>Lighting</a:t>
            </a:r>
          </a:p>
        </p:txBody>
      </p:sp>
      <p:pic>
        <p:nvPicPr>
          <p:cNvPr id="7" name="Picture 6" descr="A person on a motorcycle at night&#10;&#10;AI-generated content may be incorrect.">
            <a:extLst>
              <a:ext uri="{FF2B5EF4-FFF2-40B4-BE49-F238E27FC236}">
                <a16:creationId xmlns:a16="http://schemas.microsoft.com/office/drawing/2014/main" id="{6AE1045E-33FD-FFBE-A7E4-DBBC0738C81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10026" y="2733040"/>
            <a:ext cx="4416213" cy="3312160"/>
          </a:xfrm>
          <a:prstGeom prst="rect">
            <a:avLst/>
          </a:prstGeom>
        </p:spPr>
      </p:pic>
    </p:spTree>
    <p:extLst>
      <p:ext uri="{BB962C8B-B14F-4D97-AF65-F5344CB8AC3E}">
        <p14:creationId xmlns:p14="http://schemas.microsoft.com/office/powerpoint/2010/main" val="2798995782"/>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3BDBF4-355D-B4E3-10D1-06B8A4C559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9E51BCF-0592-10CF-A3C1-FA1F59A798CB}"/>
              </a:ext>
            </a:extLst>
          </p:cNvPr>
          <p:cNvSpPr>
            <a:spLocks noGrp="1"/>
          </p:cNvSpPr>
          <p:nvPr>
            <p:ph type="title"/>
          </p:nvPr>
        </p:nvSpPr>
        <p:spPr/>
        <p:txBody>
          <a:bodyPr/>
          <a:lstStyle/>
          <a:p>
            <a:r>
              <a:rPr lang="en-US" dirty="0"/>
              <a:t>Lecture outline</a:t>
            </a:r>
            <a:endParaRPr lang="pl-PL" dirty="0"/>
          </a:p>
        </p:txBody>
      </p:sp>
      <p:sp>
        <p:nvSpPr>
          <p:cNvPr id="3" name="Text Placeholder 2">
            <a:extLst>
              <a:ext uri="{FF2B5EF4-FFF2-40B4-BE49-F238E27FC236}">
                <a16:creationId xmlns:a16="http://schemas.microsoft.com/office/drawing/2014/main" id="{7A003214-F85B-32F9-908F-14ED2B99D37E}"/>
              </a:ext>
            </a:extLst>
          </p:cNvPr>
          <p:cNvSpPr>
            <a:spLocks noGrp="1"/>
          </p:cNvSpPr>
          <p:nvPr>
            <p:ph type="body" sz="quarter" idx="11"/>
          </p:nvPr>
        </p:nvSpPr>
        <p:spPr>
          <a:xfrm>
            <a:off x="765971" y="1376047"/>
            <a:ext cx="7392511" cy="3816351"/>
          </a:xfrm>
        </p:spPr>
        <p:txBody>
          <a:bodyPr>
            <a:normAutofit/>
          </a:bodyPr>
          <a:lstStyle/>
          <a:p>
            <a:pPr marL="17780" hangingPunct="1">
              <a:lnSpc>
                <a:spcPct val="100000"/>
              </a:lnSpc>
            </a:pPr>
            <a:r>
              <a:rPr lang="en-US" sz="1800" dirty="0"/>
              <a:t>Road Traffic Safety</a:t>
            </a:r>
          </a:p>
          <a:p>
            <a:pPr>
              <a:defRPr sz="1800"/>
            </a:pPr>
            <a:r>
              <a:rPr lang="en-US" dirty="0"/>
              <a:t>Key Factors Influencing Safety</a:t>
            </a:r>
          </a:p>
          <a:p>
            <a:pPr>
              <a:defRPr sz="1800"/>
            </a:pPr>
            <a:r>
              <a:rPr lang="en-US" dirty="0"/>
              <a:t>Haddon Matrix (Traffic Safety Framework)</a:t>
            </a:r>
          </a:p>
          <a:p>
            <a:pPr>
              <a:defRPr sz="1800"/>
            </a:pPr>
            <a:r>
              <a:rPr lang="en-US" dirty="0"/>
              <a:t>Global Road Safety Burden</a:t>
            </a:r>
          </a:p>
          <a:p>
            <a:pPr>
              <a:defRPr sz="1800"/>
            </a:pPr>
            <a:r>
              <a:rPr lang="en-US" dirty="0"/>
              <a:t>Safe System Approach</a:t>
            </a:r>
          </a:p>
          <a:p>
            <a:pPr>
              <a:defRPr sz="1800"/>
            </a:pPr>
            <a:r>
              <a:rPr lang="en-US" dirty="0"/>
              <a:t>Road Infrastructure Safety Management (RISM)</a:t>
            </a:r>
          </a:p>
          <a:p>
            <a:pPr>
              <a:defRPr sz="1800"/>
            </a:pPr>
            <a:endParaRPr lang="en-US" dirty="0"/>
          </a:p>
        </p:txBody>
      </p:sp>
    </p:spTree>
    <p:extLst>
      <p:ext uri="{BB962C8B-B14F-4D97-AF65-F5344CB8AC3E}">
        <p14:creationId xmlns:p14="http://schemas.microsoft.com/office/powerpoint/2010/main" val="3730240041"/>
      </p:ext>
    </p:extLst>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A41989-7B0A-C391-48CC-E551076E045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F2453A4-F4AE-372A-8B0B-FA5C20F99996}"/>
              </a:ext>
            </a:extLst>
          </p:cNvPr>
          <p:cNvSpPr>
            <a:spLocks noGrp="1"/>
          </p:cNvSpPr>
          <p:nvPr>
            <p:ph type="title"/>
          </p:nvPr>
        </p:nvSpPr>
        <p:spPr>
          <a:xfrm>
            <a:off x="603252" y="539751"/>
            <a:ext cx="8229600" cy="717551"/>
          </a:xfrm>
        </p:spPr>
        <p:txBody>
          <a:bodyPr/>
          <a:lstStyle/>
          <a:p>
            <a:pPr hangingPunct="1"/>
            <a:r>
              <a:rPr lang="en-US" dirty="0">
                <a:solidFill>
                  <a:srgbClr val="00518E"/>
                </a:solidFill>
              </a:rPr>
              <a:t>Black Spot Analysis (High-Risk Locations)</a:t>
            </a:r>
          </a:p>
        </p:txBody>
      </p:sp>
      <p:sp>
        <p:nvSpPr>
          <p:cNvPr id="4" name="Content Placeholder 2">
            <a:extLst>
              <a:ext uri="{FF2B5EF4-FFF2-40B4-BE49-F238E27FC236}">
                <a16:creationId xmlns:a16="http://schemas.microsoft.com/office/drawing/2014/main" id="{A1900A55-137A-C467-568A-96EB88F148A4}"/>
              </a:ext>
            </a:extLst>
          </p:cNvPr>
          <p:cNvSpPr txBox="1">
            <a:spLocks/>
          </p:cNvSpPr>
          <p:nvPr/>
        </p:nvSpPr>
        <p:spPr>
          <a:xfrm>
            <a:off x="1066800" y="1600200"/>
            <a:ext cx="7274560" cy="471804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tIns="50800" rIns="45719" bIns="50800">
            <a:normAutofit/>
          </a:bodyPr>
          <a:lstStyle>
            <a:lvl1pPr marL="304796" marR="0" indent="-304796" algn="l" defTabSz="1219154" rtl="0" latinLnBrk="0">
              <a:lnSpc>
                <a:spcPct val="90000"/>
              </a:lnSpc>
              <a:spcBef>
                <a:spcPts val="2251"/>
              </a:spcBef>
              <a:spcAft>
                <a:spcPts val="0"/>
              </a:spcAft>
              <a:buClr>
                <a:srgbClr val="F78722"/>
              </a:buClr>
              <a:buSzPct val="123000"/>
              <a:buFont typeface="Arial" panose="020B0604020202020204" pitchFamily="34" charset="0"/>
              <a:buChar char="—"/>
              <a:tabLst/>
              <a:defRPr kumimoji="0" sz="2800" b="0" i="0" u="none" strike="noStrike" cap="none" spc="0" normalizeH="0" baseline="0" dirty="0">
                <a:ln>
                  <a:noFill/>
                </a:ln>
                <a:solidFill>
                  <a:srgbClr val="432411"/>
                </a:solidFill>
                <a:effectLst/>
                <a:uFillTx/>
                <a:latin typeface="Montserrat Regular"/>
                <a:ea typeface="Montserrat Regular"/>
                <a:cs typeface="Montserrat Regular"/>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342895" marR="0" indent="-342895" algn="l" defTabSz="1219154" rtl="0" latinLnBrk="0">
              <a:lnSpc>
                <a:spcPct val="90000"/>
              </a:lnSpc>
              <a:spcBef>
                <a:spcPts val="2251"/>
              </a:spcBef>
              <a:spcAft>
                <a:spcPts val="0"/>
              </a:spcAft>
              <a:buClr>
                <a:schemeClr val="tx1"/>
              </a:buClr>
              <a:buSzPct val="123000"/>
              <a:buFont typeface="Arial Rounded MT Bold" panose="020F0704030504030204" pitchFamily="34" charset="0"/>
              <a:buChar char="—"/>
              <a:tabLst/>
              <a:defRPr kumimoji="0" sz="2400" b="0" i="0" u="none" strike="noStrike" cap="none" spc="0" normalizeH="0" baseline="0" dirty="0">
                <a:ln>
                  <a:noFill/>
                </a:ln>
                <a:solidFill>
                  <a:srgbClr val="000000"/>
                </a:solidFill>
                <a:effectLst/>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hangingPunct="1">
              <a:spcBef>
                <a:spcPts val="600"/>
              </a:spcBef>
              <a:buClr>
                <a:srgbClr val="C00000"/>
              </a:buClr>
              <a:buFont typeface="Wingdings" panose="05000000000000000000" pitchFamily="2" charset="2"/>
              <a:buChar char="q"/>
            </a:pPr>
            <a:r>
              <a:rPr lang="en-US" dirty="0"/>
              <a:t>A black spot is a location with unusually high crash frequency or severity</a:t>
            </a:r>
          </a:p>
          <a:p>
            <a:pPr hangingPunct="1">
              <a:spcBef>
                <a:spcPts val="600"/>
              </a:spcBef>
              <a:buClr>
                <a:srgbClr val="C00000"/>
              </a:buClr>
              <a:buFont typeface="Wingdings" panose="05000000000000000000" pitchFamily="2" charset="2"/>
              <a:buChar char="q"/>
            </a:pPr>
            <a:r>
              <a:rPr lang="en-US" dirty="0"/>
              <a:t>Process:</a:t>
            </a:r>
          </a:p>
          <a:p>
            <a:pPr lvl="1" hangingPunct="1">
              <a:spcBef>
                <a:spcPts val="600"/>
              </a:spcBef>
            </a:pPr>
            <a:r>
              <a:rPr lang="en-US" dirty="0"/>
              <a:t>Identify using crash data</a:t>
            </a:r>
          </a:p>
          <a:p>
            <a:pPr lvl="1" hangingPunct="1">
              <a:spcBef>
                <a:spcPts val="600"/>
              </a:spcBef>
            </a:pPr>
            <a:r>
              <a:rPr lang="en-US" dirty="0"/>
              <a:t>Diagnose causes</a:t>
            </a:r>
          </a:p>
          <a:p>
            <a:pPr lvl="1" hangingPunct="1">
              <a:spcBef>
                <a:spcPts val="600"/>
              </a:spcBef>
            </a:pPr>
            <a:r>
              <a:rPr lang="en-US" dirty="0"/>
              <a:t>Select countermeasures</a:t>
            </a:r>
          </a:p>
          <a:p>
            <a:pPr lvl="1" hangingPunct="1">
              <a:spcBef>
                <a:spcPts val="600"/>
              </a:spcBef>
            </a:pPr>
            <a:r>
              <a:rPr lang="en-US" dirty="0"/>
              <a:t>Implement improvements</a:t>
            </a:r>
          </a:p>
          <a:p>
            <a:pPr lvl="1" hangingPunct="1">
              <a:spcBef>
                <a:spcPts val="600"/>
              </a:spcBef>
            </a:pPr>
            <a:r>
              <a:rPr lang="en-US" dirty="0"/>
              <a:t>Evaluate effectiveness (before and after study)</a:t>
            </a:r>
          </a:p>
        </p:txBody>
      </p:sp>
      <p:pic>
        <p:nvPicPr>
          <p:cNvPr id="9" name="Content Placeholder 5">
            <a:extLst>
              <a:ext uri="{FF2B5EF4-FFF2-40B4-BE49-F238E27FC236}">
                <a16:creationId xmlns:a16="http://schemas.microsoft.com/office/drawing/2014/main" id="{45BA886A-6D90-02EF-B2CF-479063DB84E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7661" t="5609" r="6762" b="5499"/>
          <a:stretch/>
        </p:blipFill>
        <p:spPr>
          <a:xfrm>
            <a:off x="8652894" y="1430022"/>
            <a:ext cx="3427346" cy="460718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pic>
    </p:spTree>
    <p:extLst>
      <p:ext uri="{BB962C8B-B14F-4D97-AF65-F5344CB8AC3E}">
        <p14:creationId xmlns:p14="http://schemas.microsoft.com/office/powerpoint/2010/main" val="4090355822"/>
      </p:ext>
    </p:extLst>
  </p:cSld>
  <p:clrMapOvr>
    <a:masterClrMapping/>
  </p:clrMapOvr>
  <p:transition spd="med"/>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660D80-25E1-B313-E146-F83FA880A51C}"/>
              </a:ext>
            </a:extLst>
          </p:cNvPr>
          <p:cNvSpPr>
            <a:spLocks noGrp="1"/>
          </p:cNvSpPr>
          <p:nvPr>
            <p:ph type="title"/>
          </p:nvPr>
        </p:nvSpPr>
        <p:spPr>
          <a:xfrm>
            <a:off x="603252" y="539751"/>
            <a:ext cx="7754363" cy="717551"/>
          </a:xfrm>
        </p:spPr>
        <p:txBody>
          <a:bodyPr/>
          <a:lstStyle/>
          <a:p>
            <a:r>
              <a:rPr lang="en-US" dirty="0"/>
              <a:t>Common Engineering Countermeasures:</a:t>
            </a:r>
          </a:p>
        </p:txBody>
      </p:sp>
      <p:sp>
        <p:nvSpPr>
          <p:cNvPr id="4" name="Content Placeholder 2">
            <a:extLst>
              <a:ext uri="{FF2B5EF4-FFF2-40B4-BE49-F238E27FC236}">
                <a16:creationId xmlns:a16="http://schemas.microsoft.com/office/drawing/2014/main" id="{178E3CA1-B864-CA90-389B-F7B424CECAAA}"/>
              </a:ext>
            </a:extLst>
          </p:cNvPr>
          <p:cNvSpPr txBox="1">
            <a:spLocks/>
          </p:cNvSpPr>
          <p:nvPr/>
        </p:nvSpPr>
        <p:spPr>
          <a:xfrm>
            <a:off x="457200" y="1600200"/>
            <a:ext cx="8229600" cy="45259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tIns="50800" rIns="45719" bIns="50800">
            <a:normAutofit/>
          </a:bodyPr>
          <a:lstStyle>
            <a:lvl1pPr marL="304796" marR="0" indent="-304796" algn="l" defTabSz="1219154" rtl="0" latinLnBrk="0">
              <a:lnSpc>
                <a:spcPct val="90000"/>
              </a:lnSpc>
              <a:spcBef>
                <a:spcPts val="2251"/>
              </a:spcBef>
              <a:spcAft>
                <a:spcPts val="0"/>
              </a:spcAft>
              <a:buClr>
                <a:srgbClr val="F78722"/>
              </a:buClr>
              <a:buSzPct val="123000"/>
              <a:buFont typeface="Arial" panose="020B0604020202020204" pitchFamily="34" charset="0"/>
              <a:buChar char="—"/>
              <a:tabLst/>
              <a:defRPr kumimoji="0" sz="2800" b="0" i="0" u="none" strike="noStrike" cap="none" spc="0" normalizeH="0" baseline="0" dirty="0">
                <a:ln>
                  <a:noFill/>
                </a:ln>
                <a:solidFill>
                  <a:srgbClr val="432411"/>
                </a:solidFill>
                <a:effectLst/>
                <a:uFillTx/>
                <a:latin typeface="Montserrat Regular"/>
                <a:ea typeface="Montserrat Regular"/>
                <a:cs typeface="Montserrat Regular"/>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342895" marR="0" indent="-342895" algn="l" defTabSz="1219154" rtl="0" latinLnBrk="0">
              <a:lnSpc>
                <a:spcPct val="90000"/>
              </a:lnSpc>
              <a:spcBef>
                <a:spcPts val="2251"/>
              </a:spcBef>
              <a:spcAft>
                <a:spcPts val="0"/>
              </a:spcAft>
              <a:buClr>
                <a:schemeClr val="tx1"/>
              </a:buClr>
              <a:buSzPct val="123000"/>
              <a:buFont typeface="Arial Rounded MT Bold" panose="020F0704030504030204" pitchFamily="34" charset="0"/>
              <a:buChar char="—"/>
              <a:tabLst/>
              <a:defRPr kumimoji="0" sz="2400" b="0" i="0" u="none" strike="noStrike" cap="none" spc="0" normalizeH="0" baseline="0" dirty="0">
                <a:ln>
                  <a:noFill/>
                </a:ln>
                <a:solidFill>
                  <a:srgbClr val="000000"/>
                </a:solidFill>
                <a:effectLst/>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lvl="2" hangingPunct="1">
              <a:buClr>
                <a:srgbClr val="C00000"/>
              </a:buClr>
              <a:buFont typeface="Wingdings" panose="05000000000000000000" pitchFamily="2" charset="2"/>
              <a:buChar char="q"/>
            </a:pPr>
            <a:r>
              <a:rPr lang="en-US" dirty="0"/>
              <a:t>Speed calming (humps, raised crossings)</a:t>
            </a:r>
          </a:p>
          <a:p>
            <a:pPr lvl="2" hangingPunct="1">
              <a:buClr>
                <a:srgbClr val="C00000"/>
              </a:buClr>
              <a:buFont typeface="Wingdings" panose="05000000000000000000" pitchFamily="2" charset="2"/>
              <a:buChar char="q"/>
            </a:pPr>
            <a:r>
              <a:rPr lang="en-US" dirty="0"/>
              <a:t>Roundabouts and protected intersections</a:t>
            </a:r>
          </a:p>
          <a:p>
            <a:pPr lvl="2" hangingPunct="1">
              <a:buClr>
                <a:srgbClr val="C00000"/>
              </a:buClr>
              <a:buFont typeface="Wingdings" panose="05000000000000000000" pitchFamily="2" charset="2"/>
              <a:buChar char="q"/>
            </a:pPr>
            <a:r>
              <a:rPr lang="en-US" dirty="0"/>
              <a:t>Median barriers and pedestrian refuges</a:t>
            </a:r>
          </a:p>
          <a:p>
            <a:pPr lvl="2" hangingPunct="1">
              <a:buClr>
                <a:srgbClr val="C00000"/>
              </a:buClr>
              <a:buFont typeface="Wingdings" panose="05000000000000000000" pitchFamily="2" charset="2"/>
              <a:buChar char="q"/>
            </a:pPr>
            <a:r>
              <a:rPr lang="en-US" dirty="0"/>
              <a:t>Roadside clear zones and guardrails</a:t>
            </a:r>
          </a:p>
          <a:p>
            <a:pPr lvl="2" hangingPunct="1">
              <a:buClr>
                <a:srgbClr val="C00000"/>
              </a:buClr>
              <a:buFont typeface="Wingdings" panose="05000000000000000000" pitchFamily="2" charset="2"/>
              <a:buChar char="q"/>
            </a:pPr>
            <a:r>
              <a:rPr lang="en-US" dirty="0"/>
              <a:t>Improved signage, markings, and lighting</a:t>
            </a:r>
          </a:p>
          <a:p>
            <a:pPr lvl="2" hangingPunct="1">
              <a:buClr>
                <a:srgbClr val="C00000"/>
              </a:buClr>
              <a:buFont typeface="Wingdings" panose="05000000000000000000" pitchFamily="2" charset="2"/>
              <a:buChar char="q"/>
            </a:pPr>
            <a:r>
              <a:rPr lang="en-US" dirty="0"/>
              <a:t>Dedicated lanes for buses, bicycles, and motorcycles</a:t>
            </a:r>
          </a:p>
        </p:txBody>
      </p:sp>
      <p:pic>
        <p:nvPicPr>
          <p:cNvPr id="5" name="Picture 4">
            <a:extLst>
              <a:ext uri="{FF2B5EF4-FFF2-40B4-BE49-F238E27FC236}">
                <a16:creationId xmlns:a16="http://schemas.microsoft.com/office/drawing/2014/main" id="{EFB8201C-B24C-93F1-F5CE-4C9383FB7D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57468" y="2101851"/>
            <a:ext cx="4034532" cy="2654298"/>
          </a:xfrm>
          <a:prstGeom prst="rect">
            <a:avLst/>
          </a:prstGeom>
        </p:spPr>
      </p:pic>
    </p:spTree>
    <p:extLst>
      <p:ext uri="{BB962C8B-B14F-4D97-AF65-F5344CB8AC3E}">
        <p14:creationId xmlns:p14="http://schemas.microsoft.com/office/powerpoint/2010/main" val="780886097"/>
      </p:ext>
    </p:extLst>
  </p:cSld>
  <p:clrMapOvr>
    <a:masterClrMapping/>
  </p:clrMapOvr>
  <p:transition spd="med"/>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B3D2F8-D9FE-15CC-DFAA-02442D7CA433}"/>
              </a:ext>
            </a:extLst>
          </p:cNvPr>
          <p:cNvSpPr>
            <a:spLocks noGrp="1"/>
          </p:cNvSpPr>
          <p:nvPr>
            <p:ph type="title"/>
          </p:nvPr>
        </p:nvSpPr>
        <p:spPr/>
        <p:txBody>
          <a:bodyPr/>
          <a:lstStyle/>
          <a:p>
            <a:r>
              <a:rPr lang="en-US" dirty="0"/>
              <a:t>Discussion Question?</a:t>
            </a:r>
          </a:p>
        </p:txBody>
      </p:sp>
      <p:sp>
        <p:nvSpPr>
          <p:cNvPr id="3" name="Text Placeholder 2">
            <a:extLst>
              <a:ext uri="{FF2B5EF4-FFF2-40B4-BE49-F238E27FC236}">
                <a16:creationId xmlns:a16="http://schemas.microsoft.com/office/drawing/2014/main" id="{363F4393-BE96-0248-A87F-B8618D483E84}"/>
              </a:ext>
            </a:extLst>
          </p:cNvPr>
          <p:cNvSpPr>
            <a:spLocks noGrp="1"/>
          </p:cNvSpPr>
          <p:nvPr>
            <p:ph type="body" sz="half" idx="1"/>
          </p:nvPr>
        </p:nvSpPr>
        <p:spPr>
          <a:xfrm>
            <a:off x="603253" y="1386842"/>
            <a:ext cx="8807980" cy="5059521"/>
          </a:xfrm>
        </p:spPr>
        <p:txBody>
          <a:bodyPr>
            <a:normAutofit/>
          </a:bodyPr>
          <a:lstStyle/>
          <a:p>
            <a:pPr marL="457200" indent="-457200">
              <a:buFont typeface="+mj-lt"/>
              <a:buAutoNum type="arabicPeriod"/>
            </a:pPr>
            <a:r>
              <a:rPr lang="en-US" sz="2000" dirty="0"/>
              <a:t>Crash and crash severity classification usually vary across countries. Review existing literature on crash severity classifications and definitions, and compare the approaches used in different countries.</a:t>
            </a:r>
          </a:p>
          <a:p>
            <a:pPr marL="457200" indent="-457200">
              <a:buFont typeface="+mj-lt"/>
              <a:buAutoNum type="arabicPeriod"/>
            </a:pPr>
            <a:r>
              <a:rPr lang="en-US" sz="2000" dirty="0"/>
              <a:t>How are crash injury severities defined in your country? How do traffic police distinguish between minor and serious injuries? Visit the traffic police office and discuss their procedures.</a:t>
            </a:r>
          </a:p>
          <a:p>
            <a:pPr marL="457200" indent="-457200">
              <a:buFont typeface="+mj-lt"/>
              <a:buAutoNum type="arabicPeriod"/>
            </a:pPr>
            <a:r>
              <a:rPr lang="en-US" sz="2000" dirty="0"/>
              <a:t>How do these differences in severity classification affect the quality and reliability of traffic crash data?</a:t>
            </a:r>
          </a:p>
          <a:p>
            <a:pPr marL="457200" indent="-457200">
              <a:buFont typeface="+mj-lt"/>
              <a:buAutoNum type="arabicPeriod"/>
            </a:pPr>
            <a:r>
              <a:rPr lang="en-US" sz="2000" dirty="0"/>
              <a:t>Many countries adopted the </a:t>
            </a:r>
            <a:r>
              <a:rPr lang="en-US" sz="2000" b="1" dirty="0"/>
              <a:t>UN Global Decade of Action </a:t>
            </a:r>
            <a:r>
              <a:rPr lang="en-US" sz="2000" dirty="0"/>
              <a:t>plan. Which road safety strategy is adopted in your country? How is the implementation? </a:t>
            </a:r>
          </a:p>
          <a:p>
            <a:endParaRPr lang="en-US" dirty="0"/>
          </a:p>
        </p:txBody>
      </p:sp>
    </p:spTree>
    <p:extLst>
      <p:ext uri="{BB962C8B-B14F-4D97-AF65-F5344CB8AC3E}">
        <p14:creationId xmlns:p14="http://schemas.microsoft.com/office/powerpoint/2010/main" val="3734835639"/>
      </p:ext>
    </p:extLst>
  </p:cSld>
  <p:clrMapOvr>
    <a:masterClrMapping/>
  </p:clrMapOvr>
  <p:transition spd="med"/>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C57DCC-F6F4-CE15-0561-F945FDD79431}"/>
              </a:ext>
            </a:extLst>
          </p:cNvPr>
          <p:cNvSpPr>
            <a:spLocks noGrp="1"/>
          </p:cNvSpPr>
          <p:nvPr>
            <p:ph type="title"/>
          </p:nvPr>
        </p:nvSpPr>
        <p:spPr/>
        <p:txBody>
          <a:bodyPr/>
          <a:lstStyle/>
          <a:p>
            <a:r>
              <a:rPr lang="en-US" dirty="0"/>
              <a:t>Reading materials</a:t>
            </a:r>
          </a:p>
        </p:txBody>
      </p:sp>
      <p:sp>
        <p:nvSpPr>
          <p:cNvPr id="3" name="Text Placeholder 2">
            <a:extLst>
              <a:ext uri="{FF2B5EF4-FFF2-40B4-BE49-F238E27FC236}">
                <a16:creationId xmlns:a16="http://schemas.microsoft.com/office/drawing/2014/main" id="{A4FCBED8-E6C4-081B-961C-995BC17E95DF}"/>
              </a:ext>
            </a:extLst>
          </p:cNvPr>
          <p:cNvSpPr>
            <a:spLocks noGrp="1"/>
          </p:cNvSpPr>
          <p:nvPr>
            <p:ph type="body" sz="half" idx="1"/>
          </p:nvPr>
        </p:nvSpPr>
        <p:spPr>
          <a:xfrm>
            <a:off x="970200" y="1386842"/>
            <a:ext cx="8559880" cy="5059521"/>
          </a:xfrm>
        </p:spPr>
        <p:txBody>
          <a:bodyPr>
            <a:normAutofit/>
          </a:bodyPr>
          <a:lstStyle/>
          <a:p>
            <a:pPr marL="514350" indent="-514350">
              <a:buFont typeface="+mj-lt"/>
              <a:buAutoNum type="arabicPeriod"/>
            </a:pPr>
            <a:r>
              <a:rPr lang="en-US" sz="1800" dirty="0">
                <a:hlinkClick r:id="rId2"/>
              </a:rPr>
              <a:t>https://www.sciencedirect.com/science/article/pii/S235214651630309X</a:t>
            </a:r>
            <a:endParaRPr lang="en-US" sz="1800" dirty="0"/>
          </a:p>
          <a:p>
            <a:pPr marL="514350" indent="-514350">
              <a:buFont typeface="+mj-lt"/>
              <a:buAutoNum type="arabicPeriod"/>
            </a:pPr>
            <a:r>
              <a:rPr lang="en-US" sz="1800" dirty="0">
                <a:hlinkClick r:id="rId3"/>
              </a:rPr>
              <a:t>https://www.itf-oecd.org/sites/default/files/docs/15irtadsafetymanagement.pdf#page=13.40</a:t>
            </a:r>
            <a:endParaRPr lang="en-US" sz="1800" dirty="0"/>
          </a:p>
          <a:p>
            <a:pPr marL="514350" indent="-514350">
              <a:buFont typeface="+mj-lt"/>
              <a:buAutoNum type="arabicPeriod"/>
            </a:pPr>
            <a:r>
              <a:rPr lang="en-US" sz="1800" dirty="0">
                <a:hlinkClick r:id="rId4"/>
              </a:rPr>
              <a:t>https://www.who.int/teams/social-determinants-of-health/safety-and-mobility/global-status-report-on-road-safety-2023</a:t>
            </a:r>
            <a:endParaRPr lang="en-US" sz="1800" dirty="0"/>
          </a:p>
          <a:p>
            <a:pPr marL="514350" indent="-514350">
              <a:buFont typeface="+mj-lt"/>
              <a:buAutoNum type="arabicPeriod"/>
            </a:pPr>
            <a:r>
              <a:rPr lang="en-US" sz="1800" dirty="0">
                <a:hlinkClick r:id="rId5"/>
              </a:rPr>
              <a:t>https://www.who.int/teams/social-determinants-of-health/safety-and-mobility/decade-of-action-for-road-safety-2021-2030</a:t>
            </a:r>
            <a:endParaRPr lang="en-US" sz="1800" dirty="0"/>
          </a:p>
          <a:p>
            <a:pPr marL="514350" indent="-514350">
              <a:buFont typeface="+mj-lt"/>
              <a:buAutoNum type="arabicPeriod"/>
            </a:pPr>
            <a:endParaRPr lang="en-US" dirty="0"/>
          </a:p>
        </p:txBody>
      </p:sp>
    </p:spTree>
    <p:extLst>
      <p:ext uri="{BB962C8B-B14F-4D97-AF65-F5344CB8AC3E}">
        <p14:creationId xmlns:p14="http://schemas.microsoft.com/office/powerpoint/2010/main" val="1277926424"/>
      </p:ext>
    </p:extLst>
  </p:cSld>
  <p:clrMapOvr>
    <a:masterClrMapping/>
  </p:clrMapOvr>
  <p:transition spd="med"/>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endParaRPr lang="pl-PL"/>
          </a:p>
        </p:txBody>
      </p:sp>
    </p:spTree>
    <p:extLst>
      <p:ext uri="{BB962C8B-B14F-4D97-AF65-F5344CB8AC3E}">
        <p14:creationId xmlns:p14="http://schemas.microsoft.com/office/powerpoint/2010/main" val="2250183073"/>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370629-9666-FAD4-2F5C-906C125E3136}"/>
            </a:ext>
          </a:extLst>
        </p:cNvPr>
        <p:cNvGrpSpPr/>
        <p:nvPr/>
      </p:nvGrpSpPr>
      <p:grpSpPr>
        <a:xfrm>
          <a:off x="0" y="0"/>
          <a:ext cx="0" cy="0"/>
          <a:chOff x="0" y="0"/>
          <a:chExt cx="0" cy="0"/>
        </a:xfrm>
      </p:grpSpPr>
      <p:sp>
        <p:nvSpPr>
          <p:cNvPr id="2" name="object 3">
            <a:extLst>
              <a:ext uri="{FF2B5EF4-FFF2-40B4-BE49-F238E27FC236}">
                <a16:creationId xmlns:a16="http://schemas.microsoft.com/office/drawing/2014/main" id="{26EA82FE-2728-445E-22AC-7872B1CC3859}"/>
              </a:ext>
            </a:extLst>
          </p:cNvPr>
          <p:cNvSpPr txBox="1">
            <a:spLocks/>
          </p:cNvSpPr>
          <p:nvPr/>
        </p:nvSpPr>
        <p:spPr>
          <a:xfrm>
            <a:off x="781685" y="1429539"/>
            <a:ext cx="6503035" cy="492443"/>
          </a:xfrm>
          <a:prstGeom prst="rect">
            <a:avLst/>
          </a:prstGeom>
        </p:spPr>
        <p:txBody>
          <a:bodyPr vert="horz" wrap="square" lIns="0" tIns="0" rIns="0" bIns="0" rtlCol="0">
            <a:spAutoFit/>
          </a:bodyPr>
          <a:lst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a:lstStyle>
          <a:p>
            <a:pPr marL="17780" hangingPunct="1">
              <a:lnSpc>
                <a:spcPct val="100000"/>
              </a:lnSpc>
            </a:pPr>
            <a:r>
              <a:rPr lang="en-US" sz="3200" spc="0" dirty="0">
                <a:solidFill>
                  <a:srgbClr val="00518E"/>
                </a:solidFill>
              </a:rPr>
              <a:t>What is Road Traffic</a:t>
            </a:r>
            <a:r>
              <a:rPr lang="en-US" sz="3200" dirty="0">
                <a:solidFill>
                  <a:srgbClr val="00518E"/>
                </a:solidFill>
              </a:rPr>
              <a:t> </a:t>
            </a:r>
            <a:r>
              <a:rPr lang="en-US" sz="3200" spc="0" dirty="0">
                <a:solidFill>
                  <a:srgbClr val="00518E"/>
                </a:solidFill>
              </a:rPr>
              <a:t>Safety?</a:t>
            </a:r>
          </a:p>
        </p:txBody>
      </p:sp>
      <p:pic>
        <p:nvPicPr>
          <p:cNvPr id="3" name="Picture 2">
            <a:extLst>
              <a:ext uri="{FF2B5EF4-FFF2-40B4-BE49-F238E27FC236}">
                <a16:creationId xmlns:a16="http://schemas.microsoft.com/office/drawing/2014/main" id="{79596D66-1BF1-7FB0-F5AB-052D9558181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38925" y="1206019"/>
            <a:ext cx="3938953" cy="3827585"/>
          </a:xfrm>
          <a:prstGeom prst="rect">
            <a:avLst/>
          </a:prstGeom>
        </p:spPr>
      </p:pic>
      <p:sp>
        <p:nvSpPr>
          <p:cNvPr id="8" name="object 3">
            <a:extLst>
              <a:ext uri="{FF2B5EF4-FFF2-40B4-BE49-F238E27FC236}">
                <a16:creationId xmlns:a16="http://schemas.microsoft.com/office/drawing/2014/main" id="{9BFA07A2-F948-0DE1-AFBE-983BF0DC38AB}"/>
              </a:ext>
            </a:extLst>
          </p:cNvPr>
          <p:cNvSpPr txBox="1">
            <a:spLocks/>
          </p:cNvSpPr>
          <p:nvPr/>
        </p:nvSpPr>
        <p:spPr>
          <a:xfrm>
            <a:off x="781684" y="3810691"/>
            <a:ext cx="6503035" cy="492443"/>
          </a:xfrm>
          <a:prstGeom prst="rect">
            <a:avLst/>
          </a:prstGeom>
        </p:spPr>
        <p:txBody>
          <a:bodyPr vert="horz" wrap="square" lIns="0" tIns="0" rIns="0" bIns="0" rtlCol="0">
            <a:spAutoFit/>
          </a:bodyPr>
          <a:lst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a:lstStyle>
          <a:p>
            <a:pPr marL="17780" hangingPunct="1">
              <a:lnSpc>
                <a:spcPct val="100000"/>
              </a:lnSpc>
            </a:pPr>
            <a:r>
              <a:rPr lang="en-US" sz="3200" spc="0" dirty="0">
                <a:solidFill>
                  <a:srgbClr val="00518E"/>
                </a:solidFill>
              </a:rPr>
              <a:t>How do you define it?</a:t>
            </a:r>
          </a:p>
        </p:txBody>
      </p:sp>
    </p:spTree>
    <p:extLst>
      <p:ext uri="{BB962C8B-B14F-4D97-AF65-F5344CB8AC3E}">
        <p14:creationId xmlns:p14="http://schemas.microsoft.com/office/powerpoint/2010/main" val="2115261138"/>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774B5C-4A4C-0125-EB7C-896E3C028DBF}"/>
            </a:ext>
          </a:extLst>
        </p:cNvPr>
        <p:cNvGrpSpPr/>
        <p:nvPr/>
      </p:nvGrpSpPr>
      <p:grpSpPr>
        <a:xfrm>
          <a:off x="0" y="0"/>
          <a:ext cx="0" cy="0"/>
          <a:chOff x="0" y="0"/>
          <a:chExt cx="0" cy="0"/>
        </a:xfrm>
      </p:grpSpPr>
      <p:sp>
        <p:nvSpPr>
          <p:cNvPr id="15" name="object 11">
            <a:extLst>
              <a:ext uri="{FF2B5EF4-FFF2-40B4-BE49-F238E27FC236}">
                <a16:creationId xmlns:a16="http://schemas.microsoft.com/office/drawing/2014/main" id="{297A3E45-E5C6-78E8-6122-D39AFEEBAB36}"/>
              </a:ext>
            </a:extLst>
          </p:cNvPr>
          <p:cNvSpPr txBox="1"/>
          <p:nvPr/>
        </p:nvSpPr>
        <p:spPr>
          <a:xfrm>
            <a:off x="588010" y="2573637"/>
            <a:ext cx="4702652" cy="1710725"/>
          </a:xfrm>
          <a:prstGeom prst="rect">
            <a:avLst/>
          </a:prstGeom>
        </p:spPr>
        <p:txBody>
          <a:bodyPr vert="horz" wrap="square" lIns="0" tIns="12700" rIns="0" bIns="0" rtlCol="0">
            <a:spAutoFit/>
          </a:bodyPr>
          <a:lstStyle/>
          <a:p>
            <a:pPr marL="342900" indent="-342900">
              <a:buFont typeface="Wingdings" panose="05000000000000000000" pitchFamily="2" charset="2"/>
              <a:buChar char="v"/>
            </a:pPr>
            <a:r>
              <a:rPr lang="en-US" sz="2000" b="1" dirty="0"/>
              <a:t>How do you feel if you are driving over these roads? </a:t>
            </a:r>
          </a:p>
          <a:p>
            <a:pPr marL="342900" indent="-342900">
              <a:buFont typeface="Wingdings" panose="05000000000000000000" pitchFamily="2" charset="2"/>
              <a:buChar char="v"/>
            </a:pPr>
            <a:r>
              <a:rPr lang="en-US" sz="2000" b="1" dirty="0"/>
              <a:t>Do you have the same feeling? </a:t>
            </a:r>
          </a:p>
          <a:p>
            <a:pPr marL="342900" indent="-342900">
              <a:buFont typeface="Wingdings" panose="05000000000000000000" pitchFamily="2" charset="2"/>
              <a:buChar char="v"/>
            </a:pPr>
            <a:r>
              <a:rPr lang="en-US" sz="2000" b="1" dirty="0"/>
              <a:t>What is the difference? </a:t>
            </a:r>
          </a:p>
        </p:txBody>
      </p:sp>
      <p:sp>
        <p:nvSpPr>
          <p:cNvPr id="16" name="object 3">
            <a:extLst>
              <a:ext uri="{FF2B5EF4-FFF2-40B4-BE49-F238E27FC236}">
                <a16:creationId xmlns:a16="http://schemas.microsoft.com/office/drawing/2014/main" id="{3D11AC49-0986-C02B-EF66-859FF7775457}"/>
              </a:ext>
            </a:extLst>
          </p:cNvPr>
          <p:cNvSpPr txBox="1">
            <a:spLocks/>
          </p:cNvSpPr>
          <p:nvPr/>
        </p:nvSpPr>
        <p:spPr>
          <a:xfrm>
            <a:off x="588010" y="454788"/>
            <a:ext cx="11015979" cy="861774"/>
          </a:xfrm>
          <a:prstGeom prst="rect">
            <a:avLst/>
          </a:prstGeom>
        </p:spPr>
        <p:txBody>
          <a:bodyPr vert="horz" wrap="square" lIns="0" tIns="0" rIns="0" bIns="0" rtlCol="0">
            <a:spAutoFit/>
          </a:bodyPr>
          <a:lst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a:lstStyle>
          <a:p>
            <a:pPr marL="17780" hangingPunct="1">
              <a:lnSpc>
                <a:spcPct val="100000"/>
              </a:lnSpc>
            </a:pPr>
            <a:r>
              <a:rPr lang="en-US" sz="3200" spc="0" dirty="0">
                <a:solidFill>
                  <a:srgbClr val="F26211"/>
                </a:solidFill>
              </a:rPr>
              <a:t>Road Traffic Safety </a:t>
            </a:r>
          </a:p>
          <a:p>
            <a:pPr marL="17780" hangingPunct="1">
              <a:lnSpc>
                <a:spcPct val="100000"/>
              </a:lnSpc>
            </a:pPr>
            <a:r>
              <a:rPr lang="en-US" sz="2400" spc="0" dirty="0"/>
              <a:t>Definition</a:t>
            </a:r>
          </a:p>
        </p:txBody>
      </p:sp>
      <p:pic>
        <p:nvPicPr>
          <p:cNvPr id="2" name="Picture 1">
            <a:extLst>
              <a:ext uri="{FF2B5EF4-FFF2-40B4-BE49-F238E27FC236}">
                <a16:creationId xmlns:a16="http://schemas.microsoft.com/office/drawing/2014/main" id="{EB85F832-4071-DBC5-7177-170B1381612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43040" y="3498240"/>
            <a:ext cx="5475334" cy="3359759"/>
          </a:xfrm>
          <a:prstGeom prst="rect">
            <a:avLst/>
          </a:prstGeom>
        </p:spPr>
      </p:pic>
      <p:pic>
        <p:nvPicPr>
          <p:cNvPr id="7" name="Picture 6">
            <a:extLst>
              <a:ext uri="{FF2B5EF4-FFF2-40B4-BE49-F238E27FC236}">
                <a16:creationId xmlns:a16="http://schemas.microsoft.com/office/drawing/2014/main" id="{8CAC183F-9DC9-2C08-7673-C56296D612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43040" y="0"/>
            <a:ext cx="5395599" cy="3374897"/>
          </a:xfrm>
          <a:prstGeom prst="rect">
            <a:avLst/>
          </a:prstGeom>
        </p:spPr>
      </p:pic>
    </p:spTree>
    <p:extLst>
      <p:ext uri="{BB962C8B-B14F-4D97-AF65-F5344CB8AC3E}">
        <p14:creationId xmlns:p14="http://schemas.microsoft.com/office/powerpoint/2010/main" val="930652225"/>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7BFD25-8605-8F14-6047-4F8A7D45BFDF}"/>
            </a:ext>
          </a:extLst>
        </p:cNvPr>
        <p:cNvGrpSpPr/>
        <p:nvPr/>
      </p:nvGrpSpPr>
      <p:grpSpPr>
        <a:xfrm>
          <a:off x="0" y="0"/>
          <a:ext cx="0" cy="0"/>
          <a:chOff x="0" y="0"/>
          <a:chExt cx="0" cy="0"/>
        </a:xfrm>
      </p:grpSpPr>
      <p:sp>
        <p:nvSpPr>
          <p:cNvPr id="15" name="object 11">
            <a:extLst>
              <a:ext uri="{FF2B5EF4-FFF2-40B4-BE49-F238E27FC236}">
                <a16:creationId xmlns:a16="http://schemas.microsoft.com/office/drawing/2014/main" id="{A5BA492E-2A34-D483-0E97-07B7BEC5EE7E}"/>
              </a:ext>
            </a:extLst>
          </p:cNvPr>
          <p:cNvSpPr txBox="1"/>
          <p:nvPr/>
        </p:nvSpPr>
        <p:spPr>
          <a:xfrm>
            <a:off x="588010" y="2573637"/>
            <a:ext cx="4702652" cy="566822"/>
          </a:xfrm>
          <a:prstGeom prst="rect">
            <a:avLst/>
          </a:prstGeom>
        </p:spPr>
        <p:txBody>
          <a:bodyPr vert="horz" wrap="square" lIns="0" tIns="12700" rIns="0" bIns="0" rtlCol="0">
            <a:spAutoFit/>
          </a:bodyPr>
          <a:lstStyle/>
          <a:p>
            <a:pPr marL="342900" indent="-342900">
              <a:buFont typeface="Wingdings" panose="05000000000000000000" pitchFamily="2" charset="2"/>
              <a:buChar char="v"/>
            </a:pPr>
            <a:r>
              <a:rPr lang="en-US" sz="2000" b="1" dirty="0"/>
              <a:t>How do you feel if you are crossing over these roads? </a:t>
            </a:r>
          </a:p>
        </p:txBody>
      </p:sp>
      <p:sp>
        <p:nvSpPr>
          <p:cNvPr id="16" name="object 3">
            <a:extLst>
              <a:ext uri="{FF2B5EF4-FFF2-40B4-BE49-F238E27FC236}">
                <a16:creationId xmlns:a16="http://schemas.microsoft.com/office/drawing/2014/main" id="{0A87BC5E-A002-FA27-E761-FA47E57F016A}"/>
              </a:ext>
            </a:extLst>
          </p:cNvPr>
          <p:cNvSpPr txBox="1">
            <a:spLocks/>
          </p:cNvSpPr>
          <p:nvPr/>
        </p:nvSpPr>
        <p:spPr>
          <a:xfrm>
            <a:off x="588010" y="454788"/>
            <a:ext cx="11015979" cy="861774"/>
          </a:xfrm>
          <a:prstGeom prst="rect">
            <a:avLst/>
          </a:prstGeom>
        </p:spPr>
        <p:txBody>
          <a:bodyPr vert="horz" wrap="square" lIns="0" tIns="0" rIns="0" bIns="0" rtlCol="0">
            <a:spAutoFit/>
          </a:bodyPr>
          <a:lst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a:lstStyle>
          <a:p>
            <a:pPr marL="17780" hangingPunct="1">
              <a:lnSpc>
                <a:spcPct val="100000"/>
              </a:lnSpc>
            </a:pPr>
            <a:r>
              <a:rPr lang="en-US" sz="3200" spc="0" dirty="0">
                <a:solidFill>
                  <a:srgbClr val="F26211"/>
                </a:solidFill>
              </a:rPr>
              <a:t>Road Traffic Safety </a:t>
            </a:r>
          </a:p>
          <a:p>
            <a:pPr marL="17780" hangingPunct="1">
              <a:lnSpc>
                <a:spcPct val="100000"/>
              </a:lnSpc>
            </a:pPr>
            <a:r>
              <a:rPr lang="en-US" sz="2400" spc="0" dirty="0"/>
              <a:t>Definition</a:t>
            </a:r>
          </a:p>
        </p:txBody>
      </p:sp>
      <p:pic>
        <p:nvPicPr>
          <p:cNvPr id="3" name="Picture 2">
            <a:extLst>
              <a:ext uri="{FF2B5EF4-FFF2-40B4-BE49-F238E27FC236}">
                <a16:creationId xmlns:a16="http://schemas.microsoft.com/office/drawing/2014/main" id="{D3B196FE-E720-B55C-642A-AB8AAE577AF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32880" y="137158"/>
            <a:ext cx="5212080" cy="3429001"/>
          </a:xfrm>
          <a:prstGeom prst="rect">
            <a:avLst/>
          </a:prstGeom>
        </p:spPr>
      </p:pic>
      <p:pic>
        <p:nvPicPr>
          <p:cNvPr id="5" name="Picture 4">
            <a:extLst>
              <a:ext uri="{FF2B5EF4-FFF2-40B4-BE49-F238E27FC236}">
                <a16:creationId xmlns:a16="http://schemas.microsoft.com/office/drawing/2014/main" id="{A05C9DFC-523D-E043-9BEC-BB5A8A2321C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78270" y="3639113"/>
            <a:ext cx="5066690" cy="2980129"/>
          </a:xfrm>
          <a:prstGeom prst="rect">
            <a:avLst/>
          </a:prstGeom>
        </p:spPr>
      </p:pic>
    </p:spTree>
    <p:extLst>
      <p:ext uri="{BB962C8B-B14F-4D97-AF65-F5344CB8AC3E}">
        <p14:creationId xmlns:p14="http://schemas.microsoft.com/office/powerpoint/2010/main" val="2234587630"/>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2B27B1-209A-C136-B7BB-D08AF8E17C3E}"/>
            </a:ext>
          </a:extLst>
        </p:cNvPr>
        <p:cNvGrpSpPr/>
        <p:nvPr/>
      </p:nvGrpSpPr>
      <p:grpSpPr>
        <a:xfrm>
          <a:off x="0" y="0"/>
          <a:ext cx="0" cy="0"/>
          <a:chOff x="0" y="0"/>
          <a:chExt cx="0" cy="0"/>
        </a:xfrm>
      </p:grpSpPr>
      <p:sp>
        <p:nvSpPr>
          <p:cNvPr id="16" name="object 3">
            <a:extLst>
              <a:ext uri="{FF2B5EF4-FFF2-40B4-BE49-F238E27FC236}">
                <a16:creationId xmlns:a16="http://schemas.microsoft.com/office/drawing/2014/main" id="{48A9900F-299E-F35B-EED8-11B49DDDA0A2}"/>
              </a:ext>
            </a:extLst>
          </p:cNvPr>
          <p:cNvSpPr txBox="1">
            <a:spLocks/>
          </p:cNvSpPr>
          <p:nvPr/>
        </p:nvSpPr>
        <p:spPr>
          <a:xfrm>
            <a:off x="588010" y="454788"/>
            <a:ext cx="11015979" cy="861774"/>
          </a:xfrm>
          <a:prstGeom prst="rect">
            <a:avLst/>
          </a:prstGeom>
        </p:spPr>
        <p:txBody>
          <a:bodyPr vert="horz" wrap="square" lIns="0" tIns="0" rIns="0" bIns="0" rtlCol="0">
            <a:spAutoFit/>
          </a:bodyPr>
          <a:lst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a:lstStyle>
          <a:p>
            <a:pPr marL="17780" hangingPunct="1">
              <a:lnSpc>
                <a:spcPct val="100000"/>
              </a:lnSpc>
            </a:pPr>
            <a:r>
              <a:rPr lang="en-US" sz="3200" spc="0" dirty="0">
                <a:solidFill>
                  <a:srgbClr val="F26211"/>
                </a:solidFill>
              </a:rPr>
              <a:t>Road Traffic Safety </a:t>
            </a:r>
          </a:p>
          <a:p>
            <a:pPr marL="17780" hangingPunct="1">
              <a:lnSpc>
                <a:spcPct val="100000"/>
              </a:lnSpc>
            </a:pPr>
            <a:r>
              <a:rPr lang="en-US" sz="2400" spc="0" dirty="0"/>
              <a:t>Definition</a:t>
            </a:r>
          </a:p>
        </p:txBody>
      </p:sp>
      <p:sp>
        <p:nvSpPr>
          <p:cNvPr id="7" name="Text Placeholder 6">
            <a:extLst>
              <a:ext uri="{FF2B5EF4-FFF2-40B4-BE49-F238E27FC236}">
                <a16:creationId xmlns:a16="http://schemas.microsoft.com/office/drawing/2014/main" id="{F77EF52C-04E3-D72A-E276-2A0DBB10D105}"/>
              </a:ext>
            </a:extLst>
          </p:cNvPr>
          <p:cNvSpPr>
            <a:spLocks noGrp="1"/>
          </p:cNvSpPr>
          <p:nvPr>
            <p:ph type="body" sz="half" idx="1"/>
          </p:nvPr>
        </p:nvSpPr>
        <p:spPr>
          <a:xfrm>
            <a:off x="777161" y="1788160"/>
            <a:ext cx="5928439" cy="4373723"/>
          </a:xfrm>
        </p:spPr>
        <p:txBody>
          <a:bodyPr>
            <a:normAutofit/>
          </a:bodyPr>
          <a:lstStyle/>
          <a:p>
            <a:pPr>
              <a:buFont typeface="Wingdings" panose="05000000000000000000" pitchFamily="2" charset="2"/>
              <a:buChar char="q"/>
            </a:pPr>
            <a:r>
              <a:rPr lang="en-US" sz="2400" b="1" dirty="0">
                <a:solidFill>
                  <a:schemeClr val="tx1"/>
                </a:solidFill>
                <a:latin typeface="+mn-lt"/>
                <a:cs typeface="Times New Roman" pitchFamily="18" charset="0"/>
              </a:rPr>
              <a:t>Road Safety:</a:t>
            </a:r>
          </a:p>
          <a:p>
            <a:pPr lvl="1">
              <a:buFont typeface="Wingdings" panose="05000000000000000000" pitchFamily="2" charset="2"/>
              <a:buChar char="q"/>
            </a:pPr>
            <a:r>
              <a:rPr lang="en-US" sz="2000" dirty="0">
                <a:solidFill>
                  <a:schemeClr val="tx1"/>
                </a:solidFill>
                <a:latin typeface="+mn-lt"/>
                <a:cs typeface="Times New Roman" pitchFamily="18" charset="0"/>
              </a:rPr>
              <a:t>is </a:t>
            </a:r>
            <a:r>
              <a:rPr lang="en-US" sz="2000" b="1" dirty="0">
                <a:solidFill>
                  <a:schemeClr val="tx1"/>
                </a:solidFill>
                <a:latin typeface="+mn-lt"/>
                <a:cs typeface="Times New Roman" pitchFamily="18" charset="0"/>
              </a:rPr>
              <a:t>both a subjective perception </a:t>
            </a:r>
            <a:r>
              <a:rPr lang="en-US" sz="2000" dirty="0">
                <a:solidFill>
                  <a:schemeClr val="tx1"/>
                </a:solidFill>
                <a:latin typeface="+mn-lt"/>
                <a:cs typeface="Times New Roman" pitchFamily="18" charset="0"/>
              </a:rPr>
              <a:t>of road users for an entity (an intersection,  road section, or network) and </a:t>
            </a:r>
          </a:p>
          <a:p>
            <a:pPr lvl="1">
              <a:buFont typeface="Wingdings" panose="05000000000000000000" pitchFamily="2" charset="2"/>
              <a:buChar char="q"/>
            </a:pPr>
            <a:r>
              <a:rPr lang="en-US" sz="2000" dirty="0">
                <a:solidFill>
                  <a:schemeClr val="tx1"/>
                </a:solidFill>
                <a:latin typeface="+mn-lt"/>
                <a:cs typeface="Times New Roman" pitchFamily="18" charset="0"/>
              </a:rPr>
              <a:t>an </a:t>
            </a:r>
            <a:r>
              <a:rPr lang="en-US" sz="2000" b="1" dirty="0">
                <a:solidFill>
                  <a:schemeClr val="tx1"/>
                </a:solidFill>
                <a:latin typeface="+mn-lt"/>
                <a:cs typeface="Times New Roman" pitchFamily="18" charset="0"/>
              </a:rPr>
              <a:t>objective measure </a:t>
            </a:r>
            <a:r>
              <a:rPr lang="en-US" sz="2000" dirty="0">
                <a:solidFill>
                  <a:schemeClr val="tx1"/>
                </a:solidFill>
                <a:latin typeface="+mn-lt"/>
                <a:cs typeface="Times New Roman" pitchFamily="18" charset="0"/>
              </a:rPr>
              <a:t>expressed in terms of the number of accidents (crashes) or crash consequences, by kind and severity.</a:t>
            </a:r>
          </a:p>
          <a:p>
            <a:pPr>
              <a:buFont typeface="Wingdings" panose="05000000000000000000" pitchFamily="2" charset="2"/>
              <a:buChar char="q"/>
            </a:pPr>
            <a:endParaRPr lang="en-US" dirty="0">
              <a:solidFill>
                <a:srgbClr val="00518E"/>
              </a:solidFill>
              <a:latin typeface="+mn-lt"/>
              <a:cs typeface="Times New Roman" pitchFamily="18" charset="0"/>
            </a:endParaRPr>
          </a:p>
          <a:p>
            <a:pPr>
              <a:buFont typeface="Wingdings" panose="05000000000000000000" pitchFamily="2" charset="2"/>
              <a:buChar char="q"/>
            </a:pPr>
            <a:endParaRPr lang="en-US" dirty="0">
              <a:solidFill>
                <a:srgbClr val="00518E"/>
              </a:solidFill>
              <a:latin typeface="+mn-lt"/>
              <a:cs typeface="Times New Roman" pitchFamily="18" charset="0"/>
            </a:endParaRPr>
          </a:p>
          <a:p>
            <a:endParaRPr lang="en-US" dirty="0"/>
          </a:p>
        </p:txBody>
      </p:sp>
      <p:pic>
        <p:nvPicPr>
          <p:cNvPr id="9" name="Picture 8" descr="A car crashed into a car on the side of the road&#10;&#10;AI-generated content may be incorrect.">
            <a:extLst>
              <a:ext uri="{FF2B5EF4-FFF2-40B4-BE49-F238E27FC236}">
                <a16:creationId xmlns:a16="http://schemas.microsoft.com/office/drawing/2014/main" id="{70558A38-3836-6200-FBC6-24F423EE579B}"/>
              </a:ext>
            </a:extLst>
          </p:cNvPr>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6855160" y="1892221"/>
            <a:ext cx="5336840" cy="3616960"/>
          </a:xfrm>
          <a:prstGeom prst="rect">
            <a:avLst/>
          </a:prstGeom>
        </p:spPr>
      </p:pic>
    </p:spTree>
    <p:extLst>
      <p:ext uri="{BB962C8B-B14F-4D97-AF65-F5344CB8AC3E}">
        <p14:creationId xmlns:p14="http://schemas.microsoft.com/office/powerpoint/2010/main" val="1010294487"/>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CB06A6-3242-EB6F-6E44-98BA82F5190A}"/>
            </a:ext>
          </a:extLst>
        </p:cNvPr>
        <p:cNvGrpSpPr/>
        <p:nvPr/>
      </p:nvGrpSpPr>
      <p:grpSpPr>
        <a:xfrm>
          <a:off x="0" y="0"/>
          <a:ext cx="0" cy="0"/>
          <a:chOff x="0" y="0"/>
          <a:chExt cx="0" cy="0"/>
        </a:xfrm>
      </p:grpSpPr>
      <p:sp>
        <p:nvSpPr>
          <p:cNvPr id="16" name="object 3">
            <a:extLst>
              <a:ext uri="{FF2B5EF4-FFF2-40B4-BE49-F238E27FC236}">
                <a16:creationId xmlns:a16="http://schemas.microsoft.com/office/drawing/2014/main" id="{6BBD22DE-9B6E-878B-3733-A9F3380F51EB}"/>
              </a:ext>
            </a:extLst>
          </p:cNvPr>
          <p:cNvSpPr txBox="1">
            <a:spLocks/>
          </p:cNvSpPr>
          <p:nvPr/>
        </p:nvSpPr>
        <p:spPr>
          <a:xfrm>
            <a:off x="588010" y="454788"/>
            <a:ext cx="11015979" cy="861774"/>
          </a:xfrm>
          <a:prstGeom prst="rect">
            <a:avLst/>
          </a:prstGeom>
        </p:spPr>
        <p:txBody>
          <a:bodyPr vert="horz" wrap="square" lIns="0" tIns="0" rIns="0" bIns="0" rtlCol="0">
            <a:spAutoFit/>
          </a:bodyPr>
          <a:lst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a:lstStyle>
          <a:p>
            <a:pPr marL="17780" hangingPunct="1">
              <a:lnSpc>
                <a:spcPct val="100000"/>
              </a:lnSpc>
            </a:pPr>
            <a:r>
              <a:rPr lang="en-US" sz="3200" spc="0" dirty="0">
                <a:solidFill>
                  <a:srgbClr val="F26211"/>
                </a:solidFill>
              </a:rPr>
              <a:t>Road Traffic Safety </a:t>
            </a:r>
          </a:p>
          <a:p>
            <a:pPr marL="17780" hangingPunct="1">
              <a:lnSpc>
                <a:spcPct val="100000"/>
              </a:lnSpc>
            </a:pPr>
            <a:r>
              <a:rPr lang="en-US" sz="2400" spc="0" dirty="0"/>
              <a:t>Definition-Key terms</a:t>
            </a:r>
          </a:p>
        </p:txBody>
      </p:sp>
      <p:sp>
        <p:nvSpPr>
          <p:cNvPr id="7" name="Text Placeholder 6">
            <a:extLst>
              <a:ext uri="{FF2B5EF4-FFF2-40B4-BE49-F238E27FC236}">
                <a16:creationId xmlns:a16="http://schemas.microsoft.com/office/drawing/2014/main" id="{61AAFC27-B5C9-2006-1B17-713678DBA3FD}"/>
              </a:ext>
            </a:extLst>
          </p:cNvPr>
          <p:cNvSpPr>
            <a:spLocks noGrp="1"/>
          </p:cNvSpPr>
          <p:nvPr>
            <p:ph type="body" sz="half" idx="1"/>
          </p:nvPr>
        </p:nvSpPr>
        <p:spPr>
          <a:xfrm>
            <a:off x="777161" y="1788160"/>
            <a:ext cx="8295719" cy="4373723"/>
          </a:xfrm>
        </p:spPr>
        <p:txBody>
          <a:bodyPr>
            <a:normAutofit lnSpcReduction="10000"/>
          </a:bodyPr>
          <a:lstStyle/>
          <a:p>
            <a:pPr>
              <a:buFont typeface="Wingdings" panose="05000000000000000000" pitchFamily="2" charset="2"/>
              <a:buChar char="q"/>
            </a:pPr>
            <a:r>
              <a:rPr lang="en-US" sz="2600" b="1" dirty="0">
                <a:solidFill>
                  <a:schemeClr val="tx1"/>
                </a:solidFill>
                <a:latin typeface="+mn-lt"/>
                <a:cs typeface="Times New Roman" pitchFamily="18" charset="0"/>
              </a:rPr>
              <a:t>Crash (preferred) Vs Accident: </a:t>
            </a:r>
          </a:p>
          <a:p>
            <a:pPr lvl="1">
              <a:buFont typeface="Wingdings" panose="05000000000000000000" pitchFamily="2" charset="2"/>
              <a:buChar char="§"/>
            </a:pPr>
            <a:r>
              <a:rPr lang="en-US" sz="2200" dirty="0">
                <a:solidFill>
                  <a:schemeClr val="tx1"/>
                </a:solidFill>
                <a:latin typeface="+mn-lt"/>
                <a:cs typeface="Times New Roman" pitchFamily="18" charset="0"/>
              </a:rPr>
              <a:t>Usually used interchangeably </a:t>
            </a:r>
          </a:p>
          <a:p>
            <a:pPr lvl="1">
              <a:buFont typeface="Wingdings" panose="05000000000000000000" pitchFamily="2" charset="2"/>
              <a:buChar char="§"/>
            </a:pPr>
            <a:r>
              <a:rPr lang="en-US" sz="2200" dirty="0">
                <a:solidFill>
                  <a:schemeClr val="tx1"/>
                </a:solidFill>
                <a:cs typeface="Times New Roman" pitchFamily="18" charset="0"/>
              </a:rPr>
              <a:t>However, “</a:t>
            </a:r>
            <a:r>
              <a:rPr lang="en-US" sz="2200" b="1" dirty="0">
                <a:solidFill>
                  <a:schemeClr val="tx1"/>
                </a:solidFill>
                <a:cs typeface="Times New Roman" pitchFamily="18" charset="0"/>
              </a:rPr>
              <a:t>Accident</a:t>
            </a:r>
            <a:r>
              <a:rPr lang="en-US" sz="2200" dirty="0">
                <a:solidFill>
                  <a:schemeClr val="tx1"/>
                </a:solidFill>
                <a:cs typeface="Times New Roman" pitchFamily="18" charset="0"/>
              </a:rPr>
              <a:t>” can imply inevitability, but “</a:t>
            </a:r>
            <a:r>
              <a:rPr lang="en-US" sz="2200" b="1" dirty="0">
                <a:solidFill>
                  <a:schemeClr val="tx1"/>
                </a:solidFill>
                <a:cs typeface="Times New Roman" pitchFamily="18" charset="0"/>
              </a:rPr>
              <a:t>Crash</a:t>
            </a:r>
            <a:r>
              <a:rPr lang="en-US" sz="2200" dirty="0">
                <a:solidFill>
                  <a:schemeClr val="tx1"/>
                </a:solidFill>
                <a:cs typeface="Times New Roman" pitchFamily="18" charset="0"/>
              </a:rPr>
              <a:t>” emphasizes that the events have a cause and can be prevented. </a:t>
            </a:r>
            <a:endParaRPr lang="en-US" sz="2200" dirty="0">
              <a:solidFill>
                <a:schemeClr val="tx1"/>
              </a:solidFill>
              <a:latin typeface="+mn-lt"/>
              <a:cs typeface="Times New Roman" pitchFamily="18" charset="0"/>
            </a:endParaRPr>
          </a:p>
          <a:p>
            <a:pPr>
              <a:buFont typeface="Wingdings" panose="05000000000000000000" pitchFamily="2" charset="2"/>
              <a:buChar char="q"/>
            </a:pPr>
            <a:r>
              <a:rPr lang="en-US" b="1" dirty="0">
                <a:solidFill>
                  <a:schemeClr val="tx1"/>
                </a:solidFill>
                <a:cs typeface="Times New Roman" pitchFamily="18" charset="0"/>
              </a:rPr>
              <a:t>Crash Vs Collision: </a:t>
            </a:r>
          </a:p>
          <a:p>
            <a:pPr lvl="1">
              <a:buClr>
                <a:srgbClr val="005EA4"/>
              </a:buClr>
              <a:buFont typeface="Wingdings" panose="05000000000000000000" pitchFamily="2" charset="2"/>
              <a:buChar char="§"/>
            </a:pPr>
            <a:r>
              <a:rPr lang="en-US" sz="2200" b="1" dirty="0">
                <a:solidFill>
                  <a:schemeClr val="tx1"/>
                </a:solidFill>
                <a:cs typeface="Times New Roman" pitchFamily="18" charset="0"/>
              </a:rPr>
              <a:t>Crash</a:t>
            </a:r>
            <a:r>
              <a:rPr lang="en-US" sz="2200" dirty="0">
                <a:solidFill>
                  <a:schemeClr val="tx1"/>
                </a:solidFill>
                <a:cs typeface="Times New Roman" pitchFamily="18" charset="0"/>
              </a:rPr>
              <a:t>: road incident involving vehicles/road users resulting in damage, injury, or death</a:t>
            </a:r>
          </a:p>
          <a:p>
            <a:pPr lvl="1">
              <a:buClr>
                <a:srgbClr val="005EA4"/>
              </a:buClr>
              <a:buFont typeface="Wingdings" panose="05000000000000000000" pitchFamily="2" charset="2"/>
              <a:buChar char="§"/>
            </a:pPr>
            <a:r>
              <a:rPr lang="en-US" sz="2200" b="1" dirty="0">
                <a:solidFill>
                  <a:schemeClr val="tx1"/>
                </a:solidFill>
                <a:cs typeface="Times New Roman" pitchFamily="18" charset="0"/>
              </a:rPr>
              <a:t>Collision</a:t>
            </a:r>
            <a:r>
              <a:rPr lang="en-US" sz="2200" dirty="0">
                <a:solidFill>
                  <a:schemeClr val="tx1"/>
                </a:solidFill>
                <a:cs typeface="Times New Roman" pitchFamily="18" charset="0"/>
              </a:rPr>
              <a:t>: physical impact between two objects (vehicle-vehicle, vehicle-pedestrian, vehicle-object)</a:t>
            </a:r>
          </a:p>
          <a:p>
            <a:pPr lvl="1">
              <a:buClr>
                <a:srgbClr val="005EA4"/>
              </a:buClr>
              <a:buFont typeface="Wingdings" panose="05000000000000000000" pitchFamily="2" charset="2"/>
              <a:buChar char="§"/>
            </a:pPr>
            <a:endParaRPr lang="en-US" sz="2200" dirty="0">
              <a:solidFill>
                <a:srgbClr val="00518E"/>
              </a:solidFill>
              <a:cs typeface="Times New Roman" pitchFamily="18" charset="0"/>
            </a:endParaRPr>
          </a:p>
          <a:p>
            <a:pPr>
              <a:buFont typeface="Wingdings" panose="05000000000000000000" pitchFamily="2" charset="2"/>
              <a:buChar char="q"/>
            </a:pPr>
            <a:endParaRPr lang="en-US" dirty="0">
              <a:solidFill>
                <a:srgbClr val="00518E"/>
              </a:solidFill>
              <a:latin typeface="+mn-lt"/>
              <a:cs typeface="Times New Roman" pitchFamily="18" charset="0"/>
            </a:endParaRPr>
          </a:p>
          <a:p>
            <a:pPr>
              <a:buFont typeface="Wingdings" panose="05000000000000000000" pitchFamily="2" charset="2"/>
              <a:buChar char="q"/>
            </a:pPr>
            <a:endParaRPr lang="en-US" dirty="0">
              <a:solidFill>
                <a:srgbClr val="00518E"/>
              </a:solidFill>
              <a:latin typeface="+mn-lt"/>
              <a:cs typeface="Times New Roman" pitchFamily="18" charset="0"/>
            </a:endParaRPr>
          </a:p>
          <a:p>
            <a:endParaRPr lang="en-US" dirty="0"/>
          </a:p>
        </p:txBody>
      </p:sp>
    </p:spTree>
    <p:extLst>
      <p:ext uri="{BB962C8B-B14F-4D97-AF65-F5344CB8AC3E}">
        <p14:creationId xmlns:p14="http://schemas.microsoft.com/office/powerpoint/2010/main" val="147473241"/>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customXml/itemProps2.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3.xml><?xml version="1.0" encoding="utf-8"?>
<ds:datastoreItem xmlns:ds="http://schemas.openxmlformats.org/officeDocument/2006/customXml" ds:itemID="{781516FF-5F8B-43FE-9634-24B0F3EFD21D}"/>
</file>

<file path=docProps/app.xml><?xml version="1.0" encoding="utf-8"?>
<Properties xmlns="http://schemas.openxmlformats.org/officeDocument/2006/extended-properties" xmlns:vt="http://schemas.openxmlformats.org/officeDocument/2006/docPropsVTypes">
  <TotalTime>4</TotalTime>
  <Words>1885</Words>
  <Application>Microsoft Office PowerPoint</Application>
  <PresentationFormat>Widescreen</PresentationFormat>
  <Paragraphs>284</Paragraphs>
  <Slides>44</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44</vt:i4>
      </vt:variant>
    </vt:vector>
  </HeadingPairs>
  <TitlesOfParts>
    <vt:vector size="54" baseType="lpstr">
      <vt:lpstr>Aptos</vt:lpstr>
      <vt:lpstr>Arial</vt:lpstr>
      <vt:lpstr>Arial Rounded MT Bold</vt:lpstr>
      <vt:lpstr>Calibri</vt:lpstr>
      <vt:lpstr>Helvetica Neue</vt:lpstr>
      <vt:lpstr>Helvetica Neue Medium</vt:lpstr>
      <vt:lpstr>Montserrat Regular</vt:lpstr>
      <vt:lpstr>Times New Roman</vt:lpstr>
      <vt:lpstr>Wingdings</vt:lpstr>
      <vt:lpstr>21_BasicWhite</vt:lpstr>
      <vt:lpstr>Fundamentals of Transportation</vt:lpstr>
      <vt:lpstr>PowerPoint Presentation</vt:lpstr>
      <vt:lpstr>Learning objectives</vt:lpstr>
      <vt:lpstr>Lecture outline</vt:lpstr>
      <vt:lpstr>PowerPoint Presentation</vt:lpstr>
      <vt:lpstr>PowerPoint Presentation</vt:lpstr>
      <vt:lpstr>PowerPoint Presentation</vt:lpstr>
      <vt:lpstr>PowerPoint Presentation</vt:lpstr>
      <vt:lpstr>PowerPoint Presentation</vt:lpstr>
      <vt:lpstr>Road Traffic Safety  </vt:lpstr>
      <vt:lpstr>Road Traffic Safety A Transport System Problem </vt:lpstr>
      <vt:lpstr>Types of Road Traffic Crashes  </vt:lpstr>
      <vt:lpstr>Crash Severity Levels</vt:lpstr>
      <vt:lpstr>Crash Severity Levels</vt:lpstr>
      <vt:lpstr>Key Factors Influencing Safety</vt:lpstr>
      <vt:lpstr>Haddon Matrix (Traffic Safety Framework)</vt:lpstr>
      <vt:lpstr>Human Factors in Road Safety</vt:lpstr>
      <vt:lpstr>Vehicle Factors in Road Safety</vt:lpstr>
      <vt:lpstr>Road and Environmental Factors</vt:lpstr>
      <vt:lpstr>Role of Speed in crash severity</vt:lpstr>
      <vt:lpstr>Vulnerable Road Users (VRUs)</vt:lpstr>
      <vt:lpstr>Global Road Safety Burden</vt:lpstr>
      <vt:lpstr>Global Road Safety Burden</vt:lpstr>
      <vt:lpstr>Road Safety Situation in LMICs</vt:lpstr>
      <vt:lpstr>Economic Cost of Road Crashes</vt:lpstr>
      <vt:lpstr>Global Targets and Commitments</vt:lpstr>
      <vt:lpstr>Safe System Approach</vt:lpstr>
      <vt:lpstr>Safe System Approach</vt:lpstr>
      <vt:lpstr>Safe System Pillars</vt:lpstr>
      <vt:lpstr>Safe Speeds</vt:lpstr>
      <vt:lpstr>Safe Roads and Roadsides</vt:lpstr>
      <vt:lpstr>Safe Vehicles</vt:lpstr>
      <vt:lpstr>Safe Road Users</vt:lpstr>
      <vt:lpstr>Post-Crash Response</vt:lpstr>
      <vt:lpstr>Road Infrastructure Safety Management (RISM)</vt:lpstr>
      <vt:lpstr>Road Infrastructure Safety Management (RISM) Tolls</vt:lpstr>
      <vt:lpstr>Road Safety Impact Assessment (RSIA)</vt:lpstr>
      <vt:lpstr>Road Safety Audit (RSA)</vt:lpstr>
      <vt:lpstr>Road Safety Inspection (RSI)</vt:lpstr>
      <vt:lpstr>Black Spot Analysis (High-Risk Locations)</vt:lpstr>
      <vt:lpstr>Common Engineering Countermeasures:</vt:lpstr>
      <vt:lpstr>Discussion Question?</vt:lpstr>
      <vt:lpstr>Reading materials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wondwossen Tad</dc:creator>
  <cp:lastModifiedBy>office365</cp:lastModifiedBy>
  <cp:revision>137</cp:revision>
  <dcterms:modified xsi:type="dcterms:W3CDTF">2026-07-14T09:37:36Z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