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8"/>
  </p:notesMasterIdLst>
  <p:handoutMasterIdLst>
    <p:handoutMasterId r:id="rId49"/>
  </p:handoutMasterIdLst>
  <p:sldIdLst>
    <p:sldId id="306" r:id="rId5"/>
    <p:sldId id="313" r:id="rId6"/>
    <p:sldId id="307" r:id="rId7"/>
    <p:sldId id="312" r:id="rId8"/>
    <p:sldId id="337" r:id="rId9"/>
    <p:sldId id="338" r:id="rId10"/>
    <p:sldId id="339" r:id="rId11"/>
    <p:sldId id="342" r:id="rId12"/>
    <p:sldId id="340" r:id="rId13"/>
    <p:sldId id="341" r:id="rId14"/>
    <p:sldId id="343" r:id="rId15"/>
    <p:sldId id="345" r:id="rId16"/>
    <p:sldId id="344" r:id="rId17"/>
    <p:sldId id="346" r:id="rId18"/>
    <p:sldId id="347" r:id="rId19"/>
    <p:sldId id="348" r:id="rId20"/>
    <p:sldId id="349" r:id="rId21"/>
    <p:sldId id="350" r:id="rId22"/>
    <p:sldId id="351" r:id="rId23"/>
    <p:sldId id="352" r:id="rId24"/>
    <p:sldId id="353" r:id="rId25"/>
    <p:sldId id="354" r:id="rId26"/>
    <p:sldId id="355" r:id="rId27"/>
    <p:sldId id="356" r:id="rId28"/>
    <p:sldId id="357" r:id="rId29"/>
    <p:sldId id="358" r:id="rId30"/>
    <p:sldId id="359" r:id="rId31"/>
    <p:sldId id="360" r:id="rId32"/>
    <p:sldId id="361" r:id="rId33"/>
    <p:sldId id="362" r:id="rId34"/>
    <p:sldId id="363" r:id="rId35"/>
    <p:sldId id="364" r:id="rId36"/>
    <p:sldId id="366" r:id="rId37"/>
    <p:sldId id="365" r:id="rId38"/>
    <p:sldId id="367" r:id="rId39"/>
    <p:sldId id="368" r:id="rId40"/>
    <p:sldId id="369" r:id="rId41"/>
    <p:sldId id="371" r:id="rId42"/>
    <p:sldId id="370" r:id="rId43"/>
    <p:sldId id="372" r:id="rId44"/>
    <p:sldId id="309" r:id="rId45"/>
    <p:sldId id="317" r:id="rId46"/>
    <p:sldId id="373"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67"/>
    <p:restoredTop sz="94658"/>
  </p:normalViewPr>
  <p:slideViewPr>
    <p:cSldViewPr snapToGrid="0">
      <p:cViewPr varScale="1">
        <p:scale>
          <a:sx n="128" d="100"/>
          <a:sy n="128" d="100"/>
        </p:scale>
        <p:origin x="403"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1:03.733" v="0" actId="20577"/>
      <pc:docMkLst>
        <pc:docMk/>
      </pc:docMkLst>
      <pc:sldChg chg="modSp mod">
        <pc:chgData name="Wojciech Kustra" userId="afebd3d0-216b-4c4f-8992-1bf1fda6d5e8" providerId="ADAL" clId="{1D307E72-7901-4E61-A01B-3C4232ABCF63}" dt="2026-07-13T09:51:03.733" v="0" actId="20577"/>
        <pc:sldMkLst>
          <pc:docMk/>
          <pc:sldMk cId="1478447607" sldId="306"/>
        </pc:sldMkLst>
        <pc:spChg chg="mod">
          <ac:chgData name="Wojciech Kustra" userId="afebd3d0-216b-4c4f-8992-1bf1fda6d5e8" providerId="ADAL" clId="{1D307E72-7901-4E61-A01B-3C4232ABCF63}" dt="2026-07-13T09:51:03.733"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Planning III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Fundamentals of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105BE5-17CC-05BB-BF45-5DDE82028141}"/>
              </a:ext>
            </a:extLst>
          </p:cNvPr>
          <p:cNvSpPr>
            <a:spLocks noGrp="1"/>
          </p:cNvSpPr>
          <p:nvPr>
            <p:ph type="title"/>
          </p:nvPr>
        </p:nvSpPr>
        <p:spPr>
          <a:xfrm>
            <a:off x="603252" y="539751"/>
            <a:ext cx="7137249" cy="717551"/>
          </a:xfrm>
        </p:spPr>
        <p:txBody>
          <a:bodyPr/>
          <a:lstStyle/>
          <a:p>
            <a:r>
              <a:rPr lang="de-DE" dirty="0" err="1"/>
              <a:t>Purposes</a:t>
            </a:r>
            <a:r>
              <a:rPr lang="de-DE" dirty="0"/>
              <a:t> </a:t>
            </a:r>
            <a:r>
              <a:rPr lang="de-DE" dirty="0" err="1"/>
              <a:t>of</a:t>
            </a:r>
            <a:r>
              <a:rPr lang="de-DE" dirty="0"/>
              <a:t> Network </a:t>
            </a:r>
            <a:r>
              <a:rPr lang="de-DE" dirty="0" err="1"/>
              <a:t>Planning</a:t>
            </a:r>
            <a:endParaRPr lang="de-DE" dirty="0"/>
          </a:p>
        </p:txBody>
      </p:sp>
      <p:sp>
        <p:nvSpPr>
          <p:cNvPr id="3" name="Textplatzhalter 2">
            <a:extLst>
              <a:ext uri="{FF2B5EF4-FFF2-40B4-BE49-F238E27FC236}">
                <a16:creationId xmlns:a16="http://schemas.microsoft.com/office/drawing/2014/main" id="{4C955CB8-7BF7-8F9A-BEF5-26C0E7CAD51E}"/>
              </a:ext>
            </a:extLst>
          </p:cNvPr>
          <p:cNvSpPr>
            <a:spLocks noGrp="1"/>
          </p:cNvSpPr>
          <p:nvPr>
            <p:ph type="body" sz="half" idx="1"/>
          </p:nvPr>
        </p:nvSpPr>
        <p:spPr/>
        <p:txBody>
          <a:bodyPr>
            <a:normAutofit fontScale="92500" lnSpcReduction="10000"/>
          </a:bodyPr>
          <a:lstStyle/>
          <a:p>
            <a:r>
              <a:rPr lang="de-DE" dirty="0"/>
              <a:t>Operational Goals:</a:t>
            </a:r>
          </a:p>
          <a:p>
            <a:pPr lvl="1"/>
            <a:r>
              <a:rPr lang="de-DE" dirty="0" err="1"/>
              <a:t>efficient</a:t>
            </a:r>
            <a:r>
              <a:rPr lang="de-DE" dirty="0"/>
              <a:t> </a:t>
            </a:r>
            <a:r>
              <a:rPr lang="de-DE" dirty="0" err="1"/>
              <a:t>movement</a:t>
            </a:r>
            <a:endParaRPr lang="de-DE" dirty="0"/>
          </a:p>
          <a:p>
            <a:pPr lvl="1"/>
            <a:r>
              <a:rPr lang="de-DE" dirty="0" err="1"/>
              <a:t>capacity</a:t>
            </a:r>
            <a:r>
              <a:rPr lang="de-DE" dirty="0"/>
              <a:t> </a:t>
            </a:r>
            <a:r>
              <a:rPr lang="de-DE" dirty="0" err="1"/>
              <a:t>optimisation</a:t>
            </a:r>
            <a:endParaRPr lang="de-DE" dirty="0"/>
          </a:p>
          <a:p>
            <a:pPr lvl="1"/>
            <a:r>
              <a:rPr lang="de-DE" dirty="0" err="1"/>
              <a:t>travel</a:t>
            </a:r>
            <a:r>
              <a:rPr lang="de-DE" dirty="0"/>
              <a:t> time </a:t>
            </a:r>
            <a:r>
              <a:rPr lang="de-DE" dirty="0" err="1"/>
              <a:t>reduction</a:t>
            </a:r>
            <a:endParaRPr lang="de-DE" dirty="0"/>
          </a:p>
          <a:p>
            <a:r>
              <a:rPr lang="de-DE" dirty="0"/>
              <a:t>Strategic Goals:</a:t>
            </a:r>
          </a:p>
          <a:p>
            <a:pPr lvl="1"/>
            <a:r>
              <a:rPr lang="de-DE" dirty="0" err="1"/>
              <a:t>sustainability</a:t>
            </a:r>
            <a:endParaRPr lang="de-DE" dirty="0"/>
          </a:p>
          <a:p>
            <a:pPr lvl="1"/>
            <a:r>
              <a:rPr lang="de-DE" dirty="0" err="1"/>
              <a:t>safety</a:t>
            </a:r>
            <a:endParaRPr lang="de-DE" dirty="0"/>
          </a:p>
          <a:p>
            <a:pPr lvl="1"/>
            <a:r>
              <a:rPr lang="de-DE" dirty="0"/>
              <a:t>multimodal </a:t>
            </a:r>
            <a:r>
              <a:rPr lang="de-DE" dirty="0" err="1"/>
              <a:t>integration</a:t>
            </a:r>
            <a:endParaRPr lang="de-DE" dirty="0"/>
          </a:p>
          <a:p>
            <a:pPr lvl="1"/>
            <a:r>
              <a:rPr lang="de-DE" dirty="0" err="1"/>
              <a:t>equitable</a:t>
            </a:r>
            <a:r>
              <a:rPr lang="de-DE" dirty="0"/>
              <a:t> </a:t>
            </a:r>
            <a:r>
              <a:rPr lang="de-DE" dirty="0" err="1"/>
              <a:t>access</a:t>
            </a:r>
            <a:endParaRPr lang="de-DE" dirty="0"/>
          </a:p>
        </p:txBody>
      </p:sp>
      <p:pic>
        <p:nvPicPr>
          <p:cNvPr id="3074" name="Picture 2" descr="A close up of a map of a city">
            <a:extLst>
              <a:ext uri="{FF2B5EF4-FFF2-40B4-BE49-F238E27FC236}">
                <a16:creationId xmlns:a16="http://schemas.microsoft.com/office/drawing/2014/main" id="{EB0E6DA7-0A42-B810-CE47-E9B7EAA77B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9431" y="1116417"/>
            <a:ext cx="6422065" cy="481654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6C2D0E3-0DD4-F2C4-5274-7E67885F8FF9}"/>
              </a:ext>
            </a:extLst>
          </p:cNvPr>
          <p:cNvSpPr txBox="1"/>
          <p:nvPr/>
        </p:nvSpPr>
        <p:spPr>
          <a:xfrm>
            <a:off x="5649431" y="538534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80127939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685460-E16C-CF7B-F609-6E7E01CD39D2}"/>
              </a:ext>
            </a:extLst>
          </p:cNvPr>
          <p:cNvSpPr>
            <a:spLocks noGrp="1"/>
          </p:cNvSpPr>
          <p:nvPr>
            <p:ph type="title"/>
          </p:nvPr>
        </p:nvSpPr>
        <p:spPr>
          <a:xfrm>
            <a:off x="603253" y="539751"/>
            <a:ext cx="6509928" cy="717551"/>
          </a:xfrm>
        </p:spPr>
        <p:txBody>
          <a:bodyPr/>
          <a:lstStyle/>
          <a:p>
            <a:r>
              <a:rPr lang="de-DE" dirty="0"/>
              <a:t>Network </a:t>
            </a:r>
            <a:r>
              <a:rPr lang="de-DE" dirty="0" err="1"/>
              <a:t>Planning</a:t>
            </a:r>
            <a:r>
              <a:rPr lang="de-DE" dirty="0"/>
              <a:t> and Urban Development</a:t>
            </a:r>
          </a:p>
        </p:txBody>
      </p:sp>
      <p:sp>
        <p:nvSpPr>
          <p:cNvPr id="3" name="Textplatzhalter 2">
            <a:extLst>
              <a:ext uri="{FF2B5EF4-FFF2-40B4-BE49-F238E27FC236}">
                <a16:creationId xmlns:a16="http://schemas.microsoft.com/office/drawing/2014/main" id="{1E24402D-950D-DDB2-EB2C-817A4BEA9FAE}"/>
              </a:ext>
            </a:extLst>
          </p:cNvPr>
          <p:cNvSpPr>
            <a:spLocks noGrp="1"/>
          </p:cNvSpPr>
          <p:nvPr>
            <p:ph type="body" sz="half" idx="1"/>
          </p:nvPr>
        </p:nvSpPr>
        <p:spPr/>
        <p:txBody>
          <a:bodyPr>
            <a:normAutofit/>
          </a:bodyPr>
          <a:lstStyle/>
          <a:p>
            <a:r>
              <a:rPr lang="de-DE" dirty="0" err="1"/>
              <a:t>transport</a:t>
            </a:r>
            <a:r>
              <a:rPr lang="de-DE" dirty="0"/>
              <a:t> </a:t>
            </a:r>
            <a:r>
              <a:rPr lang="de-DE" dirty="0" err="1"/>
              <a:t>networks</a:t>
            </a:r>
            <a:r>
              <a:rPr lang="de-DE" dirty="0"/>
              <a:t> </a:t>
            </a:r>
            <a:r>
              <a:rPr lang="de-DE" dirty="0" err="1"/>
              <a:t>shape</a:t>
            </a:r>
            <a:r>
              <a:rPr lang="de-DE" dirty="0"/>
              <a:t> </a:t>
            </a:r>
            <a:r>
              <a:rPr lang="de-DE" dirty="0" err="1"/>
              <a:t>settlement</a:t>
            </a:r>
            <a:r>
              <a:rPr lang="de-DE" dirty="0"/>
              <a:t> </a:t>
            </a:r>
            <a:r>
              <a:rPr lang="de-DE" dirty="0" err="1"/>
              <a:t>patterns</a:t>
            </a:r>
            <a:endParaRPr lang="de-DE" dirty="0"/>
          </a:p>
          <a:p>
            <a:r>
              <a:rPr lang="de-DE" dirty="0"/>
              <a:t>strong </a:t>
            </a:r>
            <a:r>
              <a:rPr lang="de-DE" dirty="0" err="1"/>
              <a:t>interaction</a:t>
            </a:r>
            <a:r>
              <a:rPr lang="de-DE" dirty="0"/>
              <a:t> </a:t>
            </a:r>
            <a:r>
              <a:rPr lang="de-DE" dirty="0" err="1"/>
              <a:t>between</a:t>
            </a:r>
            <a:r>
              <a:rPr lang="de-DE" dirty="0"/>
              <a:t>:</a:t>
            </a:r>
          </a:p>
          <a:p>
            <a:pPr lvl="1"/>
            <a:r>
              <a:rPr lang="de-DE" dirty="0" err="1"/>
              <a:t>land</a:t>
            </a:r>
            <a:r>
              <a:rPr lang="de-DE" dirty="0"/>
              <a:t> </a:t>
            </a:r>
            <a:r>
              <a:rPr lang="de-DE" dirty="0" err="1"/>
              <a:t>use</a:t>
            </a:r>
            <a:endParaRPr lang="de-DE" dirty="0"/>
          </a:p>
          <a:p>
            <a:pPr lvl="1"/>
            <a:r>
              <a:rPr lang="de-DE" dirty="0" err="1"/>
              <a:t>transport</a:t>
            </a:r>
            <a:r>
              <a:rPr lang="de-DE" dirty="0"/>
              <a:t> </a:t>
            </a:r>
            <a:r>
              <a:rPr lang="de-DE" dirty="0" err="1"/>
              <a:t>demand</a:t>
            </a:r>
            <a:endParaRPr lang="de-DE" dirty="0"/>
          </a:p>
          <a:p>
            <a:pPr lvl="1"/>
            <a:r>
              <a:rPr lang="de-DE" dirty="0" err="1"/>
              <a:t>infrastructure</a:t>
            </a:r>
            <a:r>
              <a:rPr lang="de-DE" dirty="0"/>
              <a:t> </a:t>
            </a:r>
            <a:r>
              <a:rPr lang="de-DE" dirty="0" err="1"/>
              <a:t>provision</a:t>
            </a:r>
            <a:endParaRPr lang="de-DE" dirty="0"/>
          </a:p>
        </p:txBody>
      </p:sp>
    </p:spTree>
    <p:extLst>
      <p:ext uri="{BB962C8B-B14F-4D97-AF65-F5344CB8AC3E}">
        <p14:creationId xmlns:p14="http://schemas.microsoft.com/office/powerpoint/2010/main" val="65636866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E418B-894E-EEBA-EE0A-CD61F14A059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6AA0080-4C50-0ACB-5145-18C9E399C7EE}"/>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6EFDEBDC-5C07-4163-7D3E-E14CCF1B5643}"/>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b="1"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1850480076"/>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FEBD84-B6E4-BD41-2E8F-1BD098ABF28C}"/>
              </a:ext>
            </a:extLst>
          </p:cNvPr>
          <p:cNvSpPr>
            <a:spLocks noGrp="1"/>
          </p:cNvSpPr>
          <p:nvPr>
            <p:ph type="title"/>
          </p:nvPr>
        </p:nvSpPr>
        <p:spPr>
          <a:xfrm>
            <a:off x="603253" y="539751"/>
            <a:ext cx="7296738" cy="717551"/>
          </a:xfrm>
        </p:spPr>
        <p:txBody>
          <a:bodyPr/>
          <a:lstStyle/>
          <a:p>
            <a:r>
              <a:rPr lang="de-DE" dirty="0" err="1"/>
              <a:t>What</a:t>
            </a:r>
            <a:r>
              <a:rPr lang="de-DE" dirty="0"/>
              <a:t> </a:t>
            </a:r>
            <a:r>
              <a:rPr lang="de-DE" dirty="0" err="1"/>
              <a:t>is</a:t>
            </a:r>
            <a:r>
              <a:rPr lang="de-DE" dirty="0"/>
              <a:t> Integrated Network Design (IND)?</a:t>
            </a:r>
          </a:p>
        </p:txBody>
      </p:sp>
      <p:sp>
        <p:nvSpPr>
          <p:cNvPr id="3" name="Textplatzhalter 2">
            <a:extLst>
              <a:ext uri="{FF2B5EF4-FFF2-40B4-BE49-F238E27FC236}">
                <a16:creationId xmlns:a16="http://schemas.microsoft.com/office/drawing/2014/main" id="{F765E2B3-BBEE-C9ED-F66C-B43B47BC98FB}"/>
              </a:ext>
            </a:extLst>
          </p:cNvPr>
          <p:cNvSpPr>
            <a:spLocks noGrp="1"/>
          </p:cNvSpPr>
          <p:nvPr>
            <p:ph type="body" sz="half" idx="1"/>
          </p:nvPr>
        </p:nvSpPr>
        <p:spPr/>
        <p:txBody>
          <a:bodyPr>
            <a:normAutofit fontScale="92500" lnSpcReduction="20000"/>
          </a:bodyPr>
          <a:lstStyle/>
          <a:p>
            <a:r>
              <a:rPr lang="de-DE" dirty="0" err="1"/>
              <a:t>coordinated</a:t>
            </a:r>
            <a:r>
              <a:rPr lang="de-DE" dirty="0"/>
              <a:t> </a:t>
            </a:r>
            <a:r>
              <a:rPr lang="de-DE" dirty="0" err="1"/>
              <a:t>planning</a:t>
            </a:r>
            <a:r>
              <a:rPr lang="de-DE" dirty="0"/>
              <a:t> </a:t>
            </a:r>
            <a:r>
              <a:rPr lang="de-DE" dirty="0" err="1"/>
              <a:t>of</a:t>
            </a:r>
            <a:r>
              <a:rPr lang="de-DE" dirty="0"/>
              <a:t> multiple </a:t>
            </a:r>
            <a:r>
              <a:rPr lang="de-DE" dirty="0" err="1"/>
              <a:t>transport</a:t>
            </a:r>
            <a:r>
              <a:rPr lang="de-DE" dirty="0"/>
              <a:t> </a:t>
            </a:r>
            <a:r>
              <a:rPr lang="de-DE" dirty="0" err="1"/>
              <a:t>modes</a:t>
            </a:r>
            <a:endParaRPr lang="de-DE" dirty="0"/>
          </a:p>
          <a:p>
            <a:r>
              <a:rPr lang="de-DE" dirty="0" err="1"/>
              <a:t>considers</a:t>
            </a:r>
            <a:r>
              <a:rPr lang="de-DE" dirty="0"/>
              <a:t>:</a:t>
            </a:r>
          </a:p>
          <a:p>
            <a:pPr lvl="1"/>
            <a:r>
              <a:rPr lang="de-DE" dirty="0" err="1"/>
              <a:t>public</a:t>
            </a:r>
            <a:r>
              <a:rPr lang="de-DE" dirty="0"/>
              <a:t> </a:t>
            </a:r>
            <a:r>
              <a:rPr lang="de-DE" dirty="0" err="1"/>
              <a:t>transport</a:t>
            </a:r>
            <a:endParaRPr lang="de-DE" dirty="0"/>
          </a:p>
          <a:p>
            <a:pPr lvl="1"/>
            <a:r>
              <a:rPr lang="de-DE" dirty="0" err="1"/>
              <a:t>cycling</a:t>
            </a:r>
            <a:endParaRPr lang="de-DE" dirty="0"/>
          </a:p>
          <a:p>
            <a:pPr lvl="1"/>
            <a:r>
              <a:rPr lang="de-DE" dirty="0" err="1"/>
              <a:t>walking</a:t>
            </a:r>
            <a:endParaRPr lang="de-DE" dirty="0"/>
          </a:p>
          <a:p>
            <a:pPr lvl="1"/>
            <a:r>
              <a:rPr lang="de-DE" dirty="0" err="1"/>
              <a:t>motorized</a:t>
            </a:r>
            <a:r>
              <a:rPr lang="de-DE" dirty="0"/>
              <a:t> </a:t>
            </a:r>
            <a:r>
              <a:rPr lang="de-DE" dirty="0" err="1"/>
              <a:t>traffic</a:t>
            </a:r>
            <a:endParaRPr lang="de-DE" dirty="0"/>
          </a:p>
          <a:p>
            <a:r>
              <a:rPr lang="de-DE" dirty="0" err="1"/>
              <a:t>aims</a:t>
            </a:r>
            <a:r>
              <a:rPr lang="de-DE" dirty="0"/>
              <a:t> </a:t>
            </a:r>
            <a:r>
              <a:rPr lang="de-DE" dirty="0" err="1"/>
              <a:t>for</a:t>
            </a:r>
            <a:r>
              <a:rPr lang="de-DE" dirty="0"/>
              <a:t> </a:t>
            </a:r>
            <a:r>
              <a:rPr lang="de-DE" dirty="0" err="1"/>
              <a:t>seamless</a:t>
            </a:r>
            <a:r>
              <a:rPr lang="de-DE" dirty="0"/>
              <a:t> </a:t>
            </a:r>
            <a:r>
              <a:rPr lang="de-DE" dirty="0" err="1"/>
              <a:t>mobility</a:t>
            </a:r>
            <a:r>
              <a:rPr lang="de-DE" dirty="0"/>
              <a:t> </a:t>
            </a:r>
            <a:r>
              <a:rPr lang="de-DE" dirty="0" err="1"/>
              <a:t>systems</a:t>
            </a:r>
            <a:endParaRPr lang="de-DE" dirty="0"/>
          </a:p>
          <a:p>
            <a:endParaRPr lang="de-DE" dirty="0"/>
          </a:p>
          <a:p>
            <a:pPr marL="0" indent="0">
              <a:buNone/>
            </a:pPr>
            <a:r>
              <a:rPr lang="de-DE" b="1" dirty="0"/>
              <a:t>-&gt; Integration </a:t>
            </a:r>
            <a:r>
              <a:rPr lang="de-DE" b="1" dirty="0" err="1"/>
              <a:t>instead</a:t>
            </a:r>
            <a:r>
              <a:rPr lang="de-DE" b="1" dirty="0"/>
              <a:t> </a:t>
            </a:r>
            <a:r>
              <a:rPr lang="de-DE" b="1" dirty="0" err="1"/>
              <a:t>of</a:t>
            </a:r>
            <a:r>
              <a:rPr lang="de-DE" b="1" dirty="0"/>
              <a:t> </a:t>
            </a:r>
            <a:r>
              <a:rPr lang="de-DE" b="1" dirty="0" err="1"/>
              <a:t>isolated</a:t>
            </a:r>
            <a:r>
              <a:rPr lang="de-DE" b="1" dirty="0"/>
              <a:t> </a:t>
            </a:r>
            <a:r>
              <a:rPr lang="de-DE" b="1" dirty="0" err="1"/>
              <a:t>planning</a:t>
            </a:r>
            <a:endParaRPr lang="de-DE" b="1" dirty="0"/>
          </a:p>
        </p:txBody>
      </p:sp>
    </p:spTree>
    <p:extLst>
      <p:ext uri="{BB962C8B-B14F-4D97-AF65-F5344CB8AC3E}">
        <p14:creationId xmlns:p14="http://schemas.microsoft.com/office/powerpoint/2010/main" val="264390306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BD5E56-EEDE-F35A-0001-5A4917DC6066}"/>
              </a:ext>
            </a:extLst>
          </p:cNvPr>
          <p:cNvSpPr>
            <a:spLocks noGrp="1"/>
          </p:cNvSpPr>
          <p:nvPr>
            <p:ph type="title"/>
          </p:nvPr>
        </p:nvSpPr>
        <p:spPr>
          <a:xfrm>
            <a:off x="603252" y="539751"/>
            <a:ext cx="6818273" cy="717551"/>
          </a:xfrm>
        </p:spPr>
        <p:txBody>
          <a:bodyPr/>
          <a:lstStyle/>
          <a:p>
            <a:r>
              <a:rPr lang="de-DE" dirty="0"/>
              <a:t>Guidelines </a:t>
            </a:r>
            <a:r>
              <a:rPr lang="de-DE" dirty="0" err="1"/>
              <a:t>for</a:t>
            </a:r>
            <a:r>
              <a:rPr lang="de-DE" dirty="0"/>
              <a:t> Integrated Network Design</a:t>
            </a:r>
          </a:p>
        </p:txBody>
      </p:sp>
      <p:sp>
        <p:nvSpPr>
          <p:cNvPr id="3" name="Textplatzhalter 2">
            <a:extLst>
              <a:ext uri="{FF2B5EF4-FFF2-40B4-BE49-F238E27FC236}">
                <a16:creationId xmlns:a16="http://schemas.microsoft.com/office/drawing/2014/main" id="{ED403AFE-9B46-5D9B-8435-4C226D86254A}"/>
              </a:ext>
            </a:extLst>
          </p:cNvPr>
          <p:cNvSpPr>
            <a:spLocks noGrp="1"/>
          </p:cNvSpPr>
          <p:nvPr>
            <p:ph type="body" sz="half" idx="1"/>
          </p:nvPr>
        </p:nvSpPr>
        <p:spPr/>
        <p:txBody>
          <a:bodyPr>
            <a:normAutofit/>
          </a:bodyPr>
          <a:lstStyle/>
          <a:p>
            <a:pPr marL="0" indent="0">
              <a:buNone/>
            </a:pPr>
            <a:r>
              <a:rPr lang="de-DE" dirty="0"/>
              <a:t>Key </a:t>
            </a:r>
            <a:r>
              <a:rPr lang="de-DE" dirty="0" err="1"/>
              <a:t>Principles</a:t>
            </a:r>
            <a:r>
              <a:rPr lang="de-DE" dirty="0"/>
              <a:t>:</a:t>
            </a:r>
          </a:p>
          <a:p>
            <a:r>
              <a:rPr lang="de-DE" dirty="0"/>
              <a:t>multimodal </a:t>
            </a:r>
            <a:r>
              <a:rPr lang="de-DE" dirty="0" err="1"/>
              <a:t>connectivity</a:t>
            </a:r>
            <a:endParaRPr lang="de-DE" dirty="0"/>
          </a:p>
          <a:p>
            <a:r>
              <a:rPr lang="de-DE" dirty="0" err="1"/>
              <a:t>hierarchy</a:t>
            </a:r>
            <a:r>
              <a:rPr lang="de-DE" dirty="0"/>
              <a:t> </a:t>
            </a:r>
            <a:r>
              <a:rPr lang="de-DE" dirty="0" err="1"/>
              <a:t>of</a:t>
            </a:r>
            <a:r>
              <a:rPr lang="de-DE" dirty="0"/>
              <a:t> </a:t>
            </a:r>
            <a:r>
              <a:rPr lang="de-DE" dirty="0" err="1"/>
              <a:t>networks</a:t>
            </a:r>
            <a:endParaRPr lang="de-DE" dirty="0"/>
          </a:p>
          <a:p>
            <a:r>
              <a:rPr lang="de-DE" dirty="0" err="1"/>
              <a:t>accessibility</a:t>
            </a:r>
            <a:r>
              <a:rPr lang="de-DE" dirty="0"/>
              <a:t> </a:t>
            </a:r>
            <a:r>
              <a:rPr lang="de-DE" dirty="0" err="1"/>
              <a:t>for</a:t>
            </a:r>
            <a:r>
              <a:rPr lang="de-DE" dirty="0"/>
              <a:t> all </a:t>
            </a:r>
            <a:r>
              <a:rPr lang="de-DE" dirty="0" err="1"/>
              <a:t>users</a:t>
            </a:r>
            <a:endParaRPr lang="de-DE" dirty="0"/>
          </a:p>
          <a:p>
            <a:r>
              <a:rPr lang="de-DE" dirty="0" err="1"/>
              <a:t>sustainable</a:t>
            </a:r>
            <a:r>
              <a:rPr lang="de-DE" dirty="0"/>
              <a:t> </a:t>
            </a:r>
            <a:r>
              <a:rPr lang="de-DE" dirty="0" err="1"/>
              <a:t>mobility</a:t>
            </a:r>
            <a:r>
              <a:rPr lang="de-DE" dirty="0"/>
              <a:t> </a:t>
            </a:r>
            <a:r>
              <a:rPr lang="de-DE" dirty="0" err="1"/>
              <a:t>orientation</a:t>
            </a:r>
            <a:endParaRPr lang="de-DE" dirty="0"/>
          </a:p>
          <a:p>
            <a:r>
              <a:rPr lang="de-DE" dirty="0" err="1"/>
              <a:t>safety</a:t>
            </a:r>
            <a:r>
              <a:rPr lang="de-DE" dirty="0"/>
              <a:t> and </a:t>
            </a:r>
            <a:r>
              <a:rPr lang="de-DE" dirty="0" err="1"/>
              <a:t>user</a:t>
            </a:r>
            <a:r>
              <a:rPr lang="de-DE" dirty="0"/>
              <a:t> </a:t>
            </a:r>
            <a:r>
              <a:rPr lang="de-DE" dirty="0" err="1"/>
              <a:t>comfort</a:t>
            </a:r>
            <a:endParaRPr lang="de-DE" dirty="0"/>
          </a:p>
        </p:txBody>
      </p:sp>
    </p:spTree>
    <p:extLst>
      <p:ext uri="{BB962C8B-B14F-4D97-AF65-F5344CB8AC3E}">
        <p14:creationId xmlns:p14="http://schemas.microsoft.com/office/powerpoint/2010/main" val="794932988"/>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21D6F3-EF34-FF8C-33CD-223273995CF9}"/>
              </a:ext>
            </a:extLst>
          </p:cNvPr>
          <p:cNvSpPr>
            <a:spLocks noGrp="1"/>
          </p:cNvSpPr>
          <p:nvPr>
            <p:ph type="title"/>
          </p:nvPr>
        </p:nvSpPr>
        <p:spPr>
          <a:xfrm>
            <a:off x="603252" y="539751"/>
            <a:ext cx="6403603" cy="717551"/>
          </a:xfrm>
        </p:spPr>
        <p:txBody>
          <a:bodyPr/>
          <a:lstStyle/>
          <a:p>
            <a:r>
              <a:rPr lang="de-DE" dirty="0"/>
              <a:t>Integration </a:t>
            </a:r>
            <a:r>
              <a:rPr lang="de-DE" dirty="0" err="1"/>
              <a:t>Between</a:t>
            </a:r>
            <a:r>
              <a:rPr lang="de-DE" dirty="0"/>
              <a:t> Modes</a:t>
            </a:r>
          </a:p>
        </p:txBody>
      </p:sp>
      <p:sp>
        <p:nvSpPr>
          <p:cNvPr id="3" name="Textplatzhalter 2">
            <a:extLst>
              <a:ext uri="{FF2B5EF4-FFF2-40B4-BE49-F238E27FC236}">
                <a16:creationId xmlns:a16="http://schemas.microsoft.com/office/drawing/2014/main" id="{579304B2-36D4-AB82-6744-025E51454958}"/>
              </a:ext>
            </a:extLst>
          </p:cNvPr>
          <p:cNvSpPr>
            <a:spLocks noGrp="1"/>
          </p:cNvSpPr>
          <p:nvPr>
            <p:ph type="body" sz="half" idx="1"/>
          </p:nvPr>
        </p:nvSpPr>
        <p:spPr>
          <a:xfrm>
            <a:off x="970201" y="1386842"/>
            <a:ext cx="4760748" cy="5059521"/>
          </a:xfrm>
        </p:spPr>
        <p:txBody>
          <a:bodyPr>
            <a:normAutofit/>
          </a:bodyPr>
          <a:lstStyle/>
          <a:p>
            <a:pPr marL="0" indent="0">
              <a:buNone/>
            </a:pPr>
            <a:r>
              <a:rPr lang="de-DE" dirty="0" err="1"/>
              <a:t>Examples</a:t>
            </a:r>
            <a:r>
              <a:rPr lang="de-DE" dirty="0"/>
              <a:t>:</a:t>
            </a:r>
          </a:p>
          <a:p>
            <a:r>
              <a:rPr lang="de-DE" dirty="0"/>
              <a:t>bike </a:t>
            </a:r>
            <a:r>
              <a:rPr lang="de-DE" dirty="0" err="1"/>
              <a:t>parking</a:t>
            </a:r>
            <a:r>
              <a:rPr lang="de-DE" dirty="0"/>
              <a:t> at </a:t>
            </a:r>
            <a:r>
              <a:rPr lang="de-DE" dirty="0" err="1"/>
              <a:t>rail</a:t>
            </a:r>
            <a:r>
              <a:rPr lang="de-DE" dirty="0"/>
              <a:t> </a:t>
            </a:r>
            <a:r>
              <a:rPr lang="de-DE" dirty="0" err="1"/>
              <a:t>stations</a:t>
            </a:r>
            <a:endParaRPr lang="de-DE" dirty="0"/>
          </a:p>
          <a:p>
            <a:r>
              <a:rPr lang="de-DE" dirty="0" err="1"/>
              <a:t>pedestrian</a:t>
            </a:r>
            <a:r>
              <a:rPr lang="de-DE" dirty="0"/>
              <a:t> </a:t>
            </a:r>
            <a:r>
              <a:rPr lang="de-DE" dirty="0" err="1"/>
              <a:t>access</a:t>
            </a:r>
            <a:r>
              <a:rPr lang="de-DE" dirty="0"/>
              <a:t> </a:t>
            </a:r>
            <a:r>
              <a:rPr lang="de-DE" dirty="0" err="1"/>
              <a:t>to</a:t>
            </a:r>
            <a:r>
              <a:rPr lang="de-DE" dirty="0"/>
              <a:t> </a:t>
            </a:r>
            <a:r>
              <a:rPr lang="de-DE" dirty="0" err="1"/>
              <a:t>bus</a:t>
            </a:r>
            <a:r>
              <a:rPr lang="de-DE" dirty="0"/>
              <a:t> </a:t>
            </a:r>
            <a:r>
              <a:rPr lang="de-DE" dirty="0" err="1"/>
              <a:t>stops</a:t>
            </a:r>
            <a:endParaRPr lang="de-DE" dirty="0"/>
          </a:p>
          <a:p>
            <a:r>
              <a:rPr lang="de-DE" dirty="0" err="1"/>
              <a:t>park-and-ride</a:t>
            </a:r>
            <a:r>
              <a:rPr lang="de-DE" dirty="0"/>
              <a:t> </a:t>
            </a:r>
            <a:r>
              <a:rPr lang="de-DE" dirty="0" err="1"/>
              <a:t>systems</a:t>
            </a:r>
            <a:endParaRPr lang="de-DE" dirty="0"/>
          </a:p>
          <a:p>
            <a:r>
              <a:rPr lang="de-DE" dirty="0" err="1"/>
              <a:t>integrated</a:t>
            </a:r>
            <a:r>
              <a:rPr lang="de-DE" dirty="0"/>
              <a:t> </a:t>
            </a:r>
            <a:r>
              <a:rPr lang="de-DE" dirty="0" err="1"/>
              <a:t>ticketing</a:t>
            </a:r>
            <a:r>
              <a:rPr lang="de-DE" dirty="0"/>
              <a:t> </a:t>
            </a:r>
            <a:r>
              <a:rPr lang="de-DE" dirty="0" err="1"/>
              <a:t>systems</a:t>
            </a:r>
            <a:endParaRPr lang="de-DE" dirty="0"/>
          </a:p>
        </p:txBody>
      </p:sp>
      <p:pic>
        <p:nvPicPr>
          <p:cNvPr id="4098" name="Picture 2" descr="a bunch of bikes that are in a building">
            <a:extLst>
              <a:ext uri="{FF2B5EF4-FFF2-40B4-BE49-F238E27FC236}">
                <a16:creationId xmlns:a16="http://schemas.microsoft.com/office/drawing/2014/main" id="{078C1C97-8650-36F7-D7FA-55D8A1827E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61053" y="4073118"/>
            <a:ext cx="5730947" cy="2784882"/>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ark &amp; Ride - Verkehrsverbund Rhein-Mosel">
            <a:extLst>
              <a:ext uri="{FF2B5EF4-FFF2-40B4-BE49-F238E27FC236}">
                <a16:creationId xmlns:a16="http://schemas.microsoft.com/office/drawing/2014/main" id="{C27A741B-9255-24FC-19BB-E1776B534B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053" y="1015080"/>
            <a:ext cx="5730948" cy="272667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9A7EA77-1EC5-B493-E52F-86ACC15A80D7}"/>
              </a:ext>
            </a:extLst>
          </p:cNvPr>
          <p:cNvSpPr txBox="1"/>
          <p:nvPr/>
        </p:nvSpPr>
        <p:spPr>
          <a:xfrm>
            <a:off x="6461053" y="313354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VRM</a:t>
            </a:r>
          </a:p>
        </p:txBody>
      </p:sp>
      <p:sp>
        <p:nvSpPr>
          <p:cNvPr id="5" name="Textfeld 4">
            <a:extLst>
              <a:ext uri="{FF2B5EF4-FFF2-40B4-BE49-F238E27FC236}">
                <a16:creationId xmlns:a16="http://schemas.microsoft.com/office/drawing/2014/main" id="{68A6F755-41EC-2F47-BC1B-4495F37875CA}"/>
              </a:ext>
            </a:extLst>
          </p:cNvPr>
          <p:cNvSpPr txBox="1"/>
          <p:nvPr/>
        </p:nvSpPr>
        <p:spPr>
          <a:xfrm>
            <a:off x="5475770" y="6053677"/>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0144358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7401D8-14A3-B956-3357-271F124D5E1D}"/>
              </a:ext>
            </a:extLst>
          </p:cNvPr>
          <p:cNvSpPr>
            <a:spLocks noGrp="1"/>
          </p:cNvSpPr>
          <p:nvPr>
            <p:ph type="title"/>
          </p:nvPr>
        </p:nvSpPr>
        <p:spPr/>
        <p:txBody>
          <a:bodyPr/>
          <a:lstStyle/>
          <a:p>
            <a:r>
              <a:rPr lang="de-DE" dirty="0"/>
              <a:t>Classification in </a:t>
            </a:r>
            <a:r>
              <a:rPr lang="de-DE" dirty="0" err="1"/>
              <a:t>the</a:t>
            </a:r>
            <a:r>
              <a:rPr lang="de-DE" dirty="0"/>
              <a:t> </a:t>
            </a:r>
            <a:r>
              <a:rPr lang="de-DE" dirty="0" err="1"/>
              <a:t>Planning</a:t>
            </a:r>
            <a:r>
              <a:rPr lang="de-DE" dirty="0"/>
              <a:t> </a:t>
            </a:r>
            <a:r>
              <a:rPr lang="de-DE" dirty="0" err="1"/>
              <a:t>Process</a:t>
            </a:r>
            <a:endParaRPr lang="de-DE" dirty="0"/>
          </a:p>
        </p:txBody>
      </p:sp>
      <p:sp>
        <p:nvSpPr>
          <p:cNvPr id="3" name="Textplatzhalter 2">
            <a:extLst>
              <a:ext uri="{FF2B5EF4-FFF2-40B4-BE49-F238E27FC236}">
                <a16:creationId xmlns:a16="http://schemas.microsoft.com/office/drawing/2014/main" id="{2AD4E306-1D22-9242-8973-8A963E435DCA}"/>
              </a:ext>
            </a:extLst>
          </p:cNvPr>
          <p:cNvSpPr>
            <a:spLocks noGrp="1"/>
          </p:cNvSpPr>
          <p:nvPr>
            <p:ph type="body" sz="half" idx="1"/>
          </p:nvPr>
        </p:nvSpPr>
        <p:spPr/>
        <p:txBody>
          <a:bodyPr>
            <a:normAutofit/>
          </a:bodyPr>
          <a:lstStyle/>
          <a:p>
            <a:pPr marL="0" indent="0">
              <a:buNone/>
            </a:pPr>
            <a:r>
              <a:rPr lang="de-DE" dirty="0"/>
              <a:t>Network </a:t>
            </a:r>
            <a:r>
              <a:rPr lang="de-DE" dirty="0" err="1"/>
              <a:t>planning</a:t>
            </a:r>
            <a:r>
              <a:rPr lang="de-DE" dirty="0"/>
              <a:t> </a:t>
            </a:r>
            <a:r>
              <a:rPr lang="de-DE" dirty="0" err="1"/>
              <a:t>can</a:t>
            </a:r>
            <a:r>
              <a:rPr lang="de-DE" dirty="0"/>
              <a:t> </a:t>
            </a:r>
            <a:r>
              <a:rPr lang="de-DE" dirty="0" err="1"/>
              <a:t>be</a:t>
            </a:r>
            <a:r>
              <a:rPr lang="de-DE" dirty="0"/>
              <a:t>:</a:t>
            </a:r>
          </a:p>
          <a:p>
            <a:r>
              <a:rPr lang="de-DE" dirty="0" err="1"/>
              <a:t>strategic</a:t>
            </a:r>
            <a:r>
              <a:rPr lang="de-DE" dirty="0"/>
              <a:t> (</a:t>
            </a:r>
            <a:r>
              <a:rPr lang="de-DE" dirty="0" err="1"/>
              <a:t>long</a:t>
            </a:r>
            <a:r>
              <a:rPr lang="de-DE" dirty="0"/>
              <a:t>-term </a:t>
            </a:r>
            <a:r>
              <a:rPr lang="de-DE" dirty="0" err="1"/>
              <a:t>structure</a:t>
            </a:r>
            <a:r>
              <a:rPr lang="de-DE" dirty="0"/>
              <a:t>)</a:t>
            </a:r>
          </a:p>
          <a:p>
            <a:r>
              <a:rPr lang="de-DE" dirty="0" err="1"/>
              <a:t>tactical</a:t>
            </a:r>
            <a:r>
              <a:rPr lang="de-DE" dirty="0"/>
              <a:t> (</a:t>
            </a:r>
            <a:r>
              <a:rPr lang="de-DE" dirty="0" err="1"/>
              <a:t>service</a:t>
            </a:r>
            <a:r>
              <a:rPr lang="de-DE" dirty="0"/>
              <a:t>/network </a:t>
            </a:r>
            <a:r>
              <a:rPr lang="de-DE" dirty="0" err="1"/>
              <a:t>optimisation</a:t>
            </a:r>
            <a:r>
              <a:rPr lang="de-DE" dirty="0"/>
              <a:t>)</a:t>
            </a:r>
          </a:p>
          <a:p>
            <a:r>
              <a:rPr lang="de-DE" dirty="0"/>
              <a:t>operational (</a:t>
            </a:r>
            <a:r>
              <a:rPr lang="de-DE" dirty="0" err="1"/>
              <a:t>daily</a:t>
            </a:r>
            <a:r>
              <a:rPr lang="de-DE" dirty="0"/>
              <a:t> </a:t>
            </a:r>
            <a:r>
              <a:rPr lang="de-DE" dirty="0" err="1"/>
              <a:t>management</a:t>
            </a:r>
            <a:r>
              <a:rPr lang="de-DE" dirty="0"/>
              <a:t>)</a:t>
            </a:r>
          </a:p>
        </p:txBody>
      </p:sp>
    </p:spTree>
    <p:extLst>
      <p:ext uri="{BB962C8B-B14F-4D97-AF65-F5344CB8AC3E}">
        <p14:creationId xmlns:p14="http://schemas.microsoft.com/office/powerpoint/2010/main" val="152703301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99818-4BC0-8960-B9F5-35A366E8863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8676AE-B1E7-E72D-2260-F0899E8AB9DF}"/>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C01D59C3-7DAB-AD67-EBC3-B3EC565A5754}"/>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b="1" dirty="0" err="1"/>
              <a:t>Structures</a:t>
            </a:r>
            <a:r>
              <a:rPr lang="de-DE" b="1" dirty="0"/>
              <a:t> </a:t>
            </a:r>
            <a:r>
              <a:rPr lang="de-DE" b="1" dirty="0" err="1"/>
              <a:t>of</a:t>
            </a:r>
            <a:r>
              <a:rPr lang="de-DE" b="1"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276581537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4508C2-3FB4-D7F5-9BE5-AC45CBC909AA}"/>
              </a:ext>
            </a:extLst>
          </p:cNvPr>
          <p:cNvSpPr>
            <a:spLocks noGrp="1"/>
          </p:cNvSpPr>
          <p:nvPr>
            <p:ph type="title"/>
          </p:nvPr>
        </p:nvSpPr>
        <p:spPr>
          <a:xfrm>
            <a:off x="603253" y="539751"/>
            <a:ext cx="6850170" cy="717551"/>
          </a:xfrm>
        </p:spPr>
        <p:txBody>
          <a:bodyPr/>
          <a:lstStyle/>
          <a:p>
            <a:r>
              <a:rPr lang="de-DE" dirty="0"/>
              <a:t>Common Network </a:t>
            </a:r>
            <a:r>
              <a:rPr lang="de-DE" dirty="0" err="1"/>
              <a:t>Structures</a:t>
            </a:r>
            <a:endParaRPr lang="de-DE" dirty="0"/>
          </a:p>
        </p:txBody>
      </p:sp>
      <p:sp>
        <p:nvSpPr>
          <p:cNvPr id="3" name="Textplatzhalter 2">
            <a:extLst>
              <a:ext uri="{FF2B5EF4-FFF2-40B4-BE49-F238E27FC236}">
                <a16:creationId xmlns:a16="http://schemas.microsoft.com/office/drawing/2014/main" id="{70A1FB40-C9E7-C3DC-2F07-033B725B0F7C}"/>
              </a:ext>
            </a:extLst>
          </p:cNvPr>
          <p:cNvSpPr>
            <a:spLocks noGrp="1"/>
          </p:cNvSpPr>
          <p:nvPr>
            <p:ph type="body" sz="half" idx="1"/>
          </p:nvPr>
        </p:nvSpPr>
        <p:spPr>
          <a:xfrm>
            <a:off x="970202" y="1386842"/>
            <a:ext cx="4686320" cy="4461065"/>
          </a:xfrm>
        </p:spPr>
        <p:txBody>
          <a:bodyPr>
            <a:normAutofit fontScale="85000" lnSpcReduction="20000"/>
          </a:bodyPr>
          <a:lstStyle/>
          <a:p>
            <a:pPr marL="0" indent="0">
              <a:buNone/>
            </a:pPr>
            <a:r>
              <a:rPr lang="de-DE" b="1" dirty="0" err="1"/>
              <a:t>Grid</a:t>
            </a:r>
            <a:r>
              <a:rPr lang="de-DE" b="1" dirty="0"/>
              <a:t> Network:</a:t>
            </a:r>
          </a:p>
          <a:p>
            <a:r>
              <a:rPr lang="de-DE" dirty="0" err="1"/>
              <a:t>many</a:t>
            </a:r>
            <a:r>
              <a:rPr lang="de-DE" dirty="0"/>
              <a:t> </a:t>
            </a:r>
            <a:r>
              <a:rPr lang="de-DE" dirty="0" err="1"/>
              <a:t>direct</a:t>
            </a:r>
            <a:r>
              <a:rPr lang="de-DE" dirty="0"/>
              <a:t> </a:t>
            </a:r>
            <a:r>
              <a:rPr lang="de-DE" dirty="0" err="1"/>
              <a:t>connections</a:t>
            </a:r>
            <a:endParaRPr lang="de-DE" dirty="0"/>
          </a:p>
          <a:p>
            <a:r>
              <a:rPr lang="de-DE" dirty="0"/>
              <a:t>high </a:t>
            </a:r>
            <a:r>
              <a:rPr lang="de-DE" dirty="0" err="1"/>
              <a:t>flexibility</a:t>
            </a:r>
            <a:endParaRPr lang="de-DE" dirty="0"/>
          </a:p>
          <a:p>
            <a:r>
              <a:rPr lang="de-DE" dirty="0" err="1"/>
              <a:t>common</a:t>
            </a:r>
            <a:r>
              <a:rPr lang="de-DE" dirty="0"/>
              <a:t> in </a:t>
            </a:r>
            <a:r>
              <a:rPr lang="de-DE" dirty="0" err="1"/>
              <a:t>dense</a:t>
            </a:r>
            <a:r>
              <a:rPr lang="de-DE" dirty="0"/>
              <a:t> urban </a:t>
            </a:r>
            <a:r>
              <a:rPr lang="de-DE" dirty="0" err="1"/>
              <a:t>areas</a:t>
            </a:r>
            <a:endParaRPr lang="de-DE" dirty="0"/>
          </a:p>
          <a:p>
            <a:pPr marL="0" indent="0">
              <a:buNone/>
            </a:pPr>
            <a:r>
              <a:rPr lang="de-DE" b="1" dirty="0"/>
              <a:t>Radial Network:</a:t>
            </a:r>
          </a:p>
          <a:p>
            <a:r>
              <a:rPr lang="de-DE" dirty="0" err="1"/>
              <a:t>routes</a:t>
            </a:r>
            <a:r>
              <a:rPr lang="de-DE" dirty="0"/>
              <a:t> connect </a:t>
            </a:r>
            <a:r>
              <a:rPr lang="de-DE" dirty="0" err="1"/>
              <a:t>suburbs</a:t>
            </a:r>
            <a:r>
              <a:rPr lang="de-DE" dirty="0"/>
              <a:t> </a:t>
            </a:r>
            <a:r>
              <a:rPr lang="de-DE" dirty="0" err="1"/>
              <a:t>to</a:t>
            </a:r>
            <a:r>
              <a:rPr lang="de-DE" dirty="0"/>
              <a:t> </a:t>
            </a:r>
            <a:r>
              <a:rPr lang="de-DE" dirty="0" err="1"/>
              <a:t>city</a:t>
            </a:r>
            <a:r>
              <a:rPr lang="de-DE" dirty="0"/>
              <a:t> </a:t>
            </a:r>
            <a:r>
              <a:rPr lang="de-DE" dirty="0" err="1"/>
              <a:t>centre</a:t>
            </a:r>
            <a:endParaRPr lang="de-DE" dirty="0"/>
          </a:p>
          <a:p>
            <a:r>
              <a:rPr lang="de-DE" dirty="0" err="1"/>
              <a:t>common</a:t>
            </a:r>
            <a:r>
              <a:rPr lang="de-DE" dirty="0"/>
              <a:t> in </a:t>
            </a:r>
            <a:r>
              <a:rPr lang="de-DE" dirty="0" err="1"/>
              <a:t>monocentric</a:t>
            </a:r>
            <a:r>
              <a:rPr lang="de-DE" dirty="0"/>
              <a:t> </a:t>
            </a:r>
            <a:r>
              <a:rPr lang="de-DE" dirty="0" err="1"/>
              <a:t>cities</a:t>
            </a:r>
            <a:endParaRPr lang="de-DE" dirty="0"/>
          </a:p>
        </p:txBody>
      </p:sp>
      <p:sp>
        <p:nvSpPr>
          <p:cNvPr id="4" name="Textplatzhalter 2">
            <a:extLst>
              <a:ext uri="{FF2B5EF4-FFF2-40B4-BE49-F238E27FC236}">
                <a16:creationId xmlns:a16="http://schemas.microsoft.com/office/drawing/2014/main" id="{5B277A12-3A22-572D-3292-63D23A5907F1}"/>
              </a:ext>
            </a:extLst>
          </p:cNvPr>
          <p:cNvSpPr txBox="1">
            <a:spLocks/>
          </p:cNvSpPr>
          <p:nvPr/>
        </p:nvSpPr>
        <p:spPr>
          <a:xfrm>
            <a:off x="6096000" y="1386842"/>
            <a:ext cx="4686320" cy="446106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77500" lnSpcReduction="2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b="1" dirty="0"/>
              <a:t>Ring &amp; Radial </a:t>
            </a:r>
            <a:r>
              <a:rPr lang="de-DE" b="1" dirty="0" err="1"/>
              <a:t>Structure</a:t>
            </a:r>
            <a:r>
              <a:rPr lang="de-DE" b="1" dirty="0"/>
              <a:t>:</a:t>
            </a:r>
          </a:p>
          <a:p>
            <a:pPr hangingPunct="1"/>
            <a:r>
              <a:rPr lang="de-DE" dirty="0"/>
              <a:t>radial </a:t>
            </a:r>
            <a:r>
              <a:rPr lang="de-DE" dirty="0" err="1"/>
              <a:t>lines</a:t>
            </a:r>
            <a:r>
              <a:rPr lang="de-DE" dirty="0"/>
              <a:t> + orbital </a:t>
            </a:r>
            <a:r>
              <a:rPr lang="de-DE" dirty="0" err="1"/>
              <a:t>connections</a:t>
            </a:r>
            <a:endParaRPr lang="de-DE" dirty="0"/>
          </a:p>
          <a:p>
            <a:pPr hangingPunct="1"/>
            <a:r>
              <a:rPr lang="de-DE" dirty="0" err="1"/>
              <a:t>reduces</a:t>
            </a:r>
            <a:r>
              <a:rPr lang="de-DE" dirty="0"/>
              <a:t> </a:t>
            </a:r>
            <a:r>
              <a:rPr lang="de-DE" dirty="0" err="1"/>
              <a:t>pressure</a:t>
            </a:r>
            <a:r>
              <a:rPr lang="de-DE" dirty="0"/>
              <a:t> on </a:t>
            </a:r>
            <a:r>
              <a:rPr lang="de-DE" dirty="0" err="1"/>
              <a:t>city</a:t>
            </a:r>
            <a:r>
              <a:rPr lang="de-DE" dirty="0"/>
              <a:t> </a:t>
            </a:r>
            <a:r>
              <a:rPr lang="de-DE" dirty="0" err="1"/>
              <a:t>centres</a:t>
            </a:r>
            <a:endParaRPr lang="de-DE" dirty="0"/>
          </a:p>
          <a:p>
            <a:pPr marL="0" indent="0" hangingPunct="1">
              <a:buNone/>
            </a:pPr>
            <a:r>
              <a:rPr lang="de-DE" b="1" dirty="0" err="1"/>
              <a:t>Hierarchical</a:t>
            </a:r>
            <a:r>
              <a:rPr lang="de-DE" b="1" dirty="0"/>
              <a:t> Networks:</a:t>
            </a:r>
          </a:p>
          <a:p>
            <a:pPr hangingPunct="1"/>
            <a:r>
              <a:rPr lang="de-DE" dirty="0"/>
              <a:t>Different </a:t>
            </a:r>
            <a:r>
              <a:rPr lang="de-DE" dirty="0" err="1"/>
              <a:t>functional</a:t>
            </a:r>
            <a:r>
              <a:rPr lang="de-DE" dirty="0"/>
              <a:t> </a:t>
            </a:r>
            <a:r>
              <a:rPr lang="de-DE" dirty="0" err="1"/>
              <a:t>levels</a:t>
            </a:r>
            <a:r>
              <a:rPr lang="de-DE" dirty="0"/>
              <a:t>:</a:t>
            </a:r>
          </a:p>
          <a:p>
            <a:pPr lvl="1" hangingPunct="1"/>
            <a:r>
              <a:rPr lang="de-DE" dirty="0" err="1"/>
              <a:t>primary</a:t>
            </a:r>
            <a:r>
              <a:rPr lang="de-DE" dirty="0"/>
              <a:t> </a:t>
            </a:r>
            <a:r>
              <a:rPr lang="de-DE" dirty="0" err="1"/>
              <a:t>corridors</a:t>
            </a:r>
            <a:endParaRPr lang="de-DE" dirty="0"/>
          </a:p>
          <a:p>
            <a:pPr lvl="1" hangingPunct="1"/>
            <a:r>
              <a:rPr lang="de-DE" dirty="0" err="1"/>
              <a:t>secondary</a:t>
            </a:r>
            <a:r>
              <a:rPr lang="de-DE" dirty="0"/>
              <a:t> </a:t>
            </a:r>
            <a:r>
              <a:rPr lang="de-DE" dirty="0" err="1"/>
              <a:t>routes</a:t>
            </a:r>
            <a:endParaRPr lang="de-DE" dirty="0"/>
          </a:p>
          <a:p>
            <a:pPr lvl="1" hangingPunct="1"/>
            <a:r>
              <a:rPr lang="de-DE" dirty="0" err="1"/>
              <a:t>local</a:t>
            </a:r>
            <a:r>
              <a:rPr lang="de-DE" dirty="0"/>
              <a:t> </a:t>
            </a:r>
            <a:r>
              <a:rPr lang="de-DE" dirty="0" err="1"/>
              <a:t>access</a:t>
            </a:r>
            <a:r>
              <a:rPr lang="de-DE" dirty="0"/>
              <a:t> </a:t>
            </a:r>
            <a:r>
              <a:rPr lang="de-DE" dirty="0" err="1"/>
              <a:t>roads</a:t>
            </a:r>
            <a:r>
              <a:rPr lang="de-DE" dirty="0"/>
              <a:t>/</a:t>
            </a:r>
            <a:r>
              <a:rPr lang="de-DE" dirty="0" err="1"/>
              <a:t>paths</a:t>
            </a:r>
            <a:endParaRPr lang="de-DE" dirty="0"/>
          </a:p>
        </p:txBody>
      </p:sp>
      <p:sp>
        <p:nvSpPr>
          <p:cNvPr id="5" name="Textfeld 4">
            <a:extLst>
              <a:ext uri="{FF2B5EF4-FFF2-40B4-BE49-F238E27FC236}">
                <a16:creationId xmlns:a16="http://schemas.microsoft.com/office/drawing/2014/main" id="{8032B425-AC41-FC11-059F-BE36B8422A07}"/>
              </a:ext>
            </a:extLst>
          </p:cNvPr>
          <p:cNvSpPr txBox="1"/>
          <p:nvPr/>
        </p:nvSpPr>
        <p:spPr>
          <a:xfrm>
            <a:off x="550668" y="5606566"/>
            <a:ext cx="11090664"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800" b="1" dirty="0"/>
              <a:t>-&gt; Different </a:t>
            </a:r>
            <a:r>
              <a:rPr lang="de-DE" sz="2800" b="1" dirty="0" err="1"/>
              <a:t>functions</a:t>
            </a:r>
            <a:r>
              <a:rPr lang="de-DE" sz="2800" b="1" dirty="0"/>
              <a:t> </a:t>
            </a:r>
            <a:r>
              <a:rPr lang="de-DE" sz="2800" b="1" dirty="0" err="1"/>
              <a:t>require</a:t>
            </a:r>
            <a:r>
              <a:rPr lang="de-DE" sz="2800" b="1" dirty="0"/>
              <a:t> different network </a:t>
            </a:r>
            <a:r>
              <a:rPr lang="de-DE" sz="2800" b="1" dirty="0" err="1"/>
              <a:t>standards</a:t>
            </a:r>
            <a:endParaRPr kumimoji="0" lang="de-DE" sz="2800" b="1"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96708419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A91B2-9477-ACE0-97BD-B6ECB7DD223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DF46D88-718C-3286-9E76-C3AAB64FF365}"/>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7D7CD34D-D775-7BD8-0904-96B26A55C30D}"/>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b="1" dirty="0" err="1"/>
              <a:t>Principles</a:t>
            </a:r>
            <a:r>
              <a:rPr lang="de-DE" b="1"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379995951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Road Transportation Systems Engineering Development in the Sub-Saharan Africa – Modern EU Master Programme &amp; Capacity Building</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49ADC-2999-B5A8-7645-F53ADC55EDAA}"/>
              </a:ext>
            </a:extLst>
          </p:cNvPr>
          <p:cNvSpPr>
            <a:spLocks noGrp="1"/>
          </p:cNvSpPr>
          <p:nvPr>
            <p:ph type="title"/>
          </p:nvPr>
        </p:nvSpPr>
        <p:spPr>
          <a:xfrm>
            <a:off x="603253" y="539751"/>
            <a:ext cx="6956496" cy="717551"/>
          </a:xfrm>
        </p:spPr>
        <p:txBody>
          <a:bodyPr/>
          <a:lstStyle/>
          <a:p>
            <a:r>
              <a:rPr lang="de-DE" dirty="0" err="1"/>
              <a:t>Principles</a:t>
            </a:r>
            <a:r>
              <a:rPr lang="de-DE" dirty="0"/>
              <a:t> in Network Design:</a:t>
            </a:r>
            <a:br>
              <a:rPr lang="de-DE" dirty="0"/>
            </a:br>
            <a:r>
              <a:rPr lang="de-DE" dirty="0"/>
              <a:t>Connectivity</a:t>
            </a:r>
          </a:p>
        </p:txBody>
      </p:sp>
      <p:sp>
        <p:nvSpPr>
          <p:cNvPr id="3" name="Textplatzhalter 2">
            <a:extLst>
              <a:ext uri="{FF2B5EF4-FFF2-40B4-BE49-F238E27FC236}">
                <a16:creationId xmlns:a16="http://schemas.microsoft.com/office/drawing/2014/main" id="{AD4D0836-1FC0-3229-0147-CC6E4A9AB1A6}"/>
              </a:ext>
            </a:extLst>
          </p:cNvPr>
          <p:cNvSpPr>
            <a:spLocks noGrp="1"/>
          </p:cNvSpPr>
          <p:nvPr>
            <p:ph type="body" sz="half" idx="1"/>
          </p:nvPr>
        </p:nvSpPr>
        <p:spPr>
          <a:xfrm>
            <a:off x="970201" y="1386842"/>
            <a:ext cx="4760748" cy="5059521"/>
          </a:xfrm>
        </p:spPr>
        <p:txBody>
          <a:bodyPr>
            <a:normAutofit/>
          </a:bodyPr>
          <a:lstStyle/>
          <a:p>
            <a:r>
              <a:rPr lang="de-DE" dirty="0" err="1"/>
              <a:t>users</a:t>
            </a:r>
            <a:r>
              <a:rPr lang="de-DE" dirty="0"/>
              <a:t> </a:t>
            </a:r>
            <a:r>
              <a:rPr lang="de-DE" dirty="0" err="1"/>
              <a:t>should</a:t>
            </a:r>
            <a:r>
              <a:rPr lang="de-DE" dirty="0"/>
              <a:t> </a:t>
            </a:r>
            <a:r>
              <a:rPr lang="de-DE" dirty="0" err="1"/>
              <a:t>easily</a:t>
            </a:r>
            <a:r>
              <a:rPr lang="de-DE" dirty="0"/>
              <a:t> </a:t>
            </a:r>
            <a:r>
              <a:rPr lang="de-DE" dirty="0" err="1"/>
              <a:t>reach</a:t>
            </a:r>
            <a:r>
              <a:rPr lang="de-DE" dirty="0"/>
              <a:t> </a:t>
            </a:r>
            <a:r>
              <a:rPr lang="de-DE" dirty="0" err="1"/>
              <a:t>destinations</a:t>
            </a:r>
            <a:endParaRPr lang="de-DE" dirty="0"/>
          </a:p>
          <a:p>
            <a:r>
              <a:rPr lang="de-DE" dirty="0" err="1"/>
              <a:t>minimisation</a:t>
            </a:r>
            <a:r>
              <a:rPr lang="de-DE" dirty="0"/>
              <a:t> </a:t>
            </a:r>
            <a:r>
              <a:rPr lang="de-DE" dirty="0" err="1"/>
              <a:t>of</a:t>
            </a:r>
            <a:r>
              <a:rPr lang="de-DE" dirty="0"/>
              <a:t> </a:t>
            </a:r>
            <a:r>
              <a:rPr lang="de-DE" dirty="0" err="1"/>
              <a:t>detours</a:t>
            </a:r>
            <a:r>
              <a:rPr lang="de-DE" dirty="0"/>
              <a:t> and </a:t>
            </a:r>
            <a:r>
              <a:rPr lang="de-DE" dirty="0" err="1"/>
              <a:t>barriers</a:t>
            </a:r>
            <a:endParaRPr lang="de-DE" dirty="0"/>
          </a:p>
        </p:txBody>
      </p:sp>
      <p:pic>
        <p:nvPicPr>
          <p:cNvPr id="5122" name="Picture 2" descr="a sidewalk with trees on the side">
            <a:extLst>
              <a:ext uri="{FF2B5EF4-FFF2-40B4-BE49-F238E27FC236}">
                <a16:creationId xmlns:a16="http://schemas.microsoft.com/office/drawing/2014/main" id="{1ACA9FB6-EE07-3E73-C8FD-9F185C0B095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8223" y="628651"/>
            <a:ext cx="4200524" cy="56006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1DC6E715-9F94-454E-1CF8-B79225BFAFDF}"/>
              </a:ext>
            </a:extLst>
          </p:cNvPr>
          <p:cNvSpPr txBox="1"/>
          <p:nvPr/>
        </p:nvSpPr>
        <p:spPr>
          <a:xfrm>
            <a:off x="7388223" y="5642040"/>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79186449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48EAA-7E83-2B5B-85E6-AB26FAE91D1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F903A02-8F0E-AF98-540D-A6A803A77B53}"/>
              </a:ext>
            </a:extLst>
          </p:cNvPr>
          <p:cNvSpPr>
            <a:spLocks noGrp="1"/>
          </p:cNvSpPr>
          <p:nvPr>
            <p:ph type="title"/>
          </p:nvPr>
        </p:nvSpPr>
        <p:spPr>
          <a:xfrm>
            <a:off x="603253" y="539751"/>
            <a:ext cx="6956496" cy="717551"/>
          </a:xfrm>
        </p:spPr>
        <p:txBody>
          <a:bodyPr/>
          <a:lstStyle/>
          <a:p>
            <a:r>
              <a:rPr lang="de-DE" dirty="0" err="1"/>
              <a:t>Principles</a:t>
            </a:r>
            <a:r>
              <a:rPr lang="de-DE" dirty="0"/>
              <a:t> in Network Design:</a:t>
            </a:r>
            <a:br>
              <a:rPr lang="de-DE" dirty="0"/>
            </a:br>
            <a:r>
              <a:rPr lang="de-DE" dirty="0" err="1"/>
              <a:t>Directness</a:t>
            </a:r>
            <a:r>
              <a:rPr lang="de-DE" dirty="0"/>
              <a:t> &amp; Efficiency</a:t>
            </a:r>
          </a:p>
        </p:txBody>
      </p:sp>
      <p:sp>
        <p:nvSpPr>
          <p:cNvPr id="3" name="Textplatzhalter 2">
            <a:extLst>
              <a:ext uri="{FF2B5EF4-FFF2-40B4-BE49-F238E27FC236}">
                <a16:creationId xmlns:a16="http://schemas.microsoft.com/office/drawing/2014/main" id="{804E4C05-A165-ABAD-1890-BE53128F8E3F}"/>
              </a:ext>
            </a:extLst>
          </p:cNvPr>
          <p:cNvSpPr>
            <a:spLocks noGrp="1"/>
          </p:cNvSpPr>
          <p:nvPr>
            <p:ph type="body" sz="half" idx="1"/>
          </p:nvPr>
        </p:nvSpPr>
        <p:spPr/>
        <p:txBody>
          <a:bodyPr>
            <a:normAutofit/>
          </a:bodyPr>
          <a:lstStyle/>
          <a:p>
            <a:r>
              <a:rPr lang="de-DE" dirty="0" err="1"/>
              <a:t>short</a:t>
            </a:r>
            <a:r>
              <a:rPr lang="de-DE" dirty="0"/>
              <a:t> and </a:t>
            </a:r>
            <a:r>
              <a:rPr lang="de-DE" dirty="0" err="1"/>
              <a:t>logical</a:t>
            </a:r>
            <a:r>
              <a:rPr lang="de-DE" dirty="0"/>
              <a:t> </a:t>
            </a:r>
            <a:r>
              <a:rPr lang="de-DE" dirty="0" err="1"/>
              <a:t>routes</a:t>
            </a:r>
            <a:endParaRPr lang="de-DE" dirty="0"/>
          </a:p>
          <a:p>
            <a:r>
              <a:rPr lang="de-DE" dirty="0" err="1"/>
              <a:t>reduced</a:t>
            </a:r>
            <a:r>
              <a:rPr lang="de-DE" dirty="0"/>
              <a:t> </a:t>
            </a:r>
            <a:r>
              <a:rPr lang="de-DE" dirty="0" err="1"/>
              <a:t>transfer</a:t>
            </a:r>
            <a:r>
              <a:rPr lang="de-DE" dirty="0"/>
              <a:t> </a:t>
            </a:r>
            <a:r>
              <a:rPr lang="de-DE" dirty="0" err="1"/>
              <a:t>times</a:t>
            </a:r>
            <a:endParaRPr lang="de-DE" dirty="0"/>
          </a:p>
          <a:p>
            <a:r>
              <a:rPr lang="de-DE" dirty="0" err="1"/>
              <a:t>efficient</a:t>
            </a:r>
            <a:r>
              <a:rPr lang="de-DE" dirty="0"/>
              <a:t> </a:t>
            </a:r>
            <a:r>
              <a:rPr lang="de-DE" dirty="0" err="1"/>
              <a:t>traffic</a:t>
            </a:r>
            <a:r>
              <a:rPr lang="de-DE" dirty="0"/>
              <a:t> </a:t>
            </a:r>
            <a:r>
              <a:rPr lang="de-DE" dirty="0" err="1"/>
              <a:t>distribution</a:t>
            </a:r>
            <a:endParaRPr lang="de-DE" dirty="0"/>
          </a:p>
        </p:txBody>
      </p:sp>
    </p:spTree>
    <p:extLst>
      <p:ext uri="{BB962C8B-B14F-4D97-AF65-F5344CB8AC3E}">
        <p14:creationId xmlns:p14="http://schemas.microsoft.com/office/powerpoint/2010/main" val="5953900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D831D-6B19-BF53-4539-8821E3279D7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2DF7F9D-2E27-4E3C-A38D-5F8F4C829258}"/>
              </a:ext>
            </a:extLst>
          </p:cNvPr>
          <p:cNvSpPr>
            <a:spLocks noGrp="1"/>
          </p:cNvSpPr>
          <p:nvPr>
            <p:ph type="title"/>
          </p:nvPr>
        </p:nvSpPr>
        <p:spPr>
          <a:xfrm>
            <a:off x="603253" y="539751"/>
            <a:ext cx="6956496" cy="717551"/>
          </a:xfrm>
        </p:spPr>
        <p:txBody>
          <a:bodyPr/>
          <a:lstStyle/>
          <a:p>
            <a:r>
              <a:rPr lang="de-DE" dirty="0" err="1"/>
              <a:t>Principles</a:t>
            </a:r>
            <a:r>
              <a:rPr lang="de-DE" dirty="0"/>
              <a:t> in Network Design:</a:t>
            </a:r>
            <a:br>
              <a:rPr lang="de-DE" dirty="0"/>
            </a:br>
            <a:r>
              <a:rPr lang="de-DE" dirty="0" err="1"/>
              <a:t>Accessibility</a:t>
            </a:r>
            <a:endParaRPr lang="de-DE" dirty="0"/>
          </a:p>
        </p:txBody>
      </p:sp>
      <p:sp>
        <p:nvSpPr>
          <p:cNvPr id="3" name="Textplatzhalter 2">
            <a:extLst>
              <a:ext uri="{FF2B5EF4-FFF2-40B4-BE49-F238E27FC236}">
                <a16:creationId xmlns:a16="http://schemas.microsoft.com/office/drawing/2014/main" id="{7DF3C8C3-1369-E501-439F-242BE011DD81}"/>
              </a:ext>
            </a:extLst>
          </p:cNvPr>
          <p:cNvSpPr>
            <a:spLocks noGrp="1"/>
          </p:cNvSpPr>
          <p:nvPr>
            <p:ph type="body" sz="half" idx="1"/>
          </p:nvPr>
        </p:nvSpPr>
        <p:spPr>
          <a:xfrm>
            <a:off x="970201" y="1386842"/>
            <a:ext cx="6068552" cy="5059521"/>
          </a:xfrm>
        </p:spPr>
        <p:txBody>
          <a:bodyPr>
            <a:normAutofit/>
          </a:bodyPr>
          <a:lstStyle/>
          <a:p>
            <a:r>
              <a:rPr lang="de-DE" dirty="0"/>
              <a:t>universal </a:t>
            </a:r>
            <a:r>
              <a:rPr lang="de-DE" dirty="0" err="1"/>
              <a:t>access</a:t>
            </a:r>
            <a:r>
              <a:rPr lang="de-DE" dirty="0"/>
              <a:t> </a:t>
            </a:r>
            <a:r>
              <a:rPr lang="de-DE" dirty="0" err="1"/>
              <a:t>for</a:t>
            </a:r>
            <a:r>
              <a:rPr lang="de-DE" dirty="0"/>
              <a:t> different </a:t>
            </a:r>
            <a:r>
              <a:rPr lang="de-DE" dirty="0" err="1"/>
              <a:t>user</a:t>
            </a:r>
            <a:r>
              <a:rPr lang="de-DE" dirty="0"/>
              <a:t> </a:t>
            </a:r>
            <a:r>
              <a:rPr lang="de-DE" dirty="0" err="1"/>
              <a:t>groups</a:t>
            </a:r>
            <a:endParaRPr lang="de-DE" dirty="0"/>
          </a:p>
          <a:p>
            <a:r>
              <a:rPr lang="de-DE" dirty="0" err="1"/>
              <a:t>barrier-free</a:t>
            </a:r>
            <a:r>
              <a:rPr lang="de-DE" dirty="0"/>
              <a:t> </a:t>
            </a:r>
            <a:r>
              <a:rPr lang="de-DE" dirty="0" err="1"/>
              <a:t>infrastructure</a:t>
            </a:r>
            <a:endParaRPr lang="de-DE" dirty="0"/>
          </a:p>
          <a:p>
            <a:r>
              <a:rPr lang="de-DE" dirty="0" err="1"/>
              <a:t>spatial</a:t>
            </a:r>
            <a:r>
              <a:rPr lang="de-DE" dirty="0"/>
              <a:t> </a:t>
            </a:r>
            <a:r>
              <a:rPr lang="de-DE" dirty="0" err="1"/>
              <a:t>coverage</a:t>
            </a:r>
            <a:endParaRPr lang="de-DE" dirty="0"/>
          </a:p>
        </p:txBody>
      </p:sp>
      <p:pic>
        <p:nvPicPr>
          <p:cNvPr id="6146" name="Picture 2" descr="Blue metal railing next to a paved walkway.">
            <a:extLst>
              <a:ext uri="{FF2B5EF4-FFF2-40B4-BE49-F238E27FC236}">
                <a16:creationId xmlns:a16="http://schemas.microsoft.com/office/drawing/2014/main" id="{9CE89634-172E-49B2-99D6-2A75FA68B8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29377"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231A6848-1502-A896-7BD1-E9BAD6CE1302}"/>
              </a:ext>
            </a:extLst>
          </p:cNvPr>
          <p:cNvSpPr txBox="1"/>
          <p:nvPr/>
        </p:nvSpPr>
        <p:spPr>
          <a:xfrm>
            <a:off x="6346233" y="604420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7609325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00818-DE23-690B-5B34-31F7404627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FFD35EA-9481-12F0-7859-11E8D56318A3}"/>
              </a:ext>
            </a:extLst>
          </p:cNvPr>
          <p:cNvSpPr>
            <a:spLocks noGrp="1"/>
          </p:cNvSpPr>
          <p:nvPr>
            <p:ph type="title"/>
          </p:nvPr>
        </p:nvSpPr>
        <p:spPr>
          <a:xfrm>
            <a:off x="603253" y="539751"/>
            <a:ext cx="6956496" cy="717551"/>
          </a:xfrm>
        </p:spPr>
        <p:txBody>
          <a:bodyPr/>
          <a:lstStyle/>
          <a:p>
            <a:r>
              <a:rPr lang="de-DE" dirty="0" err="1"/>
              <a:t>Principles</a:t>
            </a:r>
            <a:r>
              <a:rPr lang="de-DE" dirty="0"/>
              <a:t> in Network Design:</a:t>
            </a:r>
            <a:br>
              <a:rPr lang="de-DE" dirty="0"/>
            </a:br>
            <a:r>
              <a:rPr lang="de-DE" dirty="0" err="1"/>
              <a:t>Safety</a:t>
            </a:r>
            <a:endParaRPr lang="de-DE" dirty="0"/>
          </a:p>
        </p:txBody>
      </p:sp>
      <p:sp>
        <p:nvSpPr>
          <p:cNvPr id="3" name="Textplatzhalter 2">
            <a:extLst>
              <a:ext uri="{FF2B5EF4-FFF2-40B4-BE49-F238E27FC236}">
                <a16:creationId xmlns:a16="http://schemas.microsoft.com/office/drawing/2014/main" id="{C488C3A4-15B5-9208-7A27-16439A06DAE4}"/>
              </a:ext>
            </a:extLst>
          </p:cNvPr>
          <p:cNvSpPr>
            <a:spLocks noGrp="1"/>
          </p:cNvSpPr>
          <p:nvPr>
            <p:ph type="body" sz="half" idx="1"/>
          </p:nvPr>
        </p:nvSpPr>
        <p:spPr>
          <a:xfrm>
            <a:off x="970201" y="1386842"/>
            <a:ext cx="4112162" cy="5059521"/>
          </a:xfrm>
        </p:spPr>
        <p:txBody>
          <a:bodyPr>
            <a:normAutofit/>
          </a:bodyPr>
          <a:lstStyle/>
          <a:p>
            <a:r>
              <a:rPr lang="de-DE" dirty="0"/>
              <a:t>safe </a:t>
            </a:r>
            <a:r>
              <a:rPr lang="de-DE" dirty="0" err="1"/>
              <a:t>intersections</a:t>
            </a:r>
            <a:endParaRPr lang="de-DE" dirty="0"/>
          </a:p>
          <a:p>
            <a:r>
              <a:rPr lang="de-DE" dirty="0" err="1"/>
              <a:t>separation</a:t>
            </a:r>
            <a:r>
              <a:rPr lang="de-DE" dirty="0"/>
              <a:t> </a:t>
            </a:r>
            <a:r>
              <a:rPr lang="de-DE" dirty="0" err="1"/>
              <a:t>of</a:t>
            </a:r>
            <a:r>
              <a:rPr lang="de-DE" dirty="0"/>
              <a:t> </a:t>
            </a:r>
            <a:r>
              <a:rPr lang="de-DE" dirty="0" err="1"/>
              <a:t>transport</a:t>
            </a:r>
            <a:r>
              <a:rPr lang="de-DE" dirty="0"/>
              <a:t> </a:t>
            </a:r>
            <a:r>
              <a:rPr lang="de-DE" dirty="0" err="1"/>
              <a:t>modes</a:t>
            </a:r>
            <a:r>
              <a:rPr lang="de-DE" dirty="0"/>
              <a:t> </a:t>
            </a:r>
            <a:r>
              <a:rPr lang="de-DE" dirty="0" err="1"/>
              <a:t>where</a:t>
            </a:r>
            <a:r>
              <a:rPr lang="de-DE" dirty="0"/>
              <a:t> </a:t>
            </a:r>
            <a:r>
              <a:rPr lang="de-DE" dirty="0" err="1"/>
              <a:t>necessary</a:t>
            </a:r>
            <a:endParaRPr lang="de-DE" dirty="0"/>
          </a:p>
          <a:p>
            <a:r>
              <a:rPr lang="de-DE" dirty="0" err="1"/>
              <a:t>traffic</a:t>
            </a:r>
            <a:r>
              <a:rPr lang="de-DE" dirty="0"/>
              <a:t> </a:t>
            </a:r>
            <a:r>
              <a:rPr lang="de-DE" dirty="0" err="1"/>
              <a:t>calming</a:t>
            </a:r>
            <a:r>
              <a:rPr lang="de-DE" dirty="0"/>
              <a:t> </a:t>
            </a:r>
            <a:r>
              <a:rPr lang="de-DE" dirty="0" err="1"/>
              <a:t>measures</a:t>
            </a:r>
            <a:endParaRPr lang="de-DE" dirty="0"/>
          </a:p>
        </p:txBody>
      </p:sp>
      <p:pic>
        <p:nvPicPr>
          <p:cNvPr id="7170" name="Picture 2" descr="Man crosses street with lush trees in background">
            <a:extLst>
              <a:ext uri="{FF2B5EF4-FFF2-40B4-BE49-F238E27FC236}">
                <a16:creationId xmlns:a16="http://schemas.microsoft.com/office/drawing/2014/main" id="{ACA9917C-6DE4-5003-D5FF-B14394B506D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8174" y="1386842"/>
            <a:ext cx="6607249" cy="440483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0150927-1DAA-B03B-D592-69E9456C1D9F}"/>
              </a:ext>
            </a:extLst>
          </p:cNvPr>
          <p:cNvSpPr txBox="1"/>
          <p:nvPr/>
        </p:nvSpPr>
        <p:spPr>
          <a:xfrm>
            <a:off x="5418174" y="5257392"/>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13867566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E3936-E28E-C3DE-60A7-42BB7E90310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3E2E04-27CE-89A1-656B-95BCA98F4FA8}"/>
              </a:ext>
            </a:extLst>
          </p:cNvPr>
          <p:cNvSpPr>
            <a:spLocks noGrp="1"/>
          </p:cNvSpPr>
          <p:nvPr>
            <p:ph type="title"/>
          </p:nvPr>
        </p:nvSpPr>
        <p:spPr>
          <a:xfrm>
            <a:off x="603253" y="539751"/>
            <a:ext cx="6956496" cy="717551"/>
          </a:xfrm>
        </p:spPr>
        <p:txBody>
          <a:bodyPr/>
          <a:lstStyle/>
          <a:p>
            <a:r>
              <a:rPr lang="de-DE" dirty="0" err="1"/>
              <a:t>Principles</a:t>
            </a:r>
            <a:r>
              <a:rPr lang="de-DE" dirty="0"/>
              <a:t> in Network Design:</a:t>
            </a:r>
            <a:br>
              <a:rPr lang="de-DE" dirty="0"/>
            </a:br>
            <a:r>
              <a:rPr lang="de-DE" dirty="0" err="1"/>
              <a:t>Resilience</a:t>
            </a:r>
            <a:r>
              <a:rPr lang="de-DE" dirty="0"/>
              <a:t> &amp; </a:t>
            </a:r>
            <a:r>
              <a:rPr lang="de-DE" dirty="0" err="1"/>
              <a:t>Flexibility</a:t>
            </a:r>
            <a:endParaRPr lang="de-DE" dirty="0"/>
          </a:p>
        </p:txBody>
      </p:sp>
      <p:sp>
        <p:nvSpPr>
          <p:cNvPr id="3" name="Textplatzhalter 2">
            <a:extLst>
              <a:ext uri="{FF2B5EF4-FFF2-40B4-BE49-F238E27FC236}">
                <a16:creationId xmlns:a16="http://schemas.microsoft.com/office/drawing/2014/main" id="{694262BB-BF1E-1DB9-47D3-A739CC26B9AE}"/>
              </a:ext>
            </a:extLst>
          </p:cNvPr>
          <p:cNvSpPr>
            <a:spLocks noGrp="1"/>
          </p:cNvSpPr>
          <p:nvPr>
            <p:ph type="body" sz="half" idx="1"/>
          </p:nvPr>
        </p:nvSpPr>
        <p:spPr>
          <a:xfrm>
            <a:off x="970201" y="1386842"/>
            <a:ext cx="9300850" cy="5059521"/>
          </a:xfrm>
        </p:spPr>
        <p:txBody>
          <a:bodyPr>
            <a:normAutofit/>
          </a:bodyPr>
          <a:lstStyle/>
          <a:p>
            <a:r>
              <a:rPr lang="de-DE" dirty="0" err="1"/>
              <a:t>networks</a:t>
            </a:r>
            <a:r>
              <a:rPr lang="de-DE" dirty="0"/>
              <a:t> </a:t>
            </a:r>
            <a:r>
              <a:rPr lang="de-DE" dirty="0" err="1"/>
              <a:t>should</a:t>
            </a:r>
            <a:r>
              <a:rPr lang="de-DE" dirty="0"/>
              <a:t> handle </a:t>
            </a:r>
            <a:r>
              <a:rPr lang="de-DE" dirty="0" err="1"/>
              <a:t>disruptions</a:t>
            </a:r>
            <a:endParaRPr lang="de-DE" dirty="0"/>
          </a:p>
          <a:p>
            <a:r>
              <a:rPr lang="de-DE" dirty="0"/>
              <a:t>alternative </a:t>
            </a:r>
            <a:r>
              <a:rPr lang="de-DE" dirty="0" err="1"/>
              <a:t>routes</a:t>
            </a:r>
            <a:r>
              <a:rPr lang="de-DE" dirty="0"/>
              <a:t> </a:t>
            </a:r>
            <a:r>
              <a:rPr lang="de-DE" dirty="0" err="1"/>
              <a:t>increase</a:t>
            </a:r>
            <a:r>
              <a:rPr lang="de-DE" dirty="0"/>
              <a:t> </a:t>
            </a:r>
            <a:r>
              <a:rPr lang="de-DE" dirty="0" err="1"/>
              <a:t>robustness</a:t>
            </a:r>
            <a:endParaRPr lang="de-DE" dirty="0"/>
          </a:p>
        </p:txBody>
      </p:sp>
    </p:spTree>
    <p:extLst>
      <p:ext uri="{BB962C8B-B14F-4D97-AF65-F5344CB8AC3E}">
        <p14:creationId xmlns:p14="http://schemas.microsoft.com/office/powerpoint/2010/main" val="182684271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50D75-F9C2-73BE-C5DC-126603B7777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71501B-9AC3-330F-9FC8-500B4387CC23}"/>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7B0D046C-4410-6E77-9B61-66F4813E2AA9}"/>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b="1" dirty="0"/>
              <a:t>Transport Networks: </a:t>
            </a:r>
            <a:r>
              <a:rPr lang="de-DE" b="1" dirty="0" err="1"/>
              <a:t>Functional</a:t>
            </a:r>
            <a:r>
              <a:rPr lang="de-DE" b="1" dirty="0"/>
              <a:t> </a:t>
            </a:r>
            <a:r>
              <a:rPr lang="de-DE" b="1" dirty="0" err="1"/>
              <a:t>Organization</a:t>
            </a:r>
            <a:endParaRPr lang="de-DE" b="1"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69347668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842BF-9AF6-3C63-F88D-52C85E929718}"/>
              </a:ext>
            </a:extLst>
          </p:cNvPr>
          <p:cNvSpPr>
            <a:spLocks noGrp="1"/>
          </p:cNvSpPr>
          <p:nvPr>
            <p:ph type="title"/>
          </p:nvPr>
        </p:nvSpPr>
        <p:spPr>
          <a:xfrm>
            <a:off x="603253" y="539751"/>
            <a:ext cx="7562552" cy="717551"/>
          </a:xfrm>
        </p:spPr>
        <p:txBody>
          <a:bodyPr/>
          <a:lstStyle/>
          <a:p>
            <a:r>
              <a:rPr lang="de-DE" dirty="0" err="1"/>
              <a:t>Functional</a:t>
            </a:r>
            <a:r>
              <a:rPr lang="de-DE" dirty="0"/>
              <a:t> </a:t>
            </a:r>
            <a:r>
              <a:rPr lang="de-DE" dirty="0" err="1"/>
              <a:t>Hierarchy</a:t>
            </a:r>
            <a:r>
              <a:rPr lang="de-DE" dirty="0"/>
              <a:t> </a:t>
            </a:r>
            <a:r>
              <a:rPr lang="de-DE" dirty="0" err="1"/>
              <a:t>of</a:t>
            </a:r>
            <a:r>
              <a:rPr lang="de-DE" dirty="0"/>
              <a:t> Networks</a:t>
            </a:r>
          </a:p>
        </p:txBody>
      </p:sp>
      <p:sp>
        <p:nvSpPr>
          <p:cNvPr id="3" name="Textplatzhalter 2">
            <a:extLst>
              <a:ext uri="{FF2B5EF4-FFF2-40B4-BE49-F238E27FC236}">
                <a16:creationId xmlns:a16="http://schemas.microsoft.com/office/drawing/2014/main" id="{3C92E412-DA59-2C20-9D59-DAA77685CC2B}"/>
              </a:ext>
            </a:extLst>
          </p:cNvPr>
          <p:cNvSpPr>
            <a:spLocks noGrp="1"/>
          </p:cNvSpPr>
          <p:nvPr>
            <p:ph type="body" sz="half" idx="1"/>
          </p:nvPr>
        </p:nvSpPr>
        <p:spPr/>
        <p:txBody>
          <a:bodyPr>
            <a:normAutofit/>
          </a:bodyPr>
          <a:lstStyle/>
          <a:p>
            <a:pPr marL="0" indent="0">
              <a:buNone/>
            </a:pPr>
            <a:r>
              <a:rPr lang="de-DE" dirty="0"/>
              <a:t>Different network </a:t>
            </a:r>
            <a:r>
              <a:rPr lang="de-DE" dirty="0" err="1"/>
              <a:t>levels</a:t>
            </a:r>
            <a:r>
              <a:rPr lang="de-DE" dirty="0"/>
              <a:t> </a:t>
            </a:r>
            <a:r>
              <a:rPr lang="de-DE" dirty="0" err="1"/>
              <a:t>serve</a:t>
            </a:r>
            <a:r>
              <a:rPr lang="de-DE" dirty="0"/>
              <a:t> different </a:t>
            </a:r>
            <a:r>
              <a:rPr lang="de-DE" dirty="0" err="1"/>
              <a:t>purposes</a:t>
            </a:r>
            <a:r>
              <a:rPr lang="de-DE" dirty="0"/>
              <a:t>:</a:t>
            </a:r>
          </a:p>
          <a:p>
            <a:r>
              <a:rPr lang="de-DE" dirty="0" err="1"/>
              <a:t>long-distance</a:t>
            </a:r>
            <a:r>
              <a:rPr lang="de-DE" dirty="0"/>
              <a:t> </a:t>
            </a:r>
            <a:r>
              <a:rPr lang="de-DE" dirty="0" err="1"/>
              <a:t>movement</a:t>
            </a:r>
            <a:endParaRPr lang="de-DE" dirty="0"/>
          </a:p>
          <a:p>
            <a:r>
              <a:rPr lang="de-DE" dirty="0"/>
              <a:t>regional </a:t>
            </a:r>
            <a:r>
              <a:rPr lang="de-DE" dirty="0" err="1"/>
              <a:t>distribution</a:t>
            </a:r>
            <a:endParaRPr lang="de-DE" dirty="0"/>
          </a:p>
          <a:p>
            <a:r>
              <a:rPr lang="de-DE" dirty="0" err="1"/>
              <a:t>local</a:t>
            </a:r>
            <a:r>
              <a:rPr lang="de-DE" dirty="0"/>
              <a:t> </a:t>
            </a:r>
            <a:r>
              <a:rPr lang="de-DE" dirty="0" err="1"/>
              <a:t>access</a:t>
            </a:r>
            <a:endParaRPr lang="de-DE" dirty="0"/>
          </a:p>
        </p:txBody>
      </p:sp>
    </p:spTree>
    <p:extLst>
      <p:ext uri="{BB962C8B-B14F-4D97-AF65-F5344CB8AC3E}">
        <p14:creationId xmlns:p14="http://schemas.microsoft.com/office/powerpoint/2010/main" val="166611723"/>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7F68D0-5329-497C-2652-AE26132F9BCC}"/>
              </a:ext>
            </a:extLst>
          </p:cNvPr>
          <p:cNvSpPr>
            <a:spLocks noGrp="1"/>
          </p:cNvSpPr>
          <p:nvPr>
            <p:ph type="title"/>
          </p:nvPr>
        </p:nvSpPr>
        <p:spPr>
          <a:xfrm>
            <a:off x="603253" y="539751"/>
            <a:ext cx="7807100" cy="717551"/>
          </a:xfrm>
        </p:spPr>
        <p:txBody>
          <a:bodyPr/>
          <a:lstStyle/>
          <a:p>
            <a:r>
              <a:rPr lang="de-DE" dirty="0"/>
              <a:t>Public Transport Network Design</a:t>
            </a:r>
          </a:p>
        </p:txBody>
      </p:sp>
      <p:sp>
        <p:nvSpPr>
          <p:cNvPr id="3" name="Textplatzhalter 2">
            <a:extLst>
              <a:ext uri="{FF2B5EF4-FFF2-40B4-BE49-F238E27FC236}">
                <a16:creationId xmlns:a16="http://schemas.microsoft.com/office/drawing/2014/main" id="{B3D2FCED-0A8D-750B-78CF-A24EE622F56A}"/>
              </a:ext>
            </a:extLst>
          </p:cNvPr>
          <p:cNvSpPr>
            <a:spLocks noGrp="1"/>
          </p:cNvSpPr>
          <p:nvPr>
            <p:ph type="body" sz="half" idx="1"/>
          </p:nvPr>
        </p:nvSpPr>
        <p:spPr/>
        <p:txBody>
          <a:bodyPr>
            <a:normAutofit/>
          </a:bodyPr>
          <a:lstStyle/>
          <a:p>
            <a:r>
              <a:rPr lang="de-DE" dirty="0"/>
              <a:t>Goals:</a:t>
            </a:r>
          </a:p>
          <a:p>
            <a:pPr lvl="1"/>
            <a:r>
              <a:rPr lang="de-DE" dirty="0"/>
              <a:t>high </a:t>
            </a:r>
            <a:r>
              <a:rPr lang="de-DE" dirty="0" err="1"/>
              <a:t>accessibility</a:t>
            </a:r>
            <a:endParaRPr lang="de-DE" dirty="0"/>
          </a:p>
          <a:p>
            <a:pPr lvl="1"/>
            <a:r>
              <a:rPr lang="de-DE" dirty="0" err="1"/>
              <a:t>efficient</a:t>
            </a:r>
            <a:r>
              <a:rPr lang="de-DE" dirty="0"/>
              <a:t> </a:t>
            </a:r>
            <a:r>
              <a:rPr lang="de-DE" dirty="0" err="1"/>
              <a:t>transfers</a:t>
            </a:r>
            <a:endParaRPr lang="de-DE" dirty="0"/>
          </a:p>
          <a:p>
            <a:pPr lvl="1"/>
            <a:r>
              <a:rPr lang="de-DE" dirty="0"/>
              <a:t>reliable </a:t>
            </a:r>
            <a:r>
              <a:rPr lang="de-DE" dirty="0" err="1"/>
              <a:t>operation</a:t>
            </a:r>
            <a:endParaRPr lang="de-DE" dirty="0"/>
          </a:p>
          <a:p>
            <a:r>
              <a:rPr lang="de-DE" dirty="0" err="1"/>
              <a:t>Typical</a:t>
            </a:r>
            <a:r>
              <a:rPr lang="de-DE" dirty="0"/>
              <a:t> </a:t>
            </a:r>
            <a:r>
              <a:rPr lang="de-DE" dirty="0" err="1"/>
              <a:t>structures</a:t>
            </a:r>
            <a:r>
              <a:rPr lang="de-DE" dirty="0"/>
              <a:t>:</a:t>
            </a:r>
          </a:p>
          <a:p>
            <a:pPr lvl="1"/>
            <a:r>
              <a:rPr lang="de-DE" dirty="0"/>
              <a:t>radial </a:t>
            </a:r>
            <a:r>
              <a:rPr lang="de-DE" dirty="0" err="1"/>
              <a:t>systems</a:t>
            </a:r>
            <a:endParaRPr lang="de-DE" dirty="0"/>
          </a:p>
          <a:p>
            <a:pPr lvl="1"/>
            <a:r>
              <a:rPr lang="de-DE" dirty="0"/>
              <a:t>trunk-and-feeder </a:t>
            </a:r>
            <a:r>
              <a:rPr lang="de-DE" dirty="0" err="1"/>
              <a:t>systems</a:t>
            </a:r>
            <a:endParaRPr lang="de-DE" dirty="0"/>
          </a:p>
          <a:p>
            <a:pPr lvl="1"/>
            <a:r>
              <a:rPr lang="de-DE" dirty="0" err="1"/>
              <a:t>grid</a:t>
            </a:r>
            <a:r>
              <a:rPr lang="de-DE" dirty="0"/>
              <a:t> </a:t>
            </a:r>
            <a:r>
              <a:rPr lang="de-DE" dirty="0" err="1"/>
              <a:t>systems</a:t>
            </a:r>
            <a:endParaRPr lang="de-DE" dirty="0"/>
          </a:p>
        </p:txBody>
      </p:sp>
    </p:spTree>
    <p:extLst>
      <p:ext uri="{BB962C8B-B14F-4D97-AF65-F5344CB8AC3E}">
        <p14:creationId xmlns:p14="http://schemas.microsoft.com/office/powerpoint/2010/main" val="243540669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1DD185-6D21-A826-D8C3-9DBB14D2A0FC}"/>
              </a:ext>
            </a:extLst>
          </p:cNvPr>
          <p:cNvSpPr>
            <a:spLocks noGrp="1"/>
          </p:cNvSpPr>
          <p:nvPr>
            <p:ph type="title"/>
          </p:nvPr>
        </p:nvSpPr>
        <p:spPr>
          <a:xfrm>
            <a:off x="603253" y="539751"/>
            <a:ext cx="6382338" cy="717551"/>
          </a:xfrm>
        </p:spPr>
        <p:txBody>
          <a:bodyPr/>
          <a:lstStyle/>
          <a:p>
            <a:r>
              <a:rPr lang="de-DE" dirty="0"/>
              <a:t>Public Transport Integration</a:t>
            </a:r>
          </a:p>
        </p:txBody>
      </p:sp>
      <p:sp>
        <p:nvSpPr>
          <p:cNvPr id="3" name="Textplatzhalter 2">
            <a:extLst>
              <a:ext uri="{FF2B5EF4-FFF2-40B4-BE49-F238E27FC236}">
                <a16:creationId xmlns:a16="http://schemas.microsoft.com/office/drawing/2014/main" id="{13B03E18-B7EE-2B42-0F0C-1BEB78B8A6A1}"/>
              </a:ext>
            </a:extLst>
          </p:cNvPr>
          <p:cNvSpPr>
            <a:spLocks noGrp="1"/>
          </p:cNvSpPr>
          <p:nvPr>
            <p:ph type="body" sz="half" idx="1"/>
          </p:nvPr>
        </p:nvSpPr>
        <p:spPr>
          <a:xfrm>
            <a:off x="970201" y="1386842"/>
            <a:ext cx="4324813" cy="5059521"/>
          </a:xfrm>
        </p:spPr>
        <p:txBody>
          <a:bodyPr>
            <a:normAutofit/>
          </a:bodyPr>
          <a:lstStyle/>
          <a:p>
            <a:r>
              <a:rPr lang="de-DE" dirty="0"/>
              <a:t>multimodal hubs</a:t>
            </a:r>
          </a:p>
          <a:p>
            <a:r>
              <a:rPr lang="de-DE" dirty="0" err="1"/>
              <a:t>coordinated</a:t>
            </a:r>
            <a:r>
              <a:rPr lang="de-DE" dirty="0"/>
              <a:t> </a:t>
            </a:r>
            <a:r>
              <a:rPr lang="de-DE" dirty="0" err="1"/>
              <a:t>timetables</a:t>
            </a:r>
            <a:endParaRPr lang="de-DE" dirty="0"/>
          </a:p>
          <a:p>
            <a:r>
              <a:rPr lang="de-DE" dirty="0" err="1"/>
              <a:t>integrated</a:t>
            </a:r>
            <a:r>
              <a:rPr lang="de-DE" dirty="0"/>
              <a:t> </a:t>
            </a:r>
            <a:r>
              <a:rPr lang="de-DE" dirty="0" err="1"/>
              <a:t>ticketing</a:t>
            </a:r>
            <a:r>
              <a:rPr lang="de-DE" dirty="0"/>
              <a:t> </a:t>
            </a:r>
            <a:r>
              <a:rPr lang="de-DE" dirty="0" err="1"/>
              <a:t>systems</a:t>
            </a:r>
            <a:endParaRPr lang="de-DE" dirty="0"/>
          </a:p>
        </p:txBody>
      </p:sp>
      <p:pic>
        <p:nvPicPr>
          <p:cNvPr id="8194" name="Picture 2" descr="person near train">
            <a:extLst>
              <a:ext uri="{FF2B5EF4-FFF2-40B4-BE49-F238E27FC236}">
                <a16:creationId xmlns:a16="http://schemas.microsoft.com/office/drawing/2014/main" id="{B1F61728-97CF-6282-05BC-D90225B91C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22705" y="1386842"/>
            <a:ext cx="6372003" cy="4248002"/>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4912E45B-9030-E1A7-B08F-6C47367445E6}"/>
              </a:ext>
            </a:extLst>
          </p:cNvPr>
          <p:cNvSpPr txBox="1"/>
          <p:nvPr/>
        </p:nvSpPr>
        <p:spPr>
          <a:xfrm>
            <a:off x="5622705" y="5068996"/>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93859632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FE097F-F2B0-50E8-9B76-8E3E56D090F4}"/>
              </a:ext>
            </a:extLst>
          </p:cNvPr>
          <p:cNvSpPr>
            <a:spLocks noGrp="1"/>
          </p:cNvSpPr>
          <p:nvPr>
            <p:ph type="title"/>
          </p:nvPr>
        </p:nvSpPr>
        <p:spPr>
          <a:xfrm>
            <a:off x="603253" y="539751"/>
            <a:ext cx="5925138" cy="717551"/>
          </a:xfrm>
        </p:spPr>
        <p:txBody>
          <a:bodyPr/>
          <a:lstStyle/>
          <a:p>
            <a:r>
              <a:rPr lang="de-DE" dirty="0"/>
              <a:t>Cycling Network Design</a:t>
            </a:r>
          </a:p>
        </p:txBody>
      </p:sp>
      <p:sp>
        <p:nvSpPr>
          <p:cNvPr id="3" name="Textplatzhalter 2">
            <a:extLst>
              <a:ext uri="{FF2B5EF4-FFF2-40B4-BE49-F238E27FC236}">
                <a16:creationId xmlns:a16="http://schemas.microsoft.com/office/drawing/2014/main" id="{3404E5DD-351C-4C08-CE19-531325187C9B}"/>
              </a:ext>
            </a:extLst>
          </p:cNvPr>
          <p:cNvSpPr>
            <a:spLocks noGrp="1"/>
          </p:cNvSpPr>
          <p:nvPr>
            <p:ph type="body" sz="half" idx="1"/>
          </p:nvPr>
        </p:nvSpPr>
        <p:spPr/>
        <p:txBody>
          <a:bodyPr>
            <a:normAutofit/>
          </a:bodyPr>
          <a:lstStyle/>
          <a:p>
            <a:pPr marL="0" indent="0">
              <a:buNone/>
            </a:pPr>
            <a:r>
              <a:rPr lang="de-DE" dirty="0"/>
              <a:t>Key </a:t>
            </a:r>
            <a:r>
              <a:rPr lang="de-DE" dirty="0" err="1"/>
              <a:t>requirements</a:t>
            </a:r>
            <a:r>
              <a:rPr lang="de-DE" dirty="0"/>
              <a:t>:</a:t>
            </a:r>
          </a:p>
          <a:p>
            <a:r>
              <a:rPr lang="de-DE" dirty="0" err="1"/>
              <a:t>safety</a:t>
            </a:r>
            <a:endParaRPr lang="de-DE" dirty="0"/>
          </a:p>
          <a:p>
            <a:r>
              <a:rPr lang="de-DE" dirty="0" err="1"/>
              <a:t>continuity</a:t>
            </a:r>
            <a:endParaRPr lang="de-DE" dirty="0"/>
          </a:p>
          <a:p>
            <a:r>
              <a:rPr lang="de-DE" dirty="0" err="1"/>
              <a:t>direct</a:t>
            </a:r>
            <a:r>
              <a:rPr lang="de-DE" dirty="0"/>
              <a:t> </a:t>
            </a:r>
            <a:r>
              <a:rPr lang="de-DE" dirty="0" err="1"/>
              <a:t>routes</a:t>
            </a:r>
            <a:endParaRPr lang="de-DE" dirty="0"/>
          </a:p>
          <a:p>
            <a:r>
              <a:rPr lang="de-DE" dirty="0" err="1"/>
              <a:t>separation</a:t>
            </a:r>
            <a:r>
              <a:rPr lang="de-DE" dirty="0"/>
              <a:t> </a:t>
            </a:r>
            <a:r>
              <a:rPr lang="de-DE" dirty="0" err="1"/>
              <a:t>from</a:t>
            </a:r>
            <a:r>
              <a:rPr lang="de-DE" dirty="0"/>
              <a:t> heavy </a:t>
            </a:r>
            <a:r>
              <a:rPr lang="de-DE" dirty="0" err="1"/>
              <a:t>traffic</a:t>
            </a:r>
            <a:endParaRPr lang="de-DE" dirty="0"/>
          </a:p>
        </p:txBody>
      </p:sp>
      <p:pic>
        <p:nvPicPr>
          <p:cNvPr id="9218" name="Picture 2" descr="A row of bicycles parked next to each other">
            <a:extLst>
              <a:ext uri="{FF2B5EF4-FFF2-40B4-BE49-F238E27FC236}">
                <a16:creationId xmlns:a16="http://schemas.microsoft.com/office/drawing/2014/main" id="{12A32658-AD12-E89D-4CAA-9FB46A3EC90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3826"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5AE149A-366F-BE1C-7987-6FCE12C2A242}"/>
              </a:ext>
            </a:extLst>
          </p:cNvPr>
          <p:cNvSpPr txBox="1"/>
          <p:nvPr/>
        </p:nvSpPr>
        <p:spPr>
          <a:xfrm>
            <a:off x="6250026" y="6033568"/>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10: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3529170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A7E86F-428D-27B9-886D-CD136464C16F}"/>
              </a:ext>
            </a:extLst>
          </p:cNvPr>
          <p:cNvSpPr>
            <a:spLocks noGrp="1"/>
          </p:cNvSpPr>
          <p:nvPr>
            <p:ph type="title"/>
          </p:nvPr>
        </p:nvSpPr>
        <p:spPr>
          <a:xfrm>
            <a:off x="603252" y="539751"/>
            <a:ext cx="7520021" cy="717551"/>
          </a:xfrm>
        </p:spPr>
        <p:txBody>
          <a:bodyPr/>
          <a:lstStyle/>
          <a:p>
            <a:r>
              <a:rPr lang="de-DE" dirty="0"/>
              <a:t>Cycling Infrastructure Elements</a:t>
            </a:r>
          </a:p>
        </p:txBody>
      </p:sp>
      <p:sp>
        <p:nvSpPr>
          <p:cNvPr id="3" name="Textplatzhalter 2">
            <a:extLst>
              <a:ext uri="{FF2B5EF4-FFF2-40B4-BE49-F238E27FC236}">
                <a16:creationId xmlns:a16="http://schemas.microsoft.com/office/drawing/2014/main" id="{5C2AE52C-9BCF-BA63-A676-23BBE97E6462}"/>
              </a:ext>
            </a:extLst>
          </p:cNvPr>
          <p:cNvSpPr>
            <a:spLocks noGrp="1"/>
          </p:cNvSpPr>
          <p:nvPr>
            <p:ph type="body" sz="half" idx="1"/>
          </p:nvPr>
        </p:nvSpPr>
        <p:spPr/>
        <p:txBody>
          <a:bodyPr>
            <a:normAutofit/>
          </a:bodyPr>
          <a:lstStyle/>
          <a:p>
            <a:r>
              <a:rPr lang="de-DE" dirty="0"/>
              <a:t>bike </a:t>
            </a:r>
            <a:r>
              <a:rPr lang="de-DE" dirty="0" err="1"/>
              <a:t>lanes</a:t>
            </a:r>
            <a:endParaRPr lang="de-DE" dirty="0"/>
          </a:p>
          <a:p>
            <a:r>
              <a:rPr lang="de-DE" dirty="0" err="1"/>
              <a:t>protected</a:t>
            </a:r>
            <a:r>
              <a:rPr lang="de-DE" dirty="0"/>
              <a:t> </a:t>
            </a:r>
            <a:r>
              <a:rPr lang="de-DE" dirty="0" err="1"/>
              <a:t>cycle</a:t>
            </a:r>
            <a:r>
              <a:rPr lang="de-DE" dirty="0"/>
              <a:t> </a:t>
            </a:r>
            <a:r>
              <a:rPr lang="de-DE" dirty="0" err="1"/>
              <a:t>tracks</a:t>
            </a:r>
            <a:endParaRPr lang="de-DE" dirty="0"/>
          </a:p>
          <a:p>
            <a:r>
              <a:rPr lang="de-DE" dirty="0" err="1"/>
              <a:t>bicycle</a:t>
            </a:r>
            <a:r>
              <a:rPr lang="de-DE" dirty="0"/>
              <a:t> </a:t>
            </a:r>
            <a:r>
              <a:rPr lang="de-DE" dirty="0" err="1"/>
              <a:t>parking</a:t>
            </a:r>
            <a:endParaRPr lang="de-DE" dirty="0"/>
          </a:p>
          <a:p>
            <a:r>
              <a:rPr lang="de-DE" dirty="0"/>
              <a:t>bike-</a:t>
            </a:r>
            <a:r>
              <a:rPr lang="de-DE" dirty="0" err="1"/>
              <a:t>sharing</a:t>
            </a:r>
            <a:r>
              <a:rPr lang="de-DE" dirty="0"/>
              <a:t> </a:t>
            </a:r>
            <a:r>
              <a:rPr lang="de-DE" dirty="0" err="1"/>
              <a:t>integration</a:t>
            </a:r>
            <a:endParaRPr lang="de-DE" dirty="0"/>
          </a:p>
        </p:txBody>
      </p:sp>
      <p:pic>
        <p:nvPicPr>
          <p:cNvPr id="10242" name="Picture 2" descr="cars parked on side of the road during night time">
            <a:extLst>
              <a:ext uri="{FF2B5EF4-FFF2-40B4-BE49-F238E27FC236}">
                <a16:creationId xmlns:a16="http://schemas.microsoft.com/office/drawing/2014/main" id="{0FB0218A-DE5C-1D69-7B1E-1BAFC207A12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4949" y="628651"/>
            <a:ext cx="3733799" cy="560069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74FFDD9E-1E81-C659-3B21-C190EF236F09}"/>
              </a:ext>
            </a:extLst>
          </p:cNvPr>
          <p:cNvSpPr txBox="1"/>
          <p:nvPr/>
        </p:nvSpPr>
        <p:spPr>
          <a:xfrm>
            <a:off x="7817734" y="566330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659413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42289-29DA-F08A-7541-B48C82A31F4E}"/>
              </a:ext>
            </a:extLst>
          </p:cNvPr>
          <p:cNvSpPr>
            <a:spLocks noGrp="1"/>
          </p:cNvSpPr>
          <p:nvPr>
            <p:ph type="title"/>
          </p:nvPr>
        </p:nvSpPr>
        <p:spPr>
          <a:xfrm>
            <a:off x="603252" y="539751"/>
            <a:ext cx="6680049" cy="717551"/>
          </a:xfrm>
        </p:spPr>
        <p:txBody>
          <a:bodyPr/>
          <a:lstStyle/>
          <a:p>
            <a:r>
              <a:rPr lang="de-DE" dirty="0" err="1"/>
              <a:t>Pedestrian</a:t>
            </a:r>
            <a:r>
              <a:rPr lang="de-DE" dirty="0"/>
              <a:t> Network Design</a:t>
            </a:r>
          </a:p>
        </p:txBody>
      </p:sp>
      <p:sp>
        <p:nvSpPr>
          <p:cNvPr id="3" name="Textplatzhalter 2">
            <a:extLst>
              <a:ext uri="{FF2B5EF4-FFF2-40B4-BE49-F238E27FC236}">
                <a16:creationId xmlns:a16="http://schemas.microsoft.com/office/drawing/2014/main" id="{DC8549D7-44F4-B592-A053-986F500EC790}"/>
              </a:ext>
            </a:extLst>
          </p:cNvPr>
          <p:cNvSpPr>
            <a:spLocks noGrp="1"/>
          </p:cNvSpPr>
          <p:nvPr>
            <p:ph type="body" sz="half" idx="1"/>
          </p:nvPr>
        </p:nvSpPr>
        <p:spPr/>
        <p:txBody>
          <a:bodyPr>
            <a:normAutofit/>
          </a:bodyPr>
          <a:lstStyle/>
          <a:p>
            <a:pPr marL="0" indent="0">
              <a:buNone/>
            </a:pPr>
            <a:r>
              <a:rPr lang="de-DE" dirty="0"/>
              <a:t>Key </a:t>
            </a:r>
            <a:r>
              <a:rPr lang="de-DE" dirty="0" err="1"/>
              <a:t>requirements</a:t>
            </a:r>
            <a:r>
              <a:rPr lang="de-DE" dirty="0"/>
              <a:t>:</a:t>
            </a:r>
          </a:p>
          <a:p>
            <a:r>
              <a:rPr lang="de-DE" dirty="0" err="1"/>
              <a:t>short</a:t>
            </a:r>
            <a:r>
              <a:rPr lang="de-DE" dirty="0"/>
              <a:t> </a:t>
            </a:r>
            <a:r>
              <a:rPr lang="de-DE" dirty="0" err="1"/>
              <a:t>walking</a:t>
            </a:r>
            <a:r>
              <a:rPr lang="de-DE" dirty="0"/>
              <a:t> </a:t>
            </a:r>
            <a:r>
              <a:rPr lang="de-DE" dirty="0" err="1"/>
              <a:t>distances</a:t>
            </a:r>
            <a:endParaRPr lang="de-DE" dirty="0"/>
          </a:p>
          <a:p>
            <a:r>
              <a:rPr lang="de-DE" dirty="0"/>
              <a:t>safe </a:t>
            </a:r>
            <a:r>
              <a:rPr lang="de-DE" dirty="0" err="1"/>
              <a:t>crossings</a:t>
            </a:r>
            <a:endParaRPr lang="de-DE" dirty="0"/>
          </a:p>
          <a:p>
            <a:r>
              <a:rPr lang="de-DE" dirty="0" err="1"/>
              <a:t>attractive</a:t>
            </a:r>
            <a:r>
              <a:rPr lang="de-DE" dirty="0"/>
              <a:t> </a:t>
            </a:r>
            <a:r>
              <a:rPr lang="de-DE" dirty="0" err="1"/>
              <a:t>public</a:t>
            </a:r>
            <a:r>
              <a:rPr lang="de-DE" dirty="0"/>
              <a:t> </a:t>
            </a:r>
            <a:r>
              <a:rPr lang="de-DE" dirty="0" err="1"/>
              <a:t>spaces</a:t>
            </a:r>
            <a:endParaRPr lang="de-DE" dirty="0"/>
          </a:p>
          <a:p>
            <a:r>
              <a:rPr lang="de-DE" dirty="0" err="1"/>
              <a:t>accessibility</a:t>
            </a:r>
            <a:r>
              <a:rPr lang="de-DE" dirty="0"/>
              <a:t> </a:t>
            </a:r>
            <a:r>
              <a:rPr lang="de-DE" dirty="0" err="1"/>
              <a:t>for</a:t>
            </a:r>
            <a:r>
              <a:rPr lang="de-DE" dirty="0"/>
              <a:t> all </a:t>
            </a:r>
            <a:r>
              <a:rPr lang="de-DE" dirty="0" err="1"/>
              <a:t>users</a:t>
            </a:r>
            <a:endParaRPr lang="de-DE" dirty="0"/>
          </a:p>
        </p:txBody>
      </p:sp>
      <p:pic>
        <p:nvPicPr>
          <p:cNvPr id="11268" name="Picture 4" descr="people walking in the rain with umbrellas">
            <a:extLst>
              <a:ext uri="{FF2B5EF4-FFF2-40B4-BE49-F238E27FC236}">
                <a16:creationId xmlns:a16="http://schemas.microsoft.com/office/drawing/2014/main" id="{FAEBDA31-2166-8888-F577-4BAAE190701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1790" y="411637"/>
            <a:ext cx="4019107" cy="602866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3A4544DD-6F16-1738-C5AD-02708A0A9BC2}"/>
              </a:ext>
            </a:extLst>
          </p:cNvPr>
          <p:cNvSpPr txBox="1"/>
          <p:nvPr/>
        </p:nvSpPr>
        <p:spPr>
          <a:xfrm>
            <a:off x="7615715" y="5886589"/>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41423954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8DBE7F-B71F-C76A-7523-9EC3237BB6BE}"/>
              </a:ext>
            </a:extLst>
          </p:cNvPr>
          <p:cNvSpPr>
            <a:spLocks noGrp="1"/>
          </p:cNvSpPr>
          <p:nvPr>
            <p:ph type="title"/>
          </p:nvPr>
        </p:nvSpPr>
        <p:spPr/>
        <p:txBody>
          <a:bodyPr/>
          <a:lstStyle/>
          <a:p>
            <a:r>
              <a:rPr lang="de-DE" dirty="0" err="1"/>
              <a:t>Walkability</a:t>
            </a:r>
            <a:endParaRPr lang="de-DE" dirty="0"/>
          </a:p>
        </p:txBody>
      </p:sp>
      <p:sp>
        <p:nvSpPr>
          <p:cNvPr id="3" name="Textplatzhalter 2">
            <a:extLst>
              <a:ext uri="{FF2B5EF4-FFF2-40B4-BE49-F238E27FC236}">
                <a16:creationId xmlns:a16="http://schemas.microsoft.com/office/drawing/2014/main" id="{139BC41F-ADB5-C82E-F674-4C627DE1D563}"/>
              </a:ext>
            </a:extLst>
          </p:cNvPr>
          <p:cNvSpPr>
            <a:spLocks noGrp="1"/>
          </p:cNvSpPr>
          <p:nvPr>
            <p:ph type="body" sz="half" idx="1"/>
          </p:nvPr>
        </p:nvSpPr>
        <p:spPr/>
        <p:txBody>
          <a:bodyPr>
            <a:normAutofit/>
          </a:bodyPr>
          <a:lstStyle/>
          <a:p>
            <a:pPr marL="0" indent="0">
              <a:buNone/>
            </a:pPr>
            <a:r>
              <a:rPr lang="de-DE" dirty="0" err="1"/>
              <a:t>Indicators</a:t>
            </a:r>
            <a:r>
              <a:rPr lang="de-DE" dirty="0"/>
              <a:t>:</a:t>
            </a:r>
          </a:p>
          <a:p>
            <a:r>
              <a:rPr lang="de-DE" dirty="0" err="1"/>
              <a:t>sidewalk</a:t>
            </a:r>
            <a:r>
              <a:rPr lang="de-DE" dirty="0"/>
              <a:t> </a:t>
            </a:r>
            <a:r>
              <a:rPr lang="de-DE" dirty="0" err="1"/>
              <a:t>quality</a:t>
            </a:r>
            <a:endParaRPr lang="de-DE" dirty="0"/>
          </a:p>
          <a:p>
            <a:r>
              <a:rPr lang="de-DE" dirty="0" err="1"/>
              <a:t>connectivity</a:t>
            </a:r>
            <a:endParaRPr lang="de-DE" dirty="0"/>
          </a:p>
          <a:p>
            <a:r>
              <a:rPr lang="de-DE" dirty="0" err="1"/>
              <a:t>crossing</a:t>
            </a:r>
            <a:r>
              <a:rPr lang="de-DE" dirty="0"/>
              <a:t> </a:t>
            </a:r>
            <a:r>
              <a:rPr lang="de-DE" dirty="0" err="1"/>
              <a:t>density</a:t>
            </a:r>
            <a:endParaRPr lang="de-DE" dirty="0"/>
          </a:p>
          <a:p>
            <a:r>
              <a:rPr lang="de-DE" dirty="0"/>
              <a:t>urban design </a:t>
            </a:r>
            <a:r>
              <a:rPr lang="de-DE" dirty="0" err="1"/>
              <a:t>quality</a:t>
            </a:r>
            <a:endParaRPr lang="de-DE" dirty="0"/>
          </a:p>
        </p:txBody>
      </p:sp>
    </p:spTree>
    <p:extLst>
      <p:ext uri="{BB962C8B-B14F-4D97-AF65-F5344CB8AC3E}">
        <p14:creationId xmlns:p14="http://schemas.microsoft.com/office/powerpoint/2010/main" val="238654946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C8D77-6A3F-5C77-418A-A3F434DCBA0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7055F11-EEE9-5E8A-771D-79E8FB7A173D}"/>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1F314E62-6CE7-1B24-2373-D31D45C3C799}"/>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b="1" dirty="0"/>
              <a:t>Quality </a:t>
            </a:r>
            <a:r>
              <a:rPr lang="de-DE" b="1" dirty="0" err="1"/>
              <a:t>Criteria</a:t>
            </a:r>
            <a:r>
              <a:rPr lang="de-DE" b="1" dirty="0"/>
              <a:t> </a:t>
            </a:r>
            <a:r>
              <a:rPr lang="de-DE" b="1" dirty="0" err="1"/>
              <a:t>for</a:t>
            </a:r>
            <a:r>
              <a:rPr lang="de-DE" b="1"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313792940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9DDB29-0604-4705-D665-8000D2CF5C80}"/>
              </a:ext>
            </a:extLst>
          </p:cNvPr>
          <p:cNvSpPr>
            <a:spLocks noGrp="1"/>
          </p:cNvSpPr>
          <p:nvPr>
            <p:ph type="title"/>
          </p:nvPr>
        </p:nvSpPr>
        <p:spPr/>
        <p:txBody>
          <a:bodyPr/>
          <a:lstStyle/>
          <a:p>
            <a:r>
              <a:rPr lang="de-DE" dirty="0"/>
              <a:t>Operational </a:t>
            </a:r>
            <a:r>
              <a:rPr lang="de-DE" dirty="0" err="1"/>
              <a:t>Criteria</a:t>
            </a:r>
            <a:endParaRPr lang="de-DE" dirty="0"/>
          </a:p>
        </p:txBody>
      </p:sp>
      <p:sp>
        <p:nvSpPr>
          <p:cNvPr id="3" name="Textplatzhalter 2">
            <a:extLst>
              <a:ext uri="{FF2B5EF4-FFF2-40B4-BE49-F238E27FC236}">
                <a16:creationId xmlns:a16="http://schemas.microsoft.com/office/drawing/2014/main" id="{CE7F4D19-6B4A-7F41-87CA-840970F9C7D7}"/>
              </a:ext>
            </a:extLst>
          </p:cNvPr>
          <p:cNvSpPr>
            <a:spLocks noGrp="1"/>
          </p:cNvSpPr>
          <p:nvPr>
            <p:ph type="body" sz="half" idx="1"/>
          </p:nvPr>
        </p:nvSpPr>
        <p:spPr/>
        <p:txBody>
          <a:bodyPr>
            <a:normAutofit/>
          </a:bodyPr>
          <a:lstStyle/>
          <a:p>
            <a:r>
              <a:rPr lang="de-DE" dirty="0" err="1"/>
              <a:t>travel</a:t>
            </a:r>
            <a:r>
              <a:rPr lang="de-DE" dirty="0"/>
              <a:t> time</a:t>
            </a:r>
          </a:p>
          <a:p>
            <a:r>
              <a:rPr lang="de-DE" dirty="0"/>
              <a:t>network </a:t>
            </a:r>
            <a:r>
              <a:rPr lang="de-DE" dirty="0" err="1"/>
              <a:t>capacity</a:t>
            </a:r>
            <a:endParaRPr lang="de-DE" dirty="0"/>
          </a:p>
          <a:p>
            <a:r>
              <a:rPr lang="de-DE" dirty="0" err="1"/>
              <a:t>reliability</a:t>
            </a:r>
            <a:endParaRPr lang="de-DE" dirty="0"/>
          </a:p>
          <a:p>
            <a:r>
              <a:rPr lang="de-DE" dirty="0" err="1"/>
              <a:t>connectivity</a:t>
            </a:r>
            <a:endParaRPr lang="de-DE" dirty="0"/>
          </a:p>
        </p:txBody>
      </p:sp>
    </p:spTree>
    <p:extLst>
      <p:ext uri="{BB962C8B-B14F-4D97-AF65-F5344CB8AC3E}">
        <p14:creationId xmlns:p14="http://schemas.microsoft.com/office/powerpoint/2010/main" val="3134348885"/>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9A7A2-2C20-1EE9-DF57-82FBED43358A}"/>
              </a:ext>
            </a:extLst>
          </p:cNvPr>
          <p:cNvSpPr>
            <a:spLocks noGrp="1"/>
          </p:cNvSpPr>
          <p:nvPr>
            <p:ph type="title"/>
          </p:nvPr>
        </p:nvSpPr>
        <p:spPr/>
        <p:txBody>
          <a:bodyPr/>
          <a:lstStyle/>
          <a:p>
            <a:r>
              <a:rPr lang="de-DE" dirty="0"/>
              <a:t>User-</a:t>
            </a:r>
            <a:r>
              <a:rPr lang="de-DE" dirty="0" err="1"/>
              <a:t>Oriented</a:t>
            </a:r>
            <a:r>
              <a:rPr lang="de-DE" dirty="0"/>
              <a:t> </a:t>
            </a:r>
            <a:r>
              <a:rPr lang="de-DE" dirty="0" err="1"/>
              <a:t>Criteria</a:t>
            </a:r>
            <a:endParaRPr lang="de-DE" dirty="0"/>
          </a:p>
        </p:txBody>
      </p:sp>
      <p:sp>
        <p:nvSpPr>
          <p:cNvPr id="3" name="Textplatzhalter 2">
            <a:extLst>
              <a:ext uri="{FF2B5EF4-FFF2-40B4-BE49-F238E27FC236}">
                <a16:creationId xmlns:a16="http://schemas.microsoft.com/office/drawing/2014/main" id="{0DAA2A4E-BF39-3B48-1A73-A8DD46996270}"/>
              </a:ext>
            </a:extLst>
          </p:cNvPr>
          <p:cNvSpPr>
            <a:spLocks noGrp="1"/>
          </p:cNvSpPr>
          <p:nvPr>
            <p:ph type="body" sz="half" idx="1"/>
          </p:nvPr>
        </p:nvSpPr>
        <p:spPr/>
        <p:txBody>
          <a:bodyPr>
            <a:normAutofit/>
          </a:bodyPr>
          <a:lstStyle/>
          <a:p>
            <a:r>
              <a:rPr lang="de-DE" dirty="0" err="1"/>
              <a:t>comfort</a:t>
            </a:r>
            <a:endParaRPr lang="de-DE" dirty="0"/>
          </a:p>
          <a:p>
            <a:r>
              <a:rPr lang="de-DE" dirty="0" err="1"/>
              <a:t>safety</a:t>
            </a:r>
            <a:r>
              <a:rPr lang="de-DE" dirty="0"/>
              <a:t> </a:t>
            </a:r>
            <a:r>
              <a:rPr lang="de-DE" dirty="0" err="1"/>
              <a:t>perception</a:t>
            </a:r>
            <a:endParaRPr lang="de-DE" dirty="0"/>
          </a:p>
          <a:p>
            <a:r>
              <a:rPr lang="de-DE" dirty="0" err="1"/>
              <a:t>accessibility</a:t>
            </a:r>
            <a:endParaRPr lang="de-DE" dirty="0"/>
          </a:p>
          <a:p>
            <a:r>
              <a:rPr lang="de-DE" dirty="0" err="1"/>
              <a:t>ease</a:t>
            </a:r>
            <a:r>
              <a:rPr lang="de-DE" dirty="0"/>
              <a:t> </a:t>
            </a:r>
            <a:r>
              <a:rPr lang="de-DE" dirty="0" err="1"/>
              <a:t>of</a:t>
            </a:r>
            <a:r>
              <a:rPr lang="de-DE" dirty="0"/>
              <a:t> </a:t>
            </a:r>
            <a:r>
              <a:rPr lang="de-DE" dirty="0" err="1"/>
              <a:t>orientation</a:t>
            </a:r>
            <a:endParaRPr lang="de-DE" dirty="0"/>
          </a:p>
        </p:txBody>
      </p:sp>
      <p:pic>
        <p:nvPicPr>
          <p:cNvPr id="12290" name="Picture 2" descr="a yellow sign sitting on the side of a snow covered road">
            <a:extLst>
              <a:ext uri="{FF2B5EF4-FFF2-40B4-BE49-F238E27FC236}">
                <a16:creationId xmlns:a16="http://schemas.microsoft.com/office/drawing/2014/main" id="{E8FD7939-1499-272C-5823-E86290A9D60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96789" y="247582"/>
            <a:ext cx="4649086" cy="619878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DECB8824-9E12-BFCC-E913-49221880BE81}"/>
              </a:ext>
            </a:extLst>
          </p:cNvPr>
          <p:cNvSpPr txBox="1"/>
          <p:nvPr/>
        </p:nvSpPr>
        <p:spPr>
          <a:xfrm>
            <a:off x="7096789" y="5907855"/>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43596231"/>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EDE549-4F05-50BC-B4CA-F76197F24EED}"/>
              </a:ext>
            </a:extLst>
          </p:cNvPr>
          <p:cNvSpPr>
            <a:spLocks noGrp="1"/>
          </p:cNvSpPr>
          <p:nvPr>
            <p:ph type="title"/>
          </p:nvPr>
        </p:nvSpPr>
        <p:spPr/>
        <p:txBody>
          <a:bodyPr/>
          <a:lstStyle/>
          <a:p>
            <a:r>
              <a:rPr lang="de-DE" dirty="0" err="1"/>
              <a:t>Sustainability</a:t>
            </a:r>
            <a:r>
              <a:rPr lang="de-DE" dirty="0"/>
              <a:t> </a:t>
            </a:r>
            <a:r>
              <a:rPr lang="de-DE" dirty="0" err="1"/>
              <a:t>Criteria</a:t>
            </a:r>
            <a:endParaRPr lang="de-DE" dirty="0"/>
          </a:p>
        </p:txBody>
      </p:sp>
      <p:sp>
        <p:nvSpPr>
          <p:cNvPr id="3" name="Textplatzhalter 2">
            <a:extLst>
              <a:ext uri="{FF2B5EF4-FFF2-40B4-BE49-F238E27FC236}">
                <a16:creationId xmlns:a16="http://schemas.microsoft.com/office/drawing/2014/main" id="{12E461C9-ADDF-5047-97AC-7984AD8C85F8}"/>
              </a:ext>
            </a:extLst>
          </p:cNvPr>
          <p:cNvSpPr>
            <a:spLocks noGrp="1"/>
          </p:cNvSpPr>
          <p:nvPr>
            <p:ph type="body" sz="half" idx="1"/>
          </p:nvPr>
        </p:nvSpPr>
        <p:spPr/>
        <p:txBody>
          <a:bodyPr>
            <a:normAutofit/>
          </a:bodyPr>
          <a:lstStyle/>
          <a:p>
            <a:r>
              <a:rPr lang="de-DE" dirty="0"/>
              <a:t>environmental </a:t>
            </a:r>
            <a:r>
              <a:rPr lang="de-DE" dirty="0" err="1"/>
              <a:t>impact</a:t>
            </a:r>
            <a:endParaRPr lang="de-DE" dirty="0"/>
          </a:p>
          <a:p>
            <a:r>
              <a:rPr lang="de-DE" dirty="0" err="1"/>
              <a:t>land</a:t>
            </a:r>
            <a:r>
              <a:rPr lang="de-DE" dirty="0"/>
              <a:t> </a:t>
            </a:r>
            <a:r>
              <a:rPr lang="de-DE" dirty="0" err="1"/>
              <a:t>consumption</a:t>
            </a:r>
            <a:endParaRPr lang="de-DE" dirty="0"/>
          </a:p>
          <a:p>
            <a:r>
              <a:rPr lang="de-DE" dirty="0" err="1"/>
              <a:t>energy</a:t>
            </a:r>
            <a:r>
              <a:rPr lang="de-DE" dirty="0"/>
              <a:t> </a:t>
            </a:r>
            <a:r>
              <a:rPr lang="de-DE" dirty="0" err="1"/>
              <a:t>efficiency</a:t>
            </a:r>
            <a:endParaRPr lang="de-DE" dirty="0"/>
          </a:p>
          <a:p>
            <a:r>
              <a:rPr lang="de-DE" dirty="0"/>
              <a:t>support </a:t>
            </a:r>
            <a:r>
              <a:rPr lang="de-DE" dirty="0" err="1"/>
              <a:t>for</a:t>
            </a:r>
            <a:r>
              <a:rPr lang="de-DE" dirty="0"/>
              <a:t> </a:t>
            </a:r>
            <a:r>
              <a:rPr lang="de-DE" dirty="0" err="1"/>
              <a:t>active</a:t>
            </a:r>
            <a:r>
              <a:rPr lang="de-DE" dirty="0"/>
              <a:t> </a:t>
            </a:r>
            <a:r>
              <a:rPr lang="de-DE" dirty="0" err="1"/>
              <a:t>mobility</a:t>
            </a:r>
            <a:endParaRPr lang="de-DE" dirty="0"/>
          </a:p>
        </p:txBody>
      </p:sp>
    </p:spTree>
    <p:extLst>
      <p:ext uri="{BB962C8B-B14F-4D97-AF65-F5344CB8AC3E}">
        <p14:creationId xmlns:p14="http://schemas.microsoft.com/office/powerpoint/2010/main" val="315599161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ABB898-2660-0738-C06D-A76811DFCD91}"/>
              </a:ext>
            </a:extLst>
          </p:cNvPr>
          <p:cNvSpPr>
            <a:spLocks noGrp="1"/>
          </p:cNvSpPr>
          <p:nvPr>
            <p:ph type="title"/>
          </p:nvPr>
        </p:nvSpPr>
        <p:spPr>
          <a:xfrm>
            <a:off x="603252" y="539751"/>
            <a:ext cx="5414775" cy="717551"/>
          </a:xfrm>
        </p:spPr>
        <p:txBody>
          <a:bodyPr/>
          <a:lstStyle/>
          <a:p>
            <a:r>
              <a:rPr lang="de-DE" dirty="0"/>
              <a:t>Evaluation </a:t>
            </a:r>
            <a:r>
              <a:rPr lang="de-DE" dirty="0" err="1"/>
              <a:t>of</a:t>
            </a:r>
            <a:r>
              <a:rPr lang="de-DE" dirty="0"/>
              <a:t> Networks</a:t>
            </a:r>
          </a:p>
        </p:txBody>
      </p:sp>
      <p:sp>
        <p:nvSpPr>
          <p:cNvPr id="3" name="Textplatzhalter 2">
            <a:extLst>
              <a:ext uri="{FF2B5EF4-FFF2-40B4-BE49-F238E27FC236}">
                <a16:creationId xmlns:a16="http://schemas.microsoft.com/office/drawing/2014/main" id="{D3E4F76A-591B-721C-A2A0-C422C238CCC9}"/>
              </a:ext>
            </a:extLst>
          </p:cNvPr>
          <p:cNvSpPr>
            <a:spLocks noGrp="1"/>
          </p:cNvSpPr>
          <p:nvPr>
            <p:ph type="body" sz="half" idx="1"/>
          </p:nvPr>
        </p:nvSpPr>
        <p:spPr/>
        <p:txBody>
          <a:bodyPr>
            <a:normAutofit/>
          </a:bodyPr>
          <a:lstStyle/>
          <a:p>
            <a:pPr marL="0" indent="0">
              <a:buNone/>
            </a:pPr>
            <a:r>
              <a:rPr lang="de-DE" dirty="0"/>
              <a:t>Methods </a:t>
            </a:r>
            <a:r>
              <a:rPr lang="de-DE" dirty="0" err="1"/>
              <a:t>include</a:t>
            </a:r>
            <a:r>
              <a:rPr lang="de-DE" dirty="0"/>
              <a:t>:</a:t>
            </a:r>
          </a:p>
          <a:p>
            <a:r>
              <a:rPr lang="de-DE" dirty="0" err="1"/>
              <a:t>accessibility</a:t>
            </a:r>
            <a:r>
              <a:rPr lang="de-DE" dirty="0"/>
              <a:t> </a:t>
            </a:r>
            <a:r>
              <a:rPr lang="de-DE" dirty="0" err="1"/>
              <a:t>analysis</a:t>
            </a:r>
            <a:endParaRPr lang="de-DE" dirty="0"/>
          </a:p>
          <a:p>
            <a:r>
              <a:rPr lang="de-DE" dirty="0"/>
              <a:t>GIS-</a:t>
            </a:r>
            <a:r>
              <a:rPr lang="de-DE" dirty="0" err="1"/>
              <a:t>based</a:t>
            </a:r>
            <a:r>
              <a:rPr lang="de-DE" dirty="0"/>
              <a:t> </a:t>
            </a:r>
            <a:r>
              <a:rPr lang="de-DE" dirty="0" err="1"/>
              <a:t>modelling</a:t>
            </a:r>
            <a:endParaRPr lang="de-DE" dirty="0"/>
          </a:p>
          <a:p>
            <a:r>
              <a:rPr lang="de-DE" dirty="0" err="1"/>
              <a:t>transport</a:t>
            </a:r>
            <a:r>
              <a:rPr lang="de-DE" dirty="0"/>
              <a:t> </a:t>
            </a:r>
            <a:r>
              <a:rPr lang="de-DE" dirty="0" err="1"/>
              <a:t>simulation</a:t>
            </a:r>
            <a:endParaRPr lang="de-DE" dirty="0"/>
          </a:p>
          <a:p>
            <a:r>
              <a:rPr lang="de-DE" dirty="0" err="1"/>
              <a:t>user</a:t>
            </a:r>
            <a:r>
              <a:rPr lang="de-DE" dirty="0"/>
              <a:t> </a:t>
            </a:r>
            <a:r>
              <a:rPr lang="de-DE" dirty="0" err="1"/>
              <a:t>surveys</a:t>
            </a:r>
            <a:endParaRPr lang="de-DE" dirty="0"/>
          </a:p>
        </p:txBody>
      </p:sp>
    </p:spTree>
    <p:extLst>
      <p:ext uri="{BB962C8B-B14F-4D97-AF65-F5344CB8AC3E}">
        <p14:creationId xmlns:p14="http://schemas.microsoft.com/office/powerpoint/2010/main" val="3057796609"/>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02A0A-3A37-E651-4B8A-ACB5A68A6E0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1E3A040-3975-D70A-02CE-F78802D3E5C1}"/>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3331B634-184A-4AD9-2073-C016C535D9FF}"/>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b="1" dirty="0"/>
              <a:t>Current Trends</a:t>
            </a:r>
          </a:p>
        </p:txBody>
      </p:sp>
    </p:spTree>
    <p:extLst>
      <p:ext uri="{BB962C8B-B14F-4D97-AF65-F5344CB8AC3E}">
        <p14:creationId xmlns:p14="http://schemas.microsoft.com/office/powerpoint/2010/main" val="147374246"/>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22FF41-B045-6AFB-0765-88D2D5368469}"/>
              </a:ext>
            </a:extLst>
          </p:cNvPr>
          <p:cNvSpPr>
            <a:spLocks noGrp="1"/>
          </p:cNvSpPr>
          <p:nvPr>
            <p:ph type="title"/>
          </p:nvPr>
        </p:nvSpPr>
        <p:spPr/>
        <p:txBody>
          <a:bodyPr/>
          <a:lstStyle/>
          <a:p>
            <a:r>
              <a:rPr lang="de-DE" dirty="0"/>
              <a:t>Emerging Trends</a:t>
            </a:r>
          </a:p>
        </p:txBody>
      </p:sp>
      <p:sp>
        <p:nvSpPr>
          <p:cNvPr id="3" name="Textplatzhalter 2">
            <a:extLst>
              <a:ext uri="{FF2B5EF4-FFF2-40B4-BE49-F238E27FC236}">
                <a16:creationId xmlns:a16="http://schemas.microsoft.com/office/drawing/2014/main" id="{FB0EB659-02CB-9AC2-522D-D738B34A6ED3}"/>
              </a:ext>
            </a:extLst>
          </p:cNvPr>
          <p:cNvSpPr>
            <a:spLocks noGrp="1"/>
          </p:cNvSpPr>
          <p:nvPr>
            <p:ph type="body" sz="half" idx="1"/>
          </p:nvPr>
        </p:nvSpPr>
        <p:spPr>
          <a:xfrm>
            <a:off x="970201" y="1386842"/>
            <a:ext cx="5419966" cy="5059521"/>
          </a:xfrm>
        </p:spPr>
        <p:txBody>
          <a:bodyPr>
            <a:normAutofit/>
          </a:bodyPr>
          <a:lstStyle/>
          <a:p>
            <a:r>
              <a:rPr lang="de-DE" dirty="0"/>
              <a:t>smart </a:t>
            </a:r>
            <a:r>
              <a:rPr lang="de-DE" dirty="0" err="1"/>
              <a:t>mobility</a:t>
            </a:r>
            <a:r>
              <a:rPr lang="de-DE" dirty="0"/>
              <a:t> </a:t>
            </a:r>
            <a:r>
              <a:rPr lang="de-DE" dirty="0" err="1"/>
              <a:t>networks</a:t>
            </a:r>
            <a:endParaRPr lang="de-DE" dirty="0"/>
          </a:p>
          <a:p>
            <a:r>
              <a:rPr lang="de-DE" dirty="0"/>
              <a:t>Mobility-</a:t>
            </a:r>
            <a:r>
              <a:rPr lang="de-DE" dirty="0" err="1"/>
              <a:t>as</a:t>
            </a:r>
            <a:r>
              <a:rPr lang="de-DE" dirty="0"/>
              <a:t>-a-Service (</a:t>
            </a:r>
            <a:r>
              <a:rPr lang="de-DE" dirty="0" err="1"/>
              <a:t>MaaS</a:t>
            </a:r>
            <a:r>
              <a:rPr lang="de-DE" dirty="0"/>
              <a:t>)</a:t>
            </a:r>
          </a:p>
          <a:p>
            <a:r>
              <a:rPr lang="de-DE" dirty="0" err="1"/>
              <a:t>climate</a:t>
            </a:r>
            <a:r>
              <a:rPr lang="de-DE" dirty="0"/>
              <a:t>-resilient </a:t>
            </a:r>
            <a:r>
              <a:rPr lang="de-DE" dirty="0" err="1"/>
              <a:t>infrastructure</a:t>
            </a:r>
            <a:endParaRPr lang="de-DE" dirty="0"/>
          </a:p>
          <a:p>
            <a:r>
              <a:rPr lang="de-DE" dirty="0" err="1"/>
              <a:t>increasing</a:t>
            </a:r>
            <a:r>
              <a:rPr lang="de-DE" dirty="0"/>
              <a:t> multimodal </a:t>
            </a:r>
            <a:r>
              <a:rPr lang="de-DE" dirty="0" err="1"/>
              <a:t>integration</a:t>
            </a:r>
            <a:endParaRPr lang="de-DE" dirty="0"/>
          </a:p>
          <a:p>
            <a:r>
              <a:rPr lang="de-DE" dirty="0" err="1"/>
              <a:t>increasing</a:t>
            </a:r>
            <a:r>
              <a:rPr lang="de-DE" dirty="0"/>
              <a:t> </a:t>
            </a:r>
            <a:r>
              <a:rPr lang="de-DE" dirty="0" err="1"/>
              <a:t>accessibility</a:t>
            </a:r>
            <a:endParaRPr lang="de-DE" dirty="0"/>
          </a:p>
        </p:txBody>
      </p:sp>
      <p:pic>
        <p:nvPicPr>
          <p:cNvPr id="13314" name="Picture 2" descr="a city bus with its doors open and a ramp attached to it">
            <a:extLst>
              <a:ext uri="{FF2B5EF4-FFF2-40B4-BE49-F238E27FC236}">
                <a16:creationId xmlns:a16="http://schemas.microsoft.com/office/drawing/2014/main" id="{68C104BD-C68D-B5F0-1FF0-FCE300E9F2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741405"/>
            <a:ext cx="6001727" cy="3375190"/>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B6E14231-6E90-9B51-159B-4B6D25FED759}"/>
              </a:ext>
            </a:extLst>
          </p:cNvPr>
          <p:cNvSpPr txBox="1"/>
          <p:nvPr/>
        </p:nvSpPr>
        <p:spPr>
          <a:xfrm>
            <a:off x="6096000" y="4574994"/>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13568685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Learning Objectives</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a:bodyPr>
          <a:lstStyle/>
          <a:p>
            <a:pPr marL="0" indent="0">
              <a:buNone/>
            </a:pPr>
            <a:r>
              <a:rPr lang="en-GB" noProof="1"/>
              <a:t>Students can:</a:t>
            </a:r>
          </a:p>
          <a:p>
            <a:r>
              <a:rPr lang="en-GB" noProof="1"/>
              <a:t>explain the purpose and functions of transport network planning</a:t>
            </a:r>
          </a:p>
          <a:p>
            <a:r>
              <a:rPr lang="en-GB" noProof="1"/>
              <a:t>understand principles of Integrated Network Design (IND)</a:t>
            </a:r>
          </a:p>
          <a:p>
            <a:r>
              <a:rPr lang="en-GB" noProof="1"/>
              <a:t>distinguish different transport network structures</a:t>
            </a:r>
          </a:p>
          <a:p>
            <a:r>
              <a:rPr lang="en-GB" noProof="1"/>
              <a:t>analyse network organisation for public transport, cycling and walking</a:t>
            </a:r>
          </a:p>
          <a:p>
            <a:r>
              <a:rPr lang="en-GB" noProof="1"/>
              <a:t>evaluate transport networks using quality criteria</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7432A-A6EE-AA37-3423-7959F409B98C}"/>
              </a:ext>
            </a:extLst>
          </p:cNvPr>
          <p:cNvSpPr>
            <a:spLocks noGrp="1"/>
          </p:cNvSpPr>
          <p:nvPr>
            <p:ph type="title"/>
          </p:nvPr>
        </p:nvSpPr>
        <p:spPr/>
        <p:txBody>
          <a:bodyPr/>
          <a:lstStyle/>
          <a:p>
            <a:r>
              <a:rPr lang="de-DE" dirty="0"/>
              <a:t>Key </a:t>
            </a:r>
            <a:r>
              <a:rPr lang="de-DE" dirty="0" err="1"/>
              <a:t>takeaways</a:t>
            </a:r>
            <a:endParaRPr lang="de-DE" dirty="0"/>
          </a:p>
        </p:txBody>
      </p:sp>
      <p:sp>
        <p:nvSpPr>
          <p:cNvPr id="3" name="Textplatzhalter 2">
            <a:extLst>
              <a:ext uri="{FF2B5EF4-FFF2-40B4-BE49-F238E27FC236}">
                <a16:creationId xmlns:a16="http://schemas.microsoft.com/office/drawing/2014/main" id="{25F5CA57-F4D1-E1F7-3E98-D98855561DA5}"/>
              </a:ext>
            </a:extLst>
          </p:cNvPr>
          <p:cNvSpPr>
            <a:spLocks noGrp="1"/>
          </p:cNvSpPr>
          <p:nvPr>
            <p:ph type="body" sz="half" idx="1"/>
          </p:nvPr>
        </p:nvSpPr>
        <p:spPr/>
        <p:txBody>
          <a:bodyPr/>
          <a:lstStyle/>
          <a:p>
            <a:r>
              <a:rPr lang="de-DE" dirty="0"/>
              <a:t>Transport network </a:t>
            </a:r>
            <a:r>
              <a:rPr lang="de-DE" dirty="0" err="1"/>
              <a:t>planning</a:t>
            </a:r>
            <a:r>
              <a:rPr lang="de-DE" dirty="0"/>
              <a:t> </a:t>
            </a:r>
            <a:r>
              <a:rPr lang="de-DE" dirty="0" err="1"/>
              <a:t>organises</a:t>
            </a:r>
            <a:r>
              <a:rPr lang="de-DE" dirty="0"/>
              <a:t> </a:t>
            </a:r>
            <a:r>
              <a:rPr lang="de-DE" dirty="0" err="1"/>
              <a:t>mobility</a:t>
            </a:r>
            <a:r>
              <a:rPr lang="de-DE" dirty="0"/>
              <a:t> </a:t>
            </a:r>
            <a:r>
              <a:rPr lang="de-DE" dirty="0" err="1"/>
              <a:t>systems</a:t>
            </a:r>
            <a:r>
              <a:rPr lang="de-DE" dirty="0"/>
              <a:t> </a:t>
            </a:r>
            <a:r>
              <a:rPr lang="de-DE" dirty="0" err="1"/>
              <a:t>spatially</a:t>
            </a:r>
            <a:r>
              <a:rPr lang="de-DE" dirty="0"/>
              <a:t> and </a:t>
            </a:r>
            <a:r>
              <a:rPr lang="de-DE" dirty="0" err="1"/>
              <a:t>functionally</a:t>
            </a:r>
            <a:endParaRPr lang="de-DE" dirty="0"/>
          </a:p>
          <a:p>
            <a:r>
              <a:rPr lang="de-DE" dirty="0"/>
              <a:t>Integrated Network Design </a:t>
            </a:r>
            <a:r>
              <a:rPr lang="de-DE" dirty="0" err="1"/>
              <a:t>connects</a:t>
            </a:r>
            <a:r>
              <a:rPr lang="de-DE" dirty="0"/>
              <a:t> different </a:t>
            </a:r>
            <a:r>
              <a:rPr lang="de-DE" dirty="0" err="1"/>
              <a:t>transport</a:t>
            </a:r>
            <a:r>
              <a:rPr lang="de-DE" dirty="0"/>
              <a:t> </a:t>
            </a:r>
            <a:r>
              <a:rPr lang="de-DE" dirty="0" err="1"/>
              <a:t>modes</a:t>
            </a:r>
            <a:endParaRPr lang="de-DE" dirty="0"/>
          </a:p>
          <a:p>
            <a:r>
              <a:rPr lang="de-DE" dirty="0"/>
              <a:t>Network </a:t>
            </a:r>
            <a:r>
              <a:rPr lang="de-DE" dirty="0" err="1"/>
              <a:t>quality</a:t>
            </a:r>
            <a:r>
              <a:rPr lang="de-DE" dirty="0"/>
              <a:t> </a:t>
            </a:r>
            <a:r>
              <a:rPr lang="de-DE" dirty="0" err="1"/>
              <a:t>depends</a:t>
            </a:r>
            <a:r>
              <a:rPr lang="de-DE" dirty="0"/>
              <a:t> on </a:t>
            </a:r>
            <a:r>
              <a:rPr lang="de-DE" dirty="0" err="1"/>
              <a:t>accessibility</a:t>
            </a:r>
            <a:r>
              <a:rPr lang="de-DE" dirty="0"/>
              <a:t>, </a:t>
            </a:r>
            <a:r>
              <a:rPr lang="de-DE" dirty="0" err="1"/>
              <a:t>safety</a:t>
            </a:r>
            <a:r>
              <a:rPr lang="de-DE" dirty="0"/>
              <a:t> and </a:t>
            </a:r>
            <a:r>
              <a:rPr lang="de-DE" dirty="0" err="1"/>
              <a:t>connectivity</a:t>
            </a:r>
            <a:endParaRPr lang="de-DE" dirty="0"/>
          </a:p>
          <a:p>
            <a:r>
              <a:rPr lang="de-DE" dirty="0"/>
              <a:t>Public </a:t>
            </a:r>
            <a:r>
              <a:rPr lang="de-DE" dirty="0" err="1"/>
              <a:t>transport</a:t>
            </a:r>
            <a:r>
              <a:rPr lang="de-DE" dirty="0"/>
              <a:t>, </a:t>
            </a:r>
            <a:r>
              <a:rPr lang="de-DE" dirty="0" err="1"/>
              <a:t>cycling</a:t>
            </a:r>
            <a:r>
              <a:rPr lang="de-DE" dirty="0"/>
              <a:t> and </a:t>
            </a:r>
            <a:r>
              <a:rPr lang="de-DE" dirty="0" err="1"/>
              <a:t>pedestrian</a:t>
            </a:r>
            <a:r>
              <a:rPr lang="de-DE" dirty="0"/>
              <a:t> </a:t>
            </a:r>
            <a:r>
              <a:rPr lang="de-DE" dirty="0" err="1"/>
              <a:t>networks</a:t>
            </a:r>
            <a:r>
              <a:rPr lang="de-DE" dirty="0"/>
              <a:t> </a:t>
            </a:r>
            <a:r>
              <a:rPr lang="de-DE" dirty="0" err="1"/>
              <a:t>require</a:t>
            </a:r>
            <a:r>
              <a:rPr lang="de-DE" dirty="0"/>
              <a:t> different design </a:t>
            </a:r>
            <a:r>
              <a:rPr lang="de-DE" dirty="0" err="1"/>
              <a:t>principles</a:t>
            </a:r>
            <a:endParaRPr lang="de-DE" dirty="0"/>
          </a:p>
          <a:p>
            <a:r>
              <a:rPr lang="de-DE" dirty="0"/>
              <a:t>Modern </a:t>
            </a:r>
            <a:r>
              <a:rPr lang="de-DE" dirty="0" err="1"/>
              <a:t>planning</a:t>
            </a:r>
            <a:r>
              <a:rPr lang="de-DE" dirty="0"/>
              <a:t> </a:t>
            </a:r>
            <a:r>
              <a:rPr lang="de-DE" dirty="0" err="1"/>
              <a:t>emphasises</a:t>
            </a:r>
            <a:r>
              <a:rPr lang="de-DE" dirty="0"/>
              <a:t> multimodal and </a:t>
            </a:r>
            <a:r>
              <a:rPr lang="de-DE" dirty="0" err="1"/>
              <a:t>sustainable</a:t>
            </a:r>
            <a:r>
              <a:rPr lang="de-DE" dirty="0"/>
              <a:t> </a:t>
            </a:r>
            <a:r>
              <a:rPr lang="de-DE" dirty="0" err="1"/>
              <a:t>systems</a:t>
            </a:r>
            <a:endParaRPr lang="de-DE" dirty="0"/>
          </a:p>
        </p:txBody>
      </p:sp>
    </p:spTree>
    <p:extLst>
      <p:ext uri="{BB962C8B-B14F-4D97-AF65-F5344CB8AC3E}">
        <p14:creationId xmlns:p14="http://schemas.microsoft.com/office/powerpoint/2010/main" val="112420556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Thank you for your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Pictures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https://unsplash.com/photos/modern-bus-station-with-multiple-buses-and-people-waiting-AK0RFK5Ymx4</a:t>
            </a:r>
          </a:p>
          <a:p>
            <a:pPr marL="0" indent="0">
              <a:lnSpc>
                <a:spcPct val="120000"/>
              </a:lnSpc>
              <a:spcBef>
                <a:spcPts val="1051"/>
              </a:spcBef>
              <a:buNone/>
            </a:pPr>
            <a:r>
              <a:rPr lang="en-GB" sz="1000" noProof="1"/>
              <a:t>Fig. 2: https://unsplash.com/photos/timelapes-photography-of-car-lights-on-road-during-night-time-Yc9QXbAsGtA</a:t>
            </a:r>
          </a:p>
          <a:p>
            <a:pPr marL="0" indent="0">
              <a:lnSpc>
                <a:spcPct val="120000"/>
              </a:lnSpc>
              <a:spcBef>
                <a:spcPts val="1051"/>
              </a:spcBef>
              <a:buNone/>
            </a:pPr>
            <a:r>
              <a:rPr lang="en-GB" sz="1000" noProof="1"/>
              <a:t>Fig. 3: https://unsplash.com/photos/a-close-up-of-a-map-of-a-city-4kzTcN8CJtQ</a:t>
            </a:r>
          </a:p>
          <a:p>
            <a:pPr marL="0" indent="0">
              <a:lnSpc>
                <a:spcPct val="120000"/>
              </a:lnSpc>
              <a:spcBef>
                <a:spcPts val="1051"/>
              </a:spcBef>
              <a:buNone/>
            </a:pPr>
            <a:r>
              <a:rPr lang="en-GB" sz="1000" noProof="1"/>
              <a:t>Fig. 4: https://www.vrminfo.de/fahrplan/uebersichtsplaene/park-ride/</a:t>
            </a:r>
          </a:p>
          <a:p>
            <a:pPr marL="0" indent="0">
              <a:lnSpc>
                <a:spcPct val="120000"/>
              </a:lnSpc>
              <a:spcBef>
                <a:spcPts val="1051"/>
              </a:spcBef>
              <a:buNone/>
            </a:pPr>
            <a:r>
              <a:rPr lang="en-GB" sz="1000" noProof="1"/>
              <a:t>Fig. 5: https://unsplash.com/photos/a-bunch-of-bikes-that-are-in-a-building-K56-Vu8voFo</a:t>
            </a:r>
          </a:p>
          <a:p>
            <a:pPr marL="0" indent="0">
              <a:lnSpc>
                <a:spcPct val="120000"/>
              </a:lnSpc>
              <a:spcBef>
                <a:spcPts val="1051"/>
              </a:spcBef>
              <a:buNone/>
            </a:pPr>
            <a:r>
              <a:rPr lang="en-GB" sz="1000" noProof="1"/>
              <a:t>Fig. 6: https://unsplash.com/photos/a-sidewalk-with-trees-on-the-side-lhW857KjPQc</a:t>
            </a:r>
          </a:p>
          <a:p>
            <a:pPr marL="0" indent="0">
              <a:lnSpc>
                <a:spcPct val="120000"/>
              </a:lnSpc>
              <a:spcBef>
                <a:spcPts val="1051"/>
              </a:spcBef>
              <a:buNone/>
            </a:pPr>
            <a:r>
              <a:rPr lang="en-GB" sz="1000" noProof="1"/>
              <a:t>Fig. 7: https://unsplash.com/photos/blue-metal-railing-next-to-a-paved-walkway-d5sHs5EXPiA</a:t>
            </a:r>
          </a:p>
          <a:p>
            <a:pPr marL="0" indent="0">
              <a:lnSpc>
                <a:spcPct val="120000"/>
              </a:lnSpc>
              <a:spcBef>
                <a:spcPts val="1051"/>
              </a:spcBef>
              <a:buNone/>
            </a:pPr>
            <a:r>
              <a:rPr lang="en-GB" sz="1000" noProof="1"/>
              <a:t>Fig. 8: https://unsplash.com/photos/man-crosses-street-with-lush-trees-in-background-ga1r0SYCoTg</a:t>
            </a:r>
          </a:p>
          <a:p>
            <a:pPr marL="0" indent="0">
              <a:lnSpc>
                <a:spcPct val="120000"/>
              </a:lnSpc>
              <a:spcBef>
                <a:spcPts val="1051"/>
              </a:spcBef>
              <a:buNone/>
            </a:pPr>
            <a:r>
              <a:rPr lang="en-GB" sz="1000" noProof="1"/>
              <a:t>Fig. 9: https://unsplash.com/photos/person-near-train-qZ6if8WXl7E</a:t>
            </a:r>
          </a:p>
          <a:p>
            <a:pPr marL="0" indent="0">
              <a:lnSpc>
                <a:spcPct val="120000"/>
              </a:lnSpc>
              <a:spcBef>
                <a:spcPts val="1051"/>
              </a:spcBef>
              <a:buNone/>
            </a:pPr>
            <a:r>
              <a:rPr lang="en-GB" sz="1000" noProof="1"/>
              <a:t>Fig. 10: https://unsplash.com/photos/a-row-of-bicycles-parked-next-to-each-other-vWfswDzjcX8</a:t>
            </a:r>
          </a:p>
          <a:p>
            <a:pPr marL="0" indent="0">
              <a:lnSpc>
                <a:spcPct val="120000"/>
              </a:lnSpc>
              <a:spcBef>
                <a:spcPts val="1051"/>
              </a:spcBef>
              <a:buNone/>
            </a:pPr>
            <a:r>
              <a:rPr lang="en-GB" sz="1000" noProof="1"/>
              <a:t>Fig. 11: https://unsplash.com/photos/cars-parked-on-side-of-the-road-during-night-time-p0AtyWl6Sf4</a:t>
            </a:r>
          </a:p>
          <a:p>
            <a:pPr marL="0" indent="0">
              <a:lnSpc>
                <a:spcPct val="120000"/>
              </a:lnSpc>
              <a:spcBef>
                <a:spcPts val="1051"/>
              </a:spcBef>
              <a:buNone/>
            </a:pPr>
            <a:r>
              <a:rPr lang="en-GB" sz="1000" noProof="1"/>
              <a:t>Fig. 12: https://unsplash.com/photos/people-walking-in-the-rain-with-umbrellas-gxED67vV16M</a:t>
            </a:r>
          </a:p>
          <a:p>
            <a:pPr marL="0" indent="0">
              <a:lnSpc>
                <a:spcPct val="120000"/>
              </a:lnSpc>
              <a:spcBef>
                <a:spcPts val="1051"/>
              </a:spcBef>
              <a:buNone/>
            </a:pPr>
            <a:r>
              <a:rPr lang="en-GB" sz="1000" noProof="1"/>
              <a:t>Fig. 13: https://unsplash.com/photos/a-yellow-sign-sitting-on-the-side-of-a-snow-covered-road-1EaMUOW6JYc</a:t>
            </a:r>
          </a:p>
          <a:p>
            <a:pPr marL="0" indent="0">
              <a:lnSpc>
                <a:spcPct val="120000"/>
              </a:lnSpc>
              <a:spcBef>
                <a:spcPts val="1051"/>
              </a:spcBef>
              <a:buNone/>
            </a:pPr>
            <a:r>
              <a:rPr lang="en-GB" sz="1000" noProof="1"/>
              <a:t>Fig. 14: https://unsplash.com/photos/a-city-bus-with-its-doors-open-and-a-ramp-attached-to-it-DywNI8MTfEo</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4EDAD5-7495-610E-DB61-0BC2FEE479BA}"/>
              </a:ext>
            </a:extLst>
          </p:cNvPr>
          <p:cNvSpPr>
            <a:spLocks noGrp="1"/>
          </p:cNvSpPr>
          <p:nvPr>
            <p:ph type="title"/>
          </p:nvPr>
        </p:nvSpPr>
        <p:spPr>
          <a:xfrm>
            <a:off x="603252" y="539751"/>
            <a:ext cx="8455687" cy="717551"/>
          </a:xfrm>
        </p:spPr>
        <p:txBody>
          <a:bodyPr/>
          <a:lstStyle/>
          <a:p>
            <a:r>
              <a:rPr lang="de-DE" dirty="0"/>
              <a:t>Sources – </a:t>
            </a:r>
            <a:r>
              <a:rPr lang="de-DE" dirty="0" err="1"/>
              <a:t>Literature</a:t>
            </a:r>
            <a:r>
              <a:rPr lang="de-DE" dirty="0"/>
              <a:t> (Further Reading)</a:t>
            </a:r>
          </a:p>
        </p:txBody>
      </p:sp>
      <p:sp>
        <p:nvSpPr>
          <p:cNvPr id="3" name="Textplatzhalter 2">
            <a:extLst>
              <a:ext uri="{FF2B5EF4-FFF2-40B4-BE49-F238E27FC236}">
                <a16:creationId xmlns:a16="http://schemas.microsoft.com/office/drawing/2014/main" id="{5BD1A157-9FF9-0195-4A1B-74F7666E8898}"/>
              </a:ext>
            </a:extLst>
          </p:cNvPr>
          <p:cNvSpPr>
            <a:spLocks noGrp="1"/>
          </p:cNvSpPr>
          <p:nvPr>
            <p:ph type="body" sz="half" idx="1"/>
          </p:nvPr>
        </p:nvSpPr>
        <p:spPr/>
        <p:txBody>
          <a:bodyPr>
            <a:normAutofit fontScale="77500" lnSpcReduction="20000"/>
          </a:bodyPr>
          <a:lstStyle/>
          <a:p>
            <a:pPr marL="0" indent="0">
              <a:buNone/>
            </a:pPr>
            <a:r>
              <a:rPr lang="de-DE" dirty="0"/>
              <a:t>European </a:t>
            </a:r>
            <a:r>
              <a:rPr lang="de-DE" dirty="0" err="1"/>
              <a:t>Commission</a:t>
            </a:r>
            <a:r>
              <a:rPr lang="de-DE" dirty="0"/>
              <a:t> </a:t>
            </a:r>
            <a:r>
              <a:rPr lang="de-DE" dirty="0" err="1"/>
              <a:t>n.y</a:t>
            </a:r>
            <a:r>
              <a:rPr lang="de-DE" dirty="0"/>
              <a:t>.: Mobility and Transport. https://</a:t>
            </a:r>
            <a:r>
              <a:rPr lang="de-DE" dirty="0" err="1"/>
              <a:t>transport.ec.europa.eu</a:t>
            </a:r>
            <a:r>
              <a:rPr lang="de-DE" dirty="0"/>
              <a:t>/</a:t>
            </a:r>
            <a:r>
              <a:rPr lang="de-DE" dirty="0" err="1"/>
              <a:t>index_en</a:t>
            </a:r>
            <a:r>
              <a:rPr lang="de-DE" dirty="0"/>
              <a:t> (10.05.26).</a:t>
            </a:r>
          </a:p>
          <a:p>
            <a:pPr marL="0" indent="0">
              <a:buNone/>
            </a:pPr>
            <a:r>
              <a:rPr lang="de-DE" dirty="0"/>
              <a:t>Global </a:t>
            </a:r>
            <a:r>
              <a:rPr lang="de-DE" dirty="0" err="1"/>
              <a:t>Designing</a:t>
            </a:r>
            <a:r>
              <a:rPr lang="de-DE" dirty="0"/>
              <a:t> Cities Initiative </a:t>
            </a:r>
            <a:r>
              <a:rPr lang="de-DE" dirty="0" err="1"/>
              <a:t>n.y</a:t>
            </a:r>
            <a:r>
              <a:rPr lang="de-DE" dirty="0"/>
              <a:t>.: Change Streets, </a:t>
            </a:r>
            <a:r>
              <a:rPr lang="de-DE" dirty="0" err="1"/>
              <a:t>change</a:t>
            </a:r>
            <a:r>
              <a:rPr lang="de-DE" dirty="0"/>
              <a:t> </a:t>
            </a:r>
            <a:r>
              <a:rPr lang="de-DE" dirty="0" err="1"/>
              <a:t>the</a:t>
            </a:r>
            <a:r>
              <a:rPr lang="de-DE" dirty="0"/>
              <a:t> </a:t>
            </a:r>
            <a:r>
              <a:rPr lang="de-DE" dirty="0" err="1"/>
              <a:t>world</a:t>
            </a:r>
            <a:r>
              <a:rPr lang="de-DE" dirty="0"/>
              <a:t>. https://</a:t>
            </a:r>
            <a:r>
              <a:rPr lang="de-DE" dirty="0" err="1"/>
              <a:t>globaldesigningcities.org</a:t>
            </a:r>
            <a:r>
              <a:rPr lang="de-DE" dirty="0"/>
              <a:t>/ (10.05.26).</a:t>
            </a:r>
          </a:p>
          <a:p>
            <a:pPr marL="0" indent="0">
              <a:buNone/>
            </a:pPr>
            <a:r>
              <a:rPr lang="de-DE" dirty="0"/>
              <a:t>International </a:t>
            </a:r>
            <a:r>
              <a:rPr lang="de-DE" dirty="0" err="1"/>
              <a:t>Association</a:t>
            </a:r>
            <a:r>
              <a:rPr lang="de-DE" dirty="0"/>
              <a:t> </a:t>
            </a:r>
            <a:r>
              <a:rPr lang="de-DE" dirty="0" err="1"/>
              <a:t>of</a:t>
            </a:r>
            <a:r>
              <a:rPr lang="de-DE" dirty="0"/>
              <a:t> Public Transport </a:t>
            </a:r>
            <a:r>
              <a:rPr lang="de-DE" dirty="0" err="1"/>
              <a:t>n.y</a:t>
            </a:r>
            <a:r>
              <a:rPr lang="de-DE" dirty="0"/>
              <a:t>.: https://</a:t>
            </a:r>
            <a:r>
              <a:rPr lang="de-DE" dirty="0" err="1"/>
              <a:t>www.uitp.org</a:t>
            </a:r>
            <a:r>
              <a:rPr lang="de-DE" dirty="0"/>
              <a:t>/ (10.05.26).</a:t>
            </a:r>
          </a:p>
          <a:p>
            <a:pPr marL="0" indent="0">
              <a:buNone/>
            </a:pPr>
            <a:r>
              <a:rPr lang="de-DE" dirty="0"/>
              <a:t>International Transport Forum 2026: https://</a:t>
            </a:r>
            <a:r>
              <a:rPr lang="de-DE" dirty="0" err="1"/>
              <a:t>www.itf-oecd.org</a:t>
            </a:r>
            <a:r>
              <a:rPr lang="de-DE" dirty="0"/>
              <a:t>/ (10.05.26).</a:t>
            </a:r>
          </a:p>
          <a:p>
            <a:pPr marL="0" indent="0">
              <a:buNone/>
            </a:pPr>
            <a:r>
              <a:rPr lang="de-DE" dirty="0"/>
              <a:t>OECD </a:t>
            </a:r>
            <a:r>
              <a:rPr lang="de-DE" dirty="0" err="1"/>
              <a:t>n.y</a:t>
            </a:r>
            <a:r>
              <a:rPr lang="de-DE" dirty="0"/>
              <a:t>.: Transport.  https://</a:t>
            </a:r>
            <a:r>
              <a:rPr lang="de-DE" dirty="0" err="1"/>
              <a:t>www.oecd.org</a:t>
            </a:r>
            <a:r>
              <a:rPr lang="de-DE" dirty="0"/>
              <a:t>/en/</a:t>
            </a:r>
            <a:r>
              <a:rPr lang="de-DE" dirty="0" err="1"/>
              <a:t>topics</a:t>
            </a:r>
            <a:r>
              <a:rPr lang="de-DE" dirty="0"/>
              <a:t>/</a:t>
            </a:r>
            <a:r>
              <a:rPr lang="de-DE" dirty="0" err="1"/>
              <a:t>transport.html</a:t>
            </a:r>
            <a:r>
              <a:rPr lang="de-DE" dirty="0"/>
              <a:t> (10.05.26).</a:t>
            </a:r>
          </a:p>
          <a:p>
            <a:pPr marL="0" indent="0">
              <a:buNone/>
            </a:pPr>
            <a:r>
              <a:rPr lang="de-DE" dirty="0"/>
              <a:t>World Bank </a:t>
            </a:r>
            <a:r>
              <a:rPr lang="de-DE" dirty="0" err="1"/>
              <a:t>n.y</a:t>
            </a:r>
            <a:r>
              <a:rPr lang="de-DE" dirty="0"/>
              <a:t>.: Transport. https://</a:t>
            </a:r>
            <a:r>
              <a:rPr lang="de-DE" dirty="0" err="1"/>
              <a:t>www.worldbank.org</a:t>
            </a:r>
            <a:r>
              <a:rPr lang="de-DE" dirty="0"/>
              <a:t>/ext/en/</a:t>
            </a:r>
            <a:r>
              <a:rPr lang="de-DE" dirty="0" err="1"/>
              <a:t>topic</a:t>
            </a:r>
            <a:r>
              <a:rPr lang="de-DE" dirty="0"/>
              <a:t>/</a:t>
            </a:r>
            <a:r>
              <a:rPr lang="de-DE" dirty="0" err="1"/>
              <a:t>transport</a:t>
            </a:r>
            <a:r>
              <a:rPr lang="de-DE" dirty="0"/>
              <a:t> (10.05.26).</a:t>
            </a:r>
          </a:p>
          <a:p>
            <a:pPr marL="0" indent="0">
              <a:buNone/>
            </a:pPr>
            <a:endParaRPr lang="de-DE" dirty="0"/>
          </a:p>
        </p:txBody>
      </p:sp>
    </p:spTree>
    <p:extLst>
      <p:ext uri="{BB962C8B-B14F-4D97-AF65-F5344CB8AC3E}">
        <p14:creationId xmlns:p14="http://schemas.microsoft.com/office/powerpoint/2010/main" val="229183149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4CFE1-3F34-EB1E-E625-4DBB74353D90}"/>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882FBEF2-FF63-EDC5-24A0-F726BC382346}"/>
              </a:ext>
            </a:extLst>
          </p:cNvPr>
          <p:cNvSpPr>
            <a:spLocks noGrp="1"/>
          </p:cNvSpPr>
          <p:nvPr>
            <p:ph type="body" sz="half" idx="1"/>
          </p:nvPr>
        </p:nvSpPr>
        <p:spPr/>
        <p:txBody>
          <a:bodyPr>
            <a:normAutofit lnSpcReduction="10000"/>
          </a:bodyPr>
          <a:lstStyle/>
          <a:p>
            <a:pPr marL="0" indent="0">
              <a:buNone/>
            </a:pPr>
            <a:r>
              <a:rPr lang="de-DE" b="1" dirty="0" err="1"/>
              <a:t>Introduction</a:t>
            </a:r>
            <a:r>
              <a:rPr lang="de-DE" b="1" dirty="0"/>
              <a:t> </a:t>
            </a:r>
            <a:r>
              <a:rPr lang="de-DE" b="1" dirty="0" err="1"/>
              <a:t>to</a:t>
            </a:r>
            <a:r>
              <a:rPr lang="de-DE" b="1" dirty="0"/>
              <a:t> Transport Network </a:t>
            </a:r>
            <a:r>
              <a:rPr lang="de-DE" b="1" dirty="0" err="1"/>
              <a:t>Planning</a:t>
            </a:r>
            <a:endParaRPr lang="de-DE" b="1" dirty="0"/>
          </a:p>
          <a:p>
            <a:pPr marL="0" indent="0">
              <a:buNone/>
            </a:pPr>
            <a:r>
              <a:rPr lang="de-DE" dirty="0" err="1"/>
              <a:t>Functions</a:t>
            </a:r>
            <a:r>
              <a:rPr lang="de-DE" dirty="0"/>
              <a:t> &amp; </a:t>
            </a:r>
            <a:r>
              <a:rPr lang="de-DE" dirty="0" err="1"/>
              <a:t>Purposes</a:t>
            </a:r>
            <a:r>
              <a:rPr lang="de-DE" dirty="0"/>
              <a:t> </a:t>
            </a:r>
            <a:r>
              <a:rPr lang="de-DE" dirty="0" err="1"/>
              <a:t>of</a:t>
            </a:r>
            <a:r>
              <a:rPr lang="de-DE" dirty="0"/>
              <a:t> Network </a:t>
            </a:r>
            <a:r>
              <a:rPr lang="de-DE" dirty="0" err="1"/>
              <a:t>Planning</a:t>
            </a:r>
            <a:endParaRPr lang="de-DE"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118489907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34ED9B-9299-2DE8-2849-9159F1D9FAC4}"/>
              </a:ext>
            </a:extLst>
          </p:cNvPr>
          <p:cNvSpPr>
            <a:spLocks noGrp="1"/>
          </p:cNvSpPr>
          <p:nvPr>
            <p:ph type="title"/>
          </p:nvPr>
        </p:nvSpPr>
        <p:spPr>
          <a:xfrm>
            <a:off x="603253" y="539751"/>
            <a:ext cx="8179240" cy="717551"/>
          </a:xfrm>
        </p:spPr>
        <p:txBody>
          <a:bodyPr/>
          <a:lstStyle/>
          <a:p>
            <a:r>
              <a:rPr lang="de-DE" dirty="0" err="1"/>
              <a:t>What</a:t>
            </a:r>
            <a:r>
              <a:rPr lang="de-DE" dirty="0"/>
              <a:t> </a:t>
            </a:r>
            <a:r>
              <a:rPr lang="de-DE" dirty="0" err="1"/>
              <a:t>is</a:t>
            </a:r>
            <a:r>
              <a:rPr lang="de-DE" dirty="0"/>
              <a:t> Transport Network </a:t>
            </a:r>
            <a:r>
              <a:rPr lang="de-DE" dirty="0" err="1"/>
              <a:t>Planning</a:t>
            </a:r>
            <a:r>
              <a:rPr lang="de-DE" dirty="0"/>
              <a:t>?</a:t>
            </a:r>
          </a:p>
        </p:txBody>
      </p:sp>
      <p:sp>
        <p:nvSpPr>
          <p:cNvPr id="3" name="Textplatzhalter 2">
            <a:extLst>
              <a:ext uri="{FF2B5EF4-FFF2-40B4-BE49-F238E27FC236}">
                <a16:creationId xmlns:a16="http://schemas.microsoft.com/office/drawing/2014/main" id="{B7980DA0-2274-E5DF-97BC-4CE99D4873EE}"/>
              </a:ext>
            </a:extLst>
          </p:cNvPr>
          <p:cNvSpPr>
            <a:spLocks noGrp="1"/>
          </p:cNvSpPr>
          <p:nvPr>
            <p:ph type="body" sz="half" idx="1"/>
          </p:nvPr>
        </p:nvSpPr>
        <p:spPr/>
        <p:txBody>
          <a:bodyPr>
            <a:normAutofit fontScale="92500" lnSpcReduction="10000"/>
          </a:bodyPr>
          <a:lstStyle/>
          <a:p>
            <a:r>
              <a:rPr lang="de-DE" dirty="0"/>
              <a:t>Transport network </a:t>
            </a:r>
            <a:r>
              <a:rPr lang="de-DE" dirty="0" err="1"/>
              <a:t>planning</a:t>
            </a:r>
            <a:r>
              <a:rPr lang="de-DE" dirty="0"/>
              <a:t> = design and </a:t>
            </a:r>
            <a:r>
              <a:rPr lang="de-DE" dirty="0" err="1"/>
              <a:t>organisation</a:t>
            </a:r>
            <a:r>
              <a:rPr lang="de-DE" dirty="0"/>
              <a:t> </a:t>
            </a:r>
            <a:r>
              <a:rPr lang="de-DE" dirty="0" err="1"/>
              <a:t>of</a:t>
            </a:r>
            <a:r>
              <a:rPr lang="de-DE" dirty="0"/>
              <a:t> </a:t>
            </a:r>
            <a:r>
              <a:rPr lang="de-DE" dirty="0" err="1"/>
              <a:t>transport</a:t>
            </a:r>
            <a:r>
              <a:rPr lang="de-DE" dirty="0"/>
              <a:t> </a:t>
            </a:r>
            <a:r>
              <a:rPr lang="de-DE" dirty="0" err="1"/>
              <a:t>connections</a:t>
            </a:r>
            <a:r>
              <a:rPr lang="de-DE" dirty="0"/>
              <a:t> </a:t>
            </a:r>
            <a:r>
              <a:rPr lang="de-DE" dirty="0" err="1"/>
              <a:t>within</a:t>
            </a:r>
            <a:r>
              <a:rPr lang="de-DE" dirty="0"/>
              <a:t> a </a:t>
            </a:r>
            <a:r>
              <a:rPr lang="de-DE" dirty="0" err="1"/>
              <a:t>region</a:t>
            </a:r>
            <a:r>
              <a:rPr lang="de-DE" dirty="0"/>
              <a:t> </a:t>
            </a:r>
            <a:r>
              <a:rPr lang="de-DE" dirty="0" err="1"/>
              <a:t>or</a:t>
            </a:r>
            <a:r>
              <a:rPr lang="de-DE" dirty="0"/>
              <a:t> </a:t>
            </a:r>
            <a:r>
              <a:rPr lang="de-DE" dirty="0" err="1"/>
              <a:t>city</a:t>
            </a:r>
            <a:endParaRPr lang="de-DE" dirty="0"/>
          </a:p>
          <a:p>
            <a:r>
              <a:rPr lang="de-DE" dirty="0" err="1"/>
              <a:t>Focuses</a:t>
            </a:r>
            <a:r>
              <a:rPr lang="de-DE" dirty="0"/>
              <a:t> on:</a:t>
            </a:r>
          </a:p>
          <a:p>
            <a:pPr lvl="1"/>
            <a:r>
              <a:rPr lang="de-DE" dirty="0" err="1"/>
              <a:t>connectivity</a:t>
            </a:r>
            <a:endParaRPr lang="de-DE" dirty="0"/>
          </a:p>
          <a:p>
            <a:pPr lvl="1"/>
            <a:r>
              <a:rPr lang="de-DE" dirty="0" err="1"/>
              <a:t>accessibility</a:t>
            </a:r>
            <a:endParaRPr lang="de-DE" dirty="0"/>
          </a:p>
          <a:p>
            <a:pPr lvl="1"/>
            <a:r>
              <a:rPr lang="de-DE" dirty="0" err="1"/>
              <a:t>efficiency</a:t>
            </a:r>
            <a:endParaRPr lang="de-DE" dirty="0"/>
          </a:p>
          <a:p>
            <a:pPr lvl="1"/>
            <a:r>
              <a:rPr lang="de-DE" dirty="0" err="1"/>
              <a:t>integration</a:t>
            </a:r>
            <a:r>
              <a:rPr lang="de-DE" dirty="0"/>
              <a:t> </a:t>
            </a:r>
            <a:r>
              <a:rPr lang="de-DE" dirty="0" err="1"/>
              <a:t>of</a:t>
            </a:r>
            <a:r>
              <a:rPr lang="de-DE" dirty="0"/>
              <a:t> </a:t>
            </a:r>
            <a:r>
              <a:rPr lang="de-DE" dirty="0" err="1"/>
              <a:t>transport</a:t>
            </a:r>
            <a:r>
              <a:rPr lang="de-DE" dirty="0"/>
              <a:t> </a:t>
            </a:r>
            <a:r>
              <a:rPr lang="de-DE" dirty="0" err="1"/>
              <a:t>modes</a:t>
            </a:r>
            <a:endParaRPr lang="de-DE" dirty="0"/>
          </a:p>
          <a:p>
            <a:pPr marL="0" indent="0">
              <a:buNone/>
            </a:pPr>
            <a:r>
              <a:rPr lang="de-DE" b="1" dirty="0"/>
              <a:t>-&gt; Goal: </a:t>
            </a:r>
            <a:r>
              <a:rPr lang="de-DE" b="1" dirty="0" err="1"/>
              <a:t>create</a:t>
            </a:r>
            <a:r>
              <a:rPr lang="de-DE" b="1" dirty="0"/>
              <a:t> </a:t>
            </a:r>
            <a:r>
              <a:rPr lang="de-DE" b="1" dirty="0" err="1"/>
              <a:t>functional</a:t>
            </a:r>
            <a:r>
              <a:rPr lang="de-DE" b="1" dirty="0"/>
              <a:t> and </a:t>
            </a:r>
            <a:r>
              <a:rPr lang="de-DE" b="1" dirty="0" err="1"/>
              <a:t>coordinated</a:t>
            </a:r>
            <a:r>
              <a:rPr lang="de-DE" b="1" dirty="0"/>
              <a:t> </a:t>
            </a:r>
            <a:r>
              <a:rPr lang="de-DE" b="1" dirty="0" err="1"/>
              <a:t>mobility</a:t>
            </a:r>
            <a:r>
              <a:rPr lang="de-DE" b="1" dirty="0"/>
              <a:t> </a:t>
            </a:r>
            <a:r>
              <a:rPr lang="de-DE" b="1" dirty="0" err="1"/>
              <a:t>systems</a:t>
            </a:r>
            <a:endParaRPr lang="de-DE" b="1" dirty="0"/>
          </a:p>
        </p:txBody>
      </p:sp>
    </p:spTree>
    <p:extLst>
      <p:ext uri="{BB962C8B-B14F-4D97-AF65-F5344CB8AC3E}">
        <p14:creationId xmlns:p14="http://schemas.microsoft.com/office/powerpoint/2010/main" val="217724380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561CAD-91E5-8B94-0C3F-D989F68CED04}"/>
              </a:ext>
            </a:extLst>
          </p:cNvPr>
          <p:cNvSpPr>
            <a:spLocks noGrp="1"/>
          </p:cNvSpPr>
          <p:nvPr>
            <p:ph type="title"/>
          </p:nvPr>
        </p:nvSpPr>
        <p:spPr>
          <a:xfrm>
            <a:off x="603253" y="539751"/>
            <a:ext cx="7690142" cy="717551"/>
          </a:xfrm>
        </p:spPr>
        <p:txBody>
          <a:bodyPr/>
          <a:lstStyle/>
          <a:p>
            <a:r>
              <a:rPr lang="de-DE" dirty="0"/>
              <a:t>Why Transport Networks Matter</a:t>
            </a:r>
          </a:p>
        </p:txBody>
      </p:sp>
      <p:sp>
        <p:nvSpPr>
          <p:cNvPr id="3" name="Textplatzhalter 2">
            <a:extLst>
              <a:ext uri="{FF2B5EF4-FFF2-40B4-BE49-F238E27FC236}">
                <a16:creationId xmlns:a16="http://schemas.microsoft.com/office/drawing/2014/main" id="{B2419231-79F4-4991-BABD-229A4DF0DF94}"/>
              </a:ext>
            </a:extLst>
          </p:cNvPr>
          <p:cNvSpPr>
            <a:spLocks noGrp="1"/>
          </p:cNvSpPr>
          <p:nvPr>
            <p:ph type="body" sz="half" idx="1"/>
          </p:nvPr>
        </p:nvSpPr>
        <p:spPr>
          <a:xfrm>
            <a:off x="970201" y="1386842"/>
            <a:ext cx="4828087" cy="5059521"/>
          </a:xfrm>
        </p:spPr>
        <p:txBody>
          <a:bodyPr>
            <a:normAutofit/>
          </a:bodyPr>
          <a:lstStyle/>
          <a:p>
            <a:pPr marL="0" indent="0">
              <a:buNone/>
            </a:pPr>
            <a:r>
              <a:rPr lang="de-DE" dirty="0"/>
              <a:t>Transport </a:t>
            </a:r>
            <a:r>
              <a:rPr lang="de-DE" dirty="0" err="1"/>
              <a:t>networks</a:t>
            </a:r>
            <a:r>
              <a:rPr lang="de-DE" dirty="0"/>
              <a:t> </a:t>
            </a:r>
            <a:r>
              <a:rPr lang="de-DE" dirty="0" err="1"/>
              <a:t>determine</a:t>
            </a:r>
            <a:r>
              <a:rPr lang="de-DE" dirty="0"/>
              <a:t>:</a:t>
            </a:r>
          </a:p>
          <a:p>
            <a:r>
              <a:rPr lang="de-DE" dirty="0" err="1"/>
              <a:t>travel</a:t>
            </a:r>
            <a:r>
              <a:rPr lang="de-DE" dirty="0"/>
              <a:t> </a:t>
            </a:r>
            <a:r>
              <a:rPr lang="de-DE" dirty="0" err="1"/>
              <a:t>possibilities</a:t>
            </a:r>
            <a:endParaRPr lang="de-DE" dirty="0"/>
          </a:p>
          <a:p>
            <a:r>
              <a:rPr lang="de-DE" dirty="0" err="1"/>
              <a:t>accessibility</a:t>
            </a:r>
            <a:r>
              <a:rPr lang="de-DE" dirty="0"/>
              <a:t> </a:t>
            </a:r>
            <a:r>
              <a:rPr lang="de-DE" dirty="0" err="1"/>
              <a:t>to</a:t>
            </a:r>
            <a:r>
              <a:rPr lang="de-DE" dirty="0"/>
              <a:t> </a:t>
            </a:r>
            <a:r>
              <a:rPr lang="de-DE" dirty="0" err="1"/>
              <a:t>jobs</a:t>
            </a:r>
            <a:r>
              <a:rPr lang="de-DE" dirty="0"/>
              <a:t> and </a:t>
            </a:r>
            <a:r>
              <a:rPr lang="de-DE" dirty="0" err="1"/>
              <a:t>services</a:t>
            </a:r>
            <a:endParaRPr lang="de-DE" dirty="0"/>
          </a:p>
          <a:p>
            <a:r>
              <a:rPr lang="de-DE" dirty="0" err="1"/>
              <a:t>economic</a:t>
            </a:r>
            <a:r>
              <a:rPr lang="de-DE" dirty="0"/>
              <a:t> </a:t>
            </a:r>
            <a:r>
              <a:rPr lang="de-DE" dirty="0" err="1"/>
              <a:t>development</a:t>
            </a:r>
            <a:endParaRPr lang="de-DE" dirty="0"/>
          </a:p>
          <a:p>
            <a:r>
              <a:rPr lang="de-DE" dirty="0"/>
              <a:t>urban </a:t>
            </a:r>
            <a:r>
              <a:rPr lang="de-DE" dirty="0" err="1"/>
              <a:t>structure</a:t>
            </a:r>
            <a:r>
              <a:rPr lang="de-DE" dirty="0"/>
              <a:t> and </a:t>
            </a:r>
            <a:r>
              <a:rPr lang="de-DE" dirty="0" err="1"/>
              <a:t>land</a:t>
            </a:r>
            <a:r>
              <a:rPr lang="de-DE" dirty="0"/>
              <a:t> </a:t>
            </a:r>
            <a:r>
              <a:rPr lang="de-DE" dirty="0" err="1"/>
              <a:t>use</a:t>
            </a:r>
            <a:endParaRPr lang="de-DE" dirty="0"/>
          </a:p>
        </p:txBody>
      </p:sp>
      <p:pic>
        <p:nvPicPr>
          <p:cNvPr id="1026" name="Picture 2" descr="Modern bus station with multiple buses and people waiting.">
            <a:extLst>
              <a:ext uri="{FF2B5EF4-FFF2-40B4-BE49-F238E27FC236}">
                <a16:creationId xmlns:a16="http://schemas.microsoft.com/office/drawing/2014/main" id="{BFA1199B-24CC-C58F-2E09-875D8236DE9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8288" y="1552617"/>
            <a:ext cx="6269665" cy="391854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0A20399A-9960-816C-D4C2-DB19D7353F99}"/>
              </a:ext>
            </a:extLst>
          </p:cNvPr>
          <p:cNvSpPr txBox="1"/>
          <p:nvPr/>
        </p:nvSpPr>
        <p:spPr>
          <a:xfrm>
            <a:off x="5798288" y="4903221"/>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7740009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CC50C-B78B-02EA-E98E-D18324D6B95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F5C52B-A984-4FB7-3DCB-9F038BEE1A8A}"/>
              </a:ext>
            </a:extLst>
          </p:cNvPr>
          <p:cNvSpPr>
            <a:spLocks noGrp="1"/>
          </p:cNvSpPr>
          <p:nvPr>
            <p:ph type="title"/>
          </p:nvPr>
        </p:nvSpPr>
        <p:spPr/>
        <p:txBody>
          <a:bodyPr/>
          <a:lstStyle/>
          <a:p>
            <a:r>
              <a:rPr lang="de-DE" dirty="0"/>
              <a:t>Contents</a:t>
            </a:r>
          </a:p>
        </p:txBody>
      </p:sp>
      <p:sp>
        <p:nvSpPr>
          <p:cNvPr id="3" name="Textplatzhalter 2">
            <a:extLst>
              <a:ext uri="{FF2B5EF4-FFF2-40B4-BE49-F238E27FC236}">
                <a16:creationId xmlns:a16="http://schemas.microsoft.com/office/drawing/2014/main" id="{23F7397E-35C1-0CFE-59EB-18B5C965E0F0}"/>
              </a:ext>
            </a:extLst>
          </p:cNvPr>
          <p:cNvSpPr>
            <a:spLocks noGrp="1"/>
          </p:cNvSpPr>
          <p:nvPr>
            <p:ph type="body" sz="half" idx="1"/>
          </p:nvPr>
        </p:nvSpPr>
        <p:spPr/>
        <p:txBody>
          <a:bodyPr>
            <a:normAutofit lnSpcReduction="10000"/>
          </a:bodyPr>
          <a:lstStyle/>
          <a:p>
            <a:pPr marL="0" indent="0">
              <a:buNone/>
            </a:pPr>
            <a:r>
              <a:rPr lang="de-DE" dirty="0" err="1"/>
              <a:t>Introduction</a:t>
            </a:r>
            <a:r>
              <a:rPr lang="de-DE" dirty="0"/>
              <a:t> </a:t>
            </a:r>
            <a:r>
              <a:rPr lang="de-DE" dirty="0" err="1"/>
              <a:t>to</a:t>
            </a:r>
            <a:r>
              <a:rPr lang="de-DE" dirty="0"/>
              <a:t> Transport Network </a:t>
            </a:r>
            <a:r>
              <a:rPr lang="de-DE" dirty="0" err="1"/>
              <a:t>Planning</a:t>
            </a:r>
            <a:endParaRPr lang="de-DE" dirty="0"/>
          </a:p>
          <a:p>
            <a:pPr marL="0" indent="0">
              <a:buNone/>
            </a:pPr>
            <a:r>
              <a:rPr lang="de-DE" b="1" dirty="0" err="1"/>
              <a:t>Functions</a:t>
            </a:r>
            <a:r>
              <a:rPr lang="de-DE" b="1" dirty="0"/>
              <a:t> &amp; </a:t>
            </a:r>
            <a:r>
              <a:rPr lang="de-DE" b="1" dirty="0" err="1"/>
              <a:t>Purposes</a:t>
            </a:r>
            <a:r>
              <a:rPr lang="de-DE" b="1" dirty="0"/>
              <a:t> </a:t>
            </a:r>
            <a:r>
              <a:rPr lang="de-DE" b="1" dirty="0" err="1"/>
              <a:t>of</a:t>
            </a:r>
            <a:r>
              <a:rPr lang="de-DE" b="1" dirty="0"/>
              <a:t> Network </a:t>
            </a:r>
            <a:r>
              <a:rPr lang="de-DE" b="1" dirty="0" err="1"/>
              <a:t>Planning</a:t>
            </a:r>
            <a:endParaRPr lang="de-DE" b="1" dirty="0"/>
          </a:p>
          <a:p>
            <a:pPr marL="0" indent="0">
              <a:buNone/>
            </a:pPr>
            <a:r>
              <a:rPr lang="de-DE" dirty="0"/>
              <a:t>Integrated Network Design (IND)</a:t>
            </a:r>
          </a:p>
          <a:p>
            <a:pPr marL="0" indent="0">
              <a:buNone/>
            </a:pPr>
            <a:r>
              <a:rPr lang="de-DE" dirty="0" err="1"/>
              <a:t>Structures</a:t>
            </a:r>
            <a:r>
              <a:rPr lang="de-DE" dirty="0"/>
              <a:t> </a:t>
            </a:r>
            <a:r>
              <a:rPr lang="de-DE" dirty="0" err="1"/>
              <a:t>of</a:t>
            </a:r>
            <a:r>
              <a:rPr lang="de-DE" dirty="0"/>
              <a:t> Integrated Network Design</a:t>
            </a:r>
          </a:p>
          <a:p>
            <a:pPr marL="0" indent="0">
              <a:buNone/>
            </a:pPr>
            <a:r>
              <a:rPr lang="de-DE" dirty="0" err="1"/>
              <a:t>Principles</a:t>
            </a:r>
            <a:r>
              <a:rPr lang="de-DE" dirty="0"/>
              <a:t> in Network Design</a:t>
            </a:r>
          </a:p>
          <a:p>
            <a:pPr marL="0" indent="0">
              <a:buNone/>
            </a:pPr>
            <a:r>
              <a:rPr lang="de-DE" dirty="0"/>
              <a:t>Transport Networks: </a:t>
            </a:r>
            <a:r>
              <a:rPr lang="de-DE" dirty="0" err="1"/>
              <a:t>Functional</a:t>
            </a:r>
            <a:r>
              <a:rPr lang="de-DE" dirty="0"/>
              <a:t> </a:t>
            </a:r>
            <a:r>
              <a:rPr lang="de-DE" dirty="0" err="1"/>
              <a:t>Organization</a:t>
            </a:r>
            <a:endParaRPr lang="de-DE" dirty="0"/>
          </a:p>
          <a:p>
            <a:pPr marL="0" indent="0">
              <a:buNone/>
            </a:pPr>
            <a:r>
              <a:rPr lang="de-DE" dirty="0"/>
              <a:t>Quality </a:t>
            </a:r>
            <a:r>
              <a:rPr lang="de-DE" dirty="0" err="1"/>
              <a:t>Criteria</a:t>
            </a:r>
            <a:r>
              <a:rPr lang="de-DE" dirty="0"/>
              <a:t> </a:t>
            </a:r>
            <a:r>
              <a:rPr lang="de-DE" dirty="0" err="1"/>
              <a:t>for</a:t>
            </a:r>
            <a:r>
              <a:rPr lang="de-DE" dirty="0"/>
              <a:t> Network Design</a:t>
            </a:r>
          </a:p>
          <a:p>
            <a:pPr marL="0" indent="0">
              <a:buNone/>
            </a:pPr>
            <a:r>
              <a:rPr lang="de-DE" dirty="0"/>
              <a:t>Current Trends &amp; Future Challenges</a:t>
            </a:r>
          </a:p>
        </p:txBody>
      </p:sp>
    </p:spTree>
    <p:extLst>
      <p:ext uri="{BB962C8B-B14F-4D97-AF65-F5344CB8AC3E}">
        <p14:creationId xmlns:p14="http://schemas.microsoft.com/office/powerpoint/2010/main" val="271263191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9B8132-853E-D9DE-228D-8C52BA4FFA1D}"/>
              </a:ext>
            </a:extLst>
          </p:cNvPr>
          <p:cNvSpPr>
            <a:spLocks noGrp="1"/>
          </p:cNvSpPr>
          <p:nvPr>
            <p:ph type="title"/>
          </p:nvPr>
        </p:nvSpPr>
        <p:spPr>
          <a:xfrm>
            <a:off x="603252" y="539751"/>
            <a:ext cx="5903873" cy="717551"/>
          </a:xfrm>
        </p:spPr>
        <p:txBody>
          <a:bodyPr/>
          <a:lstStyle/>
          <a:p>
            <a:r>
              <a:rPr lang="de-DE" dirty="0"/>
              <a:t>Main </a:t>
            </a:r>
            <a:r>
              <a:rPr lang="de-DE" dirty="0" err="1"/>
              <a:t>Functions</a:t>
            </a:r>
            <a:r>
              <a:rPr lang="de-DE" dirty="0"/>
              <a:t> </a:t>
            </a:r>
            <a:r>
              <a:rPr lang="de-DE" dirty="0" err="1"/>
              <a:t>of</a:t>
            </a:r>
            <a:r>
              <a:rPr lang="de-DE" dirty="0"/>
              <a:t> Transport Networks</a:t>
            </a:r>
          </a:p>
        </p:txBody>
      </p:sp>
      <p:sp>
        <p:nvSpPr>
          <p:cNvPr id="3" name="Textplatzhalter 2">
            <a:extLst>
              <a:ext uri="{FF2B5EF4-FFF2-40B4-BE49-F238E27FC236}">
                <a16:creationId xmlns:a16="http://schemas.microsoft.com/office/drawing/2014/main" id="{3DDB0204-0ADB-864C-2595-9D842FA5DCA9}"/>
              </a:ext>
            </a:extLst>
          </p:cNvPr>
          <p:cNvSpPr>
            <a:spLocks noGrp="1"/>
          </p:cNvSpPr>
          <p:nvPr>
            <p:ph type="body" sz="half" idx="1"/>
          </p:nvPr>
        </p:nvSpPr>
        <p:spPr>
          <a:xfrm>
            <a:off x="970201" y="1386842"/>
            <a:ext cx="4452404" cy="5059521"/>
          </a:xfrm>
        </p:spPr>
        <p:txBody>
          <a:bodyPr>
            <a:normAutofit/>
          </a:bodyPr>
          <a:lstStyle/>
          <a:p>
            <a:r>
              <a:rPr lang="de-DE" dirty="0"/>
              <a:t>connect </a:t>
            </a:r>
            <a:r>
              <a:rPr lang="de-DE" dirty="0" err="1"/>
              <a:t>origins</a:t>
            </a:r>
            <a:r>
              <a:rPr lang="de-DE" dirty="0"/>
              <a:t> and </a:t>
            </a:r>
            <a:r>
              <a:rPr lang="de-DE" dirty="0" err="1"/>
              <a:t>destinations</a:t>
            </a:r>
            <a:endParaRPr lang="de-DE" dirty="0"/>
          </a:p>
          <a:p>
            <a:r>
              <a:rPr lang="de-DE" dirty="0" err="1"/>
              <a:t>distribute</a:t>
            </a:r>
            <a:r>
              <a:rPr lang="de-DE" dirty="0"/>
              <a:t> </a:t>
            </a:r>
            <a:r>
              <a:rPr lang="de-DE" dirty="0" err="1"/>
              <a:t>traffic</a:t>
            </a:r>
            <a:r>
              <a:rPr lang="de-DE" dirty="0"/>
              <a:t> </a:t>
            </a:r>
            <a:r>
              <a:rPr lang="de-DE" dirty="0" err="1"/>
              <a:t>flows</a:t>
            </a:r>
            <a:endParaRPr lang="de-DE" dirty="0"/>
          </a:p>
          <a:p>
            <a:r>
              <a:rPr lang="de-DE" dirty="0" err="1"/>
              <a:t>ensure</a:t>
            </a:r>
            <a:r>
              <a:rPr lang="de-DE" dirty="0"/>
              <a:t> </a:t>
            </a:r>
            <a:r>
              <a:rPr lang="de-DE" dirty="0" err="1"/>
              <a:t>accessibility</a:t>
            </a:r>
            <a:endParaRPr lang="de-DE" dirty="0"/>
          </a:p>
          <a:p>
            <a:r>
              <a:rPr lang="de-DE" dirty="0"/>
              <a:t>support </a:t>
            </a:r>
            <a:r>
              <a:rPr lang="de-DE" dirty="0" err="1"/>
              <a:t>economic</a:t>
            </a:r>
            <a:r>
              <a:rPr lang="de-DE" dirty="0"/>
              <a:t> and social </a:t>
            </a:r>
            <a:r>
              <a:rPr lang="de-DE" dirty="0" err="1"/>
              <a:t>interaction</a:t>
            </a:r>
            <a:endParaRPr lang="de-DE" dirty="0"/>
          </a:p>
        </p:txBody>
      </p:sp>
      <p:pic>
        <p:nvPicPr>
          <p:cNvPr id="2050" name="Picture 2" descr="timelapes photography of car lights on road during night time">
            <a:extLst>
              <a:ext uri="{FF2B5EF4-FFF2-40B4-BE49-F238E27FC236}">
                <a16:creationId xmlns:a16="http://schemas.microsoft.com/office/drawing/2014/main" id="{2E0C3DBF-7000-BE5A-B68E-68BA22B257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06916" y="1506899"/>
            <a:ext cx="6350406" cy="4043295"/>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9BE04F6D-76A2-28ED-5DDA-213D8841D616}"/>
              </a:ext>
            </a:extLst>
          </p:cNvPr>
          <p:cNvSpPr txBox="1"/>
          <p:nvPr/>
        </p:nvSpPr>
        <p:spPr>
          <a:xfrm>
            <a:off x="5706916" y="4995468"/>
            <a:ext cx="377101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641003600"/>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233A1F10-4195-49CC-9CD0-2164DFC1E87D}"/>
</file>

<file path=docProps/app.xml><?xml version="1.0" encoding="utf-8"?>
<Properties xmlns="http://schemas.openxmlformats.org/officeDocument/2006/extended-properties" xmlns:vt="http://schemas.openxmlformats.org/officeDocument/2006/docPropsVTypes">
  <TotalTime>0</TotalTime>
  <Words>1400</Words>
  <Application>Microsoft Office PowerPoint</Application>
  <PresentationFormat>Widescreen</PresentationFormat>
  <Paragraphs>291</Paragraphs>
  <Slides>43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21_BasicWhite</vt:lpstr>
      <vt:lpstr>Transport Planning III</vt:lpstr>
      <vt:lpstr>Road Transportation Systems Engineering Development in the Sub-Saharan Africa – Modern EU Master Programme &amp; Capacity Building</vt:lpstr>
      <vt:lpstr>PowerPoint Presentation</vt:lpstr>
      <vt:lpstr>Learning Objectives</vt:lpstr>
      <vt:lpstr>Contents</vt:lpstr>
      <vt:lpstr>What is Transport Network Planning?</vt:lpstr>
      <vt:lpstr>Why Transport Networks Matter</vt:lpstr>
      <vt:lpstr>Contents</vt:lpstr>
      <vt:lpstr>Main Functions of Transport Networks</vt:lpstr>
      <vt:lpstr>Purposes of Network Planning</vt:lpstr>
      <vt:lpstr>Network Planning and Urban Development</vt:lpstr>
      <vt:lpstr>Contents</vt:lpstr>
      <vt:lpstr>What is Integrated Network Design (IND)?</vt:lpstr>
      <vt:lpstr>Guidelines for Integrated Network Design</vt:lpstr>
      <vt:lpstr>Integration Between Modes</vt:lpstr>
      <vt:lpstr>Classification in the Planning Process</vt:lpstr>
      <vt:lpstr>Contents</vt:lpstr>
      <vt:lpstr>Common Network Structures</vt:lpstr>
      <vt:lpstr>Contents</vt:lpstr>
      <vt:lpstr>Principles in Network Design: Connectivity</vt:lpstr>
      <vt:lpstr>Principles in Network Design: Directness &amp; Efficiency</vt:lpstr>
      <vt:lpstr>Principles in Network Design: Accessibility</vt:lpstr>
      <vt:lpstr>Principles in Network Design: Safety</vt:lpstr>
      <vt:lpstr>Principles in Network Design: Resilience &amp; Flexibility</vt:lpstr>
      <vt:lpstr>Contents</vt:lpstr>
      <vt:lpstr>Functional Hierarchy of Networks</vt:lpstr>
      <vt:lpstr>Public Transport Network Design</vt:lpstr>
      <vt:lpstr>Public Transport Integration</vt:lpstr>
      <vt:lpstr>Cycling Network Design</vt:lpstr>
      <vt:lpstr>Cycling Infrastructure Elements</vt:lpstr>
      <vt:lpstr>Pedestrian Network Design</vt:lpstr>
      <vt:lpstr>Walkability</vt:lpstr>
      <vt:lpstr>Contents</vt:lpstr>
      <vt:lpstr>Operational Criteria</vt:lpstr>
      <vt:lpstr>User-Oriented Criteria</vt:lpstr>
      <vt:lpstr>Sustainability Criteria</vt:lpstr>
      <vt:lpstr>Evaluation of Networks</vt:lpstr>
      <vt:lpstr>Contents</vt:lpstr>
      <vt:lpstr>Emerging Trends</vt:lpstr>
      <vt:lpstr>Key takeaways</vt:lpstr>
      <vt:lpstr>Thank you for your attention!</vt:lpstr>
      <vt:lpstr>Sources - Pictures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129</cp:revision>
  <dcterms:modified xsi:type="dcterms:W3CDTF">2026-07-14T09:26:58Z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