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6"/>
  </p:notesMasterIdLst>
  <p:handoutMasterIdLst>
    <p:handoutMasterId r:id="rId37"/>
  </p:handoutMasterIdLst>
  <p:sldIdLst>
    <p:sldId id="306" r:id="rId5"/>
    <p:sldId id="313" r:id="rId6"/>
    <p:sldId id="307" r:id="rId7"/>
    <p:sldId id="312" r:id="rId8"/>
    <p:sldId id="314" r:id="rId9"/>
    <p:sldId id="274" r:id="rId10"/>
    <p:sldId id="311" r:id="rId11"/>
    <p:sldId id="315" r:id="rId12"/>
    <p:sldId id="316" r:id="rId13"/>
    <p:sldId id="317" r:id="rId14"/>
    <p:sldId id="321" r:id="rId15"/>
    <p:sldId id="319" r:id="rId16"/>
    <p:sldId id="322" r:id="rId17"/>
    <p:sldId id="324" r:id="rId18"/>
    <p:sldId id="325" r:id="rId19"/>
    <p:sldId id="327" r:id="rId20"/>
    <p:sldId id="328" r:id="rId21"/>
    <p:sldId id="329" r:id="rId22"/>
    <p:sldId id="330" r:id="rId23"/>
    <p:sldId id="331" r:id="rId24"/>
    <p:sldId id="334" r:id="rId25"/>
    <p:sldId id="335" r:id="rId26"/>
    <p:sldId id="336" r:id="rId27"/>
    <p:sldId id="332" r:id="rId28"/>
    <p:sldId id="333" r:id="rId29"/>
    <p:sldId id="320" r:id="rId30"/>
    <p:sldId id="337" r:id="rId31"/>
    <p:sldId id="338" r:id="rId32"/>
    <p:sldId id="309" r:id="rId33"/>
    <p:sldId id="318" r:id="rId34"/>
    <p:sldId id="323" r:id="rId35"/>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0D2517-04EE-4C25-B0D6-15014919A0AD}" v="4" dt="2026-07-13T09:41:45.755"/>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22085"/>
    <p:restoredTop sz="94635"/>
  </p:normalViewPr>
  <p:slideViewPr>
    <p:cSldViewPr snapToGrid="0">
      <p:cViewPr varScale="1">
        <p:scale>
          <a:sx n="119" d="100"/>
          <a:sy n="119" d="100"/>
        </p:scale>
        <p:origin x="110" y="470"/>
      </p:cViewPr>
      <p:guideLst/>
    </p:cSldViewPr>
  </p:slideViewPr>
  <p:notesTextViewPr>
    <p:cViewPr>
      <p:scale>
        <a:sx n="30" d="100"/>
        <a:sy n="30"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addSld modSld">
      <pc:chgData name="Wojciech Kustra" userId="afebd3d0-216b-4c4f-8992-1bf1fda6d5e8" providerId="ADAL" clId="{1D307E72-7901-4E61-A01B-3C4232ABCF63}" dt="2026-07-13T09:48:20.699" v="6" actId="20577"/>
      <pc:docMkLst>
        <pc:docMk/>
      </pc:docMkLst>
      <pc:sldChg chg="addSp modSp add mod modClrScheme chgLayout">
        <pc:chgData name="Wojciech Kustra" userId="afebd3d0-216b-4c4f-8992-1bf1fda6d5e8" providerId="ADAL" clId="{1D307E72-7901-4E61-A01B-3C4232ABCF63}" dt="2026-07-13T09:41:45.754" v="5" actId="1076"/>
        <pc:sldMkLst>
          <pc:docMk/>
          <pc:sldMk cId="2806022657" sldId="274"/>
        </pc:sldMkLst>
        <pc:spChg chg="mod ord">
          <ac:chgData name="Wojciech Kustra" userId="afebd3d0-216b-4c4f-8992-1bf1fda6d5e8" providerId="ADAL" clId="{1D307E72-7901-4E61-A01B-3C4232ABCF63}" dt="2026-07-13T09:41:36.873" v="2" actId="700"/>
          <ac:spMkLst>
            <pc:docMk/>
            <pc:sldMk cId="2806022657" sldId="274"/>
            <ac:spMk id="2" creationId="{EA8F9A9B-1F49-4E1C-C8B3-6ACAC9CB5399}"/>
          </ac:spMkLst>
        </pc:spChg>
        <pc:spChg chg="add mod ord">
          <ac:chgData name="Wojciech Kustra" userId="afebd3d0-216b-4c4f-8992-1bf1fda6d5e8" providerId="ADAL" clId="{1D307E72-7901-4E61-A01B-3C4232ABCF63}" dt="2026-07-13T09:41:36.873" v="2" actId="700"/>
          <ac:spMkLst>
            <pc:docMk/>
            <pc:sldMk cId="2806022657" sldId="274"/>
            <ac:spMk id="3" creationId="{F7820395-E58A-5E84-3233-0593C4647029}"/>
          </ac:spMkLst>
        </pc:spChg>
        <pc:picChg chg="mod">
          <ac:chgData name="Wojciech Kustra" userId="afebd3d0-216b-4c4f-8992-1bf1fda6d5e8" providerId="ADAL" clId="{1D307E72-7901-4E61-A01B-3C4232ABCF63}" dt="2026-07-13T09:41:45.754" v="5" actId="1076"/>
          <ac:picMkLst>
            <pc:docMk/>
            <pc:sldMk cId="2806022657" sldId="274"/>
            <ac:picMk id="6" creationId="{43FF0FD2-399C-9284-B8AC-082940B5F1A3}"/>
          </ac:picMkLst>
        </pc:picChg>
        <pc:picChg chg="mod">
          <ac:chgData name="Wojciech Kustra" userId="afebd3d0-216b-4c4f-8992-1bf1fda6d5e8" providerId="ADAL" clId="{1D307E72-7901-4E61-A01B-3C4232ABCF63}" dt="2026-07-13T09:41:43.970" v="3" actId="1076"/>
          <ac:picMkLst>
            <pc:docMk/>
            <pc:sldMk cId="2806022657" sldId="274"/>
            <ac:picMk id="1028" creationId="{44495A4D-92F9-DE69-2897-FF5E4D9DEE39}"/>
          </ac:picMkLst>
        </pc:picChg>
      </pc:sldChg>
      <pc:sldChg chg="modSp mod">
        <pc:chgData name="Wojciech Kustra" userId="afebd3d0-216b-4c4f-8992-1bf1fda6d5e8" providerId="ADAL" clId="{1D307E72-7901-4E61-A01B-3C4232ABCF63}" dt="2026-07-13T09:48:20.699" v="6" actId="20577"/>
        <pc:sldMkLst>
          <pc:docMk/>
          <pc:sldMk cId="1478447607" sldId="306"/>
        </pc:sldMkLst>
        <pc:spChg chg="mod">
          <ac:chgData name="Wojciech Kustra" userId="afebd3d0-216b-4c4f-8992-1bf1fda6d5e8" providerId="ADAL" clId="{1D307E72-7901-4E61-A01B-3C4232ABCF63}" dt="2026-07-13T09:48:20.699" v="6" actId="20577"/>
          <ac:spMkLst>
            <pc:docMk/>
            <pc:sldMk cId="1478447607" sldId="306"/>
            <ac:spMk id="3" creationId="{FFD85AD9-F452-2FFB-4F41-12718A52AA28}"/>
          </ac:spMkLst>
        </pc:spChg>
      </pc:sldChg>
      <pc:sldChg chg="modSp mod">
        <pc:chgData name="Wojciech Kustra" userId="afebd3d0-216b-4c4f-8992-1bf1fda6d5e8" providerId="ADAL" clId="{1D307E72-7901-4E61-A01B-3C4232ABCF63}" dt="2026-07-13T09:41:33.617" v="1" actId="27636"/>
        <pc:sldMkLst>
          <pc:docMk/>
          <pc:sldMk cId="874419093" sldId="324"/>
        </pc:sldMkLst>
        <pc:spChg chg="mod">
          <ac:chgData name="Wojciech Kustra" userId="afebd3d0-216b-4c4f-8992-1bf1fda6d5e8" providerId="ADAL" clId="{1D307E72-7901-4E61-A01B-3C4232ABCF63}" dt="2026-07-13T09:41:33.617" v="1" actId="27636"/>
          <ac:spMkLst>
            <pc:docMk/>
            <pc:sldMk cId="874419093" sldId="324"/>
            <ac:spMk id="3" creationId="{3C16654D-E056-0584-4F6E-7C3FB69F0EB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14.07.2026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471621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91B9A-0412-3FFC-7325-D177E72F7C5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98C45B0-37AB-81E7-4781-56C95FA4177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02F5833-4C64-972A-8842-AF62E3D8B742}"/>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528122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4ABAA-B8EF-7A44-7927-45C09FFEE14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911E72E-2274-E04A-FAF4-750704977BE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65CD3D1-E714-76AB-0947-DF747704FDE1}"/>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42865397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6F1D3-3D65-241B-C327-21C7CE8528A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D3A6E84-1CB9-EEB7-BD82-4B0A1D245B7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609B505-0DFB-969F-17DA-7B239C065B85}"/>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2539900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AEB18-DB0A-C192-0C97-68874551035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2835E48-63A0-71C7-E44C-0FA9DC745F4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C45986F-A989-BB7D-44CB-F2B8A438FB19}"/>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040016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9AF05-D739-ED7A-687D-F3C88D59625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C87E6A1-F39F-DD31-A9D3-5122D569BC4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437AE21-A3F5-6FE1-838B-CD7F2C60483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66015840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F0F4E1-B34D-EDFA-8BA9-CC937D5064A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8F07076C-A667-575D-DCAE-069DEBB0BE88}"/>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880D5B3-FA5C-B3B1-DF26-4CCFEB50F96D}"/>
              </a:ext>
            </a:extLst>
          </p:cNvPr>
          <p:cNvSpPr>
            <a:spLocks noGrp="1"/>
          </p:cNvSpPr>
          <p:nvPr>
            <p:ph type="dt" sz="half" idx="10"/>
          </p:nvPr>
        </p:nvSpPr>
        <p:spPr/>
        <p:txBody>
          <a:bodyPr/>
          <a:lstStyle/>
          <a:p>
            <a:fld id="{97D13129-581B-114B-9F21-022A79227016}" type="datetimeFigureOut">
              <a:rPr lang="de-DE" smtClean="0"/>
              <a:t>14.07.2026</a:t>
            </a:fld>
            <a:endParaRPr lang="de-DE"/>
          </a:p>
        </p:txBody>
      </p:sp>
      <p:sp>
        <p:nvSpPr>
          <p:cNvPr id="5" name="Fußzeilenplatzhalter 4">
            <a:extLst>
              <a:ext uri="{FF2B5EF4-FFF2-40B4-BE49-F238E27FC236}">
                <a16:creationId xmlns:a16="http://schemas.microsoft.com/office/drawing/2014/main" id="{253127CC-CB16-4599-E8AF-21EADA9D132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0BF834A-1AB9-7FCC-1D9A-D046F11DE818}"/>
              </a:ext>
            </a:extLst>
          </p:cNvPr>
          <p:cNvSpPr>
            <a:spLocks noGrp="1"/>
          </p:cNvSpPr>
          <p:nvPr>
            <p:ph type="sldNum" sz="quarter" idx="12"/>
          </p:nvPr>
        </p:nvSpPr>
        <p:spPr/>
        <p:txBody>
          <a:bodyPr/>
          <a:lstStyle/>
          <a:p>
            <a:fld id="{F341E8CF-CEE7-1348-BA5F-B81C753991C0}" type="slidenum">
              <a:rPr lang="de-DE" smtClean="0"/>
              <a:t>‹#›</a:t>
            </a:fld>
            <a:endParaRPr lang="de-DE"/>
          </a:p>
        </p:txBody>
      </p:sp>
    </p:spTree>
    <p:extLst>
      <p:ext uri="{BB962C8B-B14F-4D97-AF65-F5344CB8AC3E}">
        <p14:creationId xmlns:p14="http://schemas.microsoft.com/office/powerpoint/2010/main" val="3059861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a:ln>
                  <a:noFill/>
                </a:ln>
                <a:solidFill>
                  <a:srgbClr val="00518E"/>
                </a:solidFill>
                <a:effectLst/>
                <a:uFillTx/>
                <a:latin typeface="+mn-lt"/>
                <a:ea typeface="+mn-ea"/>
                <a:cs typeface="+mn-cs"/>
                <a:sym typeface="Helvetica Neue"/>
              </a:rPr>
              <a:t>Co-</a:t>
            </a:r>
            <a:r>
              <a:rPr kumimoji="0" lang="en-US" sz="1400" b="0" i="0" u="none" strike="noStrike" cap="none" spc="0" normalizeH="0" baseline="0">
                <a:ln>
                  <a:noFill/>
                </a:ln>
                <a:solidFill>
                  <a:srgbClr val="00518E"/>
                </a:solidFill>
                <a:effectLst/>
                <a:uFillTx/>
                <a:latin typeface="+mn-lt"/>
                <a:ea typeface="+mn-ea"/>
                <a:cs typeface="+mn-cs"/>
                <a:sym typeface="Helvetica Neue"/>
              </a:rPr>
              <a:t>Funded </a:t>
            </a:r>
            <a:r>
              <a:rPr kumimoji="0" lang="en-US" sz="1400" b="0" i="0" u="none" strike="noStrike" cap="none" spc="0" normalizeH="0" baseline="0" dirty="0">
                <a:ln>
                  <a:noFill/>
                </a:ln>
                <a:solidFill>
                  <a:srgbClr val="00518E"/>
                </a:solidFill>
                <a:effectLst/>
                <a:uFillTx/>
                <a:latin typeface="+mn-lt"/>
                <a:ea typeface="+mn-ea"/>
                <a:cs typeface="+mn-cs"/>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 id="2147483688" r:id="rId12"/>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de-DE" dirty="0"/>
              <a:t>Non-</a:t>
            </a:r>
            <a:r>
              <a:rPr lang="de-DE" dirty="0" err="1"/>
              <a:t>motorized</a:t>
            </a:r>
            <a:r>
              <a:rPr lang="de-DE" dirty="0"/>
              <a:t> private </a:t>
            </a:r>
            <a:r>
              <a:rPr lang="de-DE" dirty="0" err="1"/>
              <a:t>transport</a:t>
            </a:r>
            <a:r>
              <a:rPr lang="de-DE" dirty="0"/>
              <a:t>: </a:t>
            </a:r>
            <a:r>
              <a:rPr lang="de-DE" dirty="0" err="1"/>
              <a:t>Pedestrians</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de-DE" dirty="0" err="1"/>
              <a:t>Fundamentals</a:t>
            </a:r>
            <a:r>
              <a:rPr lang="de-DE" dirty="0"/>
              <a:t> </a:t>
            </a:r>
            <a:r>
              <a:rPr lang="de-DE" err="1"/>
              <a:t>of</a:t>
            </a:r>
            <a:r>
              <a:rPr lang="de-DE"/>
              <a:t> Transport</a:t>
            </a:r>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5BD165-F495-9190-5281-4D336FA574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6BB980-35A0-46CC-C810-203A421C9F2D}"/>
              </a:ext>
            </a:extLst>
          </p:cNvPr>
          <p:cNvSpPr>
            <a:spLocks noGrp="1"/>
          </p:cNvSpPr>
          <p:nvPr>
            <p:ph type="title"/>
          </p:nvPr>
        </p:nvSpPr>
        <p:spPr>
          <a:xfrm>
            <a:off x="603252" y="539751"/>
            <a:ext cx="8004719" cy="847091"/>
          </a:xfrm>
        </p:spPr>
        <p:txBody>
          <a:bodyPr/>
          <a:lstStyle/>
          <a:p>
            <a:r>
              <a:rPr lang="pl-PL" dirty="0"/>
              <a:t>Basics: </a:t>
            </a:r>
            <a:br>
              <a:rPr lang="pl-PL" dirty="0"/>
            </a:br>
            <a:r>
              <a:rPr lang="pl-PL" dirty="0" err="1"/>
              <a:t>Purposes</a:t>
            </a:r>
            <a:r>
              <a:rPr lang="pl-PL" dirty="0"/>
              <a:t> of </a:t>
            </a:r>
            <a:r>
              <a:rPr lang="pl-PL" dirty="0" err="1"/>
              <a:t>journeys</a:t>
            </a:r>
            <a:r>
              <a:rPr lang="pl-PL" dirty="0"/>
              <a:t> by </a:t>
            </a:r>
            <a:r>
              <a:rPr lang="pl-PL" dirty="0" err="1"/>
              <a:t>foot</a:t>
            </a:r>
            <a:endParaRPr lang="pl-PL" dirty="0"/>
          </a:p>
        </p:txBody>
      </p:sp>
      <p:sp>
        <p:nvSpPr>
          <p:cNvPr id="3" name="Text Placeholder 2">
            <a:extLst>
              <a:ext uri="{FF2B5EF4-FFF2-40B4-BE49-F238E27FC236}">
                <a16:creationId xmlns:a16="http://schemas.microsoft.com/office/drawing/2014/main" id="{8D919542-88AC-F872-042B-9624F409E614}"/>
              </a:ext>
            </a:extLst>
          </p:cNvPr>
          <p:cNvSpPr>
            <a:spLocks noGrp="1"/>
          </p:cNvSpPr>
          <p:nvPr>
            <p:ph type="body" sz="half" idx="1"/>
          </p:nvPr>
        </p:nvSpPr>
        <p:spPr>
          <a:xfrm>
            <a:off x="970200" y="1386842"/>
            <a:ext cx="10002599" cy="5059521"/>
          </a:xfrm>
        </p:spPr>
        <p:txBody>
          <a:bodyPr>
            <a:normAutofit/>
          </a:bodyPr>
          <a:lstStyle/>
          <a:p>
            <a:r>
              <a:rPr lang="de-DE" dirty="0"/>
              <a:t>German </a:t>
            </a:r>
            <a:r>
              <a:rPr lang="de-DE" dirty="0" err="1"/>
              <a:t>data</a:t>
            </a:r>
            <a:r>
              <a:rPr lang="de-DE" dirty="0"/>
              <a:t>, but </a:t>
            </a:r>
            <a:r>
              <a:rPr lang="de-DE" dirty="0" err="1"/>
              <a:t>internationally</a:t>
            </a:r>
            <a:r>
              <a:rPr lang="de-DE" dirty="0"/>
              <a:t> </a:t>
            </a:r>
            <a:r>
              <a:rPr lang="de-DE" dirty="0" err="1"/>
              <a:t>quite</a:t>
            </a:r>
            <a:r>
              <a:rPr lang="de-DE" dirty="0"/>
              <a:t> </a:t>
            </a:r>
            <a:r>
              <a:rPr lang="de-DE" dirty="0" err="1"/>
              <a:t>similar</a:t>
            </a:r>
            <a:r>
              <a:rPr lang="de-DE" dirty="0"/>
              <a:t> </a:t>
            </a:r>
            <a:r>
              <a:rPr lang="de-DE" dirty="0" err="1"/>
              <a:t>distribution</a:t>
            </a:r>
            <a:endParaRPr lang="de-DE" dirty="0"/>
          </a:p>
        </p:txBody>
      </p:sp>
      <p:pic>
        <p:nvPicPr>
          <p:cNvPr id="5" name="Grafik 4" descr="Ein Bild, das Text, Design, Darstellung enthält.&#10;&#10;KI-generierte Inhalte können fehlerhaft sein.">
            <a:extLst>
              <a:ext uri="{FF2B5EF4-FFF2-40B4-BE49-F238E27FC236}">
                <a16:creationId xmlns:a16="http://schemas.microsoft.com/office/drawing/2014/main" id="{4C35448E-E60C-9BB9-CB94-307F20CC52ED}"/>
              </a:ext>
            </a:extLst>
          </p:cNvPr>
          <p:cNvPicPr>
            <a:picLocks noChangeAspect="1"/>
          </p:cNvPicPr>
          <p:nvPr/>
        </p:nvPicPr>
        <p:blipFill>
          <a:blip r:embed="rId2" cstate="print">
            <a:extLst>
              <a:ext uri="{28A0092B-C50C-407E-A947-70E740481C1C}">
                <a14:useLocalDpi xmlns:a14="http://schemas.microsoft.com/office/drawing/2010/main" val="0"/>
              </a:ext>
            </a:extLst>
          </a:blip>
          <a:srcRect r="30512" b="50728"/>
          <a:stretch>
            <a:fillRect/>
          </a:stretch>
        </p:blipFill>
        <p:spPr>
          <a:xfrm>
            <a:off x="1482018" y="2233933"/>
            <a:ext cx="8978961" cy="4504415"/>
          </a:xfrm>
          <a:prstGeom prst="rect">
            <a:avLst/>
          </a:prstGeom>
        </p:spPr>
      </p:pic>
      <p:sp>
        <p:nvSpPr>
          <p:cNvPr id="6" name="Textfeld 5">
            <a:extLst>
              <a:ext uri="{FF2B5EF4-FFF2-40B4-BE49-F238E27FC236}">
                <a16:creationId xmlns:a16="http://schemas.microsoft.com/office/drawing/2014/main" id="{BBCFD50B-61B3-1282-92A1-2E6C01DD2FEC}"/>
              </a:ext>
            </a:extLst>
          </p:cNvPr>
          <p:cNvSpPr txBox="1"/>
          <p:nvPr/>
        </p:nvSpPr>
        <p:spPr>
          <a:xfrm>
            <a:off x="10443409" y="5920175"/>
            <a:ext cx="1731021"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MiD</a:t>
            </a:r>
            <a:r>
              <a:rPr kumimoji="0" lang="de-DE" sz="1000" b="0" i="0" u="none" strike="noStrike" cap="none" spc="0" normalizeH="0" baseline="0" dirty="0">
                <a:ln>
                  <a:noFill/>
                </a:ln>
                <a:solidFill>
                  <a:srgbClr val="000000"/>
                </a:solidFill>
                <a:effectLst/>
                <a:uFillTx/>
                <a:latin typeface="+mn-lt"/>
                <a:ea typeface="+mn-ea"/>
                <a:cs typeface="+mn-cs"/>
                <a:sym typeface="Helvetica Neue"/>
              </a:rPr>
              <a:t> 2017</a:t>
            </a:r>
          </a:p>
        </p:txBody>
      </p:sp>
    </p:spTree>
    <p:extLst>
      <p:ext uri="{BB962C8B-B14F-4D97-AF65-F5344CB8AC3E}">
        <p14:creationId xmlns:p14="http://schemas.microsoft.com/office/powerpoint/2010/main" val="301715237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83E10-BA12-8AAA-09CE-E67BEC775C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41A6D4-3CCE-B688-32DA-725342BFC716}"/>
              </a:ext>
            </a:extLst>
          </p:cNvPr>
          <p:cNvSpPr>
            <a:spLocks noGrp="1"/>
          </p:cNvSpPr>
          <p:nvPr>
            <p:ph type="title"/>
          </p:nvPr>
        </p:nvSpPr>
        <p:spPr/>
        <p:txBody>
          <a:bodyPr/>
          <a:lstStyle/>
          <a:p>
            <a:r>
              <a:rPr lang="pl-PL" dirty="0" err="1"/>
              <a:t>Overview</a:t>
            </a:r>
            <a:endParaRPr lang="pl-PL" dirty="0"/>
          </a:p>
        </p:txBody>
      </p:sp>
      <p:sp>
        <p:nvSpPr>
          <p:cNvPr id="3" name="Text Placeholder 2">
            <a:extLst>
              <a:ext uri="{FF2B5EF4-FFF2-40B4-BE49-F238E27FC236}">
                <a16:creationId xmlns:a16="http://schemas.microsoft.com/office/drawing/2014/main" id="{FC7F9C88-2874-F70C-95F2-EA732EA00200}"/>
              </a:ext>
            </a:extLst>
          </p:cNvPr>
          <p:cNvSpPr>
            <a:spLocks noGrp="1"/>
          </p:cNvSpPr>
          <p:nvPr>
            <p:ph type="body" sz="half" idx="1"/>
          </p:nvPr>
        </p:nvSpPr>
        <p:spPr/>
        <p:txBody>
          <a:bodyPr>
            <a:normAutofit/>
          </a:bodyPr>
          <a:lstStyle/>
          <a:p>
            <a:pPr marL="0" indent="0">
              <a:buNone/>
            </a:pPr>
            <a:r>
              <a:rPr lang="de-DE" dirty="0"/>
              <a:t>Basics: Non-</a:t>
            </a:r>
            <a:r>
              <a:rPr lang="de-DE" dirty="0" err="1"/>
              <a:t>motorized</a:t>
            </a:r>
            <a:r>
              <a:rPr lang="de-DE" dirty="0"/>
              <a:t> Private Transport</a:t>
            </a:r>
          </a:p>
          <a:p>
            <a:pPr marL="0" indent="0">
              <a:buNone/>
            </a:pPr>
            <a:endParaRPr lang="de-DE" dirty="0"/>
          </a:p>
          <a:p>
            <a:pPr marL="0" indent="0">
              <a:buNone/>
            </a:pPr>
            <a:r>
              <a:rPr lang="de-DE" b="1" dirty="0" err="1"/>
              <a:t>Pedestrian</a:t>
            </a:r>
            <a:r>
              <a:rPr lang="de-DE" b="1" dirty="0"/>
              <a:t> Traffic: Development and Challenges</a:t>
            </a:r>
          </a:p>
          <a:p>
            <a:pPr marL="0" indent="0">
              <a:buNone/>
            </a:pPr>
            <a:endParaRPr lang="de-DE" dirty="0"/>
          </a:p>
          <a:p>
            <a:pPr marL="0" indent="0">
              <a:buNone/>
            </a:pPr>
            <a:r>
              <a:rPr lang="de-DE" dirty="0"/>
              <a:t>Traffic </a:t>
            </a:r>
            <a:r>
              <a:rPr lang="de-DE" dirty="0" err="1"/>
              <a:t>Safety</a:t>
            </a:r>
            <a:r>
              <a:rPr lang="de-DE" dirty="0"/>
              <a:t> </a:t>
            </a:r>
            <a:r>
              <a:rPr lang="de-DE" dirty="0" err="1"/>
              <a:t>for</a:t>
            </a:r>
            <a:r>
              <a:rPr lang="de-DE" dirty="0"/>
              <a:t> </a:t>
            </a:r>
            <a:r>
              <a:rPr lang="de-DE" dirty="0" err="1"/>
              <a:t>Pedestrians</a:t>
            </a:r>
            <a:endParaRPr lang="de-DE" dirty="0"/>
          </a:p>
          <a:p>
            <a:pPr marL="0" indent="0">
              <a:buNone/>
            </a:pPr>
            <a:endParaRPr lang="de-DE" dirty="0"/>
          </a:p>
          <a:p>
            <a:pPr marL="0" indent="0">
              <a:buNone/>
            </a:pPr>
            <a:r>
              <a:rPr lang="de-DE" dirty="0"/>
              <a:t>Promotion </a:t>
            </a:r>
            <a:r>
              <a:rPr lang="de-DE" dirty="0" err="1"/>
              <a:t>of</a:t>
            </a:r>
            <a:r>
              <a:rPr lang="de-DE" dirty="0"/>
              <a:t> </a:t>
            </a:r>
            <a:r>
              <a:rPr lang="de-DE" dirty="0" err="1"/>
              <a:t>Pedestrian</a:t>
            </a:r>
            <a:r>
              <a:rPr lang="de-DE" dirty="0"/>
              <a:t> Traffic</a:t>
            </a:r>
          </a:p>
        </p:txBody>
      </p:sp>
    </p:spTree>
    <p:extLst>
      <p:ext uri="{BB962C8B-B14F-4D97-AF65-F5344CB8AC3E}">
        <p14:creationId xmlns:p14="http://schemas.microsoft.com/office/powerpoint/2010/main" val="392415770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FCE53-4B79-DB36-3EA2-3D016302CC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BDEF9F-8A96-6807-8169-CFFE27C6088D}"/>
              </a:ext>
            </a:extLst>
          </p:cNvPr>
          <p:cNvSpPr>
            <a:spLocks noGrp="1"/>
          </p:cNvSpPr>
          <p:nvPr>
            <p:ph type="title"/>
          </p:nvPr>
        </p:nvSpPr>
        <p:spPr>
          <a:xfrm>
            <a:off x="603252" y="539751"/>
            <a:ext cx="8004719" cy="847091"/>
          </a:xfrm>
        </p:spPr>
        <p:txBody>
          <a:bodyPr/>
          <a:lstStyle/>
          <a:p>
            <a:r>
              <a:rPr lang="pl-PL" dirty="0"/>
              <a:t>Development of </a:t>
            </a:r>
            <a:r>
              <a:rPr lang="pl-PL" dirty="0" err="1"/>
              <a:t>Foot</a:t>
            </a:r>
            <a:r>
              <a:rPr lang="pl-PL" dirty="0"/>
              <a:t> </a:t>
            </a:r>
            <a:r>
              <a:rPr lang="pl-PL" dirty="0" err="1"/>
              <a:t>Traffic</a:t>
            </a:r>
            <a:endParaRPr lang="pl-PL" dirty="0"/>
          </a:p>
        </p:txBody>
      </p:sp>
      <p:sp>
        <p:nvSpPr>
          <p:cNvPr id="3" name="Text Placeholder 2">
            <a:extLst>
              <a:ext uri="{FF2B5EF4-FFF2-40B4-BE49-F238E27FC236}">
                <a16:creationId xmlns:a16="http://schemas.microsoft.com/office/drawing/2014/main" id="{C80459E2-CEEC-87AC-A4B5-A094F7F53909}"/>
              </a:ext>
            </a:extLst>
          </p:cNvPr>
          <p:cNvSpPr>
            <a:spLocks noGrp="1"/>
          </p:cNvSpPr>
          <p:nvPr>
            <p:ph type="body" sz="half" idx="1"/>
          </p:nvPr>
        </p:nvSpPr>
        <p:spPr/>
        <p:txBody>
          <a:bodyPr>
            <a:normAutofit/>
          </a:bodyPr>
          <a:lstStyle/>
          <a:p>
            <a:r>
              <a:rPr lang="de-DE" dirty="0"/>
              <a:t>Walking </a:t>
            </a:r>
            <a:r>
              <a:rPr lang="de-DE" dirty="0" err="1"/>
              <a:t>has</a:t>
            </a:r>
            <a:r>
              <a:rPr lang="de-DE" dirty="0"/>
              <a:t> not </a:t>
            </a:r>
            <a:r>
              <a:rPr lang="de-DE" dirty="0" err="1"/>
              <a:t>disappeared</a:t>
            </a:r>
            <a:r>
              <a:rPr lang="de-DE" dirty="0"/>
              <a:t> </a:t>
            </a:r>
            <a:r>
              <a:rPr lang="de-DE" dirty="0" err="1"/>
              <a:t>with</a:t>
            </a:r>
            <a:r>
              <a:rPr lang="de-DE" dirty="0"/>
              <a:t> </a:t>
            </a:r>
            <a:r>
              <a:rPr lang="de-DE" dirty="0" err="1"/>
              <a:t>motorization</a:t>
            </a:r>
            <a:r>
              <a:rPr lang="de-DE" dirty="0"/>
              <a:t>, </a:t>
            </a:r>
            <a:r>
              <a:rPr lang="de-DE" dirty="0" err="1"/>
              <a:t>it</a:t>
            </a:r>
            <a:r>
              <a:rPr lang="de-DE" dirty="0"/>
              <a:t> </a:t>
            </a:r>
            <a:r>
              <a:rPr lang="de-DE" dirty="0" err="1"/>
              <a:t>persists</a:t>
            </a:r>
            <a:r>
              <a:rPr lang="de-DE" dirty="0"/>
              <a:t> </a:t>
            </a:r>
            <a:r>
              <a:rPr lang="de-DE" dirty="0" err="1"/>
              <a:t>strongly</a:t>
            </a:r>
            <a:r>
              <a:rPr lang="de-DE" dirty="0"/>
              <a:t> </a:t>
            </a:r>
            <a:r>
              <a:rPr lang="de-DE" dirty="0" err="1"/>
              <a:t>for</a:t>
            </a:r>
            <a:r>
              <a:rPr lang="de-DE" dirty="0"/>
              <a:t> </a:t>
            </a:r>
            <a:r>
              <a:rPr lang="de-DE" dirty="0" err="1"/>
              <a:t>short</a:t>
            </a:r>
            <a:r>
              <a:rPr lang="de-DE" dirty="0"/>
              <a:t> </a:t>
            </a:r>
            <a:r>
              <a:rPr lang="de-DE" dirty="0" err="1"/>
              <a:t>distances</a:t>
            </a:r>
            <a:r>
              <a:rPr lang="de-DE" dirty="0"/>
              <a:t>, and </a:t>
            </a:r>
            <a:r>
              <a:rPr lang="de-DE" dirty="0" err="1"/>
              <a:t>as</a:t>
            </a:r>
            <a:r>
              <a:rPr lang="de-DE" dirty="0"/>
              <a:t> an integral </a:t>
            </a:r>
            <a:r>
              <a:rPr lang="de-DE" dirty="0" err="1"/>
              <a:t>part</a:t>
            </a:r>
            <a:r>
              <a:rPr lang="de-DE" dirty="0"/>
              <a:t> </a:t>
            </a:r>
            <a:r>
              <a:rPr lang="de-DE" dirty="0" err="1"/>
              <a:t>of</a:t>
            </a:r>
            <a:r>
              <a:rPr lang="de-DE" dirty="0"/>
              <a:t> multimodal </a:t>
            </a:r>
            <a:r>
              <a:rPr lang="de-DE" dirty="0" err="1"/>
              <a:t>travel</a:t>
            </a:r>
            <a:endParaRPr lang="de-DE" dirty="0"/>
          </a:p>
          <a:p>
            <a:r>
              <a:rPr lang="de-DE" dirty="0" err="1"/>
              <a:t>There</a:t>
            </a:r>
            <a:r>
              <a:rPr lang="de-DE" dirty="0"/>
              <a:t> </a:t>
            </a:r>
            <a:r>
              <a:rPr lang="de-DE" dirty="0" err="1"/>
              <a:t>is</a:t>
            </a:r>
            <a:r>
              <a:rPr lang="de-DE" dirty="0"/>
              <a:t> </a:t>
            </a:r>
            <a:r>
              <a:rPr lang="de-DE" dirty="0" err="1"/>
              <a:t>growing</a:t>
            </a:r>
            <a:r>
              <a:rPr lang="de-DE" dirty="0"/>
              <a:t> formal </a:t>
            </a:r>
            <a:r>
              <a:rPr lang="de-DE" dirty="0" err="1"/>
              <a:t>recognition</a:t>
            </a:r>
            <a:r>
              <a:rPr lang="de-DE" dirty="0"/>
              <a:t> </a:t>
            </a:r>
            <a:r>
              <a:rPr lang="de-DE" dirty="0" err="1"/>
              <a:t>that</a:t>
            </a:r>
            <a:r>
              <a:rPr lang="de-DE" dirty="0"/>
              <a:t> </a:t>
            </a:r>
            <a:r>
              <a:rPr lang="de-DE" dirty="0" err="1"/>
              <a:t>walking</a:t>
            </a:r>
            <a:r>
              <a:rPr lang="de-DE" dirty="0"/>
              <a:t> </a:t>
            </a:r>
            <a:r>
              <a:rPr lang="de-DE" dirty="0" err="1"/>
              <a:t>must</a:t>
            </a:r>
            <a:r>
              <a:rPr lang="de-DE" dirty="0"/>
              <a:t> </a:t>
            </a:r>
            <a:r>
              <a:rPr lang="de-DE" dirty="0" err="1"/>
              <a:t>be</a:t>
            </a:r>
            <a:r>
              <a:rPr lang="de-DE" dirty="0"/>
              <a:t> </a:t>
            </a:r>
            <a:r>
              <a:rPr lang="de-DE" dirty="0" err="1"/>
              <a:t>supported</a:t>
            </a:r>
            <a:r>
              <a:rPr lang="de-DE" dirty="0"/>
              <a:t> </a:t>
            </a:r>
            <a:r>
              <a:rPr lang="de-DE" dirty="0" err="1"/>
              <a:t>through</a:t>
            </a:r>
            <a:r>
              <a:rPr lang="de-DE" dirty="0"/>
              <a:t> </a:t>
            </a:r>
            <a:r>
              <a:rPr lang="de-DE" dirty="0" err="1"/>
              <a:t>strategic</a:t>
            </a:r>
            <a:r>
              <a:rPr lang="de-DE" dirty="0"/>
              <a:t> </a:t>
            </a:r>
            <a:r>
              <a:rPr lang="de-DE" dirty="0" err="1"/>
              <a:t>planning</a:t>
            </a:r>
            <a:r>
              <a:rPr lang="de-DE" dirty="0"/>
              <a:t>, not </a:t>
            </a:r>
            <a:r>
              <a:rPr lang="de-DE" dirty="0" err="1"/>
              <a:t>only</a:t>
            </a:r>
            <a:r>
              <a:rPr lang="de-DE" dirty="0"/>
              <a:t> </a:t>
            </a:r>
            <a:r>
              <a:rPr lang="de-DE" dirty="0" err="1"/>
              <a:t>infrastructure</a:t>
            </a:r>
            <a:endParaRPr lang="de-DE" dirty="0"/>
          </a:p>
          <a:p>
            <a:r>
              <a:rPr lang="de-DE" dirty="0"/>
              <a:t>Walking </a:t>
            </a:r>
            <a:r>
              <a:rPr lang="de-DE" dirty="0" err="1"/>
              <a:t>does</a:t>
            </a:r>
            <a:r>
              <a:rPr lang="de-DE" dirty="0"/>
              <a:t> not </a:t>
            </a:r>
            <a:r>
              <a:rPr lang="de-DE" dirty="0" err="1"/>
              <a:t>evolve</a:t>
            </a:r>
            <a:r>
              <a:rPr lang="de-DE" dirty="0"/>
              <a:t> </a:t>
            </a:r>
            <a:r>
              <a:rPr lang="de-DE" dirty="0" err="1"/>
              <a:t>uniformely</a:t>
            </a:r>
            <a:r>
              <a:rPr lang="de-DE" dirty="0"/>
              <a:t>, </a:t>
            </a:r>
            <a:r>
              <a:rPr lang="de-DE" dirty="0" err="1"/>
              <a:t>it</a:t>
            </a:r>
            <a:r>
              <a:rPr lang="de-DE" dirty="0"/>
              <a:t> </a:t>
            </a:r>
            <a:r>
              <a:rPr lang="de-DE" dirty="0" err="1"/>
              <a:t>increases</a:t>
            </a:r>
            <a:r>
              <a:rPr lang="de-DE" dirty="0"/>
              <a:t> </a:t>
            </a:r>
            <a:r>
              <a:rPr lang="de-DE" dirty="0" err="1"/>
              <a:t>where</a:t>
            </a:r>
            <a:r>
              <a:rPr lang="de-DE" dirty="0"/>
              <a:t> urban form and </a:t>
            </a:r>
            <a:r>
              <a:rPr lang="de-DE" dirty="0" err="1"/>
              <a:t>policies</a:t>
            </a:r>
            <a:r>
              <a:rPr lang="de-DE" dirty="0"/>
              <a:t> support </a:t>
            </a:r>
            <a:r>
              <a:rPr lang="de-DE" dirty="0" err="1"/>
              <a:t>it</a:t>
            </a:r>
            <a:r>
              <a:rPr lang="de-DE" dirty="0"/>
              <a:t> and </a:t>
            </a:r>
            <a:r>
              <a:rPr lang="de-DE" dirty="0" err="1"/>
              <a:t>can</a:t>
            </a:r>
            <a:r>
              <a:rPr lang="de-DE" dirty="0"/>
              <a:t> </a:t>
            </a:r>
            <a:r>
              <a:rPr lang="de-DE" dirty="0" err="1"/>
              <a:t>stagnate</a:t>
            </a:r>
            <a:r>
              <a:rPr lang="de-DE" dirty="0"/>
              <a:t> </a:t>
            </a:r>
            <a:r>
              <a:rPr lang="de-DE" dirty="0" err="1"/>
              <a:t>or</a:t>
            </a:r>
            <a:r>
              <a:rPr lang="de-DE" dirty="0"/>
              <a:t> </a:t>
            </a:r>
            <a:r>
              <a:rPr lang="de-DE" dirty="0" err="1"/>
              <a:t>decline</a:t>
            </a:r>
            <a:r>
              <a:rPr lang="de-DE" dirty="0"/>
              <a:t> </a:t>
            </a:r>
            <a:r>
              <a:rPr lang="de-DE" dirty="0" err="1"/>
              <a:t>where</a:t>
            </a:r>
            <a:r>
              <a:rPr lang="de-DE" dirty="0"/>
              <a:t> </a:t>
            </a:r>
            <a:r>
              <a:rPr lang="de-DE" dirty="0" err="1"/>
              <a:t>motorization</a:t>
            </a:r>
            <a:r>
              <a:rPr lang="de-DE" dirty="0"/>
              <a:t> </a:t>
            </a:r>
            <a:r>
              <a:rPr lang="de-DE" dirty="0" err="1"/>
              <a:t>dominates</a:t>
            </a:r>
            <a:endParaRPr lang="de-DE" dirty="0"/>
          </a:p>
        </p:txBody>
      </p:sp>
    </p:spTree>
    <p:extLst>
      <p:ext uri="{BB962C8B-B14F-4D97-AF65-F5344CB8AC3E}">
        <p14:creationId xmlns:p14="http://schemas.microsoft.com/office/powerpoint/2010/main" val="3201692644"/>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D4635A-A9DC-C212-F751-46632A62FE2A}"/>
              </a:ext>
            </a:extLst>
          </p:cNvPr>
          <p:cNvSpPr>
            <a:spLocks noGrp="1"/>
          </p:cNvSpPr>
          <p:nvPr>
            <p:ph type="title"/>
          </p:nvPr>
        </p:nvSpPr>
        <p:spPr>
          <a:xfrm>
            <a:off x="603252" y="539751"/>
            <a:ext cx="5975347" cy="717551"/>
          </a:xfrm>
        </p:spPr>
        <p:txBody>
          <a:bodyPr/>
          <a:lstStyle/>
          <a:p>
            <a:r>
              <a:rPr lang="de-DE" dirty="0"/>
              <a:t>Foot Traffic: Advantages</a:t>
            </a:r>
          </a:p>
        </p:txBody>
      </p:sp>
      <p:sp>
        <p:nvSpPr>
          <p:cNvPr id="3" name="Textplatzhalter 2">
            <a:extLst>
              <a:ext uri="{FF2B5EF4-FFF2-40B4-BE49-F238E27FC236}">
                <a16:creationId xmlns:a16="http://schemas.microsoft.com/office/drawing/2014/main" id="{B45200B3-C324-FB8C-FD12-42E5EF902360}"/>
              </a:ext>
            </a:extLst>
          </p:cNvPr>
          <p:cNvSpPr>
            <a:spLocks noGrp="1"/>
          </p:cNvSpPr>
          <p:nvPr>
            <p:ph type="body" sz="half" idx="1"/>
          </p:nvPr>
        </p:nvSpPr>
        <p:spPr>
          <a:xfrm>
            <a:off x="970201" y="1386842"/>
            <a:ext cx="5608398" cy="5059521"/>
          </a:xfrm>
        </p:spPr>
        <p:txBody>
          <a:bodyPr>
            <a:normAutofit/>
          </a:bodyPr>
          <a:lstStyle/>
          <a:p>
            <a:r>
              <a:rPr lang="de-DE" dirty="0"/>
              <a:t> high </a:t>
            </a:r>
            <a:r>
              <a:rPr lang="de-DE" dirty="0" err="1"/>
              <a:t>degree</a:t>
            </a:r>
            <a:r>
              <a:rPr lang="de-DE" dirty="0"/>
              <a:t> </a:t>
            </a:r>
            <a:r>
              <a:rPr lang="de-DE" dirty="0" err="1"/>
              <a:t>of</a:t>
            </a:r>
            <a:r>
              <a:rPr lang="de-DE" dirty="0"/>
              <a:t> </a:t>
            </a:r>
            <a:r>
              <a:rPr lang="de-DE" dirty="0" err="1"/>
              <a:t>accessibility</a:t>
            </a:r>
            <a:endParaRPr lang="de-DE" dirty="0"/>
          </a:p>
          <a:p>
            <a:r>
              <a:rPr lang="de-DE" dirty="0"/>
              <a:t> individual </a:t>
            </a:r>
            <a:r>
              <a:rPr lang="de-DE" dirty="0" err="1"/>
              <a:t>accessibility</a:t>
            </a:r>
            <a:endParaRPr lang="de-DE" dirty="0"/>
          </a:p>
          <a:p>
            <a:r>
              <a:rPr lang="de-DE" dirty="0"/>
              <a:t> </a:t>
            </a:r>
            <a:r>
              <a:rPr lang="de-DE" dirty="0" err="1"/>
              <a:t>cost-effective</a:t>
            </a:r>
            <a:endParaRPr lang="de-DE" dirty="0"/>
          </a:p>
          <a:p>
            <a:r>
              <a:rPr lang="de-DE" dirty="0"/>
              <a:t> </a:t>
            </a:r>
            <a:r>
              <a:rPr lang="de-DE" dirty="0" err="1"/>
              <a:t>health-promoting</a:t>
            </a:r>
            <a:endParaRPr lang="de-DE" dirty="0"/>
          </a:p>
          <a:p>
            <a:r>
              <a:rPr lang="de-DE" dirty="0"/>
              <a:t> </a:t>
            </a:r>
            <a:r>
              <a:rPr lang="de-DE" dirty="0" err="1"/>
              <a:t>no</a:t>
            </a:r>
            <a:r>
              <a:rPr lang="de-DE" dirty="0"/>
              <a:t> </a:t>
            </a:r>
            <a:r>
              <a:rPr lang="de-DE" dirty="0" err="1"/>
              <a:t>emissions</a:t>
            </a:r>
            <a:r>
              <a:rPr lang="de-DE" dirty="0"/>
              <a:t>: </a:t>
            </a:r>
            <a:r>
              <a:rPr lang="de-DE" dirty="0" err="1"/>
              <a:t>the</a:t>
            </a:r>
            <a:r>
              <a:rPr lang="de-DE" dirty="0"/>
              <a:t> </a:t>
            </a:r>
            <a:r>
              <a:rPr lang="de-DE" dirty="0" err="1"/>
              <a:t>most</a:t>
            </a:r>
            <a:r>
              <a:rPr lang="de-DE" dirty="0"/>
              <a:t> </a:t>
            </a:r>
            <a:r>
              <a:rPr lang="de-DE" dirty="0" err="1"/>
              <a:t>environmentally</a:t>
            </a:r>
            <a:r>
              <a:rPr lang="de-DE" dirty="0"/>
              <a:t> </a:t>
            </a:r>
            <a:r>
              <a:rPr lang="de-DE" dirty="0" err="1"/>
              <a:t>friendly</a:t>
            </a:r>
            <a:r>
              <a:rPr lang="de-DE" dirty="0"/>
              <a:t> </a:t>
            </a:r>
            <a:r>
              <a:rPr lang="de-DE" dirty="0" err="1"/>
              <a:t>mode</a:t>
            </a:r>
            <a:r>
              <a:rPr lang="de-DE" dirty="0"/>
              <a:t> </a:t>
            </a:r>
            <a:r>
              <a:rPr lang="de-DE" dirty="0" err="1"/>
              <a:t>of</a:t>
            </a:r>
            <a:r>
              <a:rPr lang="de-DE" dirty="0"/>
              <a:t> </a:t>
            </a:r>
            <a:r>
              <a:rPr lang="de-DE" dirty="0" err="1"/>
              <a:t>transportation</a:t>
            </a:r>
            <a:endParaRPr lang="de-DE" dirty="0"/>
          </a:p>
          <a:p>
            <a:endParaRPr lang="de-DE" dirty="0"/>
          </a:p>
        </p:txBody>
      </p:sp>
      <p:pic>
        <p:nvPicPr>
          <p:cNvPr id="7" name="Grafik 6" descr="Ein Bild, das Fußgängerübergang, Szene, Weg, Schuhwerk enthält.&#10;&#10;KI-generierte Inhalte können fehlerhaft sein.">
            <a:extLst>
              <a:ext uri="{FF2B5EF4-FFF2-40B4-BE49-F238E27FC236}">
                <a16:creationId xmlns:a16="http://schemas.microsoft.com/office/drawing/2014/main" id="{29F3FD1A-0E96-0A73-2B16-E33FA26CED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6600" y="330199"/>
            <a:ext cx="3814535" cy="6225208"/>
          </a:xfrm>
          <a:prstGeom prst="rect">
            <a:avLst/>
          </a:prstGeom>
        </p:spPr>
      </p:pic>
      <p:sp>
        <p:nvSpPr>
          <p:cNvPr id="8" name="Textfeld 7">
            <a:extLst>
              <a:ext uri="{FF2B5EF4-FFF2-40B4-BE49-F238E27FC236}">
                <a16:creationId xmlns:a16="http://schemas.microsoft.com/office/drawing/2014/main" id="{3FF6035D-B73C-DABA-5F45-B06630F4F018}"/>
              </a:ext>
            </a:extLst>
          </p:cNvPr>
          <p:cNvSpPr txBox="1"/>
          <p:nvPr/>
        </p:nvSpPr>
        <p:spPr>
          <a:xfrm>
            <a:off x="10901135" y="5709628"/>
            <a:ext cx="1731021"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41281605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8C430-0E38-8B11-E297-C7D3CFA62F1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BB32D59-2018-3F3A-E368-587ACC55B985}"/>
              </a:ext>
            </a:extLst>
          </p:cNvPr>
          <p:cNvSpPr>
            <a:spLocks noGrp="1"/>
          </p:cNvSpPr>
          <p:nvPr>
            <p:ph type="title"/>
          </p:nvPr>
        </p:nvSpPr>
        <p:spPr>
          <a:xfrm>
            <a:off x="603252" y="539751"/>
            <a:ext cx="5975347" cy="717551"/>
          </a:xfrm>
        </p:spPr>
        <p:txBody>
          <a:bodyPr/>
          <a:lstStyle/>
          <a:p>
            <a:r>
              <a:rPr lang="de-DE" dirty="0"/>
              <a:t>Foot Traffic: Challenges</a:t>
            </a:r>
          </a:p>
        </p:txBody>
      </p:sp>
      <p:sp>
        <p:nvSpPr>
          <p:cNvPr id="3" name="Textplatzhalter 2">
            <a:extLst>
              <a:ext uri="{FF2B5EF4-FFF2-40B4-BE49-F238E27FC236}">
                <a16:creationId xmlns:a16="http://schemas.microsoft.com/office/drawing/2014/main" id="{3C16654D-E056-0584-4F6E-7C3FB69F0EB1}"/>
              </a:ext>
            </a:extLst>
          </p:cNvPr>
          <p:cNvSpPr>
            <a:spLocks noGrp="1"/>
          </p:cNvSpPr>
          <p:nvPr>
            <p:ph type="body" sz="half" idx="1"/>
          </p:nvPr>
        </p:nvSpPr>
        <p:spPr>
          <a:xfrm>
            <a:off x="970201" y="1386842"/>
            <a:ext cx="5608398" cy="5059521"/>
          </a:xfrm>
        </p:spPr>
        <p:txBody>
          <a:bodyPr>
            <a:normAutofit fontScale="92500" lnSpcReduction="20000"/>
          </a:bodyPr>
          <a:lstStyle/>
          <a:p>
            <a:r>
              <a:rPr lang="de-DE" dirty="0"/>
              <a:t> </a:t>
            </a:r>
            <a:r>
              <a:rPr lang="de-DE" dirty="0" err="1"/>
              <a:t>Weather</a:t>
            </a:r>
            <a:r>
              <a:rPr lang="de-DE" dirty="0"/>
              <a:t> </a:t>
            </a:r>
            <a:r>
              <a:rPr lang="de-DE" dirty="0" err="1"/>
              <a:t>dependency</a:t>
            </a:r>
            <a:endParaRPr lang="de-DE" dirty="0"/>
          </a:p>
          <a:p>
            <a:r>
              <a:rPr lang="de-DE" dirty="0"/>
              <a:t> </a:t>
            </a:r>
            <a:r>
              <a:rPr lang="de-DE" dirty="0" err="1"/>
              <a:t>Detour</a:t>
            </a:r>
            <a:r>
              <a:rPr lang="de-DE" dirty="0"/>
              <a:t> </a:t>
            </a:r>
            <a:r>
              <a:rPr lang="de-DE" dirty="0" err="1"/>
              <a:t>sensitivity</a:t>
            </a:r>
            <a:endParaRPr lang="de-DE" dirty="0"/>
          </a:p>
          <a:p>
            <a:r>
              <a:rPr lang="de-DE" dirty="0"/>
              <a:t> High </a:t>
            </a:r>
            <a:r>
              <a:rPr lang="de-DE" dirty="0" err="1"/>
              <a:t>vulnerability</a:t>
            </a:r>
            <a:endParaRPr lang="de-DE" dirty="0"/>
          </a:p>
          <a:p>
            <a:pPr lvl="1"/>
            <a:r>
              <a:rPr lang="de-DE" dirty="0"/>
              <a:t>Air- &amp; </a:t>
            </a:r>
            <a:r>
              <a:rPr lang="de-DE" dirty="0" err="1"/>
              <a:t>noise</a:t>
            </a:r>
            <a:r>
              <a:rPr lang="de-DE" dirty="0"/>
              <a:t> </a:t>
            </a:r>
            <a:r>
              <a:rPr lang="de-DE" dirty="0" err="1"/>
              <a:t>pollution</a:t>
            </a:r>
            <a:endParaRPr lang="de-DE" dirty="0"/>
          </a:p>
          <a:p>
            <a:pPr lvl="1"/>
            <a:r>
              <a:rPr lang="de-DE" dirty="0"/>
              <a:t>Risk </a:t>
            </a:r>
            <a:r>
              <a:rPr lang="de-DE" dirty="0" err="1"/>
              <a:t>of</a:t>
            </a:r>
            <a:r>
              <a:rPr lang="de-DE" dirty="0"/>
              <a:t> </a:t>
            </a:r>
            <a:r>
              <a:rPr lang="de-DE" dirty="0" err="1"/>
              <a:t>accidents</a:t>
            </a:r>
            <a:r>
              <a:rPr lang="de-DE" dirty="0"/>
              <a:t> at </a:t>
            </a:r>
            <a:r>
              <a:rPr lang="de-DE" dirty="0" err="1"/>
              <a:t>gaps</a:t>
            </a:r>
            <a:r>
              <a:rPr lang="de-DE" dirty="0"/>
              <a:t> in </a:t>
            </a:r>
            <a:r>
              <a:rPr lang="de-DE" dirty="0" err="1"/>
              <a:t>the</a:t>
            </a:r>
            <a:r>
              <a:rPr lang="de-DE" dirty="0"/>
              <a:t> </a:t>
            </a:r>
            <a:r>
              <a:rPr lang="de-DE" dirty="0" err="1"/>
              <a:t>footpath</a:t>
            </a:r>
            <a:r>
              <a:rPr lang="de-DE" dirty="0"/>
              <a:t> network</a:t>
            </a:r>
          </a:p>
          <a:p>
            <a:r>
              <a:rPr lang="de-DE" dirty="0"/>
              <a:t> Vehicle-</a:t>
            </a:r>
            <a:r>
              <a:rPr lang="de-DE" dirty="0" err="1"/>
              <a:t>oriented</a:t>
            </a:r>
            <a:r>
              <a:rPr lang="de-DE" dirty="0"/>
              <a:t> urban-/</a:t>
            </a:r>
            <a:r>
              <a:rPr lang="de-DE" dirty="0" err="1"/>
              <a:t>traffic</a:t>
            </a:r>
            <a:r>
              <a:rPr lang="de-DE" dirty="0"/>
              <a:t> </a:t>
            </a:r>
            <a:r>
              <a:rPr lang="de-DE" dirty="0" err="1"/>
              <a:t>planning</a:t>
            </a:r>
            <a:r>
              <a:rPr lang="de-DE" dirty="0"/>
              <a:t>: </a:t>
            </a:r>
            <a:r>
              <a:rPr lang="de-DE" dirty="0" err="1"/>
              <a:t>Pressured</a:t>
            </a:r>
            <a:r>
              <a:rPr lang="de-DE" dirty="0"/>
              <a:t> </a:t>
            </a:r>
            <a:r>
              <a:rPr lang="de-DE" dirty="0" err="1"/>
              <a:t>by</a:t>
            </a:r>
            <a:r>
              <a:rPr lang="de-DE" dirty="0"/>
              <a:t> </a:t>
            </a:r>
            <a:r>
              <a:rPr lang="de-DE" dirty="0" err="1"/>
              <a:t>space</a:t>
            </a:r>
            <a:r>
              <a:rPr lang="de-DE" dirty="0"/>
              <a:t> </a:t>
            </a:r>
            <a:r>
              <a:rPr lang="de-DE" dirty="0" err="1"/>
              <a:t>requirements</a:t>
            </a:r>
            <a:r>
              <a:rPr lang="de-DE" dirty="0"/>
              <a:t> </a:t>
            </a:r>
            <a:r>
              <a:rPr lang="de-DE" dirty="0" err="1"/>
              <a:t>of</a:t>
            </a:r>
            <a:r>
              <a:rPr lang="de-DE" dirty="0"/>
              <a:t> </a:t>
            </a:r>
            <a:r>
              <a:rPr lang="de-DE" dirty="0" err="1"/>
              <a:t>other</a:t>
            </a:r>
            <a:r>
              <a:rPr lang="de-DE" dirty="0"/>
              <a:t> </a:t>
            </a:r>
            <a:r>
              <a:rPr lang="de-DE" dirty="0" err="1"/>
              <a:t>uses</a:t>
            </a:r>
            <a:endParaRPr lang="de-DE" dirty="0"/>
          </a:p>
          <a:p>
            <a:pPr marL="0" indent="0">
              <a:buNone/>
            </a:pPr>
            <a:r>
              <a:rPr lang="de-DE" dirty="0"/>
              <a:t>➡️ </a:t>
            </a:r>
            <a:r>
              <a:rPr lang="de-DE" dirty="0" err="1"/>
              <a:t>Consequence</a:t>
            </a:r>
            <a:r>
              <a:rPr lang="de-DE" dirty="0"/>
              <a:t>: </a:t>
            </a:r>
            <a:r>
              <a:rPr lang="de-DE" dirty="0" err="1"/>
              <a:t>Decreasing</a:t>
            </a:r>
            <a:r>
              <a:rPr lang="de-DE" dirty="0"/>
              <a:t> </a:t>
            </a:r>
            <a:r>
              <a:rPr lang="de-DE" dirty="0" err="1"/>
              <a:t>attractiveness</a:t>
            </a:r>
            <a:r>
              <a:rPr lang="de-DE" dirty="0"/>
              <a:t> </a:t>
            </a:r>
            <a:r>
              <a:rPr lang="de-DE" dirty="0" err="1"/>
              <a:t>of</a:t>
            </a:r>
            <a:r>
              <a:rPr lang="de-DE" dirty="0"/>
              <a:t> </a:t>
            </a:r>
            <a:r>
              <a:rPr lang="de-DE" dirty="0" err="1"/>
              <a:t>pedestrian</a:t>
            </a:r>
            <a:r>
              <a:rPr lang="de-DE" dirty="0"/>
              <a:t> </a:t>
            </a:r>
            <a:r>
              <a:rPr lang="de-DE" dirty="0" err="1"/>
              <a:t>traffic</a:t>
            </a:r>
            <a:endParaRPr lang="de-DE" dirty="0"/>
          </a:p>
          <a:p>
            <a:endParaRPr lang="de-DE" dirty="0"/>
          </a:p>
        </p:txBody>
      </p:sp>
      <p:sp>
        <p:nvSpPr>
          <p:cNvPr id="8" name="Textfeld 7">
            <a:extLst>
              <a:ext uri="{FF2B5EF4-FFF2-40B4-BE49-F238E27FC236}">
                <a16:creationId xmlns:a16="http://schemas.microsoft.com/office/drawing/2014/main" id="{CBEC52CD-7442-F268-7604-8C1AF1D07CA8}"/>
              </a:ext>
            </a:extLst>
          </p:cNvPr>
          <p:cNvSpPr txBox="1"/>
          <p:nvPr/>
        </p:nvSpPr>
        <p:spPr>
          <a:xfrm>
            <a:off x="10901135" y="5709628"/>
            <a:ext cx="1731021"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pic>
        <p:nvPicPr>
          <p:cNvPr id="5" name="Grafik 4" descr="Ein Bild, das draußen, Gebäude, Schuhwerk, Fußgänger enthält.&#10;&#10;KI-generierte Inhalte können fehlerhaft sein.">
            <a:extLst>
              <a:ext uri="{FF2B5EF4-FFF2-40B4-BE49-F238E27FC236}">
                <a16:creationId xmlns:a16="http://schemas.microsoft.com/office/drawing/2014/main" id="{2CDE79C5-F109-68E2-38D1-A83246D385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3749" y="330200"/>
            <a:ext cx="3873500" cy="6197600"/>
          </a:xfrm>
          <a:prstGeom prst="rect">
            <a:avLst/>
          </a:prstGeom>
        </p:spPr>
      </p:pic>
    </p:spTree>
    <p:extLst>
      <p:ext uri="{BB962C8B-B14F-4D97-AF65-F5344CB8AC3E}">
        <p14:creationId xmlns:p14="http://schemas.microsoft.com/office/powerpoint/2010/main" val="874419093"/>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F4C96-950F-D442-E94C-14CBDBFF99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8C65E7-7125-CEC9-3AD7-C3A114983462}"/>
              </a:ext>
            </a:extLst>
          </p:cNvPr>
          <p:cNvSpPr>
            <a:spLocks noGrp="1"/>
          </p:cNvSpPr>
          <p:nvPr>
            <p:ph type="title"/>
          </p:nvPr>
        </p:nvSpPr>
        <p:spPr/>
        <p:txBody>
          <a:bodyPr/>
          <a:lstStyle/>
          <a:p>
            <a:r>
              <a:rPr lang="pl-PL" dirty="0" err="1"/>
              <a:t>Overview</a:t>
            </a:r>
            <a:endParaRPr lang="pl-PL" dirty="0"/>
          </a:p>
        </p:txBody>
      </p:sp>
      <p:sp>
        <p:nvSpPr>
          <p:cNvPr id="3" name="Text Placeholder 2">
            <a:extLst>
              <a:ext uri="{FF2B5EF4-FFF2-40B4-BE49-F238E27FC236}">
                <a16:creationId xmlns:a16="http://schemas.microsoft.com/office/drawing/2014/main" id="{86835CD7-3BE6-33D7-BC98-C45E60CF6714}"/>
              </a:ext>
            </a:extLst>
          </p:cNvPr>
          <p:cNvSpPr>
            <a:spLocks noGrp="1"/>
          </p:cNvSpPr>
          <p:nvPr>
            <p:ph type="body" sz="half" idx="1"/>
          </p:nvPr>
        </p:nvSpPr>
        <p:spPr/>
        <p:txBody>
          <a:bodyPr>
            <a:normAutofit/>
          </a:bodyPr>
          <a:lstStyle/>
          <a:p>
            <a:pPr marL="0" indent="0">
              <a:buNone/>
            </a:pPr>
            <a:r>
              <a:rPr lang="de-DE" dirty="0"/>
              <a:t>Basics: Non-</a:t>
            </a:r>
            <a:r>
              <a:rPr lang="de-DE" dirty="0" err="1"/>
              <a:t>motorized</a:t>
            </a:r>
            <a:r>
              <a:rPr lang="de-DE" dirty="0"/>
              <a:t> Private Transport</a:t>
            </a:r>
          </a:p>
          <a:p>
            <a:pPr marL="0" indent="0">
              <a:buNone/>
            </a:pPr>
            <a:endParaRPr lang="de-DE" dirty="0"/>
          </a:p>
          <a:p>
            <a:pPr marL="0" indent="0">
              <a:buNone/>
            </a:pPr>
            <a:r>
              <a:rPr lang="de-DE" dirty="0" err="1"/>
              <a:t>Pedestrian</a:t>
            </a:r>
            <a:r>
              <a:rPr lang="de-DE" dirty="0"/>
              <a:t> Traffic: Development and Challenges</a:t>
            </a:r>
          </a:p>
          <a:p>
            <a:pPr marL="0" indent="0">
              <a:buNone/>
            </a:pPr>
            <a:endParaRPr lang="de-DE" dirty="0"/>
          </a:p>
          <a:p>
            <a:pPr marL="0" indent="0">
              <a:buNone/>
            </a:pPr>
            <a:r>
              <a:rPr lang="de-DE" b="1" dirty="0"/>
              <a:t>Traffic </a:t>
            </a:r>
            <a:r>
              <a:rPr lang="de-DE" b="1" dirty="0" err="1"/>
              <a:t>Safety</a:t>
            </a:r>
            <a:r>
              <a:rPr lang="de-DE" b="1" dirty="0"/>
              <a:t> </a:t>
            </a:r>
            <a:r>
              <a:rPr lang="de-DE" b="1" dirty="0" err="1"/>
              <a:t>for</a:t>
            </a:r>
            <a:r>
              <a:rPr lang="de-DE" b="1" dirty="0"/>
              <a:t> </a:t>
            </a:r>
            <a:r>
              <a:rPr lang="de-DE" b="1" dirty="0" err="1"/>
              <a:t>Pedestrians</a:t>
            </a:r>
            <a:endParaRPr lang="de-DE" b="1" dirty="0"/>
          </a:p>
          <a:p>
            <a:pPr marL="0" indent="0">
              <a:buNone/>
            </a:pPr>
            <a:endParaRPr lang="de-DE" dirty="0"/>
          </a:p>
          <a:p>
            <a:pPr marL="0" indent="0">
              <a:buNone/>
            </a:pPr>
            <a:r>
              <a:rPr lang="de-DE" dirty="0"/>
              <a:t>Promotion </a:t>
            </a:r>
            <a:r>
              <a:rPr lang="de-DE" dirty="0" err="1"/>
              <a:t>of</a:t>
            </a:r>
            <a:r>
              <a:rPr lang="de-DE" dirty="0"/>
              <a:t> </a:t>
            </a:r>
            <a:r>
              <a:rPr lang="de-DE" dirty="0" err="1"/>
              <a:t>Pedestrian</a:t>
            </a:r>
            <a:r>
              <a:rPr lang="de-DE" dirty="0"/>
              <a:t> Traffic</a:t>
            </a:r>
          </a:p>
        </p:txBody>
      </p:sp>
    </p:spTree>
    <p:extLst>
      <p:ext uri="{BB962C8B-B14F-4D97-AF65-F5344CB8AC3E}">
        <p14:creationId xmlns:p14="http://schemas.microsoft.com/office/powerpoint/2010/main" val="2065202470"/>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F62536-E759-15C8-8696-C81DE88B16B5}"/>
              </a:ext>
            </a:extLst>
          </p:cNvPr>
          <p:cNvSpPr>
            <a:spLocks noGrp="1"/>
          </p:cNvSpPr>
          <p:nvPr>
            <p:ph type="title"/>
          </p:nvPr>
        </p:nvSpPr>
        <p:spPr>
          <a:xfrm>
            <a:off x="603252" y="539751"/>
            <a:ext cx="6178547" cy="717551"/>
          </a:xfrm>
        </p:spPr>
        <p:txBody>
          <a:bodyPr/>
          <a:lstStyle/>
          <a:p>
            <a:r>
              <a:rPr lang="de-DE" dirty="0" err="1"/>
              <a:t>Fatalities</a:t>
            </a:r>
            <a:r>
              <a:rPr lang="de-DE" dirty="0"/>
              <a:t> in Foot Traffic</a:t>
            </a:r>
          </a:p>
        </p:txBody>
      </p:sp>
      <p:sp>
        <p:nvSpPr>
          <p:cNvPr id="3" name="Textplatzhalter 2">
            <a:extLst>
              <a:ext uri="{FF2B5EF4-FFF2-40B4-BE49-F238E27FC236}">
                <a16:creationId xmlns:a16="http://schemas.microsoft.com/office/drawing/2014/main" id="{1BC5CB8A-E6D0-3108-1F72-B87DADA2F19C}"/>
              </a:ext>
            </a:extLst>
          </p:cNvPr>
          <p:cNvSpPr>
            <a:spLocks noGrp="1"/>
          </p:cNvSpPr>
          <p:nvPr>
            <p:ph type="body" sz="half" idx="1"/>
          </p:nvPr>
        </p:nvSpPr>
        <p:spPr/>
        <p:txBody>
          <a:bodyPr>
            <a:normAutofit fontScale="92500" lnSpcReduction="20000"/>
          </a:bodyPr>
          <a:lstStyle/>
          <a:p>
            <a:r>
              <a:rPr lang="de-DE" dirty="0" err="1"/>
              <a:t>Nearly</a:t>
            </a:r>
            <a:r>
              <a:rPr lang="de-DE" dirty="0"/>
              <a:t> a </a:t>
            </a:r>
            <a:r>
              <a:rPr lang="de-DE" dirty="0" err="1"/>
              <a:t>quarter</a:t>
            </a:r>
            <a:r>
              <a:rPr lang="de-DE" dirty="0"/>
              <a:t> </a:t>
            </a:r>
            <a:r>
              <a:rPr lang="de-DE" dirty="0" err="1"/>
              <a:t>of</a:t>
            </a:r>
            <a:r>
              <a:rPr lang="de-DE" dirty="0"/>
              <a:t> all </a:t>
            </a:r>
            <a:r>
              <a:rPr lang="de-DE" dirty="0" err="1"/>
              <a:t>road</a:t>
            </a:r>
            <a:r>
              <a:rPr lang="de-DE" dirty="0"/>
              <a:t> crash </a:t>
            </a:r>
            <a:r>
              <a:rPr lang="de-DE" dirty="0" err="1"/>
              <a:t>deaths</a:t>
            </a:r>
            <a:r>
              <a:rPr lang="de-DE" dirty="0"/>
              <a:t> </a:t>
            </a:r>
            <a:r>
              <a:rPr lang="de-DE" dirty="0" err="1"/>
              <a:t>are</a:t>
            </a:r>
            <a:r>
              <a:rPr lang="de-DE" dirty="0"/>
              <a:t> </a:t>
            </a:r>
            <a:r>
              <a:rPr lang="de-DE" dirty="0" err="1"/>
              <a:t>pedestrians</a:t>
            </a:r>
            <a:r>
              <a:rPr lang="de-DE" dirty="0"/>
              <a:t> </a:t>
            </a:r>
            <a:r>
              <a:rPr lang="de-DE" dirty="0" err="1"/>
              <a:t>worldwide</a:t>
            </a:r>
            <a:endParaRPr lang="de-DE" dirty="0"/>
          </a:p>
          <a:p>
            <a:pPr lvl="1"/>
            <a:r>
              <a:rPr lang="de-DE" dirty="0"/>
              <a:t>in </a:t>
            </a:r>
            <a:r>
              <a:rPr lang="de-DE" dirty="0" err="1"/>
              <a:t>the</a:t>
            </a:r>
            <a:r>
              <a:rPr lang="de-DE" dirty="0"/>
              <a:t> WHO African Region, </a:t>
            </a:r>
            <a:r>
              <a:rPr lang="de-DE" dirty="0" err="1"/>
              <a:t>this</a:t>
            </a:r>
            <a:r>
              <a:rPr lang="de-DE" dirty="0"/>
              <a:t> rate </a:t>
            </a:r>
            <a:r>
              <a:rPr lang="de-DE" dirty="0" err="1"/>
              <a:t>is</a:t>
            </a:r>
            <a:r>
              <a:rPr lang="de-DE" dirty="0"/>
              <a:t> </a:t>
            </a:r>
            <a:r>
              <a:rPr lang="de-DE" dirty="0" err="1"/>
              <a:t>the</a:t>
            </a:r>
            <a:r>
              <a:rPr lang="de-DE" dirty="0"/>
              <a:t> </a:t>
            </a:r>
            <a:r>
              <a:rPr lang="de-DE" dirty="0" err="1"/>
              <a:t>highest</a:t>
            </a:r>
            <a:r>
              <a:rPr lang="de-DE" dirty="0"/>
              <a:t> at 40%</a:t>
            </a:r>
          </a:p>
          <a:p>
            <a:r>
              <a:rPr lang="de-DE" dirty="0"/>
              <a:t>The </a:t>
            </a:r>
            <a:r>
              <a:rPr lang="de-DE" dirty="0" err="1"/>
              <a:t>number</a:t>
            </a:r>
            <a:r>
              <a:rPr lang="de-DE" dirty="0"/>
              <a:t> </a:t>
            </a:r>
            <a:r>
              <a:rPr lang="de-DE" dirty="0" err="1"/>
              <a:t>of</a:t>
            </a:r>
            <a:r>
              <a:rPr lang="de-DE" dirty="0"/>
              <a:t> </a:t>
            </a:r>
            <a:r>
              <a:rPr lang="de-DE" dirty="0" err="1"/>
              <a:t>pedestrian</a:t>
            </a:r>
            <a:r>
              <a:rPr lang="de-DE" dirty="0"/>
              <a:t> </a:t>
            </a:r>
            <a:r>
              <a:rPr lang="de-DE" dirty="0" err="1"/>
              <a:t>victims</a:t>
            </a:r>
            <a:r>
              <a:rPr lang="de-DE" dirty="0"/>
              <a:t> </a:t>
            </a:r>
            <a:r>
              <a:rPr lang="de-DE" dirty="0" err="1"/>
              <a:t>is</a:t>
            </a:r>
            <a:r>
              <a:rPr lang="de-DE" dirty="0"/>
              <a:t> </a:t>
            </a:r>
            <a:r>
              <a:rPr lang="de-DE" dirty="0" err="1"/>
              <a:t>rising</a:t>
            </a:r>
            <a:r>
              <a:rPr lang="de-DE" dirty="0"/>
              <a:t> at </a:t>
            </a:r>
            <a:r>
              <a:rPr lang="de-DE" dirty="0" err="1"/>
              <a:t>nearly</a:t>
            </a:r>
            <a:r>
              <a:rPr lang="de-DE" dirty="0"/>
              <a:t> </a:t>
            </a:r>
            <a:r>
              <a:rPr lang="de-DE" dirty="0" err="1"/>
              <a:t>twice</a:t>
            </a:r>
            <a:r>
              <a:rPr lang="de-DE" dirty="0"/>
              <a:t> </a:t>
            </a:r>
            <a:r>
              <a:rPr lang="de-DE" dirty="0" err="1"/>
              <a:t>the</a:t>
            </a:r>
            <a:r>
              <a:rPr lang="de-DE" dirty="0"/>
              <a:t> rate </a:t>
            </a:r>
            <a:r>
              <a:rPr lang="de-DE" dirty="0" err="1"/>
              <a:t>of</a:t>
            </a:r>
            <a:r>
              <a:rPr lang="de-DE" dirty="0"/>
              <a:t> all </a:t>
            </a:r>
            <a:r>
              <a:rPr lang="de-DE" dirty="0" err="1"/>
              <a:t>other</a:t>
            </a:r>
            <a:r>
              <a:rPr lang="de-DE" dirty="0"/>
              <a:t> </a:t>
            </a:r>
            <a:r>
              <a:rPr lang="de-DE" dirty="0" err="1"/>
              <a:t>road</a:t>
            </a:r>
            <a:r>
              <a:rPr lang="de-DE" dirty="0"/>
              <a:t> crash </a:t>
            </a:r>
            <a:r>
              <a:rPr lang="de-DE" dirty="0" err="1"/>
              <a:t>fatalities</a:t>
            </a:r>
            <a:endParaRPr lang="de-DE" dirty="0"/>
          </a:p>
          <a:p>
            <a:r>
              <a:rPr lang="de-DE" dirty="0"/>
              <a:t>Per </a:t>
            </a:r>
            <a:r>
              <a:rPr lang="de-DE" dirty="0" err="1"/>
              <a:t>kilometre</a:t>
            </a:r>
            <a:r>
              <a:rPr lang="de-DE" dirty="0"/>
              <a:t> </a:t>
            </a:r>
            <a:r>
              <a:rPr lang="de-DE" dirty="0" err="1"/>
              <a:t>travelled</a:t>
            </a:r>
            <a:r>
              <a:rPr lang="de-DE" dirty="0"/>
              <a:t>, </a:t>
            </a:r>
            <a:r>
              <a:rPr lang="de-DE" dirty="0" err="1"/>
              <a:t>pedestrians</a:t>
            </a:r>
            <a:r>
              <a:rPr lang="de-DE" dirty="0"/>
              <a:t> </a:t>
            </a:r>
            <a:r>
              <a:rPr lang="de-DE" dirty="0" err="1"/>
              <a:t>face</a:t>
            </a:r>
            <a:r>
              <a:rPr lang="de-DE" dirty="0"/>
              <a:t> a </a:t>
            </a:r>
            <a:r>
              <a:rPr lang="de-DE" dirty="0" err="1"/>
              <a:t>nine</a:t>
            </a:r>
            <a:r>
              <a:rPr lang="de-DE" dirty="0"/>
              <a:t> </a:t>
            </a:r>
            <a:r>
              <a:rPr lang="de-DE" dirty="0" err="1"/>
              <a:t>times</a:t>
            </a:r>
            <a:r>
              <a:rPr lang="de-DE" dirty="0"/>
              <a:t> </a:t>
            </a:r>
            <a:r>
              <a:rPr lang="de-DE" dirty="0" err="1"/>
              <a:t>higher</a:t>
            </a:r>
            <a:r>
              <a:rPr lang="de-DE" dirty="0"/>
              <a:t> </a:t>
            </a:r>
            <a:r>
              <a:rPr lang="de-DE" dirty="0" err="1"/>
              <a:t>risk</a:t>
            </a:r>
            <a:r>
              <a:rPr lang="de-DE" dirty="0"/>
              <a:t> </a:t>
            </a:r>
            <a:r>
              <a:rPr lang="de-DE" dirty="0" err="1"/>
              <a:t>of</a:t>
            </a:r>
            <a:r>
              <a:rPr lang="de-DE" dirty="0"/>
              <a:t> </a:t>
            </a:r>
            <a:r>
              <a:rPr lang="de-DE" dirty="0" err="1"/>
              <a:t>death</a:t>
            </a:r>
            <a:r>
              <a:rPr lang="de-DE" dirty="0"/>
              <a:t> </a:t>
            </a:r>
            <a:r>
              <a:rPr lang="de-DE" dirty="0" err="1"/>
              <a:t>than</a:t>
            </a:r>
            <a:r>
              <a:rPr lang="de-DE" dirty="0"/>
              <a:t> </a:t>
            </a:r>
            <a:r>
              <a:rPr lang="de-DE" dirty="0" err="1"/>
              <a:t>car</a:t>
            </a:r>
            <a:r>
              <a:rPr lang="de-DE" dirty="0"/>
              <a:t> </a:t>
            </a:r>
            <a:r>
              <a:rPr lang="de-DE" dirty="0" err="1"/>
              <a:t>occupants</a:t>
            </a:r>
            <a:endParaRPr lang="de-DE" dirty="0"/>
          </a:p>
          <a:p>
            <a:r>
              <a:rPr lang="de-DE" dirty="0" err="1"/>
              <a:t>Each</a:t>
            </a:r>
            <a:r>
              <a:rPr lang="de-DE" dirty="0"/>
              <a:t> </a:t>
            </a:r>
            <a:r>
              <a:rPr lang="de-DE" dirty="0" err="1"/>
              <a:t>year</a:t>
            </a:r>
            <a:r>
              <a:rPr lang="de-DE" dirty="0"/>
              <a:t>, </a:t>
            </a:r>
            <a:r>
              <a:rPr lang="de-DE" dirty="0" err="1"/>
              <a:t>around</a:t>
            </a:r>
            <a:r>
              <a:rPr lang="de-DE" dirty="0"/>
              <a:t> 270.000-310.000 </a:t>
            </a:r>
            <a:r>
              <a:rPr lang="de-DE" dirty="0" err="1"/>
              <a:t>pedestrians</a:t>
            </a:r>
            <a:r>
              <a:rPr lang="de-DE" dirty="0"/>
              <a:t> </a:t>
            </a:r>
            <a:r>
              <a:rPr lang="de-DE" dirty="0" err="1"/>
              <a:t>are</a:t>
            </a:r>
            <a:r>
              <a:rPr lang="de-DE" dirty="0"/>
              <a:t> </a:t>
            </a:r>
            <a:r>
              <a:rPr lang="de-DE" dirty="0" err="1"/>
              <a:t>killed</a:t>
            </a:r>
            <a:r>
              <a:rPr lang="de-DE" dirty="0"/>
              <a:t> on </a:t>
            </a:r>
            <a:r>
              <a:rPr lang="de-DE" dirty="0" err="1"/>
              <a:t>roads</a:t>
            </a:r>
            <a:r>
              <a:rPr lang="de-DE" dirty="0"/>
              <a:t> </a:t>
            </a:r>
            <a:r>
              <a:rPr lang="de-DE" dirty="0" err="1"/>
              <a:t>worldwide</a:t>
            </a:r>
            <a:endParaRPr lang="de-DE" dirty="0"/>
          </a:p>
          <a:p>
            <a:r>
              <a:rPr lang="de-DE" dirty="0"/>
              <a:t>A larger </a:t>
            </a:r>
            <a:r>
              <a:rPr lang="de-DE" dirty="0" err="1"/>
              <a:t>proportion</a:t>
            </a:r>
            <a:r>
              <a:rPr lang="de-DE" dirty="0"/>
              <a:t> </a:t>
            </a:r>
            <a:r>
              <a:rPr lang="de-DE" dirty="0" err="1"/>
              <a:t>of</a:t>
            </a:r>
            <a:r>
              <a:rPr lang="de-DE" dirty="0"/>
              <a:t> </a:t>
            </a:r>
            <a:r>
              <a:rPr lang="de-DE" dirty="0" err="1"/>
              <a:t>fatalities</a:t>
            </a:r>
            <a:r>
              <a:rPr lang="de-DE" dirty="0"/>
              <a:t> happen in </a:t>
            </a:r>
            <a:r>
              <a:rPr lang="de-DE" dirty="0" err="1"/>
              <a:t>the</a:t>
            </a:r>
            <a:r>
              <a:rPr lang="de-DE" dirty="0"/>
              <a:t> </a:t>
            </a:r>
            <a:r>
              <a:rPr lang="de-DE" dirty="0" err="1"/>
              <a:t>dark</a:t>
            </a:r>
            <a:r>
              <a:rPr lang="de-DE" dirty="0"/>
              <a:t>, in urban </a:t>
            </a:r>
            <a:r>
              <a:rPr lang="de-DE" dirty="0" err="1"/>
              <a:t>areas</a:t>
            </a:r>
            <a:r>
              <a:rPr lang="de-DE" dirty="0"/>
              <a:t> and </a:t>
            </a:r>
            <a:r>
              <a:rPr lang="de-DE" dirty="0" err="1"/>
              <a:t>to</a:t>
            </a:r>
            <a:r>
              <a:rPr lang="de-DE" dirty="0"/>
              <a:t> </a:t>
            </a:r>
            <a:r>
              <a:rPr lang="de-DE" dirty="0" err="1"/>
              <a:t>males</a:t>
            </a:r>
            <a:endParaRPr lang="de-DE" dirty="0"/>
          </a:p>
        </p:txBody>
      </p:sp>
    </p:spTree>
    <p:extLst>
      <p:ext uri="{BB962C8B-B14F-4D97-AF65-F5344CB8AC3E}">
        <p14:creationId xmlns:p14="http://schemas.microsoft.com/office/powerpoint/2010/main" val="243614659"/>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81ACD-6DE1-DD22-6AA6-999B7B17BC5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84B7AEC-8870-FB4D-2B33-621D6915ADC4}"/>
              </a:ext>
            </a:extLst>
          </p:cNvPr>
          <p:cNvSpPr>
            <a:spLocks noGrp="1"/>
          </p:cNvSpPr>
          <p:nvPr>
            <p:ph type="title"/>
          </p:nvPr>
        </p:nvSpPr>
        <p:spPr>
          <a:xfrm>
            <a:off x="603252" y="539751"/>
            <a:ext cx="6178547" cy="717551"/>
          </a:xfrm>
        </p:spPr>
        <p:txBody>
          <a:bodyPr/>
          <a:lstStyle/>
          <a:p>
            <a:r>
              <a:rPr lang="de-DE" dirty="0" err="1"/>
              <a:t>Accident</a:t>
            </a:r>
            <a:r>
              <a:rPr lang="de-DE" dirty="0"/>
              <a:t> </a:t>
            </a:r>
            <a:r>
              <a:rPr lang="de-DE" dirty="0" err="1"/>
              <a:t>Contribution</a:t>
            </a:r>
            <a:r>
              <a:rPr lang="de-DE" dirty="0"/>
              <a:t> </a:t>
            </a:r>
            <a:r>
              <a:rPr lang="de-DE" dirty="0" err="1"/>
              <a:t>of</a:t>
            </a:r>
            <a:r>
              <a:rPr lang="de-DE" dirty="0"/>
              <a:t> </a:t>
            </a:r>
            <a:r>
              <a:rPr lang="de-DE" dirty="0" err="1"/>
              <a:t>Pedestrians</a:t>
            </a:r>
            <a:endParaRPr lang="de-DE" dirty="0"/>
          </a:p>
        </p:txBody>
      </p:sp>
      <p:sp>
        <p:nvSpPr>
          <p:cNvPr id="3" name="Textplatzhalter 2">
            <a:extLst>
              <a:ext uri="{FF2B5EF4-FFF2-40B4-BE49-F238E27FC236}">
                <a16:creationId xmlns:a16="http://schemas.microsoft.com/office/drawing/2014/main" id="{9AEEB22C-25B1-3F92-D0A8-36D05203931C}"/>
              </a:ext>
            </a:extLst>
          </p:cNvPr>
          <p:cNvSpPr>
            <a:spLocks noGrp="1"/>
          </p:cNvSpPr>
          <p:nvPr>
            <p:ph type="body" sz="half" idx="1"/>
          </p:nvPr>
        </p:nvSpPr>
        <p:spPr>
          <a:xfrm>
            <a:off x="970200" y="1386842"/>
            <a:ext cx="9215199" cy="5059521"/>
          </a:xfrm>
        </p:spPr>
        <p:txBody>
          <a:bodyPr>
            <a:normAutofit fontScale="85000" lnSpcReduction="10000"/>
          </a:bodyPr>
          <a:lstStyle/>
          <a:p>
            <a:r>
              <a:rPr lang="de-DE" dirty="0"/>
              <a:t>The </a:t>
            </a:r>
            <a:r>
              <a:rPr lang="de-DE" dirty="0" err="1"/>
              <a:t>proportion</a:t>
            </a:r>
            <a:r>
              <a:rPr lang="de-DE" dirty="0"/>
              <a:t> </a:t>
            </a:r>
            <a:r>
              <a:rPr lang="de-DE" dirty="0" err="1"/>
              <a:t>of</a:t>
            </a:r>
            <a:r>
              <a:rPr lang="de-DE" dirty="0"/>
              <a:t> </a:t>
            </a:r>
            <a:r>
              <a:rPr lang="de-DE" dirty="0" err="1"/>
              <a:t>accidents</a:t>
            </a:r>
            <a:r>
              <a:rPr lang="de-DE" dirty="0"/>
              <a:t> in </a:t>
            </a:r>
            <a:r>
              <a:rPr lang="de-DE" dirty="0" err="1"/>
              <a:t>which</a:t>
            </a:r>
            <a:r>
              <a:rPr lang="de-DE" dirty="0"/>
              <a:t> </a:t>
            </a:r>
            <a:r>
              <a:rPr lang="de-DE" dirty="0" err="1"/>
              <a:t>pedestrians</a:t>
            </a:r>
            <a:r>
              <a:rPr lang="de-DE" dirty="0"/>
              <a:t> </a:t>
            </a:r>
            <a:r>
              <a:rPr lang="de-DE" dirty="0" err="1"/>
              <a:t>are</a:t>
            </a:r>
            <a:r>
              <a:rPr lang="de-DE" dirty="0"/>
              <a:t> at fault </a:t>
            </a:r>
            <a:r>
              <a:rPr lang="de-DE" dirty="0" err="1"/>
              <a:t>varies</a:t>
            </a:r>
            <a:r>
              <a:rPr lang="de-DE" dirty="0"/>
              <a:t> </a:t>
            </a:r>
            <a:r>
              <a:rPr lang="de-DE" dirty="0" err="1"/>
              <a:t>greatly</a:t>
            </a:r>
            <a:r>
              <a:rPr lang="de-DE" dirty="0"/>
              <a:t> </a:t>
            </a:r>
            <a:r>
              <a:rPr lang="de-DE" dirty="0" err="1"/>
              <a:t>depending</a:t>
            </a:r>
            <a:r>
              <a:rPr lang="de-DE" dirty="0"/>
              <a:t> on </a:t>
            </a:r>
            <a:r>
              <a:rPr lang="de-DE" dirty="0" err="1"/>
              <a:t>the</a:t>
            </a:r>
            <a:r>
              <a:rPr lang="de-DE" dirty="0"/>
              <a:t> </a:t>
            </a:r>
            <a:r>
              <a:rPr lang="de-DE" dirty="0" err="1"/>
              <a:t>region</a:t>
            </a:r>
            <a:r>
              <a:rPr lang="de-DE" dirty="0"/>
              <a:t>, </a:t>
            </a:r>
            <a:r>
              <a:rPr lang="de-DE" dirty="0" err="1"/>
              <a:t>context</a:t>
            </a:r>
            <a:r>
              <a:rPr lang="de-DE" dirty="0"/>
              <a:t> and </a:t>
            </a:r>
            <a:r>
              <a:rPr lang="de-DE" dirty="0" err="1"/>
              <a:t>even</a:t>
            </a:r>
            <a:r>
              <a:rPr lang="de-DE" dirty="0"/>
              <a:t> </a:t>
            </a:r>
            <a:r>
              <a:rPr lang="de-DE" dirty="0" err="1"/>
              <a:t>study</a:t>
            </a:r>
            <a:endParaRPr lang="de-DE" dirty="0"/>
          </a:p>
          <a:p>
            <a:r>
              <a:rPr lang="de-DE" dirty="0" err="1"/>
              <a:t>Especially</a:t>
            </a:r>
            <a:r>
              <a:rPr lang="de-DE" dirty="0"/>
              <a:t> in </a:t>
            </a:r>
            <a:r>
              <a:rPr lang="de-DE" dirty="0" err="1"/>
              <a:t>pedestrian</a:t>
            </a:r>
            <a:r>
              <a:rPr lang="de-DE" dirty="0"/>
              <a:t> </a:t>
            </a:r>
            <a:r>
              <a:rPr lang="de-DE" dirty="0" err="1"/>
              <a:t>friendly</a:t>
            </a:r>
            <a:r>
              <a:rPr lang="de-DE" dirty="0"/>
              <a:t> </a:t>
            </a:r>
            <a:r>
              <a:rPr lang="de-DE" dirty="0" err="1"/>
              <a:t>zones</a:t>
            </a:r>
            <a:r>
              <a:rPr lang="de-DE" dirty="0"/>
              <a:t>, </a:t>
            </a:r>
            <a:r>
              <a:rPr lang="de-DE" dirty="0" err="1"/>
              <a:t>drivers</a:t>
            </a:r>
            <a:r>
              <a:rPr lang="de-DE" dirty="0"/>
              <a:t> </a:t>
            </a:r>
            <a:r>
              <a:rPr lang="de-DE" dirty="0" err="1"/>
              <a:t>are</a:t>
            </a:r>
            <a:r>
              <a:rPr lang="de-DE" dirty="0"/>
              <a:t> </a:t>
            </a:r>
            <a:r>
              <a:rPr lang="de-DE" dirty="0" err="1"/>
              <a:t>predominantly</a:t>
            </a:r>
            <a:r>
              <a:rPr lang="de-DE" dirty="0"/>
              <a:t> at fault</a:t>
            </a:r>
          </a:p>
          <a:p>
            <a:r>
              <a:rPr lang="de-DE" dirty="0" err="1"/>
              <a:t>Crashes</a:t>
            </a:r>
            <a:r>
              <a:rPr lang="de-DE" dirty="0"/>
              <a:t> </a:t>
            </a:r>
            <a:r>
              <a:rPr lang="de-DE" dirty="0" err="1"/>
              <a:t>often</a:t>
            </a:r>
            <a:r>
              <a:rPr lang="de-DE" dirty="0"/>
              <a:t> </a:t>
            </a:r>
            <a:r>
              <a:rPr lang="de-DE" dirty="0" err="1"/>
              <a:t>occur</a:t>
            </a:r>
            <a:r>
              <a:rPr lang="de-DE" dirty="0"/>
              <a:t> </a:t>
            </a:r>
            <a:r>
              <a:rPr lang="de-DE" dirty="0" err="1"/>
              <a:t>when</a:t>
            </a:r>
            <a:endParaRPr lang="de-DE" dirty="0"/>
          </a:p>
          <a:p>
            <a:pPr lvl="1"/>
            <a:r>
              <a:rPr lang="de-DE" dirty="0" err="1"/>
              <a:t>Pedestrians</a:t>
            </a:r>
            <a:r>
              <a:rPr lang="de-DE" dirty="0"/>
              <a:t> </a:t>
            </a:r>
            <a:r>
              <a:rPr lang="de-DE" dirty="0" err="1"/>
              <a:t>cross</a:t>
            </a:r>
            <a:r>
              <a:rPr lang="de-DE" dirty="0"/>
              <a:t> outside </a:t>
            </a:r>
            <a:r>
              <a:rPr lang="de-DE" dirty="0" err="1"/>
              <a:t>crosswalks</a:t>
            </a:r>
            <a:endParaRPr lang="de-DE" dirty="0"/>
          </a:p>
          <a:p>
            <a:pPr lvl="1"/>
            <a:r>
              <a:rPr lang="de-DE" dirty="0"/>
              <a:t>Drivers fail </a:t>
            </a:r>
            <a:r>
              <a:rPr lang="de-DE" dirty="0" err="1"/>
              <a:t>to</a:t>
            </a:r>
            <a:r>
              <a:rPr lang="de-DE" dirty="0"/>
              <a:t> </a:t>
            </a:r>
            <a:r>
              <a:rPr lang="de-DE" dirty="0" err="1"/>
              <a:t>yield</a:t>
            </a:r>
            <a:r>
              <a:rPr lang="de-DE" dirty="0"/>
              <a:t> </a:t>
            </a:r>
            <a:r>
              <a:rPr lang="de-DE" dirty="0" err="1"/>
              <a:t>or</a:t>
            </a:r>
            <a:r>
              <a:rPr lang="de-DE" dirty="0"/>
              <a:t> </a:t>
            </a:r>
            <a:r>
              <a:rPr lang="de-DE" dirty="0" err="1"/>
              <a:t>misjudge</a:t>
            </a:r>
            <a:r>
              <a:rPr lang="de-DE" dirty="0"/>
              <a:t> </a:t>
            </a:r>
            <a:r>
              <a:rPr lang="de-DE" dirty="0" err="1"/>
              <a:t>gaps</a:t>
            </a:r>
            <a:endParaRPr lang="de-DE" dirty="0"/>
          </a:p>
          <a:p>
            <a:pPr lvl="1"/>
            <a:r>
              <a:rPr lang="de-DE" dirty="0" err="1"/>
              <a:t>Vehicles</a:t>
            </a:r>
            <a:r>
              <a:rPr lang="de-DE" dirty="0"/>
              <a:t> turn </a:t>
            </a:r>
            <a:r>
              <a:rPr lang="de-DE" dirty="0" err="1"/>
              <a:t>without</a:t>
            </a:r>
            <a:r>
              <a:rPr lang="de-DE" dirty="0"/>
              <a:t> </a:t>
            </a:r>
            <a:r>
              <a:rPr lang="de-DE" dirty="0" err="1"/>
              <a:t>noticing</a:t>
            </a:r>
            <a:r>
              <a:rPr lang="de-DE" dirty="0"/>
              <a:t> </a:t>
            </a:r>
            <a:r>
              <a:rPr lang="de-DE" dirty="0" err="1"/>
              <a:t>pedestrians</a:t>
            </a:r>
            <a:endParaRPr lang="de-DE" dirty="0"/>
          </a:p>
          <a:p>
            <a:r>
              <a:rPr lang="de-DE" dirty="0"/>
              <a:t>Poor </a:t>
            </a:r>
            <a:r>
              <a:rPr lang="de-DE" dirty="0" err="1"/>
              <a:t>infrastructure</a:t>
            </a:r>
            <a:r>
              <a:rPr lang="de-DE" dirty="0"/>
              <a:t>, fast </a:t>
            </a:r>
            <a:r>
              <a:rPr lang="de-DE" dirty="0" err="1"/>
              <a:t>traffic</a:t>
            </a:r>
            <a:r>
              <a:rPr lang="de-DE" dirty="0"/>
              <a:t>, and </a:t>
            </a:r>
            <a:r>
              <a:rPr lang="de-DE" dirty="0" err="1"/>
              <a:t>low</a:t>
            </a:r>
            <a:r>
              <a:rPr lang="de-DE" dirty="0"/>
              <a:t> </a:t>
            </a:r>
            <a:r>
              <a:rPr lang="de-DE" dirty="0" err="1"/>
              <a:t>visibility</a:t>
            </a:r>
            <a:r>
              <a:rPr lang="de-DE" dirty="0"/>
              <a:t> </a:t>
            </a:r>
            <a:r>
              <a:rPr lang="de-DE" dirty="0" err="1"/>
              <a:t>increase</a:t>
            </a:r>
            <a:r>
              <a:rPr lang="de-DE" dirty="0"/>
              <a:t> crash </a:t>
            </a:r>
            <a:r>
              <a:rPr lang="de-DE" dirty="0" err="1"/>
              <a:t>risk</a:t>
            </a:r>
            <a:r>
              <a:rPr lang="de-DE" dirty="0"/>
              <a:t> and </a:t>
            </a:r>
            <a:r>
              <a:rPr lang="de-DE" dirty="0" err="1"/>
              <a:t>affect</a:t>
            </a:r>
            <a:r>
              <a:rPr lang="de-DE" dirty="0"/>
              <a:t> </a:t>
            </a:r>
            <a:r>
              <a:rPr lang="de-DE" dirty="0" err="1"/>
              <a:t>responsibility</a:t>
            </a:r>
            <a:r>
              <a:rPr lang="de-DE" dirty="0"/>
              <a:t> </a:t>
            </a:r>
            <a:r>
              <a:rPr lang="de-DE" dirty="0" err="1"/>
              <a:t>assignment</a:t>
            </a:r>
            <a:endParaRPr lang="de-DE" dirty="0"/>
          </a:p>
        </p:txBody>
      </p:sp>
    </p:spTree>
    <p:extLst>
      <p:ext uri="{BB962C8B-B14F-4D97-AF65-F5344CB8AC3E}">
        <p14:creationId xmlns:p14="http://schemas.microsoft.com/office/powerpoint/2010/main" val="3239476029"/>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B5089E-1F4D-7F50-6A95-4ABF540E441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A91FE1C-B07E-AC92-6B34-A9CC073B8FE3}"/>
              </a:ext>
            </a:extLst>
          </p:cNvPr>
          <p:cNvSpPr>
            <a:spLocks noGrp="1"/>
          </p:cNvSpPr>
          <p:nvPr>
            <p:ph type="title"/>
          </p:nvPr>
        </p:nvSpPr>
        <p:spPr>
          <a:xfrm>
            <a:off x="603252" y="539751"/>
            <a:ext cx="8215284" cy="717551"/>
          </a:xfrm>
        </p:spPr>
        <p:txBody>
          <a:bodyPr/>
          <a:lstStyle/>
          <a:p>
            <a:r>
              <a:rPr lang="de-DE" dirty="0" err="1"/>
              <a:t>Accident</a:t>
            </a:r>
            <a:r>
              <a:rPr lang="de-DE" dirty="0"/>
              <a:t> </a:t>
            </a:r>
            <a:r>
              <a:rPr lang="de-DE" dirty="0" err="1"/>
              <a:t>Contribution</a:t>
            </a:r>
            <a:r>
              <a:rPr lang="de-DE" dirty="0"/>
              <a:t> </a:t>
            </a:r>
            <a:r>
              <a:rPr lang="de-DE" dirty="0" err="1"/>
              <a:t>of</a:t>
            </a:r>
            <a:r>
              <a:rPr lang="de-DE" dirty="0"/>
              <a:t> </a:t>
            </a:r>
            <a:r>
              <a:rPr lang="de-DE" dirty="0" err="1"/>
              <a:t>Pedestrians</a:t>
            </a:r>
            <a:r>
              <a:rPr lang="de-DE" dirty="0"/>
              <a:t> – German Data (DVR 2020)</a:t>
            </a:r>
          </a:p>
        </p:txBody>
      </p:sp>
      <p:sp>
        <p:nvSpPr>
          <p:cNvPr id="5" name="Textplatzhalter 4">
            <a:extLst>
              <a:ext uri="{FF2B5EF4-FFF2-40B4-BE49-F238E27FC236}">
                <a16:creationId xmlns:a16="http://schemas.microsoft.com/office/drawing/2014/main" id="{005BEB2E-8CA7-2021-A52A-C1A3F7C078BF}"/>
              </a:ext>
            </a:extLst>
          </p:cNvPr>
          <p:cNvSpPr>
            <a:spLocks noGrp="1"/>
          </p:cNvSpPr>
          <p:nvPr>
            <p:ph type="body" sz="half" idx="1"/>
          </p:nvPr>
        </p:nvSpPr>
        <p:spPr>
          <a:xfrm>
            <a:off x="970201" y="4607626"/>
            <a:ext cx="9646138" cy="1838737"/>
          </a:xfrm>
        </p:spPr>
        <p:txBody>
          <a:bodyPr>
            <a:normAutofit lnSpcReduction="10000"/>
          </a:bodyPr>
          <a:lstStyle/>
          <a:p>
            <a:r>
              <a:rPr lang="de-DE" dirty="0"/>
              <a:t>Most </a:t>
            </a:r>
            <a:r>
              <a:rPr lang="de-DE" dirty="0" err="1"/>
              <a:t>pedestrians</a:t>
            </a:r>
            <a:r>
              <a:rPr lang="de-DE" dirty="0"/>
              <a:t> die after </a:t>
            </a:r>
            <a:r>
              <a:rPr lang="de-DE" dirty="0" err="1"/>
              <a:t>accidents</a:t>
            </a:r>
            <a:r>
              <a:rPr lang="de-DE" dirty="0"/>
              <a:t> </a:t>
            </a:r>
            <a:r>
              <a:rPr lang="de-DE" dirty="0" err="1"/>
              <a:t>with</a:t>
            </a:r>
            <a:r>
              <a:rPr lang="de-DE" dirty="0"/>
              <a:t> </a:t>
            </a:r>
            <a:r>
              <a:rPr lang="de-DE" dirty="0" err="1"/>
              <a:t>cars</a:t>
            </a:r>
            <a:endParaRPr lang="de-DE" dirty="0"/>
          </a:p>
          <a:p>
            <a:r>
              <a:rPr lang="de-DE" dirty="0" err="1"/>
              <a:t>Pedestrians</a:t>
            </a:r>
            <a:r>
              <a:rPr lang="de-DE" dirty="0"/>
              <a:t> </a:t>
            </a:r>
            <a:r>
              <a:rPr lang="de-DE" dirty="0" err="1"/>
              <a:t>cause</a:t>
            </a:r>
            <a:r>
              <a:rPr lang="de-DE" dirty="0"/>
              <a:t> </a:t>
            </a:r>
            <a:r>
              <a:rPr lang="de-DE" dirty="0" err="1"/>
              <a:t>the</a:t>
            </a:r>
            <a:r>
              <a:rPr lang="de-DE" dirty="0"/>
              <a:t> </a:t>
            </a:r>
            <a:r>
              <a:rPr lang="de-DE" dirty="0" err="1"/>
              <a:t>accidents</a:t>
            </a:r>
            <a:r>
              <a:rPr lang="de-DE" dirty="0"/>
              <a:t> in </a:t>
            </a:r>
            <a:r>
              <a:rPr lang="de-DE" dirty="0" err="1"/>
              <a:t>which</a:t>
            </a:r>
            <a:r>
              <a:rPr lang="de-DE" dirty="0"/>
              <a:t> </a:t>
            </a:r>
            <a:r>
              <a:rPr lang="de-DE" dirty="0" err="1"/>
              <a:t>they</a:t>
            </a:r>
            <a:r>
              <a:rPr lang="de-DE" dirty="0"/>
              <a:t> </a:t>
            </a:r>
            <a:r>
              <a:rPr lang="de-DE" dirty="0" err="1"/>
              <a:t>are</a:t>
            </a:r>
            <a:r>
              <a:rPr lang="de-DE" dirty="0"/>
              <a:t> </a:t>
            </a:r>
            <a:r>
              <a:rPr lang="de-DE" dirty="0" err="1"/>
              <a:t>involved</a:t>
            </a:r>
            <a:r>
              <a:rPr lang="de-DE" dirty="0"/>
              <a:t> </a:t>
            </a:r>
            <a:r>
              <a:rPr lang="de-DE" dirty="0" err="1"/>
              <a:t>significantly</a:t>
            </a:r>
            <a:r>
              <a:rPr lang="de-DE" dirty="0"/>
              <a:t> </a:t>
            </a:r>
            <a:r>
              <a:rPr lang="de-DE" dirty="0" err="1"/>
              <a:t>less</a:t>
            </a:r>
            <a:r>
              <a:rPr lang="de-DE" dirty="0"/>
              <a:t> </a:t>
            </a:r>
            <a:r>
              <a:rPr lang="de-DE" dirty="0" err="1"/>
              <a:t>often</a:t>
            </a:r>
            <a:r>
              <a:rPr lang="de-DE" dirty="0"/>
              <a:t> </a:t>
            </a:r>
            <a:r>
              <a:rPr lang="de-DE" dirty="0" err="1"/>
              <a:t>than</a:t>
            </a:r>
            <a:r>
              <a:rPr lang="de-DE" dirty="0"/>
              <a:t> </a:t>
            </a:r>
            <a:r>
              <a:rPr lang="de-DE" dirty="0" err="1"/>
              <a:t>other</a:t>
            </a:r>
            <a:r>
              <a:rPr lang="de-DE" dirty="0"/>
              <a:t> </a:t>
            </a:r>
            <a:r>
              <a:rPr lang="de-DE" dirty="0" err="1"/>
              <a:t>road</a:t>
            </a:r>
            <a:r>
              <a:rPr lang="de-DE" dirty="0"/>
              <a:t> </a:t>
            </a:r>
            <a:r>
              <a:rPr lang="de-DE" dirty="0" err="1"/>
              <a:t>users</a:t>
            </a:r>
            <a:endParaRPr lang="de-DE" dirty="0"/>
          </a:p>
        </p:txBody>
      </p:sp>
      <p:pic>
        <p:nvPicPr>
          <p:cNvPr id="7" name="Grafik 6" descr="Ein Bild, das Text, Screenshot, Diagramm, Design enthält.&#10;&#10;KI-generierte Inhalte können fehlerhaft sein.">
            <a:extLst>
              <a:ext uri="{FF2B5EF4-FFF2-40B4-BE49-F238E27FC236}">
                <a16:creationId xmlns:a16="http://schemas.microsoft.com/office/drawing/2014/main" id="{BB8B5FA6-F8CE-5A88-2D01-60C3E1943CEA}"/>
              </a:ext>
            </a:extLst>
          </p:cNvPr>
          <p:cNvPicPr>
            <a:picLocks noChangeAspect="1"/>
          </p:cNvPicPr>
          <p:nvPr/>
        </p:nvPicPr>
        <p:blipFill>
          <a:blip r:embed="rId2">
            <a:extLst>
              <a:ext uri="{28A0092B-C50C-407E-A947-70E740481C1C}">
                <a14:useLocalDpi xmlns:a14="http://schemas.microsoft.com/office/drawing/2010/main" val="0"/>
              </a:ext>
            </a:extLst>
          </a:blip>
          <a:srcRect t="50082" r="28819" b="26051"/>
          <a:stretch>
            <a:fillRect/>
          </a:stretch>
        </p:blipFill>
        <p:spPr>
          <a:xfrm>
            <a:off x="216084" y="1537617"/>
            <a:ext cx="11759831" cy="2789694"/>
          </a:xfrm>
          <a:prstGeom prst="rect">
            <a:avLst/>
          </a:prstGeom>
        </p:spPr>
      </p:pic>
    </p:spTree>
    <p:extLst>
      <p:ext uri="{BB962C8B-B14F-4D97-AF65-F5344CB8AC3E}">
        <p14:creationId xmlns:p14="http://schemas.microsoft.com/office/powerpoint/2010/main" val="2769854219"/>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EF227B-A661-E5D2-8E61-3E33C642162D}"/>
              </a:ext>
            </a:extLst>
          </p:cNvPr>
          <p:cNvSpPr>
            <a:spLocks noGrp="1"/>
          </p:cNvSpPr>
          <p:nvPr>
            <p:ph type="title"/>
          </p:nvPr>
        </p:nvSpPr>
        <p:spPr/>
        <p:txBody>
          <a:bodyPr/>
          <a:lstStyle/>
          <a:p>
            <a:r>
              <a:rPr lang="de-DE" dirty="0" err="1"/>
              <a:t>Pedestrian</a:t>
            </a:r>
            <a:r>
              <a:rPr lang="de-DE" dirty="0"/>
              <a:t> </a:t>
            </a:r>
            <a:r>
              <a:rPr lang="de-DE" dirty="0" err="1"/>
              <a:t>Safety</a:t>
            </a:r>
            <a:r>
              <a:rPr lang="de-DE" dirty="0"/>
              <a:t>: Road </a:t>
            </a:r>
            <a:r>
              <a:rPr lang="de-DE" dirty="0" err="1"/>
              <a:t>Safety</a:t>
            </a:r>
            <a:endParaRPr lang="de-DE" dirty="0"/>
          </a:p>
        </p:txBody>
      </p:sp>
      <p:sp>
        <p:nvSpPr>
          <p:cNvPr id="3" name="Textplatzhalter 2">
            <a:extLst>
              <a:ext uri="{FF2B5EF4-FFF2-40B4-BE49-F238E27FC236}">
                <a16:creationId xmlns:a16="http://schemas.microsoft.com/office/drawing/2014/main" id="{1D754203-1601-64C4-F779-477CEABEE62E}"/>
              </a:ext>
            </a:extLst>
          </p:cNvPr>
          <p:cNvSpPr>
            <a:spLocks noGrp="1"/>
          </p:cNvSpPr>
          <p:nvPr>
            <p:ph type="body" sz="half" idx="1"/>
          </p:nvPr>
        </p:nvSpPr>
        <p:spPr>
          <a:xfrm>
            <a:off x="970202" y="1386842"/>
            <a:ext cx="7305894" cy="5059521"/>
          </a:xfrm>
        </p:spPr>
        <p:txBody>
          <a:bodyPr>
            <a:normAutofit lnSpcReduction="10000"/>
          </a:bodyPr>
          <a:lstStyle/>
          <a:p>
            <a:r>
              <a:rPr lang="de-DE" dirty="0"/>
              <a:t>Road </a:t>
            </a:r>
            <a:r>
              <a:rPr lang="de-DE" dirty="0" err="1"/>
              <a:t>safety</a:t>
            </a:r>
            <a:r>
              <a:rPr lang="de-DE" dirty="0"/>
              <a:t> </a:t>
            </a:r>
            <a:r>
              <a:rPr lang="de-DE" dirty="0" err="1"/>
              <a:t>deficits</a:t>
            </a:r>
            <a:r>
              <a:rPr lang="de-DE" dirty="0"/>
              <a:t> </a:t>
            </a:r>
            <a:r>
              <a:rPr lang="de-DE" dirty="0" err="1"/>
              <a:t>result</a:t>
            </a:r>
            <a:r>
              <a:rPr lang="de-DE" dirty="0"/>
              <a:t> </a:t>
            </a:r>
            <a:r>
              <a:rPr lang="de-DE" dirty="0" err="1"/>
              <a:t>primarily</a:t>
            </a:r>
            <a:r>
              <a:rPr lang="de-DE" dirty="0"/>
              <a:t> </a:t>
            </a:r>
            <a:r>
              <a:rPr lang="de-DE" dirty="0" err="1"/>
              <a:t>from</a:t>
            </a:r>
            <a:r>
              <a:rPr lang="de-DE" dirty="0"/>
              <a:t> </a:t>
            </a:r>
            <a:r>
              <a:rPr lang="de-DE" b="1" dirty="0" err="1"/>
              <a:t>excessive</a:t>
            </a:r>
            <a:r>
              <a:rPr lang="de-DE" b="1" dirty="0"/>
              <a:t> </a:t>
            </a:r>
            <a:r>
              <a:rPr lang="de-DE" b="1" dirty="0" err="1"/>
              <a:t>speeds</a:t>
            </a:r>
            <a:r>
              <a:rPr lang="de-DE" b="1" dirty="0"/>
              <a:t> </a:t>
            </a:r>
            <a:r>
              <a:rPr lang="de-DE" dirty="0" err="1"/>
              <a:t>of</a:t>
            </a:r>
            <a:r>
              <a:rPr lang="de-DE" dirty="0"/>
              <a:t> </a:t>
            </a:r>
            <a:r>
              <a:rPr lang="de-DE" dirty="0" err="1"/>
              <a:t>other</a:t>
            </a:r>
            <a:r>
              <a:rPr lang="de-DE" dirty="0"/>
              <a:t> </a:t>
            </a:r>
            <a:r>
              <a:rPr lang="de-DE" dirty="0" err="1"/>
              <a:t>road</a:t>
            </a:r>
            <a:r>
              <a:rPr lang="de-DE" dirty="0"/>
              <a:t> </a:t>
            </a:r>
            <a:r>
              <a:rPr lang="de-DE" dirty="0" err="1"/>
              <a:t>users</a:t>
            </a:r>
            <a:endParaRPr lang="de-DE" dirty="0"/>
          </a:p>
          <a:p>
            <a:pPr lvl="1"/>
            <a:r>
              <a:rPr lang="de-DE" dirty="0" err="1"/>
              <a:t>speed</a:t>
            </a:r>
            <a:r>
              <a:rPr lang="de-DE" dirty="0"/>
              <a:t> </a:t>
            </a:r>
            <a:r>
              <a:rPr lang="de-DE" dirty="0" err="1"/>
              <a:t>reducing</a:t>
            </a:r>
            <a:r>
              <a:rPr lang="de-DE" dirty="0"/>
              <a:t> </a:t>
            </a:r>
            <a:r>
              <a:rPr lang="de-DE" dirty="0" err="1"/>
              <a:t>measures</a:t>
            </a:r>
            <a:r>
              <a:rPr lang="de-DE" dirty="0"/>
              <a:t> </a:t>
            </a:r>
            <a:r>
              <a:rPr lang="de-DE" dirty="0" err="1"/>
              <a:t>for</a:t>
            </a:r>
            <a:r>
              <a:rPr lang="de-DE" dirty="0"/>
              <a:t> </a:t>
            </a:r>
            <a:r>
              <a:rPr lang="de-DE" dirty="0" err="1"/>
              <a:t>motor</a:t>
            </a:r>
            <a:r>
              <a:rPr lang="de-DE" dirty="0"/>
              <a:t> </a:t>
            </a:r>
            <a:r>
              <a:rPr lang="de-DE" dirty="0" err="1"/>
              <a:t>vehicle</a:t>
            </a:r>
            <a:r>
              <a:rPr lang="de-DE" dirty="0"/>
              <a:t> </a:t>
            </a:r>
            <a:r>
              <a:rPr lang="de-DE" dirty="0" err="1"/>
              <a:t>traffic</a:t>
            </a:r>
            <a:r>
              <a:rPr lang="de-DE" dirty="0"/>
              <a:t>, </a:t>
            </a:r>
            <a:r>
              <a:rPr lang="de-DE" dirty="0" err="1"/>
              <a:t>especially</a:t>
            </a:r>
            <a:r>
              <a:rPr lang="de-DE" dirty="0"/>
              <a:t> in </a:t>
            </a:r>
            <a:r>
              <a:rPr lang="de-DE" dirty="0" err="1"/>
              <a:t>places</a:t>
            </a:r>
            <a:r>
              <a:rPr lang="de-DE" dirty="0"/>
              <a:t> </a:t>
            </a:r>
            <a:r>
              <a:rPr lang="de-DE" dirty="0" err="1"/>
              <a:t>with</a:t>
            </a:r>
            <a:r>
              <a:rPr lang="de-DE" dirty="0"/>
              <a:t> high </a:t>
            </a:r>
            <a:r>
              <a:rPr lang="de-DE" dirty="0" err="1"/>
              <a:t>pedestrian</a:t>
            </a:r>
            <a:r>
              <a:rPr lang="de-DE" dirty="0"/>
              <a:t> </a:t>
            </a:r>
            <a:r>
              <a:rPr lang="de-DE" dirty="0" err="1"/>
              <a:t>traffic</a:t>
            </a:r>
            <a:r>
              <a:rPr lang="de-DE" dirty="0"/>
              <a:t> </a:t>
            </a:r>
            <a:r>
              <a:rPr lang="de-DE" dirty="0" err="1"/>
              <a:t>volumes</a:t>
            </a:r>
            <a:r>
              <a:rPr lang="de-DE" dirty="0"/>
              <a:t> and at </a:t>
            </a:r>
            <a:r>
              <a:rPr lang="de-DE" dirty="0" err="1"/>
              <a:t>accident</a:t>
            </a:r>
            <a:r>
              <a:rPr lang="de-DE" dirty="0"/>
              <a:t> </a:t>
            </a:r>
            <a:r>
              <a:rPr lang="de-DE" dirty="0" err="1"/>
              <a:t>hotspots</a:t>
            </a:r>
            <a:endParaRPr lang="de-DE" dirty="0"/>
          </a:p>
          <a:p>
            <a:pPr lvl="1"/>
            <a:r>
              <a:rPr lang="de-DE" dirty="0" err="1"/>
              <a:t>general</a:t>
            </a:r>
            <a:r>
              <a:rPr lang="de-DE" dirty="0"/>
              <a:t> </a:t>
            </a:r>
            <a:r>
              <a:rPr lang="de-DE" dirty="0" err="1"/>
              <a:t>speed</a:t>
            </a:r>
            <a:r>
              <a:rPr lang="de-DE" dirty="0"/>
              <a:t> </a:t>
            </a:r>
            <a:r>
              <a:rPr lang="de-DE" dirty="0" err="1"/>
              <a:t>reducing</a:t>
            </a:r>
            <a:r>
              <a:rPr lang="de-DE" dirty="0"/>
              <a:t> </a:t>
            </a:r>
          </a:p>
          <a:p>
            <a:r>
              <a:rPr lang="de-DE" dirty="0"/>
              <a:t>Other </a:t>
            </a:r>
            <a:r>
              <a:rPr lang="de-DE" dirty="0" err="1"/>
              <a:t>safety</a:t>
            </a:r>
            <a:r>
              <a:rPr lang="de-DE" dirty="0"/>
              <a:t> </a:t>
            </a:r>
            <a:r>
              <a:rPr lang="de-DE" dirty="0" err="1"/>
              <a:t>deficits</a:t>
            </a:r>
            <a:r>
              <a:rPr lang="de-DE" dirty="0"/>
              <a:t>: </a:t>
            </a:r>
            <a:r>
              <a:rPr lang="de-DE" b="1" dirty="0" err="1"/>
              <a:t>Intersections</a:t>
            </a:r>
            <a:endParaRPr lang="de-DE" b="1" dirty="0"/>
          </a:p>
          <a:p>
            <a:pPr lvl="1"/>
            <a:r>
              <a:rPr lang="de-DE" dirty="0"/>
              <a:t>safe </a:t>
            </a:r>
            <a:r>
              <a:rPr lang="de-DE" dirty="0" err="1"/>
              <a:t>crossing</a:t>
            </a:r>
            <a:r>
              <a:rPr lang="de-DE" dirty="0"/>
              <a:t> </a:t>
            </a:r>
            <a:r>
              <a:rPr lang="de-DE" dirty="0" err="1"/>
              <a:t>aids</a:t>
            </a:r>
            <a:r>
              <a:rPr lang="de-DE" dirty="0"/>
              <a:t>: </a:t>
            </a:r>
            <a:r>
              <a:rPr lang="de-DE" dirty="0" err="1"/>
              <a:t>traffic</a:t>
            </a:r>
            <a:r>
              <a:rPr lang="de-DE" dirty="0"/>
              <a:t> </a:t>
            </a:r>
            <a:r>
              <a:rPr lang="de-DE" dirty="0" err="1"/>
              <a:t>signals</a:t>
            </a:r>
            <a:r>
              <a:rPr lang="de-DE" dirty="0"/>
              <a:t>, </a:t>
            </a:r>
            <a:r>
              <a:rPr lang="de-DE" dirty="0" err="1"/>
              <a:t>crosswalks</a:t>
            </a:r>
            <a:r>
              <a:rPr lang="de-DE" dirty="0"/>
              <a:t>, </a:t>
            </a:r>
            <a:r>
              <a:rPr lang="de-DE" dirty="0" err="1"/>
              <a:t>spatial</a:t>
            </a:r>
            <a:r>
              <a:rPr lang="de-DE" dirty="0"/>
              <a:t> </a:t>
            </a:r>
            <a:r>
              <a:rPr lang="de-DE" dirty="0" err="1"/>
              <a:t>sparation</a:t>
            </a:r>
            <a:r>
              <a:rPr lang="de-DE" dirty="0"/>
              <a:t> </a:t>
            </a:r>
            <a:r>
              <a:rPr lang="de-DE" dirty="0" err="1"/>
              <a:t>from</a:t>
            </a:r>
            <a:r>
              <a:rPr lang="de-DE" dirty="0"/>
              <a:t> </a:t>
            </a:r>
            <a:r>
              <a:rPr lang="de-DE" dirty="0" err="1"/>
              <a:t>other</a:t>
            </a:r>
            <a:r>
              <a:rPr lang="de-DE" dirty="0"/>
              <a:t> </a:t>
            </a:r>
            <a:r>
              <a:rPr lang="de-DE" dirty="0" err="1"/>
              <a:t>traffic</a:t>
            </a:r>
            <a:r>
              <a:rPr lang="de-DE" dirty="0"/>
              <a:t> </a:t>
            </a:r>
            <a:r>
              <a:rPr lang="de-DE" dirty="0" err="1"/>
              <a:t>by</a:t>
            </a:r>
            <a:r>
              <a:rPr lang="de-DE" dirty="0"/>
              <a:t> </a:t>
            </a:r>
            <a:r>
              <a:rPr lang="de-DE" dirty="0" err="1"/>
              <a:t>underpasses</a:t>
            </a:r>
            <a:r>
              <a:rPr lang="de-DE" dirty="0"/>
              <a:t> </a:t>
            </a:r>
            <a:r>
              <a:rPr lang="de-DE" dirty="0" err="1"/>
              <a:t>or</a:t>
            </a:r>
            <a:r>
              <a:rPr lang="de-DE" dirty="0"/>
              <a:t> </a:t>
            </a:r>
            <a:r>
              <a:rPr lang="de-DE" dirty="0" err="1"/>
              <a:t>overpasses</a:t>
            </a:r>
            <a:endParaRPr lang="de-DE" dirty="0"/>
          </a:p>
          <a:p>
            <a:endParaRPr lang="de-DE" dirty="0"/>
          </a:p>
        </p:txBody>
      </p:sp>
      <p:sp>
        <p:nvSpPr>
          <p:cNvPr id="6" name="Textfeld 5">
            <a:extLst>
              <a:ext uri="{FF2B5EF4-FFF2-40B4-BE49-F238E27FC236}">
                <a16:creationId xmlns:a16="http://schemas.microsoft.com/office/drawing/2014/main" id="{52242E97-ED4F-8D50-FA14-4126BAA0D908}"/>
              </a:ext>
            </a:extLst>
          </p:cNvPr>
          <p:cNvSpPr txBox="1"/>
          <p:nvPr/>
        </p:nvSpPr>
        <p:spPr>
          <a:xfrm>
            <a:off x="11326489" y="5758519"/>
            <a:ext cx="1731021"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pic>
        <p:nvPicPr>
          <p:cNvPr id="8" name="Grafik 7" descr="Ein Bild, das draußen, Gebäude, Szene, Weg enthält.&#10;&#10;KI-generierte Inhalte können fehlerhaft sein.">
            <a:extLst>
              <a:ext uri="{FF2B5EF4-FFF2-40B4-BE49-F238E27FC236}">
                <a16:creationId xmlns:a16="http://schemas.microsoft.com/office/drawing/2014/main" id="{F3D9D038-50D7-2F06-030D-40A1AB7FD7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85001" y="411637"/>
            <a:ext cx="3944719" cy="5914103"/>
          </a:xfrm>
          <a:prstGeom prst="rect">
            <a:avLst/>
          </a:prstGeom>
        </p:spPr>
      </p:pic>
    </p:spTree>
    <p:extLst>
      <p:ext uri="{BB962C8B-B14F-4D97-AF65-F5344CB8AC3E}">
        <p14:creationId xmlns:p14="http://schemas.microsoft.com/office/powerpoint/2010/main" val="43811347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F4EAA-6B63-86DA-7508-6FBCF89B79F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48E1F41-FE46-4E6A-6E32-4C2F1024022F}"/>
              </a:ext>
            </a:extLst>
          </p:cNvPr>
          <p:cNvSpPr>
            <a:spLocks noGrp="1"/>
          </p:cNvSpPr>
          <p:nvPr>
            <p:ph type="title"/>
          </p:nvPr>
        </p:nvSpPr>
        <p:spPr/>
        <p:txBody>
          <a:bodyPr/>
          <a:lstStyle/>
          <a:p>
            <a:r>
              <a:rPr lang="de-DE" dirty="0" err="1"/>
              <a:t>Pedestrian</a:t>
            </a:r>
            <a:r>
              <a:rPr lang="de-DE" dirty="0"/>
              <a:t> </a:t>
            </a:r>
            <a:r>
              <a:rPr lang="de-DE" dirty="0" err="1"/>
              <a:t>Safety</a:t>
            </a:r>
            <a:r>
              <a:rPr lang="de-DE" dirty="0"/>
              <a:t>: </a:t>
            </a:r>
            <a:r>
              <a:rPr lang="de-DE" dirty="0" err="1"/>
              <a:t>Social</a:t>
            </a:r>
            <a:r>
              <a:rPr lang="de-DE" dirty="0"/>
              <a:t> </a:t>
            </a:r>
            <a:r>
              <a:rPr lang="de-DE" dirty="0" err="1"/>
              <a:t>Safety</a:t>
            </a:r>
            <a:endParaRPr lang="de-DE" dirty="0"/>
          </a:p>
        </p:txBody>
      </p:sp>
      <p:sp>
        <p:nvSpPr>
          <p:cNvPr id="3" name="Textplatzhalter 2">
            <a:extLst>
              <a:ext uri="{FF2B5EF4-FFF2-40B4-BE49-F238E27FC236}">
                <a16:creationId xmlns:a16="http://schemas.microsoft.com/office/drawing/2014/main" id="{A3E68CF5-0B6C-95C4-C7A8-96E5CC996CED}"/>
              </a:ext>
            </a:extLst>
          </p:cNvPr>
          <p:cNvSpPr>
            <a:spLocks noGrp="1"/>
          </p:cNvSpPr>
          <p:nvPr>
            <p:ph type="body" sz="half" idx="1"/>
          </p:nvPr>
        </p:nvSpPr>
        <p:spPr>
          <a:xfrm>
            <a:off x="970202" y="1386842"/>
            <a:ext cx="6752519" cy="5059521"/>
          </a:xfrm>
        </p:spPr>
        <p:txBody>
          <a:bodyPr>
            <a:normAutofit/>
          </a:bodyPr>
          <a:lstStyle/>
          <a:p>
            <a:r>
              <a:rPr lang="de-DE" dirty="0" err="1"/>
              <a:t>Pedestrian</a:t>
            </a:r>
            <a:r>
              <a:rPr lang="de-DE" dirty="0"/>
              <a:t> </a:t>
            </a:r>
            <a:r>
              <a:rPr lang="de-DE" dirty="0" err="1"/>
              <a:t>traffic</a:t>
            </a:r>
            <a:r>
              <a:rPr lang="de-DE" dirty="0"/>
              <a:t> </a:t>
            </a:r>
            <a:r>
              <a:rPr lang="de-DE" dirty="0" err="1"/>
              <a:t>facilities</a:t>
            </a:r>
            <a:r>
              <a:rPr lang="de-DE" dirty="0"/>
              <a:t> </a:t>
            </a:r>
            <a:r>
              <a:rPr lang="de-DE" dirty="0" err="1"/>
              <a:t>should</a:t>
            </a:r>
            <a:r>
              <a:rPr lang="de-DE" dirty="0"/>
              <a:t> </a:t>
            </a:r>
            <a:r>
              <a:rPr lang="de-DE" dirty="0" err="1"/>
              <a:t>be</a:t>
            </a:r>
            <a:r>
              <a:rPr lang="de-DE" dirty="0"/>
              <a:t> a </a:t>
            </a:r>
            <a:r>
              <a:rPr lang="de-DE" dirty="0" err="1"/>
              <a:t>fear-free</a:t>
            </a:r>
            <a:r>
              <a:rPr lang="de-DE" dirty="0"/>
              <a:t> </a:t>
            </a:r>
            <a:r>
              <a:rPr lang="de-DE" dirty="0" err="1"/>
              <a:t>experience</a:t>
            </a:r>
            <a:r>
              <a:rPr lang="de-DE" dirty="0"/>
              <a:t> </a:t>
            </a:r>
            <a:r>
              <a:rPr lang="de-DE" dirty="0" err="1"/>
              <a:t>for</a:t>
            </a:r>
            <a:r>
              <a:rPr lang="de-DE" dirty="0"/>
              <a:t> </a:t>
            </a:r>
            <a:r>
              <a:rPr lang="de-DE" dirty="0" err="1"/>
              <a:t>everyone</a:t>
            </a:r>
            <a:endParaRPr lang="de-DE" dirty="0"/>
          </a:p>
          <a:p>
            <a:r>
              <a:rPr lang="de-DE" dirty="0" err="1"/>
              <a:t>Increasing</a:t>
            </a:r>
            <a:r>
              <a:rPr lang="de-DE" dirty="0"/>
              <a:t> social </a:t>
            </a:r>
            <a:r>
              <a:rPr lang="de-DE" dirty="0" err="1"/>
              <a:t>safety</a:t>
            </a:r>
            <a:r>
              <a:rPr lang="de-DE" dirty="0"/>
              <a:t>:</a:t>
            </a:r>
          </a:p>
          <a:p>
            <a:pPr lvl="1"/>
            <a:r>
              <a:rPr lang="de-DE" dirty="0" err="1"/>
              <a:t>presence</a:t>
            </a:r>
            <a:r>
              <a:rPr lang="de-DE" dirty="0"/>
              <a:t> </a:t>
            </a:r>
            <a:r>
              <a:rPr lang="de-DE" dirty="0" err="1"/>
              <a:t>of</a:t>
            </a:r>
            <a:r>
              <a:rPr lang="de-DE" dirty="0"/>
              <a:t> </a:t>
            </a:r>
            <a:r>
              <a:rPr lang="de-DE" dirty="0" err="1"/>
              <a:t>other</a:t>
            </a:r>
            <a:r>
              <a:rPr lang="de-DE" dirty="0"/>
              <a:t> </a:t>
            </a:r>
            <a:r>
              <a:rPr lang="de-DE" dirty="0" err="1"/>
              <a:t>people</a:t>
            </a:r>
            <a:endParaRPr lang="de-DE" dirty="0"/>
          </a:p>
          <a:p>
            <a:pPr lvl="1"/>
            <a:r>
              <a:rPr lang="de-DE" dirty="0" err="1"/>
              <a:t>lighting</a:t>
            </a:r>
            <a:endParaRPr lang="de-DE" dirty="0"/>
          </a:p>
          <a:p>
            <a:pPr lvl="1"/>
            <a:r>
              <a:rPr lang="de-DE" dirty="0" err="1"/>
              <a:t>good</a:t>
            </a:r>
            <a:r>
              <a:rPr lang="de-DE" dirty="0"/>
              <a:t> </a:t>
            </a:r>
            <a:r>
              <a:rPr lang="de-DE" dirty="0" err="1"/>
              <a:t>visibility</a:t>
            </a:r>
            <a:r>
              <a:rPr lang="de-DE" dirty="0"/>
              <a:t>: </a:t>
            </a:r>
            <a:r>
              <a:rPr lang="de-DE" dirty="0" err="1"/>
              <a:t>no</a:t>
            </a:r>
            <a:r>
              <a:rPr lang="de-DE" dirty="0"/>
              <a:t> </a:t>
            </a:r>
            <a:r>
              <a:rPr lang="de-DE" dirty="0" err="1"/>
              <a:t>restriction</a:t>
            </a:r>
            <a:r>
              <a:rPr lang="de-DE" dirty="0"/>
              <a:t> </a:t>
            </a:r>
            <a:r>
              <a:rPr lang="de-DE" dirty="0" err="1"/>
              <a:t>of</a:t>
            </a:r>
            <a:r>
              <a:rPr lang="de-DE" dirty="0"/>
              <a:t> </a:t>
            </a:r>
            <a:r>
              <a:rPr lang="de-DE" dirty="0" err="1"/>
              <a:t>movement</a:t>
            </a:r>
            <a:r>
              <a:rPr lang="de-DE" dirty="0"/>
              <a:t> </a:t>
            </a:r>
            <a:r>
              <a:rPr lang="de-DE" dirty="0" err="1"/>
              <a:t>options</a:t>
            </a:r>
            <a:r>
              <a:rPr lang="de-DE" dirty="0"/>
              <a:t> and </a:t>
            </a:r>
            <a:r>
              <a:rPr lang="de-DE" dirty="0" err="1"/>
              <a:t>lines</a:t>
            </a:r>
            <a:r>
              <a:rPr lang="de-DE" dirty="0"/>
              <a:t> </a:t>
            </a:r>
            <a:r>
              <a:rPr lang="de-DE" dirty="0" err="1"/>
              <a:t>of</a:t>
            </a:r>
            <a:r>
              <a:rPr lang="de-DE" dirty="0"/>
              <a:t> </a:t>
            </a:r>
            <a:r>
              <a:rPr lang="de-DE" dirty="0" err="1"/>
              <a:t>sight</a:t>
            </a:r>
            <a:endParaRPr lang="de-DE" dirty="0"/>
          </a:p>
          <a:p>
            <a:pPr marL="0" indent="0">
              <a:buNone/>
            </a:pPr>
            <a:endParaRPr lang="de-DE" dirty="0"/>
          </a:p>
        </p:txBody>
      </p:sp>
      <p:sp>
        <p:nvSpPr>
          <p:cNvPr id="6" name="Textfeld 5">
            <a:extLst>
              <a:ext uri="{FF2B5EF4-FFF2-40B4-BE49-F238E27FC236}">
                <a16:creationId xmlns:a16="http://schemas.microsoft.com/office/drawing/2014/main" id="{1E619870-6E14-E005-B7E4-9D628C70C8B9}"/>
              </a:ext>
            </a:extLst>
          </p:cNvPr>
          <p:cNvSpPr txBox="1"/>
          <p:nvPr/>
        </p:nvSpPr>
        <p:spPr>
          <a:xfrm>
            <a:off x="10460979" y="5787548"/>
            <a:ext cx="1731021"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de-DE" sz="1000" dirty="0"/>
              <a:t>https://</a:t>
            </a:r>
            <a:r>
              <a:rPr lang="de-DE" sz="1000" dirty="0" err="1"/>
              <a:t>unsplash.com</a:t>
            </a:r>
            <a:r>
              <a:rPr lang="de-DE" sz="1000" dirty="0"/>
              <a:t>/</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pic>
        <p:nvPicPr>
          <p:cNvPr id="8" name="Grafik 7" descr="Ein Bild, das draußen, Gebäude, Szene, Weg enthält.&#10;&#10;KI-generierte Inhalte können fehlerhaft sein.">
            <a:extLst>
              <a:ext uri="{FF2B5EF4-FFF2-40B4-BE49-F238E27FC236}">
                <a16:creationId xmlns:a16="http://schemas.microsoft.com/office/drawing/2014/main" id="{172433ED-27FA-5499-6918-105670DF8D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85001" y="411637"/>
            <a:ext cx="3944719" cy="5914103"/>
          </a:xfrm>
          <a:prstGeom prst="rect">
            <a:avLst/>
          </a:prstGeom>
        </p:spPr>
      </p:pic>
      <p:pic>
        <p:nvPicPr>
          <p:cNvPr id="4" name="Grafik 3" descr="Ein Bild, das Gebäude, draußen, Beleuchtung, Beleuchtungskörper enthält.&#10;&#10;KI-generierte Inhalte können fehlerhaft sein.">
            <a:extLst>
              <a:ext uri="{FF2B5EF4-FFF2-40B4-BE49-F238E27FC236}">
                <a16:creationId xmlns:a16="http://schemas.microsoft.com/office/drawing/2014/main" id="{EB9BF3E2-63E4-2514-2A35-B083B915694B}"/>
              </a:ext>
            </a:extLst>
          </p:cNvPr>
          <p:cNvPicPr>
            <a:picLocks noChangeAspect="1"/>
          </p:cNvPicPr>
          <p:nvPr/>
        </p:nvPicPr>
        <p:blipFill>
          <a:blip r:embed="rId4"/>
          <a:stretch>
            <a:fillRect/>
          </a:stretch>
        </p:blipFill>
        <p:spPr>
          <a:xfrm>
            <a:off x="7985001" y="411637"/>
            <a:ext cx="3944719" cy="5968308"/>
          </a:xfrm>
          <a:prstGeom prst="rect">
            <a:avLst/>
          </a:prstGeom>
        </p:spPr>
      </p:pic>
    </p:spTree>
    <p:extLst>
      <p:ext uri="{BB962C8B-B14F-4D97-AF65-F5344CB8AC3E}">
        <p14:creationId xmlns:p14="http://schemas.microsoft.com/office/powerpoint/2010/main" val="4015900296"/>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888BF-1D10-05D9-85D2-8C3B84380F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8B701D-9587-6576-E639-1947B8EC977C}"/>
              </a:ext>
            </a:extLst>
          </p:cNvPr>
          <p:cNvSpPr>
            <a:spLocks noGrp="1"/>
          </p:cNvSpPr>
          <p:nvPr>
            <p:ph type="title"/>
          </p:nvPr>
        </p:nvSpPr>
        <p:spPr/>
        <p:txBody>
          <a:bodyPr/>
          <a:lstStyle/>
          <a:p>
            <a:r>
              <a:rPr lang="pl-PL" dirty="0" err="1"/>
              <a:t>Overview</a:t>
            </a:r>
            <a:endParaRPr lang="pl-PL" dirty="0"/>
          </a:p>
        </p:txBody>
      </p:sp>
      <p:sp>
        <p:nvSpPr>
          <p:cNvPr id="3" name="Text Placeholder 2">
            <a:extLst>
              <a:ext uri="{FF2B5EF4-FFF2-40B4-BE49-F238E27FC236}">
                <a16:creationId xmlns:a16="http://schemas.microsoft.com/office/drawing/2014/main" id="{709304B7-ED80-3A02-4E1A-BB663FADD19C}"/>
              </a:ext>
            </a:extLst>
          </p:cNvPr>
          <p:cNvSpPr>
            <a:spLocks noGrp="1"/>
          </p:cNvSpPr>
          <p:nvPr>
            <p:ph type="body" sz="half" idx="1"/>
          </p:nvPr>
        </p:nvSpPr>
        <p:spPr/>
        <p:txBody>
          <a:bodyPr>
            <a:normAutofit/>
          </a:bodyPr>
          <a:lstStyle/>
          <a:p>
            <a:pPr marL="0" indent="0">
              <a:buNone/>
            </a:pPr>
            <a:r>
              <a:rPr lang="de-DE" dirty="0"/>
              <a:t>Basics: Non-</a:t>
            </a:r>
            <a:r>
              <a:rPr lang="de-DE" dirty="0" err="1"/>
              <a:t>motorized</a:t>
            </a:r>
            <a:r>
              <a:rPr lang="de-DE" dirty="0"/>
              <a:t> Private Transport</a:t>
            </a:r>
          </a:p>
          <a:p>
            <a:pPr marL="0" indent="0">
              <a:buNone/>
            </a:pPr>
            <a:endParaRPr lang="de-DE" dirty="0"/>
          </a:p>
          <a:p>
            <a:pPr marL="0" indent="0">
              <a:buNone/>
            </a:pPr>
            <a:r>
              <a:rPr lang="de-DE" dirty="0" err="1"/>
              <a:t>Pedestrian</a:t>
            </a:r>
            <a:r>
              <a:rPr lang="de-DE" dirty="0"/>
              <a:t> Traffic: Development and Challenges</a:t>
            </a:r>
          </a:p>
          <a:p>
            <a:pPr marL="0" indent="0">
              <a:buNone/>
            </a:pPr>
            <a:endParaRPr lang="de-DE" dirty="0"/>
          </a:p>
          <a:p>
            <a:pPr marL="0" indent="0">
              <a:buNone/>
            </a:pPr>
            <a:r>
              <a:rPr lang="de-DE" dirty="0"/>
              <a:t>Traffic </a:t>
            </a:r>
            <a:r>
              <a:rPr lang="de-DE" dirty="0" err="1"/>
              <a:t>Safety</a:t>
            </a:r>
            <a:r>
              <a:rPr lang="de-DE" dirty="0"/>
              <a:t> </a:t>
            </a:r>
            <a:r>
              <a:rPr lang="de-DE" dirty="0" err="1"/>
              <a:t>for</a:t>
            </a:r>
            <a:r>
              <a:rPr lang="de-DE" dirty="0"/>
              <a:t> </a:t>
            </a:r>
            <a:r>
              <a:rPr lang="de-DE" dirty="0" err="1"/>
              <a:t>Pedestrians</a:t>
            </a:r>
            <a:endParaRPr lang="de-DE" dirty="0"/>
          </a:p>
          <a:p>
            <a:pPr marL="0" indent="0">
              <a:buNone/>
            </a:pPr>
            <a:endParaRPr lang="de-DE" dirty="0"/>
          </a:p>
          <a:p>
            <a:pPr marL="0" indent="0">
              <a:buNone/>
            </a:pPr>
            <a:r>
              <a:rPr lang="de-DE" b="1" dirty="0"/>
              <a:t>Promotion </a:t>
            </a:r>
            <a:r>
              <a:rPr lang="de-DE" b="1" dirty="0" err="1"/>
              <a:t>of</a:t>
            </a:r>
            <a:r>
              <a:rPr lang="de-DE" b="1" dirty="0"/>
              <a:t> </a:t>
            </a:r>
            <a:r>
              <a:rPr lang="de-DE" b="1" dirty="0" err="1"/>
              <a:t>Pedestrian</a:t>
            </a:r>
            <a:r>
              <a:rPr lang="de-DE" b="1" dirty="0"/>
              <a:t> Traffic</a:t>
            </a:r>
          </a:p>
        </p:txBody>
      </p:sp>
    </p:spTree>
    <p:extLst>
      <p:ext uri="{BB962C8B-B14F-4D97-AF65-F5344CB8AC3E}">
        <p14:creationId xmlns:p14="http://schemas.microsoft.com/office/powerpoint/2010/main" val="432152111"/>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28CAF-574D-B68E-FB81-D8F5F49C631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064C641-810B-FA8B-D40D-941F7EA87D60}"/>
              </a:ext>
            </a:extLst>
          </p:cNvPr>
          <p:cNvSpPr>
            <a:spLocks noGrp="1"/>
          </p:cNvSpPr>
          <p:nvPr>
            <p:ph type="title"/>
          </p:nvPr>
        </p:nvSpPr>
        <p:spPr>
          <a:xfrm>
            <a:off x="603252" y="539751"/>
            <a:ext cx="8058609" cy="717551"/>
          </a:xfrm>
        </p:spPr>
        <p:txBody>
          <a:bodyPr/>
          <a:lstStyle/>
          <a:p>
            <a:r>
              <a:rPr lang="de-DE" dirty="0"/>
              <a:t>Promotion </a:t>
            </a:r>
            <a:r>
              <a:rPr lang="de-DE" dirty="0" err="1"/>
              <a:t>of</a:t>
            </a:r>
            <a:r>
              <a:rPr lang="de-DE" dirty="0"/>
              <a:t> </a:t>
            </a:r>
            <a:r>
              <a:rPr lang="de-DE" dirty="0" err="1"/>
              <a:t>foot</a:t>
            </a:r>
            <a:r>
              <a:rPr lang="de-DE" dirty="0"/>
              <a:t> </a:t>
            </a:r>
            <a:r>
              <a:rPr lang="de-DE" dirty="0" err="1"/>
              <a:t>traffic</a:t>
            </a:r>
            <a:r>
              <a:rPr lang="de-DE" dirty="0"/>
              <a:t> </a:t>
            </a:r>
            <a:br>
              <a:rPr lang="de-DE" dirty="0"/>
            </a:br>
            <a:r>
              <a:rPr lang="de-DE" dirty="0"/>
              <a:t>– </a:t>
            </a:r>
            <a:r>
              <a:rPr lang="de-DE" dirty="0" err="1"/>
              <a:t>Why</a:t>
            </a:r>
            <a:r>
              <a:rPr lang="de-DE" dirty="0"/>
              <a:t> </a:t>
            </a:r>
            <a:r>
              <a:rPr lang="de-DE" dirty="0" err="1"/>
              <a:t>it</a:t>
            </a:r>
            <a:r>
              <a:rPr lang="de-DE" dirty="0"/>
              <a:t> </a:t>
            </a:r>
            <a:r>
              <a:rPr lang="de-DE" dirty="0" err="1"/>
              <a:t>matters</a:t>
            </a:r>
            <a:endParaRPr lang="de-DE" dirty="0"/>
          </a:p>
        </p:txBody>
      </p:sp>
      <p:sp>
        <p:nvSpPr>
          <p:cNvPr id="3" name="Textplatzhalter 2">
            <a:extLst>
              <a:ext uri="{FF2B5EF4-FFF2-40B4-BE49-F238E27FC236}">
                <a16:creationId xmlns:a16="http://schemas.microsoft.com/office/drawing/2014/main" id="{E607F06A-D1FC-9509-98F9-AAF16D9C9F80}"/>
              </a:ext>
            </a:extLst>
          </p:cNvPr>
          <p:cNvSpPr>
            <a:spLocks noGrp="1"/>
          </p:cNvSpPr>
          <p:nvPr>
            <p:ph type="body" sz="half" idx="1"/>
          </p:nvPr>
        </p:nvSpPr>
        <p:spPr>
          <a:xfrm>
            <a:off x="970202" y="1386842"/>
            <a:ext cx="6594379" cy="5059521"/>
          </a:xfrm>
        </p:spPr>
        <p:txBody>
          <a:bodyPr>
            <a:normAutofit/>
          </a:bodyPr>
          <a:lstStyle/>
          <a:p>
            <a:r>
              <a:rPr lang="de-DE" dirty="0" err="1"/>
              <a:t>Strengthening</a:t>
            </a:r>
            <a:r>
              <a:rPr lang="de-DE" dirty="0"/>
              <a:t> </a:t>
            </a:r>
            <a:r>
              <a:rPr lang="de-DE" dirty="0" err="1"/>
              <a:t>the</a:t>
            </a:r>
            <a:r>
              <a:rPr lang="de-DE" dirty="0"/>
              <a:t> Environmental Compound</a:t>
            </a:r>
          </a:p>
          <a:p>
            <a:r>
              <a:rPr lang="de-DE" dirty="0" err="1"/>
              <a:t>Accessibility</a:t>
            </a:r>
            <a:r>
              <a:rPr lang="de-DE" dirty="0"/>
              <a:t> </a:t>
            </a:r>
            <a:r>
              <a:rPr lang="de-DE" dirty="0" err="1"/>
              <a:t>for</a:t>
            </a:r>
            <a:r>
              <a:rPr lang="de-DE" dirty="0"/>
              <a:t> </a:t>
            </a:r>
            <a:r>
              <a:rPr lang="de-DE" dirty="0" err="1"/>
              <a:t>everyone</a:t>
            </a:r>
            <a:r>
              <a:rPr lang="de-DE" dirty="0"/>
              <a:t>, </a:t>
            </a:r>
            <a:r>
              <a:rPr lang="de-DE" dirty="0" err="1"/>
              <a:t>enables</a:t>
            </a:r>
            <a:r>
              <a:rPr lang="de-DE" dirty="0"/>
              <a:t> </a:t>
            </a:r>
            <a:r>
              <a:rPr lang="de-DE" dirty="0" err="1"/>
              <a:t>participation</a:t>
            </a:r>
            <a:r>
              <a:rPr lang="de-DE" dirty="0"/>
              <a:t> in </a:t>
            </a:r>
            <a:r>
              <a:rPr lang="de-DE" dirty="0" err="1"/>
              <a:t>society</a:t>
            </a:r>
            <a:endParaRPr lang="de-DE" dirty="0"/>
          </a:p>
          <a:p>
            <a:r>
              <a:rPr lang="de-DE" dirty="0"/>
              <a:t>The </a:t>
            </a:r>
            <a:r>
              <a:rPr lang="de-DE" dirty="0" err="1"/>
              <a:t>only</a:t>
            </a:r>
            <a:r>
              <a:rPr lang="de-DE" dirty="0"/>
              <a:t> </a:t>
            </a:r>
            <a:r>
              <a:rPr lang="de-DE" dirty="0" err="1"/>
              <a:t>free</a:t>
            </a:r>
            <a:r>
              <a:rPr lang="de-DE" dirty="0"/>
              <a:t> </a:t>
            </a:r>
            <a:r>
              <a:rPr lang="de-DE" dirty="0" err="1"/>
              <a:t>of</a:t>
            </a:r>
            <a:r>
              <a:rPr lang="de-DE" dirty="0"/>
              <a:t> </a:t>
            </a:r>
            <a:r>
              <a:rPr lang="de-DE" dirty="0" err="1"/>
              <a:t>charge</a:t>
            </a:r>
            <a:r>
              <a:rPr lang="de-DE" dirty="0"/>
              <a:t> </a:t>
            </a:r>
            <a:r>
              <a:rPr lang="de-DE" dirty="0" err="1"/>
              <a:t>mode</a:t>
            </a:r>
            <a:r>
              <a:rPr lang="de-DE" dirty="0"/>
              <a:t> </a:t>
            </a:r>
            <a:r>
              <a:rPr lang="de-DE" dirty="0" err="1"/>
              <a:t>of</a:t>
            </a:r>
            <a:r>
              <a:rPr lang="de-DE" dirty="0"/>
              <a:t> </a:t>
            </a:r>
            <a:r>
              <a:rPr lang="de-DE" dirty="0" err="1"/>
              <a:t>transport</a:t>
            </a:r>
            <a:endParaRPr lang="de-DE" dirty="0"/>
          </a:p>
          <a:p>
            <a:r>
              <a:rPr lang="de-DE" dirty="0"/>
              <a:t>Health </a:t>
            </a:r>
            <a:r>
              <a:rPr lang="de-DE" dirty="0" err="1"/>
              <a:t>benefits</a:t>
            </a:r>
            <a:endParaRPr lang="de-DE" dirty="0"/>
          </a:p>
          <a:p>
            <a:endParaRPr lang="de-DE" dirty="0"/>
          </a:p>
          <a:p>
            <a:endParaRPr lang="de-DE" dirty="0"/>
          </a:p>
        </p:txBody>
      </p:sp>
      <p:sp>
        <p:nvSpPr>
          <p:cNvPr id="6" name="Textfeld 5">
            <a:extLst>
              <a:ext uri="{FF2B5EF4-FFF2-40B4-BE49-F238E27FC236}">
                <a16:creationId xmlns:a16="http://schemas.microsoft.com/office/drawing/2014/main" id="{673EA6CB-CE47-7EA0-3B46-6FC9CF836703}"/>
              </a:ext>
            </a:extLst>
          </p:cNvPr>
          <p:cNvSpPr txBox="1"/>
          <p:nvPr/>
        </p:nvSpPr>
        <p:spPr>
          <a:xfrm>
            <a:off x="11214979" y="5794537"/>
            <a:ext cx="1731021"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de-DE" sz="1000" dirty="0" err="1"/>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pic>
        <p:nvPicPr>
          <p:cNvPr id="7" name="Grafik 6" descr="Ein Bild, das Schuhwerk, Person, Kleidung, draußen enthält.&#10;&#10;KI-generierte Inhalte können fehlerhaft sein.">
            <a:extLst>
              <a:ext uri="{FF2B5EF4-FFF2-40B4-BE49-F238E27FC236}">
                <a16:creationId xmlns:a16="http://schemas.microsoft.com/office/drawing/2014/main" id="{EB074E72-2E4D-AB81-FAB3-209E0642D8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92098" y="469899"/>
            <a:ext cx="3935883" cy="5905500"/>
          </a:xfrm>
          <a:prstGeom prst="rect">
            <a:avLst/>
          </a:prstGeom>
        </p:spPr>
      </p:pic>
    </p:spTree>
    <p:extLst>
      <p:ext uri="{BB962C8B-B14F-4D97-AF65-F5344CB8AC3E}">
        <p14:creationId xmlns:p14="http://schemas.microsoft.com/office/powerpoint/2010/main" val="2927097739"/>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8AE01-0BE4-E4DE-5B86-D4ED878A36B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FAABB15-D520-A72B-915D-D464A2583339}"/>
              </a:ext>
            </a:extLst>
          </p:cNvPr>
          <p:cNvSpPr>
            <a:spLocks noGrp="1"/>
          </p:cNvSpPr>
          <p:nvPr>
            <p:ph type="title"/>
          </p:nvPr>
        </p:nvSpPr>
        <p:spPr>
          <a:xfrm>
            <a:off x="603252" y="539751"/>
            <a:ext cx="8058609" cy="717551"/>
          </a:xfrm>
        </p:spPr>
        <p:txBody>
          <a:bodyPr/>
          <a:lstStyle/>
          <a:p>
            <a:r>
              <a:rPr lang="de-DE" dirty="0"/>
              <a:t>Promotion </a:t>
            </a:r>
            <a:r>
              <a:rPr lang="de-DE" dirty="0" err="1"/>
              <a:t>of</a:t>
            </a:r>
            <a:r>
              <a:rPr lang="de-DE" dirty="0"/>
              <a:t> </a:t>
            </a:r>
            <a:r>
              <a:rPr lang="de-DE" dirty="0" err="1"/>
              <a:t>foot</a:t>
            </a:r>
            <a:r>
              <a:rPr lang="de-DE" dirty="0"/>
              <a:t> </a:t>
            </a:r>
            <a:r>
              <a:rPr lang="de-DE" dirty="0" err="1"/>
              <a:t>traffic</a:t>
            </a:r>
            <a:r>
              <a:rPr lang="de-DE" dirty="0"/>
              <a:t> </a:t>
            </a:r>
            <a:br>
              <a:rPr lang="de-DE" dirty="0"/>
            </a:br>
            <a:r>
              <a:rPr lang="de-DE" dirty="0"/>
              <a:t>– How </a:t>
            </a:r>
            <a:r>
              <a:rPr lang="de-DE" dirty="0" err="1"/>
              <a:t>to</a:t>
            </a:r>
            <a:r>
              <a:rPr lang="de-DE" dirty="0"/>
              <a:t> </a:t>
            </a:r>
            <a:r>
              <a:rPr lang="de-DE" dirty="0" err="1"/>
              <a:t>achieve</a:t>
            </a:r>
            <a:r>
              <a:rPr lang="de-DE" dirty="0"/>
              <a:t> </a:t>
            </a:r>
            <a:r>
              <a:rPr lang="de-DE" dirty="0" err="1"/>
              <a:t>it</a:t>
            </a:r>
            <a:endParaRPr lang="de-DE" dirty="0"/>
          </a:p>
        </p:txBody>
      </p:sp>
      <p:sp>
        <p:nvSpPr>
          <p:cNvPr id="3" name="Textplatzhalter 2">
            <a:extLst>
              <a:ext uri="{FF2B5EF4-FFF2-40B4-BE49-F238E27FC236}">
                <a16:creationId xmlns:a16="http://schemas.microsoft.com/office/drawing/2014/main" id="{4B09F518-99E0-525C-D1A3-519EF0E6DB41}"/>
              </a:ext>
            </a:extLst>
          </p:cNvPr>
          <p:cNvSpPr>
            <a:spLocks noGrp="1"/>
          </p:cNvSpPr>
          <p:nvPr>
            <p:ph type="body" sz="half" idx="1"/>
          </p:nvPr>
        </p:nvSpPr>
        <p:spPr>
          <a:xfrm>
            <a:off x="970202" y="1386842"/>
            <a:ext cx="6594379" cy="5059521"/>
          </a:xfrm>
        </p:spPr>
        <p:txBody>
          <a:bodyPr>
            <a:normAutofit/>
          </a:bodyPr>
          <a:lstStyle/>
          <a:p>
            <a:r>
              <a:rPr lang="de-DE" dirty="0" err="1"/>
              <a:t>Revitalization</a:t>
            </a:r>
            <a:r>
              <a:rPr lang="de-DE" dirty="0"/>
              <a:t> </a:t>
            </a:r>
            <a:r>
              <a:rPr lang="de-DE" dirty="0" err="1"/>
              <a:t>of</a:t>
            </a:r>
            <a:r>
              <a:rPr lang="de-DE" dirty="0"/>
              <a:t> </a:t>
            </a:r>
            <a:r>
              <a:rPr lang="de-DE" dirty="0" err="1"/>
              <a:t>public</a:t>
            </a:r>
            <a:r>
              <a:rPr lang="de-DE" dirty="0"/>
              <a:t> </a:t>
            </a:r>
            <a:r>
              <a:rPr lang="de-DE" dirty="0" err="1"/>
              <a:t>spaces</a:t>
            </a:r>
            <a:endParaRPr lang="de-DE" dirty="0"/>
          </a:p>
          <a:p>
            <a:r>
              <a:rPr lang="de-DE" dirty="0"/>
              <a:t>Short </a:t>
            </a:r>
            <a:r>
              <a:rPr lang="de-DE" dirty="0" err="1"/>
              <a:t>distances</a:t>
            </a:r>
            <a:r>
              <a:rPr lang="de-DE" dirty="0"/>
              <a:t> </a:t>
            </a:r>
            <a:r>
              <a:rPr lang="de-DE" dirty="0" err="1"/>
              <a:t>to</a:t>
            </a:r>
            <a:r>
              <a:rPr lang="de-DE" dirty="0"/>
              <a:t> </a:t>
            </a:r>
            <a:r>
              <a:rPr lang="de-DE" dirty="0" err="1"/>
              <a:t>places</a:t>
            </a:r>
            <a:r>
              <a:rPr lang="de-DE" dirty="0"/>
              <a:t> </a:t>
            </a:r>
            <a:r>
              <a:rPr lang="de-DE" dirty="0" err="1"/>
              <a:t>of</a:t>
            </a:r>
            <a:r>
              <a:rPr lang="de-DE" dirty="0"/>
              <a:t> </a:t>
            </a:r>
            <a:r>
              <a:rPr lang="de-DE" dirty="0" err="1"/>
              <a:t>public</a:t>
            </a:r>
            <a:r>
              <a:rPr lang="de-DE" dirty="0"/>
              <a:t> </a:t>
            </a:r>
            <a:r>
              <a:rPr lang="de-DE" dirty="0" err="1"/>
              <a:t>interest</a:t>
            </a:r>
            <a:endParaRPr lang="de-DE" dirty="0"/>
          </a:p>
          <a:p>
            <a:r>
              <a:rPr lang="de-DE" dirty="0"/>
              <a:t>Diverse </a:t>
            </a:r>
            <a:r>
              <a:rPr lang="de-DE" dirty="0" err="1"/>
              <a:t>structures</a:t>
            </a:r>
            <a:r>
              <a:rPr lang="de-DE" dirty="0"/>
              <a:t> and </a:t>
            </a:r>
            <a:r>
              <a:rPr lang="de-DE" dirty="0" err="1"/>
              <a:t>suggestions</a:t>
            </a:r>
            <a:r>
              <a:rPr lang="de-DE" dirty="0"/>
              <a:t> at </a:t>
            </a:r>
            <a:r>
              <a:rPr lang="de-DE" dirty="0" err="1"/>
              <a:t>eye</a:t>
            </a:r>
            <a:r>
              <a:rPr lang="de-DE" dirty="0"/>
              <a:t> </a:t>
            </a:r>
            <a:r>
              <a:rPr lang="de-DE" dirty="0" err="1"/>
              <a:t>level</a:t>
            </a:r>
            <a:endParaRPr lang="de-DE" dirty="0"/>
          </a:p>
          <a:p>
            <a:r>
              <a:rPr lang="de-DE" dirty="0" err="1"/>
              <a:t>Inviting</a:t>
            </a:r>
            <a:r>
              <a:rPr lang="de-DE" dirty="0"/>
              <a:t> </a:t>
            </a:r>
            <a:r>
              <a:rPr lang="de-DE" dirty="0" err="1"/>
              <a:t>places</a:t>
            </a:r>
            <a:r>
              <a:rPr lang="de-DE" dirty="0"/>
              <a:t> </a:t>
            </a:r>
            <a:r>
              <a:rPr lang="de-DE" dirty="0" err="1"/>
              <a:t>to</a:t>
            </a:r>
            <a:r>
              <a:rPr lang="de-DE" dirty="0"/>
              <a:t> </a:t>
            </a:r>
            <a:r>
              <a:rPr lang="de-DE" dirty="0" err="1"/>
              <a:t>stay</a:t>
            </a:r>
            <a:endParaRPr lang="de-DE" dirty="0"/>
          </a:p>
          <a:p>
            <a:r>
              <a:rPr lang="de-DE" dirty="0" err="1"/>
              <a:t>Reduction</a:t>
            </a:r>
            <a:r>
              <a:rPr lang="de-DE" dirty="0"/>
              <a:t> </a:t>
            </a:r>
            <a:r>
              <a:rPr lang="de-DE" dirty="0" err="1"/>
              <a:t>of</a:t>
            </a:r>
            <a:r>
              <a:rPr lang="de-DE" dirty="0"/>
              <a:t> </a:t>
            </a:r>
            <a:r>
              <a:rPr lang="de-DE" dirty="0" err="1"/>
              <a:t>noise</a:t>
            </a:r>
            <a:r>
              <a:rPr lang="de-DE" dirty="0"/>
              <a:t> and </a:t>
            </a:r>
            <a:r>
              <a:rPr lang="de-DE" dirty="0" err="1"/>
              <a:t>air</a:t>
            </a:r>
            <a:r>
              <a:rPr lang="de-DE" dirty="0"/>
              <a:t> </a:t>
            </a:r>
            <a:r>
              <a:rPr lang="de-DE" dirty="0" err="1"/>
              <a:t>pollutants</a:t>
            </a:r>
            <a:endParaRPr lang="de-DE" dirty="0"/>
          </a:p>
          <a:p>
            <a:r>
              <a:rPr lang="de-DE" dirty="0" err="1"/>
              <a:t>Safety</a:t>
            </a:r>
            <a:endParaRPr lang="de-DE" dirty="0"/>
          </a:p>
          <a:p>
            <a:endParaRPr lang="de-DE" dirty="0"/>
          </a:p>
          <a:p>
            <a:endParaRPr lang="de-DE" dirty="0"/>
          </a:p>
        </p:txBody>
      </p:sp>
      <p:sp>
        <p:nvSpPr>
          <p:cNvPr id="6" name="Textfeld 5">
            <a:extLst>
              <a:ext uri="{FF2B5EF4-FFF2-40B4-BE49-F238E27FC236}">
                <a16:creationId xmlns:a16="http://schemas.microsoft.com/office/drawing/2014/main" id="{2BFBAD0B-A55D-10A0-EEB7-692B2C809324}"/>
              </a:ext>
            </a:extLst>
          </p:cNvPr>
          <p:cNvSpPr txBox="1"/>
          <p:nvPr/>
        </p:nvSpPr>
        <p:spPr>
          <a:xfrm>
            <a:off x="11221798" y="5766828"/>
            <a:ext cx="1731021"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de-DE" sz="1000" dirty="0" err="1"/>
              <a:t>Pixabay</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pic>
        <p:nvPicPr>
          <p:cNvPr id="4" name="Grafik 3">
            <a:extLst>
              <a:ext uri="{FF2B5EF4-FFF2-40B4-BE49-F238E27FC236}">
                <a16:creationId xmlns:a16="http://schemas.microsoft.com/office/drawing/2014/main" id="{D46A0784-3835-8AB8-BFDB-BD0B2B90F922}"/>
              </a:ext>
            </a:extLst>
          </p:cNvPr>
          <p:cNvPicPr>
            <a:picLocks noChangeAspect="1"/>
          </p:cNvPicPr>
          <p:nvPr/>
        </p:nvPicPr>
        <p:blipFill>
          <a:blip r:embed="rId3"/>
          <a:stretch>
            <a:fillRect/>
          </a:stretch>
        </p:blipFill>
        <p:spPr>
          <a:xfrm>
            <a:off x="7162800" y="411637"/>
            <a:ext cx="4058998" cy="6098026"/>
          </a:xfrm>
          <a:prstGeom prst="rect">
            <a:avLst/>
          </a:prstGeom>
        </p:spPr>
      </p:pic>
    </p:spTree>
    <p:extLst>
      <p:ext uri="{BB962C8B-B14F-4D97-AF65-F5344CB8AC3E}">
        <p14:creationId xmlns:p14="http://schemas.microsoft.com/office/powerpoint/2010/main" val="706576387"/>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45190-6C73-383F-328C-2094B771DBF5}"/>
            </a:ext>
          </a:extLst>
        </p:cNvPr>
        <p:cNvGrpSpPr/>
        <p:nvPr/>
      </p:nvGrpSpPr>
      <p:grpSpPr>
        <a:xfrm>
          <a:off x="0" y="0"/>
          <a:ext cx="0" cy="0"/>
          <a:chOff x="0" y="0"/>
          <a:chExt cx="0" cy="0"/>
        </a:xfrm>
      </p:grpSpPr>
      <p:pic>
        <p:nvPicPr>
          <p:cNvPr id="7" name="Grafik 6">
            <a:extLst>
              <a:ext uri="{FF2B5EF4-FFF2-40B4-BE49-F238E27FC236}">
                <a16:creationId xmlns:a16="http://schemas.microsoft.com/office/drawing/2014/main" id="{B1CC8B2C-051B-5819-D602-C8CB002B4863}"/>
              </a:ext>
            </a:extLst>
          </p:cNvPr>
          <p:cNvPicPr>
            <a:picLocks noChangeAspect="1"/>
          </p:cNvPicPr>
          <p:nvPr/>
        </p:nvPicPr>
        <p:blipFill>
          <a:blip r:embed="rId3"/>
          <a:stretch>
            <a:fillRect/>
          </a:stretch>
        </p:blipFill>
        <p:spPr>
          <a:xfrm>
            <a:off x="9311951" y="252279"/>
            <a:ext cx="2674776" cy="4037398"/>
          </a:xfrm>
          <a:prstGeom prst="rect">
            <a:avLst/>
          </a:prstGeom>
        </p:spPr>
      </p:pic>
      <p:sp>
        <p:nvSpPr>
          <p:cNvPr id="2" name="Titel 1">
            <a:extLst>
              <a:ext uri="{FF2B5EF4-FFF2-40B4-BE49-F238E27FC236}">
                <a16:creationId xmlns:a16="http://schemas.microsoft.com/office/drawing/2014/main" id="{DA04E523-101C-4B24-AB18-2721FF31CF5B}"/>
              </a:ext>
            </a:extLst>
          </p:cNvPr>
          <p:cNvSpPr>
            <a:spLocks noGrp="1"/>
          </p:cNvSpPr>
          <p:nvPr>
            <p:ph type="title"/>
          </p:nvPr>
        </p:nvSpPr>
        <p:spPr/>
        <p:txBody>
          <a:bodyPr/>
          <a:lstStyle/>
          <a:p>
            <a:r>
              <a:rPr lang="de-DE" dirty="0" err="1"/>
              <a:t>Accessibility</a:t>
            </a:r>
            <a:endParaRPr lang="de-DE" dirty="0"/>
          </a:p>
        </p:txBody>
      </p:sp>
      <p:sp>
        <p:nvSpPr>
          <p:cNvPr id="3" name="Textplatzhalter 2">
            <a:extLst>
              <a:ext uri="{FF2B5EF4-FFF2-40B4-BE49-F238E27FC236}">
                <a16:creationId xmlns:a16="http://schemas.microsoft.com/office/drawing/2014/main" id="{B147AE7F-C188-D7CF-1168-F01F5A12DCB9}"/>
              </a:ext>
            </a:extLst>
          </p:cNvPr>
          <p:cNvSpPr>
            <a:spLocks noGrp="1"/>
          </p:cNvSpPr>
          <p:nvPr>
            <p:ph type="body" sz="half" idx="1"/>
          </p:nvPr>
        </p:nvSpPr>
        <p:spPr>
          <a:xfrm>
            <a:off x="970203" y="1386842"/>
            <a:ext cx="6158386" cy="5059521"/>
          </a:xfrm>
        </p:spPr>
        <p:txBody>
          <a:bodyPr>
            <a:normAutofit fontScale="92500"/>
          </a:bodyPr>
          <a:lstStyle/>
          <a:p>
            <a:r>
              <a:rPr lang="de-DE" dirty="0"/>
              <a:t>An </a:t>
            </a:r>
            <a:r>
              <a:rPr lang="de-DE" dirty="0" err="1"/>
              <a:t>accessible</a:t>
            </a:r>
            <a:r>
              <a:rPr lang="de-DE" dirty="0"/>
              <a:t> </a:t>
            </a:r>
            <a:r>
              <a:rPr lang="de-DE" dirty="0" err="1"/>
              <a:t>environment</a:t>
            </a:r>
            <a:r>
              <a:rPr lang="de-DE" dirty="0"/>
              <a:t> </a:t>
            </a:r>
            <a:r>
              <a:rPr lang="de-DE" dirty="0" err="1"/>
              <a:t>is</a:t>
            </a:r>
            <a:r>
              <a:rPr lang="de-DE" dirty="0"/>
              <a:t> essential </a:t>
            </a:r>
            <a:r>
              <a:rPr lang="de-DE" dirty="0" err="1"/>
              <a:t>for</a:t>
            </a:r>
            <a:r>
              <a:rPr lang="de-DE" dirty="0"/>
              <a:t>:</a:t>
            </a:r>
          </a:p>
          <a:p>
            <a:pPr lvl="1"/>
            <a:r>
              <a:rPr lang="de-DE" dirty="0" err="1"/>
              <a:t>people</a:t>
            </a:r>
            <a:r>
              <a:rPr lang="de-DE" dirty="0"/>
              <a:t> </a:t>
            </a:r>
            <a:r>
              <a:rPr lang="de-DE" dirty="0" err="1"/>
              <a:t>with</a:t>
            </a:r>
            <a:r>
              <a:rPr lang="de-DE" dirty="0"/>
              <a:t> </a:t>
            </a:r>
            <a:r>
              <a:rPr lang="de-DE" b="1" dirty="0"/>
              <a:t>limited </a:t>
            </a:r>
            <a:r>
              <a:rPr lang="de-DE" b="1" dirty="0" err="1"/>
              <a:t>mobility</a:t>
            </a:r>
            <a:r>
              <a:rPr lang="de-DE" b="1" dirty="0"/>
              <a:t> </a:t>
            </a:r>
            <a:r>
              <a:rPr lang="de-DE" dirty="0" err="1"/>
              <a:t>who</a:t>
            </a:r>
            <a:r>
              <a:rPr lang="de-DE" dirty="0"/>
              <a:t> </a:t>
            </a:r>
            <a:r>
              <a:rPr lang="de-DE" dirty="0" err="1"/>
              <a:t>are</a:t>
            </a:r>
            <a:r>
              <a:rPr lang="de-DE" dirty="0"/>
              <a:t> </a:t>
            </a:r>
            <a:r>
              <a:rPr lang="de-DE" dirty="0" err="1"/>
              <a:t>dependent</a:t>
            </a:r>
            <a:r>
              <a:rPr lang="de-DE" dirty="0"/>
              <a:t> on a </a:t>
            </a:r>
            <a:r>
              <a:rPr lang="de-DE" dirty="0" err="1"/>
              <a:t>wheelchair</a:t>
            </a:r>
            <a:r>
              <a:rPr lang="de-DE" dirty="0"/>
              <a:t>, </a:t>
            </a:r>
            <a:r>
              <a:rPr lang="de-DE" dirty="0" err="1"/>
              <a:t>rollator</a:t>
            </a:r>
            <a:r>
              <a:rPr lang="de-DE" dirty="0"/>
              <a:t>, </a:t>
            </a:r>
            <a:r>
              <a:rPr lang="de-DE" dirty="0" err="1"/>
              <a:t>walking</a:t>
            </a:r>
            <a:r>
              <a:rPr lang="de-DE" dirty="0"/>
              <a:t> stick, etc.; also relevant </a:t>
            </a:r>
            <a:r>
              <a:rPr lang="de-DE" dirty="0" err="1"/>
              <a:t>for</a:t>
            </a:r>
            <a:r>
              <a:rPr lang="de-DE" dirty="0"/>
              <a:t> </a:t>
            </a:r>
            <a:r>
              <a:rPr lang="de-DE" dirty="0" err="1"/>
              <a:t>people</a:t>
            </a:r>
            <a:r>
              <a:rPr lang="de-DE" dirty="0"/>
              <a:t> </a:t>
            </a:r>
            <a:r>
              <a:rPr lang="de-DE" dirty="0" err="1"/>
              <a:t>with</a:t>
            </a:r>
            <a:r>
              <a:rPr lang="de-DE" dirty="0"/>
              <a:t> </a:t>
            </a:r>
            <a:r>
              <a:rPr lang="de-DE" dirty="0" err="1"/>
              <a:t>baby</a:t>
            </a:r>
            <a:r>
              <a:rPr lang="de-DE" dirty="0"/>
              <a:t> </a:t>
            </a:r>
            <a:r>
              <a:rPr lang="de-DE" dirty="0" err="1"/>
              <a:t>buggies</a:t>
            </a:r>
            <a:endParaRPr lang="de-DE" dirty="0"/>
          </a:p>
          <a:p>
            <a:pPr lvl="1"/>
            <a:r>
              <a:rPr lang="de-DE" dirty="0" err="1"/>
              <a:t>people</a:t>
            </a:r>
            <a:r>
              <a:rPr lang="de-DE" dirty="0"/>
              <a:t> </a:t>
            </a:r>
            <a:r>
              <a:rPr lang="de-DE" dirty="0" err="1"/>
              <a:t>with</a:t>
            </a:r>
            <a:r>
              <a:rPr lang="de-DE" dirty="0"/>
              <a:t> </a:t>
            </a:r>
            <a:r>
              <a:rPr lang="de-DE" b="1" dirty="0"/>
              <a:t>limited </a:t>
            </a:r>
            <a:r>
              <a:rPr lang="de-DE" b="1" dirty="0" err="1"/>
              <a:t>eyesight</a:t>
            </a:r>
            <a:r>
              <a:rPr lang="de-DE" b="1" dirty="0"/>
              <a:t> </a:t>
            </a:r>
            <a:r>
              <a:rPr lang="de-DE" dirty="0" err="1"/>
              <a:t>who</a:t>
            </a:r>
            <a:r>
              <a:rPr lang="de-DE" dirty="0"/>
              <a:t> </a:t>
            </a:r>
            <a:r>
              <a:rPr lang="de-DE" dirty="0" err="1"/>
              <a:t>are</a:t>
            </a:r>
            <a:r>
              <a:rPr lang="de-DE" dirty="0"/>
              <a:t> </a:t>
            </a:r>
            <a:r>
              <a:rPr lang="de-DE" dirty="0" err="1"/>
              <a:t>dependent</a:t>
            </a:r>
            <a:r>
              <a:rPr lang="de-DE" dirty="0"/>
              <a:t> on a </a:t>
            </a:r>
            <a:r>
              <a:rPr lang="de-DE" dirty="0" err="1"/>
              <a:t>white</a:t>
            </a:r>
            <a:r>
              <a:rPr lang="de-DE" dirty="0"/>
              <a:t> </a:t>
            </a:r>
            <a:r>
              <a:rPr lang="de-DE" dirty="0" err="1"/>
              <a:t>cane</a:t>
            </a:r>
            <a:r>
              <a:rPr lang="de-DE" dirty="0"/>
              <a:t>, </a:t>
            </a:r>
            <a:r>
              <a:rPr lang="de-DE" dirty="0" err="1"/>
              <a:t>acoustic</a:t>
            </a:r>
            <a:r>
              <a:rPr lang="de-DE" dirty="0"/>
              <a:t> </a:t>
            </a:r>
            <a:r>
              <a:rPr lang="de-DE" dirty="0" err="1"/>
              <a:t>signals</a:t>
            </a:r>
            <a:r>
              <a:rPr lang="de-DE" dirty="0"/>
              <a:t> </a:t>
            </a:r>
            <a:r>
              <a:rPr lang="de-DE" dirty="0" err="1"/>
              <a:t>or</a:t>
            </a:r>
            <a:r>
              <a:rPr lang="de-DE" dirty="0"/>
              <a:t> a </a:t>
            </a:r>
            <a:r>
              <a:rPr lang="de-DE" dirty="0" err="1"/>
              <a:t>guide</a:t>
            </a:r>
            <a:r>
              <a:rPr lang="de-DE" dirty="0"/>
              <a:t> </a:t>
            </a:r>
            <a:r>
              <a:rPr lang="de-DE" dirty="0" err="1"/>
              <a:t>dog</a:t>
            </a:r>
            <a:endParaRPr lang="de-DE" dirty="0"/>
          </a:p>
          <a:p>
            <a:pPr lvl="1"/>
            <a:r>
              <a:rPr lang="de-DE" dirty="0" err="1"/>
              <a:t>people</a:t>
            </a:r>
            <a:r>
              <a:rPr lang="de-DE" dirty="0"/>
              <a:t> </a:t>
            </a:r>
            <a:r>
              <a:rPr lang="de-DE" dirty="0" err="1"/>
              <a:t>with</a:t>
            </a:r>
            <a:r>
              <a:rPr lang="de-DE" dirty="0"/>
              <a:t> </a:t>
            </a:r>
            <a:r>
              <a:rPr lang="de-DE" b="1" dirty="0"/>
              <a:t>limited </a:t>
            </a:r>
            <a:r>
              <a:rPr lang="de-DE" b="1" dirty="0" err="1"/>
              <a:t>hearing</a:t>
            </a:r>
            <a:r>
              <a:rPr lang="de-DE" b="1" dirty="0"/>
              <a:t> </a:t>
            </a:r>
            <a:r>
              <a:rPr lang="de-DE" dirty="0" err="1"/>
              <a:t>who</a:t>
            </a:r>
            <a:r>
              <a:rPr lang="de-DE" dirty="0"/>
              <a:t> </a:t>
            </a:r>
            <a:r>
              <a:rPr lang="de-DE" dirty="0" err="1"/>
              <a:t>are</a:t>
            </a:r>
            <a:r>
              <a:rPr lang="de-DE" dirty="0"/>
              <a:t> </a:t>
            </a:r>
            <a:r>
              <a:rPr lang="de-DE" dirty="0" err="1"/>
              <a:t>dependent</a:t>
            </a:r>
            <a:r>
              <a:rPr lang="de-DE" dirty="0"/>
              <a:t> on a quick </a:t>
            </a:r>
            <a:r>
              <a:rPr lang="de-DE" dirty="0" err="1"/>
              <a:t>assessment</a:t>
            </a:r>
            <a:r>
              <a:rPr lang="de-DE" dirty="0"/>
              <a:t> </a:t>
            </a:r>
            <a:r>
              <a:rPr lang="de-DE" dirty="0" err="1"/>
              <a:t>of</a:t>
            </a:r>
            <a:r>
              <a:rPr lang="de-DE" dirty="0"/>
              <a:t> </a:t>
            </a:r>
            <a:r>
              <a:rPr lang="de-DE" dirty="0" err="1"/>
              <a:t>their</a:t>
            </a:r>
            <a:r>
              <a:rPr lang="de-DE" dirty="0"/>
              <a:t> </a:t>
            </a:r>
            <a:r>
              <a:rPr lang="de-DE" dirty="0" err="1"/>
              <a:t>environment</a:t>
            </a:r>
            <a:r>
              <a:rPr lang="de-DE" dirty="0"/>
              <a:t> and possible </a:t>
            </a:r>
            <a:r>
              <a:rPr lang="de-DE" dirty="0" err="1"/>
              <a:t>dangers</a:t>
            </a:r>
            <a:r>
              <a:rPr lang="de-DE" dirty="0"/>
              <a:t> </a:t>
            </a:r>
            <a:r>
              <a:rPr lang="de-DE" dirty="0" err="1"/>
              <a:t>without</a:t>
            </a:r>
            <a:r>
              <a:rPr lang="de-DE" dirty="0"/>
              <a:t> </a:t>
            </a:r>
            <a:r>
              <a:rPr lang="de-DE" dirty="0" err="1"/>
              <a:t>acoustic</a:t>
            </a:r>
            <a:r>
              <a:rPr lang="de-DE" dirty="0"/>
              <a:t> </a:t>
            </a:r>
            <a:r>
              <a:rPr lang="de-DE" dirty="0" err="1"/>
              <a:t>signals</a:t>
            </a:r>
            <a:endParaRPr lang="de-DE" dirty="0"/>
          </a:p>
          <a:p>
            <a:endParaRPr lang="de-DE" dirty="0"/>
          </a:p>
        </p:txBody>
      </p:sp>
      <p:sp>
        <p:nvSpPr>
          <p:cNvPr id="6" name="Textfeld 5">
            <a:extLst>
              <a:ext uri="{FF2B5EF4-FFF2-40B4-BE49-F238E27FC236}">
                <a16:creationId xmlns:a16="http://schemas.microsoft.com/office/drawing/2014/main" id="{B39E26D5-6FA6-081F-AA29-4AA28AD45537}"/>
              </a:ext>
            </a:extLst>
          </p:cNvPr>
          <p:cNvSpPr txBox="1"/>
          <p:nvPr/>
        </p:nvSpPr>
        <p:spPr>
          <a:xfrm>
            <a:off x="9770301" y="3705477"/>
            <a:ext cx="1731021"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de-DE" sz="1000" dirty="0" err="1"/>
              <a:t>Pixabay</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pic>
        <p:nvPicPr>
          <p:cNvPr id="5" name="Grafik 4">
            <a:extLst>
              <a:ext uri="{FF2B5EF4-FFF2-40B4-BE49-F238E27FC236}">
                <a16:creationId xmlns:a16="http://schemas.microsoft.com/office/drawing/2014/main" id="{5195B9C4-1AB0-7644-808E-01679EFFEFA8}"/>
              </a:ext>
            </a:extLst>
          </p:cNvPr>
          <p:cNvPicPr>
            <a:picLocks noChangeAspect="1"/>
          </p:cNvPicPr>
          <p:nvPr/>
        </p:nvPicPr>
        <p:blipFill>
          <a:blip r:embed="rId4"/>
          <a:srcRect t="10693" b="3622"/>
          <a:stretch>
            <a:fillRect/>
          </a:stretch>
        </p:blipFill>
        <p:spPr>
          <a:xfrm>
            <a:off x="7127187" y="2568322"/>
            <a:ext cx="2643114" cy="4037399"/>
          </a:xfrm>
          <a:prstGeom prst="rect">
            <a:avLst/>
          </a:prstGeom>
        </p:spPr>
      </p:pic>
    </p:spTree>
    <p:extLst>
      <p:ext uri="{BB962C8B-B14F-4D97-AF65-F5344CB8AC3E}">
        <p14:creationId xmlns:p14="http://schemas.microsoft.com/office/powerpoint/2010/main" val="2756837163"/>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FFE3C-7B91-AB74-C58C-36343886E76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56C1D0E-FEED-DFBB-6EC2-561E02264BD6}"/>
              </a:ext>
            </a:extLst>
          </p:cNvPr>
          <p:cNvSpPr>
            <a:spLocks noGrp="1"/>
          </p:cNvSpPr>
          <p:nvPr>
            <p:ph type="title"/>
          </p:nvPr>
        </p:nvSpPr>
        <p:spPr>
          <a:xfrm>
            <a:off x="603252" y="539751"/>
            <a:ext cx="8058609" cy="717551"/>
          </a:xfrm>
        </p:spPr>
        <p:txBody>
          <a:bodyPr/>
          <a:lstStyle/>
          <a:p>
            <a:r>
              <a:rPr lang="de-DE" dirty="0" err="1"/>
              <a:t>Accessibility</a:t>
            </a:r>
            <a:r>
              <a:rPr lang="de-DE" dirty="0"/>
              <a:t>: </a:t>
            </a:r>
            <a:r>
              <a:rPr lang="de-DE" dirty="0" err="1"/>
              <a:t>What‘s</a:t>
            </a:r>
            <a:r>
              <a:rPr lang="de-DE" dirty="0"/>
              <a:t> </a:t>
            </a:r>
            <a:r>
              <a:rPr lang="de-DE" dirty="0" err="1"/>
              <a:t>barrier-free</a:t>
            </a:r>
            <a:r>
              <a:rPr lang="de-DE" dirty="0"/>
              <a:t> design </a:t>
            </a:r>
            <a:r>
              <a:rPr lang="de-DE" dirty="0" err="1"/>
              <a:t>for</a:t>
            </a:r>
            <a:r>
              <a:rPr lang="de-DE" dirty="0"/>
              <a:t> </a:t>
            </a:r>
            <a:r>
              <a:rPr lang="de-DE" dirty="0" err="1"/>
              <a:t>pedestrians</a:t>
            </a:r>
            <a:r>
              <a:rPr lang="de-DE" dirty="0"/>
              <a:t>?</a:t>
            </a:r>
          </a:p>
        </p:txBody>
      </p:sp>
      <p:sp>
        <p:nvSpPr>
          <p:cNvPr id="3" name="Textplatzhalter 2">
            <a:extLst>
              <a:ext uri="{FF2B5EF4-FFF2-40B4-BE49-F238E27FC236}">
                <a16:creationId xmlns:a16="http://schemas.microsoft.com/office/drawing/2014/main" id="{6193A030-36B3-0367-C526-3DF5A24AF1B8}"/>
              </a:ext>
            </a:extLst>
          </p:cNvPr>
          <p:cNvSpPr>
            <a:spLocks noGrp="1"/>
          </p:cNvSpPr>
          <p:nvPr>
            <p:ph type="body" sz="half" idx="1"/>
          </p:nvPr>
        </p:nvSpPr>
        <p:spPr>
          <a:xfrm>
            <a:off x="970202" y="1386842"/>
            <a:ext cx="6594379" cy="5059521"/>
          </a:xfrm>
        </p:spPr>
        <p:txBody>
          <a:bodyPr>
            <a:normAutofit fontScale="85000" lnSpcReduction="20000"/>
          </a:bodyPr>
          <a:lstStyle/>
          <a:p>
            <a:r>
              <a:rPr lang="de-DE" dirty="0" err="1"/>
              <a:t>Adequate</a:t>
            </a:r>
            <a:r>
              <a:rPr lang="de-DE" dirty="0"/>
              <a:t> </a:t>
            </a:r>
            <a:r>
              <a:rPr lang="de-DE" dirty="0" err="1"/>
              <a:t>dimensioning</a:t>
            </a:r>
            <a:r>
              <a:rPr lang="de-DE" dirty="0"/>
              <a:t> </a:t>
            </a:r>
            <a:r>
              <a:rPr lang="de-DE" dirty="0" err="1"/>
              <a:t>of</a:t>
            </a:r>
            <a:r>
              <a:rPr lang="de-DE" dirty="0"/>
              <a:t> </a:t>
            </a:r>
            <a:r>
              <a:rPr lang="de-DE" dirty="0" err="1"/>
              <a:t>pedestrian</a:t>
            </a:r>
            <a:r>
              <a:rPr lang="de-DE" dirty="0"/>
              <a:t> </a:t>
            </a:r>
            <a:r>
              <a:rPr lang="de-DE" dirty="0" err="1"/>
              <a:t>traffic</a:t>
            </a:r>
            <a:r>
              <a:rPr lang="de-DE" dirty="0"/>
              <a:t> </a:t>
            </a:r>
            <a:r>
              <a:rPr lang="de-DE" dirty="0" err="1"/>
              <a:t>facilities</a:t>
            </a:r>
            <a:endParaRPr lang="de-DE" dirty="0"/>
          </a:p>
          <a:p>
            <a:r>
              <a:rPr lang="de-DE" dirty="0" err="1"/>
              <a:t>Sidewalk</a:t>
            </a:r>
            <a:r>
              <a:rPr lang="de-DE" dirty="0"/>
              <a:t> </a:t>
            </a:r>
            <a:r>
              <a:rPr lang="de-DE" dirty="0" err="1"/>
              <a:t>areas</a:t>
            </a:r>
            <a:r>
              <a:rPr lang="de-DE" dirty="0"/>
              <a:t> </a:t>
            </a:r>
            <a:r>
              <a:rPr lang="de-DE" dirty="0" err="1"/>
              <a:t>must</a:t>
            </a:r>
            <a:r>
              <a:rPr lang="de-DE" dirty="0"/>
              <a:t> </a:t>
            </a:r>
            <a:r>
              <a:rPr lang="de-DE" dirty="0" err="1"/>
              <a:t>be</a:t>
            </a:r>
            <a:r>
              <a:rPr lang="de-DE" dirty="0"/>
              <a:t> </a:t>
            </a:r>
            <a:r>
              <a:rPr lang="de-DE" dirty="0" err="1"/>
              <a:t>barrier-free</a:t>
            </a:r>
            <a:r>
              <a:rPr lang="de-DE" dirty="0"/>
              <a:t>, </a:t>
            </a:r>
            <a:r>
              <a:rPr lang="de-DE" dirty="0" err="1"/>
              <a:t>tactile</a:t>
            </a:r>
            <a:r>
              <a:rPr lang="de-DE" dirty="0"/>
              <a:t> and </a:t>
            </a:r>
            <a:r>
              <a:rPr lang="de-DE" dirty="0" err="1"/>
              <a:t>visually</a:t>
            </a:r>
            <a:r>
              <a:rPr lang="de-DE" dirty="0"/>
              <a:t> </a:t>
            </a:r>
            <a:r>
              <a:rPr lang="de-DE" dirty="0" err="1"/>
              <a:t>demarcated</a:t>
            </a:r>
            <a:r>
              <a:rPr lang="de-DE" dirty="0"/>
              <a:t> </a:t>
            </a:r>
            <a:r>
              <a:rPr lang="de-DE" dirty="0" err="1"/>
              <a:t>from</a:t>
            </a:r>
            <a:r>
              <a:rPr lang="de-DE" dirty="0"/>
              <a:t> </a:t>
            </a:r>
            <a:r>
              <a:rPr lang="de-DE" dirty="0" err="1"/>
              <a:t>the</a:t>
            </a:r>
            <a:r>
              <a:rPr lang="de-DE" dirty="0"/>
              <a:t> </a:t>
            </a:r>
            <a:r>
              <a:rPr lang="de-DE" dirty="0" err="1"/>
              <a:t>street</a:t>
            </a:r>
            <a:endParaRPr lang="de-DE" dirty="0"/>
          </a:p>
          <a:p>
            <a:r>
              <a:rPr lang="de-DE" dirty="0"/>
              <a:t>The </a:t>
            </a:r>
            <a:r>
              <a:rPr lang="de-DE" dirty="0" err="1"/>
              <a:t>lowest</a:t>
            </a:r>
            <a:r>
              <a:rPr lang="de-DE" dirty="0"/>
              <a:t> possible </a:t>
            </a:r>
            <a:r>
              <a:rPr lang="de-DE" dirty="0" err="1"/>
              <a:t>transverse</a:t>
            </a:r>
            <a:r>
              <a:rPr lang="de-DE" dirty="0"/>
              <a:t> </a:t>
            </a:r>
            <a:r>
              <a:rPr lang="de-DE" dirty="0" err="1"/>
              <a:t>gradient</a:t>
            </a:r>
            <a:r>
              <a:rPr lang="de-DE" dirty="0"/>
              <a:t> (max. 2.5%) and </a:t>
            </a:r>
            <a:r>
              <a:rPr lang="de-DE" dirty="0" err="1"/>
              <a:t>the</a:t>
            </a:r>
            <a:r>
              <a:rPr lang="de-DE" dirty="0"/>
              <a:t> </a:t>
            </a:r>
            <a:r>
              <a:rPr lang="de-DE" dirty="0" err="1"/>
              <a:t>lowest</a:t>
            </a:r>
            <a:r>
              <a:rPr lang="de-DE" dirty="0"/>
              <a:t> possible longitudinal </a:t>
            </a:r>
            <a:r>
              <a:rPr lang="de-DE" dirty="0" err="1"/>
              <a:t>gradient</a:t>
            </a:r>
            <a:r>
              <a:rPr lang="de-DE" dirty="0"/>
              <a:t> (max. 3%)</a:t>
            </a:r>
          </a:p>
          <a:p>
            <a:r>
              <a:rPr lang="de-DE" dirty="0" err="1"/>
              <a:t>Avoiding</a:t>
            </a:r>
            <a:r>
              <a:rPr lang="de-DE" dirty="0"/>
              <a:t> </a:t>
            </a:r>
            <a:r>
              <a:rPr lang="de-DE" dirty="0" err="1"/>
              <a:t>height</a:t>
            </a:r>
            <a:r>
              <a:rPr lang="de-DE" dirty="0"/>
              <a:t> </a:t>
            </a:r>
            <a:r>
              <a:rPr lang="de-DE" dirty="0" err="1"/>
              <a:t>differences</a:t>
            </a:r>
            <a:r>
              <a:rPr lang="de-DE" dirty="0"/>
              <a:t>, </a:t>
            </a:r>
            <a:r>
              <a:rPr lang="de-DE" dirty="0" err="1"/>
              <a:t>if</a:t>
            </a:r>
            <a:r>
              <a:rPr lang="de-DE" dirty="0"/>
              <a:t> not possible: </a:t>
            </a:r>
            <a:r>
              <a:rPr lang="de-DE" dirty="0" err="1"/>
              <a:t>installation</a:t>
            </a:r>
            <a:r>
              <a:rPr lang="de-DE" dirty="0"/>
              <a:t> </a:t>
            </a:r>
            <a:r>
              <a:rPr lang="de-DE" dirty="0" err="1"/>
              <a:t>of</a:t>
            </a:r>
            <a:r>
              <a:rPr lang="de-DE" dirty="0"/>
              <a:t> </a:t>
            </a:r>
            <a:r>
              <a:rPr lang="de-DE" dirty="0" err="1"/>
              <a:t>ramps</a:t>
            </a:r>
            <a:r>
              <a:rPr lang="de-DE" dirty="0"/>
              <a:t> and </a:t>
            </a:r>
            <a:r>
              <a:rPr lang="de-DE" dirty="0" err="1"/>
              <a:t>elevators</a:t>
            </a:r>
            <a:endParaRPr lang="de-DE" dirty="0"/>
          </a:p>
          <a:p>
            <a:r>
              <a:rPr lang="de-DE" dirty="0"/>
              <a:t>Making </a:t>
            </a:r>
            <a:r>
              <a:rPr lang="de-DE" dirty="0" err="1"/>
              <a:t>traffic</a:t>
            </a:r>
            <a:r>
              <a:rPr lang="de-DE" dirty="0"/>
              <a:t> </a:t>
            </a:r>
            <a:r>
              <a:rPr lang="de-DE" dirty="0" err="1"/>
              <a:t>areas</a:t>
            </a:r>
            <a:r>
              <a:rPr lang="de-DE" dirty="0"/>
              <a:t> </a:t>
            </a:r>
            <a:r>
              <a:rPr lang="de-DE" dirty="0" err="1"/>
              <a:t>comprehensible</a:t>
            </a:r>
            <a:r>
              <a:rPr lang="de-DE" dirty="0"/>
              <a:t> </a:t>
            </a:r>
            <a:r>
              <a:rPr lang="de-DE" dirty="0" err="1"/>
              <a:t>for</a:t>
            </a:r>
            <a:r>
              <a:rPr lang="de-DE" dirty="0"/>
              <a:t> </a:t>
            </a:r>
            <a:r>
              <a:rPr lang="de-DE" dirty="0" err="1"/>
              <a:t>visually</a:t>
            </a:r>
            <a:r>
              <a:rPr lang="de-DE" dirty="0"/>
              <a:t> </a:t>
            </a:r>
            <a:r>
              <a:rPr lang="de-DE" dirty="0" err="1"/>
              <a:t>impaired</a:t>
            </a:r>
            <a:r>
              <a:rPr lang="de-DE" dirty="0"/>
              <a:t> </a:t>
            </a:r>
            <a:r>
              <a:rPr lang="de-DE" dirty="0" err="1"/>
              <a:t>people</a:t>
            </a:r>
            <a:r>
              <a:rPr lang="de-DE" dirty="0"/>
              <a:t> </a:t>
            </a:r>
            <a:r>
              <a:rPr lang="de-DE" dirty="0" err="1"/>
              <a:t>through</a:t>
            </a:r>
            <a:r>
              <a:rPr lang="de-DE" dirty="0"/>
              <a:t> </a:t>
            </a:r>
            <a:r>
              <a:rPr lang="de-DE" dirty="0" err="1"/>
              <a:t>guidance</a:t>
            </a:r>
            <a:r>
              <a:rPr lang="de-DE" dirty="0"/>
              <a:t> </a:t>
            </a:r>
            <a:r>
              <a:rPr lang="de-DE" dirty="0" err="1"/>
              <a:t>systems</a:t>
            </a:r>
            <a:endParaRPr lang="de-DE" dirty="0"/>
          </a:p>
          <a:p>
            <a:endParaRPr lang="de-DE" dirty="0"/>
          </a:p>
        </p:txBody>
      </p:sp>
      <p:sp>
        <p:nvSpPr>
          <p:cNvPr id="6" name="Textfeld 5">
            <a:extLst>
              <a:ext uri="{FF2B5EF4-FFF2-40B4-BE49-F238E27FC236}">
                <a16:creationId xmlns:a16="http://schemas.microsoft.com/office/drawing/2014/main" id="{31114254-DFFD-CCC4-C498-ABF82DECDC18}"/>
              </a:ext>
            </a:extLst>
          </p:cNvPr>
          <p:cNvSpPr txBox="1"/>
          <p:nvPr/>
        </p:nvSpPr>
        <p:spPr>
          <a:xfrm>
            <a:off x="11326489" y="5661187"/>
            <a:ext cx="1731021"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de-DE" sz="1000" dirty="0" err="1"/>
              <a:t>Pixabay</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pic>
        <p:nvPicPr>
          <p:cNvPr id="4" name="Grafik 3">
            <a:extLst>
              <a:ext uri="{FF2B5EF4-FFF2-40B4-BE49-F238E27FC236}">
                <a16:creationId xmlns:a16="http://schemas.microsoft.com/office/drawing/2014/main" id="{21F7F782-21C2-0783-C571-B09791B3110C}"/>
              </a:ext>
            </a:extLst>
          </p:cNvPr>
          <p:cNvPicPr>
            <a:picLocks noChangeAspect="1"/>
          </p:cNvPicPr>
          <p:nvPr/>
        </p:nvPicPr>
        <p:blipFill>
          <a:blip r:embed="rId3"/>
          <a:stretch>
            <a:fillRect/>
          </a:stretch>
        </p:blipFill>
        <p:spPr>
          <a:xfrm>
            <a:off x="7805334" y="378639"/>
            <a:ext cx="3431656" cy="6100721"/>
          </a:xfrm>
          <a:prstGeom prst="rect">
            <a:avLst/>
          </a:prstGeom>
        </p:spPr>
      </p:pic>
    </p:spTree>
    <p:extLst>
      <p:ext uri="{BB962C8B-B14F-4D97-AF65-F5344CB8AC3E}">
        <p14:creationId xmlns:p14="http://schemas.microsoft.com/office/powerpoint/2010/main" val="2055129905"/>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6C293E-E65E-34F3-20CD-7C51690AE4ED}"/>
              </a:ext>
            </a:extLst>
          </p:cNvPr>
          <p:cNvSpPr>
            <a:spLocks noGrp="1"/>
          </p:cNvSpPr>
          <p:nvPr>
            <p:ph type="title"/>
          </p:nvPr>
        </p:nvSpPr>
        <p:spPr>
          <a:xfrm>
            <a:off x="603253" y="539751"/>
            <a:ext cx="6130056" cy="717551"/>
          </a:xfrm>
        </p:spPr>
        <p:txBody>
          <a:bodyPr/>
          <a:lstStyle/>
          <a:p>
            <a:r>
              <a:rPr lang="de-DE" dirty="0" err="1"/>
              <a:t>Good</a:t>
            </a:r>
            <a:r>
              <a:rPr lang="de-DE" dirty="0"/>
              <a:t> Practice: 15-minute-cities – The Concept</a:t>
            </a:r>
          </a:p>
        </p:txBody>
      </p:sp>
      <p:sp>
        <p:nvSpPr>
          <p:cNvPr id="3" name="Textplatzhalter 2">
            <a:extLst>
              <a:ext uri="{FF2B5EF4-FFF2-40B4-BE49-F238E27FC236}">
                <a16:creationId xmlns:a16="http://schemas.microsoft.com/office/drawing/2014/main" id="{37866B98-69AE-0371-6A15-1B2BCF27CAE1}"/>
              </a:ext>
            </a:extLst>
          </p:cNvPr>
          <p:cNvSpPr>
            <a:spLocks noGrp="1"/>
          </p:cNvSpPr>
          <p:nvPr>
            <p:ph type="body" sz="half" idx="1"/>
          </p:nvPr>
        </p:nvSpPr>
        <p:spPr>
          <a:xfrm>
            <a:off x="970201" y="1386842"/>
            <a:ext cx="5763108" cy="5059521"/>
          </a:xfrm>
        </p:spPr>
        <p:txBody>
          <a:bodyPr>
            <a:normAutofit/>
          </a:bodyPr>
          <a:lstStyle/>
          <a:p>
            <a:r>
              <a:rPr lang="de-DE" dirty="0"/>
              <a:t>Urban </a:t>
            </a:r>
            <a:r>
              <a:rPr lang="de-DE" dirty="0" err="1"/>
              <a:t>planning</a:t>
            </a:r>
            <a:r>
              <a:rPr lang="de-DE" dirty="0"/>
              <a:t> </a:t>
            </a:r>
            <a:r>
              <a:rPr lang="de-DE" dirty="0" err="1"/>
              <a:t>concept</a:t>
            </a:r>
            <a:r>
              <a:rPr lang="de-DE" dirty="0"/>
              <a:t>: </a:t>
            </a:r>
            <a:r>
              <a:rPr lang="de-DE" dirty="0" err="1"/>
              <a:t>most</a:t>
            </a:r>
            <a:r>
              <a:rPr lang="de-DE" dirty="0"/>
              <a:t> </a:t>
            </a:r>
            <a:r>
              <a:rPr lang="de-DE" dirty="0" err="1"/>
              <a:t>daily</a:t>
            </a:r>
            <a:r>
              <a:rPr lang="de-DE" dirty="0"/>
              <a:t> </a:t>
            </a:r>
            <a:r>
              <a:rPr lang="de-DE" dirty="0" err="1"/>
              <a:t>needs</a:t>
            </a:r>
            <a:r>
              <a:rPr lang="de-DE" dirty="0"/>
              <a:t> (</a:t>
            </a:r>
            <a:r>
              <a:rPr lang="de-DE" dirty="0" err="1"/>
              <a:t>work</a:t>
            </a:r>
            <a:r>
              <a:rPr lang="de-DE" dirty="0"/>
              <a:t>, </a:t>
            </a:r>
            <a:r>
              <a:rPr lang="de-DE" dirty="0" err="1"/>
              <a:t>shopping</a:t>
            </a:r>
            <a:r>
              <a:rPr lang="de-DE" dirty="0"/>
              <a:t>, </a:t>
            </a:r>
            <a:r>
              <a:rPr lang="de-DE" dirty="0" err="1"/>
              <a:t>healthcare</a:t>
            </a:r>
            <a:r>
              <a:rPr lang="de-DE" dirty="0"/>
              <a:t>, </a:t>
            </a:r>
            <a:r>
              <a:rPr lang="de-DE" dirty="0" err="1"/>
              <a:t>education</a:t>
            </a:r>
            <a:r>
              <a:rPr lang="de-DE" dirty="0"/>
              <a:t>, </a:t>
            </a:r>
            <a:r>
              <a:rPr lang="de-DE" dirty="0" err="1"/>
              <a:t>leisure</a:t>
            </a:r>
            <a:r>
              <a:rPr lang="de-DE" dirty="0"/>
              <a:t>) </a:t>
            </a:r>
            <a:r>
              <a:rPr lang="de-DE" dirty="0" err="1"/>
              <a:t>should</a:t>
            </a:r>
            <a:r>
              <a:rPr lang="de-DE" dirty="0"/>
              <a:t> </a:t>
            </a:r>
            <a:r>
              <a:rPr lang="de-DE" dirty="0" err="1"/>
              <a:t>be</a:t>
            </a:r>
            <a:r>
              <a:rPr lang="de-DE" dirty="0"/>
              <a:t> </a:t>
            </a:r>
            <a:r>
              <a:rPr lang="de-DE" dirty="0" err="1"/>
              <a:t>reachable</a:t>
            </a:r>
            <a:r>
              <a:rPr lang="de-DE" dirty="0"/>
              <a:t> </a:t>
            </a:r>
            <a:r>
              <a:rPr lang="de-DE" dirty="0" err="1"/>
              <a:t>within</a:t>
            </a:r>
            <a:r>
              <a:rPr lang="de-DE" dirty="0"/>
              <a:t> a </a:t>
            </a:r>
            <a:r>
              <a:rPr lang="de-DE" b="1" dirty="0"/>
              <a:t>15-minute </a:t>
            </a:r>
            <a:r>
              <a:rPr lang="de-DE" b="1" dirty="0" err="1"/>
              <a:t>walk</a:t>
            </a:r>
            <a:r>
              <a:rPr lang="de-DE" b="1" dirty="0"/>
              <a:t>, bike </a:t>
            </a:r>
            <a:r>
              <a:rPr lang="de-DE" b="1" dirty="0" err="1"/>
              <a:t>ride</a:t>
            </a:r>
            <a:r>
              <a:rPr lang="de-DE" b="1" dirty="0"/>
              <a:t>, </a:t>
            </a:r>
            <a:r>
              <a:rPr lang="de-DE" b="1" dirty="0" err="1"/>
              <a:t>or</a:t>
            </a:r>
            <a:r>
              <a:rPr lang="de-DE" b="1" dirty="0"/>
              <a:t> </a:t>
            </a:r>
            <a:r>
              <a:rPr lang="de-DE" b="1" dirty="0" err="1"/>
              <a:t>public</a:t>
            </a:r>
            <a:r>
              <a:rPr lang="de-DE" b="1" dirty="0"/>
              <a:t> </a:t>
            </a:r>
            <a:r>
              <a:rPr lang="de-DE" b="1" dirty="0" err="1"/>
              <a:t>transport</a:t>
            </a:r>
            <a:r>
              <a:rPr lang="de-DE" b="1" dirty="0"/>
              <a:t> </a:t>
            </a:r>
            <a:r>
              <a:rPr lang="de-DE" b="1" dirty="0" err="1"/>
              <a:t>trip</a:t>
            </a:r>
            <a:r>
              <a:rPr lang="de-DE" dirty="0"/>
              <a:t> </a:t>
            </a:r>
            <a:r>
              <a:rPr lang="de-DE" dirty="0" err="1"/>
              <a:t>from</a:t>
            </a:r>
            <a:r>
              <a:rPr lang="de-DE" dirty="0"/>
              <a:t> </a:t>
            </a:r>
            <a:r>
              <a:rPr lang="de-DE" dirty="0" err="1"/>
              <a:t>home</a:t>
            </a:r>
            <a:endParaRPr lang="de-DE" dirty="0"/>
          </a:p>
          <a:p>
            <a:r>
              <a:rPr lang="de-DE" dirty="0"/>
              <a:t>A </a:t>
            </a:r>
            <a:r>
              <a:rPr lang="de-DE" dirty="0" err="1"/>
              <a:t>lifestyle</a:t>
            </a:r>
            <a:r>
              <a:rPr lang="de-DE" dirty="0"/>
              <a:t> </a:t>
            </a:r>
            <a:r>
              <a:rPr lang="de-DE" dirty="0" err="1"/>
              <a:t>model</a:t>
            </a:r>
            <a:r>
              <a:rPr lang="de-DE" dirty="0"/>
              <a:t> </a:t>
            </a:r>
            <a:r>
              <a:rPr lang="de-DE" dirty="0" err="1"/>
              <a:t>promoting</a:t>
            </a:r>
            <a:r>
              <a:rPr lang="de-DE" dirty="0"/>
              <a:t> </a:t>
            </a:r>
            <a:r>
              <a:rPr lang="de-DE" dirty="0" err="1"/>
              <a:t>proximity</a:t>
            </a:r>
            <a:r>
              <a:rPr lang="de-DE" dirty="0"/>
              <a:t>, </a:t>
            </a:r>
            <a:r>
              <a:rPr lang="de-DE" dirty="0" err="1"/>
              <a:t>mixed</a:t>
            </a:r>
            <a:r>
              <a:rPr lang="de-DE" dirty="0"/>
              <a:t> </a:t>
            </a:r>
            <a:r>
              <a:rPr lang="de-DE" dirty="0" err="1"/>
              <a:t>land</a:t>
            </a:r>
            <a:r>
              <a:rPr lang="de-DE" dirty="0"/>
              <a:t> </a:t>
            </a:r>
            <a:r>
              <a:rPr lang="de-DE" dirty="0" err="1"/>
              <a:t>use</a:t>
            </a:r>
            <a:r>
              <a:rPr lang="de-DE" dirty="0"/>
              <a:t>, and human-</a:t>
            </a:r>
            <a:r>
              <a:rPr lang="de-DE" dirty="0" err="1"/>
              <a:t>scale</a:t>
            </a:r>
            <a:r>
              <a:rPr lang="de-DE" dirty="0"/>
              <a:t> urban </a:t>
            </a:r>
            <a:r>
              <a:rPr lang="de-DE" dirty="0" err="1"/>
              <a:t>living</a:t>
            </a:r>
            <a:endParaRPr lang="de-DE" dirty="0"/>
          </a:p>
        </p:txBody>
      </p:sp>
      <p:pic>
        <p:nvPicPr>
          <p:cNvPr id="5" name="Grafik 4" descr="Ein Bild, das draußen, Baum, Städtebau, Pflanze enthält.&#10;&#10;KI-generierte Inhalte können fehlerhaft sein.">
            <a:extLst>
              <a:ext uri="{FF2B5EF4-FFF2-40B4-BE49-F238E27FC236}">
                <a16:creationId xmlns:a16="http://schemas.microsoft.com/office/drawing/2014/main" id="{EF164E96-2A4E-AFEF-7441-E3A422391124}"/>
              </a:ext>
            </a:extLst>
          </p:cNvPr>
          <p:cNvPicPr>
            <a:picLocks noChangeAspect="1"/>
          </p:cNvPicPr>
          <p:nvPr/>
        </p:nvPicPr>
        <p:blipFill>
          <a:blip r:embed="rId2"/>
          <a:stretch>
            <a:fillRect/>
          </a:stretch>
        </p:blipFill>
        <p:spPr>
          <a:xfrm>
            <a:off x="6920384" y="2022764"/>
            <a:ext cx="4634307" cy="3089538"/>
          </a:xfrm>
          <a:prstGeom prst="rect">
            <a:avLst/>
          </a:prstGeom>
        </p:spPr>
      </p:pic>
      <p:sp>
        <p:nvSpPr>
          <p:cNvPr id="6" name="Textfeld 5">
            <a:extLst>
              <a:ext uri="{FF2B5EF4-FFF2-40B4-BE49-F238E27FC236}">
                <a16:creationId xmlns:a16="http://schemas.microsoft.com/office/drawing/2014/main" id="{9C9C4533-2CD2-BE58-D12D-C11789BC517B}"/>
              </a:ext>
            </a:extLst>
          </p:cNvPr>
          <p:cNvSpPr txBox="1"/>
          <p:nvPr/>
        </p:nvSpPr>
        <p:spPr>
          <a:xfrm>
            <a:off x="10942441" y="4554763"/>
            <a:ext cx="1731021"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de-DE" sz="1000" dirty="0" err="1"/>
              <a:t>Unsplash</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280806756"/>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00A6A-FD4C-C28F-F64A-4DBEFE6ABB1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0961D93-BAF5-6674-6DBE-33EE5B8739BB}"/>
              </a:ext>
            </a:extLst>
          </p:cNvPr>
          <p:cNvSpPr>
            <a:spLocks noGrp="1"/>
          </p:cNvSpPr>
          <p:nvPr>
            <p:ph type="title"/>
          </p:nvPr>
        </p:nvSpPr>
        <p:spPr/>
        <p:txBody>
          <a:bodyPr/>
          <a:lstStyle/>
          <a:p>
            <a:r>
              <a:rPr lang="de-DE" dirty="0" err="1"/>
              <a:t>Good</a:t>
            </a:r>
            <a:r>
              <a:rPr lang="de-DE" dirty="0"/>
              <a:t> Practice: 15-minute-cities – </a:t>
            </a:r>
            <a:r>
              <a:rPr lang="de-DE" dirty="0" err="1"/>
              <a:t>Why</a:t>
            </a:r>
            <a:r>
              <a:rPr lang="de-DE" dirty="0"/>
              <a:t>?</a:t>
            </a:r>
          </a:p>
        </p:txBody>
      </p:sp>
      <p:sp>
        <p:nvSpPr>
          <p:cNvPr id="3" name="Textplatzhalter 2">
            <a:extLst>
              <a:ext uri="{FF2B5EF4-FFF2-40B4-BE49-F238E27FC236}">
                <a16:creationId xmlns:a16="http://schemas.microsoft.com/office/drawing/2014/main" id="{F3858809-D6E6-A393-770B-B66A3BE0DACF}"/>
              </a:ext>
            </a:extLst>
          </p:cNvPr>
          <p:cNvSpPr>
            <a:spLocks noGrp="1"/>
          </p:cNvSpPr>
          <p:nvPr>
            <p:ph type="body" sz="half" idx="1"/>
          </p:nvPr>
        </p:nvSpPr>
        <p:spPr/>
        <p:txBody>
          <a:bodyPr>
            <a:normAutofit fontScale="85000" lnSpcReduction="20000"/>
          </a:bodyPr>
          <a:lstStyle/>
          <a:p>
            <a:r>
              <a:rPr lang="de-DE" b="1" dirty="0" err="1"/>
              <a:t>Reduces</a:t>
            </a:r>
            <a:r>
              <a:rPr lang="de-DE" b="1" dirty="0"/>
              <a:t> </a:t>
            </a:r>
            <a:r>
              <a:rPr lang="de-DE" b="1" dirty="0" err="1"/>
              <a:t>car</a:t>
            </a:r>
            <a:r>
              <a:rPr lang="de-DE" b="1" dirty="0"/>
              <a:t> </a:t>
            </a:r>
            <a:r>
              <a:rPr lang="de-DE" b="1" dirty="0" err="1"/>
              <a:t>dependency</a:t>
            </a:r>
            <a:r>
              <a:rPr lang="de-DE" b="1" dirty="0"/>
              <a:t> </a:t>
            </a:r>
            <a:r>
              <a:rPr lang="de-DE" dirty="0"/>
              <a:t>and </a:t>
            </a:r>
            <a:r>
              <a:rPr lang="de-DE" dirty="0" err="1"/>
              <a:t>associated</a:t>
            </a:r>
            <a:r>
              <a:rPr lang="de-DE" dirty="0"/>
              <a:t> </a:t>
            </a:r>
            <a:r>
              <a:rPr lang="de-DE" dirty="0" err="1"/>
              <a:t>carbon</a:t>
            </a:r>
            <a:r>
              <a:rPr lang="de-DE" dirty="0"/>
              <a:t> </a:t>
            </a:r>
            <a:r>
              <a:rPr lang="de-DE" dirty="0" err="1"/>
              <a:t>emissions</a:t>
            </a:r>
            <a:r>
              <a:rPr lang="de-DE" dirty="0"/>
              <a:t> and </a:t>
            </a:r>
            <a:r>
              <a:rPr lang="de-DE" dirty="0" err="1"/>
              <a:t>air</a:t>
            </a:r>
            <a:r>
              <a:rPr lang="de-DE" dirty="0"/>
              <a:t> </a:t>
            </a:r>
            <a:r>
              <a:rPr lang="de-DE" dirty="0" err="1"/>
              <a:t>pollution</a:t>
            </a:r>
            <a:endParaRPr lang="de-DE" dirty="0"/>
          </a:p>
          <a:p>
            <a:r>
              <a:rPr lang="de-DE" dirty="0" err="1"/>
              <a:t>Active</a:t>
            </a:r>
            <a:r>
              <a:rPr lang="de-DE" dirty="0"/>
              <a:t> </a:t>
            </a:r>
            <a:r>
              <a:rPr lang="de-DE" dirty="0" err="1"/>
              <a:t>travel</a:t>
            </a:r>
            <a:r>
              <a:rPr lang="de-DE" dirty="0"/>
              <a:t> (</a:t>
            </a:r>
            <a:r>
              <a:rPr lang="de-DE" dirty="0" err="1"/>
              <a:t>walking</a:t>
            </a:r>
            <a:r>
              <a:rPr lang="de-DE" dirty="0"/>
              <a:t>/</a:t>
            </a:r>
            <a:r>
              <a:rPr lang="de-DE" dirty="0" err="1"/>
              <a:t>biking</a:t>
            </a:r>
            <a:r>
              <a:rPr lang="de-DE" dirty="0"/>
              <a:t>) </a:t>
            </a:r>
            <a:r>
              <a:rPr lang="de-DE" b="1" dirty="0" err="1"/>
              <a:t>improves</a:t>
            </a:r>
            <a:r>
              <a:rPr lang="de-DE" b="1" dirty="0"/>
              <a:t> </a:t>
            </a:r>
            <a:r>
              <a:rPr lang="de-DE" b="1" dirty="0" err="1"/>
              <a:t>physical</a:t>
            </a:r>
            <a:r>
              <a:rPr lang="de-DE" b="1" dirty="0"/>
              <a:t> and mental </a:t>
            </a:r>
            <a:r>
              <a:rPr lang="de-DE" b="1" dirty="0" err="1"/>
              <a:t>health</a:t>
            </a:r>
            <a:r>
              <a:rPr lang="de-DE" dirty="0"/>
              <a:t> and </a:t>
            </a:r>
            <a:r>
              <a:rPr lang="de-DE" dirty="0" err="1"/>
              <a:t>reduces</a:t>
            </a:r>
            <a:r>
              <a:rPr lang="de-DE" dirty="0"/>
              <a:t> </a:t>
            </a:r>
            <a:r>
              <a:rPr lang="de-DE" dirty="0" err="1"/>
              <a:t>lifestyle-related</a:t>
            </a:r>
            <a:r>
              <a:rPr lang="de-DE" dirty="0"/>
              <a:t> </a:t>
            </a:r>
            <a:r>
              <a:rPr lang="de-DE" dirty="0" err="1"/>
              <a:t>diseases</a:t>
            </a:r>
            <a:endParaRPr lang="de-DE" dirty="0"/>
          </a:p>
          <a:p>
            <a:r>
              <a:rPr lang="de-DE" dirty="0"/>
              <a:t>Supports </a:t>
            </a:r>
            <a:r>
              <a:rPr lang="de-DE" b="1" dirty="0"/>
              <a:t>social </a:t>
            </a:r>
            <a:r>
              <a:rPr lang="de-DE" b="1" dirty="0" err="1"/>
              <a:t>interaction</a:t>
            </a:r>
            <a:r>
              <a:rPr lang="de-DE" dirty="0"/>
              <a:t>, </a:t>
            </a:r>
            <a:r>
              <a:rPr lang="de-DE" dirty="0" err="1"/>
              <a:t>vibrant</a:t>
            </a:r>
            <a:r>
              <a:rPr lang="de-DE" dirty="0"/>
              <a:t> </a:t>
            </a:r>
            <a:r>
              <a:rPr lang="de-DE" dirty="0" err="1"/>
              <a:t>neighborhoods</a:t>
            </a:r>
            <a:r>
              <a:rPr lang="de-DE" dirty="0"/>
              <a:t> and </a:t>
            </a:r>
            <a:r>
              <a:rPr lang="de-DE" dirty="0" err="1"/>
              <a:t>local</a:t>
            </a:r>
            <a:r>
              <a:rPr lang="de-DE" dirty="0"/>
              <a:t> </a:t>
            </a:r>
            <a:r>
              <a:rPr lang="de-DE" dirty="0" err="1"/>
              <a:t>community</a:t>
            </a:r>
            <a:r>
              <a:rPr lang="de-DE" dirty="0"/>
              <a:t> </a:t>
            </a:r>
            <a:r>
              <a:rPr lang="de-DE" dirty="0" err="1"/>
              <a:t>identity</a:t>
            </a:r>
            <a:endParaRPr lang="de-DE" dirty="0"/>
          </a:p>
          <a:p>
            <a:r>
              <a:rPr lang="de-DE" dirty="0"/>
              <a:t>More </a:t>
            </a:r>
            <a:r>
              <a:rPr lang="de-DE" dirty="0" err="1"/>
              <a:t>foot</a:t>
            </a:r>
            <a:r>
              <a:rPr lang="de-DE" dirty="0"/>
              <a:t> </a:t>
            </a:r>
            <a:r>
              <a:rPr lang="de-DE" dirty="0" err="1"/>
              <a:t>traffic</a:t>
            </a:r>
            <a:r>
              <a:rPr lang="de-DE" dirty="0"/>
              <a:t> </a:t>
            </a:r>
            <a:r>
              <a:rPr lang="de-DE" b="1" dirty="0" err="1"/>
              <a:t>boosts</a:t>
            </a:r>
            <a:r>
              <a:rPr lang="de-DE" b="1" dirty="0"/>
              <a:t> </a:t>
            </a:r>
            <a:r>
              <a:rPr lang="de-DE" b="1" dirty="0" err="1"/>
              <a:t>local</a:t>
            </a:r>
            <a:r>
              <a:rPr lang="de-DE" b="1" dirty="0"/>
              <a:t> </a:t>
            </a:r>
            <a:r>
              <a:rPr lang="de-DE" b="1" dirty="0" err="1"/>
              <a:t>businesses</a:t>
            </a:r>
            <a:r>
              <a:rPr lang="de-DE" b="1" dirty="0"/>
              <a:t> </a:t>
            </a:r>
            <a:r>
              <a:rPr lang="de-DE" dirty="0"/>
              <a:t>and </a:t>
            </a:r>
            <a:r>
              <a:rPr lang="de-DE" dirty="0" err="1"/>
              <a:t>neighborhood</a:t>
            </a:r>
            <a:r>
              <a:rPr lang="de-DE" dirty="0"/>
              <a:t> </a:t>
            </a:r>
            <a:r>
              <a:rPr lang="de-DE" dirty="0" err="1"/>
              <a:t>economies</a:t>
            </a:r>
            <a:endParaRPr lang="de-DE" dirty="0"/>
          </a:p>
          <a:p>
            <a:r>
              <a:rPr lang="de-DE" dirty="0" err="1"/>
              <a:t>Less</a:t>
            </a:r>
            <a:r>
              <a:rPr lang="de-DE" dirty="0"/>
              <a:t> </a:t>
            </a:r>
            <a:r>
              <a:rPr lang="de-DE" dirty="0" err="1"/>
              <a:t>traffic</a:t>
            </a:r>
            <a:r>
              <a:rPr lang="de-DE" dirty="0"/>
              <a:t> and </a:t>
            </a:r>
            <a:r>
              <a:rPr lang="de-DE" dirty="0" err="1"/>
              <a:t>more</a:t>
            </a:r>
            <a:r>
              <a:rPr lang="de-DE" dirty="0"/>
              <a:t> </a:t>
            </a:r>
            <a:r>
              <a:rPr lang="de-DE" dirty="0" err="1"/>
              <a:t>green</a:t>
            </a:r>
            <a:r>
              <a:rPr lang="de-DE" dirty="0"/>
              <a:t>/</a:t>
            </a:r>
            <a:r>
              <a:rPr lang="de-DE" dirty="0" err="1"/>
              <a:t>public</a:t>
            </a:r>
            <a:r>
              <a:rPr lang="de-DE" dirty="0"/>
              <a:t> </a:t>
            </a:r>
            <a:r>
              <a:rPr lang="de-DE" dirty="0" err="1"/>
              <a:t>space</a:t>
            </a:r>
            <a:r>
              <a:rPr lang="de-DE" dirty="0"/>
              <a:t> </a:t>
            </a:r>
            <a:r>
              <a:rPr lang="de-DE" dirty="0" err="1"/>
              <a:t>makes</a:t>
            </a:r>
            <a:r>
              <a:rPr lang="de-DE" dirty="0"/>
              <a:t> </a:t>
            </a:r>
            <a:r>
              <a:rPr lang="de-DE" dirty="0" err="1"/>
              <a:t>cities</a:t>
            </a:r>
            <a:r>
              <a:rPr lang="de-DE" dirty="0"/>
              <a:t> </a:t>
            </a:r>
            <a:r>
              <a:rPr lang="de-DE" b="1" dirty="0" err="1"/>
              <a:t>safer</a:t>
            </a:r>
            <a:r>
              <a:rPr lang="de-DE" b="1" dirty="0"/>
              <a:t>, </a:t>
            </a:r>
            <a:r>
              <a:rPr lang="de-DE" b="1" dirty="0" err="1"/>
              <a:t>quieter</a:t>
            </a:r>
            <a:r>
              <a:rPr lang="de-DE" b="1" dirty="0"/>
              <a:t>, </a:t>
            </a:r>
            <a:r>
              <a:rPr lang="de-DE" b="1" dirty="0" err="1"/>
              <a:t>healthier</a:t>
            </a:r>
            <a:r>
              <a:rPr lang="de-DE" dirty="0"/>
              <a:t> and </a:t>
            </a:r>
            <a:r>
              <a:rPr lang="de-DE" dirty="0" err="1"/>
              <a:t>more</a:t>
            </a:r>
            <a:r>
              <a:rPr lang="de-DE" dirty="0"/>
              <a:t> </a:t>
            </a:r>
            <a:r>
              <a:rPr lang="de-DE" dirty="0" err="1"/>
              <a:t>liveable</a:t>
            </a:r>
            <a:endParaRPr lang="de-DE" dirty="0"/>
          </a:p>
          <a:p>
            <a:r>
              <a:rPr lang="de-DE" dirty="0" err="1"/>
              <a:t>Stronger</a:t>
            </a:r>
            <a:r>
              <a:rPr lang="de-DE" dirty="0"/>
              <a:t> </a:t>
            </a:r>
            <a:r>
              <a:rPr lang="de-DE" b="1" dirty="0"/>
              <a:t>sense </a:t>
            </a:r>
            <a:r>
              <a:rPr lang="de-DE" b="1" dirty="0" err="1"/>
              <a:t>of</a:t>
            </a:r>
            <a:r>
              <a:rPr lang="de-DE" b="1" dirty="0"/>
              <a:t> </a:t>
            </a:r>
            <a:r>
              <a:rPr lang="de-DE" b="1" dirty="0" err="1"/>
              <a:t>place</a:t>
            </a:r>
            <a:r>
              <a:rPr lang="de-DE" b="1" dirty="0"/>
              <a:t> and </a:t>
            </a:r>
            <a:r>
              <a:rPr lang="de-DE" b="1" dirty="0" err="1"/>
              <a:t>belonging</a:t>
            </a:r>
            <a:r>
              <a:rPr lang="de-DE" b="1" dirty="0"/>
              <a:t> </a:t>
            </a:r>
            <a:r>
              <a:rPr lang="de-DE" dirty="0" err="1"/>
              <a:t>through</a:t>
            </a:r>
            <a:r>
              <a:rPr lang="de-DE" dirty="0"/>
              <a:t> </a:t>
            </a:r>
            <a:r>
              <a:rPr lang="de-DE" dirty="0" err="1"/>
              <a:t>accessible</a:t>
            </a:r>
            <a:r>
              <a:rPr lang="de-DE" dirty="0"/>
              <a:t> </a:t>
            </a:r>
            <a:r>
              <a:rPr lang="de-DE" dirty="0" err="1"/>
              <a:t>local</a:t>
            </a:r>
            <a:r>
              <a:rPr lang="de-DE" dirty="0"/>
              <a:t> </a:t>
            </a:r>
            <a:r>
              <a:rPr lang="de-DE" dirty="0" err="1"/>
              <a:t>amenities</a:t>
            </a:r>
            <a:endParaRPr lang="de-DE" dirty="0"/>
          </a:p>
        </p:txBody>
      </p:sp>
    </p:spTree>
    <p:extLst>
      <p:ext uri="{BB962C8B-B14F-4D97-AF65-F5344CB8AC3E}">
        <p14:creationId xmlns:p14="http://schemas.microsoft.com/office/powerpoint/2010/main" val="4177928569"/>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61874-B6BC-8C49-11E1-545A3BDB0EC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6606F65-7487-AE47-D943-397695E7ED51}"/>
              </a:ext>
            </a:extLst>
          </p:cNvPr>
          <p:cNvSpPr>
            <a:spLocks noGrp="1"/>
          </p:cNvSpPr>
          <p:nvPr>
            <p:ph type="title"/>
          </p:nvPr>
        </p:nvSpPr>
        <p:spPr>
          <a:xfrm>
            <a:off x="603252" y="539751"/>
            <a:ext cx="5492747" cy="717551"/>
          </a:xfrm>
        </p:spPr>
        <p:txBody>
          <a:bodyPr/>
          <a:lstStyle/>
          <a:p>
            <a:r>
              <a:rPr lang="de-DE" dirty="0" err="1"/>
              <a:t>Good</a:t>
            </a:r>
            <a:r>
              <a:rPr lang="de-DE" dirty="0"/>
              <a:t> Practice: 15-minute-cities - </a:t>
            </a:r>
            <a:r>
              <a:rPr lang="de-DE" dirty="0" err="1"/>
              <a:t>Examples</a:t>
            </a:r>
            <a:r>
              <a:rPr lang="de-DE" dirty="0"/>
              <a:t> </a:t>
            </a:r>
          </a:p>
        </p:txBody>
      </p:sp>
      <p:sp>
        <p:nvSpPr>
          <p:cNvPr id="3" name="Textplatzhalter 2">
            <a:extLst>
              <a:ext uri="{FF2B5EF4-FFF2-40B4-BE49-F238E27FC236}">
                <a16:creationId xmlns:a16="http://schemas.microsoft.com/office/drawing/2014/main" id="{27BA7D96-66F0-017C-9D7C-3869A206317E}"/>
              </a:ext>
            </a:extLst>
          </p:cNvPr>
          <p:cNvSpPr>
            <a:spLocks noGrp="1"/>
          </p:cNvSpPr>
          <p:nvPr>
            <p:ph type="body" sz="half" idx="1"/>
          </p:nvPr>
        </p:nvSpPr>
        <p:spPr>
          <a:xfrm>
            <a:off x="970200" y="1386842"/>
            <a:ext cx="9418939" cy="5059521"/>
          </a:xfrm>
        </p:spPr>
        <p:txBody>
          <a:bodyPr>
            <a:normAutofit/>
          </a:bodyPr>
          <a:lstStyle/>
          <a:p>
            <a:r>
              <a:rPr lang="de-DE" b="1" dirty="0"/>
              <a:t>Paris, France:</a:t>
            </a:r>
            <a:r>
              <a:rPr lang="de-DE" dirty="0"/>
              <a:t> Integrated </a:t>
            </a:r>
            <a:r>
              <a:rPr lang="de-DE" dirty="0" err="1"/>
              <a:t>the</a:t>
            </a:r>
            <a:r>
              <a:rPr lang="de-DE" dirty="0"/>
              <a:t> </a:t>
            </a:r>
            <a:r>
              <a:rPr lang="de-DE" dirty="0" err="1"/>
              <a:t>concept</a:t>
            </a:r>
            <a:r>
              <a:rPr lang="de-DE" dirty="0"/>
              <a:t> </a:t>
            </a:r>
            <a:r>
              <a:rPr lang="de-DE" dirty="0" err="1"/>
              <a:t>into</a:t>
            </a:r>
            <a:r>
              <a:rPr lang="de-DE" dirty="0"/>
              <a:t> </a:t>
            </a:r>
            <a:r>
              <a:rPr lang="de-DE" dirty="0" err="1"/>
              <a:t>city</a:t>
            </a:r>
            <a:r>
              <a:rPr lang="de-DE" dirty="0"/>
              <a:t> </a:t>
            </a:r>
            <a:r>
              <a:rPr lang="de-DE" dirty="0" err="1"/>
              <a:t>planning</a:t>
            </a:r>
            <a:r>
              <a:rPr lang="de-DE" dirty="0"/>
              <a:t>; </a:t>
            </a:r>
            <a:r>
              <a:rPr lang="de-DE" dirty="0" err="1"/>
              <a:t>expanded</a:t>
            </a:r>
            <a:r>
              <a:rPr lang="de-DE" dirty="0"/>
              <a:t> </a:t>
            </a:r>
            <a:r>
              <a:rPr lang="de-DE" dirty="0" err="1"/>
              <a:t>pedestrian</a:t>
            </a:r>
            <a:r>
              <a:rPr lang="de-DE" dirty="0"/>
              <a:t> </a:t>
            </a:r>
            <a:r>
              <a:rPr lang="de-DE" dirty="0" err="1"/>
              <a:t>areas</a:t>
            </a:r>
            <a:r>
              <a:rPr lang="de-DE" dirty="0"/>
              <a:t> and bike </a:t>
            </a:r>
            <a:r>
              <a:rPr lang="de-DE" dirty="0" err="1"/>
              <a:t>lanes</a:t>
            </a:r>
            <a:r>
              <a:rPr lang="de-DE" dirty="0"/>
              <a:t>; </a:t>
            </a:r>
            <a:r>
              <a:rPr lang="de-DE" dirty="0" err="1"/>
              <a:t>local</a:t>
            </a:r>
            <a:r>
              <a:rPr lang="de-DE" dirty="0"/>
              <a:t> </a:t>
            </a:r>
            <a:r>
              <a:rPr lang="de-DE" dirty="0" err="1"/>
              <a:t>services</a:t>
            </a:r>
            <a:r>
              <a:rPr lang="de-DE" dirty="0"/>
              <a:t> </a:t>
            </a:r>
            <a:r>
              <a:rPr lang="de-DE" dirty="0" err="1"/>
              <a:t>accessible</a:t>
            </a:r>
            <a:r>
              <a:rPr lang="de-DE" dirty="0"/>
              <a:t> </a:t>
            </a:r>
            <a:r>
              <a:rPr lang="de-DE" dirty="0" err="1"/>
              <a:t>within</a:t>
            </a:r>
            <a:r>
              <a:rPr lang="de-DE" dirty="0"/>
              <a:t> </a:t>
            </a:r>
            <a:r>
              <a:rPr lang="de-DE" dirty="0" err="1"/>
              <a:t>short</a:t>
            </a:r>
            <a:r>
              <a:rPr lang="de-DE" dirty="0"/>
              <a:t> </a:t>
            </a:r>
            <a:r>
              <a:rPr lang="de-DE" dirty="0" err="1"/>
              <a:t>distances</a:t>
            </a:r>
            <a:endParaRPr lang="de-DE" dirty="0"/>
          </a:p>
          <a:p>
            <a:r>
              <a:rPr lang="de-DE" b="1" dirty="0" err="1"/>
              <a:t>Copenhagen</a:t>
            </a:r>
            <a:r>
              <a:rPr lang="de-DE" b="1" dirty="0"/>
              <a:t>, </a:t>
            </a:r>
            <a:r>
              <a:rPr lang="de-DE" b="1" dirty="0" err="1"/>
              <a:t>Denmark</a:t>
            </a:r>
            <a:r>
              <a:rPr lang="de-DE" b="1" dirty="0"/>
              <a:t>:</a:t>
            </a:r>
            <a:r>
              <a:rPr lang="de-DE" dirty="0"/>
              <a:t> Mixed-</a:t>
            </a:r>
            <a:r>
              <a:rPr lang="de-DE" dirty="0" err="1"/>
              <a:t>use</a:t>
            </a:r>
            <a:r>
              <a:rPr lang="de-DE" dirty="0"/>
              <a:t> </a:t>
            </a:r>
            <a:r>
              <a:rPr lang="de-DE" dirty="0" err="1"/>
              <a:t>neighborhoods</a:t>
            </a:r>
            <a:r>
              <a:rPr lang="de-DE" dirty="0"/>
              <a:t> </a:t>
            </a:r>
            <a:r>
              <a:rPr lang="de-DE" dirty="0" err="1"/>
              <a:t>with</a:t>
            </a:r>
            <a:r>
              <a:rPr lang="de-DE" dirty="0"/>
              <a:t> </a:t>
            </a:r>
            <a:r>
              <a:rPr lang="de-DE" dirty="0" err="1"/>
              <a:t>pedestrian</a:t>
            </a:r>
            <a:r>
              <a:rPr lang="de-DE" dirty="0"/>
              <a:t> </a:t>
            </a:r>
            <a:r>
              <a:rPr lang="de-DE" dirty="0" err="1"/>
              <a:t>zones</a:t>
            </a:r>
            <a:r>
              <a:rPr lang="de-DE" dirty="0"/>
              <a:t>, bike </a:t>
            </a:r>
            <a:r>
              <a:rPr lang="de-DE" dirty="0" err="1"/>
              <a:t>infrastructure</a:t>
            </a:r>
            <a:r>
              <a:rPr lang="de-DE" dirty="0"/>
              <a:t> and </a:t>
            </a:r>
            <a:r>
              <a:rPr lang="de-DE" dirty="0" err="1"/>
              <a:t>sustainable</a:t>
            </a:r>
            <a:r>
              <a:rPr lang="de-DE" dirty="0"/>
              <a:t> </a:t>
            </a:r>
            <a:r>
              <a:rPr lang="de-DE" dirty="0" err="1"/>
              <a:t>districts</a:t>
            </a:r>
            <a:r>
              <a:rPr lang="de-DE" dirty="0"/>
              <a:t> like </a:t>
            </a:r>
            <a:r>
              <a:rPr lang="de-DE" dirty="0" err="1"/>
              <a:t>Nordhavn</a:t>
            </a:r>
            <a:endParaRPr lang="de-DE" dirty="0"/>
          </a:p>
          <a:p>
            <a:r>
              <a:rPr lang="de-DE" b="1" dirty="0"/>
              <a:t>Other </a:t>
            </a:r>
            <a:r>
              <a:rPr lang="de-DE" b="1" dirty="0" err="1"/>
              <a:t>cities</a:t>
            </a:r>
            <a:r>
              <a:rPr lang="de-DE" b="1" dirty="0"/>
              <a:t> </a:t>
            </a:r>
            <a:r>
              <a:rPr lang="de-DE" b="1" dirty="0" err="1"/>
              <a:t>worldwide</a:t>
            </a:r>
            <a:r>
              <a:rPr lang="de-DE" b="1" dirty="0"/>
              <a:t>:</a:t>
            </a:r>
            <a:r>
              <a:rPr lang="de-DE" dirty="0"/>
              <a:t> </a:t>
            </a:r>
            <a:r>
              <a:rPr lang="de-DE" dirty="0" err="1"/>
              <a:t>Programs</a:t>
            </a:r>
            <a:r>
              <a:rPr lang="de-DE" dirty="0"/>
              <a:t> </a:t>
            </a:r>
            <a:r>
              <a:rPr lang="de-DE" dirty="0" err="1"/>
              <a:t>or</a:t>
            </a:r>
            <a:r>
              <a:rPr lang="de-DE" dirty="0"/>
              <a:t> </a:t>
            </a:r>
            <a:r>
              <a:rPr lang="de-DE" dirty="0" err="1"/>
              <a:t>adaptations</a:t>
            </a:r>
            <a:r>
              <a:rPr lang="de-DE" dirty="0"/>
              <a:t> </a:t>
            </a:r>
            <a:r>
              <a:rPr lang="de-DE" dirty="0" err="1"/>
              <a:t>underway</a:t>
            </a:r>
            <a:r>
              <a:rPr lang="de-DE" dirty="0"/>
              <a:t> in Barcelona, Milan, Bogotá, Vienna, Shanghai, Vancouver and </a:t>
            </a:r>
            <a:r>
              <a:rPr lang="de-DE" dirty="0" err="1"/>
              <a:t>beyond</a:t>
            </a:r>
            <a:endParaRPr lang="de-DE" dirty="0"/>
          </a:p>
        </p:txBody>
      </p:sp>
    </p:spTree>
    <p:extLst>
      <p:ext uri="{BB962C8B-B14F-4D97-AF65-F5344CB8AC3E}">
        <p14:creationId xmlns:p14="http://schemas.microsoft.com/office/powerpoint/2010/main" val="1338862535"/>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p>
        </p:txBody>
      </p:sp>
    </p:spTree>
    <p:extLst>
      <p:ext uri="{BB962C8B-B14F-4D97-AF65-F5344CB8AC3E}">
        <p14:creationId xmlns:p14="http://schemas.microsoft.com/office/powerpoint/2010/main" val="225018307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70E655-47DE-190C-04AD-D2CF22102849}"/>
              </a:ext>
            </a:extLst>
          </p:cNvPr>
          <p:cNvSpPr>
            <a:spLocks noGrp="1"/>
          </p:cNvSpPr>
          <p:nvPr>
            <p:ph type="title"/>
          </p:nvPr>
        </p:nvSpPr>
        <p:spPr/>
        <p:txBody>
          <a:bodyPr/>
          <a:lstStyle/>
          <a:p>
            <a:r>
              <a:rPr lang="de-DE" dirty="0"/>
              <a:t>Sources - Graphics</a:t>
            </a:r>
          </a:p>
        </p:txBody>
      </p:sp>
      <p:sp>
        <p:nvSpPr>
          <p:cNvPr id="3" name="Textplatzhalter 2">
            <a:extLst>
              <a:ext uri="{FF2B5EF4-FFF2-40B4-BE49-F238E27FC236}">
                <a16:creationId xmlns:a16="http://schemas.microsoft.com/office/drawing/2014/main" id="{94FBB1CE-F294-A087-6CFF-CA8C8F6CFE54}"/>
              </a:ext>
            </a:extLst>
          </p:cNvPr>
          <p:cNvSpPr>
            <a:spLocks noGrp="1"/>
          </p:cNvSpPr>
          <p:nvPr>
            <p:ph type="body" sz="half" idx="1"/>
          </p:nvPr>
        </p:nvSpPr>
        <p:spPr/>
        <p:txBody>
          <a:bodyPr>
            <a:normAutofit fontScale="47500" lnSpcReduction="20000"/>
          </a:bodyPr>
          <a:lstStyle/>
          <a:p>
            <a:pPr marL="0" indent="0">
              <a:buNone/>
            </a:pPr>
            <a:r>
              <a:rPr lang="de-DE" dirty="0"/>
              <a:t>https://</a:t>
            </a:r>
            <a:r>
              <a:rPr lang="de-DE" dirty="0" err="1"/>
              <a:t>www.mobilitaet</a:t>
            </a:r>
            <a:r>
              <a:rPr lang="de-DE" dirty="0"/>
              <a:t>-in-</a:t>
            </a:r>
            <a:r>
              <a:rPr lang="de-DE" dirty="0" err="1"/>
              <a:t>deutschland.de</a:t>
            </a:r>
            <a:r>
              <a:rPr lang="de-DE" dirty="0"/>
              <a:t>/</a:t>
            </a:r>
            <a:r>
              <a:rPr lang="de-DE" dirty="0" err="1"/>
              <a:t>archive</a:t>
            </a:r>
            <a:r>
              <a:rPr lang="de-DE" dirty="0"/>
              <a:t>/</a:t>
            </a:r>
            <a:r>
              <a:rPr lang="de-DE" dirty="0" err="1"/>
              <a:t>pdf</a:t>
            </a:r>
            <a:r>
              <a:rPr lang="de-DE" dirty="0"/>
              <a:t>/MiD2017_Ergebnisbericht.pdf </a:t>
            </a:r>
          </a:p>
          <a:p>
            <a:pPr marL="0" indent="0">
              <a:buNone/>
            </a:pPr>
            <a:r>
              <a:rPr lang="de-DE" dirty="0"/>
              <a:t>https://</a:t>
            </a:r>
            <a:r>
              <a:rPr lang="de-DE" dirty="0" err="1"/>
              <a:t>de.freepik.com</a:t>
            </a:r>
            <a:r>
              <a:rPr lang="de-DE" dirty="0"/>
              <a:t>/</a:t>
            </a:r>
            <a:r>
              <a:rPr lang="de-DE" dirty="0" err="1"/>
              <a:t>fotos</a:t>
            </a:r>
            <a:r>
              <a:rPr lang="de-DE" dirty="0"/>
              <a:t>-premium/menschen-die-die-strasse-ueberqueren-eine-geschaeftige-stadt_213665826.htm#fromView=</a:t>
            </a:r>
            <a:r>
              <a:rPr lang="de-DE" dirty="0" err="1"/>
              <a:t>search&amp;page</a:t>
            </a:r>
            <a:r>
              <a:rPr lang="de-DE" dirty="0"/>
              <a:t>=1&amp;position=22&amp;uuid=9bdedc7d-5ac0-4550-b7d6-2689f24cb2fa&amp;query=</a:t>
            </a:r>
            <a:r>
              <a:rPr lang="de-DE" dirty="0" err="1"/>
              <a:t>pedestrians</a:t>
            </a:r>
            <a:endParaRPr lang="de-DE" dirty="0"/>
          </a:p>
          <a:p>
            <a:pPr marL="0" indent="0">
              <a:buNone/>
            </a:pPr>
            <a:r>
              <a:rPr lang="de-DE" dirty="0"/>
              <a:t>https://</a:t>
            </a:r>
            <a:r>
              <a:rPr lang="de-DE" dirty="0" err="1"/>
              <a:t>de.freepik.com</a:t>
            </a:r>
            <a:r>
              <a:rPr lang="de-DE" dirty="0"/>
              <a:t>/</a:t>
            </a:r>
            <a:r>
              <a:rPr lang="de-DE" dirty="0" err="1"/>
              <a:t>fotos</a:t>
            </a:r>
            <a:r>
              <a:rPr lang="de-DE" dirty="0"/>
              <a:t>-kostenlos/stadtlandschaft-von-tokio-mit-fussgaengeruebergang_24490014.htm#fromView=</a:t>
            </a:r>
            <a:r>
              <a:rPr lang="de-DE" dirty="0" err="1"/>
              <a:t>search&amp;page</a:t>
            </a:r>
            <a:r>
              <a:rPr lang="de-DE" dirty="0"/>
              <a:t>=1&amp;position=0&amp;uuid=9bdedc7d-5ac0-4550-b7d6-2689f24cb2fa&amp;query=</a:t>
            </a:r>
            <a:r>
              <a:rPr lang="de-DE" dirty="0" err="1"/>
              <a:t>pedestrians</a:t>
            </a:r>
            <a:endParaRPr lang="de-DE" dirty="0"/>
          </a:p>
          <a:p>
            <a:pPr marL="0" indent="0">
              <a:buNone/>
            </a:pPr>
            <a:r>
              <a:rPr lang="de-DE" dirty="0"/>
              <a:t>https://</a:t>
            </a:r>
            <a:r>
              <a:rPr lang="de-DE" dirty="0" err="1"/>
              <a:t>de.freepik.com</a:t>
            </a:r>
            <a:r>
              <a:rPr lang="de-DE" dirty="0"/>
              <a:t>/</a:t>
            </a:r>
            <a:r>
              <a:rPr lang="de-DE" dirty="0" err="1"/>
              <a:t>fotos</a:t>
            </a:r>
            <a:r>
              <a:rPr lang="de-DE" dirty="0"/>
              <a:t>-kostenlos/ansicht-der-belebten-strasse-mit-leuten-und-karte_11168298.htm#fromView=</a:t>
            </a:r>
            <a:r>
              <a:rPr lang="de-DE" dirty="0" err="1"/>
              <a:t>search&amp;page</a:t>
            </a:r>
            <a:r>
              <a:rPr lang="de-DE" dirty="0"/>
              <a:t>=1&amp;position=27&amp;uuid=ff7a1adc-9595-46bb-acb1-6d1fe29b5f4f&amp;query=</a:t>
            </a:r>
            <a:r>
              <a:rPr lang="de-DE" dirty="0" err="1"/>
              <a:t>intersection+pedestrians</a:t>
            </a:r>
            <a:endParaRPr lang="de-DE" dirty="0"/>
          </a:p>
          <a:p>
            <a:pPr marL="0" indent="0">
              <a:buNone/>
            </a:pPr>
            <a:r>
              <a:rPr lang="de-DE" dirty="0"/>
              <a:t>https://</a:t>
            </a:r>
            <a:r>
              <a:rPr lang="de-DE" dirty="0" err="1"/>
              <a:t>pixabay.com</a:t>
            </a:r>
            <a:r>
              <a:rPr lang="de-DE" dirty="0"/>
              <a:t>/de/</a:t>
            </a:r>
            <a:r>
              <a:rPr lang="de-DE" dirty="0" err="1"/>
              <a:t>photos</a:t>
            </a:r>
            <a:r>
              <a:rPr lang="de-DE" dirty="0"/>
              <a:t>/ampeldr%c3%bccker-signal-anforderungsger%c3%a4t-1053727/</a:t>
            </a:r>
          </a:p>
          <a:p>
            <a:pPr marL="0" indent="0">
              <a:buNone/>
            </a:pPr>
            <a:r>
              <a:rPr lang="de-DE" dirty="0"/>
              <a:t>https://</a:t>
            </a:r>
            <a:r>
              <a:rPr lang="de-DE" dirty="0" err="1"/>
              <a:t>pixabay.com</a:t>
            </a:r>
            <a:r>
              <a:rPr lang="de-DE" dirty="0"/>
              <a:t>/de/</a:t>
            </a:r>
            <a:r>
              <a:rPr lang="de-DE" dirty="0" err="1"/>
              <a:t>photos</a:t>
            </a:r>
            <a:r>
              <a:rPr lang="de-DE" dirty="0"/>
              <a:t>/rollstuhlsymbol-stra%c3%9fenschild-stra%c3%9fe-6874070/</a:t>
            </a:r>
          </a:p>
          <a:p>
            <a:pPr marL="0" indent="0">
              <a:buNone/>
            </a:pPr>
            <a:r>
              <a:rPr lang="de-DE" dirty="0"/>
              <a:t>https://</a:t>
            </a:r>
            <a:r>
              <a:rPr lang="de-DE" dirty="0" err="1"/>
              <a:t>pixabay.com</a:t>
            </a:r>
            <a:r>
              <a:rPr lang="de-DE" dirty="0"/>
              <a:t>/de/</a:t>
            </a:r>
            <a:r>
              <a:rPr lang="de-DE" dirty="0" err="1"/>
              <a:t>photos</a:t>
            </a:r>
            <a:r>
              <a:rPr lang="de-DE" dirty="0"/>
              <a:t>/b%c3%bcrgersteig-stra%c3%9fe-barrierefreiheit-5748852/</a:t>
            </a:r>
          </a:p>
          <a:p>
            <a:pPr marL="0" indent="0">
              <a:buNone/>
            </a:pPr>
            <a:r>
              <a:rPr lang="de-DE" dirty="0"/>
              <a:t>https://</a:t>
            </a:r>
            <a:r>
              <a:rPr lang="de-DE" dirty="0" err="1"/>
              <a:t>de.freepik.com</a:t>
            </a:r>
            <a:r>
              <a:rPr lang="de-DE" dirty="0"/>
              <a:t>/</a:t>
            </a:r>
            <a:r>
              <a:rPr lang="de-DE" dirty="0" err="1"/>
              <a:t>fotos</a:t>
            </a:r>
            <a:r>
              <a:rPr lang="de-DE" dirty="0"/>
              <a:t>-kostenlos/voller-schuss-glueckliche-menschen-die-zusammen-gehen_23179514.htm#fromView=</a:t>
            </a:r>
            <a:r>
              <a:rPr lang="de-DE" dirty="0" err="1"/>
              <a:t>search&amp;page</a:t>
            </a:r>
            <a:r>
              <a:rPr lang="de-DE" dirty="0"/>
              <a:t>=1&amp;position=29&amp;uuid=29ee22e6-556b-4e1d-bd34-715469535a6d&amp;query=</a:t>
            </a:r>
            <a:r>
              <a:rPr lang="de-DE" dirty="0" err="1"/>
              <a:t>foot+traffic</a:t>
            </a:r>
            <a:endParaRPr lang="de-DE" dirty="0"/>
          </a:p>
          <a:p>
            <a:pPr marL="0" indent="0">
              <a:buNone/>
            </a:pPr>
            <a:r>
              <a:rPr lang="de-DE" dirty="0"/>
              <a:t>https://</a:t>
            </a:r>
            <a:r>
              <a:rPr lang="de-DE" dirty="0" err="1"/>
              <a:t>pixabay.com</a:t>
            </a:r>
            <a:r>
              <a:rPr lang="de-DE" dirty="0"/>
              <a:t>/de/</a:t>
            </a:r>
            <a:r>
              <a:rPr lang="de-DE" dirty="0" err="1"/>
              <a:t>photos</a:t>
            </a:r>
            <a:r>
              <a:rPr lang="de-DE" dirty="0"/>
              <a:t>/stadt-einkaufsstra%c3%9fe-einkaufszentrum-3577655/</a:t>
            </a:r>
          </a:p>
        </p:txBody>
      </p:sp>
    </p:spTree>
    <p:extLst>
      <p:ext uri="{BB962C8B-B14F-4D97-AF65-F5344CB8AC3E}">
        <p14:creationId xmlns:p14="http://schemas.microsoft.com/office/powerpoint/2010/main" val="2776276544"/>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DE8C3-79C8-D607-3727-3601B8BF2FA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BD82545-204A-56DD-6BE6-5337D6E6DF35}"/>
              </a:ext>
            </a:extLst>
          </p:cNvPr>
          <p:cNvSpPr>
            <a:spLocks noGrp="1"/>
          </p:cNvSpPr>
          <p:nvPr>
            <p:ph type="title"/>
          </p:nvPr>
        </p:nvSpPr>
        <p:spPr/>
        <p:txBody>
          <a:bodyPr/>
          <a:lstStyle/>
          <a:p>
            <a:r>
              <a:rPr lang="de-DE" dirty="0"/>
              <a:t>Sources - </a:t>
            </a:r>
            <a:r>
              <a:rPr lang="de-DE" dirty="0" err="1"/>
              <a:t>Literature</a:t>
            </a:r>
            <a:endParaRPr lang="de-DE" dirty="0"/>
          </a:p>
        </p:txBody>
      </p:sp>
      <p:sp>
        <p:nvSpPr>
          <p:cNvPr id="3" name="Textplatzhalter 2">
            <a:extLst>
              <a:ext uri="{FF2B5EF4-FFF2-40B4-BE49-F238E27FC236}">
                <a16:creationId xmlns:a16="http://schemas.microsoft.com/office/drawing/2014/main" id="{889A79E7-C4CE-3BE6-EE55-6C9DF67D20CF}"/>
              </a:ext>
            </a:extLst>
          </p:cNvPr>
          <p:cNvSpPr>
            <a:spLocks noGrp="1"/>
          </p:cNvSpPr>
          <p:nvPr>
            <p:ph type="body" sz="half" idx="1"/>
          </p:nvPr>
        </p:nvSpPr>
        <p:spPr/>
        <p:txBody>
          <a:bodyPr>
            <a:normAutofit/>
          </a:bodyPr>
          <a:lstStyle/>
          <a:p>
            <a:pPr marL="0" indent="0">
              <a:buNone/>
            </a:pPr>
            <a:r>
              <a:rPr lang="de-DE" sz="1900" dirty="0"/>
              <a:t>DVR 2020: Jahresbericht. https://</a:t>
            </a:r>
            <a:r>
              <a:rPr lang="de-DE" sz="1900" dirty="0" err="1"/>
              <a:t>www.dvr.de</a:t>
            </a:r>
            <a:r>
              <a:rPr lang="de-DE" sz="1900" dirty="0"/>
              <a:t>/</a:t>
            </a:r>
            <a:r>
              <a:rPr lang="de-DE" sz="1900" dirty="0" err="1"/>
              <a:t>fileadmin</a:t>
            </a:r>
            <a:r>
              <a:rPr lang="de-DE" sz="1900" dirty="0"/>
              <a:t>/</a:t>
            </a:r>
            <a:r>
              <a:rPr lang="de-DE" sz="1900" dirty="0" err="1"/>
              <a:t>downloads</a:t>
            </a:r>
            <a:r>
              <a:rPr lang="de-DE" sz="1900" dirty="0"/>
              <a:t>/Jahresbericht/DVR-Jahresbericht-2020.pdf (03.02.26).</a:t>
            </a:r>
          </a:p>
          <a:p>
            <a:pPr marL="0" indent="0">
              <a:buNone/>
            </a:pPr>
            <a:r>
              <a:rPr lang="de-DE" sz="1900" dirty="0" err="1"/>
              <a:t>MiD</a:t>
            </a:r>
            <a:r>
              <a:rPr lang="de-DE" sz="1900" dirty="0"/>
              <a:t> 2017: Ergebnisbericht. https://</a:t>
            </a:r>
            <a:r>
              <a:rPr lang="de-DE" sz="1900" dirty="0" err="1"/>
              <a:t>www.mobilitaet</a:t>
            </a:r>
            <a:r>
              <a:rPr lang="de-DE" sz="1900" dirty="0"/>
              <a:t>-in-</a:t>
            </a:r>
            <a:r>
              <a:rPr lang="de-DE" sz="1900" dirty="0" err="1"/>
              <a:t>deutschland.de</a:t>
            </a:r>
            <a:r>
              <a:rPr lang="de-DE" sz="1900" dirty="0"/>
              <a:t>/</a:t>
            </a:r>
            <a:r>
              <a:rPr lang="de-DE" sz="1900" dirty="0" err="1"/>
              <a:t>archive</a:t>
            </a:r>
            <a:r>
              <a:rPr lang="de-DE" sz="1900" dirty="0"/>
              <a:t>/</a:t>
            </a:r>
            <a:r>
              <a:rPr lang="de-DE" sz="1900" dirty="0" err="1"/>
              <a:t>pdf</a:t>
            </a:r>
            <a:r>
              <a:rPr lang="de-DE" sz="1900" dirty="0"/>
              <a:t>/MiD2017_Ergebnisbericht.pdf (03.02.26).</a:t>
            </a:r>
          </a:p>
          <a:p>
            <a:pPr marL="0" indent="0">
              <a:buNone/>
            </a:pPr>
            <a:r>
              <a:rPr lang="de-DE" sz="1900" dirty="0"/>
              <a:t>NHTSA 2021: Traffic </a:t>
            </a:r>
            <a:r>
              <a:rPr lang="de-DE" sz="1900" dirty="0" err="1"/>
              <a:t>Safety</a:t>
            </a:r>
            <a:r>
              <a:rPr lang="de-DE" sz="1900" dirty="0"/>
              <a:t> Facts. https://</a:t>
            </a:r>
            <a:r>
              <a:rPr lang="de-DE" sz="1900" dirty="0" err="1"/>
              <a:t>crashstats.nhtsa.dot.gov</a:t>
            </a:r>
            <a:r>
              <a:rPr lang="de-DE" sz="1900" dirty="0"/>
              <a:t>/</a:t>
            </a:r>
            <a:r>
              <a:rPr lang="de-DE" sz="1900" dirty="0" err="1"/>
              <a:t>Api</a:t>
            </a:r>
            <a:r>
              <a:rPr lang="de-DE" sz="1900" dirty="0"/>
              <a:t>/Public/</a:t>
            </a:r>
            <a:r>
              <a:rPr lang="de-DE" sz="1900" dirty="0" err="1"/>
              <a:t>ViewPublication</a:t>
            </a:r>
            <a:r>
              <a:rPr lang="de-DE" sz="1900" dirty="0"/>
              <a:t>/813458.pdf (03.02.26).</a:t>
            </a:r>
          </a:p>
          <a:p>
            <a:pPr marL="0" indent="0">
              <a:buNone/>
            </a:pPr>
            <a:r>
              <a:rPr lang="de-DE" sz="1900" dirty="0"/>
              <a:t>Transport </a:t>
            </a:r>
            <a:r>
              <a:rPr lang="de-DE" sz="1900" dirty="0" err="1"/>
              <a:t>Lexicon</a:t>
            </a:r>
            <a:r>
              <a:rPr lang="de-DE" sz="1900" dirty="0"/>
              <a:t> </a:t>
            </a:r>
            <a:r>
              <a:rPr lang="de-DE" sz="1900" dirty="0" err="1"/>
              <a:t>n.y</a:t>
            </a:r>
            <a:r>
              <a:rPr lang="de-DE" sz="1900" dirty="0"/>
              <a:t>.: </a:t>
            </a:r>
            <a:r>
              <a:rPr lang="de-DE" sz="1900" dirty="0" err="1"/>
              <a:t>Copenhagen‘s</a:t>
            </a:r>
            <a:r>
              <a:rPr lang="de-DE" sz="1900" dirty="0"/>
              <a:t> 15-minute-city. https://</a:t>
            </a:r>
            <a:r>
              <a:rPr lang="de-DE" sz="1900" dirty="0" err="1"/>
              <a:t>www.transport-lexicon.com</a:t>
            </a:r>
            <a:r>
              <a:rPr lang="de-DE" sz="1900" dirty="0"/>
              <a:t>/</a:t>
            </a:r>
            <a:r>
              <a:rPr lang="de-DE" sz="1900" dirty="0" err="1"/>
              <a:t>cms</a:t>
            </a:r>
            <a:r>
              <a:rPr lang="de-DE" sz="1900" dirty="0"/>
              <a:t>/</a:t>
            </a:r>
            <a:r>
              <a:rPr lang="de-DE" sz="1900" dirty="0" err="1"/>
              <a:t>lexicon</a:t>
            </a:r>
            <a:r>
              <a:rPr lang="de-DE" sz="1900" dirty="0"/>
              <a:t>/lexikon-c/copenhagen-s-15-minute-city.html (03.02.26).</a:t>
            </a:r>
          </a:p>
          <a:p>
            <a:pPr marL="0" indent="0">
              <a:buNone/>
            </a:pPr>
            <a:r>
              <a:rPr lang="de-DE" sz="1900" dirty="0"/>
              <a:t>WHO 2023: New WHO Manual </a:t>
            </a:r>
            <a:r>
              <a:rPr lang="de-DE" sz="1900" dirty="0" err="1"/>
              <a:t>aims</a:t>
            </a:r>
            <a:r>
              <a:rPr lang="de-DE" sz="1900" dirty="0"/>
              <a:t> </a:t>
            </a:r>
            <a:r>
              <a:rPr lang="de-DE" sz="1900" dirty="0" err="1"/>
              <a:t>to</a:t>
            </a:r>
            <a:r>
              <a:rPr lang="de-DE" sz="1900" dirty="0"/>
              <a:t> </a:t>
            </a:r>
            <a:r>
              <a:rPr lang="de-DE" sz="1900" dirty="0" err="1"/>
              <a:t>strengthen</a:t>
            </a:r>
            <a:r>
              <a:rPr lang="de-DE" sz="1900" dirty="0"/>
              <a:t> </a:t>
            </a:r>
            <a:r>
              <a:rPr lang="de-DE" sz="1900" dirty="0" err="1"/>
              <a:t>pedestrian</a:t>
            </a:r>
            <a:r>
              <a:rPr lang="de-DE" sz="1900" dirty="0"/>
              <a:t> </a:t>
            </a:r>
            <a:r>
              <a:rPr lang="de-DE" sz="1900" dirty="0" err="1"/>
              <a:t>safety</a:t>
            </a:r>
            <a:r>
              <a:rPr lang="de-DE" sz="1900" dirty="0"/>
              <a:t>. https://</a:t>
            </a:r>
            <a:r>
              <a:rPr lang="de-DE" sz="1900" dirty="0" err="1"/>
              <a:t>www.who.int</a:t>
            </a:r>
            <a:r>
              <a:rPr lang="de-DE" sz="1900" dirty="0"/>
              <a:t>/</a:t>
            </a:r>
            <a:r>
              <a:rPr lang="de-DE" sz="1900" dirty="0" err="1"/>
              <a:t>news</a:t>
            </a:r>
            <a:r>
              <a:rPr lang="de-DE" sz="1900" dirty="0"/>
              <a:t>/item/03-05-2023-new-who-manual-aims-to-strengthen-pedestrian-safety? (03.02.26).</a:t>
            </a:r>
          </a:p>
        </p:txBody>
      </p:sp>
    </p:spTree>
    <p:extLst>
      <p:ext uri="{BB962C8B-B14F-4D97-AF65-F5344CB8AC3E}">
        <p14:creationId xmlns:p14="http://schemas.microsoft.com/office/powerpoint/2010/main" val="39314125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0B875-C2F7-8176-2AB5-D0FF8AA29F32}"/>
              </a:ext>
            </a:extLst>
          </p:cNvPr>
          <p:cNvSpPr>
            <a:spLocks noGrp="1"/>
          </p:cNvSpPr>
          <p:nvPr>
            <p:ph type="title"/>
          </p:nvPr>
        </p:nvSpPr>
        <p:spPr/>
        <p:txBody>
          <a:bodyPr/>
          <a:lstStyle/>
          <a:p>
            <a:r>
              <a:rPr lang="pl-PL" dirty="0" err="1"/>
              <a:t>Overview</a:t>
            </a:r>
            <a:endParaRPr lang="pl-PL" dirty="0"/>
          </a:p>
        </p:txBody>
      </p:sp>
      <p:sp>
        <p:nvSpPr>
          <p:cNvPr id="3" name="Text Placeholder 2">
            <a:extLst>
              <a:ext uri="{FF2B5EF4-FFF2-40B4-BE49-F238E27FC236}">
                <a16:creationId xmlns:a16="http://schemas.microsoft.com/office/drawing/2014/main" id="{275D9359-CE52-5B2A-B3F7-4A73C60B6CC8}"/>
              </a:ext>
            </a:extLst>
          </p:cNvPr>
          <p:cNvSpPr>
            <a:spLocks noGrp="1"/>
          </p:cNvSpPr>
          <p:nvPr>
            <p:ph type="body" sz="half" idx="1"/>
          </p:nvPr>
        </p:nvSpPr>
        <p:spPr/>
        <p:txBody>
          <a:bodyPr>
            <a:normAutofit/>
          </a:bodyPr>
          <a:lstStyle/>
          <a:p>
            <a:pPr marL="0" indent="0">
              <a:buNone/>
            </a:pPr>
            <a:r>
              <a:rPr lang="de-DE" dirty="0"/>
              <a:t>Basics: Non-</a:t>
            </a:r>
            <a:r>
              <a:rPr lang="de-DE" dirty="0" err="1"/>
              <a:t>motorized</a:t>
            </a:r>
            <a:r>
              <a:rPr lang="de-DE" dirty="0"/>
              <a:t> Private Transport</a:t>
            </a:r>
          </a:p>
          <a:p>
            <a:pPr marL="0" indent="0">
              <a:buNone/>
            </a:pPr>
            <a:endParaRPr lang="de-DE" dirty="0"/>
          </a:p>
          <a:p>
            <a:pPr marL="0" indent="0">
              <a:buNone/>
            </a:pPr>
            <a:r>
              <a:rPr lang="de-DE" dirty="0" err="1"/>
              <a:t>Pedestrian</a:t>
            </a:r>
            <a:r>
              <a:rPr lang="de-DE" dirty="0"/>
              <a:t> Traffic: Development and Challenges</a:t>
            </a:r>
          </a:p>
          <a:p>
            <a:pPr marL="0" indent="0">
              <a:buNone/>
            </a:pPr>
            <a:endParaRPr lang="de-DE" dirty="0"/>
          </a:p>
          <a:p>
            <a:pPr marL="0" indent="0">
              <a:buNone/>
            </a:pPr>
            <a:r>
              <a:rPr lang="de-DE" dirty="0"/>
              <a:t>Traffic </a:t>
            </a:r>
            <a:r>
              <a:rPr lang="de-DE" dirty="0" err="1"/>
              <a:t>Safety</a:t>
            </a:r>
            <a:r>
              <a:rPr lang="de-DE" dirty="0"/>
              <a:t> </a:t>
            </a:r>
            <a:r>
              <a:rPr lang="de-DE" dirty="0" err="1"/>
              <a:t>for</a:t>
            </a:r>
            <a:r>
              <a:rPr lang="de-DE" dirty="0"/>
              <a:t> </a:t>
            </a:r>
            <a:r>
              <a:rPr lang="de-DE" dirty="0" err="1"/>
              <a:t>Pedestrians</a:t>
            </a:r>
            <a:endParaRPr lang="de-DE" dirty="0"/>
          </a:p>
          <a:p>
            <a:pPr marL="0" indent="0">
              <a:buNone/>
            </a:pPr>
            <a:endParaRPr lang="de-DE" dirty="0"/>
          </a:p>
          <a:p>
            <a:pPr marL="0" indent="0">
              <a:buNone/>
            </a:pPr>
            <a:r>
              <a:rPr lang="de-DE" dirty="0"/>
              <a:t>Promotion </a:t>
            </a:r>
            <a:r>
              <a:rPr lang="de-DE" dirty="0" err="1"/>
              <a:t>of</a:t>
            </a:r>
            <a:r>
              <a:rPr lang="de-DE" dirty="0"/>
              <a:t> </a:t>
            </a:r>
            <a:r>
              <a:rPr lang="de-DE" dirty="0" err="1"/>
              <a:t>Pedestrian</a:t>
            </a:r>
            <a:r>
              <a:rPr lang="de-DE" dirty="0"/>
              <a:t> Traffic</a:t>
            </a:r>
          </a:p>
        </p:txBody>
      </p:sp>
    </p:spTree>
    <p:extLst>
      <p:ext uri="{BB962C8B-B14F-4D97-AF65-F5344CB8AC3E}">
        <p14:creationId xmlns:p14="http://schemas.microsoft.com/office/powerpoint/2010/main" val="402108470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BA2EB-909F-4521-54AE-C2F8988F01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FA8231-8B9E-1097-C46E-878DE6382790}"/>
              </a:ext>
            </a:extLst>
          </p:cNvPr>
          <p:cNvSpPr>
            <a:spLocks noGrp="1"/>
          </p:cNvSpPr>
          <p:nvPr>
            <p:ph type="title"/>
          </p:nvPr>
        </p:nvSpPr>
        <p:spPr/>
        <p:txBody>
          <a:bodyPr/>
          <a:lstStyle/>
          <a:p>
            <a:r>
              <a:rPr lang="pl-PL" dirty="0" err="1"/>
              <a:t>Overview</a:t>
            </a:r>
            <a:endParaRPr lang="pl-PL" dirty="0"/>
          </a:p>
        </p:txBody>
      </p:sp>
      <p:sp>
        <p:nvSpPr>
          <p:cNvPr id="3" name="Text Placeholder 2">
            <a:extLst>
              <a:ext uri="{FF2B5EF4-FFF2-40B4-BE49-F238E27FC236}">
                <a16:creationId xmlns:a16="http://schemas.microsoft.com/office/drawing/2014/main" id="{6657FB01-5E5A-6880-1380-164E0BEA425E}"/>
              </a:ext>
            </a:extLst>
          </p:cNvPr>
          <p:cNvSpPr>
            <a:spLocks noGrp="1"/>
          </p:cNvSpPr>
          <p:nvPr>
            <p:ph type="body" sz="half" idx="1"/>
          </p:nvPr>
        </p:nvSpPr>
        <p:spPr/>
        <p:txBody>
          <a:bodyPr>
            <a:normAutofit/>
          </a:bodyPr>
          <a:lstStyle/>
          <a:p>
            <a:pPr marL="0" indent="0">
              <a:buNone/>
            </a:pPr>
            <a:r>
              <a:rPr lang="de-DE" b="1" dirty="0"/>
              <a:t>Basics: Non-</a:t>
            </a:r>
            <a:r>
              <a:rPr lang="de-DE" b="1" dirty="0" err="1"/>
              <a:t>motorized</a:t>
            </a:r>
            <a:r>
              <a:rPr lang="de-DE" b="1" dirty="0"/>
              <a:t> Private Transport</a:t>
            </a:r>
          </a:p>
          <a:p>
            <a:pPr marL="0" indent="0">
              <a:buNone/>
            </a:pPr>
            <a:endParaRPr lang="de-DE" dirty="0"/>
          </a:p>
          <a:p>
            <a:pPr marL="0" indent="0">
              <a:buNone/>
            </a:pPr>
            <a:r>
              <a:rPr lang="de-DE" dirty="0" err="1"/>
              <a:t>Pedestrian</a:t>
            </a:r>
            <a:r>
              <a:rPr lang="de-DE" dirty="0"/>
              <a:t> Traffic: Development and Challenges</a:t>
            </a:r>
          </a:p>
          <a:p>
            <a:pPr marL="0" indent="0">
              <a:buNone/>
            </a:pPr>
            <a:endParaRPr lang="de-DE" dirty="0"/>
          </a:p>
          <a:p>
            <a:pPr marL="0" indent="0">
              <a:buNone/>
            </a:pPr>
            <a:r>
              <a:rPr lang="de-DE" dirty="0"/>
              <a:t>Traffic </a:t>
            </a:r>
            <a:r>
              <a:rPr lang="de-DE" dirty="0" err="1"/>
              <a:t>Safety</a:t>
            </a:r>
            <a:r>
              <a:rPr lang="de-DE" dirty="0"/>
              <a:t> </a:t>
            </a:r>
            <a:r>
              <a:rPr lang="de-DE" dirty="0" err="1"/>
              <a:t>for</a:t>
            </a:r>
            <a:r>
              <a:rPr lang="de-DE" dirty="0"/>
              <a:t> </a:t>
            </a:r>
            <a:r>
              <a:rPr lang="de-DE" dirty="0" err="1"/>
              <a:t>Pedestrians</a:t>
            </a:r>
            <a:endParaRPr lang="de-DE" dirty="0"/>
          </a:p>
          <a:p>
            <a:pPr marL="0" indent="0">
              <a:buNone/>
            </a:pPr>
            <a:endParaRPr lang="de-DE" dirty="0"/>
          </a:p>
          <a:p>
            <a:pPr marL="0" indent="0">
              <a:buNone/>
            </a:pPr>
            <a:r>
              <a:rPr lang="de-DE" dirty="0"/>
              <a:t>Promotion </a:t>
            </a:r>
            <a:r>
              <a:rPr lang="de-DE" dirty="0" err="1"/>
              <a:t>of</a:t>
            </a:r>
            <a:r>
              <a:rPr lang="de-DE" dirty="0"/>
              <a:t> </a:t>
            </a:r>
            <a:r>
              <a:rPr lang="de-DE" dirty="0" err="1"/>
              <a:t>Pedestrian</a:t>
            </a:r>
            <a:r>
              <a:rPr lang="de-DE" dirty="0"/>
              <a:t> Traffic</a:t>
            </a:r>
          </a:p>
        </p:txBody>
      </p:sp>
    </p:spTree>
    <p:extLst>
      <p:ext uri="{BB962C8B-B14F-4D97-AF65-F5344CB8AC3E}">
        <p14:creationId xmlns:p14="http://schemas.microsoft.com/office/powerpoint/2010/main" val="34515546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8F9A9B-1F49-4E1C-C8B3-6ACAC9CB5399}"/>
              </a:ext>
            </a:extLst>
          </p:cNvPr>
          <p:cNvSpPr>
            <a:spLocks noGrp="1"/>
          </p:cNvSpPr>
          <p:nvPr>
            <p:ph type="title"/>
          </p:nvPr>
        </p:nvSpPr>
        <p:spPr/>
        <p:txBody>
          <a:bodyPr/>
          <a:lstStyle/>
          <a:p>
            <a:r>
              <a:rPr lang="de-DE"/>
              <a:t>Definition, </a:t>
            </a:r>
            <a:r>
              <a:rPr lang="de-DE" err="1"/>
              <a:t>what</a:t>
            </a:r>
            <a:r>
              <a:rPr lang="de-DE"/>
              <a:t> </a:t>
            </a:r>
            <a:r>
              <a:rPr lang="de-DE" err="1"/>
              <a:t>count</a:t>
            </a:r>
            <a:r>
              <a:rPr lang="de-DE"/>
              <a:t> </a:t>
            </a:r>
            <a:r>
              <a:rPr lang="de-DE" err="1"/>
              <a:t>as</a:t>
            </a:r>
            <a:r>
              <a:rPr lang="de-DE"/>
              <a:t> </a:t>
            </a:r>
            <a:r>
              <a:rPr lang="de-DE" err="1"/>
              <a:t>Pedastrian</a:t>
            </a:r>
            <a:endParaRPr lang="de-DE"/>
          </a:p>
        </p:txBody>
      </p:sp>
      <p:sp>
        <p:nvSpPr>
          <p:cNvPr id="3" name="Text Placeholder 2">
            <a:extLst>
              <a:ext uri="{FF2B5EF4-FFF2-40B4-BE49-F238E27FC236}">
                <a16:creationId xmlns:a16="http://schemas.microsoft.com/office/drawing/2014/main" id="{F7820395-E58A-5E84-3233-0593C4647029}"/>
              </a:ext>
            </a:extLst>
          </p:cNvPr>
          <p:cNvSpPr>
            <a:spLocks noGrp="1"/>
          </p:cNvSpPr>
          <p:nvPr>
            <p:ph type="body" sz="quarter" idx="11"/>
          </p:nvPr>
        </p:nvSpPr>
        <p:spPr/>
        <p:txBody>
          <a:bodyPr/>
          <a:lstStyle/>
          <a:p>
            <a:endParaRPr lang="en-GB" dirty="0"/>
          </a:p>
        </p:txBody>
      </p:sp>
      <p:pic>
        <p:nvPicPr>
          <p:cNvPr id="4" name="Grafik 3">
            <a:extLst>
              <a:ext uri="{FF2B5EF4-FFF2-40B4-BE49-F238E27FC236}">
                <a16:creationId xmlns:a16="http://schemas.microsoft.com/office/drawing/2014/main" id="{533F6A8C-1694-3ECC-224A-D4AD9FC68B56}"/>
              </a:ext>
            </a:extLst>
          </p:cNvPr>
          <p:cNvPicPr>
            <a:picLocks noChangeAspect="1"/>
          </p:cNvPicPr>
          <p:nvPr/>
        </p:nvPicPr>
        <p:blipFill>
          <a:blip r:embed="rId2"/>
          <a:stretch>
            <a:fillRect/>
          </a:stretch>
        </p:blipFill>
        <p:spPr>
          <a:xfrm>
            <a:off x="838201" y="4683967"/>
            <a:ext cx="1918310" cy="1168777"/>
          </a:xfrm>
          <a:prstGeom prst="rect">
            <a:avLst/>
          </a:prstGeom>
        </p:spPr>
      </p:pic>
      <p:pic>
        <p:nvPicPr>
          <p:cNvPr id="1028" name="Picture 4" descr="Diverse children playing silhouettes, scooter, swing, hula hoop, drumming, wheelchair, active fun, childhood games, black vector illustration.">
            <a:extLst>
              <a:ext uri="{FF2B5EF4-FFF2-40B4-BE49-F238E27FC236}">
                <a16:creationId xmlns:a16="http://schemas.microsoft.com/office/drawing/2014/main" id="{44495A4D-92F9-DE69-2897-FF5E4D9DEE3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9033"/>
          <a:stretch>
            <a:fillRect/>
          </a:stretch>
        </p:blipFill>
        <p:spPr bwMode="auto">
          <a:xfrm>
            <a:off x="7084090" y="1380833"/>
            <a:ext cx="2862716" cy="330313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kater Silhouette">
            <a:extLst>
              <a:ext uri="{FF2B5EF4-FFF2-40B4-BE49-F238E27FC236}">
                <a16:creationId xmlns:a16="http://schemas.microsoft.com/office/drawing/2014/main" id="{21501A15-B6D2-6AAA-E0F7-7436210C74C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8963"/>
          <a:stretch>
            <a:fillRect/>
          </a:stretch>
        </p:blipFill>
        <p:spPr bwMode="auto">
          <a:xfrm>
            <a:off x="2828757" y="1955687"/>
            <a:ext cx="1637370" cy="246328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Diverse children playing silhouettes, scooter, swing, hula hoop, drumming, wheelchair, active fun, childhood games, black vector illustration.">
            <a:extLst>
              <a:ext uri="{FF2B5EF4-FFF2-40B4-BE49-F238E27FC236}">
                <a16:creationId xmlns:a16="http://schemas.microsoft.com/office/drawing/2014/main" id="{43FF0FD2-399C-9284-B8AC-082940B5F1A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565" r="58468"/>
          <a:stretch>
            <a:fillRect/>
          </a:stretch>
        </p:blipFill>
        <p:spPr bwMode="auto">
          <a:xfrm>
            <a:off x="4512489" y="3705178"/>
            <a:ext cx="2571601" cy="2967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02265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CA525-9505-CD3F-DA19-6BF40C6D2EB3}"/>
              </a:ext>
            </a:extLst>
          </p:cNvPr>
          <p:cNvSpPr>
            <a:spLocks noGrp="1"/>
          </p:cNvSpPr>
          <p:nvPr>
            <p:ph type="title"/>
          </p:nvPr>
        </p:nvSpPr>
        <p:spPr>
          <a:xfrm>
            <a:off x="603252" y="539751"/>
            <a:ext cx="8004719" cy="847091"/>
          </a:xfrm>
        </p:spPr>
        <p:txBody>
          <a:bodyPr/>
          <a:lstStyle/>
          <a:p>
            <a:r>
              <a:rPr lang="pl-PL" dirty="0"/>
              <a:t>Basics: </a:t>
            </a:r>
            <a:br>
              <a:rPr lang="pl-PL" dirty="0"/>
            </a:br>
            <a:r>
              <a:rPr lang="pl-PL" dirty="0"/>
              <a:t>The </a:t>
            </a:r>
            <a:r>
              <a:rPr lang="pl-PL" dirty="0" err="1"/>
              <a:t>Environmental</a:t>
            </a:r>
            <a:r>
              <a:rPr lang="pl-PL" dirty="0"/>
              <a:t> </a:t>
            </a:r>
            <a:r>
              <a:rPr lang="pl-PL" dirty="0" err="1"/>
              <a:t>Compound</a:t>
            </a:r>
            <a:endParaRPr lang="pl-PL" dirty="0"/>
          </a:p>
        </p:txBody>
      </p:sp>
      <p:sp>
        <p:nvSpPr>
          <p:cNvPr id="3" name="Text Placeholder 2">
            <a:extLst>
              <a:ext uri="{FF2B5EF4-FFF2-40B4-BE49-F238E27FC236}">
                <a16:creationId xmlns:a16="http://schemas.microsoft.com/office/drawing/2014/main" id="{2EA51EDF-5192-3D79-C232-CB19DE0D89A1}"/>
              </a:ext>
            </a:extLst>
          </p:cNvPr>
          <p:cNvSpPr>
            <a:spLocks noGrp="1"/>
          </p:cNvSpPr>
          <p:nvPr>
            <p:ph type="body" sz="half" idx="1"/>
          </p:nvPr>
        </p:nvSpPr>
        <p:spPr/>
        <p:txBody>
          <a:bodyPr>
            <a:normAutofit/>
          </a:bodyPr>
          <a:lstStyle/>
          <a:p>
            <a:r>
              <a:rPr lang="de-DE" dirty="0"/>
              <a:t>The Environmental Compound </a:t>
            </a:r>
            <a:r>
              <a:rPr lang="de-DE" dirty="0" err="1"/>
              <a:t>as</a:t>
            </a:r>
            <a:r>
              <a:rPr lang="de-DE" dirty="0"/>
              <a:t> a </a:t>
            </a:r>
            <a:r>
              <a:rPr lang="de-DE" dirty="0" err="1"/>
              <a:t>cooperation</a:t>
            </a:r>
            <a:r>
              <a:rPr lang="de-DE" dirty="0"/>
              <a:t> </a:t>
            </a:r>
            <a:r>
              <a:rPr lang="de-DE" dirty="0" err="1"/>
              <a:t>of</a:t>
            </a:r>
            <a:r>
              <a:rPr lang="de-DE" dirty="0"/>
              <a:t> </a:t>
            </a:r>
            <a:r>
              <a:rPr lang="de-DE" dirty="0" err="1"/>
              <a:t>environmentally</a:t>
            </a:r>
            <a:r>
              <a:rPr lang="de-DE" dirty="0"/>
              <a:t> </a:t>
            </a:r>
            <a:r>
              <a:rPr lang="de-DE" dirty="0" err="1"/>
              <a:t>friendly</a:t>
            </a:r>
            <a:r>
              <a:rPr lang="de-DE" dirty="0"/>
              <a:t> </a:t>
            </a:r>
            <a:r>
              <a:rPr lang="de-DE" dirty="0" err="1"/>
              <a:t>means</a:t>
            </a:r>
            <a:r>
              <a:rPr lang="de-DE" dirty="0"/>
              <a:t> </a:t>
            </a:r>
            <a:r>
              <a:rPr lang="de-DE" dirty="0" err="1"/>
              <a:t>of</a:t>
            </a:r>
            <a:r>
              <a:rPr lang="de-DE" dirty="0"/>
              <a:t> </a:t>
            </a:r>
            <a:r>
              <a:rPr lang="de-DE" dirty="0" err="1"/>
              <a:t>transportation</a:t>
            </a:r>
            <a:r>
              <a:rPr lang="de-DE" dirty="0"/>
              <a:t>:</a:t>
            </a:r>
          </a:p>
          <a:p>
            <a:pPr lvl="1"/>
            <a:r>
              <a:rPr lang="de-DE" dirty="0" err="1"/>
              <a:t>walking</a:t>
            </a:r>
            <a:r>
              <a:rPr lang="de-DE" dirty="0"/>
              <a:t>, also </a:t>
            </a:r>
            <a:r>
              <a:rPr lang="de-DE" dirty="0" err="1"/>
              <a:t>using</a:t>
            </a:r>
            <a:r>
              <a:rPr lang="de-DE" dirty="0"/>
              <a:t> </a:t>
            </a:r>
            <a:r>
              <a:rPr lang="de-DE" dirty="0" err="1"/>
              <a:t>mobility</a:t>
            </a:r>
            <a:r>
              <a:rPr lang="de-DE" dirty="0"/>
              <a:t> </a:t>
            </a:r>
            <a:r>
              <a:rPr lang="de-DE" dirty="0" err="1"/>
              <a:t>aids</a:t>
            </a:r>
            <a:r>
              <a:rPr lang="de-DE" dirty="0"/>
              <a:t> like </a:t>
            </a:r>
            <a:r>
              <a:rPr lang="de-DE" dirty="0" err="1"/>
              <a:t>wheelchairs</a:t>
            </a:r>
            <a:endParaRPr lang="de-DE" dirty="0"/>
          </a:p>
          <a:p>
            <a:pPr lvl="1"/>
            <a:r>
              <a:rPr lang="de-DE" dirty="0" err="1"/>
              <a:t>cycling</a:t>
            </a:r>
            <a:endParaRPr lang="de-DE" dirty="0"/>
          </a:p>
          <a:p>
            <a:pPr lvl="1"/>
            <a:r>
              <a:rPr lang="de-DE" dirty="0"/>
              <a:t>(</a:t>
            </a:r>
            <a:r>
              <a:rPr lang="de-DE" dirty="0" err="1"/>
              <a:t>local</a:t>
            </a:r>
            <a:r>
              <a:rPr lang="de-DE" dirty="0"/>
              <a:t>) </a:t>
            </a:r>
            <a:r>
              <a:rPr lang="de-DE" dirty="0" err="1"/>
              <a:t>public</a:t>
            </a:r>
            <a:r>
              <a:rPr lang="de-DE" dirty="0"/>
              <a:t> </a:t>
            </a:r>
            <a:r>
              <a:rPr lang="de-DE" dirty="0" err="1"/>
              <a:t>transport</a:t>
            </a:r>
            <a:endParaRPr lang="de-DE" dirty="0"/>
          </a:p>
          <a:p>
            <a:pPr lvl="1"/>
            <a:r>
              <a:rPr lang="de-DE" dirty="0" err="1"/>
              <a:t>car</a:t>
            </a:r>
            <a:r>
              <a:rPr lang="de-DE" dirty="0"/>
              <a:t> </a:t>
            </a:r>
            <a:r>
              <a:rPr lang="de-DE" dirty="0" err="1"/>
              <a:t>sharing</a:t>
            </a:r>
            <a:endParaRPr lang="de-DE" dirty="0"/>
          </a:p>
          <a:p>
            <a:pPr lvl="1"/>
            <a:r>
              <a:rPr lang="de-DE" dirty="0" err="1"/>
              <a:t>special</a:t>
            </a:r>
            <a:r>
              <a:rPr lang="de-DE" dirty="0"/>
              <a:t> </a:t>
            </a:r>
            <a:r>
              <a:rPr lang="de-DE" dirty="0" err="1"/>
              <a:t>forms</a:t>
            </a:r>
            <a:r>
              <a:rPr lang="de-DE" dirty="0"/>
              <a:t>: </a:t>
            </a:r>
            <a:r>
              <a:rPr lang="de-DE" dirty="0" err="1"/>
              <a:t>skateboards</a:t>
            </a:r>
            <a:r>
              <a:rPr lang="de-DE" dirty="0"/>
              <a:t>, </a:t>
            </a:r>
            <a:r>
              <a:rPr lang="de-DE" dirty="0" err="1"/>
              <a:t>segways</a:t>
            </a:r>
            <a:r>
              <a:rPr lang="de-DE" dirty="0"/>
              <a:t>, </a:t>
            </a:r>
            <a:r>
              <a:rPr lang="de-DE" dirty="0" err="1"/>
              <a:t>hoverboards</a:t>
            </a:r>
            <a:r>
              <a:rPr lang="de-DE" dirty="0"/>
              <a:t>,...</a:t>
            </a:r>
          </a:p>
        </p:txBody>
      </p:sp>
    </p:spTree>
    <p:extLst>
      <p:ext uri="{BB962C8B-B14F-4D97-AF65-F5344CB8AC3E}">
        <p14:creationId xmlns:p14="http://schemas.microsoft.com/office/powerpoint/2010/main" val="285424475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7572A-F90B-5ADE-AAC3-F249CFB33D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BA6B2F-7A41-0F23-91E4-567E750BF3FE}"/>
              </a:ext>
            </a:extLst>
          </p:cNvPr>
          <p:cNvSpPr>
            <a:spLocks noGrp="1"/>
          </p:cNvSpPr>
          <p:nvPr>
            <p:ph type="title"/>
          </p:nvPr>
        </p:nvSpPr>
        <p:spPr>
          <a:xfrm>
            <a:off x="603252" y="539751"/>
            <a:ext cx="8004719" cy="847091"/>
          </a:xfrm>
        </p:spPr>
        <p:txBody>
          <a:bodyPr/>
          <a:lstStyle/>
          <a:p>
            <a:r>
              <a:rPr lang="pl-PL" dirty="0"/>
              <a:t>Basics: </a:t>
            </a:r>
            <a:br>
              <a:rPr lang="pl-PL" dirty="0"/>
            </a:br>
            <a:endParaRPr lang="pl-PL" dirty="0"/>
          </a:p>
        </p:txBody>
      </p:sp>
      <p:sp>
        <p:nvSpPr>
          <p:cNvPr id="4" name="Abgerundetes Rechteck 3">
            <a:extLst>
              <a:ext uri="{FF2B5EF4-FFF2-40B4-BE49-F238E27FC236}">
                <a16:creationId xmlns:a16="http://schemas.microsoft.com/office/drawing/2014/main" id="{5F64BA34-389E-8ADC-C038-FCB4F48F029D}"/>
              </a:ext>
            </a:extLst>
          </p:cNvPr>
          <p:cNvSpPr/>
          <p:nvPr/>
        </p:nvSpPr>
        <p:spPr>
          <a:xfrm>
            <a:off x="3989524" y="880477"/>
            <a:ext cx="4212952" cy="998855"/>
          </a:xfrm>
          <a:prstGeom prst="round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de-DE" sz="3200" b="0" i="0" u="none" strike="noStrike" cap="none" spc="0" normalizeH="0" baseline="0" dirty="0">
                <a:ln>
                  <a:noFill/>
                </a:ln>
                <a:solidFill>
                  <a:srgbClr val="FFFFFF"/>
                </a:solidFill>
                <a:effectLst/>
                <a:uFillTx/>
                <a:latin typeface="+mj-lt"/>
                <a:ea typeface="Helvetica Neue Medium"/>
                <a:cs typeface="Helvetica Neue Medium"/>
                <a:sym typeface="Helvetica Neue Medium"/>
              </a:rPr>
              <a:t>Mobility Transition</a:t>
            </a:r>
          </a:p>
          <a:p>
            <a:pPr marL="0" marR="0" indent="0" algn="ctr" defTabSz="825500" rtl="0" fontAlgn="auto" latinLnBrk="0" hangingPunct="0">
              <a:lnSpc>
                <a:spcPct val="100000"/>
              </a:lnSpc>
              <a:spcBef>
                <a:spcPts val="0"/>
              </a:spcBef>
              <a:spcAft>
                <a:spcPts val="0"/>
              </a:spcAft>
              <a:buClrTx/>
              <a:buSzTx/>
              <a:buFontTx/>
              <a:buNone/>
              <a:tabLst/>
            </a:pPr>
            <a:r>
              <a:rPr lang="de-DE" sz="2000" dirty="0" err="1">
                <a:solidFill>
                  <a:srgbClr val="FFFFFF"/>
                </a:solidFill>
                <a:latin typeface="+mj-lt"/>
                <a:ea typeface="Helvetica Neue Medium"/>
                <a:cs typeface="Helvetica Neue Medium"/>
                <a:sym typeface="Helvetica Neue Medium"/>
              </a:rPr>
              <a:t>towards</a:t>
            </a:r>
            <a:r>
              <a:rPr lang="de-DE" sz="2000" dirty="0">
                <a:solidFill>
                  <a:srgbClr val="FFFFFF"/>
                </a:solidFill>
                <a:latin typeface="+mj-lt"/>
                <a:ea typeface="Helvetica Neue Medium"/>
                <a:cs typeface="Helvetica Neue Medium"/>
                <a:sym typeface="Helvetica Neue Medium"/>
              </a:rPr>
              <a:t> </a:t>
            </a:r>
            <a:r>
              <a:rPr lang="de-DE" sz="2000" dirty="0" err="1">
                <a:solidFill>
                  <a:srgbClr val="FFFFFF"/>
                </a:solidFill>
                <a:latin typeface="+mj-lt"/>
                <a:ea typeface="Helvetica Neue Medium"/>
                <a:cs typeface="Helvetica Neue Medium"/>
                <a:sym typeface="Helvetica Neue Medium"/>
              </a:rPr>
              <a:t>sustainable</a:t>
            </a:r>
            <a:r>
              <a:rPr lang="de-DE" sz="2000" dirty="0">
                <a:solidFill>
                  <a:srgbClr val="FFFFFF"/>
                </a:solidFill>
                <a:latin typeface="+mj-lt"/>
                <a:ea typeface="Helvetica Neue Medium"/>
                <a:cs typeface="Helvetica Neue Medium"/>
                <a:sym typeface="Helvetica Neue Medium"/>
              </a:rPr>
              <a:t> </a:t>
            </a:r>
            <a:r>
              <a:rPr lang="de-DE" sz="2000" dirty="0" err="1">
                <a:solidFill>
                  <a:srgbClr val="FFFFFF"/>
                </a:solidFill>
                <a:latin typeface="+mj-lt"/>
                <a:ea typeface="Helvetica Neue Medium"/>
                <a:cs typeface="Helvetica Neue Medium"/>
                <a:sym typeface="Helvetica Neue Medium"/>
              </a:rPr>
              <a:t>transport</a:t>
            </a:r>
            <a:endParaRPr kumimoji="0" lang="de-DE" sz="2000" b="0" i="0" u="none" strike="noStrike" cap="none" spc="0" normalizeH="0" baseline="0" dirty="0">
              <a:ln>
                <a:noFill/>
              </a:ln>
              <a:solidFill>
                <a:srgbClr val="FFFFFF"/>
              </a:solidFill>
              <a:effectLst/>
              <a:uFillTx/>
              <a:latin typeface="+mj-lt"/>
              <a:ea typeface="Helvetica Neue Medium"/>
              <a:cs typeface="Helvetica Neue Medium"/>
              <a:sym typeface="Helvetica Neue Medium"/>
            </a:endParaRPr>
          </a:p>
        </p:txBody>
      </p:sp>
      <p:sp>
        <p:nvSpPr>
          <p:cNvPr id="5" name="Textfeld 4">
            <a:extLst>
              <a:ext uri="{FF2B5EF4-FFF2-40B4-BE49-F238E27FC236}">
                <a16:creationId xmlns:a16="http://schemas.microsoft.com/office/drawing/2014/main" id="{8FDDE752-B894-9689-F797-9196201511A2}"/>
              </a:ext>
            </a:extLst>
          </p:cNvPr>
          <p:cNvSpPr txBox="1"/>
          <p:nvPr/>
        </p:nvSpPr>
        <p:spPr>
          <a:xfrm>
            <a:off x="3989524" y="1271196"/>
            <a:ext cx="4212952" cy="10120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90000"/>
              </a:lnSpc>
              <a:spcBef>
                <a:spcPts val="4500"/>
              </a:spcBef>
              <a:spcAft>
                <a:spcPts val="0"/>
              </a:spcAft>
              <a:buClrTx/>
              <a:buSzTx/>
              <a:buFontTx/>
              <a:buNone/>
              <a:tabLst/>
            </a:pPr>
            <a:r>
              <a:rPr kumimoji="0" lang="de-DE" b="0" i="0" u="none" strike="noStrike" cap="none" spc="0" normalizeH="0" baseline="0" dirty="0" err="1">
                <a:ln>
                  <a:noFill/>
                </a:ln>
                <a:solidFill>
                  <a:srgbClr val="000000"/>
                </a:solidFill>
                <a:effectLst/>
                <a:uFillTx/>
                <a:latin typeface="+mn-lt"/>
                <a:ea typeface="+mn-ea"/>
                <a:cs typeface="+mn-cs"/>
                <a:sym typeface="Helvetica Neue"/>
              </a:rPr>
              <a:t>is</a:t>
            </a:r>
            <a:r>
              <a:rPr kumimoji="0" lang="de-DE" b="0" i="0" u="none" strike="noStrike" cap="none" spc="0" normalizeH="0" baseline="0" dirty="0">
                <a:ln>
                  <a:noFill/>
                </a:ln>
                <a:solidFill>
                  <a:srgbClr val="000000"/>
                </a:solidFill>
                <a:effectLst/>
                <a:uFillTx/>
                <a:latin typeface="+mn-lt"/>
                <a:ea typeface="+mn-ea"/>
                <a:cs typeface="+mn-cs"/>
                <a:sym typeface="Helvetica Neue"/>
              </a:rPr>
              <a:t> </a:t>
            </a:r>
            <a:r>
              <a:rPr kumimoji="0" lang="de-DE" b="0" i="0" u="none" strike="noStrike" cap="none" spc="0" normalizeH="0" baseline="0" dirty="0" err="1">
                <a:ln>
                  <a:noFill/>
                </a:ln>
                <a:solidFill>
                  <a:srgbClr val="000000"/>
                </a:solidFill>
                <a:effectLst/>
                <a:uFillTx/>
                <a:latin typeface="+mn-lt"/>
                <a:ea typeface="+mn-ea"/>
                <a:cs typeface="+mn-cs"/>
                <a:sym typeface="Helvetica Neue"/>
              </a:rPr>
              <a:t>based</a:t>
            </a:r>
            <a:r>
              <a:rPr kumimoji="0" lang="de-DE" b="0" i="0" u="none" strike="noStrike" cap="none" spc="0" normalizeH="0" baseline="0" dirty="0">
                <a:ln>
                  <a:noFill/>
                </a:ln>
                <a:solidFill>
                  <a:srgbClr val="000000"/>
                </a:solidFill>
                <a:effectLst/>
                <a:uFillTx/>
                <a:latin typeface="+mn-lt"/>
                <a:ea typeface="+mn-ea"/>
                <a:cs typeface="+mn-cs"/>
                <a:sym typeface="Helvetica Neue"/>
              </a:rPr>
              <a:t> on </a:t>
            </a:r>
            <a:r>
              <a:rPr kumimoji="0" lang="de-DE" b="0" i="0" u="none" strike="noStrike" cap="none" spc="0" normalizeH="0" baseline="0" dirty="0" err="1">
                <a:ln>
                  <a:noFill/>
                </a:ln>
                <a:solidFill>
                  <a:srgbClr val="000000"/>
                </a:solidFill>
                <a:effectLst/>
                <a:uFillTx/>
                <a:latin typeface="+mn-lt"/>
                <a:ea typeface="+mn-ea"/>
                <a:cs typeface="+mn-cs"/>
                <a:sym typeface="Helvetica Neue"/>
              </a:rPr>
              <a:t>two</a:t>
            </a:r>
            <a:r>
              <a:rPr kumimoji="0" lang="de-DE" b="0" i="0" u="none" strike="noStrike" cap="none" spc="0" normalizeH="0" baseline="0" dirty="0">
                <a:ln>
                  <a:noFill/>
                </a:ln>
                <a:solidFill>
                  <a:srgbClr val="000000"/>
                </a:solidFill>
                <a:effectLst/>
                <a:uFillTx/>
                <a:latin typeface="+mn-lt"/>
                <a:ea typeface="+mn-ea"/>
                <a:cs typeface="+mn-cs"/>
                <a:sym typeface="Helvetica Neue"/>
              </a:rPr>
              <a:t> </a:t>
            </a:r>
            <a:r>
              <a:rPr kumimoji="0" lang="de-DE" b="0" i="0" u="none" strike="noStrike" cap="none" spc="0" normalizeH="0" baseline="0" dirty="0" err="1">
                <a:ln>
                  <a:noFill/>
                </a:ln>
                <a:solidFill>
                  <a:srgbClr val="000000"/>
                </a:solidFill>
                <a:effectLst/>
                <a:uFillTx/>
                <a:latin typeface="+mn-lt"/>
                <a:ea typeface="+mn-ea"/>
                <a:cs typeface="+mn-cs"/>
                <a:sym typeface="Helvetica Neue"/>
              </a:rPr>
              <a:t>collumns</a:t>
            </a:r>
            <a:endParaRPr kumimoji="0" lang="de-DE" b="0" i="0" u="none" strike="noStrike" cap="none" spc="0" normalizeH="0" baseline="0" dirty="0">
              <a:ln>
                <a:noFill/>
              </a:ln>
              <a:solidFill>
                <a:srgbClr val="000000"/>
              </a:solidFill>
              <a:effectLst/>
              <a:uFillTx/>
              <a:latin typeface="+mn-lt"/>
              <a:ea typeface="+mn-ea"/>
              <a:cs typeface="+mn-cs"/>
              <a:sym typeface="Helvetica Neue"/>
            </a:endParaRPr>
          </a:p>
        </p:txBody>
      </p:sp>
      <p:sp>
        <p:nvSpPr>
          <p:cNvPr id="6" name="Abgerundetes Rechteck 5">
            <a:extLst>
              <a:ext uri="{FF2B5EF4-FFF2-40B4-BE49-F238E27FC236}">
                <a16:creationId xmlns:a16="http://schemas.microsoft.com/office/drawing/2014/main" id="{B5D0B848-88EC-9DFD-E925-7ADD685CAFE0}"/>
              </a:ext>
            </a:extLst>
          </p:cNvPr>
          <p:cNvSpPr/>
          <p:nvPr/>
        </p:nvSpPr>
        <p:spPr>
          <a:xfrm>
            <a:off x="6673175" y="2429218"/>
            <a:ext cx="4434804" cy="4199731"/>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825500">
              <a:lnSpc>
                <a:spcPct val="100000"/>
              </a:lnSpc>
              <a:spcBef>
                <a:spcPts val="0"/>
              </a:spcBef>
            </a:pPr>
            <a:endParaRPr lang="de-DE" b="1" dirty="0">
              <a:latin typeface="+mj-lt"/>
            </a:endParaRPr>
          </a:p>
          <a:p>
            <a:pPr algn="ctr" defTabSz="825500">
              <a:lnSpc>
                <a:spcPct val="100000"/>
              </a:lnSpc>
              <a:spcBef>
                <a:spcPts val="0"/>
              </a:spcBef>
            </a:pPr>
            <a:r>
              <a:rPr lang="de-DE" b="1" dirty="0" err="1">
                <a:latin typeface="+mj-lt"/>
              </a:rPr>
              <a:t>technological</a:t>
            </a:r>
            <a:r>
              <a:rPr lang="de-DE" b="1" dirty="0">
                <a:latin typeface="+mj-lt"/>
              </a:rPr>
              <a:t> </a:t>
            </a:r>
            <a:r>
              <a:rPr lang="de-DE" b="1" dirty="0" err="1">
                <a:latin typeface="+mj-lt"/>
              </a:rPr>
              <a:t>transition</a:t>
            </a:r>
            <a:endParaRPr lang="de-DE" b="1" dirty="0">
              <a:latin typeface="+mj-lt"/>
            </a:endParaRPr>
          </a:p>
          <a:p>
            <a:pPr algn="ctr" defTabSz="825500">
              <a:lnSpc>
                <a:spcPct val="100000"/>
              </a:lnSpc>
              <a:spcBef>
                <a:spcPts val="0"/>
              </a:spcBef>
            </a:pPr>
            <a:endParaRPr lang="de-DE" b="1" dirty="0">
              <a:latin typeface="+mj-lt"/>
            </a:endParaRPr>
          </a:p>
          <a:p>
            <a:pPr marL="342900" indent="-342900" algn="ctr" defTabSz="825500">
              <a:lnSpc>
                <a:spcPct val="100000"/>
              </a:lnSpc>
              <a:spcBef>
                <a:spcPts val="0"/>
              </a:spcBef>
              <a:buFontTx/>
              <a:buChar char="-"/>
            </a:pPr>
            <a:r>
              <a:rPr lang="de-DE" dirty="0" err="1">
                <a:solidFill>
                  <a:schemeClr val="tx1"/>
                </a:solidFill>
                <a:latin typeface="+mj-lt"/>
                <a:ea typeface="Helvetica Neue Medium"/>
                <a:cs typeface="Helvetica Neue Medium"/>
                <a:sym typeface="Helvetica Neue Medium"/>
              </a:rPr>
              <a:t>improvement</a:t>
            </a:r>
            <a:r>
              <a:rPr lang="de-DE" dirty="0">
                <a:solidFill>
                  <a:schemeClr val="tx1"/>
                </a:solidFill>
                <a:latin typeface="+mj-lt"/>
                <a:ea typeface="Helvetica Neue Medium"/>
                <a:cs typeface="Helvetica Neue Medium"/>
                <a:sym typeface="Helvetica Neue Medium"/>
              </a:rPr>
              <a:t> </a:t>
            </a:r>
            <a:r>
              <a:rPr lang="de-DE" dirty="0" err="1">
                <a:solidFill>
                  <a:schemeClr val="tx1"/>
                </a:solidFill>
                <a:latin typeface="+mj-lt"/>
                <a:ea typeface="Helvetica Neue Medium"/>
                <a:cs typeface="Helvetica Neue Medium"/>
                <a:sym typeface="Helvetica Neue Medium"/>
              </a:rPr>
              <a:t>of</a:t>
            </a:r>
            <a:r>
              <a:rPr lang="de-DE" dirty="0">
                <a:solidFill>
                  <a:schemeClr val="tx1"/>
                </a:solidFill>
                <a:latin typeface="+mj-lt"/>
                <a:ea typeface="Helvetica Neue Medium"/>
                <a:cs typeface="Helvetica Neue Medium"/>
                <a:sym typeface="Helvetica Neue Medium"/>
              </a:rPr>
              <a:t> </a:t>
            </a:r>
            <a:r>
              <a:rPr lang="de-DE" dirty="0" err="1">
                <a:solidFill>
                  <a:schemeClr val="tx1"/>
                </a:solidFill>
                <a:latin typeface="+mj-lt"/>
                <a:ea typeface="Helvetica Neue Medium"/>
                <a:cs typeface="Helvetica Neue Medium"/>
                <a:sym typeface="Helvetica Neue Medium"/>
              </a:rPr>
              <a:t>technologies</a:t>
            </a:r>
            <a:r>
              <a:rPr lang="de-DE" dirty="0">
                <a:solidFill>
                  <a:schemeClr val="tx1"/>
                </a:solidFill>
                <a:latin typeface="+mj-lt"/>
                <a:ea typeface="Helvetica Neue Medium"/>
                <a:cs typeface="Helvetica Neue Medium"/>
                <a:sym typeface="Helvetica Neue Medium"/>
              </a:rPr>
              <a:t>, </a:t>
            </a:r>
            <a:r>
              <a:rPr lang="de-DE" dirty="0" err="1">
                <a:solidFill>
                  <a:schemeClr val="tx1"/>
                </a:solidFill>
                <a:latin typeface="+mj-lt"/>
                <a:ea typeface="Helvetica Neue Medium"/>
                <a:cs typeface="Helvetica Neue Medium"/>
                <a:sym typeface="Helvetica Neue Medium"/>
              </a:rPr>
              <a:t>replacement</a:t>
            </a:r>
            <a:r>
              <a:rPr lang="de-DE" dirty="0">
                <a:solidFill>
                  <a:schemeClr val="tx1"/>
                </a:solidFill>
                <a:latin typeface="+mj-lt"/>
                <a:ea typeface="Helvetica Neue Medium"/>
                <a:cs typeface="Helvetica Neue Medium"/>
                <a:sym typeface="Helvetica Neue Medium"/>
              </a:rPr>
              <a:t> </a:t>
            </a:r>
            <a:r>
              <a:rPr lang="de-DE" dirty="0" err="1">
                <a:solidFill>
                  <a:schemeClr val="tx1"/>
                </a:solidFill>
                <a:latin typeface="+mj-lt"/>
                <a:ea typeface="Helvetica Neue Medium"/>
                <a:cs typeface="Helvetica Neue Medium"/>
                <a:sym typeface="Helvetica Neue Medium"/>
              </a:rPr>
              <a:t>of</a:t>
            </a:r>
            <a:r>
              <a:rPr lang="de-DE" dirty="0">
                <a:solidFill>
                  <a:schemeClr val="tx1"/>
                </a:solidFill>
                <a:latin typeface="+mj-lt"/>
                <a:ea typeface="Helvetica Neue Medium"/>
                <a:cs typeface="Helvetica Neue Medium"/>
                <a:sym typeface="Helvetica Neue Medium"/>
              </a:rPr>
              <a:t> fossil </a:t>
            </a:r>
            <a:r>
              <a:rPr lang="de-DE" dirty="0" err="1">
                <a:solidFill>
                  <a:schemeClr val="tx1"/>
                </a:solidFill>
                <a:latin typeface="+mj-lt"/>
                <a:ea typeface="Helvetica Neue Medium"/>
                <a:cs typeface="Helvetica Neue Medium"/>
                <a:sym typeface="Helvetica Neue Medium"/>
              </a:rPr>
              <a:t>fuels</a:t>
            </a:r>
            <a:endParaRPr lang="de-DE" dirty="0">
              <a:solidFill>
                <a:schemeClr val="tx1"/>
              </a:solidFill>
              <a:latin typeface="+mj-lt"/>
              <a:ea typeface="Helvetica Neue Medium"/>
              <a:cs typeface="Helvetica Neue Medium"/>
              <a:sym typeface="Helvetica Neue Medium"/>
            </a:endParaRPr>
          </a:p>
          <a:p>
            <a:pPr marL="342900" indent="-342900" algn="ctr" defTabSz="825500">
              <a:lnSpc>
                <a:spcPct val="100000"/>
              </a:lnSpc>
              <a:spcBef>
                <a:spcPts val="0"/>
              </a:spcBef>
              <a:buFontTx/>
              <a:buChar char="-"/>
            </a:pPr>
            <a:endParaRPr lang="de-DE" dirty="0">
              <a:solidFill>
                <a:schemeClr val="tx1"/>
              </a:solidFill>
              <a:latin typeface="+mj-lt"/>
              <a:ea typeface="Helvetica Neue Medium"/>
              <a:cs typeface="Helvetica Neue Medium"/>
              <a:sym typeface="Helvetica Neue Medium"/>
            </a:endParaRPr>
          </a:p>
          <a:p>
            <a:pPr algn="ctr" defTabSz="825500">
              <a:lnSpc>
                <a:spcPct val="100000"/>
              </a:lnSpc>
              <a:spcBef>
                <a:spcPts val="0"/>
              </a:spcBef>
            </a:pPr>
            <a:r>
              <a:rPr lang="de-DE" dirty="0">
                <a:solidFill>
                  <a:schemeClr val="tx1"/>
                </a:solidFill>
                <a:latin typeface="+mj-lt"/>
                <a:ea typeface="Helvetica Neue Medium"/>
                <a:cs typeface="Helvetica Neue Medium"/>
                <a:sym typeface="Helvetica Neue Medium"/>
              </a:rPr>
              <a:t>- </a:t>
            </a:r>
            <a:r>
              <a:rPr lang="de-DE" dirty="0" err="1">
                <a:solidFill>
                  <a:schemeClr val="tx1"/>
                </a:solidFill>
                <a:latin typeface="+mj-lt"/>
                <a:ea typeface="Helvetica Neue Medium"/>
                <a:cs typeface="Helvetica Neue Medium"/>
                <a:sym typeface="Helvetica Neue Medium"/>
              </a:rPr>
              <a:t>reduction</a:t>
            </a:r>
            <a:r>
              <a:rPr lang="de-DE" dirty="0">
                <a:solidFill>
                  <a:schemeClr val="tx1"/>
                </a:solidFill>
                <a:latin typeface="+mj-lt"/>
                <a:ea typeface="Helvetica Neue Medium"/>
                <a:cs typeface="Helvetica Neue Medium"/>
                <a:sym typeface="Helvetica Neue Medium"/>
              </a:rPr>
              <a:t> </a:t>
            </a:r>
            <a:r>
              <a:rPr lang="de-DE" dirty="0" err="1">
                <a:solidFill>
                  <a:schemeClr val="tx1"/>
                </a:solidFill>
                <a:latin typeface="+mj-lt"/>
                <a:ea typeface="Helvetica Neue Medium"/>
                <a:cs typeface="Helvetica Neue Medium"/>
                <a:sym typeface="Helvetica Neue Medium"/>
              </a:rPr>
              <a:t>of</a:t>
            </a:r>
            <a:r>
              <a:rPr lang="de-DE" dirty="0">
                <a:solidFill>
                  <a:schemeClr val="tx1"/>
                </a:solidFill>
                <a:latin typeface="+mj-lt"/>
                <a:ea typeface="Helvetica Neue Medium"/>
                <a:cs typeface="Helvetica Neue Medium"/>
                <a:sym typeface="Helvetica Neue Medium"/>
              </a:rPr>
              <a:t> </a:t>
            </a:r>
            <a:r>
              <a:rPr lang="de-DE" dirty="0" err="1">
                <a:solidFill>
                  <a:schemeClr val="tx1"/>
                </a:solidFill>
                <a:latin typeface="+mj-lt"/>
                <a:ea typeface="Helvetica Neue Medium"/>
                <a:cs typeface="Helvetica Neue Medium"/>
                <a:sym typeface="Helvetica Neue Medium"/>
              </a:rPr>
              <a:t>emissions</a:t>
            </a:r>
            <a:r>
              <a:rPr lang="de-DE" dirty="0">
                <a:solidFill>
                  <a:schemeClr val="tx1"/>
                </a:solidFill>
                <a:latin typeface="+mj-lt"/>
                <a:ea typeface="Helvetica Neue Medium"/>
                <a:cs typeface="Helvetica Neue Medium"/>
                <a:sym typeface="Helvetica Neue Medium"/>
              </a:rPr>
              <a:t> </a:t>
            </a:r>
            <a:r>
              <a:rPr lang="de-DE" dirty="0" err="1">
                <a:solidFill>
                  <a:schemeClr val="tx1"/>
                </a:solidFill>
                <a:latin typeface="+mj-lt"/>
                <a:ea typeface="Helvetica Neue Medium"/>
                <a:cs typeface="Helvetica Neue Medium"/>
                <a:sym typeface="Helvetica Neue Medium"/>
              </a:rPr>
              <a:t>while</a:t>
            </a:r>
            <a:r>
              <a:rPr lang="de-DE" dirty="0">
                <a:solidFill>
                  <a:schemeClr val="tx1"/>
                </a:solidFill>
                <a:latin typeface="+mj-lt"/>
                <a:ea typeface="Helvetica Neue Medium"/>
                <a:cs typeface="Helvetica Neue Medium"/>
                <a:sym typeface="Helvetica Neue Medium"/>
              </a:rPr>
              <a:t> </a:t>
            </a:r>
            <a:r>
              <a:rPr lang="de-DE" dirty="0" err="1">
                <a:solidFill>
                  <a:schemeClr val="tx1"/>
                </a:solidFill>
                <a:latin typeface="+mj-lt"/>
                <a:ea typeface="Helvetica Neue Medium"/>
                <a:cs typeface="Helvetica Neue Medium"/>
                <a:sym typeface="Helvetica Neue Medium"/>
              </a:rPr>
              <a:t>driving</a:t>
            </a:r>
            <a:endParaRPr kumimoji="0" lang="de-DE" b="0" i="0" u="none" strike="noStrike" cap="none" spc="0" normalizeH="0" baseline="0" dirty="0">
              <a:ln>
                <a:noFill/>
              </a:ln>
              <a:solidFill>
                <a:schemeClr val="tx1"/>
              </a:solidFill>
              <a:effectLst/>
              <a:uFillTx/>
              <a:latin typeface="+mj-lt"/>
              <a:ea typeface="Helvetica Neue Medium"/>
              <a:cs typeface="Helvetica Neue Medium"/>
              <a:sym typeface="Helvetica Neue Medium"/>
            </a:endParaRPr>
          </a:p>
        </p:txBody>
      </p:sp>
      <p:sp>
        <p:nvSpPr>
          <p:cNvPr id="7" name="Abgerundetes Rechteck 6">
            <a:extLst>
              <a:ext uri="{FF2B5EF4-FFF2-40B4-BE49-F238E27FC236}">
                <a16:creationId xmlns:a16="http://schemas.microsoft.com/office/drawing/2014/main" id="{5520C68A-1A8F-1E0B-8471-5FD49E1D1A2E}"/>
              </a:ext>
            </a:extLst>
          </p:cNvPr>
          <p:cNvSpPr/>
          <p:nvPr/>
        </p:nvSpPr>
        <p:spPr>
          <a:xfrm>
            <a:off x="663850" y="2414603"/>
            <a:ext cx="4854976" cy="421164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lvl="1" algn="ctr"/>
            <a:r>
              <a:rPr lang="de-DE" b="1" dirty="0" err="1"/>
              <a:t>behavioural</a:t>
            </a:r>
            <a:r>
              <a:rPr lang="de-DE" b="1" dirty="0"/>
              <a:t> </a:t>
            </a:r>
            <a:r>
              <a:rPr lang="de-DE" b="1" dirty="0" err="1"/>
              <a:t>transition</a:t>
            </a:r>
            <a:endParaRPr lang="de-DE" b="1" dirty="0"/>
          </a:p>
          <a:p>
            <a:pPr lvl="1" algn="ctr"/>
            <a:r>
              <a:rPr lang="de-DE" dirty="0"/>
              <a:t>- „</a:t>
            </a:r>
            <a:r>
              <a:rPr lang="de-DE" dirty="0" err="1"/>
              <a:t>avoid</a:t>
            </a:r>
            <a:r>
              <a:rPr lang="de-DE" dirty="0"/>
              <a:t> and </a:t>
            </a:r>
            <a:r>
              <a:rPr lang="de-DE" dirty="0" err="1"/>
              <a:t>relocate</a:t>
            </a:r>
            <a:r>
              <a:rPr lang="de-DE" dirty="0"/>
              <a:t>“</a:t>
            </a:r>
          </a:p>
          <a:p>
            <a:pPr lvl="1" algn="ctr"/>
            <a:r>
              <a:rPr lang="de-DE" dirty="0"/>
              <a:t>- </a:t>
            </a:r>
            <a:r>
              <a:rPr lang="de-DE" dirty="0" err="1"/>
              <a:t>reduction</a:t>
            </a:r>
            <a:r>
              <a:rPr lang="de-DE" dirty="0"/>
              <a:t> </a:t>
            </a:r>
            <a:r>
              <a:rPr lang="de-DE" dirty="0" err="1"/>
              <a:t>of</a:t>
            </a:r>
            <a:r>
              <a:rPr lang="de-DE" dirty="0"/>
              <a:t> </a:t>
            </a:r>
            <a:r>
              <a:rPr lang="de-DE" dirty="0" err="1"/>
              <a:t>motorized</a:t>
            </a:r>
            <a:r>
              <a:rPr lang="de-DE" dirty="0"/>
              <a:t> </a:t>
            </a:r>
            <a:r>
              <a:rPr lang="de-DE" dirty="0" err="1"/>
              <a:t>transport</a:t>
            </a:r>
            <a:r>
              <a:rPr lang="de-DE" dirty="0"/>
              <a:t>; e.g. </a:t>
            </a:r>
            <a:r>
              <a:rPr lang="de-DE" dirty="0" err="1"/>
              <a:t>through</a:t>
            </a:r>
            <a:r>
              <a:rPr lang="de-DE" dirty="0"/>
              <a:t> </a:t>
            </a:r>
            <a:r>
              <a:rPr lang="de-DE" dirty="0" err="1"/>
              <a:t>increased</a:t>
            </a:r>
            <a:r>
              <a:rPr lang="de-DE" dirty="0"/>
              <a:t> </a:t>
            </a:r>
            <a:r>
              <a:rPr lang="de-DE" dirty="0" err="1"/>
              <a:t>attractiveness</a:t>
            </a:r>
            <a:r>
              <a:rPr lang="de-DE" dirty="0"/>
              <a:t> </a:t>
            </a:r>
            <a:r>
              <a:rPr lang="de-DE" dirty="0" err="1"/>
              <a:t>of</a:t>
            </a:r>
            <a:r>
              <a:rPr lang="de-DE" dirty="0"/>
              <a:t> </a:t>
            </a:r>
            <a:r>
              <a:rPr lang="de-DE" dirty="0" err="1"/>
              <a:t>pedestrian</a:t>
            </a:r>
            <a:r>
              <a:rPr lang="de-DE" dirty="0"/>
              <a:t> </a:t>
            </a:r>
            <a:r>
              <a:rPr lang="de-DE" dirty="0" err="1"/>
              <a:t>traffic</a:t>
            </a:r>
            <a:r>
              <a:rPr lang="de-DE" dirty="0"/>
              <a:t>, </a:t>
            </a:r>
            <a:r>
              <a:rPr lang="de-DE" dirty="0" err="1"/>
              <a:t>public</a:t>
            </a:r>
            <a:r>
              <a:rPr lang="de-DE" dirty="0"/>
              <a:t> </a:t>
            </a:r>
            <a:r>
              <a:rPr lang="de-DE" dirty="0" err="1"/>
              <a:t>transport</a:t>
            </a:r>
            <a:r>
              <a:rPr lang="de-DE" dirty="0"/>
              <a:t> and </a:t>
            </a:r>
            <a:r>
              <a:rPr lang="de-DE" dirty="0" err="1"/>
              <a:t>cycling</a:t>
            </a:r>
            <a:r>
              <a:rPr lang="de-DE" dirty="0"/>
              <a:t>, </a:t>
            </a:r>
          </a:p>
          <a:p>
            <a:pPr marL="0" marR="0" indent="0" algn="ctr" defTabSz="825500" rtl="0" fontAlgn="auto" latinLnBrk="0" hangingPunct="0">
              <a:lnSpc>
                <a:spcPct val="100000"/>
              </a:lnSpc>
              <a:spcBef>
                <a:spcPts val="0"/>
              </a:spcBef>
              <a:spcAft>
                <a:spcPts val="0"/>
              </a:spcAft>
              <a:buClrTx/>
              <a:buSzTx/>
              <a:buFontTx/>
              <a:buNone/>
              <a:tabLst/>
            </a:pPr>
            <a:endParaRPr kumimoji="0" lang="de-DE"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130763840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76794-BCA6-0559-BC0B-3D6037E16D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5825B3-EFDF-6DCE-7679-D71E0F619500}"/>
              </a:ext>
            </a:extLst>
          </p:cNvPr>
          <p:cNvSpPr>
            <a:spLocks noGrp="1"/>
          </p:cNvSpPr>
          <p:nvPr>
            <p:ph type="title"/>
          </p:nvPr>
        </p:nvSpPr>
        <p:spPr>
          <a:xfrm>
            <a:off x="603252" y="539751"/>
            <a:ext cx="8004719" cy="847091"/>
          </a:xfrm>
        </p:spPr>
        <p:txBody>
          <a:bodyPr/>
          <a:lstStyle/>
          <a:p>
            <a:r>
              <a:rPr lang="pl-PL" dirty="0"/>
              <a:t>Basics: </a:t>
            </a:r>
            <a:br>
              <a:rPr lang="pl-PL" dirty="0"/>
            </a:br>
            <a:r>
              <a:rPr lang="pl-PL" dirty="0" err="1"/>
              <a:t>Foot</a:t>
            </a:r>
            <a:r>
              <a:rPr lang="pl-PL" dirty="0"/>
              <a:t> </a:t>
            </a:r>
            <a:r>
              <a:rPr lang="pl-PL" dirty="0" err="1"/>
              <a:t>Traffic</a:t>
            </a:r>
            <a:r>
              <a:rPr lang="pl-PL" dirty="0"/>
              <a:t> as a </a:t>
            </a:r>
            <a:r>
              <a:rPr lang="pl-PL" dirty="0" err="1"/>
              <a:t>mode</a:t>
            </a:r>
            <a:r>
              <a:rPr lang="pl-PL" dirty="0"/>
              <a:t> of transport</a:t>
            </a:r>
          </a:p>
        </p:txBody>
      </p:sp>
      <p:sp>
        <p:nvSpPr>
          <p:cNvPr id="3" name="Text Placeholder 2">
            <a:extLst>
              <a:ext uri="{FF2B5EF4-FFF2-40B4-BE49-F238E27FC236}">
                <a16:creationId xmlns:a16="http://schemas.microsoft.com/office/drawing/2014/main" id="{F84336F5-B36D-1369-13B8-7D6D2E77B30A}"/>
              </a:ext>
            </a:extLst>
          </p:cNvPr>
          <p:cNvSpPr>
            <a:spLocks noGrp="1"/>
          </p:cNvSpPr>
          <p:nvPr>
            <p:ph type="body" sz="half" idx="1"/>
          </p:nvPr>
        </p:nvSpPr>
        <p:spPr/>
        <p:txBody>
          <a:bodyPr>
            <a:normAutofit/>
          </a:bodyPr>
          <a:lstStyle/>
          <a:p>
            <a:r>
              <a:rPr lang="de-DE" dirty="0"/>
              <a:t>On </a:t>
            </a:r>
            <a:r>
              <a:rPr lang="de-DE" dirty="0" err="1"/>
              <a:t>average</a:t>
            </a:r>
            <a:r>
              <a:rPr lang="de-DE" dirty="0"/>
              <a:t>, 20-30% </a:t>
            </a:r>
            <a:r>
              <a:rPr lang="de-DE" dirty="0" err="1"/>
              <a:t>of</a:t>
            </a:r>
            <a:r>
              <a:rPr lang="de-DE" dirty="0"/>
              <a:t> all </a:t>
            </a:r>
            <a:r>
              <a:rPr lang="de-DE" dirty="0" err="1"/>
              <a:t>trips</a:t>
            </a:r>
            <a:r>
              <a:rPr lang="de-DE" dirty="0"/>
              <a:t> </a:t>
            </a:r>
            <a:r>
              <a:rPr lang="de-DE" dirty="0" err="1"/>
              <a:t>worldwide</a:t>
            </a:r>
            <a:r>
              <a:rPr lang="de-DE" dirty="0"/>
              <a:t> </a:t>
            </a:r>
            <a:r>
              <a:rPr lang="de-DE" dirty="0" err="1"/>
              <a:t>are</a:t>
            </a:r>
            <a:r>
              <a:rPr lang="de-DE" dirty="0"/>
              <a:t> </a:t>
            </a:r>
            <a:r>
              <a:rPr lang="de-DE" dirty="0" err="1"/>
              <a:t>walked</a:t>
            </a:r>
            <a:endParaRPr lang="de-DE" dirty="0"/>
          </a:p>
          <a:p>
            <a:r>
              <a:rPr lang="de-DE" dirty="0"/>
              <a:t>The regional </a:t>
            </a:r>
            <a:r>
              <a:rPr lang="de-DE" dirty="0" err="1"/>
              <a:t>variation</a:t>
            </a:r>
            <a:r>
              <a:rPr lang="de-DE" dirty="0"/>
              <a:t> </a:t>
            </a:r>
            <a:r>
              <a:rPr lang="de-DE" dirty="0" err="1"/>
              <a:t>is</a:t>
            </a:r>
            <a:r>
              <a:rPr lang="de-DE" dirty="0"/>
              <a:t> high, in </a:t>
            </a:r>
            <a:r>
              <a:rPr lang="de-DE" dirty="0" err="1"/>
              <a:t>regions</a:t>
            </a:r>
            <a:r>
              <a:rPr lang="de-DE" dirty="0"/>
              <a:t> such </a:t>
            </a:r>
            <a:r>
              <a:rPr lang="de-DE" dirty="0" err="1"/>
              <a:t>as</a:t>
            </a:r>
            <a:r>
              <a:rPr lang="de-DE" dirty="0"/>
              <a:t> North </a:t>
            </a:r>
            <a:r>
              <a:rPr lang="de-DE" dirty="0" err="1"/>
              <a:t>America</a:t>
            </a:r>
            <a:r>
              <a:rPr lang="de-DE" dirty="0"/>
              <a:t>, </a:t>
            </a:r>
            <a:r>
              <a:rPr lang="de-DE" dirty="0" err="1"/>
              <a:t>the</a:t>
            </a:r>
            <a:r>
              <a:rPr lang="de-DE" dirty="0"/>
              <a:t> </a:t>
            </a:r>
            <a:r>
              <a:rPr lang="de-DE" dirty="0" err="1"/>
              <a:t>share</a:t>
            </a:r>
            <a:r>
              <a:rPr lang="de-DE" dirty="0"/>
              <a:t> </a:t>
            </a:r>
            <a:r>
              <a:rPr lang="de-DE" dirty="0" err="1"/>
              <a:t>of</a:t>
            </a:r>
            <a:r>
              <a:rPr lang="de-DE" dirty="0"/>
              <a:t> </a:t>
            </a:r>
            <a:r>
              <a:rPr lang="de-DE" dirty="0" err="1"/>
              <a:t>walking</a:t>
            </a:r>
            <a:r>
              <a:rPr lang="de-DE" dirty="0"/>
              <a:t> and </a:t>
            </a:r>
            <a:r>
              <a:rPr lang="de-DE" dirty="0" err="1"/>
              <a:t>cycling</a:t>
            </a:r>
            <a:r>
              <a:rPr lang="de-DE" dirty="0"/>
              <a:t> in </a:t>
            </a:r>
            <a:r>
              <a:rPr lang="de-DE" dirty="0" err="1"/>
              <a:t>the</a:t>
            </a:r>
            <a:r>
              <a:rPr lang="de-DE" dirty="0"/>
              <a:t> modal </a:t>
            </a:r>
            <a:r>
              <a:rPr lang="de-DE" dirty="0" err="1"/>
              <a:t>split</a:t>
            </a:r>
            <a:r>
              <a:rPr lang="de-DE" dirty="0"/>
              <a:t> </a:t>
            </a:r>
            <a:r>
              <a:rPr lang="de-DE" dirty="0" err="1"/>
              <a:t>is</a:t>
            </a:r>
            <a:r>
              <a:rPr lang="de-DE" dirty="0"/>
              <a:t> </a:t>
            </a:r>
            <a:r>
              <a:rPr lang="de-DE" dirty="0" err="1"/>
              <a:t>only</a:t>
            </a:r>
            <a:r>
              <a:rPr lang="de-DE" dirty="0"/>
              <a:t> </a:t>
            </a:r>
            <a:r>
              <a:rPr lang="de-DE" dirty="0" err="1"/>
              <a:t>around</a:t>
            </a:r>
            <a:r>
              <a:rPr lang="de-DE" dirty="0"/>
              <a:t> 3.5%, </a:t>
            </a:r>
            <a:r>
              <a:rPr lang="de-DE" dirty="0" err="1"/>
              <a:t>while</a:t>
            </a:r>
            <a:r>
              <a:rPr lang="de-DE" dirty="0"/>
              <a:t> </a:t>
            </a:r>
            <a:r>
              <a:rPr lang="de-DE" dirty="0" err="1"/>
              <a:t>it</a:t>
            </a:r>
            <a:r>
              <a:rPr lang="de-DE" dirty="0"/>
              <a:t> </a:t>
            </a:r>
            <a:r>
              <a:rPr lang="de-DE" dirty="0" err="1"/>
              <a:t>is</a:t>
            </a:r>
            <a:r>
              <a:rPr lang="de-DE" dirty="0"/>
              <a:t> </a:t>
            </a:r>
            <a:r>
              <a:rPr lang="de-DE" dirty="0" err="1"/>
              <a:t>about</a:t>
            </a:r>
            <a:r>
              <a:rPr lang="de-DE" dirty="0"/>
              <a:t> 43-46% in Western and Eastern </a:t>
            </a:r>
            <a:r>
              <a:rPr lang="de-DE" dirty="0" err="1"/>
              <a:t>Africa</a:t>
            </a:r>
            <a:endParaRPr lang="de-DE" dirty="0"/>
          </a:p>
          <a:p>
            <a:r>
              <a:rPr lang="de-DE" dirty="0"/>
              <a:t>Walking </a:t>
            </a:r>
            <a:r>
              <a:rPr lang="de-DE" dirty="0" err="1"/>
              <a:t>is</a:t>
            </a:r>
            <a:r>
              <a:rPr lang="de-DE" dirty="0"/>
              <a:t> also </a:t>
            </a:r>
            <a:r>
              <a:rPr lang="de-DE" dirty="0" err="1"/>
              <a:t>usually</a:t>
            </a:r>
            <a:r>
              <a:rPr lang="de-DE" dirty="0"/>
              <a:t> </a:t>
            </a:r>
            <a:r>
              <a:rPr lang="de-DE" dirty="0" err="1"/>
              <a:t>part</a:t>
            </a:r>
            <a:r>
              <a:rPr lang="de-DE" dirty="0"/>
              <a:t> </a:t>
            </a:r>
            <a:r>
              <a:rPr lang="de-DE" dirty="0" err="1"/>
              <a:t>of</a:t>
            </a:r>
            <a:r>
              <a:rPr lang="de-DE" dirty="0"/>
              <a:t> </a:t>
            </a:r>
            <a:r>
              <a:rPr lang="de-DE" dirty="0" err="1"/>
              <a:t>trips</a:t>
            </a:r>
            <a:r>
              <a:rPr lang="de-DE" dirty="0"/>
              <a:t> </a:t>
            </a:r>
            <a:r>
              <a:rPr lang="de-DE" dirty="0" err="1"/>
              <a:t>using</a:t>
            </a:r>
            <a:r>
              <a:rPr lang="de-DE" dirty="0"/>
              <a:t> </a:t>
            </a:r>
            <a:r>
              <a:rPr lang="de-DE" dirty="0" err="1"/>
              <a:t>public</a:t>
            </a:r>
            <a:r>
              <a:rPr lang="de-DE" dirty="0"/>
              <a:t> </a:t>
            </a:r>
            <a:r>
              <a:rPr lang="de-DE" dirty="0" err="1"/>
              <a:t>transport</a:t>
            </a:r>
            <a:r>
              <a:rPr lang="de-DE" dirty="0"/>
              <a:t>, 91% </a:t>
            </a:r>
            <a:r>
              <a:rPr lang="de-DE" dirty="0" err="1"/>
              <a:t>walk</a:t>
            </a:r>
            <a:r>
              <a:rPr lang="de-DE" dirty="0"/>
              <a:t> </a:t>
            </a:r>
            <a:r>
              <a:rPr lang="de-DE" dirty="0" err="1"/>
              <a:t>to</a:t>
            </a:r>
            <a:r>
              <a:rPr lang="de-DE" dirty="0"/>
              <a:t>/</a:t>
            </a:r>
            <a:r>
              <a:rPr lang="de-DE" dirty="0" err="1"/>
              <a:t>from</a:t>
            </a:r>
            <a:r>
              <a:rPr lang="de-DE" dirty="0"/>
              <a:t> </a:t>
            </a:r>
            <a:r>
              <a:rPr lang="de-DE" dirty="0" err="1"/>
              <a:t>public</a:t>
            </a:r>
            <a:r>
              <a:rPr lang="de-DE" dirty="0"/>
              <a:t> </a:t>
            </a:r>
            <a:r>
              <a:rPr lang="de-DE" dirty="0" err="1"/>
              <a:t>transit</a:t>
            </a:r>
            <a:r>
              <a:rPr lang="de-DE" dirty="0"/>
              <a:t> </a:t>
            </a:r>
            <a:r>
              <a:rPr lang="de-DE" dirty="0" err="1"/>
              <a:t>stops</a:t>
            </a:r>
            <a:r>
              <a:rPr lang="de-DE" dirty="0"/>
              <a:t> in European </a:t>
            </a:r>
            <a:r>
              <a:rPr lang="de-DE" dirty="0" err="1"/>
              <a:t>cities</a:t>
            </a:r>
            <a:endParaRPr lang="de-DE" dirty="0"/>
          </a:p>
        </p:txBody>
      </p:sp>
    </p:spTree>
    <p:extLst>
      <p:ext uri="{BB962C8B-B14F-4D97-AF65-F5344CB8AC3E}">
        <p14:creationId xmlns:p14="http://schemas.microsoft.com/office/powerpoint/2010/main" val="909442217"/>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59E9ABB-D02D-4B86-BB27-4A03C6CAD492}"/>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TotalTime>
  <Words>1585</Words>
  <Application>Microsoft Office PowerPoint</Application>
  <PresentationFormat>Widescreen</PresentationFormat>
  <Paragraphs>182</Paragraphs>
  <Slides>31</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Aptos</vt:lpstr>
      <vt:lpstr>Arial</vt:lpstr>
      <vt:lpstr>Arial Rounded MT Bold</vt:lpstr>
      <vt:lpstr>Calibri</vt:lpstr>
      <vt:lpstr>Helvetica Neue</vt:lpstr>
      <vt:lpstr>Helvetica Neue Medium</vt:lpstr>
      <vt:lpstr>Montserrat Regular</vt:lpstr>
      <vt:lpstr>21_BasicWhite</vt:lpstr>
      <vt:lpstr>Non-motorized private transport: Pedestrians</vt:lpstr>
      <vt:lpstr>Road Transportation Systems Engineering Development in the Sub-Saharan Africa – Modern EU Master Programme &amp; Capacity Building</vt:lpstr>
      <vt:lpstr>PowerPoint Presentation</vt:lpstr>
      <vt:lpstr>Overview</vt:lpstr>
      <vt:lpstr>Overview</vt:lpstr>
      <vt:lpstr>Definition, what count as Pedastrian</vt:lpstr>
      <vt:lpstr>Basics:  The Environmental Compound</vt:lpstr>
      <vt:lpstr>Basics:  </vt:lpstr>
      <vt:lpstr>Basics:  Foot Traffic as a mode of transport</vt:lpstr>
      <vt:lpstr>Basics:  Purposes of journeys by foot</vt:lpstr>
      <vt:lpstr>Overview</vt:lpstr>
      <vt:lpstr>Development of Foot Traffic</vt:lpstr>
      <vt:lpstr>Foot Traffic: Advantages</vt:lpstr>
      <vt:lpstr>Foot Traffic: Challenges</vt:lpstr>
      <vt:lpstr>Overview</vt:lpstr>
      <vt:lpstr>Fatalities in Foot Traffic</vt:lpstr>
      <vt:lpstr>Accident Contribution of Pedestrians</vt:lpstr>
      <vt:lpstr>Accident Contribution of Pedestrians – German Data (DVR 2020)</vt:lpstr>
      <vt:lpstr>Pedestrian Safety: Road Safety</vt:lpstr>
      <vt:lpstr>Pedestrian Safety: Social Safety</vt:lpstr>
      <vt:lpstr>Overview</vt:lpstr>
      <vt:lpstr>Promotion of foot traffic  – Why it matters</vt:lpstr>
      <vt:lpstr>Promotion of foot traffic  – How to achieve it</vt:lpstr>
      <vt:lpstr>Accessibility</vt:lpstr>
      <vt:lpstr>Accessibility: What‘s barrier-free design for pedestrians?</vt:lpstr>
      <vt:lpstr>Good Practice: 15-minute-cities – The Concept</vt:lpstr>
      <vt:lpstr>Good Practice: 15-minute-cities – Why?</vt:lpstr>
      <vt:lpstr>Good Practice: 15-minute-cities - Examples </vt:lpstr>
      <vt:lpstr>Thank you for your attention!</vt:lpstr>
      <vt:lpstr>Sources - Graphics</vt:lpstr>
      <vt:lpstr>Sources - 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27</cp:revision>
  <dcterms:modified xsi:type="dcterms:W3CDTF">2026-07-14T08:54:38Z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