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0"/>
  </p:notesMasterIdLst>
  <p:handoutMasterIdLst>
    <p:handoutMasterId r:id="rId41"/>
  </p:handoutMasterIdLst>
  <p:sldIdLst>
    <p:sldId id="306" r:id="rId5"/>
    <p:sldId id="313" r:id="rId6"/>
    <p:sldId id="307" r:id="rId7"/>
    <p:sldId id="308" r:id="rId8"/>
    <p:sldId id="311" r:id="rId9"/>
    <p:sldId id="314" r:id="rId10"/>
    <p:sldId id="315" r:id="rId11"/>
    <p:sldId id="316" r:id="rId12"/>
    <p:sldId id="317" r:id="rId13"/>
    <p:sldId id="318" r:id="rId14"/>
    <p:sldId id="319" r:id="rId15"/>
    <p:sldId id="320" r:id="rId16"/>
    <p:sldId id="321" r:id="rId17"/>
    <p:sldId id="322" r:id="rId18"/>
    <p:sldId id="323" r:id="rId19"/>
    <p:sldId id="324" r:id="rId20"/>
    <p:sldId id="325" r:id="rId21"/>
    <p:sldId id="327" r:id="rId22"/>
    <p:sldId id="328" r:id="rId23"/>
    <p:sldId id="326" r:id="rId24"/>
    <p:sldId id="329" r:id="rId25"/>
    <p:sldId id="330" r:id="rId26"/>
    <p:sldId id="331" r:id="rId27"/>
    <p:sldId id="332" r:id="rId28"/>
    <p:sldId id="343" r:id="rId29"/>
    <p:sldId id="333" r:id="rId30"/>
    <p:sldId id="334" r:id="rId31"/>
    <p:sldId id="336" r:id="rId32"/>
    <p:sldId id="337" r:id="rId33"/>
    <p:sldId id="338" r:id="rId34"/>
    <p:sldId id="339" r:id="rId35"/>
    <p:sldId id="340" r:id="rId36"/>
    <p:sldId id="341" r:id="rId37"/>
    <p:sldId id="309" r:id="rId38"/>
    <p:sldId id="342" r:id="rId3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845"/>
    <p:restoredTop sz="94668"/>
  </p:normalViewPr>
  <p:slideViewPr>
    <p:cSldViewPr snapToGrid="0">
      <p:cViewPr varScale="1">
        <p:scale>
          <a:sx n="128" d="100"/>
          <a:sy n="128" d="100"/>
        </p:scale>
        <p:origin x="629"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modMainMaster">
      <pc:chgData name="office365" userId="5fcdbc0c-b1d0-4b52-bc28-28c25c9fccde" providerId="ADAL" clId="{839C158B-1674-498C-8D10-D29DEC7F3344}" dt="2026-07-15T07:58:12.513" v="3" actId="27636"/>
      <pc:docMkLst>
        <pc:docMk/>
      </pc:docMkLst>
      <pc:sldChg chg="modSp mod">
        <pc:chgData name="office365" userId="5fcdbc0c-b1d0-4b52-bc28-28c25c9fccde" providerId="ADAL" clId="{839C158B-1674-498C-8D10-D29DEC7F3344}" dt="2026-07-15T07:58:12.513" v="3" actId="27636"/>
        <pc:sldMkLst>
          <pc:docMk/>
          <pc:sldMk cId="88052319" sldId="308"/>
        </pc:sldMkLst>
        <pc:spChg chg="mod">
          <ac:chgData name="office365" userId="5fcdbc0c-b1d0-4b52-bc28-28c25c9fccde" providerId="ADAL" clId="{839C158B-1674-498C-8D10-D29DEC7F3344}" dt="2026-07-15T07:58:12.513" v="3" actId="27636"/>
          <ac:spMkLst>
            <pc:docMk/>
            <pc:sldMk cId="88052319" sldId="308"/>
            <ac:spMk id="3" creationId="{5FA94C39-ED3C-6FE6-3666-9B9D5F8A6EA2}"/>
          </ac:spMkLst>
        </pc:spChg>
      </pc:sldChg>
      <pc:sldMasterChg chg="modSldLayout">
        <pc:chgData name="office365" userId="5fcdbc0c-b1d0-4b52-bc28-28c25c9fccde" providerId="ADAL" clId="{839C158B-1674-498C-8D10-D29DEC7F3344}" dt="2026-07-14T08:37:28.970" v="2" actId="20577"/>
        <pc:sldMasterMkLst>
          <pc:docMk/>
          <pc:sldMasterMk cId="0" sldId="2147483688"/>
        </pc:sldMasterMkLst>
        <pc:sldLayoutChg chg="modSp mod">
          <pc:chgData name="office365" userId="5fcdbc0c-b1d0-4b52-bc28-28c25c9fccde" providerId="ADAL" clId="{839C158B-1674-498C-8D10-D29DEC7F3344}" dt="2026-07-14T08:37:28.970" v="2" actId="20577"/>
          <pc:sldLayoutMkLst>
            <pc:docMk/>
            <pc:sldMasterMk cId="0" sldId="2147483648"/>
            <pc:sldLayoutMk cId="0" sldId="2147483689"/>
          </pc:sldLayoutMkLst>
          <pc:spChg chg="mod">
            <ac:chgData name="office365" userId="5fcdbc0c-b1d0-4b52-bc28-28c25c9fccde" providerId="ADAL" clId="{839C158B-1674-498C-8D10-D29DEC7F3344}" dt="2026-07-14T08:37:28.970" v="2" actId="20577"/>
            <ac:spMkLst>
              <pc:docMk/>
              <pc:sldMasterMk cId="0" sldId="2147483648"/>
              <pc:sldLayoutMk cId="0" sldId="2147483689"/>
              <ac:spMk id="5" creationId="{7E99E910-D45E-25AF-7503-AE875ECCEB8A}"/>
            </ac:spMkLst>
          </pc:spChg>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18.368" v="0" actId="20577"/>
      <pc:docMkLst>
        <pc:docMk/>
      </pc:docMkLst>
      <pc:sldChg chg="modSp mod">
        <pc:chgData name="Wojciech Kustra" userId="afebd3d0-216b-4c4f-8992-1bf1fda6d5e8" providerId="ADAL" clId="{1D307E72-7901-4E61-A01B-3C4232ABCF63}" dt="2026-07-13T09:49:18.368" v="0" actId="20577"/>
        <pc:sldMkLst>
          <pc:docMk/>
          <pc:sldMk cId="1478447607" sldId="306"/>
        </pc:sldMkLst>
        <pc:spChg chg="mod">
          <ac:chgData name="Wojciech Kustra" userId="afebd3d0-216b-4c4f-8992-1bf1fda6d5e8" providerId="ADAL" clId="{1D307E72-7901-4E61-A01B-3C4232ABCF63}" dt="2026-07-13T09:49:18.368"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12" Type="http://schemas.openxmlformats.org/officeDocument/2006/relationships/image" Target="../media/image23.tiff"/><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jpe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Media, </a:t>
            </a:r>
            <a:r>
              <a:rPr lang="pl-PL" dirty="0" err="1"/>
              <a:t>modes</a:t>
            </a:r>
            <a:r>
              <a:rPr lang="pl-PL" dirty="0"/>
              <a:t> &amp; </a:t>
            </a:r>
            <a:r>
              <a:rPr lang="pl-PL" dirty="0" err="1"/>
              <a:t>means</a:t>
            </a:r>
            <a:r>
              <a:rPr lang="pl-PL" dirty="0"/>
              <a:t> of transport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Fundamentals </a:t>
            </a:r>
            <a:r>
              <a:rPr lang="pl-PL"/>
              <a:t>of Transport</a:t>
            </a:r>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B45D95-BC71-AEE1-6A4C-483356C7117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84189C9-51C8-E41C-0CCF-FC7FDF6D3193}"/>
              </a:ext>
            </a:extLst>
          </p:cNvPr>
          <p:cNvSpPr>
            <a:spLocks noGrp="1"/>
          </p:cNvSpPr>
          <p:nvPr>
            <p:ph type="title"/>
          </p:nvPr>
        </p:nvSpPr>
        <p:spPr>
          <a:xfrm>
            <a:off x="603252" y="539751"/>
            <a:ext cx="5492747" cy="717551"/>
          </a:xfrm>
        </p:spPr>
        <p:txBody>
          <a:bodyPr/>
          <a:lstStyle/>
          <a:p>
            <a:r>
              <a:rPr lang="de-DE" dirty="0"/>
              <a:t>Mode </a:t>
            </a:r>
            <a:r>
              <a:rPr lang="de-DE" dirty="0" err="1"/>
              <a:t>of</a:t>
            </a:r>
            <a:r>
              <a:rPr lang="de-DE" dirty="0"/>
              <a:t> Transport (Operational </a:t>
            </a:r>
            <a:r>
              <a:rPr lang="de-DE" dirty="0" err="1"/>
              <a:t>Category</a:t>
            </a:r>
            <a:r>
              <a:rPr lang="de-DE" dirty="0"/>
              <a:t>)</a:t>
            </a:r>
          </a:p>
        </p:txBody>
      </p:sp>
      <p:sp>
        <p:nvSpPr>
          <p:cNvPr id="3" name="Textplatzhalter 2">
            <a:extLst>
              <a:ext uri="{FF2B5EF4-FFF2-40B4-BE49-F238E27FC236}">
                <a16:creationId xmlns:a16="http://schemas.microsoft.com/office/drawing/2014/main" id="{C7615D1A-CED7-30DC-3ACA-C7CF27F41AFE}"/>
              </a:ext>
            </a:extLst>
          </p:cNvPr>
          <p:cNvSpPr>
            <a:spLocks noGrp="1"/>
          </p:cNvSpPr>
          <p:nvPr>
            <p:ph type="body" sz="half" idx="1"/>
          </p:nvPr>
        </p:nvSpPr>
        <p:spPr/>
        <p:txBody>
          <a:bodyPr>
            <a:normAutofit fontScale="85000" lnSpcReduction="20000"/>
          </a:bodyPr>
          <a:lstStyle/>
          <a:p>
            <a:pPr marL="0" indent="0">
              <a:buNone/>
            </a:pPr>
            <a:r>
              <a:rPr lang="de-DE" b="1" dirty="0"/>
              <a:t>Definition:</a:t>
            </a:r>
            <a:r>
              <a:rPr lang="de-DE" dirty="0"/>
              <a:t> </a:t>
            </a:r>
            <a:r>
              <a:rPr lang="de-DE" dirty="0" err="1"/>
              <a:t>Category</a:t>
            </a:r>
            <a:r>
              <a:rPr lang="de-DE" dirty="0"/>
              <a:t> </a:t>
            </a:r>
            <a:r>
              <a:rPr lang="de-DE" dirty="0" err="1"/>
              <a:t>of</a:t>
            </a:r>
            <a:r>
              <a:rPr lang="de-DE" dirty="0"/>
              <a:t> </a:t>
            </a:r>
            <a:r>
              <a:rPr lang="de-DE" dirty="0" err="1"/>
              <a:t>transport</a:t>
            </a:r>
            <a:r>
              <a:rPr lang="de-DE" dirty="0"/>
              <a:t> </a:t>
            </a:r>
            <a:r>
              <a:rPr lang="de-DE" dirty="0" err="1"/>
              <a:t>defined</a:t>
            </a:r>
            <a:r>
              <a:rPr lang="de-DE" dirty="0"/>
              <a:t> </a:t>
            </a:r>
            <a:r>
              <a:rPr lang="de-DE" dirty="0" err="1"/>
              <a:t>by</a:t>
            </a:r>
            <a:r>
              <a:rPr lang="de-DE" dirty="0"/>
              <a:t> </a:t>
            </a:r>
            <a:r>
              <a:rPr lang="de-DE" dirty="0" err="1"/>
              <a:t>technology</a:t>
            </a:r>
            <a:r>
              <a:rPr lang="de-DE" dirty="0"/>
              <a:t> and </a:t>
            </a:r>
            <a:r>
              <a:rPr lang="de-DE" dirty="0" err="1"/>
              <a:t>infrastructure</a:t>
            </a:r>
            <a:r>
              <a:rPr lang="de-DE" dirty="0"/>
              <a:t>.</a:t>
            </a:r>
          </a:p>
          <a:p>
            <a:r>
              <a:rPr lang="de-DE" dirty="0" err="1"/>
              <a:t>Examples</a:t>
            </a:r>
            <a:r>
              <a:rPr lang="de-DE" dirty="0"/>
              <a:t>:</a:t>
            </a:r>
          </a:p>
          <a:p>
            <a:pPr lvl="1"/>
            <a:r>
              <a:rPr lang="de-DE" dirty="0" err="1"/>
              <a:t>road</a:t>
            </a:r>
            <a:r>
              <a:rPr lang="de-DE" dirty="0"/>
              <a:t> </a:t>
            </a:r>
            <a:r>
              <a:rPr lang="de-DE" dirty="0" err="1"/>
              <a:t>transport</a:t>
            </a:r>
            <a:endParaRPr lang="de-DE" dirty="0"/>
          </a:p>
          <a:p>
            <a:pPr lvl="1"/>
            <a:r>
              <a:rPr lang="de-DE" dirty="0" err="1"/>
              <a:t>rail</a:t>
            </a:r>
            <a:r>
              <a:rPr lang="de-DE" dirty="0"/>
              <a:t> </a:t>
            </a:r>
            <a:r>
              <a:rPr lang="de-DE" dirty="0" err="1"/>
              <a:t>transport</a:t>
            </a:r>
            <a:endParaRPr lang="de-DE" dirty="0"/>
          </a:p>
          <a:p>
            <a:pPr lvl="1"/>
            <a:r>
              <a:rPr lang="de-DE" dirty="0" err="1"/>
              <a:t>air</a:t>
            </a:r>
            <a:r>
              <a:rPr lang="de-DE" dirty="0"/>
              <a:t> </a:t>
            </a:r>
            <a:r>
              <a:rPr lang="de-DE" dirty="0" err="1"/>
              <a:t>transport</a:t>
            </a:r>
            <a:endParaRPr lang="de-DE" dirty="0"/>
          </a:p>
          <a:p>
            <a:pPr lvl="1"/>
            <a:r>
              <a:rPr lang="de-DE" dirty="0" err="1"/>
              <a:t>water</a:t>
            </a:r>
            <a:r>
              <a:rPr lang="de-DE" dirty="0"/>
              <a:t> </a:t>
            </a:r>
            <a:r>
              <a:rPr lang="de-DE" dirty="0" err="1"/>
              <a:t>transport</a:t>
            </a:r>
            <a:endParaRPr lang="de-DE" dirty="0"/>
          </a:p>
          <a:p>
            <a:pPr lvl="1"/>
            <a:r>
              <a:rPr lang="de-DE" dirty="0"/>
              <a:t>non-</a:t>
            </a:r>
            <a:r>
              <a:rPr lang="de-DE" dirty="0" err="1"/>
              <a:t>motorized</a:t>
            </a:r>
            <a:r>
              <a:rPr lang="de-DE" dirty="0"/>
              <a:t> </a:t>
            </a:r>
            <a:r>
              <a:rPr lang="de-DE" dirty="0" err="1"/>
              <a:t>transport</a:t>
            </a:r>
            <a:endParaRPr lang="de-DE" dirty="0"/>
          </a:p>
          <a:p>
            <a:pPr marL="0" indent="0">
              <a:buNone/>
            </a:pPr>
            <a:endParaRPr lang="de-DE" dirty="0"/>
          </a:p>
          <a:p>
            <a:pPr marL="0" indent="0">
              <a:buNone/>
            </a:pPr>
            <a:r>
              <a:rPr lang="de-DE" sz="2400" dirty="0"/>
              <a:t>„System </a:t>
            </a:r>
            <a:r>
              <a:rPr lang="de-DE" sz="2400" dirty="0" err="1"/>
              <a:t>level</a:t>
            </a:r>
            <a:r>
              <a:rPr lang="de-DE" sz="2400" dirty="0"/>
              <a:t> </a:t>
            </a:r>
            <a:r>
              <a:rPr lang="de-DE" sz="2400" dirty="0" err="1"/>
              <a:t>classification</a:t>
            </a:r>
            <a:r>
              <a:rPr lang="de-DE" sz="2400" dirty="0"/>
              <a:t>“</a:t>
            </a:r>
          </a:p>
          <a:p>
            <a:endParaRPr lang="de-DE" dirty="0"/>
          </a:p>
        </p:txBody>
      </p:sp>
    </p:spTree>
    <p:extLst>
      <p:ext uri="{BB962C8B-B14F-4D97-AF65-F5344CB8AC3E}">
        <p14:creationId xmlns:p14="http://schemas.microsoft.com/office/powerpoint/2010/main" val="237102967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D5060E-5C34-95B4-63E5-F1953614CCD1}"/>
              </a:ext>
            </a:extLst>
          </p:cNvPr>
          <p:cNvSpPr>
            <a:spLocks noGrp="1"/>
          </p:cNvSpPr>
          <p:nvPr>
            <p:ph type="title"/>
          </p:nvPr>
        </p:nvSpPr>
        <p:spPr>
          <a:xfrm>
            <a:off x="603253" y="539751"/>
            <a:ext cx="6266470" cy="717551"/>
          </a:xfrm>
        </p:spPr>
        <p:txBody>
          <a:bodyPr/>
          <a:lstStyle/>
          <a:p>
            <a:r>
              <a:rPr lang="de-DE" dirty="0"/>
              <a:t>Media </a:t>
            </a:r>
            <a:r>
              <a:rPr lang="de-DE" dirty="0" err="1"/>
              <a:t>of</a:t>
            </a:r>
            <a:r>
              <a:rPr lang="de-DE" dirty="0"/>
              <a:t> Transport</a:t>
            </a:r>
            <a:br>
              <a:rPr lang="de-DE" dirty="0"/>
            </a:br>
            <a:r>
              <a:rPr lang="de-DE" dirty="0"/>
              <a:t>(Infrastructure Environment)</a:t>
            </a:r>
          </a:p>
        </p:txBody>
      </p:sp>
      <p:sp>
        <p:nvSpPr>
          <p:cNvPr id="3" name="Textplatzhalter 2">
            <a:extLst>
              <a:ext uri="{FF2B5EF4-FFF2-40B4-BE49-F238E27FC236}">
                <a16:creationId xmlns:a16="http://schemas.microsoft.com/office/drawing/2014/main" id="{9DCDDEAE-1BBE-9162-1C7B-042C9DDC58AC}"/>
              </a:ext>
            </a:extLst>
          </p:cNvPr>
          <p:cNvSpPr>
            <a:spLocks noGrp="1"/>
          </p:cNvSpPr>
          <p:nvPr>
            <p:ph type="body" sz="half" idx="1"/>
          </p:nvPr>
        </p:nvSpPr>
        <p:spPr/>
        <p:txBody>
          <a:bodyPr>
            <a:normAutofit lnSpcReduction="10000"/>
          </a:bodyPr>
          <a:lstStyle/>
          <a:p>
            <a:pPr marL="0" indent="0">
              <a:buNone/>
            </a:pPr>
            <a:r>
              <a:rPr lang="de-DE" b="1" dirty="0"/>
              <a:t>Definition:</a:t>
            </a:r>
            <a:r>
              <a:rPr lang="de-DE" dirty="0"/>
              <a:t> </a:t>
            </a:r>
            <a:r>
              <a:rPr lang="de-DE" dirty="0" err="1"/>
              <a:t>Physical</a:t>
            </a:r>
            <a:r>
              <a:rPr lang="de-DE" dirty="0"/>
              <a:t> medium </a:t>
            </a:r>
            <a:r>
              <a:rPr lang="de-DE" dirty="0" err="1"/>
              <a:t>enabling</a:t>
            </a:r>
            <a:r>
              <a:rPr lang="de-DE" dirty="0"/>
              <a:t> </a:t>
            </a:r>
            <a:r>
              <a:rPr lang="de-DE" dirty="0" err="1"/>
              <a:t>movement</a:t>
            </a:r>
            <a:r>
              <a:rPr lang="de-DE" dirty="0"/>
              <a:t>.</a:t>
            </a:r>
          </a:p>
          <a:p>
            <a:r>
              <a:rPr lang="de-DE" dirty="0" err="1"/>
              <a:t>Examples</a:t>
            </a:r>
            <a:r>
              <a:rPr lang="de-DE" dirty="0"/>
              <a:t>:</a:t>
            </a:r>
          </a:p>
          <a:p>
            <a:pPr lvl="1"/>
            <a:r>
              <a:rPr lang="de-DE" dirty="0" err="1"/>
              <a:t>roads</a:t>
            </a:r>
            <a:endParaRPr lang="de-DE" dirty="0"/>
          </a:p>
          <a:p>
            <a:pPr lvl="1"/>
            <a:r>
              <a:rPr lang="de-DE" dirty="0" err="1"/>
              <a:t>rail</a:t>
            </a:r>
            <a:r>
              <a:rPr lang="de-DE" dirty="0"/>
              <a:t> </a:t>
            </a:r>
            <a:r>
              <a:rPr lang="de-DE" dirty="0" err="1"/>
              <a:t>tracks</a:t>
            </a:r>
            <a:endParaRPr lang="de-DE" dirty="0"/>
          </a:p>
          <a:p>
            <a:pPr lvl="1"/>
            <a:r>
              <a:rPr lang="de-DE" dirty="0" err="1"/>
              <a:t>waterways</a:t>
            </a:r>
            <a:endParaRPr lang="de-DE" dirty="0"/>
          </a:p>
          <a:p>
            <a:pPr lvl="1"/>
            <a:r>
              <a:rPr lang="de-DE" dirty="0" err="1"/>
              <a:t>airspace</a:t>
            </a:r>
            <a:endParaRPr lang="de-DE" dirty="0"/>
          </a:p>
          <a:p>
            <a:pPr lvl="1"/>
            <a:r>
              <a:rPr lang="de-DE" dirty="0" err="1"/>
              <a:t>pedestrian</a:t>
            </a:r>
            <a:r>
              <a:rPr lang="de-DE" dirty="0"/>
              <a:t> </a:t>
            </a:r>
            <a:r>
              <a:rPr lang="de-DE" dirty="0" err="1"/>
              <a:t>infrastructure</a:t>
            </a:r>
            <a:endParaRPr lang="de-DE" dirty="0"/>
          </a:p>
          <a:p>
            <a:pPr marL="0" indent="0">
              <a:buNone/>
            </a:pPr>
            <a:r>
              <a:rPr lang="de-DE" dirty="0"/>
              <a:t>„Environment </a:t>
            </a:r>
            <a:r>
              <a:rPr lang="de-DE" dirty="0" err="1"/>
              <a:t>where</a:t>
            </a:r>
            <a:r>
              <a:rPr lang="de-DE" dirty="0"/>
              <a:t> </a:t>
            </a:r>
            <a:r>
              <a:rPr lang="de-DE" dirty="0" err="1"/>
              <a:t>movement</a:t>
            </a:r>
            <a:r>
              <a:rPr lang="de-DE" dirty="0"/>
              <a:t> </a:t>
            </a:r>
            <a:r>
              <a:rPr lang="de-DE" dirty="0" err="1"/>
              <a:t>occurs</a:t>
            </a:r>
            <a:r>
              <a:rPr lang="de-DE" dirty="0"/>
              <a:t>.“</a:t>
            </a:r>
          </a:p>
          <a:p>
            <a:endParaRPr lang="de-DE" dirty="0"/>
          </a:p>
        </p:txBody>
      </p:sp>
    </p:spTree>
    <p:extLst>
      <p:ext uri="{BB962C8B-B14F-4D97-AF65-F5344CB8AC3E}">
        <p14:creationId xmlns:p14="http://schemas.microsoft.com/office/powerpoint/2010/main" val="284363393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8ABD92-D697-F783-5D5F-00528F39A0CC}"/>
              </a:ext>
            </a:extLst>
          </p:cNvPr>
          <p:cNvSpPr>
            <a:spLocks noGrp="1"/>
          </p:cNvSpPr>
          <p:nvPr>
            <p:ph type="title"/>
          </p:nvPr>
        </p:nvSpPr>
        <p:spPr>
          <a:xfrm>
            <a:off x="603253" y="539751"/>
            <a:ext cx="7767024" cy="717551"/>
          </a:xfrm>
        </p:spPr>
        <p:txBody>
          <a:bodyPr/>
          <a:lstStyle/>
          <a:p>
            <a:r>
              <a:rPr lang="de-DE" dirty="0"/>
              <a:t>Relationship </a:t>
            </a:r>
            <a:r>
              <a:rPr lang="de-DE" dirty="0" err="1"/>
              <a:t>between</a:t>
            </a:r>
            <a:r>
              <a:rPr lang="de-DE" dirty="0"/>
              <a:t> </a:t>
            </a:r>
            <a:r>
              <a:rPr lang="de-DE" dirty="0" err="1"/>
              <a:t>those</a:t>
            </a:r>
            <a:r>
              <a:rPr lang="de-DE" dirty="0"/>
              <a:t> </a:t>
            </a:r>
            <a:r>
              <a:rPr lang="de-DE" dirty="0" err="1"/>
              <a:t>three</a:t>
            </a:r>
            <a:endParaRPr lang="de-DE" dirty="0"/>
          </a:p>
        </p:txBody>
      </p:sp>
      <p:pic>
        <p:nvPicPr>
          <p:cNvPr id="5" name="Grafik 4" descr="Ein Bild, das Text, Screenshot, Reihe, Diagramm enthält.&#10;&#10;KI-generierte Inhalte können fehlerhaft sein.">
            <a:extLst>
              <a:ext uri="{FF2B5EF4-FFF2-40B4-BE49-F238E27FC236}">
                <a16:creationId xmlns:a16="http://schemas.microsoft.com/office/drawing/2014/main" id="{D889D613-B0F6-5295-3A53-9945673ACF53}"/>
              </a:ext>
            </a:extLst>
          </p:cNvPr>
          <p:cNvPicPr>
            <a:picLocks noChangeAspect="1"/>
          </p:cNvPicPr>
          <p:nvPr/>
        </p:nvPicPr>
        <p:blipFill>
          <a:blip r:embed="rId2">
            <a:extLst>
              <a:ext uri="{28A0092B-C50C-407E-A947-70E740481C1C}">
                <a14:useLocalDpi xmlns:a14="http://schemas.microsoft.com/office/drawing/2010/main" val="0"/>
              </a:ext>
            </a:extLst>
          </a:blip>
          <a:srcRect l="4272" t="44604" r="16696" b="1988"/>
          <a:stretch>
            <a:fillRect/>
          </a:stretch>
        </p:blipFill>
        <p:spPr>
          <a:xfrm>
            <a:off x="1134656" y="1257302"/>
            <a:ext cx="9922688" cy="4744121"/>
          </a:xfrm>
          <a:prstGeom prst="rect">
            <a:avLst/>
          </a:prstGeom>
        </p:spPr>
      </p:pic>
    </p:spTree>
    <p:extLst>
      <p:ext uri="{BB962C8B-B14F-4D97-AF65-F5344CB8AC3E}">
        <p14:creationId xmlns:p14="http://schemas.microsoft.com/office/powerpoint/2010/main" val="253401189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3B884-A4BA-9098-5E3A-E2FD37D98D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1B04749-553F-35BA-6230-BA12E7E515BF}"/>
              </a:ext>
            </a:extLst>
          </p:cNvPr>
          <p:cNvSpPr>
            <a:spLocks noGrp="1"/>
          </p:cNvSpPr>
          <p:nvPr>
            <p:ph type="title"/>
          </p:nvPr>
        </p:nvSpPr>
        <p:spPr>
          <a:xfrm>
            <a:off x="654299" y="588322"/>
            <a:ext cx="9248825" cy="5202878"/>
          </a:xfrm>
        </p:spPr>
        <p:txBody>
          <a:bodyPr/>
          <a:lstStyle/>
          <a:p>
            <a:r>
              <a:rPr lang="de-DE" sz="7200" dirty="0"/>
              <a:t>ELEMENTS </a:t>
            </a:r>
            <a:br>
              <a:rPr lang="de-DE" sz="7200" dirty="0"/>
            </a:br>
            <a:r>
              <a:rPr lang="de-DE" sz="7200" dirty="0"/>
              <a:t>OF A TRANSPORTATION SYSTEM</a:t>
            </a:r>
          </a:p>
        </p:txBody>
      </p:sp>
    </p:spTree>
    <p:extLst>
      <p:ext uri="{BB962C8B-B14F-4D97-AF65-F5344CB8AC3E}">
        <p14:creationId xmlns:p14="http://schemas.microsoft.com/office/powerpoint/2010/main" val="17527720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F5DD68-A560-2C98-56C3-73D76EA31E28}"/>
              </a:ext>
            </a:extLst>
          </p:cNvPr>
          <p:cNvSpPr>
            <a:spLocks noGrp="1"/>
          </p:cNvSpPr>
          <p:nvPr>
            <p:ph type="title"/>
          </p:nvPr>
        </p:nvSpPr>
        <p:spPr>
          <a:xfrm>
            <a:off x="603253" y="539751"/>
            <a:ext cx="6349638" cy="717551"/>
          </a:xfrm>
        </p:spPr>
        <p:txBody>
          <a:bodyPr/>
          <a:lstStyle/>
          <a:p>
            <a:r>
              <a:rPr lang="de-DE" dirty="0"/>
              <a:t>Core System Components</a:t>
            </a:r>
          </a:p>
        </p:txBody>
      </p:sp>
      <p:sp>
        <p:nvSpPr>
          <p:cNvPr id="3" name="Textplatzhalter 2">
            <a:extLst>
              <a:ext uri="{FF2B5EF4-FFF2-40B4-BE49-F238E27FC236}">
                <a16:creationId xmlns:a16="http://schemas.microsoft.com/office/drawing/2014/main" id="{804E53FC-9D20-B884-A68B-3D489BC1C7A8}"/>
              </a:ext>
            </a:extLst>
          </p:cNvPr>
          <p:cNvSpPr>
            <a:spLocks noGrp="1"/>
          </p:cNvSpPr>
          <p:nvPr>
            <p:ph type="body" sz="half" idx="1"/>
          </p:nvPr>
        </p:nvSpPr>
        <p:spPr/>
        <p:txBody>
          <a:bodyPr>
            <a:normAutofit lnSpcReduction="10000"/>
          </a:bodyPr>
          <a:lstStyle/>
          <a:p>
            <a:r>
              <a:rPr lang="de-DE" dirty="0"/>
              <a:t>A </a:t>
            </a:r>
            <a:r>
              <a:rPr lang="de-DE" dirty="0" err="1"/>
              <a:t>transportation</a:t>
            </a:r>
            <a:r>
              <a:rPr lang="de-DE" dirty="0"/>
              <a:t> </a:t>
            </a:r>
            <a:r>
              <a:rPr lang="de-DE" dirty="0" err="1"/>
              <a:t>system</a:t>
            </a:r>
            <a:r>
              <a:rPr lang="de-DE" dirty="0"/>
              <a:t> </a:t>
            </a:r>
            <a:r>
              <a:rPr lang="de-DE" dirty="0" err="1"/>
              <a:t>consists</a:t>
            </a:r>
            <a:r>
              <a:rPr lang="de-DE" dirty="0"/>
              <a:t> </a:t>
            </a:r>
            <a:r>
              <a:rPr lang="de-DE" dirty="0" err="1"/>
              <a:t>of</a:t>
            </a:r>
            <a:r>
              <a:rPr lang="de-DE" dirty="0"/>
              <a:t>:</a:t>
            </a:r>
          </a:p>
          <a:p>
            <a:pPr marL="514350" indent="-514350">
              <a:buFont typeface="+mj-lt"/>
              <a:buAutoNum type="arabicPeriod"/>
            </a:pPr>
            <a:r>
              <a:rPr lang="de-DE" dirty="0"/>
              <a:t>Infrastructure</a:t>
            </a:r>
          </a:p>
          <a:p>
            <a:pPr marL="514350" indent="-514350">
              <a:buFont typeface="+mj-lt"/>
              <a:buAutoNum type="arabicPeriod"/>
            </a:pPr>
            <a:r>
              <a:rPr lang="de-DE" dirty="0" err="1"/>
              <a:t>Vehicles</a:t>
            </a:r>
            <a:endParaRPr lang="de-DE" dirty="0"/>
          </a:p>
          <a:p>
            <a:pPr marL="514350" indent="-514350">
              <a:buFont typeface="+mj-lt"/>
              <a:buAutoNum type="arabicPeriod"/>
            </a:pPr>
            <a:r>
              <a:rPr lang="de-DE" dirty="0"/>
              <a:t>Users</a:t>
            </a:r>
          </a:p>
          <a:p>
            <a:pPr marL="514350" indent="-514350">
              <a:buFont typeface="+mj-lt"/>
              <a:buAutoNum type="arabicPeriod"/>
            </a:pPr>
            <a:r>
              <a:rPr lang="de-DE" dirty="0" err="1"/>
              <a:t>Operations</a:t>
            </a:r>
            <a:r>
              <a:rPr lang="de-DE" dirty="0"/>
              <a:t> &amp; </a:t>
            </a:r>
            <a:r>
              <a:rPr lang="de-DE" dirty="0" err="1"/>
              <a:t>control</a:t>
            </a:r>
            <a:endParaRPr lang="de-DE" dirty="0"/>
          </a:p>
          <a:p>
            <a:pPr marL="514350" indent="-514350">
              <a:buFont typeface="+mj-lt"/>
              <a:buAutoNum type="arabicPeriod"/>
            </a:pPr>
            <a:r>
              <a:rPr lang="de-DE" dirty="0" err="1"/>
              <a:t>Institutions</a:t>
            </a:r>
            <a:r>
              <a:rPr lang="de-DE" dirty="0"/>
              <a:t> &amp; </a:t>
            </a:r>
            <a:r>
              <a:rPr lang="de-DE" dirty="0" err="1"/>
              <a:t>regulation</a:t>
            </a:r>
            <a:endParaRPr lang="de-DE" dirty="0"/>
          </a:p>
          <a:p>
            <a:pPr marL="514350" indent="-514350">
              <a:buFont typeface="+mj-lt"/>
              <a:buAutoNum type="arabicPeriod"/>
            </a:pPr>
            <a:r>
              <a:rPr lang="de-DE" dirty="0"/>
              <a:t>Energy </a:t>
            </a:r>
            <a:r>
              <a:rPr lang="de-DE" dirty="0" err="1"/>
              <a:t>supply</a:t>
            </a:r>
            <a:endParaRPr lang="de-DE" dirty="0"/>
          </a:p>
          <a:p>
            <a:r>
              <a:rPr lang="de-DE" dirty="0"/>
              <a:t>Transport = </a:t>
            </a:r>
            <a:r>
              <a:rPr lang="de-DE" dirty="0" err="1"/>
              <a:t>socio-technical</a:t>
            </a:r>
            <a:r>
              <a:rPr lang="de-DE" dirty="0"/>
              <a:t> </a:t>
            </a:r>
            <a:r>
              <a:rPr lang="de-DE" dirty="0" err="1"/>
              <a:t>system</a:t>
            </a:r>
            <a:endParaRPr lang="de-DE" dirty="0"/>
          </a:p>
          <a:p>
            <a:endParaRPr lang="de-DE" dirty="0"/>
          </a:p>
        </p:txBody>
      </p:sp>
    </p:spTree>
    <p:extLst>
      <p:ext uri="{BB962C8B-B14F-4D97-AF65-F5344CB8AC3E}">
        <p14:creationId xmlns:p14="http://schemas.microsoft.com/office/powerpoint/2010/main" val="2134073769"/>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64DC59A-37CD-1290-D58D-4B141FC6AF0E}"/>
              </a:ext>
            </a:extLst>
          </p:cNvPr>
          <p:cNvSpPr>
            <a:spLocks noGrp="1"/>
          </p:cNvSpPr>
          <p:nvPr>
            <p:ph type="title"/>
          </p:nvPr>
        </p:nvSpPr>
        <p:spPr/>
        <p:txBody>
          <a:bodyPr/>
          <a:lstStyle/>
          <a:p>
            <a:r>
              <a:rPr lang="de-DE" dirty="0"/>
              <a:t>Infrastructure</a:t>
            </a:r>
          </a:p>
        </p:txBody>
      </p:sp>
      <p:sp>
        <p:nvSpPr>
          <p:cNvPr id="3" name="Textplatzhalter 2">
            <a:extLst>
              <a:ext uri="{FF2B5EF4-FFF2-40B4-BE49-F238E27FC236}">
                <a16:creationId xmlns:a16="http://schemas.microsoft.com/office/drawing/2014/main" id="{136B6AFD-C87C-BF8F-9393-AD9CC3574830}"/>
              </a:ext>
            </a:extLst>
          </p:cNvPr>
          <p:cNvSpPr>
            <a:spLocks noGrp="1"/>
          </p:cNvSpPr>
          <p:nvPr>
            <p:ph type="body" sz="half" idx="1"/>
          </p:nvPr>
        </p:nvSpPr>
        <p:spPr>
          <a:xfrm>
            <a:off x="970201" y="1386842"/>
            <a:ext cx="5125799" cy="5059521"/>
          </a:xfrm>
        </p:spPr>
        <p:txBody>
          <a:bodyPr>
            <a:normAutofit/>
          </a:bodyPr>
          <a:lstStyle/>
          <a:p>
            <a:r>
              <a:rPr lang="de-DE" dirty="0"/>
              <a:t>Networks (</a:t>
            </a:r>
            <a:r>
              <a:rPr lang="de-DE" dirty="0" err="1"/>
              <a:t>roads</a:t>
            </a:r>
            <a:r>
              <a:rPr lang="de-DE" dirty="0"/>
              <a:t>, </a:t>
            </a:r>
            <a:r>
              <a:rPr lang="de-DE" dirty="0" err="1"/>
              <a:t>railways</a:t>
            </a:r>
            <a:r>
              <a:rPr lang="de-DE" dirty="0"/>
              <a:t>, </a:t>
            </a:r>
            <a:r>
              <a:rPr lang="de-DE" dirty="0" err="1"/>
              <a:t>ports</a:t>
            </a:r>
            <a:r>
              <a:rPr lang="de-DE" dirty="0"/>
              <a:t>, </a:t>
            </a:r>
            <a:r>
              <a:rPr lang="de-DE" dirty="0" err="1"/>
              <a:t>airports</a:t>
            </a:r>
            <a:r>
              <a:rPr lang="de-DE" dirty="0"/>
              <a:t>, </a:t>
            </a:r>
            <a:r>
              <a:rPr lang="de-DE" dirty="0" err="1"/>
              <a:t>cycling</a:t>
            </a:r>
            <a:r>
              <a:rPr lang="de-DE" dirty="0"/>
              <a:t> </a:t>
            </a:r>
            <a:r>
              <a:rPr lang="de-DE" dirty="0" err="1"/>
              <a:t>paths</a:t>
            </a:r>
            <a:r>
              <a:rPr lang="de-DE" dirty="0"/>
              <a:t>,...)</a:t>
            </a:r>
          </a:p>
          <a:p>
            <a:r>
              <a:rPr lang="de-DE" dirty="0"/>
              <a:t>Terminals &amp; </a:t>
            </a:r>
            <a:r>
              <a:rPr lang="de-DE" dirty="0" err="1"/>
              <a:t>stations</a:t>
            </a:r>
            <a:endParaRPr lang="de-DE" dirty="0"/>
          </a:p>
          <a:p>
            <a:r>
              <a:rPr lang="de-DE" dirty="0"/>
              <a:t>Maintenance </a:t>
            </a:r>
            <a:r>
              <a:rPr lang="de-DE" dirty="0" err="1"/>
              <a:t>systems</a:t>
            </a:r>
            <a:endParaRPr lang="de-DE" dirty="0"/>
          </a:p>
          <a:p>
            <a:endParaRPr lang="de-DE" dirty="0"/>
          </a:p>
        </p:txBody>
      </p:sp>
      <p:pic>
        <p:nvPicPr>
          <p:cNvPr id="5" name="Grafik 4" descr="Ein Bild, das Bahn, Gebäude, Zug, draußen enthält.&#10;&#10;KI-generierte Inhalte können fehlerhaft sein.">
            <a:extLst>
              <a:ext uri="{FF2B5EF4-FFF2-40B4-BE49-F238E27FC236}">
                <a16:creationId xmlns:a16="http://schemas.microsoft.com/office/drawing/2014/main" id="{10712261-44F8-C0A9-A789-8E8AB8B57A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8199" y="539751"/>
            <a:ext cx="4673600" cy="5994400"/>
          </a:xfrm>
          <a:prstGeom prst="rect">
            <a:avLst/>
          </a:prstGeom>
        </p:spPr>
      </p:pic>
      <p:sp>
        <p:nvSpPr>
          <p:cNvPr id="6" name="Textfeld 5">
            <a:extLst>
              <a:ext uri="{FF2B5EF4-FFF2-40B4-BE49-F238E27FC236}">
                <a16:creationId xmlns:a16="http://schemas.microsoft.com/office/drawing/2014/main" id="{73B67022-7401-A92D-0EBE-8EBF5FF8AB88}"/>
              </a:ext>
            </a:extLst>
          </p:cNvPr>
          <p:cNvSpPr txBox="1"/>
          <p:nvPr/>
        </p:nvSpPr>
        <p:spPr>
          <a:xfrm>
            <a:off x="11221799" y="5715978"/>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55416162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DD31AC7-73AC-78B7-5A6D-02AAF9DBDABF}"/>
              </a:ext>
            </a:extLst>
          </p:cNvPr>
          <p:cNvSpPr>
            <a:spLocks noGrp="1"/>
          </p:cNvSpPr>
          <p:nvPr>
            <p:ph type="title"/>
          </p:nvPr>
        </p:nvSpPr>
        <p:spPr>
          <a:xfrm>
            <a:off x="603252" y="539751"/>
            <a:ext cx="6453155" cy="717551"/>
          </a:xfrm>
        </p:spPr>
        <p:txBody>
          <a:bodyPr/>
          <a:lstStyle/>
          <a:p>
            <a:r>
              <a:rPr lang="de-DE" dirty="0" err="1"/>
              <a:t>Operations</a:t>
            </a:r>
            <a:r>
              <a:rPr lang="de-DE" dirty="0"/>
              <a:t> &amp; Management</a:t>
            </a:r>
          </a:p>
        </p:txBody>
      </p:sp>
      <p:sp>
        <p:nvSpPr>
          <p:cNvPr id="3" name="Textplatzhalter 2">
            <a:extLst>
              <a:ext uri="{FF2B5EF4-FFF2-40B4-BE49-F238E27FC236}">
                <a16:creationId xmlns:a16="http://schemas.microsoft.com/office/drawing/2014/main" id="{BC4CF2AD-1E3A-8F33-7BB9-FE31CBA08BCA}"/>
              </a:ext>
            </a:extLst>
          </p:cNvPr>
          <p:cNvSpPr>
            <a:spLocks noGrp="1"/>
          </p:cNvSpPr>
          <p:nvPr>
            <p:ph type="body" sz="half" idx="1"/>
          </p:nvPr>
        </p:nvSpPr>
        <p:spPr/>
        <p:txBody>
          <a:bodyPr>
            <a:normAutofit/>
          </a:bodyPr>
          <a:lstStyle/>
          <a:p>
            <a:r>
              <a:rPr lang="de-DE" dirty="0"/>
              <a:t>Scheduling</a:t>
            </a:r>
          </a:p>
          <a:p>
            <a:r>
              <a:rPr lang="de-DE" dirty="0"/>
              <a:t>Traffic </a:t>
            </a:r>
            <a:r>
              <a:rPr lang="de-DE" dirty="0" err="1"/>
              <a:t>control</a:t>
            </a:r>
            <a:endParaRPr lang="de-DE" dirty="0"/>
          </a:p>
          <a:p>
            <a:r>
              <a:rPr lang="de-DE" dirty="0"/>
              <a:t>Pricing</a:t>
            </a:r>
          </a:p>
          <a:p>
            <a:r>
              <a:rPr lang="de-DE" dirty="0"/>
              <a:t>Information </a:t>
            </a:r>
            <a:r>
              <a:rPr lang="de-DE" dirty="0" err="1"/>
              <a:t>systems</a:t>
            </a:r>
            <a:endParaRPr lang="de-DE" dirty="0"/>
          </a:p>
          <a:p>
            <a:endParaRPr lang="de-DE" dirty="0"/>
          </a:p>
        </p:txBody>
      </p:sp>
      <p:pic>
        <p:nvPicPr>
          <p:cNvPr id="6" name="Grafik 5" descr="Ein Bild, das Himmel, draußen, Reklametafel, Beschilderung enthält.&#10;&#10;KI-generierte Inhalte können fehlerhaft sein.">
            <a:extLst>
              <a:ext uri="{FF2B5EF4-FFF2-40B4-BE49-F238E27FC236}">
                <a16:creationId xmlns:a16="http://schemas.microsoft.com/office/drawing/2014/main" id="{25AEE481-4E1D-FE18-2C04-19C6A31591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201" y="4044716"/>
            <a:ext cx="9195613" cy="2401647"/>
          </a:xfrm>
          <a:prstGeom prst="rect">
            <a:avLst/>
          </a:prstGeom>
        </p:spPr>
      </p:pic>
      <p:sp>
        <p:nvSpPr>
          <p:cNvPr id="7" name="Textfeld 6">
            <a:extLst>
              <a:ext uri="{FF2B5EF4-FFF2-40B4-BE49-F238E27FC236}">
                <a16:creationId xmlns:a16="http://schemas.microsoft.com/office/drawing/2014/main" id="{46304DDE-3E8F-BCB8-99F8-4301D0108186}"/>
              </a:ext>
            </a:extLst>
          </p:cNvPr>
          <p:cNvSpPr txBox="1"/>
          <p:nvPr/>
        </p:nvSpPr>
        <p:spPr>
          <a:xfrm>
            <a:off x="10165814" y="5628190"/>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11717325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445F97-231C-68E3-3895-F56D6D39F543}"/>
              </a:ext>
            </a:extLst>
          </p:cNvPr>
          <p:cNvSpPr>
            <a:spLocks noGrp="1"/>
          </p:cNvSpPr>
          <p:nvPr>
            <p:ph type="title"/>
          </p:nvPr>
        </p:nvSpPr>
        <p:spPr>
          <a:xfrm>
            <a:off x="603252" y="539751"/>
            <a:ext cx="6004581" cy="717551"/>
          </a:xfrm>
        </p:spPr>
        <p:txBody>
          <a:bodyPr/>
          <a:lstStyle/>
          <a:p>
            <a:r>
              <a:rPr lang="de-DE" dirty="0" err="1"/>
              <a:t>Institutions</a:t>
            </a:r>
            <a:r>
              <a:rPr lang="de-DE" dirty="0"/>
              <a:t> &amp; </a:t>
            </a:r>
            <a:r>
              <a:rPr lang="de-DE" dirty="0" err="1"/>
              <a:t>Governance</a:t>
            </a:r>
            <a:endParaRPr lang="de-DE" dirty="0"/>
          </a:p>
        </p:txBody>
      </p:sp>
      <p:sp>
        <p:nvSpPr>
          <p:cNvPr id="3" name="Textplatzhalter 2">
            <a:extLst>
              <a:ext uri="{FF2B5EF4-FFF2-40B4-BE49-F238E27FC236}">
                <a16:creationId xmlns:a16="http://schemas.microsoft.com/office/drawing/2014/main" id="{36295AE5-8D7D-522A-DECA-6BC01C3FC3F5}"/>
              </a:ext>
            </a:extLst>
          </p:cNvPr>
          <p:cNvSpPr>
            <a:spLocks noGrp="1"/>
          </p:cNvSpPr>
          <p:nvPr>
            <p:ph type="body" sz="half" idx="1"/>
          </p:nvPr>
        </p:nvSpPr>
        <p:spPr/>
        <p:txBody>
          <a:bodyPr>
            <a:normAutofit/>
          </a:bodyPr>
          <a:lstStyle/>
          <a:p>
            <a:r>
              <a:rPr lang="de-DE" dirty="0" err="1"/>
              <a:t>Planning</a:t>
            </a:r>
            <a:r>
              <a:rPr lang="de-DE" dirty="0"/>
              <a:t> </a:t>
            </a:r>
            <a:r>
              <a:rPr lang="de-DE" dirty="0" err="1"/>
              <a:t>authorities</a:t>
            </a:r>
            <a:endParaRPr lang="de-DE" dirty="0"/>
          </a:p>
          <a:p>
            <a:r>
              <a:rPr lang="de-DE" dirty="0"/>
              <a:t>Operators</a:t>
            </a:r>
          </a:p>
          <a:p>
            <a:r>
              <a:rPr lang="de-DE" dirty="0" err="1"/>
              <a:t>Regulatory</a:t>
            </a:r>
            <a:r>
              <a:rPr lang="de-DE" dirty="0"/>
              <a:t> </a:t>
            </a:r>
            <a:r>
              <a:rPr lang="de-DE" dirty="0" err="1"/>
              <a:t>framework</a:t>
            </a:r>
            <a:endParaRPr lang="de-DE" dirty="0"/>
          </a:p>
          <a:p>
            <a:r>
              <a:rPr lang="de-DE" dirty="0"/>
              <a:t>Funding </a:t>
            </a:r>
            <a:r>
              <a:rPr lang="de-DE" dirty="0" err="1"/>
              <a:t>structures</a:t>
            </a:r>
            <a:endParaRPr lang="de-DE" dirty="0"/>
          </a:p>
          <a:p>
            <a:endParaRPr lang="de-DE" dirty="0"/>
          </a:p>
        </p:txBody>
      </p:sp>
    </p:spTree>
    <p:extLst>
      <p:ext uri="{BB962C8B-B14F-4D97-AF65-F5344CB8AC3E}">
        <p14:creationId xmlns:p14="http://schemas.microsoft.com/office/powerpoint/2010/main" val="237240684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C2206-C1F6-FFC4-A3F0-97B2E18E045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2CB778-5E0B-87FB-534F-6314729E5860}"/>
              </a:ext>
            </a:extLst>
          </p:cNvPr>
          <p:cNvSpPr>
            <a:spLocks noGrp="1"/>
          </p:cNvSpPr>
          <p:nvPr>
            <p:ph type="title"/>
          </p:nvPr>
        </p:nvSpPr>
        <p:spPr>
          <a:xfrm>
            <a:off x="654299" y="588322"/>
            <a:ext cx="9248825" cy="5202878"/>
          </a:xfrm>
        </p:spPr>
        <p:txBody>
          <a:bodyPr/>
          <a:lstStyle/>
          <a:p>
            <a:r>
              <a:rPr lang="de-DE" sz="7200" dirty="0"/>
              <a:t>PASSENGER</a:t>
            </a:r>
            <a:br>
              <a:rPr lang="de-DE" sz="7200" dirty="0"/>
            </a:br>
            <a:r>
              <a:rPr lang="de-DE" sz="7200" dirty="0"/>
              <a:t>VS.</a:t>
            </a:r>
            <a:br>
              <a:rPr lang="de-DE" sz="7200" dirty="0"/>
            </a:br>
            <a:r>
              <a:rPr lang="de-DE" sz="7200" dirty="0"/>
              <a:t>FREIGHT</a:t>
            </a:r>
            <a:br>
              <a:rPr lang="de-DE" sz="7200" dirty="0"/>
            </a:br>
            <a:r>
              <a:rPr lang="de-DE" sz="7200" dirty="0"/>
              <a:t>TRANSPORT</a:t>
            </a:r>
          </a:p>
        </p:txBody>
      </p:sp>
    </p:spTree>
    <p:extLst>
      <p:ext uri="{BB962C8B-B14F-4D97-AF65-F5344CB8AC3E}">
        <p14:creationId xmlns:p14="http://schemas.microsoft.com/office/powerpoint/2010/main" val="417760453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6CB45C-2A6A-EF08-C24D-BA7EB337475D}"/>
              </a:ext>
            </a:extLst>
          </p:cNvPr>
          <p:cNvSpPr>
            <a:spLocks noGrp="1"/>
          </p:cNvSpPr>
          <p:nvPr>
            <p:ph type="title"/>
          </p:nvPr>
        </p:nvSpPr>
        <p:spPr>
          <a:xfrm>
            <a:off x="603253" y="539751"/>
            <a:ext cx="7315796" cy="717551"/>
          </a:xfrm>
        </p:spPr>
        <p:txBody>
          <a:bodyPr/>
          <a:lstStyle/>
          <a:p>
            <a:r>
              <a:rPr lang="de-DE" dirty="0"/>
              <a:t>Passenger vs. Freight Transport</a:t>
            </a:r>
          </a:p>
        </p:txBody>
      </p:sp>
      <p:sp>
        <p:nvSpPr>
          <p:cNvPr id="3" name="Textplatzhalter 2">
            <a:extLst>
              <a:ext uri="{FF2B5EF4-FFF2-40B4-BE49-F238E27FC236}">
                <a16:creationId xmlns:a16="http://schemas.microsoft.com/office/drawing/2014/main" id="{711D2DB4-AFD9-B8E3-99E1-3CABEBC168F0}"/>
              </a:ext>
            </a:extLst>
          </p:cNvPr>
          <p:cNvSpPr>
            <a:spLocks noGrp="1"/>
          </p:cNvSpPr>
          <p:nvPr>
            <p:ph type="body" sz="half" idx="1"/>
          </p:nvPr>
        </p:nvSpPr>
        <p:spPr>
          <a:xfrm>
            <a:off x="1692010" y="2594540"/>
            <a:ext cx="8807980" cy="5059521"/>
          </a:xfrm>
        </p:spPr>
        <p:txBody>
          <a:bodyPr>
            <a:normAutofit/>
          </a:bodyPr>
          <a:lstStyle/>
          <a:p>
            <a:pPr marL="0" indent="0" algn="ctr">
              <a:buNone/>
            </a:pPr>
            <a:r>
              <a:rPr lang="de-DE" sz="4400" b="1" dirty="0"/>
              <a:t>Differentiation and </a:t>
            </a:r>
            <a:r>
              <a:rPr lang="de-DE" sz="4400" b="1" dirty="0" err="1"/>
              <a:t>characteristics</a:t>
            </a:r>
            <a:r>
              <a:rPr lang="de-DE" sz="4400" b="1" dirty="0"/>
              <a:t> </a:t>
            </a:r>
            <a:r>
              <a:rPr lang="de-DE" sz="4400" b="1" dirty="0" err="1"/>
              <a:t>with</a:t>
            </a:r>
            <a:r>
              <a:rPr lang="de-DE" sz="4400" b="1" dirty="0"/>
              <a:t> </a:t>
            </a:r>
            <a:r>
              <a:rPr lang="de-DE" sz="4400" b="1" dirty="0" err="1"/>
              <a:t>regard</a:t>
            </a:r>
            <a:r>
              <a:rPr lang="de-DE" sz="4400" b="1" dirty="0"/>
              <a:t> </a:t>
            </a:r>
            <a:r>
              <a:rPr lang="de-DE" sz="4400" b="1" dirty="0" err="1"/>
              <a:t>to</a:t>
            </a:r>
            <a:r>
              <a:rPr lang="de-DE" sz="4400" b="1" dirty="0"/>
              <a:t> </a:t>
            </a:r>
            <a:r>
              <a:rPr lang="de-DE" sz="4400" b="1" dirty="0" err="1"/>
              <a:t>the</a:t>
            </a:r>
            <a:r>
              <a:rPr lang="de-DE" sz="4400" b="1" dirty="0"/>
              <a:t> </a:t>
            </a:r>
            <a:r>
              <a:rPr lang="de-DE" sz="4400" b="1" dirty="0" err="1"/>
              <a:t>transported</a:t>
            </a:r>
            <a:r>
              <a:rPr lang="de-DE" sz="4400" b="1" dirty="0"/>
              <a:t> </a:t>
            </a:r>
            <a:r>
              <a:rPr lang="de-DE" sz="4400" b="1" dirty="0" err="1"/>
              <a:t>goods</a:t>
            </a:r>
            <a:endParaRPr lang="de-DE" sz="4400" b="1" dirty="0"/>
          </a:p>
          <a:p>
            <a:endParaRPr lang="de-DE" dirty="0"/>
          </a:p>
        </p:txBody>
      </p:sp>
    </p:spTree>
    <p:extLst>
      <p:ext uri="{BB962C8B-B14F-4D97-AF65-F5344CB8AC3E}">
        <p14:creationId xmlns:p14="http://schemas.microsoft.com/office/powerpoint/2010/main" val="60685764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5A82EE-855D-ABC8-1E27-5D6001E6B973}"/>
              </a:ext>
            </a:extLst>
          </p:cNvPr>
          <p:cNvSpPr>
            <a:spLocks noGrp="1"/>
          </p:cNvSpPr>
          <p:nvPr>
            <p:ph type="title"/>
          </p:nvPr>
        </p:nvSpPr>
        <p:spPr/>
        <p:txBody>
          <a:bodyPr/>
          <a:lstStyle/>
          <a:p>
            <a:r>
              <a:rPr lang="de-DE" dirty="0"/>
              <a:t>Passenger Transport</a:t>
            </a:r>
          </a:p>
        </p:txBody>
      </p:sp>
      <p:sp>
        <p:nvSpPr>
          <p:cNvPr id="3" name="Textplatzhalter 2">
            <a:extLst>
              <a:ext uri="{FF2B5EF4-FFF2-40B4-BE49-F238E27FC236}">
                <a16:creationId xmlns:a16="http://schemas.microsoft.com/office/drawing/2014/main" id="{18B8FC41-6DE1-CFC3-6663-E454765F82FE}"/>
              </a:ext>
            </a:extLst>
          </p:cNvPr>
          <p:cNvSpPr>
            <a:spLocks noGrp="1"/>
          </p:cNvSpPr>
          <p:nvPr>
            <p:ph type="body" sz="half" idx="1"/>
          </p:nvPr>
        </p:nvSpPr>
        <p:spPr/>
        <p:txBody>
          <a:bodyPr>
            <a:normAutofit/>
          </a:bodyPr>
          <a:lstStyle/>
          <a:p>
            <a:r>
              <a:rPr lang="de-DE" dirty="0"/>
              <a:t>Transportation </a:t>
            </a:r>
            <a:r>
              <a:rPr lang="de-DE" dirty="0" err="1"/>
              <a:t>of</a:t>
            </a:r>
            <a:r>
              <a:rPr lang="de-DE" dirty="0"/>
              <a:t> </a:t>
            </a:r>
            <a:r>
              <a:rPr lang="de-DE" dirty="0" err="1"/>
              <a:t>people</a:t>
            </a:r>
            <a:r>
              <a:rPr lang="de-DE" dirty="0"/>
              <a:t> </a:t>
            </a:r>
            <a:r>
              <a:rPr lang="de-DE" dirty="0" err="1"/>
              <a:t>by</a:t>
            </a:r>
            <a:r>
              <a:rPr lang="de-DE" dirty="0"/>
              <a:t> private </a:t>
            </a:r>
            <a:r>
              <a:rPr lang="de-DE" dirty="0" err="1"/>
              <a:t>or</a:t>
            </a:r>
            <a:r>
              <a:rPr lang="de-DE" dirty="0"/>
              <a:t> </a:t>
            </a:r>
            <a:r>
              <a:rPr lang="de-DE" dirty="0" err="1"/>
              <a:t>public</a:t>
            </a:r>
            <a:r>
              <a:rPr lang="de-DE" dirty="0"/>
              <a:t> </a:t>
            </a:r>
            <a:r>
              <a:rPr lang="de-DE" dirty="0" err="1"/>
              <a:t>transport</a:t>
            </a:r>
            <a:r>
              <a:rPr lang="de-DE" dirty="0"/>
              <a:t> </a:t>
            </a:r>
          </a:p>
          <a:p>
            <a:r>
              <a:rPr lang="de-DE" dirty="0"/>
              <a:t>Traffic </a:t>
            </a:r>
            <a:r>
              <a:rPr lang="de-DE" dirty="0" err="1"/>
              <a:t>volume</a:t>
            </a:r>
            <a:r>
              <a:rPr lang="de-DE" dirty="0"/>
              <a:t>: </a:t>
            </a:r>
            <a:r>
              <a:rPr lang="de-DE" dirty="0" err="1"/>
              <a:t>Number</a:t>
            </a:r>
            <a:r>
              <a:rPr lang="de-DE" dirty="0"/>
              <a:t> </a:t>
            </a:r>
            <a:r>
              <a:rPr lang="de-DE" dirty="0" err="1"/>
              <a:t>of</a:t>
            </a:r>
            <a:r>
              <a:rPr lang="de-DE" dirty="0"/>
              <a:t> </a:t>
            </a:r>
            <a:r>
              <a:rPr lang="de-DE" dirty="0" err="1"/>
              <a:t>passengers</a:t>
            </a:r>
            <a:r>
              <a:rPr lang="de-DE" dirty="0"/>
              <a:t> </a:t>
            </a:r>
            <a:r>
              <a:rPr lang="de-DE" dirty="0" err="1"/>
              <a:t>transported</a:t>
            </a:r>
            <a:r>
              <a:rPr lang="de-DE" dirty="0"/>
              <a:t> </a:t>
            </a:r>
            <a:r>
              <a:rPr lang="de-DE" dirty="0" err="1"/>
              <a:t>Passengers</a:t>
            </a:r>
            <a:r>
              <a:rPr lang="de-DE" dirty="0"/>
              <a:t> in passenger </a:t>
            </a:r>
            <a:r>
              <a:rPr lang="de-DE" dirty="0" err="1"/>
              <a:t>transport</a:t>
            </a:r>
            <a:r>
              <a:rPr lang="de-DE" dirty="0"/>
              <a:t> [per time </a:t>
            </a:r>
            <a:r>
              <a:rPr lang="de-DE" dirty="0" err="1"/>
              <a:t>unit</a:t>
            </a:r>
            <a:r>
              <a:rPr lang="de-DE" dirty="0"/>
              <a:t>] </a:t>
            </a:r>
          </a:p>
          <a:p>
            <a:r>
              <a:rPr lang="de-DE" dirty="0"/>
              <a:t>Traffic </a:t>
            </a:r>
            <a:r>
              <a:rPr lang="de-DE" dirty="0" err="1"/>
              <a:t>performance</a:t>
            </a:r>
            <a:r>
              <a:rPr lang="de-DE" dirty="0"/>
              <a:t>: </a:t>
            </a:r>
            <a:r>
              <a:rPr lang="de-DE" dirty="0" err="1"/>
              <a:t>the</a:t>
            </a:r>
            <a:r>
              <a:rPr lang="de-DE" dirty="0"/>
              <a:t> </a:t>
            </a:r>
            <a:r>
              <a:rPr lang="de-DE" dirty="0" err="1"/>
              <a:t>traffic</a:t>
            </a:r>
            <a:r>
              <a:rPr lang="de-DE" dirty="0"/>
              <a:t> </a:t>
            </a:r>
            <a:r>
              <a:rPr lang="de-DE" dirty="0" err="1"/>
              <a:t>volume</a:t>
            </a:r>
            <a:r>
              <a:rPr lang="de-DE" dirty="0"/>
              <a:t> </a:t>
            </a:r>
            <a:r>
              <a:rPr lang="de-DE" dirty="0" err="1"/>
              <a:t>extended</a:t>
            </a:r>
            <a:r>
              <a:rPr lang="de-DE" dirty="0"/>
              <a:t> </a:t>
            </a:r>
            <a:r>
              <a:rPr lang="de-DE" dirty="0" err="1"/>
              <a:t>by</a:t>
            </a:r>
            <a:r>
              <a:rPr lang="de-DE" dirty="0"/>
              <a:t> </a:t>
            </a:r>
            <a:r>
              <a:rPr lang="de-DE" dirty="0" err="1"/>
              <a:t>the</a:t>
            </a:r>
            <a:r>
              <a:rPr lang="de-DE" dirty="0"/>
              <a:t> </a:t>
            </a:r>
            <a:r>
              <a:rPr lang="de-DE" dirty="0" err="1"/>
              <a:t>distance</a:t>
            </a:r>
            <a:r>
              <a:rPr lang="de-DE" dirty="0"/>
              <a:t> </a:t>
            </a:r>
            <a:r>
              <a:rPr lang="de-DE" dirty="0" err="1"/>
              <a:t>traveled</a:t>
            </a:r>
            <a:r>
              <a:rPr lang="de-DE" dirty="0"/>
              <a:t> (Unit: passenger </a:t>
            </a:r>
            <a:r>
              <a:rPr lang="de-DE" dirty="0" err="1"/>
              <a:t>kilometers</a:t>
            </a:r>
            <a:r>
              <a:rPr lang="de-DE" dirty="0"/>
              <a:t> [</a:t>
            </a:r>
            <a:r>
              <a:rPr lang="de-DE" dirty="0" err="1"/>
              <a:t>Pkm</a:t>
            </a:r>
            <a:r>
              <a:rPr lang="de-DE" dirty="0"/>
              <a:t>])</a:t>
            </a:r>
          </a:p>
          <a:p>
            <a:pPr marL="0" indent="0">
              <a:buNone/>
            </a:pPr>
            <a:endParaRPr lang="de-DE" dirty="0"/>
          </a:p>
        </p:txBody>
      </p:sp>
    </p:spTree>
    <p:extLst>
      <p:ext uri="{BB962C8B-B14F-4D97-AF65-F5344CB8AC3E}">
        <p14:creationId xmlns:p14="http://schemas.microsoft.com/office/powerpoint/2010/main" val="2241336110"/>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59F5B3-FC16-3801-62B7-9362E8C9FB8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2233158-7386-DB2A-B147-80FB50D38567}"/>
              </a:ext>
            </a:extLst>
          </p:cNvPr>
          <p:cNvSpPr>
            <a:spLocks noGrp="1"/>
          </p:cNvSpPr>
          <p:nvPr>
            <p:ph type="title"/>
          </p:nvPr>
        </p:nvSpPr>
        <p:spPr/>
        <p:txBody>
          <a:bodyPr/>
          <a:lstStyle/>
          <a:p>
            <a:r>
              <a:rPr lang="de-DE" dirty="0"/>
              <a:t>Passenger Transport</a:t>
            </a:r>
          </a:p>
        </p:txBody>
      </p:sp>
      <p:sp>
        <p:nvSpPr>
          <p:cNvPr id="3" name="Textplatzhalter 2">
            <a:extLst>
              <a:ext uri="{FF2B5EF4-FFF2-40B4-BE49-F238E27FC236}">
                <a16:creationId xmlns:a16="http://schemas.microsoft.com/office/drawing/2014/main" id="{43BA0E66-3394-10BA-0346-073BE3E68CE1}"/>
              </a:ext>
            </a:extLst>
          </p:cNvPr>
          <p:cNvSpPr>
            <a:spLocks noGrp="1"/>
          </p:cNvSpPr>
          <p:nvPr>
            <p:ph type="body" sz="half" idx="1"/>
          </p:nvPr>
        </p:nvSpPr>
        <p:spPr/>
        <p:txBody>
          <a:bodyPr>
            <a:normAutofit/>
          </a:bodyPr>
          <a:lstStyle/>
          <a:p>
            <a:r>
              <a:rPr lang="de-DE" dirty="0"/>
              <a:t>Key </a:t>
            </a:r>
            <a:r>
              <a:rPr lang="de-DE" dirty="0" err="1"/>
              <a:t>characteristics</a:t>
            </a:r>
            <a:r>
              <a:rPr lang="de-DE" dirty="0"/>
              <a:t>:</a:t>
            </a:r>
          </a:p>
          <a:p>
            <a:pPr lvl="1"/>
            <a:r>
              <a:rPr lang="de-DE" dirty="0"/>
              <a:t>Time </a:t>
            </a:r>
            <a:r>
              <a:rPr lang="de-DE" dirty="0" err="1"/>
              <a:t>sensitivity</a:t>
            </a:r>
            <a:endParaRPr lang="de-DE" dirty="0"/>
          </a:p>
          <a:p>
            <a:pPr lvl="1"/>
            <a:r>
              <a:rPr lang="de-DE" dirty="0"/>
              <a:t>Comfort </a:t>
            </a:r>
            <a:r>
              <a:rPr lang="de-DE" dirty="0" err="1"/>
              <a:t>requirements</a:t>
            </a:r>
            <a:endParaRPr lang="de-DE" dirty="0"/>
          </a:p>
          <a:p>
            <a:pPr lvl="1"/>
            <a:r>
              <a:rPr lang="de-DE" dirty="0" err="1"/>
              <a:t>Safety</a:t>
            </a:r>
            <a:r>
              <a:rPr lang="de-DE" dirty="0"/>
              <a:t> </a:t>
            </a:r>
            <a:r>
              <a:rPr lang="de-DE" dirty="0" err="1"/>
              <a:t>perception</a:t>
            </a:r>
            <a:endParaRPr lang="de-DE" dirty="0"/>
          </a:p>
          <a:p>
            <a:pPr lvl="1"/>
            <a:r>
              <a:rPr lang="de-DE" dirty="0"/>
              <a:t>Daily </a:t>
            </a:r>
            <a:r>
              <a:rPr lang="de-DE" dirty="0" err="1"/>
              <a:t>regularity</a:t>
            </a:r>
            <a:endParaRPr lang="de-DE" dirty="0"/>
          </a:p>
          <a:p>
            <a:pPr lvl="1"/>
            <a:r>
              <a:rPr lang="de-DE" dirty="0" err="1"/>
              <a:t>Accessibility</a:t>
            </a:r>
            <a:r>
              <a:rPr lang="de-DE" dirty="0"/>
              <a:t> </a:t>
            </a:r>
            <a:r>
              <a:rPr lang="de-DE" dirty="0" err="1"/>
              <a:t>requirements</a:t>
            </a:r>
            <a:endParaRPr lang="de-DE" dirty="0"/>
          </a:p>
          <a:p>
            <a:endParaRPr lang="de-DE" dirty="0"/>
          </a:p>
          <a:p>
            <a:pPr marL="0" indent="0">
              <a:buNone/>
            </a:pPr>
            <a:endParaRPr lang="de-DE" dirty="0"/>
          </a:p>
        </p:txBody>
      </p:sp>
      <p:pic>
        <p:nvPicPr>
          <p:cNvPr id="5" name="Grafik 4" descr="Ein Bild, das Bus, Fahrzeug enthält.&#10;&#10;KI-generierte Inhalte können fehlerhaft sein.">
            <a:extLst>
              <a:ext uri="{FF2B5EF4-FFF2-40B4-BE49-F238E27FC236}">
                <a16:creationId xmlns:a16="http://schemas.microsoft.com/office/drawing/2014/main" id="{F8FD5FA6-2BD7-4180-02F4-8931CBDA0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1472" y="1875226"/>
            <a:ext cx="5420327" cy="3107548"/>
          </a:xfrm>
          <a:prstGeom prst="rect">
            <a:avLst/>
          </a:prstGeom>
        </p:spPr>
      </p:pic>
      <p:sp>
        <p:nvSpPr>
          <p:cNvPr id="6" name="Textfeld 5">
            <a:extLst>
              <a:ext uri="{FF2B5EF4-FFF2-40B4-BE49-F238E27FC236}">
                <a16:creationId xmlns:a16="http://schemas.microsoft.com/office/drawing/2014/main" id="{955BDBED-FA7D-A99C-CD1C-A521147CA71B}"/>
              </a:ext>
            </a:extLst>
          </p:cNvPr>
          <p:cNvSpPr txBox="1"/>
          <p:nvPr/>
        </p:nvSpPr>
        <p:spPr>
          <a:xfrm>
            <a:off x="10462674" y="4316975"/>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19650790"/>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03FEC7-B45C-0EC1-19B3-8002B534E938}"/>
              </a:ext>
            </a:extLst>
          </p:cNvPr>
          <p:cNvSpPr>
            <a:spLocks noGrp="1"/>
          </p:cNvSpPr>
          <p:nvPr>
            <p:ph type="title"/>
          </p:nvPr>
        </p:nvSpPr>
        <p:spPr/>
        <p:txBody>
          <a:bodyPr/>
          <a:lstStyle/>
          <a:p>
            <a:r>
              <a:rPr lang="de-DE" dirty="0"/>
              <a:t>Freight Transport</a:t>
            </a:r>
          </a:p>
        </p:txBody>
      </p:sp>
      <p:sp>
        <p:nvSpPr>
          <p:cNvPr id="3" name="Textplatzhalter 2">
            <a:extLst>
              <a:ext uri="{FF2B5EF4-FFF2-40B4-BE49-F238E27FC236}">
                <a16:creationId xmlns:a16="http://schemas.microsoft.com/office/drawing/2014/main" id="{2F73C1D1-8DD9-3412-8F29-296A5EDCA56B}"/>
              </a:ext>
            </a:extLst>
          </p:cNvPr>
          <p:cNvSpPr>
            <a:spLocks noGrp="1"/>
          </p:cNvSpPr>
          <p:nvPr>
            <p:ph type="body" sz="half" idx="1"/>
          </p:nvPr>
        </p:nvSpPr>
        <p:spPr/>
        <p:txBody>
          <a:bodyPr>
            <a:normAutofit/>
          </a:bodyPr>
          <a:lstStyle/>
          <a:p>
            <a:r>
              <a:rPr lang="de-DE" dirty="0"/>
              <a:t>Transportation </a:t>
            </a:r>
            <a:r>
              <a:rPr lang="de-DE" dirty="0" err="1"/>
              <a:t>of</a:t>
            </a:r>
            <a:r>
              <a:rPr lang="de-DE" dirty="0"/>
              <a:t> </a:t>
            </a:r>
            <a:r>
              <a:rPr lang="de-DE" dirty="0" err="1"/>
              <a:t>goods</a:t>
            </a:r>
            <a:endParaRPr lang="de-DE" dirty="0"/>
          </a:p>
          <a:p>
            <a:r>
              <a:rPr lang="de-DE" dirty="0"/>
              <a:t>Traffic </a:t>
            </a:r>
            <a:r>
              <a:rPr lang="de-DE" dirty="0" err="1"/>
              <a:t>volume</a:t>
            </a:r>
            <a:r>
              <a:rPr lang="de-DE" dirty="0"/>
              <a:t>: </a:t>
            </a:r>
            <a:r>
              <a:rPr lang="de-DE" dirty="0" err="1"/>
              <a:t>Quantity</a:t>
            </a:r>
            <a:r>
              <a:rPr lang="de-DE" dirty="0"/>
              <a:t> </a:t>
            </a:r>
            <a:r>
              <a:rPr lang="de-DE" dirty="0" err="1"/>
              <a:t>of</a:t>
            </a:r>
            <a:r>
              <a:rPr lang="de-DE" dirty="0"/>
              <a:t> </a:t>
            </a:r>
            <a:r>
              <a:rPr lang="de-DE" dirty="0" err="1"/>
              <a:t>transported</a:t>
            </a:r>
            <a:r>
              <a:rPr lang="de-DE" dirty="0"/>
              <a:t> </a:t>
            </a:r>
            <a:r>
              <a:rPr lang="de-DE" dirty="0" err="1"/>
              <a:t>tons</a:t>
            </a:r>
            <a:r>
              <a:rPr lang="de-DE" dirty="0"/>
              <a:t> in freight </a:t>
            </a:r>
            <a:r>
              <a:rPr lang="de-DE" dirty="0" err="1"/>
              <a:t>transport</a:t>
            </a:r>
            <a:r>
              <a:rPr lang="de-DE" dirty="0"/>
              <a:t> [per time </a:t>
            </a:r>
            <a:r>
              <a:rPr lang="de-DE" dirty="0" err="1"/>
              <a:t>unit</a:t>
            </a:r>
            <a:r>
              <a:rPr lang="de-DE" dirty="0"/>
              <a:t>]</a:t>
            </a:r>
          </a:p>
          <a:p>
            <a:r>
              <a:rPr lang="de-DE" dirty="0"/>
              <a:t>Traffic </a:t>
            </a:r>
            <a:r>
              <a:rPr lang="de-DE" dirty="0" err="1"/>
              <a:t>performance</a:t>
            </a:r>
            <a:r>
              <a:rPr lang="de-DE" dirty="0"/>
              <a:t>: </a:t>
            </a:r>
            <a:r>
              <a:rPr lang="de-DE" dirty="0" err="1"/>
              <a:t>the</a:t>
            </a:r>
            <a:r>
              <a:rPr lang="de-DE" dirty="0"/>
              <a:t> </a:t>
            </a:r>
            <a:r>
              <a:rPr lang="de-DE" dirty="0" err="1"/>
              <a:t>traffic</a:t>
            </a:r>
            <a:r>
              <a:rPr lang="de-DE" dirty="0"/>
              <a:t> </a:t>
            </a:r>
            <a:r>
              <a:rPr lang="de-DE" dirty="0" err="1"/>
              <a:t>volume</a:t>
            </a:r>
            <a:r>
              <a:rPr lang="de-DE" dirty="0"/>
              <a:t> </a:t>
            </a:r>
            <a:r>
              <a:rPr lang="de-DE" dirty="0" err="1"/>
              <a:t>extended</a:t>
            </a:r>
            <a:r>
              <a:rPr lang="de-DE" dirty="0"/>
              <a:t> </a:t>
            </a:r>
            <a:r>
              <a:rPr lang="de-DE" dirty="0" err="1"/>
              <a:t>by</a:t>
            </a:r>
            <a:r>
              <a:rPr lang="de-DE" dirty="0"/>
              <a:t> </a:t>
            </a:r>
            <a:r>
              <a:rPr lang="de-DE" dirty="0" err="1"/>
              <a:t>the</a:t>
            </a:r>
            <a:r>
              <a:rPr lang="de-DE" dirty="0"/>
              <a:t> </a:t>
            </a:r>
            <a:r>
              <a:rPr lang="de-DE" dirty="0" err="1"/>
              <a:t>distance</a:t>
            </a:r>
            <a:r>
              <a:rPr lang="de-DE" dirty="0"/>
              <a:t> </a:t>
            </a:r>
            <a:r>
              <a:rPr lang="de-DE" dirty="0" err="1"/>
              <a:t>traveled</a:t>
            </a:r>
            <a:r>
              <a:rPr lang="de-DE" dirty="0"/>
              <a:t> (Unit: tonne-kilometer [tkm])</a:t>
            </a:r>
          </a:p>
          <a:p>
            <a:endParaRPr lang="de-DE" dirty="0"/>
          </a:p>
        </p:txBody>
      </p:sp>
    </p:spTree>
    <p:extLst>
      <p:ext uri="{BB962C8B-B14F-4D97-AF65-F5344CB8AC3E}">
        <p14:creationId xmlns:p14="http://schemas.microsoft.com/office/powerpoint/2010/main" val="141874576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D25CC6-4058-2EAA-90D0-2FC228BA9E8C}"/>
              </a:ext>
            </a:extLst>
          </p:cNvPr>
          <p:cNvSpPr>
            <a:spLocks noGrp="1"/>
          </p:cNvSpPr>
          <p:nvPr>
            <p:ph type="title"/>
          </p:nvPr>
        </p:nvSpPr>
        <p:spPr/>
        <p:txBody>
          <a:bodyPr/>
          <a:lstStyle/>
          <a:p>
            <a:r>
              <a:rPr lang="de-DE" dirty="0"/>
              <a:t>Freight Transport</a:t>
            </a:r>
          </a:p>
        </p:txBody>
      </p:sp>
      <p:sp>
        <p:nvSpPr>
          <p:cNvPr id="3" name="Textplatzhalter 2">
            <a:extLst>
              <a:ext uri="{FF2B5EF4-FFF2-40B4-BE49-F238E27FC236}">
                <a16:creationId xmlns:a16="http://schemas.microsoft.com/office/drawing/2014/main" id="{9EB81E89-5640-2866-786C-55F1638BAFFA}"/>
              </a:ext>
            </a:extLst>
          </p:cNvPr>
          <p:cNvSpPr>
            <a:spLocks noGrp="1"/>
          </p:cNvSpPr>
          <p:nvPr>
            <p:ph type="body" sz="half" idx="1"/>
          </p:nvPr>
        </p:nvSpPr>
        <p:spPr/>
        <p:txBody>
          <a:bodyPr>
            <a:normAutofit/>
          </a:bodyPr>
          <a:lstStyle/>
          <a:p>
            <a:r>
              <a:rPr lang="de-DE" dirty="0"/>
              <a:t>Key </a:t>
            </a:r>
            <a:r>
              <a:rPr lang="de-DE" dirty="0" err="1"/>
              <a:t>characteristics</a:t>
            </a:r>
            <a:r>
              <a:rPr lang="de-DE" dirty="0"/>
              <a:t>:</a:t>
            </a:r>
          </a:p>
          <a:p>
            <a:pPr lvl="1"/>
            <a:r>
              <a:rPr lang="de-DE" dirty="0" err="1"/>
              <a:t>Cost</a:t>
            </a:r>
            <a:r>
              <a:rPr lang="de-DE" dirty="0"/>
              <a:t> </a:t>
            </a:r>
            <a:r>
              <a:rPr lang="de-DE" dirty="0" err="1"/>
              <a:t>efficiency</a:t>
            </a:r>
            <a:endParaRPr lang="de-DE" dirty="0"/>
          </a:p>
          <a:p>
            <a:pPr lvl="1"/>
            <a:r>
              <a:rPr lang="de-DE" dirty="0" err="1"/>
              <a:t>Reliability</a:t>
            </a:r>
            <a:r>
              <a:rPr lang="de-DE" dirty="0"/>
              <a:t> </a:t>
            </a:r>
            <a:r>
              <a:rPr lang="de-DE" dirty="0" err="1"/>
              <a:t>of</a:t>
            </a:r>
            <a:r>
              <a:rPr lang="de-DE" dirty="0"/>
              <a:t> </a:t>
            </a:r>
            <a:r>
              <a:rPr lang="de-DE" dirty="0" err="1"/>
              <a:t>delivery</a:t>
            </a:r>
            <a:endParaRPr lang="de-DE" dirty="0"/>
          </a:p>
          <a:p>
            <a:pPr lvl="1"/>
            <a:r>
              <a:rPr lang="de-DE" dirty="0" err="1"/>
              <a:t>Logistics</a:t>
            </a:r>
            <a:r>
              <a:rPr lang="de-DE" dirty="0"/>
              <a:t> </a:t>
            </a:r>
            <a:r>
              <a:rPr lang="de-DE" dirty="0" err="1"/>
              <a:t>integration</a:t>
            </a:r>
            <a:endParaRPr lang="de-DE" dirty="0"/>
          </a:p>
          <a:p>
            <a:pPr lvl="1"/>
            <a:r>
              <a:rPr lang="de-DE" dirty="0"/>
              <a:t>Load </a:t>
            </a:r>
            <a:r>
              <a:rPr lang="de-DE" dirty="0" err="1"/>
              <a:t>optimisation</a:t>
            </a:r>
            <a:endParaRPr lang="de-DE" dirty="0"/>
          </a:p>
          <a:p>
            <a:pPr marL="0" indent="0">
              <a:buNone/>
            </a:pPr>
            <a:endParaRPr lang="de-DE" dirty="0"/>
          </a:p>
        </p:txBody>
      </p:sp>
      <p:pic>
        <p:nvPicPr>
          <p:cNvPr id="5" name="Grafik 4" descr="Ein Bild, das Spielzeugauto, Maßstabsmodell enthält.&#10;&#10;KI-generierte Inhalte können fehlerhaft sein.">
            <a:extLst>
              <a:ext uri="{FF2B5EF4-FFF2-40B4-BE49-F238E27FC236}">
                <a16:creationId xmlns:a16="http://schemas.microsoft.com/office/drawing/2014/main" id="{D8D17C23-700B-E533-F54D-9E6A554AE8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7977" y="2656936"/>
            <a:ext cx="6085338" cy="3533422"/>
          </a:xfrm>
          <a:prstGeom prst="rect">
            <a:avLst/>
          </a:prstGeom>
        </p:spPr>
      </p:pic>
      <p:sp>
        <p:nvSpPr>
          <p:cNvPr id="6" name="Textfeld 5">
            <a:extLst>
              <a:ext uri="{FF2B5EF4-FFF2-40B4-BE49-F238E27FC236}">
                <a16:creationId xmlns:a16="http://schemas.microsoft.com/office/drawing/2014/main" id="{5278C582-AC17-BC17-1890-E7D5B8C63648}"/>
              </a:ext>
            </a:extLst>
          </p:cNvPr>
          <p:cNvSpPr txBox="1"/>
          <p:nvPr/>
        </p:nvSpPr>
        <p:spPr>
          <a:xfrm>
            <a:off x="11221799" y="5628190"/>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69570637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44CD4-EFAB-3BC9-7396-0B2D0D679CD4}"/>
              </a:ext>
            </a:extLst>
          </p:cNvPr>
          <p:cNvSpPr>
            <a:spLocks noGrp="1"/>
          </p:cNvSpPr>
          <p:nvPr>
            <p:ph type="title"/>
          </p:nvPr>
        </p:nvSpPr>
        <p:spPr/>
        <p:txBody>
          <a:bodyPr/>
          <a:lstStyle/>
          <a:p>
            <a:r>
              <a:rPr lang="de-DE" dirty="0" err="1"/>
              <a:t>Structural</a:t>
            </a:r>
            <a:r>
              <a:rPr lang="de-DE" dirty="0"/>
              <a:t> </a:t>
            </a:r>
            <a:r>
              <a:rPr lang="de-DE" dirty="0" err="1"/>
              <a:t>Differences</a:t>
            </a:r>
            <a:endParaRPr lang="de-DE" dirty="0"/>
          </a:p>
        </p:txBody>
      </p:sp>
      <p:graphicFrame>
        <p:nvGraphicFramePr>
          <p:cNvPr id="4" name="Tabelle 3">
            <a:extLst>
              <a:ext uri="{FF2B5EF4-FFF2-40B4-BE49-F238E27FC236}">
                <a16:creationId xmlns:a16="http://schemas.microsoft.com/office/drawing/2014/main" id="{B787B844-970E-05F3-33E7-7450C1F890E3}"/>
              </a:ext>
            </a:extLst>
          </p:cNvPr>
          <p:cNvGraphicFramePr>
            <a:graphicFrameLocks noGrp="1"/>
          </p:cNvGraphicFramePr>
          <p:nvPr>
            <p:extLst>
              <p:ext uri="{D42A27DB-BD31-4B8C-83A1-F6EECF244321}">
                <p14:modId xmlns:p14="http://schemas.microsoft.com/office/powerpoint/2010/main" val="622819262"/>
              </p:ext>
            </p:extLst>
          </p:nvPr>
        </p:nvGraphicFramePr>
        <p:xfrm>
          <a:off x="603253" y="1257302"/>
          <a:ext cx="9972735" cy="4412220"/>
        </p:xfrm>
        <a:graphic>
          <a:graphicData uri="http://schemas.openxmlformats.org/drawingml/2006/table">
            <a:tbl>
              <a:tblPr firstRow="1" firstCol="1">
                <a:tableStyleId>{CF821DB8-F4EB-4A41-A1BA-3FCAFE7338EE}</a:tableStyleId>
              </a:tblPr>
              <a:tblGrid>
                <a:gridCol w="3324245">
                  <a:extLst>
                    <a:ext uri="{9D8B030D-6E8A-4147-A177-3AD203B41FA5}">
                      <a16:colId xmlns:a16="http://schemas.microsoft.com/office/drawing/2014/main" val="3072048835"/>
                    </a:ext>
                  </a:extLst>
                </a:gridCol>
                <a:gridCol w="3324245">
                  <a:extLst>
                    <a:ext uri="{9D8B030D-6E8A-4147-A177-3AD203B41FA5}">
                      <a16:colId xmlns:a16="http://schemas.microsoft.com/office/drawing/2014/main" val="2357458126"/>
                    </a:ext>
                  </a:extLst>
                </a:gridCol>
                <a:gridCol w="3324245">
                  <a:extLst>
                    <a:ext uri="{9D8B030D-6E8A-4147-A177-3AD203B41FA5}">
                      <a16:colId xmlns:a16="http://schemas.microsoft.com/office/drawing/2014/main" val="464593713"/>
                    </a:ext>
                  </a:extLst>
                </a:gridCol>
              </a:tblGrid>
              <a:tr h="866835">
                <a:tc>
                  <a:txBody>
                    <a:bodyPr/>
                    <a:lstStyle/>
                    <a:p>
                      <a:pPr>
                        <a:buNone/>
                      </a:pPr>
                      <a:r>
                        <a:rPr lang="de-DE" sz="2800"/>
                        <a:t>Aspect</a:t>
                      </a:r>
                    </a:p>
                  </a:txBody>
                  <a:tcPr anchor="ctr"/>
                </a:tc>
                <a:tc>
                  <a:txBody>
                    <a:bodyPr/>
                    <a:lstStyle/>
                    <a:p>
                      <a:pPr>
                        <a:buNone/>
                      </a:pPr>
                      <a:r>
                        <a:rPr lang="de-DE" sz="2800"/>
                        <a:t>Passenger</a:t>
                      </a:r>
                    </a:p>
                  </a:txBody>
                  <a:tcPr anchor="ctr"/>
                </a:tc>
                <a:tc>
                  <a:txBody>
                    <a:bodyPr/>
                    <a:lstStyle/>
                    <a:p>
                      <a:pPr>
                        <a:buNone/>
                      </a:pPr>
                      <a:r>
                        <a:rPr lang="de-DE" sz="2800"/>
                        <a:t>Freight</a:t>
                      </a:r>
                    </a:p>
                  </a:txBody>
                  <a:tcPr anchor="ctr"/>
                </a:tc>
                <a:extLst>
                  <a:ext uri="{0D108BD9-81ED-4DB2-BD59-A6C34878D82A}">
                    <a16:rowId xmlns:a16="http://schemas.microsoft.com/office/drawing/2014/main" val="3538344506"/>
                  </a:ext>
                </a:extLst>
              </a:tr>
              <a:tr h="866835">
                <a:tc>
                  <a:txBody>
                    <a:bodyPr/>
                    <a:lstStyle/>
                    <a:p>
                      <a:pPr>
                        <a:buNone/>
                      </a:pPr>
                      <a:r>
                        <a:rPr lang="de-DE" sz="2800"/>
                        <a:t>Decision maker</a:t>
                      </a:r>
                    </a:p>
                  </a:txBody>
                  <a:tcPr anchor="ctr"/>
                </a:tc>
                <a:tc>
                  <a:txBody>
                    <a:bodyPr/>
                    <a:lstStyle/>
                    <a:p>
                      <a:pPr>
                        <a:buNone/>
                      </a:pPr>
                      <a:r>
                        <a:rPr lang="de-DE" sz="2800"/>
                        <a:t>individual</a:t>
                      </a:r>
                    </a:p>
                  </a:txBody>
                  <a:tcPr anchor="ctr"/>
                </a:tc>
                <a:tc>
                  <a:txBody>
                    <a:bodyPr/>
                    <a:lstStyle/>
                    <a:p>
                      <a:pPr>
                        <a:buNone/>
                      </a:pPr>
                      <a:r>
                        <a:rPr lang="de-DE" sz="2800"/>
                        <a:t>company</a:t>
                      </a:r>
                    </a:p>
                  </a:txBody>
                  <a:tcPr anchor="ctr"/>
                </a:tc>
                <a:extLst>
                  <a:ext uri="{0D108BD9-81ED-4DB2-BD59-A6C34878D82A}">
                    <a16:rowId xmlns:a16="http://schemas.microsoft.com/office/drawing/2014/main" val="187547071"/>
                  </a:ext>
                </a:extLst>
              </a:tr>
              <a:tr h="866835">
                <a:tc>
                  <a:txBody>
                    <a:bodyPr/>
                    <a:lstStyle/>
                    <a:p>
                      <a:pPr>
                        <a:buNone/>
                      </a:pPr>
                      <a:r>
                        <a:rPr lang="de-DE" sz="2800"/>
                        <a:t>Key priority</a:t>
                      </a:r>
                    </a:p>
                  </a:txBody>
                  <a:tcPr anchor="ctr"/>
                </a:tc>
                <a:tc>
                  <a:txBody>
                    <a:bodyPr/>
                    <a:lstStyle/>
                    <a:p>
                      <a:pPr>
                        <a:buNone/>
                      </a:pPr>
                      <a:r>
                        <a:rPr lang="de-DE" sz="2800"/>
                        <a:t>time &amp; comfort</a:t>
                      </a:r>
                    </a:p>
                  </a:txBody>
                  <a:tcPr anchor="ctr"/>
                </a:tc>
                <a:tc>
                  <a:txBody>
                    <a:bodyPr/>
                    <a:lstStyle/>
                    <a:p>
                      <a:pPr>
                        <a:buNone/>
                      </a:pPr>
                      <a:r>
                        <a:rPr lang="de-DE" sz="2800"/>
                        <a:t>cost &amp; reliability</a:t>
                      </a:r>
                    </a:p>
                  </a:txBody>
                  <a:tcPr anchor="ctr"/>
                </a:tc>
                <a:extLst>
                  <a:ext uri="{0D108BD9-81ED-4DB2-BD59-A6C34878D82A}">
                    <a16:rowId xmlns:a16="http://schemas.microsoft.com/office/drawing/2014/main" val="2814941194"/>
                  </a:ext>
                </a:extLst>
              </a:tr>
              <a:tr h="866835">
                <a:tc>
                  <a:txBody>
                    <a:bodyPr/>
                    <a:lstStyle/>
                    <a:p>
                      <a:pPr>
                        <a:buNone/>
                      </a:pPr>
                      <a:r>
                        <a:rPr lang="de-DE" sz="2800"/>
                        <a:t>Demand pattern</a:t>
                      </a:r>
                    </a:p>
                  </a:txBody>
                  <a:tcPr anchor="ctr"/>
                </a:tc>
                <a:tc>
                  <a:txBody>
                    <a:bodyPr/>
                    <a:lstStyle/>
                    <a:p>
                      <a:pPr>
                        <a:buNone/>
                      </a:pPr>
                      <a:r>
                        <a:rPr lang="de-DE" sz="2800"/>
                        <a:t>regular trips</a:t>
                      </a:r>
                    </a:p>
                  </a:txBody>
                  <a:tcPr anchor="ctr"/>
                </a:tc>
                <a:tc>
                  <a:txBody>
                    <a:bodyPr/>
                    <a:lstStyle/>
                    <a:p>
                      <a:pPr>
                        <a:buNone/>
                      </a:pPr>
                      <a:r>
                        <a:rPr lang="de-DE" sz="2800"/>
                        <a:t>supply chain driven</a:t>
                      </a:r>
                    </a:p>
                  </a:txBody>
                  <a:tcPr anchor="ctr"/>
                </a:tc>
                <a:extLst>
                  <a:ext uri="{0D108BD9-81ED-4DB2-BD59-A6C34878D82A}">
                    <a16:rowId xmlns:a16="http://schemas.microsoft.com/office/drawing/2014/main" val="3095311328"/>
                  </a:ext>
                </a:extLst>
              </a:tr>
              <a:tr h="866835">
                <a:tc>
                  <a:txBody>
                    <a:bodyPr/>
                    <a:lstStyle/>
                    <a:p>
                      <a:pPr>
                        <a:buNone/>
                      </a:pPr>
                      <a:r>
                        <a:rPr lang="de-DE" sz="2800"/>
                        <a:t>System integration</a:t>
                      </a:r>
                    </a:p>
                  </a:txBody>
                  <a:tcPr anchor="ctr"/>
                </a:tc>
                <a:tc>
                  <a:txBody>
                    <a:bodyPr/>
                    <a:lstStyle/>
                    <a:p>
                      <a:pPr>
                        <a:buNone/>
                      </a:pPr>
                      <a:r>
                        <a:rPr lang="de-DE" sz="2800"/>
                        <a:t>urban mobility</a:t>
                      </a:r>
                    </a:p>
                  </a:txBody>
                  <a:tcPr anchor="ctr"/>
                </a:tc>
                <a:tc>
                  <a:txBody>
                    <a:bodyPr/>
                    <a:lstStyle/>
                    <a:p>
                      <a:pPr>
                        <a:buNone/>
                      </a:pPr>
                      <a:r>
                        <a:rPr lang="de-DE" sz="2800" dirty="0"/>
                        <a:t>global </a:t>
                      </a:r>
                      <a:r>
                        <a:rPr lang="de-DE" sz="2800" dirty="0" err="1"/>
                        <a:t>logistics</a:t>
                      </a:r>
                      <a:endParaRPr lang="de-DE" sz="2800" dirty="0"/>
                    </a:p>
                  </a:txBody>
                  <a:tcPr anchor="ctr"/>
                </a:tc>
                <a:extLst>
                  <a:ext uri="{0D108BD9-81ED-4DB2-BD59-A6C34878D82A}">
                    <a16:rowId xmlns:a16="http://schemas.microsoft.com/office/drawing/2014/main" val="2254459599"/>
                  </a:ext>
                </a:extLst>
              </a:tr>
            </a:tbl>
          </a:graphicData>
        </a:graphic>
      </p:graphicFrame>
      <p:sp>
        <p:nvSpPr>
          <p:cNvPr id="5" name="Textfeld 4">
            <a:extLst>
              <a:ext uri="{FF2B5EF4-FFF2-40B4-BE49-F238E27FC236}">
                <a16:creationId xmlns:a16="http://schemas.microsoft.com/office/drawing/2014/main" id="{889403A8-912A-1B87-54A4-E60E1922F91B}"/>
              </a:ext>
            </a:extLst>
          </p:cNvPr>
          <p:cNvSpPr txBox="1"/>
          <p:nvPr/>
        </p:nvSpPr>
        <p:spPr>
          <a:xfrm>
            <a:off x="361713" y="5600698"/>
            <a:ext cx="10714605"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lgn="ctr" defTabSz="2438338">
              <a:spcBef>
                <a:spcPts val="4500"/>
              </a:spcBef>
            </a:pPr>
            <a:r>
              <a:rPr lang="de-DE" sz="2800" dirty="0"/>
              <a:t>Same </a:t>
            </a:r>
            <a:r>
              <a:rPr lang="de-DE" sz="2800" dirty="0" err="1"/>
              <a:t>infrastructure</a:t>
            </a:r>
            <a:r>
              <a:rPr lang="de-DE" sz="2800" dirty="0"/>
              <a:t> — </a:t>
            </a:r>
            <a:r>
              <a:rPr lang="de-DE" sz="2800" dirty="0" err="1"/>
              <a:t>completely</a:t>
            </a:r>
            <a:r>
              <a:rPr lang="de-DE" sz="2800" dirty="0"/>
              <a:t> different </a:t>
            </a:r>
            <a:r>
              <a:rPr lang="de-DE" sz="2800" dirty="0" err="1"/>
              <a:t>requirements</a:t>
            </a:r>
            <a:endParaRPr kumimoji="0" lang="de-DE" sz="2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409395811"/>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descr="Ein Bild, das Screenshot, Reihe, Diagramm, Text enthält.&#10;&#10;KI-generierte Inhalte können fehlerhaft sein.">
            <a:extLst>
              <a:ext uri="{FF2B5EF4-FFF2-40B4-BE49-F238E27FC236}">
                <a16:creationId xmlns:a16="http://schemas.microsoft.com/office/drawing/2014/main" id="{A7A160C1-C801-0C8C-99C3-2589EB48E973}"/>
              </a:ext>
            </a:extLst>
          </p:cNvPr>
          <p:cNvPicPr>
            <a:picLocks noChangeAspect="1"/>
          </p:cNvPicPr>
          <p:nvPr/>
        </p:nvPicPr>
        <p:blipFill>
          <a:blip r:embed="rId2">
            <a:extLst>
              <a:ext uri="{28A0092B-C50C-407E-A947-70E740481C1C}">
                <a14:useLocalDpi xmlns:a14="http://schemas.microsoft.com/office/drawing/2010/main" val="0"/>
              </a:ext>
            </a:extLst>
          </a:blip>
          <a:srcRect b="14974"/>
          <a:stretch>
            <a:fillRect/>
          </a:stretch>
        </p:blipFill>
        <p:spPr>
          <a:xfrm>
            <a:off x="517654" y="0"/>
            <a:ext cx="11156692" cy="6711351"/>
          </a:xfrm>
          <a:prstGeom prst="rect">
            <a:avLst/>
          </a:prstGeom>
        </p:spPr>
      </p:pic>
    </p:spTree>
    <p:extLst>
      <p:ext uri="{BB962C8B-B14F-4D97-AF65-F5344CB8AC3E}">
        <p14:creationId xmlns:p14="http://schemas.microsoft.com/office/powerpoint/2010/main" val="1204008994"/>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56C22-2E19-4DB0-12EA-5A5680C91D8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8EF5C75B-4F2A-2E1F-17B8-EB9FDA8209D5}"/>
              </a:ext>
            </a:extLst>
          </p:cNvPr>
          <p:cNvSpPr>
            <a:spLocks noGrp="1"/>
          </p:cNvSpPr>
          <p:nvPr>
            <p:ph type="title"/>
          </p:nvPr>
        </p:nvSpPr>
        <p:spPr>
          <a:xfrm>
            <a:off x="654299" y="588322"/>
            <a:ext cx="9248825" cy="5202878"/>
          </a:xfrm>
        </p:spPr>
        <p:txBody>
          <a:bodyPr/>
          <a:lstStyle/>
          <a:p>
            <a:r>
              <a:rPr lang="de-DE" sz="7200" dirty="0"/>
              <a:t>STRENGTHS &amp; LIMITATIONS </a:t>
            </a:r>
            <a:br>
              <a:rPr lang="de-DE" sz="7200" dirty="0"/>
            </a:br>
            <a:r>
              <a:rPr lang="de-DE" sz="7200" dirty="0"/>
              <a:t>OF </a:t>
            </a:r>
            <a:br>
              <a:rPr lang="de-DE" sz="7200" dirty="0"/>
            </a:br>
            <a:r>
              <a:rPr lang="de-DE" sz="7200" dirty="0"/>
              <a:t>MAJOR TRANSPORT MEDIA</a:t>
            </a:r>
          </a:p>
        </p:txBody>
      </p:sp>
    </p:spTree>
    <p:extLst>
      <p:ext uri="{BB962C8B-B14F-4D97-AF65-F5344CB8AC3E}">
        <p14:creationId xmlns:p14="http://schemas.microsoft.com/office/powerpoint/2010/main" val="1083817470"/>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500ADF-C2F3-79A6-3456-3EF48F2E0A4D}"/>
              </a:ext>
            </a:extLst>
          </p:cNvPr>
          <p:cNvSpPr>
            <a:spLocks noGrp="1"/>
          </p:cNvSpPr>
          <p:nvPr>
            <p:ph type="title"/>
          </p:nvPr>
        </p:nvSpPr>
        <p:spPr>
          <a:xfrm>
            <a:off x="603253" y="539751"/>
            <a:ext cx="6729200" cy="717551"/>
          </a:xfrm>
        </p:spPr>
        <p:txBody>
          <a:bodyPr/>
          <a:lstStyle/>
          <a:p>
            <a:r>
              <a:rPr lang="de-DE" dirty="0"/>
              <a:t>Road </a:t>
            </a:r>
            <a:r>
              <a:rPr lang="de-DE" dirty="0" err="1"/>
              <a:t>as</a:t>
            </a:r>
            <a:r>
              <a:rPr lang="de-DE" dirty="0"/>
              <a:t> Transport Medium</a:t>
            </a:r>
          </a:p>
        </p:txBody>
      </p:sp>
      <p:sp>
        <p:nvSpPr>
          <p:cNvPr id="3" name="Textplatzhalter 2">
            <a:extLst>
              <a:ext uri="{FF2B5EF4-FFF2-40B4-BE49-F238E27FC236}">
                <a16:creationId xmlns:a16="http://schemas.microsoft.com/office/drawing/2014/main" id="{A9A96BFA-46C5-4D18-D33A-5A0C2C89E3FC}"/>
              </a:ext>
            </a:extLst>
          </p:cNvPr>
          <p:cNvSpPr>
            <a:spLocks noGrp="1"/>
          </p:cNvSpPr>
          <p:nvPr>
            <p:ph type="body" sz="half" idx="1"/>
          </p:nvPr>
        </p:nvSpPr>
        <p:spPr>
          <a:xfrm>
            <a:off x="970201" y="1386842"/>
            <a:ext cx="4309165" cy="5059521"/>
          </a:xfrm>
        </p:spPr>
        <p:txBody>
          <a:bodyPr>
            <a:normAutofit/>
          </a:bodyPr>
          <a:lstStyle/>
          <a:p>
            <a:pPr marL="0" indent="0">
              <a:buNone/>
            </a:pPr>
            <a:r>
              <a:rPr lang="de-DE" b="1" dirty="0"/>
              <a:t>Advantages:</a:t>
            </a:r>
          </a:p>
          <a:p>
            <a:r>
              <a:rPr lang="de-DE" dirty="0"/>
              <a:t>High </a:t>
            </a:r>
            <a:r>
              <a:rPr lang="de-DE" dirty="0" err="1"/>
              <a:t>flexibility</a:t>
            </a:r>
            <a:endParaRPr lang="de-DE" dirty="0"/>
          </a:p>
          <a:p>
            <a:r>
              <a:rPr lang="de-DE" dirty="0" err="1"/>
              <a:t>Dense</a:t>
            </a:r>
            <a:r>
              <a:rPr lang="de-DE" dirty="0"/>
              <a:t> network </a:t>
            </a:r>
            <a:r>
              <a:rPr lang="de-DE" dirty="0" err="1"/>
              <a:t>coverage</a:t>
            </a:r>
            <a:endParaRPr lang="de-DE" dirty="0"/>
          </a:p>
          <a:p>
            <a:r>
              <a:rPr lang="de-DE" dirty="0"/>
              <a:t>Door-</a:t>
            </a:r>
            <a:r>
              <a:rPr lang="de-DE" dirty="0" err="1"/>
              <a:t>to</a:t>
            </a:r>
            <a:r>
              <a:rPr lang="de-DE" dirty="0"/>
              <a:t>-</a:t>
            </a:r>
            <a:r>
              <a:rPr lang="de-DE" dirty="0" err="1"/>
              <a:t>door</a:t>
            </a:r>
            <a:r>
              <a:rPr lang="de-DE" dirty="0"/>
              <a:t> </a:t>
            </a:r>
            <a:r>
              <a:rPr lang="de-DE" dirty="0" err="1"/>
              <a:t>capability</a:t>
            </a:r>
            <a:endParaRPr lang="de-DE" dirty="0"/>
          </a:p>
          <a:p>
            <a:endParaRPr lang="de-DE" dirty="0"/>
          </a:p>
        </p:txBody>
      </p:sp>
      <p:sp>
        <p:nvSpPr>
          <p:cNvPr id="4" name="Textplatzhalter 2">
            <a:extLst>
              <a:ext uri="{FF2B5EF4-FFF2-40B4-BE49-F238E27FC236}">
                <a16:creationId xmlns:a16="http://schemas.microsoft.com/office/drawing/2014/main" id="{E54DE667-E385-C2EC-CFAD-1AEC0A33F998}"/>
              </a:ext>
            </a:extLst>
          </p:cNvPr>
          <p:cNvSpPr txBox="1">
            <a:spLocks/>
          </p:cNvSpPr>
          <p:nvPr/>
        </p:nvSpPr>
        <p:spPr>
          <a:xfrm>
            <a:off x="5591084" y="1386841"/>
            <a:ext cx="4622591" cy="5059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de-DE" b="1" dirty="0" err="1"/>
              <a:t>Limitations</a:t>
            </a:r>
            <a:r>
              <a:rPr lang="de-DE" b="1" dirty="0"/>
              <a:t>:</a:t>
            </a:r>
          </a:p>
          <a:p>
            <a:r>
              <a:rPr lang="de-DE" dirty="0" err="1"/>
              <a:t>Congestion</a:t>
            </a:r>
            <a:endParaRPr lang="de-DE" dirty="0"/>
          </a:p>
          <a:p>
            <a:r>
              <a:rPr lang="de-DE" dirty="0" err="1"/>
              <a:t>Safety</a:t>
            </a:r>
            <a:r>
              <a:rPr lang="de-DE" dirty="0"/>
              <a:t> </a:t>
            </a:r>
            <a:r>
              <a:rPr lang="de-DE" dirty="0" err="1"/>
              <a:t>risks</a:t>
            </a:r>
            <a:endParaRPr lang="de-DE" dirty="0"/>
          </a:p>
          <a:p>
            <a:r>
              <a:rPr lang="de-DE" dirty="0"/>
              <a:t>Environmental </a:t>
            </a:r>
            <a:r>
              <a:rPr lang="de-DE" dirty="0" err="1"/>
              <a:t>impact</a:t>
            </a:r>
            <a:endParaRPr lang="de-DE" dirty="0"/>
          </a:p>
          <a:p>
            <a:pPr hangingPunct="1"/>
            <a:endParaRPr lang="de-DE" dirty="0"/>
          </a:p>
        </p:txBody>
      </p:sp>
      <p:pic>
        <p:nvPicPr>
          <p:cNvPr id="6" name="Grafik 5" descr="Ein Bild, das draußen, Wolke, Szene, Himmel enthält.&#10;&#10;KI-generierte Inhalte können fehlerhaft sein.">
            <a:extLst>
              <a:ext uri="{FF2B5EF4-FFF2-40B4-BE49-F238E27FC236}">
                <a16:creationId xmlns:a16="http://schemas.microsoft.com/office/drawing/2014/main" id="{50DDA283-401F-15C9-8DEE-0F36600AD7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500" y="3916601"/>
            <a:ext cx="4330700" cy="2743200"/>
          </a:xfrm>
          <a:prstGeom prst="rect">
            <a:avLst/>
          </a:prstGeom>
        </p:spPr>
      </p:pic>
      <p:sp>
        <p:nvSpPr>
          <p:cNvPr id="7" name="Textfeld 6">
            <a:extLst>
              <a:ext uri="{FF2B5EF4-FFF2-40B4-BE49-F238E27FC236}">
                <a16:creationId xmlns:a16="http://schemas.microsoft.com/office/drawing/2014/main" id="{366EEC54-0E14-3796-C83E-331C4C514348}"/>
              </a:ext>
            </a:extLst>
          </p:cNvPr>
          <p:cNvSpPr txBox="1"/>
          <p:nvPr/>
        </p:nvSpPr>
        <p:spPr>
          <a:xfrm>
            <a:off x="8839200" y="5841628"/>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2181509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E83258-F9D0-117A-AB37-DB9FB866E18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26F4864-8534-8266-7FC7-58F2F7CF8F64}"/>
              </a:ext>
            </a:extLst>
          </p:cNvPr>
          <p:cNvSpPr>
            <a:spLocks noGrp="1"/>
          </p:cNvSpPr>
          <p:nvPr>
            <p:ph type="title"/>
          </p:nvPr>
        </p:nvSpPr>
        <p:spPr>
          <a:xfrm>
            <a:off x="603253" y="539751"/>
            <a:ext cx="6729200" cy="717551"/>
          </a:xfrm>
        </p:spPr>
        <p:txBody>
          <a:bodyPr/>
          <a:lstStyle/>
          <a:p>
            <a:r>
              <a:rPr lang="de-DE" dirty="0"/>
              <a:t>Rail </a:t>
            </a:r>
            <a:r>
              <a:rPr lang="de-DE" dirty="0" err="1"/>
              <a:t>as</a:t>
            </a:r>
            <a:r>
              <a:rPr lang="de-DE" dirty="0"/>
              <a:t> Transport Medium</a:t>
            </a:r>
          </a:p>
        </p:txBody>
      </p:sp>
      <p:sp>
        <p:nvSpPr>
          <p:cNvPr id="3" name="Textplatzhalter 2">
            <a:extLst>
              <a:ext uri="{FF2B5EF4-FFF2-40B4-BE49-F238E27FC236}">
                <a16:creationId xmlns:a16="http://schemas.microsoft.com/office/drawing/2014/main" id="{4F40D27A-EFA6-5D5D-B5BD-55BD9AFC18A2}"/>
              </a:ext>
            </a:extLst>
          </p:cNvPr>
          <p:cNvSpPr>
            <a:spLocks noGrp="1"/>
          </p:cNvSpPr>
          <p:nvPr>
            <p:ph type="body" sz="half" idx="1"/>
          </p:nvPr>
        </p:nvSpPr>
        <p:spPr>
          <a:xfrm>
            <a:off x="970201" y="1386842"/>
            <a:ext cx="4309165" cy="5059521"/>
          </a:xfrm>
        </p:spPr>
        <p:txBody>
          <a:bodyPr>
            <a:normAutofit/>
          </a:bodyPr>
          <a:lstStyle/>
          <a:p>
            <a:pPr marL="0" indent="0">
              <a:buNone/>
            </a:pPr>
            <a:r>
              <a:rPr lang="de-DE" b="1" dirty="0"/>
              <a:t>Advantages:</a:t>
            </a:r>
          </a:p>
          <a:p>
            <a:r>
              <a:rPr lang="de-DE" dirty="0"/>
              <a:t>High </a:t>
            </a:r>
            <a:r>
              <a:rPr lang="de-DE" dirty="0" err="1"/>
              <a:t>capacity</a:t>
            </a:r>
            <a:endParaRPr lang="de-DE" dirty="0"/>
          </a:p>
          <a:p>
            <a:r>
              <a:rPr lang="de-DE" dirty="0"/>
              <a:t>Energy </a:t>
            </a:r>
            <a:r>
              <a:rPr lang="de-DE" dirty="0" err="1"/>
              <a:t>efficiency</a:t>
            </a:r>
            <a:endParaRPr lang="de-DE" dirty="0"/>
          </a:p>
          <a:p>
            <a:r>
              <a:rPr lang="de-DE" dirty="0" err="1"/>
              <a:t>Safety</a:t>
            </a:r>
            <a:endParaRPr lang="de-DE" dirty="0"/>
          </a:p>
          <a:p>
            <a:endParaRPr lang="de-DE" dirty="0"/>
          </a:p>
        </p:txBody>
      </p:sp>
      <p:sp>
        <p:nvSpPr>
          <p:cNvPr id="4" name="Textplatzhalter 2">
            <a:extLst>
              <a:ext uri="{FF2B5EF4-FFF2-40B4-BE49-F238E27FC236}">
                <a16:creationId xmlns:a16="http://schemas.microsoft.com/office/drawing/2014/main" id="{50C60850-E5D1-A008-F995-A671B01481F0}"/>
              </a:ext>
            </a:extLst>
          </p:cNvPr>
          <p:cNvSpPr txBox="1">
            <a:spLocks/>
          </p:cNvSpPr>
          <p:nvPr/>
        </p:nvSpPr>
        <p:spPr>
          <a:xfrm>
            <a:off x="5591084" y="1386841"/>
            <a:ext cx="4795120" cy="50595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de-DE" b="1" dirty="0" err="1"/>
              <a:t>Limitations</a:t>
            </a:r>
            <a:r>
              <a:rPr lang="de-DE" b="1" dirty="0"/>
              <a:t>:</a:t>
            </a:r>
          </a:p>
          <a:p>
            <a:r>
              <a:rPr lang="de-DE" dirty="0"/>
              <a:t>High </a:t>
            </a:r>
            <a:r>
              <a:rPr lang="de-DE" dirty="0" err="1"/>
              <a:t>infrastructure</a:t>
            </a:r>
            <a:r>
              <a:rPr lang="de-DE" dirty="0"/>
              <a:t> </a:t>
            </a:r>
            <a:r>
              <a:rPr lang="de-DE" dirty="0" err="1"/>
              <a:t>cost</a:t>
            </a:r>
            <a:endParaRPr lang="de-DE" dirty="0"/>
          </a:p>
          <a:p>
            <a:r>
              <a:rPr lang="de-DE" dirty="0"/>
              <a:t>Low </a:t>
            </a:r>
            <a:r>
              <a:rPr lang="de-DE" dirty="0" err="1"/>
              <a:t>flexibility</a:t>
            </a:r>
            <a:endParaRPr lang="de-DE" dirty="0"/>
          </a:p>
          <a:p>
            <a:r>
              <a:rPr lang="de-DE" dirty="0"/>
              <a:t>Fixed </a:t>
            </a:r>
            <a:r>
              <a:rPr lang="de-DE" dirty="0" err="1"/>
              <a:t>routes</a:t>
            </a:r>
            <a:endParaRPr lang="de-DE" dirty="0"/>
          </a:p>
          <a:p>
            <a:pPr hangingPunct="1"/>
            <a:endParaRPr lang="de-DE" dirty="0"/>
          </a:p>
        </p:txBody>
      </p:sp>
      <p:pic>
        <p:nvPicPr>
          <p:cNvPr id="6" name="Grafik 5" descr="Ein Bild, das draußen, Bahn, Himmel, Zug enthält.&#10;&#10;KI-generierte Inhalte können fehlerhaft sein.">
            <a:extLst>
              <a:ext uri="{FF2B5EF4-FFF2-40B4-BE49-F238E27FC236}">
                <a16:creationId xmlns:a16="http://schemas.microsoft.com/office/drawing/2014/main" id="{30126A06-033C-551A-FC2C-CCF9F841E702}"/>
              </a:ext>
            </a:extLst>
          </p:cNvPr>
          <p:cNvPicPr>
            <a:picLocks noChangeAspect="1"/>
          </p:cNvPicPr>
          <p:nvPr/>
        </p:nvPicPr>
        <p:blipFill>
          <a:blip r:embed="rId2">
            <a:extLst>
              <a:ext uri="{28A0092B-C50C-407E-A947-70E740481C1C}">
                <a14:useLocalDpi xmlns:a14="http://schemas.microsoft.com/office/drawing/2010/main" val="0"/>
              </a:ext>
            </a:extLst>
          </a:blip>
          <a:srcRect t="30755"/>
          <a:stretch>
            <a:fillRect/>
          </a:stretch>
        </p:blipFill>
        <p:spPr>
          <a:xfrm>
            <a:off x="3066263" y="3926678"/>
            <a:ext cx="6059473" cy="2793300"/>
          </a:xfrm>
          <a:prstGeom prst="rect">
            <a:avLst/>
          </a:prstGeom>
        </p:spPr>
      </p:pic>
      <p:sp>
        <p:nvSpPr>
          <p:cNvPr id="7" name="Textfeld 6">
            <a:extLst>
              <a:ext uri="{FF2B5EF4-FFF2-40B4-BE49-F238E27FC236}">
                <a16:creationId xmlns:a16="http://schemas.microsoft.com/office/drawing/2014/main" id="{4B9CDC69-8FAC-34AA-8882-5A5818DB14E0}"/>
              </a:ext>
            </a:extLst>
          </p:cNvPr>
          <p:cNvSpPr txBox="1"/>
          <p:nvPr/>
        </p:nvSpPr>
        <p:spPr>
          <a:xfrm>
            <a:off x="9125736" y="5901805"/>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75218210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619BF-85EC-003C-23D6-72CF531488A0}"/>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B220553-A6D6-BE50-7BA5-B524DB657FE7}"/>
              </a:ext>
            </a:extLst>
          </p:cNvPr>
          <p:cNvSpPr>
            <a:spLocks noGrp="1"/>
          </p:cNvSpPr>
          <p:nvPr>
            <p:ph type="title"/>
          </p:nvPr>
        </p:nvSpPr>
        <p:spPr>
          <a:xfrm>
            <a:off x="603253" y="539751"/>
            <a:ext cx="6729200" cy="717551"/>
          </a:xfrm>
        </p:spPr>
        <p:txBody>
          <a:bodyPr/>
          <a:lstStyle/>
          <a:p>
            <a:r>
              <a:rPr lang="de-DE" dirty="0" err="1"/>
              <a:t>Water</a:t>
            </a:r>
            <a:r>
              <a:rPr lang="de-DE" dirty="0"/>
              <a:t> &amp; Air Transport</a:t>
            </a:r>
          </a:p>
        </p:txBody>
      </p:sp>
      <p:sp>
        <p:nvSpPr>
          <p:cNvPr id="3" name="Textplatzhalter 2">
            <a:extLst>
              <a:ext uri="{FF2B5EF4-FFF2-40B4-BE49-F238E27FC236}">
                <a16:creationId xmlns:a16="http://schemas.microsoft.com/office/drawing/2014/main" id="{5C4D3136-879F-D54D-8D01-E29D2F10A29A}"/>
              </a:ext>
            </a:extLst>
          </p:cNvPr>
          <p:cNvSpPr>
            <a:spLocks noGrp="1"/>
          </p:cNvSpPr>
          <p:nvPr>
            <p:ph type="body" sz="half" idx="1"/>
          </p:nvPr>
        </p:nvSpPr>
        <p:spPr>
          <a:xfrm>
            <a:off x="970201" y="1386842"/>
            <a:ext cx="4309165" cy="5059521"/>
          </a:xfrm>
        </p:spPr>
        <p:txBody>
          <a:bodyPr>
            <a:normAutofit/>
          </a:bodyPr>
          <a:lstStyle/>
          <a:p>
            <a:pPr marL="0" indent="0">
              <a:buNone/>
            </a:pPr>
            <a:r>
              <a:rPr lang="de-DE" b="1" dirty="0" err="1"/>
              <a:t>Water</a:t>
            </a:r>
            <a:r>
              <a:rPr lang="de-DE" b="1" dirty="0"/>
              <a:t>:</a:t>
            </a:r>
          </a:p>
          <a:p>
            <a:r>
              <a:rPr lang="de-DE" dirty="0"/>
              <a:t>Very </a:t>
            </a:r>
            <a:r>
              <a:rPr lang="de-DE" dirty="0" err="1"/>
              <a:t>cost</a:t>
            </a:r>
            <a:r>
              <a:rPr lang="de-DE" dirty="0"/>
              <a:t> </a:t>
            </a:r>
            <a:r>
              <a:rPr lang="de-DE" dirty="0" err="1"/>
              <a:t>efficient</a:t>
            </a:r>
            <a:r>
              <a:rPr lang="de-DE" dirty="0"/>
              <a:t> </a:t>
            </a:r>
            <a:r>
              <a:rPr lang="de-DE" dirty="0" err="1"/>
              <a:t>for</a:t>
            </a:r>
            <a:r>
              <a:rPr lang="de-DE" dirty="0"/>
              <a:t> </a:t>
            </a:r>
            <a:r>
              <a:rPr lang="de-DE" dirty="0" err="1"/>
              <a:t>bulk</a:t>
            </a:r>
            <a:r>
              <a:rPr lang="de-DE" dirty="0"/>
              <a:t> </a:t>
            </a:r>
            <a:r>
              <a:rPr lang="de-DE" dirty="0" err="1"/>
              <a:t>goods</a:t>
            </a:r>
            <a:endParaRPr lang="de-DE" dirty="0"/>
          </a:p>
          <a:p>
            <a:r>
              <a:rPr lang="de-DE" dirty="0"/>
              <a:t>Slow but high </a:t>
            </a:r>
            <a:r>
              <a:rPr lang="de-DE" dirty="0" err="1"/>
              <a:t>capacity</a:t>
            </a:r>
            <a:endParaRPr lang="de-DE" dirty="0"/>
          </a:p>
          <a:p>
            <a:endParaRPr lang="de-DE" dirty="0"/>
          </a:p>
        </p:txBody>
      </p:sp>
      <p:sp>
        <p:nvSpPr>
          <p:cNvPr id="4" name="Textplatzhalter 2">
            <a:extLst>
              <a:ext uri="{FF2B5EF4-FFF2-40B4-BE49-F238E27FC236}">
                <a16:creationId xmlns:a16="http://schemas.microsoft.com/office/drawing/2014/main" id="{F881993C-D0D7-A778-C8AB-714F6436B977}"/>
              </a:ext>
            </a:extLst>
          </p:cNvPr>
          <p:cNvSpPr txBox="1">
            <a:spLocks/>
          </p:cNvSpPr>
          <p:nvPr/>
        </p:nvSpPr>
        <p:spPr>
          <a:xfrm>
            <a:off x="5591084" y="1386841"/>
            <a:ext cx="4795120" cy="505952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a:buNone/>
            </a:pPr>
            <a:r>
              <a:rPr lang="de-DE" b="1" dirty="0"/>
              <a:t>Air:</a:t>
            </a:r>
          </a:p>
          <a:p>
            <a:r>
              <a:rPr lang="de-DE" dirty="0"/>
              <a:t>Very fast</a:t>
            </a:r>
          </a:p>
          <a:p>
            <a:r>
              <a:rPr lang="de-DE" dirty="0"/>
              <a:t>High </a:t>
            </a:r>
            <a:r>
              <a:rPr lang="de-DE" dirty="0" err="1"/>
              <a:t>cost</a:t>
            </a:r>
            <a:endParaRPr lang="de-DE" dirty="0"/>
          </a:p>
          <a:p>
            <a:r>
              <a:rPr lang="de-DE" dirty="0"/>
              <a:t>Energy intensive</a:t>
            </a:r>
          </a:p>
          <a:p>
            <a:pPr hangingPunct="1"/>
            <a:endParaRPr lang="de-DE" dirty="0"/>
          </a:p>
        </p:txBody>
      </p:sp>
      <p:sp>
        <p:nvSpPr>
          <p:cNvPr id="5" name="Textfeld 4">
            <a:extLst>
              <a:ext uri="{FF2B5EF4-FFF2-40B4-BE49-F238E27FC236}">
                <a16:creationId xmlns:a16="http://schemas.microsoft.com/office/drawing/2014/main" id="{C7DE3BAB-A95F-5F01-01CB-53DD46B0CA71}"/>
              </a:ext>
            </a:extLst>
          </p:cNvPr>
          <p:cNvSpPr txBox="1"/>
          <p:nvPr/>
        </p:nvSpPr>
        <p:spPr>
          <a:xfrm>
            <a:off x="759124" y="5090686"/>
            <a:ext cx="10179170" cy="10674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2800" dirty="0"/>
              <a:t>-&gt; Medium </a:t>
            </a:r>
            <a:r>
              <a:rPr lang="de-DE" sz="2800" dirty="0" err="1"/>
              <a:t>determines</a:t>
            </a:r>
            <a:r>
              <a:rPr lang="de-DE" sz="2800" dirty="0"/>
              <a:t> </a:t>
            </a:r>
            <a:r>
              <a:rPr lang="de-DE" sz="2800" dirty="0" err="1"/>
              <a:t>system</a:t>
            </a:r>
            <a:r>
              <a:rPr lang="de-DE" sz="2800" dirty="0"/>
              <a:t> </a:t>
            </a:r>
            <a:r>
              <a:rPr lang="de-DE" sz="2800" dirty="0" err="1"/>
              <a:t>performance</a:t>
            </a:r>
            <a:r>
              <a:rPr lang="de-DE" sz="2800" dirty="0"/>
              <a:t>.</a:t>
            </a:r>
            <a:endParaRPr kumimoji="0" lang="de-DE" sz="28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28960175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9CD3B-656E-4F7B-EB55-B9CDD2987F3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E8B57C-9F2C-E892-0F30-31E714544A4A}"/>
              </a:ext>
            </a:extLst>
          </p:cNvPr>
          <p:cNvSpPr>
            <a:spLocks noGrp="1"/>
          </p:cNvSpPr>
          <p:nvPr>
            <p:ph type="title"/>
          </p:nvPr>
        </p:nvSpPr>
        <p:spPr>
          <a:xfrm>
            <a:off x="654299" y="588322"/>
            <a:ext cx="9248825" cy="5202878"/>
          </a:xfrm>
        </p:spPr>
        <p:txBody>
          <a:bodyPr/>
          <a:lstStyle/>
          <a:p>
            <a:r>
              <a:rPr lang="de-DE" sz="7200" dirty="0"/>
              <a:t>SYSTEM </a:t>
            </a:r>
            <a:br>
              <a:rPr lang="de-DE" sz="7200" dirty="0"/>
            </a:br>
            <a:r>
              <a:rPr lang="de-DE" sz="7200" dirty="0"/>
              <a:t>THINKING PERSPECTIVE</a:t>
            </a:r>
          </a:p>
        </p:txBody>
      </p:sp>
    </p:spTree>
    <p:extLst>
      <p:ext uri="{BB962C8B-B14F-4D97-AF65-F5344CB8AC3E}">
        <p14:creationId xmlns:p14="http://schemas.microsoft.com/office/powerpoint/2010/main" val="3151395771"/>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61A0BA-F9EF-8A1A-982A-D417B7FBD99A}"/>
              </a:ext>
            </a:extLst>
          </p:cNvPr>
          <p:cNvSpPr>
            <a:spLocks noGrp="1"/>
          </p:cNvSpPr>
          <p:nvPr>
            <p:ph type="title"/>
          </p:nvPr>
        </p:nvSpPr>
        <p:spPr>
          <a:xfrm>
            <a:off x="603252" y="539751"/>
            <a:ext cx="5124687" cy="717551"/>
          </a:xfrm>
        </p:spPr>
        <p:txBody>
          <a:bodyPr/>
          <a:lstStyle/>
          <a:p>
            <a:r>
              <a:rPr lang="de-DE" dirty="0" err="1"/>
              <a:t>Interdependence</a:t>
            </a:r>
            <a:r>
              <a:rPr lang="de-DE" dirty="0"/>
              <a:t> </a:t>
            </a:r>
            <a:r>
              <a:rPr lang="de-DE" dirty="0" err="1"/>
              <a:t>of</a:t>
            </a:r>
            <a:r>
              <a:rPr lang="de-DE" dirty="0"/>
              <a:t> System Elements</a:t>
            </a:r>
          </a:p>
        </p:txBody>
      </p:sp>
      <p:sp>
        <p:nvSpPr>
          <p:cNvPr id="3" name="Textplatzhalter 2">
            <a:extLst>
              <a:ext uri="{FF2B5EF4-FFF2-40B4-BE49-F238E27FC236}">
                <a16:creationId xmlns:a16="http://schemas.microsoft.com/office/drawing/2014/main" id="{E0634973-3B48-45BC-1D9C-EEFC194CC75F}"/>
              </a:ext>
            </a:extLst>
          </p:cNvPr>
          <p:cNvSpPr>
            <a:spLocks noGrp="1"/>
          </p:cNvSpPr>
          <p:nvPr>
            <p:ph type="body" sz="half" idx="1"/>
          </p:nvPr>
        </p:nvSpPr>
        <p:spPr>
          <a:xfrm>
            <a:off x="970201" y="1386842"/>
            <a:ext cx="4550705" cy="5059521"/>
          </a:xfrm>
        </p:spPr>
        <p:txBody>
          <a:bodyPr>
            <a:normAutofit/>
          </a:bodyPr>
          <a:lstStyle/>
          <a:p>
            <a:pPr marL="0" indent="0">
              <a:buNone/>
            </a:pPr>
            <a:r>
              <a:rPr lang="de-DE" dirty="0" err="1"/>
              <a:t>Changes</a:t>
            </a:r>
            <a:r>
              <a:rPr lang="de-DE" dirty="0"/>
              <a:t> in:</a:t>
            </a:r>
          </a:p>
          <a:p>
            <a:r>
              <a:rPr lang="de-DE" dirty="0" err="1"/>
              <a:t>infrastructure</a:t>
            </a:r>
            <a:endParaRPr lang="de-DE" dirty="0"/>
          </a:p>
          <a:p>
            <a:r>
              <a:rPr lang="de-DE" dirty="0" err="1"/>
              <a:t>vehicles</a:t>
            </a:r>
            <a:endParaRPr lang="de-DE" dirty="0"/>
          </a:p>
          <a:p>
            <a:r>
              <a:rPr lang="de-DE" dirty="0" err="1"/>
              <a:t>demand</a:t>
            </a:r>
            <a:endParaRPr lang="de-DE" dirty="0"/>
          </a:p>
          <a:p>
            <a:pPr marL="0" indent="0">
              <a:buNone/>
            </a:pPr>
            <a:r>
              <a:rPr lang="de-DE" dirty="0"/>
              <a:t>→ </a:t>
            </a:r>
            <a:r>
              <a:rPr lang="de-DE" dirty="0" err="1"/>
              <a:t>affect</a:t>
            </a:r>
            <a:r>
              <a:rPr lang="de-DE" dirty="0"/>
              <a:t> </a:t>
            </a:r>
            <a:r>
              <a:rPr lang="de-DE" dirty="0" err="1"/>
              <a:t>entire</a:t>
            </a:r>
            <a:r>
              <a:rPr lang="de-DE" dirty="0"/>
              <a:t> </a:t>
            </a:r>
            <a:r>
              <a:rPr lang="de-DE" dirty="0" err="1"/>
              <a:t>system</a:t>
            </a:r>
            <a:r>
              <a:rPr lang="de-DE" dirty="0"/>
              <a:t> </a:t>
            </a:r>
            <a:r>
              <a:rPr lang="de-DE" dirty="0" err="1"/>
              <a:t>performance</a:t>
            </a:r>
            <a:r>
              <a:rPr lang="de-DE" dirty="0"/>
              <a:t>.</a:t>
            </a:r>
          </a:p>
          <a:p>
            <a:endParaRPr lang="de-DE" dirty="0"/>
          </a:p>
        </p:txBody>
      </p:sp>
      <p:pic>
        <p:nvPicPr>
          <p:cNvPr id="5" name="Grafik 4" descr="Ein Bild, das Gebäude, Spaghetti-Kreuzung, draußen, Verkehrsknotenpunkt enthält.&#10;&#10;KI-generierte Inhalte können fehlerhaft sein.">
            <a:extLst>
              <a:ext uri="{FF2B5EF4-FFF2-40B4-BE49-F238E27FC236}">
                <a16:creationId xmlns:a16="http://schemas.microsoft.com/office/drawing/2014/main" id="{65B1DE4F-C716-FE39-B264-99B507EE87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8595" y="1119280"/>
            <a:ext cx="6698891" cy="4919498"/>
          </a:xfrm>
          <a:prstGeom prst="rect">
            <a:avLst/>
          </a:prstGeom>
        </p:spPr>
      </p:pic>
      <p:sp>
        <p:nvSpPr>
          <p:cNvPr id="6" name="Textfeld 5">
            <a:extLst>
              <a:ext uri="{FF2B5EF4-FFF2-40B4-BE49-F238E27FC236}">
                <a16:creationId xmlns:a16="http://schemas.microsoft.com/office/drawing/2014/main" id="{A0B9F6E6-17D5-DEB0-59D4-7E6C19267D3E}"/>
              </a:ext>
            </a:extLst>
          </p:cNvPr>
          <p:cNvSpPr txBox="1"/>
          <p:nvPr/>
        </p:nvSpPr>
        <p:spPr>
          <a:xfrm>
            <a:off x="11351351" y="5466718"/>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964667552"/>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82F756-CFF7-0F9D-674C-535D39800427}"/>
              </a:ext>
            </a:extLst>
          </p:cNvPr>
          <p:cNvSpPr>
            <a:spLocks noGrp="1"/>
          </p:cNvSpPr>
          <p:nvPr>
            <p:ph type="title"/>
          </p:nvPr>
        </p:nvSpPr>
        <p:spPr>
          <a:xfrm>
            <a:off x="603252" y="539751"/>
            <a:ext cx="7039752" cy="717551"/>
          </a:xfrm>
        </p:spPr>
        <p:txBody>
          <a:bodyPr/>
          <a:lstStyle/>
          <a:p>
            <a:r>
              <a:rPr lang="de-DE" dirty="0"/>
              <a:t>Multimodal Transport Systems</a:t>
            </a:r>
          </a:p>
        </p:txBody>
      </p:sp>
      <p:sp>
        <p:nvSpPr>
          <p:cNvPr id="3" name="Textplatzhalter 2">
            <a:extLst>
              <a:ext uri="{FF2B5EF4-FFF2-40B4-BE49-F238E27FC236}">
                <a16:creationId xmlns:a16="http://schemas.microsoft.com/office/drawing/2014/main" id="{7B41F23C-1EA5-E4DE-B2ED-E4BF3B07743F}"/>
              </a:ext>
            </a:extLst>
          </p:cNvPr>
          <p:cNvSpPr>
            <a:spLocks noGrp="1"/>
          </p:cNvSpPr>
          <p:nvPr>
            <p:ph type="body" sz="half" idx="1"/>
          </p:nvPr>
        </p:nvSpPr>
        <p:spPr>
          <a:xfrm>
            <a:off x="970201" y="1386842"/>
            <a:ext cx="5344335" cy="5059521"/>
          </a:xfrm>
        </p:spPr>
        <p:txBody>
          <a:bodyPr>
            <a:normAutofit/>
          </a:bodyPr>
          <a:lstStyle/>
          <a:p>
            <a:r>
              <a:rPr lang="de-DE" dirty="0" err="1"/>
              <a:t>Combination</a:t>
            </a:r>
            <a:r>
              <a:rPr lang="de-DE" dirty="0"/>
              <a:t> </a:t>
            </a:r>
            <a:r>
              <a:rPr lang="de-DE" dirty="0" err="1"/>
              <a:t>of</a:t>
            </a:r>
            <a:r>
              <a:rPr lang="de-DE" dirty="0"/>
              <a:t> </a:t>
            </a:r>
            <a:r>
              <a:rPr lang="de-DE" dirty="0" err="1"/>
              <a:t>modes</a:t>
            </a:r>
            <a:r>
              <a:rPr lang="de-DE" dirty="0"/>
              <a:t> </a:t>
            </a:r>
            <a:r>
              <a:rPr lang="de-DE" dirty="0" err="1"/>
              <a:t>within</a:t>
            </a:r>
            <a:r>
              <a:rPr lang="de-DE" dirty="0"/>
              <a:t> </a:t>
            </a:r>
            <a:r>
              <a:rPr lang="de-DE" dirty="0" err="1"/>
              <a:t>one</a:t>
            </a:r>
            <a:r>
              <a:rPr lang="de-DE" dirty="0"/>
              <a:t> </a:t>
            </a:r>
            <a:r>
              <a:rPr lang="de-DE" dirty="0" err="1"/>
              <a:t>trip</a:t>
            </a:r>
            <a:endParaRPr lang="de-DE" dirty="0"/>
          </a:p>
          <a:p>
            <a:r>
              <a:rPr lang="de-DE" dirty="0" err="1"/>
              <a:t>Requires</a:t>
            </a:r>
            <a:r>
              <a:rPr lang="de-DE" dirty="0"/>
              <a:t> </a:t>
            </a:r>
            <a:r>
              <a:rPr lang="de-DE" dirty="0" err="1"/>
              <a:t>coordination</a:t>
            </a:r>
            <a:endParaRPr lang="de-DE" dirty="0"/>
          </a:p>
          <a:p>
            <a:r>
              <a:rPr lang="de-DE" dirty="0" err="1"/>
              <a:t>Increasing</a:t>
            </a:r>
            <a:r>
              <a:rPr lang="de-DE" dirty="0"/>
              <a:t> </a:t>
            </a:r>
            <a:r>
              <a:rPr lang="de-DE" dirty="0" err="1"/>
              <a:t>importance</a:t>
            </a:r>
            <a:r>
              <a:rPr lang="de-DE" dirty="0"/>
              <a:t> in </a:t>
            </a:r>
            <a:r>
              <a:rPr lang="de-DE" dirty="0" err="1"/>
              <a:t>sustainable</a:t>
            </a:r>
            <a:r>
              <a:rPr lang="de-DE" dirty="0"/>
              <a:t> </a:t>
            </a:r>
            <a:r>
              <a:rPr lang="de-DE" dirty="0" err="1"/>
              <a:t>transport</a:t>
            </a:r>
            <a:r>
              <a:rPr lang="de-DE" dirty="0"/>
              <a:t> </a:t>
            </a:r>
            <a:r>
              <a:rPr lang="de-DE" dirty="0" err="1"/>
              <a:t>planning</a:t>
            </a:r>
            <a:endParaRPr lang="de-DE" dirty="0"/>
          </a:p>
          <a:p>
            <a:endParaRPr lang="de-DE" dirty="0"/>
          </a:p>
        </p:txBody>
      </p:sp>
      <p:pic>
        <p:nvPicPr>
          <p:cNvPr id="6" name="Grafik 5" descr="Ein Bild, das Screenshot, Verkehrsknotenpunkt, Luftfotografie, Transportkorridor enthält.&#10;&#10;KI-generierte Inhalte können fehlerhaft sein.">
            <a:extLst>
              <a:ext uri="{FF2B5EF4-FFF2-40B4-BE49-F238E27FC236}">
                <a16:creationId xmlns:a16="http://schemas.microsoft.com/office/drawing/2014/main" id="{93DE72F9-CDAE-8F37-1839-A24CAC6AEA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4536" y="1955679"/>
            <a:ext cx="5549900" cy="3515479"/>
          </a:xfrm>
          <a:prstGeom prst="rect">
            <a:avLst/>
          </a:prstGeom>
        </p:spPr>
      </p:pic>
      <p:sp>
        <p:nvSpPr>
          <p:cNvPr id="7" name="Textfeld 6">
            <a:extLst>
              <a:ext uri="{FF2B5EF4-FFF2-40B4-BE49-F238E27FC236}">
                <a16:creationId xmlns:a16="http://schemas.microsoft.com/office/drawing/2014/main" id="{241C8DB4-0693-104E-1981-8EE4230C04CD}"/>
              </a:ext>
            </a:extLst>
          </p:cNvPr>
          <p:cNvSpPr txBox="1"/>
          <p:nvPr/>
        </p:nvSpPr>
        <p:spPr>
          <a:xfrm>
            <a:off x="11351351" y="4914627"/>
            <a:ext cx="2777706"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1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21471127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460776-DBF7-1036-EDE2-BF3B2F87D98F}"/>
              </a:ext>
            </a:extLst>
          </p:cNvPr>
          <p:cNvSpPr>
            <a:spLocks noGrp="1"/>
          </p:cNvSpPr>
          <p:nvPr>
            <p:ph type="title"/>
          </p:nvPr>
        </p:nvSpPr>
        <p:spPr/>
        <p:txBody>
          <a:bodyPr/>
          <a:lstStyle/>
          <a:p>
            <a:r>
              <a:rPr lang="de-DE" dirty="0"/>
              <a:t>Key Takeaways</a:t>
            </a:r>
          </a:p>
        </p:txBody>
      </p:sp>
      <p:sp>
        <p:nvSpPr>
          <p:cNvPr id="3" name="Textplatzhalter 2">
            <a:extLst>
              <a:ext uri="{FF2B5EF4-FFF2-40B4-BE49-F238E27FC236}">
                <a16:creationId xmlns:a16="http://schemas.microsoft.com/office/drawing/2014/main" id="{68C8D0D5-837C-41E3-2EAD-1012E772FB6C}"/>
              </a:ext>
            </a:extLst>
          </p:cNvPr>
          <p:cNvSpPr>
            <a:spLocks noGrp="1"/>
          </p:cNvSpPr>
          <p:nvPr>
            <p:ph type="body" sz="half" idx="1"/>
          </p:nvPr>
        </p:nvSpPr>
        <p:spPr/>
        <p:txBody>
          <a:bodyPr>
            <a:normAutofit lnSpcReduction="10000"/>
          </a:bodyPr>
          <a:lstStyle/>
          <a:p>
            <a:r>
              <a:rPr lang="de-DE" dirty="0"/>
              <a:t>Transport </a:t>
            </a:r>
            <a:r>
              <a:rPr lang="de-DE" dirty="0" err="1"/>
              <a:t>systems</a:t>
            </a:r>
            <a:r>
              <a:rPr lang="de-DE" dirty="0"/>
              <a:t> </a:t>
            </a:r>
            <a:r>
              <a:rPr lang="de-DE" dirty="0" err="1"/>
              <a:t>consist</a:t>
            </a:r>
            <a:r>
              <a:rPr lang="de-DE" dirty="0"/>
              <a:t> </a:t>
            </a:r>
            <a:r>
              <a:rPr lang="de-DE" dirty="0" err="1"/>
              <a:t>of</a:t>
            </a:r>
            <a:r>
              <a:rPr lang="de-DE" dirty="0"/>
              <a:t> </a:t>
            </a:r>
            <a:r>
              <a:rPr lang="de-DE" dirty="0" err="1"/>
              <a:t>interacting</a:t>
            </a:r>
            <a:r>
              <a:rPr lang="de-DE" dirty="0"/>
              <a:t> </a:t>
            </a:r>
            <a:r>
              <a:rPr lang="de-DE" dirty="0" err="1"/>
              <a:t>components</a:t>
            </a:r>
            <a:endParaRPr lang="de-DE" dirty="0"/>
          </a:p>
          <a:p>
            <a:r>
              <a:rPr lang="de-DE" dirty="0" err="1"/>
              <a:t>Means</a:t>
            </a:r>
            <a:r>
              <a:rPr lang="de-DE" dirty="0"/>
              <a:t>, </a:t>
            </a:r>
            <a:r>
              <a:rPr lang="de-DE" dirty="0" err="1"/>
              <a:t>modes</a:t>
            </a:r>
            <a:r>
              <a:rPr lang="de-DE" dirty="0"/>
              <a:t> and </a:t>
            </a:r>
            <a:r>
              <a:rPr lang="de-DE" dirty="0" err="1"/>
              <a:t>media</a:t>
            </a:r>
            <a:r>
              <a:rPr lang="de-DE" dirty="0"/>
              <a:t> </a:t>
            </a:r>
            <a:r>
              <a:rPr lang="de-DE" dirty="0" err="1"/>
              <a:t>represent</a:t>
            </a:r>
            <a:r>
              <a:rPr lang="de-DE" dirty="0"/>
              <a:t> different </a:t>
            </a:r>
            <a:r>
              <a:rPr lang="de-DE" dirty="0" err="1"/>
              <a:t>levels</a:t>
            </a:r>
            <a:r>
              <a:rPr lang="de-DE" dirty="0"/>
              <a:t> </a:t>
            </a:r>
            <a:r>
              <a:rPr lang="de-DE" dirty="0" err="1"/>
              <a:t>of</a:t>
            </a:r>
            <a:r>
              <a:rPr lang="de-DE" dirty="0"/>
              <a:t> </a:t>
            </a:r>
            <a:r>
              <a:rPr lang="de-DE" dirty="0" err="1"/>
              <a:t>analysis</a:t>
            </a:r>
            <a:endParaRPr lang="de-DE" dirty="0"/>
          </a:p>
          <a:p>
            <a:r>
              <a:rPr lang="de-DE" dirty="0"/>
              <a:t>Passenger and freight </a:t>
            </a:r>
            <a:r>
              <a:rPr lang="de-DE" dirty="0" err="1"/>
              <a:t>transport</a:t>
            </a:r>
            <a:r>
              <a:rPr lang="de-DE" dirty="0"/>
              <a:t> </a:t>
            </a:r>
            <a:r>
              <a:rPr lang="de-DE" dirty="0" err="1"/>
              <a:t>have</a:t>
            </a:r>
            <a:r>
              <a:rPr lang="de-DE" dirty="0"/>
              <a:t> different </a:t>
            </a:r>
            <a:r>
              <a:rPr lang="de-DE" dirty="0" err="1"/>
              <a:t>system</a:t>
            </a:r>
            <a:r>
              <a:rPr lang="de-DE" dirty="0"/>
              <a:t> </a:t>
            </a:r>
            <a:r>
              <a:rPr lang="de-DE" dirty="0" err="1"/>
              <a:t>requirements</a:t>
            </a:r>
            <a:endParaRPr lang="de-DE" dirty="0"/>
          </a:p>
          <a:p>
            <a:r>
              <a:rPr lang="de-DE" dirty="0"/>
              <a:t>Infrastructure </a:t>
            </a:r>
            <a:r>
              <a:rPr lang="de-DE" dirty="0" err="1"/>
              <a:t>media</a:t>
            </a:r>
            <a:r>
              <a:rPr lang="de-DE" dirty="0"/>
              <a:t> </a:t>
            </a:r>
            <a:r>
              <a:rPr lang="de-DE" dirty="0" err="1"/>
              <a:t>shape</a:t>
            </a:r>
            <a:r>
              <a:rPr lang="de-DE" dirty="0"/>
              <a:t> </a:t>
            </a:r>
            <a:r>
              <a:rPr lang="de-DE" dirty="0" err="1"/>
              <a:t>transport</a:t>
            </a:r>
            <a:r>
              <a:rPr lang="de-DE" dirty="0"/>
              <a:t> </a:t>
            </a:r>
            <a:r>
              <a:rPr lang="de-DE" dirty="0" err="1"/>
              <a:t>performance</a:t>
            </a:r>
            <a:endParaRPr lang="de-DE" dirty="0"/>
          </a:p>
          <a:p>
            <a:r>
              <a:rPr lang="de-DE" dirty="0"/>
              <a:t>Transport </a:t>
            </a:r>
            <a:r>
              <a:rPr lang="de-DE" dirty="0" err="1"/>
              <a:t>is</a:t>
            </a:r>
            <a:r>
              <a:rPr lang="de-DE" dirty="0"/>
              <a:t> essential </a:t>
            </a:r>
            <a:r>
              <a:rPr lang="de-DE" dirty="0" err="1"/>
              <a:t>for</a:t>
            </a:r>
            <a:r>
              <a:rPr lang="de-DE" dirty="0"/>
              <a:t> </a:t>
            </a:r>
            <a:r>
              <a:rPr lang="de-DE" dirty="0" err="1"/>
              <a:t>economic</a:t>
            </a:r>
            <a:r>
              <a:rPr lang="de-DE" dirty="0"/>
              <a:t> and social </a:t>
            </a:r>
            <a:r>
              <a:rPr lang="de-DE" dirty="0" err="1"/>
              <a:t>functioning</a:t>
            </a:r>
            <a:endParaRPr lang="de-DE" dirty="0"/>
          </a:p>
          <a:p>
            <a:endParaRPr lang="de-DE" dirty="0"/>
          </a:p>
        </p:txBody>
      </p:sp>
    </p:spTree>
    <p:extLst>
      <p:ext uri="{BB962C8B-B14F-4D97-AF65-F5344CB8AC3E}">
        <p14:creationId xmlns:p14="http://schemas.microsoft.com/office/powerpoint/2010/main" val="2748699452"/>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p>
        </p:txBody>
      </p:sp>
    </p:spTree>
    <p:extLst>
      <p:ext uri="{BB962C8B-B14F-4D97-AF65-F5344CB8AC3E}">
        <p14:creationId xmlns:p14="http://schemas.microsoft.com/office/powerpoint/2010/main" val="2250183073"/>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0815C3-C1E3-83D1-6480-81A37B3FE605}"/>
              </a:ext>
            </a:extLst>
          </p:cNvPr>
          <p:cNvSpPr>
            <a:spLocks noGrp="1"/>
          </p:cNvSpPr>
          <p:nvPr>
            <p:ph type="title"/>
          </p:nvPr>
        </p:nvSpPr>
        <p:spPr/>
        <p:txBody>
          <a:bodyPr/>
          <a:lstStyle/>
          <a:p>
            <a:r>
              <a:rPr lang="de-DE" dirty="0"/>
              <a:t>Sources: Graphics</a:t>
            </a:r>
          </a:p>
        </p:txBody>
      </p:sp>
      <p:sp>
        <p:nvSpPr>
          <p:cNvPr id="3" name="Textplatzhalter 2">
            <a:extLst>
              <a:ext uri="{FF2B5EF4-FFF2-40B4-BE49-F238E27FC236}">
                <a16:creationId xmlns:a16="http://schemas.microsoft.com/office/drawing/2014/main" id="{36609950-B5CD-7002-534F-E6E5A9E5C5FB}"/>
              </a:ext>
            </a:extLst>
          </p:cNvPr>
          <p:cNvSpPr>
            <a:spLocks noGrp="1"/>
          </p:cNvSpPr>
          <p:nvPr>
            <p:ph type="body" sz="half" idx="1"/>
          </p:nvPr>
        </p:nvSpPr>
        <p:spPr/>
        <p:txBody>
          <a:bodyPr>
            <a:normAutofit fontScale="40000" lnSpcReduction="20000"/>
          </a:bodyPr>
          <a:lstStyle/>
          <a:p>
            <a:pPr marL="0" indent="0">
              <a:buNone/>
            </a:pPr>
            <a:r>
              <a:rPr lang="de-DE" dirty="0"/>
              <a:t>https://</a:t>
            </a:r>
            <a:r>
              <a:rPr lang="de-DE" dirty="0" err="1"/>
              <a:t>www.freepik.com</a:t>
            </a:r>
            <a:r>
              <a:rPr lang="de-DE" dirty="0"/>
              <a:t>/</a:t>
            </a:r>
            <a:r>
              <a:rPr lang="de-DE" dirty="0" err="1"/>
              <a:t>free-photo</a:t>
            </a:r>
            <a:r>
              <a:rPr lang="de-DE" dirty="0"/>
              <a:t>/urban-landscape-japan-train_12977385.htm#fromView=</a:t>
            </a:r>
            <a:r>
              <a:rPr lang="de-DE" dirty="0" err="1"/>
              <a:t>search&amp;page</a:t>
            </a:r>
            <a:r>
              <a:rPr lang="de-DE" dirty="0"/>
              <a:t>=1&amp;position=6&amp;uuid=d7c74a58-bb3c-4574-ab2e-21ac58a88fb1&amp;query=</a:t>
            </a:r>
            <a:r>
              <a:rPr lang="de-DE" dirty="0" err="1"/>
              <a:t>traffic+infrastructure+road+and+railway</a:t>
            </a:r>
            <a:endParaRPr lang="de-DE" dirty="0"/>
          </a:p>
          <a:p>
            <a:pPr marL="0" indent="0">
              <a:buNone/>
            </a:pPr>
            <a:r>
              <a:rPr lang="de-DE" dirty="0"/>
              <a:t>https://</a:t>
            </a:r>
            <a:r>
              <a:rPr lang="de-DE" dirty="0" err="1"/>
              <a:t>www.freepik.com</a:t>
            </a:r>
            <a:r>
              <a:rPr lang="de-DE" dirty="0"/>
              <a:t>/</a:t>
            </a:r>
            <a:r>
              <a:rPr lang="de-DE" dirty="0" err="1"/>
              <a:t>free-photo</a:t>
            </a:r>
            <a:r>
              <a:rPr lang="de-DE" dirty="0"/>
              <a:t>/smart-boards-warn-about-traffic-jams-dynamic-road-control_422700291.htm#fromView=</a:t>
            </a:r>
            <a:r>
              <a:rPr lang="de-DE" dirty="0" err="1"/>
              <a:t>search&amp;page</a:t>
            </a:r>
            <a:r>
              <a:rPr lang="de-DE" dirty="0"/>
              <a:t>=1&amp;position=3&amp;uuid=0e4b0f7e-496c-4f3c-8bc0-ca4710b1d799&amp;query=</a:t>
            </a:r>
            <a:r>
              <a:rPr lang="de-DE" dirty="0" err="1"/>
              <a:t>traffic+control</a:t>
            </a:r>
            <a:endParaRPr lang="de-DE" dirty="0"/>
          </a:p>
          <a:p>
            <a:pPr marL="0" indent="0">
              <a:buNone/>
            </a:pPr>
            <a:r>
              <a:rPr lang="de-DE" dirty="0"/>
              <a:t>https://</a:t>
            </a:r>
            <a:r>
              <a:rPr lang="de-DE" dirty="0" err="1"/>
              <a:t>www.freepik.com</a:t>
            </a:r>
            <a:r>
              <a:rPr lang="de-DE" dirty="0"/>
              <a:t>/</a:t>
            </a:r>
            <a:r>
              <a:rPr lang="de-DE" dirty="0" err="1"/>
              <a:t>free-vector</a:t>
            </a:r>
            <a:r>
              <a:rPr lang="de-DE" dirty="0"/>
              <a:t>/passengers-waiting-bus-city-queue-town-road-flat-vector-illustration-public-transport-urban-lifestyle_10173277.htm#fromView=</a:t>
            </a:r>
            <a:r>
              <a:rPr lang="de-DE" dirty="0" err="1"/>
              <a:t>search&amp;page</a:t>
            </a:r>
            <a:r>
              <a:rPr lang="de-DE" dirty="0"/>
              <a:t>=1&amp;position=1&amp;uuid=f5b6aa14-a29d-453b-9a3d-c64390cfdc8b&amp;query=</a:t>
            </a:r>
            <a:r>
              <a:rPr lang="de-DE" dirty="0" err="1"/>
              <a:t>passenger+transport</a:t>
            </a:r>
            <a:endParaRPr lang="de-DE" dirty="0"/>
          </a:p>
          <a:p>
            <a:pPr marL="0" indent="0">
              <a:buNone/>
            </a:pPr>
            <a:r>
              <a:rPr lang="de-DE" dirty="0"/>
              <a:t>https://</a:t>
            </a:r>
            <a:r>
              <a:rPr lang="de-DE" dirty="0" err="1"/>
              <a:t>www.freepik.com</a:t>
            </a:r>
            <a:r>
              <a:rPr lang="de-DE" dirty="0"/>
              <a:t>/</a:t>
            </a:r>
            <a:r>
              <a:rPr lang="de-DE" dirty="0" err="1"/>
              <a:t>free-vector</a:t>
            </a:r>
            <a:r>
              <a:rPr lang="de-DE" dirty="0"/>
              <a:t>/isometric-logistics-horizontal-composition-flowchart-with-view-human-characters-various-vehicles-connected-with-arrows-vector-illustration_7201712.htm#fromView=</a:t>
            </a:r>
            <a:r>
              <a:rPr lang="de-DE" dirty="0" err="1"/>
              <a:t>search&amp;page</a:t>
            </a:r>
            <a:r>
              <a:rPr lang="de-DE" dirty="0"/>
              <a:t>=1&amp;position=17&amp;uuid=d390296a-2f4b-4d8b-95ba-379629c36461&amp;query=</a:t>
            </a:r>
            <a:r>
              <a:rPr lang="de-DE" dirty="0" err="1"/>
              <a:t>multimodal+transport+system</a:t>
            </a:r>
            <a:endParaRPr lang="de-DE" dirty="0"/>
          </a:p>
          <a:p>
            <a:pPr marL="0" indent="0">
              <a:buNone/>
            </a:pPr>
            <a:r>
              <a:rPr lang="de-DE" dirty="0"/>
              <a:t>https://</a:t>
            </a:r>
            <a:r>
              <a:rPr lang="de-DE" dirty="0" err="1"/>
              <a:t>www.freepik.com</a:t>
            </a:r>
            <a:r>
              <a:rPr lang="de-DE" dirty="0"/>
              <a:t>/</a:t>
            </a:r>
            <a:r>
              <a:rPr lang="de-DE" dirty="0" err="1"/>
              <a:t>free-photo</a:t>
            </a:r>
            <a:r>
              <a:rPr lang="de-DE" dirty="0"/>
              <a:t>/road-forest_1242615.htm#fromView=</a:t>
            </a:r>
            <a:r>
              <a:rPr lang="de-DE" dirty="0" err="1"/>
              <a:t>search&amp;page</a:t>
            </a:r>
            <a:r>
              <a:rPr lang="de-DE" dirty="0"/>
              <a:t>=1&amp;position=17&amp;uuid=2d733864-144e-4da4-981e-8d3d14852d79&amp;query=</a:t>
            </a:r>
            <a:r>
              <a:rPr lang="de-DE" dirty="0" err="1"/>
              <a:t>road</a:t>
            </a:r>
            <a:endParaRPr lang="de-DE" dirty="0"/>
          </a:p>
          <a:p>
            <a:pPr marL="0" indent="0">
              <a:buNone/>
            </a:pPr>
            <a:r>
              <a:rPr lang="de-DE" dirty="0"/>
              <a:t>https://</a:t>
            </a:r>
            <a:r>
              <a:rPr lang="de-DE" dirty="0" err="1"/>
              <a:t>www.freepik.com</a:t>
            </a:r>
            <a:r>
              <a:rPr lang="de-DE" dirty="0"/>
              <a:t>/</a:t>
            </a:r>
            <a:r>
              <a:rPr lang="de-DE" dirty="0" err="1"/>
              <a:t>free-photo</a:t>
            </a:r>
            <a:r>
              <a:rPr lang="de-DE" dirty="0"/>
              <a:t>/view-grand-canyon-railway-station-cloudy-day_17649379.htm#fromView=</a:t>
            </a:r>
            <a:r>
              <a:rPr lang="de-DE" dirty="0" err="1"/>
              <a:t>search&amp;page</a:t>
            </a:r>
            <a:r>
              <a:rPr lang="de-DE" dirty="0"/>
              <a:t>=1&amp;position=1&amp;uuid=b81221ae-1d8a-43bd-b5e9-e1f84870188f&amp;query=</a:t>
            </a:r>
            <a:r>
              <a:rPr lang="de-DE" dirty="0" err="1"/>
              <a:t>railway</a:t>
            </a:r>
            <a:endParaRPr lang="de-DE" dirty="0"/>
          </a:p>
          <a:p>
            <a:pPr marL="0" indent="0">
              <a:buNone/>
            </a:pPr>
            <a:r>
              <a:rPr lang="de-DE" dirty="0"/>
              <a:t>https://</a:t>
            </a:r>
            <a:r>
              <a:rPr lang="de-DE" dirty="0" err="1"/>
              <a:t>www.freepik.com</a:t>
            </a:r>
            <a:r>
              <a:rPr lang="de-DE" dirty="0"/>
              <a:t>/</a:t>
            </a:r>
            <a:r>
              <a:rPr lang="de-DE" dirty="0" err="1"/>
              <a:t>free-photo</a:t>
            </a:r>
            <a:r>
              <a:rPr lang="de-DE" dirty="0"/>
              <a:t>/aerial-shot-twisted-roads-surrounded-by-parks-middle-city_11697935.htm#fromView=</a:t>
            </a:r>
            <a:r>
              <a:rPr lang="de-DE" dirty="0" err="1"/>
              <a:t>search&amp;page</a:t>
            </a:r>
            <a:r>
              <a:rPr lang="de-DE" dirty="0"/>
              <a:t>=1&amp;position=5&amp;uuid=e4bd5798-08e9-417c-b592-1699aee74d31&amp;query=</a:t>
            </a:r>
            <a:r>
              <a:rPr lang="de-DE" dirty="0" err="1"/>
              <a:t>traffic+infrastructure</a:t>
            </a:r>
            <a:endParaRPr lang="de-DE" dirty="0"/>
          </a:p>
          <a:p>
            <a:pPr marL="0" indent="0">
              <a:buNone/>
            </a:pPr>
            <a:r>
              <a:rPr lang="de-DE" dirty="0"/>
              <a:t>https://</a:t>
            </a:r>
            <a:r>
              <a:rPr lang="de-DE" dirty="0" err="1"/>
              <a:t>www.freepik.com</a:t>
            </a:r>
            <a:r>
              <a:rPr lang="de-DE" dirty="0"/>
              <a:t>/premium-</a:t>
            </a:r>
            <a:r>
              <a:rPr lang="de-DE" dirty="0" err="1"/>
              <a:t>photo</a:t>
            </a:r>
            <a:r>
              <a:rPr lang="de-DE" dirty="0"/>
              <a:t>/smart-transport-technology-concept-future-car-traffic-road_16600921.htm#fromView=</a:t>
            </a:r>
            <a:r>
              <a:rPr lang="de-DE" dirty="0" err="1"/>
              <a:t>search&amp;page</a:t>
            </a:r>
            <a:r>
              <a:rPr lang="de-DE" dirty="0"/>
              <a:t>=1&amp;position=7&amp;uuid=d390296a-2f4b-4d8b-95ba-379629c36461&amp;query=</a:t>
            </a:r>
            <a:r>
              <a:rPr lang="de-DE" dirty="0" err="1"/>
              <a:t>multimodal+transport+system</a:t>
            </a:r>
            <a:endParaRPr lang="de-DE" dirty="0"/>
          </a:p>
        </p:txBody>
      </p:sp>
    </p:spTree>
    <p:extLst>
      <p:ext uri="{BB962C8B-B14F-4D97-AF65-F5344CB8AC3E}">
        <p14:creationId xmlns:p14="http://schemas.microsoft.com/office/powerpoint/2010/main" val="1626841591"/>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3518C4-CFB6-80CF-93BE-415270C88274}"/>
              </a:ext>
            </a:extLst>
          </p:cNvPr>
          <p:cNvSpPr>
            <a:spLocks noGrp="1"/>
          </p:cNvSpPr>
          <p:nvPr>
            <p:ph type="title"/>
          </p:nvPr>
        </p:nvSpPr>
        <p:spPr/>
        <p:txBody>
          <a:bodyPr/>
          <a:lstStyle/>
          <a:p>
            <a:r>
              <a:rPr lang="pl-PL" dirty="0"/>
              <a:t>Learning </a:t>
            </a:r>
            <a:r>
              <a:rPr lang="pl-PL" dirty="0" err="1"/>
              <a:t>Objectives</a:t>
            </a:r>
            <a:endParaRPr lang="pl-PL" dirty="0"/>
          </a:p>
        </p:txBody>
      </p:sp>
      <p:sp>
        <p:nvSpPr>
          <p:cNvPr id="3" name="Text Placeholder 2">
            <a:extLst>
              <a:ext uri="{FF2B5EF4-FFF2-40B4-BE49-F238E27FC236}">
                <a16:creationId xmlns:a16="http://schemas.microsoft.com/office/drawing/2014/main" id="{5FA94C39-ED3C-6FE6-3666-9B9D5F8A6EA2}"/>
              </a:ext>
            </a:extLst>
          </p:cNvPr>
          <p:cNvSpPr>
            <a:spLocks noGrp="1"/>
          </p:cNvSpPr>
          <p:nvPr>
            <p:ph type="body" sz="quarter" idx="11"/>
          </p:nvPr>
        </p:nvSpPr>
        <p:spPr>
          <a:xfrm>
            <a:off x="654300" y="1520824"/>
            <a:ext cx="7973885" cy="4481391"/>
          </a:xfrm>
        </p:spPr>
        <p:txBody>
          <a:bodyPr>
            <a:normAutofit lnSpcReduction="10000"/>
          </a:bodyPr>
          <a:lstStyle/>
          <a:p>
            <a:pPr marL="0" indent="0">
              <a:buNone/>
            </a:pPr>
            <a:r>
              <a:rPr lang="de-DE" dirty="0" err="1"/>
              <a:t>Students</a:t>
            </a:r>
            <a:r>
              <a:rPr lang="de-DE" dirty="0"/>
              <a:t> </a:t>
            </a:r>
            <a:r>
              <a:rPr lang="de-DE" dirty="0" err="1"/>
              <a:t>can</a:t>
            </a:r>
            <a:r>
              <a:rPr lang="de-DE" dirty="0"/>
              <a:t>:</a:t>
            </a:r>
          </a:p>
          <a:p>
            <a:r>
              <a:rPr lang="de-DE" dirty="0" err="1"/>
              <a:t>distinguish</a:t>
            </a:r>
            <a:r>
              <a:rPr lang="de-DE" dirty="0"/>
              <a:t> </a:t>
            </a:r>
            <a:r>
              <a:rPr lang="de-DE" b="1" dirty="0" err="1"/>
              <a:t>means</a:t>
            </a:r>
            <a:r>
              <a:rPr lang="de-DE" b="1" dirty="0"/>
              <a:t>, </a:t>
            </a:r>
            <a:r>
              <a:rPr lang="de-DE" b="1" dirty="0" err="1"/>
              <a:t>modes</a:t>
            </a:r>
            <a:r>
              <a:rPr lang="de-DE" b="1" dirty="0"/>
              <a:t> and </a:t>
            </a:r>
            <a:r>
              <a:rPr lang="de-DE" b="1" dirty="0" err="1"/>
              <a:t>media</a:t>
            </a:r>
            <a:r>
              <a:rPr lang="de-DE" b="1" dirty="0"/>
              <a:t> </a:t>
            </a:r>
            <a:r>
              <a:rPr lang="de-DE" b="1" dirty="0" err="1"/>
              <a:t>of</a:t>
            </a:r>
            <a:r>
              <a:rPr lang="de-DE" b="1" dirty="0"/>
              <a:t> </a:t>
            </a:r>
            <a:r>
              <a:rPr lang="de-DE" b="1" dirty="0" err="1"/>
              <a:t>transport</a:t>
            </a:r>
            <a:endParaRPr lang="de-DE" dirty="0"/>
          </a:p>
          <a:p>
            <a:r>
              <a:rPr lang="de-DE" dirty="0" err="1"/>
              <a:t>explain</a:t>
            </a:r>
            <a:r>
              <a:rPr lang="de-DE" dirty="0"/>
              <a:t> </a:t>
            </a:r>
            <a:r>
              <a:rPr lang="de-DE" dirty="0" err="1"/>
              <a:t>the</a:t>
            </a:r>
            <a:r>
              <a:rPr lang="de-DE" dirty="0"/>
              <a:t> </a:t>
            </a:r>
            <a:r>
              <a:rPr lang="de-DE" b="1" dirty="0" err="1"/>
              <a:t>elements</a:t>
            </a:r>
            <a:r>
              <a:rPr lang="de-DE" b="1" dirty="0"/>
              <a:t> </a:t>
            </a:r>
            <a:r>
              <a:rPr lang="de-DE" b="1" dirty="0" err="1"/>
              <a:t>of</a:t>
            </a:r>
            <a:r>
              <a:rPr lang="de-DE" b="1" dirty="0"/>
              <a:t> a </a:t>
            </a:r>
            <a:r>
              <a:rPr lang="de-DE" b="1" dirty="0" err="1"/>
              <a:t>transportation</a:t>
            </a:r>
            <a:r>
              <a:rPr lang="de-DE" b="1" dirty="0"/>
              <a:t> </a:t>
            </a:r>
            <a:r>
              <a:rPr lang="de-DE" b="1" dirty="0" err="1"/>
              <a:t>system</a:t>
            </a:r>
            <a:endParaRPr lang="de-DE" dirty="0"/>
          </a:p>
          <a:p>
            <a:r>
              <a:rPr lang="de-DE" dirty="0" err="1"/>
              <a:t>differentiate</a:t>
            </a:r>
            <a:r>
              <a:rPr lang="de-DE" dirty="0"/>
              <a:t> </a:t>
            </a:r>
            <a:r>
              <a:rPr lang="de-DE" b="1" dirty="0"/>
              <a:t>passenger </a:t>
            </a:r>
            <a:r>
              <a:rPr lang="de-DE" b="1" dirty="0" err="1"/>
              <a:t>vs</a:t>
            </a:r>
            <a:r>
              <a:rPr lang="de-DE" b="1" dirty="0"/>
              <a:t> freight </a:t>
            </a:r>
            <a:r>
              <a:rPr lang="de-DE" b="1" dirty="0" err="1"/>
              <a:t>transport</a:t>
            </a:r>
            <a:endParaRPr lang="de-DE" dirty="0"/>
          </a:p>
          <a:p>
            <a:r>
              <a:rPr lang="de-DE" dirty="0" err="1"/>
              <a:t>analyse</a:t>
            </a:r>
            <a:r>
              <a:rPr lang="de-DE" dirty="0"/>
              <a:t> </a:t>
            </a:r>
            <a:r>
              <a:rPr lang="de-DE" dirty="0" err="1"/>
              <a:t>why</a:t>
            </a:r>
            <a:r>
              <a:rPr lang="de-DE" dirty="0"/>
              <a:t> </a:t>
            </a:r>
            <a:r>
              <a:rPr lang="de-DE" dirty="0" err="1"/>
              <a:t>transport</a:t>
            </a:r>
            <a:r>
              <a:rPr lang="de-DE" dirty="0"/>
              <a:t> </a:t>
            </a:r>
            <a:r>
              <a:rPr lang="de-DE" dirty="0" err="1"/>
              <a:t>is</a:t>
            </a:r>
            <a:r>
              <a:rPr lang="de-DE" dirty="0"/>
              <a:t> essential </a:t>
            </a:r>
            <a:r>
              <a:rPr lang="de-DE" dirty="0" err="1"/>
              <a:t>for</a:t>
            </a:r>
            <a:r>
              <a:rPr lang="de-DE" dirty="0"/>
              <a:t> </a:t>
            </a:r>
            <a:r>
              <a:rPr lang="de-DE" dirty="0" err="1"/>
              <a:t>economies</a:t>
            </a:r>
            <a:r>
              <a:rPr lang="de-DE" dirty="0"/>
              <a:t> and </a:t>
            </a:r>
            <a:r>
              <a:rPr lang="de-DE" dirty="0" err="1"/>
              <a:t>societies</a:t>
            </a:r>
            <a:endParaRPr lang="de-DE" dirty="0"/>
          </a:p>
          <a:p>
            <a:r>
              <a:rPr lang="de-DE" dirty="0" err="1"/>
              <a:t>evaluate</a:t>
            </a:r>
            <a:r>
              <a:rPr lang="de-DE" dirty="0"/>
              <a:t> </a:t>
            </a:r>
            <a:r>
              <a:rPr lang="de-DE" dirty="0" err="1"/>
              <a:t>advantages</a:t>
            </a:r>
            <a:r>
              <a:rPr lang="de-DE" dirty="0"/>
              <a:t> and </a:t>
            </a:r>
            <a:r>
              <a:rPr lang="de-DE" dirty="0" err="1"/>
              <a:t>limitations</a:t>
            </a:r>
            <a:r>
              <a:rPr lang="de-DE" dirty="0"/>
              <a:t> </a:t>
            </a:r>
            <a:r>
              <a:rPr lang="de-DE" dirty="0" err="1"/>
              <a:t>of</a:t>
            </a:r>
            <a:r>
              <a:rPr lang="de-DE" dirty="0"/>
              <a:t> </a:t>
            </a:r>
            <a:r>
              <a:rPr lang="de-DE" dirty="0" err="1"/>
              <a:t>major</a:t>
            </a:r>
            <a:r>
              <a:rPr lang="de-DE" dirty="0"/>
              <a:t> </a:t>
            </a:r>
            <a:r>
              <a:rPr lang="de-DE" dirty="0" err="1"/>
              <a:t>transport</a:t>
            </a:r>
            <a:r>
              <a:rPr lang="de-DE" dirty="0"/>
              <a:t> </a:t>
            </a:r>
            <a:r>
              <a:rPr lang="de-DE" dirty="0" err="1"/>
              <a:t>media</a:t>
            </a:r>
            <a:endParaRPr lang="de-DE" dirty="0"/>
          </a:p>
        </p:txBody>
      </p:sp>
    </p:spTree>
    <p:extLst>
      <p:ext uri="{BB962C8B-B14F-4D97-AF65-F5344CB8AC3E}">
        <p14:creationId xmlns:p14="http://schemas.microsoft.com/office/powerpoint/2010/main" val="88052319"/>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a:xfrm>
            <a:off x="603253" y="539751"/>
            <a:ext cx="8376624" cy="717551"/>
          </a:xfrm>
        </p:spPr>
        <p:txBody>
          <a:bodyPr/>
          <a:lstStyle/>
          <a:p>
            <a:r>
              <a:rPr lang="pl-PL" dirty="0"/>
              <a:t>Transport as a Foundation of </a:t>
            </a:r>
            <a:r>
              <a:rPr lang="pl-PL" dirty="0" err="1"/>
              <a:t>Society</a:t>
            </a:r>
            <a:r>
              <a:rPr lang="pl-PL" dirty="0"/>
              <a:t> </a:t>
            </a:r>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fontScale="92500" lnSpcReduction="20000"/>
          </a:bodyPr>
          <a:lstStyle/>
          <a:p>
            <a:pPr marL="0" indent="0">
              <a:buNone/>
            </a:pPr>
            <a:r>
              <a:rPr lang="de-DE" dirty="0"/>
              <a:t>Transportation...</a:t>
            </a:r>
          </a:p>
          <a:p>
            <a:r>
              <a:rPr lang="de-DE" dirty="0" err="1"/>
              <a:t>enables</a:t>
            </a:r>
            <a:r>
              <a:rPr lang="de-DE" dirty="0"/>
              <a:t> </a:t>
            </a:r>
            <a:r>
              <a:rPr lang="de-DE" dirty="0" err="1"/>
              <a:t>access</a:t>
            </a:r>
            <a:r>
              <a:rPr lang="de-DE" dirty="0"/>
              <a:t> </a:t>
            </a:r>
            <a:r>
              <a:rPr lang="de-DE" dirty="0" err="1"/>
              <a:t>to</a:t>
            </a:r>
            <a:r>
              <a:rPr lang="de-DE" dirty="0"/>
              <a:t> </a:t>
            </a:r>
            <a:r>
              <a:rPr lang="de-DE" dirty="0" err="1"/>
              <a:t>jobs</a:t>
            </a:r>
            <a:r>
              <a:rPr lang="de-DE" dirty="0"/>
              <a:t>, </a:t>
            </a:r>
            <a:r>
              <a:rPr lang="de-DE" dirty="0" err="1"/>
              <a:t>education</a:t>
            </a:r>
            <a:r>
              <a:rPr lang="de-DE" dirty="0"/>
              <a:t>, </a:t>
            </a:r>
            <a:r>
              <a:rPr lang="de-DE" dirty="0" err="1"/>
              <a:t>healthcare</a:t>
            </a:r>
            <a:endParaRPr lang="de-DE" dirty="0"/>
          </a:p>
          <a:p>
            <a:r>
              <a:rPr lang="de-DE" dirty="0" err="1"/>
              <a:t>supports</a:t>
            </a:r>
            <a:r>
              <a:rPr lang="de-DE" dirty="0"/>
              <a:t> trade and </a:t>
            </a:r>
            <a:r>
              <a:rPr lang="de-DE" dirty="0" err="1"/>
              <a:t>economic</a:t>
            </a:r>
            <a:r>
              <a:rPr lang="de-DE" dirty="0"/>
              <a:t> </a:t>
            </a:r>
            <a:r>
              <a:rPr lang="de-DE" dirty="0" err="1"/>
              <a:t>development</a:t>
            </a:r>
            <a:endParaRPr lang="de-DE" dirty="0"/>
          </a:p>
          <a:p>
            <a:r>
              <a:rPr lang="de-DE" dirty="0" err="1"/>
              <a:t>connects</a:t>
            </a:r>
            <a:r>
              <a:rPr lang="de-DE" dirty="0"/>
              <a:t> </a:t>
            </a:r>
            <a:r>
              <a:rPr lang="de-DE" dirty="0" err="1"/>
              <a:t>regions</a:t>
            </a:r>
            <a:r>
              <a:rPr lang="de-DE" dirty="0"/>
              <a:t> and </a:t>
            </a:r>
            <a:r>
              <a:rPr lang="de-DE" dirty="0" err="1"/>
              <a:t>markets</a:t>
            </a:r>
            <a:r>
              <a:rPr lang="de-DE" dirty="0"/>
              <a:t>, links regional and global </a:t>
            </a:r>
            <a:r>
              <a:rPr lang="de-DE" dirty="0" err="1"/>
              <a:t>production</a:t>
            </a:r>
            <a:r>
              <a:rPr lang="de-DE" dirty="0"/>
              <a:t> </a:t>
            </a:r>
            <a:r>
              <a:rPr lang="de-DE" dirty="0" err="1"/>
              <a:t>processes</a:t>
            </a:r>
            <a:endParaRPr lang="de-DE" dirty="0"/>
          </a:p>
          <a:p>
            <a:r>
              <a:rPr lang="de-DE" dirty="0" err="1"/>
              <a:t>shapes</a:t>
            </a:r>
            <a:r>
              <a:rPr lang="de-DE" dirty="0"/>
              <a:t> urban </a:t>
            </a:r>
            <a:r>
              <a:rPr lang="de-DE" dirty="0" err="1"/>
              <a:t>structure</a:t>
            </a:r>
            <a:r>
              <a:rPr lang="de-DE" dirty="0"/>
              <a:t> and </a:t>
            </a:r>
            <a:r>
              <a:rPr lang="de-DE" dirty="0" err="1"/>
              <a:t>land</a:t>
            </a:r>
            <a:r>
              <a:rPr lang="de-DE" dirty="0"/>
              <a:t> </a:t>
            </a:r>
            <a:r>
              <a:rPr lang="de-DE" dirty="0" err="1"/>
              <a:t>use</a:t>
            </a:r>
            <a:endParaRPr lang="de-DE" dirty="0"/>
          </a:p>
          <a:p>
            <a:r>
              <a:rPr lang="de-DE" dirty="0" err="1"/>
              <a:t>makes</a:t>
            </a:r>
            <a:r>
              <a:rPr lang="de-DE" dirty="0"/>
              <a:t> </a:t>
            </a:r>
            <a:r>
              <a:rPr lang="de-DE" dirty="0" err="1"/>
              <a:t>recreational</a:t>
            </a:r>
            <a:r>
              <a:rPr lang="de-DE" dirty="0"/>
              <a:t> </a:t>
            </a:r>
            <a:r>
              <a:rPr lang="de-DE" dirty="0" err="1"/>
              <a:t>activities</a:t>
            </a:r>
            <a:r>
              <a:rPr lang="de-DE" dirty="0"/>
              <a:t> </a:t>
            </a:r>
            <a:r>
              <a:rPr lang="de-DE" dirty="0" err="1"/>
              <a:t>accessible</a:t>
            </a:r>
            <a:endParaRPr lang="de-DE" dirty="0"/>
          </a:p>
          <a:p>
            <a:r>
              <a:rPr lang="de-DE" dirty="0" err="1"/>
              <a:t>is</a:t>
            </a:r>
            <a:r>
              <a:rPr lang="de-DE" dirty="0"/>
              <a:t> </a:t>
            </a:r>
            <a:r>
              <a:rPr lang="de-DE" dirty="0" err="1"/>
              <a:t>its</a:t>
            </a:r>
            <a:r>
              <a:rPr lang="de-DE" dirty="0"/>
              <a:t> own </a:t>
            </a:r>
            <a:r>
              <a:rPr lang="de-DE" dirty="0" err="1"/>
              <a:t>economic</a:t>
            </a:r>
            <a:r>
              <a:rPr lang="de-DE" dirty="0"/>
              <a:t> </a:t>
            </a:r>
            <a:r>
              <a:rPr lang="de-DE" dirty="0" err="1"/>
              <a:t>sector</a:t>
            </a:r>
            <a:r>
              <a:rPr lang="de-DE" dirty="0"/>
              <a:t> </a:t>
            </a:r>
            <a:r>
              <a:rPr lang="de-DE" dirty="0" err="1"/>
              <a:t>with</a:t>
            </a:r>
            <a:r>
              <a:rPr lang="de-DE" dirty="0"/>
              <a:t> </a:t>
            </a:r>
            <a:r>
              <a:rPr lang="de-DE" dirty="0" err="1"/>
              <a:t>various</a:t>
            </a:r>
            <a:r>
              <a:rPr lang="de-DE" dirty="0"/>
              <a:t> sub-</a:t>
            </a:r>
            <a:r>
              <a:rPr lang="de-DE" dirty="0" err="1"/>
              <a:t>sectors</a:t>
            </a:r>
            <a:r>
              <a:rPr lang="de-DE" dirty="0"/>
              <a:t> (</a:t>
            </a:r>
            <a:r>
              <a:rPr lang="de-DE" dirty="0" err="1"/>
              <a:t>production</a:t>
            </a:r>
            <a:r>
              <a:rPr lang="de-DE" dirty="0"/>
              <a:t>, </a:t>
            </a:r>
            <a:r>
              <a:rPr lang="de-DE" dirty="0" err="1"/>
              <a:t>services</a:t>
            </a:r>
            <a:r>
              <a:rPr lang="de-DE" dirty="0"/>
              <a:t>,...)</a:t>
            </a:r>
          </a:p>
          <a:p>
            <a:pPr marL="0" indent="0">
              <a:buNone/>
            </a:pPr>
            <a:r>
              <a:rPr lang="de-DE" dirty="0"/>
              <a:t>-&gt; </a:t>
            </a:r>
            <a:r>
              <a:rPr lang="de-DE" dirty="0" err="1"/>
              <a:t>No</a:t>
            </a:r>
            <a:r>
              <a:rPr lang="de-DE" dirty="0"/>
              <a:t> modern </a:t>
            </a:r>
            <a:r>
              <a:rPr lang="de-DE" dirty="0" err="1"/>
              <a:t>economy</a:t>
            </a:r>
            <a:r>
              <a:rPr lang="de-DE" dirty="0"/>
              <a:t> </a:t>
            </a:r>
            <a:r>
              <a:rPr lang="de-DE" dirty="0" err="1"/>
              <a:t>without</a:t>
            </a:r>
            <a:r>
              <a:rPr lang="de-DE" dirty="0"/>
              <a:t> </a:t>
            </a:r>
            <a:r>
              <a:rPr lang="de-DE" dirty="0" err="1"/>
              <a:t>transport</a:t>
            </a:r>
            <a:r>
              <a:rPr lang="de-DE" dirty="0"/>
              <a:t> </a:t>
            </a:r>
            <a:r>
              <a:rPr lang="de-DE" dirty="0" err="1"/>
              <a:t>systems</a:t>
            </a:r>
            <a:endParaRPr lang="de-DE" dirty="0"/>
          </a:p>
          <a:p>
            <a:endParaRPr lang="pl-PL" dirty="0"/>
          </a:p>
        </p:txBody>
      </p:sp>
    </p:spTree>
    <p:extLst>
      <p:ext uri="{BB962C8B-B14F-4D97-AF65-F5344CB8AC3E}">
        <p14:creationId xmlns:p14="http://schemas.microsoft.com/office/powerpoint/2010/main" val="285424475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E4277C-CD3A-9AFD-48B4-3ACA79B42A54}"/>
              </a:ext>
            </a:extLst>
          </p:cNvPr>
          <p:cNvSpPr>
            <a:spLocks noGrp="1"/>
          </p:cNvSpPr>
          <p:nvPr>
            <p:ph type="title"/>
          </p:nvPr>
        </p:nvSpPr>
        <p:spPr>
          <a:xfrm>
            <a:off x="603252" y="539751"/>
            <a:ext cx="6430593" cy="717551"/>
          </a:xfrm>
        </p:spPr>
        <p:txBody>
          <a:bodyPr/>
          <a:lstStyle/>
          <a:p>
            <a:r>
              <a:rPr lang="de-DE" dirty="0"/>
              <a:t>Transport Demand Drivers</a:t>
            </a:r>
          </a:p>
        </p:txBody>
      </p:sp>
      <p:sp>
        <p:nvSpPr>
          <p:cNvPr id="3" name="Textplatzhalter 2">
            <a:extLst>
              <a:ext uri="{FF2B5EF4-FFF2-40B4-BE49-F238E27FC236}">
                <a16:creationId xmlns:a16="http://schemas.microsoft.com/office/drawing/2014/main" id="{BE32B637-823D-20DA-77A8-42AD99105D3E}"/>
              </a:ext>
            </a:extLst>
          </p:cNvPr>
          <p:cNvSpPr>
            <a:spLocks noGrp="1"/>
          </p:cNvSpPr>
          <p:nvPr>
            <p:ph type="body" sz="half" idx="1"/>
          </p:nvPr>
        </p:nvSpPr>
        <p:spPr/>
        <p:txBody>
          <a:bodyPr>
            <a:normAutofit/>
          </a:bodyPr>
          <a:lstStyle/>
          <a:p>
            <a:r>
              <a:rPr lang="de-DE" dirty="0" err="1"/>
              <a:t>population</a:t>
            </a:r>
            <a:r>
              <a:rPr lang="de-DE" dirty="0"/>
              <a:t> </a:t>
            </a:r>
            <a:r>
              <a:rPr lang="de-DE" dirty="0" err="1"/>
              <a:t>distribution</a:t>
            </a:r>
            <a:endParaRPr lang="de-DE" dirty="0"/>
          </a:p>
          <a:p>
            <a:r>
              <a:rPr lang="de-DE" dirty="0" err="1"/>
              <a:t>economic</a:t>
            </a:r>
            <a:r>
              <a:rPr lang="de-DE" dirty="0"/>
              <a:t> </a:t>
            </a:r>
            <a:r>
              <a:rPr lang="de-DE" dirty="0" err="1"/>
              <a:t>activity</a:t>
            </a:r>
            <a:endParaRPr lang="de-DE" dirty="0"/>
          </a:p>
          <a:p>
            <a:r>
              <a:rPr lang="de-DE" dirty="0" err="1"/>
              <a:t>spatial</a:t>
            </a:r>
            <a:r>
              <a:rPr lang="de-DE" dirty="0"/>
              <a:t> </a:t>
            </a:r>
            <a:r>
              <a:rPr lang="de-DE" dirty="0" err="1"/>
              <a:t>separation</a:t>
            </a:r>
            <a:r>
              <a:rPr lang="de-DE" dirty="0"/>
              <a:t> </a:t>
            </a:r>
            <a:r>
              <a:rPr lang="de-DE" dirty="0" err="1"/>
              <a:t>of</a:t>
            </a:r>
            <a:r>
              <a:rPr lang="de-DE" dirty="0"/>
              <a:t> </a:t>
            </a:r>
            <a:r>
              <a:rPr lang="de-DE" dirty="0" err="1"/>
              <a:t>activities</a:t>
            </a:r>
            <a:endParaRPr lang="de-DE" dirty="0"/>
          </a:p>
          <a:p>
            <a:r>
              <a:rPr lang="de-DE" dirty="0" err="1"/>
              <a:t>globalisation</a:t>
            </a:r>
            <a:r>
              <a:rPr lang="de-DE" dirty="0"/>
              <a:t> </a:t>
            </a:r>
            <a:r>
              <a:rPr lang="de-DE" dirty="0" err="1"/>
              <a:t>of</a:t>
            </a:r>
            <a:r>
              <a:rPr lang="de-DE" dirty="0"/>
              <a:t> </a:t>
            </a:r>
            <a:r>
              <a:rPr lang="de-DE" dirty="0" err="1"/>
              <a:t>production</a:t>
            </a:r>
            <a:r>
              <a:rPr lang="de-DE" dirty="0"/>
              <a:t> and trade</a:t>
            </a:r>
          </a:p>
          <a:p>
            <a:r>
              <a:rPr lang="de-DE" dirty="0"/>
              <a:t>Transport </a:t>
            </a:r>
            <a:r>
              <a:rPr lang="de-DE" dirty="0" err="1"/>
              <a:t>is</a:t>
            </a:r>
            <a:r>
              <a:rPr lang="de-DE" dirty="0"/>
              <a:t> </a:t>
            </a:r>
            <a:r>
              <a:rPr lang="de-DE" b="1" dirty="0" err="1"/>
              <a:t>derived</a:t>
            </a:r>
            <a:r>
              <a:rPr lang="de-DE" b="1" dirty="0"/>
              <a:t> </a:t>
            </a:r>
            <a:r>
              <a:rPr lang="de-DE" b="1" dirty="0" err="1"/>
              <a:t>demand</a:t>
            </a:r>
            <a:r>
              <a:rPr lang="de-DE" dirty="0"/>
              <a:t> (</a:t>
            </a:r>
            <a:r>
              <a:rPr lang="de-DE" dirty="0" err="1"/>
              <a:t>people</a:t>
            </a:r>
            <a:r>
              <a:rPr lang="de-DE" dirty="0"/>
              <a:t> </a:t>
            </a:r>
            <a:r>
              <a:rPr lang="de-DE" dirty="0" err="1"/>
              <a:t>usually</a:t>
            </a:r>
            <a:r>
              <a:rPr lang="de-DE" dirty="0"/>
              <a:t> </a:t>
            </a:r>
            <a:r>
              <a:rPr lang="de-DE" dirty="0" err="1"/>
              <a:t>don’t</a:t>
            </a:r>
            <a:r>
              <a:rPr lang="de-DE" dirty="0"/>
              <a:t> </a:t>
            </a:r>
            <a:r>
              <a:rPr lang="de-DE" dirty="0" err="1"/>
              <a:t>travel</a:t>
            </a:r>
            <a:r>
              <a:rPr lang="de-DE" dirty="0"/>
              <a:t> </a:t>
            </a:r>
            <a:r>
              <a:rPr lang="de-DE" dirty="0" err="1"/>
              <a:t>for</a:t>
            </a:r>
            <a:r>
              <a:rPr lang="de-DE" dirty="0"/>
              <a:t> </a:t>
            </a:r>
            <a:r>
              <a:rPr lang="de-DE" dirty="0" err="1"/>
              <a:t>its</a:t>
            </a:r>
            <a:r>
              <a:rPr lang="de-DE" dirty="0"/>
              <a:t> own </a:t>
            </a:r>
            <a:r>
              <a:rPr lang="de-DE" dirty="0" err="1"/>
              <a:t>sake</a:t>
            </a:r>
            <a:r>
              <a:rPr lang="de-DE" dirty="0"/>
              <a:t>)</a:t>
            </a:r>
          </a:p>
          <a:p>
            <a:endParaRPr lang="de-DE" dirty="0"/>
          </a:p>
        </p:txBody>
      </p:sp>
    </p:spTree>
    <p:extLst>
      <p:ext uri="{BB962C8B-B14F-4D97-AF65-F5344CB8AC3E}">
        <p14:creationId xmlns:p14="http://schemas.microsoft.com/office/powerpoint/2010/main" val="30361067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913251-2DFA-4BCE-9B82-286B8328EBAB}"/>
              </a:ext>
            </a:extLst>
          </p:cNvPr>
          <p:cNvSpPr>
            <a:spLocks noGrp="1"/>
          </p:cNvSpPr>
          <p:nvPr>
            <p:ph type="title"/>
          </p:nvPr>
        </p:nvSpPr>
        <p:spPr>
          <a:xfrm>
            <a:off x="654300" y="588322"/>
            <a:ext cx="8724162" cy="5202878"/>
          </a:xfrm>
        </p:spPr>
        <p:txBody>
          <a:bodyPr/>
          <a:lstStyle/>
          <a:p>
            <a:r>
              <a:rPr lang="de-DE" sz="7200" dirty="0"/>
              <a:t>MEANS VS. MODES VS. MEDIA OF TRANSPORT</a:t>
            </a:r>
            <a:br>
              <a:rPr lang="de-DE" sz="7200" dirty="0"/>
            </a:br>
            <a:r>
              <a:rPr lang="de-DE" sz="7200" dirty="0"/>
              <a:t>- CORE CONCEPT</a:t>
            </a:r>
          </a:p>
        </p:txBody>
      </p:sp>
    </p:spTree>
    <p:extLst>
      <p:ext uri="{BB962C8B-B14F-4D97-AF65-F5344CB8AC3E}">
        <p14:creationId xmlns:p14="http://schemas.microsoft.com/office/powerpoint/2010/main" val="394302371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C48AE5-757E-8188-92B3-6E3715B73705}"/>
              </a:ext>
            </a:extLst>
          </p:cNvPr>
          <p:cNvSpPr>
            <a:spLocks noGrp="1"/>
          </p:cNvSpPr>
          <p:nvPr>
            <p:ph type="title"/>
          </p:nvPr>
        </p:nvSpPr>
        <p:spPr>
          <a:xfrm>
            <a:off x="603253" y="539751"/>
            <a:ext cx="7532562" cy="717551"/>
          </a:xfrm>
        </p:spPr>
        <p:txBody>
          <a:bodyPr/>
          <a:lstStyle/>
          <a:p>
            <a:r>
              <a:rPr lang="de-DE" dirty="0"/>
              <a:t>Elements </a:t>
            </a:r>
            <a:r>
              <a:rPr lang="de-DE" dirty="0" err="1"/>
              <a:t>of</a:t>
            </a:r>
            <a:r>
              <a:rPr lang="de-DE" dirty="0"/>
              <a:t> </a:t>
            </a:r>
            <a:r>
              <a:rPr lang="de-DE" dirty="0" err="1"/>
              <a:t>the</a:t>
            </a:r>
            <a:r>
              <a:rPr lang="de-DE" dirty="0"/>
              <a:t> </a:t>
            </a:r>
            <a:r>
              <a:rPr lang="de-DE" dirty="0" err="1"/>
              <a:t>transportation</a:t>
            </a:r>
            <a:r>
              <a:rPr lang="de-DE" dirty="0"/>
              <a:t> </a:t>
            </a:r>
            <a:r>
              <a:rPr lang="de-DE" dirty="0" err="1"/>
              <a:t>system</a:t>
            </a:r>
            <a:endParaRPr lang="de-DE" dirty="0"/>
          </a:p>
        </p:txBody>
      </p:sp>
      <p:sp>
        <p:nvSpPr>
          <p:cNvPr id="3" name="Textplatzhalter 2">
            <a:extLst>
              <a:ext uri="{FF2B5EF4-FFF2-40B4-BE49-F238E27FC236}">
                <a16:creationId xmlns:a16="http://schemas.microsoft.com/office/drawing/2014/main" id="{45331FB4-455E-838F-D967-E8332E714ED2}"/>
              </a:ext>
            </a:extLst>
          </p:cNvPr>
          <p:cNvSpPr>
            <a:spLocks noGrp="1"/>
          </p:cNvSpPr>
          <p:nvPr>
            <p:ph type="body" sz="half" idx="1"/>
          </p:nvPr>
        </p:nvSpPr>
        <p:spPr/>
        <p:txBody>
          <a:bodyPr>
            <a:normAutofit fontScale="70000" lnSpcReduction="20000"/>
          </a:bodyPr>
          <a:lstStyle/>
          <a:p>
            <a:pPr marL="0" indent="0">
              <a:buNone/>
            </a:pPr>
            <a:r>
              <a:rPr lang="de-DE" b="1" dirty="0"/>
              <a:t>Transport </a:t>
            </a:r>
            <a:r>
              <a:rPr lang="de-DE" b="1" dirty="0" err="1"/>
              <a:t>infrastructure</a:t>
            </a:r>
            <a:r>
              <a:rPr lang="de-DE" b="1" dirty="0"/>
              <a:t> </a:t>
            </a:r>
          </a:p>
          <a:p>
            <a:pPr marL="0" indent="0">
              <a:buNone/>
            </a:pPr>
            <a:r>
              <a:rPr lang="de-DE" dirty="0"/>
              <a:t>"</a:t>
            </a:r>
            <a:r>
              <a:rPr lang="de-DE" dirty="0" err="1"/>
              <a:t>comprises</a:t>
            </a:r>
            <a:r>
              <a:rPr lang="de-DE" dirty="0"/>
              <a:t> </a:t>
            </a:r>
            <a:r>
              <a:rPr lang="de-DE" dirty="0" err="1"/>
              <a:t>the</a:t>
            </a:r>
            <a:r>
              <a:rPr lang="de-DE" dirty="0"/>
              <a:t> </a:t>
            </a:r>
            <a:r>
              <a:rPr lang="de-DE" dirty="0" err="1"/>
              <a:t>fixed</a:t>
            </a:r>
            <a:r>
              <a:rPr lang="de-DE" dirty="0"/>
              <a:t> </a:t>
            </a:r>
            <a:r>
              <a:rPr lang="de-DE" dirty="0" err="1"/>
              <a:t>components</a:t>
            </a:r>
            <a:r>
              <a:rPr lang="de-DE" dirty="0"/>
              <a:t> </a:t>
            </a:r>
            <a:r>
              <a:rPr lang="de-DE" dirty="0" err="1"/>
              <a:t>of</a:t>
            </a:r>
            <a:r>
              <a:rPr lang="de-DE" dirty="0"/>
              <a:t> a </a:t>
            </a:r>
            <a:r>
              <a:rPr lang="de-DE" dirty="0" err="1"/>
              <a:t>transportation</a:t>
            </a:r>
            <a:r>
              <a:rPr lang="de-DE" dirty="0"/>
              <a:t> </a:t>
            </a:r>
            <a:r>
              <a:rPr lang="de-DE" dirty="0" err="1"/>
              <a:t>system</a:t>
            </a:r>
            <a:r>
              <a:rPr lang="de-DE" dirty="0"/>
              <a:t>, </a:t>
            </a:r>
            <a:r>
              <a:rPr lang="de-DE" dirty="0" err="1"/>
              <a:t>primarily</a:t>
            </a:r>
            <a:r>
              <a:rPr lang="de-DE" dirty="0"/>
              <a:t> </a:t>
            </a:r>
            <a:r>
              <a:rPr lang="de-DE" dirty="0" err="1"/>
              <a:t>the</a:t>
            </a:r>
            <a:r>
              <a:rPr lang="de-DE" dirty="0"/>
              <a:t> </a:t>
            </a:r>
            <a:r>
              <a:rPr lang="de-DE" dirty="0" err="1"/>
              <a:t>transport</a:t>
            </a:r>
            <a:r>
              <a:rPr lang="de-DE" dirty="0"/>
              <a:t> </a:t>
            </a:r>
            <a:r>
              <a:rPr lang="de-DE" dirty="0" err="1"/>
              <a:t>routes</a:t>
            </a:r>
            <a:r>
              <a:rPr lang="de-DE" dirty="0"/>
              <a:t> and </a:t>
            </a:r>
            <a:r>
              <a:rPr lang="de-DE" dirty="0" err="1"/>
              <a:t>stations</a:t>
            </a:r>
            <a:r>
              <a:rPr lang="de-DE" dirty="0"/>
              <a:t>" (Kummer 2010: 38)</a:t>
            </a:r>
            <a:endParaRPr lang="de-DE" b="1" dirty="0"/>
          </a:p>
          <a:p>
            <a:pPr marL="0" indent="0">
              <a:buNone/>
            </a:pPr>
            <a:r>
              <a:rPr lang="de-DE" b="1" dirty="0"/>
              <a:t>Transport </a:t>
            </a:r>
            <a:r>
              <a:rPr lang="de-DE" b="1" dirty="0" err="1"/>
              <a:t>routes</a:t>
            </a:r>
            <a:r>
              <a:rPr lang="de-DE" b="1" dirty="0"/>
              <a:t> </a:t>
            </a:r>
          </a:p>
          <a:p>
            <a:pPr marL="0" indent="0">
              <a:buNone/>
            </a:pPr>
            <a:r>
              <a:rPr lang="de-DE" dirty="0"/>
              <a:t>"</a:t>
            </a:r>
            <a:r>
              <a:rPr lang="de-DE" dirty="0" err="1"/>
              <a:t>include</a:t>
            </a:r>
            <a:r>
              <a:rPr lang="de-DE" dirty="0"/>
              <a:t> [...] </a:t>
            </a:r>
            <a:r>
              <a:rPr lang="de-DE" dirty="0" err="1"/>
              <a:t>the</a:t>
            </a:r>
            <a:r>
              <a:rPr lang="de-DE" dirty="0"/>
              <a:t> </a:t>
            </a:r>
            <a:r>
              <a:rPr lang="de-DE" dirty="0" err="1"/>
              <a:t>routes</a:t>
            </a:r>
            <a:r>
              <a:rPr lang="de-DE" dirty="0"/>
              <a:t> and </a:t>
            </a:r>
            <a:r>
              <a:rPr lang="de-DE" dirty="0" err="1"/>
              <a:t>technical</a:t>
            </a:r>
            <a:r>
              <a:rPr lang="de-DE" dirty="0"/>
              <a:t> </a:t>
            </a:r>
            <a:r>
              <a:rPr lang="de-DE" dirty="0" err="1"/>
              <a:t>facilities</a:t>
            </a:r>
            <a:r>
              <a:rPr lang="de-DE" dirty="0"/>
              <a:t> </a:t>
            </a:r>
            <a:r>
              <a:rPr lang="de-DE" dirty="0" err="1"/>
              <a:t>that</a:t>
            </a:r>
            <a:r>
              <a:rPr lang="de-DE" dirty="0"/>
              <a:t> </a:t>
            </a:r>
            <a:r>
              <a:rPr lang="de-DE" dirty="0" err="1"/>
              <a:t>are</a:t>
            </a:r>
            <a:r>
              <a:rPr lang="de-DE" dirty="0"/>
              <a:t> </a:t>
            </a:r>
            <a:r>
              <a:rPr lang="de-DE" dirty="0" err="1"/>
              <a:t>prerequisites</a:t>
            </a:r>
            <a:r>
              <a:rPr lang="de-DE" dirty="0"/>
              <a:t> </a:t>
            </a:r>
            <a:r>
              <a:rPr lang="de-DE" dirty="0" err="1"/>
              <a:t>carrying</a:t>
            </a:r>
            <a:r>
              <a:rPr lang="de-DE" dirty="0"/>
              <a:t> out </a:t>
            </a:r>
            <a:r>
              <a:rPr lang="de-DE" dirty="0" err="1"/>
              <a:t>transportation</a:t>
            </a:r>
            <a:r>
              <a:rPr lang="de-DE" dirty="0"/>
              <a:t> on </a:t>
            </a:r>
            <a:r>
              <a:rPr lang="de-DE" dirty="0" err="1"/>
              <a:t>the</a:t>
            </a:r>
            <a:r>
              <a:rPr lang="de-DE" dirty="0"/>
              <a:t> </a:t>
            </a:r>
            <a:r>
              <a:rPr lang="de-DE" dirty="0" err="1"/>
              <a:t>routes</a:t>
            </a:r>
            <a:r>
              <a:rPr lang="de-DE" dirty="0"/>
              <a:t>" (Kummer 2010: 39) </a:t>
            </a:r>
          </a:p>
          <a:p>
            <a:pPr>
              <a:buFont typeface="Wingdings" pitchFamily="2" charset="2"/>
              <a:buChar char="è"/>
            </a:pPr>
            <a:r>
              <a:rPr lang="de-DE" dirty="0"/>
              <a:t>Use </a:t>
            </a:r>
            <a:r>
              <a:rPr lang="de-DE" dirty="0" err="1"/>
              <a:t>the</a:t>
            </a:r>
            <a:r>
              <a:rPr lang="de-DE" dirty="0"/>
              <a:t> </a:t>
            </a:r>
            <a:r>
              <a:rPr lang="de-DE" dirty="0" err="1"/>
              <a:t>transportation</a:t>
            </a:r>
            <a:r>
              <a:rPr lang="de-DE" dirty="0"/>
              <a:t> </a:t>
            </a:r>
            <a:r>
              <a:rPr lang="de-DE" dirty="0" err="1"/>
              <a:t>media</a:t>
            </a:r>
            <a:r>
              <a:rPr lang="de-DE" dirty="0"/>
              <a:t> </a:t>
            </a:r>
            <a:r>
              <a:rPr lang="de-DE" dirty="0" err="1"/>
              <a:t>land</a:t>
            </a:r>
            <a:r>
              <a:rPr lang="de-DE" dirty="0"/>
              <a:t>, </a:t>
            </a:r>
            <a:r>
              <a:rPr lang="de-DE" dirty="0" err="1"/>
              <a:t>water</a:t>
            </a:r>
            <a:r>
              <a:rPr lang="de-DE" dirty="0"/>
              <a:t> and </a:t>
            </a:r>
            <a:r>
              <a:rPr lang="de-DE" dirty="0" err="1"/>
              <a:t>air</a:t>
            </a:r>
            <a:r>
              <a:rPr lang="de-DE" dirty="0"/>
              <a:t> </a:t>
            </a:r>
            <a:endParaRPr lang="de-DE" b="1" dirty="0"/>
          </a:p>
          <a:p>
            <a:pPr marL="0" indent="0">
              <a:buNone/>
            </a:pPr>
            <a:r>
              <a:rPr lang="de-DE" b="1" dirty="0"/>
              <a:t>Transportation </a:t>
            </a:r>
            <a:r>
              <a:rPr lang="de-DE" b="1" dirty="0" err="1"/>
              <a:t>media</a:t>
            </a:r>
            <a:r>
              <a:rPr lang="de-DE" b="1" dirty="0"/>
              <a:t> </a:t>
            </a:r>
          </a:p>
          <a:p>
            <a:pPr marL="0" indent="0">
              <a:buNone/>
            </a:pPr>
            <a:r>
              <a:rPr lang="de-DE" dirty="0"/>
              <a:t>"The </a:t>
            </a:r>
            <a:r>
              <a:rPr lang="de-DE" dirty="0" err="1"/>
              <a:t>transportation</a:t>
            </a:r>
            <a:r>
              <a:rPr lang="de-DE" dirty="0"/>
              <a:t> </a:t>
            </a:r>
            <a:r>
              <a:rPr lang="de-DE" dirty="0" err="1"/>
              <a:t>media</a:t>
            </a:r>
            <a:r>
              <a:rPr lang="de-DE" dirty="0"/>
              <a:t> </a:t>
            </a:r>
            <a:r>
              <a:rPr lang="de-DE" dirty="0" err="1"/>
              <a:t>of</a:t>
            </a:r>
            <a:r>
              <a:rPr lang="de-DE" dirty="0"/>
              <a:t> </a:t>
            </a:r>
            <a:r>
              <a:rPr lang="de-DE" dirty="0" err="1"/>
              <a:t>land</a:t>
            </a:r>
            <a:r>
              <a:rPr lang="de-DE" dirty="0"/>
              <a:t>, </a:t>
            </a:r>
            <a:r>
              <a:rPr lang="de-DE" dirty="0" err="1"/>
              <a:t>water</a:t>
            </a:r>
            <a:r>
              <a:rPr lang="de-DE" dirty="0"/>
              <a:t> and </a:t>
            </a:r>
            <a:r>
              <a:rPr lang="de-DE" dirty="0" err="1"/>
              <a:t>air</a:t>
            </a:r>
            <a:r>
              <a:rPr lang="de-DE" dirty="0"/>
              <a:t> </a:t>
            </a:r>
            <a:r>
              <a:rPr lang="de-DE" dirty="0" err="1"/>
              <a:t>are</a:t>
            </a:r>
            <a:r>
              <a:rPr lang="de-DE" dirty="0"/>
              <a:t> </a:t>
            </a:r>
            <a:r>
              <a:rPr lang="de-DE" dirty="0" err="1"/>
              <a:t>framework</a:t>
            </a:r>
            <a:r>
              <a:rPr lang="de-DE" dirty="0"/>
              <a:t> </a:t>
            </a:r>
            <a:r>
              <a:rPr lang="de-DE" dirty="0" err="1"/>
              <a:t>conditions</a:t>
            </a:r>
            <a:r>
              <a:rPr lang="de-DE" dirty="0"/>
              <a:t> </a:t>
            </a:r>
            <a:r>
              <a:rPr lang="de-DE" dirty="0" err="1"/>
              <a:t>determined</a:t>
            </a:r>
            <a:r>
              <a:rPr lang="de-DE" dirty="0"/>
              <a:t> </a:t>
            </a:r>
            <a:r>
              <a:rPr lang="de-DE" dirty="0" err="1"/>
              <a:t>by</a:t>
            </a:r>
            <a:r>
              <a:rPr lang="de-DE" dirty="0"/>
              <a:t> </a:t>
            </a:r>
            <a:r>
              <a:rPr lang="de-DE" dirty="0" err="1"/>
              <a:t>nature</a:t>
            </a:r>
            <a:r>
              <a:rPr lang="de-DE" dirty="0"/>
              <a:t> </a:t>
            </a:r>
            <a:r>
              <a:rPr lang="de-DE" dirty="0" err="1"/>
              <a:t>that</a:t>
            </a:r>
            <a:r>
              <a:rPr lang="de-DE" dirty="0"/>
              <a:t> </a:t>
            </a:r>
            <a:r>
              <a:rPr lang="de-DE" dirty="0" err="1"/>
              <a:t>significantly</a:t>
            </a:r>
            <a:r>
              <a:rPr lang="de-DE" dirty="0"/>
              <a:t> </a:t>
            </a:r>
            <a:r>
              <a:rPr lang="de-DE" dirty="0" err="1"/>
              <a:t>influence</a:t>
            </a:r>
            <a:r>
              <a:rPr lang="de-DE" dirty="0"/>
              <a:t> </a:t>
            </a:r>
            <a:r>
              <a:rPr lang="de-DE" dirty="0" err="1"/>
              <a:t>the</a:t>
            </a:r>
            <a:r>
              <a:rPr lang="de-DE" dirty="0"/>
              <a:t> </a:t>
            </a:r>
            <a:r>
              <a:rPr lang="de-DE" dirty="0" err="1"/>
              <a:t>characteristics</a:t>
            </a:r>
            <a:r>
              <a:rPr lang="de-DE" dirty="0"/>
              <a:t> </a:t>
            </a:r>
            <a:r>
              <a:rPr lang="de-DE" dirty="0" err="1"/>
              <a:t>of</a:t>
            </a:r>
            <a:r>
              <a:rPr lang="de-DE" dirty="0"/>
              <a:t> a </a:t>
            </a:r>
            <a:r>
              <a:rPr lang="de-DE" dirty="0" err="1"/>
              <a:t>transportation</a:t>
            </a:r>
            <a:r>
              <a:rPr lang="de-DE" dirty="0"/>
              <a:t> </a:t>
            </a:r>
            <a:r>
              <a:rPr lang="de-DE" dirty="0" err="1"/>
              <a:t>system</a:t>
            </a:r>
            <a:r>
              <a:rPr lang="de-DE" dirty="0"/>
              <a:t>" (Kummer 2010: 39)</a:t>
            </a:r>
          </a:p>
          <a:p>
            <a:endParaRPr lang="de-DE" dirty="0"/>
          </a:p>
        </p:txBody>
      </p:sp>
    </p:spTree>
    <p:extLst>
      <p:ext uri="{BB962C8B-B14F-4D97-AF65-F5344CB8AC3E}">
        <p14:creationId xmlns:p14="http://schemas.microsoft.com/office/powerpoint/2010/main" val="2754816250"/>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4EE76-C14A-5F90-5584-73F704E8291A}"/>
              </a:ext>
            </a:extLst>
          </p:cNvPr>
          <p:cNvSpPr>
            <a:spLocks noGrp="1"/>
          </p:cNvSpPr>
          <p:nvPr>
            <p:ph type="title"/>
          </p:nvPr>
        </p:nvSpPr>
        <p:spPr/>
        <p:txBody>
          <a:bodyPr/>
          <a:lstStyle/>
          <a:p>
            <a:r>
              <a:rPr lang="de-DE" dirty="0" err="1"/>
              <a:t>Means</a:t>
            </a:r>
            <a:r>
              <a:rPr lang="de-DE" dirty="0"/>
              <a:t> </a:t>
            </a:r>
            <a:r>
              <a:rPr lang="de-DE" dirty="0" err="1"/>
              <a:t>of</a:t>
            </a:r>
            <a:r>
              <a:rPr lang="de-DE" dirty="0"/>
              <a:t> Transport (Vehicle Level)</a:t>
            </a:r>
          </a:p>
        </p:txBody>
      </p:sp>
      <p:sp>
        <p:nvSpPr>
          <p:cNvPr id="3" name="Textplatzhalter 2">
            <a:extLst>
              <a:ext uri="{FF2B5EF4-FFF2-40B4-BE49-F238E27FC236}">
                <a16:creationId xmlns:a16="http://schemas.microsoft.com/office/drawing/2014/main" id="{6B5E75E3-1832-289C-97CF-6DBEB6FE49CD}"/>
              </a:ext>
            </a:extLst>
          </p:cNvPr>
          <p:cNvSpPr>
            <a:spLocks noGrp="1"/>
          </p:cNvSpPr>
          <p:nvPr>
            <p:ph type="body" sz="half" idx="1"/>
          </p:nvPr>
        </p:nvSpPr>
        <p:spPr/>
        <p:txBody>
          <a:bodyPr>
            <a:normAutofit/>
          </a:bodyPr>
          <a:lstStyle/>
          <a:p>
            <a:pPr marL="0" indent="0">
              <a:buNone/>
            </a:pPr>
            <a:r>
              <a:rPr lang="de-DE" b="1" dirty="0"/>
              <a:t>Definition:</a:t>
            </a:r>
            <a:r>
              <a:rPr lang="de-DE" dirty="0"/>
              <a:t> </a:t>
            </a:r>
            <a:r>
              <a:rPr lang="de-DE" dirty="0" err="1"/>
              <a:t>Physical</a:t>
            </a:r>
            <a:r>
              <a:rPr lang="de-DE" dirty="0"/>
              <a:t> </a:t>
            </a:r>
            <a:r>
              <a:rPr lang="de-DE" dirty="0" err="1"/>
              <a:t>vehicle</a:t>
            </a:r>
            <a:r>
              <a:rPr lang="de-DE" dirty="0"/>
              <a:t> </a:t>
            </a:r>
            <a:r>
              <a:rPr lang="de-DE" dirty="0" err="1"/>
              <a:t>used</a:t>
            </a:r>
            <a:r>
              <a:rPr lang="de-DE" dirty="0"/>
              <a:t> </a:t>
            </a:r>
            <a:r>
              <a:rPr lang="de-DE" dirty="0" err="1"/>
              <a:t>for</a:t>
            </a:r>
            <a:r>
              <a:rPr lang="de-DE" dirty="0"/>
              <a:t> </a:t>
            </a:r>
            <a:r>
              <a:rPr lang="de-DE" dirty="0" err="1"/>
              <a:t>movement</a:t>
            </a:r>
            <a:endParaRPr lang="de-DE" dirty="0"/>
          </a:p>
          <a:p>
            <a:r>
              <a:rPr lang="de-DE" dirty="0" err="1"/>
              <a:t>Examples</a:t>
            </a:r>
            <a:r>
              <a:rPr lang="de-DE" dirty="0"/>
              <a:t>:</a:t>
            </a:r>
          </a:p>
          <a:p>
            <a:pPr lvl="1"/>
            <a:r>
              <a:rPr lang="de-DE" dirty="0" err="1"/>
              <a:t>car</a:t>
            </a:r>
            <a:r>
              <a:rPr lang="de-DE" dirty="0"/>
              <a:t>, </a:t>
            </a:r>
            <a:r>
              <a:rPr lang="de-DE" dirty="0" err="1"/>
              <a:t>bus</a:t>
            </a:r>
            <a:r>
              <a:rPr lang="de-DE" dirty="0"/>
              <a:t>, </a:t>
            </a:r>
            <a:r>
              <a:rPr lang="de-DE" dirty="0" err="1"/>
              <a:t>train</a:t>
            </a:r>
            <a:r>
              <a:rPr lang="de-DE" dirty="0"/>
              <a:t>, </a:t>
            </a:r>
            <a:r>
              <a:rPr lang="de-DE" dirty="0" err="1"/>
              <a:t>bicycle</a:t>
            </a:r>
            <a:endParaRPr lang="de-DE" dirty="0"/>
          </a:p>
          <a:p>
            <a:pPr lvl="1"/>
            <a:r>
              <a:rPr lang="de-DE" dirty="0" err="1"/>
              <a:t>ship</a:t>
            </a:r>
            <a:r>
              <a:rPr lang="de-DE" dirty="0"/>
              <a:t>, </a:t>
            </a:r>
            <a:r>
              <a:rPr lang="de-DE" dirty="0" err="1"/>
              <a:t>airplane</a:t>
            </a:r>
            <a:r>
              <a:rPr lang="de-DE" dirty="0"/>
              <a:t>, </a:t>
            </a:r>
            <a:r>
              <a:rPr lang="de-DE" dirty="0" err="1"/>
              <a:t>truck</a:t>
            </a:r>
            <a:endParaRPr lang="de-DE" dirty="0"/>
          </a:p>
          <a:p>
            <a:pPr marL="0" indent="0">
              <a:buNone/>
            </a:pPr>
            <a:endParaRPr lang="de-DE" dirty="0"/>
          </a:p>
          <a:p>
            <a:pPr marL="0" indent="0">
              <a:buNone/>
            </a:pPr>
            <a:r>
              <a:rPr lang="de-DE" dirty="0"/>
              <a:t>„Micro-level </a:t>
            </a:r>
            <a:r>
              <a:rPr lang="de-DE" dirty="0" err="1"/>
              <a:t>perspective</a:t>
            </a:r>
            <a:r>
              <a:rPr lang="de-DE" dirty="0"/>
              <a:t>“</a:t>
            </a:r>
          </a:p>
          <a:p>
            <a:endParaRPr lang="de-DE" dirty="0"/>
          </a:p>
        </p:txBody>
      </p:sp>
    </p:spTree>
    <p:extLst>
      <p:ext uri="{BB962C8B-B14F-4D97-AF65-F5344CB8AC3E}">
        <p14:creationId xmlns:p14="http://schemas.microsoft.com/office/powerpoint/2010/main" val="388330356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22127523-C63B-49EF-B50C-A2F526F30531}"/>
</file>

<file path=docProps/app.xml><?xml version="1.0" encoding="utf-8"?>
<Properties xmlns="http://schemas.openxmlformats.org/officeDocument/2006/extended-properties" xmlns:vt="http://schemas.openxmlformats.org/officeDocument/2006/docPropsVTypes">
  <TotalTime>1</TotalTime>
  <Words>1086</Words>
  <Application>Microsoft Office PowerPoint</Application>
  <PresentationFormat>Widescreen</PresentationFormat>
  <Paragraphs>189</Paragraphs>
  <Slides>35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Aptos</vt:lpstr>
      <vt:lpstr>Arial</vt:lpstr>
      <vt:lpstr>Arial Rounded MT Bold</vt:lpstr>
      <vt:lpstr>Calibri</vt:lpstr>
      <vt:lpstr>Helvetica Neue</vt:lpstr>
      <vt:lpstr>Helvetica Neue Medium</vt:lpstr>
      <vt:lpstr>Montserrat Regular</vt:lpstr>
      <vt:lpstr>Wingdings</vt:lpstr>
      <vt:lpstr>21_BasicWhite</vt:lpstr>
      <vt:lpstr>Media, modes &amp; means of transport</vt:lpstr>
      <vt:lpstr>Road Transportation Systems Engineering Development in the Sub-Saharan Africa – Modern EU Master Programme &amp; Capacity Building</vt:lpstr>
      <vt:lpstr>PowerPoint Presentation</vt:lpstr>
      <vt:lpstr>Learning Objectives</vt:lpstr>
      <vt:lpstr>Transport as a Foundation of Society </vt:lpstr>
      <vt:lpstr>Transport Demand Drivers</vt:lpstr>
      <vt:lpstr>MEANS VS. MODES VS. MEDIA OF TRANSPORT - CORE CONCEPT</vt:lpstr>
      <vt:lpstr>Elements of the transportation system</vt:lpstr>
      <vt:lpstr>Means of Transport (Vehicle Level)</vt:lpstr>
      <vt:lpstr>Mode of Transport (Operational Category)</vt:lpstr>
      <vt:lpstr>Media of Transport (Infrastructure Environment)</vt:lpstr>
      <vt:lpstr>Relationship between those three</vt:lpstr>
      <vt:lpstr>ELEMENTS  OF A TRANSPORTATION SYSTEM</vt:lpstr>
      <vt:lpstr>Core System Components</vt:lpstr>
      <vt:lpstr>Infrastructure</vt:lpstr>
      <vt:lpstr>Operations &amp; Management</vt:lpstr>
      <vt:lpstr>Institutions &amp; Governance</vt:lpstr>
      <vt:lpstr>PASSENGER VS. FREIGHT TRANSPORT</vt:lpstr>
      <vt:lpstr>Passenger vs. Freight Transport</vt:lpstr>
      <vt:lpstr>Passenger Transport</vt:lpstr>
      <vt:lpstr>Passenger Transport</vt:lpstr>
      <vt:lpstr>Freight Transport</vt:lpstr>
      <vt:lpstr>Freight Transport</vt:lpstr>
      <vt:lpstr>Structural Differences</vt:lpstr>
      <vt:lpstr>PowerPoint Presentation</vt:lpstr>
      <vt:lpstr>STRENGTHS &amp; LIMITATIONS  OF  MAJOR TRANSPORT MEDIA</vt:lpstr>
      <vt:lpstr>Road as Transport Medium</vt:lpstr>
      <vt:lpstr>Rail as Transport Medium</vt:lpstr>
      <vt:lpstr>Water &amp; Air Transport</vt:lpstr>
      <vt:lpstr>SYSTEM  THINKING PERSPECTIVE</vt:lpstr>
      <vt:lpstr>Interdependence of System Elements</vt:lpstr>
      <vt:lpstr>Multimodal Transport Systems</vt:lpstr>
      <vt:lpstr>Key Takeaways</vt:lpstr>
      <vt:lpstr>Thank you for your attention!</vt:lpstr>
      <vt:lpstr>Sources: Graphics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14</cp:revision>
  <dcterms:modified xsi:type="dcterms:W3CDTF">2026-07-15T07:58:21Z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