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306" r:id="rId5"/>
    <p:sldId id="353" r:id="rId6"/>
    <p:sldId id="308" r:id="rId7"/>
    <p:sldId id="313" r:id="rId8"/>
    <p:sldId id="312" r:id="rId9"/>
    <p:sldId id="315" r:id="rId10"/>
    <p:sldId id="314" r:id="rId11"/>
    <p:sldId id="317" r:id="rId12"/>
    <p:sldId id="320" r:id="rId13"/>
    <p:sldId id="322" r:id="rId14"/>
    <p:sldId id="323" r:id="rId15"/>
    <p:sldId id="321" r:id="rId16"/>
    <p:sldId id="318" r:id="rId17"/>
    <p:sldId id="311" r:id="rId18"/>
    <p:sldId id="324" r:id="rId19"/>
    <p:sldId id="325" r:id="rId20"/>
    <p:sldId id="309" r:id="rId2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005EA4"/>
    <a:srgbClr val="890F00"/>
    <a:srgbClr val="B51600"/>
    <a:srgbClr val="00518E"/>
    <a:srgbClr val="F78722"/>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Inglot" userId="S::adam.inglot_pg.edu.pl#ext#@fril.onmicrosoft.com::f3fe147e-12d2-407c-a2f2-fa7169a36f34" providerId="AD" clId="Web-{429EF40B-8C73-78DE-9175-4C12284B38B6}"/>
    <pc:docChg chg="addSld modSld">
      <pc:chgData name="Adam Inglot" userId="S::adam.inglot_pg.edu.pl#ext#@fril.onmicrosoft.com::f3fe147e-12d2-407c-a2f2-fa7169a36f34" providerId="AD" clId="Web-{429EF40B-8C73-78DE-9175-4C12284B38B6}" dt="2026-07-14T06:51:40.640" v="2"/>
      <pc:docMkLst>
        <pc:docMk/>
      </pc:docMkLst>
      <pc:sldChg chg="addSp delSp modSp">
        <pc:chgData name="Adam Inglot" userId="S::adam.inglot_pg.edu.pl#ext#@fril.onmicrosoft.com::f3fe147e-12d2-407c-a2f2-fa7169a36f34" providerId="AD" clId="Web-{429EF40B-8C73-78DE-9175-4C12284B38B6}" dt="2026-07-14T06:51:32.687" v="1"/>
        <pc:sldMkLst>
          <pc:docMk/>
          <pc:sldMk cId="1478447607" sldId="306"/>
        </pc:sldMkLst>
        <pc:picChg chg="add del mod">
          <ac:chgData name="Adam Inglot" userId="S::adam.inglot_pg.edu.pl#ext#@fril.onmicrosoft.com::f3fe147e-12d2-407c-a2f2-fa7169a36f34" providerId="AD" clId="Web-{429EF40B-8C73-78DE-9175-4C12284B38B6}" dt="2026-07-14T06:51:32.687" v="1"/>
          <ac:picMkLst>
            <pc:docMk/>
            <pc:sldMk cId="1478447607" sldId="306"/>
            <ac:picMk id="4" creationId="{0A8B2AE7-8226-CF93-305D-33FAC238D3BB}"/>
          </ac:picMkLst>
        </pc:picChg>
      </pc:sldChg>
      <pc:sldChg chg="add">
        <pc:chgData name="Adam Inglot" userId="S::adam.inglot_pg.edu.pl#ext#@fril.onmicrosoft.com::f3fe147e-12d2-407c-a2f2-fa7169a36f34" providerId="AD" clId="Web-{429EF40B-8C73-78DE-9175-4C12284B38B6}" dt="2026-07-14T06:51:40.640" v="2"/>
        <pc:sldMkLst>
          <pc:docMk/>
          <pc:sldMk cId="2894534927" sldId="353"/>
        </pc:sldMkLst>
      </pc:sldChg>
      <pc:sldMasterChg chg="addSldLayout">
        <pc:chgData name="Adam Inglot" userId="S::adam.inglot_pg.edu.pl#ext#@fril.onmicrosoft.com::f3fe147e-12d2-407c-a2f2-fa7169a36f34" providerId="AD" clId="Web-{429EF40B-8C73-78DE-9175-4C12284B38B6}" dt="2026-07-14T06:51:40.640" v="2"/>
        <pc:sldMasterMkLst>
          <pc:docMk/>
          <pc:sldMasterMk cId="0" sldId="2147483648"/>
        </pc:sldMasterMkLst>
        <pc:sldLayoutChg chg="add">
          <pc:chgData name="Adam Inglot" userId="S::adam.inglot_pg.edu.pl#ext#@fril.onmicrosoft.com::f3fe147e-12d2-407c-a2f2-fa7169a36f34" providerId="AD" clId="Web-{429EF40B-8C73-78DE-9175-4C12284B38B6}" dt="2026-07-14T06:51:40.640" v="2"/>
          <pc:sldLayoutMkLst>
            <pc:docMk/>
            <pc:sldMasterMk cId="0" sldId="2147483648"/>
            <pc:sldLayoutMk cId="2202190411" sldId="2147483688"/>
          </pc:sldLayoutMkLst>
        </pc:sldLayoutChg>
      </pc:sldMasterChg>
    </pc:docChg>
  </pc:docChgLst>
  <pc:docChgLst>
    <pc:chgData name="office365" userId="5fcdbc0c-b1d0-4b52-bc28-28c25c9fccde" providerId="ADAL" clId="{839C158B-1674-498C-8D10-D29DEC7F3344}"/>
    <pc:docChg chg="custSel delSld modSld">
      <pc:chgData name="office365" userId="5fcdbc0c-b1d0-4b52-bc28-28c25c9fccde" providerId="ADAL" clId="{839C158B-1674-498C-8D10-D29DEC7F3344}" dt="2026-07-15T07:54:38.498" v="2" actId="27636"/>
      <pc:docMkLst>
        <pc:docMk/>
      </pc:docMkLst>
      <pc:sldChg chg="del">
        <pc:chgData name="office365" userId="5fcdbc0c-b1d0-4b52-bc28-28c25c9fccde" providerId="ADAL" clId="{839C158B-1674-498C-8D10-D29DEC7F3344}" dt="2026-07-15T07:54:24.053" v="1" actId="47"/>
        <pc:sldMkLst>
          <pc:docMk/>
          <pc:sldMk cId="1732563840" sldId="285"/>
        </pc:sldMkLst>
      </pc:sldChg>
      <pc:sldChg chg="del">
        <pc:chgData name="office365" userId="5fcdbc0c-b1d0-4b52-bc28-28c25c9fccde" providerId="ADAL" clId="{839C158B-1674-498C-8D10-D29DEC7F3344}" dt="2026-07-15T07:54:18.887" v="0" actId="47"/>
        <pc:sldMkLst>
          <pc:docMk/>
          <pc:sldMk cId="2757946439" sldId="310"/>
        </pc:sldMkLst>
      </pc:sldChg>
      <pc:sldChg chg="modSp mod">
        <pc:chgData name="office365" userId="5fcdbc0c-b1d0-4b52-bc28-28c25c9fccde" providerId="ADAL" clId="{839C158B-1674-498C-8D10-D29DEC7F3344}" dt="2026-07-15T07:54:38.498" v="2" actId="27636"/>
        <pc:sldMkLst>
          <pc:docMk/>
          <pc:sldMk cId="298452624" sldId="315"/>
        </pc:sldMkLst>
        <pc:spChg chg="mod">
          <ac:chgData name="office365" userId="5fcdbc0c-b1d0-4b52-bc28-28c25c9fccde" providerId="ADAL" clId="{839C158B-1674-498C-8D10-D29DEC7F3344}" dt="2026-07-15T07:54:38.498" v="2" actId="27636"/>
          <ac:spMkLst>
            <pc:docMk/>
            <pc:sldMk cId="298452624" sldId="315"/>
            <ac:spMk id="3" creationId="{DDF3D494-3672-159E-B846-2AC0B6F2E117}"/>
          </ac:spMkLst>
        </pc:spChg>
      </pc:sldChg>
      <pc:sldMasterChg chg="delSldLayout">
        <pc:chgData name="office365" userId="5fcdbc0c-b1d0-4b52-bc28-28c25c9fccde" providerId="ADAL" clId="{839C158B-1674-498C-8D10-D29DEC7F3344}" dt="2026-07-15T07:54:24.053" v="1" actId="47"/>
        <pc:sldMasterMkLst>
          <pc:docMk/>
          <pc:sldMasterMk cId="0" sldId="2147483648"/>
        </pc:sldMasterMkLst>
        <pc:sldLayoutChg chg="del">
          <pc:chgData name="office365" userId="5fcdbc0c-b1d0-4b52-bc28-28c25c9fccde" providerId="ADAL" clId="{839C158B-1674-498C-8D10-D29DEC7F3344}" dt="2026-07-15T07:54:24.053" v="1" actId="47"/>
          <pc:sldLayoutMkLst>
            <pc:docMk/>
            <pc:sldMasterMk cId="0" sldId="2147483648"/>
            <pc:sldLayoutMk cId="0" sldId="2147483668"/>
          </pc:sldLayoutMkLst>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06.590" v="3" actId="20577"/>
      <pc:docMkLst>
        <pc:docMk/>
      </pc:docMkLst>
      <pc:sldChg chg="modSp mod">
        <pc:chgData name="Wojciech Kustra" userId="afebd3d0-216b-4c4f-8992-1bf1fda6d5e8" providerId="ADAL" clId="{1D307E72-7901-4E61-A01B-3C4232ABCF63}" dt="2026-07-13T09:49:06.590" v="3" actId="20577"/>
        <pc:sldMkLst>
          <pc:docMk/>
          <pc:sldMk cId="1478447607" sldId="306"/>
        </pc:sldMkLst>
        <pc:spChg chg="mod">
          <ac:chgData name="Wojciech Kustra" userId="afebd3d0-216b-4c4f-8992-1bf1fda6d5e8" providerId="ADAL" clId="{1D307E72-7901-4E61-A01B-3C4232ABCF63}" dt="2026-07-13T09:49:06.590" v="3"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220219041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52"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Fondements du transport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US" dirty="0"/>
              <a:t>Cours : Transport et environnement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8DAE4-27E0-6497-E050-2A1E2998D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E799CD-9071-EF14-196C-6E9DEEDABC14}"/>
              </a:ext>
            </a:extLst>
          </p:cNvPr>
          <p:cNvSpPr>
            <a:spLocks noGrp="1"/>
          </p:cNvSpPr>
          <p:nvPr>
            <p:ph type="title"/>
          </p:nvPr>
        </p:nvSpPr>
        <p:spPr>
          <a:xfrm>
            <a:off x="461393" y="326361"/>
            <a:ext cx="6952430" cy="717551"/>
          </a:xfrm>
        </p:spPr>
        <p:txBody>
          <a:bodyPr/>
          <a:lstStyle/>
          <a:p>
            <a:r>
              <a:rPr lang="en-US" dirty="0"/>
              <a:t>Trafic et environnement :</a:t>
            </a:r>
            <a:br>
              <a:rPr lang="en-US" dirty="0">
                <a:latin typeface="Arial"/>
                <a:cs typeface="Arial"/>
              </a:rPr>
            </a:br>
            <a:endParaRPr lang="pl-PL" dirty="0"/>
          </a:p>
        </p:txBody>
      </p:sp>
      <p:sp>
        <p:nvSpPr>
          <p:cNvPr id="3" name="object 3">
            <a:extLst>
              <a:ext uri="{FF2B5EF4-FFF2-40B4-BE49-F238E27FC236}">
                <a16:creationId xmlns:a16="http://schemas.microsoft.com/office/drawing/2014/main" id="{B8AF5A16-64CC-014E-C740-A8C7A6A4536D}"/>
              </a:ext>
            </a:extLst>
          </p:cNvPr>
          <p:cNvSpPr txBox="1"/>
          <p:nvPr/>
        </p:nvSpPr>
        <p:spPr>
          <a:xfrm>
            <a:off x="461392" y="1043912"/>
            <a:ext cx="6952429" cy="4828568"/>
          </a:xfrm>
          <a:prstGeom prst="rect">
            <a:avLst/>
          </a:prstGeom>
          <a:ln>
            <a:noFill/>
          </a:ln>
        </p:spPr>
        <p:txBody>
          <a:bodyPr vert="horz" wrap="square" lIns="0" tIns="12700" rIns="0" bIns="0" rtlCol="0">
            <a:spAutoFit/>
          </a:bodyPr>
          <a:lstStyle/>
          <a:p>
            <a:pPr marL="12700">
              <a:lnSpc>
                <a:spcPct val="100000"/>
              </a:lnSpc>
              <a:spcBef>
                <a:spcPts val="100"/>
              </a:spcBef>
            </a:pPr>
            <a:r>
              <a:rPr lang="en-US" sz="2116" b="1" spc="-35" dirty="0">
                <a:solidFill>
                  <a:srgbClr val="F26211"/>
                </a:solidFill>
                <a:latin typeface="+mj-lt"/>
                <a:cs typeface="Arial"/>
              </a:rPr>
              <a:t>Indicateurs de qualité de l’air</a:t>
            </a:r>
            <a:endParaRPr sz="2300" b="1" spc="-35" dirty="0">
              <a:solidFill>
                <a:srgbClr val="F26211"/>
              </a:solidFill>
              <a:latin typeface="+mj-lt"/>
              <a:cs typeface="Arial"/>
            </a:endParaRPr>
          </a:p>
          <a:p>
            <a:pPr marL="203200" indent="-179070">
              <a:lnSpc>
                <a:spcPct val="100000"/>
              </a:lnSpc>
              <a:spcBef>
                <a:spcPts val="840"/>
              </a:spcBef>
              <a:buClr>
                <a:srgbClr val="006B93"/>
              </a:buClr>
              <a:buSzPct val="102857"/>
              <a:buChar char="•"/>
              <a:tabLst>
                <a:tab pos="203200" algn="l"/>
              </a:tabLst>
            </a:pPr>
            <a:r>
              <a:rPr lang="en-US" sz="1472" dirty="0"/>
              <a:t>Describe polluants in the air that affect human santé and local air qualité. </a:t>
            </a:r>
          </a:p>
          <a:p>
            <a:pPr marL="203200" indent="-179070">
              <a:lnSpc>
                <a:spcPct val="100000"/>
              </a:lnSpc>
              <a:spcBef>
                <a:spcPts val="840"/>
              </a:spcBef>
              <a:buClr>
                <a:srgbClr val="006B93"/>
              </a:buClr>
              <a:buSzPct val="102857"/>
              <a:buChar char="•"/>
              <a:tabLst>
                <a:tab pos="203200" algn="l"/>
              </a:tabLst>
            </a:pPr>
            <a:r>
              <a:rPr lang="en-US" sz="1472" dirty="0"/>
              <a:t>typically measured as ambient concentrations (µg/m³ or ppm) at ground niveau.</a:t>
            </a:r>
          </a:p>
          <a:p>
            <a:pPr marL="285750" lvl="2" indent="-285750">
              <a:buFont typeface="Arial" panose="020B0604020202020204" pitchFamily="34" charset="0"/>
              <a:buChar char="•"/>
            </a:pPr>
            <a:r>
              <a:rPr lang="en-US" sz="1472" b="1" dirty="0">
                <a:solidFill>
                  <a:srgbClr val="005EA4"/>
                </a:solidFill>
              </a:rPr>
              <a:t>PM₂.₅ (Fine Particulate Matter ≤ 2.5 µm) : Tiny inhalable particles from combustion (véhicules, industry, biomass).</a:t>
            </a:r>
          </a:p>
          <a:p>
            <a:pPr marL="285750" indent="-285750">
              <a:buFont typeface="Arial" panose="020B0604020202020204" pitchFamily="34" charset="0"/>
              <a:buChar char="•"/>
            </a:pPr>
            <a:r>
              <a:rPr lang="en-US" sz="1472" b="1" dirty="0">
                <a:solidFill>
                  <a:srgbClr val="005EA4"/>
                </a:solidFill>
              </a:rPr>
              <a:t>PM₁₀ (Coarse Particulate Matter ≤ 10 µm) :Larger particles from route dust, construction, brake/tire wear.</a:t>
            </a:r>
          </a:p>
          <a:p>
            <a:pPr marL="285750" indent="-285750">
              <a:buFont typeface="Arial" panose="020B0604020202020204" pitchFamily="34" charset="0"/>
              <a:buChar char="•"/>
            </a:pPr>
            <a:r>
              <a:rPr lang="en-US" sz="1472" b="1" dirty="0">
                <a:solidFill>
                  <a:srgbClr val="005EA4"/>
                </a:solidFill>
              </a:rPr>
              <a:t>NOₓ (Nitrogen Oxides : NO + NO₂) : Produced by high-temperature combustion in véhicule engines. Strong roadside pollutant, especially in congested urbain corridors.</a:t>
            </a:r>
          </a:p>
          <a:p>
            <a:pPr marL="285750" lvl="2" indent="-285750">
              <a:buFont typeface="Arial" panose="020B0604020202020204" pitchFamily="34" charset="0"/>
              <a:buChar char="•"/>
            </a:pPr>
            <a:r>
              <a:rPr lang="en-US" sz="1288" b="1" dirty="0">
                <a:solidFill>
                  <a:srgbClr val="005EA4"/>
                </a:solidFill>
              </a:rPr>
              <a:t>SO₂ (Sulfur Dioxide), CO (Carbon Monoxide), O₃ (Ground-Level Ozone), and Black Carbon (BC)</a:t>
            </a:r>
            <a:endParaRPr sz="1400" b="1" dirty="0">
              <a:solidFill>
                <a:srgbClr val="005EA4"/>
              </a:solidFill>
            </a:endParaRPr>
          </a:p>
        </p:txBody>
      </p:sp>
      <p:grpSp>
        <p:nvGrpSpPr>
          <p:cNvPr id="5" name="object 3">
            <a:extLst>
              <a:ext uri="{FF2B5EF4-FFF2-40B4-BE49-F238E27FC236}">
                <a16:creationId xmlns:a16="http://schemas.microsoft.com/office/drawing/2014/main" id="{3797F3A6-27B0-2BD4-FC1D-C9440FF96FA7}"/>
              </a:ext>
            </a:extLst>
          </p:cNvPr>
          <p:cNvGrpSpPr/>
          <p:nvPr/>
        </p:nvGrpSpPr>
        <p:grpSpPr>
          <a:xfrm>
            <a:off x="7413822" y="1330960"/>
            <a:ext cx="4696897" cy="3901440"/>
            <a:chOff x="382524" y="1468031"/>
            <a:chExt cx="5203190" cy="3904615"/>
          </a:xfrm>
        </p:grpSpPr>
        <p:pic>
          <p:nvPicPr>
            <p:cNvPr id="6" name="object 4">
              <a:extLst>
                <a:ext uri="{FF2B5EF4-FFF2-40B4-BE49-F238E27FC236}">
                  <a16:creationId xmlns:a16="http://schemas.microsoft.com/office/drawing/2014/main" id="{19003340-EDFA-A504-0ADC-E0B030F45C46}"/>
                </a:ext>
              </a:extLst>
            </p:cNvPr>
            <p:cNvPicPr/>
            <p:nvPr/>
          </p:nvPicPr>
          <p:blipFill>
            <a:blip r:embed="rId2" cstate="print"/>
            <a:stretch>
              <a:fillRect/>
            </a:stretch>
          </p:blipFill>
          <p:spPr>
            <a:xfrm>
              <a:off x="382524" y="1468031"/>
              <a:ext cx="5202935" cy="3904488"/>
            </a:xfrm>
            <a:prstGeom prst="rect">
              <a:avLst/>
            </a:prstGeom>
          </p:spPr>
        </p:pic>
        <p:sp>
          <p:nvSpPr>
            <p:cNvPr id="8" name="object 5">
              <a:extLst>
                <a:ext uri="{FF2B5EF4-FFF2-40B4-BE49-F238E27FC236}">
                  <a16:creationId xmlns:a16="http://schemas.microsoft.com/office/drawing/2014/main" id="{3FBD996F-2009-725F-C3BC-30013EBB7A85}"/>
                </a:ext>
              </a:extLst>
            </p:cNvPr>
            <p:cNvSpPr/>
            <p:nvPr/>
          </p:nvSpPr>
          <p:spPr>
            <a:xfrm>
              <a:off x="973074" y="3514001"/>
              <a:ext cx="4465320" cy="422275"/>
            </a:xfrm>
            <a:custGeom>
              <a:avLst/>
              <a:gdLst/>
              <a:ahLst/>
              <a:cxnLst/>
              <a:rect l="l" t="t" r="r" b="b"/>
              <a:pathLst>
                <a:path w="4465320" h="422275">
                  <a:moveTo>
                    <a:pt x="2232660" y="422148"/>
                  </a:moveTo>
                  <a:lnTo>
                    <a:pt x="2232660" y="422148"/>
                  </a:lnTo>
                  <a:lnTo>
                    <a:pt x="0" y="211074"/>
                  </a:lnTo>
                  <a:lnTo>
                    <a:pt x="0" y="211074"/>
                  </a:lnTo>
                  <a:lnTo>
                    <a:pt x="1408" y="203501"/>
                  </a:lnTo>
                  <a:lnTo>
                    <a:pt x="34446" y="173933"/>
                  </a:lnTo>
                  <a:lnTo>
                    <a:pt x="86671" y="152631"/>
                  </a:lnTo>
                  <a:lnTo>
                    <a:pt x="133850" y="138915"/>
                  </a:lnTo>
                  <a:lnTo>
                    <a:pt x="190478" y="125628"/>
                  </a:lnTo>
                  <a:lnTo>
                    <a:pt x="256176" y="112807"/>
                  </a:lnTo>
                  <a:lnTo>
                    <a:pt x="330567" y="100485"/>
                  </a:lnTo>
                  <a:lnTo>
                    <a:pt x="370905" y="94523"/>
                  </a:lnTo>
                  <a:lnTo>
                    <a:pt x="413273" y="88700"/>
                  </a:lnTo>
                  <a:lnTo>
                    <a:pt x="457627" y="83018"/>
                  </a:lnTo>
                  <a:lnTo>
                    <a:pt x="503917" y="77485"/>
                  </a:lnTo>
                  <a:lnTo>
                    <a:pt x="552097" y="72105"/>
                  </a:lnTo>
                  <a:lnTo>
                    <a:pt x="602120" y="66881"/>
                  </a:lnTo>
                  <a:lnTo>
                    <a:pt x="653937" y="61816"/>
                  </a:lnTo>
                  <a:lnTo>
                    <a:pt x="707505" y="56918"/>
                  </a:lnTo>
                  <a:lnTo>
                    <a:pt x="762771" y="52189"/>
                  </a:lnTo>
                  <a:lnTo>
                    <a:pt x="819692" y="47635"/>
                  </a:lnTo>
                  <a:lnTo>
                    <a:pt x="878221" y="43258"/>
                  </a:lnTo>
                  <a:lnTo>
                    <a:pt x="938306" y="39066"/>
                  </a:lnTo>
                  <a:lnTo>
                    <a:pt x="999906" y="35061"/>
                  </a:lnTo>
                  <a:lnTo>
                    <a:pt x="1062970" y="31248"/>
                  </a:lnTo>
                  <a:lnTo>
                    <a:pt x="1127451" y="27631"/>
                  </a:lnTo>
                  <a:lnTo>
                    <a:pt x="1193302" y="24215"/>
                  </a:lnTo>
                  <a:lnTo>
                    <a:pt x="1260477" y="21004"/>
                  </a:lnTo>
                  <a:lnTo>
                    <a:pt x="1328927" y="18004"/>
                  </a:lnTo>
                  <a:lnTo>
                    <a:pt x="1398606" y="15219"/>
                  </a:lnTo>
                  <a:lnTo>
                    <a:pt x="1469466" y="12651"/>
                  </a:lnTo>
                  <a:lnTo>
                    <a:pt x="1541462" y="10308"/>
                  </a:lnTo>
                  <a:lnTo>
                    <a:pt x="1614543" y="8192"/>
                  </a:lnTo>
                  <a:lnTo>
                    <a:pt x="1688664" y="6309"/>
                  </a:lnTo>
                  <a:lnTo>
                    <a:pt x="1763778" y="4661"/>
                  </a:lnTo>
                  <a:lnTo>
                    <a:pt x="1839838" y="3256"/>
                  </a:lnTo>
                  <a:lnTo>
                    <a:pt x="1916795" y="2095"/>
                  </a:lnTo>
                  <a:lnTo>
                    <a:pt x="1994603" y="1185"/>
                  </a:lnTo>
                  <a:lnTo>
                    <a:pt x="2073215" y="528"/>
                  </a:lnTo>
                  <a:lnTo>
                    <a:pt x="2152581" y="132"/>
                  </a:lnTo>
                  <a:lnTo>
                    <a:pt x="2232660" y="0"/>
                  </a:lnTo>
                  <a:lnTo>
                    <a:pt x="2232660" y="0"/>
                  </a:lnTo>
                  <a:lnTo>
                    <a:pt x="2312737" y="132"/>
                  </a:lnTo>
                  <a:lnTo>
                    <a:pt x="2392103" y="528"/>
                  </a:lnTo>
                  <a:lnTo>
                    <a:pt x="2470716" y="1185"/>
                  </a:lnTo>
                  <a:lnTo>
                    <a:pt x="2548524" y="2095"/>
                  </a:lnTo>
                  <a:lnTo>
                    <a:pt x="2625481" y="3256"/>
                  </a:lnTo>
                  <a:lnTo>
                    <a:pt x="2701539" y="4661"/>
                  </a:lnTo>
                  <a:lnTo>
                    <a:pt x="2776653" y="6309"/>
                  </a:lnTo>
                  <a:lnTo>
                    <a:pt x="2850775" y="8192"/>
                  </a:lnTo>
                  <a:lnTo>
                    <a:pt x="2923856" y="10308"/>
                  </a:lnTo>
                  <a:lnTo>
                    <a:pt x="2995852" y="12651"/>
                  </a:lnTo>
                  <a:lnTo>
                    <a:pt x="3066712" y="15219"/>
                  </a:lnTo>
                  <a:lnTo>
                    <a:pt x="3136392" y="18004"/>
                  </a:lnTo>
                  <a:lnTo>
                    <a:pt x="3204841" y="21004"/>
                  </a:lnTo>
                  <a:lnTo>
                    <a:pt x="3272016" y="24215"/>
                  </a:lnTo>
                  <a:lnTo>
                    <a:pt x="3337867" y="27631"/>
                  </a:lnTo>
                  <a:lnTo>
                    <a:pt x="3402348" y="31248"/>
                  </a:lnTo>
                  <a:lnTo>
                    <a:pt x="3465412" y="35061"/>
                  </a:lnTo>
                  <a:lnTo>
                    <a:pt x="3527012" y="39066"/>
                  </a:lnTo>
                  <a:lnTo>
                    <a:pt x="3587098" y="43258"/>
                  </a:lnTo>
                  <a:lnTo>
                    <a:pt x="3645625" y="47635"/>
                  </a:lnTo>
                  <a:lnTo>
                    <a:pt x="3702546" y="52189"/>
                  </a:lnTo>
                  <a:lnTo>
                    <a:pt x="3757814" y="56918"/>
                  </a:lnTo>
                  <a:lnTo>
                    <a:pt x="3811380" y="61816"/>
                  </a:lnTo>
                  <a:lnTo>
                    <a:pt x="3863199" y="66881"/>
                  </a:lnTo>
                  <a:lnTo>
                    <a:pt x="3913221" y="72105"/>
                  </a:lnTo>
                  <a:lnTo>
                    <a:pt x="3961401" y="77485"/>
                  </a:lnTo>
                  <a:lnTo>
                    <a:pt x="4007692" y="83018"/>
                  </a:lnTo>
                  <a:lnTo>
                    <a:pt x="4052044" y="88700"/>
                  </a:lnTo>
                  <a:lnTo>
                    <a:pt x="4094414" y="94523"/>
                  </a:lnTo>
                  <a:lnTo>
                    <a:pt x="4134751" y="100485"/>
                  </a:lnTo>
                  <a:lnTo>
                    <a:pt x="4173010" y="106581"/>
                  </a:lnTo>
                  <a:lnTo>
                    <a:pt x="4243102" y="119158"/>
                  </a:lnTo>
                  <a:lnTo>
                    <a:pt x="4304312" y="132217"/>
                  </a:lnTo>
                  <a:lnTo>
                    <a:pt x="4356263" y="145722"/>
                  </a:lnTo>
                  <a:lnTo>
                    <a:pt x="4398574" y="159640"/>
                  </a:lnTo>
                  <a:lnTo>
                    <a:pt x="4443148" y="181208"/>
                  </a:lnTo>
                  <a:lnTo>
                    <a:pt x="4465320" y="211074"/>
                  </a:lnTo>
                  <a:lnTo>
                    <a:pt x="4465320" y="211074"/>
                  </a:lnTo>
                  <a:lnTo>
                    <a:pt x="2232660" y="422148"/>
                  </a:lnTo>
                  <a:close/>
                </a:path>
              </a:pathLst>
            </a:custGeom>
            <a:ln w="28955">
              <a:solidFill>
                <a:srgbClr val="FFC000"/>
              </a:solidFill>
            </a:ln>
          </p:spPr>
          <p:txBody>
            <a:bodyPr wrap="square" lIns="0" tIns="0" rIns="0" bIns="0" rtlCol="0"/>
            <a:lstStyle/>
            <a:p>
              <a:endParaRPr/>
            </a:p>
          </p:txBody>
        </p:sp>
        <p:sp>
          <p:nvSpPr>
            <p:cNvPr id="9" name="object 6">
              <a:extLst>
                <a:ext uri="{FF2B5EF4-FFF2-40B4-BE49-F238E27FC236}">
                  <a16:creationId xmlns:a16="http://schemas.microsoft.com/office/drawing/2014/main" id="{4F0BF835-B912-6370-E12D-3F494E3505F7}"/>
                </a:ext>
              </a:extLst>
            </p:cNvPr>
            <p:cNvSpPr/>
            <p:nvPr/>
          </p:nvSpPr>
          <p:spPr>
            <a:xfrm>
              <a:off x="565403" y="3601631"/>
              <a:ext cx="342900" cy="247015"/>
            </a:xfrm>
            <a:custGeom>
              <a:avLst/>
              <a:gdLst/>
              <a:ahLst/>
              <a:cxnLst/>
              <a:rect l="l" t="t" r="r" b="b"/>
              <a:pathLst>
                <a:path w="342900" h="247014">
                  <a:moveTo>
                    <a:pt x="219454" y="246888"/>
                  </a:moveTo>
                  <a:lnTo>
                    <a:pt x="219454" y="185165"/>
                  </a:lnTo>
                  <a:lnTo>
                    <a:pt x="0" y="185165"/>
                  </a:lnTo>
                  <a:lnTo>
                    <a:pt x="0" y="61722"/>
                  </a:lnTo>
                  <a:lnTo>
                    <a:pt x="219454" y="61722"/>
                  </a:lnTo>
                  <a:lnTo>
                    <a:pt x="219454" y="0"/>
                  </a:lnTo>
                  <a:lnTo>
                    <a:pt x="342899" y="123444"/>
                  </a:lnTo>
                  <a:lnTo>
                    <a:pt x="219454" y="246888"/>
                  </a:lnTo>
                  <a:close/>
                </a:path>
              </a:pathLst>
            </a:custGeom>
            <a:solidFill>
              <a:srgbClr val="FFC000"/>
            </a:solidFill>
          </p:spPr>
          <p:txBody>
            <a:bodyPr wrap="square" lIns="0" tIns="0" rIns="0" bIns="0" rtlCol="0"/>
            <a:lstStyle/>
            <a:p>
              <a:endParaRPr/>
            </a:p>
          </p:txBody>
        </p:sp>
        <p:sp>
          <p:nvSpPr>
            <p:cNvPr id="10" name="object 7">
              <a:extLst>
                <a:ext uri="{FF2B5EF4-FFF2-40B4-BE49-F238E27FC236}">
                  <a16:creationId xmlns:a16="http://schemas.microsoft.com/office/drawing/2014/main" id="{A44ADF64-8CC0-9AFF-E626-B7E2199F94D8}"/>
                </a:ext>
              </a:extLst>
            </p:cNvPr>
            <p:cNvSpPr/>
            <p:nvPr/>
          </p:nvSpPr>
          <p:spPr>
            <a:xfrm>
              <a:off x="565403" y="3601631"/>
              <a:ext cx="342900" cy="247015"/>
            </a:xfrm>
            <a:custGeom>
              <a:avLst/>
              <a:gdLst/>
              <a:ahLst/>
              <a:cxnLst/>
              <a:rect l="l" t="t" r="r" b="b"/>
              <a:pathLst>
                <a:path w="342900" h="247014">
                  <a:moveTo>
                    <a:pt x="219454" y="246888"/>
                  </a:moveTo>
                  <a:lnTo>
                    <a:pt x="219454" y="185165"/>
                  </a:lnTo>
                  <a:lnTo>
                    <a:pt x="0" y="185165"/>
                  </a:lnTo>
                  <a:lnTo>
                    <a:pt x="0" y="61722"/>
                  </a:lnTo>
                  <a:lnTo>
                    <a:pt x="219454" y="61722"/>
                  </a:lnTo>
                  <a:lnTo>
                    <a:pt x="219454" y="0"/>
                  </a:lnTo>
                  <a:lnTo>
                    <a:pt x="342899" y="123444"/>
                  </a:lnTo>
                  <a:lnTo>
                    <a:pt x="219454" y="246888"/>
                  </a:lnTo>
                  <a:close/>
                </a:path>
              </a:pathLst>
            </a:custGeom>
            <a:ln w="12192">
              <a:solidFill>
                <a:srgbClr val="FFC000"/>
              </a:solidFill>
            </a:ln>
          </p:spPr>
          <p:txBody>
            <a:bodyPr wrap="square" lIns="0" tIns="0" rIns="0" bIns="0" rtlCol="0"/>
            <a:lstStyle/>
            <a:p>
              <a:endParaRPr/>
            </a:p>
          </p:txBody>
        </p:sp>
      </p:grpSp>
    </p:spTree>
    <p:extLst>
      <p:ext uri="{BB962C8B-B14F-4D97-AF65-F5344CB8AC3E}">
        <p14:creationId xmlns:p14="http://schemas.microsoft.com/office/powerpoint/2010/main" val="216442971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7178A-CE59-5A78-3576-E4BA3F37C4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5B1DC-24DD-06E7-FA26-51F07D0572B0}"/>
              </a:ext>
            </a:extLst>
          </p:cNvPr>
          <p:cNvSpPr>
            <a:spLocks noGrp="1"/>
          </p:cNvSpPr>
          <p:nvPr>
            <p:ph type="title"/>
          </p:nvPr>
        </p:nvSpPr>
        <p:spPr>
          <a:xfrm>
            <a:off x="461393" y="326361"/>
            <a:ext cx="6952430" cy="717551"/>
          </a:xfrm>
        </p:spPr>
        <p:txBody>
          <a:bodyPr/>
          <a:lstStyle/>
          <a:p>
            <a:r>
              <a:rPr lang="en-US" dirty="0"/>
              <a:t>Trafic et environnement :</a:t>
            </a:r>
            <a:br>
              <a:rPr lang="en-US" dirty="0">
                <a:latin typeface="Arial"/>
                <a:cs typeface="Arial"/>
              </a:rPr>
            </a:br>
            <a:endParaRPr lang="pl-PL" dirty="0"/>
          </a:p>
        </p:txBody>
      </p:sp>
      <p:sp>
        <p:nvSpPr>
          <p:cNvPr id="4" name="object 3">
            <a:extLst>
              <a:ext uri="{FF2B5EF4-FFF2-40B4-BE49-F238E27FC236}">
                <a16:creationId xmlns:a16="http://schemas.microsoft.com/office/drawing/2014/main" id="{1FFA941F-ED87-2387-5E8A-7D932D14821A}"/>
              </a:ext>
            </a:extLst>
          </p:cNvPr>
          <p:cNvSpPr txBox="1"/>
          <p:nvPr/>
        </p:nvSpPr>
        <p:spPr>
          <a:xfrm>
            <a:off x="598805" y="846395"/>
            <a:ext cx="6952430" cy="5194755"/>
          </a:xfrm>
          <a:prstGeom prst="rect">
            <a:avLst/>
          </a:prstGeom>
          <a:ln>
            <a:noFill/>
          </a:ln>
        </p:spPr>
        <p:txBody>
          <a:bodyPr vert="horz" wrap="square" lIns="0" tIns="12700" rIns="0" bIns="0" rtlCol="0">
            <a:spAutoFit/>
          </a:bodyPr>
          <a:lstStyle/>
          <a:p>
            <a:pPr marL="12700">
              <a:lnSpc>
                <a:spcPct val="100000"/>
              </a:lnSpc>
              <a:spcBef>
                <a:spcPts val="100"/>
              </a:spcBef>
            </a:pPr>
            <a:r>
              <a:rPr lang="en-US" sz="2116" b="1" spc="-35" dirty="0">
                <a:solidFill>
                  <a:srgbClr val="F26211"/>
                </a:solidFill>
                <a:latin typeface="+mj-lt"/>
                <a:cs typeface="Arial"/>
              </a:rPr>
              <a:t>Impact climatique des émissions de gaz à effet de serre</a:t>
            </a:r>
            <a:endParaRPr sz="2300" b="1" spc="-35" dirty="0">
              <a:solidFill>
                <a:srgbClr val="F26211"/>
              </a:solidFill>
              <a:latin typeface="+mj-lt"/>
              <a:cs typeface="Arial"/>
            </a:endParaRPr>
          </a:p>
          <a:p>
            <a:pPr marL="309880" indent="-285750">
              <a:lnSpc>
                <a:spcPct val="100000"/>
              </a:lnSpc>
              <a:spcBef>
                <a:spcPts val="840"/>
              </a:spcBef>
              <a:buClr>
                <a:srgbClr val="F78722"/>
              </a:buClr>
              <a:buSzPct val="102857"/>
              <a:buFont typeface="Wingdings" panose="05000000000000000000" pitchFamily="2" charset="2"/>
              <a:buChar char="§"/>
              <a:tabLst>
                <a:tab pos="203200" algn="l"/>
              </a:tabLst>
            </a:pPr>
            <a:r>
              <a:rPr lang="en-US" sz="1656" dirty="0"/>
              <a:t>measure long-lived effet de serre gaz that drive mondial climat change.. </a:t>
            </a:r>
          </a:p>
          <a:p>
            <a:pPr marL="285750" indent="-285750">
              <a:buClr>
                <a:srgbClr val="F78722"/>
              </a:buClr>
              <a:buFont typeface="Wingdings" panose="05000000000000000000" pitchFamily="2" charset="2"/>
              <a:buChar char="§"/>
            </a:pPr>
            <a:r>
              <a:rPr lang="en-US" sz="1656" b="1" dirty="0">
                <a:solidFill>
                  <a:srgbClr val="005EA4"/>
                </a:solidFill>
              </a:rPr>
              <a:t>CO₂ (Carbon Dioxide) : Primary effet de serre gas from fossil carburant combustion (véhicules, industry) with long atmospheric lifetime (hundreds of years).</a:t>
            </a:r>
          </a:p>
          <a:p>
            <a:pPr marL="285750" indent="-285750">
              <a:buClr>
                <a:srgbClr val="F78722"/>
              </a:buClr>
              <a:buFont typeface="Wingdings" panose="05000000000000000000" pitchFamily="2" charset="2"/>
              <a:buChar char="§"/>
            </a:pPr>
            <a:r>
              <a:rPr lang="en-US" sz="1656" b="1" dirty="0">
                <a:solidFill>
                  <a:srgbClr val="005EA4"/>
                </a:solidFill>
              </a:rPr>
              <a:t>CH₄ (Methane) : Strong short-lived effet de serre gas (lifetime ~12 years). It has about 28 temps the warming effect of CO₂ over 100 years.</a:t>
            </a:r>
          </a:p>
          <a:p>
            <a:pPr marL="285750" indent="-285750">
              <a:buClr>
                <a:srgbClr val="F78722"/>
              </a:buClr>
              <a:buFont typeface="Wingdings" panose="05000000000000000000" pitchFamily="2" charset="2"/>
              <a:buChar char="§"/>
            </a:pPr>
            <a:r>
              <a:rPr lang="en-US" sz="1656" b="1" dirty="0">
                <a:solidFill>
                  <a:srgbClr val="005EA4"/>
                </a:solidFill>
              </a:rPr>
              <a:t>N₂O (Nitrous Oxide) : Very potent, long-lived effet de serre gas (lifetime ~120 years). Emitted from agriculture and some véhicule catalytic converters. It has ~273 temps the warming effect of CO₂ over 100 years.</a:t>
            </a:r>
          </a:p>
          <a:p>
            <a:pPr marL="285750" indent="-285750">
              <a:buClr>
                <a:srgbClr val="F78722"/>
              </a:buClr>
              <a:buFont typeface="Wingdings" panose="05000000000000000000" pitchFamily="2" charset="2"/>
              <a:buChar char="§"/>
            </a:pPr>
            <a:r>
              <a:rPr lang="en-US" sz="1656" b="1" dirty="0">
                <a:solidFill>
                  <a:srgbClr val="005EA4"/>
                </a:solidFill>
              </a:rPr>
              <a:t>CO₂-eq (GWP100) : “Carbon dioxide equivalent,” calculated using Mondial Warming Potential over 100 years (GWP100). It converts different GHGs into a common metric.</a:t>
            </a:r>
          </a:p>
        </p:txBody>
      </p:sp>
      <p:pic>
        <p:nvPicPr>
          <p:cNvPr id="7" name="object 10">
            <a:extLst>
              <a:ext uri="{FF2B5EF4-FFF2-40B4-BE49-F238E27FC236}">
                <a16:creationId xmlns:a16="http://schemas.microsoft.com/office/drawing/2014/main" id="{26432681-479E-9710-E448-DDE1E8D7AB29}"/>
              </a:ext>
            </a:extLst>
          </p:cNvPr>
          <p:cNvPicPr/>
          <p:nvPr/>
        </p:nvPicPr>
        <p:blipFill>
          <a:blip r:embed="rId2" cstate="print"/>
          <a:stretch>
            <a:fillRect/>
          </a:stretch>
        </p:blipFill>
        <p:spPr>
          <a:xfrm>
            <a:off x="7551235" y="1465742"/>
            <a:ext cx="4707057" cy="3688081"/>
          </a:xfrm>
          <a:prstGeom prst="rect">
            <a:avLst/>
          </a:prstGeom>
        </p:spPr>
      </p:pic>
      <p:sp>
        <p:nvSpPr>
          <p:cNvPr id="11" name="object 11">
            <a:extLst>
              <a:ext uri="{FF2B5EF4-FFF2-40B4-BE49-F238E27FC236}">
                <a16:creationId xmlns:a16="http://schemas.microsoft.com/office/drawing/2014/main" id="{DF075A50-8708-2F66-8CEE-878C66CBB150}"/>
              </a:ext>
            </a:extLst>
          </p:cNvPr>
          <p:cNvSpPr/>
          <p:nvPr/>
        </p:nvSpPr>
        <p:spPr>
          <a:xfrm>
            <a:off x="9334246" y="3309783"/>
            <a:ext cx="835660" cy="1130136"/>
          </a:xfrm>
          <a:custGeom>
            <a:avLst/>
            <a:gdLst/>
            <a:ahLst/>
            <a:cxnLst/>
            <a:rect l="l" t="t" r="r" b="b"/>
            <a:pathLst>
              <a:path w="835659" h="1310639">
                <a:moveTo>
                  <a:pt x="0" y="655319"/>
                </a:moveTo>
                <a:lnTo>
                  <a:pt x="0" y="655319"/>
                </a:lnTo>
                <a:lnTo>
                  <a:pt x="1531" y="598772"/>
                </a:lnTo>
                <a:lnTo>
                  <a:pt x="6047" y="543561"/>
                </a:lnTo>
                <a:lnTo>
                  <a:pt x="13418" y="489884"/>
                </a:lnTo>
                <a:lnTo>
                  <a:pt x="23520" y="437936"/>
                </a:lnTo>
                <a:lnTo>
                  <a:pt x="36228" y="387914"/>
                </a:lnTo>
                <a:lnTo>
                  <a:pt x="51415" y="340015"/>
                </a:lnTo>
                <a:lnTo>
                  <a:pt x="68959" y="294436"/>
                </a:lnTo>
                <a:lnTo>
                  <a:pt x="88732" y="251373"/>
                </a:lnTo>
                <a:lnTo>
                  <a:pt x="110611" y="211024"/>
                </a:lnTo>
                <a:lnTo>
                  <a:pt x="134468" y="173584"/>
                </a:lnTo>
                <a:lnTo>
                  <a:pt x="160179" y="139250"/>
                </a:lnTo>
                <a:lnTo>
                  <a:pt x="187620" y="108219"/>
                </a:lnTo>
                <a:lnTo>
                  <a:pt x="216663" y="80688"/>
                </a:lnTo>
                <a:lnTo>
                  <a:pt x="247185" y="56851"/>
                </a:lnTo>
                <a:lnTo>
                  <a:pt x="312160" y="21056"/>
                </a:lnTo>
                <a:lnTo>
                  <a:pt x="381544" y="2405"/>
                </a:lnTo>
                <a:lnTo>
                  <a:pt x="417574" y="0"/>
                </a:lnTo>
                <a:lnTo>
                  <a:pt x="417574" y="0"/>
                </a:lnTo>
                <a:lnTo>
                  <a:pt x="453607" y="2405"/>
                </a:lnTo>
                <a:lnTo>
                  <a:pt x="522990" y="21056"/>
                </a:lnTo>
                <a:lnTo>
                  <a:pt x="587966" y="56851"/>
                </a:lnTo>
                <a:lnTo>
                  <a:pt x="618488" y="80688"/>
                </a:lnTo>
                <a:lnTo>
                  <a:pt x="647531" y="108219"/>
                </a:lnTo>
                <a:lnTo>
                  <a:pt x="674971" y="139250"/>
                </a:lnTo>
                <a:lnTo>
                  <a:pt x="700681" y="173584"/>
                </a:lnTo>
                <a:lnTo>
                  <a:pt x="724540" y="211024"/>
                </a:lnTo>
                <a:lnTo>
                  <a:pt x="746418" y="251373"/>
                </a:lnTo>
                <a:lnTo>
                  <a:pt x="766191" y="294436"/>
                </a:lnTo>
                <a:lnTo>
                  <a:pt x="783735" y="340015"/>
                </a:lnTo>
                <a:lnTo>
                  <a:pt x="798922" y="387914"/>
                </a:lnTo>
                <a:lnTo>
                  <a:pt x="811631" y="437936"/>
                </a:lnTo>
                <a:lnTo>
                  <a:pt x="821732" y="489884"/>
                </a:lnTo>
                <a:lnTo>
                  <a:pt x="829104" y="543561"/>
                </a:lnTo>
                <a:lnTo>
                  <a:pt x="833618" y="598772"/>
                </a:lnTo>
                <a:lnTo>
                  <a:pt x="835151" y="655319"/>
                </a:lnTo>
                <a:lnTo>
                  <a:pt x="835151" y="655319"/>
                </a:lnTo>
                <a:lnTo>
                  <a:pt x="417574" y="1310638"/>
                </a:lnTo>
                <a:lnTo>
                  <a:pt x="417574" y="1310638"/>
                </a:lnTo>
                <a:lnTo>
                  <a:pt x="0" y="655319"/>
                </a:lnTo>
                <a:close/>
              </a:path>
            </a:pathLst>
          </a:custGeom>
          <a:ln w="28955">
            <a:solidFill>
              <a:schemeClr val="accent4"/>
            </a:solidFill>
          </a:ln>
        </p:spPr>
        <p:txBody>
          <a:bodyPr wrap="square" lIns="0" tIns="0" rIns="0" bIns="0" rtlCol="0"/>
          <a:lstStyle/>
          <a:p>
            <a:endParaRPr/>
          </a:p>
        </p:txBody>
      </p:sp>
      <p:sp>
        <p:nvSpPr>
          <p:cNvPr id="12" name="object 13">
            <a:extLst>
              <a:ext uri="{FF2B5EF4-FFF2-40B4-BE49-F238E27FC236}">
                <a16:creationId xmlns:a16="http://schemas.microsoft.com/office/drawing/2014/main" id="{9F16451A-3A92-F482-AA1E-95D4D3937D1E}"/>
              </a:ext>
            </a:extLst>
          </p:cNvPr>
          <p:cNvSpPr/>
          <p:nvPr/>
        </p:nvSpPr>
        <p:spPr>
          <a:xfrm>
            <a:off x="9607294" y="2878746"/>
            <a:ext cx="247015" cy="342900"/>
          </a:xfrm>
          <a:custGeom>
            <a:avLst/>
            <a:gdLst/>
            <a:ahLst/>
            <a:cxnLst/>
            <a:rect l="l" t="t" r="r" b="b"/>
            <a:pathLst>
              <a:path w="247015" h="342900">
                <a:moveTo>
                  <a:pt x="0" y="219456"/>
                </a:moveTo>
                <a:lnTo>
                  <a:pt x="61722" y="219456"/>
                </a:lnTo>
                <a:lnTo>
                  <a:pt x="61722" y="0"/>
                </a:lnTo>
                <a:lnTo>
                  <a:pt x="185165" y="0"/>
                </a:lnTo>
                <a:lnTo>
                  <a:pt x="185165" y="219456"/>
                </a:lnTo>
                <a:lnTo>
                  <a:pt x="246887" y="219456"/>
                </a:lnTo>
                <a:lnTo>
                  <a:pt x="123444" y="342900"/>
                </a:lnTo>
                <a:lnTo>
                  <a:pt x="0" y="219456"/>
                </a:lnTo>
                <a:close/>
              </a:path>
            </a:pathLst>
          </a:custGeom>
          <a:solidFill>
            <a:schemeClr val="accent4"/>
          </a:solidFill>
          <a:ln w="12192">
            <a:solidFill>
              <a:srgbClr val="FFC000"/>
            </a:solidFill>
          </a:ln>
        </p:spPr>
        <p:txBody>
          <a:bodyPr wrap="square" lIns="0" tIns="0" rIns="0" bIns="0" rtlCol="0"/>
          <a:lstStyle/>
          <a:p>
            <a:endParaRPr/>
          </a:p>
        </p:txBody>
      </p:sp>
    </p:spTree>
    <p:extLst>
      <p:ext uri="{BB962C8B-B14F-4D97-AF65-F5344CB8AC3E}">
        <p14:creationId xmlns:p14="http://schemas.microsoft.com/office/powerpoint/2010/main" val="35367756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0629-9666-FAD4-2F5C-906C125E3136}"/>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26EA82FE-2728-445E-22AC-7872B1CC3859}"/>
              </a:ext>
            </a:extLst>
          </p:cNvPr>
          <p:cNvSpPr txBox="1">
            <a:spLocks/>
          </p:cNvSpPr>
          <p:nvPr/>
        </p:nvSpPr>
        <p:spPr>
          <a:xfrm>
            <a:off x="334645" y="271271"/>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Cadre politique : le Pacte vert pour l’Europe</a:t>
            </a:r>
            <a:endParaRPr lang="en-US" sz="2750" dirty="0">
              <a:latin typeface="Arial"/>
              <a:cs typeface="Arial"/>
            </a:endParaRPr>
          </a:p>
        </p:txBody>
      </p:sp>
      <p:pic>
        <p:nvPicPr>
          <p:cNvPr id="6" name="object 2">
            <a:extLst>
              <a:ext uri="{FF2B5EF4-FFF2-40B4-BE49-F238E27FC236}">
                <a16:creationId xmlns:a16="http://schemas.microsoft.com/office/drawing/2014/main" id="{A7969D39-A555-ABD6-5CDE-CBAEF0A81D1D}"/>
              </a:ext>
            </a:extLst>
          </p:cNvPr>
          <p:cNvPicPr/>
          <p:nvPr/>
        </p:nvPicPr>
        <p:blipFill>
          <a:blip r:embed="rId2" cstate="print"/>
          <a:stretch>
            <a:fillRect/>
          </a:stretch>
        </p:blipFill>
        <p:spPr>
          <a:xfrm>
            <a:off x="359663" y="1500035"/>
            <a:ext cx="10794640" cy="1728787"/>
          </a:xfrm>
          <a:prstGeom prst="rect">
            <a:avLst/>
          </a:prstGeom>
        </p:spPr>
      </p:pic>
      <p:sp>
        <p:nvSpPr>
          <p:cNvPr id="7" name="object 4">
            <a:extLst>
              <a:ext uri="{FF2B5EF4-FFF2-40B4-BE49-F238E27FC236}">
                <a16:creationId xmlns:a16="http://schemas.microsoft.com/office/drawing/2014/main" id="{391495D1-372C-02DA-096F-1FB7ECE9036F}"/>
              </a:ext>
            </a:extLst>
          </p:cNvPr>
          <p:cNvSpPr txBox="1"/>
          <p:nvPr/>
        </p:nvSpPr>
        <p:spPr>
          <a:xfrm>
            <a:off x="359663" y="3629179"/>
            <a:ext cx="10794640" cy="1463221"/>
          </a:xfrm>
          <a:prstGeom prst="rect">
            <a:avLst/>
          </a:prstGeom>
        </p:spPr>
        <p:txBody>
          <a:bodyPr vert="horz" wrap="square" lIns="0" tIns="107950" rIns="0" bIns="0" rtlCol="0">
            <a:spAutoFit/>
          </a:bodyPr>
          <a:lstStyle/>
          <a:p>
            <a:pPr marL="12700">
              <a:lnSpc>
                <a:spcPct val="100000"/>
              </a:lnSpc>
              <a:spcBef>
                <a:spcPts val="850"/>
              </a:spcBef>
            </a:pPr>
            <a:r>
              <a:rPr sz="1840" dirty="0">
                <a:latin typeface="Arial Black"/>
                <a:cs typeface="Arial Black"/>
              </a:rPr>
              <a:t>Objectif : Durable transformation of the EU-wide economy</a:t>
            </a:r>
            <a:endParaRPr sz="2000" dirty="0">
              <a:latin typeface="Arial"/>
              <a:cs typeface="Arial"/>
            </a:endParaRPr>
          </a:p>
          <a:p>
            <a:pPr marL="299085" indent="-286385">
              <a:lnSpc>
                <a:spcPct val="100000"/>
              </a:lnSpc>
              <a:spcBef>
                <a:spcPts val="825"/>
              </a:spcBef>
              <a:buClr>
                <a:srgbClr val="006B93"/>
              </a:buClr>
              <a:buSzPct val="102857"/>
              <a:buChar char="•"/>
              <a:tabLst>
                <a:tab pos="299085" algn="l"/>
              </a:tabLst>
            </a:pPr>
            <a:r>
              <a:rPr sz="1472" spc="-10" dirty="0">
                <a:solidFill>
                  <a:srgbClr val="432411"/>
                </a:solidFill>
                <a:cs typeface="Arial"/>
              </a:rPr>
              <a:t>By 2030 : Reduction of net effet de serre gas émissions by at least 55% compared to 1990</a:t>
            </a:r>
          </a:p>
          <a:p>
            <a:pPr marL="299085" indent="-286385">
              <a:lnSpc>
                <a:spcPct val="100000"/>
              </a:lnSpc>
              <a:spcBef>
                <a:spcPts val="830"/>
              </a:spcBef>
              <a:buClr>
                <a:srgbClr val="006B93"/>
              </a:buClr>
              <a:buSzPct val="102857"/>
              <a:buChar char="•"/>
              <a:tabLst>
                <a:tab pos="299085" algn="l"/>
              </a:tabLst>
            </a:pPr>
            <a:r>
              <a:rPr sz="1472" spc="-10" dirty="0">
                <a:solidFill>
                  <a:srgbClr val="432411"/>
                </a:solidFill>
                <a:cs typeface="Arial"/>
              </a:rPr>
              <a:t>By 2050 : Reduction of net effet de serre gas émissions to zéro</a:t>
            </a:r>
          </a:p>
          <a:p>
            <a:pPr marL="299085" indent="-286385">
              <a:lnSpc>
                <a:spcPct val="100000"/>
              </a:lnSpc>
              <a:spcBef>
                <a:spcPts val="844"/>
              </a:spcBef>
              <a:buClr>
                <a:srgbClr val="006B93"/>
              </a:buClr>
              <a:buSzPct val="102857"/>
              <a:buChar char="•"/>
              <a:tabLst>
                <a:tab pos="299085" algn="l"/>
              </a:tabLst>
            </a:pPr>
            <a:r>
              <a:rPr sz="1600" spc="-10" dirty="0">
                <a:solidFill>
                  <a:srgbClr val="432411"/>
                </a:solidFill>
                <a:cs typeface="Arial"/>
              </a:rPr>
              <a:t>Mobilization of at least one trillion euros to implement the agreement</a:t>
            </a:r>
          </a:p>
        </p:txBody>
      </p:sp>
    </p:spTree>
    <p:extLst>
      <p:ext uri="{BB962C8B-B14F-4D97-AF65-F5344CB8AC3E}">
        <p14:creationId xmlns:p14="http://schemas.microsoft.com/office/powerpoint/2010/main" val="21152611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4B5C-4A4C-0125-EB7C-896E3C028DBF}"/>
            </a:ext>
          </a:extLst>
        </p:cNvPr>
        <p:cNvGrpSpPr/>
        <p:nvPr/>
      </p:nvGrpSpPr>
      <p:grpSpPr>
        <a:xfrm>
          <a:off x="0" y="0"/>
          <a:ext cx="0" cy="0"/>
          <a:chOff x="0" y="0"/>
          <a:chExt cx="0" cy="0"/>
        </a:xfrm>
      </p:grpSpPr>
      <p:grpSp>
        <p:nvGrpSpPr>
          <p:cNvPr id="3" name="object 2">
            <a:extLst>
              <a:ext uri="{FF2B5EF4-FFF2-40B4-BE49-F238E27FC236}">
                <a16:creationId xmlns:a16="http://schemas.microsoft.com/office/drawing/2014/main" id="{B1D1D830-FE48-A383-E4ED-C2C7BC4A41C0}"/>
              </a:ext>
            </a:extLst>
          </p:cNvPr>
          <p:cNvGrpSpPr/>
          <p:nvPr/>
        </p:nvGrpSpPr>
        <p:grpSpPr>
          <a:xfrm>
            <a:off x="628798" y="2335916"/>
            <a:ext cx="6111216" cy="3353370"/>
            <a:chOff x="451815" y="2074037"/>
            <a:chExt cx="5888355" cy="2929890"/>
          </a:xfrm>
        </p:grpSpPr>
        <p:pic>
          <p:nvPicPr>
            <p:cNvPr id="4" name="object 3">
              <a:extLst>
                <a:ext uri="{FF2B5EF4-FFF2-40B4-BE49-F238E27FC236}">
                  <a16:creationId xmlns:a16="http://schemas.microsoft.com/office/drawing/2014/main" id="{23953495-65F9-34CC-2416-CB5419BD6077}"/>
                </a:ext>
              </a:extLst>
            </p:cNvPr>
            <p:cNvPicPr/>
            <p:nvPr/>
          </p:nvPicPr>
          <p:blipFill>
            <a:blip r:embed="rId2" cstate="print"/>
            <a:stretch>
              <a:fillRect/>
            </a:stretch>
          </p:blipFill>
          <p:spPr>
            <a:xfrm>
              <a:off x="451815" y="2074037"/>
              <a:ext cx="5702108" cy="2929451"/>
            </a:xfrm>
            <a:prstGeom prst="rect">
              <a:avLst/>
            </a:prstGeom>
          </p:spPr>
        </p:pic>
        <p:sp>
          <p:nvSpPr>
            <p:cNvPr id="5" name="object 4">
              <a:extLst>
                <a:ext uri="{FF2B5EF4-FFF2-40B4-BE49-F238E27FC236}">
                  <a16:creationId xmlns:a16="http://schemas.microsoft.com/office/drawing/2014/main" id="{3498494F-6C24-A4EE-9170-9A623E75A4CE}"/>
                </a:ext>
              </a:extLst>
            </p:cNvPr>
            <p:cNvSpPr/>
            <p:nvPr/>
          </p:nvSpPr>
          <p:spPr>
            <a:xfrm>
              <a:off x="3191258" y="2641711"/>
              <a:ext cx="1929764" cy="969644"/>
            </a:xfrm>
            <a:custGeom>
              <a:avLst/>
              <a:gdLst/>
              <a:ahLst/>
              <a:cxnLst/>
              <a:rect l="l" t="t" r="r" b="b"/>
              <a:pathLst>
                <a:path w="1929764" h="969645">
                  <a:moveTo>
                    <a:pt x="0" y="484631"/>
                  </a:moveTo>
                  <a:lnTo>
                    <a:pt x="0" y="484631"/>
                  </a:lnTo>
                  <a:lnTo>
                    <a:pt x="8123" y="421440"/>
                  </a:lnTo>
                  <a:lnTo>
                    <a:pt x="31815" y="360710"/>
                  </a:lnTo>
                  <a:lnTo>
                    <a:pt x="70059" y="302951"/>
                  </a:lnTo>
                  <a:lnTo>
                    <a:pt x="121837" y="248672"/>
                  </a:lnTo>
                  <a:lnTo>
                    <a:pt x="152484" y="223000"/>
                  </a:lnTo>
                  <a:lnTo>
                    <a:pt x="186135" y="198387"/>
                  </a:lnTo>
                  <a:lnTo>
                    <a:pt x="222659" y="174901"/>
                  </a:lnTo>
                  <a:lnTo>
                    <a:pt x="261932" y="152605"/>
                  </a:lnTo>
                  <a:lnTo>
                    <a:pt x="303825" y="131560"/>
                  </a:lnTo>
                  <a:lnTo>
                    <a:pt x="348212" y="111834"/>
                  </a:lnTo>
                  <a:lnTo>
                    <a:pt x="394965" y="93488"/>
                  </a:lnTo>
                  <a:lnTo>
                    <a:pt x="443958" y="76585"/>
                  </a:lnTo>
                  <a:lnTo>
                    <a:pt x="495064" y="61193"/>
                  </a:lnTo>
                  <a:lnTo>
                    <a:pt x="548153" y="47371"/>
                  </a:lnTo>
                  <a:lnTo>
                    <a:pt x="603101" y="35186"/>
                  </a:lnTo>
                  <a:lnTo>
                    <a:pt x="659782" y="24700"/>
                  </a:lnTo>
                  <a:lnTo>
                    <a:pt x="718064" y="15978"/>
                  </a:lnTo>
                  <a:lnTo>
                    <a:pt x="777824" y="9082"/>
                  </a:lnTo>
                  <a:lnTo>
                    <a:pt x="838933" y="4079"/>
                  </a:lnTo>
                  <a:lnTo>
                    <a:pt x="901265" y="1029"/>
                  </a:lnTo>
                  <a:lnTo>
                    <a:pt x="964691" y="0"/>
                  </a:lnTo>
                  <a:lnTo>
                    <a:pt x="964691" y="0"/>
                  </a:lnTo>
                  <a:lnTo>
                    <a:pt x="1028118" y="1029"/>
                  </a:lnTo>
                  <a:lnTo>
                    <a:pt x="1090449" y="4079"/>
                  </a:lnTo>
                  <a:lnTo>
                    <a:pt x="1151558" y="9082"/>
                  </a:lnTo>
                  <a:lnTo>
                    <a:pt x="1211318" y="15978"/>
                  </a:lnTo>
                  <a:lnTo>
                    <a:pt x="1269600" y="24700"/>
                  </a:lnTo>
                  <a:lnTo>
                    <a:pt x="1326281" y="35186"/>
                  </a:lnTo>
                  <a:lnTo>
                    <a:pt x="1381229" y="47371"/>
                  </a:lnTo>
                  <a:lnTo>
                    <a:pt x="1434319" y="61193"/>
                  </a:lnTo>
                  <a:lnTo>
                    <a:pt x="1485425" y="76585"/>
                  </a:lnTo>
                  <a:lnTo>
                    <a:pt x="1534418" y="93488"/>
                  </a:lnTo>
                  <a:lnTo>
                    <a:pt x="1581171" y="111834"/>
                  </a:lnTo>
                  <a:lnTo>
                    <a:pt x="1625558" y="131560"/>
                  </a:lnTo>
                  <a:lnTo>
                    <a:pt x="1667450" y="152605"/>
                  </a:lnTo>
                  <a:lnTo>
                    <a:pt x="1706724" y="174901"/>
                  </a:lnTo>
                  <a:lnTo>
                    <a:pt x="1743248" y="198387"/>
                  </a:lnTo>
                  <a:lnTo>
                    <a:pt x="1776897" y="223000"/>
                  </a:lnTo>
                  <a:lnTo>
                    <a:pt x="1807545" y="248672"/>
                  </a:lnTo>
                  <a:lnTo>
                    <a:pt x="1835062" y="275345"/>
                  </a:lnTo>
                  <a:lnTo>
                    <a:pt x="1880200" y="331427"/>
                  </a:lnTo>
                  <a:lnTo>
                    <a:pt x="1911295" y="390735"/>
                  </a:lnTo>
                  <a:lnTo>
                    <a:pt x="1927331" y="452760"/>
                  </a:lnTo>
                  <a:lnTo>
                    <a:pt x="1929383" y="484631"/>
                  </a:lnTo>
                  <a:lnTo>
                    <a:pt x="1929383" y="484631"/>
                  </a:lnTo>
                  <a:lnTo>
                    <a:pt x="964691" y="969263"/>
                  </a:lnTo>
                  <a:lnTo>
                    <a:pt x="964691" y="969263"/>
                  </a:lnTo>
                  <a:lnTo>
                    <a:pt x="0" y="484631"/>
                  </a:lnTo>
                  <a:close/>
                </a:path>
              </a:pathLst>
            </a:custGeom>
            <a:ln w="57911">
              <a:solidFill>
                <a:srgbClr val="FFC000"/>
              </a:solidFill>
            </a:ln>
          </p:spPr>
          <p:txBody>
            <a:bodyPr wrap="square" lIns="0" tIns="0" rIns="0" bIns="0" rtlCol="0"/>
            <a:lstStyle/>
            <a:p>
              <a:endParaRPr/>
            </a:p>
          </p:txBody>
        </p:sp>
        <p:sp>
          <p:nvSpPr>
            <p:cNvPr id="6" name="object 5">
              <a:extLst>
                <a:ext uri="{FF2B5EF4-FFF2-40B4-BE49-F238E27FC236}">
                  <a16:creationId xmlns:a16="http://schemas.microsoft.com/office/drawing/2014/main" id="{B5F994E5-60B1-12E6-52C9-879F7D7BE5D9}"/>
                </a:ext>
              </a:extLst>
            </p:cNvPr>
            <p:cNvSpPr/>
            <p:nvPr/>
          </p:nvSpPr>
          <p:spPr>
            <a:xfrm>
              <a:off x="5365638" y="2499014"/>
              <a:ext cx="974725" cy="604520"/>
            </a:xfrm>
            <a:custGeom>
              <a:avLst/>
              <a:gdLst/>
              <a:ahLst/>
              <a:cxnLst/>
              <a:rect l="l" t="t" r="r" b="b"/>
              <a:pathLst>
                <a:path w="974725" h="604519">
                  <a:moveTo>
                    <a:pt x="825349" y="5612"/>
                  </a:moveTo>
                  <a:lnTo>
                    <a:pt x="781595" y="5612"/>
                  </a:lnTo>
                  <a:lnTo>
                    <a:pt x="794142" y="0"/>
                  </a:lnTo>
                  <a:lnTo>
                    <a:pt x="824572" y="4902"/>
                  </a:lnTo>
                  <a:lnTo>
                    <a:pt x="825349" y="5612"/>
                  </a:lnTo>
                  <a:close/>
                </a:path>
                <a:path w="974725" h="604519">
                  <a:moveTo>
                    <a:pt x="945791" y="168147"/>
                  </a:moveTo>
                  <a:lnTo>
                    <a:pt x="847674" y="168147"/>
                  </a:lnTo>
                  <a:lnTo>
                    <a:pt x="769949" y="59169"/>
                  </a:lnTo>
                  <a:lnTo>
                    <a:pt x="770063" y="58380"/>
                  </a:lnTo>
                  <a:lnTo>
                    <a:pt x="765199" y="47040"/>
                  </a:lnTo>
                  <a:lnTo>
                    <a:pt x="764197" y="31775"/>
                  </a:lnTo>
                  <a:lnTo>
                    <a:pt x="769747" y="17526"/>
                  </a:lnTo>
                  <a:lnTo>
                    <a:pt x="781799" y="4305"/>
                  </a:lnTo>
                  <a:lnTo>
                    <a:pt x="781706" y="4902"/>
                  </a:lnTo>
                  <a:lnTo>
                    <a:pt x="781595" y="5612"/>
                  </a:lnTo>
                  <a:lnTo>
                    <a:pt x="825349" y="5612"/>
                  </a:lnTo>
                  <a:lnTo>
                    <a:pt x="835215" y="14629"/>
                  </a:lnTo>
                  <a:lnTo>
                    <a:pt x="945791" y="168147"/>
                  </a:lnTo>
                  <a:close/>
                </a:path>
                <a:path w="974725" h="604519">
                  <a:moveTo>
                    <a:pt x="35090" y="603948"/>
                  </a:moveTo>
                  <a:lnTo>
                    <a:pt x="20750" y="599223"/>
                  </a:lnTo>
                  <a:lnTo>
                    <a:pt x="8191" y="588987"/>
                  </a:lnTo>
                  <a:lnTo>
                    <a:pt x="304" y="573848"/>
                  </a:lnTo>
                  <a:lnTo>
                    <a:pt x="736" y="571041"/>
                  </a:lnTo>
                  <a:lnTo>
                    <a:pt x="0" y="559879"/>
                  </a:lnTo>
                  <a:lnTo>
                    <a:pt x="52260" y="472045"/>
                  </a:lnTo>
                  <a:lnTo>
                    <a:pt x="106273" y="402501"/>
                  </a:lnTo>
                  <a:lnTo>
                    <a:pt x="166584" y="338974"/>
                  </a:lnTo>
                  <a:lnTo>
                    <a:pt x="232574" y="280644"/>
                  </a:lnTo>
                  <a:lnTo>
                    <a:pt x="286231" y="241985"/>
                  </a:lnTo>
                  <a:lnTo>
                    <a:pt x="346862" y="205092"/>
                  </a:lnTo>
                  <a:lnTo>
                    <a:pt x="415404" y="173697"/>
                  </a:lnTo>
                  <a:lnTo>
                    <a:pt x="491451" y="149987"/>
                  </a:lnTo>
                  <a:lnTo>
                    <a:pt x="574802" y="135342"/>
                  </a:lnTo>
                  <a:lnTo>
                    <a:pt x="664197" y="133197"/>
                  </a:lnTo>
                  <a:lnTo>
                    <a:pt x="744206" y="143129"/>
                  </a:lnTo>
                  <a:lnTo>
                    <a:pt x="780351" y="149605"/>
                  </a:lnTo>
                  <a:lnTo>
                    <a:pt x="803313" y="154774"/>
                  </a:lnTo>
                  <a:lnTo>
                    <a:pt x="813257" y="157149"/>
                  </a:lnTo>
                  <a:lnTo>
                    <a:pt x="847674" y="168147"/>
                  </a:lnTo>
                  <a:lnTo>
                    <a:pt x="945791" y="168147"/>
                  </a:lnTo>
                  <a:lnTo>
                    <a:pt x="968349" y="199465"/>
                  </a:lnTo>
                  <a:lnTo>
                    <a:pt x="971791" y="213194"/>
                  </a:lnTo>
                  <a:lnTo>
                    <a:pt x="620852" y="213194"/>
                  </a:lnTo>
                  <a:lnTo>
                    <a:pt x="549591" y="219290"/>
                  </a:lnTo>
                  <a:lnTo>
                    <a:pt x="480441" y="235610"/>
                  </a:lnTo>
                  <a:lnTo>
                    <a:pt x="412597" y="261378"/>
                  </a:lnTo>
                  <a:lnTo>
                    <a:pt x="346811" y="296697"/>
                  </a:lnTo>
                  <a:lnTo>
                    <a:pt x="282231" y="342188"/>
                  </a:lnTo>
                  <a:lnTo>
                    <a:pt x="222172" y="394843"/>
                  </a:lnTo>
                  <a:lnTo>
                    <a:pt x="166878" y="453262"/>
                  </a:lnTo>
                  <a:lnTo>
                    <a:pt x="118021" y="516204"/>
                  </a:lnTo>
                  <a:lnTo>
                    <a:pt x="73977" y="583806"/>
                  </a:lnTo>
                  <a:lnTo>
                    <a:pt x="64211" y="595769"/>
                  </a:lnTo>
                  <a:lnTo>
                    <a:pt x="50419" y="602931"/>
                  </a:lnTo>
                  <a:lnTo>
                    <a:pt x="35090" y="603948"/>
                  </a:lnTo>
                  <a:close/>
                </a:path>
                <a:path w="974725" h="604519">
                  <a:moveTo>
                    <a:pt x="726159" y="383946"/>
                  </a:moveTo>
                  <a:lnTo>
                    <a:pt x="719467" y="377837"/>
                  </a:lnTo>
                  <a:lnTo>
                    <a:pt x="719493" y="377609"/>
                  </a:lnTo>
                  <a:lnTo>
                    <a:pt x="712876" y="362826"/>
                  </a:lnTo>
                  <a:lnTo>
                    <a:pt x="712684" y="347624"/>
                  </a:lnTo>
                  <a:lnTo>
                    <a:pt x="716863" y="336879"/>
                  </a:lnTo>
                  <a:lnTo>
                    <a:pt x="717231" y="334492"/>
                  </a:lnTo>
                  <a:lnTo>
                    <a:pt x="727951" y="322795"/>
                  </a:lnTo>
                  <a:lnTo>
                    <a:pt x="831862" y="248411"/>
                  </a:lnTo>
                  <a:lnTo>
                    <a:pt x="771525" y="230592"/>
                  </a:lnTo>
                  <a:lnTo>
                    <a:pt x="765048" y="228892"/>
                  </a:lnTo>
                  <a:lnTo>
                    <a:pt x="693406" y="215811"/>
                  </a:lnTo>
                  <a:lnTo>
                    <a:pt x="620852" y="213194"/>
                  </a:lnTo>
                  <a:lnTo>
                    <a:pt x="971791" y="213194"/>
                  </a:lnTo>
                  <a:lnTo>
                    <a:pt x="974394" y="223570"/>
                  </a:lnTo>
                  <a:lnTo>
                    <a:pt x="972058" y="238760"/>
                  </a:lnTo>
                  <a:lnTo>
                    <a:pt x="959954" y="253974"/>
                  </a:lnTo>
                  <a:lnTo>
                    <a:pt x="788565" y="376567"/>
                  </a:lnTo>
                  <a:lnTo>
                    <a:pt x="727290" y="376567"/>
                  </a:lnTo>
                  <a:lnTo>
                    <a:pt x="726159" y="383946"/>
                  </a:lnTo>
                  <a:close/>
                </a:path>
                <a:path w="974725" h="604519">
                  <a:moveTo>
                    <a:pt x="749642" y="393471"/>
                  </a:moveTo>
                  <a:lnTo>
                    <a:pt x="746427" y="392760"/>
                  </a:lnTo>
                  <a:lnTo>
                    <a:pt x="728611" y="386194"/>
                  </a:lnTo>
                  <a:lnTo>
                    <a:pt x="727302" y="384999"/>
                  </a:lnTo>
                  <a:lnTo>
                    <a:pt x="728410" y="377837"/>
                  </a:lnTo>
                  <a:lnTo>
                    <a:pt x="728445" y="377609"/>
                  </a:lnTo>
                  <a:lnTo>
                    <a:pt x="727290" y="376567"/>
                  </a:lnTo>
                  <a:lnTo>
                    <a:pt x="788565" y="376567"/>
                  </a:lnTo>
                  <a:lnTo>
                    <a:pt x="774166" y="386867"/>
                  </a:lnTo>
                  <a:lnTo>
                    <a:pt x="760412" y="392760"/>
                  </a:lnTo>
                  <a:lnTo>
                    <a:pt x="749642" y="393471"/>
                  </a:lnTo>
                  <a:close/>
                </a:path>
              </a:pathLst>
            </a:custGeom>
            <a:solidFill>
              <a:srgbClr val="FFC000"/>
            </a:solidFill>
          </p:spPr>
          <p:txBody>
            <a:bodyPr wrap="square" lIns="0" tIns="0" rIns="0" bIns="0" rtlCol="0"/>
            <a:lstStyle/>
            <a:p>
              <a:endParaRPr/>
            </a:p>
          </p:txBody>
        </p:sp>
      </p:grpSp>
      <p:sp>
        <p:nvSpPr>
          <p:cNvPr id="15" name="object 11">
            <a:extLst>
              <a:ext uri="{FF2B5EF4-FFF2-40B4-BE49-F238E27FC236}">
                <a16:creationId xmlns:a16="http://schemas.microsoft.com/office/drawing/2014/main" id="{297A3E45-E5C6-78E8-6122-D39AFEEBAB36}"/>
              </a:ext>
            </a:extLst>
          </p:cNvPr>
          <p:cNvSpPr txBox="1"/>
          <p:nvPr/>
        </p:nvSpPr>
        <p:spPr>
          <a:xfrm>
            <a:off x="380041" y="1277963"/>
            <a:ext cx="8909050" cy="382156"/>
          </a:xfrm>
          <a:prstGeom prst="rect">
            <a:avLst/>
          </a:prstGeom>
        </p:spPr>
        <p:txBody>
          <a:bodyPr vert="horz" wrap="square" lIns="0" tIns="12700" rIns="0" bIns="0" rtlCol="0">
            <a:spAutoFit/>
          </a:bodyPr>
          <a:lstStyle/>
          <a:p>
            <a:pPr marL="24130">
              <a:lnSpc>
                <a:spcPct val="100000"/>
              </a:lnSpc>
              <a:spcBef>
                <a:spcPts val="1975"/>
              </a:spcBef>
            </a:pPr>
            <a:r>
              <a:rPr dirty="0">
                <a:latin typeface="Arial Black"/>
                <a:cs typeface="Arial Black"/>
              </a:rPr>
              <a:t>Fields of action :</a:t>
            </a:r>
          </a:p>
        </p:txBody>
      </p:sp>
      <p:sp>
        <p:nvSpPr>
          <p:cNvPr id="16" name="object 3">
            <a:extLst>
              <a:ext uri="{FF2B5EF4-FFF2-40B4-BE49-F238E27FC236}">
                <a16:creationId xmlns:a16="http://schemas.microsoft.com/office/drawing/2014/main" id="{3D11AC49-0986-C02B-EF66-859FF7775457}"/>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Cadre politique : le Pacte vert pour l’Europe</a:t>
            </a:r>
            <a:endParaRPr lang="en-US" sz="2750" dirty="0">
              <a:latin typeface="Arial"/>
              <a:cs typeface="Arial"/>
            </a:endParaRPr>
          </a:p>
        </p:txBody>
      </p:sp>
      <p:grpSp>
        <p:nvGrpSpPr>
          <p:cNvPr id="17" name="object 6">
            <a:extLst>
              <a:ext uri="{FF2B5EF4-FFF2-40B4-BE49-F238E27FC236}">
                <a16:creationId xmlns:a16="http://schemas.microsoft.com/office/drawing/2014/main" id="{9ECB39F0-4920-5C22-FBC3-AD853F4ACD09}"/>
              </a:ext>
            </a:extLst>
          </p:cNvPr>
          <p:cNvGrpSpPr/>
          <p:nvPr/>
        </p:nvGrpSpPr>
        <p:grpSpPr>
          <a:xfrm>
            <a:off x="7366648" y="2335916"/>
            <a:ext cx="4570730" cy="2514600"/>
            <a:chOff x="6679693" y="2154332"/>
            <a:chExt cx="4570730" cy="2514600"/>
          </a:xfrm>
        </p:grpSpPr>
        <p:pic>
          <p:nvPicPr>
            <p:cNvPr id="18" name="object 7">
              <a:extLst>
                <a:ext uri="{FF2B5EF4-FFF2-40B4-BE49-F238E27FC236}">
                  <a16:creationId xmlns:a16="http://schemas.microsoft.com/office/drawing/2014/main" id="{95B60FA8-F2E1-1C83-295E-EBA312C0D732}"/>
                </a:ext>
              </a:extLst>
            </p:cNvPr>
            <p:cNvPicPr/>
            <p:nvPr/>
          </p:nvPicPr>
          <p:blipFill>
            <a:blip r:embed="rId3" cstate="print"/>
            <a:stretch>
              <a:fillRect/>
            </a:stretch>
          </p:blipFill>
          <p:spPr>
            <a:xfrm>
              <a:off x="6679693" y="2154332"/>
              <a:ext cx="4559808" cy="1581614"/>
            </a:xfrm>
            <a:prstGeom prst="rect">
              <a:avLst/>
            </a:prstGeom>
          </p:spPr>
        </p:pic>
        <p:pic>
          <p:nvPicPr>
            <p:cNvPr id="19" name="object 8">
              <a:extLst>
                <a:ext uri="{FF2B5EF4-FFF2-40B4-BE49-F238E27FC236}">
                  <a16:creationId xmlns:a16="http://schemas.microsoft.com/office/drawing/2014/main" id="{6A41801C-F483-9DDC-4794-EE71A4C19B21}"/>
                </a:ext>
              </a:extLst>
            </p:cNvPr>
            <p:cNvPicPr/>
            <p:nvPr/>
          </p:nvPicPr>
          <p:blipFill>
            <a:blip r:embed="rId4" cstate="print"/>
            <a:stretch>
              <a:fillRect/>
            </a:stretch>
          </p:blipFill>
          <p:spPr>
            <a:xfrm>
              <a:off x="6679693" y="3665842"/>
              <a:ext cx="4570476" cy="1002791"/>
            </a:xfrm>
            <a:prstGeom prst="rect">
              <a:avLst/>
            </a:prstGeom>
          </p:spPr>
        </p:pic>
      </p:grpSp>
      <p:graphicFrame>
        <p:nvGraphicFramePr>
          <p:cNvPr id="20" name="object 9">
            <a:extLst>
              <a:ext uri="{FF2B5EF4-FFF2-40B4-BE49-F238E27FC236}">
                <a16:creationId xmlns:a16="http://schemas.microsoft.com/office/drawing/2014/main" id="{B7FDA161-27DC-9D90-8A4F-8EDDAD2F4ECD}"/>
              </a:ext>
            </a:extLst>
          </p:cNvPr>
          <p:cNvGraphicFramePr>
            <a:graphicFrameLocks noGrp="1"/>
          </p:cNvGraphicFramePr>
          <p:nvPr>
            <p:extLst>
              <p:ext uri="{D42A27DB-BD31-4B8C-83A1-F6EECF244321}">
                <p14:modId xmlns:p14="http://schemas.microsoft.com/office/powerpoint/2010/main" val="172843996"/>
              </p:ext>
            </p:extLst>
          </p:nvPr>
        </p:nvGraphicFramePr>
        <p:xfrm>
          <a:off x="7355726" y="2054954"/>
          <a:ext cx="4570730" cy="2971165"/>
        </p:xfrm>
        <a:graphic>
          <a:graphicData uri="http://schemas.openxmlformats.org/drawingml/2006/table">
            <a:tbl>
              <a:tblPr firstRow="1" bandRow="1">
                <a:tableStyleId>{2D5ABB26-0587-4C30-8999-92F81FD0307C}</a:tableStyleId>
              </a:tblPr>
              <a:tblGrid>
                <a:gridCol w="4570730">
                  <a:extLst>
                    <a:ext uri="{9D8B030D-6E8A-4147-A177-3AD203B41FA5}">
                      <a16:colId xmlns:a16="http://schemas.microsoft.com/office/drawing/2014/main" val="20000"/>
                    </a:ext>
                  </a:extLst>
                </a:gridCol>
              </a:tblGrid>
              <a:tr h="2693670">
                <a:tc>
                  <a:txBody>
                    <a:bodyPr/>
                    <a:lstStyle/>
                    <a:p>
                      <a:pPr>
                        <a:lnSpc>
                          <a:spcPct val="100000"/>
                        </a:lnSpc>
                      </a:pPr>
                      <a:endParaRPr sz="1300" dirty="0">
                        <a:latin typeface="Times New Roman"/>
                        <a:cs typeface="Times New Roman"/>
                      </a:endParaRPr>
                    </a:p>
                  </a:txBody>
                  <a:tcPr marL="0" marR="0" marT="0" marB="0">
                    <a:lnL w="38100">
                      <a:solidFill>
                        <a:srgbClr val="FFC000"/>
                      </a:solidFill>
                      <a:prstDash val="solid"/>
                    </a:lnL>
                    <a:lnR w="38100">
                      <a:solidFill>
                        <a:srgbClr val="FFC000"/>
                      </a:solidFill>
                      <a:prstDash val="solid"/>
                    </a:lnR>
                    <a:lnT w="38100">
                      <a:solidFill>
                        <a:srgbClr val="FFC000"/>
                      </a:solidFill>
                      <a:prstDash val="solid"/>
                    </a:lnT>
                  </a:tcPr>
                </a:tc>
                <a:extLst>
                  <a:ext uri="{0D108BD9-81ED-4DB2-BD59-A6C34878D82A}">
                    <a16:rowId xmlns:a16="http://schemas.microsoft.com/office/drawing/2014/main" val="10000"/>
                  </a:ext>
                </a:extLst>
              </a:tr>
              <a:tr h="208915">
                <a:tc>
                  <a:txBody>
                    <a:bodyPr/>
                    <a:lstStyle/>
                    <a:p>
                      <a:pPr marL="100965">
                        <a:lnSpc>
                          <a:spcPts val="1295"/>
                        </a:lnSpc>
                        <a:spcBef>
                          <a:spcPts val="250"/>
                        </a:spcBef>
                      </a:pPr>
                      <a:r>
                        <a:rPr sz="1058" dirty="0">
                          <a:solidFill>
                            <a:srgbClr val="003477"/>
                          </a:solidFill>
                          <a:latin typeface="Arial"/>
                          <a:cs typeface="Arial"/>
                        </a:rPr>
                        <a:t>+ from 2026 : Route transport part of the émissions trading système</a:t>
                      </a:r>
                      <a:endParaRPr sz="1150" dirty="0">
                        <a:latin typeface="Arial"/>
                        <a:cs typeface="Arial"/>
                      </a:endParaRPr>
                    </a:p>
                  </a:txBody>
                  <a:tcPr marL="0" marR="0" marT="31750" marB="0">
                    <a:lnL w="38100">
                      <a:solidFill>
                        <a:srgbClr val="FFC000"/>
                      </a:solidFill>
                      <a:prstDash val="solid"/>
                    </a:lnL>
                    <a:lnR w="38100">
                      <a:solidFill>
                        <a:srgbClr val="FFC000"/>
                      </a:solidFill>
                      <a:prstDash val="solid"/>
                    </a:lnR>
                    <a:solidFill>
                      <a:srgbClr val="F5F5F5"/>
                    </a:solidFill>
                  </a:tcPr>
                </a:tc>
                <a:extLst>
                  <a:ext uri="{0D108BD9-81ED-4DB2-BD59-A6C34878D82A}">
                    <a16:rowId xmlns:a16="http://schemas.microsoft.com/office/drawing/2014/main" val="10001"/>
                  </a:ext>
                </a:extLst>
              </a:tr>
              <a:tr h="68580">
                <a:tc>
                  <a:txBody>
                    <a:bodyPr/>
                    <a:lstStyle/>
                    <a:p>
                      <a:pPr>
                        <a:lnSpc>
                          <a:spcPct val="100000"/>
                        </a:lnSpc>
                      </a:pPr>
                      <a:endParaRPr sz="200" dirty="0">
                        <a:latin typeface="Times New Roman"/>
                        <a:cs typeface="Times New Roman"/>
                      </a:endParaRPr>
                    </a:p>
                  </a:txBody>
                  <a:tcPr marL="0" marR="0" marT="0" marB="0">
                    <a:lnL w="38100">
                      <a:solidFill>
                        <a:srgbClr val="FFC000"/>
                      </a:solidFill>
                      <a:prstDash val="solid"/>
                    </a:lnL>
                    <a:lnR w="38100">
                      <a:solidFill>
                        <a:srgbClr val="FFC000"/>
                      </a:solidFill>
                      <a:prstDash val="solid"/>
                    </a:lnR>
                    <a:lnB w="38100">
                      <a:solidFill>
                        <a:srgbClr val="FFC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3065222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3F951C8-7404-F051-9E7F-5AA1A9C35D99}"/>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Cadre politique : le Pacte vert pour l’Europe</a:t>
            </a:r>
            <a:endParaRPr lang="en-US" sz="2750" dirty="0">
              <a:latin typeface="Arial"/>
              <a:cs typeface="Arial"/>
            </a:endParaRPr>
          </a:p>
        </p:txBody>
      </p:sp>
      <p:sp>
        <p:nvSpPr>
          <p:cNvPr id="7" name="object 3">
            <a:extLst>
              <a:ext uri="{FF2B5EF4-FFF2-40B4-BE49-F238E27FC236}">
                <a16:creationId xmlns:a16="http://schemas.microsoft.com/office/drawing/2014/main" id="{838F8C5C-A87F-D498-48A1-76DEF438B8A2}"/>
              </a:ext>
            </a:extLst>
          </p:cNvPr>
          <p:cNvSpPr txBox="1"/>
          <p:nvPr/>
        </p:nvSpPr>
        <p:spPr>
          <a:xfrm>
            <a:off x="380041" y="1397927"/>
            <a:ext cx="10616565" cy="4349909"/>
          </a:xfrm>
          <a:prstGeom prst="rect">
            <a:avLst/>
          </a:prstGeom>
        </p:spPr>
        <p:txBody>
          <a:bodyPr vert="horz" wrap="square" lIns="0" tIns="12700" rIns="0" bIns="0" rtlCol="0">
            <a:spAutoFit/>
          </a:bodyPr>
          <a:lstStyle/>
          <a:p>
            <a:pPr marL="12700">
              <a:lnSpc>
                <a:spcPct val="100000"/>
              </a:lnSpc>
              <a:spcBef>
                <a:spcPts val="100"/>
              </a:spcBef>
            </a:pPr>
            <a:r>
              <a:rPr b="1" dirty="0">
                <a:solidFill>
                  <a:srgbClr val="006B93"/>
                </a:solidFill>
                <a:latin typeface="+mj-lt"/>
                <a:cs typeface="Arial"/>
              </a:rPr>
              <a:t>Cadre politique : loi fédérale sur la protection du climat (KSG)</a:t>
            </a:r>
            <a:endParaRPr b="1" dirty="0">
              <a:latin typeface="+mj-lt"/>
              <a:cs typeface="Arial"/>
            </a:endParaRPr>
          </a:p>
          <a:p>
            <a:pPr marL="24130" marR="444500">
              <a:lnSpc>
                <a:spcPts val="2010"/>
              </a:lnSpc>
              <a:spcBef>
                <a:spcPts val="2065"/>
              </a:spcBef>
            </a:pPr>
            <a:r>
              <a:rPr sz="1610" dirty="0">
                <a:cs typeface="Arial"/>
              </a:rPr>
              <a:t>The amended Climat Protection Act 2021 stipulates a reduction in émissions in the transport secteur by by 48% in 2030 compared to 1990.</a:t>
            </a:r>
            <a:endParaRPr sz="1750" dirty="0">
              <a:cs typeface="Arial"/>
            </a:endParaRPr>
          </a:p>
          <a:p>
            <a:pPr marL="24130" marR="5080">
              <a:lnSpc>
                <a:spcPts val="1889"/>
              </a:lnSpc>
              <a:spcBef>
                <a:spcPts val="995"/>
              </a:spcBef>
            </a:pPr>
            <a:r>
              <a:rPr sz="1610" dirty="0">
                <a:cs typeface="Arial"/>
              </a:rPr>
              <a:t>The German government's Climat Action Program 2030 structures the mesures to achieve this objectif in six fields of action :</a:t>
            </a:r>
            <a:endParaRPr sz="1750" dirty="0">
              <a:cs typeface="Arial"/>
            </a:endParaRPr>
          </a:p>
          <a:p>
            <a:pPr marL="311150" indent="-287020">
              <a:lnSpc>
                <a:spcPct val="100000"/>
              </a:lnSpc>
              <a:spcBef>
                <a:spcPts val="800"/>
              </a:spcBef>
              <a:buClr>
                <a:srgbClr val="006B93"/>
              </a:buClr>
              <a:buSzPct val="102857"/>
              <a:buChar char="•"/>
              <a:tabLst>
                <a:tab pos="311150" algn="l"/>
              </a:tabLst>
            </a:pPr>
            <a:r>
              <a:rPr sz="1472" dirty="0"/>
              <a:t>Voyageurs transport : strengthening the environnemental réseau</a:t>
            </a:r>
          </a:p>
          <a:p>
            <a:pPr marL="311150" indent="-287020">
              <a:lnSpc>
                <a:spcPct val="100000"/>
              </a:lnSpc>
              <a:spcBef>
                <a:spcPts val="840"/>
              </a:spcBef>
              <a:buClr>
                <a:srgbClr val="006B93"/>
              </a:buClr>
              <a:buSzPct val="102857"/>
              <a:buChar char="•"/>
              <a:tabLst>
                <a:tab pos="311150" algn="l"/>
              </a:tabLst>
            </a:pPr>
            <a:r>
              <a:rPr sz="1472" dirty="0"/>
              <a:t>Fret transport : shifting transportation to rail and inland voies navigables</a:t>
            </a:r>
          </a:p>
          <a:p>
            <a:pPr marL="311150" indent="-287020">
              <a:lnSpc>
                <a:spcPct val="100000"/>
              </a:lnSpc>
              <a:spcBef>
                <a:spcPts val="830"/>
              </a:spcBef>
              <a:buClr>
                <a:srgbClr val="006B93"/>
              </a:buClr>
              <a:buSzPct val="102857"/>
              <a:buChar char="•"/>
              <a:tabLst>
                <a:tab pos="311150" algn="l"/>
              </a:tabLst>
            </a:pPr>
            <a:r>
              <a:rPr sz="1472" dirty="0"/>
              <a:t>Alternative carburants : biofuels and e-fuels in air, navire and heavy marchandises transport</a:t>
            </a:r>
          </a:p>
          <a:p>
            <a:pPr marL="311150" indent="-287020">
              <a:lnSpc>
                <a:spcPct val="100000"/>
              </a:lnSpc>
              <a:spcBef>
                <a:spcPts val="830"/>
              </a:spcBef>
              <a:buClr>
                <a:srgbClr val="006B93"/>
              </a:buClr>
              <a:buSzPct val="102857"/>
              <a:buChar char="•"/>
              <a:tabLst>
                <a:tab pos="311150" algn="l"/>
              </a:tabLst>
            </a:pPr>
            <a:r>
              <a:rPr sz="1472" dirty="0"/>
              <a:t>Voyageurs voitures : increasing the proportion of électrique voitures</a:t>
            </a:r>
          </a:p>
          <a:p>
            <a:pPr marL="311150" indent="-287020">
              <a:lnSpc>
                <a:spcPct val="100000"/>
              </a:lnSpc>
              <a:spcBef>
                <a:spcPts val="840"/>
              </a:spcBef>
              <a:buClr>
                <a:srgbClr val="006B93"/>
              </a:buClr>
              <a:buSzPct val="102857"/>
              <a:buChar char="•"/>
              <a:tabLst>
                <a:tab pos="311150" algn="l"/>
              </a:tabLst>
            </a:pPr>
            <a:r>
              <a:rPr sz="1472" dirty="0"/>
              <a:t>Commercial véhicules : Camions with climate-friendly drives</a:t>
            </a:r>
          </a:p>
          <a:p>
            <a:pPr marL="310515" indent="-286385">
              <a:lnSpc>
                <a:spcPct val="100000"/>
              </a:lnSpc>
              <a:spcBef>
                <a:spcPts val="835"/>
              </a:spcBef>
              <a:buClr>
                <a:srgbClr val="006B93"/>
              </a:buClr>
              <a:buSzPct val="102857"/>
              <a:buChar char="•"/>
              <a:tabLst>
                <a:tab pos="310515" algn="l"/>
              </a:tabLst>
            </a:pPr>
            <a:r>
              <a:rPr sz="1472" dirty="0"/>
              <a:t>Digital networking : e.g. linking different modes of transport via digital mobilité platforms</a:t>
            </a:r>
          </a:p>
        </p:txBody>
      </p:sp>
    </p:spTree>
    <p:extLst>
      <p:ext uri="{BB962C8B-B14F-4D97-AF65-F5344CB8AC3E}">
        <p14:creationId xmlns:p14="http://schemas.microsoft.com/office/powerpoint/2010/main" val="285424475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C6BD7C7F-34F1-8254-C533-EF9E22C3B7E8}"/>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Transition des transports / du trafic</a:t>
            </a:r>
            <a:endParaRPr lang="en-US" sz="2750" dirty="0">
              <a:latin typeface="Arial"/>
              <a:cs typeface="Arial"/>
            </a:endParaRPr>
          </a:p>
        </p:txBody>
      </p:sp>
      <p:pic>
        <p:nvPicPr>
          <p:cNvPr id="5" name="object 5">
            <a:extLst>
              <a:ext uri="{FF2B5EF4-FFF2-40B4-BE49-F238E27FC236}">
                <a16:creationId xmlns:a16="http://schemas.microsoft.com/office/drawing/2014/main" id="{7CEA64B3-5E89-0F71-DB51-03BFC88BAD8C}"/>
              </a:ext>
            </a:extLst>
          </p:cNvPr>
          <p:cNvPicPr/>
          <p:nvPr/>
        </p:nvPicPr>
        <p:blipFill>
          <a:blip r:embed="rId2" cstate="print"/>
          <a:stretch>
            <a:fillRect/>
          </a:stretch>
        </p:blipFill>
        <p:spPr>
          <a:xfrm>
            <a:off x="5067681" y="1651973"/>
            <a:ext cx="5981700" cy="3162300"/>
          </a:xfrm>
          <a:prstGeom prst="rect">
            <a:avLst/>
          </a:prstGeom>
        </p:spPr>
      </p:pic>
      <p:sp>
        <p:nvSpPr>
          <p:cNvPr id="6" name="object 3">
            <a:extLst>
              <a:ext uri="{FF2B5EF4-FFF2-40B4-BE49-F238E27FC236}">
                <a16:creationId xmlns:a16="http://schemas.microsoft.com/office/drawing/2014/main" id="{63FF2A1C-5F8D-179A-E772-677891C6CE29}"/>
              </a:ext>
            </a:extLst>
          </p:cNvPr>
          <p:cNvSpPr txBox="1"/>
          <p:nvPr/>
        </p:nvSpPr>
        <p:spPr>
          <a:xfrm>
            <a:off x="501650" y="1565274"/>
            <a:ext cx="4395470" cy="2702663"/>
          </a:xfrm>
          <a:prstGeom prst="rect">
            <a:avLst/>
          </a:prstGeom>
        </p:spPr>
        <p:txBody>
          <a:bodyPr vert="horz" wrap="square" lIns="0" tIns="98425" rIns="0" bIns="0" rtlCol="0">
            <a:spAutoFit/>
          </a:bodyPr>
          <a:lstStyle/>
          <a:p>
            <a:pPr marL="12700">
              <a:lnSpc>
                <a:spcPct val="100000"/>
              </a:lnSpc>
              <a:spcBef>
                <a:spcPts val="775"/>
              </a:spcBef>
            </a:pPr>
            <a:r>
              <a:rPr sz="1610" dirty="0">
                <a:solidFill>
                  <a:srgbClr val="006B93"/>
                </a:solidFill>
                <a:latin typeface="Arial Black"/>
                <a:cs typeface="Arial Black"/>
              </a:rPr>
              <a:t>Transition du trafic</a:t>
            </a:r>
            <a:endParaRPr sz="1750" dirty="0">
              <a:latin typeface="Arial Black"/>
              <a:cs typeface="Arial Black"/>
            </a:endParaRPr>
          </a:p>
          <a:p>
            <a:pPr marL="12700" marR="529590">
              <a:lnSpc>
                <a:spcPts val="1889"/>
              </a:lnSpc>
              <a:spcBef>
                <a:spcPts val="915"/>
              </a:spcBef>
            </a:pPr>
            <a:r>
              <a:rPr sz="1610" dirty="0">
                <a:latin typeface="Arial"/>
                <a:cs typeface="Arial"/>
              </a:rPr>
              <a:t>= the processus towards a durable transport système</a:t>
            </a:r>
            <a:endParaRPr sz="1750" dirty="0">
              <a:latin typeface="Arial"/>
              <a:cs typeface="Arial"/>
            </a:endParaRPr>
          </a:p>
          <a:p>
            <a:pPr marL="12700" marR="5080">
              <a:lnSpc>
                <a:spcPts val="1889"/>
              </a:lnSpc>
              <a:spcBef>
                <a:spcPts val="994"/>
              </a:spcBef>
            </a:pPr>
            <a:r>
              <a:rPr sz="1610" dirty="0">
                <a:latin typeface="Arial"/>
                <a:cs typeface="Arial"/>
              </a:rPr>
              <a:t>All trois aspects of sustainability must be taken into account :</a:t>
            </a:r>
            <a:endParaRPr sz="1750" dirty="0">
              <a:latin typeface="Arial"/>
              <a:cs typeface="Arial"/>
            </a:endParaRPr>
          </a:p>
          <a:p>
            <a:pPr marL="299085" indent="-286385">
              <a:lnSpc>
                <a:spcPct val="100000"/>
              </a:lnSpc>
              <a:spcBef>
                <a:spcPts val="800"/>
              </a:spcBef>
              <a:buClr>
                <a:srgbClr val="006B93"/>
              </a:buClr>
              <a:buSzPct val="102857"/>
              <a:buChar char="•"/>
              <a:tabLst>
                <a:tab pos="299085" algn="l"/>
              </a:tabLst>
            </a:pPr>
            <a:r>
              <a:rPr sz="1750" dirty="0">
                <a:latin typeface="Arial"/>
                <a:cs typeface="Arial"/>
              </a:rPr>
              <a:t>Ecological</a:t>
            </a:r>
            <a:r>
              <a:rPr sz="1750" spc="-40"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30"/>
              </a:spcBef>
              <a:buClr>
                <a:srgbClr val="006B93"/>
              </a:buClr>
              <a:buSzPct val="102857"/>
              <a:buChar char="•"/>
              <a:tabLst>
                <a:tab pos="299085" algn="l"/>
              </a:tabLst>
            </a:pPr>
            <a:r>
              <a:rPr sz="1750" spc="-40" dirty="0">
                <a:latin typeface="Arial"/>
                <a:cs typeface="Arial"/>
              </a:rPr>
              <a:t>Social</a:t>
            </a:r>
            <a:r>
              <a:rPr sz="1750" spc="-85"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40"/>
              </a:spcBef>
              <a:buClr>
                <a:srgbClr val="006B93"/>
              </a:buClr>
              <a:buSzPct val="102857"/>
              <a:buChar char="•"/>
              <a:tabLst>
                <a:tab pos="299085" algn="l"/>
              </a:tabLst>
            </a:pPr>
            <a:r>
              <a:rPr sz="1610" dirty="0">
                <a:latin typeface="Arial"/>
                <a:cs typeface="Arial"/>
              </a:rPr>
              <a:t>Économique sustainability</a:t>
            </a:r>
            <a:endParaRPr sz="1750" dirty="0">
              <a:latin typeface="Arial"/>
              <a:cs typeface="Arial"/>
            </a:endParaRPr>
          </a:p>
        </p:txBody>
      </p:sp>
    </p:spTree>
    <p:extLst>
      <p:ext uri="{BB962C8B-B14F-4D97-AF65-F5344CB8AC3E}">
        <p14:creationId xmlns:p14="http://schemas.microsoft.com/office/powerpoint/2010/main" val="366151634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7017-BB3D-3C9F-AA79-7342F8E5D4D1}"/>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B9E6DD22-1C0A-0F33-784E-84CE8B795C96}"/>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2944" spc="0" dirty="0">
                <a:solidFill>
                  <a:srgbClr val="F26211"/>
                </a:solidFill>
              </a:rPr>
              <a:t>Trafic et environnement</a:t>
            </a:r>
          </a:p>
          <a:p>
            <a:pPr marL="12700" hangingPunct="1">
              <a:lnSpc>
                <a:spcPct val="100000"/>
              </a:lnSpc>
              <a:spcBef>
                <a:spcPts val="135"/>
              </a:spcBef>
            </a:pPr>
            <a:r>
              <a:rPr lang="en-US" sz="2530" b="0" dirty="0">
                <a:latin typeface="Arial"/>
                <a:cs typeface="Arial"/>
              </a:rPr>
              <a:t>Transition des transports / du trafic</a:t>
            </a:r>
            <a:endParaRPr lang="en-US" sz="2750" dirty="0">
              <a:latin typeface="Arial"/>
              <a:cs typeface="Arial"/>
            </a:endParaRPr>
          </a:p>
        </p:txBody>
      </p:sp>
      <p:grpSp>
        <p:nvGrpSpPr>
          <p:cNvPr id="2" name="object 6">
            <a:extLst>
              <a:ext uri="{FF2B5EF4-FFF2-40B4-BE49-F238E27FC236}">
                <a16:creationId xmlns:a16="http://schemas.microsoft.com/office/drawing/2014/main" id="{4FC37CD6-3774-BE9B-3BA7-AF551A59C654}"/>
              </a:ext>
            </a:extLst>
          </p:cNvPr>
          <p:cNvGrpSpPr/>
          <p:nvPr/>
        </p:nvGrpSpPr>
        <p:grpSpPr>
          <a:xfrm>
            <a:off x="3909059" y="1667675"/>
            <a:ext cx="3703320" cy="650875"/>
            <a:chOff x="3909059" y="1667675"/>
            <a:chExt cx="3703320" cy="650875"/>
          </a:xfrm>
        </p:grpSpPr>
        <p:sp>
          <p:nvSpPr>
            <p:cNvPr id="3" name="object 7">
              <a:extLst>
                <a:ext uri="{FF2B5EF4-FFF2-40B4-BE49-F238E27FC236}">
                  <a16:creationId xmlns:a16="http://schemas.microsoft.com/office/drawing/2014/main" id="{1488CE1A-B630-2967-BE5E-6458DB59CCF7}"/>
                </a:ext>
              </a:extLst>
            </p:cNvPr>
            <p:cNvSpPr/>
            <p:nvPr/>
          </p:nvSpPr>
          <p:spPr>
            <a:xfrm>
              <a:off x="3915155" y="1673771"/>
              <a:ext cx="3691254" cy="638810"/>
            </a:xfrm>
            <a:custGeom>
              <a:avLst/>
              <a:gdLst/>
              <a:ahLst/>
              <a:cxnLst/>
              <a:rect l="l" t="t" r="r" b="b"/>
              <a:pathLst>
                <a:path w="3691254" h="638810">
                  <a:moveTo>
                    <a:pt x="3584702" y="638555"/>
                  </a:moveTo>
                  <a:lnTo>
                    <a:pt x="106426" y="638555"/>
                  </a:lnTo>
                  <a:lnTo>
                    <a:pt x="64990" y="630195"/>
                  </a:lnTo>
                  <a:lnTo>
                    <a:pt x="31161" y="607393"/>
                  </a:lnTo>
                  <a:lnTo>
                    <a:pt x="8360" y="573564"/>
                  </a:lnTo>
                  <a:lnTo>
                    <a:pt x="0" y="532129"/>
                  </a:lnTo>
                  <a:lnTo>
                    <a:pt x="0" y="106424"/>
                  </a:lnTo>
                  <a:lnTo>
                    <a:pt x="8360" y="64990"/>
                  </a:lnTo>
                  <a:lnTo>
                    <a:pt x="31161" y="31161"/>
                  </a:lnTo>
                  <a:lnTo>
                    <a:pt x="64990" y="8360"/>
                  </a:lnTo>
                  <a:lnTo>
                    <a:pt x="106426" y="0"/>
                  </a:lnTo>
                  <a:lnTo>
                    <a:pt x="3584702" y="0"/>
                  </a:lnTo>
                  <a:lnTo>
                    <a:pt x="3626137" y="8360"/>
                  </a:lnTo>
                  <a:lnTo>
                    <a:pt x="3659964" y="31161"/>
                  </a:lnTo>
                  <a:lnTo>
                    <a:pt x="3682767" y="64990"/>
                  </a:lnTo>
                  <a:lnTo>
                    <a:pt x="3691128" y="106424"/>
                  </a:lnTo>
                  <a:lnTo>
                    <a:pt x="3691128" y="532129"/>
                  </a:lnTo>
                  <a:lnTo>
                    <a:pt x="3682767" y="573564"/>
                  </a:lnTo>
                  <a:lnTo>
                    <a:pt x="3659964" y="607393"/>
                  </a:lnTo>
                  <a:lnTo>
                    <a:pt x="3626137" y="630195"/>
                  </a:lnTo>
                  <a:lnTo>
                    <a:pt x="3584702" y="638555"/>
                  </a:lnTo>
                  <a:close/>
                </a:path>
              </a:pathLst>
            </a:custGeom>
            <a:solidFill>
              <a:srgbClr val="00CC66"/>
            </a:solidFill>
          </p:spPr>
          <p:txBody>
            <a:bodyPr wrap="square" lIns="0" tIns="0" rIns="0" bIns="0" rtlCol="0"/>
            <a:lstStyle/>
            <a:p>
              <a:endParaRPr/>
            </a:p>
          </p:txBody>
        </p:sp>
        <p:sp>
          <p:nvSpPr>
            <p:cNvPr id="7" name="object 8">
              <a:extLst>
                <a:ext uri="{FF2B5EF4-FFF2-40B4-BE49-F238E27FC236}">
                  <a16:creationId xmlns:a16="http://schemas.microsoft.com/office/drawing/2014/main" id="{44D4F2CD-289C-AD10-68C5-7F19D89D0516}"/>
                </a:ext>
              </a:extLst>
            </p:cNvPr>
            <p:cNvSpPr/>
            <p:nvPr/>
          </p:nvSpPr>
          <p:spPr>
            <a:xfrm>
              <a:off x="3915155" y="1673771"/>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6" y="0"/>
                  </a:lnTo>
                  <a:lnTo>
                    <a:pt x="3584702" y="0"/>
                  </a:lnTo>
                  <a:lnTo>
                    <a:pt x="3584702" y="0"/>
                  </a:lnTo>
                  <a:lnTo>
                    <a:pt x="3626137" y="8360"/>
                  </a:lnTo>
                  <a:lnTo>
                    <a:pt x="3659964" y="31161"/>
                  </a:lnTo>
                  <a:lnTo>
                    <a:pt x="3682767" y="64990"/>
                  </a:lnTo>
                  <a:lnTo>
                    <a:pt x="3691128" y="106424"/>
                  </a:lnTo>
                  <a:lnTo>
                    <a:pt x="3691128" y="532129"/>
                  </a:lnTo>
                  <a:lnTo>
                    <a:pt x="3691128" y="532129"/>
                  </a:lnTo>
                  <a:lnTo>
                    <a:pt x="3584702" y="638555"/>
                  </a:lnTo>
                  <a:lnTo>
                    <a:pt x="106426" y="638555"/>
                  </a:lnTo>
                  <a:lnTo>
                    <a:pt x="106426" y="638555"/>
                  </a:lnTo>
                  <a:lnTo>
                    <a:pt x="0" y="532129"/>
                  </a:lnTo>
                  <a:lnTo>
                    <a:pt x="0" y="106424"/>
                  </a:lnTo>
                  <a:close/>
                </a:path>
              </a:pathLst>
            </a:custGeom>
            <a:ln w="12192">
              <a:solidFill>
                <a:srgbClr val="D6D6D6"/>
              </a:solidFill>
            </a:ln>
          </p:spPr>
          <p:txBody>
            <a:bodyPr wrap="square" lIns="0" tIns="0" rIns="0" bIns="0" rtlCol="0"/>
            <a:lstStyle/>
            <a:p>
              <a:endParaRPr/>
            </a:p>
          </p:txBody>
        </p:sp>
      </p:grpSp>
      <p:sp>
        <p:nvSpPr>
          <p:cNvPr id="8" name="object 9">
            <a:extLst>
              <a:ext uri="{FF2B5EF4-FFF2-40B4-BE49-F238E27FC236}">
                <a16:creationId xmlns:a16="http://schemas.microsoft.com/office/drawing/2014/main" id="{AA28C511-B28B-C608-E12F-EF6CA1740059}"/>
              </a:ext>
            </a:extLst>
          </p:cNvPr>
          <p:cNvSpPr txBox="1"/>
          <p:nvPr/>
        </p:nvSpPr>
        <p:spPr>
          <a:xfrm>
            <a:off x="4846205" y="1801547"/>
            <a:ext cx="1982470" cy="798830"/>
          </a:xfrm>
          <a:prstGeom prst="rect">
            <a:avLst/>
          </a:prstGeom>
        </p:spPr>
        <p:txBody>
          <a:bodyPr vert="horz" wrap="square" lIns="0" tIns="12700" rIns="0" bIns="0" rtlCol="0">
            <a:spAutoFit/>
          </a:bodyPr>
          <a:lstStyle/>
          <a:p>
            <a:pPr marL="36195">
              <a:lnSpc>
                <a:spcPct val="100000"/>
              </a:lnSpc>
              <a:spcBef>
                <a:spcPts val="100"/>
              </a:spcBef>
            </a:pPr>
            <a:r>
              <a:rPr sz="1794" dirty="0">
                <a:solidFill>
                  <a:srgbClr val="FFFFFF"/>
                </a:solidFill>
                <a:latin typeface="Arial"/>
                <a:cs typeface="Arial"/>
              </a:rPr>
              <a:t>Trafic turnaround</a:t>
            </a:r>
            <a:endParaRPr sz="1950" dirty="0">
              <a:latin typeface="Arial"/>
              <a:cs typeface="Arial"/>
            </a:endParaRPr>
          </a:p>
          <a:p>
            <a:pPr marL="12700">
              <a:lnSpc>
                <a:spcPct val="100000"/>
              </a:lnSpc>
              <a:spcBef>
                <a:spcPts val="1885"/>
              </a:spcBef>
            </a:pPr>
            <a:r>
              <a:rPr sz="1426" dirty="0">
                <a:solidFill>
                  <a:srgbClr val="00CC66"/>
                </a:solidFill>
                <a:latin typeface="Arial"/>
                <a:cs typeface="Arial"/>
              </a:rPr>
              <a:t>Based on two pillars :</a:t>
            </a:r>
            <a:endParaRPr sz="1550" dirty="0">
              <a:latin typeface="Arial"/>
              <a:cs typeface="Arial"/>
            </a:endParaRPr>
          </a:p>
        </p:txBody>
      </p:sp>
      <p:sp>
        <p:nvSpPr>
          <p:cNvPr id="9" name="object 12">
            <a:extLst>
              <a:ext uri="{FF2B5EF4-FFF2-40B4-BE49-F238E27FC236}">
                <a16:creationId xmlns:a16="http://schemas.microsoft.com/office/drawing/2014/main" id="{34C2F3FB-BD19-F9A6-38E2-4568469F66BB}"/>
              </a:ext>
            </a:extLst>
          </p:cNvPr>
          <p:cNvSpPr txBox="1"/>
          <p:nvPr/>
        </p:nvSpPr>
        <p:spPr>
          <a:xfrm>
            <a:off x="1675129" y="3806253"/>
            <a:ext cx="3654425" cy="251351"/>
          </a:xfrm>
          <a:prstGeom prst="rect">
            <a:avLst/>
          </a:prstGeom>
        </p:spPr>
        <p:txBody>
          <a:bodyPr vert="horz" wrap="square" lIns="0" tIns="12700" rIns="0" bIns="0" rtlCol="0">
            <a:spAutoFit/>
          </a:bodyPr>
          <a:lstStyle/>
          <a:p>
            <a:pPr marL="38100">
              <a:lnSpc>
                <a:spcPct val="100000"/>
              </a:lnSpc>
              <a:spcBef>
                <a:spcPts val="100"/>
              </a:spcBef>
            </a:pPr>
            <a:r>
              <a:rPr sz="2139" b="1" baseline="-10752" dirty="0">
                <a:solidFill>
                  <a:srgbClr val="006B93"/>
                </a:solidFill>
                <a:cs typeface="Segoe UI Symbol"/>
              </a:rPr>
              <a:t>🡪 Avoiding et relocating trafic</a:t>
            </a:r>
            <a:endParaRPr sz="1550" b="1" dirty="0">
              <a:cs typeface="Arial"/>
            </a:endParaRPr>
          </a:p>
        </p:txBody>
      </p:sp>
      <p:sp>
        <p:nvSpPr>
          <p:cNvPr id="10" name="object 13">
            <a:extLst>
              <a:ext uri="{FF2B5EF4-FFF2-40B4-BE49-F238E27FC236}">
                <a16:creationId xmlns:a16="http://schemas.microsoft.com/office/drawing/2014/main" id="{2FAB6772-72C0-9366-613B-E3D92ACB4024}"/>
              </a:ext>
            </a:extLst>
          </p:cNvPr>
          <p:cNvSpPr txBox="1"/>
          <p:nvPr/>
        </p:nvSpPr>
        <p:spPr>
          <a:xfrm>
            <a:off x="2007008" y="4185675"/>
            <a:ext cx="3459071" cy="1567096"/>
          </a:xfrm>
          <a:prstGeom prst="rect">
            <a:avLst/>
          </a:prstGeom>
        </p:spPr>
        <p:txBody>
          <a:bodyPr vert="horz" wrap="square" lIns="0" tIns="12700" rIns="0" bIns="0" rtlCol="0">
            <a:spAutoFit/>
          </a:bodyPr>
          <a:lstStyle/>
          <a:p>
            <a:pPr marL="298450" indent="-285750">
              <a:lnSpc>
                <a:spcPts val="1850"/>
              </a:lnSpc>
              <a:spcBef>
                <a:spcPts val="100"/>
              </a:spcBef>
              <a:buChar char="-"/>
              <a:tabLst>
                <a:tab pos="298450" algn="l"/>
              </a:tabLst>
            </a:pPr>
            <a:r>
              <a:rPr sz="2325" baseline="3584" dirty="0">
                <a:solidFill>
                  <a:srgbClr val="006B93"/>
                </a:solidFill>
                <a:cs typeface="Arial"/>
              </a:rPr>
              <a:t>Reduction</a:t>
            </a:r>
            <a:r>
              <a:rPr sz="2325" spc="-67" baseline="3584" dirty="0">
                <a:solidFill>
                  <a:srgbClr val="006B93"/>
                </a:solidFill>
                <a:cs typeface="Arial"/>
              </a:rPr>
              <a:t> </a:t>
            </a:r>
            <a:r>
              <a:rPr sz="2325" baseline="3584" dirty="0">
                <a:solidFill>
                  <a:srgbClr val="006B93"/>
                </a:solidFill>
                <a:cs typeface="Arial"/>
              </a:rPr>
              <a:t>of</a:t>
            </a:r>
            <a:r>
              <a:rPr sz="2325" spc="-67" baseline="3584" dirty="0">
                <a:solidFill>
                  <a:srgbClr val="006B93"/>
                </a:solidFill>
                <a:cs typeface="Arial"/>
              </a:rPr>
              <a:t> </a:t>
            </a:r>
            <a:r>
              <a:rPr sz="2325" spc="-37" baseline="3584" dirty="0">
                <a:solidFill>
                  <a:srgbClr val="006B93"/>
                </a:solidFill>
                <a:cs typeface="Arial"/>
              </a:rPr>
              <a:t>MIV</a:t>
            </a:r>
            <a:endParaRPr sz="2325" baseline="3584" dirty="0">
              <a:cs typeface="Arial"/>
            </a:endParaRPr>
          </a:p>
          <a:p>
            <a:pPr marL="298450" indent="-285750">
              <a:lnSpc>
                <a:spcPts val="1850"/>
              </a:lnSpc>
              <a:buChar char="-"/>
              <a:tabLst>
                <a:tab pos="298450" algn="l"/>
              </a:tabLst>
            </a:pPr>
            <a:r>
              <a:rPr sz="2325" spc="-15" baseline="1792" dirty="0">
                <a:solidFill>
                  <a:srgbClr val="006B93"/>
                </a:solidFill>
                <a:cs typeface="Arial"/>
              </a:rPr>
              <a:t>Expansion</a:t>
            </a:r>
            <a:r>
              <a:rPr sz="2325" spc="-82" baseline="1792" dirty="0">
                <a:solidFill>
                  <a:srgbClr val="006B93"/>
                </a:solidFill>
                <a:cs typeface="Arial"/>
              </a:rPr>
              <a:t> </a:t>
            </a:r>
            <a:r>
              <a:rPr sz="2325" baseline="1792" dirty="0">
                <a:solidFill>
                  <a:srgbClr val="006B93"/>
                </a:solidFill>
                <a:cs typeface="Arial"/>
              </a:rPr>
              <a:t>of</a:t>
            </a:r>
            <a:r>
              <a:rPr sz="2325" spc="-67" baseline="1792" dirty="0">
                <a:solidFill>
                  <a:srgbClr val="006B93"/>
                </a:solidFill>
                <a:cs typeface="Arial"/>
              </a:rPr>
              <a:t> </a:t>
            </a:r>
            <a:r>
              <a:rPr sz="2325" spc="-44" baseline="1792" dirty="0">
                <a:solidFill>
                  <a:srgbClr val="006B93"/>
                </a:solidFill>
                <a:cs typeface="Arial"/>
              </a:rPr>
              <a:t>public</a:t>
            </a:r>
            <a:r>
              <a:rPr sz="2325" spc="-112" baseline="1792" dirty="0">
                <a:solidFill>
                  <a:srgbClr val="006B93"/>
                </a:solidFill>
                <a:cs typeface="Arial"/>
              </a:rPr>
              <a:t> </a:t>
            </a:r>
            <a:r>
              <a:rPr sz="2325" spc="-15" baseline="1792" dirty="0">
                <a:solidFill>
                  <a:srgbClr val="006B93"/>
                </a:solidFill>
                <a:cs typeface="Arial"/>
              </a:rPr>
              <a:t>transport</a:t>
            </a:r>
            <a:endParaRPr sz="2325" baseline="1792" dirty="0">
              <a:cs typeface="Arial"/>
            </a:endParaRPr>
          </a:p>
          <a:p>
            <a:pPr marL="298450" indent="-285750">
              <a:lnSpc>
                <a:spcPct val="100000"/>
              </a:lnSpc>
              <a:buChar char="-"/>
              <a:tabLst>
                <a:tab pos="298450" algn="l"/>
              </a:tabLst>
            </a:pPr>
            <a:r>
              <a:rPr sz="2139" baseline="1792" dirty="0">
                <a:solidFill>
                  <a:srgbClr val="006B93"/>
                </a:solidFill>
                <a:cs typeface="Arial"/>
              </a:rPr>
              <a:t>Promotion of vélo and marche</a:t>
            </a:r>
            <a:endParaRPr sz="2325" baseline="1792" dirty="0">
              <a:cs typeface="Arial"/>
            </a:endParaRPr>
          </a:p>
        </p:txBody>
      </p:sp>
      <p:grpSp>
        <p:nvGrpSpPr>
          <p:cNvPr id="11" name="object 17">
            <a:extLst>
              <a:ext uri="{FF2B5EF4-FFF2-40B4-BE49-F238E27FC236}">
                <a16:creationId xmlns:a16="http://schemas.microsoft.com/office/drawing/2014/main" id="{E0CC0F5E-CFE2-B607-0702-6732316C03E8}"/>
              </a:ext>
            </a:extLst>
          </p:cNvPr>
          <p:cNvGrpSpPr/>
          <p:nvPr/>
        </p:nvGrpSpPr>
        <p:grpSpPr>
          <a:xfrm>
            <a:off x="1631950" y="2991992"/>
            <a:ext cx="3703954" cy="651510"/>
            <a:chOff x="1631950" y="2991992"/>
            <a:chExt cx="3703954" cy="651510"/>
          </a:xfrm>
        </p:grpSpPr>
        <p:sp>
          <p:nvSpPr>
            <p:cNvPr id="12" name="object 18">
              <a:extLst>
                <a:ext uri="{FF2B5EF4-FFF2-40B4-BE49-F238E27FC236}">
                  <a16:creationId xmlns:a16="http://schemas.microsoft.com/office/drawing/2014/main" id="{CE31448A-2AAC-059B-C8B5-2935CB7ED8B9}"/>
                </a:ext>
              </a:extLst>
            </p:cNvPr>
            <p:cNvSpPr/>
            <p:nvPr/>
          </p:nvSpPr>
          <p:spPr>
            <a:xfrm>
              <a:off x="1638300"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006B93"/>
            </a:solidFill>
          </p:spPr>
          <p:txBody>
            <a:bodyPr wrap="square" lIns="0" tIns="0" rIns="0" bIns="0" rtlCol="0"/>
            <a:lstStyle/>
            <a:p>
              <a:endParaRPr/>
            </a:p>
          </p:txBody>
        </p:sp>
        <p:sp>
          <p:nvSpPr>
            <p:cNvPr id="13" name="object 19">
              <a:extLst>
                <a:ext uri="{FF2B5EF4-FFF2-40B4-BE49-F238E27FC236}">
                  <a16:creationId xmlns:a16="http://schemas.microsoft.com/office/drawing/2014/main" id="{2B2F166C-92BF-10EA-CF43-A214F8B6B6B4}"/>
                </a:ext>
              </a:extLst>
            </p:cNvPr>
            <p:cNvSpPr/>
            <p:nvPr/>
          </p:nvSpPr>
          <p:spPr>
            <a:xfrm>
              <a:off x="1638300"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004D6B"/>
              </a:solidFill>
            </a:ln>
          </p:spPr>
          <p:txBody>
            <a:bodyPr wrap="square" lIns="0" tIns="0" rIns="0" bIns="0" rtlCol="0"/>
            <a:lstStyle/>
            <a:p>
              <a:endParaRPr/>
            </a:p>
          </p:txBody>
        </p:sp>
      </p:grpSp>
      <p:grpSp>
        <p:nvGrpSpPr>
          <p:cNvPr id="14" name="object 22">
            <a:extLst>
              <a:ext uri="{FF2B5EF4-FFF2-40B4-BE49-F238E27FC236}">
                <a16:creationId xmlns:a16="http://schemas.microsoft.com/office/drawing/2014/main" id="{2693671E-529A-84D5-58DF-721FB9B0DA79}"/>
              </a:ext>
            </a:extLst>
          </p:cNvPr>
          <p:cNvGrpSpPr/>
          <p:nvPr/>
        </p:nvGrpSpPr>
        <p:grpSpPr>
          <a:xfrm>
            <a:off x="1427340" y="2585973"/>
            <a:ext cx="1338580" cy="1076325"/>
            <a:chOff x="1427340" y="2585973"/>
            <a:chExt cx="1338580" cy="1076325"/>
          </a:xfrm>
        </p:grpSpPr>
        <p:sp>
          <p:nvSpPr>
            <p:cNvPr id="15" name="object 23">
              <a:extLst>
                <a:ext uri="{FF2B5EF4-FFF2-40B4-BE49-F238E27FC236}">
                  <a16:creationId xmlns:a16="http://schemas.microsoft.com/office/drawing/2014/main" id="{F7FC81C7-FB20-22B9-AA97-7EF898976550}"/>
                </a:ext>
              </a:extLst>
            </p:cNvPr>
            <p:cNvSpPr/>
            <p:nvPr/>
          </p:nvSpPr>
          <p:spPr>
            <a:xfrm>
              <a:off x="1433690" y="2592323"/>
              <a:ext cx="1325880" cy="1063625"/>
            </a:xfrm>
            <a:custGeom>
              <a:avLst/>
              <a:gdLst/>
              <a:ahLst/>
              <a:cxnLst/>
              <a:rect l="l" t="t" r="r" b="b"/>
              <a:pathLst>
                <a:path w="1325880" h="1063625">
                  <a:moveTo>
                    <a:pt x="211723" y="1063624"/>
                  </a:moveTo>
                  <a:lnTo>
                    <a:pt x="9667" y="680973"/>
                  </a:lnTo>
                  <a:lnTo>
                    <a:pt x="0" y="647980"/>
                  </a:lnTo>
                  <a:lnTo>
                    <a:pt x="3570" y="614965"/>
                  </a:lnTo>
                  <a:lnTo>
                    <a:pt x="19240" y="585712"/>
                  </a:lnTo>
                  <a:lnTo>
                    <a:pt x="45862" y="564006"/>
                  </a:lnTo>
                  <a:lnTo>
                    <a:pt x="1114059" y="0"/>
                  </a:lnTo>
                  <a:lnTo>
                    <a:pt x="1316115" y="382776"/>
                  </a:lnTo>
                  <a:lnTo>
                    <a:pt x="1325838" y="415751"/>
                  </a:lnTo>
                  <a:lnTo>
                    <a:pt x="1322259" y="448738"/>
                  </a:lnTo>
                  <a:lnTo>
                    <a:pt x="1306562" y="477985"/>
                  </a:lnTo>
                  <a:lnTo>
                    <a:pt x="1279921" y="499744"/>
                  </a:lnTo>
                  <a:lnTo>
                    <a:pt x="211723" y="1063624"/>
                  </a:lnTo>
                  <a:close/>
                </a:path>
              </a:pathLst>
            </a:custGeom>
            <a:solidFill>
              <a:srgbClr val="D7D7D7"/>
            </a:solidFill>
          </p:spPr>
          <p:txBody>
            <a:bodyPr wrap="square" lIns="0" tIns="0" rIns="0" bIns="0" rtlCol="0"/>
            <a:lstStyle/>
            <a:p>
              <a:endParaRPr/>
            </a:p>
          </p:txBody>
        </p:sp>
        <p:sp>
          <p:nvSpPr>
            <p:cNvPr id="16" name="object 24">
              <a:extLst>
                <a:ext uri="{FF2B5EF4-FFF2-40B4-BE49-F238E27FC236}">
                  <a16:creationId xmlns:a16="http://schemas.microsoft.com/office/drawing/2014/main" id="{C49974CD-BB49-6519-30D5-C042D7D6A8A2}"/>
                </a:ext>
              </a:extLst>
            </p:cNvPr>
            <p:cNvSpPr/>
            <p:nvPr/>
          </p:nvSpPr>
          <p:spPr>
            <a:xfrm>
              <a:off x="1433690" y="2592323"/>
              <a:ext cx="1325880" cy="1063625"/>
            </a:xfrm>
            <a:custGeom>
              <a:avLst/>
              <a:gdLst/>
              <a:ahLst/>
              <a:cxnLst/>
              <a:rect l="l" t="t" r="r" b="b"/>
              <a:pathLst>
                <a:path w="1325880" h="1063625">
                  <a:moveTo>
                    <a:pt x="45862" y="564006"/>
                  </a:moveTo>
                  <a:lnTo>
                    <a:pt x="1114059" y="0"/>
                  </a:lnTo>
                  <a:lnTo>
                    <a:pt x="1316115" y="382776"/>
                  </a:lnTo>
                  <a:lnTo>
                    <a:pt x="1325838" y="415751"/>
                  </a:lnTo>
                  <a:lnTo>
                    <a:pt x="1325838" y="415751"/>
                  </a:lnTo>
                  <a:lnTo>
                    <a:pt x="211723" y="1063624"/>
                  </a:lnTo>
                  <a:lnTo>
                    <a:pt x="9667" y="680973"/>
                  </a:lnTo>
                  <a:lnTo>
                    <a:pt x="0" y="647980"/>
                  </a:lnTo>
                  <a:lnTo>
                    <a:pt x="0" y="647980"/>
                  </a:lnTo>
                  <a:lnTo>
                    <a:pt x="3570" y="614965"/>
                  </a:lnTo>
                  <a:lnTo>
                    <a:pt x="19240" y="585712"/>
                  </a:lnTo>
                  <a:lnTo>
                    <a:pt x="45862" y="564006"/>
                  </a:lnTo>
                  <a:close/>
                </a:path>
              </a:pathLst>
            </a:custGeom>
            <a:ln w="12700">
              <a:solidFill>
                <a:srgbClr val="9E9E9E"/>
              </a:solidFill>
            </a:ln>
          </p:spPr>
          <p:txBody>
            <a:bodyPr wrap="square" lIns="0" tIns="0" rIns="0" bIns="0" rtlCol="0"/>
            <a:lstStyle/>
            <a:p>
              <a:endParaRPr/>
            </a:p>
          </p:txBody>
        </p:sp>
        <p:sp>
          <p:nvSpPr>
            <p:cNvPr id="17" name="object 25">
              <a:extLst>
                <a:ext uri="{FF2B5EF4-FFF2-40B4-BE49-F238E27FC236}">
                  <a16:creationId xmlns:a16="http://schemas.microsoft.com/office/drawing/2014/main" id="{A929C66D-425A-E832-40EE-D7A018A72E09}"/>
                </a:ext>
              </a:extLst>
            </p:cNvPr>
            <p:cNvSpPr/>
            <p:nvPr/>
          </p:nvSpPr>
          <p:spPr>
            <a:xfrm>
              <a:off x="1844929" y="2912998"/>
              <a:ext cx="627380" cy="381000"/>
            </a:xfrm>
            <a:custGeom>
              <a:avLst/>
              <a:gdLst/>
              <a:ahLst/>
              <a:cxnLst/>
              <a:rect l="l" t="t" r="r" b="b"/>
              <a:pathLst>
                <a:path w="627380" h="381000">
                  <a:moveTo>
                    <a:pt x="89916" y="345440"/>
                  </a:moveTo>
                  <a:lnTo>
                    <a:pt x="78613" y="341630"/>
                  </a:lnTo>
                  <a:lnTo>
                    <a:pt x="77089" y="346710"/>
                  </a:lnTo>
                  <a:lnTo>
                    <a:pt x="75184" y="351790"/>
                  </a:lnTo>
                  <a:lnTo>
                    <a:pt x="72771" y="355600"/>
                  </a:lnTo>
                  <a:lnTo>
                    <a:pt x="70485" y="359410"/>
                  </a:lnTo>
                  <a:lnTo>
                    <a:pt x="66929" y="361950"/>
                  </a:lnTo>
                  <a:lnTo>
                    <a:pt x="62230" y="364490"/>
                  </a:lnTo>
                  <a:lnTo>
                    <a:pt x="57658" y="367030"/>
                  </a:lnTo>
                  <a:lnTo>
                    <a:pt x="53340" y="368300"/>
                  </a:lnTo>
                  <a:lnTo>
                    <a:pt x="45085" y="368300"/>
                  </a:lnTo>
                  <a:lnTo>
                    <a:pt x="41275" y="367030"/>
                  </a:lnTo>
                  <a:lnTo>
                    <a:pt x="37846" y="364490"/>
                  </a:lnTo>
                  <a:lnTo>
                    <a:pt x="34290" y="361950"/>
                  </a:lnTo>
                  <a:lnTo>
                    <a:pt x="31115" y="359410"/>
                  </a:lnTo>
                  <a:lnTo>
                    <a:pt x="28194" y="355600"/>
                  </a:lnTo>
                  <a:lnTo>
                    <a:pt x="25273" y="353060"/>
                  </a:lnTo>
                  <a:lnTo>
                    <a:pt x="22606" y="347980"/>
                  </a:lnTo>
                  <a:lnTo>
                    <a:pt x="20320" y="344170"/>
                  </a:lnTo>
                  <a:lnTo>
                    <a:pt x="39319" y="334010"/>
                  </a:lnTo>
                  <a:lnTo>
                    <a:pt x="77343" y="313690"/>
                  </a:lnTo>
                  <a:lnTo>
                    <a:pt x="74168" y="307340"/>
                  </a:lnTo>
                  <a:lnTo>
                    <a:pt x="71755" y="303530"/>
                  </a:lnTo>
                  <a:lnTo>
                    <a:pt x="68707" y="298450"/>
                  </a:lnTo>
                  <a:lnTo>
                    <a:pt x="65405" y="294640"/>
                  </a:lnTo>
                  <a:lnTo>
                    <a:pt x="64262" y="293370"/>
                  </a:lnTo>
                  <a:lnTo>
                    <a:pt x="61976" y="290830"/>
                  </a:lnTo>
                  <a:lnTo>
                    <a:pt x="59055" y="288010"/>
                  </a:lnTo>
                  <a:lnTo>
                    <a:pt x="59055" y="311150"/>
                  </a:lnTo>
                  <a:lnTo>
                    <a:pt x="15748" y="334010"/>
                  </a:lnTo>
                  <a:lnTo>
                    <a:pt x="14859" y="330200"/>
                  </a:lnTo>
                  <a:lnTo>
                    <a:pt x="14224" y="327660"/>
                  </a:lnTo>
                  <a:lnTo>
                    <a:pt x="13589" y="321310"/>
                  </a:lnTo>
                  <a:lnTo>
                    <a:pt x="13716" y="316230"/>
                  </a:lnTo>
                  <a:lnTo>
                    <a:pt x="14478" y="313690"/>
                  </a:lnTo>
                  <a:lnTo>
                    <a:pt x="15113" y="309880"/>
                  </a:lnTo>
                  <a:lnTo>
                    <a:pt x="16510" y="307340"/>
                  </a:lnTo>
                  <a:lnTo>
                    <a:pt x="18542" y="304800"/>
                  </a:lnTo>
                  <a:lnTo>
                    <a:pt x="20447" y="300990"/>
                  </a:lnTo>
                  <a:lnTo>
                    <a:pt x="23241" y="298450"/>
                  </a:lnTo>
                  <a:lnTo>
                    <a:pt x="26797" y="297180"/>
                  </a:lnTo>
                  <a:lnTo>
                    <a:pt x="30480" y="294640"/>
                  </a:lnTo>
                  <a:lnTo>
                    <a:pt x="33909" y="293370"/>
                  </a:lnTo>
                  <a:lnTo>
                    <a:pt x="40513" y="293370"/>
                  </a:lnTo>
                  <a:lnTo>
                    <a:pt x="43434" y="294640"/>
                  </a:lnTo>
                  <a:lnTo>
                    <a:pt x="46228" y="295910"/>
                  </a:lnTo>
                  <a:lnTo>
                    <a:pt x="59055" y="311150"/>
                  </a:lnTo>
                  <a:lnTo>
                    <a:pt x="59055" y="288010"/>
                  </a:lnTo>
                  <a:lnTo>
                    <a:pt x="58039" y="287020"/>
                  </a:lnTo>
                  <a:lnTo>
                    <a:pt x="53721" y="285750"/>
                  </a:lnTo>
                  <a:lnTo>
                    <a:pt x="49403" y="283210"/>
                  </a:lnTo>
                  <a:lnTo>
                    <a:pt x="44577" y="281940"/>
                  </a:lnTo>
                  <a:lnTo>
                    <a:pt x="34036" y="281940"/>
                  </a:lnTo>
                  <a:lnTo>
                    <a:pt x="28321" y="284480"/>
                  </a:lnTo>
                  <a:lnTo>
                    <a:pt x="16129" y="290830"/>
                  </a:lnTo>
                  <a:lnTo>
                    <a:pt x="11430" y="294640"/>
                  </a:lnTo>
                  <a:lnTo>
                    <a:pt x="8128" y="299720"/>
                  </a:lnTo>
                  <a:lnTo>
                    <a:pt x="4699" y="304800"/>
                  </a:lnTo>
                  <a:lnTo>
                    <a:pt x="2413" y="309880"/>
                  </a:lnTo>
                  <a:lnTo>
                    <a:pt x="127" y="321310"/>
                  </a:lnTo>
                  <a:lnTo>
                    <a:pt x="0" y="327660"/>
                  </a:lnTo>
                  <a:lnTo>
                    <a:pt x="889" y="334010"/>
                  </a:lnTo>
                  <a:lnTo>
                    <a:pt x="17526" y="367030"/>
                  </a:lnTo>
                  <a:lnTo>
                    <a:pt x="21590" y="372110"/>
                  </a:lnTo>
                  <a:lnTo>
                    <a:pt x="26035" y="375920"/>
                  </a:lnTo>
                  <a:lnTo>
                    <a:pt x="35941" y="381000"/>
                  </a:lnTo>
                  <a:lnTo>
                    <a:pt x="53086" y="381000"/>
                  </a:lnTo>
                  <a:lnTo>
                    <a:pt x="84963" y="358140"/>
                  </a:lnTo>
                  <a:lnTo>
                    <a:pt x="87757" y="351790"/>
                  </a:lnTo>
                  <a:lnTo>
                    <a:pt x="89916" y="345440"/>
                  </a:lnTo>
                  <a:close/>
                </a:path>
                <a:path w="627380" h="381000">
                  <a:moveTo>
                    <a:pt x="137160" y="336550"/>
                  </a:moveTo>
                  <a:lnTo>
                    <a:pt x="108585" y="280670"/>
                  </a:lnTo>
                  <a:lnTo>
                    <a:pt x="108585" y="278130"/>
                  </a:lnTo>
                  <a:lnTo>
                    <a:pt x="114808" y="257810"/>
                  </a:lnTo>
                  <a:lnTo>
                    <a:pt x="116332" y="255270"/>
                  </a:lnTo>
                  <a:lnTo>
                    <a:pt x="118364" y="252730"/>
                  </a:lnTo>
                  <a:lnTo>
                    <a:pt x="120650" y="251460"/>
                  </a:lnTo>
                  <a:lnTo>
                    <a:pt x="122301" y="251460"/>
                  </a:lnTo>
                  <a:lnTo>
                    <a:pt x="124206" y="250190"/>
                  </a:lnTo>
                  <a:lnTo>
                    <a:pt x="126365" y="250190"/>
                  </a:lnTo>
                  <a:lnTo>
                    <a:pt x="123698" y="234950"/>
                  </a:lnTo>
                  <a:lnTo>
                    <a:pt x="121031" y="234950"/>
                  </a:lnTo>
                  <a:lnTo>
                    <a:pt x="118364" y="236220"/>
                  </a:lnTo>
                  <a:lnTo>
                    <a:pt x="115824" y="237490"/>
                  </a:lnTo>
                  <a:lnTo>
                    <a:pt x="113157" y="238760"/>
                  </a:lnTo>
                  <a:lnTo>
                    <a:pt x="110998" y="241300"/>
                  </a:lnTo>
                  <a:lnTo>
                    <a:pt x="109093" y="242570"/>
                  </a:lnTo>
                  <a:lnTo>
                    <a:pt x="107315" y="245110"/>
                  </a:lnTo>
                  <a:lnTo>
                    <a:pt x="105791" y="247650"/>
                  </a:lnTo>
                  <a:lnTo>
                    <a:pt x="103251" y="252730"/>
                  </a:lnTo>
                  <a:lnTo>
                    <a:pt x="102362" y="256540"/>
                  </a:lnTo>
                  <a:lnTo>
                    <a:pt x="101854" y="259080"/>
                  </a:lnTo>
                  <a:lnTo>
                    <a:pt x="101219" y="261620"/>
                  </a:lnTo>
                  <a:lnTo>
                    <a:pt x="100965" y="264160"/>
                  </a:lnTo>
                  <a:lnTo>
                    <a:pt x="100838" y="267970"/>
                  </a:lnTo>
                  <a:lnTo>
                    <a:pt x="92964" y="252730"/>
                  </a:lnTo>
                  <a:lnTo>
                    <a:pt x="79502" y="259080"/>
                  </a:lnTo>
                  <a:lnTo>
                    <a:pt x="123190" y="342900"/>
                  </a:lnTo>
                  <a:lnTo>
                    <a:pt x="137160" y="336550"/>
                  </a:lnTo>
                  <a:close/>
                </a:path>
                <a:path w="627380" h="381000">
                  <a:moveTo>
                    <a:pt x="250825" y="275590"/>
                  </a:moveTo>
                  <a:lnTo>
                    <a:pt x="219329" y="214630"/>
                  </a:lnTo>
                  <a:lnTo>
                    <a:pt x="211912" y="204470"/>
                  </a:lnTo>
                  <a:lnTo>
                    <a:pt x="202819" y="199390"/>
                  </a:lnTo>
                  <a:lnTo>
                    <a:pt x="191998" y="199390"/>
                  </a:lnTo>
                  <a:lnTo>
                    <a:pt x="179451" y="204470"/>
                  </a:lnTo>
                  <a:lnTo>
                    <a:pt x="174117" y="207010"/>
                  </a:lnTo>
                  <a:lnTo>
                    <a:pt x="169799" y="210820"/>
                  </a:lnTo>
                  <a:lnTo>
                    <a:pt x="166624" y="217170"/>
                  </a:lnTo>
                  <a:lnTo>
                    <a:pt x="163576" y="222250"/>
                  </a:lnTo>
                  <a:lnTo>
                    <a:pt x="161290" y="228600"/>
                  </a:lnTo>
                  <a:lnTo>
                    <a:pt x="160147" y="234950"/>
                  </a:lnTo>
                  <a:lnTo>
                    <a:pt x="159512" y="232410"/>
                  </a:lnTo>
                  <a:lnTo>
                    <a:pt x="157480" y="226060"/>
                  </a:lnTo>
                  <a:lnTo>
                    <a:pt x="155702" y="222250"/>
                  </a:lnTo>
                  <a:lnTo>
                    <a:pt x="153162" y="218440"/>
                  </a:lnTo>
                  <a:lnTo>
                    <a:pt x="131953" y="176530"/>
                  </a:lnTo>
                  <a:lnTo>
                    <a:pt x="117983" y="184150"/>
                  </a:lnTo>
                  <a:lnTo>
                    <a:pt x="183769" y="311150"/>
                  </a:lnTo>
                  <a:lnTo>
                    <a:pt x="197739" y="303530"/>
                  </a:lnTo>
                  <a:lnTo>
                    <a:pt x="167767" y="246380"/>
                  </a:lnTo>
                  <a:lnTo>
                    <a:pt x="168275" y="242570"/>
                  </a:lnTo>
                  <a:lnTo>
                    <a:pt x="185166" y="215900"/>
                  </a:lnTo>
                  <a:lnTo>
                    <a:pt x="187071" y="215900"/>
                  </a:lnTo>
                  <a:lnTo>
                    <a:pt x="188976" y="214630"/>
                  </a:lnTo>
                  <a:lnTo>
                    <a:pt x="196977" y="214630"/>
                  </a:lnTo>
                  <a:lnTo>
                    <a:pt x="198882" y="215900"/>
                  </a:lnTo>
                  <a:lnTo>
                    <a:pt x="200660" y="217170"/>
                  </a:lnTo>
                  <a:lnTo>
                    <a:pt x="202565" y="218440"/>
                  </a:lnTo>
                  <a:lnTo>
                    <a:pt x="204216" y="220980"/>
                  </a:lnTo>
                  <a:lnTo>
                    <a:pt x="205613" y="223520"/>
                  </a:lnTo>
                  <a:lnTo>
                    <a:pt x="236855" y="283210"/>
                  </a:lnTo>
                  <a:lnTo>
                    <a:pt x="250825" y="275590"/>
                  </a:lnTo>
                  <a:close/>
                </a:path>
                <a:path w="627380" h="381000">
                  <a:moveTo>
                    <a:pt x="347853" y="219710"/>
                  </a:moveTo>
                  <a:lnTo>
                    <a:pt x="340360" y="214630"/>
                  </a:lnTo>
                  <a:lnTo>
                    <a:pt x="338074" y="218440"/>
                  </a:lnTo>
                  <a:lnTo>
                    <a:pt x="337185" y="219710"/>
                  </a:lnTo>
                  <a:lnTo>
                    <a:pt x="336042" y="220980"/>
                  </a:lnTo>
                  <a:lnTo>
                    <a:pt x="333248" y="222250"/>
                  </a:lnTo>
                  <a:lnTo>
                    <a:pt x="330708" y="222250"/>
                  </a:lnTo>
                  <a:lnTo>
                    <a:pt x="329438" y="220980"/>
                  </a:lnTo>
                  <a:lnTo>
                    <a:pt x="328422" y="220980"/>
                  </a:lnTo>
                  <a:lnTo>
                    <a:pt x="309626" y="185216"/>
                  </a:lnTo>
                  <a:lnTo>
                    <a:pt x="309626" y="219710"/>
                  </a:lnTo>
                  <a:lnTo>
                    <a:pt x="309118" y="220980"/>
                  </a:lnTo>
                  <a:lnTo>
                    <a:pt x="308610" y="223520"/>
                  </a:lnTo>
                  <a:lnTo>
                    <a:pt x="307975" y="226060"/>
                  </a:lnTo>
                  <a:lnTo>
                    <a:pt x="307467" y="227330"/>
                  </a:lnTo>
                  <a:lnTo>
                    <a:pt x="306705" y="229870"/>
                  </a:lnTo>
                  <a:lnTo>
                    <a:pt x="304673" y="233680"/>
                  </a:lnTo>
                  <a:lnTo>
                    <a:pt x="292354" y="243840"/>
                  </a:lnTo>
                  <a:lnTo>
                    <a:pt x="288163" y="243840"/>
                  </a:lnTo>
                  <a:lnTo>
                    <a:pt x="284226" y="242570"/>
                  </a:lnTo>
                  <a:lnTo>
                    <a:pt x="280416" y="242570"/>
                  </a:lnTo>
                  <a:lnTo>
                    <a:pt x="277241" y="238760"/>
                  </a:lnTo>
                  <a:lnTo>
                    <a:pt x="272415" y="229870"/>
                  </a:lnTo>
                  <a:lnTo>
                    <a:pt x="271780" y="226060"/>
                  </a:lnTo>
                  <a:lnTo>
                    <a:pt x="273558" y="218440"/>
                  </a:lnTo>
                  <a:lnTo>
                    <a:pt x="275463" y="215900"/>
                  </a:lnTo>
                  <a:lnTo>
                    <a:pt x="280797" y="209550"/>
                  </a:lnTo>
                  <a:lnTo>
                    <a:pt x="284099" y="205740"/>
                  </a:lnTo>
                  <a:lnTo>
                    <a:pt x="291465" y="200660"/>
                  </a:lnTo>
                  <a:lnTo>
                    <a:pt x="295021" y="198120"/>
                  </a:lnTo>
                  <a:lnTo>
                    <a:pt x="298450" y="196850"/>
                  </a:lnTo>
                  <a:lnTo>
                    <a:pt x="309626" y="219710"/>
                  </a:lnTo>
                  <a:lnTo>
                    <a:pt x="309626" y="185216"/>
                  </a:lnTo>
                  <a:lnTo>
                    <a:pt x="300977" y="167640"/>
                  </a:lnTo>
                  <a:lnTo>
                    <a:pt x="300355" y="166370"/>
                  </a:lnTo>
                  <a:lnTo>
                    <a:pt x="297053" y="160020"/>
                  </a:lnTo>
                  <a:lnTo>
                    <a:pt x="292608" y="156210"/>
                  </a:lnTo>
                  <a:lnTo>
                    <a:pt x="287020" y="153670"/>
                  </a:lnTo>
                  <a:lnTo>
                    <a:pt x="281305" y="152400"/>
                  </a:lnTo>
                  <a:lnTo>
                    <a:pt x="275082" y="153670"/>
                  </a:lnTo>
                  <a:lnTo>
                    <a:pt x="261366" y="161290"/>
                  </a:lnTo>
                  <a:lnTo>
                    <a:pt x="255778" y="165100"/>
                  </a:lnTo>
                  <a:lnTo>
                    <a:pt x="247904" y="176530"/>
                  </a:lnTo>
                  <a:lnTo>
                    <a:pt x="244348" y="181610"/>
                  </a:lnTo>
                  <a:lnTo>
                    <a:pt x="241173" y="187960"/>
                  </a:lnTo>
                  <a:lnTo>
                    <a:pt x="251333" y="194310"/>
                  </a:lnTo>
                  <a:lnTo>
                    <a:pt x="253238" y="189230"/>
                  </a:lnTo>
                  <a:lnTo>
                    <a:pt x="255651" y="184150"/>
                  </a:lnTo>
                  <a:lnTo>
                    <a:pt x="261493" y="176530"/>
                  </a:lnTo>
                  <a:lnTo>
                    <a:pt x="265176" y="172720"/>
                  </a:lnTo>
                  <a:lnTo>
                    <a:pt x="269748" y="170180"/>
                  </a:lnTo>
                  <a:lnTo>
                    <a:pt x="273685" y="168910"/>
                  </a:lnTo>
                  <a:lnTo>
                    <a:pt x="277368" y="167640"/>
                  </a:lnTo>
                  <a:lnTo>
                    <a:pt x="283972" y="170180"/>
                  </a:lnTo>
                  <a:lnTo>
                    <a:pt x="286512" y="172720"/>
                  </a:lnTo>
                  <a:lnTo>
                    <a:pt x="288544" y="176530"/>
                  </a:lnTo>
                  <a:lnTo>
                    <a:pt x="293751" y="186690"/>
                  </a:lnTo>
                  <a:lnTo>
                    <a:pt x="289433" y="190500"/>
                  </a:lnTo>
                  <a:lnTo>
                    <a:pt x="284734" y="193040"/>
                  </a:lnTo>
                  <a:lnTo>
                    <a:pt x="279527" y="196850"/>
                  </a:lnTo>
                  <a:lnTo>
                    <a:pt x="258445" y="224790"/>
                  </a:lnTo>
                  <a:lnTo>
                    <a:pt x="257048" y="229870"/>
                  </a:lnTo>
                  <a:lnTo>
                    <a:pt x="258064" y="236220"/>
                  </a:lnTo>
                  <a:lnTo>
                    <a:pt x="261112" y="241300"/>
                  </a:lnTo>
                  <a:lnTo>
                    <a:pt x="265176" y="248920"/>
                  </a:lnTo>
                  <a:lnTo>
                    <a:pt x="270383" y="254000"/>
                  </a:lnTo>
                  <a:lnTo>
                    <a:pt x="283591" y="257810"/>
                  </a:lnTo>
                  <a:lnTo>
                    <a:pt x="290576" y="257810"/>
                  </a:lnTo>
                  <a:lnTo>
                    <a:pt x="297942" y="254000"/>
                  </a:lnTo>
                  <a:lnTo>
                    <a:pt x="303403" y="250190"/>
                  </a:lnTo>
                  <a:lnTo>
                    <a:pt x="307340" y="247650"/>
                  </a:lnTo>
                  <a:lnTo>
                    <a:pt x="309245" y="243840"/>
                  </a:lnTo>
                  <a:lnTo>
                    <a:pt x="309880" y="242570"/>
                  </a:lnTo>
                  <a:lnTo>
                    <a:pt x="312293" y="237490"/>
                  </a:lnTo>
                  <a:lnTo>
                    <a:pt x="314198" y="232410"/>
                  </a:lnTo>
                  <a:lnTo>
                    <a:pt x="315341" y="227330"/>
                  </a:lnTo>
                  <a:lnTo>
                    <a:pt x="316738" y="229870"/>
                  </a:lnTo>
                  <a:lnTo>
                    <a:pt x="318643" y="233680"/>
                  </a:lnTo>
                  <a:lnTo>
                    <a:pt x="321183" y="236220"/>
                  </a:lnTo>
                  <a:lnTo>
                    <a:pt x="330962" y="236220"/>
                  </a:lnTo>
                  <a:lnTo>
                    <a:pt x="334899" y="233680"/>
                  </a:lnTo>
                  <a:lnTo>
                    <a:pt x="337185" y="232410"/>
                  </a:lnTo>
                  <a:lnTo>
                    <a:pt x="339598" y="231140"/>
                  </a:lnTo>
                  <a:lnTo>
                    <a:pt x="341884" y="228600"/>
                  </a:lnTo>
                  <a:lnTo>
                    <a:pt x="342646" y="227330"/>
                  </a:lnTo>
                  <a:lnTo>
                    <a:pt x="344170" y="224790"/>
                  </a:lnTo>
                  <a:lnTo>
                    <a:pt x="346202" y="222250"/>
                  </a:lnTo>
                  <a:lnTo>
                    <a:pt x="347853" y="219710"/>
                  </a:lnTo>
                  <a:close/>
                </a:path>
                <a:path w="627380" h="381000">
                  <a:moveTo>
                    <a:pt x="379730" y="208280"/>
                  </a:moveTo>
                  <a:lnTo>
                    <a:pt x="313944" y="81280"/>
                  </a:lnTo>
                  <a:lnTo>
                    <a:pt x="299974" y="88900"/>
                  </a:lnTo>
                  <a:lnTo>
                    <a:pt x="365760" y="215900"/>
                  </a:lnTo>
                  <a:lnTo>
                    <a:pt x="379730" y="208280"/>
                  </a:lnTo>
                  <a:close/>
                </a:path>
                <a:path w="627380" h="381000">
                  <a:moveTo>
                    <a:pt x="451866" y="162560"/>
                  </a:moveTo>
                  <a:lnTo>
                    <a:pt x="442341" y="156210"/>
                  </a:lnTo>
                  <a:lnTo>
                    <a:pt x="427990" y="170180"/>
                  </a:lnTo>
                  <a:lnTo>
                    <a:pt x="424815" y="170180"/>
                  </a:lnTo>
                  <a:lnTo>
                    <a:pt x="422402" y="168910"/>
                  </a:lnTo>
                  <a:lnTo>
                    <a:pt x="419862" y="167640"/>
                  </a:lnTo>
                  <a:lnTo>
                    <a:pt x="417830" y="165100"/>
                  </a:lnTo>
                  <a:lnTo>
                    <a:pt x="416052" y="161290"/>
                  </a:lnTo>
                  <a:lnTo>
                    <a:pt x="393268" y="118110"/>
                  </a:lnTo>
                  <a:lnTo>
                    <a:pt x="389255" y="110490"/>
                  </a:lnTo>
                  <a:lnTo>
                    <a:pt x="409308" y="99060"/>
                  </a:lnTo>
                  <a:lnTo>
                    <a:pt x="413766" y="96520"/>
                  </a:lnTo>
                  <a:lnTo>
                    <a:pt x="407924" y="86360"/>
                  </a:lnTo>
                  <a:lnTo>
                    <a:pt x="383413" y="99060"/>
                  </a:lnTo>
                  <a:lnTo>
                    <a:pt x="369316" y="71120"/>
                  </a:lnTo>
                  <a:lnTo>
                    <a:pt x="355346" y="78740"/>
                  </a:lnTo>
                  <a:lnTo>
                    <a:pt x="369443" y="106680"/>
                  </a:lnTo>
                  <a:lnTo>
                    <a:pt x="354838" y="114300"/>
                  </a:lnTo>
                  <a:lnTo>
                    <a:pt x="360807" y="125730"/>
                  </a:lnTo>
                  <a:lnTo>
                    <a:pt x="375285" y="118110"/>
                  </a:lnTo>
                  <a:lnTo>
                    <a:pt x="402971" y="170180"/>
                  </a:lnTo>
                  <a:lnTo>
                    <a:pt x="406400" y="177800"/>
                  </a:lnTo>
                  <a:lnTo>
                    <a:pt x="410845" y="181610"/>
                  </a:lnTo>
                  <a:lnTo>
                    <a:pt x="416052" y="184150"/>
                  </a:lnTo>
                  <a:lnTo>
                    <a:pt x="421386" y="185420"/>
                  </a:lnTo>
                  <a:lnTo>
                    <a:pt x="427355" y="185420"/>
                  </a:lnTo>
                  <a:lnTo>
                    <a:pt x="449580" y="166370"/>
                  </a:lnTo>
                  <a:lnTo>
                    <a:pt x="451866" y="162560"/>
                  </a:lnTo>
                  <a:close/>
                </a:path>
                <a:path w="627380" h="381000">
                  <a:moveTo>
                    <a:pt x="526542" y="114300"/>
                  </a:moveTo>
                  <a:lnTo>
                    <a:pt x="515239" y="111760"/>
                  </a:lnTo>
                  <a:lnTo>
                    <a:pt x="489966" y="137160"/>
                  </a:lnTo>
                  <a:lnTo>
                    <a:pt x="481711" y="137160"/>
                  </a:lnTo>
                  <a:lnTo>
                    <a:pt x="478028" y="135890"/>
                  </a:lnTo>
                  <a:lnTo>
                    <a:pt x="457073" y="113030"/>
                  </a:lnTo>
                  <a:lnTo>
                    <a:pt x="476859" y="102870"/>
                  </a:lnTo>
                  <a:lnTo>
                    <a:pt x="513969" y="83820"/>
                  </a:lnTo>
                  <a:lnTo>
                    <a:pt x="510921" y="77470"/>
                  </a:lnTo>
                  <a:lnTo>
                    <a:pt x="508381" y="72390"/>
                  </a:lnTo>
                  <a:lnTo>
                    <a:pt x="501535" y="63500"/>
                  </a:lnTo>
                  <a:lnTo>
                    <a:pt x="498602" y="59690"/>
                  </a:lnTo>
                  <a:lnTo>
                    <a:pt x="495808" y="57835"/>
                  </a:lnTo>
                  <a:lnTo>
                    <a:pt x="495808" y="80010"/>
                  </a:lnTo>
                  <a:lnTo>
                    <a:pt x="452501" y="102870"/>
                  </a:lnTo>
                  <a:lnTo>
                    <a:pt x="451485" y="100330"/>
                  </a:lnTo>
                  <a:lnTo>
                    <a:pt x="450850" y="96520"/>
                  </a:lnTo>
                  <a:lnTo>
                    <a:pt x="450596" y="92710"/>
                  </a:lnTo>
                  <a:lnTo>
                    <a:pt x="450215" y="90170"/>
                  </a:lnTo>
                  <a:lnTo>
                    <a:pt x="467106" y="64770"/>
                  </a:lnTo>
                  <a:lnTo>
                    <a:pt x="470535" y="63500"/>
                  </a:lnTo>
                  <a:lnTo>
                    <a:pt x="477139" y="63500"/>
                  </a:lnTo>
                  <a:lnTo>
                    <a:pt x="480187" y="64770"/>
                  </a:lnTo>
                  <a:lnTo>
                    <a:pt x="482854" y="66040"/>
                  </a:lnTo>
                  <a:lnTo>
                    <a:pt x="485648" y="67310"/>
                  </a:lnTo>
                  <a:lnTo>
                    <a:pt x="488061" y="68580"/>
                  </a:lnTo>
                  <a:lnTo>
                    <a:pt x="492379" y="73660"/>
                  </a:lnTo>
                  <a:lnTo>
                    <a:pt x="494157" y="77470"/>
                  </a:lnTo>
                  <a:lnTo>
                    <a:pt x="495808" y="80010"/>
                  </a:lnTo>
                  <a:lnTo>
                    <a:pt x="495808" y="57835"/>
                  </a:lnTo>
                  <a:lnTo>
                    <a:pt x="494792" y="57150"/>
                  </a:lnTo>
                  <a:lnTo>
                    <a:pt x="490347" y="54610"/>
                  </a:lnTo>
                  <a:lnTo>
                    <a:pt x="486029" y="52070"/>
                  </a:lnTo>
                  <a:lnTo>
                    <a:pt x="470662" y="52070"/>
                  </a:lnTo>
                  <a:lnTo>
                    <a:pt x="464947" y="53340"/>
                  </a:lnTo>
                  <a:lnTo>
                    <a:pt x="458724" y="57150"/>
                  </a:lnTo>
                  <a:lnTo>
                    <a:pt x="452882" y="59690"/>
                  </a:lnTo>
                  <a:lnTo>
                    <a:pt x="436626" y="97790"/>
                  </a:lnTo>
                  <a:lnTo>
                    <a:pt x="437642" y="102870"/>
                  </a:lnTo>
                  <a:lnTo>
                    <a:pt x="438531" y="109220"/>
                  </a:lnTo>
                  <a:lnTo>
                    <a:pt x="440563" y="115570"/>
                  </a:lnTo>
                  <a:lnTo>
                    <a:pt x="443357" y="120650"/>
                  </a:lnTo>
                  <a:lnTo>
                    <a:pt x="446659" y="127000"/>
                  </a:lnTo>
                  <a:lnTo>
                    <a:pt x="467741" y="147320"/>
                  </a:lnTo>
                  <a:lnTo>
                    <a:pt x="472567" y="149860"/>
                  </a:lnTo>
                  <a:lnTo>
                    <a:pt x="478028" y="151130"/>
                  </a:lnTo>
                  <a:lnTo>
                    <a:pt x="489839" y="151130"/>
                  </a:lnTo>
                  <a:lnTo>
                    <a:pt x="496189" y="148590"/>
                  </a:lnTo>
                  <a:lnTo>
                    <a:pt x="503047" y="144780"/>
                  </a:lnTo>
                  <a:lnTo>
                    <a:pt x="509397" y="142240"/>
                  </a:lnTo>
                  <a:lnTo>
                    <a:pt x="514350" y="137160"/>
                  </a:lnTo>
                  <a:lnTo>
                    <a:pt x="518033" y="132080"/>
                  </a:lnTo>
                  <a:lnTo>
                    <a:pt x="521589" y="127000"/>
                  </a:lnTo>
                  <a:lnTo>
                    <a:pt x="524510" y="121920"/>
                  </a:lnTo>
                  <a:lnTo>
                    <a:pt x="526542" y="114300"/>
                  </a:lnTo>
                  <a:close/>
                </a:path>
                <a:path w="627380" h="381000">
                  <a:moveTo>
                    <a:pt x="626872" y="77470"/>
                  </a:moveTo>
                  <a:lnTo>
                    <a:pt x="594995" y="16510"/>
                  </a:lnTo>
                  <a:lnTo>
                    <a:pt x="590550" y="7620"/>
                  </a:lnTo>
                  <a:lnTo>
                    <a:pt x="585089" y="2540"/>
                  </a:lnTo>
                  <a:lnTo>
                    <a:pt x="571627" y="0"/>
                  </a:lnTo>
                  <a:lnTo>
                    <a:pt x="564007" y="1270"/>
                  </a:lnTo>
                  <a:lnTo>
                    <a:pt x="555498" y="5080"/>
                  </a:lnTo>
                  <a:lnTo>
                    <a:pt x="552831" y="7620"/>
                  </a:lnTo>
                  <a:lnTo>
                    <a:pt x="550291" y="8890"/>
                  </a:lnTo>
                  <a:lnTo>
                    <a:pt x="545973" y="13970"/>
                  </a:lnTo>
                  <a:lnTo>
                    <a:pt x="544068" y="16510"/>
                  </a:lnTo>
                  <a:lnTo>
                    <a:pt x="542544" y="19050"/>
                  </a:lnTo>
                  <a:lnTo>
                    <a:pt x="540893" y="21590"/>
                  </a:lnTo>
                  <a:lnTo>
                    <a:pt x="539496" y="24130"/>
                  </a:lnTo>
                  <a:lnTo>
                    <a:pt x="537464" y="30480"/>
                  </a:lnTo>
                  <a:lnTo>
                    <a:pt x="536702" y="33020"/>
                  </a:lnTo>
                  <a:lnTo>
                    <a:pt x="536194" y="36830"/>
                  </a:lnTo>
                  <a:lnTo>
                    <a:pt x="535432" y="34290"/>
                  </a:lnTo>
                  <a:lnTo>
                    <a:pt x="534162" y="31750"/>
                  </a:lnTo>
                  <a:lnTo>
                    <a:pt x="533527" y="29210"/>
                  </a:lnTo>
                  <a:lnTo>
                    <a:pt x="530479" y="22860"/>
                  </a:lnTo>
                  <a:lnTo>
                    <a:pt x="529717" y="21590"/>
                  </a:lnTo>
                  <a:lnTo>
                    <a:pt x="516128" y="29210"/>
                  </a:lnTo>
                  <a:lnTo>
                    <a:pt x="559816" y="113030"/>
                  </a:lnTo>
                  <a:lnTo>
                    <a:pt x="573786" y="105410"/>
                  </a:lnTo>
                  <a:lnTo>
                    <a:pt x="543814" y="46990"/>
                  </a:lnTo>
                  <a:lnTo>
                    <a:pt x="544322" y="44450"/>
                  </a:lnTo>
                  <a:lnTo>
                    <a:pt x="544957" y="41910"/>
                  </a:lnTo>
                  <a:lnTo>
                    <a:pt x="546481" y="36830"/>
                  </a:lnTo>
                  <a:lnTo>
                    <a:pt x="547370" y="33020"/>
                  </a:lnTo>
                  <a:lnTo>
                    <a:pt x="548640" y="30480"/>
                  </a:lnTo>
                  <a:lnTo>
                    <a:pt x="549783" y="27940"/>
                  </a:lnTo>
                  <a:lnTo>
                    <a:pt x="551180" y="26670"/>
                  </a:lnTo>
                  <a:lnTo>
                    <a:pt x="554736" y="21590"/>
                  </a:lnTo>
                  <a:lnTo>
                    <a:pt x="556895" y="20320"/>
                  </a:lnTo>
                  <a:lnTo>
                    <a:pt x="559562" y="19050"/>
                  </a:lnTo>
                  <a:lnTo>
                    <a:pt x="561086" y="17780"/>
                  </a:lnTo>
                  <a:lnTo>
                    <a:pt x="562737" y="17780"/>
                  </a:lnTo>
                  <a:lnTo>
                    <a:pt x="566547" y="16510"/>
                  </a:lnTo>
                  <a:lnTo>
                    <a:pt x="574294" y="16510"/>
                  </a:lnTo>
                  <a:lnTo>
                    <a:pt x="578104" y="19050"/>
                  </a:lnTo>
                  <a:lnTo>
                    <a:pt x="581152" y="24130"/>
                  </a:lnTo>
                  <a:lnTo>
                    <a:pt x="612902" y="85090"/>
                  </a:lnTo>
                  <a:lnTo>
                    <a:pt x="626872" y="77470"/>
                  </a:lnTo>
                  <a:close/>
                </a:path>
              </a:pathLst>
            </a:custGeom>
            <a:solidFill>
              <a:srgbClr val="000000"/>
            </a:solidFill>
          </p:spPr>
          <p:txBody>
            <a:bodyPr wrap="square" lIns="0" tIns="0" rIns="0" bIns="0" rtlCol="0"/>
            <a:lstStyle/>
            <a:p>
              <a:endParaRPr/>
            </a:p>
          </p:txBody>
        </p:sp>
      </p:grpSp>
      <p:sp>
        <p:nvSpPr>
          <p:cNvPr id="18" name="object 20">
            <a:extLst>
              <a:ext uri="{FF2B5EF4-FFF2-40B4-BE49-F238E27FC236}">
                <a16:creationId xmlns:a16="http://schemas.microsoft.com/office/drawing/2014/main" id="{E987A5D5-C10B-86B6-C801-B9F28431A855}"/>
              </a:ext>
            </a:extLst>
          </p:cNvPr>
          <p:cNvSpPr txBox="1"/>
          <p:nvPr/>
        </p:nvSpPr>
        <p:spPr>
          <a:xfrm>
            <a:off x="2504059" y="3126118"/>
            <a:ext cx="2214245" cy="322580"/>
          </a:xfrm>
          <a:prstGeom prst="rect">
            <a:avLst/>
          </a:prstGeom>
        </p:spPr>
        <p:txBody>
          <a:bodyPr vert="horz" wrap="square" lIns="0" tIns="12700" rIns="0" bIns="0" rtlCol="0">
            <a:spAutoFit/>
          </a:bodyPr>
          <a:lstStyle/>
          <a:p>
            <a:pPr marL="12700">
              <a:lnSpc>
                <a:spcPct val="100000"/>
              </a:lnSpc>
              <a:spcBef>
                <a:spcPts val="100"/>
              </a:spcBef>
            </a:pPr>
            <a:r>
              <a:rPr sz="1794" dirty="0">
                <a:solidFill>
                  <a:srgbClr val="FFFFFF"/>
                </a:solidFill>
                <a:latin typeface="Arial"/>
                <a:cs typeface="Arial"/>
              </a:rPr>
              <a:t>Transition de la mobilité</a:t>
            </a:r>
            <a:endParaRPr sz="1950" dirty="0">
              <a:latin typeface="Arial"/>
              <a:cs typeface="Arial"/>
            </a:endParaRPr>
          </a:p>
        </p:txBody>
      </p:sp>
      <p:sp>
        <p:nvSpPr>
          <p:cNvPr id="19" name="object 11">
            <a:extLst>
              <a:ext uri="{FF2B5EF4-FFF2-40B4-BE49-F238E27FC236}">
                <a16:creationId xmlns:a16="http://schemas.microsoft.com/office/drawing/2014/main" id="{ADE10F7A-FCB8-F7BF-A738-5F37DA545E89}"/>
              </a:ext>
            </a:extLst>
          </p:cNvPr>
          <p:cNvSpPr txBox="1"/>
          <p:nvPr/>
        </p:nvSpPr>
        <p:spPr>
          <a:xfrm>
            <a:off x="5637936" y="3011208"/>
            <a:ext cx="283210" cy="474980"/>
          </a:xfrm>
          <a:prstGeom prst="rect">
            <a:avLst/>
          </a:prstGeom>
        </p:spPr>
        <p:txBody>
          <a:bodyPr vert="horz" wrap="square" lIns="0" tIns="12700" rIns="0" bIns="0" rtlCol="0">
            <a:spAutoFit/>
          </a:bodyPr>
          <a:lstStyle/>
          <a:p>
            <a:pPr marL="12700">
              <a:lnSpc>
                <a:spcPct val="100000"/>
              </a:lnSpc>
              <a:spcBef>
                <a:spcPts val="100"/>
              </a:spcBef>
            </a:pPr>
            <a:r>
              <a:rPr sz="2950" b="1" spc="-50" dirty="0">
                <a:solidFill>
                  <a:srgbClr val="00CC66"/>
                </a:solidFill>
                <a:latin typeface="Yu Gothic UI"/>
                <a:cs typeface="Yu Gothic UI"/>
              </a:rPr>
              <a:t>+</a:t>
            </a:r>
            <a:endParaRPr sz="2950" dirty="0">
              <a:latin typeface="Yu Gothic UI"/>
              <a:cs typeface="Yu Gothic UI"/>
            </a:endParaRPr>
          </a:p>
        </p:txBody>
      </p:sp>
      <p:grpSp>
        <p:nvGrpSpPr>
          <p:cNvPr id="21" name="object 2">
            <a:extLst>
              <a:ext uri="{FF2B5EF4-FFF2-40B4-BE49-F238E27FC236}">
                <a16:creationId xmlns:a16="http://schemas.microsoft.com/office/drawing/2014/main" id="{470B02AD-2FD2-AF3E-25F9-0BAE0ADCDEB9}"/>
              </a:ext>
            </a:extLst>
          </p:cNvPr>
          <p:cNvGrpSpPr/>
          <p:nvPr/>
        </p:nvGrpSpPr>
        <p:grpSpPr>
          <a:xfrm>
            <a:off x="6184138" y="2991992"/>
            <a:ext cx="3703954" cy="651510"/>
            <a:chOff x="6184138" y="2991992"/>
            <a:chExt cx="3703954" cy="651510"/>
          </a:xfrm>
        </p:grpSpPr>
        <p:sp>
          <p:nvSpPr>
            <p:cNvPr id="22" name="object 3">
              <a:extLst>
                <a:ext uri="{FF2B5EF4-FFF2-40B4-BE49-F238E27FC236}">
                  <a16:creationId xmlns:a16="http://schemas.microsoft.com/office/drawing/2014/main" id="{84211AA4-8D60-A34A-D571-A3168B206737}"/>
                </a:ext>
              </a:extLst>
            </p:cNvPr>
            <p:cNvSpPr/>
            <p:nvPr/>
          </p:nvSpPr>
          <p:spPr>
            <a:xfrm>
              <a:off x="6190488"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16494B"/>
            </a:solidFill>
          </p:spPr>
          <p:txBody>
            <a:bodyPr wrap="square" lIns="0" tIns="0" rIns="0" bIns="0" rtlCol="0"/>
            <a:lstStyle/>
            <a:p>
              <a:endParaRPr/>
            </a:p>
          </p:txBody>
        </p:sp>
        <p:sp>
          <p:nvSpPr>
            <p:cNvPr id="23" name="object 4">
              <a:extLst>
                <a:ext uri="{FF2B5EF4-FFF2-40B4-BE49-F238E27FC236}">
                  <a16:creationId xmlns:a16="http://schemas.microsoft.com/office/drawing/2014/main" id="{4D1F476A-AC90-79E6-8A9C-73630975313C}"/>
                </a:ext>
              </a:extLst>
            </p:cNvPr>
            <p:cNvSpPr/>
            <p:nvPr/>
          </p:nvSpPr>
          <p:spPr>
            <a:xfrm>
              <a:off x="6190488"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D6D6D6"/>
              </a:solidFill>
            </a:ln>
          </p:spPr>
          <p:txBody>
            <a:bodyPr wrap="square" lIns="0" tIns="0" rIns="0" bIns="0" rtlCol="0"/>
            <a:lstStyle/>
            <a:p>
              <a:endParaRPr/>
            </a:p>
          </p:txBody>
        </p:sp>
      </p:grpSp>
      <p:pic>
        <p:nvPicPr>
          <p:cNvPr id="20" name="object 16">
            <a:extLst>
              <a:ext uri="{FF2B5EF4-FFF2-40B4-BE49-F238E27FC236}">
                <a16:creationId xmlns:a16="http://schemas.microsoft.com/office/drawing/2014/main" id="{D3A15F32-E7F1-AC6E-478A-BF5D65FE7B8C}"/>
              </a:ext>
            </a:extLst>
          </p:cNvPr>
          <p:cNvPicPr/>
          <p:nvPr/>
        </p:nvPicPr>
        <p:blipFill>
          <a:blip r:embed="rId2" cstate="print"/>
          <a:stretch>
            <a:fillRect/>
          </a:stretch>
        </p:blipFill>
        <p:spPr>
          <a:xfrm>
            <a:off x="5993993" y="2593378"/>
            <a:ext cx="1306194" cy="951737"/>
          </a:xfrm>
          <a:prstGeom prst="rect">
            <a:avLst/>
          </a:prstGeom>
        </p:spPr>
      </p:pic>
      <p:sp>
        <p:nvSpPr>
          <p:cNvPr id="24" name="object 5">
            <a:extLst>
              <a:ext uri="{FF2B5EF4-FFF2-40B4-BE49-F238E27FC236}">
                <a16:creationId xmlns:a16="http://schemas.microsoft.com/office/drawing/2014/main" id="{E723D7D3-B19E-FD7D-CFFD-0D5792F60E61}"/>
              </a:ext>
            </a:extLst>
          </p:cNvPr>
          <p:cNvSpPr txBox="1"/>
          <p:nvPr/>
        </p:nvSpPr>
        <p:spPr>
          <a:xfrm>
            <a:off x="7161023" y="3126118"/>
            <a:ext cx="1943735" cy="322580"/>
          </a:xfrm>
          <a:prstGeom prst="rect">
            <a:avLst/>
          </a:prstGeom>
        </p:spPr>
        <p:txBody>
          <a:bodyPr vert="horz" wrap="square" lIns="0" tIns="12700" rIns="0" bIns="0" rtlCol="0">
            <a:spAutoFit/>
          </a:bodyPr>
          <a:lstStyle/>
          <a:p>
            <a:pPr marL="12700">
              <a:lnSpc>
                <a:spcPct val="100000"/>
              </a:lnSpc>
              <a:spcBef>
                <a:spcPts val="100"/>
              </a:spcBef>
            </a:pPr>
            <a:r>
              <a:rPr sz="1794" dirty="0">
                <a:solidFill>
                  <a:srgbClr val="FFFFFF"/>
                </a:solidFill>
                <a:latin typeface="Arial"/>
                <a:cs typeface="Arial"/>
              </a:rPr>
              <a:t>Transition des motorisations</a:t>
            </a:r>
            <a:endParaRPr sz="1950" dirty="0">
              <a:latin typeface="Arial"/>
              <a:cs typeface="Arial"/>
            </a:endParaRPr>
          </a:p>
        </p:txBody>
      </p:sp>
      <p:sp>
        <p:nvSpPr>
          <p:cNvPr id="25" name="object 14">
            <a:extLst>
              <a:ext uri="{FF2B5EF4-FFF2-40B4-BE49-F238E27FC236}">
                <a16:creationId xmlns:a16="http://schemas.microsoft.com/office/drawing/2014/main" id="{8238386D-E4BA-42A5-DB8A-1DFA4D88A588}"/>
              </a:ext>
            </a:extLst>
          </p:cNvPr>
          <p:cNvSpPr txBox="1"/>
          <p:nvPr/>
        </p:nvSpPr>
        <p:spPr>
          <a:xfrm>
            <a:off x="6249670" y="3806253"/>
            <a:ext cx="4174490" cy="237950"/>
          </a:xfrm>
          <a:prstGeom prst="rect">
            <a:avLst/>
          </a:prstGeom>
        </p:spPr>
        <p:txBody>
          <a:bodyPr vert="horz" wrap="square" lIns="0" tIns="8890" rIns="0" bIns="0" rtlCol="0">
            <a:spAutoFit/>
          </a:bodyPr>
          <a:lstStyle/>
          <a:p>
            <a:pPr marL="323850" marR="30480" indent="-286385">
              <a:lnSpc>
                <a:spcPct val="101499"/>
              </a:lnSpc>
              <a:spcBef>
                <a:spcPts val="70"/>
              </a:spcBef>
            </a:pPr>
            <a:r>
              <a:rPr sz="2139" baseline="-19713" dirty="0">
                <a:solidFill>
                  <a:srgbClr val="16494B"/>
                </a:solidFill>
                <a:latin typeface="Segoe UI Symbol"/>
                <a:cs typeface="Segoe UI Symbol"/>
              </a:rPr>
              <a:t>🡪 Amélioration of Drive technologies</a:t>
            </a:r>
          </a:p>
        </p:txBody>
      </p:sp>
      <p:sp>
        <p:nvSpPr>
          <p:cNvPr id="26" name="object 15">
            <a:extLst>
              <a:ext uri="{FF2B5EF4-FFF2-40B4-BE49-F238E27FC236}">
                <a16:creationId xmlns:a16="http://schemas.microsoft.com/office/drawing/2014/main" id="{C9235758-59F0-86BB-D599-CCF1BC1FDC28}"/>
              </a:ext>
            </a:extLst>
          </p:cNvPr>
          <p:cNvSpPr txBox="1"/>
          <p:nvPr/>
        </p:nvSpPr>
        <p:spPr>
          <a:xfrm>
            <a:off x="6249670" y="4165110"/>
            <a:ext cx="4352290" cy="1527982"/>
          </a:xfrm>
          <a:prstGeom prst="rect">
            <a:avLst/>
          </a:prstGeom>
        </p:spPr>
        <p:txBody>
          <a:bodyPr vert="horz" wrap="square" lIns="0" tIns="27305" rIns="0" bIns="0" rtlCol="0">
            <a:spAutoFit/>
          </a:bodyPr>
          <a:lstStyle/>
          <a:p>
            <a:pPr marL="298450" marR="809625" indent="-286385">
              <a:lnSpc>
                <a:spcPts val="1789"/>
              </a:lnSpc>
              <a:spcBef>
                <a:spcPts val="215"/>
              </a:spcBef>
              <a:buChar char="-"/>
              <a:tabLst>
                <a:tab pos="298450" algn="l"/>
              </a:tabLst>
            </a:pPr>
            <a:r>
              <a:rPr sz="2139" spc="-15" baseline="1792" dirty="0">
                <a:solidFill>
                  <a:srgbClr val="006B93"/>
                </a:solidFill>
                <a:cs typeface="Arial"/>
              </a:rPr>
              <a:t>Replacing fossil carburants with alternative, climate-neutral carburants, Drive types</a:t>
            </a:r>
          </a:p>
          <a:p>
            <a:pPr marL="298450" marR="809625" indent="-286385">
              <a:lnSpc>
                <a:spcPts val="1789"/>
              </a:lnSpc>
              <a:spcBef>
                <a:spcPts val="215"/>
              </a:spcBef>
              <a:buFontTx/>
              <a:buChar char="-"/>
              <a:tabLst>
                <a:tab pos="298450" algn="l"/>
              </a:tabLst>
            </a:pPr>
            <a:r>
              <a:rPr sz="2139" spc="-15" baseline="1792" dirty="0">
                <a:solidFill>
                  <a:srgbClr val="006B93"/>
                </a:solidFill>
                <a:cs typeface="Arial"/>
              </a:rPr>
              <a:t>Reduction of émissions during</a:t>
            </a:r>
          </a:p>
          <a:p>
            <a:pPr marL="298450" marR="809625" indent="-286385">
              <a:lnSpc>
                <a:spcPts val="1789"/>
              </a:lnSpc>
              <a:spcBef>
                <a:spcPts val="215"/>
              </a:spcBef>
              <a:buFontTx/>
              <a:buChar char="-"/>
              <a:tabLst>
                <a:tab pos="298450" algn="l"/>
              </a:tabLst>
            </a:pPr>
            <a:r>
              <a:rPr sz="2325" spc="-15" baseline="1792" dirty="0">
                <a:solidFill>
                  <a:srgbClr val="006B93"/>
                </a:solidFill>
                <a:cs typeface="Arial"/>
              </a:rPr>
              <a:t>of the driving operation</a:t>
            </a:r>
          </a:p>
          <a:p>
            <a:pPr marL="1689100">
              <a:lnSpc>
                <a:spcPct val="100000"/>
              </a:lnSpc>
              <a:spcBef>
                <a:spcPts val="1205"/>
              </a:spcBef>
            </a:pPr>
            <a:r>
              <a:rPr sz="690" dirty="0">
                <a:latin typeface="Arial"/>
                <a:cs typeface="Arial"/>
              </a:rPr>
              <a:t>Own representation ; see Agora Verkehrswende and VCD 2021</a:t>
            </a:r>
            <a:endParaRPr sz="750" dirty="0">
              <a:latin typeface="Arial"/>
              <a:cs typeface="Arial"/>
            </a:endParaRPr>
          </a:p>
        </p:txBody>
      </p:sp>
    </p:spTree>
    <p:extLst>
      <p:ext uri="{BB962C8B-B14F-4D97-AF65-F5344CB8AC3E}">
        <p14:creationId xmlns:p14="http://schemas.microsoft.com/office/powerpoint/2010/main" val="176506584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3492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en-US" dirty="0"/>
              <a:t>Objectifs d’apprentissage</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pPr>
              <a:defRPr sz="1800"/>
            </a:pPr>
            <a:r>
              <a:rPr lang="en-US" dirty="0"/>
              <a:t>Comprendre basic définitions and paramètres related to transport et environnement</a:t>
            </a:r>
          </a:p>
          <a:p>
            <a:pPr>
              <a:defRPr sz="1800"/>
            </a:pPr>
            <a:r>
              <a:rPr lang="en-US" dirty="0"/>
              <a:t>Examiner trafic émissions, immission, air qualité, and climat impacts</a:t>
            </a:r>
          </a:p>
          <a:p>
            <a:pPr>
              <a:defRPr sz="1800"/>
            </a:pPr>
            <a:r>
              <a:rPr lang="en-US" dirty="0"/>
              <a:t>Analyser politique cadres including the European Green Deal and modal shift</a:t>
            </a:r>
          </a:p>
          <a:p>
            <a:pPr>
              <a:defRPr sz="1800"/>
            </a:pPr>
            <a:r>
              <a:rPr lang="en-US" dirty="0"/>
              <a:t>Identifier mitigation strategies and suivi indicateurs for transport émissions</a:t>
            </a:r>
          </a:p>
        </p:txBody>
      </p:sp>
    </p:spTree>
    <p:extLst>
      <p:ext uri="{BB962C8B-B14F-4D97-AF65-F5344CB8AC3E}">
        <p14:creationId xmlns:p14="http://schemas.microsoft.com/office/powerpoint/2010/main" val="8805231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lstStyle/>
          <a:p>
            <a:r>
              <a:rPr lang="en-US" dirty="0"/>
              <a:t>Plan du cours</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a:defRPr sz="1800"/>
            </a:pPr>
            <a:r>
              <a:rPr lang="en-US" dirty="0"/>
              <a:t>Clé définitions et paramètres</a:t>
            </a:r>
          </a:p>
          <a:p>
            <a:pPr>
              <a:defRPr sz="1800"/>
            </a:pPr>
            <a:r>
              <a:rPr lang="en-US" dirty="0"/>
              <a:t>Trafic et environnement : émissions, air qualité, GHGs</a:t>
            </a:r>
          </a:p>
          <a:p>
            <a:pPr>
              <a:defRPr sz="1800"/>
            </a:pPr>
            <a:r>
              <a:rPr lang="en-US" dirty="0"/>
              <a:t>Politique cadres : EU Green Deal, modal shift, e-mobility</a:t>
            </a:r>
          </a:p>
          <a:p>
            <a:pPr>
              <a:defRPr sz="1800"/>
            </a:pPr>
            <a:r>
              <a:rPr lang="en-US" dirty="0"/>
              <a:t>Régional focus : Africa — DRC et Cameroon cas études</a:t>
            </a:r>
          </a:p>
          <a:p>
            <a:pPr>
              <a:defRPr sz="1800"/>
            </a:pPr>
            <a:r>
              <a:rPr lang="en-US" dirty="0"/>
              <a:t>Méthodes, indicateurs, and recommandations</a:t>
            </a:r>
          </a:p>
        </p:txBody>
      </p:sp>
    </p:spTree>
    <p:extLst>
      <p:ext uri="{BB962C8B-B14F-4D97-AF65-F5344CB8AC3E}">
        <p14:creationId xmlns:p14="http://schemas.microsoft.com/office/powerpoint/2010/main" val="37302400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a:xfrm>
            <a:off x="413569" y="461009"/>
            <a:ext cx="7206431" cy="717551"/>
          </a:xfrm>
        </p:spPr>
        <p:txBody>
          <a:bodyPr/>
          <a:lstStyle/>
          <a:p>
            <a:r>
              <a:rPr lang="en-US" dirty="0"/>
              <a:t>Trafic et environnement : </a:t>
            </a:r>
            <a:br>
              <a:rPr lang="en-US" dirty="0"/>
            </a:br>
            <a:br>
              <a:rPr lang="en-US" dirty="0"/>
            </a:b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a:xfrm>
            <a:off x="586602" y="1036320"/>
            <a:ext cx="7033398" cy="5368971"/>
          </a:xfrm>
        </p:spPr>
        <p:txBody>
          <a:bodyPr>
            <a:normAutofit/>
          </a:bodyPr>
          <a:lstStyle/>
          <a:p>
            <a:pPr marL="0" indent="0">
              <a:lnSpc>
                <a:spcPct val="100000"/>
              </a:lnSpc>
              <a:spcBef>
                <a:spcPts val="1975"/>
              </a:spcBef>
              <a:buNone/>
            </a:pPr>
            <a:r>
              <a:rPr lang="en-US" sz="2208" b="1" spc="-10" dirty="0">
                <a:solidFill>
                  <a:srgbClr val="006B93"/>
                </a:solidFill>
                <a:latin typeface="+mj-lt"/>
                <a:cs typeface="Arial Black"/>
              </a:rPr>
              <a:t>Émission </a:t>
            </a:r>
            <a:endParaRPr lang="en-US" sz="1750" b="1" dirty="0">
              <a:latin typeface="+mj-lt"/>
              <a:cs typeface="Arial Black"/>
            </a:endParaRPr>
          </a:p>
          <a:p>
            <a:pPr marL="304797" lvl="1" indent="0">
              <a:lnSpc>
                <a:spcPct val="100000"/>
              </a:lnSpc>
              <a:spcBef>
                <a:spcPts val="345"/>
              </a:spcBef>
              <a:buNone/>
            </a:pPr>
            <a:r>
              <a:rPr lang="en-US" sz="1472" b="1" spc="-50" dirty="0">
                <a:latin typeface="+mn-lt"/>
                <a:cs typeface="Arial"/>
              </a:rPr>
              <a:t> any release of polluants or énergie from a source into the environnement</a:t>
            </a:r>
            <a:endParaRPr lang="en-US" sz="1600" b="1" dirty="0">
              <a:latin typeface="+mn-lt"/>
              <a:cs typeface="Arial"/>
            </a:endParaRPr>
          </a:p>
          <a:p>
            <a:pPr marL="311150" marR="5080" indent="-287020">
              <a:lnSpc>
                <a:spcPts val="1889"/>
              </a:lnSpc>
              <a:spcBef>
                <a:spcPts val="1070"/>
              </a:spcBef>
              <a:buClr>
                <a:srgbClr val="F26211"/>
              </a:buClr>
              <a:buSzPct val="102857"/>
              <a:buFont typeface="Wingdings" panose="05000000000000000000" pitchFamily="2" charset="2"/>
              <a:buChar char="§"/>
              <a:tabLst>
                <a:tab pos="311150" algn="l"/>
              </a:tabLst>
            </a:pPr>
            <a:r>
              <a:rPr lang="en-US" sz="1610" dirty="0">
                <a:solidFill>
                  <a:srgbClr val="890F00"/>
                </a:solidFill>
                <a:latin typeface="+mn-lt"/>
                <a:cs typeface="Arial"/>
              </a:rPr>
              <a:t>According to the Federal Immission Contrôle Act of Germany (BImSchG) : "the air pollution, bruit, vibrations, light, heat, radiation and similar phenomena emanating from an installation" [§3, Art. 3].</a:t>
            </a:r>
          </a:p>
          <a:p>
            <a:pPr lvl="3">
              <a:buClr>
                <a:srgbClr val="F26211"/>
              </a:buClr>
              <a:buFont typeface="Wingdings" panose="05000000000000000000" pitchFamily="2" charset="2"/>
              <a:buChar char="§"/>
            </a:pPr>
            <a:r>
              <a:rPr lang="en-US" sz="1472" spc="-10" dirty="0">
                <a:latin typeface="+mn-lt"/>
                <a:cs typeface="Arial"/>
              </a:rPr>
              <a:t>Measured at the point of release (tailpipe, chimney, carburant evaporation).</a:t>
            </a:r>
          </a:p>
          <a:p>
            <a:pPr lvl="3">
              <a:buClr>
                <a:srgbClr val="F26211"/>
              </a:buClr>
              <a:buFont typeface="Wingdings" panose="05000000000000000000" pitchFamily="2" charset="2"/>
              <a:buChar char="§"/>
            </a:pPr>
            <a:r>
              <a:rPr lang="en-US" sz="1472" spc="-10" dirty="0">
                <a:latin typeface="+mn-lt"/>
                <a:cs typeface="Arial"/>
              </a:rPr>
              <a:t>Typically quantified as mass per unit temps or mass per kilometer, e.g., g/km, g/s, tons/année</a:t>
            </a:r>
          </a:p>
          <a:p>
            <a:pPr lvl="3">
              <a:buClr>
                <a:srgbClr val="F26211"/>
              </a:buClr>
              <a:buFont typeface="Wingdings" panose="05000000000000000000" pitchFamily="2" charset="2"/>
              <a:buChar char="§"/>
            </a:pPr>
            <a:r>
              <a:rPr lang="en-US" sz="1600" spc="-10" dirty="0">
                <a:latin typeface="+mn-lt"/>
                <a:cs typeface="Arial"/>
              </a:rPr>
              <a:t>Used for inventory, modeling, and regulation of polluting sources.</a:t>
            </a:r>
          </a:p>
          <a:p>
            <a:pPr marL="311150" marR="5080" indent="-287020">
              <a:lnSpc>
                <a:spcPts val="1889"/>
              </a:lnSpc>
              <a:spcBef>
                <a:spcPts val="1070"/>
              </a:spcBef>
              <a:buClr>
                <a:srgbClr val="006B93"/>
              </a:buClr>
              <a:buSzPct val="102857"/>
              <a:buChar char="•"/>
              <a:tabLst>
                <a:tab pos="311150" algn="l"/>
              </a:tabLst>
            </a:pPr>
            <a:endParaRPr lang="en-US" sz="1750" dirty="0">
              <a:solidFill>
                <a:srgbClr val="FF0000"/>
              </a:solidFill>
              <a:latin typeface="+mn-lt"/>
              <a:cs typeface="Arial"/>
            </a:endParaRPr>
          </a:p>
          <a:p>
            <a:pPr>
              <a:lnSpc>
                <a:spcPct val="100000"/>
              </a:lnSpc>
              <a:spcBef>
                <a:spcPts val="430"/>
              </a:spcBef>
              <a:buClr>
                <a:srgbClr val="006B93"/>
              </a:buClr>
              <a:buFont typeface="Arial"/>
              <a:buChar char="•"/>
            </a:pPr>
            <a:endParaRPr lang="en-US" sz="1750" dirty="0">
              <a:latin typeface="Arial"/>
              <a:cs typeface="Arial"/>
            </a:endParaRPr>
          </a:p>
          <a:p>
            <a:endParaRPr lang="pl-PL" dirty="0"/>
          </a:p>
        </p:txBody>
      </p:sp>
      <p:pic>
        <p:nvPicPr>
          <p:cNvPr id="2050" name="Picture 2" descr="Air pollution  car emissions stock pictures, royalty-free photos &amp; images">
            <a:extLst>
              <a:ext uri="{FF2B5EF4-FFF2-40B4-BE49-F238E27FC236}">
                <a16:creationId xmlns:a16="http://schemas.microsoft.com/office/drawing/2014/main" id="{6664F908-7D01-8F5D-1F0D-09E130C50F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0" y="3237184"/>
            <a:ext cx="4476750" cy="36106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raffic moves along a highway during morning rush hour in india - car pollution stock pictures, royalty-free photos &amp; images">
            <a:extLst>
              <a:ext uri="{FF2B5EF4-FFF2-40B4-BE49-F238E27FC236}">
                <a16:creationId xmlns:a16="http://schemas.microsoft.com/office/drawing/2014/main" id="{5C9662B8-D752-4F46-AF65-FE2BDD684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0" y="0"/>
            <a:ext cx="4476750" cy="3387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08470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BA062-08EF-C94E-C90E-8783B2FE632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DF3D494-3672-159E-B846-2AC0B6F2E117}"/>
              </a:ext>
            </a:extLst>
          </p:cNvPr>
          <p:cNvSpPr>
            <a:spLocks noGrp="1"/>
          </p:cNvSpPr>
          <p:nvPr>
            <p:ph type="body" sz="half" idx="1"/>
          </p:nvPr>
        </p:nvSpPr>
        <p:spPr>
          <a:xfrm>
            <a:off x="434770" y="1170260"/>
            <a:ext cx="7368110" cy="5059521"/>
          </a:xfrm>
        </p:spPr>
        <p:txBody>
          <a:bodyPr>
            <a:normAutofit/>
          </a:bodyPr>
          <a:lstStyle/>
          <a:p>
            <a:pPr marL="0" indent="0">
              <a:lnSpc>
                <a:spcPct val="100000"/>
              </a:lnSpc>
              <a:buNone/>
            </a:pPr>
            <a:r>
              <a:rPr lang="en-US" sz="2400" b="1" spc="-10" dirty="0">
                <a:solidFill>
                  <a:srgbClr val="006B93"/>
                </a:solidFill>
                <a:latin typeface="+mj-lt"/>
              </a:rPr>
              <a:t>Immission</a:t>
            </a:r>
          </a:p>
          <a:p>
            <a:pPr marL="304797" lvl="1" indent="0">
              <a:lnSpc>
                <a:spcPct val="100000"/>
              </a:lnSpc>
              <a:spcBef>
                <a:spcPts val="350"/>
              </a:spcBef>
              <a:buNone/>
            </a:pPr>
            <a:r>
              <a:rPr lang="en-US" sz="1242" dirty="0">
                <a:latin typeface="+mn-lt"/>
                <a:cs typeface="Arial"/>
              </a:rPr>
              <a:t> refers to the concentration of émissions on the environnement où personnes, ecosystems, or materials are exposed.</a:t>
            </a:r>
          </a:p>
          <a:p>
            <a:pPr marL="401955" marR="3385820" lvl="1" indent="-287020">
              <a:lnSpc>
                <a:spcPts val="1889"/>
              </a:lnSpc>
              <a:spcBef>
                <a:spcPts val="1070"/>
              </a:spcBef>
              <a:buClr>
                <a:srgbClr val="006B93"/>
              </a:buClr>
              <a:buSzPct val="102857"/>
              <a:tabLst>
                <a:tab pos="401955" algn="l"/>
              </a:tabLst>
            </a:pPr>
            <a:r>
              <a:rPr lang="en-US" sz="1610" dirty="0">
                <a:solidFill>
                  <a:srgbClr val="FF0000"/>
                </a:solidFill>
                <a:cs typeface="Arial"/>
              </a:rPr>
              <a:t>According to BImSchG : "air pollution, bruit, vibrations, light, heat, radiation and similar phenomena affecting humans, animals and plants, the soil, eau, the atmosphere and cultural and other material assets" [§3, Art. 2].</a:t>
            </a:r>
          </a:p>
          <a:p>
            <a:pPr lvl="3" eaLnBrk="0" fontAlgn="base" hangingPunct="0">
              <a:buFont typeface="Wingdings" panose="05000000000000000000" pitchFamily="2" charset="2"/>
              <a:buChar char="§"/>
            </a:pPr>
            <a:r>
              <a:rPr lang="en-US" altLang="en-US" sz="1472" spc="-10" dirty="0">
                <a:cs typeface="Arial"/>
              </a:rPr>
              <a:t>Represent ambient air pollution after émissions disperse, react, or accumulate.</a:t>
            </a:r>
          </a:p>
          <a:p>
            <a:pPr lvl="3" eaLnBrk="0" fontAlgn="base" hangingPunct="0">
              <a:buFont typeface="Wingdings" panose="05000000000000000000" pitchFamily="2" charset="2"/>
              <a:buChar char="§"/>
            </a:pPr>
            <a:r>
              <a:rPr lang="en-US" altLang="en-US" sz="1472" spc="-10" dirty="0">
                <a:cs typeface="Arial"/>
              </a:rPr>
              <a:t>Measured at receptor points—où humans or ecosystems experience the pollution.</a:t>
            </a:r>
          </a:p>
          <a:p>
            <a:pPr lvl="3" eaLnBrk="0" fontAlgn="base" hangingPunct="0">
              <a:lnSpc>
                <a:spcPct val="100000"/>
              </a:lnSpc>
              <a:buFont typeface="Wingdings" panose="05000000000000000000" pitchFamily="2" charset="2"/>
              <a:buChar char="§"/>
            </a:pPr>
            <a:r>
              <a:rPr lang="en-US" altLang="en-US" sz="1472" spc="-10" dirty="0">
                <a:cs typeface="Arial"/>
              </a:rPr>
              <a:t>Expressed as concentration : e.g., µg/m³, ppm</a:t>
            </a:r>
          </a:p>
          <a:p>
            <a:pPr marL="401955" marR="3385820" lvl="1" indent="-287020">
              <a:lnSpc>
                <a:spcPts val="1889"/>
              </a:lnSpc>
              <a:spcBef>
                <a:spcPts val="1070"/>
              </a:spcBef>
              <a:buClr>
                <a:srgbClr val="006B93"/>
              </a:buClr>
              <a:buSzPct val="102857"/>
              <a:tabLst>
                <a:tab pos="401955" algn="l"/>
              </a:tabLst>
            </a:pPr>
            <a:endParaRPr lang="en-US" sz="1750" dirty="0">
              <a:solidFill>
                <a:srgbClr val="FF0000"/>
              </a:solidFill>
              <a:cs typeface="Arial"/>
            </a:endParaRPr>
          </a:p>
        </p:txBody>
      </p:sp>
      <p:grpSp>
        <p:nvGrpSpPr>
          <p:cNvPr id="5" name="object 5">
            <a:extLst>
              <a:ext uri="{FF2B5EF4-FFF2-40B4-BE49-F238E27FC236}">
                <a16:creationId xmlns:a16="http://schemas.microsoft.com/office/drawing/2014/main" id="{006F1248-3D76-8DF1-E47B-F6D9A759710C}"/>
              </a:ext>
            </a:extLst>
          </p:cNvPr>
          <p:cNvGrpSpPr/>
          <p:nvPr/>
        </p:nvGrpSpPr>
        <p:grpSpPr>
          <a:xfrm>
            <a:off x="7688327" y="1838959"/>
            <a:ext cx="4503673" cy="3017521"/>
            <a:chOff x="6812280" y="2907195"/>
            <a:chExt cx="4436745" cy="2598420"/>
          </a:xfrm>
        </p:grpSpPr>
        <p:pic>
          <p:nvPicPr>
            <p:cNvPr id="6" name="object 6">
              <a:extLst>
                <a:ext uri="{FF2B5EF4-FFF2-40B4-BE49-F238E27FC236}">
                  <a16:creationId xmlns:a16="http://schemas.microsoft.com/office/drawing/2014/main" id="{85101ACB-7220-98E2-8791-4DDC78B9E791}"/>
                </a:ext>
              </a:extLst>
            </p:cNvPr>
            <p:cNvPicPr/>
            <p:nvPr/>
          </p:nvPicPr>
          <p:blipFill>
            <a:blip r:embed="rId2" cstate="print"/>
            <a:stretch>
              <a:fillRect/>
            </a:stretch>
          </p:blipFill>
          <p:spPr>
            <a:xfrm>
              <a:off x="6821424" y="2916339"/>
              <a:ext cx="4418076" cy="2580131"/>
            </a:xfrm>
            <a:prstGeom prst="rect">
              <a:avLst/>
            </a:prstGeom>
          </p:spPr>
        </p:pic>
        <p:sp>
          <p:nvSpPr>
            <p:cNvPr id="7" name="object 7">
              <a:extLst>
                <a:ext uri="{FF2B5EF4-FFF2-40B4-BE49-F238E27FC236}">
                  <a16:creationId xmlns:a16="http://schemas.microsoft.com/office/drawing/2014/main" id="{15AE518D-C92D-60DF-156B-B6EBC5E8B8E6}"/>
                </a:ext>
              </a:extLst>
            </p:cNvPr>
            <p:cNvSpPr/>
            <p:nvPr/>
          </p:nvSpPr>
          <p:spPr>
            <a:xfrm>
              <a:off x="6816852" y="2911767"/>
              <a:ext cx="4427220" cy="2589530"/>
            </a:xfrm>
            <a:custGeom>
              <a:avLst/>
              <a:gdLst/>
              <a:ahLst/>
              <a:cxnLst/>
              <a:rect l="l" t="t" r="r" b="b"/>
              <a:pathLst>
                <a:path w="4427220" h="2589529">
                  <a:moveTo>
                    <a:pt x="0" y="2589276"/>
                  </a:moveTo>
                  <a:lnTo>
                    <a:pt x="4427220" y="2589276"/>
                  </a:lnTo>
                  <a:lnTo>
                    <a:pt x="4427220" y="0"/>
                  </a:lnTo>
                  <a:lnTo>
                    <a:pt x="0" y="0"/>
                  </a:lnTo>
                  <a:lnTo>
                    <a:pt x="0" y="2589276"/>
                  </a:lnTo>
                  <a:close/>
                </a:path>
              </a:pathLst>
            </a:custGeom>
            <a:ln w="9144">
              <a:solidFill>
                <a:srgbClr val="006B93"/>
              </a:solidFill>
            </a:ln>
          </p:spPr>
          <p:txBody>
            <a:bodyPr wrap="square" lIns="0" tIns="0" rIns="0" bIns="0" rtlCol="0"/>
            <a:lstStyle/>
            <a:p>
              <a:endParaRPr/>
            </a:p>
          </p:txBody>
        </p:sp>
      </p:grpSp>
      <p:sp>
        <p:nvSpPr>
          <p:cNvPr id="4" name="object 4">
            <a:extLst>
              <a:ext uri="{FF2B5EF4-FFF2-40B4-BE49-F238E27FC236}">
                <a16:creationId xmlns:a16="http://schemas.microsoft.com/office/drawing/2014/main" id="{5E3F0543-71D0-C543-63DC-9645867B7C11}"/>
              </a:ext>
            </a:extLst>
          </p:cNvPr>
          <p:cNvSpPr txBox="1"/>
          <p:nvPr/>
        </p:nvSpPr>
        <p:spPr>
          <a:xfrm>
            <a:off x="8791431" y="4856775"/>
            <a:ext cx="3390900" cy="139700"/>
          </a:xfrm>
          <a:prstGeom prst="rect">
            <a:avLst/>
          </a:prstGeom>
        </p:spPr>
        <p:txBody>
          <a:bodyPr vert="horz" wrap="square" lIns="0" tIns="12700" rIns="0" bIns="0" rtlCol="0">
            <a:spAutoFit/>
          </a:bodyPr>
          <a:lstStyle/>
          <a:p>
            <a:pPr marL="12700">
              <a:lnSpc>
                <a:spcPct val="100000"/>
              </a:lnSpc>
              <a:spcBef>
                <a:spcPts val="100"/>
              </a:spcBef>
            </a:pPr>
            <a:r>
              <a:rPr sz="690" dirty="0">
                <a:latin typeface="Arial"/>
                <a:cs typeface="Arial"/>
              </a:rPr>
              <a:t>Image source : Federal Office for the Environnement, Forests and Landscape 1996</a:t>
            </a:r>
            <a:endParaRPr sz="750" dirty="0">
              <a:latin typeface="Arial"/>
              <a:cs typeface="Arial"/>
            </a:endParaRPr>
          </a:p>
        </p:txBody>
      </p:sp>
      <p:sp>
        <p:nvSpPr>
          <p:cNvPr id="8" name="Title 1">
            <a:extLst>
              <a:ext uri="{FF2B5EF4-FFF2-40B4-BE49-F238E27FC236}">
                <a16:creationId xmlns:a16="http://schemas.microsoft.com/office/drawing/2014/main" id="{0AA2EDE8-D53D-7336-E583-AE355D7C867D}"/>
              </a:ext>
            </a:extLst>
          </p:cNvPr>
          <p:cNvSpPr txBox="1">
            <a:spLocks/>
          </p:cNvSpPr>
          <p:nvPr/>
        </p:nvSpPr>
        <p:spPr>
          <a:xfrm>
            <a:off x="434770" y="452709"/>
            <a:ext cx="7206431"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Trafic et environnement : </a:t>
            </a:r>
            <a:br>
              <a:rPr lang="en-US" dirty="0"/>
            </a:br>
            <a:br>
              <a:rPr lang="en-US" dirty="0"/>
            </a:br>
            <a:br>
              <a:rPr lang="en-US" dirty="0">
                <a:latin typeface="Arial"/>
                <a:cs typeface="Arial"/>
              </a:rPr>
            </a:br>
            <a:endParaRPr lang="pl-PL" dirty="0"/>
          </a:p>
        </p:txBody>
      </p:sp>
    </p:spTree>
    <p:extLst>
      <p:ext uri="{BB962C8B-B14F-4D97-AF65-F5344CB8AC3E}">
        <p14:creationId xmlns:p14="http://schemas.microsoft.com/office/powerpoint/2010/main" val="29845262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DB8D7-36D3-A274-B4CB-BDB63B4713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5647B-9501-20D2-B54A-C3702BA81DCC}"/>
              </a:ext>
            </a:extLst>
          </p:cNvPr>
          <p:cNvSpPr>
            <a:spLocks noGrp="1"/>
          </p:cNvSpPr>
          <p:nvPr>
            <p:ph type="title"/>
          </p:nvPr>
        </p:nvSpPr>
        <p:spPr>
          <a:xfrm>
            <a:off x="484690" y="628219"/>
            <a:ext cx="6952430" cy="717551"/>
          </a:xfrm>
        </p:spPr>
        <p:txBody>
          <a:bodyPr/>
          <a:lstStyle/>
          <a:p>
            <a:r>
              <a:rPr lang="en-US" dirty="0"/>
              <a:t>Trafic et environnement :</a:t>
            </a: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906B69B-E4E6-EB59-5D35-4003A9B4BC45}"/>
              </a:ext>
            </a:extLst>
          </p:cNvPr>
          <p:cNvSpPr>
            <a:spLocks noGrp="1"/>
          </p:cNvSpPr>
          <p:nvPr>
            <p:ph type="body" sz="half" idx="1"/>
          </p:nvPr>
        </p:nvSpPr>
        <p:spPr>
          <a:xfrm>
            <a:off x="688514" y="1345770"/>
            <a:ext cx="9166686" cy="5059521"/>
          </a:xfrm>
        </p:spPr>
        <p:txBody>
          <a:bodyPr>
            <a:normAutofit fontScale="85000" lnSpcReduction="20000"/>
          </a:bodyPr>
          <a:lstStyle/>
          <a:p>
            <a:pPr marL="0" indent="0">
              <a:lnSpc>
                <a:spcPct val="100000"/>
              </a:lnSpc>
              <a:spcBef>
                <a:spcPts val="100"/>
              </a:spcBef>
              <a:buNone/>
            </a:pPr>
            <a:r>
              <a:rPr lang="en-US" sz="2530" b="1" spc="-35" dirty="0">
                <a:solidFill>
                  <a:srgbClr val="006B93"/>
                </a:solidFill>
                <a:latin typeface="+mj-lt"/>
                <a:cs typeface="Arial"/>
              </a:rPr>
              <a:t>Gaz à effet de serre et polluants atmosphériques</a:t>
            </a:r>
            <a:endParaRPr lang="en-US" sz="2750" b="1" dirty="0">
              <a:latin typeface="+mj-lt"/>
              <a:cs typeface="Arial"/>
            </a:endParaRPr>
          </a:p>
          <a:p>
            <a:pPr marL="0" indent="0">
              <a:lnSpc>
                <a:spcPct val="100000"/>
              </a:lnSpc>
              <a:spcBef>
                <a:spcPts val="1975"/>
              </a:spcBef>
              <a:buNone/>
            </a:pPr>
            <a:r>
              <a:rPr lang="en-US" sz="1932" b="1" spc="-35" dirty="0">
                <a:solidFill>
                  <a:srgbClr val="006B93"/>
                </a:solidFill>
                <a:latin typeface="+mj-lt"/>
                <a:cs typeface="Arial Black"/>
              </a:rPr>
              <a:t>Gaz à effet de serre</a:t>
            </a:r>
            <a:endParaRPr lang="en-US" sz="2100" b="1" dirty="0">
              <a:latin typeface="+mj-lt"/>
              <a:cs typeface="Arial Black"/>
            </a:endParaRPr>
          </a:p>
          <a:p>
            <a:pPr marL="367030" marR="680720" indent="-342900">
              <a:lnSpc>
                <a:spcPts val="1889"/>
              </a:lnSpc>
              <a:spcBef>
                <a:spcPts val="1030"/>
              </a:spcBef>
              <a:buClr>
                <a:srgbClr val="F26211"/>
              </a:buClr>
              <a:buSzPct val="102857"/>
              <a:buFont typeface="Wingdings" panose="05000000000000000000" pitchFamily="2" charset="2"/>
              <a:buChar char="§"/>
              <a:tabLst>
                <a:tab pos="311150" algn="l"/>
              </a:tabLst>
            </a:pPr>
            <a:r>
              <a:rPr lang="en-US" sz="1748" dirty="0">
                <a:latin typeface="+mn-lt"/>
                <a:cs typeface="Arial"/>
              </a:rPr>
              <a:t>Gaz that affect the climat : Retain heat radiation from the earth's surface back into espace and thus contribute to the effet de serre effect </a:t>
            </a:r>
            <a:endParaRPr lang="en-US" sz="1900" dirty="0">
              <a:latin typeface="+mn-lt"/>
              <a:cs typeface="Arial"/>
            </a:endParaRPr>
          </a:p>
          <a:p>
            <a:pPr marL="367030" indent="-342900">
              <a:lnSpc>
                <a:spcPct val="100000"/>
              </a:lnSpc>
              <a:spcBef>
                <a:spcPts val="810"/>
              </a:spcBef>
              <a:buClr>
                <a:srgbClr val="F26211"/>
              </a:buClr>
              <a:buSzPct val="102857"/>
              <a:buFont typeface="Wingdings" panose="05000000000000000000" pitchFamily="2" charset="2"/>
              <a:buChar char="§"/>
              <a:tabLst>
                <a:tab pos="311150" algn="l"/>
              </a:tabLst>
            </a:pPr>
            <a:r>
              <a:rPr lang="en-US" sz="1900" dirty="0">
                <a:latin typeface="+mn-lt"/>
                <a:cs typeface="Arial"/>
              </a:rPr>
              <a:t>Of</a:t>
            </a:r>
            <a:r>
              <a:rPr lang="en-US" sz="1900" spc="-60" dirty="0">
                <a:latin typeface="+mn-lt"/>
                <a:cs typeface="Arial"/>
              </a:rPr>
              <a:t> </a:t>
            </a:r>
            <a:r>
              <a:rPr lang="en-US" sz="1900" dirty="0">
                <a:latin typeface="+mn-lt"/>
                <a:cs typeface="Arial"/>
              </a:rPr>
              <a:t>natural</a:t>
            </a:r>
            <a:r>
              <a:rPr lang="en-US" sz="1900" spc="-35" dirty="0">
                <a:latin typeface="+mn-lt"/>
                <a:cs typeface="Arial"/>
              </a:rPr>
              <a:t> </a:t>
            </a:r>
            <a:r>
              <a:rPr lang="en-US" sz="1900" dirty="0">
                <a:latin typeface="+mn-lt"/>
                <a:cs typeface="Arial"/>
              </a:rPr>
              <a:t>or</a:t>
            </a:r>
            <a:r>
              <a:rPr lang="en-US" sz="1900" spc="-40" dirty="0">
                <a:latin typeface="+mn-lt"/>
                <a:cs typeface="Arial"/>
              </a:rPr>
              <a:t> </a:t>
            </a:r>
            <a:r>
              <a:rPr lang="en-US" sz="1900" spc="-10" dirty="0">
                <a:latin typeface="+mn-lt"/>
                <a:cs typeface="Arial"/>
              </a:rPr>
              <a:t>anthropogenic</a:t>
            </a:r>
            <a:r>
              <a:rPr lang="en-US" sz="1900" spc="-35" dirty="0">
                <a:latin typeface="+mn-lt"/>
                <a:cs typeface="Arial"/>
              </a:rPr>
              <a:t> </a:t>
            </a:r>
            <a:r>
              <a:rPr lang="en-US" sz="1900" spc="-10" dirty="0">
                <a:latin typeface="+mn-lt"/>
                <a:cs typeface="Arial"/>
              </a:rPr>
              <a:t>origin</a:t>
            </a:r>
            <a:endParaRPr lang="en-US" sz="1900" dirty="0">
              <a:latin typeface="+mn-lt"/>
              <a:cs typeface="Arial"/>
            </a:endParaRPr>
          </a:p>
          <a:p>
            <a:pPr marL="367030" indent="-342900">
              <a:lnSpc>
                <a:spcPct val="100000"/>
              </a:lnSpc>
              <a:spcBef>
                <a:spcPts val="825"/>
              </a:spcBef>
              <a:buClr>
                <a:srgbClr val="F26211"/>
              </a:buClr>
              <a:buSzPct val="102857"/>
              <a:buFont typeface="Wingdings" panose="05000000000000000000" pitchFamily="2" charset="2"/>
              <a:buChar char="§"/>
              <a:tabLst>
                <a:tab pos="311150" algn="l"/>
              </a:tabLst>
            </a:pPr>
            <a:r>
              <a:rPr lang="en-US" sz="1748" dirty="0">
                <a:latin typeface="+mn-lt"/>
                <a:cs typeface="Arial"/>
              </a:rPr>
              <a:t>These include for exemple carbon dioxide (CO2), methane (CH4) and nitrous oxide (N2O)</a:t>
            </a:r>
            <a:endParaRPr lang="en-US" sz="1900" dirty="0">
              <a:latin typeface="+mn-lt"/>
              <a:cs typeface="Arial"/>
            </a:endParaRPr>
          </a:p>
          <a:p>
            <a:pPr>
              <a:lnSpc>
                <a:spcPct val="100000"/>
              </a:lnSpc>
              <a:spcBef>
                <a:spcPts val="350"/>
              </a:spcBef>
              <a:buClr>
                <a:srgbClr val="006B93"/>
              </a:buClr>
              <a:buFont typeface="Arial"/>
              <a:buChar char="•"/>
            </a:pPr>
            <a:endParaRPr lang="en-US" sz="1750" dirty="0">
              <a:latin typeface="Arial"/>
              <a:cs typeface="Arial"/>
            </a:endParaRPr>
          </a:p>
          <a:p>
            <a:pPr marL="0" indent="0">
              <a:lnSpc>
                <a:spcPct val="100000"/>
              </a:lnSpc>
              <a:buNone/>
            </a:pPr>
            <a:r>
              <a:rPr lang="en-US" sz="1932" b="1" spc="-35" dirty="0">
                <a:solidFill>
                  <a:srgbClr val="006B93"/>
                </a:solidFill>
                <a:latin typeface="+mj-lt"/>
              </a:rPr>
              <a:t>Polluants atmosphériques</a:t>
            </a:r>
          </a:p>
          <a:p>
            <a:pPr marL="367665" marR="3063240" indent="-342900">
              <a:lnSpc>
                <a:spcPts val="2010"/>
              </a:lnSpc>
              <a:spcBef>
                <a:spcPts val="850"/>
              </a:spcBef>
              <a:buClr>
                <a:srgbClr val="F26211"/>
              </a:buClr>
              <a:buSzPct val="102857"/>
              <a:buFont typeface="Wingdings" panose="05000000000000000000" pitchFamily="2" charset="2"/>
              <a:buChar char="§"/>
              <a:tabLst>
                <a:tab pos="311150" algn="l"/>
              </a:tabLst>
            </a:pPr>
            <a:r>
              <a:rPr lang="en-US" sz="1748" spc="-20" dirty="0">
                <a:latin typeface="+mn-lt"/>
                <a:cs typeface="Arial"/>
              </a:rPr>
              <a:t>"any substance present in the air that has a harmful effect on human santé". santé or the environnement as whole" (39th BImSchV)</a:t>
            </a:r>
          </a:p>
          <a:p>
            <a:pPr marL="367030" indent="-342900">
              <a:lnSpc>
                <a:spcPct val="100000"/>
              </a:lnSpc>
              <a:spcBef>
                <a:spcPts val="800"/>
              </a:spcBef>
              <a:buClr>
                <a:srgbClr val="F26211"/>
              </a:buClr>
              <a:buSzPct val="102857"/>
              <a:buFont typeface="Wingdings" panose="05000000000000000000" pitchFamily="2" charset="2"/>
              <a:buChar char="§"/>
              <a:tabLst>
                <a:tab pos="311150" algn="l"/>
              </a:tabLst>
            </a:pPr>
            <a:r>
              <a:rPr lang="en-US" sz="1900" spc="-20" dirty="0">
                <a:latin typeface="+mn-lt"/>
                <a:cs typeface="Arial"/>
              </a:rPr>
              <a:t>Changes in the natural composition of the air</a:t>
            </a:r>
          </a:p>
          <a:p>
            <a:pPr marL="367030" indent="-342900">
              <a:lnSpc>
                <a:spcPct val="100000"/>
              </a:lnSpc>
              <a:spcBef>
                <a:spcPts val="840"/>
              </a:spcBef>
              <a:buClr>
                <a:srgbClr val="F26211"/>
              </a:buClr>
              <a:buSzPct val="102857"/>
              <a:buFont typeface="Wingdings" panose="05000000000000000000" pitchFamily="2" charset="2"/>
              <a:buChar char="§"/>
              <a:tabLst>
                <a:tab pos="311150" algn="l"/>
              </a:tabLst>
            </a:pPr>
            <a:r>
              <a:rPr lang="en-US" sz="1900" spc="-20" dirty="0">
                <a:latin typeface="+mn-lt"/>
                <a:cs typeface="Arial"/>
              </a:rPr>
              <a:t>These include nitrogen oxides (N</a:t>
            </a:r>
            <a:r>
              <a:rPr lang="en-US" sz="1900" spc="-20" baseline="-25000" dirty="0">
                <a:latin typeface="+mn-lt"/>
                <a:cs typeface="Arial"/>
              </a:rPr>
              <a:t>2</a:t>
            </a:r>
            <a:r>
              <a:rPr lang="en-US" sz="1900" spc="-20" dirty="0">
                <a:latin typeface="+mn-lt"/>
                <a:cs typeface="Arial"/>
              </a:rPr>
              <a:t>O), particulate matter, ozone and carbon monoxide (CO)</a:t>
            </a:r>
            <a:endParaRPr lang="en-US" sz="1900" dirty="0">
              <a:latin typeface="Arial"/>
              <a:cs typeface="Arial"/>
            </a:endParaRPr>
          </a:p>
          <a:p>
            <a:pPr marL="24130">
              <a:lnSpc>
                <a:spcPct val="100000"/>
              </a:lnSpc>
              <a:buFont typeface="Wingdings" panose="05000000000000000000" pitchFamily="2" charset="2"/>
              <a:buChar char="Ø"/>
            </a:pPr>
            <a:r>
              <a:rPr lang="en-US" sz="1932" b="1" spc="5" dirty="0">
                <a:solidFill>
                  <a:srgbClr val="005EA4"/>
                </a:solidFill>
                <a:latin typeface="+mj-lt"/>
                <a:cs typeface="Segoe UI Symbol"/>
              </a:rPr>
              <a:t> Transport emits both effet de serre gaz and air polluants</a:t>
            </a:r>
            <a:endParaRPr lang="en-US" sz="2100" b="1" dirty="0">
              <a:solidFill>
                <a:srgbClr val="B51600"/>
              </a:solidFill>
              <a:latin typeface="+mj-lt"/>
              <a:cs typeface="Arial"/>
            </a:endParaRPr>
          </a:p>
          <a:p>
            <a:endParaRPr lang="pl-PL" dirty="0"/>
          </a:p>
        </p:txBody>
      </p:sp>
    </p:spTree>
    <p:extLst>
      <p:ext uri="{BB962C8B-B14F-4D97-AF65-F5344CB8AC3E}">
        <p14:creationId xmlns:p14="http://schemas.microsoft.com/office/powerpoint/2010/main" val="365698658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83185-19BB-478C-4D76-E98DFCA32E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D6FBB-045C-CDAA-0DF6-6A7C3DAE4CD8}"/>
              </a:ext>
            </a:extLst>
          </p:cNvPr>
          <p:cNvSpPr>
            <a:spLocks noGrp="1"/>
          </p:cNvSpPr>
          <p:nvPr>
            <p:ph type="title"/>
          </p:nvPr>
        </p:nvSpPr>
        <p:spPr>
          <a:xfrm>
            <a:off x="461393" y="326361"/>
            <a:ext cx="6952430" cy="717551"/>
          </a:xfrm>
        </p:spPr>
        <p:txBody>
          <a:bodyPr/>
          <a:lstStyle/>
          <a:p>
            <a:r>
              <a:rPr lang="en-US" dirty="0"/>
              <a:t>Trafic et environnement :</a:t>
            </a: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DE5104A5-4417-F4D9-337F-C52B3A463FE9}"/>
              </a:ext>
            </a:extLst>
          </p:cNvPr>
          <p:cNvSpPr>
            <a:spLocks noGrp="1"/>
          </p:cNvSpPr>
          <p:nvPr>
            <p:ph type="body" sz="half" idx="1"/>
          </p:nvPr>
        </p:nvSpPr>
        <p:spPr>
          <a:xfrm>
            <a:off x="575208" y="899239"/>
            <a:ext cx="7285180" cy="5059521"/>
          </a:xfrm>
        </p:spPr>
        <p:txBody>
          <a:bodyPr>
            <a:normAutofit/>
          </a:bodyPr>
          <a:lstStyle/>
          <a:p>
            <a:pPr marL="0" indent="0">
              <a:lnSpc>
                <a:spcPct val="100000"/>
              </a:lnSpc>
              <a:spcBef>
                <a:spcPts val="100"/>
              </a:spcBef>
              <a:buNone/>
            </a:pPr>
            <a:r>
              <a:rPr lang="en-US" sz="2484" b="1" spc="-35" dirty="0">
                <a:solidFill>
                  <a:srgbClr val="006B93"/>
                </a:solidFill>
                <a:latin typeface="+mj-lt"/>
                <a:cs typeface="Arial"/>
              </a:rPr>
              <a:t>Qualité de l’air</a:t>
            </a:r>
          </a:p>
          <a:p>
            <a:pPr marL="355600" indent="-342900">
              <a:lnSpc>
                <a:spcPct val="100000"/>
              </a:lnSpc>
              <a:spcBef>
                <a:spcPts val="570"/>
              </a:spcBef>
              <a:buClr>
                <a:srgbClr val="EE230C"/>
              </a:buClr>
              <a:buSzPct val="102857"/>
              <a:buFont typeface="Wingdings" panose="05000000000000000000" pitchFamily="2" charset="2"/>
              <a:buChar char="§"/>
              <a:tabLst>
                <a:tab pos="191770" algn="l"/>
              </a:tabLst>
            </a:pPr>
            <a:r>
              <a:rPr lang="en-US" sz="1748" dirty="0">
                <a:latin typeface="+mn-lt"/>
                <a:cs typeface="Arial"/>
              </a:rPr>
              <a:t>Qualité de l’air in villes is a mondial problem</a:t>
            </a:r>
          </a:p>
          <a:p>
            <a:pPr marL="104144" indent="0">
              <a:lnSpc>
                <a:spcPct val="100000"/>
              </a:lnSpc>
              <a:spcBef>
                <a:spcPts val="420"/>
              </a:spcBef>
              <a:buNone/>
            </a:pPr>
            <a:r>
              <a:rPr lang="en-US" sz="1748" dirty="0">
                <a:latin typeface="+mn-lt"/>
                <a:cs typeface="Arial"/>
              </a:rPr>
              <a:t>' Polluants atmosphériques are identified as highly hazardous to santé</a:t>
            </a:r>
          </a:p>
          <a:p>
            <a:pPr marL="354965" marR="5080" indent="-342900">
              <a:lnSpc>
                <a:spcPts val="1889"/>
              </a:lnSpc>
              <a:spcBef>
                <a:spcPts val="1065"/>
              </a:spcBef>
              <a:buClr>
                <a:srgbClr val="F26211"/>
              </a:buClr>
              <a:buSzPct val="102857"/>
              <a:buFont typeface="Wingdings" panose="05000000000000000000" pitchFamily="2" charset="2"/>
              <a:buChar char="§"/>
              <a:tabLst>
                <a:tab pos="192405" algn="l"/>
              </a:tabLst>
            </a:pPr>
            <a:r>
              <a:rPr lang="en-US" sz="1748" dirty="0">
                <a:latin typeface="+mn-lt"/>
                <a:cs typeface="Arial"/>
              </a:rPr>
              <a:t>The principal causes of santé problems are particulate matter and nitrogen oxides</a:t>
            </a:r>
          </a:p>
          <a:p>
            <a:pPr marL="355600" marR="2023110" indent="-342900">
              <a:lnSpc>
                <a:spcPts val="2010"/>
              </a:lnSpc>
              <a:spcBef>
                <a:spcPts val="860"/>
              </a:spcBef>
              <a:buClr>
                <a:srgbClr val="F26211"/>
              </a:buClr>
              <a:buSzPct val="102857"/>
              <a:buFont typeface="Wingdings" panose="05000000000000000000" pitchFamily="2" charset="2"/>
              <a:buChar char="§"/>
              <a:tabLst>
                <a:tab pos="192405" algn="l"/>
              </a:tabLst>
            </a:pPr>
            <a:r>
              <a:rPr lang="en-US" sz="1900" dirty="0">
                <a:latin typeface="+mn-lt"/>
                <a:cs typeface="Arial"/>
              </a:rPr>
              <a:t>(Legally binding) limit values are often exceeded</a:t>
            </a:r>
          </a:p>
          <a:p>
            <a:pPr marL="104144" indent="0">
              <a:lnSpc>
                <a:spcPct val="100000"/>
              </a:lnSpc>
              <a:spcBef>
                <a:spcPts val="400"/>
              </a:spcBef>
              <a:buNone/>
            </a:pPr>
            <a:r>
              <a:rPr lang="en-US" sz="1748" dirty="0">
                <a:latin typeface="+mn-lt"/>
                <a:cs typeface="Arial"/>
              </a:rPr>
              <a:t>' This is also the cas in many villes in Germany</a:t>
            </a:r>
          </a:p>
          <a:p>
            <a:pPr marL="355600" indent="-342900">
              <a:lnSpc>
                <a:spcPct val="100000"/>
              </a:lnSpc>
              <a:spcBef>
                <a:spcPts val="819"/>
              </a:spcBef>
              <a:buClr>
                <a:srgbClr val="F26211"/>
              </a:buClr>
              <a:buSzPct val="102857"/>
              <a:buFont typeface="Wingdings" panose="05000000000000000000" pitchFamily="2" charset="2"/>
              <a:buChar char="§"/>
              <a:tabLst>
                <a:tab pos="192405" algn="l"/>
              </a:tabLst>
            </a:pPr>
            <a:r>
              <a:rPr lang="en-US" sz="1900" dirty="0">
                <a:latin typeface="+mn-lt"/>
                <a:cs typeface="Arial"/>
              </a:rPr>
              <a:t>The right to clean air is enforceable</a:t>
            </a:r>
          </a:p>
          <a:p>
            <a:pPr marL="408940" marR="46990" indent="0">
              <a:lnSpc>
                <a:spcPts val="1670"/>
              </a:lnSpc>
              <a:spcBef>
                <a:spcPts val="630"/>
              </a:spcBef>
              <a:buNone/>
            </a:pPr>
            <a:r>
              <a:rPr lang="en-US" sz="1900" dirty="0">
                <a:latin typeface="+mn-lt"/>
                <a:cs typeface="Arial"/>
              </a:rPr>
              <a:t>' Conviction of the Federal Republic of Germany by the ECJ for exceeding the limit values for nitrogen oxide too frequently</a:t>
            </a:r>
          </a:p>
          <a:p>
            <a:pPr>
              <a:lnSpc>
                <a:spcPct val="100000"/>
              </a:lnSpc>
              <a:spcBef>
                <a:spcPts val="350"/>
              </a:spcBef>
              <a:buClr>
                <a:srgbClr val="006B93"/>
              </a:buClr>
              <a:buFont typeface="Arial"/>
              <a:buChar char="•"/>
            </a:pPr>
            <a:endParaRPr lang="en-US" sz="1750" dirty="0">
              <a:latin typeface="Arial"/>
              <a:cs typeface="Arial"/>
            </a:endParaRPr>
          </a:p>
          <a:p>
            <a:pPr marL="0" indent="0">
              <a:buNone/>
            </a:pPr>
            <a:endParaRPr lang="pl-PL" dirty="0"/>
          </a:p>
        </p:txBody>
      </p:sp>
      <p:grpSp>
        <p:nvGrpSpPr>
          <p:cNvPr id="4" name="object 4">
            <a:extLst>
              <a:ext uri="{FF2B5EF4-FFF2-40B4-BE49-F238E27FC236}">
                <a16:creationId xmlns:a16="http://schemas.microsoft.com/office/drawing/2014/main" id="{C6309CDB-67C3-4121-82F9-77C6EE54C8AE}"/>
              </a:ext>
            </a:extLst>
          </p:cNvPr>
          <p:cNvGrpSpPr/>
          <p:nvPr/>
        </p:nvGrpSpPr>
        <p:grpSpPr>
          <a:xfrm>
            <a:off x="7959725" y="1301954"/>
            <a:ext cx="4232275" cy="4864735"/>
            <a:chOff x="6958583" y="826121"/>
            <a:chExt cx="4232275" cy="4864735"/>
          </a:xfrm>
        </p:grpSpPr>
        <p:pic>
          <p:nvPicPr>
            <p:cNvPr id="5" name="object 5">
              <a:extLst>
                <a:ext uri="{FF2B5EF4-FFF2-40B4-BE49-F238E27FC236}">
                  <a16:creationId xmlns:a16="http://schemas.microsoft.com/office/drawing/2014/main" id="{7F7F9F99-6DC0-67CB-3D3E-86FA2A09E18A}"/>
                </a:ext>
              </a:extLst>
            </p:cNvPr>
            <p:cNvPicPr/>
            <p:nvPr/>
          </p:nvPicPr>
          <p:blipFill>
            <a:blip r:embed="rId2" cstate="print"/>
            <a:stretch>
              <a:fillRect/>
            </a:stretch>
          </p:blipFill>
          <p:spPr>
            <a:xfrm>
              <a:off x="6987539" y="923679"/>
              <a:ext cx="4174235" cy="4738094"/>
            </a:xfrm>
            <a:prstGeom prst="rect">
              <a:avLst/>
            </a:prstGeom>
          </p:spPr>
        </p:pic>
        <p:sp>
          <p:nvSpPr>
            <p:cNvPr id="6" name="object 6">
              <a:extLst>
                <a:ext uri="{FF2B5EF4-FFF2-40B4-BE49-F238E27FC236}">
                  <a16:creationId xmlns:a16="http://schemas.microsoft.com/office/drawing/2014/main" id="{93013167-CA3A-A887-BCCD-E046E3746741}"/>
                </a:ext>
              </a:extLst>
            </p:cNvPr>
            <p:cNvSpPr/>
            <p:nvPr/>
          </p:nvSpPr>
          <p:spPr>
            <a:xfrm>
              <a:off x="6973061" y="840599"/>
              <a:ext cx="4203700" cy="4836160"/>
            </a:xfrm>
            <a:custGeom>
              <a:avLst/>
              <a:gdLst/>
              <a:ahLst/>
              <a:cxnLst/>
              <a:rect l="l" t="t" r="r" b="b"/>
              <a:pathLst>
                <a:path w="4203700" h="4836160">
                  <a:moveTo>
                    <a:pt x="0" y="4835652"/>
                  </a:moveTo>
                  <a:lnTo>
                    <a:pt x="4203191" y="4835652"/>
                  </a:lnTo>
                  <a:lnTo>
                    <a:pt x="4203191" y="0"/>
                  </a:lnTo>
                  <a:lnTo>
                    <a:pt x="0" y="0"/>
                  </a:lnTo>
                  <a:lnTo>
                    <a:pt x="0" y="4835652"/>
                  </a:lnTo>
                  <a:close/>
                </a:path>
              </a:pathLst>
            </a:custGeom>
            <a:ln w="28955">
              <a:solidFill>
                <a:srgbClr val="006B93"/>
              </a:solidFill>
            </a:ln>
          </p:spPr>
          <p:txBody>
            <a:bodyPr wrap="square" lIns="0" tIns="0" rIns="0" bIns="0" rtlCol="0"/>
            <a:lstStyle/>
            <a:p>
              <a:endParaRPr/>
            </a:p>
          </p:txBody>
        </p:sp>
      </p:grpSp>
    </p:spTree>
    <p:extLst>
      <p:ext uri="{BB962C8B-B14F-4D97-AF65-F5344CB8AC3E}">
        <p14:creationId xmlns:p14="http://schemas.microsoft.com/office/powerpoint/2010/main" val="56859346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91629-55AA-BC2C-AE62-81A429F58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AEC0F-4FD7-2DA9-063C-56508C694550}"/>
              </a:ext>
            </a:extLst>
          </p:cNvPr>
          <p:cNvSpPr>
            <a:spLocks noGrp="1"/>
          </p:cNvSpPr>
          <p:nvPr>
            <p:ph type="title"/>
          </p:nvPr>
        </p:nvSpPr>
        <p:spPr>
          <a:xfrm>
            <a:off x="461393" y="326361"/>
            <a:ext cx="6952430" cy="717551"/>
          </a:xfrm>
        </p:spPr>
        <p:txBody>
          <a:bodyPr/>
          <a:lstStyle/>
          <a:p>
            <a:r>
              <a:rPr lang="en-US" dirty="0"/>
              <a:t>Trafic et environnement :</a:t>
            </a:r>
            <a:br>
              <a:rPr lang="en-US" dirty="0">
                <a:latin typeface="Arial"/>
                <a:cs typeface="Arial"/>
              </a:rPr>
            </a:br>
            <a:endParaRPr lang="pl-PL" dirty="0"/>
          </a:p>
        </p:txBody>
      </p:sp>
      <p:sp>
        <p:nvSpPr>
          <p:cNvPr id="7" name="object 3">
            <a:extLst>
              <a:ext uri="{FF2B5EF4-FFF2-40B4-BE49-F238E27FC236}">
                <a16:creationId xmlns:a16="http://schemas.microsoft.com/office/drawing/2014/main" id="{C5FB6DFA-17B0-D9EC-F1F9-05A709D13D15}"/>
              </a:ext>
            </a:extLst>
          </p:cNvPr>
          <p:cNvSpPr txBox="1"/>
          <p:nvPr/>
        </p:nvSpPr>
        <p:spPr>
          <a:xfrm>
            <a:off x="639445" y="1043912"/>
            <a:ext cx="7132955" cy="5011628"/>
          </a:xfrm>
          <a:prstGeom prst="rect">
            <a:avLst/>
          </a:prstGeom>
        </p:spPr>
        <p:txBody>
          <a:bodyPr vert="horz" wrap="square" lIns="0" tIns="12700" rIns="0" bIns="0" rtlCol="0">
            <a:spAutoFit/>
          </a:bodyPr>
          <a:lstStyle/>
          <a:p>
            <a:pPr marL="12700">
              <a:lnSpc>
                <a:spcPct val="100000"/>
              </a:lnSpc>
              <a:spcBef>
                <a:spcPts val="100"/>
              </a:spcBef>
            </a:pPr>
            <a:r>
              <a:rPr sz="2116" b="1" spc="-35" dirty="0">
                <a:solidFill>
                  <a:srgbClr val="006B93"/>
                </a:solidFill>
                <a:latin typeface="+mj-lt"/>
                <a:cs typeface="Arial"/>
              </a:rPr>
              <a:t>Qualité de l’air : base juridique</a:t>
            </a:r>
          </a:p>
          <a:p>
            <a:pPr marL="24130">
              <a:lnSpc>
                <a:spcPct val="100000"/>
              </a:lnSpc>
              <a:spcBef>
                <a:spcPts val="1965"/>
              </a:spcBef>
            </a:pPr>
            <a:r>
              <a:rPr sz="1656" b="1" spc="-35" dirty="0">
                <a:solidFill>
                  <a:srgbClr val="006B93"/>
                </a:solidFill>
                <a:latin typeface="+mj-lt"/>
                <a:cs typeface="Arial"/>
              </a:rPr>
              <a:t>Juridique cadre</a:t>
            </a:r>
          </a:p>
          <a:p>
            <a:pPr marL="203835" indent="-179705">
              <a:lnSpc>
                <a:spcPct val="100000"/>
              </a:lnSpc>
              <a:spcBef>
                <a:spcPts val="815"/>
              </a:spcBef>
              <a:buClr>
                <a:srgbClr val="006B93"/>
              </a:buClr>
              <a:buSzPct val="102857"/>
              <a:buChar char="•"/>
              <a:tabLst>
                <a:tab pos="203835" algn="l"/>
              </a:tabLst>
            </a:pPr>
            <a:r>
              <a:rPr sz="1472" dirty="0">
                <a:solidFill>
                  <a:srgbClr val="432411"/>
                </a:solidFill>
                <a:cs typeface="Arial"/>
              </a:rPr>
              <a:t>EC Air Qualité Cadre Directive and daughter directives</a:t>
            </a:r>
          </a:p>
          <a:p>
            <a:pPr marL="203200" indent="-179070">
              <a:lnSpc>
                <a:spcPct val="100000"/>
              </a:lnSpc>
              <a:spcBef>
                <a:spcPts val="840"/>
              </a:spcBef>
              <a:buClr>
                <a:srgbClr val="006B93"/>
              </a:buClr>
              <a:buSzPct val="102857"/>
              <a:buChar char="•"/>
              <a:tabLst>
                <a:tab pos="203200" algn="l"/>
              </a:tabLst>
            </a:pPr>
            <a:r>
              <a:rPr sz="1472" dirty="0">
                <a:solidFill>
                  <a:srgbClr val="432411"/>
                </a:solidFill>
                <a:cs typeface="Arial"/>
              </a:rPr>
              <a:t>EC Environnemental Bruit Directive</a:t>
            </a:r>
          </a:p>
          <a:p>
            <a:pPr marL="203835" indent="-179705">
              <a:lnSpc>
                <a:spcPct val="100000"/>
              </a:lnSpc>
              <a:spcBef>
                <a:spcPts val="830"/>
              </a:spcBef>
              <a:buClr>
                <a:srgbClr val="006B93"/>
              </a:buClr>
              <a:buSzPct val="102857"/>
              <a:buChar char="•"/>
              <a:tabLst>
                <a:tab pos="203835" algn="l"/>
              </a:tabLst>
            </a:pPr>
            <a:r>
              <a:rPr sz="1472" dirty="0">
                <a:solidFill>
                  <a:srgbClr val="432411"/>
                </a:solidFill>
                <a:cs typeface="Arial"/>
              </a:rPr>
              <a:t>Federal Immission Contrôle Act and Ordinance (BImSchG, BImSchV)</a:t>
            </a:r>
          </a:p>
          <a:p>
            <a:pPr marL="24130">
              <a:lnSpc>
                <a:spcPct val="100000"/>
              </a:lnSpc>
              <a:spcBef>
                <a:spcPts val="1400"/>
              </a:spcBef>
            </a:pPr>
            <a:r>
              <a:rPr sz="1800" b="1" spc="-35" dirty="0">
                <a:solidFill>
                  <a:srgbClr val="006B93"/>
                </a:solidFill>
                <a:latin typeface="+mj-lt"/>
                <a:cs typeface="Arial"/>
              </a:rPr>
              <a:t>Objective</a:t>
            </a:r>
          </a:p>
          <a:p>
            <a:pPr marL="309880" indent="-285750">
              <a:lnSpc>
                <a:spcPct val="100000"/>
              </a:lnSpc>
              <a:spcBef>
                <a:spcPts val="825"/>
              </a:spcBef>
              <a:buClr>
                <a:srgbClr val="006B93"/>
              </a:buClr>
              <a:buSzPct val="102857"/>
              <a:buFontTx/>
              <a:buChar char="•"/>
              <a:tabLst>
                <a:tab pos="203835" algn="l"/>
              </a:tabLst>
            </a:pPr>
            <a:r>
              <a:rPr sz="1472" dirty="0">
                <a:solidFill>
                  <a:srgbClr val="432411"/>
                </a:solidFill>
                <a:cs typeface="Arial"/>
              </a:rPr>
              <a:t>Compliance with immission limites (municipal obligation)</a:t>
            </a:r>
          </a:p>
          <a:p>
            <a:pPr marL="309880" indent="-285750">
              <a:lnSpc>
                <a:spcPct val="100000"/>
              </a:lnSpc>
              <a:spcBef>
                <a:spcPts val="830"/>
              </a:spcBef>
              <a:buClr>
                <a:srgbClr val="006B93"/>
              </a:buClr>
              <a:buSzPct val="102857"/>
              <a:buFontTx/>
              <a:buChar char="•"/>
              <a:tabLst>
                <a:tab pos="203835" algn="l"/>
              </a:tabLst>
            </a:pPr>
            <a:r>
              <a:rPr sz="1472" dirty="0">
                <a:solidFill>
                  <a:srgbClr val="432411"/>
                </a:solidFill>
                <a:cs typeface="Arial"/>
              </a:rPr>
              <a:t>Reduction of effet de serre gas émissions</a:t>
            </a:r>
          </a:p>
          <a:p>
            <a:pPr marL="24130">
              <a:lnSpc>
                <a:spcPct val="100000"/>
              </a:lnSpc>
              <a:spcBef>
                <a:spcPts val="1400"/>
              </a:spcBef>
            </a:pPr>
            <a:r>
              <a:rPr sz="1800" b="1" spc="-35" dirty="0">
                <a:solidFill>
                  <a:srgbClr val="006B93"/>
                </a:solidFill>
                <a:latin typeface="+mj-lt"/>
                <a:cs typeface="Arial"/>
              </a:rPr>
              <a:t>Realization</a:t>
            </a:r>
          </a:p>
          <a:p>
            <a:pPr marL="203835" indent="-179705">
              <a:lnSpc>
                <a:spcPct val="100000"/>
              </a:lnSpc>
              <a:spcBef>
                <a:spcPts val="830"/>
              </a:spcBef>
              <a:buClr>
                <a:srgbClr val="006B93"/>
              </a:buClr>
              <a:buSzPct val="102857"/>
              <a:buChar char="•"/>
              <a:tabLst>
                <a:tab pos="203835" algn="l"/>
              </a:tabLst>
            </a:pPr>
            <a:r>
              <a:rPr sz="1472" dirty="0">
                <a:solidFill>
                  <a:srgbClr val="432411"/>
                </a:solidFill>
                <a:cs typeface="Arial"/>
              </a:rPr>
              <a:t>Développement and implementation of effective action plans</a:t>
            </a:r>
          </a:p>
          <a:p>
            <a:pPr marL="203835" indent="-179705">
              <a:lnSpc>
                <a:spcPct val="100000"/>
              </a:lnSpc>
              <a:spcBef>
                <a:spcPts val="825"/>
              </a:spcBef>
              <a:buClr>
                <a:srgbClr val="006B93"/>
              </a:buClr>
              <a:buSzPct val="102857"/>
              <a:buChar char="•"/>
              <a:tabLst>
                <a:tab pos="203835" algn="l"/>
              </a:tabLst>
            </a:pPr>
            <a:r>
              <a:rPr sz="1472" dirty="0">
                <a:solidFill>
                  <a:srgbClr val="432411"/>
                </a:solidFill>
                <a:cs typeface="Arial"/>
              </a:rPr>
              <a:t>Increased use of trafic gestion to reduce traffic-related émissions</a:t>
            </a:r>
          </a:p>
          <a:p>
            <a:pPr marL="203200" indent="-179070">
              <a:lnSpc>
                <a:spcPct val="100000"/>
              </a:lnSpc>
              <a:spcBef>
                <a:spcPts val="830"/>
              </a:spcBef>
              <a:buClr>
                <a:srgbClr val="006B93"/>
              </a:buClr>
              <a:buSzPct val="102857"/>
              <a:buChar char="•"/>
              <a:tabLst>
                <a:tab pos="203200" algn="l"/>
              </a:tabLst>
            </a:pPr>
            <a:r>
              <a:rPr sz="1472" dirty="0">
                <a:solidFill>
                  <a:srgbClr val="432411"/>
                </a:solidFill>
                <a:cs typeface="Arial"/>
              </a:rPr>
              <a:t>Integrative view of trafic and environnemental gestion</a:t>
            </a:r>
          </a:p>
        </p:txBody>
      </p:sp>
    </p:spTree>
    <p:extLst>
      <p:ext uri="{BB962C8B-B14F-4D97-AF65-F5344CB8AC3E}">
        <p14:creationId xmlns:p14="http://schemas.microsoft.com/office/powerpoint/2010/main" val="258074961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A655F995-06AC-4E07-9909-F488321E7AC0}"/>
</file>

<file path=docProps/app.xml><?xml version="1.0" encoding="utf-8"?>
<Properties xmlns="http://schemas.openxmlformats.org/officeDocument/2006/extended-properties" xmlns:vt="http://schemas.openxmlformats.org/officeDocument/2006/docPropsVTypes">
  <TotalTime>1</TotalTime>
  <Words>1278</Words>
  <Application>Microsoft Office PowerPoint</Application>
  <PresentationFormat>Widescreen</PresentationFormat>
  <Paragraphs>123</Paragraphs>
  <Slides>17</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17</vt:i4>
      </vt:variant>
    </vt:vector>
  </HeadingPairs>
  <TitlesOfParts>
    <vt:vector size="30" baseType="lpstr">
      <vt:lpstr>Yu Gothic UI</vt:lpstr>
      <vt:lpstr>Aptos</vt:lpstr>
      <vt:lpstr>Arial</vt:lpstr>
      <vt:lpstr>Arial Black</vt:lpstr>
      <vt:lpstr>Arial Rounded MT Bold</vt:lpstr>
      <vt:lpstr>Calibri</vt:lpstr>
      <vt:lpstr>Helvetica Neue</vt:lpstr>
      <vt:lpstr>Helvetica Neue Medium</vt:lpstr>
      <vt:lpstr>Montserrat Regular</vt:lpstr>
      <vt:lpstr>Segoe UI Symbol</vt:lpstr>
      <vt:lpstr>Times New Roman</vt:lpstr>
      <vt:lpstr>Wingdings</vt:lpstr>
      <vt:lpstr>21_BasicWhite</vt:lpstr>
      <vt:lpstr>Fondements du transport</vt:lpstr>
      <vt:lpstr>PowerPoint Presentation</vt:lpstr>
      <vt:lpstr>Objectifs d’apprentissage</vt:lpstr>
      <vt:lpstr>Plan du cours</vt:lpstr>
      <vt:lpstr>Trafic et environnement :    </vt:lpstr>
      <vt:lpstr>PowerPoint Presentation</vt:lpstr>
      <vt:lpstr>Trafic et environnement : </vt:lpstr>
      <vt:lpstr>Trafic et environnement : </vt:lpstr>
      <vt:lpstr>Trafic et environnement : </vt:lpstr>
      <vt:lpstr>Trafic et environnement : </vt:lpstr>
      <vt:lpstr>Trafic et environnement :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office365</cp:lastModifiedBy>
  <cp:revision>32</cp:revision>
  <dcterms:modified xsi:type="dcterms:W3CDTF">2026-07-15T07:54:44Z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