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ngesInfos/changesInfo1.xml" ContentType="application/vnd.ms-powerpoint.changesinfo+xml"/>
  <Override PartName="/ppt/handoutMasters/handoutMaster1.xml" ContentType="application/vnd.openxmlformats-officedocument.presentationml.handoutMaster+xml"/>
  <Override PartName="/ppt/media/image16.jpg" ContentType="image/jpg"/>
  <Override PartName="/ppt/media/image17.jpg" ContentType="image/jpg"/>
  <Override PartName="/ppt/media/image18.jpg" ContentType="image/jpg"/>
  <Override PartName="/ppt/media/image19.jpg" ContentType="image/jpg"/>
  <Override PartName="/ppt/media/image20.jpg" ContentType="image/jpg"/>
  <Override PartName="/ppt/media/image22.jpg" ContentType="image/jpg"/>
  <Override PartName="/ppt/media/image23.jpg" ContentType="image/jpg"/>
  <Override PartName="/ppt/media/image24.jpg" ContentType="image/jpg"/>
  <Override PartName="/ppt/media/image26.jpg" ContentType="image/jpg"/>
  <Override PartName="/ppt/media/image27.jpg" ContentType="image/jpg"/>
  <Override PartName="/ppt/media/image28.jpg" ContentType="image/jpg"/>
  <Override PartName="/ppt/media/image29.jpg" ContentType="image/jpg"/>
  <Override PartName="/ppt/media/image30.jpg" ContentType="image/jpg"/>
  <Override PartName="/ppt/media/image32.jpg" ContentType="image/jpg"/>
  <Override PartName="/ppt/media/image33.jpg" ContentType="image/jpg"/>
  <Override PartName="/ppt/media/image34.jpg" ContentType="image/jpg"/>
  <Override PartName="/ppt/media/image35.jpg" ContentType="image/jpg"/>
  <Override PartName="/ppt/media/image36.jpg" ContentType="image/jpg"/>
  <Override PartName="/ppt/media/image37.jpg" ContentType="image/jpg"/>
  <Override PartName="/ppt/media/image38.jpg" ContentType="image/jpg"/>
  <Override PartName="/ppt/media/image39.jpg" ContentType="image/jpg"/>
  <Override PartName="/ppt/media/image40.jpg" ContentType="image/jpg"/>
  <Override PartName="/ppt/media/image41.jpg" ContentType="image/jpg"/>
  <Override PartName="/ppt/media/image43.jpg" ContentType="image/jpg"/>
  <Override PartName="/ppt/media/image44.jpg" ContentType="image/jpg"/>
  <Override PartName="/ppt/media/image45.jpg" ContentType="image/jpg"/>
  <Override PartName="/ppt/media/image46.jpg" ContentType="image/jpg"/>
  <Override PartName="/ppt/media/image47.jpg" ContentType="image/jpg"/>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8"/>
  </p:notesMasterIdLst>
  <p:handoutMasterIdLst>
    <p:handoutMasterId r:id="rId39"/>
  </p:handoutMasterIdLst>
  <p:sldIdLst>
    <p:sldId id="306" r:id="rId5"/>
    <p:sldId id="353" r:id="rId6"/>
    <p:sldId id="308" r:id="rId7"/>
    <p:sldId id="313" r:id="rId8"/>
    <p:sldId id="321" r:id="rId9"/>
    <p:sldId id="318" r:id="rId10"/>
    <p:sldId id="311" r:id="rId11"/>
    <p:sldId id="324" r:id="rId12"/>
    <p:sldId id="325" r:id="rId13"/>
    <p:sldId id="326" r:id="rId14"/>
    <p:sldId id="327" r:id="rId15"/>
    <p:sldId id="328" r:id="rId16"/>
    <p:sldId id="329" r:id="rId17"/>
    <p:sldId id="332" r:id="rId18"/>
    <p:sldId id="330" r:id="rId19"/>
    <p:sldId id="333" r:id="rId20"/>
    <p:sldId id="334" r:id="rId21"/>
    <p:sldId id="331" r:id="rId22"/>
    <p:sldId id="335" r:id="rId23"/>
    <p:sldId id="336" r:id="rId24"/>
    <p:sldId id="337" r:id="rId25"/>
    <p:sldId id="338" r:id="rId26"/>
    <p:sldId id="339" r:id="rId27"/>
    <p:sldId id="340" r:id="rId28"/>
    <p:sldId id="341" r:id="rId29"/>
    <p:sldId id="342" r:id="rId30"/>
    <p:sldId id="343" r:id="rId31"/>
    <p:sldId id="344" r:id="rId32"/>
    <p:sldId id="345" r:id="rId33"/>
    <p:sldId id="346" r:id="rId34"/>
    <p:sldId id="347" r:id="rId35"/>
    <p:sldId id="348" r:id="rId36"/>
    <p:sldId id="309" r:id="rId3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F26211"/>
    <a:srgbClr val="005EA4"/>
    <a:srgbClr val="890F00"/>
    <a:srgbClr val="B51600"/>
    <a:srgbClr val="F78722"/>
    <a:srgbClr val="EE230C"/>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0DCEC-0C06-EE16-A9F4-5478BFDBCF3B}" v="1" dt="2026-07-14T06:52:21.46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notesMaster" Target="notesMasters/notesMaster1.xml"/><Relationship Id="rId39" Type="http://schemas.openxmlformats.org/officeDocument/2006/relationships/handoutMaster" Target="handoutMasters/handoutMaster1.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 Id="rId44" Type="http://schemas.microsoft.com/office/2016/11/relationships/changesInfo" Target="changesInfos/changesInfo1.xml"/><Relationship Id="rId4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 Inglot" userId="S::adam.inglot_pg.edu.pl#ext#@fril.onmicrosoft.com::f3fe147e-12d2-407c-a2f2-fa7169a36f34" providerId="AD" clId="Web-{15C0DCEC-0C06-EE16-A9F4-5478BFDBCF3B}"/>
    <pc:docChg chg="addSld">
      <pc:chgData name="Adam Inglot" userId="S::adam.inglot_pg.edu.pl#ext#@fril.onmicrosoft.com::f3fe147e-12d2-407c-a2f2-fa7169a36f34" providerId="AD" clId="Web-{15C0DCEC-0C06-EE16-A9F4-5478BFDBCF3B}" dt="2026-07-14T06:52:21.460" v="0"/>
      <pc:docMkLst>
        <pc:docMk/>
      </pc:docMkLst>
      <pc:sldChg chg="add">
        <pc:chgData name="Adam Inglot" userId="S::adam.inglot_pg.edu.pl#ext#@fril.onmicrosoft.com::f3fe147e-12d2-407c-a2f2-fa7169a36f34" providerId="AD" clId="Web-{15C0DCEC-0C06-EE16-A9F4-5478BFDBCF3B}" dt="2026-07-14T06:52:21.460" v="0"/>
        <pc:sldMkLst>
          <pc:docMk/>
          <pc:sldMk cId="2894534927" sldId="353"/>
        </pc:sldMkLst>
      </pc:sldChg>
      <pc:sldMasterChg chg="addSldLayout">
        <pc:chgData name="Adam Inglot" userId="S::adam.inglot_pg.edu.pl#ext#@fril.onmicrosoft.com::f3fe147e-12d2-407c-a2f2-fa7169a36f34" providerId="AD" clId="Web-{15C0DCEC-0C06-EE16-A9F4-5478BFDBCF3B}" dt="2026-07-14T06:52:21.460" v="0"/>
        <pc:sldMasterMkLst>
          <pc:docMk/>
          <pc:sldMasterMk cId="0" sldId="2147483648"/>
        </pc:sldMasterMkLst>
        <pc:sldLayoutChg chg="add">
          <pc:chgData name="Adam Inglot" userId="S::adam.inglot_pg.edu.pl#ext#@fril.onmicrosoft.com::f3fe147e-12d2-407c-a2f2-fa7169a36f34" providerId="AD" clId="Web-{15C0DCEC-0C06-EE16-A9F4-5478BFDBCF3B}" dt="2026-07-14T06:52:21.460" v="0"/>
          <pc:sldLayoutMkLst>
            <pc:docMk/>
            <pc:sldMasterMk cId="0" sldId="2147483648"/>
            <pc:sldLayoutMk cId="2461939769" sldId="2147483688"/>
          </pc:sldLayoutMkLst>
        </pc:sldLayoutChg>
      </pc:sldMaster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8:59.517" v="4" actId="20577"/>
      <pc:docMkLst>
        <pc:docMk/>
      </pc:docMkLst>
      <pc:sldChg chg="modSp mod">
        <pc:chgData name="Wojciech Kustra" userId="afebd3d0-216b-4c4f-8992-1bf1fda6d5e8" providerId="ADAL" clId="{1D307E72-7901-4E61-A01B-3C4232ABCF63}" dt="2026-07-13T09:48:59.517" v="4" actId="20577"/>
        <pc:sldMkLst>
          <pc:docMk/>
          <pc:sldMk cId="1478447607" sldId="306"/>
        </pc:sldMkLst>
        <pc:spChg chg="mod">
          <ac:chgData name="Wojciech Kustra" userId="afebd3d0-216b-4c4f-8992-1bf1fda6d5e8" providerId="ADAL" clId="{1D307E72-7901-4E61-A01B-3C4232ABCF63}" dt="2026-07-13T09:48:59.517" v="4"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6.jpeg"/><Relationship Id="rId7" Type="http://schemas.openxmlformats.org/officeDocument/2006/relationships/image" Target="../media/image7.jpeg"/><Relationship Id="rId8" Type="http://schemas.openxmlformats.org/officeDocument/2006/relationships/image" Target="../media/image8.jpeg"/><Relationship Id="rId9" Type="http://schemas.openxmlformats.org/officeDocument/2006/relationships/image" Target="../media/image9.jpeg"/><Relationship Id="rId10" Type="http://schemas.openxmlformats.org/officeDocument/2006/relationships/image" Target="../media/image10.png"/><Relationship Id="rId11" Type="http://schemas.openxmlformats.org/officeDocument/2006/relationships/image" Target="../media/image11.png"/><Relationship Id="rId12" Type="http://schemas.openxmlformats.org/officeDocument/2006/relationships/image" Target="../media/image12.tif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a:ln>
                  <a:noFill/>
                </a:ln>
                <a:solidFill>
                  <a:srgbClr val="00518E"/>
                </a:solidFill>
                <a:effectLst/>
                <a:uFillTx/>
                <a:latin typeface="+mn-lt"/>
                <a:ea typeface="+mn-ea"/>
                <a:cs typeface="+mn-cs"/>
                <a:sym typeface="Helvetica Neue"/>
              </a:rPr>
              <a:t>Co-</a:t>
            </a:r>
            <a:r>
              <a:rPr kumimoji="0" lang="en-US" sz="1400" b="0" i="0" u="none" strike="noStrike" cap="none" spc="0" normalizeH="0" baseline="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a:ln>
                <a:noFill/>
              </a:ln>
              <a:solidFill>
                <a:srgbClr val="00518E"/>
              </a:solidFill>
              <a:effectLst/>
              <a:uFillTx/>
              <a:latin typeface="+mn-lt"/>
              <a:ea typeface="+mn-ea"/>
              <a:cs typeface="+mn-cs"/>
              <a:sym typeface="Helvetica Neue"/>
            </a:endParaRPr>
          </a:p>
        </p:txBody>
      </p:sp>
    </p:spTree>
    <p:extLst>
      <p:ext uri="{BB962C8B-B14F-4D97-AF65-F5344CB8AC3E}">
        <p14:creationId xmlns:p14="http://schemas.microsoft.com/office/powerpoint/2010/main" val="246193976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52"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 Id="rId3" Type="http://schemas.openxmlformats.org/officeDocument/2006/relationships/image" Target="../media/image23.jpg"/><Relationship Id="rId4" Type="http://schemas.openxmlformats.org/officeDocument/2006/relationships/image" Target="../media/image2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 Id="rId3" Type="http://schemas.openxmlformats.org/officeDocument/2006/relationships/image" Target="../media/image26.jpg"/><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g"/><Relationship Id="rId3" Type="http://schemas.openxmlformats.org/officeDocument/2006/relationships/hyperlink" Target="http://www.flickr.com/photos/16nine/4161151526/"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g"/><Relationship Id="rId3" Type="http://schemas.openxmlformats.org/officeDocument/2006/relationships/hyperlink" Target="https://www.youtube.com/watch?v=u6Fsu3EXk4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jpg"/><Relationship Id="rId3" Type="http://schemas.openxmlformats.org/officeDocument/2006/relationships/image" Target="../media/image3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g"/><Relationship Id="rId3" Type="http://schemas.openxmlformats.org/officeDocument/2006/relationships/hyperlink" Target="https://www.donkey.bike/5-reasons-why-youll-want-to-experience-copenhagen-on-a-bike/" TargetMode="External"/><Relationship Id="rId4" Type="http://schemas.openxmlformats.org/officeDocument/2006/relationships/hyperlink" Target="https://www.youtube.com/watch?v=LuNPKqJtlQ4"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g"/><Relationship Id="rId3" Type="http://schemas.openxmlformats.org/officeDocument/2006/relationships/image" Target="../media/image4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jpg"/><Relationship Id="rId3" Type="http://schemas.openxmlformats.org/officeDocument/2006/relationships/image" Target="../media/image4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jpg"/><Relationship Id="rId3" Type="http://schemas.openxmlformats.org/officeDocument/2006/relationships/image" Target="../media/image4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hembrow.eu/cycling/413_cykelpolitik_uk.pdf" TargetMode="External"/><Relationship Id="rId3" Type="http://schemas.openxmlformats.org/officeDocument/2006/relationships/hyperlink" Target="http://www.nationaler-radverkehrsplan.de/en/projects/i-bike-cph"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jpg"/><Relationship Id="rId3" Type="http://schemas.openxmlformats.org/officeDocument/2006/relationships/image" Target="../media/image18.jpg"/><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Fondements du transport</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56196" y="3897479"/>
            <a:ext cx="9675241" cy="573865"/>
          </a:xfrm>
        </p:spPr>
        <p:txBody>
          <a:bodyPr/>
          <a:lstStyle/>
          <a:p>
            <a:r>
              <a:rPr lang="en-US" dirty="0"/>
              <a:t>Cours : Transport et environnement -Voies vers la neutralité climatique</a:t>
            </a:r>
            <a:r>
              <a:rPr lang="pl-PL"/>
              <a:t/>
            </a:r>
            <a:r>
              <a:rPr lang="pl-PL" dirty="0"/>
              <a:t/>
            </a:r>
            <a:r>
              <a:rPr lang="en-US" dirty="0"/>
              <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6DA06-4950-71DC-40B7-4EB1C0B2B5F9}"/>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pratiqueAll eyes on vélo in Copenhagen...</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r>
              <a:rPr lang="en-US" sz="1840" spc="-20" dirty="0">
                <a:solidFill>
                  <a:srgbClr val="00518E"/>
                </a:solidFill>
                <a:latin typeface="Arial"/>
                <a:cs typeface="Arial"/>
              </a:rPr>
              <a:t/>
            </a:r>
            <a:r>
              <a:rPr lang="en-US" sz="1840" dirty="0">
                <a:solidFill>
                  <a:srgbClr val="00518E"/>
                </a:solidFill>
                <a:latin typeface="Arial"/>
                <a:cs typeface="Arial"/>
              </a:rPr>
              <a:t/>
            </a:r>
            <a:r>
              <a:rPr lang="en-US" sz="1840" spc="-10" dirty="0">
                <a:solidFill>
                  <a:srgbClr val="00518E"/>
                </a:solidFill>
                <a:latin typeface="Arial"/>
                <a:cs typeface="Arial"/>
              </a:rPr>
              <a:t/>
            </a:r>
            <a:r>
              <a:rPr lang="en-US" sz="1840" dirty="0">
                <a:solidFill>
                  <a:srgbClr val="00518E"/>
                </a:solidFill>
                <a:latin typeface="Arial"/>
                <a:cs typeface="Arial"/>
              </a:rPr>
              <a:t/>
            </a:r>
            <a:r>
              <a:rPr lang="en-US" sz="1840" spc="-10" dirty="0">
                <a:solidFill>
                  <a:srgbClr val="00518E"/>
                </a:solidFill>
                <a:latin typeface="Arial"/>
                <a:cs typeface="Arial"/>
              </a:rPr>
              <a:t/>
            </a:r>
            <a:r>
              <a:rPr lang="en-US" sz="1840" dirty="0">
                <a:solidFill>
                  <a:srgbClr val="00518E"/>
                </a:solidFill>
                <a:latin typeface="Arial"/>
                <a:cs typeface="Arial"/>
              </a:rPr>
              <a:t/>
            </a:r>
            <a:r>
              <a:rPr lang="en-US" sz="1840" spc="-10" dirty="0">
                <a:solidFill>
                  <a:srgbClr val="00518E"/>
                </a:solidFill>
                <a:latin typeface="Arial"/>
                <a:cs typeface="Arial"/>
              </a:rPr>
              <a:t/>
            </a:r>
            <a:r>
              <a:rPr lang="en-US" sz="1840" dirty="0">
                <a:solidFill>
                  <a:srgbClr val="00518E"/>
                </a:solidFill>
                <a:latin typeface="Arial"/>
                <a:cs typeface="Arial"/>
              </a:rPr>
              <a:t/>
            </a:r>
            <a:r>
              <a:rPr lang="en-US" sz="1840" spc="-5" dirty="0">
                <a:solidFill>
                  <a:srgbClr val="00518E"/>
                </a:solidFill>
                <a:latin typeface="Arial"/>
                <a:cs typeface="Arial"/>
              </a:rPr>
              <a:t/>
            </a:r>
            <a:r>
              <a:rPr lang="en-US" sz="1840" spc="-10" dirty="0">
                <a:solidFill>
                  <a:srgbClr val="00518E"/>
                </a:solidFill>
                <a:latin typeface="Arial"/>
                <a:cs typeface="Arial"/>
              </a:rPr>
              <a:t/>
            </a:r>
            <a:endParaRPr lang="en-US" dirty="0">
              <a:solidFill>
                <a:srgbClr val="00518E"/>
              </a:solidFill>
            </a:endParaRPr>
          </a:p>
        </p:txBody>
      </p:sp>
      <p:pic>
        <p:nvPicPr>
          <p:cNvPr id="4" name="object 3">
            <a:extLst>
              <a:ext uri="{FF2B5EF4-FFF2-40B4-BE49-F238E27FC236}">
                <a16:creationId xmlns:a16="http://schemas.microsoft.com/office/drawing/2014/main" id="{3EF05738-1645-70C6-17A0-C13462B16FD0}"/>
              </a:ext>
            </a:extLst>
          </p:cNvPr>
          <p:cNvPicPr/>
          <p:nvPr/>
        </p:nvPicPr>
        <p:blipFill>
          <a:blip r:embed="rId2" cstate="print"/>
          <a:stretch>
            <a:fillRect/>
          </a:stretch>
        </p:blipFill>
        <p:spPr>
          <a:xfrm>
            <a:off x="705333" y="1856170"/>
            <a:ext cx="3293364" cy="3806914"/>
          </a:xfrm>
          <a:prstGeom prst="rect">
            <a:avLst/>
          </a:prstGeom>
        </p:spPr>
      </p:pic>
      <p:pic>
        <p:nvPicPr>
          <p:cNvPr id="5" name="object 5">
            <a:extLst>
              <a:ext uri="{FF2B5EF4-FFF2-40B4-BE49-F238E27FC236}">
                <a16:creationId xmlns:a16="http://schemas.microsoft.com/office/drawing/2014/main" id="{949F8308-F5AE-AD9B-1AB0-6184C6AF6583}"/>
              </a:ext>
            </a:extLst>
          </p:cNvPr>
          <p:cNvPicPr/>
          <p:nvPr/>
        </p:nvPicPr>
        <p:blipFill>
          <a:blip r:embed="rId3" cstate="print"/>
          <a:stretch>
            <a:fillRect/>
          </a:stretch>
        </p:blipFill>
        <p:spPr>
          <a:xfrm>
            <a:off x="4198618" y="2486246"/>
            <a:ext cx="3512820" cy="3834384"/>
          </a:xfrm>
          <a:prstGeom prst="rect">
            <a:avLst/>
          </a:prstGeom>
        </p:spPr>
      </p:pic>
      <p:pic>
        <p:nvPicPr>
          <p:cNvPr id="6" name="object 7">
            <a:extLst>
              <a:ext uri="{FF2B5EF4-FFF2-40B4-BE49-F238E27FC236}">
                <a16:creationId xmlns:a16="http://schemas.microsoft.com/office/drawing/2014/main" id="{128BAD90-9CB3-E2FA-652D-17541C1D9577}"/>
              </a:ext>
            </a:extLst>
          </p:cNvPr>
          <p:cNvPicPr/>
          <p:nvPr/>
        </p:nvPicPr>
        <p:blipFill>
          <a:blip r:embed="rId4" cstate="print"/>
          <a:stretch>
            <a:fillRect/>
          </a:stretch>
        </p:blipFill>
        <p:spPr>
          <a:xfrm>
            <a:off x="7442937" y="1507035"/>
            <a:ext cx="4299204" cy="3634740"/>
          </a:xfrm>
          <a:prstGeom prst="rect">
            <a:avLst/>
          </a:prstGeom>
        </p:spPr>
      </p:pic>
    </p:spTree>
    <p:extLst>
      <p:ext uri="{BB962C8B-B14F-4D97-AF65-F5344CB8AC3E}">
        <p14:creationId xmlns:p14="http://schemas.microsoft.com/office/powerpoint/2010/main" val="316543179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099B2-F102-FFBE-8499-F081ABC34CE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107D777-24E9-D771-7F19-0A46C6BF234B}"/>
              </a:ext>
            </a:extLst>
          </p:cNvPr>
          <p:cNvPicPr>
            <a:picLocks noChangeAspect="1"/>
          </p:cNvPicPr>
          <p:nvPr/>
        </p:nvPicPr>
        <p:blipFill>
          <a:blip r:embed="rId2"/>
          <a:stretch>
            <a:fillRect/>
          </a:stretch>
        </p:blipFill>
        <p:spPr>
          <a:xfrm>
            <a:off x="540674" y="1708256"/>
            <a:ext cx="4590688" cy="3079875"/>
          </a:xfrm>
          <a:prstGeom prst="rect">
            <a:avLst/>
          </a:prstGeom>
        </p:spPr>
      </p:pic>
      <p:sp>
        <p:nvSpPr>
          <p:cNvPr id="2" name="Title 1">
            <a:extLst>
              <a:ext uri="{FF2B5EF4-FFF2-40B4-BE49-F238E27FC236}">
                <a16:creationId xmlns:a16="http://schemas.microsoft.com/office/drawing/2014/main" id="{6C343E94-05BF-5F2A-0996-5E44AD391F8B}"/>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pratiquethe "most bicycle-friendly ville in the world" !</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r>
              <a:rPr lang="en-US" sz="1840" spc="-15" dirty="0">
                <a:solidFill>
                  <a:srgbClr val="00518E"/>
                </a:solidFill>
                <a:latin typeface="Arial"/>
                <a:cs typeface="Arial"/>
              </a:rPr>
              <a:t/>
            </a:r>
            <a:r>
              <a:rPr lang="en-US" sz="1840" dirty="0">
                <a:solidFill>
                  <a:srgbClr val="00518E"/>
                </a:solidFill>
                <a:latin typeface="Arial"/>
                <a:cs typeface="Arial"/>
              </a:rPr>
              <a:t/>
            </a:r>
            <a:r>
              <a:rPr lang="en-US" sz="1840" spc="-20" dirty="0">
                <a:solidFill>
                  <a:srgbClr val="00518E"/>
                </a:solidFill>
                <a:latin typeface="Arial"/>
                <a:cs typeface="Arial"/>
              </a:rPr>
              <a:t/>
            </a:r>
            <a:r>
              <a:rPr lang="en-US" sz="1840" spc="-10" dirty="0">
                <a:solidFill>
                  <a:srgbClr val="00518E"/>
                </a:solidFill>
                <a:latin typeface="Arial"/>
                <a:cs typeface="Arial"/>
              </a:rPr>
              <a:t/>
            </a:r>
            <a:r>
              <a:rPr lang="en-US" sz="1840" dirty="0">
                <a:solidFill>
                  <a:srgbClr val="00518E"/>
                </a:solidFill>
                <a:latin typeface="Arial"/>
                <a:cs typeface="Arial"/>
              </a:rPr>
              <a:t/>
            </a:r>
            <a:r>
              <a:rPr lang="en-US" sz="1840" spc="-20" dirty="0">
                <a:solidFill>
                  <a:srgbClr val="00518E"/>
                </a:solidFill>
                <a:latin typeface="Arial"/>
                <a:cs typeface="Arial"/>
              </a:rPr>
              <a:t/>
            </a:r>
            <a:r>
              <a:rPr lang="en-US" sz="1840" dirty="0">
                <a:solidFill>
                  <a:srgbClr val="00518E"/>
                </a:solidFill>
                <a:latin typeface="Arial"/>
                <a:cs typeface="Arial"/>
              </a:rPr>
              <a:t/>
            </a:r>
            <a:r>
              <a:rPr lang="en-US" sz="1840" spc="-15" dirty="0">
                <a:solidFill>
                  <a:srgbClr val="00518E"/>
                </a:solidFill>
                <a:latin typeface="Arial"/>
                <a:cs typeface="Arial"/>
              </a:rPr>
              <a:t/>
            </a:r>
            <a:r>
              <a:rPr lang="en-US" sz="1840" dirty="0">
                <a:solidFill>
                  <a:srgbClr val="00518E"/>
                </a:solidFill>
                <a:latin typeface="Arial"/>
                <a:cs typeface="Arial"/>
              </a:rPr>
              <a:t/>
            </a:r>
            <a:r>
              <a:rPr lang="en-US" sz="1840" spc="-10" dirty="0">
                <a:solidFill>
                  <a:srgbClr val="00518E"/>
                </a:solidFill>
                <a:latin typeface="Arial"/>
                <a:cs typeface="Arial"/>
              </a:rPr>
              <a:t/>
            </a:r>
            <a:r>
              <a:rPr lang="en-US" sz="1840" dirty="0">
                <a:solidFill>
                  <a:srgbClr val="00518E"/>
                </a:solidFill>
                <a:latin typeface="Arial"/>
                <a:cs typeface="Arial"/>
              </a:rPr>
              <a:t/>
            </a:r>
            <a:r>
              <a:rPr lang="en-US" sz="1840" spc="-15" dirty="0">
                <a:solidFill>
                  <a:srgbClr val="00518E"/>
                </a:solidFill>
                <a:latin typeface="Arial"/>
                <a:cs typeface="Arial"/>
              </a:rPr>
              <a:t/>
            </a:r>
            <a:r>
              <a:rPr lang="en-US" sz="1840" spc="-10" dirty="0">
                <a:solidFill>
                  <a:srgbClr val="00518E"/>
                </a:solidFill>
                <a:latin typeface="Arial"/>
                <a:cs typeface="Arial"/>
              </a:rPr>
              <a:t/>
            </a:r>
            <a:endParaRPr lang="en-US" dirty="0">
              <a:solidFill>
                <a:srgbClr val="00518E"/>
              </a:solidFill>
            </a:endParaRPr>
          </a:p>
        </p:txBody>
      </p:sp>
      <p:grpSp>
        <p:nvGrpSpPr>
          <p:cNvPr id="3" name="object 2">
            <a:extLst>
              <a:ext uri="{FF2B5EF4-FFF2-40B4-BE49-F238E27FC236}">
                <a16:creationId xmlns:a16="http://schemas.microsoft.com/office/drawing/2014/main" id="{C443E484-ABE1-5B75-0B02-F3908FAA15C5}"/>
              </a:ext>
            </a:extLst>
          </p:cNvPr>
          <p:cNvGrpSpPr/>
          <p:nvPr/>
        </p:nvGrpSpPr>
        <p:grpSpPr>
          <a:xfrm>
            <a:off x="4584307" y="2660383"/>
            <a:ext cx="3283389" cy="3441159"/>
            <a:chOff x="99266" y="1465859"/>
            <a:chExt cx="4840525" cy="4201795"/>
          </a:xfrm>
        </p:grpSpPr>
        <p:sp>
          <p:nvSpPr>
            <p:cNvPr id="8" name="object 4">
              <a:extLst>
                <a:ext uri="{FF2B5EF4-FFF2-40B4-BE49-F238E27FC236}">
                  <a16:creationId xmlns:a16="http://schemas.microsoft.com/office/drawing/2014/main" id="{259B21D4-CCB4-C51C-E7B4-0C88E5218CED}"/>
                </a:ext>
              </a:extLst>
            </p:cNvPr>
            <p:cNvSpPr/>
            <p:nvPr/>
          </p:nvSpPr>
          <p:spPr>
            <a:xfrm>
              <a:off x="812291" y="1465859"/>
              <a:ext cx="4127500" cy="4201795"/>
            </a:xfrm>
            <a:custGeom>
              <a:avLst/>
              <a:gdLst/>
              <a:ahLst/>
              <a:cxnLst/>
              <a:rect l="l" t="t" r="r" b="b"/>
              <a:pathLst>
                <a:path w="4127500" h="4201795">
                  <a:moveTo>
                    <a:pt x="0" y="4201667"/>
                  </a:moveTo>
                  <a:lnTo>
                    <a:pt x="4126991" y="4201667"/>
                  </a:lnTo>
                  <a:lnTo>
                    <a:pt x="4126991" y="0"/>
                  </a:lnTo>
                  <a:lnTo>
                    <a:pt x="0" y="0"/>
                  </a:lnTo>
                  <a:lnTo>
                    <a:pt x="0" y="4201667"/>
                  </a:lnTo>
                  <a:close/>
                </a:path>
              </a:pathLst>
            </a:custGeom>
            <a:ln w="9144">
              <a:solidFill>
                <a:srgbClr val="006B93"/>
              </a:solidFill>
            </a:ln>
          </p:spPr>
          <p:txBody>
            <a:bodyPr wrap="square" lIns="0" tIns="0" rIns="0" bIns="0" rtlCol="0"/>
            <a:lstStyle/>
            <a:p>
              <a:endParaRPr/>
            </a:p>
          </p:txBody>
        </p:sp>
        <p:pic>
          <p:nvPicPr>
            <p:cNvPr id="7" name="object 3">
              <a:extLst>
                <a:ext uri="{FF2B5EF4-FFF2-40B4-BE49-F238E27FC236}">
                  <a16:creationId xmlns:a16="http://schemas.microsoft.com/office/drawing/2014/main" id="{4170FA61-2A9E-420F-56D7-FA8853278644}"/>
                </a:ext>
              </a:extLst>
            </p:cNvPr>
            <p:cNvPicPr/>
            <p:nvPr/>
          </p:nvPicPr>
          <p:blipFill>
            <a:blip r:embed="rId3" cstate="print"/>
            <a:stretch>
              <a:fillRect/>
            </a:stretch>
          </p:blipFill>
          <p:spPr>
            <a:xfrm>
              <a:off x="99266" y="1465859"/>
              <a:ext cx="3518473" cy="4105561"/>
            </a:xfrm>
            <a:prstGeom prst="rect">
              <a:avLst/>
            </a:prstGeom>
          </p:spPr>
        </p:pic>
      </p:grpSp>
      <p:grpSp>
        <p:nvGrpSpPr>
          <p:cNvPr id="9" name="object 5">
            <a:extLst>
              <a:ext uri="{FF2B5EF4-FFF2-40B4-BE49-F238E27FC236}">
                <a16:creationId xmlns:a16="http://schemas.microsoft.com/office/drawing/2014/main" id="{F1129EA6-F5B2-AEB8-F220-3403E87D62FE}"/>
              </a:ext>
            </a:extLst>
          </p:cNvPr>
          <p:cNvGrpSpPr/>
          <p:nvPr/>
        </p:nvGrpSpPr>
        <p:grpSpPr>
          <a:xfrm>
            <a:off x="7965439" y="1704339"/>
            <a:ext cx="3845263" cy="3607591"/>
            <a:chOff x="5751576" y="1423187"/>
            <a:chExt cx="4655820" cy="4211320"/>
          </a:xfrm>
        </p:grpSpPr>
        <p:pic>
          <p:nvPicPr>
            <p:cNvPr id="10" name="object 6">
              <a:extLst>
                <a:ext uri="{FF2B5EF4-FFF2-40B4-BE49-F238E27FC236}">
                  <a16:creationId xmlns:a16="http://schemas.microsoft.com/office/drawing/2014/main" id="{572DE7F6-AA70-6643-283D-C10265018B10}"/>
                </a:ext>
              </a:extLst>
            </p:cNvPr>
            <p:cNvPicPr/>
            <p:nvPr/>
          </p:nvPicPr>
          <p:blipFill>
            <a:blip r:embed="rId4" cstate="print"/>
            <a:stretch>
              <a:fillRect/>
            </a:stretch>
          </p:blipFill>
          <p:spPr>
            <a:xfrm>
              <a:off x="5760720" y="1432331"/>
              <a:ext cx="4637532" cy="4192523"/>
            </a:xfrm>
            <a:prstGeom prst="rect">
              <a:avLst/>
            </a:prstGeom>
          </p:spPr>
        </p:pic>
        <p:sp>
          <p:nvSpPr>
            <p:cNvPr id="11" name="object 7">
              <a:extLst>
                <a:ext uri="{FF2B5EF4-FFF2-40B4-BE49-F238E27FC236}">
                  <a16:creationId xmlns:a16="http://schemas.microsoft.com/office/drawing/2014/main" id="{09092AFB-D620-593B-D0A3-C154150BF903}"/>
                </a:ext>
              </a:extLst>
            </p:cNvPr>
            <p:cNvSpPr/>
            <p:nvPr/>
          </p:nvSpPr>
          <p:spPr>
            <a:xfrm>
              <a:off x="5756148" y="1427759"/>
              <a:ext cx="4646930" cy="4201795"/>
            </a:xfrm>
            <a:custGeom>
              <a:avLst/>
              <a:gdLst/>
              <a:ahLst/>
              <a:cxnLst/>
              <a:rect l="l" t="t" r="r" b="b"/>
              <a:pathLst>
                <a:path w="4646930" h="4201795">
                  <a:moveTo>
                    <a:pt x="0" y="4201667"/>
                  </a:moveTo>
                  <a:lnTo>
                    <a:pt x="4646676" y="4201667"/>
                  </a:lnTo>
                  <a:lnTo>
                    <a:pt x="4646676" y="0"/>
                  </a:lnTo>
                  <a:lnTo>
                    <a:pt x="0" y="0"/>
                  </a:lnTo>
                  <a:lnTo>
                    <a:pt x="0" y="4201667"/>
                  </a:lnTo>
                  <a:close/>
                </a:path>
              </a:pathLst>
            </a:custGeom>
            <a:ln w="9144">
              <a:solidFill>
                <a:srgbClr val="006B93"/>
              </a:solidFill>
            </a:ln>
          </p:spPr>
          <p:txBody>
            <a:bodyPr wrap="square" lIns="0" tIns="0" rIns="0" bIns="0" rtlCol="0"/>
            <a:lstStyle/>
            <a:p>
              <a:endParaRPr/>
            </a:p>
          </p:txBody>
        </p:sp>
      </p:grpSp>
    </p:spTree>
    <p:extLst>
      <p:ext uri="{BB962C8B-B14F-4D97-AF65-F5344CB8AC3E}">
        <p14:creationId xmlns:p14="http://schemas.microsoft.com/office/powerpoint/2010/main" val="252634116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931E0-C0D5-9A51-BD6A-2C3729E227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6A513-7839-CC73-5E6C-E6BE97CE6E3B}"/>
              </a:ext>
            </a:extLst>
          </p:cNvPr>
          <p:cNvSpPr>
            <a:spLocks noGrp="1"/>
          </p:cNvSpPr>
          <p:nvPr>
            <p:ph type="title"/>
          </p:nvPr>
        </p:nvSpPr>
        <p:spPr>
          <a:xfrm>
            <a:off x="501900" y="341150"/>
            <a:ext cx="8807200" cy="1024578"/>
          </a:xfrm>
        </p:spPr>
        <p:txBody>
          <a:bodyPr/>
          <a:lstStyle/>
          <a:p>
            <a:pPr marL="17780">
              <a:lnSpc>
                <a:spcPct val="100000"/>
              </a:lnSpc>
              <a:spcBef>
                <a:spcPts val="80"/>
              </a:spcBef>
            </a:pPr>
            <a:r>
              <a:rPr lang="en-US" sz="2208" spc="-20" dirty="0"/>
              <a:t>Copenhague comme exemple de bonne pratique</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endParaRPr lang="en-US" dirty="0">
              <a:solidFill>
                <a:srgbClr val="00518E"/>
              </a:solidFill>
            </a:endParaRPr>
          </a:p>
        </p:txBody>
      </p:sp>
      <p:sp>
        <p:nvSpPr>
          <p:cNvPr id="4" name="object 3">
            <a:extLst>
              <a:ext uri="{FF2B5EF4-FFF2-40B4-BE49-F238E27FC236}">
                <a16:creationId xmlns:a16="http://schemas.microsoft.com/office/drawing/2014/main" id="{B577D070-07E8-FE96-97E0-1355CD9C26A4}"/>
              </a:ext>
            </a:extLst>
          </p:cNvPr>
          <p:cNvSpPr txBox="1"/>
          <p:nvPr/>
        </p:nvSpPr>
        <p:spPr>
          <a:xfrm>
            <a:off x="501900" y="1143502"/>
            <a:ext cx="6626225" cy="4570995"/>
          </a:xfrm>
          <a:prstGeom prst="rect">
            <a:avLst/>
          </a:prstGeom>
        </p:spPr>
        <p:txBody>
          <a:bodyPr vert="horz" wrap="square" lIns="0" tIns="12700" rIns="0" bIns="0" rtlCol="0">
            <a:spAutoFit/>
          </a:bodyPr>
          <a:lstStyle/>
          <a:p>
            <a:pPr marL="12700">
              <a:lnSpc>
                <a:spcPct val="100000"/>
              </a:lnSpc>
              <a:spcBef>
                <a:spcPts val="100"/>
              </a:spcBef>
            </a:pPr>
            <a:r>
              <a:rPr sz="2346" dirty="0">
                <a:solidFill>
                  <a:srgbClr val="006B93"/>
                </a:solidFill>
                <a:latin typeface="Arial"/>
                <a:cs typeface="Arial"/>
              </a:rPr>
              <a:t>Historique développement of urbain transportation</a:t>
            </a:r>
            <a:r>
              <a:rPr sz="2346" spc="-35" dirty="0">
                <a:solidFill>
                  <a:srgbClr val="006B93"/>
                </a:solidFill>
                <a:latin typeface="Arial"/>
                <a:cs typeface="Arial"/>
              </a:rPr>
              <a:t/>
            </a:r>
            <a:r>
              <a:rPr sz="2346" dirty="0">
                <a:solidFill>
                  <a:srgbClr val="006B93"/>
                </a:solidFill>
                <a:latin typeface="Arial"/>
                <a:cs typeface="Arial"/>
              </a:rPr>
              <a:t/>
            </a:r>
            <a:r>
              <a:rPr sz="2346" spc="-35" dirty="0">
                <a:solidFill>
                  <a:srgbClr val="006B93"/>
                </a:solidFill>
                <a:latin typeface="Arial"/>
                <a:cs typeface="Arial"/>
              </a:rPr>
              <a:t/>
            </a:r>
            <a:r>
              <a:rPr sz="2346" dirty="0">
                <a:solidFill>
                  <a:srgbClr val="006B93"/>
                </a:solidFill>
                <a:latin typeface="Arial"/>
                <a:cs typeface="Arial"/>
              </a:rPr>
              <a:t/>
            </a:r>
            <a:r>
              <a:rPr sz="2346" spc="-40" dirty="0">
                <a:solidFill>
                  <a:srgbClr val="006B93"/>
                </a:solidFill>
                <a:latin typeface="Arial"/>
                <a:cs typeface="Arial"/>
              </a:rPr>
              <a:t/>
            </a:r>
            <a:r>
              <a:rPr sz="2346" dirty="0">
                <a:solidFill>
                  <a:srgbClr val="006B93"/>
                </a:solidFill>
                <a:latin typeface="Arial"/>
                <a:cs typeface="Arial"/>
              </a:rPr>
              <a:t/>
            </a:r>
            <a:r>
              <a:rPr sz="2346" spc="-55" dirty="0">
                <a:solidFill>
                  <a:srgbClr val="006B93"/>
                </a:solidFill>
                <a:latin typeface="Arial"/>
                <a:cs typeface="Arial"/>
              </a:rPr>
              <a:t/>
            </a:r>
            <a:r>
              <a:rPr sz="2346" spc="-10" dirty="0">
                <a:solidFill>
                  <a:srgbClr val="006B93"/>
                </a:solidFill>
                <a:latin typeface="Arial"/>
                <a:cs typeface="Arial"/>
              </a:rPr>
              <a:t/>
            </a:r>
            <a:endParaRPr sz="2550" dirty="0">
              <a:latin typeface="Arial"/>
              <a:cs typeface="Arial"/>
            </a:endParaRPr>
          </a:p>
          <a:p>
            <a:pPr marL="310515" indent="-286385">
              <a:lnSpc>
                <a:spcPct val="100000"/>
              </a:lnSpc>
              <a:spcBef>
                <a:spcPts val="2010"/>
              </a:spcBef>
              <a:buClr>
                <a:srgbClr val="006B93"/>
              </a:buClr>
              <a:buSzPct val="109090"/>
              <a:buFont typeface="Wingdings" panose="05000000000000000000" pitchFamily="2" charset="2"/>
              <a:buChar char="q"/>
              <a:tabLst>
                <a:tab pos="310515" algn="l"/>
              </a:tabLst>
            </a:pPr>
            <a:r>
              <a:rPr sz="1518" dirty="0">
                <a:latin typeface="Arial"/>
                <a:cs typeface="Arial"/>
              </a:rPr>
              <a:t>Beginning to the middle of the 20th century :</a:t>
            </a:r>
            <a:r>
              <a:rPr sz="1518" spc="-20" dirty="0">
                <a:latin typeface="Arial"/>
                <a:cs typeface="Arial"/>
              </a:rPr>
              <a:t/>
            </a:r>
            <a:r>
              <a:rPr sz="1518" dirty="0">
                <a:latin typeface="Arial"/>
                <a:cs typeface="Arial"/>
              </a:rPr>
              <a:t/>
            </a:r>
            <a:r>
              <a:rPr sz="1518" spc="-15" dirty="0">
                <a:latin typeface="Arial"/>
                <a:cs typeface="Arial"/>
              </a:rPr>
              <a:t/>
            </a:r>
            <a:r>
              <a:rPr lang="en-US" sz="1518" spc="-15" dirty="0">
                <a:latin typeface="Arial"/>
                <a:cs typeface="Arial"/>
              </a:rPr>
              <a:t/>
            </a:r>
            <a:r>
              <a:rPr sz="1518" dirty="0">
                <a:latin typeface="Arial"/>
                <a:cs typeface="Arial"/>
              </a:rPr>
              <a:t/>
            </a:r>
            <a:r>
              <a:rPr sz="1518" spc="-15" dirty="0">
                <a:latin typeface="Arial"/>
                <a:cs typeface="Arial"/>
              </a:rPr>
              <a:t/>
            </a:r>
            <a:r>
              <a:rPr sz="1518" dirty="0">
                <a:latin typeface="Arial"/>
                <a:cs typeface="Arial"/>
              </a:rPr>
              <a:t/>
            </a:r>
            <a:r>
              <a:rPr sz="1518" spc="-20" dirty="0">
                <a:latin typeface="Arial"/>
                <a:cs typeface="Arial"/>
              </a:rPr>
              <a:t/>
            </a:r>
            <a:r>
              <a:rPr sz="1518" dirty="0">
                <a:latin typeface="Arial"/>
                <a:cs typeface="Arial"/>
              </a:rPr>
              <a:t/>
            </a:r>
            <a:r>
              <a:rPr sz="1518" spc="-15" dirty="0">
                <a:latin typeface="Arial"/>
                <a:cs typeface="Arial"/>
              </a:rPr>
              <a:t/>
            </a:r>
            <a:r>
              <a:rPr sz="1518" dirty="0">
                <a:latin typeface="Arial"/>
                <a:cs typeface="Arial"/>
              </a:rPr>
              <a:t/>
            </a:r>
            <a:r>
              <a:rPr sz="1518" spc="-15" dirty="0">
                <a:latin typeface="Arial"/>
                <a:cs typeface="Arial"/>
              </a:rPr>
              <a:t/>
            </a:r>
            <a:r>
              <a:rPr sz="1518" spc="-10" dirty="0">
                <a:latin typeface="Arial"/>
                <a:cs typeface="Arial"/>
              </a:rPr>
              <a:t/>
            </a:r>
            <a:endParaRPr sz="1650" dirty="0">
              <a:latin typeface="Arial"/>
              <a:cs typeface="Arial"/>
            </a:endParaRPr>
          </a:p>
          <a:p>
            <a:pPr marL="311150">
              <a:lnSpc>
                <a:spcPct val="100000"/>
              </a:lnSpc>
              <a:spcBef>
                <a:spcPts val="25"/>
              </a:spcBef>
            </a:pPr>
            <a:r>
              <a:rPr sz="1518" dirty="0">
                <a:latin typeface="Arial"/>
                <a:cs typeface="Arial"/>
              </a:rPr>
              <a:t>Développement into a vélo ville</a:t>
            </a:r>
            <a:r>
              <a:rPr sz="1518" spc="-30"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45" dirty="0">
                <a:latin typeface="Arial"/>
                <a:cs typeface="Arial"/>
              </a:rPr>
              <a:t/>
            </a:r>
            <a:r>
              <a:rPr sz="1518" spc="-20" dirty="0">
                <a:latin typeface="Arial"/>
                <a:cs typeface="Arial"/>
              </a:rPr>
              <a:t/>
            </a:r>
            <a:endParaRPr sz="1650" dirty="0">
              <a:latin typeface="Arial"/>
              <a:cs typeface="Arial"/>
            </a:endParaRPr>
          </a:p>
          <a:p>
            <a:pPr marL="850265" indent="-285750">
              <a:lnSpc>
                <a:spcPct val="100000"/>
              </a:lnSpc>
              <a:spcBef>
                <a:spcPts val="885"/>
              </a:spcBef>
              <a:buClr>
                <a:srgbClr val="890F00"/>
              </a:buClr>
              <a:buFont typeface="Wingdings" panose="05000000000000000000" pitchFamily="2" charset="2"/>
              <a:buChar char="v"/>
              <a:tabLst>
                <a:tab pos="850265" algn="l"/>
              </a:tabLst>
            </a:pPr>
            <a:r>
              <a:rPr sz="1334" dirty="0">
                <a:latin typeface="Arial"/>
                <a:cs typeface="Arial"/>
              </a:rPr>
              <a:t>1949 : Former peak of vélo trafic</a:t>
            </a:r>
            <a:r>
              <a:rPr sz="1334" spc="-45"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40" dirty="0">
                <a:latin typeface="Arial"/>
                <a:cs typeface="Arial"/>
              </a:rPr>
              <a:t/>
            </a:r>
            <a:r>
              <a:rPr sz="1334" dirty="0">
                <a:latin typeface="Arial"/>
                <a:cs typeface="Arial"/>
              </a:rPr>
              <a:t/>
            </a:r>
            <a:r>
              <a:rPr sz="1334" spc="-40" dirty="0">
                <a:latin typeface="Arial"/>
                <a:cs typeface="Arial"/>
              </a:rPr>
              <a:t/>
            </a:r>
            <a:r>
              <a:rPr sz="1334" spc="-10" dirty="0">
                <a:latin typeface="Arial"/>
                <a:cs typeface="Arial"/>
              </a:rPr>
              <a:t/>
            </a:r>
            <a:r>
              <a:rPr sz="1334" spc="-60" dirty="0">
                <a:latin typeface="Arial"/>
                <a:cs typeface="Arial"/>
              </a:rPr>
              <a:t/>
            </a:r>
            <a:r>
              <a:rPr sz="1334" spc="-10" dirty="0">
                <a:latin typeface="Arial"/>
                <a:cs typeface="Arial"/>
              </a:rPr>
              <a:t/>
            </a:r>
            <a:endParaRPr sz="1450" dirty="0">
              <a:latin typeface="Arial"/>
              <a:cs typeface="Arial"/>
            </a:endParaRPr>
          </a:p>
          <a:p>
            <a:pPr marL="311150" marR="1867535" indent="-286385">
              <a:lnSpc>
                <a:spcPct val="101299"/>
              </a:lnSpc>
              <a:spcBef>
                <a:spcPts val="810"/>
              </a:spcBef>
              <a:buClr>
                <a:srgbClr val="006B93"/>
              </a:buClr>
              <a:buSzPct val="109090"/>
              <a:buFont typeface="Wingdings" panose="05000000000000000000" pitchFamily="2" charset="2"/>
              <a:buChar char="q"/>
              <a:tabLst>
                <a:tab pos="311150" algn="l"/>
              </a:tabLst>
            </a:pPr>
            <a:r>
              <a:rPr sz="1518" dirty="0">
                <a:latin typeface="Arial"/>
                <a:cs typeface="Arial"/>
              </a:rPr>
              <a:t>The beginning of the 1950s also saw the start of the "voiture decades."</a:t>
            </a:r>
            <a:r>
              <a:rPr sz="1518" spc="-25"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20"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60" dirty="0">
                <a:latin typeface="Arial"/>
                <a:cs typeface="Arial"/>
              </a:rPr>
              <a:t/>
            </a:r>
            <a:r>
              <a:rPr sz="1518" dirty="0">
                <a:latin typeface="Arial"/>
                <a:cs typeface="Arial"/>
              </a:rPr>
              <a:t/>
            </a:r>
            <a:r>
              <a:rPr sz="1518" spc="-65"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5" dirty="0">
                <a:latin typeface="Arial"/>
                <a:cs typeface="Arial"/>
              </a:rPr>
              <a:t/>
            </a:r>
            <a:r>
              <a:rPr sz="1518" dirty="0">
                <a:latin typeface="Arial"/>
                <a:cs typeface="Arial"/>
              </a:rPr>
              <a:t/>
            </a:r>
            <a:r>
              <a:rPr sz="1518" b="1" dirty="0">
                <a:solidFill>
                  <a:srgbClr val="00518E"/>
                </a:solidFill>
                <a:latin typeface="Arial"/>
                <a:cs typeface="Arial"/>
              </a:rPr>
              <a:t/>
            </a:r>
            <a:r>
              <a:rPr sz="1518" b="1" spc="-5" dirty="0">
                <a:solidFill>
                  <a:srgbClr val="00518E"/>
                </a:solidFill>
                <a:latin typeface="Arial"/>
                <a:cs typeface="Arial"/>
              </a:rPr>
              <a:t/>
            </a:r>
            <a:r>
              <a:rPr sz="1518" b="1" spc="-10" dirty="0">
                <a:solidFill>
                  <a:srgbClr val="00518E"/>
                </a:solidFill>
                <a:latin typeface="Arial"/>
                <a:cs typeface="Arial"/>
              </a:rPr>
              <a:t/>
            </a:r>
            <a:r>
              <a:rPr lang="en-US" sz="1518" spc="-10" dirty="0">
                <a:latin typeface="Arial"/>
                <a:cs typeface="Arial"/>
              </a:rPr>
              <a:t/>
            </a:r>
            <a:r>
              <a:rPr sz="1518" spc="-10" dirty="0">
                <a:latin typeface="Arial"/>
                <a:cs typeface="Arial"/>
              </a:rPr>
              <a:t/>
            </a:r>
            <a:endParaRPr sz="1650" dirty="0">
              <a:latin typeface="Arial"/>
              <a:cs typeface="Arial"/>
            </a:endParaRPr>
          </a:p>
          <a:p>
            <a:pPr marL="850265" marR="1322070" indent="-286385">
              <a:lnSpc>
                <a:spcPct val="102600"/>
              </a:lnSpc>
              <a:spcBef>
                <a:spcPts val="895"/>
              </a:spcBef>
              <a:buClr>
                <a:srgbClr val="B51600"/>
              </a:buClr>
              <a:buFont typeface="Wingdings" panose="05000000000000000000" pitchFamily="2" charset="2"/>
              <a:buChar char="v"/>
              <a:tabLst>
                <a:tab pos="850265" algn="l"/>
              </a:tabLst>
            </a:pPr>
            <a:r>
              <a:rPr sz="1334" spc="-10" dirty="0">
                <a:latin typeface="Arial"/>
                <a:cs typeface="Arial"/>
              </a:rPr>
              <a:t>Dismantling vélo infrastructure to make room for creating voiture trafic</a:t>
            </a:r>
            <a:r>
              <a:rPr sz="1334" spc="-30" dirty="0">
                <a:latin typeface="Arial"/>
                <a:cs typeface="Arial"/>
              </a:rPr>
              <a:t/>
            </a:r>
            <a:r>
              <a:rPr sz="1334" dirty="0">
                <a:latin typeface="Arial"/>
                <a:cs typeface="Arial"/>
              </a:rPr>
              <a:t/>
            </a:r>
            <a:r>
              <a:rPr sz="1334" spc="-30" dirty="0">
                <a:latin typeface="Arial"/>
                <a:cs typeface="Arial"/>
              </a:rPr>
              <a:t/>
            </a:r>
            <a:r>
              <a:rPr sz="1334" spc="-10"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lang="en-US" sz="1334" spc="-10" dirty="0">
                <a:latin typeface="Arial"/>
                <a:cs typeface="Arial"/>
              </a:rPr>
              <a:t/>
            </a:r>
            <a:r>
              <a:rPr sz="1334" spc="-65" dirty="0">
                <a:latin typeface="Arial"/>
                <a:cs typeface="Arial"/>
              </a:rPr>
              <a:t/>
            </a:r>
            <a:r>
              <a:rPr sz="1334" dirty="0">
                <a:latin typeface="Arial"/>
                <a:cs typeface="Arial"/>
              </a:rPr>
              <a:t/>
            </a:r>
            <a:r>
              <a:rPr sz="1334" spc="-45" dirty="0">
                <a:latin typeface="Arial"/>
                <a:cs typeface="Arial"/>
              </a:rPr>
              <a:t/>
            </a:r>
            <a:r>
              <a:rPr sz="1334" spc="-10" dirty="0">
                <a:latin typeface="Arial"/>
                <a:cs typeface="Arial"/>
              </a:rPr>
              <a:t/>
            </a:r>
            <a:endParaRPr sz="1450" dirty="0">
              <a:latin typeface="Arial"/>
              <a:cs typeface="Arial"/>
            </a:endParaRPr>
          </a:p>
          <a:p>
            <a:pPr marL="850265" marR="2245995" indent="-287020">
              <a:lnSpc>
                <a:spcPts val="1560"/>
              </a:lnSpc>
              <a:spcBef>
                <a:spcPts val="1075"/>
              </a:spcBef>
              <a:buClr>
                <a:srgbClr val="890F00"/>
              </a:buClr>
              <a:buFont typeface="Wingdings" panose="05000000000000000000" pitchFamily="2" charset="2"/>
              <a:buChar char="v"/>
              <a:tabLst>
                <a:tab pos="850900" algn="l"/>
              </a:tabLst>
            </a:pPr>
            <a:r>
              <a:rPr sz="1334" dirty="0">
                <a:latin typeface="Arial"/>
                <a:cs typeface="Arial"/>
              </a:rPr>
              <a:t>1972 Removal of the streetcar réseau and replacement of streetcars by bus</a:t>
            </a:r>
            <a:r>
              <a:rPr sz="1334" spc="-45"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45" dirty="0">
                <a:latin typeface="Arial"/>
                <a:cs typeface="Arial"/>
              </a:rPr>
              <a:t/>
            </a:r>
            <a:r>
              <a:rPr sz="1334" spc="-25" dirty="0">
                <a:latin typeface="Arial"/>
                <a:cs typeface="Arial"/>
              </a:rPr>
              <a:t/>
            </a:r>
            <a:r>
              <a:rPr sz="1334" spc="-10" dirty="0">
                <a:latin typeface="Arial"/>
                <a:cs typeface="Arial"/>
              </a:rPr>
              <a:t/>
            </a:r>
            <a:r>
              <a:rPr sz="1334" spc="-25" dirty="0">
                <a:latin typeface="Arial"/>
                <a:cs typeface="Arial"/>
              </a:rPr>
              <a:t/>
            </a:r>
            <a:r>
              <a:rPr sz="1334" dirty="0">
                <a:latin typeface="Arial"/>
                <a:cs typeface="Arial"/>
              </a:rPr>
              <a:t/>
            </a:r>
            <a:r>
              <a:rPr sz="1334" spc="-20" dirty="0">
                <a:latin typeface="Arial"/>
                <a:cs typeface="Arial"/>
              </a:rPr>
              <a:t/>
            </a:r>
            <a:r>
              <a:rPr sz="1334" dirty="0">
                <a:latin typeface="Arial"/>
                <a:cs typeface="Arial"/>
              </a:rPr>
              <a:t/>
            </a:r>
            <a:r>
              <a:rPr sz="1334" spc="-20" dirty="0">
                <a:latin typeface="Arial"/>
                <a:cs typeface="Arial"/>
              </a:rPr>
              <a:t/>
            </a:r>
            <a:r>
              <a:rPr sz="1334" dirty="0">
                <a:latin typeface="Arial"/>
                <a:cs typeface="Arial"/>
              </a:rPr>
              <a:t/>
            </a:r>
            <a:r>
              <a:rPr sz="1334" spc="-20" dirty="0">
                <a:latin typeface="Arial"/>
                <a:cs typeface="Arial"/>
              </a:rPr>
              <a:t/>
            </a:r>
            <a:r>
              <a:rPr sz="1334" spc="-10" dirty="0">
                <a:latin typeface="Arial"/>
                <a:cs typeface="Arial"/>
              </a:rPr>
              <a:t/>
            </a:r>
            <a:endParaRPr sz="1450" dirty="0">
              <a:latin typeface="Arial"/>
              <a:cs typeface="Arial"/>
            </a:endParaRPr>
          </a:p>
          <a:p>
            <a:pPr marL="850265" marR="2776855" indent="-286385">
              <a:lnSpc>
                <a:spcPts val="1630"/>
              </a:lnSpc>
              <a:spcBef>
                <a:spcPts val="1235"/>
              </a:spcBef>
              <a:buClr>
                <a:srgbClr val="890F00"/>
              </a:buClr>
              <a:buFont typeface="Wingdings" panose="05000000000000000000" pitchFamily="2" charset="2"/>
              <a:buChar char="v"/>
            </a:pPr>
            <a:r>
              <a:rPr sz="1334" dirty="0">
                <a:latin typeface="Arial"/>
                <a:cs typeface="Arial"/>
              </a:rPr>
              <a:t>Increase in motorisé trafic and a rapide decline in the number of cyclistes</a:t>
            </a:r>
            <a:r>
              <a:rPr sz="1334" spc="-90" dirty="0">
                <a:latin typeface="Arial"/>
                <a:cs typeface="Arial"/>
              </a:rPr>
              <a:t/>
            </a:r>
            <a:r>
              <a:rPr sz="1334" dirty="0">
                <a:latin typeface="Arial"/>
                <a:cs typeface="Arial"/>
              </a:rPr>
              <a:t/>
            </a:r>
            <a:r>
              <a:rPr sz="1334" spc="-40"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40" dirty="0">
                <a:latin typeface="Arial"/>
                <a:cs typeface="Arial"/>
              </a:rPr>
              <a:t/>
            </a:r>
            <a:r>
              <a:rPr lang="en-US" sz="1334" spc="-40" dirty="0">
                <a:latin typeface="Arial"/>
                <a:cs typeface="Arial"/>
              </a:rPr>
              <a:t/>
            </a:r>
            <a:r>
              <a:rPr sz="1334" spc="-10" dirty="0">
                <a:latin typeface="Arial"/>
                <a:cs typeface="Arial"/>
              </a:rPr>
              <a:t/>
            </a:r>
            <a:r>
              <a:rPr lang="en-US" sz="1334" dirty="0">
                <a:latin typeface="Arial"/>
                <a:cs typeface="Arial"/>
              </a:rPr>
              <a:t/>
            </a:r>
            <a:r>
              <a:rPr sz="1334" spc="-60" dirty="0">
                <a:latin typeface="Arial"/>
                <a:cs typeface="Arial"/>
              </a:rPr>
              <a:t/>
            </a:r>
            <a:r>
              <a:rPr lang="en-US" sz="1334" spc="-60" dirty="0">
                <a:latin typeface="Arial"/>
                <a:cs typeface="Arial"/>
              </a:rPr>
              <a:t/>
            </a:r>
            <a:r>
              <a:rPr sz="1334" dirty="0">
                <a:latin typeface="Arial"/>
                <a:cs typeface="Arial"/>
              </a:rPr>
              <a:t/>
            </a:r>
            <a:r>
              <a:rPr sz="1334" spc="-55" dirty="0">
                <a:latin typeface="Arial"/>
                <a:cs typeface="Arial"/>
              </a:rPr>
              <a:t/>
            </a:r>
            <a:r>
              <a:rPr sz="1334" dirty="0">
                <a:latin typeface="Arial"/>
                <a:cs typeface="Arial"/>
              </a:rPr>
              <a:t/>
            </a:r>
            <a:r>
              <a:rPr sz="1334" spc="-60" dirty="0">
                <a:latin typeface="Arial"/>
                <a:cs typeface="Arial"/>
              </a:rPr>
              <a:t/>
            </a:r>
            <a:r>
              <a:rPr sz="1334" spc="-10" dirty="0">
                <a:latin typeface="Arial"/>
                <a:cs typeface="Arial"/>
              </a:rPr>
              <a:t/>
            </a:r>
            <a:endParaRPr sz="1450" dirty="0">
              <a:latin typeface="Arial"/>
              <a:cs typeface="Arial"/>
            </a:endParaRPr>
          </a:p>
          <a:p>
            <a:pPr marL="311150" marR="2734310" indent="-287020">
              <a:lnSpc>
                <a:spcPts val="1560"/>
              </a:lnSpc>
              <a:spcBef>
                <a:spcPts val="1105"/>
              </a:spcBef>
              <a:buClr>
                <a:srgbClr val="006B93"/>
              </a:buClr>
              <a:buSzPct val="110344"/>
              <a:buFont typeface="Wingdings" panose="05000000000000000000" pitchFamily="2" charset="2"/>
              <a:buChar char="q"/>
              <a:tabLst>
                <a:tab pos="311150" algn="l"/>
              </a:tabLst>
            </a:pPr>
            <a:r>
              <a:rPr sz="1334" dirty="0">
                <a:latin typeface="Arial"/>
                <a:cs typeface="Arial"/>
              </a:rPr>
              <a:t>November 25, 1973 : first car-free Sunday in Copenhagen</a:t>
            </a:r>
            <a:r>
              <a:rPr sz="1334" spc="-40" dirty="0">
                <a:latin typeface="Arial"/>
                <a:cs typeface="Arial"/>
              </a:rPr>
              <a:t/>
            </a:r>
            <a:r>
              <a:rPr sz="1334" dirty="0">
                <a:latin typeface="Arial"/>
                <a:cs typeface="Arial"/>
              </a:rPr>
              <a:t/>
            </a:r>
            <a:r>
              <a:rPr sz="1334" spc="-40" dirty="0">
                <a:latin typeface="Arial"/>
                <a:cs typeface="Arial"/>
              </a:rPr>
              <a:t/>
            </a:r>
            <a:r>
              <a:rPr sz="1334" dirty="0">
                <a:latin typeface="Arial"/>
                <a:cs typeface="Arial"/>
              </a:rPr>
              <a:t/>
            </a:r>
            <a:r>
              <a:rPr sz="1334" b="1" dirty="0">
                <a:solidFill>
                  <a:srgbClr val="00518E"/>
                </a:solidFill>
                <a:latin typeface="Arial"/>
                <a:cs typeface="Arial"/>
              </a:rPr>
              <a:t/>
            </a:r>
            <a:r>
              <a:rPr sz="1334" b="1" spc="-40" dirty="0">
                <a:solidFill>
                  <a:srgbClr val="00518E"/>
                </a:solidFill>
                <a:latin typeface="Arial"/>
                <a:cs typeface="Arial"/>
              </a:rPr>
              <a:t/>
            </a:r>
            <a:r>
              <a:rPr sz="1334" b="1" dirty="0">
                <a:solidFill>
                  <a:srgbClr val="00518E"/>
                </a:solidFill>
                <a:latin typeface="Arial"/>
                <a:cs typeface="Arial"/>
              </a:rPr>
              <a:t/>
            </a:r>
            <a:r>
              <a:rPr sz="1334" b="1" spc="-40" dirty="0">
                <a:solidFill>
                  <a:srgbClr val="00518E"/>
                </a:solidFill>
                <a:latin typeface="Arial"/>
                <a:cs typeface="Arial"/>
              </a:rPr>
              <a:t/>
            </a:r>
            <a:r>
              <a:rPr sz="1334" b="1" spc="-20"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40" dirty="0">
                <a:solidFill>
                  <a:srgbClr val="00518E"/>
                </a:solidFill>
                <a:latin typeface="Arial"/>
                <a:cs typeface="Arial"/>
              </a:rPr>
              <a:t/>
            </a:r>
            <a:r>
              <a:rPr sz="1334" spc="-25" dirty="0">
                <a:latin typeface="Arial"/>
                <a:cs typeface="Arial"/>
              </a:rPr>
              <a:t/>
            </a:r>
            <a:r>
              <a:rPr sz="1334" spc="-10" dirty="0">
                <a:latin typeface="Arial"/>
                <a:cs typeface="Arial"/>
              </a:rPr>
              <a:t/>
            </a:r>
            <a:endParaRPr sz="1450" dirty="0">
              <a:latin typeface="Arial"/>
              <a:cs typeface="Arial"/>
            </a:endParaRPr>
          </a:p>
        </p:txBody>
      </p:sp>
      <p:pic>
        <p:nvPicPr>
          <p:cNvPr id="5" name="object 6">
            <a:extLst>
              <a:ext uri="{FF2B5EF4-FFF2-40B4-BE49-F238E27FC236}">
                <a16:creationId xmlns:a16="http://schemas.microsoft.com/office/drawing/2014/main" id="{1D57EBF0-A0E1-2CE2-D9EB-943A5BDE69E0}"/>
              </a:ext>
            </a:extLst>
          </p:cNvPr>
          <p:cNvPicPr/>
          <p:nvPr/>
        </p:nvPicPr>
        <p:blipFill>
          <a:blip r:embed="rId2" cstate="print"/>
          <a:stretch>
            <a:fillRect/>
          </a:stretch>
        </p:blipFill>
        <p:spPr>
          <a:xfrm>
            <a:off x="6301994" y="2201452"/>
            <a:ext cx="5388105" cy="3803108"/>
          </a:xfrm>
          <a:prstGeom prst="rect">
            <a:avLst/>
          </a:prstGeom>
        </p:spPr>
      </p:pic>
      <p:sp>
        <p:nvSpPr>
          <p:cNvPr id="6" name="object 5">
            <a:extLst>
              <a:ext uri="{FF2B5EF4-FFF2-40B4-BE49-F238E27FC236}">
                <a16:creationId xmlns:a16="http://schemas.microsoft.com/office/drawing/2014/main" id="{B9ECE360-D270-79A8-CBB4-B6C1DBD724EB}"/>
              </a:ext>
            </a:extLst>
          </p:cNvPr>
          <p:cNvSpPr txBox="1"/>
          <p:nvPr/>
        </p:nvSpPr>
        <p:spPr>
          <a:xfrm>
            <a:off x="8540692" y="6137598"/>
            <a:ext cx="2739390" cy="132080"/>
          </a:xfrm>
          <a:prstGeom prst="rect">
            <a:avLst/>
          </a:prstGeom>
        </p:spPr>
        <p:txBody>
          <a:bodyPr vert="horz" wrap="square" lIns="0" tIns="12700" rIns="0" bIns="0" rtlCol="0">
            <a:spAutoFit/>
          </a:bodyPr>
          <a:lstStyle/>
          <a:p>
            <a:pPr marL="12700">
              <a:lnSpc>
                <a:spcPct val="100000"/>
              </a:lnSpc>
              <a:spcBef>
                <a:spcPts val="100"/>
              </a:spcBef>
            </a:pPr>
            <a:r>
              <a:rPr sz="644" dirty="0">
                <a:latin typeface="Arial"/>
                <a:cs typeface="Arial"/>
              </a:rPr>
              <a:t>Image source : https ://www.flickr.com/photos/16nine/4161151526/</a:t>
            </a:r>
            <a:r>
              <a:rPr sz="644" spc="350" dirty="0">
                <a:latin typeface="Arial"/>
                <a:cs typeface="Arial"/>
              </a:rPr>
              <a:t/>
            </a:r>
            <a:r>
              <a:rPr sz="644" dirty="0">
                <a:latin typeface="Arial"/>
                <a:cs typeface="Arial"/>
              </a:rPr>
              <a:t/>
            </a:r>
            <a:r>
              <a:rPr sz="644" spc="355" dirty="0">
                <a:latin typeface="Arial"/>
                <a:cs typeface="Arial"/>
              </a:rPr>
              <a:t/>
            </a:r>
            <a:r>
              <a:rPr sz="644" spc="-10" dirty="0">
                <a:latin typeface="Arial"/>
                <a:cs typeface="Arial"/>
              </a:rPr>
              <a:t/>
            </a:r>
            <a:r>
              <a:rPr sz="644" spc="-10" dirty="0">
                <a:latin typeface="Arial"/>
                <a:cs typeface="Arial"/>
                <a:hlinkClick r:id="rId3"/>
              </a:rPr>
              <a:t/>
            </a:r>
            <a:endParaRPr sz="700" dirty="0">
              <a:latin typeface="Arial"/>
              <a:cs typeface="Arial"/>
            </a:endParaRPr>
          </a:p>
        </p:txBody>
      </p:sp>
      <p:sp>
        <p:nvSpPr>
          <p:cNvPr id="13" name="object 4">
            <a:extLst>
              <a:ext uri="{FF2B5EF4-FFF2-40B4-BE49-F238E27FC236}">
                <a16:creationId xmlns:a16="http://schemas.microsoft.com/office/drawing/2014/main" id="{920CB3BF-AD44-F6BE-36E7-0D6B18A65DE4}"/>
              </a:ext>
            </a:extLst>
          </p:cNvPr>
          <p:cNvSpPr txBox="1"/>
          <p:nvPr/>
        </p:nvSpPr>
        <p:spPr>
          <a:xfrm>
            <a:off x="647758" y="5886579"/>
            <a:ext cx="4374515" cy="289823"/>
          </a:xfrm>
          <a:prstGeom prst="rect">
            <a:avLst/>
          </a:prstGeom>
        </p:spPr>
        <p:txBody>
          <a:bodyPr vert="horz" wrap="square" lIns="0" tIns="12700" rIns="0" bIns="0" rtlCol="0">
            <a:spAutoFit/>
          </a:bodyPr>
          <a:lstStyle/>
          <a:p>
            <a:pPr marL="12700">
              <a:lnSpc>
                <a:spcPct val="100000"/>
              </a:lnSpc>
              <a:spcBef>
                <a:spcPts val="100"/>
              </a:spcBef>
            </a:pPr>
            <a:r>
              <a:rPr sz="1656" b="1" dirty="0">
                <a:solidFill>
                  <a:srgbClr val="00518E"/>
                </a:solidFill>
                <a:latin typeface="Arial"/>
                <a:cs typeface="Arial"/>
              </a:rPr>
              <a:t>Quoi had happened ?</a:t>
            </a:r>
            <a:r>
              <a:rPr sz="1656" b="1" spc="-40" dirty="0">
                <a:solidFill>
                  <a:srgbClr val="00518E"/>
                </a:solidFill>
                <a:latin typeface="Arial"/>
                <a:cs typeface="Arial"/>
              </a:rPr>
              <a:t/>
            </a:r>
            <a:r>
              <a:rPr sz="1656" b="1" dirty="0">
                <a:solidFill>
                  <a:srgbClr val="00518E"/>
                </a:solidFill>
                <a:latin typeface="Arial"/>
                <a:cs typeface="Arial"/>
              </a:rPr>
              <a:t/>
            </a:r>
            <a:r>
              <a:rPr sz="1656" b="1" spc="-25" dirty="0">
                <a:solidFill>
                  <a:srgbClr val="00518E"/>
                </a:solidFill>
                <a:latin typeface="Arial"/>
                <a:cs typeface="Arial"/>
              </a:rPr>
              <a:t/>
            </a:r>
            <a:r>
              <a:rPr sz="1656" b="1" spc="-10" dirty="0">
                <a:solidFill>
                  <a:srgbClr val="00518E"/>
                </a:solidFill>
                <a:latin typeface="Arial"/>
                <a:cs typeface="Arial"/>
              </a:rPr>
              <a:t/>
            </a:r>
            <a:endParaRPr sz="1800" dirty="0">
              <a:solidFill>
                <a:srgbClr val="00518E"/>
              </a:solidFill>
              <a:latin typeface="Arial"/>
              <a:cs typeface="Arial"/>
            </a:endParaRPr>
          </a:p>
        </p:txBody>
      </p:sp>
    </p:spTree>
    <p:extLst>
      <p:ext uri="{BB962C8B-B14F-4D97-AF65-F5344CB8AC3E}">
        <p14:creationId xmlns:p14="http://schemas.microsoft.com/office/powerpoint/2010/main" val="277384197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19E64-34F4-FA53-5D9C-1632F4CD42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5ECA4D-EC36-59DD-5DBE-0182603086A1}"/>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pratiquethe "most bicycle-friendly ville in the world" !</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r>
              <a:rPr lang="en-US" sz="1840" spc="-15" dirty="0">
                <a:solidFill>
                  <a:srgbClr val="00518E"/>
                </a:solidFill>
                <a:latin typeface="Arial"/>
                <a:cs typeface="Arial"/>
              </a:rPr>
              <a:t/>
            </a:r>
            <a:r>
              <a:rPr lang="en-US" sz="1840" dirty="0">
                <a:solidFill>
                  <a:srgbClr val="00518E"/>
                </a:solidFill>
                <a:latin typeface="Arial"/>
                <a:cs typeface="Arial"/>
              </a:rPr>
              <a:t/>
            </a:r>
            <a:r>
              <a:rPr lang="en-US" sz="1840" spc="-20" dirty="0">
                <a:solidFill>
                  <a:srgbClr val="00518E"/>
                </a:solidFill>
                <a:latin typeface="Arial"/>
                <a:cs typeface="Arial"/>
              </a:rPr>
              <a:t/>
            </a:r>
            <a:r>
              <a:rPr lang="en-US" sz="1840" spc="-10" dirty="0">
                <a:solidFill>
                  <a:srgbClr val="00518E"/>
                </a:solidFill>
                <a:latin typeface="Arial"/>
                <a:cs typeface="Arial"/>
              </a:rPr>
              <a:t/>
            </a:r>
            <a:r>
              <a:rPr lang="en-US" sz="1840" dirty="0">
                <a:solidFill>
                  <a:srgbClr val="00518E"/>
                </a:solidFill>
                <a:latin typeface="Arial"/>
                <a:cs typeface="Arial"/>
              </a:rPr>
              <a:t/>
            </a:r>
            <a:r>
              <a:rPr lang="en-US" sz="1840" spc="-20" dirty="0">
                <a:solidFill>
                  <a:srgbClr val="00518E"/>
                </a:solidFill>
                <a:latin typeface="Arial"/>
                <a:cs typeface="Arial"/>
              </a:rPr>
              <a:t/>
            </a:r>
            <a:r>
              <a:rPr lang="en-US" sz="1840" dirty="0">
                <a:solidFill>
                  <a:srgbClr val="00518E"/>
                </a:solidFill>
                <a:latin typeface="Arial"/>
                <a:cs typeface="Arial"/>
              </a:rPr>
              <a:t/>
            </a:r>
            <a:r>
              <a:rPr lang="en-US" sz="1840" spc="-15" dirty="0">
                <a:solidFill>
                  <a:srgbClr val="00518E"/>
                </a:solidFill>
                <a:latin typeface="Arial"/>
                <a:cs typeface="Arial"/>
              </a:rPr>
              <a:t/>
            </a:r>
            <a:r>
              <a:rPr lang="en-US" sz="1840" dirty="0">
                <a:solidFill>
                  <a:srgbClr val="00518E"/>
                </a:solidFill>
                <a:latin typeface="Arial"/>
                <a:cs typeface="Arial"/>
              </a:rPr>
              <a:t/>
            </a:r>
            <a:r>
              <a:rPr lang="en-US" sz="1840" spc="-10" dirty="0">
                <a:solidFill>
                  <a:srgbClr val="00518E"/>
                </a:solidFill>
                <a:latin typeface="Arial"/>
                <a:cs typeface="Arial"/>
              </a:rPr>
              <a:t/>
            </a:r>
            <a:r>
              <a:rPr lang="en-US" sz="1840" dirty="0">
                <a:solidFill>
                  <a:srgbClr val="00518E"/>
                </a:solidFill>
                <a:latin typeface="Arial"/>
                <a:cs typeface="Arial"/>
              </a:rPr>
              <a:t/>
            </a:r>
            <a:r>
              <a:rPr lang="en-US" sz="1840" spc="-15" dirty="0">
                <a:solidFill>
                  <a:srgbClr val="00518E"/>
                </a:solidFill>
                <a:latin typeface="Arial"/>
                <a:cs typeface="Arial"/>
              </a:rPr>
              <a:t/>
            </a:r>
            <a:r>
              <a:rPr lang="en-US" sz="1840" spc="-10" dirty="0">
                <a:solidFill>
                  <a:srgbClr val="00518E"/>
                </a:solidFill>
                <a:latin typeface="Arial"/>
                <a:cs typeface="Arial"/>
              </a:rPr>
              <a:t/>
            </a:r>
            <a:endParaRPr lang="en-US" dirty="0">
              <a:solidFill>
                <a:srgbClr val="00518E"/>
              </a:solidFill>
            </a:endParaRPr>
          </a:p>
        </p:txBody>
      </p:sp>
      <p:sp>
        <p:nvSpPr>
          <p:cNvPr id="4" name="object 3">
            <a:extLst>
              <a:ext uri="{FF2B5EF4-FFF2-40B4-BE49-F238E27FC236}">
                <a16:creationId xmlns:a16="http://schemas.microsoft.com/office/drawing/2014/main" id="{8BAADA76-C24D-9628-13F4-25D8655A2ED5}"/>
              </a:ext>
            </a:extLst>
          </p:cNvPr>
          <p:cNvSpPr txBox="1"/>
          <p:nvPr/>
        </p:nvSpPr>
        <p:spPr>
          <a:xfrm>
            <a:off x="816779" y="1742390"/>
            <a:ext cx="6626225" cy="3975447"/>
          </a:xfrm>
          <a:prstGeom prst="rect">
            <a:avLst/>
          </a:prstGeom>
        </p:spPr>
        <p:txBody>
          <a:bodyPr vert="horz" wrap="square" lIns="0" tIns="12700" rIns="0" bIns="0" rtlCol="0">
            <a:spAutoFit/>
          </a:bodyPr>
          <a:lstStyle/>
          <a:p>
            <a:pPr marL="12700">
              <a:lnSpc>
                <a:spcPct val="100000"/>
              </a:lnSpc>
              <a:spcBef>
                <a:spcPts val="100"/>
              </a:spcBef>
            </a:pPr>
            <a:r>
              <a:rPr sz="2346" dirty="0">
                <a:solidFill>
                  <a:srgbClr val="00518E"/>
                </a:solidFill>
                <a:latin typeface="Arial"/>
                <a:cs typeface="Arial"/>
              </a:rPr>
              <a:t>Historique développement of urbain transportation</a:t>
            </a:r>
            <a:r>
              <a:rPr sz="2346" spc="-35" dirty="0">
                <a:solidFill>
                  <a:srgbClr val="00518E"/>
                </a:solidFill>
                <a:latin typeface="Arial"/>
                <a:cs typeface="Arial"/>
              </a:rPr>
              <a:t/>
            </a:r>
            <a:r>
              <a:rPr sz="2346" dirty="0">
                <a:solidFill>
                  <a:srgbClr val="00518E"/>
                </a:solidFill>
                <a:latin typeface="Arial"/>
                <a:cs typeface="Arial"/>
              </a:rPr>
              <a:t/>
            </a:r>
            <a:r>
              <a:rPr sz="2346" spc="-35" dirty="0">
                <a:solidFill>
                  <a:srgbClr val="00518E"/>
                </a:solidFill>
                <a:latin typeface="Arial"/>
                <a:cs typeface="Arial"/>
              </a:rPr>
              <a:t/>
            </a:r>
            <a:r>
              <a:rPr sz="2346" dirty="0">
                <a:solidFill>
                  <a:srgbClr val="00518E"/>
                </a:solidFill>
                <a:latin typeface="Arial"/>
                <a:cs typeface="Arial"/>
              </a:rPr>
              <a:t/>
            </a:r>
            <a:r>
              <a:rPr sz="2346" spc="-40" dirty="0">
                <a:solidFill>
                  <a:srgbClr val="00518E"/>
                </a:solidFill>
                <a:latin typeface="Arial"/>
                <a:cs typeface="Arial"/>
              </a:rPr>
              <a:t/>
            </a:r>
            <a:r>
              <a:rPr sz="2346" dirty="0">
                <a:solidFill>
                  <a:srgbClr val="00518E"/>
                </a:solidFill>
                <a:latin typeface="Arial"/>
                <a:cs typeface="Arial"/>
              </a:rPr>
              <a:t/>
            </a:r>
            <a:r>
              <a:rPr sz="2346" spc="-55" dirty="0">
                <a:solidFill>
                  <a:srgbClr val="00518E"/>
                </a:solidFill>
                <a:latin typeface="Arial"/>
                <a:cs typeface="Arial"/>
              </a:rPr>
              <a:t/>
            </a:r>
            <a:r>
              <a:rPr sz="2346" spc="-10" dirty="0">
                <a:solidFill>
                  <a:srgbClr val="00518E"/>
                </a:solidFill>
                <a:latin typeface="Arial"/>
                <a:cs typeface="Arial"/>
              </a:rPr>
              <a:t/>
            </a:r>
            <a:endParaRPr sz="2550" dirty="0">
              <a:solidFill>
                <a:srgbClr val="00518E"/>
              </a:solidFill>
              <a:latin typeface="Arial"/>
              <a:cs typeface="Arial"/>
            </a:endParaRPr>
          </a:p>
          <a:p>
            <a:pPr marL="309880" marR="1307465" indent="-285750">
              <a:lnSpc>
                <a:spcPct val="101299"/>
              </a:lnSpc>
              <a:spcBef>
                <a:spcPts val="1980"/>
              </a:spcBef>
              <a:buClr>
                <a:srgbClr val="006B93"/>
              </a:buClr>
              <a:buSzPct val="109090"/>
              <a:buFont typeface="Wingdings" panose="05000000000000000000" pitchFamily="2" charset="2"/>
              <a:buChar char="q"/>
              <a:tabLst>
                <a:tab pos="203835" algn="l"/>
              </a:tabLst>
            </a:pPr>
            <a:r>
              <a:rPr sz="1650" dirty="0">
                <a:latin typeface="Arial"/>
                <a:cs typeface="Arial"/>
              </a:rPr>
              <a:t>The</a:t>
            </a:r>
            <a:r>
              <a:rPr sz="1650" spc="-10" dirty="0">
                <a:latin typeface="Arial"/>
                <a:cs typeface="Arial"/>
              </a:rPr>
              <a:t> </a:t>
            </a:r>
            <a:r>
              <a:rPr sz="1650" dirty="0">
                <a:latin typeface="Arial"/>
                <a:cs typeface="Arial"/>
              </a:rPr>
              <a:t>oil</a:t>
            </a:r>
            <a:r>
              <a:rPr sz="1650" spc="-10" dirty="0">
                <a:latin typeface="Arial"/>
                <a:cs typeface="Arial"/>
              </a:rPr>
              <a:t> </a:t>
            </a:r>
            <a:r>
              <a:rPr sz="1650" dirty="0">
                <a:latin typeface="Arial"/>
                <a:cs typeface="Arial"/>
              </a:rPr>
              <a:t>crisis</a:t>
            </a:r>
            <a:r>
              <a:rPr sz="1650" spc="-10" dirty="0">
                <a:latin typeface="Arial"/>
                <a:cs typeface="Arial"/>
              </a:rPr>
              <a:t> </a:t>
            </a:r>
            <a:r>
              <a:rPr sz="1650" dirty="0">
                <a:latin typeface="Arial"/>
                <a:cs typeface="Arial"/>
              </a:rPr>
              <a:t>at</a:t>
            </a:r>
            <a:r>
              <a:rPr sz="1650" spc="-10" dirty="0">
                <a:latin typeface="Arial"/>
                <a:cs typeface="Arial"/>
              </a:rPr>
              <a:t> </a:t>
            </a:r>
            <a:r>
              <a:rPr sz="1650" dirty="0">
                <a:latin typeface="Arial"/>
                <a:cs typeface="Arial"/>
              </a:rPr>
              <a:t>the</a:t>
            </a:r>
            <a:r>
              <a:rPr sz="1650" spc="-10" dirty="0">
                <a:latin typeface="Arial"/>
                <a:cs typeface="Arial"/>
              </a:rPr>
              <a:t> </a:t>
            </a:r>
            <a:r>
              <a:rPr sz="1650" dirty="0">
                <a:latin typeface="Arial"/>
                <a:cs typeface="Arial"/>
              </a:rPr>
              <a:t>beginning</a:t>
            </a:r>
            <a:r>
              <a:rPr sz="1650" spc="-10" dirty="0">
                <a:latin typeface="Arial"/>
                <a:cs typeface="Arial"/>
              </a:rPr>
              <a:t> </a:t>
            </a:r>
            <a:r>
              <a:rPr sz="1650" dirty="0">
                <a:latin typeface="Arial"/>
                <a:cs typeface="Arial"/>
              </a:rPr>
              <a:t>of</a:t>
            </a:r>
            <a:r>
              <a:rPr sz="1650" spc="-10" dirty="0">
                <a:latin typeface="Arial"/>
                <a:cs typeface="Arial"/>
              </a:rPr>
              <a:t> </a:t>
            </a:r>
            <a:r>
              <a:rPr sz="1650" dirty="0">
                <a:latin typeface="Arial"/>
                <a:cs typeface="Arial"/>
              </a:rPr>
              <a:t>the</a:t>
            </a:r>
            <a:r>
              <a:rPr sz="1650" spc="-10" dirty="0">
                <a:latin typeface="Arial"/>
                <a:cs typeface="Arial"/>
              </a:rPr>
              <a:t> </a:t>
            </a:r>
            <a:r>
              <a:rPr sz="1650" dirty="0">
                <a:latin typeface="Arial"/>
                <a:cs typeface="Arial"/>
              </a:rPr>
              <a:t>1970s</a:t>
            </a:r>
            <a:r>
              <a:rPr sz="1650" spc="-15" dirty="0">
                <a:latin typeface="Arial"/>
                <a:cs typeface="Arial"/>
              </a:rPr>
              <a:t> </a:t>
            </a:r>
            <a:r>
              <a:rPr sz="1650" dirty="0">
                <a:latin typeface="Arial"/>
                <a:cs typeface="Arial"/>
              </a:rPr>
              <a:t>hit</a:t>
            </a:r>
            <a:r>
              <a:rPr sz="1650" spc="-15" dirty="0">
                <a:latin typeface="Arial"/>
                <a:cs typeface="Arial"/>
              </a:rPr>
              <a:t> </a:t>
            </a:r>
            <a:r>
              <a:rPr sz="1650" spc="-10" dirty="0">
                <a:latin typeface="Arial"/>
                <a:cs typeface="Arial"/>
              </a:rPr>
              <a:t>Denmark </a:t>
            </a:r>
            <a:r>
              <a:rPr sz="1650" spc="-20" dirty="0">
                <a:latin typeface="Arial"/>
                <a:cs typeface="Arial"/>
              </a:rPr>
              <a:t>hard</a:t>
            </a:r>
            <a:endParaRPr sz="1650" dirty="0">
              <a:latin typeface="Arial"/>
              <a:cs typeface="Arial"/>
            </a:endParaRPr>
          </a:p>
          <a:p>
            <a:pPr marL="706120" marR="1513840" indent="-285750">
              <a:lnSpc>
                <a:spcPts val="1560"/>
              </a:lnSpc>
              <a:spcBef>
                <a:spcPts val="1095"/>
              </a:spcBef>
              <a:buClr>
                <a:srgbClr val="890F00"/>
              </a:buClr>
              <a:buFont typeface="Wingdings" panose="05000000000000000000" pitchFamily="2" charset="2"/>
              <a:buChar char="v"/>
            </a:pPr>
            <a:r>
              <a:rPr sz="1334" dirty="0">
                <a:latin typeface="Arial"/>
                <a:cs typeface="Arial"/>
              </a:rPr>
              <a:t>Lack of funds led to the halt of many planned majeur route construction projects</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5"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spc="-20" dirty="0">
                <a:latin typeface="Arial"/>
                <a:cs typeface="Arial"/>
              </a:rPr>
              <a:t/>
            </a:r>
            <a:r>
              <a:rPr sz="1334" spc="-10" dirty="0">
                <a:latin typeface="Arial"/>
                <a:cs typeface="Arial"/>
              </a:rPr>
              <a:t/>
            </a:r>
            <a:r>
              <a:rPr sz="1334" spc="-15" dirty="0">
                <a:latin typeface="Arial"/>
                <a:cs typeface="Arial"/>
              </a:rPr>
              <a:t/>
            </a:r>
            <a:r>
              <a:rPr sz="1334" spc="-10" dirty="0">
                <a:latin typeface="Arial"/>
                <a:cs typeface="Arial"/>
              </a:rPr>
              <a:t/>
            </a:r>
            <a:endParaRPr sz="1450" dirty="0">
              <a:latin typeface="Arial"/>
              <a:cs typeface="Arial"/>
            </a:endParaRPr>
          </a:p>
          <a:p>
            <a:pPr marL="706120" indent="-285750">
              <a:lnSpc>
                <a:spcPct val="100000"/>
              </a:lnSpc>
              <a:spcBef>
                <a:spcPts val="1190"/>
              </a:spcBef>
              <a:buClr>
                <a:srgbClr val="890F00"/>
              </a:buClr>
              <a:buFont typeface="Wingdings" panose="05000000000000000000" pitchFamily="2" charset="2"/>
              <a:buChar char="v"/>
            </a:pPr>
            <a:r>
              <a:rPr sz="1334" dirty="0">
                <a:latin typeface="Arial"/>
                <a:cs typeface="Arial"/>
              </a:rPr>
              <a:t>Rapide increase in gasoline prices</a:t>
            </a:r>
            <a:r>
              <a:rPr sz="1334" spc="-45"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45" dirty="0">
                <a:latin typeface="Arial"/>
                <a:cs typeface="Arial"/>
              </a:rPr>
              <a:t/>
            </a:r>
            <a:r>
              <a:rPr sz="1334" spc="-10" dirty="0">
                <a:latin typeface="Arial"/>
                <a:cs typeface="Arial"/>
              </a:rPr>
              <a:t/>
            </a:r>
            <a:r>
              <a:rPr sz="1334" spc="-70" dirty="0">
                <a:latin typeface="Arial"/>
                <a:cs typeface="Arial"/>
              </a:rPr>
              <a:t/>
            </a:r>
            <a:r>
              <a:rPr sz="1334" spc="-10" dirty="0">
                <a:latin typeface="Arial"/>
                <a:cs typeface="Arial"/>
              </a:rPr>
              <a:t/>
            </a:r>
            <a:endParaRPr sz="1450" dirty="0">
              <a:latin typeface="Arial"/>
              <a:cs typeface="Arial"/>
            </a:endParaRPr>
          </a:p>
          <a:p>
            <a:pPr marL="706120" indent="-285750">
              <a:lnSpc>
                <a:spcPct val="100000"/>
              </a:lnSpc>
              <a:spcBef>
                <a:spcPts val="800"/>
              </a:spcBef>
              <a:buClr>
                <a:srgbClr val="890F00"/>
              </a:buClr>
              <a:buFont typeface="Wingdings" panose="05000000000000000000" pitchFamily="2" charset="2"/>
              <a:buChar char="v"/>
            </a:pPr>
            <a:r>
              <a:rPr lang="en-US" sz="1334" spc="-55" dirty="0">
                <a:latin typeface="Arial"/>
                <a:cs typeface="Arial"/>
              </a:rPr>
              <a:t>Voiture and bus journeys are no longer affordable for many</a:t>
            </a:r>
            <a:r>
              <a:rPr sz="1334" spc="-55" dirty="0">
                <a:latin typeface="Arial"/>
                <a:cs typeface="Arial"/>
              </a:rPr>
              <a:t/>
            </a:r>
            <a:r>
              <a:rPr sz="1334" spc="-25" dirty="0">
                <a:latin typeface="Arial"/>
                <a:cs typeface="Arial"/>
              </a:rPr>
              <a:t/>
            </a:r>
            <a:r>
              <a:rPr sz="1334" dirty="0">
                <a:latin typeface="Arial"/>
                <a:cs typeface="Arial"/>
              </a:rPr>
              <a:t/>
            </a:r>
            <a:r>
              <a:rPr sz="1334" spc="-25" dirty="0">
                <a:latin typeface="Arial"/>
                <a:cs typeface="Arial"/>
              </a:rPr>
              <a:t/>
            </a:r>
            <a:r>
              <a:rPr sz="1334" dirty="0">
                <a:latin typeface="Arial"/>
                <a:cs typeface="Arial"/>
              </a:rPr>
              <a:t/>
            </a:r>
            <a:r>
              <a:rPr sz="1334" spc="-25" dirty="0">
                <a:latin typeface="Arial"/>
                <a:cs typeface="Arial"/>
              </a:rPr>
              <a:t/>
            </a:r>
            <a:r>
              <a:rPr sz="1334" dirty="0">
                <a:latin typeface="Arial"/>
                <a:cs typeface="Arial"/>
              </a:rPr>
              <a:t/>
            </a:r>
            <a:r>
              <a:rPr sz="1334" spc="-25" dirty="0">
                <a:latin typeface="Arial"/>
                <a:cs typeface="Arial"/>
              </a:rPr>
              <a:t/>
            </a:r>
            <a:r>
              <a:rPr lang="en-US" sz="1334" spc="-25" dirty="0">
                <a:latin typeface="Arial"/>
                <a:cs typeface="Arial"/>
              </a:rPr>
              <a:t/>
            </a:r>
            <a:r>
              <a:rPr sz="1334" dirty="0">
                <a:latin typeface="Arial"/>
                <a:cs typeface="Arial"/>
              </a:rPr>
              <a:t/>
            </a:r>
            <a:r>
              <a:rPr sz="1334" spc="-20" dirty="0">
                <a:latin typeface="Arial"/>
                <a:cs typeface="Arial"/>
              </a:rPr>
              <a:t/>
            </a:r>
            <a:r>
              <a:rPr sz="1334" dirty="0">
                <a:latin typeface="Arial"/>
                <a:cs typeface="Arial"/>
              </a:rPr>
              <a:t/>
            </a:r>
            <a:r>
              <a:rPr sz="1334" spc="-25" dirty="0">
                <a:latin typeface="Arial"/>
                <a:cs typeface="Arial"/>
              </a:rPr>
              <a:t/>
            </a:r>
            <a:r>
              <a:rPr sz="1334" spc="-20" dirty="0">
                <a:latin typeface="Arial"/>
                <a:cs typeface="Arial"/>
              </a:rPr>
              <a:t/>
            </a:r>
            <a:r>
              <a:rPr sz="1334" spc="-50" dirty="0">
                <a:latin typeface="Arial"/>
                <a:cs typeface="Arial"/>
              </a:rPr>
              <a:t/>
            </a:r>
            <a:r>
              <a:rPr sz="1334" dirty="0">
                <a:latin typeface="Arial"/>
                <a:cs typeface="Arial"/>
              </a:rPr>
              <a:t/>
            </a:r>
            <a:r>
              <a:rPr sz="1334" spc="-20" dirty="0">
                <a:latin typeface="Arial"/>
                <a:cs typeface="Arial"/>
              </a:rPr>
              <a:t/>
            </a:r>
            <a:endParaRPr sz="1450" dirty="0">
              <a:latin typeface="Arial"/>
              <a:cs typeface="Arial"/>
            </a:endParaRPr>
          </a:p>
          <a:p>
            <a:pPr marL="706120" indent="-285750">
              <a:lnSpc>
                <a:spcPct val="100000"/>
              </a:lnSpc>
              <a:spcBef>
                <a:spcPts val="735"/>
              </a:spcBef>
              <a:buClr>
                <a:srgbClr val="890F00"/>
              </a:buClr>
              <a:buFont typeface="Wingdings" panose="05000000000000000000" pitchFamily="2" charset="2"/>
              <a:buChar char="v"/>
            </a:pPr>
            <a:r>
              <a:rPr lang="en-US" sz="1334" spc="-30" dirty="0">
                <a:latin typeface="Arial"/>
                <a:cs typeface="Arial"/>
              </a:rPr>
              <a:t>Further increase in vélo trafic</a:t>
            </a:r>
            <a:r>
              <a:rPr sz="1334" spc="-30" dirty="0">
                <a:latin typeface="Arial"/>
                <a:cs typeface="Arial"/>
              </a:rPr>
              <a:t/>
            </a:r>
            <a:r>
              <a:rPr sz="1334" spc="-45"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40" dirty="0">
                <a:latin typeface="Arial"/>
                <a:cs typeface="Arial"/>
              </a:rPr>
              <a:t/>
            </a:r>
            <a:r>
              <a:rPr sz="1334" spc="-10" dirty="0">
                <a:latin typeface="Arial"/>
                <a:cs typeface="Arial"/>
              </a:rPr>
              <a:t/>
            </a:r>
            <a:r>
              <a:rPr sz="1334" spc="-65" dirty="0">
                <a:latin typeface="Arial"/>
                <a:cs typeface="Arial"/>
              </a:rPr>
              <a:t/>
            </a:r>
            <a:r>
              <a:rPr sz="1334" spc="-10" dirty="0">
                <a:latin typeface="Arial"/>
                <a:cs typeface="Arial"/>
              </a:rPr>
              <a:t/>
            </a:r>
            <a:endParaRPr sz="1450" dirty="0">
              <a:latin typeface="Arial"/>
              <a:cs typeface="Arial"/>
            </a:endParaRPr>
          </a:p>
          <a:p>
            <a:pPr marL="309880" indent="-285750">
              <a:lnSpc>
                <a:spcPct val="100000"/>
              </a:lnSpc>
              <a:spcBef>
                <a:spcPts val="855"/>
              </a:spcBef>
              <a:buClr>
                <a:srgbClr val="006B93"/>
              </a:buClr>
              <a:buSzPct val="109090"/>
              <a:buFont typeface="Wingdings" panose="05000000000000000000" pitchFamily="2" charset="2"/>
              <a:buChar char="q"/>
              <a:tabLst>
                <a:tab pos="203835" algn="l"/>
              </a:tabLst>
            </a:pPr>
            <a:r>
              <a:rPr sz="1518" dirty="0">
                <a:latin typeface="Arial"/>
                <a:cs typeface="Arial"/>
              </a:rPr>
              <a:t>But : The new infrastructure as a security risque</a:t>
            </a:r>
            <a:r>
              <a:rPr sz="1518" spc="-35" dirty="0">
                <a:latin typeface="Arial"/>
                <a:cs typeface="Arial"/>
              </a:rPr>
              <a:t/>
            </a:r>
            <a:r>
              <a:rPr sz="1518" dirty="0">
                <a:latin typeface="Arial"/>
                <a:cs typeface="Arial"/>
              </a:rPr>
              <a:t/>
            </a:r>
            <a:r>
              <a:rPr sz="1518" spc="-30" dirty="0">
                <a:latin typeface="Arial"/>
                <a:cs typeface="Arial"/>
              </a:rPr>
              <a:t/>
            </a:r>
            <a:r>
              <a:rPr sz="1518" dirty="0">
                <a:latin typeface="Arial"/>
                <a:cs typeface="Arial"/>
              </a:rPr>
              <a:t/>
            </a:r>
            <a:r>
              <a:rPr sz="1518" spc="-30" dirty="0">
                <a:latin typeface="Arial"/>
                <a:cs typeface="Arial"/>
              </a:rPr>
              <a:t/>
            </a:r>
            <a:r>
              <a:rPr sz="1518" dirty="0">
                <a:latin typeface="Arial"/>
                <a:cs typeface="Arial"/>
              </a:rPr>
              <a:t/>
            </a:r>
            <a:r>
              <a:rPr sz="1518" spc="-30"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30" dirty="0">
                <a:latin typeface="Arial"/>
                <a:cs typeface="Arial"/>
              </a:rPr>
              <a:t/>
            </a:r>
            <a:r>
              <a:rPr sz="1518" dirty="0">
                <a:latin typeface="Arial"/>
                <a:cs typeface="Arial"/>
              </a:rPr>
              <a:t/>
            </a:r>
            <a:r>
              <a:rPr sz="1518" spc="-50" dirty="0">
                <a:latin typeface="Arial"/>
                <a:cs typeface="Arial"/>
              </a:rPr>
              <a:t/>
            </a:r>
            <a:r>
              <a:rPr sz="1518" spc="-20" dirty="0">
                <a:latin typeface="Arial"/>
                <a:cs typeface="Arial"/>
              </a:rPr>
              <a:t/>
            </a:r>
            <a:endParaRPr sz="1650" dirty="0">
              <a:latin typeface="Arial"/>
              <a:cs typeface="Arial"/>
            </a:endParaRPr>
          </a:p>
          <a:p>
            <a:pPr marL="706120" indent="-285750">
              <a:lnSpc>
                <a:spcPct val="100000"/>
              </a:lnSpc>
              <a:spcBef>
                <a:spcPts val="830"/>
              </a:spcBef>
              <a:buClr>
                <a:srgbClr val="890F00"/>
              </a:buClr>
              <a:buFont typeface="Wingdings" panose="05000000000000000000" pitchFamily="2" charset="2"/>
              <a:buChar char="v"/>
            </a:pPr>
            <a:r>
              <a:rPr sz="1334" spc="-20" dirty="0">
                <a:latin typeface="Arial"/>
                <a:cs typeface="Arial"/>
              </a:rPr>
              <a:t>All-time high of fatal vélo accidents</a:t>
            </a:r>
            <a:r>
              <a:rPr sz="1334" dirty="0">
                <a:latin typeface="Arial"/>
                <a:cs typeface="Arial"/>
              </a:rPr>
              <a:t/>
            </a:r>
            <a:r>
              <a:rPr sz="1334" spc="-25" dirty="0">
                <a:latin typeface="Arial"/>
                <a:cs typeface="Arial"/>
              </a:rPr>
              <a:t/>
            </a:r>
            <a:r>
              <a:rPr sz="1334" dirty="0">
                <a:latin typeface="Arial"/>
                <a:cs typeface="Arial"/>
              </a:rPr>
              <a:t/>
            </a:r>
            <a:r>
              <a:rPr sz="1334" spc="-20" dirty="0">
                <a:latin typeface="Arial"/>
                <a:cs typeface="Arial"/>
              </a:rPr>
              <a:t/>
            </a:r>
            <a:r>
              <a:rPr sz="1334" dirty="0">
                <a:latin typeface="Arial"/>
                <a:cs typeface="Arial"/>
              </a:rPr>
              <a:t/>
            </a:r>
            <a:r>
              <a:rPr sz="1334" spc="-25" dirty="0">
                <a:latin typeface="Arial"/>
                <a:cs typeface="Arial"/>
              </a:rPr>
              <a:t/>
            </a:r>
            <a:r>
              <a:rPr sz="1334" dirty="0">
                <a:latin typeface="Arial"/>
                <a:cs typeface="Arial"/>
              </a:rPr>
              <a:t/>
            </a:r>
            <a:r>
              <a:rPr sz="1334" spc="-25" dirty="0">
                <a:latin typeface="Arial"/>
                <a:cs typeface="Arial"/>
              </a:rPr>
              <a:t/>
            </a:r>
            <a:r>
              <a:rPr sz="1334" spc="-10" dirty="0">
                <a:latin typeface="Arial"/>
                <a:cs typeface="Arial"/>
              </a:rPr>
              <a:t/>
            </a:r>
            <a:r>
              <a:rPr sz="1334" spc="-45" dirty="0">
                <a:latin typeface="Arial"/>
                <a:cs typeface="Arial"/>
              </a:rPr>
              <a:t/>
            </a:r>
            <a:r>
              <a:rPr sz="1334" spc="-10" dirty="0">
                <a:latin typeface="Arial"/>
                <a:cs typeface="Arial"/>
              </a:rPr>
              <a:t/>
            </a:r>
            <a:endParaRPr sz="1450" dirty="0">
              <a:latin typeface="Arial"/>
              <a:cs typeface="Arial"/>
            </a:endParaRPr>
          </a:p>
          <a:p>
            <a:pPr marL="706120" marR="1515110" indent="-285750">
              <a:lnSpc>
                <a:spcPts val="1560"/>
              </a:lnSpc>
              <a:spcBef>
                <a:spcPts val="1025"/>
              </a:spcBef>
              <a:buClr>
                <a:srgbClr val="890F00"/>
              </a:buClr>
              <a:buFont typeface="Wingdings" panose="05000000000000000000" pitchFamily="2" charset="2"/>
              <a:buChar char="v"/>
            </a:pPr>
            <a:r>
              <a:rPr sz="1334" dirty="0">
                <a:latin typeface="Arial"/>
                <a:cs typeface="Arial"/>
              </a:rPr>
              <a:t>Demands from the public for more sécurité for cyclistes and the reconstruction of vélo infrastructure</a:t>
            </a:r>
            <a:r>
              <a:rPr sz="1334" spc="-35" dirty="0">
                <a:latin typeface="Arial"/>
                <a:cs typeface="Arial"/>
              </a:rPr>
              <a:t/>
            </a:r>
            <a:r>
              <a:rPr sz="1334" dirty="0">
                <a:latin typeface="Arial"/>
                <a:cs typeface="Arial"/>
              </a:rPr>
              <a:t/>
            </a:r>
            <a:r>
              <a:rPr sz="1334" spc="-35" dirty="0">
                <a:latin typeface="Arial"/>
                <a:cs typeface="Arial"/>
              </a:rPr>
              <a:t/>
            </a:r>
            <a:r>
              <a:rPr sz="1334" dirty="0">
                <a:latin typeface="Arial"/>
                <a:cs typeface="Arial"/>
              </a:rPr>
              <a:t/>
            </a:r>
            <a:r>
              <a:rPr sz="1334" spc="-35" dirty="0">
                <a:latin typeface="Arial"/>
                <a:cs typeface="Arial"/>
              </a:rPr>
              <a:t/>
            </a:r>
            <a:r>
              <a:rPr sz="1334" dirty="0">
                <a:latin typeface="Arial"/>
                <a:cs typeface="Arial"/>
              </a:rPr>
              <a:t/>
            </a:r>
            <a:r>
              <a:rPr sz="1334" spc="-35" dirty="0">
                <a:latin typeface="Arial"/>
                <a:cs typeface="Arial"/>
              </a:rPr>
              <a:t/>
            </a:r>
            <a:r>
              <a:rPr sz="1334" dirty="0">
                <a:latin typeface="Arial"/>
                <a:cs typeface="Arial"/>
              </a:rPr>
              <a:t/>
            </a:r>
            <a:r>
              <a:rPr sz="1334" spc="-35" dirty="0">
                <a:latin typeface="Arial"/>
                <a:cs typeface="Arial"/>
              </a:rPr>
              <a:t/>
            </a:r>
            <a:r>
              <a:rPr sz="1334" dirty="0">
                <a:latin typeface="Arial"/>
                <a:cs typeface="Arial"/>
              </a:rPr>
              <a:t/>
            </a:r>
            <a:r>
              <a:rPr sz="1334" spc="-40" dirty="0">
                <a:latin typeface="Arial"/>
                <a:cs typeface="Arial"/>
              </a:rPr>
              <a:t/>
            </a:r>
            <a:r>
              <a:rPr sz="1334" dirty="0">
                <a:latin typeface="Arial"/>
                <a:cs typeface="Arial"/>
              </a:rPr>
              <a:t/>
            </a:r>
            <a:r>
              <a:rPr sz="1334" spc="-35" dirty="0">
                <a:latin typeface="Arial"/>
                <a:cs typeface="Arial"/>
              </a:rPr>
              <a:t/>
            </a:r>
            <a:r>
              <a:rPr sz="1334" dirty="0">
                <a:latin typeface="Arial"/>
                <a:cs typeface="Arial"/>
              </a:rPr>
              <a:t/>
            </a:r>
            <a:r>
              <a:rPr sz="1334" spc="-35" dirty="0">
                <a:latin typeface="Arial"/>
                <a:cs typeface="Arial"/>
              </a:rPr>
              <a:t/>
            </a:r>
            <a:r>
              <a:rPr sz="1334" dirty="0">
                <a:latin typeface="Arial"/>
                <a:cs typeface="Arial"/>
              </a:rPr>
              <a:t/>
            </a:r>
            <a:r>
              <a:rPr sz="1334" spc="-35" dirty="0">
                <a:latin typeface="Arial"/>
                <a:cs typeface="Arial"/>
              </a:rPr>
              <a:t/>
            </a:r>
            <a:r>
              <a:rPr sz="1334" spc="-25" dirty="0">
                <a:latin typeface="Arial"/>
                <a:cs typeface="Arial"/>
              </a:rPr>
              <a:t/>
            </a:r>
            <a:r>
              <a:rPr sz="1334" dirty="0">
                <a:latin typeface="Arial"/>
                <a:cs typeface="Arial"/>
              </a:rPr>
              <a:t/>
            </a:r>
            <a:r>
              <a:rPr sz="1334" spc="-35" dirty="0">
                <a:latin typeface="Arial"/>
                <a:cs typeface="Arial"/>
              </a:rPr>
              <a:t/>
            </a:r>
            <a:r>
              <a:rPr sz="1334" spc="-10" dirty="0">
                <a:latin typeface="Arial"/>
                <a:cs typeface="Arial"/>
              </a:rPr>
              <a:t/>
            </a:r>
            <a:r>
              <a:rPr sz="1334" spc="-30" dirty="0">
                <a:latin typeface="Arial"/>
                <a:cs typeface="Arial"/>
              </a:rPr>
              <a:t/>
            </a:r>
            <a:r>
              <a:rPr sz="1334" dirty="0">
                <a:latin typeface="Arial"/>
                <a:cs typeface="Arial"/>
              </a:rPr>
              <a:t/>
            </a:r>
            <a:r>
              <a:rPr sz="1334" spc="-35" dirty="0">
                <a:latin typeface="Arial"/>
                <a:cs typeface="Arial"/>
              </a:rPr>
              <a:t/>
            </a:r>
            <a:r>
              <a:rPr sz="1334" dirty="0">
                <a:latin typeface="Arial"/>
                <a:cs typeface="Arial"/>
              </a:rPr>
              <a:t/>
            </a:r>
            <a:r>
              <a:rPr sz="1334" spc="-30" dirty="0">
                <a:latin typeface="Arial"/>
                <a:cs typeface="Arial"/>
              </a:rPr>
              <a:t/>
            </a:r>
            <a:r>
              <a:rPr sz="1334" spc="-10" dirty="0">
                <a:latin typeface="Arial"/>
                <a:cs typeface="Arial"/>
              </a:rPr>
              <a:t/>
            </a:r>
            <a:endParaRPr sz="1450" dirty="0">
              <a:latin typeface="Arial"/>
              <a:cs typeface="Arial"/>
            </a:endParaRPr>
          </a:p>
        </p:txBody>
      </p:sp>
      <p:pic>
        <p:nvPicPr>
          <p:cNvPr id="5" name="object 5">
            <a:extLst>
              <a:ext uri="{FF2B5EF4-FFF2-40B4-BE49-F238E27FC236}">
                <a16:creationId xmlns:a16="http://schemas.microsoft.com/office/drawing/2014/main" id="{531D1B60-8469-3480-9E24-55381E1AAEAC}"/>
              </a:ext>
            </a:extLst>
          </p:cNvPr>
          <p:cNvPicPr/>
          <p:nvPr/>
        </p:nvPicPr>
        <p:blipFill>
          <a:blip r:embed="rId2" cstate="print"/>
          <a:stretch>
            <a:fillRect/>
          </a:stretch>
        </p:blipFill>
        <p:spPr>
          <a:xfrm>
            <a:off x="6770116" y="2349215"/>
            <a:ext cx="5382767" cy="3630167"/>
          </a:xfrm>
          <a:prstGeom prst="rect">
            <a:avLst/>
          </a:prstGeom>
        </p:spPr>
      </p:pic>
      <p:sp>
        <p:nvSpPr>
          <p:cNvPr id="6" name="object 6">
            <a:extLst>
              <a:ext uri="{FF2B5EF4-FFF2-40B4-BE49-F238E27FC236}">
                <a16:creationId xmlns:a16="http://schemas.microsoft.com/office/drawing/2014/main" id="{9512A558-E84A-E3B6-C9FD-CD7CD1942598}"/>
              </a:ext>
            </a:extLst>
          </p:cNvPr>
          <p:cNvSpPr txBox="1"/>
          <p:nvPr/>
        </p:nvSpPr>
        <p:spPr>
          <a:xfrm>
            <a:off x="8274049" y="5996411"/>
            <a:ext cx="2374900" cy="125095"/>
          </a:xfrm>
          <a:prstGeom prst="rect">
            <a:avLst/>
          </a:prstGeom>
        </p:spPr>
        <p:txBody>
          <a:bodyPr vert="horz" wrap="square" lIns="0" tIns="3810" rIns="0" bIns="0" rtlCol="0">
            <a:spAutoFit/>
          </a:bodyPr>
          <a:lstStyle/>
          <a:p>
            <a:pPr marL="12700">
              <a:lnSpc>
                <a:spcPct val="100000"/>
              </a:lnSpc>
              <a:spcBef>
                <a:spcPts val="30"/>
              </a:spcBef>
            </a:pPr>
            <a:r>
              <a:rPr sz="644" spc="-10" dirty="0">
                <a:latin typeface="Arial"/>
                <a:cs typeface="Arial"/>
              </a:rPr>
              <a:t>Colville-Andersen 2020 : 76ff. ; Vélo Embassy of Denmark</a:t>
            </a:r>
            <a:r>
              <a:rPr sz="644" dirty="0">
                <a:latin typeface="Arial"/>
                <a:cs typeface="Arial"/>
              </a:rPr>
              <a:t/>
            </a:r>
            <a:r>
              <a:rPr sz="644" spc="-10" dirty="0">
                <a:latin typeface="Arial"/>
                <a:cs typeface="Arial"/>
              </a:rPr>
              <a:t/>
            </a:r>
            <a:r>
              <a:rPr sz="644" dirty="0">
                <a:latin typeface="Arial"/>
                <a:cs typeface="Arial"/>
              </a:rPr>
              <a:t/>
            </a:r>
            <a:r>
              <a:rPr sz="644" spc="-5" dirty="0">
                <a:latin typeface="Arial"/>
                <a:cs typeface="Arial"/>
              </a:rPr>
              <a:t/>
            </a:r>
            <a:r>
              <a:rPr sz="644" dirty="0">
                <a:latin typeface="Arial"/>
                <a:cs typeface="Arial"/>
              </a:rPr>
              <a:t/>
            </a:r>
            <a:r>
              <a:rPr sz="644" spc="-10" dirty="0">
                <a:latin typeface="Arial"/>
                <a:cs typeface="Arial"/>
              </a:rPr>
              <a:t/>
            </a:r>
            <a:r>
              <a:rPr sz="644" dirty="0">
                <a:latin typeface="Arial"/>
                <a:cs typeface="Arial"/>
              </a:rPr>
              <a:t/>
            </a:r>
            <a:r>
              <a:rPr sz="644" spc="-5" dirty="0">
                <a:latin typeface="Arial"/>
                <a:cs typeface="Arial"/>
              </a:rPr>
              <a:t/>
            </a:r>
            <a:r>
              <a:rPr sz="644" dirty="0">
                <a:latin typeface="Arial"/>
                <a:cs typeface="Arial"/>
              </a:rPr>
              <a:t/>
            </a:r>
            <a:r>
              <a:rPr sz="644" spc="-5" dirty="0">
                <a:latin typeface="Arial"/>
                <a:cs typeface="Arial"/>
              </a:rPr>
              <a:t/>
            </a:r>
            <a:r>
              <a:rPr sz="644" dirty="0">
                <a:latin typeface="Arial"/>
                <a:cs typeface="Arial"/>
              </a:rPr>
              <a:t/>
            </a:r>
            <a:r>
              <a:rPr sz="644" spc="-10" dirty="0">
                <a:latin typeface="Arial"/>
                <a:cs typeface="Arial"/>
              </a:rPr>
              <a:t/>
            </a:r>
            <a:endParaRPr sz="700" dirty="0">
              <a:latin typeface="Arial"/>
              <a:cs typeface="Arial"/>
            </a:endParaRPr>
          </a:p>
        </p:txBody>
      </p:sp>
    </p:spTree>
    <p:extLst>
      <p:ext uri="{BB962C8B-B14F-4D97-AF65-F5344CB8AC3E}">
        <p14:creationId xmlns:p14="http://schemas.microsoft.com/office/powerpoint/2010/main" val="326746972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129F-ED9E-7D1B-2A9F-FDCF5604A6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8C070-8820-AD0C-3EB6-9BFF881D6908}"/>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pratiquethe "most bicycle-friendly ville in the world" !</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r>
              <a:rPr lang="en-US" sz="1840" spc="-15" dirty="0">
                <a:solidFill>
                  <a:srgbClr val="00518E"/>
                </a:solidFill>
                <a:latin typeface="Arial"/>
                <a:cs typeface="Arial"/>
              </a:rPr>
              <a:t/>
            </a:r>
            <a:r>
              <a:rPr lang="en-US" sz="1840" dirty="0">
                <a:solidFill>
                  <a:srgbClr val="00518E"/>
                </a:solidFill>
                <a:latin typeface="Arial"/>
                <a:cs typeface="Arial"/>
              </a:rPr>
              <a:t/>
            </a:r>
            <a:r>
              <a:rPr lang="en-US" sz="1840" spc="-20" dirty="0">
                <a:solidFill>
                  <a:srgbClr val="00518E"/>
                </a:solidFill>
                <a:latin typeface="Arial"/>
                <a:cs typeface="Arial"/>
              </a:rPr>
              <a:t/>
            </a:r>
            <a:r>
              <a:rPr lang="en-US" sz="1840" spc="-10" dirty="0">
                <a:solidFill>
                  <a:srgbClr val="00518E"/>
                </a:solidFill>
                <a:latin typeface="Arial"/>
                <a:cs typeface="Arial"/>
              </a:rPr>
              <a:t/>
            </a:r>
            <a:r>
              <a:rPr lang="en-US" sz="1840" dirty="0">
                <a:solidFill>
                  <a:srgbClr val="00518E"/>
                </a:solidFill>
                <a:latin typeface="Arial"/>
                <a:cs typeface="Arial"/>
              </a:rPr>
              <a:t/>
            </a:r>
            <a:r>
              <a:rPr lang="en-US" sz="1840" spc="-20" dirty="0">
                <a:solidFill>
                  <a:srgbClr val="00518E"/>
                </a:solidFill>
                <a:latin typeface="Arial"/>
                <a:cs typeface="Arial"/>
              </a:rPr>
              <a:t/>
            </a:r>
            <a:r>
              <a:rPr lang="en-US" sz="1840" dirty="0">
                <a:solidFill>
                  <a:srgbClr val="00518E"/>
                </a:solidFill>
                <a:latin typeface="Arial"/>
                <a:cs typeface="Arial"/>
              </a:rPr>
              <a:t/>
            </a:r>
            <a:r>
              <a:rPr lang="en-US" sz="1840" spc="-15" dirty="0">
                <a:solidFill>
                  <a:srgbClr val="00518E"/>
                </a:solidFill>
                <a:latin typeface="Arial"/>
                <a:cs typeface="Arial"/>
              </a:rPr>
              <a:t/>
            </a:r>
            <a:r>
              <a:rPr lang="en-US" sz="1840" dirty="0">
                <a:solidFill>
                  <a:srgbClr val="00518E"/>
                </a:solidFill>
                <a:latin typeface="Arial"/>
                <a:cs typeface="Arial"/>
              </a:rPr>
              <a:t/>
            </a:r>
            <a:r>
              <a:rPr lang="en-US" sz="1840" spc="-10" dirty="0">
                <a:solidFill>
                  <a:srgbClr val="00518E"/>
                </a:solidFill>
                <a:latin typeface="Arial"/>
                <a:cs typeface="Arial"/>
              </a:rPr>
              <a:t/>
            </a:r>
            <a:r>
              <a:rPr lang="en-US" sz="1840" dirty="0">
                <a:solidFill>
                  <a:srgbClr val="00518E"/>
                </a:solidFill>
                <a:latin typeface="Arial"/>
                <a:cs typeface="Arial"/>
              </a:rPr>
              <a:t/>
            </a:r>
            <a:r>
              <a:rPr lang="en-US" sz="1840" spc="-15" dirty="0">
                <a:solidFill>
                  <a:srgbClr val="00518E"/>
                </a:solidFill>
                <a:latin typeface="Arial"/>
                <a:cs typeface="Arial"/>
              </a:rPr>
              <a:t/>
            </a:r>
            <a:r>
              <a:rPr lang="en-US" sz="1840" spc="-10" dirty="0">
                <a:solidFill>
                  <a:srgbClr val="00518E"/>
                </a:solidFill>
                <a:latin typeface="Arial"/>
                <a:cs typeface="Arial"/>
              </a:rPr>
              <a:t/>
            </a:r>
            <a:endParaRPr lang="en-US" dirty="0">
              <a:solidFill>
                <a:srgbClr val="00518E"/>
              </a:solidFill>
            </a:endParaRPr>
          </a:p>
        </p:txBody>
      </p:sp>
      <p:sp>
        <p:nvSpPr>
          <p:cNvPr id="4" name="object 3">
            <a:extLst>
              <a:ext uri="{FF2B5EF4-FFF2-40B4-BE49-F238E27FC236}">
                <a16:creationId xmlns:a16="http://schemas.microsoft.com/office/drawing/2014/main" id="{14266750-BCD5-642D-E66C-F55723F456F5}"/>
              </a:ext>
            </a:extLst>
          </p:cNvPr>
          <p:cNvSpPr txBox="1"/>
          <p:nvPr/>
        </p:nvSpPr>
        <p:spPr>
          <a:xfrm>
            <a:off x="816779" y="1742390"/>
            <a:ext cx="6626225" cy="405239"/>
          </a:xfrm>
          <a:prstGeom prst="rect">
            <a:avLst/>
          </a:prstGeom>
        </p:spPr>
        <p:txBody>
          <a:bodyPr vert="horz" wrap="square" lIns="0" tIns="12700" rIns="0" bIns="0" rtlCol="0">
            <a:spAutoFit/>
          </a:bodyPr>
          <a:lstStyle/>
          <a:p>
            <a:pPr marL="12700">
              <a:lnSpc>
                <a:spcPct val="100000"/>
              </a:lnSpc>
              <a:spcBef>
                <a:spcPts val="100"/>
              </a:spcBef>
            </a:pPr>
            <a:r>
              <a:rPr sz="2346" dirty="0">
                <a:solidFill>
                  <a:srgbClr val="00518E"/>
                </a:solidFill>
                <a:latin typeface="Arial"/>
                <a:cs typeface="Arial"/>
              </a:rPr>
              <a:t>Historique développement of urbain transportation</a:t>
            </a:r>
            <a:r>
              <a:rPr sz="2346" spc="-35" dirty="0">
                <a:solidFill>
                  <a:srgbClr val="00518E"/>
                </a:solidFill>
                <a:latin typeface="Arial"/>
                <a:cs typeface="Arial"/>
              </a:rPr>
              <a:t/>
            </a:r>
            <a:r>
              <a:rPr sz="2346" dirty="0">
                <a:solidFill>
                  <a:srgbClr val="00518E"/>
                </a:solidFill>
                <a:latin typeface="Arial"/>
                <a:cs typeface="Arial"/>
              </a:rPr>
              <a:t/>
            </a:r>
            <a:r>
              <a:rPr sz="2346" spc="-35" dirty="0">
                <a:solidFill>
                  <a:srgbClr val="00518E"/>
                </a:solidFill>
                <a:latin typeface="Arial"/>
                <a:cs typeface="Arial"/>
              </a:rPr>
              <a:t/>
            </a:r>
            <a:r>
              <a:rPr sz="2346" dirty="0">
                <a:solidFill>
                  <a:srgbClr val="00518E"/>
                </a:solidFill>
                <a:latin typeface="Arial"/>
                <a:cs typeface="Arial"/>
              </a:rPr>
              <a:t/>
            </a:r>
            <a:r>
              <a:rPr sz="2346" spc="-40" dirty="0">
                <a:solidFill>
                  <a:srgbClr val="00518E"/>
                </a:solidFill>
                <a:latin typeface="Arial"/>
                <a:cs typeface="Arial"/>
              </a:rPr>
              <a:t/>
            </a:r>
            <a:r>
              <a:rPr sz="2346" dirty="0">
                <a:solidFill>
                  <a:srgbClr val="00518E"/>
                </a:solidFill>
                <a:latin typeface="Arial"/>
                <a:cs typeface="Arial"/>
              </a:rPr>
              <a:t/>
            </a:r>
            <a:r>
              <a:rPr sz="2346" spc="-55" dirty="0">
                <a:solidFill>
                  <a:srgbClr val="00518E"/>
                </a:solidFill>
                <a:latin typeface="Arial"/>
                <a:cs typeface="Arial"/>
              </a:rPr>
              <a:t/>
            </a:r>
            <a:r>
              <a:rPr sz="2346" spc="-10" dirty="0">
                <a:solidFill>
                  <a:srgbClr val="00518E"/>
                </a:solidFill>
                <a:latin typeface="Arial"/>
                <a:cs typeface="Arial"/>
              </a:rPr>
              <a:t/>
            </a:r>
            <a:endParaRPr sz="2550" dirty="0">
              <a:solidFill>
                <a:srgbClr val="00518E"/>
              </a:solidFill>
              <a:latin typeface="Arial"/>
              <a:cs typeface="Arial"/>
            </a:endParaRPr>
          </a:p>
        </p:txBody>
      </p:sp>
      <p:sp>
        <p:nvSpPr>
          <p:cNvPr id="6" name="object 6">
            <a:extLst>
              <a:ext uri="{FF2B5EF4-FFF2-40B4-BE49-F238E27FC236}">
                <a16:creationId xmlns:a16="http://schemas.microsoft.com/office/drawing/2014/main" id="{FBC87BC9-6640-0D61-3C19-6669E0FA208D}"/>
              </a:ext>
            </a:extLst>
          </p:cNvPr>
          <p:cNvSpPr txBox="1"/>
          <p:nvPr/>
        </p:nvSpPr>
        <p:spPr>
          <a:xfrm>
            <a:off x="8274049" y="5996411"/>
            <a:ext cx="2374900" cy="125095"/>
          </a:xfrm>
          <a:prstGeom prst="rect">
            <a:avLst/>
          </a:prstGeom>
        </p:spPr>
        <p:txBody>
          <a:bodyPr vert="horz" wrap="square" lIns="0" tIns="3810" rIns="0" bIns="0" rtlCol="0">
            <a:spAutoFit/>
          </a:bodyPr>
          <a:lstStyle/>
          <a:p>
            <a:pPr marL="12700">
              <a:lnSpc>
                <a:spcPct val="100000"/>
              </a:lnSpc>
              <a:spcBef>
                <a:spcPts val="30"/>
              </a:spcBef>
            </a:pPr>
            <a:r>
              <a:rPr sz="644" spc="-10" dirty="0">
                <a:latin typeface="Arial"/>
                <a:cs typeface="Arial"/>
              </a:rPr>
              <a:t>Colville-Andersen 2020 : 76ff. ; Vélo Embassy of Denmark</a:t>
            </a:r>
            <a:r>
              <a:rPr sz="644" dirty="0">
                <a:latin typeface="Arial"/>
                <a:cs typeface="Arial"/>
              </a:rPr>
              <a:t/>
            </a:r>
            <a:r>
              <a:rPr sz="644" spc="-10" dirty="0">
                <a:latin typeface="Arial"/>
                <a:cs typeface="Arial"/>
              </a:rPr>
              <a:t/>
            </a:r>
            <a:r>
              <a:rPr sz="644" dirty="0">
                <a:latin typeface="Arial"/>
                <a:cs typeface="Arial"/>
              </a:rPr>
              <a:t/>
            </a:r>
            <a:r>
              <a:rPr sz="644" spc="-5" dirty="0">
                <a:latin typeface="Arial"/>
                <a:cs typeface="Arial"/>
              </a:rPr>
              <a:t/>
            </a:r>
            <a:r>
              <a:rPr sz="644" dirty="0">
                <a:latin typeface="Arial"/>
                <a:cs typeface="Arial"/>
              </a:rPr>
              <a:t/>
            </a:r>
            <a:r>
              <a:rPr sz="644" spc="-10" dirty="0">
                <a:latin typeface="Arial"/>
                <a:cs typeface="Arial"/>
              </a:rPr>
              <a:t/>
            </a:r>
            <a:r>
              <a:rPr sz="644" dirty="0">
                <a:latin typeface="Arial"/>
                <a:cs typeface="Arial"/>
              </a:rPr>
              <a:t/>
            </a:r>
            <a:r>
              <a:rPr sz="644" spc="-5" dirty="0">
                <a:latin typeface="Arial"/>
                <a:cs typeface="Arial"/>
              </a:rPr>
              <a:t/>
            </a:r>
            <a:r>
              <a:rPr sz="644" dirty="0">
                <a:latin typeface="Arial"/>
                <a:cs typeface="Arial"/>
              </a:rPr>
              <a:t/>
            </a:r>
            <a:r>
              <a:rPr sz="644" spc="-5" dirty="0">
                <a:latin typeface="Arial"/>
                <a:cs typeface="Arial"/>
              </a:rPr>
              <a:t/>
            </a:r>
            <a:r>
              <a:rPr sz="644" dirty="0">
                <a:latin typeface="Arial"/>
                <a:cs typeface="Arial"/>
              </a:rPr>
              <a:t/>
            </a:r>
            <a:r>
              <a:rPr sz="644" spc="-10" dirty="0">
                <a:latin typeface="Arial"/>
                <a:cs typeface="Arial"/>
              </a:rPr>
              <a:t/>
            </a:r>
            <a:endParaRPr sz="700" dirty="0">
              <a:latin typeface="Arial"/>
              <a:cs typeface="Arial"/>
            </a:endParaRPr>
          </a:p>
        </p:txBody>
      </p:sp>
      <p:pic>
        <p:nvPicPr>
          <p:cNvPr id="3" name="object 7">
            <a:extLst>
              <a:ext uri="{FF2B5EF4-FFF2-40B4-BE49-F238E27FC236}">
                <a16:creationId xmlns:a16="http://schemas.microsoft.com/office/drawing/2014/main" id="{D71B9F21-1F7D-B239-7A79-8F9E72B82469}"/>
              </a:ext>
            </a:extLst>
          </p:cNvPr>
          <p:cNvPicPr/>
          <p:nvPr/>
        </p:nvPicPr>
        <p:blipFill>
          <a:blip r:embed="rId2" cstate="print"/>
          <a:stretch>
            <a:fillRect/>
          </a:stretch>
        </p:blipFill>
        <p:spPr>
          <a:xfrm>
            <a:off x="6834940" y="2551173"/>
            <a:ext cx="5253118" cy="3296154"/>
          </a:xfrm>
          <a:prstGeom prst="rect">
            <a:avLst/>
          </a:prstGeom>
        </p:spPr>
      </p:pic>
      <p:sp>
        <p:nvSpPr>
          <p:cNvPr id="7" name="object 4">
            <a:extLst>
              <a:ext uri="{FF2B5EF4-FFF2-40B4-BE49-F238E27FC236}">
                <a16:creationId xmlns:a16="http://schemas.microsoft.com/office/drawing/2014/main" id="{E0C5A943-A300-D9A6-9CC7-E42204D737D3}"/>
              </a:ext>
            </a:extLst>
          </p:cNvPr>
          <p:cNvSpPr txBox="1"/>
          <p:nvPr/>
        </p:nvSpPr>
        <p:spPr>
          <a:xfrm>
            <a:off x="983384" y="2551173"/>
            <a:ext cx="5640936" cy="2374753"/>
          </a:xfrm>
          <a:prstGeom prst="rect">
            <a:avLst/>
          </a:prstGeom>
        </p:spPr>
        <p:txBody>
          <a:bodyPr vert="horz" wrap="square" lIns="0" tIns="9525" rIns="0" bIns="0" rtlCol="0">
            <a:spAutoFit/>
          </a:bodyPr>
          <a:lstStyle/>
          <a:p>
            <a:pPr marL="192405" marR="1418590" indent="-179705">
              <a:lnSpc>
                <a:spcPct val="101299"/>
              </a:lnSpc>
              <a:spcBef>
                <a:spcPts val="75"/>
              </a:spcBef>
              <a:buClr>
                <a:srgbClr val="006B93"/>
              </a:buClr>
              <a:buSzPct val="109090"/>
              <a:buChar char="•"/>
              <a:tabLst>
                <a:tab pos="192405" algn="l"/>
              </a:tabLst>
            </a:pPr>
            <a:r>
              <a:rPr sz="1656" spc="-10" dirty="0">
                <a:latin typeface="Arial"/>
                <a:cs typeface="Arial"/>
              </a:rPr>
              <a:t>Beginning of the 80s : Slow start of the Reconstruction of vélo infrastructure</a:t>
            </a:r>
            <a:r>
              <a:rPr sz="1656" spc="-55" dirty="0">
                <a:latin typeface="Arial"/>
                <a:cs typeface="Arial"/>
              </a:rPr>
              <a:t/>
            </a:r>
            <a:r>
              <a:rPr sz="1656" dirty="0">
                <a:latin typeface="Arial"/>
                <a:cs typeface="Arial"/>
              </a:rPr>
              <a:t/>
            </a:r>
            <a:r>
              <a:rPr sz="1656" spc="-55" dirty="0">
                <a:latin typeface="Arial"/>
                <a:cs typeface="Arial"/>
              </a:rPr>
              <a:t/>
            </a:r>
            <a:r>
              <a:rPr sz="1656" dirty="0">
                <a:latin typeface="Arial"/>
                <a:cs typeface="Arial"/>
              </a:rPr>
              <a:t/>
            </a:r>
            <a:r>
              <a:rPr sz="1656" spc="-55" dirty="0">
                <a:latin typeface="Arial"/>
                <a:cs typeface="Arial"/>
              </a:rPr>
              <a:t/>
            </a:r>
            <a:r>
              <a:rPr sz="1656" dirty="0">
                <a:latin typeface="Arial"/>
                <a:cs typeface="Arial"/>
              </a:rPr>
              <a:t/>
            </a:r>
            <a:r>
              <a:rPr sz="1656" spc="-60" dirty="0">
                <a:latin typeface="Arial"/>
                <a:cs typeface="Arial"/>
              </a:rPr>
              <a:t/>
            </a:r>
            <a:r>
              <a:rPr sz="1656" dirty="0">
                <a:latin typeface="Arial"/>
                <a:cs typeface="Arial"/>
              </a:rPr>
              <a:t/>
            </a:r>
            <a:r>
              <a:rPr sz="1656" spc="-55" dirty="0">
                <a:latin typeface="Arial"/>
                <a:cs typeface="Arial"/>
              </a:rPr>
              <a:t/>
            </a:r>
            <a:r>
              <a:rPr sz="1656" dirty="0">
                <a:latin typeface="Arial"/>
                <a:cs typeface="Arial"/>
              </a:rPr>
              <a:t/>
            </a:r>
            <a:r>
              <a:rPr sz="1656" spc="-60" dirty="0">
                <a:latin typeface="Arial"/>
                <a:cs typeface="Arial"/>
              </a:rPr>
              <a:t/>
            </a:r>
            <a:r>
              <a:rPr sz="1656" dirty="0">
                <a:latin typeface="Arial"/>
                <a:cs typeface="Arial"/>
              </a:rPr>
              <a:t/>
            </a:r>
            <a:r>
              <a:rPr sz="1656" spc="-80" dirty="0">
                <a:latin typeface="Arial"/>
                <a:cs typeface="Arial"/>
              </a:rPr>
              <a:t/>
            </a:r>
            <a:r>
              <a:rPr sz="1656" spc="-25" dirty="0">
                <a:latin typeface="Arial"/>
                <a:cs typeface="Arial"/>
              </a:rPr>
              <a:t/>
            </a:r>
            <a:r>
              <a:rPr lang="en-US" sz="1656" spc="-25" dirty="0">
                <a:latin typeface="Arial"/>
                <a:cs typeface="Arial"/>
              </a:rPr>
              <a:t/>
            </a:r>
            <a:r>
              <a:rPr lang="en-US" sz="1656" dirty="0">
                <a:latin typeface="Arial"/>
                <a:cs typeface="Arial"/>
              </a:rPr>
              <a:t/>
            </a:r>
            <a:r>
              <a:rPr sz="1656" dirty="0">
                <a:latin typeface="Arial"/>
                <a:cs typeface="Arial"/>
              </a:rPr>
              <a:t/>
            </a:r>
            <a:r>
              <a:rPr sz="1656" spc="-45" dirty="0">
                <a:latin typeface="Arial"/>
                <a:cs typeface="Arial"/>
              </a:rPr>
              <a:t/>
            </a:r>
            <a:r>
              <a:rPr sz="1656" dirty="0">
                <a:latin typeface="Arial"/>
                <a:cs typeface="Arial"/>
              </a:rPr>
              <a:t/>
            </a:r>
            <a:r>
              <a:rPr sz="1656" spc="-45" dirty="0">
                <a:latin typeface="Arial"/>
                <a:cs typeface="Arial"/>
              </a:rPr>
              <a:t/>
            </a:r>
            <a:r>
              <a:rPr sz="1656" dirty="0">
                <a:latin typeface="Arial"/>
                <a:cs typeface="Arial"/>
              </a:rPr>
              <a:t/>
            </a:r>
            <a:r>
              <a:rPr sz="1656" spc="-60" dirty="0">
                <a:latin typeface="Arial"/>
                <a:cs typeface="Arial"/>
              </a:rPr>
              <a:t/>
            </a:r>
            <a:r>
              <a:rPr sz="1656" spc="-10" dirty="0">
                <a:latin typeface="Arial"/>
                <a:cs typeface="Arial"/>
              </a:rPr>
              <a:t/>
            </a:r>
            <a:endParaRPr sz="1800" dirty="0">
              <a:latin typeface="Arial"/>
              <a:cs typeface="Arial"/>
            </a:endParaRPr>
          </a:p>
          <a:p>
            <a:pPr marL="192405" indent="-179705">
              <a:lnSpc>
                <a:spcPct val="100000"/>
              </a:lnSpc>
              <a:spcBef>
                <a:spcPts val="980"/>
              </a:spcBef>
              <a:buClr>
                <a:srgbClr val="006B93"/>
              </a:buClr>
              <a:buSzPct val="109090"/>
              <a:buChar char="•"/>
              <a:tabLst>
                <a:tab pos="192405" algn="l"/>
              </a:tabLst>
            </a:pPr>
            <a:r>
              <a:rPr sz="1800" spc="-25" dirty="0">
                <a:latin typeface="Arial"/>
                <a:cs typeface="Arial"/>
              </a:rPr>
              <a:t>...</a:t>
            </a:r>
            <a:endParaRPr sz="1800" dirty="0">
              <a:latin typeface="Arial"/>
              <a:cs typeface="Arial"/>
            </a:endParaRPr>
          </a:p>
          <a:p>
            <a:pPr marL="192405" indent="-179705">
              <a:lnSpc>
                <a:spcPct val="100000"/>
              </a:lnSpc>
              <a:spcBef>
                <a:spcPts val="940"/>
              </a:spcBef>
              <a:buClr>
                <a:srgbClr val="006B93"/>
              </a:buClr>
              <a:buSzPct val="109090"/>
              <a:buChar char="•"/>
              <a:tabLst>
                <a:tab pos="192405" algn="l"/>
              </a:tabLst>
            </a:pPr>
            <a:r>
              <a:rPr sz="1800" spc="-25" dirty="0">
                <a:latin typeface="Arial"/>
                <a:cs typeface="Arial"/>
              </a:rPr>
              <a:t>...</a:t>
            </a:r>
            <a:endParaRPr sz="1800" dirty="0">
              <a:latin typeface="Arial"/>
              <a:cs typeface="Arial"/>
            </a:endParaRPr>
          </a:p>
          <a:p>
            <a:pPr marL="191770" indent="-179070">
              <a:lnSpc>
                <a:spcPct val="100000"/>
              </a:lnSpc>
              <a:spcBef>
                <a:spcPts val="930"/>
              </a:spcBef>
              <a:buClr>
                <a:srgbClr val="006B93"/>
              </a:buClr>
              <a:buSzPct val="109090"/>
              <a:buChar char="•"/>
              <a:tabLst>
                <a:tab pos="191770" algn="l"/>
              </a:tabLst>
            </a:pPr>
            <a:r>
              <a:rPr sz="1800" spc="-25" dirty="0">
                <a:latin typeface="Arial"/>
                <a:cs typeface="Arial"/>
              </a:rPr>
              <a:t>...</a:t>
            </a:r>
            <a:endParaRPr sz="1800" dirty="0">
              <a:latin typeface="Arial"/>
              <a:cs typeface="Arial"/>
            </a:endParaRPr>
          </a:p>
          <a:p>
            <a:pPr marL="192405" marR="5080" indent="-180340">
              <a:lnSpc>
                <a:spcPts val="1780"/>
              </a:lnSpc>
              <a:spcBef>
                <a:spcPts val="1160"/>
              </a:spcBef>
              <a:buClr>
                <a:srgbClr val="006B93"/>
              </a:buClr>
              <a:buSzPct val="109090"/>
              <a:buChar char="•"/>
              <a:tabLst>
                <a:tab pos="192405" algn="l"/>
              </a:tabLst>
            </a:pPr>
            <a:r>
              <a:rPr sz="1656" dirty="0">
                <a:latin typeface="Arial"/>
                <a:cs typeface="Arial"/>
              </a:rPr>
              <a:t>2016 : The number of cyclistes in Copenhagen exceeds the number of voitures for the first temps since 1970.</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endParaRPr sz="1800" dirty="0">
              <a:latin typeface="Arial"/>
              <a:cs typeface="Arial"/>
            </a:endParaRPr>
          </a:p>
        </p:txBody>
      </p:sp>
      <p:sp>
        <p:nvSpPr>
          <p:cNvPr id="8" name="object 5">
            <a:extLst>
              <a:ext uri="{FF2B5EF4-FFF2-40B4-BE49-F238E27FC236}">
                <a16:creationId xmlns:a16="http://schemas.microsoft.com/office/drawing/2014/main" id="{A3537EC0-5A8B-EC94-D510-2710CEAECE10}"/>
              </a:ext>
            </a:extLst>
          </p:cNvPr>
          <p:cNvSpPr txBox="1"/>
          <p:nvPr/>
        </p:nvSpPr>
        <p:spPr>
          <a:xfrm>
            <a:off x="1182856" y="5792218"/>
            <a:ext cx="4415304" cy="266740"/>
          </a:xfrm>
          <a:prstGeom prst="rect">
            <a:avLst/>
          </a:prstGeom>
        </p:spPr>
        <p:txBody>
          <a:bodyPr vert="horz" wrap="square" lIns="0" tIns="12700" rIns="0" bIns="0" rtlCol="0">
            <a:spAutoFit/>
          </a:bodyPr>
          <a:lstStyle/>
          <a:p>
            <a:pPr marL="298450" indent="-285750">
              <a:lnSpc>
                <a:spcPct val="100000"/>
              </a:lnSpc>
              <a:spcBef>
                <a:spcPts val="100"/>
              </a:spcBef>
              <a:buClr>
                <a:srgbClr val="890F00"/>
              </a:buClr>
              <a:buFont typeface="Wingdings" panose="05000000000000000000" pitchFamily="2" charset="2"/>
              <a:buChar char="v"/>
            </a:pPr>
            <a:r>
              <a:rPr sz="1518" b="1" dirty="0">
                <a:latin typeface="Arial"/>
                <a:cs typeface="Arial"/>
              </a:rPr>
              <a:t>Quoi has happened in the meantime ?</a:t>
            </a:r>
            <a:r>
              <a:rPr sz="1518" b="1" spc="-35" dirty="0">
                <a:latin typeface="Arial"/>
                <a:cs typeface="Arial"/>
              </a:rPr>
              <a:t/>
            </a:r>
            <a:r>
              <a:rPr sz="1518" b="1" dirty="0">
                <a:latin typeface="Arial"/>
                <a:cs typeface="Arial"/>
              </a:rPr>
              <a:t/>
            </a:r>
            <a:r>
              <a:rPr sz="1518" b="1" spc="-15" dirty="0">
                <a:latin typeface="Arial"/>
                <a:cs typeface="Arial"/>
              </a:rPr>
              <a:t/>
            </a:r>
            <a:r>
              <a:rPr lang="en-US" sz="1518" b="1" spc="-15" dirty="0">
                <a:latin typeface="Arial"/>
                <a:cs typeface="Arial"/>
              </a:rPr>
              <a:t/>
            </a:r>
            <a:r>
              <a:rPr sz="1518" b="1" dirty="0">
                <a:latin typeface="Arial"/>
                <a:cs typeface="Arial"/>
              </a:rPr>
              <a:t/>
            </a:r>
            <a:r>
              <a:rPr sz="1518" b="1" spc="-15" dirty="0">
                <a:latin typeface="Arial"/>
                <a:cs typeface="Arial"/>
              </a:rPr>
              <a:t/>
            </a:r>
            <a:r>
              <a:rPr sz="1518" b="1" dirty="0">
                <a:latin typeface="Arial"/>
                <a:cs typeface="Arial"/>
              </a:rPr>
              <a:t/>
            </a:r>
            <a:r>
              <a:rPr sz="1518" b="1" spc="-15" dirty="0">
                <a:latin typeface="Arial"/>
                <a:cs typeface="Arial"/>
              </a:rPr>
              <a:t/>
            </a:r>
            <a:r>
              <a:rPr sz="1518" b="1" spc="-10" dirty="0">
                <a:latin typeface="Arial"/>
                <a:cs typeface="Arial"/>
              </a:rPr>
              <a:t/>
            </a:r>
            <a:endParaRPr sz="1650" dirty="0">
              <a:latin typeface="Arial"/>
              <a:cs typeface="Arial"/>
            </a:endParaRPr>
          </a:p>
        </p:txBody>
      </p:sp>
    </p:spTree>
    <p:extLst>
      <p:ext uri="{BB962C8B-B14F-4D97-AF65-F5344CB8AC3E}">
        <p14:creationId xmlns:p14="http://schemas.microsoft.com/office/powerpoint/2010/main" val="24173688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77EB1-4B36-8160-3DB1-A2DDB5CE07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A0E3E-D5BE-65BB-4D46-62EDADF9B1D0}"/>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pratiqueSustainable mobilité in today's Copenhagen</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2400" spc="-10" dirty="0"/>
            </a:br>
            <a:r>
              <a:rPr lang="en-US" sz="1840" spc="-10" dirty="0">
                <a:solidFill>
                  <a:srgbClr val="00518E"/>
                </a:solidFill>
                <a:latin typeface="Arial"/>
                <a:cs typeface="Arial"/>
              </a:rPr>
              <a:t/>
            </a:r>
          </a:p>
        </p:txBody>
      </p:sp>
      <p:sp>
        <p:nvSpPr>
          <p:cNvPr id="4" name="object 4">
            <a:extLst>
              <a:ext uri="{FF2B5EF4-FFF2-40B4-BE49-F238E27FC236}">
                <a16:creationId xmlns:a16="http://schemas.microsoft.com/office/drawing/2014/main" id="{D618A0EB-39E7-0B73-326B-2B54370442BA}"/>
              </a:ext>
            </a:extLst>
          </p:cNvPr>
          <p:cNvSpPr txBox="1"/>
          <p:nvPr/>
        </p:nvSpPr>
        <p:spPr>
          <a:xfrm>
            <a:off x="1084809" y="1965457"/>
            <a:ext cx="9391015" cy="1763303"/>
          </a:xfrm>
          <a:prstGeom prst="rect">
            <a:avLst/>
          </a:prstGeom>
        </p:spPr>
        <p:txBody>
          <a:bodyPr vert="horz" wrap="square" lIns="0" tIns="26670" rIns="0" bIns="0" rtlCol="0">
            <a:spAutoFit/>
          </a:bodyPr>
          <a:lstStyle/>
          <a:p>
            <a:pPr marL="12700" marR="5080" algn="ctr">
              <a:lnSpc>
                <a:spcPts val="2610"/>
              </a:lnSpc>
              <a:spcBef>
                <a:spcPts val="210"/>
              </a:spcBef>
            </a:pPr>
            <a:r>
              <a:rPr sz="2024" dirty="0">
                <a:latin typeface="Arial"/>
                <a:cs typeface="Arial"/>
              </a:rPr>
              <a:t>"In a durable ville, it should be easy for everyone to get around using the greenest possible forms of transport :</a:t>
            </a:r>
            <a:r>
              <a:rPr sz="2024" b="1" dirty="0">
                <a:latin typeface="Arial"/>
                <a:cs typeface="Arial"/>
              </a:rPr>
              <a:t/>
            </a:r>
            <a:r>
              <a:rPr sz="2024" b="1" spc="-50" dirty="0">
                <a:latin typeface="Arial"/>
                <a:cs typeface="Arial"/>
              </a:rPr>
              <a:t/>
            </a:r>
            <a:r>
              <a:rPr sz="2024" b="1" dirty="0">
                <a:latin typeface="Arial"/>
                <a:cs typeface="Arial"/>
              </a:rPr>
              <a:t/>
            </a:r>
            <a:r>
              <a:rPr sz="2024" b="1" spc="-45" dirty="0">
                <a:latin typeface="Arial"/>
                <a:cs typeface="Arial"/>
              </a:rPr>
              <a:t/>
            </a:r>
            <a:r>
              <a:rPr sz="2024" b="1" spc="-10" dirty="0">
                <a:latin typeface="Arial"/>
                <a:cs typeface="Arial"/>
              </a:rPr>
              <a:t/>
            </a:r>
            <a:r>
              <a:rPr sz="2024" b="1" spc="-45" dirty="0">
                <a:latin typeface="Arial"/>
                <a:cs typeface="Arial"/>
              </a:rPr>
              <a:t/>
            </a:r>
            <a:r>
              <a:rPr sz="2024" b="1" dirty="0">
                <a:latin typeface="Arial"/>
                <a:cs typeface="Arial"/>
              </a:rPr>
              <a:t/>
            </a:r>
            <a:r>
              <a:rPr sz="2024" b="1" spc="-50" dirty="0">
                <a:latin typeface="Arial"/>
                <a:cs typeface="Arial"/>
              </a:rPr>
              <a:t/>
            </a:r>
            <a:r>
              <a:rPr sz="2024" b="1" dirty="0">
                <a:latin typeface="Arial"/>
                <a:cs typeface="Arial"/>
              </a:rPr>
              <a:t/>
            </a:r>
            <a:r>
              <a:rPr sz="2024" b="1" spc="-45" dirty="0">
                <a:latin typeface="Arial"/>
                <a:cs typeface="Arial"/>
              </a:rPr>
              <a:t/>
            </a:r>
            <a:r>
              <a:rPr sz="2024" b="1" dirty="0">
                <a:latin typeface="Arial"/>
                <a:cs typeface="Arial"/>
              </a:rPr>
              <a:t/>
            </a:r>
            <a:r>
              <a:rPr sz="2024" b="1" spc="-45" dirty="0">
                <a:latin typeface="Arial"/>
                <a:cs typeface="Arial"/>
              </a:rPr>
              <a:t/>
            </a:r>
            <a:r>
              <a:rPr sz="2024" b="1" dirty="0">
                <a:latin typeface="Arial"/>
                <a:cs typeface="Arial"/>
              </a:rPr>
              <a:t/>
            </a:r>
            <a:r>
              <a:rPr sz="2024" b="1" spc="-45" dirty="0">
                <a:latin typeface="Arial"/>
                <a:cs typeface="Arial"/>
              </a:rPr>
              <a:t/>
            </a:r>
            <a:r>
              <a:rPr sz="2024" b="1" dirty="0">
                <a:latin typeface="Arial"/>
                <a:cs typeface="Arial"/>
              </a:rPr>
              <a:t/>
            </a:r>
            <a:r>
              <a:rPr sz="2024" b="1" spc="-45" dirty="0">
                <a:latin typeface="Arial"/>
                <a:cs typeface="Arial"/>
              </a:rPr>
              <a:t/>
            </a:r>
            <a:r>
              <a:rPr sz="2024" b="1" dirty="0">
                <a:latin typeface="Arial"/>
                <a:cs typeface="Arial"/>
              </a:rPr>
              <a:t/>
            </a:r>
            <a:r>
              <a:rPr sz="2024" b="1" spc="-45" dirty="0">
                <a:latin typeface="Arial"/>
                <a:cs typeface="Arial"/>
              </a:rPr>
              <a:t/>
            </a:r>
            <a:r>
              <a:rPr sz="2024" b="1" dirty="0">
                <a:latin typeface="Arial"/>
                <a:cs typeface="Arial"/>
              </a:rPr>
              <a:t/>
            </a:r>
            <a:r>
              <a:rPr sz="2024" b="1" spc="-45" dirty="0">
                <a:latin typeface="Arial"/>
                <a:cs typeface="Arial"/>
              </a:rPr>
              <a:t/>
            </a:r>
            <a:r>
              <a:rPr sz="2024" b="1" dirty="0">
                <a:latin typeface="Arial"/>
                <a:cs typeface="Arial"/>
              </a:rPr>
              <a:t/>
            </a:r>
            <a:r>
              <a:rPr sz="2024" b="1" spc="-45" dirty="0">
                <a:latin typeface="Arial"/>
                <a:cs typeface="Arial"/>
              </a:rPr>
              <a:t/>
            </a:r>
            <a:r>
              <a:rPr sz="2024" b="1" dirty="0">
                <a:latin typeface="Arial"/>
                <a:cs typeface="Arial"/>
              </a:rPr>
              <a:t/>
            </a:r>
            <a:r>
              <a:rPr sz="2024" b="1" spc="-45" dirty="0">
                <a:latin typeface="Arial"/>
                <a:cs typeface="Arial"/>
              </a:rPr>
              <a:t/>
            </a:r>
            <a:r>
              <a:rPr sz="2024" b="1" dirty="0">
                <a:latin typeface="Arial"/>
                <a:cs typeface="Arial"/>
              </a:rPr>
              <a:t/>
            </a:r>
            <a:r>
              <a:rPr sz="2024" b="1" spc="-45" dirty="0">
                <a:latin typeface="Arial"/>
                <a:cs typeface="Arial"/>
              </a:rPr>
              <a:t/>
            </a:r>
            <a:r>
              <a:rPr sz="2024" b="1" dirty="0">
                <a:latin typeface="Arial"/>
                <a:cs typeface="Arial"/>
              </a:rPr>
              <a:t/>
            </a:r>
            <a:r>
              <a:rPr sz="2024" b="1" spc="-50" dirty="0">
                <a:latin typeface="Arial"/>
                <a:cs typeface="Arial"/>
              </a:rPr>
              <a:t/>
            </a:r>
            <a:r>
              <a:rPr sz="2024" b="1" spc="-25" dirty="0">
                <a:latin typeface="Arial"/>
                <a:cs typeface="Arial"/>
              </a:rPr>
              <a:t/>
            </a:r>
            <a:r>
              <a:rPr sz="2024" b="1" dirty="0">
                <a:latin typeface="Arial"/>
                <a:cs typeface="Arial"/>
              </a:rPr>
              <a:t/>
            </a:r>
            <a:r>
              <a:rPr sz="2024" b="1" spc="-90" dirty="0">
                <a:latin typeface="Arial"/>
                <a:cs typeface="Arial"/>
              </a:rPr>
              <a:t/>
            </a:r>
            <a:r>
              <a:rPr sz="2024" b="1" dirty="0">
                <a:latin typeface="Arial"/>
                <a:cs typeface="Arial"/>
              </a:rPr>
              <a:t/>
            </a:r>
            <a:r>
              <a:rPr sz="2024" b="1" spc="-70" dirty="0">
                <a:latin typeface="Arial"/>
                <a:cs typeface="Arial"/>
              </a:rPr>
              <a:t/>
            </a:r>
            <a:r>
              <a:rPr sz="2024" b="1" dirty="0">
                <a:latin typeface="Arial"/>
                <a:cs typeface="Arial"/>
              </a:rPr>
              <a:t/>
            </a:r>
            <a:r>
              <a:rPr sz="2024" b="1" spc="-75" dirty="0">
                <a:latin typeface="Arial"/>
                <a:cs typeface="Arial"/>
              </a:rPr>
              <a:t/>
            </a:r>
            <a:r>
              <a:rPr sz="2024" b="1" dirty="0">
                <a:latin typeface="Arial"/>
                <a:cs typeface="Arial"/>
              </a:rPr>
              <a:t/>
            </a:r>
            <a:r>
              <a:rPr sz="2024" b="1" spc="-70" dirty="0">
                <a:latin typeface="Arial"/>
                <a:cs typeface="Arial"/>
              </a:rPr>
              <a:t/>
            </a:r>
            <a:r>
              <a:rPr sz="2024" b="1" spc="-10" dirty="0">
                <a:latin typeface="Arial"/>
                <a:cs typeface="Arial"/>
              </a:rPr>
              <a:t/>
            </a:r>
            <a:r>
              <a:rPr sz="2024" spc="-10" dirty="0">
                <a:latin typeface="Arial"/>
                <a:cs typeface="Arial"/>
              </a:rPr>
              <a:t/>
            </a:r>
            <a:endParaRPr sz="2200" dirty="0">
              <a:latin typeface="Arial"/>
              <a:cs typeface="Arial"/>
            </a:endParaRPr>
          </a:p>
          <a:p>
            <a:pPr algn="ctr">
              <a:lnSpc>
                <a:spcPts val="2585"/>
              </a:lnSpc>
            </a:pPr>
            <a:r>
              <a:rPr sz="2024" b="1" dirty="0">
                <a:solidFill>
                  <a:srgbClr val="006B93"/>
                </a:solidFill>
                <a:latin typeface="Arial"/>
                <a:cs typeface="Arial"/>
              </a:rPr>
              <a:t>marche, vélo, and public transport."</a:t>
            </a:r>
            <a:r>
              <a:rPr sz="2024" b="1" spc="295" dirty="0">
                <a:solidFill>
                  <a:srgbClr val="006B93"/>
                </a:solidFill>
                <a:latin typeface="Arial"/>
                <a:cs typeface="Arial"/>
              </a:rPr>
              <a:t/>
            </a:r>
            <a:r>
              <a:rPr sz="2024" b="1" dirty="0">
                <a:solidFill>
                  <a:srgbClr val="006B93"/>
                </a:solidFill>
                <a:latin typeface="Arial"/>
                <a:cs typeface="Arial"/>
              </a:rPr>
              <a:t/>
            </a:r>
            <a:r>
              <a:rPr sz="2024" b="1" spc="285" dirty="0">
                <a:solidFill>
                  <a:srgbClr val="006B93"/>
                </a:solidFill>
                <a:latin typeface="Arial"/>
                <a:cs typeface="Arial"/>
              </a:rPr>
              <a:t/>
            </a:r>
            <a:r>
              <a:rPr sz="2024" dirty="0">
                <a:latin typeface="Arial"/>
                <a:cs typeface="Arial"/>
              </a:rPr>
              <a:t/>
            </a:r>
            <a:r>
              <a:rPr sz="2024" spc="295" dirty="0">
                <a:latin typeface="Arial"/>
                <a:cs typeface="Arial"/>
              </a:rPr>
              <a:t/>
            </a:r>
            <a:r>
              <a:rPr sz="2024" b="1" dirty="0">
                <a:solidFill>
                  <a:srgbClr val="006B93"/>
                </a:solidFill>
                <a:latin typeface="Arial"/>
                <a:cs typeface="Arial"/>
              </a:rPr>
              <a:t/>
            </a:r>
            <a:r>
              <a:rPr sz="2024" b="1" spc="295" dirty="0">
                <a:solidFill>
                  <a:srgbClr val="006B93"/>
                </a:solidFill>
                <a:latin typeface="Arial"/>
                <a:cs typeface="Arial"/>
              </a:rPr>
              <a:t/>
            </a:r>
            <a:r>
              <a:rPr sz="2024" b="1" spc="-10" dirty="0">
                <a:solidFill>
                  <a:srgbClr val="006B93"/>
                </a:solidFill>
                <a:latin typeface="Arial"/>
                <a:cs typeface="Arial"/>
              </a:rPr>
              <a:t/>
            </a:r>
            <a:r>
              <a:rPr lang="en-US" sz="2024" b="1" spc="-10" dirty="0">
                <a:solidFill>
                  <a:srgbClr val="006B93"/>
                </a:solidFill>
                <a:latin typeface="Arial"/>
                <a:cs typeface="Arial"/>
              </a:rPr>
              <a:t/>
            </a:r>
            <a:r>
              <a:rPr sz="2024" spc="-10" dirty="0">
                <a:latin typeface="Arial"/>
                <a:cs typeface="Arial"/>
              </a:rPr>
              <a:t/>
            </a:r>
            <a:endParaRPr sz="2200" dirty="0">
              <a:latin typeface="Arial"/>
              <a:cs typeface="Arial"/>
            </a:endParaRPr>
          </a:p>
          <a:p>
            <a:pPr algn="ctr">
              <a:lnSpc>
                <a:spcPct val="100000"/>
              </a:lnSpc>
              <a:spcBef>
                <a:spcPts val="790"/>
              </a:spcBef>
              <a:tabLst>
                <a:tab pos="615950" algn="l"/>
              </a:tabLst>
            </a:pPr>
            <a:r>
              <a:rPr sz="2200" dirty="0">
                <a:latin typeface="Arial"/>
                <a:cs typeface="Arial"/>
              </a:rPr>
              <a:t>-</a:t>
            </a:r>
            <a:r>
              <a:rPr sz="2200" spc="-10" dirty="0">
                <a:latin typeface="Arial"/>
                <a:cs typeface="Arial"/>
              </a:rPr>
              <a:t> </a:t>
            </a:r>
            <a:r>
              <a:rPr sz="2200" spc="-50" dirty="0">
                <a:latin typeface="Arial"/>
                <a:cs typeface="Arial"/>
              </a:rPr>
              <a:t>K</a:t>
            </a:r>
            <a:r>
              <a:rPr sz="2200" dirty="0">
                <a:latin typeface="Arial"/>
                <a:cs typeface="Arial"/>
              </a:rPr>
              <a:t>	benhavens</a:t>
            </a:r>
            <a:r>
              <a:rPr sz="2200" spc="-130" dirty="0">
                <a:latin typeface="Arial"/>
                <a:cs typeface="Arial"/>
              </a:rPr>
              <a:t> </a:t>
            </a:r>
            <a:r>
              <a:rPr sz="2200" dirty="0">
                <a:latin typeface="Arial"/>
                <a:cs typeface="Arial"/>
              </a:rPr>
              <a:t>Kommune</a:t>
            </a:r>
            <a:r>
              <a:rPr sz="2200" spc="-130" dirty="0">
                <a:latin typeface="Arial"/>
                <a:cs typeface="Arial"/>
              </a:rPr>
              <a:t> </a:t>
            </a:r>
            <a:r>
              <a:rPr sz="2200" spc="-10" dirty="0">
                <a:latin typeface="Arial"/>
                <a:cs typeface="Arial"/>
              </a:rPr>
              <a:t>(o.d.)</a:t>
            </a:r>
            <a:endParaRPr sz="2200" dirty="0">
              <a:latin typeface="Arial"/>
              <a:cs typeface="Arial"/>
            </a:endParaRPr>
          </a:p>
        </p:txBody>
      </p:sp>
      <p:pic>
        <p:nvPicPr>
          <p:cNvPr id="1026" name="Picture 2" descr="Copenhagen Biker-Friendly Bicycle Infrastructure Bike Lane Design">
            <a:extLst>
              <a:ext uri="{FF2B5EF4-FFF2-40B4-BE49-F238E27FC236}">
                <a16:creationId xmlns:a16="http://schemas.microsoft.com/office/drawing/2014/main" id="{AAF491A4-BBBD-B53E-0584-FF0DBB69EDF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40340" y="4081317"/>
            <a:ext cx="3311320" cy="2483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095645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3F7AC-9110-931A-AC00-FE449A1FAB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1DE133-39F7-437D-A378-2DF23982033C}"/>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pratiqueSustainable mobilité in today's Copenhagen</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2400" spc="-10" dirty="0"/>
            </a:br>
            <a:r>
              <a:rPr lang="en-US" sz="1840" spc="-10" dirty="0">
                <a:solidFill>
                  <a:srgbClr val="00518E"/>
                </a:solidFill>
                <a:latin typeface="Arial"/>
                <a:cs typeface="Arial"/>
              </a:rPr>
              <a:t/>
            </a:r>
          </a:p>
        </p:txBody>
      </p:sp>
      <p:pic>
        <p:nvPicPr>
          <p:cNvPr id="3" name="object 5">
            <a:extLst>
              <a:ext uri="{FF2B5EF4-FFF2-40B4-BE49-F238E27FC236}">
                <a16:creationId xmlns:a16="http://schemas.microsoft.com/office/drawing/2014/main" id="{07D70C3B-7949-B9D1-71FC-9677D2F2E6A2}"/>
              </a:ext>
            </a:extLst>
          </p:cNvPr>
          <p:cNvPicPr/>
          <p:nvPr/>
        </p:nvPicPr>
        <p:blipFill>
          <a:blip r:embed="rId2" cstate="print"/>
          <a:stretch>
            <a:fillRect/>
          </a:stretch>
        </p:blipFill>
        <p:spPr>
          <a:xfrm>
            <a:off x="6839712" y="1612900"/>
            <a:ext cx="5243576" cy="4081272"/>
          </a:xfrm>
          <a:prstGeom prst="rect">
            <a:avLst/>
          </a:prstGeom>
        </p:spPr>
      </p:pic>
      <p:sp>
        <p:nvSpPr>
          <p:cNvPr id="5" name="object 3">
            <a:extLst>
              <a:ext uri="{FF2B5EF4-FFF2-40B4-BE49-F238E27FC236}">
                <a16:creationId xmlns:a16="http://schemas.microsoft.com/office/drawing/2014/main" id="{49200ECC-6E66-67A4-51A2-BAF8DD0AFB24}"/>
              </a:ext>
            </a:extLst>
          </p:cNvPr>
          <p:cNvSpPr txBox="1"/>
          <p:nvPr/>
        </p:nvSpPr>
        <p:spPr>
          <a:xfrm>
            <a:off x="977842" y="2461684"/>
            <a:ext cx="5622463" cy="1934632"/>
          </a:xfrm>
          <a:prstGeom prst="rect">
            <a:avLst/>
          </a:prstGeom>
        </p:spPr>
        <p:txBody>
          <a:bodyPr vert="horz" wrap="square" lIns="0" tIns="102870" rIns="0" bIns="0" rtlCol="0">
            <a:spAutoFit/>
          </a:bodyPr>
          <a:lstStyle/>
          <a:p>
            <a:pPr marL="12700">
              <a:lnSpc>
                <a:spcPct val="100000"/>
              </a:lnSpc>
              <a:spcBef>
                <a:spcPts val="810"/>
              </a:spcBef>
            </a:pPr>
            <a:r>
              <a:rPr b="1" spc="-20" dirty="0">
                <a:solidFill>
                  <a:srgbClr val="006B93"/>
                </a:solidFill>
                <a:latin typeface="Arial"/>
                <a:cs typeface="Arial"/>
              </a:rPr>
              <a:t>Objectif</a:t>
            </a:r>
            <a:endParaRPr dirty="0">
              <a:latin typeface="Arial"/>
              <a:cs typeface="Arial"/>
            </a:endParaRPr>
          </a:p>
          <a:p>
            <a:pPr marL="192405" marR="5080" indent="-180340">
              <a:lnSpc>
                <a:spcPts val="1780"/>
              </a:lnSpc>
              <a:spcBef>
                <a:spcPts val="1155"/>
              </a:spcBef>
              <a:buClr>
                <a:srgbClr val="006B93"/>
              </a:buClr>
              <a:buSzPct val="109090"/>
              <a:buChar char="•"/>
              <a:tabLst>
                <a:tab pos="192405" algn="l"/>
              </a:tabLst>
            </a:pPr>
            <a:r>
              <a:rPr dirty="0">
                <a:latin typeface="Arial"/>
                <a:cs typeface="Arial"/>
              </a:rPr>
              <a:t>75% of all journeys in Copenhagen should be made on foot, by vélo or by public transport</a:t>
            </a:r>
            <a:r>
              <a:rPr spc="-25" dirty="0">
                <a:latin typeface="Arial"/>
                <a:cs typeface="Arial"/>
              </a:rPr>
              <a:t/>
            </a:r>
            <a:r>
              <a:rPr dirty="0">
                <a:latin typeface="Arial"/>
                <a:cs typeface="Arial"/>
              </a:rPr>
              <a:t/>
            </a:r>
            <a:r>
              <a:rPr spc="-10" dirty="0">
                <a:latin typeface="Arial"/>
                <a:cs typeface="Arial"/>
              </a:rPr>
              <a:t/>
            </a:r>
            <a:r>
              <a:rPr dirty="0">
                <a:latin typeface="Arial"/>
                <a:cs typeface="Arial"/>
              </a:rPr>
              <a:t/>
            </a:r>
            <a:r>
              <a:rPr spc="-15" dirty="0">
                <a:latin typeface="Arial"/>
                <a:cs typeface="Arial"/>
              </a:rPr>
              <a:t/>
            </a:r>
            <a:r>
              <a:rPr dirty="0">
                <a:latin typeface="Arial"/>
                <a:cs typeface="Arial"/>
              </a:rPr>
              <a:t/>
            </a:r>
            <a:r>
              <a:rPr spc="-10" dirty="0">
                <a:latin typeface="Arial"/>
                <a:cs typeface="Arial"/>
              </a:rPr>
              <a:t/>
            </a:r>
            <a:r>
              <a:rPr dirty="0">
                <a:latin typeface="Arial"/>
                <a:cs typeface="Arial"/>
              </a:rPr>
              <a:t/>
            </a:r>
            <a:r>
              <a:rPr spc="-15" dirty="0">
                <a:latin typeface="Arial"/>
                <a:cs typeface="Arial"/>
              </a:rPr>
              <a:t/>
            </a:r>
            <a:r>
              <a:rPr dirty="0">
                <a:latin typeface="Arial"/>
                <a:cs typeface="Arial"/>
              </a:rPr>
              <a:t/>
            </a:r>
            <a:r>
              <a:rPr spc="-10" dirty="0">
                <a:latin typeface="Arial"/>
                <a:cs typeface="Arial"/>
              </a:rPr>
              <a:t/>
            </a:r>
            <a:r>
              <a:rPr dirty="0">
                <a:latin typeface="Arial"/>
                <a:cs typeface="Arial"/>
              </a:rPr>
              <a:t/>
            </a:r>
            <a:r>
              <a:rPr spc="-15" dirty="0">
                <a:latin typeface="Arial"/>
                <a:cs typeface="Arial"/>
              </a:rPr>
              <a:t/>
            </a:r>
            <a:r>
              <a:rPr dirty="0">
                <a:latin typeface="Arial"/>
                <a:cs typeface="Arial"/>
              </a:rPr>
              <a:t/>
            </a:r>
            <a:r>
              <a:rPr spc="-10" dirty="0">
                <a:latin typeface="Arial"/>
                <a:cs typeface="Arial"/>
              </a:rPr>
              <a:t/>
            </a:r>
            <a:r>
              <a:rPr dirty="0">
                <a:latin typeface="Arial"/>
                <a:cs typeface="Arial"/>
              </a:rPr>
              <a:t/>
            </a:r>
            <a:r>
              <a:rPr spc="-10" dirty="0">
                <a:latin typeface="Arial"/>
                <a:cs typeface="Arial"/>
              </a:rPr>
              <a:t/>
            </a:r>
            <a:r>
              <a:rPr spc="-25" dirty="0">
                <a:latin typeface="Arial"/>
                <a:cs typeface="Arial"/>
              </a:rPr>
              <a:t/>
            </a:r>
            <a:r>
              <a:rPr dirty="0">
                <a:latin typeface="Arial"/>
                <a:cs typeface="Arial"/>
              </a:rPr>
              <a:t/>
            </a:r>
            <a:r>
              <a:rPr spc="-15" dirty="0">
                <a:latin typeface="Arial"/>
                <a:cs typeface="Arial"/>
              </a:rPr>
              <a:t/>
            </a:r>
            <a:r>
              <a:rPr dirty="0">
                <a:latin typeface="Arial"/>
                <a:cs typeface="Arial"/>
              </a:rPr>
              <a:t/>
            </a:r>
            <a:r>
              <a:rPr spc="-10" dirty="0">
                <a:latin typeface="Arial"/>
                <a:cs typeface="Arial"/>
              </a:rPr>
              <a:t/>
            </a:r>
            <a:r>
              <a:rPr dirty="0">
                <a:latin typeface="Arial"/>
                <a:cs typeface="Arial"/>
              </a:rPr>
              <a:t/>
            </a:r>
            <a:r>
              <a:rPr spc="-15" dirty="0">
                <a:latin typeface="Arial"/>
                <a:cs typeface="Arial"/>
              </a:rPr>
              <a:t/>
            </a:r>
            <a:r>
              <a:rPr dirty="0">
                <a:latin typeface="Arial"/>
                <a:cs typeface="Arial"/>
              </a:rPr>
              <a:t/>
            </a:r>
            <a:r>
              <a:rPr spc="-10" dirty="0">
                <a:latin typeface="Arial"/>
                <a:cs typeface="Arial"/>
              </a:rPr>
              <a:t/>
            </a:r>
            <a:r>
              <a:rPr dirty="0">
                <a:latin typeface="Arial"/>
                <a:cs typeface="Arial"/>
              </a:rPr>
              <a:t/>
            </a:r>
            <a:r>
              <a:rPr spc="-15" dirty="0">
                <a:latin typeface="Arial"/>
                <a:cs typeface="Arial"/>
              </a:rPr>
              <a:t/>
            </a:r>
            <a:r>
              <a:rPr dirty="0">
                <a:latin typeface="Arial"/>
                <a:cs typeface="Arial"/>
              </a:rPr>
              <a:t/>
            </a:r>
            <a:r>
              <a:rPr spc="-10" dirty="0">
                <a:latin typeface="Arial"/>
                <a:cs typeface="Arial"/>
              </a:rPr>
              <a:t/>
            </a:r>
            <a:endParaRPr dirty="0">
              <a:latin typeface="Arial"/>
              <a:cs typeface="Arial"/>
            </a:endParaRPr>
          </a:p>
          <a:p>
            <a:pPr marL="192405" marR="797560" indent="-180340">
              <a:lnSpc>
                <a:spcPts val="1780"/>
              </a:lnSpc>
              <a:spcBef>
                <a:spcPts val="1140"/>
              </a:spcBef>
              <a:buClr>
                <a:srgbClr val="006B93"/>
              </a:buClr>
              <a:buSzPct val="109090"/>
              <a:buChar char="•"/>
              <a:tabLst>
                <a:tab pos="192405" algn="l"/>
              </a:tabLst>
            </a:pPr>
            <a:r>
              <a:rPr dirty="0">
                <a:latin typeface="Arial"/>
                <a:cs typeface="Arial"/>
              </a:rPr>
              <a:t>a maximum of 25% of all trips should be made by voiture</a:t>
            </a:r>
            <a:r>
              <a:rPr spc="-5" dirty="0">
                <a:latin typeface="Arial"/>
                <a:cs typeface="Arial"/>
              </a:rPr>
              <a:t/>
            </a:r>
            <a:r>
              <a:rPr dirty="0">
                <a:latin typeface="Arial"/>
                <a:cs typeface="Arial"/>
              </a:rPr>
              <a:t/>
            </a:r>
            <a:r>
              <a:rPr spc="-5" dirty="0">
                <a:latin typeface="Arial"/>
                <a:cs typeface="Arial"/>
              </a:rPr>
              <a:t/>
            </a:r>
            <a:r>
              <a:rPr dirty="0">
                <a:latin typeface="Arial"/>
                <a:cs typeface="Arial"/>
              </a:rPr>
              <a:t/>
            </a:r>
            <a:r>
              <a:rPr spc="-5" dirty="0">
                <a:latin typeface="Arial"/>
                <a:cs typeface="Arial"/>
              </a:rPr>
              <a:t/>
            </a:r>
            <a:r>
              <a:rPr dirty="0">
                <a:latin typeface="Arial"/>
                <a:cs typeface="Arial"/>
              </a:rPr>
              <a:t/>
            </a:r>
            <a:r>
              <a:rPr spc="-5" dirty="0">
                <a:latin typeface="Arial"/>
                <a:cs typeface="Arial"/>
              </a:rPr>
              <a:t/>
            </a:r>
            <a:r>
              <a:rPr dirty="0">
                <a:latin typeface="Arial"/>
                <a:cs typeface="Arial"/>
              </a:rPr>
              <a:t/>
            </a:r>
            <a:r>
              <a:rPr spc="-5" dirty="0">
                <a:latin typeface="Arial"/>
                <a:cs typeface="Arial"/>
              </a:rPr>
              <a:t/>
            </a:r>
            <a:r>
              <a:rPr dirty="0">
                <a:latin typeface="Arial"/>
                <a:cs typeface="Arial"/>
              </a:rPr>
              <a:t/>
            </a:r>
            <a:r>
              <a:rPr spc="-5" dirty="0">
                <a:latin typeface="Arial"/>
                <a:cs typeface="Arial"/>
              </a:rPr>
              <a:t/>
            </a:r>
            <a:r>
              <a:rPr dirty="0">
                <a:latin typeface="Arial"/>
                <a:cs typeface="Arial"/>
              </a:rPr>
              <a:t/>
            </a:r>
            <a:r>
              <a:rPr spc="-5" dirty="0">
                <a:latin typeface="Arial"/>
                <a:cs typeface="Arial"/>
              </a:rPr>
              <a:t/>
            </a:r>
            <a:r>
              <a:rPr dirty="0">
                <a:latin typeface="Arial"/>
                <a:cs typeface="Arial"/>
              </a:rPr>
              <a:t/>
            </a:r>
            <a:r>
              <a:rPr spc="-5" dirty="0">
                <a:latin typeface="Arial"/>
                <a:cs typeface="Arial"/>
              </a:rPr>
              <a:t/>
            </a:r>
            <a:r>
              <a:rPr dirty="0">
                <a:latin typeface="Arial"/>
                <a:cs typeface="Arial"/>
              </a:rPr>
              <a:t/>
            </a:r>
            <a:r>
              <a:rPr spc="-5" dirty="0">
                <a:latin typeface="Arial"/>
                <a:cs typeface="Arial"/>
              </a:rPr>
              <a:t/>
            </a:r>
            <a:r>
              <a:rPr spc="-20" dirty="0">
                <a:latin typeface="Arial"/>
                <a:cs typeface="Arial"/>
              </a:rPr>
              <a:t/>
            </a:r>
            <a:r>
              <a:rPr dirty="0">
                <a:latin typeface="Arial"/>
                <a:cs typeface="Arial"/>
              </a:rPr>
              <a:t/>
            </a:r>
            <a:r>
              <a:rPr spc="-25" dirty="0">
                <a:latin typeface="Arial"/>
                <a:cs typeface="Arial"/>
              </a:rPr>
              <a:t/>
            </a:r>
            <a:endParaRPr dirty="0">
              <a:latin typeface="Arial"/>
              <a:cs typeface="Arial"/>
            </a:endParaRPr>
          </a:p>
        </p:txBody>
      </p:sp>
      <p:sp>
        <p:nvSpPr>
          <p:cNvPr id="6" name="object 4">
            <a:extLst>
              <a:ext uri="{FF2B5EF4-FFF2-40B4-BE49-F238E27FC236}">
                <a16:creationId xmlns:a16="http://schemas.microsoft.com/office/drawing/2014/main" id="{F6A77A0E-C576-1F7D-8130-00E90B4D5EA3}"/>
              </a:ext>
            </a:extLst>
          </p:cNvPr>
          <p:cNvSpPr txBox="1"/>
          <p:nvPr/>
        </p:nvSpPr>
        <p:spPr>
          <a:xfrm>
            <a:off x="9829556" y="5768940"/>
            <a:ext cx="1402080" cy="132080"/>
          </a:xfrm>
          <a:prstGeom prst="rect">
            <a:avLst/>
          </a:prstGeom>
        </p:spPr>
        <p:txBody>
          <a:bodyPr vert="horz" wrap="square" lIns="0" tIns="12700" rIns="0" bIns="0" rtlCol="0">
            <a:spAutoFit/>
          </a:bodyPr>
          <a:lstStyle/>
          <a:p>
            <a:pPr marL="12700">
              <a:lnSpc>
                <a:spcPct val="100000"/>
              </a:lnSpc>
              <a:spcBef>
                <a:spcPts val="100"/>
              </a:spcBef>
            </a:pPr>
            <a:r>
              <a:rPr sz="644" dirty="0">
                <a:latin typeface="Arial"/>
                <a:cs typeface="Arial"/>
              </a:rPr>
              <a:t>Image source : unsplash.com, 2021</a:t>
            </a:r>
            <a:r>
              <a:rPr sz="644" spc="-40" dirty="0">
                <a:latin typeface="Arial"/>
                <a:cs typeface="Arial"/>
              </a:rPr>
              <a:t/>
            </a:r>
            <a:r>
              <a:rPr sz="644" dirty="0">
                <a:latin typeface="Arial"/>
                <a:cs typeface="Arial"/>
              </a:rPr>
              <a:t/>
            </a:r>
            <a:r>
              <a:rPr sz="644" spc="-40" dirty="0">
                <a:latin typeface="Arial"/>
                <a:cs typeface="Arial"/>
              </a:rPr>
              <a:t/>
            </a:r>
            <a:r>
              <a:rPr sz="644" dirty="0">
                <a:latin typeface="Arial"/>
                <a:cs typeface="Arial"/>
              </a:rPr>
              <a:t/>
            </a:r>
            <a:r>
              <a:rPr sz="644" spc="-40" dirty="0">
                <a:latin typeface="Arial"/>
                <a:cs typeface="Arial"/>
              </a:rPr>
              <a:t/>
            </a:r>
            <a:r>
              <a:rPr sz="644" spc="-20" dirty="0">
                <a:latin typeface="Arial"/>
                <a:cs typeface="Arial"/>
              </a:rPr>
              <a:t/>
            </a:r>
            <a:endParaRPr sz="700">
              <a:latin typeface="Arial"/>
              <a:cs typeface="Arial"/>
            </a:endParaRPr>
          </a:p>
        </p:txBody>
      </p:sp>
    </p:spTree>
    <p:extLst>
      <p:ext uri="{BB962C8B-B14F-4D97-AF65-F5344CB8AC3E}">
        <p14:creationId xmlns:p14="http://schemas.microsoft.com/office/powerpoint/2010/main" val="313657905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89C96-8856-F6EE-3FC3-6EF2D8AE67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0685C2-D0B1-6EBA-11AB-BCDB344DF163}"/>
              </a:ext>
            </a:extLst>
          </p:cNvPr>
          <p:cNvSpPr>
            <a:spLocks noGrp="1"/>
          </p:cNvSpPr>
          <p:nvPr>
            <p:ph type="title"/>
          </p:nvPr>
        </p:nvSpPr>
        <p:spPr>
          <a:xfrm>
            <a:off x="654300" y="572973"/>
            <a:ext cx="8807200" cy="1024578"/>
          </a:xfrm>
        </p:spPr>
        <p:txBody>
          <a:bodyPr/>
          <a:lstStyle/>
          <a:p>
            <a:pPr marL="17780">
              <a:lnSpc>
                <a:spcPct val="100000"/>
              </a:lnSpc>
              <a:spcBef>
                <a:spcPts val="80"/>
              </a:spcBef>
            </a:pPr>
            <a:r>
              <a:rPr lang="en-US" sz="2208" spc="-20" dirty="0"/>
              <a:t>Copenhague comme exemple de bonne pratiqueSustainable mobilité in today's Copenhagen</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2400" spc="-10" dirty="0"/>
            </a:br>
            <a:r>
              <a:rPr lang="en-US" sz="1840" spc="-10" dirty="0">
                <a:solidFill>
                  <a:srgbClr val="00518E"/>
                </a:solidFill>
                <a:latin typeface="Arial"/>
                <a:cs typeface="Arial"/>
              </a:rPr>
              <a:t/>
            </a:r>
          </a:p>
        </p:txBody>
      </p:sp>
      <p:sp>
        <p:nvSpPr>
          <p:cNvPr id="6" name="object 4">
            <a:extLst>
              <a:ext uri="{FF2B5EF4-FFF2-40B4-BE49-F238E27FC236}">
                <a16:creationId xmlns:a16="http://schemas.microsoft.com/office/drawing/2014/main" id="{70753C5D-FCE3-01B4-A12A-60AE49787703}"/>
              </a:ext>
            </a:extLst>
          </p:cNvPr>
          <p:cNvSpPr txBox="1"/>
          <p:nvPr/>
        </p:nvSpPr>
        <p:spPr>
          <a:xfrm>
            <a:off x="9677156" y="5303593"/>
            <a:ext cx="1402080" cy="132080"/>
          </a:xfrm>
          <a:prstGeom prst="rect">
            <a:avLst/>
          </a:prstGeom>
        </p:spPr>
        <p:txBody>
          <a:bodyPr vert="horz" wrap="square" lIns="0" tIns="12700" rIns="0" bIns="0" rtlCol="0">
            <a:spAutoFit/>
          </a:bodyPr>
          <a:lstStyle/>
          <a:p>
            <a:pPr marL="12700">
              <a:lnSpc>
                <a:spcPct val="100000"/>
              </a:lnSpc>
              <a:spcBef>
                <a:spcPts val="100"/>
              </a:spcBef>
            </a:pPr>
            <a:r>
              <a:rPr sz="644" dirty="0">
                <a:latin typeface="Arial"/>
                <a:cs typeface="Arial"/>
              </a:rPr>
              <a:t>Image source : unsplash.com, 2021</a:t>
            </a:r>
            <a:r>
              <a:rPr sz="644" spc="-40" dirty="0">
                <a:latin typeface="Arial"/>
                <a:cs typeface="Arial"/>
              </a:rPr>
              <a:t/>
            </a:r>
            <a:r>
              <a:rPr sz="644" dirty="0">
                <a:latin typeface="Arial"/>
                <a:cs typeface="Arial"/>
              </a:rPr>
              <a:t/>
            </a:r>
            <a:r>
              <a:rPr sz="644" spc="-40" dirty="0">
                <a:latin typeface="Arial"/>
                <a:cs typeface="Arial"/>
              </a:rPr>
              <a:t/>
            </a:r>
            <a:r>
              <a:rPr sz="644" dirty="0">
                <a:latin typeface="Arial"/>
                <a:cs typeface="Arial"/>
              </a:rPr>
              <a:t/>
            </a:r>
            <a:r>
              <a:rPr sz="644" spc="-40" dirty="0">
                <a:latin typeface="Arial"/>
                <a:cs typeface="Arial"/>
              </a:rPr>
              <a:t/>
            </a:r>
            <a:r>
              <a:rPr sz="644" spc="-20" dirty="0">
                <a:latin typeface="Arial"/>
                <a:cs typeface="Arial"/>
              </a:rPr>
              <a:t/>
            </a:r>
            <a:endParaRPr sz="700">
              <a:latin typeface="Arial"/>
              <a:cs typeface="Arial"/>
            </a:endParaRPr>
          </a:p>
        </p:txBody>
      </p:sp>
      <p:pic>
        <p:nvPicPr>
          <p:cNvPr id="4" name="object 2">
            <a:extLst>
              <a:ext uri="{FF2B5EF4-FFF2-40B4-BE49-F238E27FC236}">
                <a16:creationId xmlns:a16="http://schemas.microsoft.com/office/drawing/2014/main" id="{07ED92BE-758B-5038-75A5-7EB318AFFB20}"/>
              </a:ext>
            </a:extLst>
          </p:cNvPr>
          <p:cNvPicPr/>
          <p:nvPr/>
        </p:nvPicPr>
        <p:blipFill>
          <a:blip r:embed="rId2" cstate="print"/>
          <a:stretch>
            <a:fillRect/>
          </a:stretch>
        </p:blipFill>
        <p:spPr>
          <a:xfrm>
            <a:off x="7698030" y="1960318"/>
            <a:ext cx="4263052" cy="3343275"/>
          </a:xfrm>
          <a:prstGeom prst="rect">
            <a:avLst/>
          </a:prstGeom>
        </p:spPr>
      </p:pic>
      <p:sp>
        <p:nvSpPr>
          <p:cNvPr id="7" name="object 4">
            <a:extLst>
              <a:ext uri="{FF2B5EF4-FFF2-40B4-BE49-F238E27FC236}">
                <a16:creationId xmlns:a16="http://schemas.microsoft.com/office/drawing/2014/main" id="{A97989DB-F402-B078-B622-19D6C46FB010}"/>
              </a:ext>
            </a:extLst>
          </p:cNvPr>
          <p:cNvSpPr txBox="1"/>
          <p:nvPr/>
        </p:nvSpPr>
        <p:spPr>
          <a:xfrm>
            <a:off x="654300" y="1638264"/>
            <a:ext cx="6965700" cy="3834768"/>
          </a:xfrm>
          <a:prstGeom prst="rect">
            <a:avLst/>
          </a:prstGeom>
        </p:spPr>
        <p:txBody>
          <a:bodyPr vert="horz" wrap="square" lIns="0" tIns="12700" rIns="0" bIns="0" rtlCol="0">
            <a:spAutoFit/>
          </a:bodyPr>
          <a:lstStyle/>
          <a:p>
            <a:pPr marL="24130">
              <a:lnSpc>
                <a:spcPct val="100000"/>
              </a:lnSpc>
              <a:spcBef>
                <a:spcPts val="1964"/>
              </a:spcBef>
            </a:pPr>
            <a:r>
              <a:rPr sz="1840" b="1" spc="-10" dirty="0">
                <a:solidFill>
                  <a:srgbClr val="006B93"/>
                </a:solidFill>
                <a:latin typeface="Arial"/>
                <a:cs typeface="Arial"/>
              </a:rPr>
              <a:t>Mesures</a:t>
            </a:r>
            <a:endParaRPr sz="1650" dirty="0">
              <a:latin typeface="Arial"/>
              <a:cs typeface="Arial"/>
            </a:endParaRPr>
          </a:p>
          <a:p>
            <a:pPr marL="309880" indent="-285750">
              <a:lnSpc>
                <a:spcPct val="100000"/>
              </a:lnSpc>
              <a:spcBef>
                <a:spcPts val="725"/>
              </a:spcBef>
              <a:buClr>
                <a:srgbClr val="006B93"/>
              </a:buClr>
              <a:buSzPct val="109090"/>
              <a:buFont typeface="Wingdings" panose="05000000000000000000" pitchFamily="2" charset="2"/>
              <a:buChar char="q"/>
              <a:tabLst>
                <a:tab pos="202565" algn="l"/>
              </a:tabLst>
            </a:pPr>
            <a:r>
              <a:rPr sz="1800" dirty="0">
                <a:latin typeface="Arial"/>
                <a:cs typeface="Arial"/>
              </a:rPr>
              <a:t>Optimization</a:t>
            </a:r>
            <a:r>
              <a:rPr sz="1800" spc="260" dirty="0">
                <a:latin typeface="Arial"/>
                <a:cs typeface="Arial"/>
              </a:rPr>
              <a:t> </a:t>
            </a:r>
            <a:r>
              <a:rPr sz="1800" dirty="0">
                <a:latin typeface="Arial"/>
                <a:cs typeface="Arial"/>
              </a:rPr>
              <a:t>of</a:t>
            </a:r>
            <a:r>
              <a:rPr sz="1800" spc="254" dirty="0">
                <a:latin typeface="Arial"/>
                <a:cs typeface="Arial"/>
              </a:rPr>
              <a:t> </a:t>
            </a:r>
            <a:r>
              <a:rPr sz="1800" dirty="0">
                <a:latin typeface="Arial"/>
                <a:cs typeface="Arial"/>
              </a:rPr>
              <a:t>transport</a:t>
            </a:r>
            <a:r>
              <a:rPr sz="1800" spc="225" dirty="0">
                <a:latin typeface="Arial"/>
                <a:cs typeface="Arial"/>
              </a:rPr>
              <a:t> </a:t>
            </a:r>
            <a:r>
              <a:rPr sz="1800" spc="-10" dirty="0">
                <a:latin typeface="Arial"/>
                <a:cs typeface="Arial"/>
              </a:rPr>
              <a:t>infrastructures</a:t>
            </a:r>
            <a:endParaRPr sz="1800" dirty="0">
              <a:latin typeface="Arial"/>
              <a:cs typeface="Arial"/>
            </a:endParaRPr>
          </a:p>
          <a:p>
            <a:pPr marL="309880" indent="-285750">
              <a:lnSpc>
                <a:spcPct val="100000"/>
              </a:lnSpc>
              <a:spcBef>
                <a:spcPts val="730"/>
              </a:spcBef>
              <a:buClr>
                <a:srgbClr val="006B93"/>
              </a:buClr>
              <a:buSzPct val="109090"/>
              <a:buFont typeface="Wingdings" panose="05000000000000000000" pitchFamily="2" charset="2"/>
              <a:buChar char="q"/>
              <a:tabLst>
                <a:tab pos="203835" algn="l"/>
              </a:tabLst>
            </a:pPr>
            <a:r>
              <a:rPr sz="1656" dirty="0">
                <a:latin typeface="Arial"/>
                <a:cs typeface="Arial"/>
              </a:rPr>
              <a:t>Extension of the métro by a Ville Ring line</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5" dirty="0">
                <a:latin typeface="Arial"/>
                <a:cs typeface="Arial"/>
              </a:rPr>
              <a:t/>
            </a:r>
            <a:r>
              <a:rPr sz="1656" spc="-20" dirty="0">
                <a:latin typeface="Arial"/>
                <a:cs typeface="Arial"/>
              </a:rPr>
              <a:t/>
            </a:r>
            <a:endParaRPr sz="1800" dirty="0">
              <a:latin typeface="Arial"/>
              <a:cs typeface="Arial"/>
            </a:endParaRPr>
          </a:p>
          <a:p>
            <a:pPr marL="309880" marR="588645" indent="-285750">
              <a:lnSpc>
                <a:spcPts val="1780"/>
              </a:lnSpc>
              <a:spcBef>
                <a:spcPts val="960"/>
              </a:spcBef>
              <a:buClr>
                <a:srgbClr val="006B93"/>
              </a:buClr>
              <a:buSzPct val="109090"/>
              <a:buFont typeface="Wingdings" panose="05000000000000000000" pitchFamily="2" charset="2"/>
              <a:buChar char="q"/>
              <a:tabLst>
                <a:tab pos="204470" algn="l"/>
              </a:tabLst>
            </a:pPr>
            <a:r>
              <a:rPr sz="1656" dirty="0">
                <a:latin typeface="Arial"/>
                <a:cs typeface="Arial"/>
              </a:rPr>
              <a:t>Coordination of public transportation (bus, train, métro) to make it easier to combine them</a:t>
            </a:r>
            <a:r>
              <a:rPr sz="1656" spc="-25"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3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spc="-20" dirty="0">
                <a:latin typeface="Arial"/>
                <a:cs typeface="Arial"/>
              </a:rPr>
              <a:t/>
            </a:r>
            <a:endParaRPr sz="1800" dirty="0">
              <a:latin typeface="Arial"/>
              <a:cs typeface="Arial"/>
            </a:endParaRPr>
          </a:p>
          <a:p>
            <a:pPr marL="309880" marR="356235" indent="-285750">
              <a:lnSpc>
                <a:spcPts val="1780"/>
              </a:lnSpc>
              <a:spcBef>
                <a:spcPts val="945"/>
              </a:spcBef>
              <a:buClr>
                <a:srgbClr val="006B93"/>
              </a:buClr>
              <a:buSzPct val="109090"/>
              <a:buFont typeface="Wingdings" panose="05000000000000000000" pitchFamily="2" charset="2"/>
              <a:buChar char="q"/>
              <a:tabLst>
                <a:tab pos="204470" algn="l"/>
              </a:tabLst>
            </a:pPr>
            <a:r>
              <a:rPr sz="1656" dirty="0">
                <a:latin typeface="Arial"/>
                <a:cs typeface="Arial"/>
              </a:rPr>
              <a:t>Provision of ville bikes, vélo stationnement spaces at train gares, and the option of taking your bike with you on the métro, train, and bus</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spc="-10" dirty="0">
                <a:latin typeface="Arial"/>
                <a:cs typeface="Arial"/>
              </a:rPr>
              <a:t/>
            </a:r>
            <a:r>
              <a:rPr lang="en-US" sz="1656" spc="-10" dirty="0">
                <a:latin typeface="Arial"/>
                <a:cs typeface="Arial"/>
              </a:rPr>
              <a:t/>
            </a:r>
            <a:r>
              <a:rPr sz="1656" spc="-1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lang="en-US" sz="1656" dirty="0">
                <a:latin typeface="Arial"/>
                <a:cs typeface="Arial"/>
              </a:rPr>
              <a:t/>
            </a:r>
            <a:r>
              <a:rPr sz="1656" spc="-25" dirty="0">
                <a:latin typeface="Arial"/>
                <a:cs typeface="Arial"/>
              </a:rPr>
              <a:t/>
            </a:r>
            <a:r>
              <a:rPr sz="1656" dirty="0">
                <a:latin typeface="Arial"/>
                <a:cs typeface="Arial"/>
              </a:rPr>
              <a:t/>
            </a:r>
            <a:r>
              <a:rPr sz="1656" spc="-15" dirty="0">
                <a:latin typeface="Arial"/>
                <a:cs typeface="Arial"/>
              </a:rPr>
              <a:t/>
            </a:r>
            <a:r>
              <a:rPr sz="1656" spc="-25" dirty="0">
                <a:latin typeface="Arial"/>
                <a:cs typeface="Arial"/>
              </a:rPr>
              <a:t/>
            </a:r>
            <a:endParaRPr sz="1800" dirty="0">
              <a:latin typeface="Arial"/>
              <a:cs typeface="Arial"/>
            </a:endParaRPr>
          </a:p>
          <a:p>
            <a:pPr marL="309880" marR="2130425" indent="-285750">
              <a:lnSpc>
                <a:spcPct val="101299"/>
              </a:lnSpc>
              <a:spcBef>
                <a:spcPts val="580"/>
              </a:spcBef>
              <a:buClr>
                <a:srgbClr val="006B93"/>
              </a:buClr>
              <a:buSzPct val="109090"/>
              <a:buFont typeface="Wingdings" panose="05000000000000000000" pitchFamily="2" charset="2"/>
              <a:buChar char="q"/>
              <a:tabLst>
                <a:tab pos="203835" algn="l"/>
              </a:tabLst>
            </a:pPr>
            <a:r>
              <a:rPr sz="1656" spc="-25" dirty="0">
                <a:latin typeface="Arial"/>
                <a:cs typeface="Arial"/>
              </a:rPr>
              <a:t>Amélioration of trafic flow through targeted Trafic gestion :</a:t>
            </a:r>
            <a:r>
              <a:rPr sz="1656" spc="-60" dirty="0">
                <a:latin typeface="Arial"/>
                <a:cs typeface="Arial"/>
              </a:rPr>
              <a:t/>
            </a:r>
            <a:r>
              <a:rPr sz="1656" dirty="0">
                <a:latin typeface="Arial"/>
                <a:cs typeface="Arial"/>
              </a:rPr>
              <a:t/>
            </a:r>
            <a:r>
              <a:rPr sz="1656" spc="-60" dirty="0">
                <a:latin typeface="Arial"/>
                <a:cs typeface="Arial"/>
              </a:rPr>
              <a:t/>
            </a:r>
            <a:r>
              <a:rPr sz="1656" spc="-20" dirty="0">
                <a:latin typeface="Arial"/>
                <a:cs typeface="Arial"/>
              </a:rPr>
              <a:t/>
            </a:r>
            <a:r>
              <a:rPr sz="1656" spc="-55" dirty="0">
                <a:latin typeface="Arial"/>
                <a:cs typeface="Arial"/>
              </a:rPr>
              <a:t/>
            </a:r>
            <a:r>
              <a:rPr sz="1656" spc="-10" dirty="0">
                <a:latin typeface="Arial"/>
                <a:cs typeface="Arial"/>
              </a:rPr>
              <a:t/>
            </a:r>
            <a:r>
              <a:rPr sz="1656" spc="-60" dirty="0">
                <a:latin typeface="Arial"/>
                <a:cs typeface="Arial"/>
              </a:rPr>
              <a:t/>
            </a:r>
            <a:r>
              <a:rPr sz="1656" spc="-20" dirty="0">
                <a:latin typeface="Arial"/>
                <a:cs typeface="Arial"/>
              </a:rPr>
              <a:t/>
            </a:r>
            <a:r>
              <a:rPr sz="1656" spc="-55" dirty="0">
                <a:latin typeface="Arial"/>
                <a:cs typeface="Arial"/>
              </a:rPr>
              <a:t/>
            </a:r>
            <a:r>
              <a:rPr sz="1656" spc="-10" dirty="0">
                <a:latin typeface="Arial"/>
                <a:cs typeface="Arial"/>
              </a:rPr>
              <a:t/>
            </a:r>
            <a:r>
              <a:rPr sz="1656" spc="-50" dirty="0">
                <a:latin typeface="Arial"/>
                <a:cs typeface="Arial"/>
              </a:rPr>
              <a:t/>
            </a:r>
            <a:r>
              <a:rPr sz="1656" spc="-10" dirty="0">
                <a:latin typeface="Arial"/>
                <a:cs typeface="Arial"/>
              </a:rPr>
              <a:t/>
            </a:r>
            <a:endParaRPr sz="1800" dirty="0">
              <a:latin typeface="Arial"/>
              <a:cs typeface="Arial"/>
            </a:endParaRPr>
          </a:p>
          <a:p>
            <a:pPr marL="885825" marR="996315" indent="-285750">
              <a:lnSpc>
                <a:spcPts val="1560"/>
              </a:lnSpc>
              <a:spcBef>
                <a:spcPts val="495"/>
              </a:spcBef>
              <a:buClr>
                <a:srgbClr val="890F00"/>
              </a:buClr>
              <a:buFont typeface="Wingdings" panose="05000000000000000000" pitchFamily="2" charset="2"/>
              <a:buChar char="v"/>
            </a:pPr>
            <a:r>
              <a:rPr sz="1472" spc="-10" dirty="0">
                <a:latin typeface="Arial"/>
                <a:cs typeface="Arial"/>
              </a:rPr>
              <a:t>Définition of service targets : Comment quickly should cyclistes, piétons, bus, and voitures reach their destination ?</a:t>
            </a:r>
            <a:r>
              <a:rPr sz="1472" spc="-35" dirty="0">
                <a:latin typeface="Arial"/>
                <a:cs typeface="Arial"/>
              </a:rPr>
              <a:t/>
            </a:r>
            <a:r>
              <a:rPr sz="1472" dirty="0">
                <a:latin typeface="Arial"/>
                <a:cs typeface="Arial"/>
              </a:rPr>
              <a:t/>
            </a:r>
            <a:r>
              <a:rPr sz="1472" spc="-45"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40"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40" dirty="0">
                <a:latin typeface="Arial"/>
                <a:cs typeface="Arial"/>
              </a:rPr>
              <a:t/>
            </a:r>
            <a:r>
              <a:rPr sz="1472" dirty="0">
                <a:latin typeface="Arial"/>
                <a:cs typeface="Arial"/>
              </a:rPr>
              <a:t/>
            </a:r>
            <a:r>
              <a:rPr sz="1472" spc="-40" dirty="0">
                <a:latin typeface="Arial"/>
                <a:cs typeface="Arial"/>
              </a:rPr>
              <a:t/>
            </a:r>
            <a:r>
              <a:rPr sz="1472" spc="-10" dirty="0">
                <a:latin typeface="Arial"/>
                <a:cs typeface="Arial"/>
              </a:rPr>
              <a:t/>
            </a:r>
            <a:r>
              <a:rPr sz="1472" dirty="0">
                <a:latin typeface="Arial"/>
                <a:cs typeface="Arial"/>
              </a:rPr>
              <a:t/>
            </a:r>
            <a:r>
              <a:rPr sz="1472" spc="-50" dirty="0">
                <a:latin typeface="Arial"/>
                <a:cs typeface="Arial"/>
              </a:rPr>
              <a:t/>
            </a:r>
            <a:r>
              <a:rPr sz="1472" dirty="0">
                <a:latin typeface="Arial"/>
                <a:cs typeface="Arial"/>
              </a:rPr>
              <a:t/>
            </a:r>
            <a:r>
              <a:rPr lang="en-US" sz="1472" dirty="0">
                <a:latin typeface="Arial"/>
                <a:cs typeface="Arial"/>
              </a:rPr>
              <a:t/>
            </a:r>
            <a:r>
              <a:rPr sz="1472" spc="-45" dirty="0">
                <a:latin typeface="Arial"/>
                <a:cs typeface="Arial"/>
              </a:rPr>
              <a:t/>
            </a:r>
            <a:r>
              <a:rPr sz="1472" dirty="0">
                <a:latin typeface="Arial"/>
                <a:cs typeface="Arial"/>
              </a:rPr>
              <a:t/>
            </a:r>
            <a:r>
              <a:rPr sz="1472" spc="-45" dirty="0">
                <a:latin typeface="Arial"/>
                <a:cs typeface="Arial"/>
              </a:rPr>
              <a:t/>
            </a:r>
            <a:r>
              <a:rPr sz="1472" dirty="0">
                <a:latin typeface="Arial"/>
                <a:cs typeface="Arial"/>
              </a:rPr>
              <a:t/>
            </a:r>
            <a:r>
              <a:rPr sz="1472" spc="-45" dirty="0">
                <a:latin typeface="Arial"/>
                <a:cs typeface="Arial"/>
              </a:rPr>
              <a:t/>
            </a:r>
            <a:r>
              <a:rPr sz="1472" dirty="0">
                <a:latin typeface="Arial"/>
                <a:cs typeface="Arial"/>
              </a:rPr>
              <a:t/>
            </a:r>
            <a:r>
              <a:rPr sz="1472" spc="-45" dirty="0">
                <a:latin typeface="Arial"/>
                <a:cs typeface="Arial"/>
              </a:rPr>
              <a:t/>
            </a:r>
            <a:r>
              <a:rPr sz="1472" dirty="0">
                <a:latin typeface="Arial"/>
                <a:cs typeface="Arial"/>
              </a:rPr>
              <a:t/>
            </a:r>
            <a:r>
              <a:rPr sz="1472" spc="-45" dirty="0">
                <a:latin typeface="Arial"/>
                <a:cs typeface="Arial"/>
              </a:rPr>
              <a:t/>
            </a:r>
            <a:r>
              <a:rPr sz="1472" spc="-10" dirty="0">
                <a:latin typeface="Arial"/>
                <a:cs typeface="Arial"/>
              </a:rPr>
              <a:t/>
            </a:r>
            <a:endParaRPr sz="1600" dirty="0">
              <a:latin typeface="Arial"/>
              <a:cs typeface="Arial"/>
            </a:endParaRPr>
          </a:p>
          <a:p>
            <a:pPr marL="886460" indent="-285750">
              <a:lnSpc>
                <a:spcPct val="100000"/>
              </a:lnSpc>
              <a:spcBef>
                <a:spcPts val="190"/>
              </a:spcBef>
              <a:buClr>
                <a:srgbClr val="890F00"/>
              </a:buClr>
              <a:buFont typeface="Wingdings" panose="05000000000000000000" pitchFamily="2" charset="2"/>
              <a:buChar char="v"/>
            </a:pPr>
            <a:r>
              <a:rPr sz="1472" spc="-10" dirty="0">
                <a:latin typeface="Arial"/>
                <a:cs typeface="Arial"/>
              </a:rPr>
              <a:t>Définition of preferential rights</a:t>
            </a:r>
            <a:r>
              <a:rPr sz="1472" spc="5" dirty="0">
                <a:latin typeface="Arial"/>
                <a:cs typeface="Arial"/>
              </a:rPr>
              <a:t/>
            </a:r>
            <a:r>
              <a:rPr sz="1472" dirty="0">
                <a:latin typeface="Arial"/>
                <a:cs typeface="Arial"/>
              </a:rPr>
              <a:t/>
            </a:r>
            <a:r>
              <a:rPr sz="1472" spc="-20" dirty="0">
                <a:latin typeface="Arial"/>
                <a:cs typeface="Arial"/>
              </a:rPr>
              <a:t/>
            </a:r>
            <a:r>
              <a:rPr sz="1472" spc="-15" dirty="0">
                <a:latin typeface="Arial"/>
                <a:cs typeface="Arial"/>
              </a:rPr>
              <a:t/>
            </a:r>
            <a:r>
              <a:rPr sz="1472" spc="-10" dirty="0">
                <a:latin typeface="Arial"/>
                <a:cs typeface="Arial"/>
              </a:rPr>
              <a:t/>
            </a:r>
            <a:endParaRPr sz="1600" dirty="0">
              <a:latin typeface="Arial"/>
              <a:cs typeface="Arial"/>
            </a:endParaRPr>
          </a:p>
        </p:txBody>
      </p:sp>
    </p:spTree>
    <p:extLst>
      <p:ext uri="{BB962C8B-B14F-4D97-AF65-F5344CB8AC3E}">
        <p14:creationId xmlns:p14="http://schemas.microsoft.com/office/powerpoint/2010/main" val="395278067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0DD37-97F3-89ED-49CD-81711EDCA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5308BA-F7D1-DC0B-4483-3D17F685BA4C}"/>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pratiqueThe vélo ville….</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p>
        </p:txBody>
      </p:sp>
      <p:pic>
        <p:nvPicPr>
          <p:cNvPr id="4" name="object 2">
            <a:extLst>
              <a:ext uri="{FF2B5EF4-FFF2-40B4-BE49-F238E27FC236}">
                <a16:creationId xmlns:a16="http://schemas.microsoft.com/office/drawing/2014/main" id="{A140FCB3-0C92-7D25-3CA0-7024935A0901}"/>
              </a:ext>
            </a:extLst>
          </p:cNvPr>
          <p:cNvPicPr/>
          <p:nvPr/>
        </p:nvPicPr>
        <p:blipFill>
          <a:blip r:embed="rId2" cstate="print"/>
          <a:stretch>
            <a:fillRect/>
          </a:stretch>
        </p:blipFill>
        <p:spPr>
          <a:xfrm>
            <a:off x="697740" y="1612900"/>
            <a:ext cx="10796519" cy="4081462"/>
          </a:xfrm>
          <a:prstGeom prst="rect">
            <a:avLst/>
          </a:prstGeom>
        </p:spPr>
      </p:pic>
      <p:sp>
        <p:nvSpPr>
          <p:cNvPr id="14" name="TextBox 13">
            <a:extLst>
              <a:ext uri="{FF2B5EF4-FFF2-40B4-BE49-F238E27FC236}">
                <a16:creationId xmlns:a16="http://schemas.microsoft.com/office/drawing/2014/main" id="{BB3ABD4E-500C-F292-3870-655641D7DFBF}"/>
              </a:ext>
            </a:extLst>
          </p:cNvPr>
          <p:cNvSpPr txBox="1"/>
          <p:nvPr/>
        </p:nvSpPr>
        <p:spPr>
          <a:xfrm>
            <a:off x="2616103" y="6036921"/>
            <a:ext cx="6101542" cy="9689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dirty="0">
                <a:hlinkClick r:id="rId3"/>
              </a:rPr>
              <a:t>https://www.youtube.com/watch?v=u6Fsu3EXk4M</a:t>
            </a:r>
            <a:endParaRPr lang="en-US" sz="1800" dirty="0"/>
          </a:p>
          <a:p>
            <a:endParaRPr lang="en-US" dirty="0"/>
          </a:p>
        </p:txBody>
      </p:sp>
      <p:sp>
        <p:nvSpPr>
          <p:cNvPr id="5" name="object 4">
            <a:extLst>
              <a:ext uri="{FF2B5EF4-FFF2-40B4-BE49-F238E27FC236}">
                <a16:creationId xmlns:a16="http://schemas.microsoft.com/office/drawing/2014/main" id="{7D2B7409-2C5C-085B-837B-E8C7DDBC6132}"/>
              </a:ext>
            </a:extLst>
          </p:cNvPr>
          <p:cNvSpPr txBox="1"/>
          <p:nvPr/>
        </p:nvSpPr>
        <p:spPr>
          <a:xfrm>
            <a:off x="9622071" y="5799601"/>
            <a:ext cx="1614170" cy="132080"/>
          </a:xfrm>
          <a:prstGeom prst="rect">
            <a:avLst/>
          </a:prstGeom>
        </p:spPr>
        <p:txBody>
          <a:bodyPr vert="horz" wrap="square" lIns="0" tIns="12700" rIns="0" bIns="0" rtlCol="0">
            <a:spAutoFit/>
          </a:bodyPr>
          <a:lstStyle/>
          <a:p>
            <a:pPr marL="12700">
              <a:lnSpc>
                <a:spcPct val="100000"/>
              </a:lnSpc>
              <a:spcBef>
                <a:spcPts val="100"/>
              </a:spcBef>
            </a:pPr>
            <a:r>
              <a:rPr sz="644" dirty="0">
                <a:latin typeface="Arial"/>
                <a:cs typeface="Arial"/>
              </a:rPr>
              <a:t>Image source : Ville of Copenhagen 2017</a:t>
            </a:r>
            <a:r>
              <a:rPr sz="644" spc="-30" dirty="0">
                <a:latin typeface="Arial"/>
                <a:cs typeface="Arial"/>
              </a:rPr>
              <a:t/>
            </a:r>
            <a:r>
              <a:rPr sz="644" dirty="0">
                <a:latin typeface="Arial"/>
                <a:cs typeface="Arial"/>
              </a:rPr>
              <a:t/>
            </a:r>
            <a:r>
              <a:rPr sz="644" spc="-25" dirty="0">
                <a:latin typeface="Arial"/>
                <a:cs typeface="Arial"/>
              </a:rPr>
              <a:t/>
            </a:r>
            <a:r>
              <a:rPr sz="644" dirty="0">
                <a:latin typeface="Arial"/>
                <a:cs typeface="Arial"/>
              </a:rPr>
              <a:t/>
            </a:r>
            <a:r>
              <a:rPr sz="644" spc="-30" dirty="0">
                <a:latin typeface="Arial"/>
                <a:cs typeface="Arial"/>
              </a:rPr>
              <a:t/>
            </a:r>
            <a:r>
              <a:rPr sz="644" dirty="0">
                <a:latin typeface="Arial"/>
                <a:cs typeface="Arial"/>
              </a:rPr>
              <a:t/>
            </a:r>
            <a:r>
              <a:rPr sz="644" spc="-25" dirty="0">
                <a:latin typeface="Arial"/>
                <a:cs typeface="Arial"/>
              </a:rPr>
              <a:t/>
            </a:r>
            <a:r>
              <a:rPr sz="644" dirty="0">
                <a:latin typeface="Arial"/>
                <a:cs typeface="Arial"/>
              </a:rPr>
              <a:t/>
            </a:r>
            <a:r>
              <a:rPr sz="644" spc="-25" dirty="0">
                <a:latin typeface="Arial"/>
                <a:cs typeface="Arial"/>
              </a:rPr>
              <a:t/>
            </a:r>
            <a:r>
              <a:rPr sz="644" spc="-20" dirty="0">
                <a:latin typeface="Arial"/>
                <a:cs typeface="Arial"/>
              </a:rPr>
              <a:t/>
            </a:r>
            <a:endParaRPr sz="700" dirty="0">
              <a:latin typeface="Arial"/>
              <a:cs typeface="Arial"/>
            </a:endParaRPr>
          </a:p>
        </p:txBody>
      </p:sp>
    </p:spTree>
    <p:extLst>
      <p:ext uri="{BB962C8B-B14F-4D97-AF65-F5344CB8AC3E}">
        <p14:creationId xmlns:p14="http://schemas.microsoft.com/office/powerpoint/2010/main" val="124117787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6D680-027F-197A-E7A0-E4105D139A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48F6A-1388-10A7-4982-F6B605F952BD}"/>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pratiqueThe vélo ville : modal répartition….</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p>
        </p:txBody>
      </p:sp>
      <p:pic>
        <p:nvPicPr>
          <p:cNvPr id="3" name="object 2">
            <a:extLst>
              <a:ext uri="{FF2B5EF4-FFF2-40B4-BE49-F238E27FC236}">
                <a16:creationId xmlns:a16="http://schemas.microsoft.com/office/drawing/2014/main" id="{FB470F70-CFA3-9113-130A-D0E431E918DC}"/>
              </a:ext>
            </a:extLst>
          </p:cNvPr>
          <p:cNvPicPr/>
          <p:nvPr/>
        </p:nvPicPr>
        <p:blipFill>
          <a:blip r:embed="rId2" cstate="print"/>
          <a:stretch>
            <a:fillRect/>
          </a:stretch>
        </p:blipFill>
        <p:spPr>
          <a:xfrm>
            <a:off x="1526908" y="2081118"/>
            <a:ext cx="8241727" cy="3776472"/>
          </a:xfrm>
          <a:prstGeom prst="rect">
            <a:avLst/>
          </a:prstGeom>
        </p:spPr>
      </p:pic>
      <p:sp>
        <p:nvSpPr>
          <p:cNvPr id="6" name="object 5">
            <a:extLst>
              <a:ext uri="{FF2B5EF4-FFF2-40B4-BE49-F238E27FC236}">
                <a16:creationId xmlns:a16="http://schemas.microsoft.com/office/drawing/2014/main" id="{F0B7AC9D-6745-EE91-0733-3595E79E750C}"/>
              </a:ext>
            </a:extLst>
          </p:cNvPr>
          <p:cNvSpPr txBox="1"/>
          <p:nvPr/>
        </p:nvSpPr>
        <p:spPr>
          <a:xfrm>
            <a:off x="6979710" y="6193728"/>
            <a:ext cx="2932430" cy="132080"/>
          </a:xfrm>
          <a:prstGeom prst="rect">
            <a:avLst/>
          </a:prstGeom>
        </p:spPr>
        <p:txBody>
          <a:bodyPr vert="horz" wrap="square" lIns="0" tIns="12700" rIns="0" bIns="0" rtlCol="0">
            <a:spAutoFit/>
          </a:bodyPr>
          <a:lstStyle/>
          <a:p>
            <a:pPr marL="12700">
              <a:lnSpc>
                <a:spcPct val="100000"/>
              </a:lnSpc>
              <a:spcBef>
                <a:spcPts val="100"/>
              </a:spcBef>
            </a:pPr>
            <a:r>
              <a:rPr sz="700" spc="-20" dirty="0">
                <a:latin typeface="Arial"/>
                <a:cs typeface="Arial"/>
              </a:rPr>
              <a:t>https://international.kk.dk/sites/international.kk.dk/files/velo-</a:t>
            </a:r>
            <a:r>
              <a:rPr sz="700" spc="-10" dirty="0">
                <a:latin typeface="Arial"/>
                <a:cs typeface="Arial"/>
              </a:rPr>
              <a:t>city_handout.pdf/</a:t>
            </a:r>
            <a:endParaRPr sz="700" dirty="0">
              <a:latin typeface="Arial"/>
              <a:cs typeface="Arial"/>
            </a:endParaRPr>
          </a:p>
        </p:txBody>
      </p:sp>
    </p:spTree>
    <p:extLst>
      <p:ext uri="{BB962C8B-B14F-4D97-AF65-F5344CB8AC3E}">
        <p14:creationId xmlns:p14="http://schemas.microsoft.com/office/powerpoint/2010/main" val="53423942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53492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B14B9-6C7E-F4DB-00EC-EED1D11660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6B38EB-6162-B850-4A43-C92AF6F78223}"/>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pratiqueThe vélo ville : cargo bike instead of a voiture…</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p>
        </p:txBody>
      </p:sp>
      <p:pic>
        <p:nvPicPr>
          <p:cNvPr id="4" name="object 5">
            <a:extLst>
              <a:ext uri="{FF2B5EF4-FFF2-40B4-BE49-F238E27FC236}">
                <a16:creationId xmlns:a16="http://schemas.microsoft.com/office/drawing/2014/main" id="{E1AB5EE6-3C16-8D5C-017C-9433DE4F4B8C}"/>
              </a:ext>
            </a:extLst>
          </p:cNvPr>
          <p:cNvPicPr/>
          <p:nvPr/>
        </p:nvPicPr>
        <p:blipFill>
          <a:blip r:embed="rId2" cstate="print"/>
          <a:stretch>
            <a:fillRect/>
          </a:stretch>
        </p:blipFill>
        <p:spPr>
          <a:xfrm>
            <a:off x="891540" y="1612900"/>
            <a:ext cx="5204460" cy="4081272"/>
          </a:xfrm>
          <a:prstGeom prst="rect">
            <a:avLst/>
          </a:prstGeom>
        </p:spPr>
      </p:pic>
      <p:sp>
        <p:nvSpPr>
          <p:cNvPr id="5" name="object 3">
            <a:extLst>
              <a:ext uri="{FF2B5EF4-FFF2-40B4-BE49-F238E27FC236}">
                <a16:creationId xmlns:a16="http://schemas.microsoft.com/office/drawing/2014/main" id="{48894754-8EBE-F087-DEAC-D3576129B87C}"/>
              </a:ext>
            </a:extLst>
          </p:cNvPr>
          <p:cNvSpPr txBox="1"/>
          <p:nvPr/>
        </p:nvSpPr>
        <p:spPr>
          <a:xfrm>
            <a:off x="6572942" y="2844482"/>
            <a:ext cx="5149215" cy="1723613"/>
          </a:xfrm>
          <a:prstGeom prst="rect">
            <a:avLst/>
          </a:prstGeom>
        </p:spPr>
        <p:txBody>
          <a:bodyPr vert="horz" wrap="square" lIns="0" tIns="50165" rIns="0" bIns="0" rtlCol="0">
            <a:spAutoFit/>
          </a:bodyPr>
          <a:lstStyle/>
          <a:p>
            <a:pPr marL="12700" marR="48260">
              <a:lnSpc>
                <a:spcPct val="91600"/>
              </a:lnSpc>
              <a:spcBef>
                <a:spcPts val="395"/>
              </a:spcBef>
            </a:pPr>
            <a:r>
              <a:rPr sz="2714" b="1" dirty="0">
                <a:solidFill>
                  <a:srgbClr val="006B93"/>
                </a:solidFill>
                <a:latin typeface="Arial"/>
                <a:cs typeface="Arial"/>
              </a:rPr>
              <a:t>25% of all families in Copenhagen with 2 enfants have a cargo bike. In 30% of households that own a cargo bike, it replaces a voiture.</a:t>
            </a:r>
            <a:r>
              <a:rPr sz="2714" b="1" spc="-20" dirty="0">
                <a:solidFill>
                  <a:srgbClr val="006B93"/>
                </a:solidFill>
                <a:latin typeface="Arial"/>
                <a:cs typeface="Arial"/>
              </a:rPr>
              <a:t/>
            </a:r>
            <a:r>
              <a:rPr dirty="0">
                <a:latin typeface="Arial"/>
                <a:cs typeface="Arial"/>
              </a:rPr>
              <a:t/>
            </a:r>
            <a:r>
              <a:rPr spc="-10" dirty="0">
                <a:latin typeface="Arial"/>
                <a:cs typeface="Arial"/>
              </a:rPr>
              <a:t/>
            </a:r>
            <a:r>
              <a:rPr dirty="0">
                <a:latin typeface="Arial"/>
                <a:cs typeface="Arial"/>
              </a:rPr>
              <a:t/>
            </a:r>
            <a:r>
              <a:rPr spc="-10" dirty="0">
                <a:latin typeface="Arial"/>
                <a:cs typeface="Arial"/>
              </a:rPr>
              <a:t/>
            </a:r>
            <a:r>
              <a:rPr dirty="0">
                <a:latin typeface="Arial"/>
                <a:cs typeface="Arial"/>
              </a:rPr>
              <a:t/>
            </a:r>
            <a:r>
              <a:rPr spc="-10" dirty="0">
                <a:latin typeface="Arial"/>
                <a:cs typeface="Arial"/>
              </a:rPr>
              <a:t/>
            </a:r>
            <a:r>
              <a:rPr dirty="0">
                <a:latin typeface="Arial"/>
                <a:cs typeface="Arial"/>
              </a:rPr>
              <a:t/>
            </a:r>
            <a:r>
              <a:rPr spc="-5" dirty="0">
                <a:latin typeface="Arial"/>
                <a:cs typeface="Arial"/>
              </a:rPr>
              <a:t/>
            </a:r>
            <a:r>
              <a:rPr dirty="0">
                <a:latin typeface="Arial"/>
                <a:cs typeface="Arial"/>
              </a:rPr>
              <a:t/>
            </a:r>
            <a:r>
              <a:rPr spc="-10" dirty="0">
                <a:latin typeface="Arial"/>
                <a:cs typeface="Arial"/>
              </a:rPr>
              <a:t/>
            </a:r>
            <a:r>
              <a:rPr dirty="0">
                <a:latin typeface="Arial"/>
                <a:cs typeface="Arial"/>
              </a:rPr>
              <a:t/>
            </a:r>
            <a:r>
              <a:rPr spc="-10" dirty="0">
                <a:latin typeface="Arial"/>
                <a:cs typeface="Arial"/>
              </a:rPr>
              <a:t/>
            </a:r>
            <a:r>
              <a:rPr dirty="0">
                <a:latin typeface="Arial"/>
                <a:cs typeface="Arial"/>
              </a:rPr>
              <a:t/>
            </a:r>
            <a:r>
              <a:rPr spc="-10" dirty="0">
                <a:latin typeface="Arial"/>
                <a:cs typeface="Arial"/>
              </a:rPr>
              <a:t/>
            </a:r>
            <a:r>
              <a:rPr dirty="0">
                <a:latin typeface="Arial"/>
                <a:cs typeface="Arial"/>
              </a:rPr>
              <a:t/>
            </a:r>
            <a:r>
              <a:rPr spc="-10" dirty="0">
                <a:latin typeface="Arial"/>
                <a:cs typeface="Arial"/>
              </a:rPr>
              <a:t/>
            </a:r>
            <a:r>
              <a:rPr dirty="0">
                <a:latin typeface="Arial"/>
                <a:cs typeface="Arial"/>
              </a:rPr>
              <a:t/>
            </a:r>
            <a:r>
              <a:rPr spc="-10" dirty="0">
                <a:latin typeface="Arial"/>
                <a:cs typeface="Arial"/>
              </a:rPr>
              <a:t/>
            </a:r>
            <a:r>
              <a:rPr dirty="0">
                <a:latin typeface="Arial"/>
                <a:cs typeface="Arial"/>
              </a:rPr>
              <a:t/>
            </a:r>
            <a:r>
              <a:rPr spc="-5" dirty="0">
                <a:latin typeface="Arial"/>
                <a:cs typeface="Arial"/>
              </a:rPr>
              <a:t/>
            </a:r>
            <a:r>
              <a:rPr dirty="0">
                <a:latin typeface="Arial"/>
                <a:cs typeface="Arial"/>
              </a:rPr>
              <a:t/>
            </a:r>
            <a:r>
              <a:rPr spc="-10" dirty="0">
                <a:latin typeface="Arial"/>
                <a:cs typeface="Arial"/>
              </a:rPr>
              <a:t/>
            </a:r>
            <a:r>
              <a:rPr dirty="0">
                <a:latin typeface="Arial"/>
                <a:cs typeface="Arial"/>
              </a:rPr>
              <a:t/>
            </a:r>
            <a:r>
              <a:rPr spc="-5" dirty="0">
                <a:latin typeface="Arial"/>
                <a:cs typeface="Arial"/>
              </a:rPr>
              <a:t/>
            </a:r>
            <a:r>
              <a:rPr dirty="0">
                <a:latin typeface="Arial"/>
                <a:cs typeface="Arial"/>
              </a:rPr>
              <a:t/>
            </a:r>
            <a:r>
              <a:rPr spc="-10" dirty="0">
                <a:latin typeface="Arial"/>
                <a:cs typeface="Arial"/>
              </a:rPr>
              <a:t/>
            </a:r>
            <a:r>
              <a:rPr dirty="0">
                <a:latin typeface="Arial"/>
                <a:cs typeface="Arial"/>
              </a:rPr>
              <a:t/>
            </a:r>
            <a:r>
              <a:rPr spc="-5" dirty="0">
                <a:latin typeface="Arial"/>
                <a:cs typeface="Arial"/>
              </a:rPr>
              <a:t/>
            </a:r>
            <a:r>
              <a:rPr lang="en-US" dirty="0">
                <a:latin typeface="Arial"/>
                <a:cs typeface="Arial"/>
              </a:rPr>
              <a:t/>
            </a:r>
            <a:r>
              <a:rPr spc="-15" dirty="0">
                <a:latin typeface="Arial"/>
                <a:cs typeface="Arial"/>
              </a:rPr>
              <a:t/>
            </a:r>
            <a:r>
              <a:rPr dirty="0">
                <a:latin typeface="Arial"/>
                <a:cs typeface="Arial"/>
              </a:rPr>
              <a:t/>
            </a:r>
            <a:r>
              <a:rPr spc="-15" dirty="0">
                <a:latin typeface="Arial"/>
                <a:cs typeface="Arial"/>
              </a:rPr>
              <a:t/>
            </a:r>
            <a:r>
              <a:rPr dirty="0">
                <a:latin typeface="Arial"/>
                <a:cs typeface="Arial"/>
              </a:rPr>
              <a:t/>
            </a:r>
            <a:r>
              <a:rPr spc="-10" dirty="0">
                <a:latin typeface="Arial"/>
                <a:cs typeface="Arial"/>
              </a:rPr>
              <a:t/>
            </a:r>
            <a:r>
              <a:rPr spc="-20" dirty="0">
                <a:latin typeface="Arial"/>
                <a:cs typeface="Arial"/>
              </a:rPr>
              <a:t/>
            </a:r>
            <a:endParaRPr dirty="0">
              <a:latin typeface="Arial"/>
              <a:cs typeface="Arial"/>
            </a:endParaRPr>
          </a:p>
          <a:p>
            <a:pPr marR="5080" algn="r">
              <a:lnSpc>
                <a:spcPct val="100000"/>
              </a:lnSpc>
              <a:spcBef>
                <a:spcPts val="1015"/>
              </a:spcBef>
            </a:pPr>
            <a:r>
              <a:rPr sz="644" dirty="0">
                <a:latin typeface="Arial"/>
                <a:cs typeface="Arial"/>
              </a:rPr>
              <a:t>Ville of Copenhagen</a:t>
            </a:r>
            <a:r>
              <a:rPr sz="644" spc="-5" dirty="0">
                <a:latin typeface="Arial"/>
                <a:cs typeface="Arial"/>
              </a:rPr>
              <a:t/>
            </a:r>
            <a:r>
              <a:rPr sz="644" dirty="0">
                <a:latin typeface="Arial"/>
                <a:cs typeface="Arial"/>
              </a:rPr>
              <a:t/>
            </a:r>
            <a:r>
              <a:rPr sz="644" spc="-5" dirty="0">
                <a:latin typeface="Arial"/>
                <a:cs typeface="Arial"/>
              </a:rPr>
              <a:t/>
            </a:r>
            <a:r>
              <a:rPr sz="644" spc="-10" dirty="0">
                <a:latin typeface="Arial"/>
                <a:cs typeface="Arial"/>
              </a:rPr>
              <a:t/>
            </a:r>
            <a:endParaRPr sz="700" dirty="0">
              <a:latin typeface="Arial"/>
              <a:cs typeface="Arial"/>
            </a:endParaRPr>
          </a:p>
        </p:txBody>
      </p:sp>
    </p:spTree>
    <p:extLst>
      <p:ext uri="{BB962C8B-B14F-4D97-AF65-F5344CB8AC3E}">
        <p14:creationId xmlns:p14="http://schemas.microsoft.com/office/powerpoint/2010/main" val="109871657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55708-3A02-06A0-2F34-3D1F9B693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9D7DD2-CD07-CB78-1C6C-05FEBAD71471}"/>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pratiqueThe vélo ville : reasons for vélo …</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p>
        </p:txBody>
      </p:sp>
      <p:pic>
        <p:nvPicPr>
          <p:cNvPr id="3" name="object 9">
            <a:extLst>
              <a:ext uri="{FF2B5EF4-FFF2-40B4-BE49-F238E27FC236}">
                <a16:creationId xmlns:a16="http://schemas.microsoft.com/office/drawing/2014/main" id="{2361E57D-FFD2-7511-0694-EE620E6C7F03}"/>
              </a:ext>
            </a:extLst>
          </p:cNvPr>
          <p:cNvPicPr/>
          <p:nvPr/>
        </p:nvPicPr>
        <p:blipFill>
          <a:blip r:embed="rId2" cstate="print"/>
          <a:stretch>
            <a:fillRect/>
          </a:stretch>
        </p:blipFill>
        <p:spPr>
          <a:xfrm>
            <a:off x="891540" y="1612900"/>
            <a:ext cx="5204460" cy="4081272"/>
          </a:xfrm>
          <a:prstGeom prst="rect">
            <a:avLst/>
          </a:prstGeom>
        </p:spPr>
      </p:pic>
      <p:grpSp>
        <p:nvGrpSpPr>
          <p:cNvPr id="7" name="object 3">
            <a:extLst>
              <a:ext uri="{FF2B5EF4-FFF2-40B4-BE49-F238E27FC236}">
                <a16:creationId xmlns:a16="http://schemas.microsoft.com/office/drawing/2014/main" id="{9F05AFE0-31E4-5B7A-4E7B-71C2BAE38DC9}"/>
              </a:ext>
            </a:extLst>
          </p:cNvPr>
          <p:cNvGrpSpPr/>
          <p:nvPr/>
        </p:nvGrpSpPr>
        <p:grpSpPr>
          <a:xfrm>
            <a:off x="6624412" y="1941893"/>
            <a:ext cx="5222875" cy="3423285"/>
            <a:chOff x="6025896" y="1665909"/>
            <a:chExt cx="5222875" cy="3423285"/>
          </a:xfrm>
        </p:grpSpPr>
        <p:pic>
          <p:nvPicPr>
            <p:cNvPr id="8" name="object 4">
              <a:extLst>
                <a:ext uri="{FF2B5EF4-FFF2-40B4-BE49-F238E27FC236}">
                  <a16:creationId xmlns:a16="http://schemas.microsoft.com/office/drawing/2014/main" id="{970FE93E-7707-85FA-39AE-1D641365203E}"/>
                </a:ext>
              </a:extLst>
            </p:cNvPr>
            <p:cNvPicPr/>
            <p:nvPr/>
          </p:nvPicPr>
          <p:blipFill>
            <a:blip r:embed="rId3" cstate="print"/>
            <a:stretch>
              <a:fillRect/>
            </a:stretch>
          </p:blipFill>
          <p:spPr>
            <a:xfrm>
              <a:off x="6336880" y="1789455"/>
              <a:ext cx="4678524" cy="3198690"/>
            </a:xfrm>
            <a:prstGeom prst="rect">
              <a:avLst/>
            </a:prstGeom>
          </p:spPr>
        </p:pic>
        <p:sp>
          <p:nvSpPr>
            <p:cNvPr id="9" name="object 5">
              <a:extLst>
                <a:ext uri="{FF2B5EF4-FFF2-40B4-BE49-F238E27FC236}">
                  <a16:creationId xmlns:a16="http://schemas.microsoft.com/office/drawing/2014/main" id="{9386CE6C-2C70-AF43-3EA8-31B451AB02A2}"/>
                </a:ext>
              </a:extLst>
            </p:cNvPr>
            <p:cNvSpPr/>
            <p:nvPr/>
          </p:nvSpPr>
          <p:spPr>
            <a:xfrm>
              <a:off x="6030468" y="1670481"/>
              <a:ext cx="5213985" cy="3413760"/>
            </a:xfrm>
            <a:custGeom>
              <a:avLst/>
              <a:gdLst/>
              <a:ahLst/>
              <a:cxnLst/>
              <a:rect l="l" t="t" r="r" b="b"/>
              <a:pathLst>
                <a:path w="5213984" h="3413760">
                  <a:moveTo>
                    <a:pt x="0" y="3413760"/>
                  </a:moveTo>
                  <a:lnTo>
                    <a:pt x="5213603" y="3413760"/>
                  </a:lnTo>
                  <a:lnTo>
                    <a:pt x="5213603" y="0"/>
                  </a:lnTo>
                  <a:lnTo>
                    <a:pt x="0" y="0"/>
                  </a:lnTo>
                  <a:lnTo>
                    <a:pt x="0" y="3413760"/>
                  </a:lnTo>
                  <a:close/>
                </a:path>
              </a:pathLst>
            </a:custGeom>
            <a:ln w="9144">
              <a:solidFill>
                <a:srgbClr val="006B93"/>
              </a:solidFill>
            </a:ln>
          </p:spPr>
          <p:txBody>
            <a:bodyPr wrap="square" lIns="0" tIns="0" rIns="0" bIns="0" rtlCol="0"/>
            <a:lstStyle/>
            <a:p>
              <a:endParaRPr/>
            </a:p>
          </p:txBody>
        </p:sp>
      </p:grpSp>
      <p:sp>
        <p:nvSpPr>
          <p:cNvPr id="10" name="object 8">
            <a:extLst>
              <a:ext uri="{FF2B5EF4-FFF2-40B4-BE49-F238E27FC236}">
                <a16:creationId xmlns:a16="http://schemas.microsoft.com/office/drawing/2014/main" id="{03EB2A07-97D2-B7FA-8C42-8D1DD6D342A8}"/>
              </a:ext>
            </a:extLst>
          </p:cNvPr>
          <p:cNvSpPr txBox="1"/>
          <p:nvPr/>
        </p:nvSpPr>
        <p:spPr>
          <a:xfrm>
            <a:off x="7995285" y="5443465"/>
            <a:ext cx="2932430" cy="132080"/>
          </a:xfrm>
          <a:prstGeom prst="rect">
            <a:avLst/>
          </a:prstGeom>
        </p:spPr>
        <p:txBody>
          <a:bodyPr vert="horz" wrap="square" lIns="0" tIns="12700" rIns="0" bIns="0" rtlCol="0">
            <a:spAutoFit/>
          </a:bodyPr>
          <a:lstStyle/>
          <a:p>
            <a:pPr marL="12700">
              <a:lnSpc>
                <a:spcPct val="100000"/>
              </a:lnSpc>
              <a:spcBef>
                <a:spcPts val="100"/>
              </a:spcBef>
            </a:pPr>
            <a:r>
              <a:rPr sz="700" spc="-20" dirty="0">
                <a:latin typeface="Arial"/>
                <a:cs typeface="Arial"/>
              </a:rPr>
              <a:t>https://international.kk.dk/sites/international.kk.dk/files/velo-</a:t>
            </a:r>
            <a:r>
              <a:rPr sz="700" spc="-10" dirty="0">
                <a:latin typeface="Arial"/>
                <a:cs typeface="Arial"/>
              </a:rPr>
              <a:t>city_handout.pdf/</a:t>
            </a:r>
            <a:endParaRPr sz="700" dirty="0">
              <a:latin typeface="Arial"/>
              <a:cs typeface="Arial"/>
            </a:endParaRPr>
          </a:p>
        </p:txBody>
      </p:sp>
    </p:spTree>
    <p:extLst>
      <p:ext uri="{BB962C8B-B14F-4D97-AF65-F5344CB8AC3E}">
        <p14:creationId xmlns:p14="http://schemas.microsoft.com/office/powerpoint/2010/main" val="98716174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73122-74CD-70C7-E3D1-B0FE91EE40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3C87F5-B727-0329-01AB-67C8340703DF}"/>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pratiqueThe route to becoming a vélo ville…</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p>
        </p:txBody>
      </p:sp>
      <p:pic>
        <p:nvPicPr>
          <p:cNvPr id="4" name="object 2">
            <a:extLst>
              <a:ext uri="{FF2B5EF4-FFF2-40B4-BE49-F238E27FC236}">
                <a16:creationId xmlns:a16="http://schemas.microsoft.com/office/drawing/2014/main" id="{439431CA-D4C4-61A5-1A2D-5979DFF168A1}"/>
              </a:ext>
            </a:extLst>
          </p:cNvPr>
          <p:cNvPicPr/>
          <p:nvPr/>
        </p:nvPicPr>
        <p:blipFill>
          <a:blip r:embed="rId2" cstate="print"/>
          <a:stretch>
            <a:fillRect/>
          </a:stretch>
        </p:blipFill>
        <p:spPr>
          <a:xfrm>
            <a:off x="516913" y="1612900"/>
            <a:ext cx="10796519" cy="4081462"/>
          </a:xfrm>
          <a:prstGeom prst="rect">
            <a:avLst/>
          </a:prstGeom>
        </p:spPr>
      </p:pic>
      <p:sp>
        <p:nvSpPr>
          <p:cNvPr id="5" name="object 5">
            <a:extLst>
              <a:ext uri="{FF2B5EF4-FFF2-40B4-BE49-F238E27FC236}">
                <a16:creationId xmlns:a16="http://schemas.microsoft.com/office/drawing/2014/main" id="{B92C51AD-EE62-C75B-ADCD-6D573446F96D}"/>
              </a:ext>
            </a:extLst>
          </p:cNvPr>
          <p:cNvSpPr txBox="1"/>
          <p:nvPr/>
        </p:nvSpPr>
        <p:spPr>
          <a:xfrm>
            <a:off x="7747317" y="5752695"/>
            <a:ext cx="3428365" cy="120546"/>
          </a:xfrm>
          <a:prstGeom prst="rect">
            <a:avLst/>
          </a:prstGeom>
        </p:spPr>
        <p:txBody>
          <a:bodyPr vert="horz" wrap="square" lIns="0" tIns="12700" rIns="0" bIns="0" rtlCol="0">
            <a:spAutoFit/>
          </a:bodyPr>
          <a:lstStyle/>
          <a:p>
            <a:pPr marL="12700">
              <a:lnSpc>
                <a:spcPct val="100000"/>
              </a:lnSpc>
              <a:spcBef>
                <a:spcPts val="100"/>
              </a:spcBef>
            </a:pPr>
            <a:r>
              <a:rPr sz="700" spc="-20" dirty="0">
                <a:latin typeface="Arial"/>
                <a:cs typeface="Arial"/>
                <a:hlinkClick r:id="rId3"/>
              </a:rPr>
              <a:t>https://www.donkey.bike/5-reasons-why-youll-want-</a:t>
            </a:r>
            <a:r>
              <a:rPr sz="700" spc="-25" dirty="0">
                <a:latin typeface="Arial"/>
                <a:cs typeface="Arial"/>
                <a:hlinkClick r:id="rId3"/>
              </a:rPr>
              <a:t>to-</a:t>
            </a:r>
            <a:r>
              <a:rPr sz="700" spc="-20" dirty="0">
                <a:latin typeface="Arial"/>
                <a:cs typeface="Arial"/>
                <a:hlinkClick r:id="rId3"/>
              </a:rPr>
              <a:t>experience-copenhagen-on-a-</a:t>
            </a:r>
            <a:r>
              <a:rPr sz="700" spc="-10" dirty="0">
                <a:latin typeface="Arial"/>
                <a:cs typeface="Arial"/>
                <a:hlinkClick r:id="rId3"/>
              </a:rPr>
              <a:t>bike/</a:t>
            </a:r>
            <a:endParaRPr sz="700" dirty="0">
              <a:latin typeface="Arial"/>
              <a:cs typeface="Arial"/>
            </a:endParaRPr>
          </a:p>
        </p:txBody>
      </p:sp>
      <p:sp>
        <p:nvSpPr>
          <p:cNvPr id="11" name="TextBox 10">
            <a:extLst>
              <a:ext uri="{FF2B5EF4-FFF2-40B4-BE49-F238E27FC236}">
                <a16:creationId xmlns:a16="http://schemas.microsoft.com/office/drawing/2014/main" id="{3EF67380-9381-44A9-4385-5D0BDF7DCEE6}"/>
              </a:ext>
            </a:extLst>
          </p:cNvPr>
          <p:cNvSpPr txBox="1"/>
          <p:nvPr/>
        </p:nvSpPr>
        <p:spPr>
          <a:xfrm>
            <a:off x="2319250" y="6112712"/>
            <a:ext cx="6101542" cy="313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hlinkClick r:id="rId4"/>
              </a:rPr>
              <a:t>https://www.youtube.com/watch?v=LuNPKqJtlQ4</a:t>
            </a:r>
            <a:endParaRPr lang="en-US" sz="1600" dirty="0"/>
          </a:p>
        </p:txBody>
      </p:sp>
    </p:spTree>
    <p:extLst>
      <p:ext uri="{BB962C8B-B14F-4D97-AF65-F5344CB8AC3E}">
        <p14:creationId xmlns:p14="http://schemas.microsoft.com/office/powerpoint/2010/main" val="123707891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926DE-0DF9-7622-AA28-C481B1F55B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F44DF2-409B-9FA0-AD68-E66803719E66}"/>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pratiqueThe route to becoming a vélo ville : learning from mistakes</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r>
              <a:rPr lang="en-US" sz="1840" dirty="0">
                <a:solidFill>
                  <a:srgbClr val="006B93"/>
                </a:solidFill>
                <a:latin typeface="Arial"/>
                <a:cs typeface="Arial"/>
              </a:rPr>
              <a:t/>
            </a:r>
            <a:r>
              <a:rPr lang="en-US" sz="1840" spc="-25" dirty="0">
                <a:solidFill>
                  <a:srgbClr val="006B93"/>
                </a:solidFill>
                <a:latin typeface="Arial"/>
                <a:cs typeface="Arial"/>
              </a:rPr>
              <a:t/>
            </a:r>
            <a:r>
              <a:rPr lang="en-US" sz="1840" dirty="0">
                <a:solidFill>
                  <a:srgbClr val="006B93"/>
                </a:solidFill>
                <a:latin typeface="Arial"/>
                <a:cs typeface="Arial"/>
              </a:rPr>
              <a:t/>
            </a:r>
            <a:r>
              <a:rPr lang="en-US" sz="1840" spc="-50" dirty="0">
                <a:solidFill>
                  <a:srgbClr val="006B93"/>
                </a:solidFill>
                <a:latin typeface="Arial"/>
                <a:cs typeface="Arial"/>
              </a:rPr>
              <a:t/>
            </a:r>
            <a:r>
              <a:rPr lang="en-US" sz="1840" dirty="0">
                <a:solidFill>
                  <a:srgbClr val="006B93"/>
                </a:solidFill>
                <a:latin typeface="Arial"/>
                <a:cs typeface="Arial"/>
              </a:rPr>
              <a:t/>
            </a:r>
            <a:r>
              <a:rPr lang="en-US" sz="1840" spc="-30" dirty="0">
                <a:solidFill>
                  <a:srgbClr val="006B93"/>
                </a:solidFill>
                <a:latin typeface="Arial"/>
                <a:cs typeface="Arial"/>
              </a:rPr>
              <a:t/>
            </a:r>
            <a:r>
              <a:rPr lang="en-US" sz="1840" spc="-10" dirty="0">
                <a:solidFill>
                  <a:srgbClr val="006B93"/>
                </a:solidFill>
                <a:latin typeface="Arial"/>
                <a:cs typeface="Arial"/>
              </a:rPr>
              <a:t/>
            </a:r>
            <a:br>
              <a:rPr lang="en-US" sz="2000" dirty="0">
                <a:latin typeface="Arial"/>
                <a:cs typeface="Arial"/>
              </a:rPr>
            </a:br>
            <a:endParaRPr lang="en-US" sz="2000" dirty="0">
              <a:solidFill>
                <a:srgbClr val="00518E"/>
              </a:solidFill>
              <a:latin typeface="Arial"/>
              <a:cs typeface="Arial"/>
            </a:endParaRPr>
          </a:p>
        </p:txBody>
      </p:sp>
      <p:sp>
        <p:nvSpPr>
          <p:cNvPr id="3" name="object 3">
            <a:extLst>
              <a:ext uri="{FF2B5EF4-FFF2-40B4-BE49-F238E27FC236}">
                <a16:creationId xmlns:a16="http://schemas.microsoft.com/office/drawing/2014/main" id="{A6484AF4-C828-7703-1949-180B354A79F6}"/>
              </a:ext>
            </a:extLst>
          </p:cNvPr>
          <p:cNvSpPr txBox="1"/>
          <p:nvPr/>
        </p:nvSpPr>
        <p:spPr>
          <a:xfrm>
            <a:off x="654300" y="1889472"/>
            <a:ext cx="8151634" cy="3960058"/>
          </a:xfrm>
          <a:prstGeom prst="rect">
            <a:avLst/>
          </a:prstGeom>
        </p:spPr>
        <p:txBody>
          <a:bodyPr vert="horz" wrap="square" lIns="0" tIns="12700" rIns="0" bIns="0" rtlCol="0">
            <a:spAutoFit/>
          </a:bodyPr>
          <a:lstStyle/>
          <a:p>
            <a:pPr marL="309880" indent="-285750">
              <a:lnSpc>
                <a:spcPct val="100000"/>
              </a:lnSpc>
              <a:spcBef>
                <a:spcPts val="1950"/>
              </a:spcBef>
              <a:buClr>
                <a:srgbClr val="005EA4"/>
              </a:buClr>
              <a:buFont typeface="Wingdings" panose="05000000000000000000" pitchFamily="2" charset="2"/>
              <a:buChar char="q"/>
            </a:pPr>
            <a:r>
              <a:rPr sz="1656" dirty="0">
                <a:latin typeface="Arial"/>
                <a:cs typeface="Arial"/>
              </a:rPr>
              <a:t>In the course of the 1980s and 1990s, the processus of expanding vélo infrastructure was gradually paced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b="1" dirty="0">
                <a:latin typeface="Arial"/>
                <a:cs typeface="Arial"/>
              </a:rPr>
              <a:t/>
            </a:r>
            <a:r>
              <a:rPr sz="1656" b="1" spc="-10" dirty="0">
                <a:latin typeface="Arial"/>
                <a:cs typeface="Arial"/>
              </a:rPr>
              <a:t/>
            </a:r>
            <a:r>
              <a:rPr sz="1656" b="1" dirty="0">
                <a:latin typeface="Arial"/>
                <a:cs typeface="Arial"/>
              </a:rPr>
              <a:t/>
            </a:r>
            <a:r>
              <a:rPr sz="1656" b="1" spc="-15" dirty="0">
                <a:latin typeface="Arial"/>
                <a:cs typeface="Arial"/>
              </a:rPr>
              <a:t/>
            </a:r>
            <a:r>
              <a:rPr sz="1656" b="1"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lang="en-US" sz="1656" spc="-15" dirty="0">
                <a:latin typeface="Arial"/>
                <a:cs typeface="Arial"/>
              </a:rPr>
              <a:t/>
            </a:r>
            <a:r>
              <a:rPr sz="1656" dirty="0">
                <a:latin typeface="Arial"/>
                <a:cs typeface="Arial"/>
              </a:rPr>
              <a:t/>
            </a:r>
            <a:r>
              <a:rPr sz="1656" spc="425" dirty="0">
                <a:latin typeface="Arial"/>
                <a:cs typeface="Arial"/>
              </a:rPr>
              <a:t/>
            </a:r>
            <a:r>
              <a:rPr lang="en-US" sz="1656" spc="-10" dirty="0">
                <a:latin typeface="Arial"/>
                <a:cs typeface="Arial"/>
              </a:rPr>
              <a:t/>
            </a:r>
            <a:r>
              <a:rPr sz="1656" spc="-10" dirty="0">
                <a:latin typeface="Arial"/>
                <a:cs typeface="Arial"/>
              </a:rPr>
              <a:t/>
            </a:r>
            <a:endParaRPr sz="1800" dirty="0">
              <a:latin typeface="Arial"/>
              <a:cs typeface="Arial"/>
            </a:endParaRPr>
          </a:p>
          <a:p>
            <a:pPr marL="309880" indent="-285750">
              <a:lnSpc>
                <a:spcPct val="100000"/>
              </a:lnSpc>
              <a:spcBef>
                <a:spcPts val="1350"/>
              </a:spcBef>
              <a:buClr>
                <a:srgbClr val="006B93"/>
              </a:buClr>
              <a:buSzPct val="109090"/>
              <a:buFont typeface="Wingdings" panose="05000000000000000000" pitchFamily="2" charset="2"/>
              <a:buChar char="q"/>
              <a:tabLst>
                <a:tab pos="310515" algn="l"/>
              </a:tabLst>
            </a:pPr>
            <a:r>
              <a:rPr sz="1656" dirty="0">
                <a:latin typeface="Arial"/>
                <a:cs typeface="Arial"/>
              </a:rPr>
              <a:t>Initially, cycle pistes were created in quiet side streets - away from the busy principal routes</a:t>
            </a:r>
            <a:r>
              <a:rPr sz="1656" spc="-2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40" dirty="0">
                <a:latin typeface="Arial"/>
                <a:cs typeface="Arial"/>
              </a:rPr>
              <a:t/>
            </a:r>
            <a:r>
              <a:rPr sz="1656" spc="-10" dirty="0">
                <a:latin typeface="Arial"/>
                <a:cs typeface="Arial"/>
              </a:rPr>
              <a:t/>
            </a:r>
            <a:endParaRPr sz="1800" dirty="0">
              <a:latin typeface="Arial"/>
              <a:cs typeface="Arial"/>
            </a:endParaRPr>
          </a:p>
          <a:p>
            <a:pPr marL="848995" indent="-285750">
              <a:lnSpc>
                <a:spcPct val="100000"/>
              </a:lnSpc>
              <a:spcBef>
                <a:spcPts val="840"/>
              </a:spcBef>
              <a:buClr>
                <a:srgbClr val="890F00"/>
              </a:buClr>
              <a:buFont typeface="Wingdings" panose="05000000000000000000" pitchFamily="2" charset="2"/>
              <a:buChar char="v"/>
            </a:pPr>
            <a:r>
              <a:rPr sz="1472" dirty="0">
                <a:latin typeface="Arial"/>
                <a:cs typeface="Arial"/>
              </a:rPr>
              <a:t>However, the new itinéraires were hardly accepted by cyclistes : most of them stuck to their direct itinéraires along the principal routes</a:t>
            </a:r>
            <a:r>
              <a:rPr sz="1472" spc="-80" dirty="0">
                <a:latin typeface="Arial"/>
                <a:cs typeface="Arial"/>
              </a:rPr>
              <a:t/>
            </a:r>
            <a:r>
              <a:rPr sz="1472" dirty="0">
                <a:latin typeface="Arial"/>
                <a:cs typeface="Arial"/>
              </a:rPr>
              <a:t/>
            </a:r>
            <a:r>
              <a:rPr sz="1472" spc="-40"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40"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40"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40"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40"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40"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40"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40" dirty="0">
                <a:latin typeface="Arial"/>
                <a:cs typeface="Arial"/>
              </a:rPr>
              <a:t/>
            </a:r>
            <a:r>
              <a:rPr sz="1472" dirty="0">
                <a:latin typeface="Arial"/>
                <a:cs typeface="Arial"/>
              </a:rPr>
              <a:t/>
            </a:r>
            <a:r>
              <a:rPr sz="1472" spc="-35" dirty="0">
                <a:latin typeface="Arial"/>
                <a:cs typeface="Arial"/>
              </a:rPr>
              <a:t/>
            </a:r>
            <a:r>
              <a:rPr sz="1472" spc="-10" dirty="0">
                <a:latin typeface="Arial"/>
                <a:cs typeface="Arial"/>
              </a:rPr>
              <a:t/>
            </a:r>
            <a:endParaRPr sz="1600" dirty="0">
              <a:latin typeface="Arial"/>
              <a:cs typeface="Arial"/>
            </a:endParaRPr>
          </a:p>
          <a:p>
            <a:pPr marL="850265" indent="-285750">
              <a:lnSpc>
                <a:spcPct val="100000"/>
              </a:lnSpc>
              <a:spcBef>
                <a:spcPts val="1230"/>
              </a:spcBef>
              <a:buClr>
                <a:srgbClr val="890F00"/>
              </a:buClr>
              <a:buFont typeface="Wingdings" panose="05000000000000000000" pitchFamily="2" charset="2"/>
              <a:buChar char="v"/>
            </a:pPr>
            <a:r>
              <a:rPr sz="1472" dirty="0">
                <a:latin typeface="Arial"/>
                <a:cs typeface="Arial"/>
              </a:rPr>
              <a:t>Lesson : Cycle pistes should not be detours !</a:t>
            </a:r>
            <a:r>
              <a:rPr sz="1472" spc="-75" dirty="0">
                <a:latin typeface="Arial"/>
                <a:cs typeface="Arial"/>
              </a:rPr>
              <a:t/>
            </a:r>
            <a:r>
              <a:rPr sz="1472" dirty="0">
                <a:latin typeface="Arial"/>
                <a:cs typeface="Arial"/>
              </a:rPr>
              <a:t/>
            </a:r>
            <a:r>
              <a:rPr sz="1472" spc="-40"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45" dirty="0">
                <a:latin typeface="Arial"/>
                <a:cs typeface="Arial"/>
              </a:rPr>
              <a:t/>
            </a:r>
            <a:r>
              <a:rPr sz="1472" dirty="0">
                <a:latin typeface="Arial"/>
                <a:cs typeface="Arial"/>
              </a:rPr>
              <a:t/>
            </a:r>
            <a:r>
              <a:rPr sz="1472" spc="-55" dirty="0">
                <a:latin typeface="Arial"/>
                <a:cs typeface="Arial"/>
              </a:rPr>
              <a:t/>
            </a:r>
            <a:r>
              <a:rPr sz="1472" spc="-10" dirty="0">
                <a:latin typeface="Arial"/>
                <a:cs typeface="Arial"/>
              </a:rPr>
              <a:t/>
            </a:r>
            <a:endParaRPr sz="1600" dirty="0">
              <a:latin typeface="Arial"/>
              <a:cs typeface="Arial"/>
            </a:endParaRPr>
          </a:p>
          <a:p>
            <a:pPr marL="310515" indent="-286385">
              <a:lnSpc>
                <a:spcPct val="100000"/>
              </a:lnSpc>
              <a:spcBef>
                <a:spcPts val="1255"/>
              </a:spcBef>
              <a:buClr>
                <a:srgbClr val="006B93"/>
              </a:buClr>
              <a:buSzPct val="109090"/>
              <a:buFont typeface="Wingdings" panose="05000000000000000000" pitchFamily="2" charset="2"/>
              <a:buChar char="q"/>
              <a:tabLst>
                <a:tab pos="310515" algn="l"/>
              </a:tabLst>
            </a:pPr>
            <a:r>
              <a:rPr sz="1656" dirty="0">
                <a:latin typeface="Arial"/>
                <a:cs typeface="Arial"/>
              </a:rPr>
              <a:t>Change of strategy : Rerouting the cycle itinéraires to the principal trafic itinéraires in the ville center</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40" dirty="0">
                <a:latin typeface="Arial"/>
                <a:cs typeface="Arial"/>
              </a:rPr>
              <a:t/>
            </a:r>
            <a:r>
              <a:rPr sz="1656" spc="-10" dirty="0">
                <a:latin typeface="Arial"/>
                <a:cs typeface="Arial"/>
              </a:rPr>
              <a:t/>
            </a:r>
            <a:endParaRPr sz="1800" dirty="0">
              <a:latin typeface="Arial"/>
              <a:cs typeface="Arial"/>
            </a:endParaRPr>
          </a:p>
          <a:p>
            <a:pPr marL="850265" indent="-285750">
              <a:lnSpc>
                <a:spcPct val="100000"/>
              </a:lnSpc>
              <a:spcBef>
                <a:spcPts val="830"/>
              </a:spcBef>
              <a:buClr>
                <a:srgbClr val="005EA4"/>
              </a:buClr>
              <a:buFont typeface="Wingdings" panose="05000000000000000000" pitchFamily="2" charset="2"/>
              <a:buChar char="v"/>
              <a:tabLst>
                <a:tab pos="850265" algn="l"/>
              </a:tabLst>
            </a:pPr>
            <a:r>
              <a:rPr sz="1472" dirty="0">
                <a:latin typeface="Arial"/>
                <a:cs typeface="Arial"/>
              </a:rPr>
              <a:t>Vélo is an everyday form of mobilité that allows you to get from A to B quickly</a:t>
            </a:r>
            <a:r>
              <a:rPr lang="en-US" sz="1472" dirty="0">
                <a:latin typeface="Arial"/>
                <a:cs typeface="Arial"/>
              </a:rPr>
              <a:t/>
            </a:r>
            <a:r>
              <a:rPr sz="1472" dirty="0">
                <a:latin typeface="Arial"/>
                <a:cs typeface="Arial"/>
              </a:rPr>
              <a:t/>
            </a:r>
            <a:r>
              <a:rPr lang="en-US" sz="1472" dirty="0">
                <a:latin typeface="Arial"/>
                <a:cs typeface="Arial"/>
              </a:rPr>
              <a:t/>
            </a:r>
            <a:r>
              <a:rPr sz="1472" dirty="0">
                <a:latin typeface="Arial"/>
                <a:cs typeface="Arial"/>
              </a:rPr>
              <a:t/>
            </a:r>
            <a:r>
              <a:rPr sz="1472" b="1" dirty="0">
                <a:latin typeface="Arial"/>
                <a:cs typeface="Arial"/>
              </a:rPr>
              <a:t/>
            </a:r>
          </a:p>
          <a:p>
            <a:pPr marL="850265" indent="-285750">
              <a:lnSpc>
                <a:spcPct val="100000"/>
              </a:lnSpc>
              <a:spcBef>
                <a:spcPts val="815"/>
              </a:spcBef>
              <a:buClr>
                <a:srgbClr val="005EA4"/>
              </a:buClr>
              <a:buFont typeface="Wingdings" panose="05000000000000000000" pitchFamily="2" charset="2"/>
              <a:buChar char="v"/>
              <a:tabLst>
                <a:tab pos="850265" algn="l"/>
              </a:tabLst>
            </a:pPr>
            <a:r>
              <a:rPr sz="1472" dirty="0">
                <a:latin typeface="Arial"/>
                <a:cs typeface="Arial"/>
              </a:rPr>
              <a:t>With the expansion of the cycle réseau, the proportion of cyclistes also increased</a:t>
            </a:r>
            <a:r>
              <a:rPr sz="1472" spc="-35" dirty="0">
                <a:latin typeface="Arial"/>
                <a:cs typeface="Arial"/>
              </a:rPr>
              <a:t/>
            </a:r>
            <a:r>
              <a:rPr sz="1472" dirty="0">
                <a:latin typeface="Arial"/>
                <a:cs typeface="Arial"/>
              </a:rPr>
              <a:t/>
            </a:r>
            <a:r>
              <a:rPr sz="1472" spc="-30" dirty="0">
                <a:latin typeface="Arial"/>
                <a:cs typeface="Arial"/>
              </a:rPr>
              <a:t/>
            </a:r>
            <a:r>
              <a:rPr sz="1472" spc="-10" dirty="0">
                <a:latin typeface="Arial"/>
                <a:cs typeface="Arial"/>
              </a:rPr>
              <a:t/>
            </a:r>
            <a:r>
              <a:rPr sz="1472" spc="-30" dirty="0">
                <a:latin typeface="Arial"/>
                <a:cs typeface="Arial"/>
              </a:rPr>
              <a:t/>
            </a:r>
            <a:r>
              <a:rPr sz="1472" dirty="0">
                <a:latin typeface="Arial"/>
                <a:cs typeface="Arial"/>
              </a:rPr>
              <a:t/>
            </a:r>
            <a:r>
              <a:rPr sz="1472" spc="-30" dirty="0">
                <a:latin typeface="Arial"/>
                <a:cs typeface="Arial"/>
              </a:rPr>
              <a:t/>
            </a:r>
            <a:r>
              <a:rPr sz="1472" dirty="0">
                <a:latin typeface="Arial"/>
                <a:cs typeface="Arial"/>
              </a:rPr>
              <a:t/>
            </a:r>
            <a:r>
              <a:rPr sz="1472" spc="-30" dirty="0">
                <a:latin typeface="Arial"/>
                <a:cs typeface="Arial"/>
              </a:rPr>
              <a:t/>
            </a:r>
            <a:r>
              <a:rPr sz="1472" dirty="0">
                <a:latin typeface="Arial"/>
                <a:cs typeface="Arial"/>
              </a:rPr>
              <a:t/>
            </a:r>
            <a:r>
              <a:rPr sz="1472" spc="-30" dirty="0">
                <a:latin typeface="Arial"/>
                <a:cs typeface="Arial"/>
              </a:rPr>
              <a:t/>
            </a:r>
            <a:r>
              <a:rPr sz="1472" dirty="0">
                <a:latin typeface="Arial"/>
                <a:cs typeface="Arial"/>
              </a:rPr>
              <a:t/>
            </a:r>
            <a:r>
              <a:rPr sz="1472" spc="-35" dirty="0">
                <a:latin typeface="Arial"/>
                <a:cs typeface="Arial"/>
              </a:rPr>
              <a:t/>
            </a:r>
            <a:r>
              <a:rPr sz="1472" dirty="0">
                <a:latin typeface="Arial"/>
                <a:cs typeface="Arial"/>
              </a:rPr>
              <a:t/>
            </a:r>
            <a:r>
              <a:rPr sz="1472" spc="-30" dirty="0">
                <a:latin typeface="Arial"/>
                <a:cs typeface="Arial"/>
              </a:rPr>
              <a:t/>
            </a:r>
            <a:r>
              <a:rPr sz="1472" spc="-10" dirty="0">
                <a:latin typeface="Arial"/>
                <a:cs typeface="Arial"/>
              </a:rPr>
              <a:t/>
            </a:r>
            <a:r>
              <a:rPr sz="1472" spc="-30" dirty="0">
                <a:latin typeface="Arial"/>
                <a:cs typeface="Arial"/>
              </a:rPr>
              <a:t/>
            </a:r>
            <a:r>
              <a:rPr sz="1472" dirty="0">
                <a:latin typeface="Arial"/>
                <a:cs typeface="Arial"/>
              </a:rPr>
              <a:t/>
            </a:r>
            <a:r>
              <a:rPr sz="1472" spc="-30" dirty="0">
                <a:latin typeface="Arial"/>
                <a:cs typeface="Arial"/>
              </a:rPr>
              <a:t/>
            </a:r>
            <a:r>
              <a:rPr sz="1472" dirty="0">
                <a:latin typeface="Arial"/>
                <a:cs typeface="Arial"/>
              </a:rPr>
              <a:t/>
            </a:r>
            <a:r>
              <a:rPr sz="1472" spc="-30" dirty="0">
                <a:latin typeface="Arial"/>
                <a:cs typeface="Arial"/>
              </a:rPr>
              <a:t/>
            </a:r>
            <a:r>
              <a:rPr sz="1472" dirty="0">
                <a:latin typeface="Arial"/>
                <a:cs typeface="Arial"/>
              </a:rPr>
              <a:t/>
            </a:r>
            <a:r>
              <a:rPr sz="1472" spc="-30" dirty="0">
                <a:latin typeface="Arial"/>
                <a:cs typeface="Arial"/>
              </a:rPr>
              <a:t/>
            </a:r>
            <a:r>
              <a:rPr sz="1472" spc="-10" dirty="0">
                <a:latin typeface="Arial"/>
                <a:cs typeface="Arial"/>
              </a:rPr>
              <a:t/>
            </a:r>
            <a:endParaRPr sz="1600" dirty="0">
              <a:latin typeface="Arial"/>
              <a:cs typeface="Arial"/>
            </a:endParaRPr>
          </a:p>
        </p:txBody>
      </p:sp>
    </p:spTree>
    <p:extLst>
      <p:ext uri="{BB962C8B-B14F-4D97-AF65-F5344CB8AC3E}">
        <p14:creationId xmlns:p14="http://schemas.microsoft.com/office/powerpoint/2010/main" val="422931885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3E577-E6BC-8331-E543-2E344E40C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10E75C-54B1-DA43-902F-13FFC83C2C84}"/>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pratiqueThe route to becoming a vélo ville : learning from mistakes</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r>
              <a:rPr lang="en-US" sz="1840" dirty="0">
                <a:solidFill>
                  <a:srgbClr val="006B93"/>
                </a:solidFill>
                <a:latin typeface="Arial"/>
                <a:cs typeface="Arial"/>
              </a:rPr>
              <a:t/>
            </a:r>
            <a:r>
              <a:rPr lang="en-US" sz="1840" spc="-25" dirty="0">
                <a:solidFill>
                  <a:srgbClr val="006B93"/>
                </a:solidFill>
                <a:latin typeface="Arial"/>
                <a:cs typeface="Arial"/>
              </a:rPr>
              <a:t/>
            </a:r>
            <a:r>
              <a:rPr lang="en-US" sz="1840" dirty="0">
                <a:solidFill>
                  <a:srgbClr val="006B93"/>
                </a:solidFill>
                <a:latin typeface="Arial"/>
                <a:cs typeface="Arial"/>
              </a:rPr>
              <a:t/>
            </a:r>
            <a:r>
              <a:rPr lang="en-US" sz="1840" spc="-50" dirty="0">
                <a:solidFill>
                  <a:srgbClr val="006B93"/>
                </a:solidFill>
                <a:latin typeface="Arial"/>
                <a:cs typeface="Arial"/>
              </a:rPr>
              <a:t/>
            </a:r>
            <a:r>
              <a:rPr lang="en-US" sz="1840" dirty="0">
                <a:solidFill>
                  <a:srgbClr val="006B93"/>
                </a:solidFill>
                <a:latin typeface="Arial"/>
                <a:cs typeface="Arial"/>
              </a:rPr>
              <a:t/>
            </a:r>
            <a:r>
              <a:rPr lang="en-US" sz="1840" spc="-30" dirty="0">
                <a:solidFill>
                  <a:srgbClr val="006B93"/>
                </a:solidFill>
                <a:latin typeface="Arial"/>
                <a:cs typeface="Arial"/>
              </a:rPr>
              <a:t/>
            </a:r>
            <a:r>
              <a:rPr lang="en-US" sz="1840" spc="-10" dirty="0">
                <a:solidFill>
                  <a:srgbClr val="006B93"/>
                </a:solidFill>
                <a:latin typeface="Arial"/>
                <a:cs typeface="Arial"/>
              </a:rPr>
              <a:t/>
            </a:r>
            <a:br>
              <a:rPr lang="en-US" sz="2000" dirty="0">
                <a:latin typeface="Arial"/>
                <a:cs typeface="Arial"/>
              </a:rPr>
            </a:br>
            <a:endParaRPr lang="en-US" sz="2000" dirty="0">
              <a:solidFill>
                <a:srgbClr val="00518E"/>
              </a:solidFill>
              <a:latin typeface="Arial"/>
              <a:cs typeface="Arial"/>
            </a:endParaRPr>
          </a:p>
        </p:txBody>
      </p:sp>
      <p:sp>
        <p:nvSpPr>
          <p:cNvPr id="4" name="object 3">
            <a:extLst>
              <a:ext uri="{FF2B5EF4-FFF2-40B4-BE49-F238E27FC236}">
                <a16:creationId xmlns:a16="http://schemas.microsoft.com/office/drawing/2014/main" id="{119BB058-0C66-EC63-E897-AD874E7C097C}"/>
              </a:ext>
            </a:extLst>
          </p:cNvPr>
          <p:cNvSpPr txBox="1"/>
          <p:nvPr/>
        </p:nvSpPr>
        <p:spPr>
          <a:xfrm>
            <a:off x="456565" y="1773796"/>
            <a:ext cx="9004935" cy="3839513"/>
          </a:xfrm>
          <a:prstGeom prst="rect">
            <a:avLst/>
          </a:prstGeom>
        </p:spPr>
        <p:txBody>
          <a:bodyPr vert="horz" wrap="square" lIns="0" tIns="12700" rIns="0" bIns="0" rtlCol="0">
            <a:spAutoFit/>
          </a:bodyPr>
          <a:lstStyle/>
          <a:p>
            <a:pPr marL="309880" indent="-285750">
              <a:lnSpc>
                <a:spcPct val="100000"/>
              </a:lnSpc>
              <a:spcBef>
                <a:spcPts val="1950"/>
              </a:spcBef>
              <a:buClr>
                <a:srgbClr val="005EA4"/>
              </a:buClr>
              <a:buFont typeface="Wingdings" panose="05000000000000000000" pitchFamily="2" charset="2"/>
              <a:buChar char="q"/>
            </a:pPr>
            <a:r>
              <a:rPr sz="1656" dirty="0">
                <a:latin typeface="Arial"/>
                <a:cs typeface="Arial"/>
              </a:rPr>
              <a:t>Copenhagen has been collecting specific data on vélo since the early 1990s :</a:t>
            </a:r>
            <a:r>
              <a:rPr sz="1656" spc="-20"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3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spc="-10" dirty="0">
                <a:latin typeface="Arial"/>
                <a:cs typeface="Arial"/>
              </a:rPr>
              <a:t/>
            </a:r>
            <a:endParaRPr sz="1800" dirty="0">
              <a:latin typeface="Arial"/>
              <a:cs typeface="Arial"/>
            </a:endParaRPr>
          </a:p>
          <a:p>
            <a:pPr marL="311150" marR="5080" indent="-287020">
              <a:lnSpc>
                <a:spcPts val="1780"/>
              </a:lnSpc>
              <a:spcBef>
                <a:spcPts val="1575"/>
              </a:spcBef>
              <a:buClr>
                <a:srgbClr val="006B93"/>
              </a:buClr>
              <a:buSzPct val="109090"/>
              <a:buFont typeface="Wingdings" panose="05000000000000000000" pitchFamily="2" charset="2"/>
              <a:buChar char="q"/>
              <a:tabLst>
                <a:tab pos="311150" algn="l"/>
              </a:tabLst>
            </a:pPr>
            <a:r>
              <a:rPr sz="1656" dirty="0">
                <a:latin typeface="Arial"/>
                <a:cs typeface="Arial"/>
              </a:rPr>
              <a:t>Trafic data : 20 sensors under the asphalt collect trafic data in Copenhagen, which is supplemented by régulier trafic counts at around 200 locations</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spc="-1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spc="-10" dirty="0">
                <a:latin typeface="Arial"/>
                <a:cs typeface="Arial"/>
              </a:rPr>
              <a:t/>
            </a:r>
            <a:endParaRPr sz="1800" dirty="0">
              <a:latin typeface="Arial"/>
              <a:cs typeface="Arial"/>
            </a:endParaRPr>
          </a:p>
          <a:p>
            <a:pPr marL="310515" indent="-286385">
              <a:lnSpc>
                <a:spcPct val="100000"/>
              </a:lnSpc>
              <a:spcBef>
                <a:spcPts val="1100"/>
              </a:spcBef>
              <a:buClr>
                <a:srgbClr val="006B93"/>
              </a:buClr>
              <a:buSzPct val="109090"/>
              <a:buFont typeface="Wingdings" panose="05000000000000000000" pitchFamily="2" charset="2"/>
              <a:buChar char="q"/>
              <a:tabLst>
                <a:tab pos="310515" algn="l"/>
              </a:tabLst>
            </a:pPr>
            <a:r>
              <a:rPr sz="1656" dirty="0">
                <a:latin typeface="Arial"/>
                <a:cs typeface="Arial"/>
              </a:rPr>
              <a:t>Mobilité data : The so-called Vélo Account is collected in Copenhagen every two years</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i="1" dirty="0">
                <a:latin typeface="Arial"/>
                <a:cs typeface="Arial"/>
              </a:rPr>
              <a:t/>
            </a:r>
            <a:r>
              <a:rPr sz="1656" i="1" spc="-15" dirty="0">
                <a:latin typeface="Arial"/>
                <a:cs typeface="Arial"/>
              </a:rPr>
              <a:t/>
            </a:r>
            <a:r>
              <a:rPr sz="1656" i="1" dirty="0">
                <a:latin typeface="Arial"/>
                <a:cs typeface="Arial"/>
              </a:rPr>
              <a:t/>
            </a:r>
            <a:r>
              <a:rPr sz="1656" i="1" spc="-20" dirty="0">
                <a:latin typeface="Arial"/>
                <a:cs typeface="Arial"/>
              </a:rPr>
              <a:t/>
            </a:r>
            <a:r>
              <a:rPr sz="1656" dirty="0">
                <a:latin typeface="Arial"/>
                <a:cs typeface="Arial"/>
              </a:rPr>
              <a:t/>
            </a:r>
            <a:r>
              <a:rPr sz="1656" spc="-20" dirty="0">
                <a:latin typeface="Arial"/>
                <a:cs typeface="Arial"/>
              </a:rPr>
              <a:t/>
            </a:r>
            <a:r>
              <a:rPr sz="1656" spc="-10" dirty="0">
                <a:latin typeface="Arial"/>
                <a:cs typeface="Arial"/>
              </a:rPr>
              <a:t/>
            </a:r>
            <a:r>
              <a:rPr sz="1656" spc="-3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spc="-10" dirty="0">
                <a:latin typeface="Arial"/>
                <a:cs typeface="Arial"/>
              </a:rPr>
              <a:t/>
            </a:r>
            <a:endParaRPr sz="1800" dirty="0">
              <a:latin typeface="Arial"/>
              <a:cs typeface="Arial"/>
            </a:endParaRPr>
          </a:p>
          <a:p>
            <a:pPr marL="850265" indent="-285750">
              <a:lnSpc>
                <a:spcPct val="100000"/>
              </a:lnSpc>
              <a:spcBef>
                <a:spcPts val="810"/>
              </a:spcBef>
              <a:buClr>
                <a:srgbClr val="005EA4"/>
              </a:buClr>
              <a:buFont typeface="Wingdings" panose="05000000000000000000" pitchFamily="2" charset="2"/>
              <a:buChar char="v"/>
              <a:tabLst>
                <a:tab pos="850265" algn="l"/>
              </a:tabLst>
            </a:pPr>
            <a:r>
              <a:rPr sz="1472" dirty="0">
                <a:latin typeface="Arial"/>
                <a:cs typeface="Arial"/>
              </a:rPr>
              <a:t>Focus : Cyclists' perception and comportement</a:t>
            </a:r>
            <a:r>
              <a:rPr sz="1472" spc="-55" dirty="0">
                <a:latin typeface="Arial"/>
                <a:cs typeface="Arial"/>
              </a:rPr>
              <a:t/>
            </a:r>
            <a:r>
              <a:rPr sz="1472" spc="-10" dirty="0">
                <a:latin typeface="Arial"/>
                <a:cs typeface="Arial"/>
              </a:rPr>
              <a:t/>
            </a:r>
            <a:r>
              <a:rPr sz="1472" spc="-55" dirty="0">
                <a:latin typeface="Arial"/>
                <a:cs typeface="Arial"/>
              </a:rPr>
              <a:t/>
            </a:r>
            <a:r>
              <a:rPr sz="1472" dirty="0">
                <a:latin typeface="Arial"/>
                <a:cs typeface="Arial"/>
              </a:rPr>
              <a:t/>
            </a:r>
            <a:r>
              <a:rPr sz="1472" spc="-55" dirty="0">
                <a:latin typeface="Arial"/>
                <a:cs typeface="Arial"/>
              </a:rPr>
              <a:t/>
            </a:r>
            <a:r>
              <a:rPr sz="1472" dirty="0">
                <a:latin typeface="Arial"/>
                <a:cs typeface="Arial"/>
              </a:rPr>
              <a:t/>
            </a:r>
            <a:r>
              <a:rPr sz="1472" spc="-50" dirty="0">
                <a:latin typeface="Arial"/>
                <a:cs typeface="Arial"/>
              </a:rPr>
              <a:t/>
            </a:r>
            <a:r>
              <a:rPr sz="1472" spc="-10" dirty="0">
                <a:latin typeface="Arial"/>
                <a:cs typeface="Arial"/>
              </a:rPr>
              <a:t/>
            </a:r>
            <a:endParaRPr sz="1600" dirty="0">
              <a:latin typeface="Arial"/>
              <a:cs typeface="Arial"/>
            </a:endParaRPr>
          </a:p>
          <a:p>
            <a:pPr marL="850265" indent="-285750">
              <a:lnSpc>
                <a:spcPct val="100000"/>
              </a:lnSpc>
              <a:spcBef>
                <a:spcPts val="815"/>
              </a:spcBef>
              <a:buClr>
                <a:srgbClr val="005EA4"/>
              </a:buClr>
              <a:buFont typeface="Wingdings" panose="05000000000000000000" pitchFamily="2" charset="2"/>
              <a:buChar char="v"/>
              <a:tabLst>
                <a:tab pos="850265" algn="l"/>
              </a:tabLst>
            </a:pPr>
            <a:r>
              <a:rPr sz="1472" dirty="0">
                <a:latin typeface="Arial"/>
                <a:cs typeface="Arial"/>
              </a:rPr>
              <a:t>Sample : around 1000 Copenhagen citizens</a:t>
            </a:r>
            <a:r>
              <a:rPr sz="1472" spc="-65" dirty="0">
                <a:latin typeface="Arial"/>
                <a:cs typeface="Arial"/>
              </a:rPr>
              <a:t/>
            </a:r>
            <a:r>
              <a:rPr sz="1472" dirty="0">
                <a:latin typeface="Arial"/>
                <a:cs typeface="Arial"/>
              </a:rPr>
              <a:t/>
            </a:r>
            <a:r>
              <a:rPr sz="1472" spc="-50" dirty="0">
                <a:latin typeface="Arial"/>
                <a:cs typeface="Arial"/>
              </a:rPr>
              <a:t/>
            </a:r>
            <a:r>
              <a:rPr sz="1472" dirty="0">
                <a:latin typeface="Arial"/>
                <a:cs typeface="Arial"/>
              </a:rPr>
              <a:t/>
            </a:r>
            <a:r>
              <a:rPr sz="1472" spc="-55" dirty="0">
                <a:latin typeface="Arial"/>
                <a:cs typeface="Arial"/>
              </a:rPr>
              <a:t/>
            </a:r>
            <a:r>
              <a:rPr sz="1472" spc="-10" dirty="0">
                <a:latin typeface="Arial"/>
                <a:cs typeface="Arial"/>
              </a:rPr>
              <a:t/>
            </a:r>
            <a:r>
              <a:rPr sz="1472" spc="-50" dirty="0">
                <a:latin typeface="Arial"/>
                <a:cs typeface="Arial"/>
              </a:rPr>
              <a:t/>
            </a:r>
            <a:r>
              <a:rPr sz="1472" spc="-10" dirty="0">
                <a:latin typeface="Arial"/>
                <a:cs typeface="Arial"/>
              </a:rPr>
              <a:t/>
            </a:r>
            <a:endParaRPr sz="1600" dirty="0">
              <a:latin typeface="Arial"/>
              <a:cs typeface="Arial"/>
            </a:endParaRPr>
          </a:p>
          <a:p>
            <a:pPr marL="850265" indent="-285750">
              <a:lnSpc>
                <a:spcPct val="100000"/>
              </a:lnSpc>
              <a:spcBef>
                <a:spcPts val="825"/>
              </a:spcBef>
              <a:buClr>
                <a:srgbClr val="005EA4"/>
              </a:buClr>
              <a:buFont typeface="Wingdings" panose="05000000000000000000" pitchFamily="2" charset="2"/>
              <a:buChar char="v"/>
              <a:tabLst>
                <a:tab pos="850265" algn="l"/>
              </a:tabLst>
            </a:pPr>
            <a:r>
              <a:rPr sz="1472" spc="-10" dirty="0">
                <a:latin typeface="Arial"/>
                <a:cs typeface="Arial"/>
              </a:rPr>
              <a:t>Evaluation of the Ville of Copenhagen's work towards becoming a bicycle-friendly ville</a:t>
            </a:r>
            <a:r>
              <a:rPr sz="1472" spc="-30" dirty="0">
                <a:latin typeface="Arial"/>
                <a:cs typeface="Arial"/>
              </a:rPr>
              <a:t/>
            </a:r>
            <a:r>
              <a:rPr sz="1472" dirty="0">
                <a:latin typeface="Arial"/>
                <a:cs typeface="Arial"/>
              </a:rPr>
              <a:t/>
            </a:r>
            <a:r>
              <a:rPr sz="1472" spc="-25" dirty="0">
                <a:latin typeface="Arial"/>
                <a:cs typeface="Arial"/>
              </a:rPr>
              <a:t/>
            </a:r>
            <a:r>
              <a:rPr sz="1472" dirty="0">
                <a:latin typeface="Arial"/>
                <a:cs typeface="Arial"/>
              </a:rPr>
              <a:t/>
            </a:r>
            <a:r>
              <a:rPr sz="1472" spc="-25" dirty="0">
                <a:latin typeface="Arial"/>
                <a:cs typeface="Arial"/>
              </a:rPr>
              <a:t/>
            </a:r>
            <a:r>
              <a:rPr sz="1472" dirty="0">
                <a:latin typeface="Arial"/>
                <a:cs typeface="Arial"/>
              </a:rPr>
              <a:t/>
            </a:r>
            <a:r>
              <a:rPr sz="1472" spc="-25" dirty="0">
                <a:latin typeface="Arial"/>
                <a:cs typeface="Arial"/>
              </a:rPr>
              <a:t/>
            </a:r>
            <a:r>
              <a:rPr sz="1472" dirty="0">
                <a:latin typeface="Arial"/>
                <a:cs typeface="Arial"/>
              </a:rPr>
              <a:t/>
            </a:r>
            <a:r>
              <a:rPr sz="1472" spc="-25" dirty="0">
                <a:latin typeface="Arial"/>
                <a:cs typeface="Arial"/>
              </a:rPr>
              <a:t/>
            </a:r>
            <a:r>
              <a:rPr sz="1472" spc="-10" dirty="0">
                <a:latin typeface="Arial"/>
                <a:cs typeface="Arial"/>
              </a:rPr>
              <a:t/>
            </a:r>
            <a:r>
              <a:rPr sz="1472" spc="-25" dirty="0">
                <a:latin typeface="Arial"/>
                <a:cs typeface="Arial"/>
              </a:rPr>
              <a:t/>
            </a:r>
            <a:r>
              <a:rPr sz="1472" dirty="0">
                <a:latin typeface="Arial"/>
                <a:cs typeface="Arial"/>
              </a:rPr>
              <a:t/>
            </a:r>
            <a:r>
              <a:rPr sz="1472" spc="-30" dirty="0">
                <a:latin typeface="Arial"/>
                <a:cs typeface="Arial"/>
              </a:rPr>
              <a:t/>
            </a:r>
            <a:r>
              <a:rPr sz="1472" dirty="0">
                <a:latin typeface="Arial"/>
                <a:cs typeface="Arial"/>
              </a:rPr>
              <a:t/>
            </a:r>
            <a:r>
              <a:rPr sz="1472" spc="-25" dirty="0">
                <a:latin typeface="Arial"/>
                <a:cs typeface="Arial"/>
              </a:rPr>
              <a:t/>
            </a:r>
            <a:r>
              <a:rPr sz="1472" dirty="0">
                <a:latin typeface="Arial"/>
                <a:cs typeface="Arial"/>
              </a:rPr>
              <a:t/>
            </a:r>
            <a:r>
              <a:rPr sz="1472" spc="-25" dirty="0">
                <a:latin typeface="Arial"/>
                <a:cs typeface="Arial"/>
              </a:rPr>
              <a:t/>
            </a:r>
            <a:r>
              <a:rPr sz="1472" dirty="0">
                <a:latin typeface="Arial"/>
                <a:cs typeface="Arial"/>
              </a:rPr>
              <a:t/>
            </a:r>
            <a:r>
              <a:rPr sz="1472" spc="-25" dirty="0">
                <a:latin typeface="Arial"/>
                <a:cs typeface="Arial"/>
              </a:rPr>
              <a:t/>
            </a:r>
            <a:r>
              <a:rPr sz="1472" spc="-20" dirty="0">
                <a:latin typeface="Arial"/>
                <a:cs typeface="Arial"/>
              </a:rPr>
              <a:t/>
            </a:r>
            <a:r>
              <a:rPr sz="1472" dirty="0">
                <a:latin typeface="Arial"/>
                <a:cs typeface="Arial"/>
              </a:rPr>
              <a:t/>
            </a:r>
            <a:r>
              <a:rPr sz="1472" spc="-30" dirty="0">
                <a:latin typeface="Arial"/>
                <a:cs typeface="Arial"/>
              </a:rPr>
              <a:t/>
            </a:r>
            <a:r>
              <a:rPr sz="1472" spc="-20" dirty="0">
                <a:latin typeface="Arial"/>
                <a:cs typeface="Arial"/>
              </a:rPr>
              <a:t/>
            </a:r>
            <a:endParaRPr sz="1600" dirty="0">
              <a:latin typeface="Arial"/>
              <a:cs typeface="Arial"/>
            </a:endParaRPr>
          </a:p>
          <a:p>
            <a:pPr marL="310515" indent="-286385">
              <a:lnSpc>
                <a:spcPct val="100000"/>
              </a:lnSpc>
              <a:spcBef>
                <a:spcPts val="1315"/>
              </a:spcBef>
              <a:buClr>
                <a:srgbClr val="006B93"/>
              </a:buClr>
              <a:buSzPct val="109090"/>
              <a:buFont typeface="Wingdings" panose="05000000000000000000" pitchFamily="2" charset="2"/>
              <a:buChar char="q"/>
              <a:tabLst>
                <a:tab pos="310515" algn="l"/>
              </a:tabLst>
            </a:pPr>
            <a:r>
              <a:rPr sz="1656" dirty="0">
                <a:latin typeface="Arial"/>
                <a:cs typeface="Arial"/>
              </a:rPr>
              <a:t>The resulting data sets are an important tool for urbain planners</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35" dirty="0">
                <a:latin typeface="Arial"/>
                <a:cs typeface="Arial"/>
              </a:rPr>
              <a:t/>
            </a:r>
            <a:r>
              <a:rPr sz="1656" spc="-10" dirty="0">
                <a:latin typeface="Arial"/>
                <a:cs typeface="Arial"/>
              </a:rPr>
              <a:t/>
            </a:r>
            <a:endParaRPr sz="1800" dirty="0">
              <a:latin typeface="Arial"/>
              <a:cs typeface="Arial"/>
            </a:endParaRPr>
          </a:p>
          <a:p>
            <a:pPr marL="850265" indent="-285750">
              <a:lnSpc>
                <a:spcPct val="100000"/>
              </a:lnSpc>
              <a:spcBef>
                <a:spcPts val="835"/>
              </a:spcBef>
              <a:buClr>
                <a:srgbClr val="005EA4"/>
              </a:buClr>
              <a:buFont typeface="Wingdings" panose="05000000000000000000" pitchFamily="2" charset="2"/>
              <a:buChar char="v"/>
              <a:tabLst>
                <a:tab pos="850265" algn="l"/>
              </a:tabLst>
            </a:pPr>
            <a:r>
              <a:rPr sz="1472" spc="-10" dirty="0">
                <a:latin typeface="Arial"/>
                <a:cs typeface="Arial"/>
              </a:rPr>
              <a:t>Evaluation of mesures already taken</a:t>
            </a:r>
            <a:r>
              <a:rPr sz="1472" spc="-20" dirty="0">
                <a:latin typeface="Arial"/>
                <a:cs typeface="Arial"/>
              </a:rPr>
              <a:t/>
            </a:r>
            <a:r>
              <a:rPr sz="1472" dirty="0">
                <a:latin typeface="Arial"/>
                <a:cs typeface="Arial"/>
              </a:rPr>
              <a:t/>
            </a:r>
            <a:r>
              <a:rPr sz="1472" spc="-15" dirty="0">
                <a:latin typeface="Arial"/>
                <a:cs typeface="Arial"/>
              </a:rPr>
              <a:t/>
            </a:r>
            <a:r>
              <a:rPr sz="1472" spc="-20" dirty="0">
                <a:latin typeface="Arial"/>
                <a:cs typeface="Arial"/>
              </a:rPr>
              <a:t/>
            </a:r>
            <a:r>
              <a:rPr sz="1472" spc="-40" dirty="0">
                <a:latin typeface="Arial"/>
                <a:cs typeface="Arial"/>
              </a:rPr>
              <a:t/>
            </a:r>
            <a:r>
              <a:rPr sz="1472" dirty="0">
                <a:latin typeface="Arial"/>
                <a:cs typeface="Arial"/>
              </a:rPr>
              <a:t/>
            </a:r>
            <a:r>
              <a:rPr sz="1472" spc="-15" dirty="0">
                <a:latin typeface="Arial"/>
                <a:cs typeface="Arial"/>
              </a:rPr>
              <a:t/>
            </a:r>
            <a:r>
              <a:rPr sz="1472" spc="-10" dirty="0">
                <a:latin typeface="Arial"/>
                <a:cs typeface="Arial"/>
              </a:rPr>
              <a:t/>
            </a:r>
            <a:endParaRPr sz="1600" dirty="0">
              <a:latin typeface="Arial"/>
              <a:cs typeface="Arial"/>
            </a:endParaRPr>
          </a:p>
          <a:p>
            <a:pPr marL="850265" indent="-285750">
              <a:lnSpc>
                <a:spcPct val="100000"/>
              </a:lnSpc>
              <a:spcBef>
                <a:spcPts val="810"/>
              </a:spcBef>
              <a:buClr>
                <a:srgbClr val="005EA4"/>
              </a:buClr>
              <a:buFont typeface="Wingdings" panose="05000000000000000000" pitchFamily="2" charset="2"/>
              <a:buChar char="v"/>
              <a:tabLst>
                <a:tab pos="850265" algn="l"/>
              </a:tabLst>
            </a:pPr>
            <a:r>
              <a:rPr sz="1472" dirty="0">
                <a:latin typeface="Arial"/>
                <a:cs typeface="Arial"/>
              </a:rPr>
              <a:t>Identifier où (further) mesures are necessary</a:t>
            </a:r>
            <a:r>
              <a:rPr sz="1472" spc="-55" dirty="0">
                <a:latin typeface="Arial"/>
                <a:cs typeface="Arial"/>
              </a:rPr>
              <a:t/>
            </a:r>
            <a:r>
              <a:rPr sz="1472" dirty="0">
                <a:latin typeface="Arial"/>
                <a:cs typeface="Arial"/>
              </a:rPr>
              <a:t/>
            </a:r>
            <a:r>
              <a:rPr sz="1472" spc="-50" dirty="0">
                <a:latin typeface="Arial"/>
                <a:cs typeface="Arial"/>
              </a:rPr>
              <a:t/>
            </a:r>
            <a:r>
              <a:rPr sz="1472" dirty="0">
                <a:latin typeface="Arial"/>
                <a:cs typeface="Arial"/>
              </a:rPr>
              <a:t/>
            </a:r>
            <a:r>
              <a:rPr sz="1472" spc="-55" dirty="0">
                <a:latin typeface="Arial"/>
                <a:cs typeface="Arial"/>
              </a:rPr>
              <a:t/>
            </a:r>
            <a:r>
              <a:rPr sz="1472" dirty="0">
                <a:latin typeface="Arial"/>
                <a:cs typeface="Arial"/>
              </a:rPr>
              <a:t/>
            </a:r>
            <a:r>
              <a:rPr sz="1472" spc="-50" dirty="0">
                <a:latin typeface="Arial"/>
                <a:cs typeface="Arial"/>
              </a:rPr>
              <a:t/>
            </a:r>
            <a:r>
              <a:rPr sz="1472" spc="-10" dirty="0">
                <a:latin typeface="Arial"/>
                <a:cs typeface="Arial"/>
              </a:rPr>
              <a:t/>
            </a:r>
            <a:r>
              <a:rPr sz="1472" spc="-90" dirty="0">
                <a:latin typeface="Arial"/>
                <a:cs typeface="Arial"/>
              </a:rPr>
              <a:t/>
            </a:r>
            <a:r>
              <a:rPr sz="1472" spc="-10" dirty="0">
                <a:latin typeface="Arial"/>
                <a:cs typeface="Arial"/>
              </a:rPr>
              <a:t/>
            </a:r>
            <a:endParaRPr sz="1600" dirty="0">
              <a:latin typeface="Arial"/>
              <a:cs typeface="Arial"/>
            </a:endParaRPr>
          </a:p>
        </p:txBody>
      </p:sp>
    </p:spTree>
    <p:extLst>
      <p:ext uri="{BB962C8B-B14F-4D97-AF65-F5344CB8AC3E}">
        <p14:creationId xmlns:p14="http://schemas.microsoft.com/office/powerpoint/2010/main" val="181752496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6B4BC-7AB7-E013-3111-50494F93A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FDC45C-99C6-4BA0-E350-EDF8620B980D}"/>
              </a:ext>
            </a:extLst>
          </p:cNvPr>
          <p:cNvSpPr>
            <a:spLocks noGrp="1"/>
          </p:cNvSpPr>
          <p:nvPr>
            <p:ph type="title"/>
          </p:nvPr>
        </p:nvSpPr>
        <p:spPr/>
        <p:txBody>
          <a:bodyPr/>
          <a:lstStyle/>
          <a:p>
            <a:pPr marL="17780">
              <a:lnSpc>
                <a:spcPct val="100000"/>
              </a:lnSpc>
              <a:spcBef>
                <a:spcPts val="80"/>
              </a:spcBef>
            </a:pPr>
            <a:r>
              <a:rPr lang="en-US" sz="2208" spc="-20" dirty="0"/>
              <a:t>Copenhague comme exemple de bonne pratiqueThe route to becoming a vélo ville : political cadre conditions</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r>
              <a:rPr lang="en-US" sz="1840" dirty="0">
                <a:solidFill>
                  <a:srgbClr val="006B93"/>
                </a:solidFill>
                <a:latin typeface="Arial"/>
                <a:cs typeface="Arial"/>
              </a:rPr>
              <a:t/>
            </a:r>
            <a:r>
              <a:rPr lang="en-US" sz="1840" spc="-25" dirty="0">
                <a:solidFill>
                  <a:srgbClr val="006B93"/>
                </a:solidFill>
                <a:latin typeface="Arial"/>
                <a:cs typeface="Arial"/>
              </a:rPr>
              <a:t/>
            </a:r>
            <a:r>
              <a:rPr lang="en-US" sz="1840" dirty="0">
                <a:solidFill>
                  <a:srgbClr val="006B93"/>
                </a:solidFill>
                <a:latin typeface="Arial"/>
                <a:cs typeface="Arial"/>
              </a:rPr>
              <a:t/>
            </a:r>
            <a:r>
              <a:rPr lang="en-US" sz="1840" spc="-35" dirty="0">
                <a:solidFill>
                  <a:srgbClr val="006B93"/>
                </a:solidFill>
                <a:latin typeface="Arial"/>
                <a:cs typeface="Arial"/>
              </a:rPr>
              <a:t/>
            </a:r>
            <a:r>
              <a:rPr lang="en-US" sz="1840" dirty="0">
                <a:solidFill>
                  <a:srgbClr val="006B93"/>
                </a:solidFill>
                <a:latin typeface="Arial"/>
                <a:cs typeface="Arial"/>
              </a:rPr>
              <a:t/>
            </a:r>
            <a:r>
              <a:rPr lang="en-US" sz="1840" spc="-55" dirty="0">
                <a:solidFill>
                  <a:srgbClr val="006B93"/>
                </a:solidFill>
                <a:latin typeface="Arial"/>
                <a:cs typeface="Arial"/>
              </a:rPr>
              <a:t/>
            </a:r>
            <a:r>
              <a:rPr lang="en-US" sz="1840" spc="-10" dirty="0">
                <a:solidFill>
                  <a:srgbClr val="006B93"/>
                </a:solidFill>
                <a:latin typeface="Arial"/>
                <a:cs typeface="Arial"/>
              </a:rPr>
              <a:t/>
            </a:r>
            <a:br>
              <a:rPr lang="en-US" sz="2000" dirty="0">
                <a:latin typeface="Arial"/>
                <a:cs typeface="Arial"/>
              </a:rPr>
            </a:br>
            <a:endParaRPr lang="en-US" sz="2000" dirty="0">
              <a:solidFill>
                <a:srgbClr val="00518E"/>
              </a:solidFill>
              <a:latin typeface="Arial"/>
              <a:cs typeface="Arial"/>
            </a:endParaRPr>
          </a:p>
        </p:txBody>
      </p:sp>
      <p:pic>
        <p:nvPicPr>
          <p:cNvPr id="3" name="object 11">
            <a:extLst>
              <a:ext uri="{FF2B5EF4-FFF2-40B4-BE49-F238E27FC236}">
                <a16:creationId xmlns:a16="http://schemas.microsoft.com/office/drawing/2014/main" id="{48EE5364-A4DB-4E87-0B51-BD4A2DB1103C}"/>
              </a:ext>
            </a:extLst>
          </p:cNvPr>
          <p:cNvPicPr/>
          <p:nvPr/>
        </p:nvPicPr>
        <p:blipFill>
          <a:blip r:embed="rId2" cstate="print"/>
          <a:stretch>
            <a:fillRect/>
          </a:stretch>
        </p:blipFill>
        <p:spPr>
          <a:xfrm>
            <a:off x="8325194" y="1819972"/>
            <a:ext cx="3678383" cy="4449706"/>
          </a:xfrm>
          <a:prstGeom prst="rect">
            <a:avLst/>
          </a:prstGeom>
        </p:spPr>
      </p:pic>
      <p:sp>
        <p:nvSpPr>
          <p:cNvPr id="5" name="object 4">
            <a:extLst>
              <a:ext uri="{FF2B5EF4-FFF2-40B4-BE49-F238E27FC236}">
                <a16:creationId xmlns:a16="http://schemas.microsoft.com/office/drawing/2014/main" id="{A5ACF7DA-5A96-1146-E819-11F35E3260B0}"/>
              </a:ext>
            </a:extLst>
          </p:cNvPr>
          <p:cNvSpPr txBox="1"/>
          <p:nvPr/>
        </p:nvSpPr>
        <p:spPr>
          <a:xfrm>
            <a:off x="734635" y="1947800"/>
            <a:ext cx="6086475" cy="537327"/>
          </a:xfrm>
          <a:prstGeom prst="rect">
            <a:avLst/>
          </a:prstGeom>
        </p:spPr>
        <p:txBody>
          <a:bodyPr vert="horz" wrap="square" lIns="0" tIns="36830" rIns="0" bIns="0" rtlCol="0">
            <a:spAutoFit/>
          </a:bodyPr>
          <a:lstStyle/>
          <a:p>
            <a:pPr marL="299085" marR="5080" indent="-286385">
              <a:lnSpc>
                <a:spcPts val="1820"/>
              </a:lnSpc>
              <a:spcBef>
                <a:spcPts val="290"/>
              </a:spcBef>
              <a:buClr>
                <a:srgbClr val="006B93"/>
              </a:buClr>
              <a:buSzPct val="109090"/>
              <a:buFont typeface="Wingdings" panose="05000000000000000000" pitchFamily="2" charset="2"/>
              <a:buChar char="q"/>
              <a:tabLst>
                <a:tab pos="299085" algn="l"/>
              </a:tabLst>
            </a:pPr>
            <a:r>
              <a:rPr sz="1518" dirty="0">
                <a:latin typeface="Arial"/>
                <a:cs typeface="Arial"/>
              </a:rPr>
              <a:t>2001 : Cycle Politique 2002-2012</a:t>
            </a:r>
            <a:r>
              <a:rPr sz="1518" spc="-30" dirty="0">
                <a:latin typeface="Arial"/>
                <a:cs typeface="Arial"/>
              </a:rPr>
              <a:t/>
            </a:r>
            <a:r>
              <a:rPr sz="1518" b="1" dirty="0">
                <a:latin typeface="Arial"/>
                <a:cs typeface="Arial"/>
              </a:rPr>
              <a:t/>
            </a:r>
            <a:r>
              <a:rPr sz="1518" b="1" spc="-30" dirty="0">
                <a:latin typeface="Arial"/>
                <a:cs typeface="Arial"/>
              </a:rPr>
              <a:t/>
            </a:r>
            <a:r>
              <a:rPr sz="1518" b="1" dirty="0">
                <a:latin typeface="Arial"/>
                <a:cs typeface="Arial"/>
              </a:rPr>
              <a:t/>
            </a:r>
            <a:r>
              <a:rPr sz="1518" b="1" spc="-30" dirty="0">
                <a:latin typeface="Arial"/>
                <a:cs typeface="Arial"/>
              </a:rPr>
              <a:t/>
            </a:r>
            <a:r>
              <a:rPr sz="1518" b="1" spc="-10" dirty="0">
                <a:latin typeface="Arial"/>
                <a:cs typeface="Arial"/>
              </a:rPr>
              <a:t/>
            </a:r>
            <a:r>
              <a:rPr sz="1518" b="1" spc="-35" dirty="0">
                <a:latin typeface="Arial"/>
                <a:cs typeface="Arial"/>
              </a:rPr>
              <a:t/>
            </a:r>
            <a:endParaRPr lang="en-US" sz="1650" b="1" spc="-35" dirty="0">
              <a:latin typeface="Arial"/>
              <a:cs typeface="Arial"/>
            </a:endParaRPr>
          </a:p>
          <a:p>
            <a:pPr marL="298450" marR="5080" indent="-285750">
              <a:lnSpc>
                <a:spcPts val="1820"/>
              </a:lnSpc>
              <a:spcBef>
                <a:spcPts val="290"/>
              </a:spcBef>
              <a:buClr>
                <a:srgbClr val="006B93"/>
              </a:buClr>
              <a:buSzPct val="109090"/>
              <a:buFont typeface="Wingdings" panose="05000000000000000000" pitchFamily="2" charset="2"/>
              <a:buChar char="q"/>
              <a:tabLst>
                <a:tab pos="299085" algn="l"/>
              </a:tabLst>
            </a:pPr>
            <a:r>
              <a:rPr sz="1518" dirty="0">
                <a:latin typeface="Arial"/>
                <a:cs typeface="Arial"/>
              </a:rPr>
              <a:t>Publication of the first Copenhagen’s vélo strategy</a:t>
            </a:r>
            <a:r>
              <a:rPr sz="1518" spc="-30" dirty="0">
                <a:latin typeface="Arial"/>
                <a:cs typeface="Arial"/>
              </a:rPr>
              <a:t/>
            </a:r>
            <a:r>
              <a:rPr sz="1518" dirty="0">
                <a:latin typeface="Arial"/>
                <a:cs typeface="Arial"/>
              </a:rPr>
              <a:t/>
            </a:r>
            <a:r>
              <a:rPr sz="1518" spc="-30" dirty="0">
                <a:latin typeface="Arial"/>
                <a:cs typeface="Arial"/>
              </a:rPr>
              <a:t/>
            </a:r>
            <a:r>
              <a:rPr sz="1518" dirty="0">
                <a:latin typeface="Arial"/>
                <a:cs typeface="Arial"/>
              </a:rPr>
              <a:t/>
            </a:r>
            <a:r>
              <a:rPr sz="1518" spc="-25" dirty="0">
                <a:latin typeface="Arial"/>
                <a:cs typeface="Arial"/>
              </a:rPr>
              <a:t/>
            </a:r>
            <a:r>
              <a:rPr sz="1518" spc="-10" dirty="0">
                <a:latin typeface="Arial"/>
                <a:cs typeface="Arial"/>
              </a:rPr>
              <a:t/>
            </a:r>
            <a:r>
              <a:rPr lang="en-US" sz="1518" spc="-10" dirty="0">
                <a:latin typeface="Arial"/>
                <a:cs typeface="Arial"/>
              </a:rPr>
              <a:t/>
            </a:r>
            <a:r>
              <a:rPr sz="1518" spc="-70" dirty="0">
                <a:latin typeface="Arial"/>
                <a:cs typeface="Arial"/>
              </a:rPr>
              <a:t/>
            </a:r>
            <a:r>
              <a:rPr sz="1518" spc="-10" dirty="0">
                <a:latin typeface="Arial"/>
                <a:cs typeface="Arial"/>
              </a:rPr>
              <a:t/>
            </a:r>
            <a:r>
              <a:rPr sz="1518" spc="-90" dirty="0">
                <a:latin typeface="Arial"/>
                <a:cs typeface="Arial"/>
              </a:rPr>
              <a:t/>
            </a:r>
            <a:r>
              <a:rPr sz="1518" spc="-10" dirty="0">
                <a:latin typeface="Arial"/>
                <a:cs typeface="Arial"/>
              </a:rPr>
              <a:t/>
            </a:r>
            <a:endParaRPr sz="1650" dirty="0">
              <a:latin typeface="Arial"/>
              <a:cs typeface="Arial"/>
            </a:endParaRPr>
          </a:p>
        </p:txBody>
      </p:sp>
      <p:sp>
        <p:nvSpPr>
          <p:cNvPr id="6" name="object 5">
            <a:extLst>
              <a:ext uri="{FF2B5EF4-FFF2-40B4-BE49-F238E27FC236}">
                <a16:creationId xmlns:a16="http://schemas.microsoft.com/office/drawing/2014/main" id="{6486CE15-584E-50A1-E199-976E3ECB5340}"/>
              </a:ext>
            </a:extLst>
          </p:cNvPr>
          <p:cNvSpPr txBox="1"/>
          <p:nvPr/>
        </p:nvSpPr>
        <p:spPr>
          <a:xfrm>
            <a:off x="1062872" y="2666537"/>
            <a:ext cx="6475848" cy="859210"/>
          </a:xfrm>
          <a:prstGeom prst="rect">
            <a:avLst/>
          </a:prstGeom>
        </p:spPr>
        <p:txBody>
          <a:bodyPr vert="horz" wrap="square" lIns="0" tIns="38100" rIns="0" bIns="0" rtlCol="0">
            <a:spAutoFit/>
          </a:bodyPr>
          <a:lstStyle/>
          <a:p>
            <a:pPr marL="299720" marR="5080" indent="-287020">
              <a:lnSpc>
                <a:spcPts val="1560"/>
              </a:lnSpc>
              <a:spcBef>
                <a:spcPts val="300"/>
              </a:spcBef>
              <a:tabLst>
                <a:tab pos="299720" algn="l"/>
              </a:tabLst>
            </a:pPr>
            <a:r>
              <a:rPr sz="1334" spc="-50" dirty="0">
                <a:solidFill>
                  <a:srgbClr val="006B93"/>
                </a:solidFill>
                <a:latin typeface="Arial"/>
                <a:cs typeface="Arial"/>
              </a:rPr>
              <a:t>'	"The cycle politique objectifs are to increase the proportion of the workforce qui cycle to work, to improve sécurité and a sense of security quand vélo, and to increase traveling vitesse and vélo confort. The objectifs are to be met within 11 years" (Ville of Copenhagen 2001 : 5)</a:t>
            </a:r>
            <a:r>
              <a:rPr sz="1334" dirty="0">
                <a:solidFill>
                  <a:srgbClr val="006B93"/>
                </a:solidFill>
                <a:latin typeface="Arial"/>
                <a:cs typeface="Arial"/>
              </a:rPr>
              <a:t/>
            </a:r>
            <a:r>
              <a:rPr sz="1334" dirty="0">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30"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30"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spc="-10"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30"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spc="-10" dirty="0">
                <a:solidFill>
                  <a:srgbClr val="00518E"/>
                </a:solidFill>
                <a:latin typeface="Arial"/>
                <a:cs typeface="Arial"/>
              </a:rPr>
              <a:t/>
            </a:r>
            <a:r>
              <a:rPr sz="1334" b="1" dirty="0">
                <a:solidFill>
                  <a:srgbClr val="00518E"/>
                </a:solidFill>
                <a:latin typeface="Arial"/>
                <a:cs typeface="Arial"/>
              </a:rPr>
              <a:t/>
            </a:r>
            <a:r>
              <a:rPr sz="1334" b="1" spc="-40"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40" dirty="0">
                <a:solidFill>
                  <a:srgbClr val="00518E"/>
                </a:solidFill>
                <a:latin typeface="Arial"/>
                <a:cs typeface="Arial"/>
              </a:rPr>
              <a:t/>
            </a:r>
            <a:r>
              <a:rPr sz="1334" b="1" dirty="0">
                <a:solidFill>
                  <a:srgbClr val="00518E"/>
                </a:solidFill>
                <a:latin typeface="Arial"/>
                <a:cs typeface="Arial"/>
              </a:rPr>
              <a:t/>
            </a:r>
            <a:r>
              <a:rPr sz="1334" b="1" spc="-40"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40"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40"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40" dirty="0">
                <a:solidFill>
                  <a:srgbClr val="00518E"/>
                </a:solidFill>
                <a:latin typeface="Arial"/>
                <a:cs typeface="Arial"/>
              </a:rPr>
              <a:t/>
            </a:r>
            <a:r>
              <a:rPr sz="1334" b="1" dirty="0">
                <a:solidFill>
                  <a:srgbClr val="00518E"/>
                </a:solidFill>
                <a:latin typeface="Arial"/>
                <a:cs typeface="Arial"/>
              </a:rPr>
              <a:t/>
            </a:r>
            <a:r>
              <a:rPr sz="1334" b="1" spc="-35" dirty="0">
                <a:solidFill>
                  <a:srgbClr val="00518E"/>
                </a:solidFill>
                <a:latin typeface="Arial"/>
                <a:cs typeface="Arial"/>
              </a:rPr>
              <a:t/>
            </a:r>
            <a:r>
              <a:rPr sz="1334" b="1" dirty="0">
                <a:solidFill>
                  <a:srgbClr val="00518E"/>
                </a:solidFill>
                <a:latin typeface="Arial"/>
                <a:cs typeface="Arial"/>
              </a:rPr>
              <a:t/>
            </a:r>
            <a:r>
              <a:rPr sz="1334" b="1" spc="-40" dirty="0">
                <a:solidFill>
                  <a:srgbClr val="00518E"/>
                </a:solidFill>
                <a:latin typeface="Arial"/>
                <a:cs typeface="Arial"/>
              </a:rPr>
              <a:t/>
            </a:r>
            <a:r>
              <a:rPr sz="1334" b="1" spc="-20" dirty="0">
                <a:solidFill>
                  <a:srgbClr val="00518E"/>
                </a:solidFill>
                <a:latin typeface="Arial"/>
                <a:cs typeface="Arial"/>
              </a:rPr>
              <a:t/>
            </a:r>
            <a:r>
              <a:rPr sz="1334" b="1" dirty="0">
                <a:solidFill>
                  <a:srgbClr val="00518E"/>
                </a:solidFill>
                <a:latin typeface="Arial"/>
                <a:cs typeface="Arial"/>
              </a:rPr>
              <a:t/>
            </a:r>
            <a:r>
              <a:rPr lang="en-US" sz="1334" b="1" dirty="0">
                <a:solidFill>
                  <a:srgbClr val="00518E"/>
                </a:solidFill>
                <a:latin typeface="Arial"/>
                <a:cs typeface="Arial"/>
              </a:rPr>
              <a:t/>
            </a:r>
            <a:r>
              <a:rPr sz="1334" b="1" spc="-60" dirty="0">
                <a:solidFill>
                  <a:srgbClr val="00518E"/>
                </a:solidFill>
                <a:latin typeface="Arial"/>
                <a:cs typeface="Arial"/>
              </a:rPr>
              <a:t/>
            </a:r>
            <a:r>
              <a:rPr sz="1334" b="1" dirty="0">
                <a:solidFill>
                  <a:srgbClr val="00518E"/>
                </a:solidFill>
                <a:latin typeface="Arial"/>
                <a:cs typeface="Arial"/>
              </a:rPr>
              <a:t/>
            </a:r>
            <a:r>
              <a:rPr sz="1334" b="1" spc="-55" dirty="0">
                <a:solidFill>
                  <a:srgbClr val="00518E"/>
                </a:solidFill>
                <a:latin typeface="Arial"/>
                <a:cs typeface="Arial"/>
              </a:rPr>
              <a:t/>
            </a:r>
            <a:r>
              <a:rPr sz="1334" b="1" dirty="0">
                <a:solidFill>
                  <a:srgbClr val="00518E"/>
                </a:solidFill>
                <a:latin typeface="Arial"/>
                <a:cs typeface="Arial"/>
              </a:rPr>
              <a:t/>
            </a:r>
            <a:r>
              <a:rPr sz="1334" b="1" spc="-55" dirty="0">
                <a:solidFill>
                  <a:srgbClr val="00518E"/>
                </a:solidFill>
                <a:latin typeface="Arial"/>
                <a:cs typeface="Arial"/>
              </a:rPr>
              <a:t/>
            </a:r>
            <a:r>
              <a:rPr sz="1334" b="1" dirty="0">
                <a:solidFill>
                  <a:srgbClr val="00518E"/>
                </a:solidFill>
                <a:latin typeface="Arial"/>
                <a:cs typeface="Arial"/>
              </a:rPr>
              <a:t/>
            </a:r>
            <a:r>
              <a:rPr sz="1334" b="1" spc="-55" dirty="0">
                <a:solidFill>
                  <a:srgbClr val="00518E"/>
                </a:solidFill>
                <a:latin typeface="Arial"/>
                <a:cs typeface="Arial"/>
              </a:rPr>
              <a:t/>
            </a:r>
            <a:r>
              <a:rPr sz="1334" b="1" dirty="0">
                <a:solidFill>
                  <a:srgbClr val="00518E"/>
                </a:solidFill>
                <a:latin typeface="Arial"/>
                <a:cs typeface="Arial"/>
              </a:rPr>
              <a:t/>
            </a:r>
            <a:r>
              <a:rPr sz="1334" b="1" spc="-55" dirty="0">
                <a:solidFill>
                  <a:srgbClr val="00518E"/>
                </a:solidFill>
                <a:latin typeface="Arial"/>
                <a:cs typeface="Arial"/>
              </a:rPr>
              <a:t/>
            </a:r>
            <a:r>
              <a:rPr sz="1334" b="1" dirty="0">
                <a:solidFill>
                  <a:srgbClr val="00518E"/>
                </a:solidFill>
                <a:latin typeface="Arial"/>
                <a:cs typeface="Arial"/>
              </a:rPr>
              <a:t/>
            </a:r>
            <a:r>
              <a:rPr sz="1334" b="1" spc="-55" dirty="0">
                <a:solidFill>
                  <a:srgbClr val="00518E"/>
                </a:solidFill>
                <a:latin typeface="Arial"/>
                <a:cs typeface="Arial"/>
              </a:rPr>
              <a:t/>
            </a:r>
            <a:r>
              <a:rPr sz="1334" b="1" dirty="0">
                <a:solidFill>
                  <a:srgbClr val="00518E"/>
                </a:solidFill>
                <a:latin typeface="Arial"/>
                <a:cs typeface="Arial"/>
              </a:rPr>
              <a:t/>
            </a:r>
            <a:r>
              <a:rPr sz="1334" b="1" spc="-55" dirty="0">
                <a:solidFill>
                  <a:srgbClr val="00518E"/>
                </a:solidFill>
                <a:latin typeface="Arial"/>
                <a:cs typeface="Arial"/>
              </a:rPr>
              <a:t/>
            </a:r>
            <a:r>
              <a:rPr sz="1334" b="1" dirty="0">
                <a:solidFill>
                  <a:srgbClr val="00518E"/>
                </a:solidFill>
                <a:latin typeface="Arial"/>
                <a:cs typeface="Arial"/>
              </a:rPr>
              <a:t/>
            </a:r>
            <a:r>
              <a:rPr sz="1334" b="1" spc="-55" dirty="0">
                <a:solidFill>
                  <a:srgbClr val="00518E"/>
                </a:solidFill>
                <a:latin typeface="Arial"/>
                <a:cs typeface="Arial"/>
              </a:rPr>
              <a:t/>
            </a:r>
            <a:r>
              <a:rPr sz="1334" b="1" dirty="0">
                <a:solidFill>
                  <a:srgbClr val="00518E"/>
                </a:solidFill>
                <a:latin typeface="Arial"/>
                <a:cs typeface="Arial"/>
              </a:rPr>
              <a:t/>
            </a:r>
            <a:r>
              <a:rPr sz="1334" b="1" spc="-55" dirty="0">
                <a:solidFill>
                  <a:srgbClr val="00518E"/>
                </a:solidFill>
                <a:latin typeface="Arial"/>
                <a:cs typeface="Arial"/>
              </a:rPr>
              <a:t/>
            </a:r>
            <a:r>
              <a:rPr sz="1334" b="1" dirty="0">
                <a:solidFill>
                  <a:srgbClr val="00518E"/>
                </a:solidFill>
                <a:latin typeface="Arial"/>
                <a:cs typeface="Arial"/>
              </a:rPr>
              <a:t/>
            </a:r>
            <a:r>
              <a:rPr sz="1334" b="1" spc="-55" dirty="0">
                <a:solidFill>
                  <a:srgbClr val="00518E"/>
                </a:solidFill>
                <a:latin typeface="Arial"/>
                <a:cs typeface="Arial"/>
              </a:rPr>
              <a:t/>
            </a:r>
            <a:r>
              <a:rPr sz="1334" b="1" spc="-10" dirty="0">
                <a:solidFill>
                  <a:srgbClr val="00518E"/>
                </a:solidFill>
                <a:latin typeface="Arial"/>
                <a:cs typeface="Arial"/>
              </a:rPr>
              <a:t/>
            </a:r>
            <a:r>
              <a:rPr sz="1334" b="1" dirty="0">
                <a:solidFill>
                  <a:srgbClr val="00518E"/>
                </a:solidFill>
                <a:latin typeface="Arial"/>
                <a:cs typeface="Arial"/>
              </a:rPr>
              <a:t/>
            </a:r>
            <a:r>
              <a:rPr sz="1334" b="1" spc="-30" dirty="0">
                <a:solidFill>
                  <a:srgbClr val="00518E"/>
                </a:solidFill>
                <a:latin typeface="Arial"/>
                <a:cs typeface="Arial"/>
              </a:rPr>
              <a:t/>
            </a:r>
            <a:r>
              <a:rPr sz="1334" b="1" dirty="0">
                <a:solidFill>
                  <a:srgbClr val="00518E"/>
                </a:solidFill>
                <a:latin typeface="Arial"/>
                <a:cs typeface="Arial"/>
              </a:rPr>
              <a:t/>
            </a:r>
            <a:r>
              <a:rPr sz="1334" b="1" spc="-30" dirty="0">
                <a:solidFill>
                  <a:srgbClr val="00518E"/>
                </a:solidFill>
                <a:latin typeface="Arial"/>
                <a:cs typeface="Arial"/>
              </a:rPr>
              <a:t/>
            </a:r>
            <a:r>
              <a:rPr sz="1334" b="1" dirty="0">
                <a:solidFill>
                  <a:srgbClr val="00518E"/>
                </a:solidFill>
                <a:latin typeface="Arial"/>
                <a:cs typeface="Arial"/>
              </a:rPr>
              <a:t/>
            </a:r>
            <a:r>
              <a:rPr sz="1334" b="1" spc="-25" dirty="0">
                <a:solidFill>
                  <a:srgbClr val="00518E"/>
                </a:solidFill>
                <a:latin typeface="Arial"/>
                <a:cs typeface="Arial"/>
              </a:rPr>
              <a:t/>
            </a:r>
            <a:r>
              <a:rPr sz="1334" b="1" dirty="0">
                <a:solidFill>
                  <a:srgbClr val="00518E"/>
                </a:solidFill>
                <a:latin typeface="Arial"/>
                <a:cs typeface="Arial"/>
              </a:rPr>
              <a:t/>
            </a:r>
            <a:r>
              <a:rPr sz="1334" b="1" spc="-30" dirty="0">
                <a:solidFill>
                  <a:srgbClr val="00518E"/>
                </a:solidFill>
                <a:latin typeface="Arial"/>
                <a:cs typeface="Arial"/>
              </a:rPr>
              <a:t/>
            </a:r>
            <a:r>
              <a:rPr sz="1334" b="1" dirty="0">
                <a:solidFill>
                  <a:srgbClr val="00518E"/>
                </a:solidFill>
                <a:latin typeface="Arial"/>
                <a:cs typeface="Arial"/>
              </a:rPr>
              <a:t/>
            </a:r>
            <a:r>
              <a:rPr sz="1334" b="1" spc="-25" dirty="0">
                <a:solidFill>
                  <a:srgbClr val="00518E"/>
                </a:solidFill>
                <a:latin typeface="Arial"/>
                <a:cs typeface="Arial"/>
              </a:rPr>
              <a:t/>
            </a:r>
            <a:r>
              <a:rPr sz="1334" b="1" dirty="0">
                <a:solidFill>
                  <a:srgbClr val="00518E"/>
                </a:solidFill>
                <a:latin typeface="Arial"/>
                <a:cs typeface="Arial"/>
              </a:rPr>
              <a:t/>
            </a:r>
            <a:r>
              <a:rPr sz="1334" b="1" spc="-30" dirty="0">
                <a:solidFill>
                  <a:srgbClr val="00518E"/>
                </a:solidFill>
                <a:latin typeface="Arial"/>
                <a:cs typeface="Arial"/>
              </a:rPr>
              <a:t/>
            </a:r>
            <a:r>
              <a:rPr sz="1334" b="1" dirty="0">
                <a:solidFill>
                  <a:srgbClr val="00518E"/>
                </a:solidFill>
                <a:latin typeface="Arial"/>
                <a:cs typeface="Arial"/>
              </a:rPr>
              <a:t/>
            </a:r>
            <a:r>
              <a:rPr sz="1334" dirty="0">
                <a:latin typeface="Arial"/>
                <a:cs typeface="Arial"/>
              </a:rPr>
              <a:t/>
            </a:r>
            <a:r>
              <a:rPr sz="1334" spc="-25" dirty="0">
                <a:latin typeface="Arial"/>
                <a:cs typeface="Arial"/>
              </a:rPr>
              <a:t/>
            </a:r>
            <a:r>
              <a:rPr sz="644" dirty="0">
                <a:latin typeface="Arial"/>
                <a:cs typeface="Arial"/>
              </a:rPr>
              <a:t/>
            </a:r>
            <a:r>
              <a:rPr sz="644" spc="-15" dirty="0">
                <a:latin typeface="Arial"/>
                <a:cs typeface="Arial"/>
              </a:rPr>
              <a:t/>
            </a:r>
            <a:r>
              <a:rPr sz="644" dirty="0">
                <a:latin typeface="Arial"/>
                <a:cs typeface="Arial"/>
              </a:rPr>
              <a:t/>
            </a:r>
            <a:r>
              <a:rPr sz="644" spc="-20" dirty="0">
                <a:latin typeface="Arial"/>
                <a:cs typeface="Arial"/>
              </a:rPr>
              <a:t/>
            </a:r>
            <a:r>
              <a:rPr sz="644" dirty="0">
                <a:latin typeface="Arial"/>
                <a:cs typeface="Arial"/>
              </a:rPr>
              <a:t/>
            </a:r>
            <a:r>
              <a:rPr sz="644" spc="-10" dirty="0">
                <a:latin typeface="Arial"/>
                <a:cs typeface="Arial"/>
              </a:rPr>
              <a:t/>
            </a:r>
            <a:r>
              <a:rPr sz="644" dirty="0">
                <a:latin typeface="Arial"/>
                <a:cs typeface="Arial"/>
              </a:rPr>
              <a:t/>
            </a:r>
            <a:r>
              <a:rPr sz="644" spc="-15" dirty="0">
                <a:latin typeface="Arial"/>
                <a:cs typeface="Arial"/>
              </a:rPr>
              <a:t/>
            </a:r>
            <a:r>
              <a:rPr sz="644" spc="-25" dirty="0">
                <a:latin typeface="Arial"/>
                <a:cs typeface="Arial"/>
              </a:rPr>
              <a:t/>
            </a:r>
            <a:endParaRPr sz="700" dirty="0">
              <a:latin typeface="Arial"/>
              <a:cs typeface="Arial"/>
            </a:endParaRPr>
          </a:p>
        </p:txBody>
      </p:sp>
      <p:sp>
        <p:nvSpPr>
          <p:cNvPr id="7" name="object 6">
            <a:extLst>
              <a:ext uri="{FF2B5EF4-FFF2-40B4-BE49-F238E27FC236}">
                <a16:creationId xmlns:a16="http://schemas.microsoft.com/office/drawing/2014/main" id="{EDBBFFB2-8BFD-83D6-610E-5B4AEF0818D0}"/>
              </a:ext>
            </a:extLst>
          </p:cNvPr>
          <p:cNvSpPr txBox="1"/>
          <p:nvPr/>
        </p:nvSpPr>
        <p:spPr>
          <a:xfrm>
            <a:off x="751262" y="3906395"/>
            <a:ext cx="5673725" cy="276860"/>
          </a:xfrm>
          <a:prstGeom prst="rect">
            <a:avLst/>
          </a:prstGeom>
        </p:spPr>
        <p:txBody>
          <a:bodyPr vert="horz" wrap="square" lIns="0" tIns="12700" rIns="0" bIns="0" rtlCol="0">
            <a:spAutoFit/>
          </a:bodyPr>
          <a:lstStyle/>
          <a:p>
            <a:pPr marL="299085" indent="-286385">
              <a:lnSpc>
                <a:spcPct val="100000"/>
              </a:lnSpc>
              <a:spcBef>
                <a:spcPts val="100"/>
              </a:spcBef>
              <a:buClr>
                <a:srgbClr val="006B93"/>
              </a:buClr>
              <a:buSzPct val="109090"/>
              <a:buFont typeface="Wingdings" panose="05000000000000000000" pitchFamily="2" charset="2"/>
              <a:buChar char="q"/>
              <a:tabLst>
                <a:tab pos="299085" algn="l"/>
              </a:tabLst>
            </a:pPr>
            <a:r>
              <a:rPr sz="1518" dirty="0">
                <a:latin typeface="Arial"/>
                <a:cs typeface="Arial"/>
              </a:rPr>
              <a:t>Since the early 2000s : Various action plans and programs</a:t>
            </a:r>
            <a:r>
              <a:rPr sz="1518" spc="-25"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15"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10" dirty="0">
                <a:latin typeface="Arial"/>
                <a:cs typeface="Arial"/>
              </a:rPr>
              <a:t/>
            </a:r>
            <a:endParaRPr sz="1650" dirty="0">
              <a:latin typeface="Arial"/>
              <a:cs typeface="Arial"/>
            </a:endParaRPr>
          </a:p>
        </p:txBody>
      </p:sp>
      <p:sp>
        <p:nvSpPr>
          <p:cNvPr id="8" name="object 7">
            <a:extLst>
              <a:ext uri="{FF2B5EF4-FFF2-40B4-BE49-F238E27FC236}">
                <a16:creationId xmlns:a16="http://schemas.microsoft.com/office/drawing/2014/main" id="{D11011DB-05FE-126C-947C-EECC512570BB}"/>
              </a:ext>
            </a:extLst>
          </p:cNvPr>
          <p:cNvSpPr txBox="1"/>
          <p:nvPr/>
        </p:nvSpPr>
        <p:spPr>
          <a:xfrm>
            <a:off x="1306886" y="4469177"/>
            <a:ext cx="4562475" cy="1007455"/>
          </a:xfrm>
          <a:prstGeom prst="rect">
            <a:avLst/>
          </a:prstGeom>
        </p:spPr>
        <p:txBody>
          <a:bodyPr vert="horz" wrap="square" lIns="0" tIns="12700" rIns="0" bIns="0" rtlCol="0">
            <a:spAutoFit/>
          </a:bodyPr>
          <a:lstStyle/>
          <a:p>
            <a:pPr marL="298450" marR="5080" indent="-285750">
              <a:lnSpc>
                <a:spcPct val="146700"/>
              </a:lnSpc>
              <a:spcBef>
                <a:spcPts val="100"/>
              </a:spcBef>
              <a:buClr>
                <a:srgbClr val="005EA4"/>
              </a:buClr>
              <a:buFont typeface="Wingdings" panose="05000000000000000000" pitchFamily="2" charset="2"/>
              <a:buChar char="v"/>
              <a:tabLst>
                <a:tab pos="298450" algn="l"/>
              </a:tabLst>
            </a:pPr>
            <a:r>
              <a:rPr sz="1334" dirty="0">
                <a:latin typeface="Arial"/>
                <a:cs typeface="Arial"/>
              </a:rPr>
              <a:t>Cycle route priority program 2006-2016 et from 2017</a:t>
            </a:r>
            <a:r>
              <a:rPr sz="1334" spc="-35" dirty="0">
                <a:latin typeface="Arial"/>
                <a:cs typeface="Arial"/>
              </a:rPr>
              <a:t/>
            </a:r>
            <a:r>
              <a:rPr sz="1334" dirty="0">
                <a:latin typeface="Arial"/>
                <a:cs typeface="Arial"/>
              </a:rPr>
              <a:t/>
            </a:r>
            <a:r>
              <a:rPr sz="1334" spc="-35" dirty="0">
                <a:latin typeface="Arial"/>
                <a:cs typeface="Arial"/>
              </a:rPr>
              <a:t/>
            </a:r>
            <a:r>
              <a:rPr sz="1334" dirty="0">
                <a:latin typeface="Arial"/>
                <a:cs typeface="Arial"/>
              </a:rPr>
              <a:t/>
            </a:r>
            <a:r>
              <a:rPr sz="1334" spc="-35" dirty="0">
                <a:latin typeface="Arial"/>
                <a:cs typeface="Arial"/>
              </a:rPr>
              <a:t/>
            </a:r>
            <a:r>
              <a:rPr sz="1334" dirty="0">
                <a:latin typeface="Arial"/>
                <a:cs typeface="Arial"/>
              </a:rPr>
              <a:t/>
            </a:r>
            <a:r>
              <a:rPr sz="1334" spc="-35" dirty="0">
                <a:latin typeface="Arial"/>
                <a:cs typeface="Arial"/>
              </a:rPr>
              <a:t/>
            </a:r>
            <a:r>
              <a:rPr sz="1334" spc="-2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40" dirty="0">
                <a:latin typeface="Arial"/>
                <a:cs typeface="Arial"/>
              </a:rPr>
              <a:t/>
            </a:r>
            <a:r>
              <a:rPr sz="1334" dirty="0">
                <a:latin typeface="Arial"/>
                <a:cs typeface="Arial"/>
              </a:rPr>
              <a:t/>
            </a:r>
            <a:r>
              <a:rPr sz="1334" spc="-35" dirty="0">
                <a:latin typeface="Arial"/>
                <a:cs typeface="Arial"/>
              </a:rPr>
              <a:t/>
            </a:r>
            <a:r>
              <a:rPr sz="1334" spc="-20" dirty="0">
                <a:latin typeface="Arial"/>
                <a:cs typeface="Arial"/>
              </a:rPr>
              <a:t/>
            </a:r>
            <a:endParaRPr lang="en-US" sz="1450" spc="-20" dirty="0">
              <a:latin typeface="Arial"/>
              <a:cs typeface="Arial"/>
            </a:endParaRPr>
          </a:p>
          <a:p>
            <a:pPr marL="298450" marR="5080" indent="-285750">
              <a:lnSpc>
                <a:spcPct val="146700"/>
              </a:lnSpc>
              <a:spcBef>
                <a:spcPts val="100"/>
              </a:spcBef>
              <a:buClr>
                <a:srgbClr val="005EA4"/>
              </a:buClr>
              <a:buFont typeface="Wingdings" panose="05000000000000000000" pitchFamily="2" charset="2"/>
              <a:buChar char="v"/>
              <a:tabLst>
                <a:tab pos="298450" algn="l"/>
              </a:tabLst>
            </a:pPr>
            <a:r>
              <a:rPr sz="1334" dirty="0">
                <a:latin typeface="Arial"/>
                <a:cs typeface="Arial"/>
              </a:rPr>
              <a:t>Action plan for sûr vélo 2007-2012</a:t>
            </a:r>
            <a:r>
              <a:rPr sz="1334" spc="-40" dirty="0">
                <a:latin typeface="Arial"/>
                <a:cs typeface="Arial"/>
              </a:rPr>
              <a:t/>
            </a:r>
            <a:r>
              <a:rPr sz="1334" dirty="0">
                <a:latin typeface="Arial"/>
                <a:cs typeface="Arial"/>
              </a:rPr>
              <a:t/>
            </a:r>
            <a:r>
              <a:rPr sz="1334" spc="-40" dirty="0">
                <a:latin typeface="Arial"/>
                <a:cs typeface="Arial"/>
              </a:rPr>
              <a:t/>
            </a:r>
            <a:r>
              <a:rPr sz="1334" dirty="0">
                <a:latin typeface="Arial"/>
                <a:cs typeface="Arial"/>
              </a:rPr>
              <a:t/>
            </a:r>
            <a:r>
              <a:rPr sz="1334" spc="-35" dirty="0">
                <a:latin typeface="Arial"/>
                <a:cs typeface="Arial"/>
              </a:rPr>
              <a:t/>
            </a:r>
            <a:r>
              <a:rPr sz="1334" dirty="0">
                <a:latin typeface="Arial"/>
                <a:cs typeface="Arial"/>
              </a:rPr>
              <a:t/>
            </a:r>
            <a:r>
              <a:rPr sz="1334" spc="-40" dirty="0">
                <a:latin typeface="Arial"/>
                <a:cs typeface="Arial"/>
              </a:rPr>
              <a:t/>
            </a:r>
            <a:r>
              <a:rPr sz="1334" dirty="0">
                <a:latin typeface="Arial"/>
                <a:cs typeface="Arial"/>
              </a:rPr>
              <a:t/>
            </a:r>
            <a:r>
              <a:rPr sz="1334" spc="-35" dirty="0">
                <a:latin typeface="Arial"/>
                <a:cs typeface="Arial"/>
              </a:rPr>
              <a:t/>
            </a:r>
            <a:r>
              <a:rPr sz="1334" spc="-40" dirty="0">
                <a:latin typeface="Arial"/>
                <a:cs typeface="Arial"/>
              </a:rPr>
              <a:t/>
            </a:r>
            <a:r>
              <a:rPr sz="1334" spc="-20" dirty="0">
                <a:latin typeface="Arial"/>
                <a:cs typeface="Arial"/>
              </a:rPr>
              <a:t/>
            </a:r>
            <a:endParaRPr sz="1450" dirty="0">
              <a:latin typeface="Arial"/>
              <a:cs typeface="Arial"/>
            </a:endParaRPr>
          </a:p>
          <a:p>
            <a:pPr marL="12700">
              <a:lnSpc>
                <a:spcPct val="100000"/>
              </a:lnSpc>
              <a:spcBef>
                <a:spcPts val="810"/>
              </a:spcBef>
              <a:tabLst>
                <a:tab pos="298450" algn="l"/>
              </a:tabLst>
            </a:pPr>
            <a:r>
              <a:rPr sz="1450" spc="-50" dirty="0">
                <a:solidFill>
                  <a:srgbClr val="006B93"/>
                </a:solidFill>
                <a:latin typeface="Arial"/>
                <a:cs typeface="Arial"/>
              </a:rPr>
              <a:t>'</a:t>
            </a:r>
            <a:r>
              <a:rPr sz="1450" dirty="0">
                <a:solidFill>
                  <a:srgbClr val="006B93"/>
                </a:solidFill>
                <a:latin typeface="Arial"/>
                <a:cs typeface="Arial"/>
              </a:rPr>
              <a:t>	</a:t>
            </a:r>
            <a:r>
              <a:rPr sz="1450" spc="-25" dirty="0">
                <a:latin typeface="Arial"/>
                <a:cs typeface="Arial"/>
              </a:rPr>
              <a:t>...</a:t>
            </a:r>
            <a:endParaRPr sz="1450" dirty="0">
              <a:latin typeface="Arial"/>
              <a:cs typeface="Arial"/>
            </a:endParaRPr>
          </a:p>
        </p:txBody>
      </p:sp>
      <p:sp>
        <p:nvSpPr>
          <p:cNvPr id="9" name="object 8">
            <a:extLst>
              <a:ext uri="{FF2B5EF4-FFF2-40B4-BE49-F238E27FC236}">
                <a16:creationId xmlns:a16="http://schemas.microsoft.com/office/drawing/2014/main" id="{0CDAD9D1-3984-2DD7-5A9C-3E9D0F9B15B6}"/>
              </a:ext>
            </a:extLst>
          </p:cNvPr>
          <p:cNvSpPr txBox="1"/>
          <p:nvPr/>
        </p:nvSpPr>
        <p:spPr>
          <a:xfrm>
            <a:off x="734635" y="5614888"/>
            <a:ext cx="6100445" cy="266740"/>
          </a:xfrm>
          <a:prstGeom prst="rect">
            <a:avLst/>
          </a:prstGeom>
        </p:spPr>
        <p:txBody>
          <a:bodyPr vert="horz" wrap="square" lIns="0" tIns="12700" rIns="0" bIns="0" rtlCol="0">
            <a:spAutoFit/>
          </a:bodyPr>
          <a:lstStyle/>
          <a:p>
            <a:pPr marL="298450" indent="-285750">
              <a:lnSpc>
                <a:spcPct val="100000"/>
              </a:lnSpc>
              <a:spcBef>
                <a:spcPts val="100"/>
              </a:spcBef>
              <a:buClr>
                <a:srgbClr val="006B93"/>
              </a:buClr>
              <a:buSzPct val="109090"/>
              <a:buFont typeface="Wingdings" panose="05000000000000000000" pitchFamily="2" charset="2"/>
              <a:buChar char="q"/>
              <a:tabLst>
                <a:tab pos="298450" algn="l"/>
              </a:tabLst>
            </a:pPr>
            <a:r>
              <a:rPr sz="1518" dirty="0">
                <a:latin typeface="Arial"/>
                <a:cs typeface="Arial"/>
              </a:rPr>
              <a:t>2011 : Good, Better, Best 2011-2025 → Current vélo strategy</a:t>
            </a:r>
            <a:r>
              <a:rPr sz="1518" spc="-25"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25" dirty="0">
                <a:latin typeface="Arial"/>
                <a:cs typeface="Arial"/>
              </a:rPr>
              <a:t/>
            </a:r>
            <a:r>
              <a:rPr sz="1518" spc="-10" dirty="0">
                <a:latin typeface="Arial"/>
                <a:cs typeface="Arial"/>
              </a:rPr>
              <a:t/>
            </a:r>
            <a:r>
              <a:rPr sz="1518" spc="-35" dirty="0">
                <a:latin typeface="Arial"/>
                <a:cs typeface="Arial"/>
              </a:rPr>
              <a:t/>
            </a:r>
            <a:r>
              <a:rPr lang="en-US" sz="1518" spc="-35" dirty="0">
                <a:latin typeface="Arial"/>
                <a:cs typeface="Arial"/>
              </a:rPr>
              <a:t/>
            </a:r>
            <a:r>
              <a:rPr sz="1518" dirty="0">
                <a:latin typeface="Arial"/>
                <a:cs typeface="Arial"/>
              </a:rPr>
              <a:t/>
            </a:r>
            <a:r>
              <a:rPr sz="1518" spc="-20" dirty="0">
                <a:latin typeface="Arial"/>
                <a:cs typeface="Arial"/>
              </a:rPr>
              <a:t/>
            </a:r>
            <a:r>
              <a:rPr sz="1518" dirty="0">
                <a:latin typeface="Arial"/>
                <a:cs typeface="Arial"/>
              </a:rPr>
              <a:t/>
            </a:r>
            <a:r>
              <a:rPr sz="1518" spc="-35" dirty="0">
                <a:latin typeface="Arial"/>
                <a:cs typeface="Arial"/>
              </a:rPr>
              <a:t/>
            </a:r>
            <a:r>
              <a:rPr sz="1518" spc="-10" dirty="0">
                <a:latin typeface="Arial"/>
                <a:cs typeface="Arial"/>
              </a:rPr>
              <a:t/>
            </a:r>
            <a:endParaRPr sz="1650" dirty="0">
              <a:latin typeface="Arial"/>
              <a:cs typeface="Arial"/>
            </a:endParaRPr>
          </a:p>
        </p:txBody>
      </p:sp>
    </p:spTree>
    <p:extLst>
      <p:ext uri="{BB962C8B-B14F-4D97-AF65-F5344CB8AC3E}">
        <p14:creationId xmlns:p14="http://schemas.microsoft.com/office/powerpoint/2010/main" val="253516540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46EE8-3F00-26AF-BEBF-217325A5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674BA-070C-3920-CDE6-004573E22864}"/>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208" spc="-20" dirty="0"/>
              <a:t>Copenhague comme exemple de bonne pratiqueThe route to becoming a vélo ville : "Good, Better, Best" - objectifs by 2025</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r>
              <a:rPr lang="en-US" sz="1840" dirty="0">
                <a:solidFill>
                  <a:srgbClr val="006B93"/>
                </a:solidFill>
                <a:latin typeface="Arial"/>
                <a:cs typeface="Arial"/>
              </a:rPr>
              <a:t/>
            </a:r>
            <a:r>
              <a:rPr lang="en-US" sz="1840" spc="-25" dirty="0">
                <a:solidFill>
                  <a:srgbClr val="006B93"/>
                </a:solidFill>
                <a:latin typeface="Arial"/>
                <a:cs typeface="Arial"/>
              </a:rPr>
              <a:t/>
            </a:r>
            <a:r>
              <a:rPr lang="en-US" sz="1840" dirty="0">
                <a:solidFill>
                  <a:srgbClr val="006B93"/>
                </a:solidFill>
                <a:latin typeface="Arial"/>
                <a:cs typeface="Arial"/>
              </a:rPr>
              <a:t/>
            </a:r>
            <a:r>
              <a:rPr lang="en-US" sz="1840" spc="-10" dirty="0">
                <a:solidFill>
                  <a:srgbClr val="006B93"/>
                </a:solidFill>
                <a:latin typeface="Arial"/>
                <a:cs typeface="Arial"/>
              </a:rPr>
              <a:t/>
            </a:r>
            <a:r>
              <a:rPr lang="en-US" sz="1840" dirty="0">
                <a:solidFill>
                  <a:srgbClr val="006B93"/>
                </a:solidFill>
                <a:latin typeface="Arial"/>
                <a:cs typeface="Arial"/>
              </a:rPr>
              <a:t/>
            </a:r>
            <a:r>
              <a:rPr lang="en-US" sz="1840" spc="-10" dirty="0">
                <a:solidFill>
                  <a:srgbClr val="006B93"/>
                </a:solidFill>
                <a:latin typeface="Arial"/>
                <a:cs typeface="Arial"/>
              </a:rPr>
              <a:t/>
            </a:r>
            <a:r>
              <a:rPr lang="en-US" sz="1840" dirty="0">
                <a:solidFill>
                  <a:srgbClr val="006B93"/>
                </a:solidFill>
                <a:latin typeface="Arial"/>
                <a:cs typeface="Arial"/>
              </a:rPr>
              <a:t/>
            </a:r>
            <a:r>
              <a:rPr lang="en-US" sz="1840" spc="-15" dirty="0">
                <a:solidFill>
                  <a:srgbClr val="006B93"/>
                </a:solidFill>
                <a:latin typeface="Arial"/>
                <a:cs typeface="Arial"/>
              </a:rPr>
              <a:t/>
            </a:r>
            <a:r>
              <a:rPr lang="en-US" sz="1840" dirty="0">
                <a:solidFill>
                  <a:srgbClr val="006B93"/>
                </a:solidFill>
                <a:latin typeface="Arial"/>
                <a:cs typeface="Arial"/>
              </a:rPr>
              <a:t/>
            </a:r>
            <a:r>
              <a:rPr lang="en-US" sz="1840" spc="-10" dirty="0">
                <a:solidFill>
                  <a:srgbClr val="006B93"/>
                </a:solidFill>
                <a:latin typeface="Arial"/>
                <a:cs typeface="Arial"/>
              </a:rPr>
              <a:t/>
            </a:r>
            <a:r>
              <a:rPr lang="en-US" sz="1840" dirty="0">
                <a:solidFill>
                  <a:srgbClr val="006B93"/>
                </a:solidFill>
                <a:latin typeface="Arial"/>
                <a:cs typeface="Arial"/>
              </a:rPr>
              <a:t/>
            </a:r>
            <a:r>
              <a:rPr lang="en-US" sz="1840" spc="-10" dirty="0">
                <a:solidFill>
                  <a:srgbClr val="006B93"/>
                </a:solidFill>
                <a:latin typeface="Arial"/>
                <a:cs typeface="Arial"/>
              </a:rPr>
              <a:t/>
            </a:r>
            <a:r>
              <a:rPr lang="en-US" sz="1840" dirty="0">
                <a:solidFill>
                  <a:srgbClr val="006B93"/>
                </a:solidFill>
                <a:latin typeface="Arial"/>
                <a:cs typeface="Arial"/>
              </a:rPr>
              <a:t/>
            </a:r>
            <a:r>
              <a:rPr lang="en-US" sz="1840" spc="-15" dirty="0">
                <a:solidFill>
                  <a:srgbClr val="006B93"/>
                </a:solidFill>
                <a:latin typeface="Arial"/>
                <a:cs typeface="Arial"/>
              </a:rPr>
              <a:t/>
            </a:r>
            <a:r>
              <a:rPr lang="en-US" sz="1840" spc="-20" dirty="0">
                <a:solidFill>
                  <a:srgbClr val="006B93"/>
                </a:solidFill>
                <a:latin typeface="Arial"/>
                <a:cs typeface="Arial"/>
              </a:rPr>
              <a:t/>
            </a:r>
            <a:br>
              <a:rPr lang="en-US" sz="2000" dirty="0">
                <a:latin typeface="Arial"/>
                <a:cs typeface="Arial"/>
              </a:rPr>
            </a:br>
            <a:endParaRPr lang="en-US" sz="2000" dirty="0">
              <a:solidFill>
                <a:srgbClr val="00518E"/>
              </a:solidFill>
              <a:latin typeface="Arial"/>
              <a:cs typeface="Arial"/>
            </a:endParaRPr>
          </a:p>
        </p:txBody>
      </p:sp>
      <p:sp>
        <p:nvSpPr>
          <p:cNvPr id="4" name="object 3">
            <a:extLst>
              <a:ext uri="{FF2B5EF4-FFF2-40B4-BE49-F238E27FC236}">
                <a16:creationId xmlns:a16="http://schemas.microsoft.com/office/drawing/2014/main" id="{7C6F1872-E949-702C-4E65-A8D1A9B3E7C3}"/>
              </a:ext>
            </a:extLst>
          </p:cNvPr>
          <p:cNvSpPr txBox="1"/>
          <p:nvPr/>
        </p:nvSpPr>
        <p:spPr>
          <a:xfrm>
            <a:off x="654299" y="1742392"/>
            <a:ext cx="8921963" cy="4104650"/>
          </a:xfrm>
          <a:prstGeom prst="rect">
            <a:avLst/>
          </a:prstGeom>
        </p:spPr>
        <p:txBody>
          <a:bodyPr vert="horz" wrap="square" lIns="0" tIns="12700" rIns="0" bIns="0" rtlCol="0">
            <a:spAutoFit/>
          </a:bodyPr>
          <a:lstStyle/>
          <a:p>
            <a:pPr marL="203835" marR="4250690" indent="-179705">
              <a:lnSpc>
                <a:spcPct val="101299"/>
              </a:lnSpc>
              <a:spcBef>
                <a:spcPts val="1980"/>
              </a:spcBef>
              <a:buClr>
                <a:srgbClr val="006B93"/>
              </a:buClr>
              <a:buSzPct val="109090"/>
              <a:buChar char="•"/>
              <a:tabLst>
                <a:tab pos="203835" algn="l"/>
              </a:tabLst>
            </a:pPr>
            <a:r>
              <a:rPr sz="1656" dirty="0">
                <a:latin typeface="Arial"/>
                <a:cs typeface="Arial"/>
              </a:rPr>
              <a:t>Increase the proportion of navetteurs qui cycle to work or training to 50 %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lang="en-US" sz="1656" dirty="0">
                <a:latin typeface="Arial"/>
                <a:cs typeface="Arial"/>
              </a:rPr>
              <a:t/>
            </a:r>
            <a:r>
              <a:rPr sz="1656" dirty="0">
                <a:latin typeface="Arial"/>
                <a:cs typeface="Arial"/>
              </a:rPr>
              <a:t/>
            </a:r>
            <a:r>
              <a:rPr sz="1656" spc="-15" dirty="0">
                <a:latin typeface="Arial"/>
                <a:cs typeface="Arial"/>
              </a:rPr>
              <a:t/>
            </a:r>
            <a:r>
              <a:rPr lang="en-US"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5" dirty="0">
                <a:latin typeface="Arial"/>
                <a:cs typeface="Arial"/>
              </a:rPr>
              <a:t/>
            </a:r>
            <a:r>
              <a:rPr sz="1656" spc="-50" dirty="0">
                <a:latin typeface="Arial"/>
                <a:cs typeface="Arial"/>
              </a:rPr>
              <a:t/>
            </a:r>
            <a:endParaRPr sz="1800" dirty="0">
              <a:latin typeface="Arial"/>
              <a:cs typeface="Arial"/>
            </a:endParaRPr>
          </a:p>
          <a:p>
            <a:pPr marL="204470" marR="149860" indent="-180340">
              <a:lnSpc>
                <a:spcPts val="1780"/>
              </a:lnSpc>
              <a:spcBef>
                <a:spcPts val="1215"/>
              </a:spcBef>
              <a:buClr>
                <a:srgbClr val="006B93"/>
              </a:buClr>
              <a:buSzPct val="109090"/>
              <a:buChar char="•"/>
              <a:tabLst>
                <a:tab pos="204470" algn="l"/>
              </a:tabLst>
            </a:pPr>
            <a:r>
              <a:rPr sz="1656" dirty="0">
                <a:latin typeface="Arial"/>
                <a:cs typeface="Arial"/>
              </a:rPr>
              <a:t>Increase the number of cycle pistes in the Copenhagen PLUS réseau (green itinéraires, fast cycle pistes, and the most frequently used cycle itinéraires) by 80%.</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lang="en-US"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spc="-25" dirty="0">
                <a:latin typeface="Arial"/>
                <a:cs typeface="Arial"/>
              </a:rPr>
              <a:t/>
            </a:r>
            <a:r>
              <a:rPr sz="1656" dirty="0">
                <a:latin typeface="Arial"/>
                <a:cs typeface="Arial"/>
              </a:rPr>
              <a:t/>
            </a:r>
            <a:r>
              <a:rPr sz="1656" spc="-5" dirty="0">
                <a:latin typeface="Arial"/>
                <a:cs typeface="Arial"/>
              </a:rPr>
              <a:t/>
            </a:r>
            <a:r>
              <a:rPr sz="1656" dirty="0">
                <a:latin typeface="Arial"/>
                <a:cs typeface="Arial"/>
              </a:rPr>
              <a:t/>
            </a:r>
            <a:r>
              <a:rPr sz="1656" spc="-5" dirty="0">
                <a:latin typeface="Arial"/>
                <a:cs typeface="Arial"/>
              </a:rPr>
              <a:t/>
            </a:r>
            <a:r>
              <a:rPr sz="1656" dirty="0">
                <a:latin typeface="Arial"/>
                <a:cs typeface="Arial"/>
              </a:rPr>
              <a:t/>
            </a:r>
            <a:r>
              <a:rPr sz="1656" spc="-5" dirty="0">
                <a:latin typeface="Arial"/>
                <a:cs typeface="Arial"/>
              </a:rPr>
              <a:t/>
            </a:r>
            <a:r>
              <a:rPr sz="1656" dirty="0">
                <a:latin typeface="Arial"/>
                <a:cs typeface="Arial"/>
              </a:rPr>
              <a:t/>
            </a:r>
            <a:r>
              <a:rPr sz="1656" spc="-5" dirty="0">
                <a:latin typeface="Arial"/>
                <a:cs typeface="Arial"/>
              </a:rPr>
              <a:t/>
            </a:r>
            <a:r>
              <a:rPr sz="1656" dirty="0">
                <a:latin typeface="Arial"/>
                <a:cs typeface="Arial"/>
              </a:rPr>
              <a:t/>
            </a:r>
            <a:r>
              <a:rPr sz="1656" spc="-5" dirty="0">
                <a:latin typeface="Arial"/>
                <a:cs typeface="Arial"/>
              </a:rPr>
              <a:t/>
            </a:r>
            <a:r>
              <a:rPr sz="1656" dirty="0">
                <a:latin typeface="Arial"/>
                <a:cs typeface="Arial"/>
              </a:rPr>
              <a:t/>
            </a:r>
            <a:r>
              <a:rPr sz="1656" spc="-5" dirty="0">
                <a:latin typeface="Arial"/>
                <a:cs typeface="Arial"/>
              </a:rPr>
              <a:t/>
            </a:r>
            <a:r>
              <a:rPr sz="1656" spc="-20" dirty="0">
                <a:latin typeface="Arial"/>
                <a:cs typeface="Arial"/>
              </a:rPr>
              <a:t/>
            </a:r>
            <a:endParaRPr sz="1800" dirty="0">
              <a:latin typeface="Arial"/>
              <a:cs typeface="Arial"/>
            </a:endParaRPr>
          </a:p>
          <a:p>
            <a:pPr marL="203835" indent="-179705">
              <a:lnSpc>
                <a:spcPct val="100000"/>
              </a:lnSpc>
              <a:spcBef>
                <a:spcPts val="915"/>
              </a:spcBef>
              <a:buClr>
                <a:srgbClr val="006B93"/>
              </a:buClr>
              <a:buSzPct val="109090"/>
              <a:buChar char="•"/>
              <a:tabLst>
                <a:tab pos="203835" algn="l"/>
              </a:tabLst>
            </a:pPr>
            <a:r>
              <a:rPr sz="1656" dirty="0">
                <a:latin typeface="Arial"/>
                <a:cs typeface="Arial"/>
              </a:rPr>
              <a:t>Reduce the average déplacement temps of cyclistes by 15%</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spc="-25" dirty="0">
                <a:latin typeface="Arial"/>
                <a:cs typeface="Arial"/>
              </a:rPr>
              <a:t/>
            </a:r>
            <a:endParaRPr sz="1800" dirty="0">
              <a:latin typeface="Arial"/>
              <a:cs typeface="Arial"/>
            </a:endParaRPr>
          </a:p>
          <a:p>
            <a:pPr marL="203835" indent="-179705">
              <a:lnSpc>
                <a:spcPct val="100000"/>
              </a:lnSpc>
              <a:spcBef>
                <a:spcPts val="930"/>
              </a:spcBef>
              <a:buClr>
                <a:srgbClr val="006B93"/>
              </a:buClr>
              <a:buSzPct val="109090"/>
              <a:buChar char="•"/>
              <a:tabLst>
                <a:tab pos="203835" algn="l"/>
              </a:tabLst>
            </a:pPr>
            <a:r>
              <a:rPr sz="1656" dirty="0">
                <a:latin typeface="Arial"/>
                <a:cs typeface="Arial"/>
              </a:rPr>
              <a:t>Increase the number of cyclistes qui feel sûr in trafic to 90%</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spc="-25" dirty="0">
                <a:latin typeface="Arial"/>
                <a:cs typeface="Arial"/>
              </a:rPr>
              <a:t/>
            </a:r>
            <a:endParaRPr sz="1800" dirty="0">
              <a:latin typeface="Arial"/>
              <a:cs typeface="Arial"/>
            </a:endParaRPr>
          </a:p>
          <a:p>
            <a:pPr marL="203835" indent="-179705">
              <a:lnSpc>
                <a:spcPct val="100000"/>
              </a:lnSpc>
              <a:spcBef>
                <a:spcPts val="925"/>
              </a:spcBef>
              <a:buClr>
                <a:srgbClr val="006B93"/>
              </a:buClr>
              <a:buSzPct val="109090"/>
              <a:buChar char="•"/>
              <a:tabLst>
                <a:tab pos="203835" algn="l"/>
              </a:tabLst>
            </a:pPr>
            <a:r>
              <a:rPr sz="1656" dirty="0">
                <a:latin typeface="Arial"/>
                <a:cs typeface="Arial"/>
              </a:rPr>
              <a:t>Reduce the number of seriously injured cyclistes by 70%</a:t>
            </a:r>
            <a:r>
              <a:rPr sz="1656" spc="-1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5" dirty="0">
                <a:latin typeface="Arial"/>
                <a:cs typeface="Arial"/>
              </a:rPr>
              <a:t/>
            </a:r>
            <a:r>
              <a:rPr sz="1656" spc="-25" dirty="0">
                <a:latin typeface="Arial"/>
                <a:cs typeface="Arial"/>
              </a:rPr>
              <a:t/>
            </a:r>
            <a:endParaRPr sz="1800" dirty="0">
              <a:latin typeface="Arial"/>
              <a:cs typeface="Arial"/>
            </a:endParaRPr>
          </a:p>
          <a:p>
            <a:pPr marL="203835" indent="-179705">
              <a:lnSpc>
                <a:spcPct val="100000"/>
              </a:lnSpc>
              <a:spcBef>
                <a:spcPts val="944"/>
              </a:spcBef>
              <a:buClr>
                <a:srgbClr val="006B93"/>
              </a:buClr>
              <a:buSzPct val="109090"/>
              <a:buChar char="•"/>
              <a:tabLst>
                <a:tab pos="203835" algn="l"/>
              </a:tabLst>
            </a:pPr>
            <a:r>
              <a:rPr sz="1656" dirty="0">
                <a:latin typeface="Arial"/>
                <a:cs typeface="Arial"/>
              </a:rPr>
              <a:t>Increase the proportion of cyclistes qui think cycle pistes are well-maintained to 80%</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lang="en-US" sz="1656" dirty="0">
                <a:latin typeface="Arial"/>
                <a:cs typeface="Arial"/>
              </a:rPr>
              <a:t/>
            </a:r>
            <a:r>
              <a:rPr sz="1656" spc="-15" dirty="0">
                <a:latin typeface="Arial"/>
                <a:cs typeface="Arial"/>
              </a:rPr>
              <a:t/>
            </a:r>
            <a:r>
              <a:rPr sz="1656" dirty="0">
                <a:latin typeface="Arial"/>
                <a:cs typeface="Arial"/>
              </a:rPr>
              <a:t/>
            </a:r>
            <a:r>
              <a:rPr sz="1656" spc="-10" dirty="0">
                <a:latin typeface="Arial"/>
                <a:cs typeface="Arial"/>
              </a:rPr>
              <a:t/>
            </a:r>
            <a:r>
              <a:rPr sz="1656" spc="-25" dirty="0">
                <a:latin typeface="Arial"/>
                <a:cs typeface="Arial"/>
              </a:rPr>
              <a:t/>
            </a:r>
            <a:endParaRPr sz="1800" dirty="0">
              <a:latin typeface="Arial"/>
              <a:cs typeface="Arial"/>
            </a:endParaRPr>
          </a:p>
          <a:p>
            <a:pPr marL="203200" marR="2028825" indent="-179070">
              <a:lnSpc>
                <a:spcPct val="101499"/>
              </a:lnSpc>
              <a:spcBef>
                <a:spcPts val="815"/>
              </a:spcBef>
              <a:buClr>
                <a:srgbClr val="006B93"/>
              </a:buClr>
              <a:buSzPct val="109090"/>
              <a:buChar char="•"/>
              <a:tabLst>
                <a:tab pos="262255" algn="l"/>
              </a:tabLst>
            </a:pPr>
            <a:r>
              <a:rPr sz="1656" dirty="0">
                <a:latin typeface="Arial"/>
                <a:cs typeface="Arial"/>
              </a:rPr>
              <a:t>Increase in the proportion of citizens qui believe that the vélo culture has a positive impact on the atmosphere of the ville, to 80%.</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sz="1656" dirty="0">
                <a:latin typeface="Arial"/>
                <a:cs typeface="Arial"/>
              </a:rPr>
              <a:t/>
            </a:r>
            <a:r>
              <a:rPr sz="1656" spc="-15" dirty="0">
                <a:latin typeface="Arial"/>
                <a:cs typeface="Arial"/>
              </a:rPr>
              <a:t/>
            </a:r>
            <a:r>
              <a:rPr lang="en-US" sz="1656"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20" dirty="0">
                <a:latin typeface="Arial"/>
                <a:cs typeface="Arial"/>
              </a:rPr>
              <a:t/>
            </a:r>
            <a:r>
              <a:rPr sz="1656" dirty="0">
                <a:latin typeface="Arial"/>
                <a:cs typeface="Arial"/>
              </a:rPr>
              <a:t/>
            </a:r>
            <a:r>
              <a:rPr sz="1656" spc="-15" dirty="0">
                <a:latin typeface="Arial"/>
                <a:cs typeface="Arial"/>
              </a:rPr>
              <a:t/>
            </a:r>
            <a:r>
              <a:rPr sz="1656" spc="-20" dirty="0">
                <a:latin typeface="Arial"/>
                <a:cs typeface="Arial"/>
              </a:rPr>
              <a:t/>
            </a:r>
            <a:endParaRPr sz="1800" dirty="0">
              <a:latin typeface="Arial"/>
              <a:cs typeface="Arial"/>
            </a:endParaRPr>
          </a:p>
          <a:p>
            <a:pPr marL="203835" indent="-179705">
              <a:lnSpc>
                <a:spcPct val="100000"/>
              </a:lnSpc>
              <a:spcBef>
                <a:spcPts val="985"/>
              </a:spcBef>
              <a:buClr>
                <a:srgbClr val="006B93"/>
              </a:buClr>
              <a:buSzPct val="109090"/>
              <a:buChar char="•"/>
              <a:tabLst>
                <a:tab pos="203835" algn="l"/>
              </a:tabLst>
            </a:pPr>
            <a:r>
              <a:rPr sz="1656" dirty="0">
                <a:latin typeface="Arial"/>
                <a:cs typeface="Arial"/>
              </a:rPr>
              <a:t>Increase citizen satisfaction with vélo stationnement to 70%</a:t>
            </a:r>
            <a:r>
              <a:rPr sz="1656" spc="-30"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30"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30" dirty="0">
                <a:latin typeface="Arial"/>
                <a:cs typeface="Arial"/>
              </a:rPr>
              <a:t/>
            </a:r>
            <a:r>
              <a:rPr sz="1656" dirty="0">
                <a:latin typeface="Arial"/>
                <a:cs typeface="Arial"/>
              </a:rPr>
              <a:t/>
            </a:r>
            <a:r>
              <a:rPr sz="1656" spc="-25" dirty="0">
                <a:latin typeface="Arial"/>
                <a:cs typeface="Arial"/>
              </a:rPr>
              <a:t/>
            </a:r>
            <a:r>
              <a:rPr sz="1656" dirty="0">
                <a:latin typeface="Arial"/>
                <a:cs typeface="Arial"/>
              </a:rPr>
              <a:t/>
            </a:r>
            <a:r>
              <a:rPr sz="1656" spc="-25" dirty="0">
                <a:latin typeface="Arial"/>
                <a:cs typeface="Arial"/>
              </a:rPr>
              <a:t/>
            </a:r>
            <a:endParaRPr sz="1800" dirty="0">
              <a:latin typeface="Arial"/>
              <a:cs typeface="Arial"/>
            </a:endParaRPr>
          </a:p>
        </p:txBody>
      </p:sp>
    </p:spTree>
    <p:extLst>
      <p:ext uri="{BB962C8B-B14F-4D97-AF65-F5344CB8AC3E}">
        <p14:creationId xmlns:p14="http://schemas.microsoft.com/office/powerpoint/2010/main" val="21030158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CA3F9-67FB-5337-A07D-54659D9D4A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375A01-AE15-B143-6756-01F0676EF083}"/>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208" spc="-20" dirty="0"/>
              <a:t>Copenhague comme exemple de bonne pratiqueThe "Copenhagen strategy."</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br>
              <a:rPr lang="en-US" sz="2000" dirty="0">
                <a:latin typeface="Arial"/>
                <a:cs typeface="Arial"/>
              </a:rPr>
            </a:br>
            <a:endParaRPr lang="en-US" sz="2000" dirty="0">
              <a:solidFill>
                <a:srgbClr val="00518E"/>
              </a:solidFill>
              <a:latin typeface="Arial"/>
              <a:cs typeface="Arial"/>
            </a:endParaRPr>
          </a:p>
        </p:txBody>
      </p:sp>
      <p:sp>
        <p:nvSpPr>
          <p:cNvPr id="3" name="object 3">
            <a:extLst>
              <a:ext uri="{FF2B5EF4-FFF2-40B4-BE49-F238E27FC236}">
                <a16:creationId xmlns:a16="http://schemas.microsoft.com/office/drawing/2014/main" id="{00C66E14-4923-EA16-BDB4-4A1F74943451}"/>
              </a:ext>
            </a:extLst>
          </p:cNvPr>
          <p:cNvSpPr txBox="1"/>
          <p:nvPr/>
        </p:nvSpPr>
        <p:spPr>
          <a:xfrm>
            <a:off x="2982767" y="2575882"/>
            <a:ext cx="6226466" cy="1706236"/>
          </a:xfrm>
          <a:prstGeom prst="rect">
            <a:avLst/>
          </a:prstGeom>
        </p:spPr>
        <p:txBody>
          <a:bodyPr vert="horz" wrap="square" lIns="0" tIns="130175" rIns="0" bIns="0" rtlCol="0">
            <a:spAutoFit/>
          </a:bodyPr>
          <a:lstStyle/>
          <a:p>
            <a:pPr marL="339725" marR="998219" indent="-339725" algn="ctr">
              <a:lnSpc>
                <a:spcPct val="100000"/>
              </a:lnSpc>
              <a:spcBef>
                <a:spcPts val="1025"/>
              </a:spcBef>
              <a:buClr>
                <a:srgbClr val="006B93"/>
              </a:buClr>
              <a:buSzPct val="108108"/>
              <a:buAutoNum type="arabicPeriod"/>
              <a:tabLst>
                <a:tab pos="339725" algn="l"/>
              </a:tabLst>
            </a:pPr>
            <a:r>
              <a:rPr sz="2800" b="1" spc="-10" dirty="0">
                <a:solidFill>
                  <a:srgbClr val="00518E"/>
                </a:solidFill>
                <a:latin typeface="Arial"/>
                <a:cs typeface="Arial"/>
              </a:rPr>
              <a:t>Convenience</a:t>
            </a:r>
            <a:endParaRPr sz="2800" b="1" dirty="0">
              <a:solidFill>
                <a:srgbClr val="00518E"/>
              </a:solidFill>
              <a:latin typeface="Arial"/>
              <a:cs typeface="Arial"/>
            </a:endParaRPr>
          </a:p>
          <a:p>
            <a:pPr marL="340360" marR="1068705" indent="-340360" algn="ctr">
              <a:lnSpc>
                <a:spcPct val="100000"/>
              </a:lnSpc>
              <a:spcBef>
                <a:spcPts val="1130"/>
              </a:spcBef>
              <a:buClr>
                <a:srgbClr val="006B93"/>
              </a:buClr>
              <a:buSzPct val="108108"/>
              <a:buAutoNum type="arabicPeriod"/>
              <a:tabLst>
                <a:tab pos="340360" algn="l"/>
              </a:tabLst>
            </a:pPr>
            <a:r>
              <a:rPr sz="2576" b="1" dirty="0">
                <a:solidFill>
                  <a:srgbClr val="00518E"/>
                </a:solidFill>
                <a:latin typeface="Arial"/>
                <a:cs typeface="Arial"/>
              </a:rPr>
              <a:t>Vitesse et sécurité</a:t>
            </a:r>
            <a:r>
              <a:rPr sz="2576" b="1" spc="-20" dirty="0">
                <a:solidFill>
                  <a:srgbClr val="00518E"/>
                </a:solidFill>
                <a:latin typeface="Arial"/>
                <a:cs typeface="Arial"/>
              </a:rPr>
              <a:t/>
            </a:r>
            <a:r>
              <a:rPr sz="2576" b="1" dirty="0">
                <a:solidFill>
                  <a:srgbClr val="00518E"/>
                </a:solidFill>
                <a:latin typeface="Arial"/>
                <a:cs typeface="Arial"/>
              </a:rPr>
              <a:t/>
            </a:r>
            <a:r>
              <a:rPr sz="2576" b="1" spc="-15" dirty="0">
                <a:solidFill>
                  <a:srgbClr val="00518E"/>
                </a:solidFill>
                <a:latin typeface="Arial"/>
                <a:cs typeface="Arial"/>
              </a:rPr>
              <a:t/>
            </a:r>
            <a:r>
              <a:rPr sz="2576" b="1" spc="-10" dirty="0">
                <a:solidFill>
                  <a:srgbClr val="00518E"/>
                </a:solidFill>
                <a:latin typeface="Arial"/>
                <a:cs typeface="Arial"/>
              </a:rPr>
              <a:t/>
            </a:r>
            <a:endParaRPr sz="2800" b="1" dirty="0">
              <a:solidFill>
                <a:srgbClr val="00518E"/>
              </a:solidFill>
              <a:latin typeface="Arial"/>
              <a:cs typeface="Arial"/>
            </a:endParaRPr>
          </a:p>
          <a:p>
            <a:pPr marL="353060" indent="-340360" algn="ctr">
              <a:lnSpc>
                <a:spcPct val="100000"/>
              </a:lnSpc>
              <a:spcBef>
                <a:spcPts val="1135"/>
              </a:spcBef>
              <a:buClr>
                <a:srgbClr val="006B93"/>
              </a:buClr>
              <a:buSzPct val="108108"/>
              <a:buAutoNum type="arabicPeriod"/>
              <a:tabLst>
                <a:tab pos="353060" algn="l"/>
              </a:tabLst>
            </a:pPr>
            <a:r>
              <a:rPr sz="2576" b="1" spc="45" dirty="0">
                <a:solidFill>
                  <a:srgbClr val="00518E"/>
                </a:solidFill>
                <a:latin typeface="Arial"/>
                <a:cs typeface="Arial"/>
              </a:rPr>
              <a:t>Communication et participation</a:t>
            </a:r>
            <a:r>
              <a:rPr sz="2576" b="1" spc="50" dirty="0">
                <a:solidFill>
                  <a:srgbClr val="00518E"/>
                </a:solidFill>
                <a:latin typeface="Arial"/>
                <a:cs typeface="Arial"/>
              </a:rPr>
              <a:t/>
            </a:r>
            <a:r>
              <a:rPr sz="2576" b="1" dirty="0">
                <a:solidFill>
                  <a:srgbClr val="00518E"/>
                </a:solidFill>
                <a:latin typeface="Arial"/>
                <a:cs typeface="Arial"/>
              </a:rPr>
              <a:t/>
            </a:r>
            <a:r>
              <a:rPr sz="2576" b="1" spc="50" dirty="0">
                <a:solidFill>
                  <a:srgbClr val="00518E"/>
                </a:solidFill>
                <a:latin typeface="Arial"/>
                <a:cs typeface="Arial"/>
              </a:rPr>
              <a:t/>
            </a:r>
            <a:r>
              <a:rPr sz="2576" b="1" spc="-10" dirty="0">
                <a:solidFill>
                  <a:srgbClr val="00518E"/>
                </a:solidFill>
                <a:latin typeface="Arial"/>
                <a:cs typeface="Arial"/>
              </a:rPr>
              <a:t/>
            </a:r>
            <a:endParaRPr sz="2800" b="1" dirty="0">
              <a:solidFill>
                <a:srgbClr val="00518E"/>
              </a:solidFill>
              <a:latin typeface="Arial"/>
              <a:cs typeface="Arial"/>
            </a:endParaRPr>
          </a:p>
        </p:txBody>
      </p:sp>
    </p:spTree>
    <p:extLst>
      <p:ext uri="{BB962C8B-B14F-4D97-AF65-F5344CB8AC3E}">
        <p14:creationId xmlns:p14="http://schemas.microsoft.com/office/powerpoint/2010/main" val="142900647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0E88B-7BC1-3B95-DA46-5C4F52C27E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67DB4E-926A-A752-DCDD-64DD34334C5F}"/>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208" spc="-20" dirty="0"/>
              <a:t>Copenhague comme exemple de bonne pratiqueThe "Copenhagen strategy : Convenience</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br>
              <a:rPr lang="en-US" sz="2000" dirty="0">
                <a:latin typeface="Arial"/>
                <a:cs typeface="Arial"/>
              </a:rPr>
            </a:br>
            <a:endParaRPr lang="en-US" sz="2000" dirty="0">
              <a:solidFill>
                <a:srgbClr val="00518E"/>
              </a:solidFill>
              <a:latin typeface="Arial"/>
              <a:cs typeface="Arial"/>
            </a:endParaRPr>
          </a:p>
        </p:txBody>
      </p:sp>
      <p:grpSp>
        <p:nvGrpSpPr>
          <p:cNvPr id="4" name="object 2">
            <a:extLst>
              <a:ext uri="{FF2B5EF4-FFF2-40B4-BE49-F238E27FC236}">
                <a16:creationId xmlns:a16="http://schemas.microsoft.com/office/drawing/2014/main" id="{D76B1E2B-BDF2-7BF0-70D7-6870B3BE34A5}"/>
              </a:ext>
            </a:extLst>
          </p:cNvPr>
          <p:cNvGrpSpPr/>
          <p:nvPr/>
        </p:nvGrpSpPr>
        <p:grpSpPr>
          <a:xfrm>
            <a:off x="873125" y="1745574"/>
            <a:ext cx="5222875" cy="4099560"/>
            <a:chOff x="358140" y="1429690"/>
            <a:chExt cx="5222875" cy="4099560"/>
          </a:xfrm>
        </p:grpSpPr>
        <p:pic>
          <p:nvPicPr>
            <p:cNvPr id="5" name="object 3">
              <a:extLst>
                <a:ext uri="{FF2B5EF4-FFF2-40B4-BE49-F238E27FC236}">
                  <a16:creationId xmlns:a16="http://schemas.microsoft.com/office/drawing/2014/main" id="{4246C56D-DF18-9E03-67B5-631B846A6256}"/>
                </a:ext>
              </a:extLst>
            </p:cNvPr>
            <p:cNvPicPr/>
            <p:nvPr/>
          </p:nvPicPr>
          <p:blipFill>
            <a:blip r:embed="rId2" cstate="print"/>
            <a:stretch>
              <a:fillRect/>
            </a:stretch>
          </p:blipFill>
          <p:spPr>
            <a:xfrm>
              <a:off x="367284" y="1438833"/>
              <a:ext cx="5204460" cy="4081272"/>
            </a:xfrm>
            <a:prstGeom prst="rect">
              <a:avLst/>
            </a:prstGeom>
          </p:spPr>
        </p:pic>
        <p:sp>
          <p:nvSpPr>
            <p:cNvPr id="6" name="object 4">
              <a:extLst>
                <a:ext uri="{FF2B5EF4-FFF2-40B4-BE49-F238E27FC236}">
                  <a16:creationId xmlns:a16="http://schemas.microsoft.com/office/drawing/2014/main" id="{6356D497-0B15-6168-82E7-BBEB27A32C93}"/>
                </a:ext>
              </a:extLst>
            </p:cNvPr>
            <p:cNvSpPr/>
            <p:nvPr/>
          </p:nvSpPr>
          <p:spPr>
            <a:xfrm>
              <a:off x="362712" y="1434261"/>
              <a:ext cx="5213985" cy="4090670"/>
            </a:xfrm>
            <a:custGeom>
              <a:avLst/>
              <a:gdLst/>
              <a:ahLst/>
              <a:cxnLst/>
              <a:rect l="l" t="t" r="r" b="b"/>
              <a:pathLst>
                <a:path w="5213985" h="4090670">
                  <a:moveTo>
                    <a:pt x="0" y="4090416"/>
                  </a:moveTo>
                  <a:lnTo>
                    <a:pt x="5213604" y="4090416"/>
                  </a:lnTo>
                  <a:lnTo>
                    <a:pt x="5213604" y="0"/>
                  </a:lnTo>
                  <a:lnTo>
                    <a:pt x="0" y="0"/>
                  </a:lnTo>
                  <a:lnTo>
                    <a:pt x="0" y="4090416"/>
                  </a:lnTo>
                  <a:close/>
                </a:path>
              </a:pathLst>
            </a:custGeom>
            <a:ln w="9143">
              <a:solidFill>
                <a:srgbClr val="006B93"/>
              </a:solidFill>
            </a:ln>
          </p:spPr>
          <p:txBody>
            <a:bodyPr wrap="square" lIns="0" tIns="0" rIns="0" bIns="0" rtlCol="0"/>
            <a:lstStyle/>
            <a:p>
              <a:endParaRPr/>
            </a:p>
          </p:txBody>
        </p:sp>
      </p:grpSp>
      <p:pic>
        <p:nvPicPr>
          <p:cNvPr id="7" name="object 7">
            <a:extLst>
              <a:ext uri="{FF2B5EF4-FFF2-40B4-BE49-F238E27FC236}">
                <a16:creationId xmlns:a16="http://schemas.microsoft.com/office/drawing/2014/main" id="{06EF0BAA-6492-3364-7FD4-74FF9A689B29}"/>
              </a:ext>
            </a:extLst>
          </p:cNvPr>
          <p:cNvPicPr/>
          <p:nvPr/>
        </p:nvPicPr>
        <p:blipFill>
          <a:blip r:embed="rId3" cstate="print"/>
          <a:stretch>
            <a:fillRect/>
          </a:stretch>
        </p:blipFill>
        <p:spPr>
          <a:xfrm>
            <a:off x="7409561" y="1756242"/>
            <a:ext cx="3078733" cy="4126928"/>
          </a:xfrm>
          <a:prstGeom prst="rect">
            <a:avLst/>
          </a:prstGeom>
        </p:spPr>
      </p:pic>
      <p:sp>
        <p:nvSpPr>
          <p:cNvPr id="8" name="object 8">
            <a:extLst>
              <a:ext uri="{FF2B5EF4-FFF2-40B4-BE49-F238E27FC236}">
                <a16:creationId xmlns:a16="http://schemas.microsoft.com/office/drawing/2014/main" id="{77604E57-1128-C124-A739-5CE41AECF62A}"/>
              </a:ext>
            </a:extLst>
          </p:cNvPr>
          <p:cNvSpPr txBox="1"/>
          <p:nvPr/>
        </p:nvSpPr>
        <p:spPr>
          <a:xfrm>
            <a:off x="1131163" y="5865946"/>
            <a:ext cx="2603500" cy="177800"/>
          </a:xfrm>
          <a:prstGeom prst="rect">
            <a:avLst/>
          </a:prstGeom>
        </p:spPr>
        <p:txBody>
          <a:bodyPr vert="horz" wrap="square" lIns="0" tIns="12700" rIns="0" bIns="0" rtlCol="0">
            <a:spAutoFit/>
          </a:bodyPr>
          <a:lstStyle/>
          <a:p>
            <a:pPr marL="12700">
              <a:lnSpc>
                <a:spcPct val="100000"/>
              </a:lnSpc>
              <a:spcBef>
                <a:spcPts val="100"/>
              </a:spcBef>
            </a:pPr>
            <a:r>
              <a:rPr sz="920" b="1" dirty="0">
                <a:latin typeface="Arial"/>
                <a:cs typeface="Arial"/>
              </a:rPr>
              <a:t>Garbage can tilted in the direction of déplacement</a:t>
            </a:r>
            <a:r>
              <a:rPr sz="920" b="1" spc="-20" dirty="0">
                <a:latin typeface="Arial"/>
                <a:cs typeface="Arial"/>
              </a:rPr>
              <a:t/>
            </a:r>
            <a:r>
              <a:rPr sz="920" b="1" dirty="0">
                <a:latin typeface="Arial"/>
                <a:cs typeface="Arial"/>
              </a:rPr>
              <a:t/>
            </a:r>
            <a:r>
              <a:rPr sz="920" b="1" spc="-35" dirty="0">
                <a:latin typeface="Arial"/>
                <a:cs typeface="Arial"/>
              </a:rPr>
              <a:t/>
            </a:r>
            <a:r>
              <a:rPr sz="920" b="1" dirty="0">
                <a:latin typeface="Arial"/>
                <a:cs typeface="Arial"/>
              </a:rPr>
              <a:t/>
            </a:r>
            <a:r>
              <a:rPr sz="920" b="1" spc="-25" dirty="0">
                <a:latin typeface="Arial"/>
                <a:cs typeface="Arial"/>
              </a:rPr>
              <a:t/>
            </a:r>
            <a:r>
              <a:rPr sz="920" b="1" dirty="0">
                <a:latin typeface="Arial"/>
                <a:cs typeface="Arial"/>
              </a:rPr>
              <a:t/>
            </a:r>
            <a:r>
              <a:rPr sz="920" b="1" spc="-15" dirty="0">
                <a:latin typeface="Arial"/>
                <a:cs typeface="Arial"/>
              </a:rPr>
              <a:t/>
            </a:r>
            <a:r>
              <a:rPr sz="920" b="1" dirty="0">
                <a:latin typeface="Arial"/>
                <a:cs typeface="Arial"/>
              </a:rPr>
              <a:t/>
            </a:r>
            <a:r>
              <a:rPr sz="920" b="1" spc="-20" dirty="0">
                <a:latin typeface="Arial"/>
                <a:cs typeface="Arial"/>
              </a:rPr>
              <a:t/>
            </a:r>
            <a:r>
              <a:rPr sz="920" b="1" dirty="0">
                <a:latin typeface="Arial"/>
                <a:cs typeface="Arial"/>
              </a:rPr>
              <a:t/>
            </a:r>
            <a:r>
              <a:rPr sz="920" b="1" spc="-20" dirty="0">
                <a:latin typeface="Arial"/>
                <a:cs typeface="Arial"/>
              </a:rPr>
              <a:t/>
            </a:r>
            <a:r>
              <a:rPr sz="920" b="1" dirty="0">
                <a:latin typeface="Arial"/>
                <a:cs typeface="Arial"/>
              </a:rPr>
              <a:t/>
            </a:r>
            <a:r>
              <a:rPr sz="920" b="1" spc="-15" dirty="0">
                <a:latin typeface="Arial"/>
                <a:cs typeface="Arial"/>
              </a:rPr>
              <a:t/>
            </a:r>
            <a:r>
              <a:rPr sz="920" b="1" spc="-10" dirty="0">
                <a:latin typeface="Arial"/>
                <a:cs typeface="Arial"/>
              </a:rPr>
              <a:t/>
            </a:r>
            <a:endParaRPr sz="1000" dirty="0">
              <a:latin typeface="Arial"/>
              <a:cs typeface="Arial"/>
            </a:endParaRPr>
          </a:p>
        </p:txBody>
      </p:sp>
      <p:sp>
        <p:nvSpPr>
          <p:cNvPr id="9" name="object 9">
            <a:extLst>
              <a:ext uri="{FF2B5EF4-FFF2-40B4-BE49-F238E27FC236}">
                <a16:creationId xmlns:a16="http://schemas.microsoft.com/office/drawing/2014/main" id="{30C6F034-A091-E51D-52EC-920B0344FC5F}"/>
              </a:ext>
            </a:extLst>
          </p:cNvPr>
          <p:cNvSpPr txBox="1"/>
          <p:nvPr/>
        </p:nvSpPr>
        <p:spPr>
          <a:xfrm>
            <a:off x="7822829" y="5968179"/>
            <a:ext cx="1501775" cy="177800"/>
          </a:xfrm>
          <a:prstGeom prst="rect">
            <a:avLst/>
          </a:prstGeom>
        </p:spPr>
        <p:txBody>
          <a:bodyPr vert="horz" wrap="square" lIns="0" tIns="12700" rIns="0" bIns="0" rtlCol="0">
            <a:spAutoFit/>
          </a:bodyPr>
          <a:lstStyle/>
          <a:p>
            <a:pPr marL="12700">
              <a:lnSpc>
                <a:spcPct val="100000"/>
              </a:lnSpc>
              <a:spcBef>
                <a:spcPts val="100"/>
              </a:spcBef>
            </a:pPr>
            <a:r>
              <a:rPr sz="1000" b="1" dirty="0">
                <a:latin typeface="Arial"/>
                <a:cs typeface="Arial"/>
              </a:rPr>
              <a:t>footrest</a:t>
            </a:r>
            <a:r>
              <a:rPr sz="1000" b="1" spc="-20" dirty="0">
                <a:latin typeface="Arial"/>
                <a:cs typeface="Arial"/>
              </a:rPr>
              <a:t> </a:t>
            </a:r>
            <a:r>
              <a:rPr sz="1000" b="1" dirty="0">
                <a:latin typeface="Arial"/>
                <a:cs typeface="Arial"/>
              </a:rPr>
              <a:t>and</a:t>
            </a:r>
            <a:r>
              <a:rPr sz="1000" b="1" spc="-15" dirty="0">
                <a:latin typeface="Arial"/>
                <a:cs typeface="Arial"/>
              </a:rPr>
              <a:t> </a:t>
            </a:r>
            <a:r>
              <a:rPr sz="1000" b="1" spc="-10" dirty="0">
                <a:latin typeface="Arial"/>
                <a:cs typeface="Arial"/>
              </a:rPr>
              <a:t>grab</a:t>
            </a:r>
            <a:r>
              <a:rPr sz="1000" b="1" spc="-35" dirty="0">
                <a:latin typeface="Arial"/>
                <a:cs typeface="Arial"/>
              </a:rPr>
              <a:t> </a:t>
            </a:r>
            <a:r>
              <a:rPr sz="1000" b="1" spc="-10" dirty="0">
                <a:latin typeface="Arial"/>
                <a:cs typeface="Arial"/>
              </a:rPr>
              <a:t>handle</a:t>
            </a:r>
            <a:endParaRPr sz="1000" dirty="0">
              <a:latin typeface="Arial"/>
              <a:cs typeface="Arial"/>
            </a:endParaRPr>
          </a:p>
        </p:txBody>
      </p:sp>
    </p:spTree>
    <p:extLst>
      <p:ext uri="{BB962C8B-B14F-4D97-AF65-F5344CB8AC3E}">
        <p14:creationId xmlns:p14="http://schemas.microsoft.com/office/powerpoint/2010/main" val="234904125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5CC5D-47DE-B17E-DA11-48931A3EBA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0FCC32-D5C6-2B2E-3F55-6025040C614D}"/>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208" spc="-20" dirty="0"/>
              <a:t>Copenhague comme exemple de bonne pratiqueThe "Copenhagen strategy : Vitesse et sécurité</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br>
              <a:rPr lang="en-US" sz="2000" dirty="0">
                <a:latin typeface="Arial"/>
                <a:cs typeface="Arial"/>
              </a:rPr>
            </a:br>
            <a:endParaRPr lang="en-US" sz="2000" dirty="0">
              <a:solidFill>
                <a:srgbClr val="00518E"/>
              </a:solidFill>
              <a:latin typeface="Arial"/>
              <a:cs typeface="Arial"/>
            </a:endParaRPr>
          </a:p>
        </p:txBody>
      </p:sp>
      <p:pic>
        <p:nvPicPr>
          <p:cNvPr id="3" name="object 2">
            <a:extLst>
              <a:ext uri="{FF2B5EF4-FFF2-40B4-BE49-F238E27FC236}">
                <a16:creationId xmlns:a16="http://schemas.microsoft.com/office/drawing/2014/main" id="{FD230B7B-68AD-6940-C4FB-8E1EB6EBB116}"/>
              </a:ext>
            </a:extLst>
          </p:cNvPr>
          <p:cNvPicPr/>
          <p:nvPr/>
        </p:nvPicPr>
        <p:blipFill>
          <a:blip r:embed="rId2" cstate="print"/>
          <a:stretch>
            <a:fillRect/>
          </a:stretch>
        </p:blipFill>
        <p:spPr>
          <a:xfrm>
            <a:off x="654298" y="1758303"/>
            <a:ext cx="4532843" cy="4033201"/>
          </a:xfrm>
          <a:prstGeom prst="rect">
            <a:avLst/>
          </a:prstGeom>
        </p:spPr>
      </p:pic>
      <p:grpSp>
        <p:nvGrpSpPr>
          <p:cNvPr id="10" name="object 3">
            <a:extLst>
              <a:ext uri="{FF2B5EF4-FFF2-40B4-BE49-F238E27FC236}">
                <a16:creationId xmlns:a16="http://schemas.microsoft.com/office/drawing/2014/main" id="{33F9D8AA-0E89-EAD4-49AB-0087AC4EED3C}"/>
              </a:ext>
            </a:extLst>
          </p:cNvPr>
          <p:cNvGrpSpPr/>
          <p:nvPr/>
        </p:nvGrpSpPr>
        <p:grpSpPr>
          <a:xfrm>
            <a:off x="5877652" y="1758303"/>
            <a:ext cx="5035550" cy="3776979"/>
            <a:chOff x="5644896" y="1460169"/>
            <a:chExt cx="5035550" cy="3776979"/>
          </a:xfrm>
        </p:grpSpPr>
        <p:pic>
          <p:nvPicPr>
            <p:cNvPr id="11" name="object 4">
              <a:extLst>
                <a:ext uri="{FF2B5EF4-FFF2-40B4-BE49-F238E27FC236}">
                  <a16:creationId xmlns:a16="http://schemas.microsoft.com/office/drawing/2014/main" id="{A7113FDA-232C-5B71-E281-7D817B5A0E45}"/>
                </a:ext>
              </a:extLst>
            </p:cNvPr>
            <p:cNvPicPr/>
            <p:nvPr/>
          </p:nvPicPr>
          <p:blipFill>
            <a:blip r:embed="rId3" cstate="print"/>
            <a:stretch>
              <a:fillRect/>
            </a:stretch>
          </p:blipFill>
          <p:spPr>
            <a:xfrm>
              <a:off x="5654040" y="1469313"/>
              <a:ext cx="5017008" cy="3758184"/>
            </a:xfrm>
            <a:prstGeom prst="rect">
              <a:avLst/>
            </a:prstGeom>
          </p:spPr>
        </p:pic>
        <p:sp>
          <p:nvSpPr>
            <p:cNvPr id="12" name="object 5">
              <a:extLst>
                <a:ext uri="{FF2B5EF4-FFF2-40B4-BE49-F238E27FC236}">
                  <a16:creationId xmlns:a16="http://schemas.microsoft.com/office/drawing/2014/main" id="{0D97F681-B6AA-02F9-DC01-6132E2132864}"/>
                </a:ext>
              </a:extLst>
            </p:cNvPr>
            <p:cNvSpPr/>
            <p:nvPr/>
          </p:nvSpPr>
          <p:spPr>
            <a:xfrm>
              <a:off x="5649468" y="1464741"/>
              <a:ext cx="5026660" cy="3767454"/>
            </a:xfrm>
            <a:custGeom>
              <a:avLst/>
              <a:gdLst/>
              <a:ahLst/>
              <a:cxnLst/>
              <a:rect l="l" t="t" r="r" b="b"/>
              <a:pathLst>
                <a:path w="5026659" h="3767454">
                  <a:moveTo>
                    <a:pt x="0" y="3767328"/>
                  </a:moveTo>
                  <a:lnTo>
                    <a:pt x="5026150" y="3767328"/>
                  </a:lnTo>
                  <a:lnTo>
                    <a:pt x="5026150" y="0"/>
                  </a:lnTo>
                  <a:lnTo>
                    <a:pt x="0" y="0"/>
                  </a:lnTo>
                  <a:lnTo>
                    <a:pt x="0" y="3767328"/>
                  </a:lnTo>
                  <a:close/>
                </a:path>
              </a:pathLst>
            </a:custGeom>
            <a:ln w="9144">
              <a:solidFill>
                <a:srgbClr val="006B93"/>
              </a:solidFill>
            </a:ln>
          </p:spPr>
          <p:txBody>
            <a:bodyPr wrap="square" lIns="0" tIns="0" rIns="0" bIns="0" rtlCol="0"/>
            <a:lstStyle/>
            <a:p>
              <a:endParaRPr/>
            </a:p>
          </p:txBody>
        </p:sp>
      </p:grpSp>
      <p:sp>
        <p:nvSpPr>
          <p:cNvPr id="13" name="object 7">
            <a:extLst>
              <a:ext uri="{FF2B5EF4-FFF2-40B4-BE49-F238E27FC236}">
                <a16:creationId xmlns:a16="http://schemas.microsoft.com/office/drawing/2014/main" id="{1DD54EE0-36D5-5CD6-9CD8-C04A2E737E98}"/>
              </a:ext>
            </a:extLst>
          </p:cNvPr>
          <p:cNvSpPr txBox="1"/>
          <p:nvPr/>
        </p:nvSpPr>
        <p:spPr>
          <a:xfrm>
            <a:off x="1318931" y="5858080"/>
            <a:ext cx="3203575" cy="177800"/>
          </a:xfrm>
          <a:prstGeom prst="rect">
            <a:avLst/>
          </a:prstGeom>
        </p:spPr>
        <p:txBody>
          <a:bodyPr vert="horz" wrap="square" lIns="0" tIns="12700" rIns="0" bIns="0" rtlCol="0">
            <a:spAutoFit/>
          </a:bodyPr>
          <a:lstStyle/>
          <a:p>
            <a:pPr marL="12700">
              <a:lnSpc>
                <a:spcPct val="100000"/>
              </a:lnSpc>
              <a:spcBef>
                <a:spcPts val="100"/>
              </a:spcBef>
            </a:pPr>
            <a:r>
              <a:rPr sz="920" b="1" spc="-20" dirty="0">
                <a:latin typeface="Arial"/>
                <a:cs typeface="Arial"/>
              </a:rPr>
              <a:t>Cycle Superhighways : from the periphery to the center</a:t>
            </a:r>
            <a:r>
              <a:rPr sz="920" b="1" spc="-30" dirty="0">
                <a:latin typeface="Arial"/>
                <a:cs typeface="Arial"/>
              </a:rPr>
              <a:t/>
            </a:r>
            <a:r>
              <a:rPr sz="920" b="1" spc="-25" dirty="0">
                <a:latin typeface="Arial"/>
                <a:cs typeface="Arial"/>
              </a:rPr>
              <a:t/>
            </a:r>
            <a:r>
              <a:rPr sz="920" b="1" spc="-20" dirty="0">
                <a:latin typeface="Arial"/>
                <a:cs typeface="Arial"/>
              </a:rPr>
              <a:t/>
            </a:r>
            <a:r>
              <a:rPr sz="920" b="1" spc="-25" dirty="0">
                <a:latin typeface="Arial"/>
                <a:cs typeface="Arial"/>
              </a:rPr>
              <a:t/>
            </a:r>
            <a:r>
              <a:rPr sz="920" b="1" spc="-20" dirty="0">
                <a:latin typeface="Arial"/>
                <a:cs typeface="Arial"/>
              </a:rPr>
              <a:t/>
            </a:r>
            <a:r>
              <a:rPr sz="920" b="1" spc="-30" dirty="0">
                <a:latin typeface="Arial"/>
                <a:cs typeface="Arial"/>
              </a:rPr>
              <a:t/>
            </a:r>
            <a:r>
              <a:rPr sz="920" b="1" spc="-25" dirty="0">
                <a:latin typeface="Arial"/>
                <a:cs typeface="Arial"/>
              </a:rPr>
              <a:t/>
            </a:r>
            <a:r>
              <a:rPr sz="920" b="1" spc="-10" dirty="0">
                <a:latin typeface="Arial"/>
                <a:cs typeface="Arial"/>
              </a:rPr>
              <a:t/>
            </a:r>
            <a:r>
              <a:rPr sz="920" b="1" spc="-25" dirty="0">
                <a:latin typeface="Arial"/>
                <a:cs typeface="Arial"/>
              </a:rPr>
              <a:t/>
            </a:r>
            <a:r>
              <a:rPr sz="920" b="1" spc="-10" dirty="0">
                <a:latin typeface="Arial"/>
                <a:cs typeface="Arial"/>
              </a:rPr>
              <a:t/>
            </a:r>
            <a:r>
              <a:rPr sz="920" b="1" spc="-30" dirty="0">
                <a:latin typeface="Arial"/>
                <a:cs typeface="Arial"/>
              </a:rPr>
              <a:t/>
            </a:r>
            <a:r>
              <a:rPr sz="920" b="1" spc="-10" dirty="0">
                <a:latin typeface="Arial"/>
                <a:cs typeface="Arial"/>
              </a:rPr>
              <a:t/>
            </a:r>
            <a:endParaRPr sz="1000" dirty="0">
              <a:latin typeface="Arial"/>
              <a:cs typeface="Arial"/>
            </a:endParaRPr>
          </a:p>
        </p:txBody>
      </p:sp>
      <p:sp>
        <p:nvSpPr>
          <p:cNvPr id="14" name="object 8">
            <a:extLst>
              <a:ext uri="{FF2B5EF4-FFF2-40B4-BE49-F238E27FC236}">
                <a16:creationId xmlns:a16="http://schemas.microsoft.com/office/drawing/2014/main" id="{4943EB6C-1A4B-FA7D-6841-2BE1C978BC5E}"/>
              </a:ext>
            </a:extLst>
          </p:cNvPr>
          <p:cNvSpPr txBox="1"/>
          <p:nvPr/>
        </p:nvSpPr>
        <p:spPr>
          <a:xfrm>
            <a:off x="6365354" y="5610529"/>
            <a:ext cx="3343910" cy="361950"/>
          </a:xfrm>
          <a:prstGeom prst="rect">
            <a:avLst/>
          </a:prstGeom>
        </p:spPr>
        <p:txBody>
          <a:bodyPr vert="horz" wrap="square" lIns="0" tIns="12700" rIns="0" bIns="0" rtlCol="0">
            <a:spAutoFit/>
          </a:bodyPr>
          <a:lstStyle/>
          <a:p>
            <a:pPr marL="12700" marR="5080">
              <a:lnSpc>
                <a:spcPct val="110400"/>
              </a:lnSpc>
              <a:spcBef>
                <a:spcPts val="100"/>
              </a:spcBef>
            </a:pPr>
            <a:r>
              <a:rPr sz="920" b="1" spc="-20" dirty="0">
                <a:latin typeface="Arial"/>
                <a:cs typeface="Arial"/>
              </a:rPr>
              <a:t>Vélo bridge as part of a Cycle Superhighway : avoiding Crossing situations with other route usagers</a:t>
            </a:r>
            <a:r>
              <a:rPr sz="920" b="1" spc="-35" dirty="0">
                <a:latin typeface="Arial"/>
                <a:cs typeface="Arial"/>
              </a:rPr>
              <a:t/>
            </a:r>
            <a:r>
              <a:rPr sz="920" b="1" spc="-20" dirty="0">
                <a:latin typeface="Arial"/>
                <a:cs typeface="Arial"/>
              </a:rPr>
              <a:t/>
            </a:r>
            <a:r>
              <a:rPr sz="920" b="1" spc="-30" dirty="0">
                <a:latin typeface="Arial"/>
                <a:cs typeface="Arial"/>
              </a:rPr>
              <a:t/>
            </a:r>
            <a:r>
              <a:rPr sz="920" b="1" dirty="0">
                <a:latin typeface="Arial"/>
                <a:cs typeface="Arial"/>
              </a:rPr>
              <a:t/>
            </a:r>
            <a:r>
              <a:rPr sz="920" b="1" spc="-30" dirty="0">
                <a:latin typeface="Arial"/>
                <a:cs typeface="Arial"/>
              </a:rPr>
              <a:t/>
            </a:r>
            <a:r>
              <a:rPr sz="920" b="1" spc="-20" dirty="0">
                <a:latin typeface="Arial"/>
                <a:cs typeface="Arial"/>
              </a:rPr>
              <a:t/>
            </a:r>
            <a:r>
              <a:rPr sz="920" b="1" spc="-30" dirty="0">
                <a:latin typeface="Arial"/>
                <a:cs typeface="Arial"/>
              </a:rPr>
              <a:t/>
            </a:r>
            <a:r>
              <a:rPr sz="920" b="1" spc="-10" dirty="0">
                <a:latin typeface="Arial"/>
                <a:cs typeface="Arial"/>
              </a:rPr>
              <a:t/>
            </a:r>
            <a:r>
              <a:rPr sz="920" b="1" spc="-40" dirty="0">
                <a:latin typeface="Arial"/>
                <a:cs typeface="Arial"/>
              </a:rPr>
              <a:t/>
            </a:r>
            <a:r>
              <a:rPr sz="920" b="1" dirty="0">
                <a:latin typeface="Arial"/>
                <a:cs typeface="Arial"/>
              </a:rPr>
              <a:t/>
            </a:r>
            <a:r>
              <a:rPr sz="920" b="1" spc="-30" dirty="0">
                <a:latin typeface="Arial"/>
                <a:cs typeface="Arial"/>
              </a:rPr>
              <a:t/>
            </a:r>
            <a:r>
              <a:rPr sz="920" b="1" spc="-20" dirty="0">
                <a:latin typeface="Arial"/>
                <a:cs typeface="Arial"/>
              </a:rPr>
              <a:t/>
            </a:r>
            <a:r>
              <a:rPr sz="920" b="1" spc="-30" dirty="0">
                <a:latin typeface="Arial"/>
                <a:cs typeface="Arial"/>
              </a:rPr>
              <a:t/>
            </a:r>
            <a:r>
              <a:rPr sz="920" b="1" spc="-25" dirty="0">
                <a:latin typeface="Arial"/>
                <a:cs typeface="Arial"/>
              </a:rPr>
              <a:t/>
            </a:r>
            <a:r>
              <a:rPr sz="920" b="1" spc="-30" dirty="0">
                <a:latin typeface="Arial"/>
                <a:cs typeface="Arial"/>
              </a:rPr>
              <a:t/>
            </a:r>
            <a:r>
              <a:rPr sz="920" b="1" spc="-10" dirty="0">
                <a:latin typeface="Arial"/>
                <a:cs typeface="Arial"/>
              </a:rPr>
              <a:t/>
            </a:r>
            <a:r>
              <a:rPr sz="920" b="1" dirty="0">
                <a:latin typeface="Arial"/>
                <a:cs typeface="Arial"/>
              </a:rPr>
              <a:t/>
            </a:r>
            <a:r>
              <a:rPr sz="920" b="1" spc="-20" dirty="0">
                <a:latin typeface="Arial"/>
                <a:cs typeface="Arial"/>
              </a:rPr>
              <a:t/>
            </a:r>
            <a:r>
              <a:rPr sz="920" b="1" dirty="0">
                <a:latin typeface="Arial"/>
                <a:cs typeface="Arial"/>
              </a:rPr>
              <a:t/>
            </a:r>
            <a:r>
              <a:rPr sz="920" b="1" spc="-20" dirty="0">
                <a:latin typeface="Arial"/>
                <a:cs typeface="Arial"/>
              </a:rPr>
              <a:t/>
            </a:r>
            <a:r>
              <a:rPr sz="920" b="1" dirty="0">
                <a:latin typeface="Arial"/>
                <a:cs typeface="Arial"/>
              </a:rPr>
              <a:t/>
            </a:r>
            <a:r>
              <a:rPr sz="920" b="1" spc="-20" dirty="0">
                <a:latin typeface="Arial"/>
                <a:cs typeface="Arial"/>
              </a:rPr>
              <a:t/>
            </a:r>
            <a:r>
              <a:rPr sz="920" b="1" dirty="0">
                <a:latin typeface="Arial"/>
                <a:cs typeface="Arial"/>
              </a:rPr>
              <a:t/>
            </a:r>
            <a:r>
              <a:rPr sz="920" b="1" spc="-20" dirty="0">
                <a:latin typeface="Arial"/>
                <a:cs typeface="Arial"/>
              </a:rPr>
              <a:t/>
            </a:r>
            <a:r>
              <a:rPr sz="920" b="1" dirty="0">
                <a:latin typeface="Arial"/>
                <a:cs typeface="Arial"/>
              </a:rPr>
              <a:t/>
            </a:r>
            <a:r>
              <a:rPr sz="920" b="1" spc="-45" dirty="0">
                <a:latin typeface="Arial"/>
                <a:cs typeface="Arial"/>
              </a:rPr>
              <a:t/>
            </a:r>
            <a:r>
              <a:rPr sz="920" b="1" spc="-20" dirty="0">
                <a:latin typeface="Arial"/>
                <a:cs typeface="Arial"/>
              </a:rPr>
              <a:t/>
            </a:r>
            <a:endParaRPr sz="1000" dirty="0">
              <a:latin typeface="Arial"/>
              <a:cs typeface="Arial"/>
            </a:endParaRPr>
          </a:p>
        </p:txBody>
      </p:sp>
    </p:spTree>
    <p:extLst>
      <p:ext uri="{BB962C8B-B14F-4D97-AF65-F5344CB8AC3E}">
        <p14:creationId xmlns:p14="http://schemas.microsoft.com/office/powerpoint/2010/main" val="32260382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lstStyle/>
          <a:p>
            <a:r>
              <a:rPr lang="en-US" dirty="0"/>
              <a:t>Objectifs d’apprentissage</a:t>
            </a:r>
            <a:endParaRPr lang="pl-PL" dirty="0"/>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a:xfrm>
            <a:off x="765971" y="1376047"/>
            <a:ext cx="7392511" cy="3816351"/>
          </a:xfrm>
        </p:spPr>
        <p:txBody>
          <a:bodyPr>
            <a:normAutofit/>
          </a:bodyPr>
          <a:lstStyle/>
          <a:p>
            <a:pPr>
              <a:defRPr sz="1800"/>
            </a:pPr>
            <a:r>
              <a:rPr lang="en-US" dirty="0"/>
              <a:t>Comprendre basic définitions and paramètres related to transport et environnement</a:t>
            </a:r>
          </a:p>
          <a:p>
            <a:pPr>
              <a:defRPr sz="1800"/>
            </a:pPr>
            <a:r>
              <a:rPr lang="en-US" dirty="0"/>
              <a:t>Examiner trafic émissions, immission, air qualité, and climat impacts</a:t>
            </a:r>
          </a:p>
          <a:p>
            <a:pPr>
              <a:defRPr sz="1800"/>
            </a:pPr>
            <a:r>
              <a:rPr lang="en-US" dirty="0"/>
              <a:t>Analyser politique cadres including the European Green Deal and modal shift</a:t>
            </a:r>
            <a:r>
              <a:rPr lang="en-US" dirty="0">
                <a:solidFill>
                  <a:srgbClr val="FF0000"/>
                </a:solidFill>
              </a:rPr>
              <a:t/>
            </a:r>
          </a:p>
          <a:p>
            <a:pPr>
              <a:defRPr sz="1800"/>
            </a:pPr>
            <a:r>
              <a:rPr lang="en-US" dirty="0"/>
              <a:t>Identifier mitigation strategies and suivi indicateurs for transport émissions</a:t>
            </a:r>
          </a:p>
        </p:txBody>
      </p:sp>
    </p:spTree>
    <p:extLst>
      <p:ext uri="{BB962C8B-B14F-4D97-AF65-F5344CB8AC3E}">
        <p14:creationId xmlns:p14="http://schemas.microsoft.com/office/powerpoint/2010/main" val="8805231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71F84-8EF9-03E9-C10C-A22EB9AB77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89312-82A2-D99C-ACFE-4450D5A01A92}"/>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208" spc="-20" dirty="0"/>
              <a:t>Copenhague comme exemple de bonne pratiqueThe "Copenhagen strategy : Vitesse et sécurité</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br>
              <a:rPr lang="en-US" sz="2000" dirty="0">
                <a:latin typeface="Arial"/>
                <a:cs typeface="Arial"/>
              </a:rPr>
            </a:br>
            <a:endParaRPr lang="en-US" sz="2000" dirty="0">
              <a:solidFill>
                <a:srgbClr val="00518E"/>
              </a:solidFill>
              <a:latin typeface="Arial"/>
              <a:cs typeface="Arial"/>
            </a:endParaRPr>
          </a:p>
        </p:txBody>
      </p:sp>
      <p:grpSp>
        <p:nvGrpSpPr>
          <p:cNvPr id="4" name="object 2">
            <a:extLst>
              <a:ext uri="{FF2B5EF4-FFF2-40B4-BE49-F238E27FC236}">
                <a16:creationId xmlns:a16="http://schemas.microsoft.com/office/drawing/2014/main" id="{C13AEF01-A731-8838-14F3-4EB03E1A666C}"/>
              </a:ext>
            </a:extLst>
          </p:cNvPr>
          <p:cNvGrpSpPr/>
          <p:nvPr/>
        </p:nvGrpSpPr>
        <p:grpSpPr>
          <a:xfrm>
            <a:off x="855237" y="2008391"/>
            <a:ext cx="5052060" cy="3793490"/>
            <a:chOff x="522731" y="1409877"/>
            <a:chExt cx="5052060" cy="3793490"/>
          </a:xfrm>
        </p:grpSpPr>
        <p:pic>
          <p:nvPicPr>
            <p:cNvPr id="5" name="object 3">
              <a:extLst>
                <a:ext uri="{FF2B5EF4-FFF2-40B4-BE49-F238E27FC236}">
                  <a16:creationId xmlns:a16="http://schemas.microsoft.com/office/drawing/2014/main" id="{785DDB8A-D145-64B2-08CB-4792A1F261A3}"/>
                </a:ext>
              </a:extLst>
            </p:cNvPr>
            <p:cNvPicPr/>
            <p:nvPr/>
          </p:nvPicPr>
          <p:blipFill>
            <a:blip r:embed="rId2" cstate="print"/>
            <a:stretch>
              <a:fillRect/>
            </a:stretch>
          </p:blipFill>
          <p:spPr>
            <a:xfrm>
              <a:off x="531875" y="1419021"/>
              <a:ext cx="5033772" cy="3774947"/>
            </a:xfrm>
            <a:prstGeom prst="rect">
              <a:avLst/>
            </a:prstGeom>
          </p:spPr>
        </p:pic>
        <p:sp>
          <p:nvSpPr>
            <p:cNvPr id="6" name="object 4">
              <a:extLst>
                <a:ext uri="{FF2B5EF4-FFF2-40B4-BE49-F238E27FC236}">
                  <a16:creationId xmlns:a16="http://schemas.microsoft.com/office/drawing/2014/main" id="{E11F4711-5704-BF7B-2C97-8DA53420645B}"/>
                </a:ext>
              </a:extLst>
            </p:cNvPr>
            <p:cNvSpPr/>
            <p:nvPr/>
          </p:nvSpPr>
          <p:spPr>
            <a:xfrm>
              <a:off x="527303" y="1414449"/>
              <a:ext cx="5043170" cy="3784600"/>
            </a:xfrm>
            <a:custGeom>
              <a:avLst/>
              <a:gdLst/>
              <a:ahLst/>
              <a:cxnLst/>
              <a:rect l="l" t="t" r="r" b="b"/>
              <a:pathLst>
                <a:path w="5043170" h="3784600">
                  <a:moveTo>
                    <a:pt x="0" y="3784091"/>
                  </a:moveTo>
                  <a:lnTo>
                    <a:pt x="5042916" y="3784091"/>
                  </a:lnTo>
                  <a:lnTo>
                    <a:pt x="5042916" y="0"/>
                  </a:lnTo>
                  <a:lnTo>
                    <a:pt x="0" y="0"/>
                  </a:lnTo>
                  <a:lnTo>
                    <a:pt x="0" y="3784091"/>
                  </a:lnTo>
                  <a:close/>
                </a:path>
              </a:pathLst>
            </a:custGeom>
            <a:ln w="9144">
              <a:solidFill>
                <a:srgbClr val="006B93"/>
              </a:solidFill>
            </a:ln>
          </p:spPr>
          <p:txBody>
            <a:bodyPr wrap="square" lIns="0" tIns="0" rIns="0" bIns="0" rtlCol="0"/>
            <a:lstStyle/>
            <a:p>
              <a:endParaRPr/>
            </a:p>
          </p:txBody>
        </p:sp>
      </p:grpSp>
      <p:sp>
        <p:nvSpPr>
          <p:cNvPr id="15" name="object 9">
            <a:extLst>
              <a:ext uri="{FF2B5EF4-FFF2-40B4-BE49-F238E27FC236}">
                <a16:creationId xmlns:a16="http://schemas.microsoft.com/office/drawing/2014/main" id="{E69CC18F-9954-2E91-E8C9-AB7A45A121C4}"/>
              </a:ext>
            </a:extLst>
          </p:cNvPr>
          <p:cNvSpPr txBox="1"/>
          <p:nvPr/>
        </p:nvSpPr>
        <p:spPr>
          <a:xfrm>
            <a:off x="861461" y="5800992"/>
            <a:ext cx="808355" cy="177800"/>
          </a:xfrm>
          <a:prstGeom prst="rect">
            <a:avLst/>
          </a:prstGeom>
        </p:spPr>
        <p:txBody>
          <a:bodyPr vert="horz" wrap="square" lIns="0" tIns="12700" rIns="0" bIns="0" rtlCol="0">
            <a:spAutoFit/>
          </a:bodyPr>
          <a:lstStyle/>
          <a:p>
            <a:pPr marL="12700">
              <a:lnSpc>
                <a:spcPct val="100000"/>
              </a:lnSpc>
              <a:spcBef>
                <a:spcPts val="100"/>
              </a:spcBef>
            </a:pPr>
            <a:r>
              <a:rPr sz="920" b="1" spc="-10" dirty="0">
                <a:latin typeface="Arial"/>
                <a:cs typeface="Arial"/>
              </a:rPr>
              <a:t>Vélo route</a:t>
            </a:r>
            <a:r>
              <a:rPr sz="920" b="1" spc="-20" dirty="0">
                <a:latin typeface="Arial"/>
                <a:cs typeface="Arial"/>
              </a:rPr>
              <a:t/>
            </a:r>
            <a:endParaRPr sz="1000">
              <a:latin typeface="Arial"/>
              <a:cs typeface="Arial"/>
            </a:endParaRPr>
          </a:p>
        </p:txBody>
      </p:sp>
      <p:grpSp>
        <p:nvGrpSpPr>
          <p:cNvPr id="17" name="object 2">
            <a:extLst>
              <a:ext uri="{FF2B5EF4-FFF2-40B4-BE49-F238E27FC236}">
                <a16:creationId xmlns:a16="http://schemas.microsoft.com/office/drawing/2014/main" id="{62FB8FC8-0879-0C56-EEAB-42D9B1DABB59}"/>
              </a:ext>
            </a:extLst>
          </p:cNvPr>
          <p:cNvGrpSpPr/>
          <p:nvPr/>
        </p:nvGrpSpPr>
        <p:grpSpPr>
          <a:xfrm>
            <a:off x="6289023" y="1915427"/>
            <a:ext cx="6137275" cy="4063365"/>
            <a:chOff x="2691383" y="1423593"/>
            <a:chExt cx="6137275" cy="4063365"/>
          </a:xfrm>
        </p:grpSpPr>
        <p:pic>
          <p:nvPicPr>
            <p:cNvPr id="18" name="object 3">
              <a:extLst>
                <a:ext uri="{FF2B5EF4-FFF2-40B4-BE49-F238E27FC236}">
                  <a16:creationId xmlns:a16="http://schemas.microsoft.com/office/drawing/2014/main" id="{380E316B-30E6-4C8E-6176-EFA8BCD03C36}"/>
                </a:ext>
              </a:extLst>
            </p:cNvPr>
            <p:cNvPicPr/>
            <p:nvPr/>
          </p:nvPicPr>
          <p:blipFill>
            <a:blip r:embed="rId3" cstate="print"/>
            <a:stretch>
              <a:fillRect/>
            </a:stretch>
          </p:blipFill>
          <p:spPr>
            <a:xfrm>
              <a:off x="2741397" y="1502775"/>
              <a:ext cx="5640094" cy="3887110"/>
            </a:xfrm>
            <a:prstGeom prst="rect">
              <a:avLst/>
            </a:prstGeom>
          </p:spPr>
        </p:pic>
        <p:sp>
          <p:nvSpPr>
            <p:cNvPr id="19" name="object 4">
              <a:extLst>
                <a:ext uri="{FF2B5EF4-FFF2-40B4-BE49-F238E27FC236}">
                  <a16:creationId xmlns:a16="http://schemas.microsoft.com/office/drawing/2014/main" id="{86C09996-F763-E977-D2BC-1DF4B6215E42}"/>
                </a:ext>
              </a:extLst>
            </p:cNvPr>
            <p:cNvSpPr/>
            <p:nvPr/>
          </p:nvSpPr>
          <p:spPr>
            <a:xfrm>
              <a:off x="2695955" y="1428165"/>
              <a:ext cx="6128385" cy="4053840"/>
            </a:xfrm>
            <a:custGeom>
              <a:avLst/>
              <a:gdLst/>
              <a:ahLst/>
              <a:cxnLst/>
              <a:rect l="l" t="t" r="r" b="b"/>
              <a:pathLst>
                <a:path w="6128384" h="4053840">
                  <a:moveTo>
                    <a:pt x="0" y="4053840"/>
                  </a:moveTo>
                  <a:lnTo>
                    <a:pt x="6128004" y="4053840"/>
                  </a:lnTo>
                  <a:lnTo>
                    <a:pt x="6128004" y="0"/>
                  </a:lnTo>
                  <a:lnTo>
                    <a:pt x="0" y="0"/>
                  </a:lnTo>
                  <a:lnTo>
                    <a:pt x="0" y="4053840"/>
                  </a:lnTo>
                  <a:close/>
                </a:path>
              </a:pathLst>
            </a:custGeom>
            <a:ln w="9144">
              <a:solidFill>
                <a:srgbClr val="006B93"/>
              </a:solidFill>
            </a:ln>
          </p:spPr>
          <p:txBody>
            <a:bodyPr wrap="square" lIns="0" tIns="0" rIns="0" bIns="0" rtlCol="0"/>
            <a:lstStyle/>
            <a:p>
              <a:endParaRPr/>
            </a:p>
          </p:txBody>
        </p:sp>
      </p:grpSp>
      <p:sp>
        <p:nvSpPr>
          <p:cNvPr id="20" name="object 7">
            <a:extLst>
              <a:ext uri="{FF2B5EF4-FFF2-40B4-BE49-F238E27FC236}">
                <a16:creationId xmlns:a16="http://schemas.microsoft.com/office/drawing/2014/main" id="{958CCAB7-0658-D61D-2750-D8BCC8092E87}"/>
              </a:ext>
            </a:extLst>
          </p:cNvPr>
          <p:cNvSpPr txBox="1"/>
          <p:nvPr/>
        </p:nvSpPr>
        <p:spPr>
          <a:xfrm>
            <a:off x="7891572" y="6048449"/>
            <a:ext cx="2932430" cy="132080"/>
          </a:xfrm>
          <a:prstGeom prst="rect">
            <a:avLst/>
          </a:prstGeom>
        </p:spPr>
        <p:txBody>
          <a:bodyPr vert="horz" wrap="square" lIns="0" tIns="12700" rIns="0" bIns="0" rtlCol="0">
            <a:spAutoFit/>
          </a:bodyPr>
          <a:lstStyle/>
          <a:p>
            <a:pPr marL="12700">
              <a:lnSpc>
                <a:spcPct val="100000"/>
              </a:lnSpc>
              <a:spcBef>
                <a:spcPts val="100"/>
              </a:spcBef>
            </a:pPr>
            <a:r>
              <a:rPr sz="700" spc="-20" dirty="0">
                <a:latin typeface="Arial"/>
                <a:cs typeface="Arial"/>
              </a:rPr>
              <a:t>https://international.kk.dk/sites/international.kk.dk/files/velo-</a:t>
            </a:r>
            <a:r>
              <a:rPr sz="700" spc="-10" dirty="0">
                <a:latin typeface="Arial"/>
                <a:cs typeface="Arial"/>
              </a:rPr>
              <a:t>city_handout.pdf/</a:t>
            </a:r>
            <a:endParaRPr sz="700" dirty="0">
              <a:latin typeface="Arial"/>
              <a:cs typeface="Arial"/>
            </a:endParaRPr>
          </a:p>
        </p:txBody>
      </p:sp>
    </p:spTree>
    <p:extLst>
      <p:ext uri="{BB962C8B-B14F-4D97-AF65-F5344CB8AC3E}">
        <p14:creationId xmlns:p14="http://schemas.microsoft.com/office/powerpoint/2010/main" val="239802170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ECF38-4E5D-EA5E-9170-3CD9F7EAAF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771AFC-8474-C741-578C-BCF53F2838DB}"/>
              </a:ext>
            </a:extLst>
          </p:cNvPr>
          <p:cNvSpPr>
            <a:spLocks noGrp="1"/>
          </p:cNvSpPr>
          <p:nvPr>
            <p:ph type="title"/>
          </p:nvPr>
        </p:nvSpPr>
        <p:spPr>
          <a:xfrm>
            <a:off x="654299" y="588322"/>
            <a:ext cx="9054965" cy="1024578"/>
          </a:xfrm>
        </p:spPr>
        <p:txBody>
          <a:bodyPr/>
          <a:lstStyle/>
          <a:p>
            <a:pPr marL="17780">
              <a:lnSpc>
                <a:spcPct val="100000"/>
              </a:lnSpc>
              <a:spcBef>
                <a:spcPts val="80"/>
              </a:spcBef>
            </a:pPr>
            <a:r>
              <a:rPr lang="en-US" sz="2208" spc="-20" dirty="0"/>
              <a:t>Copenhague comme exemple de bonne pratiqueThe "Copenhagen strategy : Vitesse et sécurité</a:t>
            </a:r>
            <a:r>
              <a:rPr lang="en-US" sz="2208" spc="-110" dirty="0"/>
              <a:t/>
            </a:r>
            <a:r>
              <a:rPr lang="en-US" sz="2208" dirty="0"/>
              <a:t/>
            </a:r>
            <a:r>
              <a:rPr lang="en-US" sz="2208" spc="-114" dirty="0"/>
              <a:t/>
            </a:r>
            <a:r>
              <a:rPr lang="en-US" sz="2208" dirty="0"/>
              <a:t/>
            </a:r>
            <a:r>
              <a:rPr lang="en-US" sz="2208" spc="-110" dirty="0"/>
              <a:t/>
            </a:r>
            <a:r>
              <a:rPr lang="en-US" sz="2208" spc="-20" dirty="0"/>
              <a:t/>
            </a:r>
            <a:r>
              <a:rPr lang="en-US" sz="2208" spc="-114" dirty="0"/>
              <a:t/>
            </a:r>
            <a:r>
              <a:rPr lang="en-US" sz="2208" dirty="0"/>
              <a:t/>
            </a:r>
            <a:r>
              <a:rPr lang="en-US" sz="2208" spc="-110" dirty="0"/>
              <a:t/>
            </a:r>
            <a:r>
              <a:rPr lang="en-US" sz="2208" dirty="0"/>
              <a:t/>
            </a:r>
            <a:r>
              <a:rPr lang="en-US" sz="2208" spc="-110" dirty="0"/>
              <a:t/>
            </a:r>
            <a:r>
              <a:rPr lang="en-US" sz="2208" spc="-10" dirty="0"/>
              <a:t/>
            </a:r>
            <a:br>
              <a:rPr lang="en-US" sz="3600" dirty="0"/>
            </a:br>
            <a:r>
              <a:rPr lang="en-US" sz="1840" dirty="0">
                <a:solidFill>
                  <a:srgbClr val="00518E"/>
                </a:solidFill>
                <a:latin typeface="Arial"/>
                <a:cs typeface="Arial"/>
              </a:rPr>
              <a:t/>
            </a:r>
            <a:br>
              <a:rPr lang="en-US" sz="2000" dirty="0">
                <a:latin typeface="Arial"/>
                <a:cs typeface="Arial"/>
              </a:rPr>
            </a:br>
            <a:endParaRPr lang="en-US" sz="2000" dirty="0">
              <a:solidFill>
                <a:srgbClr val="00518E"/>
              </a:solidFill>
              <a:latin typeface="Arial"/>
              <a:cs typeface="Arial"/>
            </a:endParaRPr>
          </a:p>
        </p:txBody>
      </p:sp>
      <p:pic>
        <p:nvPicPr>
          <p:cNvPr id="3" name="object 5">
            <a:extLst>
              <a:ext uri="{FF2B5EF4-FFF2-40B4-BE49-F238E27FC236}">
                <a16:creationId xmlns:a16="http://schemas.microsoft.com/office/drawing/2014/main" id="{349B6525-E63E-A385-6568-1348736EF5A6}"/>
              </a:ext>
            </a:extLst>
          </p:cNvPr>
          <p:cNvPicPr/>
          <p:nvPr/>
        </p:nvPicPr>
        <p:blipFill>
          <a:blip r:embed="rId2" cstate="print"/>
          <a:stretch>
            <a:fillRect/>
          </a:stretch>
        </p:blipFill>
        <p:spPr>
          <a:xfrm>
            <a:off x="8114561" y="2528054"/>
            <a:ext cx="3569206" cy="1502663"/>
          </a:xfrm>
          <a:prstGeom prst="rect">
            <a:avLst/>
          </a:prstGeom>
        </p:spPr>
      </p:pic>
      <p:sp>
        <p:nvSpPr>
          <p:cNvPr id="7" name="object 3">
            <a:extLst>
              <a:ext uri="{FF2B5EF4-FFF2-40B4-BE49-F238E27FC236}">
                <a16:creationId xmlns:a16="http://schemas.microsoft.com/office/drawing/2014/main" id="{A93972A9-7BB5-2CFD-1BC0-84A1AC59EE82}"/>
              </a:ext>
            </a:extLst>
          </p:cNvPr>
          <p:cNvSpPr txBox="1"/>
          <p:nvPr/>
        </p:nvSpPr>
        <p:spPr>
          <a:xfrm>
            <a:off x="668804" y="1635190"/>
            <a:ext cx="9301480" cy="4791055"/>
          </a:xfrm>
          <a:prstGeom prst="rect">
            <a:avLst/>
          </a:prstGeom>
        </p:spPr>
        <p:txBody>
          <a:bodyPr vert="horz" wrap="square" lIns="0" tIns="12700" rIns="0" bIns="0" rtlCol="0">
            <a:spAutoFit/>
          </a:bodyPr>
          <a:lstStyle/>
          <a:p>
            <a:pPr marL="12700">
              <a:lnSpc>
                <a:spcPct val="100000"/>
              </a:lnSpc>
              <a:spcBef>
                <a:spcPts val="100"/>
              </a:spcBef>
            </a:pPr>
            <a:r>
              <a:rPr sz="2346" spc="60" dirty="0">
                <a:solidFill>
                  <a:srgbClr val="006B93"/>
                </a:solidFill>
                <a:latin typeface="Arial"/>
                <a:cs typeface="Arial"/>
              </a:rPr>
              <a:t>Communication et participation : I bike in Copenhagen</a:t>
            </a:r>
            <a:r>
              <a:rPr sz="2346" spc="65" dirty="0">
                <a:solidFill>
                  <a:srgbClr val="006B93"/>
                </a:solidFill>
                <a:latin typeface="Arial"/>
                <a:cs typeface="Arial"/>
              </a:rPr>
              <a:t/>
            </a:r>
            <a:r>
              <a:rPr sz="2346" spc="85" dirty="0">
                <a:solidFill>
                  <a:srgbClr val="006B93"/>
                </a:solidFill>
                <a:latin typeface="Arial"/>
                <a:cs typeface="Arial"/>
              </a:rPr>
              <a:t/>
            </a:r>
            <a:r>
              <a:rPr sz="2346" spc="65" dirty="0">
                <a:solidFill>
                  <a:srgbClr val="006B93"/>
                </a:solidFill>
                <a:latin typeface="Arial"/>
                <a:cs typeface="Arial"/>
              </a:rPr>
              <a:t/>
            </a:r>
            <a:r>
              <a:rPr sz="2346" spc="45" dirty="0">
                <a:solidFill>
                  <a:srgbClr val="006B93"/>
                </a:solidFill>
                <a:latin typeface="Arial"/>
                <a:cs typeface="Arial"/>
              </a:rPr>
              <a:t/>
            </a:r>
            <a:r>
              <a:rPr sz="2346" spc="60" dirty="0">
                <a:solidFill>
                  <a:srgbClr val="006B93"/>
                </a:solidFill>
                <a:latin typeface="Arial"/>
                <a:cs typeface="Arial"/>
              </a:rPr>
              <a:t/>
            </a:r>
            <a:r>
              <a:rPr sz="2346" dirty="0">
                <a:solidFill>
                  <a:srgbClr val="006B93"/>
                </a:solidFill>
                <a:latin typeface="Arial"/>
                <a:cs typeface="Arial"/>
              </a:rPr>
              <a:t/>
            </a:r>
            <a:r>
              <a:rPr sz="2346" spc="65" dirty="0">
                <a:solidFill>
                  <a:srgbClr val="006B93"/>
                </a:solidFill>
                <a:latin typeface="Arial"/>
                <a:cs typeface="Arial"/>
              </a:rPr>
              <a:t/>
            </a:r>
            <a:r>
              <a:rPr sz="2346" spc="50" dirty="0">
                <a:solidFill>
                  <a:srgbClr val="006B93"/>
                </a:solidFill>
                <a:latin typeface="Arial"/>
                <a:cs typeface="Arial"/>
              </a:rPr>
              <a:t/>
            </a:r>
            <a:r>
              <a:rPr sz="2346" spc="65" dirty="0">
                <a:solidFill>
                  <a:srgbClr val="006B93"/>
                </a:solidFill>
                <a:latin typeface="Arial"/>
                <a:cs typeface="Arial"/>
              </a:rPr>
              <a:t/>
            </a:r>
            <a:r>
              <a:rPr lang="en-US" sz="2346" spc="65" dirty="0">
                <a:solidFill>
                  <a:srgbClr val="006B93"/>
                </a:solidFill>
                <a:latin typeface="Arial"/>
                <a:cs typeface="Arial"/>
              </a:rPr>
              <a:t/>
            </a:r>
            <a:r>
              <a:rPr sz="2346" spc="50" dirty="0">
                <a:solidFill>
                  <a:srgbClr val="006B93"/>
                </a:solidFill>
                <a:latin typeface="Arial"/>
                <a:cs typeface="Arial"/>
              </a:rPr>
              <a:t/>
            </a:r>
            <a:endParaRPr sz="2550" dirty="0">
              <a:latin typeface="Arial"/>
              <a:cs typeface="Arial"/>
            </a:endParaRPr>
          </a:p>
          <a:p>
            <a:pPr marL="309880" marR="3157220" indent="-285750">
              <a:lnSpc>
                <a:spcPct val="101299"/>
              </a:lnSpc>
              <a:spcBef>
                <a:spcPts val="1980"/>
              </a:spcBef>
              <a:buClr>
                <a:srgbClr val="005EA4"/>
              </a:buClr>
              <a:buFont typeface="Wingdings" panose="05000000000000000000" pitchFamily="2" charset="2"/>
              <a:buChar char="q"/>
            </a:pPr>
            <a:r>
              <a:rPr sz="1518" dirty="0">
                <a:latin typeface="Arial"/>
                <a:cs typeface="Arial"/>
              </a:rPr>
              <a:t>In 2008, the ville of Copenhagen launched the "I bike Copenhagen" as a bridge between the ville administration and citizens</a:t>
            </a:r>
            <a:r>
              <a:rPr sz="1518" spc="175" dirty="0">
                <a:latin typeface="Arial"/>
                <a:cs typeface="Arial"/>
              </a:rPr>
              <a:t/>
            </a:r>
            <a:r>
              <a:rPr sz="1518" dirty="0">
                <a:latin typeface="Arial"/>
                <a:cs typeface="Arial"/>
              </a:rPr>
              <a:t/>
            </a:r>
            <a:r>
              <a:rPr sz="1518" spc="180" dirty="0">
                <a:latin typeface="Arial"/>
                <a:cs typeface="Arial"/>
              </a:rPr>
              <a:t/>
            </a:r>
            <a:r>
              <a:rPr sz="1518" dirty="0">
                <a:latin typeface="Arial"/>
                <a:cs typeface="Arial"/>
              </a:rPr>
              <a:t/>
            </a:r>
            <a:r>
              <a:rPr sz="1518" spc="180" dirty="0">
                <a:latin typeface="Arial"/>
                <a:cs typeface="Arial"/>
              </a:rPr>
              <a:t/>
            </a:r>
            <a:r>
              <a:rPr sz="1518" dirty="0">
                <a:latin typeface="Arial"/>
                <a:cs typeface="Arial"/>
              </a:rPr>
              <a:t/>
            </a:r>
            <a:r>
              <a:rPr sz="1518" spc="175" dirty="0">
                <a:latin typeface="Arial"/>
                <a:cs typeface="Arial"/>
              </a:rPr>
              <a:t/>
            </a:r>
            <a:r>
              <a:rPr sz="1518" dirty="0">
                <a:latin typeface="Arial"/>
                <a:cs typeface="Arial"/>
              </a:rPr>
              <a:t/>
            </a:r>
            <a:r>
              <a:rPr sz="1518" spc="180" dirty="0">
                <a:latin typeface="Arial"/>
                <a:cs typeface="Arial"/>
              </a:rPr>
              <a:t/>
            </a:r>
            <a:r>
              <a:rPr sz="1518" dirty="0">
                <a:latin typeface="Arial"/>
                <a:cs typeface="Arial"/>
              </a:rPr>
              <a:t/>
            </a:r>
            <a:r>
              <a:rPr sz="1518" spc="180" dirty="0">
                <a:latin typeface="Arial"/>
                <a:cs typeface="Arial"/>
              </a:rPr>
              <a:t/>
            </a:r>
            <a:r>
              <a:rPr sz="1518" dirty="0">
                <a:latin typeface="Arial"/>
                <a:cs typeface="Arial"/>
              </a:rPr>
              <a:t/>
            </a:r>
            <a:r>
              <a:rPr sz="1518" spc="175" dirty="0">
                <a:latin typeface="Arial"/>
                <a:cs typeface="Arial"/>
              </a:rPr>
              <a:t/>
            </a:r>
            <a:r>
              <a:rPr sz="1518" dirty="0">
                <a:latin typeface="Arial"/>
                <a:cs typeface="Arial"/>
              </a:rPr>
              <a:t/>
            </a:r>
            <a:r>
              <a:rPr sz="1518" spc="180" dirty="0">
                <a:latin typeface="Arial"/>
                <a:cs typeface="Arial"/>
              </a:rPr>
              <a:t/>
            </a:r>
            <a:r>
              <a:rPr sz="1518" dirty="0">
                <a:latin typeface="Arial"/>
                <a:cs typeface="Arial"/>
              </a:rPr>
              <a:t/>
            </a:r>
            <a:r>
              <a:rPr sz="1518" spc="180" dirty="0">
                <a:latin typeface="Arial"/>
                <a:cs typeface="Arial"/>
              </a:rPr>
              <a:t/>
            </a:r>
            <a:r>
              <a:rPr sz="1518" spc="-20"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20" dirty="0">
                <a:latin typeface="Arial"/>
                <a:cs typeface="Arial"/>
              </a:rPr>
              <a:t/>
            </a:r>
            <a:r>
              <a:rPr sz="1518" dirty="0">
                <a:latin typeface="Arial"/>
                <a:cs typeface="Arial"/>
              </a:rPr>
              <a:t/>
            </a:r>
            <a:r>
              <a:rPr sz="1518" spc="-20" dirty="0">
                <a:latin typeface="Arial"/>
                <a:cs typeface="Arial"/>
              </a:rPr>
              <a:t/>
            </a:r>
            <a:r>
              <a:rPr sz="1518" dirty="0">
                <a:latin typeface="Arial"/>
                <a:cs typeface="Arial"/>
              </a:rPr>
              <a:t/>
            </a:r>
            <a:r>
              <a:rPr sz="1518" spc="-20" dirty="0">
                <a:latin typeface="Arial"/>
                <a:cs typeface="Arial"/>
              </a:rPr>
              <a:t/>
            </a:r>
            <a:r>
              <a:rPr lang="en-US" sz="1518" spc="-20" dirty="0">
                <a:latin typeface="Arial"/>
                <a:cs typeface="Arial"/>
              </a:rPr>
              <a:t/>
            </a:r>
            <a:r>
              <a:rPr sz="1518" dirty="0">
                <a:latin typeface="Arial"/>
                <a:cs typeface="Arial"/>
              </a:rPr>
              <a:t/>
            </a:r>
            <a:r>
              <a:rPr sz="1518" spc="-25" dirty="0">
                <a:latin typeface="Arial"/>
                <a:cs typeface="Arial"/>
              </a:rPr>
              <a:t/>
            </a:r>
            <a:r>
              <a:rPr sz="1518" dirty="0">
                <a:latin typeface="Arial"/>
                <a:cs typeface="Arial"/>
              </a:rPr>
              <a:t/>
            </a:r>
            <a:r>
              <a:rPr sz="1518" spc="-20" dirty="0">
                <a:latin typeface="Arial"/>
                <a:cs typeface="Arial"/>
              </a:rPr>
              <a:t/>
            </a:r>
            <a:r>
              <a:rPr sz="1518" dirty="0">
                <a:latin typeface="Arial"/>
                <a:cs typeface="Arial"/>
              </a:rPr>
              <a:t/>
            </a:r>
            <a:r>
              <a:rPr sz="1518" spc="-20" dirty="0">
                <a:latin typeface="Arial"/>
                <a:cs typeface="Arial"/>
              </a:rPr>
              <a:t/>
            </a:r>
            <a:r>
              <a:rPr sz="1518" spc="-10" dirty="0">
                <a:latin typeface="Arial"/>
                <a:cs typeface="Arial"/>
              </a:rPr>
              <a:t/>
            </a:r>
            <a:endParaRPr sz="1650" dirty="0">
              <a:latin typeface="Arial"/>
              <a:cs typeface="Arial"/>
            </a:endParaRPr>
          </a:p>
          <a:p>
            <a:pPr marL="309880" indent="-285750">
              <a:lnSpc>
                <a:spcPct val="100000"/>
              </a:lnSpc>
              <a:spcBef>
                <a:spcPts val="869"/>
              </a:spcBef>
              <a:buClr>
                <a:srgbClr val="005EA4"/>
              </a:buClr>
              <a:buFont typeface="Wingdings" panose="05000000000000000000" pitchFamily="2" charset="2"/>
              <a:buChar char="q"/>
            </a:pPr>
            <a:r>
              <a:rPr sz="1518" dirty="0">
                <a:latin typeface="Arial"/>
                <a:cs typeface="Arial"/>
              </a:rPr>
              <a:t>Summary of all activités for vélo under the I Bike CPH brand</a:t>
            </a:r>
            <a:r>
              <a:rPr sz="1518" spc="-20"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15" dirty="0">
                <a:latin typeface="Arial"/>
                <a:cs typeface="Arial"/>
              </a:rPr>
              <a:t/>
            </a:r>
            <a:r>
              <a:rPr sz="1518" dirty="0">
                <a:latin typeface="Arial"/>
                <a:cs typeface="Arial"/>
              </a:rPr>
              <a:t/>
            </a:r>
            <a:r>
              <a:rPr sz="1518" spc="-5"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10" dirty="0">
                <a:latin typeface="Arial"/>
                <a:cs typeface="Arial"/>
              </a:rPr>
              <a:t/>
            </a:r>
            <a:r>
              <a:rPr sz="1518" b="1" dirty="0">
                <a:latin typeface="Arial"/>
                <a:cs typeface="Arial"/>
              </a:rPr>
              <a:t/>
            </a:r>
            <a:r>
              <a:rPr sz="1518" b="1" spc="-10" dirty="0">
                <a:latin typeface="Arial"/>
                <a:cs typeface="Arial"/>
              </a:rPr>
              <a:t/>
            </a:r>
            <a:r>
              <a:rPr lang="en-US" sz="1518" b="1" dirty="0">
                <a:latin typeface="Arial"/>
                <a:cs typeface="Arial"/>
              </a:rPr>
              <a:t/>
            </a:r>
            <a:r>
              <a:rPr sz="1518" b="1" spc="-10" dirty="0">
                <a:latin typeface="Arial"/>
                <a:cs typeface="Arial"/>
              </a:rPr>
              <a:t/>
            </a:r>
            <a:r>
              <a:rPr sz="1518" b="1" dirty="0">
                <a:latin typeface="Arial"/>
                <a:cs typeface="Arial"/>
              </a:rPr>
              <a:t/>
            </a:r>
            <a:r>
              <a:rPr sz="1518" b="1" spc="-10" dirty="0">
                <a:latin typeface="Arial"/>
                <a:cs typeface="Arial"/>
              </a:rPr>
              <a:t/>
            </a:r>
            <a:r>
              <a:rPr sz="1518" spc="-10" dirty="0">
                <a:latin typeface="Arial"/>
                <a:cs typeface="Arial"/>
              </a:rPr>
              <a:t/>
            </a:r>
            <a:endParaRPr sz="1650" dirty="0">
              <a:latin typeface="Arial"/>
              <a:cs typeface="Arial"/>
            </a:endParaRPr>
          </a:p>
          <a:p>
            <a:pPr>
              <a:lnSpc>
                <a:spcPct val="100000"/>
              </a:lnSpc>
              <a:spcBef>
                <a:spcPts val="1814"/>
              </a:spcBef>
            </a:pPr>
            <a:endParaRPr sz="1650" dirty="0">
              <a:latin typeface="Arial"/>
              <a:cs typeface="Arial"/>
            </a:endParaRPr>
          </a:p>
          <a:p>
            <a:pPr marL="116205">
              <a:lnSpc>
                <a:spcPct val="100000"/>
              </a:lnSpc>
            </a:pPr>
            <a:r>
              <a:rPr lang="en-US" sz="1518" b="1" dirty="0">
                <a:latin typeface="Arial"/>
                <a:cs typeface="Arial"/>
              </a:rPr>
              <a:t>The initiative includes :</a:t>
            </a:r>
            <a:r>
              <a:rPr sz="1518" b="1" dirty="0">
                <a:latin typeface="Arial"/>
                <a:cs typeface="Arial"/>
              </a:rPr>
              <a:t/>
            </a:r>
            <a:r>
              <a:rPr sz="1518" b="1" spc="-50" dirty="0">
                <a:latin typeface="Arial"/>
                <a:cs typeface="Arial"/>
              </a:rPr>
              <a:t/>
            </a:r>
            <a:r>
              <a:rPr sz="1518" b="1" spc="-10" dirty="0">
                <a:latin typeface="Arial"/>
                <a:cs typeface="Arial"/>
              </a:rPr>
              <a:t/>
            </a:r>
            <a:endParaRPr sz="1650" dirty="0">
              <a:latin typeface="Arial"/>
              <a:cs typeface="Arial"/>
            </a:endParaRPr>
          </a:p>
          <a:p>
            <a:pPr marL="401955" indent="-285750">
              <a:lnSpc>
                <a:spcPct val="100000"/>
              </a:lnSpc>
              <a:spcBef>
                <a:spcPts val="919"/>
              </a:spcBef>
              <a:buClr>
                <a:srgbClr val="006B93"/>
              </a:buClr>
              <a:buSzPct val="109090"/>
              <a:buFont typeface="Wingdings" panose="05000000000000000000" pitchFamily="2" charset="2"/>
              <a:buChar char="q"/>
              <a:tabLst>
                <a:tab pos="401955" algn="l"/>
              </a:tabLst>
            </a:pPr>
            <a:r>
              <a:rPr sz="1518" dirty="0">
                <a:latin typeface="Arial"/>
                <a:cs typeface="Arial"/>
              </a:rPr>
              <a:t>Social forum for Copenhagen cyclistes on the Internet</a:t>
            </a:r>
            <a:r>
              <a:rPr sz="1518" spc="-15" dirty="0">
                <a:latin typeface="Arial"/>
                <a:cs typeface="Arial"/>
              </a:rPr>
              <a:t/>
            </a:r>
            <a:r>
              <a:rPr sz="1518" dirty="0">
                <a:latin typeface="Arial"/>
                <a:cs typeface="Arial"/>
              </a:rPr>
              <a:t/>
            </a:r>
            <a:r>
              <a:rPr sz="1518" spc="-15"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15" dirty="0">
                <a:latin typeface="Arial"/>
                <a:cs typeface="Arial"/>
              </a:rPr>
              <a:t/>
            </a:r>
            <a:r>
              <a:rPr sz="1518" dirty="0">
                <a:latin typeface="Arial"/>
                <a:cs typeface="Arial"/>
              </a:rPr>
              <a:t/>
            </a:r>
            <a:r>
              <a:rPr sz="1518" spc="-15" dirty="0">
                <a:latin typeface="Arial"/>
                <a:cs typeface="Arial"/>
              </a:rPr>
              <a:t/>
            </a:r>
            <a:r>
              <a:rPr sz="1518" dirty="0">
                <a:latin typeface="Arial"/>
                <a:cs typeface="Arial"/>
              </a:rPr>
              <a:t/>
            </a:r>
            <a:r>
              <a:rPr sz="1518" spc="-15" dirty="0">
                <a:latin typeface="Arial"/>
                <a:cs typeface="Arial"/>
              </a:rPr>
              <a:t/>
            </a:r>
            <a:r>
              <a:rPr sz="1518" dirty="0">
                <a:latin typeface="Arial"/>
                <a:cs typeface="Arial"/>
              </a:rPr>
              <a:t/>
            </a:r>
            <a:r>
              <a:rPr sz="1518" spc="-15" dirty="0">
                <a:latin typeface="Arial"/>
                <a:cs typeface="Arial"/>
              </a:rPr>
              <a:t/>
            </a:r>
            <a:r>
              <a:rPr sz="1518" spc="-10" dirty="0">
                <a:latin typeface="Arial"/>
                <a:cs typeface="Arial"/>
              </a:rPr>
              <a:t/>
            </a:r>
            <a:endParaRPr sz="1650" dirty="0">
              <a:latin typeface="Arial"/>
              <a:cs typeface="Arial"/>
            </a:endParaRPr>
          </a:p>
          <a:p>
            <a:pPr marL="940435" indent="-285750">
              <a:lnSpc>
                <a:spcPct val="100000"/>
              </a:lnSpc>
              <a:spcBef>
                <a:spcPts val="235"/>
              </a:spcBef>
              <a:buClr>
                <a:srgbClr val="005EA4"/>
              </a:buClr>
              <a:buFont typeface="Wingdings" panose="05000000000000000000" pitchFamily="2" charset="2"/>
              <a:buChar char="v"/>
              <a:tabLst>
                <a:tab pos="942340" algn="l"/>
              </a:tabLst>
            </a:pPr>
            <a:r>
              <a:rPr sz="1334" dirty="0">
                <a:solidFill>
                  <a:srgbClr val="006B93"/>
                </a:solidFill>
                <a:latin typeface="Arial"/>
                <a:cs typeface="Arial"/>
              </a:rPr>
              <a:t>	Objectif : Renforcer communication and cooperation between cyclistes to avoid conflicts in everyday trafic</a:t>
            </a:r>
            <a:r>
              <a:rPr sz="1334" dirty="0">
                <a:latin typeface="Arial"/>
                <a:cs typeface="Arial"/>
              </a:rPr>
              <a:t/>
            </a:r>
            <a:r>
              <a:rPr sz="1334" spc="-50" dirty="0">
                <a:latin typeface="Arial"/>
                <a:cs typeface="Arial"/>
              </a:rPr>
              <a:t/>
            </a:r>
            <a:r>
              <a:rPr sz="1334" dirty="0">
                <a:latin typeface="Arial"/>
                <a:cs typeface="Arial"/>
              </a:rPr>
              <a:t/>
            </a:r>
            <a:r>
              <a:rPr sz="1334" spc="-45" dirty="0">
                <a:latin typeface="Arial"/>
                <a:cs typeface="Arial"/>
              </a:rPr>
              <a:t/>
            </a:r>
            <a:r>
              <a:rPr sz="1334" spc="-10" dirty="0">
                <a:latin typeface="Arial"/>
                <a:cs typeface="Arial"/>
              </a:rPr>
              <a:t/>
            </a:r>
            <a:r>
              <a:rPr sz="1334" spc="-50" dirty="0">
                <a:latin typeface="Arial"/>
                <a:cs typeface="Arial"/>
              </a:rPr>
              <a:t/>
            </a:r>
            <a:r>
              <a:rPr sz="1334" dirty="0">
                <a:latin typeface="Arial"/>
                <a:cs typeface="Arial"/>
              </a:rPr>
              <a:t/>
            </a:r>
            <a:r>
              <a:rPr sz="1334" spc="-45" dirty="0">
                <a:latin typeface="Arial"/>
                <a:cs typeface="Arial"/>
              </a:rPr>
              <a:t/>
            </a:r>
            <a:r>
              <a:rPr sz="1334" spc="-10" dirty="0">
                <a:latin typeface="Arial"/>
                <a:cs typeface="Arial"/>
              </a:rPr>
              <a:t/>
            </a:r>
            <a:r>
              <a:rPr sz="1334" spc="-45" dirty="0">
                <a:latin typeface="Arial"/>
                <a:cs typeface="Arial"/>
              </a:rPr>
              <a:t/>
            </a:r>
            <a:r>
              <a:rPr sz="1334" dirty="0">
                <a:latin typeface="Arial"/>
                <a:cs typeface="Arial"/>
              </a:rPr>
              <a:t/>
            </a:r>
            <a:r>
              <a:rPr sz="1334" spc="-50"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60" dirty="0">
                <a:latin typeface="Arial"/>
                <a:cs typeface="Arial"/>
              </a:rPr>
              <a:t/>
            </a:r>
            <a:r>
              <a:rPr sz="1334" dirty="0">
                <a:latin typeface="Arial"/>
                <a:cs typeface="Arial"/>
              </a:rPr>
              <a:t/>
            </a:r>
            <a:r>
              <a:rPr sz="1334" spc="-50" dirty="0">
                <a:latin typeface="Arial"/>
                <a:cs typeface="Arial"/>
              </a:rPr>
              <a:t/>
            </a:r>
            <a:r>
              <a:rPr sz="1334" dirty="0">
                <a:latin typeface="Arial"/>
                <a:cs typeface="Arial"/>
              </a:rPr>
              <a:t/>
            </a:r>
            <a:r>
              <a:rPr sz="1334" spc="-45" dirty="0">
                <a:latin typeface="Arial"/>
                <a:cs typeface="Arial"/>
              </a:rPr>
              <a:t/>
            </a:r>
            <a:r>
              <a:rPr sz="1334" dirty="0">
                <a:latin typeface="Arial"/>
                <a:cs typeface="Arial"/>
              </a:rPr>
              <a:t/>
            </a:r>
            <a:r>
              <a:rPr sz="1334" spc="-50" dirty="0">
                <a:latin typeface="Arial"/>
                <a:cs typeface="Arial"/>
              </a:rPr>
              <a:t/>
            </a:r>
            <a:r>
              <a:rPr sz="1334" spc="-10" dirty="0">
                <a:latin typeface="Arial"/>
                <a:cs typeface="Arial"/>
              </a:rPr>
              <a:t/>
            </a:r>
            <a:endParaRPr sz="1450" dirty="0">
              <a:latin typeface="Arial"/>
              <a:cs typeface="Arial"/>
            </a:endParaRPr>
          </a:p>
          <a:p>
            <a:pPr marL="401955" indent="-285750">
              <a:lnSpc>
                <a:spcPct val="100000"/>
              </a:lnSpc>
              <a:spcBef>
                <a:spcPts val="1075"/>
              </a:spcBef>
              <a:buClr>
                <a:srgbClr val="006B93"/>
              </a:buClr>
              <a:buSzPct val="109090"/>
              <a:buFont typeface="Wingdings" panose="05000000000000000000" pitchFamily="2" charset="2"/>
              <a:buChar char="q"/>
              <a:tabLst>
                <a:tab pos="401955" algn="l"/>
              </a:tabLst>
            </a:pPr>
            <a:r>
              <a:rPr sz="1650" dirty="0">
                <a:latin typeface="Arial"/>
                <a:cs typeface="Arial"/>
              </a:rPr>
              <a:t>Public</a:t>
            </a:r>
            <a:r>
              <a:rPr sz="1650" spc="180" dirty="0">
                <a:latin typeface="Arial"/>
                <a:cs typeface="Arial"/>
              </a:rPr>
              <a:t> </a:t>
            </a:r>
            <a:r>
              <a:rPr sz="1650" spc="-10" dirty="0">
                <a:latin typeface="Arial"/>
                <a:cs typeface="Arial"/>
              </a:rPr>
              <a:t>relations</a:t>
            </a:r>
            <a:endParaRPr sz="1650" dirty="0">
              <a:latin typeface="Arial"/>
              <a:cs typeface="Arial"/>
            </a:endParaRPr>
          </a:p>
          <a:p>
            <a:pPr marL="858520" indent="-285750">
              <a:lnSpc>
                <a:spcPct val="100000"/>
              </a:lnSpc>
              <a:spcBef>
                <a:spcPts val="440"/>
              </a:spcBef>
              <a:buClr>
                <a:srgbClr val="005EA4"/>
              </a:buClr>
              <a:buFont typeface="Wingdings" panose="05000000000000000000" pitchFamily="2" charset="2"/>
              <a:buChar char="v"/>
              <a:tabLst>
                <a:tab pos="859155" algn="l"/>
              </a:tabLst>
            </a:pPr>
            <a:r>
              <a:rPr sz="1334" dirty="0">
                <a:solidFill>
                  <a:srgbClr val="006B93"/>
                </a:solidFill>
                <a:latin typeface="Arial"/>
                <a:cs typeface="Arial"/>
              </a:rPr>
              <a:t>	Objectif : Promoting acceptance and motivation for vélo</a:t>
            </a:r>
            <a:r>
              <a:rPr sz="1334" dirty="0">
                <a:latin typeface="Arial"/>
                <a:cs typeface="Arial"/>
              </a:rPr>
              <a:t/>
            </a:r>
            <a:r>
              <a:rPr sz="1334" spc="-25" dirty="0">
                <a:latin typeface="Arial"/>
                <a:cs typeface="Arial"/>
              </a:rPr>
              <a:t/>
            </a:r>
            <a:r>
              <a:rPr sz="1334" spc="-10" dirty="0">
                <a:latin typeface="Arial"/>
                <a:cs typeface="Arial"/>
              </a:rPr>
              <a:t/>
            </a:r>
            <a:r>
              <a:rPr sz="1334" spc="-20" dirty="0">
                <a:latin typeface="Arial"/>
                <a:cs typeface="Arial"/>
              </a:rPr>
              <a:t/>
            </a:r>
            <a:r>
              <a:rPr sz="1334" spc="-10" dirty="0">
                <a:latin typeface="Arial"/>
                <a:cs typeface="Arial"/>
              </a:rPr>
              <a:t/>
            </a:r>
            <a:r>
              <a:rPr sz="1334" spc="-20" dirty="0">
                <a:latin typeface="Arial"/>
                <a:cs typeface="Arial"/>
              </a:rPr>
              <a:t/>
            </a:r>
            <a:r>
              <a:rPr sz="1334" dirty="0">
                <a:latin typeface="Arial"/>
                <a:cs typeface="Arial"/>
              </a:rPr>
              <a:t/>
            </a:r>
            <a:r>
              <a:rPr sz="1334" spc="-20" dirty="0">
                <a:latin typeface="Arial"/>
                <a:cs typeface="Arial"/>
              </a:rPr>
              <a:t/>
            </a:r>
            <a:r>
              <a:rPr sz="1334" spc="-10" dirty="0">
                <a:latin typeface="Arial"/>
                <a:cs typeface="Arial"/>
              </a:rPr>
              <a:t/>
            </a:r>
            <a:r>
              <a:rPr sz="1334" spc="-20" dirty="0">
                <a:latin typeface="Arial"/>
                <a:cs typeface="Arial"/>
              </a:rPr>
              <a:t/>
            </a:r>
            <a:r>
              <a:rPr sz="1334" dirty="0">
                <a:latin typeface="Arial"/>
                <a:cs typeface="Arial"/>
              </a:rPr>
              <a:t/>
            </a:r>
            <a:r>
              <a:rPr sz="1334" spc="-20" dirty="0">
                <a:latin typeface="Arial"/>
                <a:cs typeface="Arial"/>
              </a:rPr>
              <a:t/>
            </a:r>
            <a:r>
              <a:rPr sz="1334" spc="-10" dirty="0">
                <a:latin typeface="Arial"/>
                <a:cs typeface="Arial"/>
              </a:rPr>
              <a:t/>
            </a:r>
            <a:endParaRPr sz="1450" dirty="0">
              <a:latin typeface="Arial"/>
              <a:cs typeface="Arial"/>
            </a:endParaRPr>
          </a:p>
          <a:p>
            <a:pPr marL="858520" indent="-285750">
              <a:lnSpc>
                <a:spcPct val="100000"/>
              </a:lnSpc>
              <a:spcBef>
                <a:spcPts val="400"/>
              </a:spcBef>
              <a:buClr>
                <a:srgbClr val="005EA4"/>
              </a:buClr>
              <a:buFont typeface="Wingdings" panose="05000000000000000000" pitchFamily="2" charset="2"/>
              <a:buChar char="v"/>
              <a:tabLst>
                <a:tab pos="859155" algn="l"/>
              </a:tabLst>
            </a:pPr>
            <a:r>
              <a:rPr sz="1334" dirty="0">
                <a:solidFill>
                  <a:srgbClr val="006B93"/>
                </a:solidFill>
                <a:latin typeface="Arial"/>
                <a:cs typeface="Arial"/>
              </a:rPr>
              <a:t>	e.g., increased cooperation with the press, promotional activités, participation in campagnes, etc.</a:t>
            </a:r>
            <a:r>
              <a:rPr sz="1334" dirty="0">
                <a:latin typeface="Arial"/>
                <a:cs typeface="Arial"/>
              </a:rPr>
              <a:t/>
            </a:r>
            <a:r>
              <a:rPr lang="en-US"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spc="-10"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dirty="0">
                <a:latin typeface="Arial"/>
                <a:cs typeface="Arial"/>
              </a:rPr>
              <a:t/>
            </a:r>
            <a:r>
              <a:rPr sz="1334" spc="-25" dirty="0">
                <a:latin typeface="Arial"/>
                <a:cs typeface="Arial"/>
              </a:rPr>
              <a:t/>
            </a:r>
            <a:r>
              <a:rPr sz="1334" spc="-10"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spc="-10" dirty="0">
                <a:latin typeface="Arial"/>
                <a:cs typeface="Arial"/>
              </a:rPr>
              <a:t/>
            </a:r>
            <a:r>
              <a:rPr sz="1334" spc="-30" dirty="0">
                <a:latin typeface="Arial"/>
                <a:cs typeface="Arial"/>
              </a:rPr>
              <a:t/>
            </a:r>
            <a:r>
              <a:rPr sz="1334" dirty="0">
                <a:latin typeface="Arial"/>
                <a:cs typeface="Arial"/>
              </a:rPr>
              <a:t/>
            </a:r>
            <a:r>
              <a:rPr sz="1334" spc="-30" dirty="0">
                <a:latin typeface="Arial"/>
                <a:cs typeface="Arial"/>
              </a:rPr>
              <a:t/>
            </a:r>
            <a:r>
              <a:rPr sz="1334" spc="-10" dirty="0">
                <a:latin typeface="Arial"/>
                <a:cs typeface="Arial"/>
              </a:rPr>
              <a:t/>
            </a:r>
            <a:r>
              <a:rPr sz="1334" spc="-70" dirty="0">
                <a:latin typeface="Arial"/>
                <a:cs typeface="Arial"/>
              </a:rPr>
              <a:t/>
            </a:r>
            <a:r>
              <a:rPr sz="1334" spc="-20" dirty="0">
                <a:latin typeface="Arial"/>
                <a:cs typeface="Arial"/>
              </a:rPr>
              <a:t/>
            </a:r>
            <a:endParaRPr sz="1450" dirty="0">
              <a:latin typeface="Arial"/>
              <a:cs typeface="Arial"/>
            </a:endParaRPr>
          </a:p>
          <a:p>
            <a:pPr marL="401955" indent="-285750">
              <a:lnSpc>
                <a:spcPct val="100000"/>
              </a:lnSpc>
              <a:spcBef>
                <a:spcPts val="1130"/>
              </a:spcBef>
              <a:buClr>
                <a:srgbClr val="006B93"/>
              </a:buClr>
              <a:buSzPct val="109090"/>
              <a:buFont typeface="Wingdings" panose="05000000000000000000" pitchFamily="2" charset="2"/>
              <a:buChar char="q"/>
              <a:tabLst>
                <a:tab pos="401955" algn="l"/>
              </a:tabLst>
            </a:pPr>
            <a:r>
              <a:rPr sz="1518" dirty="0">
                <a:latin typeface="Arial"/>
                <a:cs typeface="Arial"/>
              </a:rPr>
              <a:t>Opening events for new itinéraires, bridges, etc.</a:t>
            </a:r>
            <a:r>
              <a:rPr sz="1518" spc="-10"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15" dirty="0">
                <a:latin typeface="Arial"/>
                <a:cs typeface="Arial"/>
              </a:rPr>
              <a:t/>
            </a:r>
            <a:r>
              <a:rPr sz="1518" dirty="0">
                <a:latin typeface="Arial"/>
                <a:cs typeface="Arial"/>
              </a:rPr>
              <a:t/>
            </a:r>
            <a:r>
              <a:rPr sz="1518" spc="-5" dirty="0">
                <a:latin typeface="Arial"/>
                <a:cs typeface="Arial"/>
              </a:rPr>
              <a:t/>
            </a:r>
            <a:r>
              <a:rPr sz="1518" dirty="0">
                <a:latin typeface="Arial"/>
                <a:cs typeface="Arial"/>
              </a:rPr>
              <a:t/>
            </a:r>
            <a:r>
              <a:rPr sz="1518" spc="-10" dirty="0">
                <a:latin typeface="Arial"/>
                <a:cs typeface="Arial"/>
              </a:rPr>
              <a:t/>
            </a:r>
            <a:r>
              <a:rPr sz="1518" dirty="0">
                <a:latin typeface="Arial"/>
                <a:cs typeface="Arial"/>
              </a:rPr>
              <a:t/>
            </a:r>
            <a:r>
              <a:rPr sz="1518" spc="-50" dirty="0">
                <a:latin typeface="Arial"/>
                <a:cs typeface="Arial"/>
              </a:rPr>
              <a:t/>
            </a:r>
            <a:r>
              <a:rPr sz="1518" spc="-20" dirty="0">
                <a:latin typeface="Arial"/>
                <a:cs typeface="Arial"/>
              </a:rPr>
              <a:t/>
            </a:r>
            <a:endParaRPr sz="1650" dirty="0">
              <a:latin typeface="Arial"/>
              <a:cs typeface="Arial"/>
            </a:endParaRPr>
          </a:p>
        </p:txBody>
      </p:sp>
    </p:spTree>
    <p:extLst>
      <p:ext uri="{BB962C8B-B14F-4D97-AF65-F5344CB8AC3E}">
        <p14:creationId xmlns:p14="http://schemas.microsoft.com/office/powerpoint/2010/main" val="158372227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30468-0F5A-4C51-1D20-FCBD5E1FC68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C47C193-652B-8D5B-3FB0-53F455D220CA}"/>
              </a:ext>
            </a:extLst>
          </p:cNvPr>
          <p:cNvSpPr>
            <a:spLocks noGrp="1"/>
          </p:cNvSpPr>
          <p:nvPr>
            <p:ph type="title"/>
          </p:nvPr>
        </p:nvSpPr>
        <p:spPr/>
        <p:txBody>
          <a:bodyPr/>
          <a:lstStyle/>
          <a:p>
            <a:r>
              <a:rPr lang="en-US" dirty="0"/>
              <a:t>References </a:t>
            </a:r>
          </a:p>
        </p:txBody>
      </p:sp>
      <p:sp>
        <p:nvSpPr>
          <p:cNvPr id="6" name="object 3">
            <a:extLst>
              <a:ext uri="{FF2B5EF4-FFF2-40B4-BE49-F238E27FC236}">
                <a16:creationId xmlns:a16="http://schemas.microsoft.com/office/drawing/2014/main" id="{B5E7E277-CF3B-A6E4-D400-8CD4C0495DEB}"/>
              </a:ext>
            </a:extLst>
          </p:cNvPr>
          <p:cNvSpPr txBox="1"/>
          <p:nvPr/>
        </p:nvSpPr>
        <p:spPr>
          <a:xfrm>
            <a:off x="654300" y="1415531"/>
            <a:ext cx="9582348" cy="3521605"/>
          </a:xfrm>
          <a:prstGeom prst="rect">
            <a:avLst/>
          </a:prstGeom>
        </p:spPr>
        <p:txBody>
          <a:bodyPr vert="horz" wrap="square" lIns="0" tIns="12700" rIns="0" bIns="0" rtlCol="0">
            <a:spAutoFit/>
          </a:bodyPr>
          <a:lstStyle/>
          <a:p>
            <a:pPr marL="195580" marR="1863089" indent="-171450">
              <a:lnSpc>
                <a:spcPct val="119300"/>
              </a:lnSpc>
              <a:spcBef>
                <a:spcPts val="1814"/>
              </a:spcBef>
              <a:buFont typeface="Arial" panose="020B0604020202020204" pitchFamily="34" charset="0"/>
              <a:buChar char="•"/>
            </a:pPr>
            <a:r>
              <a:rPr sz="1288" dirty="0">
                <a:latin typeface="Arial"/>
                <a:cs typeface="Arial"/>
              </a:rPr>
              <a:t>Ville of Copenhagen. 2001 Cycle Politique 2002-2012. URL : http ://www.hembrow.eu/vélo/413_cykelpolitik_uk.pdf Ville of Copenhagen. 2011 Good, Better, Best.</a:t>
            </a:r>
            <a:r>
              <a:rPr sz="1288" spc="-25" dirty="0">
                <a:latin typeface="Arial"/>
                <a:cs typeface="Arial"/>
              </a:rPr>
              <a:t/>
            </a:r>
            <a:r>
              <a:rPr sz="1288" dirty="0">
                <a:latin typeface="Arial"/>
                <a:cs typeface="Arial"/>
              </a:rPr>
              <a:t/>
            </a:r>
            <a:r>
              <a:rPr sz="1288" spc="-25" dirty="0">
                <a:latin typeface="Arial"/>
                <a:cs typeface="Arial"/>
              </a:rPr>
              <a:t/>
            </a:r>
            <a:r>
              <a:rPr sz="1288" dirty="0">
                <a:latin typeface="Arial"/>
                <a:cs typeface="Arial"/>
              </a:rPr>
              <a:t/>
            </a:r>
            <a:r>
              <a:rPr sz="1288" spc="-25" dirty="0">
                <a:latin typeface="Arial"/>
                <a:cs typeface="Arial"/>
              </a:rPr>
              <a:t/>
            </a:r>
            <a:r>
              <a:rPr sz="1288" dirty="0">
                <a:latin typeface="Arial"/>
                <a:cs typeface="Arial"/>
              </a:rPr>
              <a:t/>
            </a:r>
            <a:r>
              <a:rPr sz="1288" spc="-25" dirty="0">
                <a:latin typeface="Arial"/>
                <a:cs typeface="Arial"/>
              </a:rPr>
              <a:t/>
            </a:r>
            <a:r>
              <a:rPr sz="1288" dirty="0">
                <a:latin typeface="Arial"/>
                <a:cs typeface="Arial"/>
              </a:rPr>
              <a:t/>
            </a:r>
            <a:r>
              <a:rPr sz="1288" spc="-25" dirty="0">
                <a:latin typeface="Arial"/>
                <a:cs typeface="Arial"/>
              </a:rPr>
              <a:t/>
            </a:r>
            <a:r>
              <a:rPr sz="1288" dirty="0">
                <a:latin typeface="Arial"/>
                <a:cs typeface="Arial"/>
              </a:rPr>
              <a:t/>
            </a:r>
            <a:r>
              <a:rPr sz="1288" spc="-25" dirty="0">
                <a:latin typeface="Arial"/>
                <a:cs typeface="Arial"/>
              </a:rPr>
              <a:t/>
            </a:r>
            <a:r>
              <a:rPr sz="1288" spc="-10" dirty="0">
                <a:latin typeface="Arial"/>
                <a:cs typeface="Arial"/>
              </a:rPr>
              <a:t/>
            </a:r>
            <a:r>
              <a:rPr sz="1288" dirty="0">
                <a:latin typeface="Arial"/>
                <a:cs typeface="Arial"/>
              </a:rPr>
              <a:t/>
            </a:r>
            <a:r>
              <a:rPr sz="1288" spc="-25" dirty="0">
                <a:latin typeface="Arial"/>
                <a:cs typeface="Arial"/>
              </a:rPr>
              <a:t/>
            </a:r>
            <a:r>
              <a:rPr sz="1288" dirty="0">
                <a:latin typeface="Arial"/>
                <a:cs typeface="Arial"/>
              </a:rPr>
              <a:t/>
            </a:r>
            <a:r>
              <a:rPr sz="1288" spc="-30" dirty="0">
                <a:latin typeface="Arial"/>
                <a:cs typeface="Arial"/>
              </a:rPr>
              <a:t/>
            </a:r>
            <a:r>
              <a:rPr sz="1288" spc="-10" dirty="0">
                <a:latin typeface="Arial"/>
                <a:cs typeface="Arial"/>
                <a:hlinkClick r:id="rId2"/>
              </a:rPr>
              <a:t/>
            </a:r>
            <a:r>
              <a:rPr sz="1288" spc="-10" dirty="0">
                <a:latin typeface="Arial"/>
                <a:cs typeface="Arial"/>
              </a:rPr>
              <a:t/>
            </a:r>
            <a:r>
              <a:rPr sz="1288" dirty="0">
                <a:latin typeface="Arial"/>
                <a:cs typeface="Arial"/>
              </a:rPr>
              <a:t/>
            </a:r>
            <a:r>
              <a:rPr sz="1288" spc="-25" dirty="0">
                <a:latin typeface="Arial"/>
                <a:cs typeface="Arial"/>
              </a:rPr>
              <a:t/>
            </a:r>
            <a:r>
              <a:rPr sz="1288" dirty="0">
                <a:latin typeface="Arial"/>
                <a:cs typeface="Arial"/>
              </a:rPr>
              <a:t/>
            </a:r>
            <a:r>
              <a:rPr sz="1288" spc="-25" dirty="0">
                <a:latin typeface="Arial"/>
                <a:cs typeface="Arial"/>
              </a:rPr>
              <a:t/>
            </a:r>
            <a:r>
              <a:rPr sz="1288" dirty="0">
                <a:latin typeface="Arial"/>
                <a:cs typeface="Arial"/>
              </a:rPr>
              <a:t/>
            </a:r>
            <a:r>
              <a:rPr sz="1288" spc="-25"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25" dirty="0">
                <a:latin typeface="Arial"/>
                <a:cs typeface="Arial"/>
              </a:rPr>
              <a:t/>
            </a:r>
            <a:r>
              <a:rPr sz="1288" spc="-20" dirty="0">
                <a:latin typeface="Arial"/>
                <a:cs typeface="Arial"/>
              </a:rPr>
              <a:t/>
            </a:r>
            <a:endParaRPr sz="1400" dirty="0">
              <a:latin typeface="Arial"/>
              <a:cs typeface="Arial"/>
            </a:endParaRPr>
          </a:p>
          <a:p>
            <a:pPr marL="195580" marR="5080" indent="-171450">
              <a:lnSpc>
                <a:spcPct val="118600"/>
              </a:lnSpc>
              <a:spcBef>
                <a:spcPts val="25"/>
              </a:spcBef>
              <a:buFont typeface="Arial" panose="020B0604020202020204" pitchFamily="34" charset="0"/>
              <a:buChar char="•"/>
            </a:pPr>
            <a:r>
              <a:rPr sz="1288" dirty="0">
                <a:latin typeface="Arial"/>
                <a:cs typeface="Arial"/>
              </a:rPr>
              <a:t>Ville of Copenhagen, The Technical and Environnemental Administration (ed.), (n.d.). Copenhagen Ville of Cyclistes. Facts and figures 2017. </a:t>
            </a:r>
            <a:r>
              <a:rPr sz="1288" spc="-15" dirty="0">
                <a:latin typeface="Arial"/>
                <a:cs typeface="Arial"/>
              </a:rPr>
              <a:t/>
            </a:r>
            <a:r>
              <a:rPr sz="1288" dirty="0">
                <a:latin typeface="Arial"/>
                <a:cs typeface="Arial"/>
              </a:rPr>
              <a:t/>
            </a:r>
            <a:r>
              <a:rPr sz="1288" spc="-10" dirty="0">
                <a:latin typeface="Arial"/>
                <a:cs typeface="Arial"/>
              </a:rPr>
              <a:t/>
            </a:r>
            <a:r>
              <a:rPr sz="1288" dirty="0">
                <a:latin typeface="Arial"/>
                <a:cs typeface="Arial"/>
              </a:rPr>
              <a:t/>
            </a:r>
            <a:r>
              <a:rPr sz="1288" spc="-10" dirty="0">
                <a:latin typeface="Arial"/>
                <a:cs typeface="Arial"/>
              </a:rPr>
              <a:t/>
            </a:r>
            <a:r>
              <a:rPr sz="1288" dirty="0">
                <a:latin typeface="Arial"/>
                <a:cs typeface="Arial"/>
              </a:rPr>
              <a:t/>
            </a:r>
            <a:r>
              <a:rPr sz="1288" spc="-15" dirty="0">
                <a:latin typeface="Arial"/>
                <a:cs typeface="Arial"/>
              </a:rPr>
              <a:t/>
            </a:r>
            <a:r>
              <a:rPr sz="1288" spc="-10" dirty="0">
                <a:latin typeface="Arial"/>
                <a:cs typeface="Arial"/>
              </a:rPr>
              <a:t/>
            </a:r>
            <a:r>
              <a:rPr sz="1288" dirty="0">
                <a:latin typeface="Arial"/>
                <a:cs typeface="Arial"/>
              </a:rPr>
              <a:t/>
            </a:r>
            <a:r>
              <a:rPr sz="1288" spc="-10" dirty="0">
                <a:latin typeface="Arial"/>
                <a:cs typeface="Arial"/>
              </a:rPr>
              <a:t/>
            </a:r>
            <a:r>
              <a:rPr sz="1288" spc="-15" dirty="0">
                <a:latin typeface="Arial"/>
                <a:cs typeface="Arial"/>
              </a:rPr>
              <a:t/>
            </a:r>
            <a:r>
              <a:rPr sz="1288" dirty="0">
                <a:latin typeface="Arial"/>
                <a:cs typeface="Arial"/>
              </a:rPr>
              <a:t/>
            </a:r>
            <a:r>
              <a:rPr sz="1288" spc="-15" dirty="0">
                <a:latin typeface="Arial"/>
                <a:cs typeface="Arial"/>
              </a:rPr>
              <a:t/>
            </a:r>
            <a:r>
              <a:rPr sz="1288" dirty="0">
                <a:latin typeface="Arial"/>
                <a:cs typeface="Arial"/>
              </a:rPr>
              <a:t/>
            </a:r>
            <a:r>
              <a:rPr sz="1288" spc="-10" dirty="0">
                <a:latin typeface="Arial"/>
                <a:cs typeface="Arial"/>
              </a:rPr>
              <a:t/>
            </a:r>
            <a:r>
              <a:rPr sz="1288" dirty="0">
                <a:latin typeface="Arial"/>
                <a:cs typeface="Arial"/>
              </a:rPr>
              <a:t/>
            </a:r>
            <a:r>
              <a:rPr sz="1288" spc="-15"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15" dirty="0">
                <a:latin typeface="Arial"/>
                <a:cs typeface="Arial"/>
              </a:rPr>
              <a:t/>
            </a:r>
            <a:r>
              <a:rPr sz="1288" dirty="0">
                <a:latin typeface="Arial"/>
                <a:cs typeface="Arial"/>
              </a:rPr>
              <a:t/>
            </a:r>
            <a:r>
              <a:rPr sz="1288" spc="-10" dirty="0">
                <a:latin typeface="Arial"/>
                <a:cs typeface="Arial"/>
              </a:rPr>
              <a:t/>
            </a:r>
            <a:r>
              <a:rPr sz="1288" dirty="0">
                <a:latin typeface="Arial"/>
                <a:cs typeface="Arial"/>
              </a:rPr>
              <a:t/>
            </a:r>
            <a:r>
              <a:rPr sz="1288" spc="-10" dirty="0">
                <a:latin typeface="Arial"/>
                <a:cs typeface="Arial"/>
              </a:rPr>
              <a:t/>
            </a:r>
            <a:r>
              <a:rPr sz="1288" dirty="0">
                <a:latin typeface="Arial"/>
                <a:cs typeface="Arial"/>
              </a:rPr>
              <a:t/>
            </a:r>
            <a:r>
              <a:rPr sz="1288" spc="-20" dirty="0">
                <a:latin typeface="Arial"/>
                <a:cs typeface="Arial"/>
              </a:rPr>
              <a:t/>
            </a:r>
            <a:r>
              <a:rPr sz="1288" spc="-10" dirty="0">
                <a:latin typeface="Arial"/>
                <a:cs typeface="Arial"/>
              </a:rPr>
              <a:t/>
            </a:r>
            <a:endParaRPr lang="en-US" sz="1400" spc="-10" dirty="0">
              <a:latin typeface="Arial"/>
              <a:cs typeface="Arial"/>
            </a:endParaRPr>
          </a:p>
          <a:p>
            <a:pPr marL="195580" marR="5080" indent="-171450">
              <a:lnSpc>
                <a:spcPct val="118600"/>
              </a:lnSpc>
              <a:spcBef>
                <a:spcPts val="25"/>
              </a:spcBef>
              <a:buFont typeface="Arial" panose="020B0604020202020204" pitchFamily="34" charset="0"/>
              <a:buChar char="•"/>
            </a:pPr>
            <a:r>
              <a:rPr sz="1288" spc="-10" dirty="0">
                <a:latin typeface="Arial"/>
                <a:cs typeface="Arial"/>
              </a:rPr>
              <a:t>Colville-Andersen, Mikael. 2020. Copenhagenize : The ultimate piste to urbain vélo culture. Röthenbach an der Pegnitz : Thiemo Graf Verlag.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spc="-10"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15" dirty="0">
                <a:latin typeface="Arial"/>
                <a:cs typeface="Arial"/>
              </a:rPr>
              <a:t/>
            </a:r>
            <a:r>
              <a:rPr sz="1288" spc="-10"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spc="-10" dirty="0">
                <a:latin typeface="Arial"/>
                <a:cs typeface="Arial"/>
              </a:rPr>
              <a:t/>
            </a:r>
            <a:endParaRPr lang="en-US" sz="1400" spc="-10" dirty="0">
              <a:latin typeface="Arial"/>
              <a:cs typeface="Arial"/>
            </a:endParaRPr>
          </a:p>
          <a:p>
            <a:pPr marL="195580" marR="5080" indent="-171450">
              <a:lnSpc>
                <a:spcPct val="118600"/>
              </a:lnSpc>
              <a:spcBef>
                <a:spcPts val="25"/>
              </a:spcBef>
              <a:buFont typeface="Arial" panose="020B0604020202020204" pitchFamily="34" charset="0"/>
              <a:buChar char="•"/>
            </a:pPr>
            <a:r>
              <a:rPr sz="1288" dirty="0">
                <a:latin typeface="Arial"/>
                <a:cs typeface="Arial"/>
              </a:rPr>
              <a:t>Vélo Embassy of Denmark. Danish vélo history. URL : https ://cyclingsolutions.info/embassy/danish-cycling-history/ Vélo portal. Vélo Account Copenhagen. URL : https ://nationaler-radverkehrsplan.de/en/projetcs/bicycle-account-copenhagen Vélo portal. I bike CPH. URL : https ://www.nationaler-radverkehrsplan.de/en/projects/i-bike-cph</a:t>
            </a:r>
            <a:r>
              <a:rPr sz="1288" spc="-10" dirty="0">
                <a:latin typeface="Arial"/>
                <a:cs typeface="Arial"/>
              </a:rPr>
              <a:t/>
            </a:r>
            <a:r>
              <a:rPr sz="1288" dirty="0">
                <a:latin typeface="Arial"/>
                <a:cs typeface="Arial"/>
              </a:rPr>
              <a:t/>
            </a:r>
            <a:r>
              <a:rPr sz="1288" spc="-5" dirty="0">
                <a:latin typeface="Arial"/>
                <a:cs typeface="Arial"/>
              </a:rPr>
              <a:t/>
            </a:r>
            <a:r>
              <a:rPr sz="1288" dirty="0">
                <a:latin typeface="Arial"/>
                <a:cs typeface="Arial"/>
              </a:rPr>
              <a:t/>
            </a:r>
            <a:r>
              <a:rPr sz="1288" spc="-10" dirty="0">
                <a:latin typeface="Arial"/>
                <a:cs typeface="Arial"/>
              </a:rPr>
              <a:t/>
            </a:r>
            <a:r>
              <a:rPr sz="1288" dirty="0">
                <a:latin typeface="Arial"/>
                <a:cs typeface="Arial"/>
              </a:rPr>
              <a:t/>
            </a:r>
            <a:r>
              <a:rPr sz="1288" spc="-5" dirty="0">
                <a:latin typeface="Arial"/>
                <a:cs typeface="Arial"/>
              </a:rPr>
              <a:t/>
            </a:r>
            <a:r>
              <a:rPr sz="1288" dirty="0">
                <a:latin typeface="Arial"/>
                <a:cs typeface="Arial"/>
              </a:rPr>
              <a:t/>
            </a:r>
            <a:r>
              <a:rPr sz="1288" spc="-5" dirty="0">
                <a:latin typeface="Arial"/>
                <a:cs typeface="Arial"/>
              </a:rPr>
              <a:t/>
            </a:r>
            <a:r>
              <a:rPr sz="1288" dirty="0">
                <a:latin typeface="Arial"/>
                <a:cs typeface="Arial"/>
              </a:rPr>
              <a:t/>
            </a:r>
            <a:r>
              <a:rPr sz="1288" spc="-10" dirty="0">
                <a:latin typeface="Arial"/>
                <a:cs typeface="Arial"/>
              </a:rPr>
              <a:t/>
            </a:r>
            <a:r>
              <a:rPr sz="1288" dirty="0">
                <a:latin typeface="Arial"/>
                <a:cs typeface="Arial"/>
              </a:rPr>
              <a:t/>
            </a:r>
            <a:r>
              <a:rPr sz="1288" spc="-5" dirty="0">
                <a:latin typeface="Arial"/>
                <a:cs typeface="Arial"/>
              </a:rPr>
              <a:t/>
            </a:r>
            <a:r>
              <a:rPr sz="1288" dirty="0">
                <a:latin typeface="Arial"/>
                <a:cs typeface="Arial"/>
              </a:rPr>
              <a:t/>
            </a:r>
            <a:r>
              <a:rPr sz="1288" spc="-10" dirty="0">
                <a:latin typeface="Arial"/>
                <a:cs typeface="Arial"/>
              </a:rPr>
              <a:t/>
            </a:r>
            <a:r>
              <a:rPr sz="1288" dirty="0">
                <a:latin typeface="Arial"/>
                <a:cs typeface="Arial"/>
              </a:rPr>
              <a:t/>
            </a:r>
            <a:r>
              <a:rPr sz="1288" spc="-5" dirty="0">
                <a:latin typeface="Arial"/>
                <a:cs typeface="Arial"/>
              </a:rPr>
              <a:t/>
            </a:r>
            <a:r>
              <a:rPr sz="1288" dirty="0">
                <a:latin typeface="Arial"/>
                <a:cs typeface="Arial"/>
              </a:rPr>
              <a:t/>
            </a:r>
            <a:r>
              <a:rPr sz="1288" spc="-5" dirty="0">
                <a:latin typeface="Arial"/>
                <a:cs typeface="Arial"/>
              </a:rPr>
              <a:t/>
            </a:r>
            <a:r>
              <a:rPr sz="1288" dirty="0">
                <a:latin typeface="Arial"/>
                <a:cs typeface="Arial"/>
              </a:rPr>
              <a:t/>
            </a:r>
            <a:r>
              <a:rPr sz="1288" spc="-10" dirty="0">
                <a:latin typeface="Arial"/>
                <a:cs typeface="Arial"/>
              </a:rPr>
              <a:t/>
            </a:r>
            <a:r>
              <a:rPr sz="1288" dirty="0">
                <a:latin typeface="Arial"/>
                <a:cs typeface="Arial"/>
              </a:rPr>
              <a:t/>
            </a:r>
            <a:r>
              <a:rPr sz="1288" spc="65" dirty="0">
                <a:latin typeface="Arial"/>
                <a:cs typeface="Arial"/>
              </a:rPr>
              <a:t/>
            </a:r>
            <a:r>
              <a:rPr sz="1288" spc="-10" dirty="0">
                <a:latin typeface="Arial"/>
                <a:cs typeface="Arial"/>
              </a:rPr>
              <a:t/>
            </a:r>
            <a:r>
              <a:rPr sz="1288" spc="65" dirty="0">
                <a:latin typeface="Arial"/>
                <a:cs typeface="Arial"/>
              </a:rPr>
              <a:t/>
            </a:r>
            <a:r>
              <a:rPr sz="1288" dirty="0">
                <a:latin typeface="Arial"/>
                <a:cs typeface="Arial"/>
              </a:rPr>
              <a:t/>
            </a:r>
            <a:r>
              <a:rPr sz="1288" spc="60" dirty="0">
                <a:latin typeface="Arial"/>
                <a:cs typeface="Arial"/>
              </a:rPr>
              <a:t/>
            </a:r>
            <a:r>
              <a:rPr sz="1288" spc="-10" dirty="0">
                <a:latin typeface="Arial"/>
                <a:cs typeface="Arial"/>
              </a:rPr>
              <a:t/>
            </a:r>
            <a:r>
              <a:rPr sz="1288" dirty="0">
                <a:latin typeface="Arial"/>
                <a:cs typeface="Arial"/>
              </a:rPr>
              <a:t/>
            </a:r>
            <a:r>
              <a:rPr sz="1288" spc="70" dirty="0">
                <a:latin typeface="Arial"/>
                <a:cs typeface="Arial"/>
              </a:rPr>
              <a:t/>
            </a:r>
            <a:r>
              <a:rPr sz="1288" dirty="0">
                <a:latin typeface="Arial"/>
                <a:cs typeface="Arial"/>
              </a:rPr>
              <a:t/>
            </a:r>
            <a:r>
              <a:rPr sz="1288" spc="90" dirty="0">
                <a:latin typeface="Arial"/>
                <a:cs typeface="Arial"/>
              </a:rPr>
              <a:t/>
            </a:r>
            <a:r>
              <a:rPr sz="1288" dirty="0">
                <a:latin typeface="Arial"/>
                <a:cs typeface="Arial"/>
              </a:rPr>
              <a:t/>
            </a:r>
            <a:r>
              <a:rPr sz="1288" spc="80" dirty="0">
                <a:latin typeface="Arial"/>
                <a:cs typeface="Arial"/>
              </a:rPr>
              <a:t/>
            </a:r>
            <a:r>
              <a:rPr sz="1288" dirty="0">
                <a:latin typeface="Arial"/>
                <a:cs typeface="Arial"/>
              </a:rPr>
              <a:t/>
            </a:r>
            <a:r>
              <a:rPr sz="1288" spc="85" dirty="0">
                <a:latin typeface="Arial"/>
                <a:cs typeface="Arial"/>
              </a:rPr>
              <a:t/>
            </a:r>
            <a:r>
              <a:rPr sz="1288" dirty="0">
                <a:latin typeface="Arial"/>
                <a:cs typeface="Arial"/>
              </a:rPr>
              <a:t/>
            </a:r>
            <a:r>
              <a:rPr sz="1288" spc="90" dirty="0">
                <a:latin typeface="Arial"/>
                <a:cs typeface="Arial"/>
              </a:rPr>
              <a:t/>
            </a:r>
            <a:r>
              <a:rPr sz="1288" dirty="0">
                <a:latin typeface="Arial"/>
                <a:cs typeface="Arial"/>
              </a:rPr>
              <a:t/>
            </a:r>
            <a:r>
              <a:rPr sz="1288" spc="80" dirty="0">
                <a:latin typeface="Arial"/>
                <a:cs typeface="Arial"/>
              </a:rPr>
              <a:t/>
            </a:r>
            <a:r>
              <a:rPr sz="1288" spc="-20" dirty="0">
                <a:latin typeface="Arial"/>
                <a:cs typeface="Arial"/>
              </a:rPr>
              <a:t/>
            </a:r>
            <a:r>
              <a:rPr sz="1288" dirty="0">
                <a:latin typeface="Arial"/>
                <a:cs typeface="Arial"/>
              </a:rPr>
              <a:t/>
            </a:r>
            <a:r>
              <a:rPr sz="1288" dirty="0">
                <a:latin typeface="Arial"/>
                <a:cs typeface="Arial"/>
                <a:hlinkClick r:id="rId3"/>
              </a:rPr>
              <a:t/>
            </a:r>
            <a:r>
              <a:rPr sz="1288" spc="-25" dirty="0">
                <a:latin typeface="Arial"/>
                <a:cs typeface="Arial"/>
                <a:hlinkClick r:id="rId3"/>
              </a:rPr>
              <a:t/>
            </a:r>
            <a:endParaRPr sz="1400" dirty="0">
              <a:latin typeface="Arial"/>
              <a:cs typeface="Arial"/>
            </a:endParaRPr>
          </a:p>
          <a:p>
            <a:pPr marL="195580" marR="686435" indent="-171450">
              <a:lnSpc>
                <a:spcPct val="101400"/>
              </a:lnSpc>
              <a:spcBef>
                <a:spcPts val="254"/>
              </a:spcBef>
              <a:buFont typeface="Arial" panose="020B0604020202020204" pitchFamily="34" charset="0"/>
              <a:buChar char="•"/>
            </a:pPr>
            <a:r>
              <a:rPr sz="1288" dirty="0">
                <a:latin typeface="Arial"/>
                <a:cs typeface="Arial"/>
              </a:rPr>
              <a:t>Knie, A., Zehl, F., Schelewsky, M. 2021. Mobilité Report 05, results from observations via representative survey and supplementary Mobilité tracking until the end of July, edition 16.08.2021, Bonn, Berlin, with financement from the BMBF.</a:t>
            </a:r>
            <a:r>
              <a:rPr sz="1288" spc="-25"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5"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5"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5"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0" dirty="0">
                <a:latin typeface="Arial"/>
                <a:cs typeface="Arial"/>
              </a:rPr>
              <a:t/>
            </a:r>
            <a:r>
              <a:rPr sz="1288" dirty="0">
                <a:latin typeface="Arial"/>
                <a:cs typeface="Arial"/>
              </a:rPr>
              <a:t/>
            </a:r>
            <a:r>
              <a:rPr sz="1288" spc="-25" dirty="0">
                <a:latin typeface="Arial"/>
                <a:cs typeface="Arial"/>
              </a:rPr>
              <a:t/>
            </a:r>
            <a:r>
              <a:rPr sz="1288" spc="-10" dirty="0">
                <a:latin typeface="Arial"/>
                <a:cs typeface="Arial"/>
              </a:rPr>
              <a:t/>
            </a:r>
            <a:r>
              <a:rPr sz="1288" dirty="0">
                <a:latin typeface="Arial"/>
                <a:cs typeface="Arial"/>
              </a:rPr>
              <a:t/>
            </a:r>
            <a:r>
              <a:rPr sz="1288" spc="-40"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35" dirty="0">
                <a:latin typeface="Arial"/>
                <a:cs typeface="Arial"/>
              </a:rPr>
              <a:t/>
            </a:r>
            <a:r>
              <a:rPr sz="1288" dirty="0">
                <a:latin typeface="Arial"/>
                <a:cs typeface="Arial"/>
              </a:rPr>
              <a:t/>
            </a:r>
            <a:r>
              <a:rPr sz="1288" spc="-35" dirty="0">
                <a:latin typeface="Arial"/>
                <a:cs typeface="Arial"/>
              </a:rPr>
              <a:t/>
            </a:r>
            <a:r>
              <a:rPr sz="1288" dirty="0">
                <a:latin typeface="Arial"/>
                <a:cs typeface="Arial"/>
              </a:rPr>
              <a:t/>
            </a:r>
            <a:r>
              <a:rPr sz="1288" spc="-35"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30" dirty="0">
                <a:latin typeface="Arial"/>
                <a:cs typeface="Arial"/>
              </a:rPr>
              <a:t/>
            </a:r>
            <a:r>
              <a:rPr sz="1288" dirty="0">
                <a:latin typeface="Arial"/>
                <a:cs typeface="Arial"/>
              </a:rPr>
              <a:t/>
            </a:r>
            <a:r>
              <a:rPr sz="1288" spc="-30" dirty="0">
                <a:latin typeface="Arial"/>
                <a:cs typeface="Arial"/>
              </a:rPr>
              <a:t/>
            </a:r>
            <a:r>
              <a:rPr sz="1288" spc="-10" dirty="0">
                <a:latin typeface="Arial"/>
                <a:cs typeface="Arial"/>
              </a:rPr>
              <a:t/>
            </a:r>
            <a:endParaRPr sz="1400" dirty="0">
              <a:latin typeface="Arial"/>
              <a:cs typeface="Arial"/>
            </a:endParaRPr>
          </a:p>
          <a:p>
            <a:pPr marL="195580" indent="-171450">
              <a:lnSpc>
                <a:spcPct val="100000"/>
              </a:lnSpc>
              <a:spcBef>
                <a:spcPts val="300"/>
              </a:spcBef>
              <a:buFont typeface="Arial" panose="020B0604020202020204" pitchFamily="34" charset="0"/>
              <a:buChar char="•"/>
            </a:pPr>
            <a:r>
              <a:rPr sz="1288" spc="-10" dirty="0">
                <a:latin typeface="Arial"/>
                <a:cs typeface="Arial"/>
              </a:rPr>
              <a:t>Kobenhavens Kommune (undated). Mobilité et Vélo. URL : https ://urbandevelopmentcph.kk.dk/node/3 (12.10.2021).</a:t>
            </a:r>
            <a:r>
              <a:rPr sz="1288" spc="5" dirty="0">
                <a:latin typeface="Arial"/>
                <a:cs typeface="Arial"/>
              </a:rPr>
              <a:t/>
            </a:r>
            <a:r>
              <a:rPr sz="1288" dirty="0">
                <a:latin typeface="Arial"/>
                <a:cs typeface="Arial"/>
              </a:rPr>
              <a:t/>
            </a:r>
            <a:r>
              <a:rPr sz="1288" spc="10" dirty="0">
                <a:latin typeface="Arial"/>
                <a:cs typeface="Arial"/>
              </a:rPr>
              <a:t/>
            </a:r>
            <a:r>
              <a:rPr sz="1288" dirty="0">
                <a:latin typeface="Arial"/>
                <a:cs typeface="Arial"/>
              </a:rPr>
              <a:t/>
            </a:r>
            <a:r>
              <a:rPr sz="1288" spc="5" dirty="0">
                <a:latin typeface="Arial"/>
                <a:cs typeface="Arial"/>
              </a:rPr>
              <a:t/>
            </a:r>
            <a:r>
              <a:rPr sz="1288" dirty="0">
                <a:latin typeface="Arial"/>
                <a:cs typeface="Arial"/>
              </a:rPr>
              <a:t/>
            </a:r>
            <a:r>
              <a:rPr sz="1288" spc="5" dirty="0">
                <a:latin typeface="Arial"/>
                <a:cs typeface="Arial"/>
              </a:rPr>
              <a:t/>
            </a:r>
            <a:r>
              <a:rPr sz="1288" dirty="0">
                <a:latin typeface="Arial"/>
                <a:cs typeface="Arial"/>
              </a:rPr>
              <a:t/>
            </a:r>
            <a:r>
              <a:rPr sz="1288" spc="5" dirty="0">
                <a:latin typeface="Arial"/>
                <a:cs typeface="Arial"/>
              </a:rPr>
              <a:t/>
            </a:r>
            <a:r>
              <a:rPr sz="1288" dirty="0">
                <a:latin typeface="Arial"/>
                <a:cs typeface="Arial"/>
              </a:rPr>
              <a:t/>
            </a:r>
            <a:r>
              <a:rPr sz="1288" spc="10" dirty="0">
                <a:latin typeface="Arial"/>
                <a:cs typeface="Arial"/>
              </a:rPr>
              <a:t/>
            </a:r>
            <a:r>
              <a:rPr sz="1288" dirty="0">
                <a:latin typeface="Arial"/>
                <a:cs typeface="Arial"/>
              </a:rPr>
              <a:t/>
            </a:r>
            <a:r>
              <a:rPr sz="1288" spc="5" dirty="0">
                <a:latin typeface="Arial"/>
                <a:cs typeface="Arial"/>
              </a:rPr>
              <a:t/>
            </a:r>
            <a:r>
              <a:rPr sz="1288" spc="-10" dirty="0">
                <a:latin typeface="Arial"/>
                <a:cs typeface="Arial"/>
              </a:rPr>
              <a:t/>
            </a:r>
            <a:r>
              <a:rPr sz="1288" spc="10" dirty="0">
                <a:latin typeface="Arial"/>
                <a:cs typeface="Arial"/>
              </a:rPr>
              <a:t/>
            </a:r>
            <a:r>
              <a:rPr sz="1288" spc="-10" dirty="0">
                <a:latin typeface="Arial"/>
                <a:cs typeface="Arial"/>
              </a:rPr>
              <a:t/>
            </a:r>
            <a:endParaRPr sz="1400" dirty="0">
              <a:latin typeface="Arial"/>
              <a:cs typeface="Arial"/>
            </a:endParaRPr>
          </a:p>
        </p:txBody>
      </p:sp>
    </p:spTree>
    <p:extLst>
      <p:ext uri="{BB962C8B-B14F-4D97-AF65-F5344CB8AC3E}">
        <p14:creationId xmlns:p14="http://schemas.microsoft.com/office/powerpoint/2010/main" val="2983068344"/>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BDBF4-355D-B4E3-10D1-06B8A4C559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51BCF-0592-10CF-A3C1-FA1F59A798CB}"/>
              </a:ext>
            </a:extLst>
          </p:cNvPr>
          <p:cNvSpPr>
            <a:spLocks noGrp="1"/>
          </p:cNvSpPr>
          <p:nvPr>
            <p:ph type="title"/>
          </p:nvPr>
        </p:nvSpPr>
        <p:spPr/>
        <p:txBody>
          <a:bodyPr/>
          <a:lstStyle/>
          <a:p>
            <a:r>
              <a:rPr lang="en-US" dirty="0"/>
              <a:t>Plan du cours</a:t>
            </a:r>
            <a:endParaRPr lang="pl-PL" dirty="0"/>
          </a:p>
        </p:txBody>
      </p:sp>
      <p:sp>
        <p:nvSpPr>
          <p:cNvPr id="3" name="Text Placeholder 2">
            <a:extLst>
              <a:ext uri="{FF2B5EF4-FFF2-40B4-BE49-F238E27FC236}">
                <a16:creationId xmlns:a16="http://schemas.microsoft.com/office/drawing/2014/main" id="{7A003214-F85B-32F9-908F-14ED2B99D37E}"/>
              </a:ext>
            </a:extLst>
          </p:cNvPr>
          <p:cNvSpPr>
            <a:spLocks noGrp="1"/>
          </p:cNvSpPr>
          <p:nvPr>
            <p:ph type="body" sz="quarter" idx="11"/>
          </p:nvPr>
        </p:nvSpPr>
        <p:spPr>
          <a:xfrm>
            <a:off x="765971" y="1376047"/>
            <a:ext cx="7392511" cy="3816351"/>
          </a:xfrm>
        </p:spPr>
        <p:txBody>
          <a:bodyPr>
            <a:normAutofit/>
          </a:bodyPr>
          <a:lstStyle/>
          <a:p>
            <a:pPr>
              <a:defRPr sz="1800"/>
            </a:pPr>
            <a:r>
              <a:rPr lang="en-US" dirty="0"/>
              <a:t>Clé définitions et paramètres</a:t>
            </a:r>
          </a:p>
          <a:p>
            <a:pPr>
              <a:defRPr sz="1800"/>
            </a:pPr>
            <a:r>
              <a:rPr lang="en-US" dirty="0"/>
              <a:t>Trafic et environnement : émissions, air qualité, GHGs</a:t>
            </a:r>
          </a:p>
          <a:p>
            <a:pPr>
              <a:defRPr sz="1800"/>
            </a:pPr>
            <a:r>
              <a:rPr lang="en-US" dirty="0"/>
              <a:t>Politique cadres : EU Green Deal, modal shift, e-mobility</a:t>
            </a:r>
          </a:p>
          <a:p>
            <a:pPr>
              <a:defRPr sz="1800"/>
            </a:pPr>
            <a:r>
              <a:rPr lang="en-US" dirty="0"/>
              <a:t>Régional focus : Africa — DRC et Cameroon cas études</a:t>
            </a:r>
          </a:p>
          <a:p>
            <a:pPr>
              <a:defRPr sz="1800"/>
            </a:pPr>
            <a:r>
              <a:rPr lang="en-US" dirty="0"/>
              <a:t>Méthodes, indicateurs, and recommandations</a:t>
            </a:r>
          </a:p>
        </p:txBody>
      </p:sp>
    </p:spTree>
    <p:extLst>
      <p:ext uri="{BB962C8B-B14F-4D97-AF65-F5344CB8AC3E}">
        <p14:creationId xmlns:p14="http://schemas.microsoft.com/office/powerpoint/2010/main" val="373024004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0629-9666-FAD4-2F5C-906C125E3136}"/>
            </a:ext>
          </a:extLst>
        </p:cNvPr>
        <p:cNvGrpSpPr/>
        <p:nvPr/>
      </p:nvGrpSpPr>
      <p:grpSpPr>
        <a:xfrm>
          <a:off x="0" y="0"/>
          <a:ext cx="0" cy="0"/>
          <a:chOff x="0" y="0"/>
          <a:chExt cx="0" cy="0"/>
        </a:xfrm>
      </p:grpSpPr>
      <p:sp>
        <p:nvSpPr>
          <p:cNvPr id="2" name="object 3">
            <a:extLst>
              <a:ext uri="{FF2B5EF4-FFF2-40B4-BE49-F238E27FC236}">
                <a16:creationId xmlns:a16="http://schemas.microsoft.com/office/drawing/2014/main" id="{26EA82FE-2728-445E-22AC-7872B1CC3859}"/>
              </a:ext>
            </a:extLst>
          </p:cNvPr>
          <p:cNvSpPr txBox="1">
            <a:spLocks/>
          </p:cNvSpPr>
          <p:nvPr/>
        </p:nvSpPr>
        <p:spPr>
          <a:xfrm>
            <a:off x="334645" y="271271"/>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2944" spc="0" dirty="0">
                <a:solidFill>
                  <a:srgbClr val="F26211"/>
                </a:solidFill>
              </a:rPr>
              <a:t>Trafic et environnement</a:t>
            </a:r>
          </a:p>
          <a:p>
            <a:pPr marL="12700" hangingPunct="1">
              <a:lnSpc>
                <a:spcPct val="100000"/>
              </a:lnSpc>
              <a:spcBef>
                <a:spcPts val="135"/>
              </a:spcBef>
            </a:pPr>
            <a:r>
              <a:rPr lang="en-US" sz="2530" b="0" dirty="0">
                <a:latin typeface="Arial"/>
                <a:cs typeface="Arial"/>
              </a:rPr>
              <a:t>Cadre politique : le Pacte vert pour l’Europe</a:t>
            </a:r>
            <a:r>
              <a:rPr lang="en-US" sz="2530" b="0" spc="-25" dirty="0">
                <a:latin typeface="Arial"/>
                <a:cs typeface="Arial"/>
              </a:rPr>
              <a:t/>
            </a:r>
            <a:r>
              <a:rPr lang="en-US" sz="2530" b="0" dirty="0">
                <a:latin typeface="Arial"/>
                <a:cs typeface="Arial"/>
              </a:rPr>
              <a:t/>
            </a:r>
            <a:r>
              <a:rPr lang="en-US" sz="2530" b="0" spc="-25" dirty="0">
                <a:latin typeface="Arial"/>
                <a:cs typeface="Arial"/>
              </a:rPr>
              <a:t/>
            </a:r>
            <a:r>
              <a:rPr lang="en-US" sz="2530" b="0" dirty="0">
                <a:latin typeface="Arial"/>
                <a:cs typeface="Arial"/>
              </a:rPr>
              <a:t/>
            </a:r>
            <a:r>
              <a:rPr lang="en-US" sz="2530" b="0" spc="-20" dirty="0">
                <a:latin typeface="Arial"/>
                <a:cs typeface="Arial"/>
              </a:rPr>
              <a:t/>
            </a:r>
            <a:r>
              <a:rPr lang="en-US" sz="2530" b="0" dirty="0">
                <a:latin typeface="Arial"/>
                <a:cs typeface="Arial"/>
              </a:rPr>
              <a:t/>
            </a:r>
            <a:r>
              <a:rPr lang="en-US" sz="2530" b="0" spc="-30" dirty="0">
                <a:latin typeface="Arial"/>
                <a:cs typeface="Arial"/>
              </a:rPr>
              <a:t/>
            </a:r>
            <a:r>
              <a:rPr lang="en-US" sz="2530" b="0" dirty="0">
                <a:latin typeface="Arial"/>
                <a:cs typeface="Arial"/>
              </a:rPr>
              <a:t/>
            </a:r>
            <a:r>
              <a:rPr lang="en-US" sz="2530" b="0" spc="-20" dirty="0">
                <a:latin typeface="Arial"/>
                <a:cs typeface="Arial"/>
              </a:rPr>
              <a:t/>
            </a:r>
            <a:r>
              <a:rPr lang="en-US" sz="2530" b="0" dirty="0">
                <a:latin typeface="Arial"/>
                <a:cs typeface="Arial"/>
              </a:rPr>
              <a:t/>
            </a:r>
            <a:r>
              <a:rPr lang="en-US" sz="2530" b="0" spc="-25" dirty="0">
                <a:latin typeface="Arial"/>
                <a:cs typeface="Arial"/>
              </a:rPr>
              <a:t/>
            </a:r>
            <a:r>
              <a:rPr lang="en-US" sz="2530" b="0" spc="-20" dirty="0">
                <a:latin typeface="Arial"/>
                <a:cs typeface="Arial"/>
              </a:rPr>
              <a:t/>
            </a:r>
            <a:endParaRPr lang="en-US" sz="2750" dirty="0">
              <a:latin typeface="Arial"/>
              <a:cs typeface="Arial"/>
            </a:endParaRPr>
          </a:p>
        </p:txBody>
      </p:sp>
      <p:pic>
        <p:nvPicPr>
          <p:cNvPr id="6" name="object 2">
            <a:extLst>
              <a:ext uri="{FF2B5EF4-FFF2-40B4-BE49-F238E27FC236}">
                <a16:creationId xmlns:a16="http://schemas.microsoft.com/office/drawing/2014/main" id="{A7969D39-A555-ABD6-5CDE-CBAEF0A81D1D}"/>
              </a:ext>
            </a:extLst>
          </p:cNvPr>
          <p:cNvPicPr/>
          <p:nvPr/>
        </p:nvPicPr>
        <p:blipFill>
          <a:blip r:embed="rId2" cstate="print"/>
          <a:stretch>
            <a:fillRect/>
          </a:stretch>
        </p:blipFill>
        <p:spPr>
          <a:xfrm>
            <a:off x="359663" y="1500035"/>
            <a:ext cx="10794640" cy="1728787"/>
          </a:xfrm>
          <a:prstGeom prst="rect">
            <a:avLst/>
          </a:prstGeom>
        </p:spPr>
      </p:pic>
      <p:sp>
        <p:nvSpPr>
          <p:cNvPr id="7" name="object 4">
            <a:extLst>
              <a:ext uri="{FF2B5EF4-FFF2-40B4-BE49-F238E27FC236}">
                <a16:creationId xmlns:a16="http://schemas.microsoft.com/office/drawing/2014/main" id="{391495D1-372C-02DA-096F-1FB7ECE9036F}"/>
              </a:ext>
            </a:extLst>
          </p:cNvPr>
          <p:cNvSpPr txBox="1"/>
          <p:nvPr/>
        </p:nvSpPr>
        <p:spPr>
          <a:xfrm>
            <a:off x="359663" y="3629179"/>
            <a:ext cx="10794640" cy="1955664"/>
          </a:xfrm>
          <a:prstGeom prst="rect">
            <a:avLst/>
          </a:prstGeom>
        </p:spPr>
        <p:txBody>
          <a:bodyPr vert="horz" wrap="square" lIns="0" tIns="107950" rIns="0" bIns="0" rtlCol="0">
            <a:spAutoFit/>
          </a:bodyPr>
          <a:lstStyle/>
          <a:p>
            <a:pPr marL="12700">
              <a:lnSpc>
                <a:spcPct val="100000"/>
              </a:lnSpc>
              <a:spcBef>
                <a:spcPts val="850"/>
              </a:spcBef>
            </a:pPr>
            <a:r>
              <a:rPr sz="1840" dirty="0">
                <a:latin typeface="Arial Black"/>
                <a:cs typeface="Arial Black"/>
              </a:rPr>
              <a:t>Objectif : Durable transformation of the EU-wide economy</a:t>
            </a:r>
            <a:r>
              <a:rPr sz="1840" spc="-40" dirty="0">
                <a:latin typeface="Arial Black"/>
                <a:cs typeface="Arial Black"/>
              </a:rPr>
              <a:t/>
            </a:r>
            <a:r>
              <a:rPr sz="1840" dirty="0">
                <a:latin typeface="Arial"/>
                <a:cs typeface="Arial"/>
              </a:rPr>
              <a:t/>
            </a:r>
            <a:r>
              <a:rPr sz="1840" spc="-35" dirty="0">
                <a:latin typeface="Arial"/>
                <a:cs typeface="Arial"/>
              </a:rPr>
              <a:t/>
            </a:r>
            <a:r>
              <a:rPr sz="1840" spc="-10" dirty="0">
                <a:latin typeface="Arial"/>
                <a:cs typeface="Arial"/>
              </a:rPr>
              <a:t/>
            </a:r>
            <a:r>
              <a:rPr sz="1840" spc="-30" dirty="0">
                <a:latin typeface="Arial"/>
                <a:cs typeface="Arial"/>
              </a:rPr>
              <a:t/>
            </a:r>
            <a:r>
              <a:rPr sz="1840" dirty="0">
                <a:latin typeface="Arial"/>
                <a:cs typeface="Arial"/>
              </a:rPr>
              <a:t/>
            </a:r>
            <a:r>
              <a:rPr sz="1840" spc="-35" dirty="0">
                <a:latin typeface="Arial"/>
                <a:cs typeface="Arial"/>
              </a:rPr>
              <a:t/>
            </a:r>
            <a:r>
              <a:rPr sz="1840" dirty="0">
                <a:latin typeface="Arial"/>
                <a:cs typeface="Arial"/>
              </a:rPr>
              <a:t/>
            </a:r>
            <a:r>
              <a:rPr sz="1840" spc="-30" dirty="0">
                <a:latin typeface="Arial"/>
                <a:cs typeface="Arial"/>
              </a:rPr>
              <a:t/>
            </a:r>
            <a:r>
              <a:rPr sz="1840" spc="-10" dirty="0">
                <a:latin typeface="Arial"/>
                <a:cs typeface="Arial"/>
              </a:rPr>
              <a:t/>
            </a:r>
            <a:r>
              <a:rPr sz="1840" dirty="0">
                <a:latin typeface="Arial"/>
                <a:cs typeface="Arial"/>
              </a:rPr>
              <a:t/>
            </a:r>
            <a:r>
              <a:rPr sz="1840" spc="-35" dirty="0">
                <a:latin typeface="Arial"/>
                <a:cs typeface="Arial"/>
              </a:rPr>
              <a:t/>
            </a:r>
            <a:r>
              <a:rPr sz="1840" spc="-10" dirty="0">
                <a:latin typeface="Arial"/>
                <a:cs typeface="Arial"/>
              </a:rPr>
              <a:t/>
            </a:r>
            <a:endParaRPr sz="2000" dirty="0">
              <a:latin typeface="Arial"/>
              <a:cs typeface="Arial"/>
            </a:endParaRPr>
          </a:p>
          <a:p>
            <a:pPr marL="355600" indent="-342900">
              <a:lnSpc>
                <a:spcPct val="100000"/>
              </a:lnSpc>
              <a:spcBef>
                <a:spcPts val="825"/>
              </a:spcBef>
              <a:buClr>
                <a:srgbClr val="006B93"/>
              </a:buClr>
              <a:buSzPct val="102857"/>
              <a:buFont typeface="Wingdings" panose="05000000000000000000" pitchFamily="2" charset="2"/>
              <a:buChar char="q"/>
              <a:tabLst>
                <a:tab pos="299085" algn="l"/>
              </a:tabLst>
            </a:pPr>
            <a:r>
              <a:rPr sz="1840" spc="-10" dirty="0">
                <a:solidFill>
                  <a:srgbClr val="432411"/>
                </a:solidFill>
                <a:cs typeface="Arial"/>
              </a:rPr>
              <a:t>By 2030 : Reduction of net effet de serre gas émissions by at least 55% compared to 1990</a:t>
            </a:r>
          </a:p>
          <a:p>
            <a:pPr marL="355600" indent="-342900">
              <a:lnSpc>
                <a:spcPct val="100000"/>
              </a:lnSpc>
              <a:spcBef>
                <a:spcPts val="830"/>
              </a:spcBef>
              <a:buClr>
                <a:srgbClr val="006B93"/>
              </a:buClr>
              <a:buSzPct val="102857"/>
              <a:buFont typeface="Wingdings" panose="05000000000000000000" pitchFamily="2" charset="2"/>
              <a:buChar char="q"/>
              <a:tabLst>
                <a:tab pos="299085" algn="l"/>
              </a:tabLst>
            </a:pPr>
            <a:r>
              <a:rPr sz="1840" spc="-10" dirty="0">
                <a:solidFill>
                  <a:srgbClr val="432411"/>
                </a:solidFill>
                <a:cs typeface="Arial"/>
              </a:rPr>
              <a:t>By 2050 : Reduction of net effet de serre gas émissions to zéro</a:t>
            </a:r>
          </a:p>
          <a:p>
            <a:pPr marL="355600" indent="-342900">
              <a:lnSpc>
                <a:spcPct val="100000"/>
              </a:lnSpc>
              <a:spcBef>
                <a:spcPts val="844"/>
              </a:spcBef>
              <a:buClr>
                <a:srgbClr val="006B93"/>
              </a:buClr>
              <a:buSzPct val="102857"/>
              <a:buFont typeface="Wingdings" panose="05000000000000000000" pitchFamily="2" charset="2"/>
              <a:buChar char="q"/>
              <a:tabLst>
                <a:tab pos="299085" algn="l"/>
              </a:tabLst>
            </a:pPr>
            <a:r>
              <a:rPr sz="2000" spc="-10" dirty="0">
                <a:solidFill>
                  <a:srgbClr val="432411"/>
                </a:solidFill>
                <a:cs typeface="Arial"/>
              </a:rPr>
              <a:t>Mobilization of at least one trillion euros to implement the agreement</a:t>
            </a:r>
          </a:p>
        </p:txBody>
      </p:sp>
    </p:spTree>
    <p:extLst>
      <p:ext uri="{BB962C8B-B14F-4D97-AF65-F5344CB8AC3E}">
        <p14:creationId xmlns:p14="http://schemas.microsoft.com/office/powerpoint/2010/main" val="211526113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74B5C-4A4C-0125-EB7C-896E3C028DBF}"/>
            </a:ext>
          </a:extLst>
        </p:cNvPr>
        <p:cNvGrpSpPr/>
        <p:nvPr/>
      </p:nvGrpSpPr>
      <p:grpSpPr>
        <a:xfrm>
          <a:off x="0" y="0"/>
          <a:ext cx="0" cy="0"/>
          <a:chOff x="0" y="0"/>
          <a:chExt cx="0" cy="0"/>
        </a:xfrm>
      </p:grpSpPr>
      <p:grpSp>
        <p:nvGrpSpPr>
          <p:cNvPr id="3" name="object 2">
            <a:extLst>
              <a:ext uri="{FF2B5EF4-FFF2-40B4-BE49-F238E27FC236}">
                <a16:creationId xmlns:a16="http://schemas.microsoft.com/office/drawing/2014/main" id="{B1D1D830-FE48-A383-E4ED-C2C7BC4A41C0}"/>
              </a:ext>
            </a:extLst>
          </p:cNvPr>
          <p:cNvGrpSpPr/>
          <p:nvPr/>
        </p:nvGrpSpPr>
        <p:grpSpPr>
          <a:xfrm>
            <a:off x="628798" y="2335916"/>
            <a:ext cx="6111216" cy="3353370"/>
            <a:chOff x="451815" y="2074037"/>
            <a:chExt cx="5888355" cy="2929890"/>
          </a:xfrm>
        </p:grpSpPr>
        <p:pic>
          <p:nvPicPr>
            <p:cNvPr id="4" name="object 3">
              <a:extLst>
                <a:ext uri="{FF2B5EF4-FFF2-40B4-BE49-F238E27FC236}">
                  <a16:creationId xmlns:a16="http://schemas.microsoft.com/office/drawing/2014/main" id="{23953495-65F9-34CC-2416-CB5419BD6077}"/>
                </a:ext>
              </a:extLst>
            </p:cNvPr>
            <p:cNvPicPr/>
            <p:nvPr/>
          </p:nvPicPr>
          <p:blipFill>
            <a:blip r:embed="rId2" cstate="print"/>
            <a:stretch>
              <a:fillRect/>
            </a:stretch>
          </p:blipFill>
          <p:spPr>
            <a:xfrm>
              <a:off x="451815" y="2074037"/>
              <a:ext cx="5702108" cy="2929451"/>
            </a:xfrm>
            <a:prstGeom prst="rect">
              <a:avLst/>
            </a:prstGeom>
          </p:spPr>
        </p:pic>
        <p:sp>
          <p:nvSpPr>
            <p:cNvPr id="5" name="object 4">
              <a:extLst>
                <a:ext uri="{FF2B5EF4-FFF2-40B4-BE49-F238E27FC236}">
                  <a16:creationId xmlns:a16="http://schemas.microsoft.com/office/drawing/2014/main" id="{3498494F-6C24-A4EE-9170-9A623E75A4CE}"/>
                </a:ext>
              </a:extLst>
            </p:cNvPr>
            <p:cNvSpPr/>
            <p:nvPr/>
          </p:nvSpPr>
          <p:spPr>
            <a:xfrm>
              <a:off x="3191258" y="2641711"/>
              <a:ext cx="1929764" cy="969644"/>
            </a:xfrm>
            <a:custGeom>
              <a:avLst/>
              <a:gdLst/>
              <a:ahLst/>
              <a:cxnLst/>
              <a:rect l="l" t="t" r="r" b="b"/>
              <a:pathLst>
                <a:path w="1929764" h="969645">
                  <a:moveTo>
                    <a:pt x="0" y="484631"/>
                  </a:moveTo>
                  <a:lnTo>
                    <a:pt x="0" y="484631"/>
                  </a:lnTo>
                  <a:lnTo>
                    <a:pt x="8123" y="421440"/>
                  </a:lnTo>
                  <a:lnTo>
                    <a:pt x="31815" y="360710"/>
                  </a:lnTo>
                  <a:lnTo>
                    <a:pt x="70059" y="302951"/>
                  </a:lnTo>
                  <a:lnTo>
                    <a:pt x="121837" y="248672"/>
                  </a:lnTo>
                  <a:lnTo>
                    <a:pt x="152484" y="223000"/>
                  </a:lnTo>
                  <a:lnTo>
                    <a:pt x="186135" y="198387"/>
                  </a:lnTo>
                  <a:lnTo>
                    <a:pt x="222659" y="174901"/>
                  </a:lnTo>
                  <a:lnTo>
                    <a:pt x="261932" y="152605"/>
                  </a:lnTo>
                  <a:lnTo>
                    <a:pt x="303825" y="131560"/>
                  </a:lnTo>
                  <a:lnTo>
                    <a:pt x="348212" y="111834"/>
                  </a:lnTo>
                  <a:lnTo>
                    <a:pt x="394965" y="93488"/>
                  </a:lnTo>
                  <a:lnTo>
                    <a:pt x="443958" y="76585"/>
                  </a:lnTo>
                  <a:lnTo>
                    <a:pt x="495064" y="61193"/>
                  </a:lnTo>
                  <a:lnTo>
                    <a:pt x="548153" y="47371"/>
                  </a:lnTo>
                  <a:lnTo>
                    <a:pt x="603101" y="35186"/>
                  </a:lnTo>
                  <a:lnTo>
                    <a:pt x="659782" y="24700"/>
                  </a:lnTo>
                  <a:lnTo>
                    <a:pt x="718064" y="15978"/>
                  </a:lnTo>
                  <a:lnTo>
                    <a:pt x="777824" y="9082"/>
                  </a:lnTo>
                  <a:lnTo>
                    <a:pt x="838933" y="4079"/>
                  </a:lnTo>
                  <a:lnTo>
                    <a:pt x="901265" y="1029"/>
                  </a:lnTo>
                  <a:lnTo>
                    <a:pt x="964691" y="0"/>
                  </a:lnTo>
                  <a:lnTo>
                    <a:pt x="964691" y="0"/>
                  </a:lnTo>
                  <a:lnTo>
                    <a:pt x="1028118" y="1029"/>
                  </a:lnTo>
                  <a:lnTo>
                    <a:pt x="1090449" y="4079"/>
                  </a:lnTo>
                  <a:lnTo>
                    <a:pt x="1151558" y="9082"/>
                  </a:lnTo>
                  <a:lnTo>
                    <a:pt x="1211318" y="15978"/>
                  </a:lnTo>
                  <a:lnTo>
                    <a:pt x="1269600" y="24700"/>
                  </a:lnTo>
                  <a:lnTo>
                    <a:pt x="1326281" y="35186"/>
                  </a:lnTo>
                  <a:lnTo>
                    <a:pt x="1381229" y="47371"/>
                  </a:lnTo>
                  <a:lnTo>
                    <a:pt x="1434319" y="61193"/>
                  </a:lnTo>
                  <a:lnTo>
                    <a:pt x="1485425" y="76585"/>
                  </a:lnTo>
                  <a:lnTo>
                    <a:pt x="1534418" y="93488"/>
                  </a:lnTo>
                  <a:lnTo>
                    <a:pt x="1581171" y="111834"/>
                  </a:lnTo>
                  <a:lnTo>
                    <a:pt x="1625558" y="131560"/>
                  </a:lnTo>
                  <a:lnTo>
                    <a:pt x="1667450" y="152605"/>
                  </a:lnTo>
                  <a:lnTo>
                    <a:pt x="1706724" y="174901"/>
                  </a:lnTo>
                  <a:lnTo>
                    <a:pt x="1743248" y="198387"/>
                  </a:lnTo>
                  <a:lnTo>
                    <a:pt x="1776897" y="223000"/>
                  </a:lnTo>
                  <a:lnTo>
                    <a:pt x="1807545" y="248672"/>
                  </a:lnTo>
                  <a:lnTo>
                    <a:pt x="1835062" y="275345"/>
                  </a:lnTo>
                  <a:lnTo>
                    <a:pt x="1880200" y="331427"/>
                  </a:lnTo>
                  <a:lnTo>
                    <a:pt x="1911295" y="390735"/>
                  </a:lnTo>
                  <a:lnTo>
                    <a:pt x="1927331" y="452760"/>
                  </a:lnTo>
                  <a:lnTo>
                    <a:pt x="1929383" y="484631"/>
                  </a:lnTo>
                  <a:lnTo>
                    <a:pt x="1929383" y="484631"/>
                  </a:lnTo>
                  <a:lnTo>
                    <a:pt x="964691" y="969263"/>
                  </a:lnTo>
                  <a:lnTo>
                    <a:pt x="964691" y="969263"/>
                  </a:lnTo>
                  <a:lnTo>
                    <a:pt x="0" y="484631"/>
                  </a:lnTo>
                  <a:close/>
                </a:path>
              </a:pathLst>
            </a:custGeom>
            <a:ln w="57911">
              <a:solidFill>
                <a:srgbClr val="FFC000"/>
              </a:solidFill>
            </a:ln>
          </p:spPr>
          <p:txBody>
            <a:bodyPr wrap="square" lIns="0" tIns="0" rIns="0" bIns="0" rtlCol="0"/>
            <a:lstStyle/>
            <a:p>
              <a:endParaRPr/>
            </a:p>
          </p:txBody>
        </p:sp>
        <p:sp>
          <p:nvSpPr>
            <p:cNvPr id="6" name="object 5">
              <a:extLst>
                <a:ext uri="{FF2B5EF4-FFF2-40B4-BE49-F238E27FC236}">
                  <a16:creationId xmlns:a16="http://schemas.microsoft.com/office/drawing/2014/main" id="{B5F994E5-60B1-12E6-52C9-879F7D7BE5D9}"/>
                </a:ext>
              </a:extLst>
            </p:cNvPr>
            <p:cNvSpPr/>
            <p:nvPr/>
          </p:nvSpPr>
          <p:spPr>
            <a:xfrm>
              <a:off x="5365638" y="2499014"/>
              <a:ext cx="974725" cy="604520"/>
            </a:xfrm>
            <a:custGeom>
              <a:avLst/>
              <a:gdLst/>
              <a:ahLst/>
              <a:cxnLst/>
              <a:rect l="l" t="t" r="r" b="b"/>
              <a:pathLst>
                <a:path w="974725" h="604519">
                  <a:moveTo>
                    <a:pt x="825349" y="5612"/>
                  </a:moveTo>
                  <a:lnTo>
                    <a:pt x="781595" y="5612"/>
                  </a:lnTo>
                  <a:lnTo>
                    <a:pt x="794142" y="0"/>
                  </a:lnTo>
                  <a:lnTo>
                    <a:pt x="824572" y="4902"/>
                  </a:lnTo>
                  <a:lnTo>
                    <a:pt x="825349" y="5612"/>
                  </a:lnTo>
                  <a:close/>
                </a:path>
                <a:path w="974725" h="604519">
                  <a:moveTo>
                    <a:pt x="945791" y="168147"/>
                  </a:moveTo>
                  <a:lnTo>
                    <a:pt x="847674" y="168147"/>
                  </a:lnTo>
                  <a:lnTo>
                    <a:pt x="769949" y="59169"/>
                  </a:lnTo>
                  <a:lnTo>
                    <a:pt x="770063" y="58380"/>
                  </a:lnTo>
                  <a:lnTo>
                    <a:pt x="765199" y="47040"/>
                  </a:lnTo>
                  <a:lnTo>
                    <a:pt x="764197" y="31775"/>
                  </a:lnTo>
                  <a:lnTo>
                    <a:pt x="769747" y="17526"/>
                  </a:lnTo>
                  <a:lnTo>
                    <a:pt x="781799" y="4305"/>
                  </a:lnTo>
                  <a:lnTo>
                    <a:pt x="781706" y="4902"/>
                  </a:lnTo>
                  <a:lnTo>
                    <a:pt x="781595" y="5612"/>
                  </a:lnTo>
                  <a:lnTo>
                    <a:pt x="825349" y="5612"/>
                  </a:lnTo>
                  <a:lnTo>
                    <a:pt x="835215" y="14629"/>
                  </a:lnTo>
                  <a:lnTo>
                    <a:pt x="945791" y="168147"/>
                  </a:lnTo>
                  <a:close/>
                </a:path>
                <a:path w="974725" h="604519">
                  <a:moveTo>
                    <a:pt x="35090" y="603948"/>
                  </a:moveTo>
                  <a:lnTo>
                    <a:pt x="20750" y="599223"/>
                  </a:lnTo>
                  <a:lnTo>
                    <a:pt x="8191" y="588987"/>
                  </a:lnTo>
                  <a:lnTo>
                    <a:pt x="304" y="573848"/>
                  </a:lnTo>
                  <a:lnTo>
                    <a:pt x="736" y="571041"/>
                  </a:lnTo>
                  <a:lnTo>
                    <a:pt x="0" y="559879"/>
                  </a:lnTo>
                  <a:lnTo>
                    <a:pt x="52260" y="472045"/>
                  </a:lnTo>
                  <a:lnTo>
                    <a:pt x="106273" y="402501"/>
                  </a:lnTo>
                  <a:lnTo>
                    <a:pt x="166584" y="338974"/>
                  </a:lnTo>
                  <a:lnTo>
                    <a:pt x="232574" y="280644"/>
                  </a:lnTo>
                  <a:lnTo>
                    <a:pt x="286231" y="241985"/>
                  </a:lnTo>
                  <a:lnTo>
                    <a:pt x="346862" y="205092"/>
                  </a:lnTo>
                  <a:lnTo>
                    <a:pt x="415404" y="173697"/>
                  </a:lnTo>
                  <a:lnTo>
                    <a:pt x="491451" y="149987"/>
                  </a:lnTo>
                  <a:lnTo>
                    <a:pt x="574802" y="135342"/>
                  </a:lnTo>
                  <a:lnTo>
                    <a:pt x="664197" y="133197"/>
                  </a:lnTo>
                  <a:lnTo>
                    <a:pt x="744206" y="143129"/>
                  </a:lnTo>
                  <a:lnTo>
                    <a:pt x="780351" y="149605"/>
                  </a:lnTo>
                  <a:lnTo>
                    <a:pt x="803313" y="154774"/>
                  </a:lnTo>
                  <a:lnTo>
                    <a:pt x="813257" y="157149"/>
                  </a:lnTo>
                  <a:lnTo>
                    <a:pt x="847674" y="168147"/>
                  </a:lnTo>
                  <a:lnTo>
                    <a:pt x="945791" y="168147"/>
                  </a:lnTo>
                  <a:lnTo>
                    <a:pt x="968349" y="199465"/>
                  </a:lnTo>
                  <a:lnTo>
                    <a:pt x="971791" y="213194"/>
                  </a:lnTo>
                  <a:lnTo>
                    <a:pt x="620852" y="213194"/>
                  </a:lnTo>
                  <a:lnTo>
                    <a:pt x="549591" y="219290"/>
                  </a:lnTo>
                  <a:lnTo>
                    <a:pt x="480441" y="235610"/>
                  </a:lnTo>
                  <a:lnTo>
                    <a:pt x="412597" y="261378"/>
                  </a:lnTo>
                  <a:lnTo>
                    <a:pt x="346811" y="296697"/>
                  </a:lnTo>
                  <a:lnTo>
                    <a:pt x="282231" y="342188"/>
                  </a:lnTo>
                  <a:lnTo>
                    <a:pt x="222172" y="394843"/>
                  </a:lnTo>
                  <a:lnTo>
                    <a:pt x="166878" y="453262"/>
                  </a:lnTo>
                  <a:lnTo>
                    <a:pt x="118021" y="516204"/>
                  </a:lnTo>
                  <a:lnTo>
                    <a:pt x="73977" y="583806"/>
                  </a:lnTo>
                  <a:lnTo>
                    <a:pt x="64211" y="595769"/>
                  </a:lnTo>
                  <a:lnTo>
                    <a:pt x="50419" y="602931"/>
                  </a:lnTo>
                  <a:lnTo>
                    <a:pt x="35090" y="603948"/>
                  </a:lnTo>
                  <a:close/>
                </a:path>
                <a:path w="974725" h="604519">
                  <a:moveTo>
                    <a:pt x="726159" y="383946"/>
                  </a:moveTo>
                  <a:lnTo>
                    <a:pt x="719467" y="377837"/>
                  </a:lnTo>
                  <a:lnTo>
                    <a:pt x="719493" y="377609"/>
                  </a:lnTo>
                  <a:lnTo>
                    <a:pt x="712876" y="362826"/>
                  </a:lnTo>
                  <a:lnTo>
                    <a:pt x="712684" y="347624"/>
                  </a:lnTo>
                  <a:lnTo>
                    <a:pt x="716863" y="336879"/>
                  </a:lnTo>
                  <a:lnTo>
                    <a:pt x="717231" y="334492"/>
                  </a:lnTo>
                  <a:lnTo>
                    <a:pt x="727951" y="322795"/>
                  </a:lnTo>
                  <a:lnTo>
                    <a:pt x="831862" y="248411"/>
                  </a:lnTo>
                  <a:lnTo>
                    <a:pt x="771525" y="230592"/>
                  </a:lnTo>
                  <a:lnTo>
                    <a:pt x="765048" y="228892"/>
                  </a:lnTo>
                  <a:lnTo>
                    <a:pt x="693406" y="215811"/>
                  </a:lnTo>
                  <a:lnTo>
                    <a:pt x="620852" y="213194"/>
                  </a:lnTo>
                  <a:lnTo>
                    <a:pt x="971791" y="213194"/>
                  </a:lnTo>
                  <a:lnTo>
                    <a:pt x="974394" y="223570"/>
                  </a:lnTo>
                  <a:lnTo>
                    <a:pt x="972058" y="238760"/>
                  </a:lnTo>
                  <a:lnTo>
                    <a:pt x="959954" y="253974"/>
                  </a:lnTo>
                  <a:lnTo>
                    <a:pt x="788565" y="376567"/>
                  </a:lnTo>
                  <a:lnTo>
                    <a:pt x="727290" y="376567"/>
                  </a:lnTo>
                  <a:lnTo>
                    <a:pt x="726159" y="383946"/>
                  </a:lnTo>
                  <a:close/>
                </a:path>
                <a:path w="974725" h="604519">
                  <a:moveTo>
                    <a:pt x="749642" y="393471"/>
                  </a:moveTo>
                  <a:lnTo>
                    <a:pt x="746427" y="392760"/>
                  </a:lnTo>
                  <a:lnTo>
                    <a:pt x="728611" y="386194"/>
                  </a:lnTo>
                  <a:lnTo>
                    <a:pt x="727302" y="384999"/>
                  </a:lnTo>
                  <a:lnTo>
                    <a:pt x="728410" y="377837"/>
                  </a:lnTo>
                  <a:lnTo>
                    <a:pt x="728445" y="377609"/>
                  </a:lnTo>
                  <a:lnTo>
                    <a:pt x="727290" y="376567"/>
                  </a:lnTo>
                  <a:lnTo>
                    <a:pt x="788565" y="376567"/>
                  </a:lnTo>
                  <a:lnTo>
                    <a:pt x="774166" y="386867"/>
                  </a:lnTo>
                  <a:lnTo>
                    <a:pt x="760412" y="392760"/>
                  </a:lnTo>
                  <a:lnTo>
                    <a:pt x="749642" y="393471"/>
                  </a:lnTo>
                  <a:close/>
                </a:path>
              </a:pathLst>
            </a:custGeom>
            <a:solidFill>
              <a:srgbClr val="FFC000"/>
            </a:solidFill>
          </p:spPr>
          <p:txBody>
            <a:bodyPr wrap="square" lIns="0" tIns="0" rIns="0" bIns="0" rtlCol="0"/>
            <a:lstStyle/>
            <a:p>
              <a:endParaRPr/>
            </a:p>
          </p:txBody>
        </p:sp>
      </p:grpSp>
      <p:sp>
        <p:nvSpPr>
          <p:cNvPr id="15" name="object 11">
            <a:extLst>
              <a:ext uri="{FF2B5EF4-FFF2-40B4-BE49-F238E27FC236}">
                <a16:creationId xmlns:a16="http://schemas.microsoft.com/office/drawing/2014/main" id="{297A3E45-E5C6-78E8-6122-D39AFEEBAB36}"/>
              </a:ext>
            </a:extLst>
          </p:cNvPr>
          <p:cNvSpPr txBox="1"/>
          <p:nvPr/>
        </p:nvSpPr>
        <p:spPr>
          <a:xfrm>
            <a:off x="380041" y="1277963"/>
            <a:ext cx="8909050" cy="382156"/>
          </a:xfrm>
          <a:prstGeom prst="rect">
            <a:avLst/>
          </a:prstGeom>
        </p:spPr>
        <p:txBody>
          <a:bodyPr vert="horz" wrap="square" lIns="0" tIns="12700" rIns="0" bIns="0" rtlCol="0">
            <a:spAutoFit/>
          </a:bodyPr>
          <a:lstStyle/>
          <a:p>
            <a:pPr marL="24130">
              <a:lnSpc>
                <a:spcPct val="100000"/>
              </a:lnSpc>
              <a:spcBef>
                <a:spcPts val="1975"/>
              </a:spcBef>
            </a:pPr>
            <a:r>
              <a:rPr dirty="0">
                <a:latin typeface="Arial Black"/>
                <a:cs typeface="Arial Black"/>
              </a:rPr>
              <a:t>Fields of action :</a:t>
            </a:r>
            <a:r>
              <a:rPr spc="-75" dirty="0">
                <a:latin typeface="Arial Black"/>
                <a:cs typeface="Arial Black"/>
              </a:rPr>
              <a:t/>
            </a:r>
            <a:r>
              <a:rPr dirty="0">
                <a:latin typeface="Arial Black"/>
                <a:cs typeface="Arial Black"/>
              </a:rPr>
              <a:t/>
            </a:r>
            <a:r>
              <a:rPr spc="-75" dirty="0">
                <a:latin typeface="Arial Black"/>
                <a:cs typeface="Arial Black"/>
              </a:rPr>
              <a:t/>
            </a:r>
            <a:r>
              <a:rPr spc="-10" dirty="0">
                <a:latin typeface="Arial Black"/>
                <a:cs typeface="Arial Black"/>
              </a:rPr>
              <a:t/>
            </a:r>
            <a:endParaRPr dirty="0">
              <a:latin typeface="Arial Black"/>
              <a:cs typeface="Arial Black"/>
            </a:endParaRPr>
          </a:p>
        </p:txBody>
      </p:sp>
      <p:sp>
        <p:nvSpPr>
          <p:cNvPr id="16" name="object 3">
            <a:extLst>
              <a:ext uri="{FF2B5EF4-FFF2-40B4-BE49-F238E27FC236}">
                <a16:creationId xmlns:a16="http://schemas.microsoft.com/office/drawing/2014/main" id="{3D11AC49-0986-C02B-EF66-859FF7775457}"/>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2944" spc="0" dirty="0">
                <a:solidFill>
                  <a:srgbClr val="F26211"/>
                </a:solidFill>
              </a:rPr>
              <a:t>Trafic et environnement</a:t>
            </a:r>
          </a:p>
          <a:p>
            <a:pPr marL="12700" hangingPunct="1">
              <a:lnSpc>
                <a:spcPct val="100000"/>
              </a:lnSpc>
              <a:spcBef>
                <a:spcPts val="135"/>
              </a:spcBef>
            </a:pPr>
            <a:r>
              <a:rPr lang="en-US" sz="2530" b="0" dirty="0">
                <a:latin typeface="Arial"/>
                <a:cs typeface="Arial"/>
              </a:rPr>
              <a:t>Cadre politique : le Pacte vert pour l’Europe</a:t>
            </a:r>
            <a:r>
              <a:rPr lang="en-US" sz="2530" b="0" spc="-25" dirty="0">
                <a:latin typeface="Arial"/>
                <a:cs typeface="Arial"/>
              </a:rPr>
              <a:t/>
            </a:r>
            <a:r>
              <a:rPr lang="en-US" sz="2530" b="0" dirty="0">
                <a:latin typeface="Arial"/>
                <a:cs typeface="Arial"/>
              </a:rPr>
              <a:t/>
            </a:r>
            <a:r>
              <a:rPr lang="en-US" sz="2530" b="0" spc="-25" dirty="0">
                <a:latin typeface="Arial"/>
                <a:cs typeface="Arial"/>
              </a:rPr>
              <a:t/>
            </a:r>
            <a:r>
              <a:rPr lang="en-US" sz="2530" b="0" dirty="0">
                <a:latin typeface="Arial"/>
                <a:cs typeface="Arial"/>
              </a:rPr>
              <a:t/>
            </a:r>
            <a:r>
              <a:rPr lang="en-US" sz="2530" b="0" spc="-20" dirty="0">
                <a:latin typeface="Arial"/>
                <a:cs typeface="Arial"/>
              </a:rPr>
              <a:t/>
            </a:r>
            <a:r>
              <a:rPr lang="en-US" sz="2530" b="0" dirty="0">
                <a:latin typeface="Arial"/>
                <a:cs typeface="Arial"/>
              </a:rPr>
              <a:t/>
            </a:r>
            <a:r>
              <a:rPr lang="en-US" sz="2530" b="0" spc="-30" dirty="0">
                <a:latin typeface="Arial"/>
                <a:cs typeface="Arial"/>
              </a:rPr>
              <a:t/>
            </a:r>
            <a:r>
              <a:rPr lang="en-US" sz="2530" b="0" dirty="0">
                <a:latin typeface="Arial"/>
                <a:cs typeface="Arial"/>
              </a:rPr>
              <a:t/>
            </a:r>
            <a:r>
              <a:rPr lang="en-US" sz="2530" b="0" spc="-20" dirty="0">
                <a:latin typeface="Arial"/>
                <a:cs typeface="Arial"/>
              </a:rPr>
              <a:t/>
            </a:r>
            <a:r>
              <a:rPr lang="en-US" sz="2530" b="0" dirty="0">
                <a:latin typeface="Arial"/>
                <a:cs typeface="Arial"/>
              </a:rPr>
              <a:t/>
            </a:r>
            <a:r>
              <a:rPr lang="en-US" sz="2530" b="0" spc="-25" dirty="0">
                <a:latin typeface="Arial"/>
                <a:cs typeface="Arial"/>
              </a:rPr>
              <a:t/>
            </a:r>
            <a:r>
              <a:rPr lang="en-US" sz="2530" b="0" spc="-20" dirty="0">
                <a:latin typeface="Arial"/>
                <a:cs typeface="Arial"/>
              </a:rPr>
              <a:t/>
            </a:r>
            <a:endParaRPr lang="en-US" sz="2750" dirty="0">
              <a:latin typeface="Arial"/>
              <a:cs typeface="Arial"/>
            </a:endParaRPr>
          </a:p>
        </p:txBody>
      </p:sp>
      <p:grpSp>
        <p:nvGrpSpPr>
          <p:cNvPr id="17" name="object 6">
            <a:extLst>
              <a:ext uri="{FF2B5EF4-FFF2-40B4-BE49-F238E27FC236}">
                <a16:creationId xmlns:a16="http://schemas.microsoft.com/office/drawing/2014/main" id="{9ECB39F0-4920-5C22-FBC3-AD853F4ACD09}"/>
              </a:ext>
            </a:extLst>
          </p:cNvPr>
          <p:cNvGrpSpPr/>
          <p:nvPr/>
        </p:nvGrpSpPr>
        <p:grpSpPr>
          <a:xfrm>
            <a:off x="7366648" y="2335916"/>
            <a:ext cx="4570730" cy="2514600"/>
            <a:chOff x="6679693" y="2154332"/>
            <a:chExt cx="4570730" cy="2514600"/>
          </a:xfrm>
        </p:grpSpPr>
        <p:pic>
          <p:nvPicPr>
            <p:cNvPr id="18" name="object 7">
              <a:extLst>
                <a:ext uri="{FF2B5EF4-FFF2-40B4-BE49-F238E27FC236}">
                  <a16:creationId xmlns:a16="http://schemas.microsoft.com/office/drawing/2014/main" id="{95B60FA8-F2E1-1C83-295E-EBA312C0D732}"/>
                </a:ext>
              </a:extLst>
            </p:cNvPr>
            <p:cNvPicPr/>
            <p:nvPr/>
          </p:nvPicPr>
          <p:blipFill>
            <a:blip r:embed="rId3" cstate="print"/>
            <a:stretch>
              <a:fillRect/>
            </a:stretch>
          </p:blipFill>
          <p:spPr>
            <a:xfrm>
              <a:off x="6679693" y="2154332"/>
              <a:ext cx="4559808" cy="1581614"/>
            </a:xfrm>
            <a:prstGeom prst="rect">
              <a:avLst/>
            </a:prstGeom>
          </p:spPr>
        </p:pic>
        <p:pic>
          <p:nvPicPr>
            <p:cNvPr id="19" name="object 8">
              <a:extLst>
                <a:ext uri="{FF2B5EF4-FFF2-40B4-BE49-F238E27FC236}">
                  <a16:creationId xmlns:a16="http://schemas.microsoft.com/office/drawing/2014/main" id="{6A41801C-F483-9DDC-4794-EE71A4C19B21}"/>
                </a:ext>
              </a:extLst>
            </p:cNvPr>
            <p:cNvPicPr/>
            <p:nvPr/>
          </p:nvPicPr>
          <p:blipFill>
            <a:blip r:embed="rId4" cstate="print"/>
            <a:stretch>
              <a:fillRect/>
            </a:stretch>
          </p:blipFill>
          <p:spPr>
            <a:xfrm>
              <a:off x="6679693" y="3665842"/>
              <a:ext cx="4570476" cy="1002791"/>
            </a:xfrm>
            <a:prstGeom prst="rect">
              <a:avLst/>
            </a:prstGeom>
          </p:spPr>
        </p:pic>
      </p:grpSp>
      <p:graphicFrame>
        <p:nvGraphicFramePr>
          <p:cNvPr id="20" name="object 9">
            <a:extLst>
              <a:ext uri="{FF2B5EF4-FFF2-40B4-BE49-F238E27FC236}">
                <a16:creationId xmlns:a16="http://schemas.microsoft.com/office/drawing/2014/main" id="{B7FDA161-27DC-9D90-8A4F-8EDDAD2F4ECD}"/>
              </a:ext>
            </a:extLst>
          </p:cNvPr>
          <p:cNvGraphicFramePr>
            <a:graphicFrameLocks noGrp="1"/>
          </p:cNvGraphicFramePr>
          <p:nvPr>
            <p:extLst>
              <p:ext uri="{D42A27DB-BD31-4B8C-83A1-F6EECF244321}">
                <p14:modId xmlns:p14="http://schemas.microsoft.com/office/powerpoint/2010/main" val="172843996"/>
              </p:ext>
            </p:extLst>
          </p:nvPr>
        </p:nvGraphicFramePr>
        <p:xfrm>
          <a:off x="7355726" y="2054954"/>
          <a:ext cx="4570730" cy="2971165"/>
        </p:xfrm>
        <a:graphic>
          <a:graphicData uri="http://schemas.openxmlformats.org/drawingml/2006/table">
            <a:tbl>
              <a:tblPr firstRow="1" bandRow="1">
                <a:tableStyleId>{2D5ABB26-0587-4C30-8999-92F81FD0307C}</a:tableStyleId>
              </a:tblPr>
              <a:tblGrid>
                <a:gridCol w="4570730">
                  <a:extLst>
                    <a:ext uri="{9D8B030D-6E8A-4147-A177-3AD203B41FA5}">
                      <a16:colId xmlns:a16="http://schemas.microsoft.com/office/drawing/2014/main" val="20000"/>
                    </a:ext>
                  </a:extLst>
                </a:gridCol>
              </a:tblGrid>
              <a:tr h="2693670">
                <a:tc>
                  <a:txBody>
                    <a:bodyPr/>
                    <a:lstStyle/>
                    <a:p>
                      <a:pPr>
                        <a:lnSpc>
                          <a:spcPct val="100000"/>
                        </a:lnSpc>
                      </a:pPr>
                      <a:endParaRPr sz="1300" dirty="0">
                        <a:latin typeface="Times New Roman"/>
                        <a:cs typeface="Times New Roman"/>
                      </a:endParaRPr>
                    </a:p>
                  </a:txBody>
                  <a:tcPr marL="0" marR="0" marT="0" marB="0">
                    <a:lnL w="38100">
                      <a:solidFill>
                        <a:srgbClr val="FFC000"/>
                      </a:solidFill>
                      <a:prstDash val="solid"/>
                    </a:lnL>
                    <a:lnR w="38100">
                      <a:solidFill>
                        <a:srgbClr val="FFC000"/>
                      </a:solidFill>
                      <a:prstDash val="solid"/>
                    </a:lnR>
                    <a:lnT w="38100">
                      <a:solidFill>
                        <a:srgbClr val="FFC000"/>
                      </a:solidFill>
                      <a:prstDash val="solid"/>
                    </a:lnT>
                  </a:tcPr>
                </a:tc>
                <a:extLst>
                  <a:ext uri="{0D108BD9-81ED-4DB2-BD59-A6C34878D82A}">
                    <a16:rowId xmlns:a16="http://schemas.microsoft.com/office/drawing/2014/main" val="10000"/>
                  </a:ext>
                </a:extLst>
              </a:tr>
              <a:tr h="208915">
                <a:tc>
                  <a:txBody>
                    <a:bodyPr/>
                    <a:lstStyle/>
                    <a:p>
                      <a:pPr marL="100965">
                        <a:lnSpc>
                          <a:spcPts val="1295"/>
                        </a:lnSpc>
                        <a:spcBef>
                          <a:spcPts val="250"/>
                        </a:spcBef>
                      </a:pPr>
                      <a:r>
                        <a:rPr sz="1058" dirty="0">
                          <a:solidFill>
                            <a:srgbClr val="003477"/>
                          </a:solidFill>
                          <a:latin typeface="Arial"/>
                          <a:cs typeface="Arial"/>
                        </a:rPr>
                        <a:t>+ from 2026 : Route transport part of the émissions trading système</a:t>
                      </a:r>
                      <a:r>
                        <a:rPr sz="1058" spc="-20" dirty="0">
                          <a:solidFill>
                            <a:srgbClr val="003477"/>
                          </a:solidFill>
                          <a:latin typeface="Arial"/>
                          <a:cs typeface="Arial"/>
                        </a:rPr>
                        <a:t/>
                      </a:r>
                      <a:r>
                        <a:rPr sz="1058" dirty="0">
                          <a:solidFill>
                            <a:srgbClr val="003477"/>
                          </a:solidFill>
                          <a:latin typeface="Arial"/>
                          <a:cs typeface="Arial"/>
                        </a:rPr>
                        <a:t/>
                      </a:r>
                      <a:r>
                        <a:rPr sz="1058" spc="-20" dirty="0">
                          <a:solidFill>
                            <a:srgbClr val="003477"/>
                          </a:solidFill>
                          <a:latin typeface="Arial"/>
                          <a:cs typeface="Arial"/>
                        </a:rPr>
                        <a:t/>
                      </a:r>
                      <a:r>
                        <a:rPr sz="1058" dirty="0">
                          <a:solidFill>
                            <a:srgbClr val="003477"/>
                          </a:solidFill>
                          <a:latin typeface="Arial"/>
                          <a:cs typeface="Arial"/>
                        </a:rPr>
                        <a:t/>
                      </a:r>
                      <a:r>
                        <a:rPr sz="1058" spc="-20" dirty="0">
                          <a:solidFill>
                            <a:srgbClr val="003477"/>
                          </a:solidFill>
                          <a:latin typeface="Arial"/>
                          <a:cs typeface="Arial"/>
                        </a:rPr>
                        <a:t/>
                      </a:r>
                      <a:r>
                        <a:rPr sz="1058" dirty="0">
                          <a:solidFill>
                            <a:srgbClr val="003477"/>
                          </a:solidFill>
                          <a:latin typeface="Arial"/>
                          <a:cs typeface="Arial"/>
                        </a:rPr>
                        <a:t/>
                      </a:r>
                      <a:r>
                        <a:rPr sz="1058" spc="-20" dirty="0">
                          <a:solidFill>
                            <a:srgbClr val="003477"/>
                          </a:solidFill>
                          <a:latin typeface="Arial"/>
                          <a:cs typeface="Arial"/>
                        </a:rPr>
                        <a:t/>
                      </a:r>
                      <a:r>
                        <a:rPr sz="1058" dirty="0">
                          <a:solidFill>
                            <a:srgbClr val="003477"/>
                          </a:solidFill>
                          <a:latin typeface="Arial"/>
                          <a:cs typeface="Arial"/>
                        </a:rPr>
                        <a:t/>
                      </a:r>
                      <a:r>
                        <a:rPr sz="1058" spc="-25" dirty="0">
                          <a:solidFill>
                            <a:srgbClr val="003477"/>
                          </a:solidFill>
                          <a:latin typeface="Arial"/>
                          <a:cs typeface="Arial"/>
                        </a:rPr>
                        <a:t/>
                      </a:r>
                      <a:r>
                        <a:rPr sz="1058" dirty="0">
                          <a:solidFill>
                            <a:srgbClr val="003477"/>
                          </a:solidFill>
                          <a:latin typeface="Arial"/>
                          <a:cs typeface="Arial"/>
                        </a:rPr>
                        <a:t/>
                      </a:r>
                      <a:r>
                        <a:rPr sz="1058" spc="-25" dirty="0">
                          <a:solidFill>
                            <a:srgbClr val="003477"/>
                          </a:solidFill>
                          <a:latin typeface="Arial"/>
                          <a:cs typeface="Arial"/>
                        </a:rPr>
                        <a:t/>
                      </a:r>
                      <a:r>
                        <a:rPr sz="1058" dirty="0">
                          <a:solidFill>
                            <a:srgbClr val="003477"/>
                          </a:solidFill>
                          <a:latin typeface="Arial"/>
                          <a:cs typeface="Arial"/>
                        </a:rPr>
                        <a:t/>
                      </a:r>
                      <a:r>
                        <a:rPr sz="1058" spc="-25" dirty="0">
                          <a:solidFill>
                            <a:srgbClr val="003477"/>
                          </a:solidFill>
                          <a:latin typeface="Arial"/>
                          <a:cs typeface="Arial"/>
                        </a:rPr>
                        <a:t/>
                      </a:r>
                      <a:r>
                        <a:rPr sz="1058" dirty="0">
                          <a:solidFill>
                            <a:srgbClr val="003477"/>
                          </a:solidFill>
                          <a:latin typeface="Arial"/>
                          <a:cs typeface="Arial"/>
                        </a:rPr>
                        <a:t/>
                      </a:r>
                      <a:r>
                        <a:rPr sz="1058" spc="-20" dirty="0">
                          <a:solidFill>
                            <a:srgbClr val="003477"/>
                          </a:solidFill>
                          <a:latin typeface="Arial"/>
                          <a:cs typeface="Arial"/>
                        </a:rPr>
                        <a:t/>
                      </a:r>
                      <a:r>
                        <a:rPr sz="1058" spc="-10" dirty="0">
                          <a:solidFill>
                            <a:srgbClr val="003477"/>
                          </a:solidFill>
                          <a:latin typeface="Arial"/>
                          <a:cs typeface="Arial"/>
                        </a:rPr>
                        <a:t/>
                      </a:r>
                      <a:r>
                        <a:rPr sz="1058" spc="-40" dirty="0">
                          <a:solidFill>
                            <a:srgbClr val="003477"/>
                          </a:solidFill>
                          <a:latin typeface="Arial"/>
                          <a:cs typeface="Arial"/>
                        </a:rPr>
                        <a:t/>
                      </a:r>
                      <a:r>
                        <a:rPr sz="1058" spc="-10" dirty="0">
                          <a:solidFill>
                            <a:srgbClr val="003477"/>
                          </a:solidFill>
                          <a:latin typeface="Arial"/>
                          <a:cs typeface="Arial"/>
                        </a:rPr>
                        <a:t/>
                      </a:r>
                      <a:r>
                        <a:rPr sz="1058" spc="-40" dirty="0">
                          <a:solidFill>
                            <a:srgbClr val="003477"/>
                          </a:solidFill>
                          <a:latin typeface="Arial"/>
                          <a:cs typeface="Arial"/>
                        </a:rPr>
                        <a:t/>
                      </a:r>
                      <a:r>
                        <a:rPr sz="1058" spc="-10" dirty="0">
                          <a:solidFill>
                            <a:srgbClr val="003477"/>
                          </a:solidFill>
                          <a:latin typeface="Arial"/>
                          <a:cs typeface="Arial"/>
                        </a:rPr>
                        <a:t/>
                      </a:r>
                      <a:endParaRPr sz="1150" dirty="0">
                        <a:latin typeface="Arial"/>
                        <a:cs typeface="Arial"/>
                      </a:endParaRPr>
                    </a:p>
                  </a:txBody>
                  <a:tcPr marL="0" marR="0" marT="31750" marB="0">
                    <a:lnL w="38100">
                      <a:solidFill>
                        <a:srgbClr val="FFC000"/>
                      </a:solidFill>
                      <a:prstDash val="solid"/>
                    </a:lnL>
                    <a:lnR w="38100">
                      <a:solidFill>
                        <a:srgbClr val="FFC000"/>
                      </a:solidFill>
                      <a:prstDash val="solid"/>
                    </a:lnR>
                    <a:solidFill>
                      <a:srgbClr val="F5F5F5"/>
                    </a:solidFill>
                  </a:tcPr>
                </a:tc>
                <a:extLst>
                  <a:ext uri="{0D108BD9-81ED-4DB2-BD59-A6C34878D82A}">
                    <a16:rowId xmlns:a16="http://schemas.microsoft.com/office/drawing/2014/main" val="10001"/>
                  </a:ext>
                </a:extLst>
              </a:tr>
              <a:tr h="68580">
                <a:tc>
                  <a:txBody>
                    <a:bodyPr/>
                    <a:lstStyle/>
                    <a:p>
                      <a:pPr>
                        <a:lnSpc>
                          <a:spcPct val="100000"/>
                        </a:lnSpc>
                      </a:pPr>
                      <a:endParaRPr sz="200" dirty="0">
                        <a:latin typeface="Times New Roman"/>
                        <a:cs typeface="Times New Roman"/>
                      </a:endParaRPr>
                    </a:p>
                  </a:txBody>
                  <a:tcPr marL="0" marR="0" marT="0" marB="0">
                    <a:lnL w="38100">
                      <a:solidFill>
                        <a:srgbClr val="FFC000"/>
                      </a:solidFill>
                      <a:prstDash val="solid"/>
                    </a:lnL>
                    <a:lnR w="38100">
                      <a:solidFill>
                        <a:srgbClr val="FFC000"/>
                      </a:solidFill>
                      <a:prstDash val="solid"/>
                    </a:lnR>
                    <a:lnB w="38100">
                      <a:solidFill>
                        <a:srgbClr val="FFC000"/>
                      </a:solidFill>
                      <a:prstDash val="soli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306522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3F951C8-7404-F051-9E7F-5AA1A9C35D99}"/>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2944" spc="0" dirty="0">
                <a:solidFill>
                  <a:srgbClr val="F26211"/>
                </a:solidFill>
              </a:rPr>
              <a:t>Trafic et environnement</a:t>
            </a:r>
          </a:p>
          <a:p>
            <a:pPr marL="12700" hangingPunct="1">
              <a:lnSpc>
                <a:spcPct val="100000"/>
              </a:lnSpc>
              <a:spcBef>
                <a:spcPts val="135"/>
              </a:spcBef>
            </a:pPr>
            <a:r>
              <a:rPr lang="en-US" sz="2530" b="0" dirty="0">
                <a:latin typeface="Arial"/>
                <a:cs typeface="Arial"/>
              </a:rPr>
              <a:t>Cadre politique : le Pacte vert pour l’Europe</a:t>
            </a:r>
            <a:r>
              <a:rPr lang="en-US" sz="2530" b="0" spc="-25" dirty="0">
                <a:latin typeface="Arial"/>
                <a:cs typeface="Arial"/>
              </a:rPr>
              <a:t/>
            </a:r>
            <a:r>
              <a:rPr lang="en-US" sz="2530" b="0" dirty="0">
                <a:latin typeface="Arial"/>
                <a:cs typeface="Arial"/>
              </a:rPr>
              <a:t/>
            </a:r>
            <a:r>
              <a:rPr lang="en-US" sz="2530" b="0" spc="-25" dirty="0">
                <a:latin typeface="Arial"/>
                <a:cs typeface="Arial"/>
              </a:rPr>
              <a:t/>
            </a:r>
            <a:r>
              <a:rPr lang="en-US" sz="2530" b="0" dirty="0">
                <a:latin typeface="Arial"/>
                <a:cs typeface="Arial"/>
              </a:rPr>
              <a:t/>
            </a:r>
            <a:r>
              <a:rPr lang="en-US" sz="2530" b="0" spc="-20" dirty="0">
                <a:latin typeface="Arial"/>
                <a:cs typeface="Arial"/>
              </a:rPr>
              <a:t/>
            </a:r>
            <a:r>
              <a:rPr lang="en-US" sz="2530" b="0" dirty="0">
                <a:latin typeface="Arial"/>
                <a:cs typeface="Arial"/>
              </a:rPr>
              <a:t/>
            </a:r>
            <a:r>
              <a:rPr lang="en-US" sz="2530" b="0" spc="-30" dirty="0">
                <a:latin typeface="Arial"/>
                <a:cs typeface="Arial"/>
              </a:rPr>
              <a:t/>
            </a:r>
            <a:r>
              <a:rPr lang="en-US" sz="2530" b="0" dirty="0">
                <a:latin typeface="Arial"/>
                <a:cs typeface="Arial"/>
              </a:rPr>
              <a:t/>
            </a:r>
            <a:r>
              <a:rPr lang="en-US" sz="2530" b="0" spc="-20" dirty="0">
                <a:latin typeface="Arial"/>
                <a:cs typeface="Arial"/>
              </a:rPr>
              <a:t/>
            </a:r>
            <a:r>
              <a:rPr lang="en-US" sz="2530" b="0" dirty="0">
                <a:latin typeface="Arial"/>
                <a:cs typeface="Arial"/>
              </a:rPr>
              <a:t/>
            </a:r>
            <a:r>
              <a:rPr lang="en-US" sz="2530" b="0" spc="-25" dirty="0">
                <a:latin typeface="Arial"/>
                <a:cs typeface="Arial"/>
              </a:rPr>
              <a:t/>
            </a:r>
            <a:r>
              <a:rPr lang="en-US" sz="2530" b="0" spc="-20" dirty="0">
                <a:latin typeface="Arial"/>
                <a:cs typeface="Arial"/>
              </a:rPr>
              <a:t/>
            </a:r>
            <a:endParaRPr lang="en-US" sz="2750" dirty="0">
              <a:latin typeface="Arial"/>
              <a:cs typeface="Arial"/>
            </a:endParaRPr>
          </a:p>
        </p:txBody>
      </p:sp>
      <p:sp>
        <p:nvSpPr>
          <p:cNvPr id="7" name="object 3">
            <a:extLst>
              <a:ext uri="{FF2B5EF4-FFF2-40B4-BE49-F238E27FC236}">
                <a16:creationId xmlns:a16="http://schemas.microsoft.com/office/drawing/2014/main" id="{838F8C5C-A87F-D498-48A1-76DEF438B8A2}"/>
              </a:ext>
            </a:extLst>
          </p:cNvPr>
          <p:cNvSpPr txBox="1"/>
          <p:nvPr/>
        </p:nvSpPr>
        <p:spPr>
          <a:xfrm>
            <a:off x="380041" y="1397927"/>
            <a:ext cx="10616565" cy="4349909"/>
          </a:xfrm>
          <a:prstGeom prst="rect">
            <a:avLst/>
          </a:prstGeom>
        </p:spPr>
        <p:txBody>
          <a:bodyPr vert="horz" wrap="square" lIns="0" tIns="12700" rIns="0" bIns="0" rtlCol="0">
            <a:spAutoFit/>
          </a:bodyPr>
          <a:lstStyle/>
          <a:p>
            <a:pPr marL="12700">
              <a:lnSpc>
                <a:spcPct val="100000"/>
              </a:lnSpc>
              <a:spcBef>
                <a:spcPts val="100"/>
              </a:spcBef>
            </a:pPr>
            <a:r>
              <a:rPr b="1" dirty="0">
                <a:solidFill>
                  <a:srgbClr val="006B93"/>
                </a:solidFill>
                <a:latin typeface="+mj-lt"/>
                <a:cs typeface="Arial"/>
              </a:rPr>
              <a:t>Cadre politique : loi fédérale sur la protection du climat (KSG)</a:t>
            </a:r>
            <a:r>
              <a:rPr b="1" spc="-140" dirty="0">
                <a:solidFill>
                  <a:srgbClr val="006B93"/>
                </a:solidFill>
                <a:latin typeface="+mj-lt"/>
                <a:cs typeface="Arial"/>
              </a:rPr>
              <a:t/>
            </a:r>
            <a:r>
              <a:rPr b="1" dirty="0">
                <a:solidFill>
                  <a:srgbClr val="006B93"/>
                </a:solidFill>
                <a:latin typeface="+mj-lt"/>
                <a:cs typeface="Arial"/>
              </a:rPr>
              <a:t/>
            </a:r>
            <a:r>
              <a:rPr b="1" spc="-135" dirty="0">
                <a:solidFill>
                  <a:srgbClr val="006B93"/>
                </a:solidFill>
                <a:latin typeface="+mj-lt"/>
                <a:cs typeface="Arial"/>
              </a:rPr>
              <a:t/>
            </a:r>
            <a:r>
              <a:rPr b="1" dirty="0">
                <a:solidFill>
                  <a:srgbClr val="006B93"/>
                </a:solidFill>
                <a:latin typeface="+mj-lt"/>
                <a:cs typeface="Arial"/>
              </a:rPr>
              <a:t/>
            </a:r>
            <a:r>
              <a:rPr b="1" spc="-135" dirty="0">
                <a:solidFill>
                  <a:srgbClr val="006B93"/>
                </a:solidFill>
                <a:latin typeface="+mj-lt"/>
                <a:cs typeface="Arial"/>
              </a:rPr>
              <a:t/>
            </a:r>
            <a:r>
              <a:rPr b="1" dirty="0">
                <a:solidFill>
                  <a:srgbClr val="006B93"/>
                </a:solidFill>
                <a:latin typeface="+mj-lt"/>
                <a:cs typeface="Arial"/>
              </a:rPr>
              <a:t/>
            </a:r>
            <a:r>
              <a:rPr b="1" spc="-135" dirty="0">
                <a:solidFill>
                  <a:srgbClr val="006B93"/>
                </a:solidFill>
                <a:latin typeface="+mj-lt"/>
                <a:cs typeface="Arial"/>
              </a:rPr>
              <a:t/>
            </a:r>
            <a:r>
              <a:rPr b="1" dirty="0">
                <a:solidFill>
                  <a:srgbClr val="006B93"/>
                </a:solidFill>
                <a:latin typeface="+mj-lt"/>
                <a:cs typeface="Arial"/>
              </a:rPr>
              <a:t/>
            </a:r>
            <a:r>
              <a:rPr b="1" spc="-130" dirty="0">
                <a:solidFill>
                  <a:srgbClr val="006B93"/>
                </a:solidFill>
                <a:latin typeface="+mj-lt"/>
                <a:cs typeface="Arial"/>
              </a:rPr>
              <a:t/>
            </a:r>
            <a:r>
              <a:rPr b="1" dirty="0">
                <a:solidFill>
                  <a:srgbClr val="006B93"/>
                </a:solidFill>
                <a:latin typeface="+mj-lt"/>
                <a:cs typeface="Arial"/>
              </a:rPr>
              <a:t/>
            </a:r>
            <a:r>
              <a:rPr b="1" spc="-135" dirty="0">
                <a:solidFill>
                  <a:srgbClr val="006B93"/>
                </a:solidFill>
                <a:latin typeface="+mj-lt"/>
                <a:cs typeface="Arial"/>
              </a:rPr>
              <a:t/>
            </a:r>
            <a:r>
              <a:rPr b="1" dirty="0">
                <a:solidFill>
                  <a:srgbClr val="006B93"/>
                </a:solidFill>
                <a:latin typeface="+mj-lt"/>
                <a:cs typeface="Arial"/>
              </a:rPr>
              <a:t/>
            </a:r>
            <a:r>
              <a:rPr b="1" spc="-135" dirty="0">
                <a:solidFill>
                  <a:srgbClr val="006B93"/>
                </a:solidFill>
                <a:latin typeface="+mj-lt"/>
                <a:cs typeface="Arial"/>
              </a:rPr>
              <a:t/>
            </a:r>
            <a:r>
              <a:rPr b="1" spc="-10" dirty="0">
                <a:solidFill>
                  <a:srgbClr val="006B93"/>
                </a:solidFill>
                <a:latin typeface="+mj-lt"/>
                <a:cs typeface="Arial"/>
              </a:rPr>
              <a:t/>
            </a:r>
            <a:endParaRPr b="1" dirty="0">
              <a:latin typeface="+mj-lt"/>
              <a:cs typeface="Arial"/>
            </a:endParaRPr>
          </a:p>
          <a:p>
            <a:pPr marL="24130" marR="444500">
              <a:lnSpc>
                <a:spcPts val="2010"/>
              </a:lnSpc>
              <a:spcBef>
                <a:spcPts val="2065"/>
              </a:spcBef>
            </a:pPr>
            <a:r>
              <a:rPr sz="1610" dirty="0">
                <a:cs typeface="Arial"/>
              </a:rPr>
              <a:t>The amended Climat Protection Act 2021 stipulates a reduction in émissions in the transport secteur by by 48% in 2030 compared to 1990.</a:t>
            </a:r>
            <a:r>
              <a:rPr sz="1610" spc="-60" dirty="0">
                <a:cs typeface="Arial"/>
              </a:rPr>
              <a:t/>
            </a:r>
            <a:r>
              <a:rPr sz="1610" dirty="0">
                <a:solidFill>
                  <a:srgbClr val="006B93"/>
                </a:solidFill>
                <a:cs typeface="Arial"/>
              </a:rPr>
              <a:t/>
            </a:r>
            <a:r>
              <a:rPr sz="1610" spc="-60" dirty="0">
                <a:solidFill>
                  <a:srgbClr val="006B93"/>
                </a:solidFill>
                <a:cs typeface="Arial"/>
              </a:rPr>
              <a:t/>
            </a:r>
            <a:r>
              <a:rPr sz="1610" dirty="0">
                <a:solidFill>
                  <a:srgbClr val="006B93"/>
                </a:solidFill>
                <a:cs typeface="Arial"/>
              </a:rPr>
              <a:t/>
            </a:r>
            <a:r>
              <a:rPr sz="1610" spc="-55" dirty="0">
                <a:solidFill>
                  <a:srgbClr val="006B93"/>
                </a:solidFill>
                <a:cs typeface="Arial"/>
              </a:rPr>
              <a:t/>
            </a:r>
            <a:r>
              <a:rPr sz="1610" dirty="0">
                <a:solidFill>
                  <a:srgbClr val="006B93"/>
                </a:solidFill>
                <a:cs typeface="Arial"/>
              </a:rPr>
              <a:t/>
            </a:r>
            <a:r>
              <a:rPr sz="1610" spc="-60" dirty="0">
                <a:solidFill>
                  <a:srgbClr val="006B93"/>
                </a:solidFill>
                <a:cs typeface="Arial"/>
              </a:rPr>
              <a:t/>
            </a:r>
            <a:r>
              <a:rPr sz="1610" dirty="0">
                <a:solidFill>
                  <a:srgbClr val="006B93"/>
                </a:solidFill>
                <a:cs typeface="Arial"/>
              </a:rPr>
              <a:t/>
            </a:r>
            <a:r>
              <a:rPr sz="1610" spc="-60" dirty="0">
                <a:solidFill>
                  <a:srgbClr val="006B93"/>
                </a:solidFill>
                <a:cs typeface="Arial"/>
              </a:rPr>
              <a:t/>
            </a:r>
            <a:r>
              <a:rPr sz="1610" dirty="0">
                <a:solidFill>
                  <a:srgbClr val="006B93"/>
                </a:solidFill>
                <a:cs typeface="Arial"/>
              </a:rPr>
              <a:t/>
            </a:r>
            <a:r>
              <a:rPr sz="1610" spc="-55" dirty="0">
                <a:solidFill>
                  <a:srgbClr val="006B93"/>
                </a:solidFill>
                <a:cs typeface="Arial"/>
              </a:rPr>
              <a:t/>
            </a:r>
            <a:r>
              <a:rPr sz="1610" dirty="0">
                <a:cs typeface="Arial"/>
              </a:rPr>
              <a:t/>
            </a:r>
            <a:r>
              <a:rPr sz="1610" spc="-60" dirty="0">
                <a:cs typeface="Arial"/>
              </a:rPr>
              <a:t/>
            </a:r>
            <a:r>
              <a:rPr sz="1610" dirty="0">
                <a:cs typeface="Arial"/>
              </a:rPr>
              <a:t/>
            </a:r>
            <a:r>
              <a:rPr sz="1610" spc="-60" dirty="0">
                <a:cs typeface="Arial"/>
              </a:rPr>
              <a:t/>
            </a:r>
            <a:r>
              <a:rPr sz="1610" dirty="0">
                <a:cs typeface="Arial"/>
              </a:rPr>
              <a:t/>
            </a:r>
            <a:r>
              <a:rPr sz="1610" spc="-55" dirty="0">
                <a:cs typeface="Arial"/>
              </a:rPr>
              <a:t/>
            </a:r>
            <a:r>
              <a:rPr sz="1610" dirty="0">
                <a:cs typeface="Arial"/>
              </a:rPr>
              <a:t/>
            </a:r>
            <a:r>
              <a:rPr sz="1610" spc="-60" dirty="0">
                <a:cs typeface="Arial"/>
              </a:rPr>
              <a:t/>
            </a:r>
            <a:r>
              <a:rPr sz="1610" dirty="0">
                <a:cs typeface="Arial"/>
              </a:rPr>
              <a:t/>
            </a:r>
            <a:r>
              <a:rPr sz="1610" spc="-60" dirty="0">
                <a:cs typeface="Arial"/>
              </a:rPr>
              <a:t/>
            </a:r>
            <a:r>
              <a:rPr sz="1610" dirty="0">
                <a:cs typeface="Arial"/>
              </a:rPr>
              <a:t/>
            </a:r>
            <a:r>
              <a:rPr sz="1610" spc="-55" dirty="0">
                <a:cs typeface="Arial"/>
              </a:rPr>
              <a:t/>
            </a:r>
            <a:r>
              <a:rPr sz="1610" dirty="0">
                <a:cs typeface="Arial"/>
              </a:rPr>
              <a:t/>
            </a:r>
            <a:r>
              <a:rPr sz="1610" spc="-60" dirty="0">
                <a:cs typeface="Arial"/>
              </a:rPr>
              <a:t/>
            </a:r>
            <a:r>
              <a:rPr sz="1610" dirty="0">
                <a:cs typeface="Arial"/>
              </a:rPr>
              <a:t/>
            </a:r>
            <a:r>
              <a:rPr sz="1610" spc="-55" dirty="0">
                <a:cs typeface="Arial"/>
              </a:rPr>
              <a:t/>
            </a:r>
            <a:r>
              <a:rPr sz="1610" dirty="0">
                <a:cs typeface="Arial"/>
              </a:rPr>
              <a:t/>
            </a:r>
            <a:r>
              <a:rPr sz="1610" spc="-60" dirty="0">
                <a:cs typeface="Arial"/>
              </a:rPr>
              <a:t/>
            </a:r>
            <a:r>
              <a:rPr sz="1610" spc="-25" dirty="0">
                <a:cs typeface="Arial"/>
              </a:rPr>
              <a:t/>
            </a:r>
            <a:r>
              <a:rPr sz="1610" dirty="0">
                <a:cs typeface="Arial"/>
              </a:rPr>
              <a:t/>
            </a:r>
            <a:r>
              <a:rPr sz="1610" spc="105" dirty="0">
                <a:cs typeface="Arial"/>
              </a:rPr>
              <a:t/>
            </a:r>
            <a:r>
              <a:rPr sz="1610" spc="55" dirty="0">
                <a:cs typeface="Arial"/>
              </a:rPr>
              <a:t/>
            </a:r>
            <a:r>
              <a:rPr sz="1610" spc="120" dirty="0">
                <a:cs typeface="Arial"/>
              </a:rPr>
              <a:t/>
            </a:r>
            <a:r>
              <a:rPr sz="1610" dirty="0">
                <a:cs typeface="Arial"/>
              </a:rPr>
              <a:t/>
            </a:r>
            <a:r>
              <a:rPr sz="1610" spc="120" dirty="0">
                <a:cs typeface="Arial"/>
              </a:rPr>
              <a:t/>
            </a:r>
            <a:r>
              <a:rPr sz="1610" dirty="0">
                <a:cs typeface="Arial"/>
              </a:rPr>
              <a:t/>
            </a:r>
            <a:r>
              <a:rPr sz="1610" spc="130" dirty="0">
                <a:cs typeface="Arial"/>
              </a:rPr>
              <a:t/>
            </a:r>
            <a:r>
              <a:rPr sz="1610" dirty="0">
                <a:cs typeface="Arial"/>
              </a:rPr>
              <a:t/>
            </a:r>
            <a:r>
              <a:rPr sz="1610" spc="120" dirty="0">
                <a:cs typeface="Arial"/>
              </a:rPr>
              <a:t/>
            </a:r>
            <a:r>
              <a:rPr sz="1610" dirty="0">
                <a:cs typeface="Arial"/>
              </a:rPr>
              <a:t/>
            </a:r>
            <a:r>
              <a:rPr sz="1610" spc="120" dirty="0">
                <a:cs typeface="Arial"/>
              </a:rPr>
              <a:t/>
            </a:r>
            <a:r>
              <a:rPr sz="1610" spc="-10" dirty="0">
                <a:cs typeface="Arial"/>
              </a:rPr>
              <a:t/>
            </a:r>
            <a:endParaRPr sz="1750" dirty="0">
              <a:cs typeface="Arial"/>
            </a:endParaRPr>
          </a:p>
          <a:p>
            <a:pPr marL="24130" marR="5080">
              <a:lnSpc>
                <a:spcPts val="1889"/>
              </a:lnSpc>
              <a:spcBef>
                <a:spcPts val="995"/>
              </a:spcBef>
            </a:pPr>
            <a:r>
              <a:rPr sz="1610" dirty="0">
                <a:cs typeface="Arial"/>
              </a:rPr>
              <a:t>The German government's Climat Action Program 2030 structures the mesures to achieve this objectif in six fields of action :</a:t>
            </a:r>
            <a:r>
              <a:rPr sz="1610" spc="-60" dirty="0">
                <a:cs typeface="Arial"/>
              </a:rPr>
              <a:t/>
            </a:r>
            <a:r>
              <a:rPr sz="1610" dirty="0">
                <a:cs typeface="Arial"/>
              </a:rPr>
              <a:t/>
            </a:r>
            <a:r>
              <a:rPr sz="1610" spc="-60" dirty="0">
                <a:cs typeface="Arial"/>
              </a:rPr>
              <a:t/>
            </a:r>
            <a:r>
              <a:rPr sz="1610" dirty="0">
                <a:cs typeface="Arial"/>
              </a:rPr>
              <a:t/>
            </a:r>
            <a:r>
              <a:rPr sz="1610" spc="-60" dirty="0">
                <a:cs typeface="Arial"/>
              </a:rPr>
              <a:t/>
            </a:r>
            <a:r>
              <a:rPr sz="1610" dirty="0">
                <a:solidFill>
                  <a:srgbClr val="006B93"/>
                </a:solidFill>
                <a:cs typeface="Arial"/>
              </a:rPr>
              <a:t/>
            </a:r>
            <a:r>
              <a:rPr sz="1610" spc="-60" dirty="0">
                <a:solidFill>
                  <a:srgbClr val="006B93"/>
                </a:solidFill>
                <a:cs typeface="Arial"/>
              </a:rPr>
              <a:t/>
            </a:r>
            <a:r>
              <a:rPr sz="1610" dirty="0">
                <a:solidFill>
                  <a:srgbClr val="006B93"/>
                </a:solidFill>
                <a:cs typeface="Arial"/>
              </a:rPr>
              <a:t/>
            </a:r>
            <a:r>
              <a:rPr sz="1610" spc="-55" dirty="0">
                <a:solidFill>
                  <a:srgbClr val="006B93"/>
                </a:solidFill>
                <a:cs typeface="Arial"/>
              </a:rPr>
              <a:t/>
            </a:r>
            <a:r>
              <a:rPr sz="1610" dirty="0">
                <a:solidFill>
                  <a:srgbClr val="006B93"/>
                </a:solidFill>
                <a:cs typeface="Arial"/>
              </a:rPr>
              <a:t/>
            </a:r>
            <a:r>
              <a:rPr sz="1610" spc="-65" dirty="0">
                <a:solidFill>
                  <a:srgbClr val="006B93"/>
                </a:solidFill>
                <a:cs typeface="Arial"/>
              </a:rPr>
              <a:t/>
            </a:r>
            <a:r>
              <a:rPr sz="1610" dirty="0">
                <a:solidFill>
                  <a:srgbClr val="006B93"/>
                </a:solidFill>
                <a:cs typeface="Arial"/>
              </a:rPr>
              <a:t/>
            </a:r>
            <a:r>
              <a:rPr sz="1610" spc="-60" dirty="0">
                <a:solidFill>
                  <a:srgbClr val="006B93"/>
                </a:solidFill>
                <a:cs typeface="Arial"/>
              </a:rPr>
              <a:t/>
            </a:r>
            <a:r>
              <a:rPr sz="1610" dirty="0">
                <a:cs typeface="Arial"/>
              </a:rPr>
              <a:t/>
            </a:r>
            <a:r>
              <a:rPr sz="1610" spc="-55" dirty="0">
                <a:cs typeface="Arial"/>
              </a:rPr>
              <a:t/>
            </a:r>
            <a:r>
              <a:rPr sz="1610" dirty="0">
                <a:cs typeface="Arial"/>
              </a:rPr>
              <a:t/>
            </a:r>
            <a:r>
              <a:rPr sz="1610" spc="-60" dirty="0">
                <a:cs typeface="Arial"/>
              </a:rPr>
              <a:t/>
            </a:r>
            <a:r>
              <a:rPr sz="1610" dirty="0">
                <a:cs typeface="Arial"/>
              </a:rPr>
              <a:t/>
            </a:r>
            <a:r>
              <a:rPr sz="1610" spc="-60" dirty="0">
                <a:cs typeface="Arial"/>
              </a:rPr>
              <a:t/>
            </a:r>
            <a:r>
              <a:rPr sz="1610" dirty="0">
                <a:cs typeface="Arial"/>
              </a:rPr>
              <a:t/>
            </a:r>
            <a:r>
              <a:rPr sz="1610" spc="-60" dirty="0">
                <a:cs typeface="Arial"/>
              </a:rPr>
              <a:t/>
            </a:r>
            <a:r>
              <a:rPr sz="1610" dirty="0">
                <a:cs typeface="Arial"/>
              </a:rPr>
              <a:t/>
            </a:r>
            <a:r>
              <a:rPr sz="1610" spc="-55" dirty="0">
                <a:cs typeface="Arial"/>
              </a:rPr>
              <a:t/>
            </a:r>
            <a:r>
              <a:rPr sz="1610" dirty="0">
                <a:cs typeface="Arial"/>
              </a:rPr>
              <a:t/>
            </a:r>
            <a:r>
              <a:rPr sz="1610" spc="-60" dirty="0">
                <a:cs typeface="Arial"/>
              </a:rPr>
              <a:t/>
            </a:r>
            <a:r>
              <a:rPr sz="1610" dirty="0">
                <a:cs typeface="Arial"/>
              </a:rPr>
              <a:t/>
            </a:r>
            <a:r>
              <a:rPr sz="1610" spc="-60" dirty="0">
                <a:cs typeface="Arial"/>
              </a:rPr>
              <a:t/>
            </a:r>
            <a:r>
              <a:rPr sz="1610" dirty="0">
                <a:cs typeface="Arial"/>
              </a:rPr>
              <a:t/>
            </a:r>
            <a:r>
              <a:rPr sz="1610" spc="-60" dirty="0">
                <a:cs typeface="Arial"/>
              </a:rPr>
              <a:t/>
            </a:r>
            <a:r>
              <a:rPr sz="1610" spc="-25" dirty="0">
                <a:cs typeface="Arial"/>
              </a:rPr>
              <a:t/>
            </a:r>
            <a:r>
              <a:rPr sz="1610" dirty="0">
                <a:cs typeface="Arial"/>
              </a:rPr>
              <a:t/>
            </a:r>
            <a:r>
              <a:rPr sz="1610" spc="-30" dirty="0">
                <a:cs typeface="Arial"/>
              </a:rPr>
              <a:t/>
            </a:r>
            <a:r>
              <a:rPr sz="1610" dirty="0">
                <a:cs typeface="Arial"/>
              </a:rPr>
              <a:t/>
            </a:r>
            <a:r>
              <a:rPr sz="1610" spc="-30" dirty="0">
                <a:cs typeface="Arial"/>
              </a:rPr>
              <a:t/>
            </a:r>
            <a:r>
              <a:rPr sz="1610" spc="-10" dirty="0">
                <a:cs typeface="Arial"/>
              </a:rPr>
              <a:t/>
            </a:r>
            <a:endParaRPr sz="1750" dirty="0">
              <a:cs typeface="Arial"/>
            </a:endParaRPr>
          </a:p>
          <a:p>
            <a:pPr marL="311150" indent="-287020">
              <a:lnSpc>
                <a:spcPct val="100000"/>
              </a:lnSpc>
              <a:spcBef>
                <a:spcPts val="800"/>
              </a:spcBef>
              <a:buClr>
                <a:srgbClr val="006B93"/>
              </a:buClr>
              <a:buSzPct val="102857"/>
              <a:buChar char="•"/>
              <a:tabLst>
                <a:tab pos="311150" algn="l"/>
              </a:tabLst>
            </a:pPr>
            <a:r>
              <a:rPr sz="1472" dirty="0"/>
              <a:t>Voyageurs transport : strengthening the environnemental réseau</a:t>
            </a:r>
          </a:p>
          <a:p>
            <a:pPr marL="311150" indent="-287020">
              <a:lnSpc>
                <a:spcPct val="100000"/>
              </a:lnSpc>
              <a:spcBef>
                <a:spcPts val="840"/>
              </a:spcBef>
              <a:buClr>
                <a:srgbClr val="006B93"/>
              </a:buClr>
              <a:buSzPct val="102857"/>
              <a:buChar char="•"/>
              <a:tabLst>
                <a:tab pos="311150" algn="l"/>
              </a:tabLst>
            </a:pPr>
            <a:r>
              <a:rPr sz="1472" dirty="0"/>
              <a:t>Fret transport : shifting transportation to rail and inland voies navigables</a:t>
            </a:r>
          </a:p>
          <a:p>
            <a:pPr marL="311150" indent="-287020">
              <a:lnSpc>
                <a:spcPct val="100000"/>
              </a:lnSpc>
              <a:spcBef>
                <a:spcPts val="830"/>
              </a:spcBef>
              <a:buClr>
                <a:srgbClr val="006B93"/>
              </a:buClr>
              <a:buSzPct val="102857"/>
              <a:buChar char="•"/>
              <a:tabLst>
                <a:tab pos="311150" algn="l"/>
              </a:tabLst>
            </a:pPr>
            <a:r>
              <a:rPr sz="1472" dirty="0"/>
              <a:t>Alternative carburants : biofuels and e-fuels in air, navire and heavy marchandises transport</a:t>
            </a:r>
          </a:p>
          <a:p>
            <a:pPr marL="311150" indent="-287020">
              <a:lnSpc>
                <a:spcPct val="100000"/>
              </a:lnSpc>
              <a:spcBef>
                <a:spcPts val="830"/>
              </a:spcBef>
              <a:buClr>
                <a:srgbClr val="006B93"/>
              </a:buClr>
              <a:buSzPct val="102857"/>
              <a:buChar char="•"/>
              <a:tabLst>
                <a:tab pos="311150" algn="l"/>
              </a:tabLst>
            </a:pPr>
            <a:r>
              <a:rPr sz="1472" dirty="0"/>
              <a:t>Voyageurs voitures : increasing the proportion of électrique voitures</a:t>
            </a:r>
          </a:p>
          <a:p>
            <a:pPr marL="311150" indent="-287020">
              <a:lnSpc>
                <a:spcPct val="100000"/>
              </a:lnSpc>
              <a:spcBef>
                <a:spcPts val="840"/>
              </a:spcBef>
              <a:buClr>
                <a:srgbClr val="006B93"/>
              </a:buClr>
              <a:buSzPct val="102857"/>
              <a:buChar char="•"/>
              <a:tabLst>
                <a:tab pos="311150" algn="l"/>
              </a:tabLst>
            </a:pPr>
            <a:r>
              <a:rPr sz="1472" dirty="0"/>
              <a:t>Commercial véhicules : Camions with climate-friendly drives</a:t>
            </a:r>
          </a:p>
          <a:p>
            <a:pPr marL="310515" indent="-286385">
              <a:lnSpc>
                <a:spcPct val="100000"/>
              </a:lnSpc>
              <a:spcBef>
                <a:spcPts val="835"/>
              </a:spcBef>
              <a:buClr>
                <a:srgbClr val="006B93"/>
              </a:buClr>
              <a:buSzPct val="102857"/>
              <a:buChar char="•"/>
              <a:tabLst>
                <a:tab pos="310515" algn="l"/>
              </a:tabLst>
            </a:pPr>
            <a:r>
              <a:rPr sz="1472" dirty="0"/>
              <a:t>Digital networking : e.g. linking different modes of transport via digital mobilité platforms</a:t>
            </a:r>
          </a:p>
        </p:txBody>
      </p:sp>
    </p:spTree>
    <p:extLst>
      <p:ext uri="{BB962C8B-B14F-4D97-AF65-F5344CB8AC3E}">
        <p14:creationId xmlns:p14="http://schemas.microsoft.com/office/powerpoint/2010/main" val="285424475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C6BD7C7F-34F1-8254-C533-EF9E22C3B7E8}"/>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2944" spc="0" dirty="0">
                <a:solidFill>
                  <a:srgbClr val="F26211"/>
                </a:solidFill>
              </a:rPr>
              <a:t>Trafic et environnement</a:t>
            </a:r>
          </a:p>
          <a:p>
            <a:pPr marL="12700" hangingPunct="1">
              <a:lnSpc>
                <a:spcPct val="100000"/>
              </a:lnSpc>
              <a:spcBef>
                <a:spcPts val="135"/>
              </a:spcBef>
            </a:pPr>
            <a:r>
              <a:rPr lang="en-US" sz="2530" b="0" dirty="0">
                <a:latin typeface="Arial"/>
                <a:cs typeface="Arial"/>
              </a:rPr>
              <a:t>Transition des transports / du trafic</a:t>
            </a:r>
            <a:endParaRPr lang="en-US" sz="2750" dirty="0">
              <a:latin typeface="Arial"/>
              <a:cs typeface="Arial"/>
            </a:endParaRPr>
          </a:p>
        </p:txBody>
      </p:sp>
      <p:pic>
        <p:nvPicPr>
          <p:cNvPr id="5" name="object 5">
            <a:extLst>
              <a:ext uri="{FF2B5EF4-FFF2-40B4-BE49-F238E27FC236}">
                <a16:creationId xmlns:a16="http://schemas.microsoft.com/office/drawing/2014/main" id="{7CEA64B3-5E89-0F71-DB51-03BFC88BAD8C}"/>
              </a:ext>
            </a:extLst>
          </p:cNvPr>
          <p:cNvPicPr/>
          <p:nvPr/>
        </p:nvPicPr>
        <p:blipFill>
          <a:blip r:embed="rId2" cstate="print"/>
          <a:stretch>
            <a:fillRect/>
          </a:stretch>
        </p:blipFill>
        <p:spPr>
          <a:xfrm>
            <a:off x="5067681" y="1651973"/>
            <a:ext cx="5981700" cy="3162300"/>
          </a:xfrm>
          <a:prstGeom prst="rect">
            <a:avLst/>
          </a:prstGeom>
        </p:spPr>
      </p:pic>
      <p:sp>
        <p:nvSpPr>
          <p:cNvPr id="6" name="object 3">
            <a:extLst>
              <a:ext uri="{FF2B5EF4-FFF2-40B4-BE49-F238E27FC236}">
                <a16:creationId xmlns:a16="http://schemas.microsoft.com/office/drawing/2014/main" id="{63FF2A1C-5F8D-179A-E772-677891C6CE29}"/>
              </a:ext>
            </a:extLst>
          </p:cNvPr>
          <p:cNvSpPr txBox="1"/>
          <p:nvPr/>
        </p:nvSpPr>
        <p:spPr>
          <a:xfrm>
            <a:off x="501650" y="1565274"/>
            <a:ext cx="4395470" cy="2702663"/>
          </a:xfrm>
          <a:prstGeom prst="rect">
            <a:avLst/>
          </a:prstGeom>
        </p:spPr>
        <p:txBody>
          <a:bodyPr vert="horz" wrap="square" lIns="0" tIns="98425" rIns="0" bIns="0" rtlCol="0">
            <a:spAutoFit/>
          </a:bodyPr>
          <a:lstStyle/>
          <a:p>
            <a:pPr marL="12700">
              <a:lnSpc>
                <a:spcPct val="100000"/>
              </a:lnSpc>
              <a:spcBef>
                <a:spcPts val="775"/>
              </a:spcBef>
            </a:pPr>
            <a:r>
              <a:rPr sz="1610" dirty="0">
                <a:solidFill>
                  <a:srgbClr val="006B93"/>
                </a:solidFill>
                <a:latin typeface="Arial Black"/>
                <a:cs typeface="Arial Black"/>
              </a:rPr>
              <a:t>Transition du trafic</a:t>
            </a:r>
            <a:r>
              <a:rPr sz="1610" spc="-114" dirty="0">
                <a:solidFill>
                  <a:srgbClr val="006B93"/>
                </a:solidFill>
                <a:latin typeface="Arial Black"/>
                <a:cs typeface="Arial Black"/>
              </a:rPr>
              <a:t/>
            </a:r>
            <a:r>
              <a:rPr lang="en-US" sz="1610" spc="-10" dirty="0">
                <a:solidFill>
                  <a:srgbClr val="006B93"/>
                </a:solidFill>
                <a:latin typeface="Arial Black"/>
                <a:cs typeface="Arial Black"/>
              </a:rPr>
              <a:t/>
            </a:r>
            <a:endParaRPr sz="1750" dirty="0">
              <a:latin typeface="Arial Black"/>
              <a:cs typeface="Arial Black"/>
            </a:endParaRPr>
          </a:p>
          <a:p>
            <a:pPr marL="12700" marR="529590">
              <a:lnSpc>
                <a:spcPts val="1889"/>
              </a:lnSpc>
              <a:spcBef>
                <a:spcPts val="915"/>
              </a:spcBef>
            </a:pPr>
            <a:r>
              <a:rPr sz="1610" dirty="0">
                <a:latin typeface="Arial"/>
                <a:cs typeface="Arial"/>
              </a:rPr>
              <a:t>= the processus towards a durable transport système</a:t>
            </a:r>
            <a:r>
              <a:rPr sz="1610" spc="-40" dirty="0">
                <a:latin typeface="Arial"/>
                <a:cs typeface="Arial"/>
              </a:rPr>
              <a:t/>
            </a:r>
            <a:r>
              <a:rPr sz="1610" dirty="0">
                <a:latin typeface="Arial"/>
                <a:cs typeface="Arial"/>
              </a:rPr>
              <a:t/>
            </a:r>
            <a:r>
              <a:rPr sz="1610" spc="-40" dirty="0">
                <a:latin typeface="Arial"/>
                <a:cs typeface="Arial"/>
              </a:rPr>
              <a:t/>
            </a:r>
            <a:r>
              <a:rPr sz="1610" dirty="0">
                <a:latin typeface="Arial"/>
                <a:cs typeface="Arial"/>
              </a:rPr>
              <a:t/>
            </a:r>
            <a:r>
              <a:rPr sz="1610" spc="-40" dirty="0">
                <a:latin typeface="Arial"/>
                <a:cs typeface="Arial"/>
              </a:rPr>
              <a:t/>
            </a:r>
            <a:r>
              <a:rPr sz="1610" dirty="0">
                <a:latin typeface="Arial"/>
                <a:cs typeface="Arial"/>
              </a:rPr>
              <a:t/>
            </a:r>
            <a:r>
              <a:rPr sz="1610" spc="-40" dirty="0">
                <a:latin typeface="Arial"/>
                <a:cs typeface="Arial"/>
              </a:rPr>
              <a:t/>
            </a:r>
            <a:r>
              <a:rPr sz="1610" dirty="0">
                <a:latin typeface="Arial"/>
                <a:cs typeface="Arial"/>
              </a:rPr>
              <a:t/>
            </a:r>
            <a:r>
              <a:rPr sz="1610" spc="-40" dirty="0">
                <a:latin typeface="Arial"/>
                <a:cs typeface="Arial"/>
              </a:rPr>
              <a:t/>
            </a:r>
            <a:r>
              <a:rPr sz="1610" spc="-10" dirty="0">
                <a:latin typeface="Arial"/>
                <a:cs typeface="Arial"/>
              </a:rPr>
              <a:t/>
            </a:r>
            <a:r>
              <a:rPr sz="1610" spc="-105" dirty="0">
                <a:latin typeface="Arial"/>
                <a:cs typeface="Arial"/>
              </a:rPr>
              <a:t/>
            </a:r>
            <a:r>
              <a:rPr sz="1610" spc="-10" dirty="0">
                <a:latin typeface="Arial"/>
                <a:cs typeface="Arial"/>
              </a:rPr>
              <a:t/>
            </a:r>
            <a:endParaRPr sz="1750" dirty="0">
              <a:latin typeface="Arial"/>
              <a:cs typeface="Arial"/>
            </a:endParaRPr>
          </a:p>
          <a:p>
            <a:pPr marL="12700" marR="5080">
              <a:lnSpc>
                <a:spcPts val="1889"/>
              </a:lnSpc>
              <a:spcBef>
                <a:spcPts val="994"/>
              </a:spcBef>
            </a:pPr>
            <a:r>
              <a:rPr sz="1610" dirty="0">
                <a:latin typeface="Arial"/>
                <a:cs typeface="Arial"/>
              </a:rPr>
              <a:t>All trois aspects of sustainability must be taken into account :</a:t>
            </a:r>
            <a:r>
              <a:rPr sz="1610" spc="-30" dirty="0">
                <a:latin typeface="Arial"/>
                <a:cs typeface="Arial"/>
              </a:rPr>
              <a:t/>
            </a:r>
            <a:r>
              <a:rPr sz="1610" dirty="0">
                <a:latin typeface="Arial"/>
                <a:cs typeface="Arial"/>
              </a:rPr>
              <a:t/>
            </a:r>
            <a:r>
              <a:rPr sz="1610" spc="-30" dirty="0">
                <a:latin typeface="Arial"/>
                <a:cs typeface="Arial"/>
              </a:rPr>
              <a:t/>
            </a:r>
            <a:r>
              <a:rPr sz="1610" dirty="0">
                <a:latin typeface="Arial"/>
                <a:cs typeface="Arial"/>
              </a:rPr>
              <a:t/>
            </a:r>
            <a:r>
              <a:rPr sz="1610" spc="-35" dirty="0">
                <a:latin typeface="Arial"/>
                <a:cs typeface="Arial"/>
              </a:rPr>
              <a:t/>
            </a:r>
            <a:r>
              <a:rPr sz="1610" dirty="0">
                <a:latin typeface="Arial"/>
                <a:cs typeface="Arial"/>
              </a:rPr>
              <a:t/>
            </a:r>
            <a:r>
              <a:rPr sz="1610" spc="-35" dirty="0">
                <a:latin typeface="Arial"/>
                <a:cs typeface="Arial"/>
              </a:rPr>
              <a:t/>
            </a:r>
            <a:r>
              <a:rPr sz="1610" spc="-10" dirty="0">
                <a:latin typeface="Arial"/>
                <a:cs typeface="Arial"/>
              </a:rPr>
              <a:t/>
            </a:r>
            <a:r>
              <a:rPr sz="1610" spc="-30" dirty="0">
                <a:latin typeface="Arial"/>
                <a:cs typeface="Arial"/>
              </a:rPr>
              <a:t/>
            </a:r>
            <a:r>
              <a:rPr sz="1610" dirty="0">
                <a:latin typeface="Arial"/>
                <a:cs typeface="Arial"/>
              </a:rPr>
              <a:t/>
            </a:r>
            <a:r>
              <a:rPr sz="1610" spc="-30" dirty="0">
                <a:latin typeface="Arial"/>
                <a:cs typeface="Arial"/>
              </a:rPr>
              <a:t/>
            </a:r>
            <a:r>
              <a:rPr sz="1610" spc="-25" dirty="0">
                <a:latin typeface="Arial"/>
                <a:cs typeface="Arial"/>
              </a:rPr>
              <a:t/>
            </a:r>
            <a:r>
              <a:rPr sz="1610" dirty="0">
                <a:latin typeface="Arial"/>
                <a:cs typeface="Arial"/>
              </a:rPr>
              <a:t/>
            </a:r>
            <a:r>
              <a:rPr sz="1610" spc="-55" dirty="0">
                <a:latin typeface="Arial"/>
                <a:cs typeface="Arial"/>
              </a:rPr>
              <a:t/>
            </a:r>
            <a:r>
              <a:rPr sz="1610" dirty="0">
                <a:latin typeface="Arial"/>
                <a:cs typeface="Arial"/>
              </a:rPr>
              <a:t/>
            </a:r>
            <a:r>
              <a:rPr sz="1610" spc="-55" dirty="0">
                <a:latin typeface="Arial"/>
                <a:cs typeface="Arial"/>
              </a:rPr>
              <a:t/>
            </a:r>
            <a:r>
              <a:rPr sz="1610" spc="-10" dirty="0">
                <a:latin typeface="Arial"/>
                <a:cs typeface="Arial"/>
              </a:rPr>
              <a:t/>
            </a:r>
            <a:endParaRPr sz="1750" dirty="0">
              <a:latin typeface="Arial"/>
              <a:cs typeface="Arial"/>
            </a:endParaRPr>
          </a:p>
          <a:p>
            <a:pPr marL="299085" indent="-286385">
              <a:lnSpc>
                <a:spcPct val="100000"/>
              </a:lnSpc>
              <a:spcBef>
                <a:spcPts val="800"/>
              </a:spcBef>
              <a:buClr>
                <a:srgbClr val="006B93"/>
              </a:buClr>
              <a:buSzPct val="102857"/>
              <a:buChar char="•"/>
              <a:tabLst>
                <a:tab pos="299085" algn="l"/>
              </a:tabLst>
            </a:pPr>
            <a:r>
              <a:rPr sz="1750" dirty="0">
                <a:latin typeface="Arial"/>
                <a:cs typeface="Arial"/>
              </a:rPr>
              <a:t>Ecological</a:t>
            </a:r>
            <a:r>
              <a:rPr sz="1750" spc="-40" dirty="0">
                <a:latin typeface="Arial"/>
                <a:cs typeface="Arial"/>
              </a:rPr>
              <a:t> </a:t>
            </a:r>
            <a:r>
              <a:rPr sz="1750" spc="-10" dirty="0">
                <a:latin typeface="Arial"/>
                <a:cs typeface="Arial"/>
              </a:rPr>
              <a:t>sustainability</a:t>
            </a:r>
            <a:endParaRPr sz="1750" dirty="0">
              <a:latin typeface="Arial"/>
              <a:cs typeface="Arial"/>
            </a:endParaRPr>
          </a:p>
          <a:p>
            <a:pPr marL="299085" indent="-286385">
              <a:lnSpc>
                <a:spcPct val="100000"/>
              </a:lnSpc>
              <a:spcBef>
                <a:spcPts val="830"/>
              </a:spcBef>
              <a:buClr>
                <a:srgbClr val="006B93"/>
              </a:buClr>
              <a:buSzPct val="102857"/>
              <a:buChar char="•"/>
              <a:tabLst>
                <a:tab pos="299085" algn="l"/>
              </a:tabLst>
            </a:pPr>
            <a:r>
              <a:rPr sz="1750" spc="-40" dirty="0">
                <a:latin typeface="Arial"/>
                <a:cs typeface="Arial"/>
              </a:rPr>
              <a:t>Social</a:t>
            </a:r>
            <a:r>
              <a:rPr sz="1750" spc="-85" dirty="0">
                <a:latin typeface="Arial"/>
                <a:cs typeface="Arial"/>
              </a:rPr>
              <a:t> </a:t>
            </a:r>
            <a:r>
              <a:rPr sz="1750" spc="-10" dirty="0">
                <a:latin typeface="Arial"/>
                <a:cs typeface="Arial"/>
              </a:rPr>
              <a:t>sustainability</a:t>
            </a:r>
            <a:endParaRPr sz="1750" dirty="0">
              <a:latin typeface="Arial"/>
              <a:cs typeface="Arial"/>
            </a:endParaRPr>
          </a:p>
          <a:p>
            <a:pPr marL="299085" indent="-286385">
              <a:lnSpc>
                <a:spcPct val="100000"/>
              </a:lnSpc>
              <a:spcBef>
                <a:spcPts val="840"/>
              </a:spcBef>
              <a:buClr>
                <a:srgbClr val="006B93"/>
              </a:buClr>
              <a:buSzPct val="102857"/>
              <a:buChar char="•"/>
              <a:tabLst>
                <a:tab pos="299085" algn="l"/>
              </a:tabLst>
            </a:pPr>
            <a:r>
              <a:rPr sz="1610" dirty="0">
                <a:latin typeface="Arial"/>
                <a:cs typeface="Arial"/>
              </a:rPr>
              <a:t>Économique sustainability</a:t>
            </a:r>
            <a:r>
              <a:rPr sz="1610" spc="-80" dirty="0">
                <a:latin typeface="Arial"/>
                <a:cs typeface="Arial"/>
              </a:rPr>
              <a:t/>
            </a:r>
            <a:r>
              <a:rPr sz="1610" spc="-10" dirty="0">
                <a:latin typeface="Arial"/>
                <a:cs typeface="Arial"/>
              </a:rPr>
              <a:t/>
            </a:r>
            <a:endParaRPr sz="1750" dirty="0">
              <a:latin typeface="Arial"/>
              <a:cs typeface="Arial"/>
            </a:endParaRPr>
          </a:p>
        </p:txBody>
      </p:sp>
    </p:spTree>
    <p:extLst>
      <p:ext uri="{BB962C8B-B14F-4D97-AF65-F5344CB8AC3E}">
        <p14:creationId xmlns:p14="http://schemas.microsoft.com/office/powerpoint/2010/main" val="366151634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D7017-BB3D-3C9F-AA79-7342F8E5D4D1}"/>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B9E6DD22-1C0A-0F33-784E-84CE8B795C96}"/>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2944" spc="0" dirty="0">
                <a:solidFill>
                  <a:srgbClr val="F26211"/>
                </a:solidFill>
              </a:rPr>
              <a:t>Trafic et environnement</a:t>
            </a:r>
          </a:p>
          <a:p>
            <a:pPr marL="12700" hangingPunct="1">
              <a:lnSpc>
                <a:spcPct val="100000"/>
              </a:lnSpc>
              <a:spcBef>
                <a:spcPts val="135"/>
              </a:spcBef>
            </a:pPr>
            <a:r>
              <a:rPr lang="en-US" sz="2530" b="0" dirty="0">
                <a:latin typeface="Arial"/>
                <a:cs typeface="Arial"/>
              </a:rPr>
              <a:t>Transition des transports / du trafic</a:t>
            </a:r>
            <a:endParaRPr lang="en-US" sz="2750" dirty="0">
              <a:latin typeface="Arial"/>
              <a:cs typeface="Arial"/>
            </a:endParaRPr>
          </a:p>
        </p:txBody>
      </p:sp>
      <p:grpSp>
        <p:nvGrpSpPr>
          <p:cNvPr id="2" name="object 6">
            <a:extLst>
              <a:ext uri="{FF2B5EF4-FFF2-40B4-BE49-F238E27FC236}">
                <a16:creationId xmlns:a16="http://schemas.microsoft.com/office/drawing/2014/main" id="{4FC37CD6-3774-BE9B-3BA7-AF551A59C654}"/>
              </a:ext>
            </a:extLst>
          </p:cNvPr>
          <p:cNvGrpSpPr/>
          <p:nvPr/>
        </p:nvGrpSpPr>
        <p:grpSpPr>
          <a:xfrm>
            <a:off x="3909059" y="1667675"/>
            <a:ext cx="3703320" cy="650875"/>
            <a:chOff x="3909059" y="1667675"/>
            <a:chExt cx="3703320" cy="650875"/>
          </a:xfrm>
        </p:grpSpPr>
        <p:sp>
          <p:nvSpPr>
            <p:cNvPr id="3" name="object 7">
              <a:extLst>
                <a:ext uri="{FF2B5EF4-FFF2-40B4-BE49-F238E27FC236}">
                  <a16:creationId xmlns:a16="http://schemas.microsoft.com/office/drawing/2014/main" id="{1488CE1A-B630-2967-BE5E-6458DB59CCF7}"/>
                </a:ext>
              </a:extLst>
            </p:cNvPr>
            <p:cNvSpPr/>
            <p:nvPr/>
          </p:nvSpPr>
          <p:spPr>
            <a:xfrm>
              <a:off x="3915155" y="1673771"/>
              <a:ext cx="3691254" cy="638810"/>
            </a:xfrm>
            <a:custGeom>
              <a:avLst/>
              <a:gdLst/>
              <a:ahLst/>
              <a:cxnLst/>
              <a:rect l="l" t="t" r="r" b="b"/>
              <a:pathLst>
                <a:path w="3691254" h="638810">
                  <a:moveTo>
                    <a:pt x="3584702" y="638555"/>
                  </a:moveTo>
                  <a:lnTo>
                    <a:pt x="106426" y="638555"/>
                  </a:lnTo>
                  <a:lnTo>
                    <a:pt x="64990" y="630195"/>
                  </a:lnTo>
                  <a:lnTo>
                    <a:pt x="31161" y="607393"/>
                  </a:lnTo>
                  <a:lnTo>
                    <a:pt x="8360" y="573564"/>
                  </a:lnTo>
                  <a:lnTo>
                    <a:pt x="0" y="532129"/>
                  </a:lnTo>
                  <a:lnTo>
                    <a:pt x="0" y="106424"/>
                  </a:lnTo>
                  <a:lnTo>
                    <a:pt x="8360" y="64990"/>
                  </a:lnTo>
                  <a:lnTo>
                    <a:pt x="31161" y="31161"/>
                  </a:lnTo>
                  <a:lnTo>
                    <a:pt x="64990" y="8360"/>
                  </a:lnTo>
                  <a:lnTo>
                    <a:pt x="106426" y="0"/>
                  </a:lnTo>
                  <a:lnTo>
                    <a:pt x="3584702" y="0"/>
                  </a:lnTo>
                  <a:lnTo>
                    <a:pt x="3626137" y="8360"/>
                  </a:lnTo>
                  <a:lnTo>
                    <a:pt x="3659964" y="31161"/>
                  </a:lnTo>
                  <a:lnTo>
                    <a:pt x="3682767" y="64990"/>
                  </a:lnTo>
                  <a:lnTo>
                    <a:pt x="3691128" y="106424"/>
                  </a:lnTo>
                  <a:lnTo>
                    <a:pt x="3691128" y="532129"/>
                  </a:lnTo>
                  <a:lnTo>
                    <a:pt x="3682767" y="573564"/>
                  </a:lnTo>
                  <a:lnTo>
                    <a:pt x="3659964" y="607393"/>
                  </a:lnTo>
                  <a:lnTo>
                    <a:pt x="3626137" y="630195"/>
                  </a:lnTo>
                  <a:lnTo>
                    <a:pt x="3584702" y="638555"/>
                  </a:lnTo>
                  <a:close/>
                </a:path>
              </a:pathLst>
            </a:custGeom>
            <a:solidFill>
              <a:srgbClr val="00CC66"/>
            </a:solidFill>
          </p:spPr>
          <p:txBody>
            <a:bodyPr wrap="square" lIns="0" tIns="0" rIns="0" bIns="0" rtlCol="0"/>
            <a:lstStyle/>
            <a:p>
              <a:endParaRPr/>
            </a:p>
          </p:txBody>
        </p:sp>
        <p:sp>
          <p:nvSpPr>
            <p:cNvPr id="7" name="object 8">
              <a:extLst>
                <a:ext uri="{FF2B5EF4-FFF2-40B4-BE49-F238E27FC236}">
                  <a16:creationId xmlns:a16="http://schemas.microsoft.com/office/drawing/2014/main" id="{44D4F2CD-289C-AD10-68C5-7F19D89D0516}"/>
                </a:ext>
              </a:extLst>
            </p:cNvPr>
            <p:cNvSpPr/>
            <p:nvPr/>
          </p:nvSpPr>
          <p:spPr>
            <a:xfrm>
              <a:off x="3915155" y="1673771"/>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6" y="0"/>
                  </a:lnTo>
                  <a:lnTo>
                    <a:pt x="3584702" y="0"/>
                  </a:lnTo>
                  <a:lnTo>
                    <a:pt x="3584702" y="0"/>
                  </a:lnTo>
                  <a:lnTo>
                    <a:pt x="3626137" y="8360"/>
                  </a:lnTo>
                  <a:lnTo>
                    <a:pt x="3659964" y="31161"/>
                  </a:lnTo>
                  <a:lnTo>
                    <a:pt x="3682767" y="64990"/>
                  </a:lnTo>
                  <a:lnTo>
                    <a:pt x="3691128" y="106424"/>
                  </a:lnTo>
                  <a:lnTo>
                    <a:pt x="3691128" y="532129"/>
                  </a:lnTo>
                  <a:lnTo>
                    <a:pt x="3691128" y="532129"/>
                  </a:lnTo>
                  <a:lnTo>
                    <a:pt x="3584702" y="638555"/>
                  </a:lnTo>
                  <a:lnTo>
                    <a:pt x="106426" y="638555"/>
                  </a:lnTo>
                  <a:lnTo>
                    <a:pt x="106426" y="638555"/>
                  </a:lnTo>
                  <a:lnTo>
                    <a:pt x="0" y="532129"/>
                  </a:lnTo>
                  <a:lnTo>
                    <a:pt x="0" y="106424"/>
                  </a:lnTo>
                  <a:close/>
                </a:path>
              </a:pathLst>
            </a:custGeom>
            <a:ln w="12192">
              <a:solidFill>
                <a:srgbClr val="D6D6D6"/>
              </a:solidFill>
            </a:ln>
          </p:spPr>
          <p:txBody>
            <a:bodyPr wrap="square" lIns="0" tIns="0" rIns="0" bIns="0" rtlCol="0"/>
            <a:lstStyle/>
            <a:p>
              <a:endParaRPr/>
            </a:p>
          </p:txBody>
        </p:sp>
      </p:grpSp>
      <p:sp>
        <p:nvSpPr>
          <p:cNvPr id="8" name="object 9">
            <a:extLst>
              <a:ext uri="{FF2B5EF4-FFF2-40B4-BE49-F238E27FC236}">
                <a16:creationId xmlns:a16="http://schemas.microsoft.com/office/drawing/2014/main" id="{AA28C511-B28B-C608-E12F-EF6CA1740059}"/>
              </a:ext>
            </a:extLst>
          </p:cNvPr>
          <p:cNvSpPr txBox="1"/>
          <p:nvPr/>
        </p:nvSpPr>
        <p:spPr>
          <a:xfrm>
            <a:off x="4846205" y="1801547"/>
            <a:ext cx="1982470" cy="798830"/>
          </a:xfrm>
          <a:prstGeom prst="rect">
            <a:avLst/>
          </a:prstGeom>
        </p:spPr>
        <p:txBody>
          <a:bodyPr vert="horz" wrap="square" lIns="0" tIns="12700" rIns="0" bIns="0" rtlCol="0">
            <a:spAutoFit/>
          </a:bodyPr>
          <a:lstStyle/>
          <a:p>
            <a:pPr marL="36195">
              <a:lnSpc>
                <a:spcPct val="100000"/>
              </a:lnSpc>
              <a:spcBef>
                <a:spcPts val="100"/>
              </a:spcBef>
            </a:pPr>
            <a:r>
              <a:rPr sz="1794" dirty="0">
                <a:solidFill>
                  <a:srgbClr val="FFFFFF"/>
                </a:solidFill>
                <a:latin typeface="Arial"/>
                <a:cs typeface="Arial"/>
              </a:rPr>
              <a:t>Trafic turnaround</a:t>
            </a:r>
            <a:r>
              <a:rPr sz="1794" spc="-114" dirty="0">
                <a:solidFill>
                  <a:srgbClr val="FFFFFF"/>
                </a:solidFill>
                <a:latin typeface="Arial"/>
                <a:cs typeface="Arial"/>
              </a:rPr>
              <a:t/>
            </a:r>
            <a:r>
              <a:rPr sz="1794" spc="-10" dirty="0">
                <a:solidFill>
                  <a:srgbClr val="FFFFFF"/>
                </a:solidFill>
                <a:latin typeface="Arial"/>
                <a:cs typeface="Arial"/>
              </a:rPr>
              <a:t/>
            </a:r>
            <a:endParaRPr sz="1950" dirty="0">
              <a:latin typeface="Arial"/>
              <a:cs typeface="Arial"/>
            </a:endParaRPr>
          </a:p>
          <a:p>
            <a:pPr marL="12700">
              <a:lnSpc>
                <a:spcPct val="100000"/>
              </a:lnSpc>
              <a:spcBef>
                <a:spcPts val="1885"/>
              </a:spcBef>
            </a:pPr>
            <a:r>
              <a:rPr sz="1426" dirty="0">
                <a:solidFill>
                  <a:srgbClr val="00CC66"/>
                </a:solidFill>
                <a:latin typeface="Arial"/>
                <a:cs typeface="Arial"/>
              </a:rPr>
              <a:t>Based on two pillars :</a:t>
            </a:r>
            <a:r>
              <a:rPr sz="1426" spc="-45" dirty="0">
                <a:solidFill>
                  <a:srgbClr val="00CC66"/>
                </a:solidFill>
                <a:latin typeface="Arial"/>
                <a:cs typeface="Arial"/>
              </a:rPr>
              <a:t/>
            </a:r>
            <a:r>
              <a:rPr sz="1426" dirty="0">
                <a:solidFill>
                  <a:srgbClr val="00CC66"/>
                </a:solidFill>
                <a:latin typeface="Arial"/>
                <a:cs typeface="Arial"/>
              </a:rPr>
              <a:t/>
            </a:r>
            <a:r>
              <a:rPr sz="1426" spc="-40" dirty="0">
                <a:solidFill>
                  <a:srgbClr val="00CC66"/>
                </a:solidFill>
                <a:latin typeface="Arial"/>
                <a:cs typeface="Arial"/>
              </a:rPr>
              <a:t/>
            </a:r>
            <a:r>
              <a:rPr sz="1426" dirty="0">
                <a:solidFill>
                  <a:srgbClr val="00CC66"/>
                </a:solidFill>
                <a:latin typeface="Arial"/>
                <a:cs typeface="Arial"/>
              </a:rPr>
              <a:t/>
            </a:r>
            <a:r>
              <a:rPr sz="1426" spc="-40" dirty="0">
                <a:solidFill>
                  <a:srgbClr val="00CC66"/>
                </a:solidFill>
                <a:latin typeface="Arial"/>
                <a:cs typeface="Arial"/>
              </a:rPr>
              <a:t/>
            </a:r>
            <a:r>
              <a:rPr sz="1426" spc="-10" dirty="0">
                <a:solidFill>
                  <a:srgbClr val="00CC66"/>
                </a:solidFill>
                <a:latin typeface="Arial"/>
                <a:cs typeface="Arial"/>
              </a:rPr>
              <a:t/>
            </a:r>
            <a:endParaRPr sz="1550" dirty="0">
              <a:latin typeface="Arial"/>
              <a:cs typeface="Arial"/>
            </a:endParaRPr>
          </a:p>
        </p:txBody>
      </p:sp>
      <p:sp>
        <p:nvSpPr>
          <p:cNvPr id="9" name="object 12">
            <a:extLst>
              <a:ext uri="{FF2B5EF4-FFF2-40B4-BE49-F238E27FC236}">
                <a16:creationId xmlns:a16="http://schemas.microsoft.com/office/drawing/2014/main" id="{34C2F3FB-BD19-F9A6-38E2-4568469F66BB}"/>
              </a:ext>
            </a:extLst>
          </p:cNvPr>
          <p:cNvSpPr txBox="1"/>
          <p:nvPr/>
        </p:nvSpPr>
        <p:spPr>
          <a:xfrm>
            <a:off x="1675129" y="3806253"/>
            <a:ext cx="3654425" cy="251351"/>
          </a:xfrm>
          <a:prstGeom prst="rect">
            <a:avLst/>
          </a:prstGeom>
        </p:spPr>
        <p:txBody>
          <a:bodyPr vert="horz" wrap="square" lIns="0" tIns="12700" rIns="0" bIns="0" rtlCol="0">
            <a:spAutoFit/>
          </a:bodyPr>
          <a:lstStyle/>
          <a:p>
            <a:pPr marL="38100">
              <a:lnSpc>
                <a:spcPct val="100000"/>
              </a:lnSpc>
              <a:spcBef>
                <a:spcPts val="100"/>
              </a:spcBef>
            </a:pPr>
            <a:r>
              <a:rPr sz="2139" b="1" baseline="-10752" dirty="0">
                <a:solidFill>
                  <a:srgbClr val="006B93"/>
                </a:solidFill>
                <a:cs typeface="Segoe UI Symbol"/>
              </a:rPr>
              <a:t>🡪 Avoiding et relocating trafic</a:t>
            </a:r>
            <a:r>
              <a:rPr sz="2139" b="1" spc="419" baseline="-10752" dirty="0">
                <a:solidFill>
                  <a:srgbClr val="006B93"/>
                </a:solidFill>
                <a:cs typeface="Segoe UI Symbol"/>
              </a:rPr>
              <a:t/>
            </a:r>
            <a:r>
              <a:rPr sz="1426" b="1" dirty="0">
                <a:solidFill>
                  <a:srgbClr val="006B93"/>
                </a:solidFill>
                <a:cs typeface="Arial"/>
              </a:rPr>
              <a:t/>
            </a:r>
            <a:r>
              <a:rPr sz="1426" b="1" spc="-20" dirty="0">
                <a:solidFill>
                  <a:srgbClr val="006B93"/>
                </a:solidFill>
                <a:cs typeface="Arial"/>
              </a:rPr>
              <a:t/>
            </a:r>
            <a:r>
              <a:rPr sz="1426" b="1" dirty="0">
                <a:solidFill>
                  <a:srgbClr val="006B93"/>
                </a:solidFill>
                <a:cs typeface="Arial"/>
              </a:rPr>
              <a:t/>
            </a:r>
            <a:r>
              <a:rPr sz="1426" b="1" spc="-20" dirty="0">
                <a:solidFill>
                  <a:srgbClr val="006B93"/>
                </a:solidFill>
                <a:cs typeface="Arial"/>
              </a:rPr>
              <a:t/>
            </a:r>
            <a:r>
              <a:rPr sz="1426" b="1" spc="-10" dirty="0">
                <a:solidFill>
                  <a:srgbClr val="006B93"/>
                </a:solidFill>
                <a:cs typeface="Arial"/>
              </a:rPr>
              <a:t/>
            </a:r>
            <a:r>
              <a:rPr sz="1426" b="1" spc="-20" dirty="0">
                <a:solidFill>
                  <a:srgbClr val="006B93"/>
                </a:solidFill>
                <a:cs typeface="Arial"/>
              </a:rPr>
              <a:t/>
            </a:r>
            <a:r>
              <a:rPr sz="1426" b="1" spc="-10" dirty="0">
                <a:solidFill>
                  <a:srgbClr val="006B93"/>
                </a:solidFill>
                <a:cs typeface="Arial"/>
              </a:rPr>
              <a:t/>
            </a:r>
            <a:endParaRPr sz="1550" b="1" dirty="0">
              <a:cs typeface="Arial"/>
            </a:endParaRPr>
          </a:p>
        </p:txBody>
      </p:sp>
      <p:sp>
        <p:nvSpPr>
          <p:cNvPr id="10" name="object 13">
            <a:extLst>
              <a:ext uri="{FF2B5EF4-FFF2-40B4-BE49-F238E27FC236}">
                <a16:creationId xmlns:a16="http://schemas.microsoft.com/office/drawing/2014/main" id="{2FAB6772-72C0-9366-613B-E3D92ACB4024}"/>
              </a:ext>
            </a:extLst>
          </p:cNvPr>
          <p:cNvSpPr txBox="1"/>
          <p:nvPr/>
        </p:nvSpPr>
        <p:spPr>
          <a:xfrm>
            <a:off x="2007008" y="4185675"/>
            <a:ext cx="3459071" cy="1567096"/>
          </a:xfrm>
          <a:prstGeom prst="rect">
            <a:avLst/>
          </a:prstGeom>
        </p:spPr>
        <p:txBody>
          <a:bodyPr vert="horz" wrap="square" lIns="0" tIns="12700" rIns="0" bIns="0" rtlCol="0">
            <a:spAutoFit/>
          </a:bodyPr>
          <a:lstStyle/>
          <a:p>
            <a:pPr marL="298450" indent="-285750">
              <a:lnSpc>
                <a:spcPts val="1850"/>
              </a:lnSpc>
              <a:spcBef>
                <a:spcPts val="100"/>
              </a:spcBef>
              <a:buChar char="-"/>
              <a:tabLst>
                <a:tab pos="298450" algn="l"/>
              </a:tabLst>
            </a:pPr>
            <a:r>
              <a:rPr sz="2325" baseline="3584" dirty="0">
                <a:solidFill>
                  <a:srgbClr val="006B93"/>
                </a:solidFill>
                <a:cs typeface="Arial"/>
              </a:rPr>
              <a:t>Reduction</a:t>
            </a:r>
            <a:r>
              <a:rPr sz="2325" spc="-67" baseline="3584" dirty="0">
                <a:solidFill>
                  <a:srgbClr val="006B93"/>
                </a:solidFill>
                <a:cs typeface="Arial"/>
              </a:rPr>
              <a:t> </a:t>
            </a:r>
            <a:r>
              <a:rPr sz="2325" baseline="3584" dirty="0">
                <a:solidFill>
                  <a:srgbClr val="006B93"/>
                </a:solidFill>
                <a:cs typeface="Arial"/>
              </a:rPr>
              <a:t>of</a:t>
            </a:r>
            <a:r>
              <a:rPr sz="2325" spc="-67" baseline="3584" dirty="0">
                <a:solidFill>
                  <a:srgbClr val="006B93"/>
                </a:solidFill>
                <a:cs typeface="Arial"/>
              </a:rPr>
              <a:t> </a:t>
            </a:r>
            <a:r>
              <a:rPr sz="2325" spc="-37" baseline="3584" dirty="0">
                <a:solidFill>
                  <a:srgbClr val="006B93"/>
                </a:solidFill>
                <a:cs typeface="Arial"/>
              </a:rPr>
              <a:t>MIV</a:t>
            </a:r>
            <a:endParaRPr sz="2325" baseline="3584" dirty="0">
              <a:cs typeface="Arial"/>
            </a:endParaRPr>
          </a:p>
          <a:p>
            <a:pPr marL="298450" indent="-285750">
              <a:lnSpc>
                <a:spcPts val="1850"/>
              </a:lnSpc>
              <a:buChar char="-"/>
              <a:tabLst>
                <a:tab pos="298450" algn="l"/>
              </a:tabLst>
            </a:pPr>
            <a:r>
              <a:rPr sz="2325" spc="-15" baseline="1792" dirty="0">
                <a:solidFill>
                  <a:srgbClr val="006B93"/>
                </a:solidFill>
                <a:cs typeface="Arial"/>
              </a:rPr>
              <a:t>Expansion</a:t>
            </a:r>
            <a:r>
              <a:rPr sz="2325" spc="-82" baseline="1792" dirty="0">
                <a:solidFill>
                  <a:srgbClr val="006B93"/>
                </a:solidFill>
                <a:cs typeface="Arial"/>
              </a:rPr>
              <a:t> </a:t>
            </a:r>
            <a:r>
              <a:rPr sz="2325" baseline="1792" dirty="0">
                <a:solidFill>
                  <a:srgbClr val="006B93"/>
                </a:solidFill>
                <a:cs typeface="Arial"/>
              </a:rPr>
              <a:t>of</a:t>
            </a:r>
            <a:r>
              <a:rPr sz="2325" spc="-67" baseline="1792" dirty="0">
                <a:solidFill>
                  <a:srgbClr val="006B93"/>
                </a:solidFill>
                <a:cs typeface="Arial"/>
              </a:rPr>
              <a:t> </a:t>
            </a:r>
            <a:r>
              <a:rPr sz="2325" spc="-44" baseline="1792" dirty="0">
                <a:solidFill>
                  <a:srgbClr val="006B93"/>
                </a:solidFill>
                <a:cs typeface="Arial"/>
              </a:rPr>
              <a:t>public</a:t>
            </a:r>
            <a:r>
              <a:rPr sz="2325" spc="-112" baseline="1792" dirty="0">
                <a:solidFill>
                  <a:srgbClr val="006B93"/>
                </a:solidFill>
                <a:cs typeface="Arial"/>
              </a:rPr>
              <a:t> </a:t>
            </a:r>
            <a:r>
              <a:rPr sz="2325" spc="-15" baseline="1792" dirty="0">
                <a:solidFill>
                  <a:srgbClr val="006B93"/>
                </a:solidFill>
                <a:cs typeface="Arial"/>
              </a:rPr>
              <a:t>transport</a:t>
            </a:r>
            <a:endParaRPr sz="2325" baseline="1792" dirty="0">
              <a:cs typeface="Arial"/>
            </a:endParaRPr>
          </a:p>
          <a:p>
            <a:pPr marL="298450" indent="-285750">
              <a:lnSpc>
                <a:spcPct val="100000"/>
              </a:lnSpc>
              <a:buChar char="-"/>
              <a:tabLst>
                <a:tab pos="298450" algn="l"/>
              </a:tabLst>
            </a:pPr>
            <a:r>
              <a:rPr sz="2139" baseline="1792" dirty="0">
                <a:solidFill>
                  <a:srgbClr val="006B93"/>
                </a:solidFill>
                <a:cs typeface="Arial"/>
              </a:rPr>
              <a:t>Promotion of vélo and marche</a:t>
            </a:r>
            <a:r>
              <a:rPr sz="2139" spc="-60" baseline="1792" dirty="0">
                <a:solidFill>
                  <a:srgbClr val="006B93"/>
                </a:solidFill>
                <a:cs typeface="Arial"/>
              </a:rPr>
              <a:t/>
            </a:r>
            <a:r>
              <a:rPr sz="2139" baseline="1792" dirty="0">
                <a:solidFill>
                  <a:srgbClr val="006B93"/>
                </a:solidFill>
                <a:cs typeface="Arial"/>
              </a:rPr>
              <a:t/>
            </a:r>
            <a:r>
              <a:rPr sz="2139" spc="-67" baseline="1792" dirty="0">
                <a:solidFill>
                  <a:srgbClr val="006B93"/>
                </a:solidFill>
                <a:cs typeface="Arial"/>
              </a:rPr>
              <a:t/>
            </a:r>
            <a:r>
              <a:rPr sz="2139" baseline="1792" dirty="0">
                <a:solidFill>
                  <a:srgbClr val="006B93"/>
                </a:solidFill>
                <a:cs typeface="Arial"/>
              </a:rPr>
              <a:t/>
            </a:r>
            <a:r>
              <a:rPr sz="2139" spc="-52" baseline="1792" dirty="0">
                <a:solidFill>
                  <a:srgbClr val="006B93"/>
                </a:solidFill>
                <a:cs typeface="Arial"/>
              </a:rPr>
              <a:t/>
            </a:r>
            <a:r>
              <a:rPr sz="2139" baseline="1792" dirty="0">
                <a:solidFill>
                  <a:srgbClr val="006B93"/>
                </a:solidFill>
                <a:cs typeface="Arial"/>
              </a:rPr>
              <a:t/>
            </a:r>
            <a:r>
              <a:rPr sz="2139" spc="-60" baseline="1792" dirty="0">
                <a:solidFill>
                  <a:srgbClr val="006B93"/>
                </a:solidFill>
                <a:cs typeface="Arial"/>
              </a:rPr>
              <a:t/>
            </a:r>
            <a:r>
              <a:rPr sz="2139" spc="-15" baseline="1792" dirty="0">
                <a:solidFill>
                  <a:srgbClr val="006B93"/>
                </a:solidFill>
                <a:cs typeface="Arial"/>
              </a:rPr>
              <a:t/>
            </a:r>
            <a:endParaRPr sz="2325" baseline="1792" dirty="0">
              <a:cs typeface="Arial"/>
            </a:endParaRPr>
          </a:p>
        </p:txBody>
      </p:sp>
      <p:grpSp>
        <p:nvGrpSpPr>
          <p:cNvPr id="11" name="object 17">
            <a:extLst>
              <a:ext uri="{FF2B5EF4-FFF2-40B4-BE49-F238E27FC236}">
                <a16:creationId xmlns:a16="http://schemas.microsoft.com/office/drawing/2014/main" id="{E0CC0F5E-CFE2-B607-0702-6732316C03E8}"/>
              </a:ext>
            </a:extLst>
          </p:cNvPr>
          <p:cNvGrpSpPr/>
          <p:nvPr/>
        </p:nvGrpSpPr>
        <p:grpSpPr>
          <a:xfrm>
            <a:off x="1631950" y="2991992"/>
            <a:ext cx="3703954" cy="651510"/>
            <a:chOff x="1631950" y="2991992"/>
            <a:chExt cx="3703954" cy="651510"/>
          </a:xfrm>
        </p:grpSpPr>
        <p:sp>
          <p:nvSpPr>
            <p:cNvPr id="12" name="object 18">
              <a:extLst>
                <a:ext uri="{FF2B5EF4-FFF2-40B4-BE49-F238E27FC236}">
                  <a16:creationId xmlns:a16="http://schemas.microsoft.com/office/drawing/2014/main" id="{CE31448A-2AAC-059B-C8B5-2935CB7ED8B9}"/>
                </a:ext>
              </a:extLst>
            </p:cNvPr>
            <p:cNvSpPr/>
            <p:nvPr/>
          </p:nvSpPr>
          <p:spPr>
            <a:xfrm>
              <a:off x="1638300" y="2998342"/>
              <a:ext cx="3691254" cy="638810"/>
            </a:xfrm>
            <a:custGeom>
              <a:avLst/>
              <a:gdLst/>
              <a:ahLst/>
              <a:cxnLst/>
              <a:rect l="l" t="t" r="r" b="b"/>
              <a:pathLst>
                <a:path w="3691254" h="638810">
                  <a:moveTo>
                    <a:pt x="3584702" y="638556"/>
                  </a:moveTo>
                  <a:lnTo>
                    <a:pt x="106424" y="638556"/>
                  </a:lnTo>
                  <a:lnTo>
                    <a:pt x="64990" y="630195"/>
                  </a:lnTo>
                  <a:lnTo>
                    <a:pt x="31161" y="607393"/>
                  </a:lnTo>
                  <a:lnTo>
                    <a:pt x="8360" y="573564"/>
                  </a:lnTo>
                  <a:lnTo>
                    <a:pt x="0" y="532130"/>
                  </a:lnTo>
                  <a:lnTo>
                    <a:pt x="0" y="106424"/>
                  </a:lnTo>
                  <a:lnTo>
                    <a:pt x="8360" y="64990"/>
                  </a:lnTo>
                  <a:lnTo>
                    <a:pt x="31161" y="31161"/>
                  </a:lnTo>
                  <a:lnTo>
                    <a:pt x="64990" y="8360"/>
                  </a:lnTo>
                  <a:lnTo>
                    <a:pt x="106424" y="0"/>
                  </a:lnTo>
                  <a:lnTo>
                    <a:pt x="3584702" y="0"/>
                  </a:lnTo>
                  <a:lnTo>
                    <a:pt x="3626137" y="8360"/>
                  </a:lnTo>
                  <a:lnTo>
                    <a:pt x="3659964" y="31161"/>
                  </a:lnTo>
                  <a:lnTo>
                    <a:pt x="3682767" y="64990"/>
                  </a:lnTo>
                  <a:lnTo>
                    <a:pt x="3691128" y="106424"/>
                  </a:lnTo>
                  <a:lnTo>
                    <a:pt x="3691128" y="532130"/>
                  </a:lnTo>
                  <a:lnTo>
                    <a:pt x="3682767" y="573564"/>
                  </a:lnTo>
                  <a:lnTo>
                    <a:pt x="3659964" y="607393"/>
                  </a:lnTo>
                  <a:lnTo>
                    <a:pt x="3626137" y="630195"/>
                  </a:lnTo>
                  <a:lnTo>
                    <a:pt x="3584702" y="638556"/>
                  </a:lnTo>
                  <a:close/>
                </a:path>
              </a:pathLst>
            </a:custGeom>
            <a:solidFill>
              <a:srgbClr val="006B93"/>
            </a:solidFill>
          </p:spPr>
          <p:txBody>
            <a:bodyPr wrap="square" lIns="0" tIns="0" rIns="0" bIns="0" rtlCol="0"/>
            <a:lstStyle/>
            <a:p>
              <a:endParaRPr/>
            </a:p>
          </p:txBody>
        </p:sp>
        <p:sp>
          <p:nvSpPr>
            <p:cNvPr id="13" name="object 19">
              <a:extLst>
                <a:ext uri="{FF2B5EF4-FFF2-40B4-BE49-F238E27FC236}">
                  <a16:creationId xmlns:a16="http://schemas.microsoft.com/office/drawing/2014/main" id="{2B2F166C-92BF-10EA-CF43-A214F8B6B6B4}"/>
                </a:ext>
              </a:extLst>
            </p:cNvPr>
            <p:cNvSpPr/>
            <p:nvPr/>
          </p:nvSpPr>
          <p:spPr>
            <a:xfrm>
              <a:off x="1638300" y="2998342"/>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4" y="0"/>
                  </a:lnTo>
                  <a:lnTo>
                    <a:pt x="3584702" y="0"/>
                  </a:lnTo>
                  <a:lnTo>
                    <a:pt x="3584702" y="0"/>
                  </a:lnTo>
                  <a:lnTo>
                    <a:pt x="3626137" y="8360"/>
                  </a:lnTo>
                  <a:lnTo>
                    <a:pt x="3659964" y="31161"/>
                  </a:lnTo>
                  <a:lnTo>
                    <a:pt x="3682767" y="64990"/>
                  </a:lnTo>
                  <a:lnTo>
                    <a:pt x="3691128" y="106424"/>
                  </a:lnTo>
                  <a:lnTo>
                    <a:pt x="3691128" y="532130"/>
                  </a:lnTo>
                  <a:lnTo>
                    <a:pt x="3691128" y="532130"/>
                  </a:lnTo>
                  <a:lnTo>
                    <a:pt x="3584702" y="638556"/>
                  </a:lnTo>
                  <a:lnTo>
                    <a:pt x="106424" y="638556"/>
                  </a:lnTo>
                  <a:lnTo>
                    <a:pt x="106424" y="638556"/>
                  </a:lnTo>
                  <a:lnTo>
                    <a:pt x="0" y="532130"/>
                  </a:lnTo>
                  <a:lnTo>
                    <a:pt x="0" y="106424"/>
                  </a:lnTo>
                  <a:close/>
                </a:path>
              </a:pathLst>
            </a:custGeom>
            <a:ln w="12192">
              <a:solidFill>
                <a:srgbClr val="004D6B"/>
              </a:solidFill>
            </a:ln>
          </p:spPr>
          <p:txBody>
            <a:bodyPr wrap="square" lIns="0" tIns="0" rIns="0" bIns="0" rtlCol="0"/>
            <a:lstStyle/>
            <a:p>
              <a:endParaRPr/>
            </a:p>
          </p:txBody>
        </p:sp>
      </p:grpSp>
      <p:grpSp>
        <p:nvGrpSpPr>
          <p:cNvPr id="14" name="object 22">
            <a:extLst>
              <a:ext uri="{FF2B5EF4-FFF2-40B4-BE49-F238E27FC236}">
                <a16:creationId xmlns:a16="http://schemas.microsoft.com/office/drawing/2014/main" id="{2693671E-529A-84D5-58DF-721FB9B0DA79}"/>
              </a:ext>
            </a:extLst>
          </p:cNvPr>
          <p:cNvGrpSpPr/>
          <p:nvPr/>
        </p:nvGrpSpPr>
        <p:grpSpPr>
          <a:xfrm>
            <a:off x="1427340" y="2585973"/>
            <a:ext cx="1338580" cy="1076325"/>
            <a:chOff x="1427340" y="2585973"/>
            <a:chExt cx="1338580" cy="1076325"/>
          </a:xfrm>
        </p:grpSpPr>
        <p:sp>
          <p:nvSpPr>
            <p:cNvPr id="15" name="object 23">
              <a:extLst>
                <a:ext uri="{FF2B5EF4-FFF2-40B4-BE49-F238E27FC236}">
                  <a16:creationId xmlns:a16="http://schemas.microsoft.com/office/drawing/2014/main" id="{F7FC81C7-FB20-22B9-AA97-7EF898976550}"/>
                </a:ext>
              </a:extLst>
            </p:cNvPr>
            <p:cNvSpPr/>
            <p:nvPr/>
          </p:nvSpPr>
          <p:spPr>
            <a:xfrm>
              <a:off x="1433690" y="2592323"/>
              <a:ext cx="1325880" cy="1063625"/>
            </a:xfrm>
            <a:custGeom>
              <a:avLst/>
              <a:gdLst/>
              <a:ahLst/>
              <a:cxnLst/>
              <a:rect l="l" t="t" r="r" b="b"/>
              <a:pathLst>
                <a:path w="1325880" h="1063625">
                  <a:moveTo>
                    <a:pt x="211723" y="1063624"/>
                  </a:moveTo>
                  <a:lnTo>
                    <a:pt x="9667" y="680973"/>
                  </a:lnTo>
                  <a:lnTo>
                    <a:pt x="0" y="647980"/>
                  </a:lnTo>
                  <a:lnTo>
                    <a:pt x="3570" y="614965"/>
                  </a:lnTo>
                  <a:lnTo>
                    <a:pt x="19240" y="585712"/>
                  </a:lnTo>
                  <a:lnTo>
                    <a:pt x="45862" y="564006"/>
                  </a:lnTo>
                  <a:lnTo>
                    <a:pt x="1114059" y="0"/>
                  </a:lnTo>
                  <a:lnTo>
                    <a:pt x="1316115" y="382776"/>
                  </a:lnTo>
                  <a:lnTo>
                    <a:pt x="1325838" y="415751"/>
                  </a:lnTo>
                  <a:lnTo>
                    <a:pt x="1322259" y="448738"/>
                  </a:lnTo>
                  <a:lnTo>
                    <a:pt x="1306562" y="477985"/>
                  </a:lnTo>
                  <a:lnTo>
                    <a:pt x="1279921" y="499744"/>
                  </a:lnTo>
                  <a:lnTo>
                    <a:pt x="211723" y="1063624"/>
                  </a:lnTo>
                  <a:close/>
                </a:path>
              </a:pathLst>
            </a:custGeom>
            <a:solidFill>
              <a:srgbClr val="D7D7D7"/>
            </a:solidFill>
          </p:spPr>
          <p:txBody>
            <a:bodyPr wrap="square" lIns="0" tIns="0" rIns="0" bIns="0" rtlCol="0"/>
            <a:lstStyle/>
            <a:p>
              <a:endParaRPr/>
            </a:p>
          </p:txBody>
        </p:sp>
        <p:sp>
          <p:nvSpPr>
            <p:cNvPr id="16" name="object 24">
              <a:extLst>
                <a:ext uri="{FF2B5EF4-FFF2-40B4-BE49-F238E27FC236}">
                  <a16:creationId xmlns:a16="http://schemas.microsoft.com/office/drawing/2014/main" id="{C49974CD-BB49-6519-30D5-C042D7D6A8A2}"/>
                </a:ext>
              </a:extLst>
            </p:cNvPr>
            <p:cNvSpPr/>
            <p:nvPr/>
          </p:nvSpPr>
          <p:spPr>
            <a:xfrm>
              <a:off x="1433690" y="2592323"/>
              <a:ext cx="1325880" cy="1063625"/>
            </a:xfrm>
            <a:custGeom>
              <a:avLst/>
              <a:gdLst/>
              <a:ahLst/>
              <a:cxnLst/>
              <a:rect l="l" t="t" r="r" b="b"/>
              <a:pathLst>
                <a:path w="1325880" h="1063625">
                  <a:moveTo>
                    <a:pt x="45862" y="564006"/>
                  </a:moveTo>
                  <a:lnTo>
                    <a:pt x="1114059" y="0"/>
                  </a:lnTo>
                  <a:lnTo>
                    <a:pt x="1316115" y="382776"/>
                  </a:lnTo>
                  <a:lnTo>
                    <a:pt x="1325838" y="415751"/>
                  </a:lnTo>
                  <a:lnTo>
                    <a:pt x="1325838" y="415751"/>
                  </a:lnTo>
                  <a:lnTo>
                    <a:pt x="211723" y="1063624"/>
                  </a:lnTo>
                  <a:lnTo>
                    <a:pt x="9667" y="680973"/>
                  </a:lnTo>
                  <a:lnTo>
                    <a:pt x="0" y="647980"/>
                  </a:lnTo>
                  <a:lnTo>
                    <a:pt x="0" y="647980"/>
                  </a:lnTo>
                  <a:lnTo>
                    <a:pt x="3570" y="614965"/>
                  </a:lnTo>
                  <a:lnTo>
                    <a:pt x="19240" y="585712"/>
                  </a:lnTo>
                  <a:lnTo>
                    <a:pt x="45862" y="564006"/>
                  </a:lnTo>
                  <a:close/>
                </a:path>
              </a:pathLst>
            </a:custGeom>
            <a:ln w="12700">
              <a:solidFill>
                <a:srgbClr val="9E9E9E"/>
              </a:solidFill>
            </a:ln>
          </p:spPr>
          <p:txBody>
            <a:bodyPr wrap="square" lIns="0" tIns="0" rIns="0" bIns="0" rtlCol="0"/>
            <a:lstStyle/>
            <a:p>
              <a:endParaRPr/>
            </a:p>
          </p:txBody>
        </p:sp>
        <p:sp>
          <p:nvSpPr>
            <p:cNvPr id="17" name="object 25">
              <a:extLst>
                <a:ext uri="{FF2B5EF4-FFF2-40B4-BE49-F238E27FC236}">
                  <a16:creationId xmlns:a16="http://schemas.microsoft.com/office/drawing/2014/main" id="{A929C66D-425A-E832-40EE-D7A018A72E09}"/>
                </a:ext>
              </a:extLst>
            </p:cNvPr>
            <p:cNvSpPr/>
            <p:nvPr/>
          </p:nvSpPr>
          <p:spPr>
            <a:xfrm>
              <a:off x="1844929" y="2912998"/>
              <a:ext cx="627380" cy="381000"/>
            </a:xfrm>
            <a:custGeom>
              <a:avLst/>
              <a:gdLst/>
              <a:ahLst/>
              <a:cxnLst/>
              <a:rect l="l" t="t" r="r" b="b"/>
              <a:pathLst>
                <a:path w="627380" h="381000">
                  <a:moveTo>
                    <a:pt x="89916" y="345440"/>
                  </a:moveTo>
                  <a:lnTo>
                    <a:pt x="78613" y="341630"/>
                  </a:lnTo>
                  <a:lnTo>
                    <a:pt x="77089" y="346710"/>
                  </a:lnTo>
                  <a:lnTo>
                    <a:pt x="75184" y="351790"/>
                  </a:lnTo>
                  <a:lnTo>
                    <a:pt x="72771" y="355600"/>
                  </a:lnTo>
                  <a:lnTo>
                    <a:pt x="70485" y="359410"/>
                  </a:lnTo>
                  <a:lnTo>
                    <a:pt x="66929" y="361950"/>
                  </a:lnTo>
                  <a:lnTo>
                    <a:pt x="62230" y="364490"/>
                  </a:lnTo>
                  <a:lnTo>
                    <a:pt x="57658" y="367030"/>
                  </a:lnTo>
                  <a:lnTo>
                    <a:pt x="53340" y="368300"/>
                  </a:lnTo>
                  <a:lnTo>
                    <a:pt x="45085" y="368300"/>
                  </a:lnTo>
                  <a:lnTo>
                    <a:pt x="41275" y="367030"/>
                  </a:lnTo>
                  <a:lnTo>
                    <a:pt x="37846" y="364490"/>
                  </a:lnTo>
                  <a:lnTo>
                    <a:pt x="34290" y="361950"/>
                  </a:lnTo>
                  <a:lnTo>
                    <a:pt x="31115" y="359410"/>
                  </a:lnTo>
                  <a:lnTo>
                    <a:pt x="28194" y="355600"/>
                  </a:lnTo>
                  <a:lnTo>
                    <a:pt x="25273" y="353060"/>
                  </a:lnTo>
                  <a:lnTo>
                    <a:pt x="22606" y="347980"/>
                  </a:lnTo>
                  <a:lnTo>
                    <a:pt x="20320" y="344170"/>
                  </a:lnTo>
                  <a:lnTo>
                    <a:pt x="39319" y="334010"/>
                  </a:lnTo>
                  <a:lnTo>
                    <a:pt x="77343" y="313690"/>
                  </a:lnTo>
                  <a:lnTo>
                    <a:pt x="74168" y="307340"/>
                  </a:lnTo>
                  <a:lnTo>
                    <a:pt x="71755" y="303530"/>
                  </a:lnTo>
                  <a:lnTo>
                    <a:pt x="68707" y="298450"/>
                  </a:lnTo>
                  <a:lnTo>
                    <a:pt x="65405" y="294640"/>
                  </a:lnTo>
                  <a:lnTo>
                    <a:pt x="64262" y="293370"/>
                  </a:lnTo>
                  <a:lnTo>
                    <a:pt x="61976" y="290830"/>
                  </a:lnTo>
                  <a:lnTo>
                    <a:pt x="59055" y="288010"/>
                  </a:lnTo>
                  <a:lnTo>
                    <a:pt x="59055" y="311150"/>
                  </a:lnTo>
                  <a:lnTo>
                    <a:pt x="15748" y="334010"/>
                  </a:lnTo>
                  <a:lnTo>
                    <a:pt x="14859" y="330200"/>
                  </a:lnTo>
                  <a:lnTo>
                    <a:pt x="14224" y="327660"/>
                  </a:lnTo>
                  <a:lnTo>
                    <a:pt x="13589" y="321310"/>
                  </a:lnTo>
                  <a:lnTo>
                    <a:pt x="13716" y="316230"/>
                  </a:lnTo>
                  <a:lnTo>
                    <a:pt x="14478" y="313690"/>
                  </a:lnTo>
                  <a:lnTo>
                    <a:pt x="15113" y="309880"/>
                  </a:lnTo>
                  <a:lnTo>
                    <a:pt x="16510" y="307340"/>
                  </a:lnTo>
                  <a:lnTo>
                    <a:pt x="18542" y="304800"/>
                  </a:lnTo>
                  <a:lnTo>
                    <a:pt x="20447" y="300990"/>
                  </a:lnTo>
                  <a:lnTo>
                    <a:pt x="23241" y="298450"/>
                  </a:lnTo>
                  <a:lnTo>
                    <a:pt x="26797" y="297180"/>
                  </a:lnTo>
                  <a:lnTo>
                    <a:pt x="30480" y="294640"/>
                  </a:lnTo>
                  <a:lnTo>
                    <a:pt x="33909" y="293370"/>
                  </a:lnTo>
                  <a:lnTo>
                    <a:pt x="40513" y="293370"/>
                  </a:lnTo>
                  <a:lnTo>
                    <a:pt x="43434" y="294640"/>
                  </a:lnTo>
                  <a:lnTo>
                    <a:pt x="46228" y="295910"/>
                  </a:lnTo>
                  <a:lnTo>
                    <a:pt x="59055" y="311150"/>
                  </a:lnTo>
                  <a:lnTo>
                    <a:pt x="59055" y="288010"/>
                  </a:lnTo>
                  <a:lnTo>
                    <a:pt x="58039" y="287020"/>
                  </a:lnTo>
                  <a:lnTo>
                    <a:pt x="53721" y="285750"/>
                  </a:lnTo>
                  <a:lnTo>
                    <a:pt x="49403" y="283210"/>
                  </a:lnTo>
                  <a:lnTo>
                    <a:pt x="44577" y="281940"/>
                  </a:lnTo>
                  <a:lnTo>
                    <a:pt x="34036" y="281940"/>
                  </a:lnTo>
                  <a:lnTo>
                    <a:pt x="28321" y="284480"/>
                  </a:lnTo>
                  <a:lnTo>
                    <a:pt x="16129" y="290830"/>
                  </a:lnTo>
                  <a:lnTo>
                    <a:pt x="11430" y="294640"/>
                  </a:lnTo>
                  <a:lnTo>
                    <a:pt x="8128" y="299720"/>
                  </a:lnTo>
                  <a:lnTo>
                    <a:pt x="4699" y="304800"/>
                  </a:lnTo>
                  <a:lnTo>
                    <a:pt x="2413" y="309880"/>
                  </a:lnTo>
                  <a:lnTo>
                    <a:pt x="127" y="321310"/>
                  </a:lnTo>
                  <a:lnTo>
                    <a:pt x="0" y="327660"/>
                  </a:lnTo>
                  <a:lnTo>
                    <a:pt x="889" y="334010"/>
                  </a:lnTo>
                  <a:lnTo>
                    <a:pt x="17526" y="367030"/>
                  </a:lnTo>
                  <a:lnTo>
                    <a:pt x="21590" y="372110"/>
                  </a:lnTo>
                  <a:lnTo>
                    <a:pt x="26035" y="375920"/>
                  </a:lnTo>
                  <a:lnTo>
                    <a:pt x="35941" y="381000"/>
                  </a:lnTo>
                  <a:lnTo>
                    <a:pt x="53086" y="381000"/>
                  </a:lnTo>
                  <a:lnTo>
                    <a:pt x="84963" y="358140"/>
                  </a:lnTo>
                  <a:lnTo>
                    <a:pt x="87757" y="351790"/>
                  </a:lnTo>
                  <a:lnTo>
                    <a:pt x="89916" y="345440"/>
                  </a:lnTo>
                  <a:close/>
                </a:path>
                <a:path w="627380" h="381000">
                  <a:moveTo>
                    <a:pt x="137160" y="336550"/>
                  </a:moveTo>
                  <a:lnTo>
                    <a:pt x="108585" y="280670"/>
                  </a:lnTo>
                  <a:lnTo>
                    <a:pt x="108585" y="278130"/>
                  </a:lnTo>
                  <a:lnTo>
                    <a:pt x="114808" y="257810"/>
                  </a:lnTo>
                  <a:lnTo>
                    <a:pt x="116332" y="255270"/>
                  </a:lnTo>
                  <a:lnTo>
                    <a:pt x="118364" y="252730"/>
                  </a:lnTo>
                  <a:lnTo>
                    <a:pt x="120650" y="251460"/>
                  </a:lnTo>
                  <a:lnTo>
                    <a:pt x="122301" y="251460"/>
                  </a:lnTo>
                  <a:lnTo>
                    <a:pt x="124206" y="250190"/>
                  </a:lnTo>
                  <a:lnTo>
                    <a:pt x="126365" y="250190"/>
                  </a:lnTo>
                  <a:lnTo>
                    <a:pt x="123698" y="234950"/>
                  </a:lnTo>
                  <a:lnTo>
                    <a:pt x="121031" y="234950"/>
                  </a:lnTo>
                  <a:lnTo>
                    <a:pt x="118364" y="236220"/>
                  </a:lnTo>
                  <a:lnTo>
                    <a:pt x="115824" y="237490"/>
                  </a:lnTo>
                  <a:lnTo>
                    <a:pt x="113157" y="238760"/>
                  </a:lnTo>
                  <a:lnTo>
                    <a:pt x="110998" y="241300"/>
                  </a:lnTo>
                  <a:lnTo>
                    <a:pt x="109093" y="242570"/>
                  </a:lnTo>
                  <a:lnTo>
                    <a:pt x="107315" y="245110"/>
                  </a:lnTo>
                  <a:lnTo>
                    <a:pt x="105791" y="247650"/>
                  </a:lnTo>
                  <a:lnTo>
                    <a:pt x="103251" y="252730"/>
                  </a:lnTo>
                  <a:lnTo>
                    <a:pt x="102362" y="256540"/>
                  </a:lnTo>
                  <a:lnTo>
                    <a:pt x="101854" y="259080"/>
                  </a:lnTo>
                  <a:lnTo>
                    <a:pt x="101219" y="261620"/>
                  </a:lnTo>
                  <a:lnTo>
                    <a:pt x="100965" y="264160"/>
                  </a:lnTo>
                  <a:lnTo>
                    <a:pt x="100838" y="267970"/>
                  </a:lnTo>
                  <a:lnTo>
                    <a:pt x="92964" y="252730"/>
                  </a:lnTo>
                  <a:lnTo>
                    <a:pt x="79502" y="259080"/>
                  </a:lnTo>
                  <a:lnTo>
                    <a:pt x="123190" y="342900"/>
                  </a:lnTo>
                  <a:lnTo>
                    <a:pt x="137160" y="336550"/>
                  </a:lnTo>
                  <a:close/>
                </a:path>
                <a:path w="627380" h="381000">
                  <a:moveTo>
                    <a:pt x="250825" y="275590"/>
                  </a:moveTo>
                  <a:lnTo>
                    <a:pt x="219329" y="214630"/>
                  </a:lnTo>
                  <a:lnTo>
                    <a:pt x="211912" y="204470"/>
                  </a:lnTo>
                  <a:lnTo>
                    <a:pt x="202819" y="199390"/>
                  </a:lnTo>
                  <a:lnTo>
                    <a:pt x="191998" y="199390"/>
                  </a:lnTo>
                  <a:lnTo>
                    <a:pt x="179451" y="204470"/>
                  </a:lnTo>
                  <a:lnTo>
                    <a:pt x="174117" y="207010"/>
                  </a:lnTo>
                  <a:lnTo>
                    <a:pt x="169799" y="210820"/>
                  </a:lnTo>
                  <a:lnTo>
                    <a:pt x="166624" y="217170"/>
                  </a:lnTo>
                  <a:lnTo>
                    <a:pt x="163576" y="222250"/>
                  </a:lnTo>
                  <a:lnTo>
                    <a:pt x="161290" y="228600"/>
                  </a:lnTo>
                  <a:lnTo>
                    <a:pt x="160147" y="234950"/>
                  </a:lnTo>
                  <a:lnTo>
                    <a:pt x="159512" y="232410"/>
                  </a:lnTo>
                  <a:lnTo>
                    <a:pt x="157480" y="226060"/>
                  </a:lnTo>
                  <a:lnTo>
                    <a:pt x="155702" y="222250"/>
                  </a:lnTo>
                  <a:lnTo>
                    <a:pt x="153162" y="218440"/>
                  </a:lnTo>
                  <a:lnTo>
                    <a:pt x="131953" y="176530"/>
                  </a:lnTo>
                  <a:lnTo>
                    <a:pt x="117983" y="184150"/>
                  </a:lnTo>
                  <a:lnTo>
                    <a:pt x="183769" y="311150"/>
                  </a:lnTo>
                  <a:lnTo>
                    <a:pt x="197739" y="303530"/>
                  </a:lnTo>
                  <a:lnTo>
                    <a:pt x="167767" y="246380"/>
                  </a:lnTo>
                  <a:lnTo>
                    <a:pt x="168275" y="242570"/>
                  </a:lnTo>
                  <a:lnTo>
                    <a:pt x="185166" y="215900"/>
                  </a:lnTo>
                  <a:lnTo>
                    <a:pt x="187071" y="215900"/>
                  </a:lnTo>
                  <a:lnTo>
                    <a:pt x="188976" y="214630"/>
                  </a:lnTo>
                  <a:lnTo>
                    <a:pt x="196977" y="214630"/>
                  </a:lnTo>
                  <a:lnTo>
                    <a:pt x="198882" y="215900"/>
                  </a:lnTo>
                  <a:lnTo>
                    <a:pt x="200660" y="217170"/>
                  </a:lnTo>
                  <a:lnTo>
                    <a:pt x="202565" y="218440"/>
                  </a:lnTo>
                  <a:lnTo>
                    <a:pt x="204216" y="220980"/>
                  </a:lnTo>
                  <a:lnTo>
                    <a:pt x="205613" y="223520"/>
                  </a:lnTo>
                  <a:lnTo>
                    <a:pt x="236855" y="283210"/>
                  </a:lnTo>
                  <a:lnTo>
                    <a:pt x="250825" y="275590"/>
                  </a:lnTo>
                  <a:close/>
                </a:path>
                <a:path w="627380" h="381000">
                  <a:moveTo>
                    <a:pt x="347853" y="219710"/>
                  </a:moveTo>
                  <a:lnTo>
                    <a:pt x="340360" y="214630"/>
                  </a:lnTo>
                  <a:lnTo>
                    <a:pt x="338074" y="218440"/>
                  </a:lnTo>
                  <a:lnTo>
                    <a:pt x="337185" y="219710"/>
                  </a:lnTo>
                  <a:lnTo>
                    <a:pt x="336042" y="220980"/>
                  </a:lnTo>
                  <a:lnTo>
                    <a:pt x="333248" y="222250"/>
                  </a:lnTo>
                  <a:lnTo>
                    <a:pt x="330708" y="222250"/>
                  </a:lnTo>
                  <a:lnTo>
                    <a:pt x="329438" y="220980"/>
                  </a:lnTo>
                  <a:lnTo>
                    <a:pt x="328422" y="220980"/>
                  </a:lnTo>
                  <a:lnTo>
                    <a:pt x="309626" y="185216"/>
                  </a:lnTo>
                  <a:lnTo>
                    <a:pt x="309626" y="219710"/>
                  </a:lnTo>
                  <a:lnTo>
                    <a:pt x="309118" y="220980"/>
                  </a:lnTo>
                  <a:lnTo>
                    <a:pt x="308610" y="223520"/>
                  </a:lnTo>
                  <a:lnTo>
                    <a:pt x="307975" y="226060"/>
                  </a:lnTo>
                  <a:lnTo>
                    <a:pt x="307467" y="227330"/>
                  </a:lnTo>
                  <a:lnTo>
                    <a:pt x="306705" y="229870"/>
                  </a:lnTo>
                  <a:lnTo>
                    <a:pt x="304673" y="233680"/>
                  </a:lnTo>
                  <a:lnTo>
                    <a:pt x="292354" y="243840"/>
                  </a:lnTo>
                  <a:lnTo>
                    <a:pt x="288163" y="243840"/>
                  </a:lnTo>
                  <a:lnTo>
                    <a:pt x="284226" y="242570"/>
                  </a:lnTo>
                  <a:lnTo>
                    <a:pt x="280416" y="242570"/>
                  </a:lnTo>
                  <a:lnTo>
                    <a:pt x="277241" y="238760"/>
                  </a:lnTo>
                  <a:lnTo>
                    <a:pt x="272415" y="229870"/>
                  </a:lnTo>
                  <a:lnTo>
                    <a:pt x="271780" y="226060"/>
                  </a:lnTo>
                  <a:lnTo>
                    <a:pt x="273558" y="218440"/>
                  </a:lnTo>
                  <a:lnTo>
                    <a:pt x="275463" y="215900"/>
                  </a:lnTo>
                  <a:lnTo>
                    <a:pt x="280797" y="209550"/>
                  </a:lnTo>
                  <a:lnTo>
                    <a:pt x="284099" y="205740"/>
                  </a:lnTo>
                  <a:lnTo>
                    <a:pt x="291465" y="200660"/>
                  </a:lnTo>
                  <a:lnTo>
                    <a:pt x="295021" y="198120"/>
                  </a:lnTo>
                  <a:lnTo>
                    <a:pt x="298450" y="196850"/>
                  </a:lnTo>
                  <a:lnTo>
                    <a:pt x="309626" y="219710"/>
                  </a:lnTo>
                  <a:lnTo>
                    <a:pt x="309626" y="185216"/>
                  </a:lnTo>
                  <a:lnTo>
                    <a:pt x="300977" y="167640"/>
                  </a:lnTo>
                  <a:lnTo>
                    <a:pt x="300355" y="166370"/>
                  </a:lnTo>
                  <a:lnTo>
                    <a:pt x="297053" y="160020"/>
                  </a:lnTo>
                  <a:lnTo>
                    <a:pt x="292608" y="156210"/>
                  </a:lnTo>
                  <a:lnTo>
                    <a:pt x="287020" y="153670"/>
                  </a:lnTo>
                  <a:lnTo>
                    <a:pt x="281305" y="152400"/>
                  </a:lnTo>
                  <a:lnTo>
                    <a:pt x="275082" y="153670"/>
                  </a:lnTo>
                  <a:lnTo>
                    <a:pt x="261366" y="161290"/>
                  </a:lnTo>
                  <a:lnTo>
                    <a:pt x="255778" y="165100"/>
                  </a:lnTo>
                  <a:lnTo>
                    <a:pt x="247904" y="176530"/>
                  </a:lnTo>
                  <a:lnTo>
                    <a:pt x="244348" y="181610"/>
                  </a:lnTo>
                  <a:lnTo>
                    <a:pt x="241173" y="187960"/>
                  </a:lnTo>
                  <a:lnTo>
                    <a:pt x="251333" y="194310"/>
                  </a:lnTo>
                  <a:lnTo>
                    <a:pt x="253238" y="189230"/>
                  </a:lnTo>
                  <a:lnTo>
                    <a:pt x="255651" y="184150"/>
                  </a:lnTo>
                  <a:lnTo>
                    <a:pt x="261493" y="176530"/>
                  </a:lnTo>
                  <a:lnTo>
                    <a:pt x="265176" y="172720"/>
                  </a:lnTo>
                  <a:lnTo>
                    <a:pt x="269748" y="170180"/>
                  </a:lnTo>
                  <a:lnTo>
                    <a:pt x="273685" y="168910"/>
                  </a:lnTo>
                  <a:lnTo>
                    <a:pt x="277368" y="167640"/>
                  </a:lnTo>
                  <a:lnTo>
                    <a:pt x="283972" y="170180"/>
                  </a:lnTo>
                  <a:lnTo>
                    <a:pt x="286512" y="172720"/>
                  </a:lnTo>
                  <a:lnTo>
                    <a:pt x="288544" y="176530"/>
                  </a:lnTo>
                  <a:lnTo>
                    <a:pt x="293751" y="186690"/>
                  </a:lnTo>
                  <a:lnTo>
                    <a:pt x="289433" y="190500"/>
                  </a:lnTo>
                  <a:lnTo>
                    <a:pt x="284734" y="193040"/>
                  </a:lnTo>
                  <a:lnTo>
                    <a:pt x="279527" y="196850"/>
                  </a:lnTo>
                  <a:lnTo>
                    <a:pt x="258445" y="224790"/>
                  </a:lnTo>
                  <a:lnTo>
                    <a:pt x="257048" y="229870"/>
                  </a:lnTo>
                  <a:lnTo>
                    <a:pt x="258064" y="236220"/>
                  </a:lnTo>
                  <a:lnTo>
                    <a:pt x="261112" y="241300"/>
                  </a:lnTo>
                  <a:lnTo>
                    <a:pt x="265176" y="248920"/>
                  </a:lnTo>
                  <a:lnTo>
                    <a:pt x="270383" y="254000"/>
                  </a:lnTo>
                  <a:lnTo>
                    <a:pt x="283591" y="257810"/>
                  </a:lnTo>
                  <a:lnTo>
                    <a:pt x="290576" y="257810"/>
                  </a:lnTo>
                  <a:lnTo>
                    <a:pt x="297942" y="254000"/>
                  </a:lnTo>
                  <a:lnTo>
                    <a:pt x="303403" y="250190"/>
                  </a:lnTo>
                  <a:lnTo>
                    <a:pt x="307340" y="247650"/>
                  </a:lnTo>
                  <a:lnTo>
                    <a:pt x="309245" y="243840"/>
                  </a:lnTo>
                  <a:lnTo>
                    <a:pt x="309880" y="242570"/>
                  </a:lnTo>
                  <a:lnTo>
                    <a:pt x="312293" y="237490"/>
                  </a:lnTo>
                  <a:lnTo>
                    <a:pt x="314198" y="232410"/>
                  </a:lnTo>
                  <a:lnTo>
                    <a:pt x="315341" y="227330"/>
                  </a:lnTo>
                  <a:lnTo>
                    <a:pt x="316738" y="229870"/>
                  </a:lnTo>
                  <a:lnTo>
                    <a:pt x="318643" y="233680"/>
                  </a:lnTo>
                  <a:lnTo>
                    <a:pt x="321183" y="236220"/>
                  </a:lnTo>
                  <a:lnTo>
                    <a:pt x="330962" y="236220"/>
                  </a:lnTo>
                  <a:lnTo>
                    <a:pt x="334899" y="233680"/>
                  </a:lnTo>
                  <a:lnTo>
                    <a:pt x="337185" y="232410"/>
                  </a:lnTo>
                  <a:lnTo>
                    <a:pt x="339598" y="231140"/>
                  </a:lnTo>
                  <a:lnTo>
                    <a:pt x="341884" y="228600"/>
                  </a:lnTo>
                  <a:lnTo>
                    <a:pt x="342646" y="227330"/>
                  </a:lnTo>
                  <a:lnTo>
                    <a:pt x="344170" y="224790"/>
                  </a:lnTo>
                  <a:lnTo>
                    <a:pt x="346202" y="222250"/>
                  </a:lnTo>
                  <a:lnTo>
                    <a:pt x="347853" y="219710"/>
                  </a:lnTo>
                  <a:close/>
                </a:path>
                <a:path w="627380" h="381000">
                  <a:moveTo>
                    <a:pt x="379730" y="208280"/>
                  </a:moveTo>
                  <a:lnTo>
                    <a:pt x="313944" y="81280"/>
                  </a:lnTo>
                  <a:lnTo>
                    <a:pt x="299974" y="88900"/>
                  </a:lnTo>
                  <a:lnTo>
                    <a:pt x="365760" y="215900"/>
                  </a:lnTo>
                  <a:lnTo>
                    <a:pt x="379730" y="208280"/>
                  </a:lnTo>
                  <a:close/>
                </a:path>
                <a:path w="627380" h="381000">
                  <a:moveTo>
                    <a:pt x="451866" y="162560"/>
                  </a:moveTo>
                  <a:lnTo>
                    <a:pt x="442341" y="156210"/>
                  </a:lnTo>
                  <a:lnTo>
                    <a:pt x="427990" y="170180"/>
                  </a:lnTo>
                  <a:lnTo>
                    <a:pt x="424815" y="170180"/>
                  </a:lnTo>
                  <a:lnTo>
                    <a:pt x="422402" y="168910"/>
                  </a:lnTo>
                  <a:lnTo>
                    <a:pt x="419862" y="167640"/>
                  </a:lnTo>
                  <a:lnTo>
                    <a:pt x="417830" y="165100"/>
                  </a:lnTo>
                  <a:lnTo>
                    <a:pt x="416052" y="161290"/>
                  </a:lnTo>
                  <a:lnTo>
                    <a:pt x="393268" y="118110"/>
                  </a:lnTo>
                  <a:lnTo>
                    <a:pt x="389255" y="110490"/>
                  </a:lnTo>
                  <a:lnTo>
                    <a:pt x="409308" y="99060"/>
                  </a:lnTo>
                  <a:lnTo>
                    <a:pt x="413766" y="96520"/>
                  </a:lnTo>
                  <a:lnTo>
                    <a:pt x="407924" y="86360"/>
                  </a:lnTo>
                  <a:lnTo>
                    <a:pt x="383413" y="99060"/>
                  </a:lnTo>
                  <a:lnTo>
                    <a:pt x="369316" y="71120"/>
                  </a:lnTo>
                  <a:lnTo>
                    <a:pt x="355346" y="78740"/>
                  </a:lnTo>
                  <a:lnTo>
                    <a:pt x="369443" y="106680"/>
                  </a:lnTo>
                  <a:lnTo>
                    <a:pt x="354838" y="114300"/>
                  </a:lnTo>
                  <a:lnTo>
                    <a:pt x="360807" y="125730"/>
                  </a:lnTo>
                  <a:lnTo>
                    <a:pt x="375285" y="118110"/>
                  </a:lnTo>
                  <a:lnTo>
                    <a:pt x="402971" y="170180"/>
                  </a:lnTo>
                  <a:lnTo>
                    <a:pt x="406400" y="177800"/>
                  </a:lnTo>
                  <a:lnTo>
                    <a:pt x="410845" y="181610"/>
                  </a:lnTo>
                  <a:lnTo>
                    <a:pt x="416052" y="184150"/>
                  </a:lnTo>
                  <a:lnTo>
                    <a:pt x="421386" y="185420"/>
                  </a:lnTo>
                  <a:lnTo>
                    <a:pt x="427355" y="185420"/>
                  </a:lnTo>
                  <a:lnTo>
                    <a:pt x="449580" y="166370"/>
                  </a:lnTo>
                  <a:lnTo>
                    <a:pt x="451866" y="162560"/>
                  </a:lnTo>
                  <a:close/>
                </a:path>
                <a:path w="627380" h="381000">
                  <a:moveTo>
                    <a:pt x="526542" y="114300"/>
                  </a:moveTo>
                  <a:lnTo>
                    <a:pt x="515239" y="111760"/>
                  </a:lnTo>
                  <a:lnTo>
                    <a:pt x="489966" y="137160"/>
                  </a:lnTo>
                  <a:lnTo>
                    <a:pt x="481711" y="137160"/>
                  </a:lnTo>
                  <a:lnTo>
                    <a:pt x="478028" y="135890"/>
                  </a:lnTo>
                  <a:lnTo>
                    <a:pt x="457073" y="113030"/>
                  </a:lnTo>
                  <a:lnTo>
                    <a:pt x="476859" y="102870"/>
                  </a:lnTo>
                  <a:lnTo>
                    <a:pt x="513969" y="83820"/>
                  </a:lnTo>
                  <a:lnTo>
                    <a:pt x="510921" y="77470"/>
                  </a:lnTo>
                  <a:lnTo>
                    <a:pt x="508381" y="72390"/>
                  </a:lnTo>
                  <a:lnTo>
                    <a:pt x="501535" y="63500"/>
                  </a:lnTo>
                  <a:lnTo>
                    <a:pt x="498602" y="59690"/>
                  </a:lnTo>
                  <a:lnTo>
                    <a:pt x="495808" y="57835"/>
                  </a:lnTo>
                  <a:lnTo>
                    <a:pt x="495808" y="80010"/>
                  </a:lnTo>
                  <a:lnTo>
                    <a:pt x="452501" y="102870"/>
                  </a:lnTo>
                  <a:lnTo>
                    <a:pt x="451485" y="100330"/>
                  </a:lnTo>
                  <a:lnTo>
                    <a:pt x="450850" y="96520"/>
                  </a:lnTo>
                  <a:lnTo>
                    <a:pt x="450596" y="92710"/>
                  </a:lnTo>
                  <a:lnTo>
                    <a:pt x="450215" y="90170"/>
                  </a:lnTo>
                  <a:lnTo>
                    <a:pt x="467106" y="64770"/>
                  </a:lnTo>
                  <a:lnTo>
                    <a:pt x="470535" y="63500"/>
                  </a:lnTo>
                  <a:lnTo>
                    <a:pt x="477139" y="63500"/>
                  </a:lnTo>
                  <a:lnTo>
                    <a:pt x="480187" y="64770"/>
                  </a:lnTo>
                  <a:lnTo>
                    <a:pt x="482854" y="66040"/>
                  </a:lnTo>
                  <a:lnTo>
                    <a:pt x="485648" y="67310"/>
                  </a:lnTo>
                  <a:lnTo>
                    <a:pt x="488061" y="68580"/>
                  </a:lnTo>
                  <a:lnTo>
                    <a:pt x="492379" y="73660"/>
                  </a:lnTo>
                  <a:lnTo>
                    <a:pt x="494157" y="77470"/>
                  </a:lnTo>
                  <a:lnTo>
                    <a:pt x="495808" y="80010"/>
                  </a:lnTo>
                  <a:lnTo>
                    <a:pt x="495808" y="57835"/>
                  </a:lnTo>
                  <a:lnTo>
                    <a:pt x="494792" y="57150"/>
                  </a:lnTo>
                  <a:lnTo>
                    <a:pt x="490347" y="54610"/>
                  </a:lnTo>
                  <a:lnTo>
                    <a:pt x="486029" y="52070"/>
                  </a:lnTo>
                  <a:lnTo>
                    <a:pt x="470662" y="52070"/>
                  </a:lnTo>
                  <a:lnTo>
                    <a:pt x="464947" y="53340"/>
                  </a:lnTo>
                  <a:lnTo>
                    <a:pt x="458724" y="57150"/>
                  </a:lnTo>
                  <a:lnTo>
                    <a:pt x="452882" y="59690"/>
                  </a:lnTo>
                  <a:lnTo>
                    <a:pt x="436626" y="97790"/>
                  </a:lnTo>
                  <a:lnTo>
                    <a:pt x="437642" y="102870"/>
                  </a:lnTo>
                  <a:lnTo>
                    <a:pt x="438531" y="109220"/>
                  </a:lnTo>
                  <a:lnTo>
                    <a:pt x="440563" y="115570"/>
                  </a:lnTo>
                  <a:lnTo>
                    <a:pt x="443357" y="120650"/>
                  </a:lnTo>
                  <a:lnTo>
                    <a:pt x="446659" y="127000"/>
                  </a:lnTo>
                  <a:lnTo>
                    <a:pt x="467741" y="147320"/>
                  </a:lnTo>
                  <a:lnTo>
                    <a:pt x="472567" y="149860"/>
                  </a:lnTo>
                  <a:lnTo>
                    <a:pt x="478028" y="151130"/>
                  </a:lnTo>
                  <a:lnTo>
                    <a:pt x="489839" y="151130"/>
                  </a:lnTo>
                  <a:lnTo>
                    <a:pt x="496189" y="148590"/>
                  </a:lnTo>
                  <a:lnTo>
                    <a:pt x="503047" y="144780"/>
                  </a:lnTo>
                  <a:lnTo>
                    <a:pt x="509397" y="142240"/>
                  </a:lnTo>
                  <a:lnTo>
                    <a:pt x="514350" y="137160"/>
                  </a:lnTo>
                  <a:lnTo>
                    <a:pt x="518033" y="132080"/>
                  </a:lnTo>
                  <a:lnTo>
                    <a:pt x="521589" y="127000"/>
                  </a:lnTo>
                  <a:lnTo>
                    <a:pt x="524510" y="121920"/>
                  </a:lnTo>
                  <a:lnTo>
                    <a:pt x="526542" y="114300"/>
                  </a:lnTo>
                  <a:close/>
                </a:path>
                <a:path w="627380" h="381000">
                  <a:moveTo>
                    <a:pt x="626872" y="77470"/>
                  </a:moveTo>
                  <a:lnTo>
                    <a:pt x="594995" y="16510"/>
                  </a:lnTo>
                  <a:lnTo>
                    <a:pt x="590550" y="7620"/>
                  </a:lnTo>
                  <a:lnTo>
                    <a:pt x="585089" y="2540"/>
                  </a:lnTo>
                  <a:lnTo>
                    <a:pt x="571627" y="0"/>
                  </a:lnTo>
                  <a:lnTo>
                    <a:pt x="564007" y="1270"/>
                  </a:lnTo>
                  <a:lnTo>
                    <a:pt x="555498" y="5080"/>
                  </a:lnTo>
                  <a:lnTo>
                    <a:pt x="552831" y="7620"/>
                  </a:lnTo>
                  <a:lnTo>
                    <a:pt x="550291" y="8890"/>
                  </a:lnTo>
                  <a:lnTo>
                    <a:pt x="545973" y="13970"/>
                  </a:lnTo>
                  <a:lnTo>
                    <a:pt x="544068" y="16510"/>
                  </a:lnTo>
                  <a:lnTo>
                    <a:pt x="542544" y="19050"/>
                  </a:lnTo>
                  <a:lnTo>
                    <a:pt x="540893" y="21590"/>
                  </a:lnTo>
                  <a:lnTo>
                    <a:pt x="539496" y="24130"/>
                  </a:lnTo>
                  <a:lnTo>
                    <a:pt x="537464" y="30480"/>
                  </a:lnTo>
                  <a:lnTo>
                    <a:pt x="536702" y="33020"/>
                  </a:lnTo>
                  <a:lnTo>
                    <a:pt x="536194" y="36830"/>
                  </a:lnTo>
                  <a:lnTo>
                    <a:pt x="535432" y="34290"/>
                  </a:lnTo>
                  <a:lnTo>
                    <a:pt x="534162" y="31750"/>
                  </a:lnTo>
                  <a:lnTo>
                    <a:pt x="533527" y="29210"/>
                  </a:lnTo>
                  <a:lnTo>
                    <a:pt x="530479" y="22860"/>
                  </a:lnTo>
                  <a:lnTo>
                    <a:pt x="529717" y="21590"/>
                  </a:lnTo>
                  <a:lnTo>
                    <a:pt x="516128" y="29210"/>
                  </a:lnTo>
                  <a:lnTo>
                    <a:pt x="559816" y="113030"/>
                  </a:lnTo>
                  <a:lnTo>
                    <a:pt x="573786" y="105410"/>
                  </a:lnTo>
                  <a:lnTo>
                    <a:pt x="543814" y="46990"/>
                  </a:lnTo>
                  <a:lnTo>
                    <a:pt x="544322" y="44450"/>
                  </a:lnTo>
                  <a:lnTo>
                    <a:pt x="544957" y="41910"/>
                  </a:lnTo>
                  <a:lnTo>
                    <a:pt x="546481" y="36830"/>
                  </a:lnTo>
                  <a:lnTo>
                    <a:pt x="547370" y="33020"/>
                  </a:lnTo>
                  <a:lnTo>
                    <a:pt x="548640" y="30480"/>
                  </a:lnTo>
                  <a:lnTo>
                    <a:pt x="549783" y="27940"/>
                  </a:lnTo>
                  <a:lnTo>
                    <a:pt x="551180" y="26670"/>
                  </a:lnTo>
                  <a:lnTo>
                    <a:pt x="554736" y="21590"/>
                  </a:lnTo>
                  <a:lnTo>
                    <a:pt x="556895" y="20320"/>
                  </a:lnTo>
                  <a:lnTo>
                    <a:pt x="559562" y="19050"/>
                  </a:lnTo>
                  <a:lnTo>
                    <a:pt x="561086" y="17780"/>
                  </a:lnTo>
                  <a:lnTo>
                    <a:pt x="562737" y="17780"/>
                  </a:lnTo>
                  <a:lnTo>
                    <a:pt x="566547" y="16510"/>
                  </a:lnTo>
                  <a:lnTo>
                    <a:pt x="574294" y="16510"/>
                  </a:lnTo>
                  <a:lnTo>
                    <a:pt x="578104" y="19050"/>
                  </a:lnTo>
                  <a:lnTo>
                    <a:pt x="581152" y="24130"/>
                  </a:lnTo>
                  <a:lnTo>
                    <a:pt x="612902" y="85090"/>
                  </a:lnTo>
                  <a:lnTo>
                    <a:pt x="626872" y="77470"/>
                  </a:lnTo>
                  <a:close/>
                </a:path>
              </a:pathLst>
            </a:custGeom>
            <a:solidFill>
              <a:srgbClr val="000000"/>
            </a:solidFill>
          </p:spPr>
          <p:txBody>
            <a:bodyPr wrap="square" lIns="0" tIns="0" rIns="0" bIns="0" rtlCol="0"/>
            <a:lstStyle/>
            <a:p>
              <a:endParaRPr/>
            </a:p>
          </p:txBody>
        </p:sp>
      </p:grpSp>
      <p:sp>
        <p:nvSpPr>
          <p:cNvPr id="18" name="object 20">
            <a:extLst>
              <a:ext uri="{FF2B5EF4-FFF2-40B4-BE49-F238E27FC236}">
                <a16:creationId xmlns:a16="http://schemas.microsoft.com/office/drawing/2014/main" id="{E987A5D5-C10B-86B6-C801-B9F28431A855}"/>
              </a:ext>
            </a:extLst>
          </p:cNvPr>
          <p:cNvSpPr txBox="1"/>
          <p:nvPr/>
        </p:nvSpPr>
        <p:spPr>
          <a:xfrm>
            <a:off x="2504059" y="3126118"/>
            <a:ext cx="2214245" cy="322580"/>
          </a:xfrm>
          <a:prstGeom prst="rect">
            <a:avLst/>
          </a:prstGeom>
        </p:spPr>
        <p:txBody>
          <a:bodyPr vert="horz" wrap="square" lIns="0" tIns="12700" rIns="0" bIns="0" rtlCol="0">
            <a:spAutoFit/>
          </a:bodyPr>
          <a:lstStyle/>
          <a:p>
            <a:pPr marL="12700">
              <a:lnSpc>
                <a:spcPct val="100000"/>
              </a:lnSpc>
              <a:spcBef>
                <a:spcPts val="100"/>
              </a:spcBef>
            </a:pPr>
            <a:r>
              <a:rPr sz="1794" dirty="0">
                <a:solidFill>
                  <a:srgbClr val="FFFFFF"/>
                </a:solidFill>
                <a:latin typeface="Arial"/>
                <a:cs typeface="Arial"/>
              </a:rPr>
              <a:t>Transition de la mobilité</a:t>
            </a:r>
            <a:r>
              <a:rPr sz="1794" spc="200" dirty="0">
                <a:solidFill>
                  <a:srgbClr val="FFFFFF"/>
                </a:solidFill>
                <a:latin typeface="Arial"/>
                <a:cs typeface="Arial"/>
              </a:rPr>
              <a:t/>
            </a:r>
            <a:r>
              <a:rPr lang="en-US" sz="1794" spc="-10" dirty="0">
                <a:solidFill>
                  <a:srgbClr val="FFFFFF"/>
                </a:solidFill>
                <a:latin typeface="Arial"/>
                <a:cs typeface="Arial"/>
              </a:rPr>
              <a:t/>
            </a:r>
            <a:endParaRPr sz="1950" dirty="0">
              <a:latin typeface="Arial"/>
              <a:cs typeface="Arial"/>
            </a:endParaRPr>
          </a:p>
        </p:txBody>
      </p:sp>
      <p:sp>
        <p:nvSpPr>
          <p:cNvPr id="19" name="object 11">
            <a:extLst>
              <a:ext uri="{FF2B5EF4-FFF2-40B4-BE49-F238E27FC236}">
                <a16:creationId xmlns:a16="http://schemas.microsoft.com/office/drawing/2014/main" id="{ADE10F7A-FCB8-F7BF-A738-5F37DA545E89}"/>
              </a:ext>
            </a:extLst>
          </p:cNvPr>
          <p:cNvSpPr txBox="1"/>
          <p:nvPr/>
        </p:nvSpPr>
        <p:spPr>
          <a:xfrm>
            <a:off x="5637936" y="3011208"/>
            <a:ext cx="283210" cy="474980"/>
          </a:xfrm>
          <a:prstGeom prst="rect">
            <a:avLst/>
          </a:prstGeom>
        </p:spPr>
        <p:txBody>
          <a:bodyPr vert="horz" wrap="square" lIns="0" tIns="12700" rIns="0" bIns="0" rtlCol="0">
            <a:spAutoFit/>
          </a:bodyPr>
          <a:lstStyle/>
          <a:p>
            <a:pPr marL="12700">
              <a:lnSpc>
                <a:spcPct val="100000"/>
              </a:lnSpc>
              <a:spcBef>
                <a:spcPts val="100"/>
              </a:spcBef>
            </a:pPr>
            <a:r>
              <a:rPr sz="2950" b="1" spc="-50" dirty="0">
                <a:solidFill>
                  <a:srgbClr val="00CC66"/>
                </a:solidFill>
                <a:latin typeface="Yu Gothic UI"/>
                <a:cs typeface="Yu Gothic UI"/>
              </a:rPr>
              <a:t>+</a:t>
            </a:r>
            <a:endParaRPr sz="2950" dirty="0">
              <a:latin typeface="Yu Gothic UI"/>
              <a:cs typeface="Yu Gothic UI"/>
            </a:endParaRPr>
          </a:p>
        </p:txBody>
      </p:sp>
      <p:grpSp>
        <p:nvGrpSpPr>
          <p:cNvPr id="21" name="object 2">
            <a:extLst>
              <a:ext uri="{FF2B5EF4-FFF2-40B4-BE49-F238E27FC236}">
                <a16:creationId xmlns:a16="http://schemas.microsoft.com/office/drawing/2014/main" id="{470B02AD-2FD2-AF3E-25F9-0BAE0ADCDEB9}"/>
              </a:ext>
            </a:extLst>
          </p:cNvPr>
          <p:cNvGrpSpPr/>
          <p:nvPr/>
        </p:nvGrpSpPr>
        <p:grpSpPr>
          <a:xfrm>
            <a:off x="6184138" y="2991992"/>
            <a:ext cx="3703954" cy="651510"/>
            <a:chOff x="6184138" y="2991992"/>
            <a:chExt cx="3703954" cy="651510"/>
          </a:xfrm>
        </p:grpSpPr>
        <p:sp>
          <p:nvSpPr>
            <p:cNvPr id="22" name="object 3">
              <a:extLst>
                <a:ext uri="{FF2B5EF4-FFF2-40B4-BE49-F238E27FC236}">
                  <a16:creationId xmlns:a16="http://schemas.microsoft.com/office/drawing/2014/main" id="{84211AA4-8D60-A34A-D571-A3168B206737}"/>
                </a:ext>
              </a:extLst>
            </p:cNvPr>
            <p:cNvSpPr/>
            <p:nvPr/>
          </p:nvSpPr>
          <p:spPr>
            <a:xfrm>
              <a:off x="6190488" y="2998342"/>
              <a:ext cx="3691254" cy="638810"/>
            </a:xfrm>
            <a:custGeom>
              <a:avLst/>
              <a:gdLst/>
              <a:ahLst/>
              <a:cxnLst/>
              <a:rect l="l" t="t" r="r" b="b"/>
              <a:pathLst>
                <a:path w="3691254" h="638810">
                  <a:moveTo>
                    <a:pt x="3584702" y="638556"/>
                  </a:moveTo>
                  <a:lnTo>
                    <a:pt x="106424" y="638556"/>
                  </a:lnTo>
                  <a:lnTo>
                    <a:pt x="64990" y="630195"/>
                  </a:lnTo>
                  <a:lnTo>
                    <a:pt x="31161" y="607393"/>
                  </a:lnTo>
                  <a:lnTo>
                    <a:pt x="8360" y="573564"/>
                  </a:lnTo>
                  <a:lnTo>
                    <a:pt x="0" y="532130"/>
                  </a:lnTo>
                  <a:lnTo>
                    <a:pt x="0" y="106424"/>
                  </a:lnTo>
                  <a:lnTo>
                    <a:pt x="8360" y="64990"/>
                  </a:lnTo>
                  <a:lnTo>
                    <a:pt x="31161" y="31161"/>
                  </a:lnTo>
                  <a:lnTo>
                    <a:pt x="64990" y="8360"/>
                  </a:lnTo>
                  <a:lnTo>
                    <a:pt x="106424" y="0"/>
                  </a:lnTo>
                  <a:lnTo>
                    <a:pt x="3584702" y="0"/>
                  </a:lnTo>
                  <a:lnTo>
                    <a:pt x="3626137" y="8360"/>
                  </a:lnTo>
                  <a:lnTo>
                    <a:pt x="3659964" y="31161"/>
                  </a:lnTo>
                  <a:lnTo>
                    <a:pt x="3682767" y="64990"/>
                  </a:lnTo>
                  <a:lnTo>
                    <a:pt x="3691128" y="106424"/>
                  </a:lnTo>
                  <a:lnTo>
                    <a:pt x="3691128" y="532130"/>
                  </a:lnTo>
                  <a:lnTo>
                    <a:pt x="3682767" y="573564"/>
                  </a:lnTo>
                  <a:lnTo>
                    <a:pt x="3659964" y="607393"/>
                  </a:lnTo>
                  <a:lnTo>
                    <a:pt x="3626137" y="630195"/>
                  </a:lnTo>
                  <a:lnTo>
                    <a:pt x="3584702" y="638556"/>
                  </a:lnTo>
                  <a:close/>
                </a:path>
              </a:pathLst>
            </a:custGeom>
            <a:solidFill>
              <a:srgbClr val="16494B"/>
            </a:solidFill>
          </p:spPr>
          <p:txBody>
            <a:bodyPr wrap="square" lIns="0" tIns="0" rIns="0" bIns="0" rtlCol="0"/>
            <a:lstStyle/>
            <a:p>
              <a:endParaRPr/>
            </a:p>
          </p:txBody>
        </p:sp>
        <p:sp>
          <p:nvSpPr>
            <p:cNvPr id="23" name="object 4">
              <a:extLst>
                <a:ext uri="{FF2B5EF4-FFF2-40B4-BE49-F238E27FC236}">
                  <a16:creationId xmlns:a16="http://schemas.microsoft.com/office/drawing/2014/main" id="{4D1F476A-AC90-79E6-8A9C-73630975313C}"/>
                </a:ext>
              </a:extLst>
            </p:cNvPr>
            <p:cNvSpPr/>
            <p:nvPr/>
          </p:nvSpPr>
          <p:spPr>
            <a:xfrm>
              <a:off x="6190488" y="2998342"/>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4" y="0"/>
                  </a:lnTo>
                  <a:lnTo>
                    <a:pt x="3584702" y="0"/>
                  </a:lnTo>
                  <a:lnTo>
                    <a:pt x="3584702" y="0"/>
                  </a:lnTo>
                  <a:lnTo>
                    <a:pt x="3626137" y="8360"/>
                  </a:lnTo>
                  <a:lnTo>
                    <a:pt x="3659964" y="31161"/>
                  </a:lnTo>
                  <a:lnTo>
                    <a:pt x="3682767" y="64990"/>
                  </a:lnTo>
                  <a:lnTo>
                    <a:pt x="3691128" y="106424"/>
                  </a:lnTo>
                  <a:lnTo>
                    <a:pt x="3691128" y="532130"/>
                  </a:lnTo>
                  <a:lnTo>
                    <a:pt x="3691128" y="532130"/>
                  </a:lnTo>
                  <a:lnTo>
                    <a:pt x="3584702" y="638556"/>
                  </a:lnTo>
                  <a:lnTo>
                    <a:pt x="106424" y="638556"/>
                  </a:lnTo>
                  <a:lnTo>
                    <a:pt x="106424" y="638556"/>
                  </a:lnTo>
                  <a:lnTo>
                    <a:pt x="0" y="532130"/>
                  </a:lnTo>
                  <a:lnTo>
                    <a:pt x="0" y="106424"/>
                  </a:lnTo>
                  <a:close/>
                </a:path>
              </a:pathLst>
            </a:custGeom>
            <a:ln w="12192">
              <a:solidFill>
                <a:srgbClr val="D6D6D6"/>
              </a:solidFill>
            </a:ln>
          </p:spPr>
          <p:txBody>
            <a:bodyPr wrap="square" lIns="0" tIns="0" rIns="0" bIns="0" rtlCol="0"/>
            <a:lstStyle/>
            <a:p>
              <a:endParaRPr/>
            </a:p>
          </p:txBody>
        </p:sp>
      </p:grpSp>
      <p:pic>
        <p:nvPicPr>
          <p:cNvPr id="20" name="object 16">
            <a:extLst>
              <a:ext uri="{FF2B5EF4-FFF2-40B4-BE49-F238E27FC236}">
                <a16:creationId xmlns:a16="http://schemas.microsoft.com/office/drawing/2014/main" id="{D3A15F32-E7F1-AC6E-478A-BF5D65FE7B8C}"/>
              </a:ext>
            </a:extLst>
          </p:cNvPr>
          <p:cNvPicPr/>
          <p:nvPr/>
        </p:nvPicPr>
        <p:blipFill>
          <a:blip r:embed="rId2" cstate="print"/>
          <a:stretch>
            <a:fillRect/>
          </a:stretch>
        </p:blipFill>
        <p:spPr>
          <a:xfrm>
            <a:off x="5993993" y="2593378"/>
            <a:ext cx="1306194" cy="951737"/>
          </a:xfrm>
          <a:prstGeom prst="rect">
            <a:avLst/>
          </a:prstGeom>
        </p:spPr>
      </p:pic>
      <p:sp>
        <p:nvSpPr>
          <p:cNvPr id="24" name="object 5">
            <a:extLst>
              <a:ext uri="{FF2B5EF4-FFF2-40B4-BE49-F238E27FC236}">
                <a16:creationId xmlns:a16="http://schemas.microsoft.com/office/drawing/2014/main" id="{E723D7D3-B19E-FD7D-CFFD-0D5792F60E61}"/>
              </a:ext>
            </a:extLst>
          </p:cNvPr>
          <p:cNvSpPr txBox="1"/>
          <p:nvPr/>
        </p:nvSpPr>
        <p:spPr>
          <a:xfrm>
            <a:off x="7161023" y="3126118"/>
            <a:ext cx="1943735" cy="322580"/>
          </a:xfrm>
          <a:prstGeom prst="rect">
            <a:avLst/>
          </a:prstGeom>
        </p:spPr>
        <p:txBody>
          <a:bodyPr vert="horz" wrap="square" lIns="0" tIns="12700" rIns="0" bIns="0" rtlCol="0">
            <a:spAutoFit/>
          </a:bodyPr>
          <a:lstStyle/>
          <a:p>
            <a:pPr marL="12700">
              <a:lnSpc>
                <a:spcPct val="100000"/>
              </a:lnSpc>
              <a:spcBef>
                <a:spcPts val="100"/>
              </a:spcBef>
            </a:pPr>
            <a:r>
              <a:rPr sz="1794" dirty="0">
                <a:solidFill>
                  <a:srgbClr val="FFFFFF"/>
                </a:solidFill>
                <a:latin typeface="Arial"/>
                <a:cs typeface="Arial"/>
              </a:rPr>
              <a:t>Transition des motorisations</a:t>
            </a:r>
            <a:r>
              <a:rPr sz="1794" spc="150" dirty="0">
                <a:solidFill>
                  <a:srgbClr val="FFFFFF"/>
                </a:solidFill>
                <a:latin typeface="Arial"/>
                <a:cs typeface="Arial"/>
              </a:rPr>
              <a:t/>
            </a:r>
            <a:r>
              <a:rPr lang="en-US" sz="1794" spc="-10" dirty="0">
                <a:solidFill>
                  <a:srgbClr val="FFFFFF"/>
                </a:solidFill>
                <a:latin typeface="Arial"/>
                <a:cs typeface="Arial"/>
              </a:rPr>
              <a:t/>
            </a:r>
            <a:endParaRPr sz="1950" dirty="0">
              <a:latin typeface="Arial"/>
              <a:cs typeface="Arial"/>
            </a:endParaRPr>
          </a:p>
        </p:txBody>
      </p:sp>
      <p:sp>
        <p:nvSpPr>
          <p:cNvPr id="25" name="object 14">
            <a:extLst>
              <a:ext uri="{FF2B5EF4-FFF2-40B4-BE49-F238E27FC236}">
                <a16:creationId xmlns:a16="http://schemas.microsoft.com/office/drawing/2014/main" id="{8238386D-E4BA-42A5-DB8A-1DFA4D88A588}"/>
              </a:ext>
            </a:extLst>
          </p:cNvPr>
          <p:cNvSpPr txBox="1"/>
          <p:nvPr/>
        </p:nvSpPr>
        <p:spPr>
          <a:xfrm>
            <a:off x="6249670" y="3806253"/>
            <a:ext cx="4174490" cy="237950"/>
          </a:xfrm>
          <a:prstGeom prst="rect">
            <a:avLst/>
          </a:prstGeom>
        </p:spPr>
        <p:txBody>
          <a:bodyPr vert="horz" wrap="square" lIns="0" tIns="8890" rIns="0" bIns="0" rtlCol="0">
            <a:spAutoFit/>
          </a:bodyPr>
          <a:lstStyle/>
          <a:p>
            <a:pPr marL="323850" marR="30480" indent="-286385">
              <a:lnSpc>
                <a:spcPct val="101499"/>
              </a:lnSpc>
              <a:spcBef>
                <a:spcPts val="70"/>
              </a:spcBef>
            </a:pPr>
            <a:r>
              <a:rPr sz="2139" baseline="-19713" dirty="0">
                <a:solidFill>
                  <a:srgbClr val="16494B"/>
                </a:solidFill>
                <a:latin typeface="Segoe UI Symbol"/>
                <a:cs typeface="Segoe UI Symbol"/>
              </a:rPr>
              <a:t>🡪 Amélioration of Drive technologies</a:t>
            </a:r>
            <a:r>
              <a:rPr sz="2139" spc="525" baseline="-19713" dirty="0">
                <a:solidFill>
                  <a:srgbClr val="16494B"/>
                </a:solidFill>
                <a:latin typeface="Segoe UI Symbol"/>
                <a:cs typeface="Segoe UI Symbol"/>
              </a:rPr>
              <a:t/>
            </a:r>
            <a:r>
              <a:rPr sz="1426" b="1" spc="-10" dirty="0">
                <a:solidFill>
                  <a:srgbClr val="006B93"/>
                </a:solidFill>
                <a:cs typeface="Arial"/>
              </a:rPr>
              <a:t/>
            </a:r>
          </a:p>
        </p:txBody>
      </p:sp>
      <p:sp>
        <p:nvSpPr>
          <p:cNvPr id="26" name="object 15">
            <a:extLst>
              <a:ext uri="{FF2B5EF4-FFF2-40B4-BE49-F238E27FC236}">
                <a16:creationId xmlns:a16="http://schemas.microsoft.com/office/drawing/2014/main" id="{C9235758-59F0-86BB-D599-CCF1BC1FDC28}"/>
              </a:ext>
            </a:extLst>
          </p:cNvPr>
          <p:cNvSpPr txBox="1"/>
          <p:nvPr/>
        </p:nvSpPr>
        <p:spPr>
          <a:xfrm>
            <a:off x="6249670" y="4165110"/>
            <a:ext cx="4352290" cy="1527982"/>
          </a:xfrm>
          <a:prstGeom prst="rect">
            <a:avLst/>
          </a:prstGeom>
        </p:spPr>
        <p:txBody>
          <a:bodyPr vert="horz" wrap="square" lIns="0" tIns="27305" rIns="0" bIns="0" rtlCol="0">
            <a:spAutoFit/>
          </a:bodyPr>
          <a:lstStyle/>
          <a:p>
            <a:pPr marL="298450" marR="809625" indent="-286385">
              <a:lnSpc>
                <a:spcPts val="1789"/>
              </a:lnSpc>
              <a:spcBef>
                <a:spcPts val="215"/>
              </a:spcBef>
              <a:buChar char="-"/>
              <a:tabLst>
                <a:tab pos="298450" algn="l"/>
              </a:tabLst>
            </a:pPr>
            <a:r>
              <a:rPr sz="2139" spc="-15" baseline="1792" dirty="0">
                <a:solidFill>
                  <a:srgbClr val="006B93"/>
                </a:solidFill>
                <a:cs typeface="Arial"/>
              </a:rPr>
              <a:t>Replacing fossil carburants with alternative, climate-neutral carburants, Drive types</a:t>
            </a:r>
            <a:r>
              <a:rPr lang="en-US" sz="2139" spc="-15" baseline="1792" dirty="0">
                <a:solidFill>
                  <a:srgbClr val="006B93"/>
                </a:solidFill>
                <a:cs typeface="Arial"/>
              </a:rPr>
              <a:t/>
            </a:r>
            <a:r>
              <a:rPr sz="2139" spc="-15" baseline="1792" dirty="0">
                <a:solidFill>
                  <a:srgbClr val="006B93"/>
                </a:solidFill>
                <a:cs typeface="Arial"/>
              </a:rPr>
              <a:t/>
            </a:r>
          </a:p>
          <a:p>
            <a:pPr marL="298450" marR="809625" indent="-286385">
              <a:lnSpc>
                <a:spcPts val="1789"/>
              </a:lnSpc>
              <a:spcBef>
                <a:spcPts val="215"/>
              </a:spcBef>
              <a:buFontTx/>
              <a:buChar char="-"/>
              <a:tabLst>
                <a:tab pos="298450" algn="l"/>
              </a:tabLst>
            </a:pPr>
            <a:r>
              <a:rPr sz="2139" spc="-15" baseline="1792" dirty="0">
                <a:solidFill>
                  <a:srgbClr val="006B93"/>
                </a:solidFill>
                <a:cs typeface="Arial"/>
              </a:rPr>
              <a:t>Reduction of émissions during</a:t>
            </a:r>
          </a:p>
          <a:p>
            <a:pPr marL="298450" marR="809625" indent="-286385">
              <a:lnSpc>
                <a:spcPts val="1789"/>
              </a:lnSpc>
              <a:spcBef>
                <a:spcPts val="215"/>
              </a:spcBef>
              <a:buFontTx/>
              <a:buChar char="-"/>
              <a:tabLst>
                <a:tab pos="298450" algn="l"/>
              </a:tabLst>
            </a:pPr>
            <a:r>
              <a:rPr sz="2325" spc="-15" baseline="1792" dirty="0">
                <a:solidFill>
                  <a:srgbClr val="006B93"/>
                </a:solidFill>
                <a:cs typeface="Arial"/>
              </a:rPr>
              <a:t>of the driving operation</a:t>
            </a:r>
          </a:p>
          <a:p>
            <a:pPr marL="1689100">
              <a:lnSpc>
                <a:spcPct val="100000"/>
              </a:lnSpc>
              <a:spcBef>
                <a:spcPts val="1205"/>
              </a:spcBef>
            </a:pPr>
            <a:r>
              <a:rPr sz="690" dirty="0">
                <a:latin typeface="Arial"/>
                <a:cs typeface="Arial"/>
              </a:rPr>
              <a:t>Own representation ; see Agora Verkehrswende and VCD 2021</a:t>
            </a:r>
            <a:r>
              <a:rPr sz="690" spc="-10" dirty="0">
                <a:latin typeface="Arial"/>
                <a:cs typeface="Arial"/>
              </a:rPr>
              <a:t/>
            </a:r>
            <a:r>
              <a:rPr sz="690" dirty="0">
                <a:latin typeface="Arial"/>
                <a:cs typeface="Arial"/>
              </a:rPr>
              <a:t/>
            </a:r>
            <a:r>
              <a:rPr sz="690" spc="-20" dirty="0">
                <a:latin typeface="Arial"/>
                <a:cs typeface="Arial"/>
              </a:rPr>
              <a:t/>
            </a:r>
            <a:endParaRPr sz="750" dirty="0">
              <a:latin typeface="Arial"/>
              <a:cs typeface="Arial"/>
            </a:endParaRPr>
          </a:p>
        </p:txBody>
      </p:sp>
    </p:spTree>
    <p:extLst>
      <p:ext uri="{BB962C8B-B14F-4D97-AF65-F5344CB8AC3E}">
        <p14:creationId xmlns:p14="http://schemas.microsoft.com/office/powerpoint/2010/main" val="176506584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CA11000C-43DB-4E8C-829A-250A482974D2}"/>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2206</Words>
  <Application>Microsoft Office PowerPoint</Application>
  <PresentationFormat>Panoramiczny</PresentationFormat>
  <Paragraphs>192</Paragraphs>
  <Slides>33</Slides>
  <Notes>0</Notes>
  <HiddenSlides>0</HiddenSlides>
  <MMClips>0</MMClips>
  <ScaleCrop>false</ScaleCrop>
  <HeadingPairs>
    <vt:vector size="4" baseType="variant">
      <vt:variant>
        <vt:lpstr>Motyw</vt:lpstr>
      </vt:variant>
      <vt:variant>
        <vt:i4>1</vt:i4>
      </vt:variant>
      <vt:variant>
        <vt:lpstr>Tytuły slajdów</vt:lpstr>
      </vt:variant>
      <vt:variant>
        <vt:i4>33</vt:i4>
      </vt:variant>
    </vt:vector>
  </HeadingPairs>
  <TitlesOfParts>
    <vt:vector size="34" baseType="lpstr">
      <vt:lpstr>21_BasicWhite</vt:lpstr>
      <vt:lpstr>Fundamentals of Transportation</vt:lpstr>
      <vt:lpstr>Prezentacja programu PowerPoint</vt:lpstr>
      <vt:lpstr>Learning objectives</vt:lpstr>
      <vt:lpstr>Lecture outline</vt:lpstr>
      <vt:lpstr>Prezentacja programu PowerPoint</vt:lpstr>
      <vt:lpstr>Prezentacja programu PowerPoint</vt:lpstr>
      <vt:lpstr>Prezentacja programu PowerPoint</vt:lpstr>
      <vt:lpstr>Prezentacja programu PowerPoint</vt:lpstr>
      <vt:lpstr>Prezentacja programu PowerPoint</vt:lpstr>
      <vt:lpstr>Copenhagen as an example of best practice All eyes on cycling in Copenhagen...</vt:lpstr>
      <vt:lpstr>Copenhagen as an example of best practice the "most bicycle-friendly city in the world"!</vt:lpstr>
      <vt:lpstr>Copenhagen as an example of best practice </vt:lpstr>
      <vt:lpstr>Copenhagen as an example of best practice the "most bicycle-friendly city in the world"!</vt:lpstr>
      <vt:lpstr>Copenhagen as an example of best practice the "most bicycle-friendly city in the world"!</vt:lpstr>
      <vt:lpstr>Copenhagen as an example of best practice Sustainable mobility in today's Copenhagen</vt:lpstr>
      <vt:lpstr>Copenhagen as an example of best practice Sustainable mobility in today's Copenhagen</vt:lpstr>
      <vt:lpstr>Copenhagen as an example of best practice Sustainable mobility in today's Copenhagen</vt:lpstr>
      <vt:lpstr>Copenhagen as an example of best practice The bicycle city….</vt:lpstr>
      <vt:lpstr>Copenhagen as an example of best practice The bicycle city: modal split….</vt:lpstr>
      <vt:lpstr>Copenhagen as an example of best practice The bicycle city: cargo bike instead of a car…</vt:lpstr>
      <vt:lpstr>Copenhagen as an example of best practice The bicycle city: reasons for cycling …</vt:lpstr>
      <vt:lpstr>Copenhagen as an example of best practice The road to becoming a cycling city…</vt:lpstr>
      <vt:lpstr>Copenhagen as an example of best practice The road to becoming a cycling city: learning from mistakes </vt:lpstr>
      <vt:lpstr>Copenhagen as an example of best practice The road to becoming a cycling city: learning from mistakes </vt:lpstr>
      <vt:lpstr>Copenhagen as an example of best practice The road to becoming a cycling city: political framework conditions </vt:lpstr>
      <vt:lpstr>Copenhagen as an example of best practice The road to becoming a cycling city: "Good, Better, Best" - goals by 2025 </vt:lpstr>
      <vt:lpstr>Copenhagen as an example of best practice The "Copenhagen strategy." </vt:lpstr>
      <vt:lpstr>Copenhagen as an example of best practice The "Copenhagen strategy: Convenience </vt:lpstr>
      <vt:lpstr>Copenhagen as an example of best practice The "Copenhagen strategy: Speed &amp; safety </vt:lpstr>
      <vt:lpstr>Copenhagen as an example of best practice The "Copenhagen strategy: Speed &amp; safety </vt:lpstr>
      <vt:lpstr>Copenhagen as an example of best practice The "Copenhagen strategy: Speed &amp; safety </vt:lpstr>
      <vt:lpstr>References </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Wojciech Kustra</cp:lastModifiedBy>
  <cp:revision>69</cp:revision>
  <dcterms:modified xsi:type="dcterms:W3CDTF">2026-07-14T06:52:22Z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