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762" r:id="rId4"/>
  </p:sldMasterIdLst>
  <p:notesMasterIdLst>
    <p:notesMasterId r:id="rId50"/>
  </p:notesMasterIdLst>
  <p:handoutMasterIdLst>
    <p:handoutMasterId r:id="rId51"/>
  </p:handoutMasterIdLst>
  <p:sldIdLst>
    <p:sldId id="306" r:id="rId5"/>
    <p:sldId id="359" r:id="rId6"/>
    <p:sldId id="315" r:id="rId7"/>
    <p:sldId id="311" r:id="rId8"/>
    <p:sldId id="316" r:id="rId9"/>
    <p:sldId id="317" r:id="rId10"/>
    <p:sldId id="318" r:id="rId11"/>
    <p:sldId id="319" r:id="rId12"/>
    <p:sldId id="320" r:id="rId13"/>
    <p:sldId id="321" r:id="rId14"/>
    <p:sldId id="322" r:id="rId15"/>
    <p:sldId id="323" r:id="rId16"/>
    <p:sldId id="324" r:id="rId17"/>
    <p:sldId id="353" r:id="rId18"/>
    <p:sldId id="325" r:id="rId19"/>
    <p:sldId id="326" r:id="rId20"/>
    <p:sldId id="327" r:id="rId21"/>
    <p:sldId id="328" r:id="rId22"/>
    <p:sldId id="329" r:id="rId23"/>
    <p:sldId id="330" r:id="rId24"/>
    <p:sldId id="331" r:id="rId25"/>
    <p:sldId id="332" r:id="rId26"/>
    <p:sldId id="333" r:id="rId27"/>
    <p:sldId id="334" r:id="rId28"/>
    <p:sldId id="335" r:id="rId29"/>
    <p:sldId id="336" r:id="rId30"/>
    <p:sldId id="337" r:id="rId31"/>
    <p:sldId id="338" r:id="rId32"/>
    <p:sldId id="339" r:id="rId33"/>
    <p:sldId id="340" r:id="rId34"/>
    <p:sldId id="341" r:id="rId35"/>
    <p:sldId id="342" r:id="rId36"/>
    <p:sldId id="343" r:id="rId37"/>
    <p:sldId id="344" r:id="rId38"/>
    <p:sldId id="345" r:id="rId39"/>
    <p:sldId id="346" r:id="rId40"/>
    <p:sldId id="347" r:id="rId41"/>
    <p:sldId id="348" r:id="rId42"/>
    <p:sldId id="349" r:id="rId43"/>
    <p:sldId id="350" r:id="rId44"/>
    <p:sldId id="351" r:id="rId45"/>
    <p:sldId id="352" r:id="rId46"/>
    <p:sldId id="357" r:id="rId47"/>
    <p:sldId id="358" r:id="rId48"/>
    <p:sldId id="309" r:id="rId4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90F00"/>
    <a:srgbClr val="B43519"/>
    <a:srgbClr val="F26211"/>
    <a:srgbClr val="00518E"/>
    <a:srgbClr val="005EA4"/>
    <a:srgbClr val="F78722"/>
    <a:srgbClr val="B51600"/>
    <a:srgbClr val="EE23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956B3B7-E6BC-431E-9646-EB356F0CF1DA}" v="2" dt="2026-07-15T07:38:45.636"/>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876" y="10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microsoft.com/office/2015/10/relationships/revisionInfo" Target="revisionInfo.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365" userId="5fcdbc0c-b1d0-4b52-bc28-28c25c9fccde" providerId="ADAL" clId="{839C158B-1674-498C-8D10-D29DEC7F3344}"/>
    <pc:docChg chg="undo custSel delSld modSld">
      <pc:chgData name="office365" userId="5fcdbc0c-b1d0-4b52-bc28-28c25c9fccde" providerId="ADAL" clId="{839C158B-1674-498C-8D10-D29DEC7F3344}" dt="2026-07-15T15:13:52.813" v="164" actId="47"/>
      <pc:docMkLst>
        <pc:docMk/>
      </pc:docMkLst>
      <pc:sldChg chg="modSp mod">
        <pc:chgData name="office365" userId="5fcdbc0c-b1d0-4b52-bc28-28c25c9fccde" providerId="ADAL" clId="{839C158B-1674-498C-8D10-D29DEC7F3344}" dt="2026-07-15T07:38:45.664" v="4" actId="27636"/>
        <pc:sldMkLst>
          <pc:docMk/>
          <pc:sldMk cId="2854244750" sldId="311"/>
        </pc:sldMkLst>
        <pc:spChg chg="mod">
          <ac:chgData name="office365" userId="5fcdbc0c-b1d0-4b52-bc28-28c25c9fccde" providerId="ADAL" clId="{839C158B-1674-498C-8D10-D29DEC7F3344}" dt="2026-07-15T07:38:45.664" v="4" actId="27636"/>
          <ac:spMkLst>
            <pc:docMk/>
            <pc:sldMk cId="2854244750" sldId="311"/>
            <ac:spMk id="3" creationId="{2EA51EDF-5192-3D79-C232-CB19DE0D89A1}"/>
          </ac:spMkLst>
        </pc:spChg>
      </pc:sldChg>
      <pc:sldChg chg="modSp mod">
        <pc:chgData name="office365" userId="5fcdbc0c-b1d0-4b52-bc28-28c25c9fccde" providerId="ADAL" clId="{839C158B-1674-498C-8D10-D29DEC7F3344}" dt="2026-07-15T07:40:06.184" v="13" actId="20577"/>
        <pc:sldMkLst>
          <pc:docMk/>
          <pc:sldMk cId="1579723706" sldId="315"/>
        </pc:sldMkLst>
        <pc:spChg chg="mod">
          <ac:chgData name="office365" userId="5fcdbc0c-b1d0-4b52-bc28-28c25c9fccde" providerId="ADAL" clId="{839C158B-1674-498C-8D10-D29DEC7F3344}" dt="2026-07-15T07:40:06.184" v="13" actId="20577"/>
          <ac:spMkLst>
            <pc:docMk/>
            <pc:sldMk cId="1579723706" sldId="315"/>
            <ac:spMk id="3" creationId="{206FAFF5-0AD4-C698-9111-5DD7312B1CF0}"/>
          </ac:spMkLst>
        </pc:spChg>
      </pc:sldChg>
      <pc:sldChg chg="modSp mod">
        <pc:chgData name="office365" userId="5fcdbc0c-b1d0-4b52-bc28-28c25c9fccde" providerId="ADAL" clId="{839C158B-1674-498C-8D10-D29DEC7F3344}" dt="2026-07-15T07:41:19.486" v="14" actId="1076"/>
        <pc:sldMkLst>
          <pc:docMk/>
          <pc:sldMk cId="261540072" sldId="317"/>
        </pc:sldMkLst>
        <pc:spChg chg="mod">
          <ac:chgData name="office365" userId="5fcdbc0c-b1d0-4b52-bc28-28c25c9fccde" providerId="ADAL" clId="{839C158B-1674-498C-8D10-D29DEC7F3344}" dt="2026-07-15T07:41:19.486" v="14" actId="1076"/>
          <ac:spMkLst>
            <pc:docMk/>
            <pc:sldMk cId="261540072" sldId="317"/>
            <ac:spMk id="3" creationId="{4DC0D2C2-A93F-A448-D55D-F2F39593EE73}"/>
          </ac:spMkLst>
        </pc:spChg>
      </pc:sldChg>
      <pc:sldChg chg="modSp mod">
        <pc:chgData name="office365" userId="5fcdbc0c-b1d0-4b52-bc28-28c25c9fccde" providerId="ADAL" clId="{839C158B-1674-498C-8D10-D29DEC7F3344}" dt="2026-07-15T07:41:49.045" v="16" actId="14100"/>
        <pc:sldMkLst>
          <pc:docMk/>
          <pc:sldMk cId="2205053482" sldId="318"/>
        </pc:sldMkLst>
        <pc:spChg chg="mod">
          <ac:chgData name="office365" userId="5fcdbc0c-b1d0-4b52-bc28-28c25c9fccde" providerId="ADAL" clId="{839C158B-1674-498C-8D10-D29DEC7F3344}" dt="2026-07-15T07:41:49.045" v="16" actId="14100"/>
          <ac:spMkLst>
            <pc:docMk/>
            <pc:sldMk cId="2205053482" sldId="318"/>
            <ac:spMk id="3" creationId="{5017D209-2265-88BE-CED4-B8421BA7998B}"/>
          </ac:spMkLst>
        </pc:spChg>
      </pc:sldChg>
      <pc:sldChg chg="modSp mod">
        <pc:chgData name="office365" userId="5fcdbc0c-b1d0-4b52-bc28-28c25c9fccde" providerId="ADAL" clId="{839C158B-1674-498C-8D10-D29DEC7F3344}" dt="2026-07-15T07:49:03.397" v="112" actId="1076"/>
        <pc:sldMkLst>
          <pc:docMk/>
          <pc:sldMk cId="1055933501" sldId="333"/>
        </pc:sldMkLst>
        <pc:spChg chg="mod">
          <ac:chgData name="office365" userId="5fcdbc0c-b1d0-4b52-bc28-28c25c9fccde" providerId="ADAL" clId="{839C158B-1674-498C-8D10-D29DEC7F3344}" dt="2026-07-15T07:49:03.397" v="112" actId="1076"/>
          <ac:spMkLst>
            <pc:docMk/>
            <pc:sldMk cId="1055933501" sldId="333"/>
            <ac:spMk id="3" creationId="{2EF3D1BD-0BCD-49CF-D988-DF2965D11102}"/>
          </ac:spMkLst>
        </pc:spChg>
        <pc:spChg chg="mod">
          <ac:chgData name="office365" userId="5fcdbc0c-b1d0-4b52-bc28-28c25c9fccde" providerId="ADAL" clId="{839C158B-1674-498C-8D10-D29DEC7F3344}" dt="2026-07-15T07:48:37.860" v="109" actId="14100"/>
          <ac:spMkLst>
            <pc:docMk/>
            <pc:sldMk cId="1055933501" sldId="333"/>
            <ac:spMk id="7" creationId="{2FB90B98-81C1-6740-556D-C8306E0F7EEC}"/>
          </ac:spMkLst>
        </pc:spChg>
      </pc:sldChg>
      <pc:sldChg chg="modSp mod">
        <pc:chgData name="office365" userId="5fcdbc0c-b1d0-4b52-bc28-28c25c9fccde" providerId="ADAL" clId="{839C158B-1674-498C-8D10-D29DEC7F3344}" dt="2026-07-15T07:49:49.347" v="117" actId="27636"/>
        <pc:sldMkLst>
          <pc:docMk/>
          <pc:sldMk cId="879694873" sldId="337"/>
        </pc:sldMkLst>
        <pc:spChg chg="mod">
          <ac:chgData name="office365" userId="5fcdbc0c-b1d0-4b52-bc28-28c25c9fccde" providerId="ADAL" clId="{839C158B-1674-498C-8D10-D29DEC7F3344}" dt="2026-07-15T07:49:49.347" v="117" actId="27636"/>
          <ac:spMkLst>
            <pc:docMk/>
            <pc:sldMk cId="879694873" sldId="337"/>
            <ac:spMk id="3" creationId="{47106574-4461-CC40-4A0B-41371A4C6630}"/>
          </ac:spMkLst>
        </pc:spChg>
      </pc:sldChg>
      <pc:sldChg chg="modSp mod">
        <pc:chgData name="office365" userId="5fcdbc0c-b1d0-4b52-bc28-28c25c9fccde" providerId="ADAL" clId="{839C158B-1674-498C-8D10-D29DEC7F3344}" dt="2026-07-15T07:50:30.836" v="146" actId="1035"/>
        <pc:sldMkLst>
          <pc:docMk/>
          <pc:sldMk cId="2005877823" sldId="340"/>
        </pc:sldMkLst>
        <pc:spChg chg="mod">
          <ac:chgData name="office365" userId="5fcdbc0c-b1d0-4b52-bc28-28c25c9fccde" providerId="ADAL" clId="{839C158B-1674-498C-8D10-D29DEC7F3344}" dt="2026-07-15T07:50:19.451" v="119" actId="1076"/>
          <ac:spMkLst>
            <pc:docMk/>
            <pc:sldMk cId="2005877823" sldId="340"/>
            <ac:spMk id="3" creationId="{2914DE73-7334-9D1D-85FA-DDEF0E212E55}"/>
          </ac:spMkLst>
        </pc:spChg>
        <pc:spChg chg="mod">
          <ac:chgData name="office365" userId="5fcdbc0c-b1d0-4b52-bc28-28c25c9fccde" providerId="ADAL" clId="{839C158B-1674-498C-8D10-D29DEC7F3344}" dt="2026-07-15T07:50:30.836" v="146" actId="1035"/>
          <ac:spMkLst>
            <pc:docMk/>
            <pc:sldMk cId="2005877823" sldId="340"/>
            <ac:spMk id="7" creationId="{AFCA42F4-0C9C-9A39-BB9F-9322E9B9E794}"/>
          </ac:spMkLst>
        </pc:spChg>
      </pc:sldChg>
      <pc:sldChg chg="modSp mod">
        <pc:chgData name="office365" userId="5fcdbc0c-b1d0-4b52-bc28-28c25c9fccde" providerId="ADAL" clId="{839C158B-1674-498C-8D10-D29DEC7F3344}" dt="2026-07-15T07:50:52.728" v="163" actId="1035"/>
        <pc:sldMkLst>
          <pc:docMk/>
          <pc:sldMk cId="2905682538" sldId="345"/>
        </pc:sldMkLst>
        <pc:spChg chg="mod">
          <ac:chgData name="office365" userId="5fcdbc0c-b1d0-4b52-bc28-28c25c9fccde" providerId="ADAL" clId="{839C158B-1674-498C-8D10-D29DEC7F3344}" dt="2026-07-15T07:50:52.728" v="163" actId="1035"/>
          <ac:spMkLst>
            <pc:docMk/>
            <pc:sldMk cId="2905682538" sldId="345"/>
            <ac:spMk id="7" creationId="{EEF8B290-B904-0A46-4610-20F2BC01C52C}"/>
          </ac:spMkLst>
        </pc:spChg>
      </pc:sldChg>
      <pc:sldChg chg="addSp delSp modSp mod">
        <pc:chgData name="office365" userId="5fcdbc0c-b1d0-4b52-bc28-28c25c9fccde" providerId="ADAL" clId="{839C158B-1674-498C-8D10-D29DEC7F3344}" dt="2026-07-15T07:47:54.046" v="107" actId="478"/>
        <pc:sldMkLst>
          <pc:docMk/>
          <pc:sldMk cId="1923926347" sldId="353"/>
        </pc:sldMkLst>
        <pc:spChg chg="add del mod">
          <ac:chgData name="office365" userId="5fcdbc0c-b1d0-4b52-bc28-28c25c9fccde" providerId="ADAL" clId="{839C158B-1674-498C-8D10-D29DEC7F3344}" dt="2026-07-15T07:47:54.046" v="107" actId="478"/>
          <ac:spMkLst>
            <pc:docMk/>
            <pc:sldMk cId="1923926347" sldId="353"/>
            <ac:spMk id="6" creationId="{56CA8C02-EC9F-FC56-72BE-C19B301B60AC}"/>
          </ac:spMkLst>
        </pc:spChg>
      </pc:sldChg>
      <pc:sldChg chg="del">
        <pc:chgData name="office365" userId="5fcdbc0c-b1d0-4b52-bc28-28c25c9fccde" providerId="ADAL" clId="{839C158B-1674-498C-8D10-D29DEC7F3344}" dt="2026-07-15T15:13:52.813" v="164" actId="47"/>
        <pc:sldMkLst>
          <pc:docMk/>
          <pc:sldMk cId="2937560306" sldId="354"/>
        </pc:sldMkLst>
      </pc:sldChg>
    </pc:docChg>
  </pc:docChgLst>
  <pc:docChgLst>
    <pc:chgData name="Wojciech Kustra" userId="afebd3d0-216b-4c4f-8992-1bf1fda6d5e8" providerId="ADAL" clId="{1D307E72-7901-4E61-A01B-3C4232ABCF63}"/>
    <pc:docChg chg="modSld">
      <pc:chgData name="Wojciech Kustra" userId="afebd3d0-216b-4c4f-8992-1bf1fda6d5e8" providerId="ADAL" clId="{1D307E72-7901-4E61-A01B-3C4232ABCF63}" dt="2026-07-13T09:48:35.320" v="0" actId="6549"/>
      <pc:docMkLst>
        <pc:docMk/>
      </pc:docMkLst>
      <pc:sldChg chg="modSp mod">
        <pc:chgData name="Wojciech Kustra" userId="afebd3d0-216b-4c4f-8992-1bf1fda6d5e8" providerId="ADAL" clId="{1D307E72-7901-4E61-A01B-3C4232ABCF63}" dt="2026-07-13T09:48:35.320" v="0" actId="6549"/>
        <pc:sldMkLst>
          <pc:docMk/>
          <pc:sldMk cId="1478447607" sldId="306"/>
        </pc:sldMkLst>
        <pc:spChg chg="mod">
          <ac:chgData name="Wojciech Kustra" userId="afebd3d0-216b-4c4f-8992-1bf1fda6d5e8" providerId="ADAL" clId="{1D307E72-7901-4E61-A01B-3C4232ABCF63}" dt="2026-07-13T09:48:35.320" v="0" actId="6549"/>
          <ac:spMkLst>
            <pc:docMk/>
            <pc:sldMk cId="1478447607" sldId="306"/>
            <ac:spMk id="3" creationId="{FFD85AD9-F452-2FFB-4F41-12718A52AA28}"/>
          </ac:spMkLst>
        </pc:spChg>
      </pc:sldChg>
    </pc:docChg>
  </pc:docChgLst>
  <pc:docChgLst>
    <pc:chgData name="Adam Inglot" userId="S::adam.inglot_pg.edu.pl#ext#@fril.onmicrosoft.com::f3fe147e-12d2-407c-a2f2-fa7169a36f34" providerId="AD" clId="Web-{A324F169-B7BC-12B1-3AFA-C6F72BB91865}"/>
    <pc:docChg chg="addSld">
      <pc:chgData name="Adam Inglot" userId="S::adam.inglot_pg.edu.pl#ext#@fril.onmicrosoft.com::f3fe147e-12d2-407c-a2f2-fa7169a36f34" providerId="AD" clId="Web-{A324F169-B7BC-12B1-3AFA-C6F72BB91865}" dt="2026-07-14T06:50:11.535" v="0"/>
      <pc:docMkLst>
        <pc:docMk/>
      </pc:docMkLst>
      <pc:sldChg chg="add">
        <pc:chgData name="Adam Inglot" userId="S::adam.inglot_pg.edu.pl#ext#@fril.onmicrosoft.com::f3fe147e-12d2-407c-a2f2-fa7169a36f34" providerId="AD" clId="Web-{A324F169-B7BC-12B1-3AFA-C6F72BB91865}" dt="2026-07-14T06:50:11.535" v="0"/>
        <pc:sldMkLst>
          <pc:docMk/>
          <pc:sldMk cId="2894534927" sldId="359"/>
        </pc:sldMkLst>
      </pc:sldChg>
      <pc:sldMasterChg chg="addSldLayout">
        <pc:chgData name="Adam Inglot" userId="S::adam.inglot_pg.edu.pl#ext#@fril.onmicrosoft.com::f3fe147e-12d2-407c-a2f2-fa7169a36f34" providerId="AD" clId="Web-{A324F169-B7BC-12B1-3AFA-C6F72BB91865}" dt="2026-07-14T06:50:11.535" v="0"/>
        <pc:sldMasterMkLst>
          <pc:docMk/>
          <pc:sldMasterMk cId="3400949503" sldId="2147483762"/>
        </pc:sldMasterMkLst>
        <pc:sldLayoutChg chg="add">
          <pc:chgData name="Adam Inglot" userId="S::adam.inglot_pg.edu.pl#ext#@fril.onmicrosoft.com::f3fe147e-12d2-407c-a2f2-fa7169a36f34" providerId="AD" clId="Web-{A324F169-B7BC-12B1-3AFA-C6F72BB91865}" dt="2026-07-14T06:50:11.535" v="0"/>
          <pc:sldLayoutMkLst>
            <pc:docMk/>
            <pc:sldMasterMk cId="3400949503" sldId="2147483762"/>
            <pc:sldLayoutMk cId="1536551348" sldId="2147483783"/>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15.07.2026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a:p>
        </p:txBody>
      </p:sp>
      <p:sp>
        <p:nvSpPr>
          <p:cNvPr id="3" name="Notizenplatzhalter 2"/>
          <p:cNvSpPr>
            <a:spLocks noGrp="1"/>
          </p:cNvSpPr>
          <p:nvPr>
            <p:ph type="body" idx="1"/>
          </p:nvPr>
        </p:nvSpPr>
        <p:spPr/>
        <p:txBody>
          <a:bodyPr/>
          <a:lstStyle/>
          <a:p>
            <a:r>
              <a:rPr lang="en-US" dirty="0"/>
              <a:t>A transport system is not just roads or buses. It’s the entire network of infrastructure, the vehicles that use it, the people involved, and the rules and institutions that govern mobility.</a:t>
            </a:r>
          </a:p>
          <a:p>
            <a:r>
              <a:rPr lang="en-US" dirty="0"/>
              <a:t>In Africa (DR Congo and Cameroon), these four elements often operate under constraints like limited funding, rapid urbanization, and strong informal transport presence</a:t>
            </a:r>
            <a:endParaRPr lang="de-DE" dirty="0"/>
          </a:p>
        </p:txBody>
      </p:sp>
    </p:spTree>
    <p:extLst>
      <p:ext uri="{BB962C8B-B14F-4D97-AF65-F5344CB8AC3E}">
        <p14:creationId xmlns:p14="http://schemas.microsoft.com/office/powerpoint/2010/main" val="38639328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0124C4-112B-2103-D656-CA60FB8C3D9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F177AA0-BA8E-599E-BCB3-3B095D96C9F8}"/>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4E520F6C-5905-D105-1EFD-281AA069CE24}"/>
              </a:ext>
            </a:extLst>
          </p:cNvPr>
          <p:cNvSpPr>
            <a:spLocks noGrp="1"/>
          </p:cNvSpPr>
          <p:nvPr>
            <p:ph type="body" idx="1"/>
          </p:nvPr>
        </p:nvSpPr>
        <p:spPr/>
        <p:txBody>
          <a:bodyPr/>
          <a:lstStyle/>
          <a:p>
            <a:r>
              <a:rPr lang="en-US" dirty="0"/>
              <a:t>In DR Congo, many regions become inaccessible during rainy seasons. In Cameroon, congestion in Douala and Yaoundé significantly impacts daily life. Accidents involving motorbike taxis are common. Funding constraints make it difficult to expand and maintain infrastructure.</a:t>
            </a:r>
            <a:endParaRPr lang="de-DE" dirty="0"/>
          </a:p>
        </p:txBody>
      </p:sp>
    </p:spTree>
    <p:extLst>
      <p:ext uri="{BB962C8B-B14F-4D97-AF65-F5344CB8AC3E}">
        <p14:creationId xmlns:p14="http://schemas.microsoft.com/office/powerpoint/2010/main" val="22877231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4B442B-1AF0-356E-F3BE-090ECFD4474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0CCFD50-C86D-1E84-3112-1040FC662096}"/>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538C7764-73C6-CAA2-DE86-E8774CFCBBE8}"/>
              </a:ext>
            </a:extLst>
          </p:cNvPr>
          <p:cNvSpPr>
            <a:spLocks noGrp="1"/>
          </p:cNvSpPr>
          <p:nvPr>
            <p:ph type="body" idx="1"/>
          </p:nvPr>
        </p:nvSpPr>
        <p:spPr/>
        <p:txBody>
          <a:bodyPr/>
          <a:lstStyle/>
          <a:p>
            <a:r>
              <a:rPr lang="en-US" dirty="0"/>
              <a:t>While challenges exist, there are significant opportunities. Cities like Kigali and Addis Ababa show that African urban transport can evolve with proper planning. For DR Congo and Cameroon, strengthening institutions, upgrading roads, and formalizing informal transport can dramatically improve mobility and quality of life.</a:t>
            </a:r>
            <a:endParaRPr lang="de-DE" dirty="0"/>
          </a:p>
        </p:txBody>
      </p:sp>
    </p:spTree>
    <p:extLst>
      <p:ext uri="{BB962C8B-B14F-4D97-AF65-F5344CB8AC3E}">
        <p14:creationId xmlns:p14="http://schemas.microsoft.com/office/powerpoint/2010/main" val="11981790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B61106-EB56-EA7A-78B7-8978D768B69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BEE9115-CECA-F45C-FC62-01FC3FAFF5A2}"/>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535E0A63-2DC8-0F7B-5226-63583F1A3099}"/>
              </a:ext>
            </a:extLst>
          </p:cNvPr>
          <p:cNvSpPr>
            <a:spLocks noGrp="1"/>
          </p:cNvSpPr>
          <p:nvPr>
            <p:ph type="body" idx="1"/>
          </p:nvPr>
        </p:nvSpPr>
        <p:spPr/>
        <p:txBody>
          <a:bodyPr/>
          <a:lstStyle/>
          <a:p>
            <a:r>
              <a:rPr lang="en-US" dirty="0"/>
              <a:t>Early transport systems were shaped by geography and human needs. Globally, people relied on animals, walking, and simple watercraft. In Africa, rivers like the Congo and Nile were vital natural highways. Footpaths connected villages and kingdoms, and caravans moved salt, gold, and goods across the Sahara long before European contact. This era shows how transport evolved from basic human mobility to more organized systems</a:t>
            </a:r>
            <a:endParaRPr lang="de-DE" dirty="0"/>
          </a:p>
        </p:txBody>
      </p:sp>
    </p:spTree>
    <p:extLst>
      <p:ext uri="{BB962C8B-B14F-4D97-AF65-F5344CB8AC3E}">
        <p14:creationId xmlns:p14="http://schemas.microsoft.com/office/powerpoint/2010/main" val="4873086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CEAB92-56ED-280B-734A-BEA926BCED6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AF3D6FB-2894-412B-4F17-B68F44CD5FE5}"/>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13B6EB60-1656-224C-BE66-3C0C0CD6F434}"/>
              </a:ext>
            </a:extLst>
          </p:cNvPr>
          <p:cNvSpPr>
            <a:spLocks noGrp="1"/>
          </p:cNvSpPr>
          <p:nvPr>
            <p:ph type="body" idx="1"/>
          </p:nvPr>
        </p:nvSpPr>
        <p:spPr/>
        <p:txBody>
          <a:bodyPr/>
          <a:lstStyle/>
          <a:p>
            <a:r>
              <a:rPr lang="en-US" dirty="0"/>
              <a:t>The Industrial Revolution transformed transport worldwide. Steam engines enabled trains and ships to move goods and people faster than ever. Cities began introducing tram systems and organized buses. In Africa, this period marked the construction of colonial railways—such as the Matadi–Kinshasa line in DR Congo and the Douala–</a:t>
            </a:r>
            <a:r>
              <a:rPr lang="en-US" dirty="0" err="1"/>
              <a:t>Ngaoundéré</a:t>
            </a:r>
            <a:r>
              <a:rPr lang="en-US" dirty="0"/>
              <a:t> line in Cameroon. These infrastructures were built mainly for extraction, not for local mobility, but they still laid the foundation for modern transport networks.</a:t>
            </a:r>
            <a:endParaRPr lang="de-DE" dirty="0"/>
          </a:p>
        </p:txBody>
      </p:sp>
    </p:spTree>
    <p:extLst>
      <p:ext uri="{BB962C8B-B14F-4D97-AF65-F5344CB8AC3E}">
        <p14:creationId xmlns:p14="http://schemas.microsoft.com/office/powerpoint/2010/main" val="8091203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A17BD3-8CD7-CB83-F35A-B34DA3C6E94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BF4E238-E6CB-C356-F974-348001E8CB77}"/>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0EF0BA6E-195F-82BC-BAB9-5CF8CD2BA8A1}"/>
              </a:ext>
            </a:extLst>
          </p:cNvPr>
          <p:cNvSpPr>
            <a:spLocks noGrp="1"/>
          </p:cNvSpPr>
          <p:nvPr>
            <p:ph type="body" idx="1"/>
          </p:nvPr>
        </p:nvSpPr>
        <p:spPr/>
        <p:txBody>
          <a:bodyPr/>
          <a:lstStyle/>
          <a:p>
            <a:r>
              <a:rPr lang="en-US" dirty="0"/>
              <a:t>The 20th century brought motorization. Cars became widely available and roads expanded. Air transport connected continents, and global supply chains emerged. In Africa, newly independent nations invested in roads to connect regions. However, limited resources slowed expansion, and imported second-hand vehicles became the norm. Informal transport—minibuses, taxis, motorcycles—rose to meet the mobility needs of fast-growing urban populations</a:t>
            </a:r>
            <a:endParaRPr lang="de-DE" dirty="0"/>
          </a:p>
        </p:txBody>
      </p:sp>
    </p:spTree>
    <p:extLst>
      <p:ext uri="{BB962C8B-B14F-4D97-AF65-F5344CB8AC3E}">
        <p14:creationId xmlns:p14="http://schemas.microsoft.com/office/powerpoint/2010/main" val="12768182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CC067-6AEE-8219-A267-A130B30463A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829DB59-F565-092B-C7E8-9B95F4295E34}"/>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3229217F-00A1-CE3F-928C-64721C63C3E4}"/>
              </a:ext>
            </a:extLst>
          </p:cNvPr>
          <p:cNvSpPr>
            <a:spLocks noGrp="1"/>
          </p:cNvSpPr>
          <p:nvPr>
            <p:ph type="body" idx="1"/>
          </p:nvPr>
        </p:nvSpPr>
        <p:spPr/>
        <p:txBody>
          <a:bodyPr/>
          <a:lstStyle/>
          <a:p>
            <a:r>
              <a:rPr lang="en-US" dirty="0"/>
              <a:t>Transport became global and digital. Container shipping reduced costs, airports connected markets, and digital tools improved logistics. Platforms like Uber changed mobility in many cities. In Africa, regional corridors link landlocked countries to ports like Douala or Matadi. Mobile technology is widespread, so transport apps are emerging even in cities with limited formal systems. Some countries are testing BRT or structured bus systems, though progress varies</a:t>
            </a:r>
            <a:endParaRPr lang="de-DE" dirty="0"/>
          </a:p>
        </p:txBody>
      </p:sp>
    </p:spTree>
    <p:extLst>
      <p:ext uri="{BB962C8B-B14F-4D97-AF65-F5344CB8AC3E}">
        <p14:creationId xmlns:p14="http://schemas.microsoft.com/office/powerpoint/2010/main" val="28366954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0825D-7EEC-2D9B-8668-98FC26B70EB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D6ED06C-3FAF-C3CA-45AC-626B8DEC91D1}"/>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B2A143D3-878C-816C-110A-9EEA0886C8A1}"/>
              </a:ext>
            </a:extLst>
          </p:cNvPr>
          <p:cNvSpPr>
            <a:spLocks noGrp="1"/>
          </p:cNvSpPr>
          <p:nvPr>
            <p:ph type="body" idx="1"/>
          </p:nvPr>
        </p:nvSpPr>
        <p:spPr/>
        <p:txBody>
          <a:bodyPr/>
          <a:lstStyle/>
          <a:p>
            <a:r>
              <a:rPr lang="en-US" dirty="0"/>
              <a:t>Today Africa is experiencing a transport transition. Cities like Kinshasa, Douala, and Yaoundé grow at unprecedented rates, placing huge pressure on road networks. There is renewed interest in modern rail systems and large investments in ports and airports. Sustainability is becoming more important due to congestion, pollution, and climate change. The future depends on strong planning, resilient infrastructure, and integration between formal and informal transport systems.</a:t>
            </a:r>
            <a:endParaRPr lang="de-DE" dirty="0"/>
          </a:p>
        </p:txBody>
      </p:sp>
    </p:spTree>
    <p:extLst>
      <p:ext uri="{BB962C8B-B14F-4D97-AF65-F5344CB8AC3E}">
        <p14:creationId xmlns:p14="http://schemas.microsoft.com/office/powerpoint/2010/main" val="38418110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DFF99-CA71-771D-E558-8D2B713C04E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A47B47F-9469-CE2F-77B8-92DD5E9BF799}"/>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CF5C988F-62E0-62FF-86C1-D9691373018F}"/>
              </a:ext>
            </a:extLst>
          </p:cNvPr>
          <p:cNvSpPr>
            <a:spLocks noGrp="1"/>
          </p:cNvSpPr>
          <p:nvPr>
            <p:ph type="body" idx="1"/>
          </p:nvPr>
        </p:nvSpPr>
        <p:spPr/>
        <p:txBody>
          <a:bodyPr/>
          <a:lstStyle/>
          <a:p>
            <a:r>
              <a:rPr lang="en-US" dirty="0"/>
              <a:t>Transport is a system made of interacting parts. Infrastructure provides the physical backbone, vehicles move people and goods, and users shape demand and behavior. In Africa, especially in DR Congo and Cameroon, these components often grow at different speeds—for example, vehicle numbers increase faster than infrastructure development, creating congestion and safety issues.</a:t>
            </a:r>
            <a:endParaRPr lang="de-DE" dirty="0"/>
          </a:p>
        </p:txBody>
      </p:sp>
    </p:spTree>
    <p:extLst>
      <p:ext uri="{BB962C8B-B14F-4D97-AF65-F5344CB8AC3E}">
        <p14:creationId xmlns:p14="http://schemas.microsoft.com/office/powerpoint/2010/main" val="12290894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7B441-F122-0891-921D-354CBA4B9FB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34B709E-110A-93EE-FCB8-9BBB301CE424}"/>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BB227E89-8546-D380-F97E-28A387110E00}"/>
              </a:ext>
            </a:extLst>
          </p:cNvPr>
          <p:cNvSpPr>
            <a:spLocks noGrp="1"/>
          </p:cNvSpPr>
          <p:nvPr>
            <p:ph type="body" idx="1"/>
          </p:nvPr>
        </p:nvSpPr>
        <p:spPr/>
        <p:txBody>
          <a:bodyPr/>
          <a:lstStyle/>
          <a:p>
            <a:r>
              <a:rPr lang="en-US" dirty="0"/>
              <a:t>Infrastructure determines how easily people and goods can move. Globally, countries like Japan or Germany have integrated systems with reliable roads, rail, and metros. In Africa, infrastructure varies: Cameroon’s Douala port is a regional gateway, while DR Congo relies heavily on waterways due to limited road networks. Poor road conditions in rural areas delay transport and increase costs.</a:t>
            </a:r>
            <a:endParaRPr lang="de-DE" dirty="0"/>
          </a:p>
        </p:txBody>
      </p:sp>
    </p:spTree>
    <p:extLst>
      <p:ext uri="{BB962C8B-B14F-4D97-AF65-F5344CB8AC3E}">
        <p14:creationId xmlns:p14="http://schemas.microsoft.com/office/powerpoint/2010/main" val="28134391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199678-4D22-CE29-D0C0-3577CF9165C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7ADF901-926B-F10A-5B24-EFB22DBF6B73}"/>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D3158A42-3144-D3AA-541D-7DE0B70486DC}"/>
              </a:ext>
            </a:extLst>
          </p:cNvPr>
          <p:cNvSpPr>
            <a:spLocks noGrp="1"/>
          </p:cNvSpPr>
          <p:nvPr>
            <p:ph type="body" idx="1"/>
          </p:nvPr>
        </p:nvSpPr>
        <p:spPr/>
        <p:txBody>
          <a:bodyPr/>
          <a:lstStyle/>
          <a:p>
            <a:r>
              <a:rPr lang="en-US" dirty="0"/>
              <a:t>Vehicles reflect economic realities. While high-income countries move toward electric mobility and high-speed trains, many African countries depend on older imported vehicles. In Cameroon, ‘</a:t>
            </a:r>
            <a:r>
              <a:rPr lang="en-US" dirty="0" err="1"/>
              <a:t>benskins</a:t>
            </a:r>
            <a:r>
              <a:rPr lang="en-US" dirty="0"/>
              <a:t>’ (motorbike taxis) are everywhere due to their affordability and maneuverability. In DR Congo, river barges are crucial for moving goods between cities</a:t>
            </a:r>
            <a:endParaRPr lang="de-DE" dirty="0"/>
          </a:p>
        </p:txBody>
      </p:sp>
    </p:spTree>
    <p:extLst>
      <p:ext uri="{BB962C8B-B14F-4D97-AF65-F5344CB8AC3E}">
        <p14:creationId xmlns:p14="http://schemas.microsoft.com/office/powerpoint/2010/main" val="26068279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006EBE-F04C-A6AA-FC09-F8B01FBE75B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5FC35B6-89F5-CFC3-7E32-FE05A950E0EF}"/>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3AA6361D-A8C0-A1CB-E675-B6DB4C01FDCF}"/>
              </a:ext>
            </a:extLst>
          </p:cNvPr>
          <p:cNvSpPr>
            <a:spLocks noGrp="1"/>
          </p:cNvSpPr>
          <p:nvPr>
            <p:ph type="body" idx="1"/>
          </p:nvPr>
        </p:nvSpPr>
        <p:spPr/>
        <p:txBody>
          <a:bodyPr/>
          <a:lstStyle/>
          <a:p>
            <a:r>
              <a:rPr lang="en-US" dirty="0"/>
              <a:t>Transport systems affect every part of society. In rural DRC, poor roads can mean hours to reach a hospital. In Cameroon, transport corridors like Douala–Yaoundé support national and regional trade. When transport improves, opportunities expand</a:t>
            </a:r>
            <a:endParaRPr lang="de-DE" dirty="0"/>
          </a:p>
        </p:txBody>
      </p:sp>
    </p:spTree>
    <p:extLst>
      <p:ext uri="{BB962C8B-B14F-4D97-AF65-F5344CB8AC3E}">
        <p14:creationId xmlns:p14="http://schemas.microsoft.com/office/powerpoint/2010/main" val="33433991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3827B-7C24-948F-2AAD-259D852C147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0CDCF17-E437-E63B-8D9E-5B0924E1C1B4}"/>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B4FEF7DC-907A-21AC-2A08-9A196509E4A8}"/>
              </a:ext>
            </a:extLst>
          </p:cNvPr>
          <p:cNvSpPr>
            <a:spLocks noGrp="1"/>
          </p:cNvSpPr>
          <p:nvPr>
            <p:ph type="body" idx="1"/>
          </p:nvPr>
        </p:nvSpPr>
        <p:spPr/>
        <p:txBody>
          <a:bodyPr/>
          <a:lstStyle/>
          <a:p>
            <a:r>
              <a:rPr lang="en-US" dirty="0"/>
              <a:t>Understanding users is essential for designing effective systems. In many African cities, walking accounts for 40–70% of daily trips. Students rely heavily on minibuses and motorcycles. Vulnerable users face challenges because sidewalks are limited or poorly maintained. Transport planning must consider all users—not just motorists.</a:t>
            </a:r>
            <a:endParaRPr lang="de-DE" dirty="0"/>
          </a:p>
        </p:txBody>
      </p:sp>
    </p:spTree>
    <p:extLst>
      <p:ext uri="{BB962C8B-B14F-4D97-AF65-F5344CB8AC3E}">
        <p14:creationId xmlns:p14="http://schemas.microsoft.com/office/powerpoint/2010/main" val="25465035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B3AAB2-FE80-448C-C0CE-E575EC27F22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2C508BC-8A4F-0545-0A62-3CB98EA0D94A}"/>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125C029C-FAC3-BCA4-6D1A-14A3A3AF5172}"/>
              </a:ext>
            </a:extLst>
          </p:cNvPr>
          <p:cNvSpPr>
            <a:spLocks noGrp="1"/>
          </p:cNvSpPr>
          <p:nvPr>
            <p:ph type="body" idx="1"/>
          </p:nvPr>
        </p:nvSpPr>
        <p:spPr/>
        <p:txBody>
          <a:bodyPr/>
          <a:lstStyle/>
          <a:p>
            <a:r>
              <a:rPr lang="en-US" dirty="0"/>
              <a:t>The components don’t exist separately—they interact constantly. In Cameroon, rapid growth of vehicles in Douala has outpaced road capacity, causing chronic congestion. In DR Congo, lack of roads pushes users toward river transport. Informal transport grows organically when formal systems are weak. Understanding these interactions helps policymakers design solutions.</a:t>
            </a:r>
            <a:endParaRPr lang="de-DE" dirty="0"/>
          </a:p>
        </p:txBody>
      </p:sp>
    </p:spTree>
    <p:extLst>
      <p:ext uri="{BB962C8B-B14F-4D97-AF65-F5344CB8AC3E}">
        <p14:creationId xmlns:p14="http://schemas.microsoft.com/office/powerpoint/2010/main" val="33205619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5F2B9E-E32E-C746-A56F-44AEE0F42EC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40D7CDA-85DD-6541-959B-8CF662E94623}"/>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9DE5ABCC-1D64-9061-F8AE-C7644F23B59F}"/>
              </a:ext>
            </a:extLst>
          </p:cNvPr>
          <p:cNvSpPr>
            <a:spLocks noGrp="1"/>
          </p:cNvSpPr>
          <p:nvPr>
            <p:ph type="body" idx="1"/>
          </p:nvPr>
        </p:nvSpPr>
        <p:spPr/>
        <p:txBody>
          <a:bodyPr/>
          <a:lstStyle/>
          <a:p>
            <a:r>
              <a:rPr lang="en-US" dirty="0"/>
              <a:t>Despite challenges, there are major opportunities for growth. Investments in Douala port modernization or planned rail improvements in DR Congo show progress. Formalizing and supporting informal transport could improve safety and efficiency. African cities can also leapfrog to new technologies, such as digital ticketing or transport apps, just as they did with mobile payments like M-Pesa</a:t>
            </a:r>
            <a:endParaRPr lang="de-DE" dirty="0"/>
          </a:p>
        </p:txBody>
      </p:sp>
    </p:spTree>
    <p:extLst>
      <p:ext uri="{BB962C8B-B14F-4D97-AF65-F5344CB8AC3E}">
        <p14:creationId xmlns:p14="http://schemas.microsoft.com/office/powerpoint/2010/main" val="14554431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9D55EA-1AAE-5939-FC05-AEC75D5A5B5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F4FA408-E32E-6C3A-2783-11EC62CE7509}"/>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3D33E0FC-0534-CFEC-40C6-C964C2144863}"/>
              </a:ext>
            </a:extLst>
          </p:cNvPr>
          <p:cNvSpPr>
            <a:spLocks noGrp="1"/>
          </p:cNvSpPr>
          <p:nvPr>
            <p:ph type="body" idx="1"/>
          </p:nvPr>
        </p:nvSpPr>
        <p:spPr/>
        <p:txBody>
          <a:bodyPr/>
          <a:lstStyle/>
          <a:p>
            <a:r>
              <a:rPr lang="en-US" dirty="0"/>
              <a:t>Transport is essential for economic growth. Efficient systems reduce travel time, lower costs, and allow industries to reach markets. In Cameroon, the Douala–Bangui and Douala–Ndjamena corridors are lifelines for Central African trade. In DR Congo, transport costs are among the highest in Africa due to limited road networks. Improving transport directly boosts national and regional economies. </a:t>
            </a:r>
          </a:p>
          <a:p>
            <a:r>
              <a:rPr lang="en-US" dirty="0"/>
              <a:t>The </a:t>
            </a:r>
            <a:r>
              <a:rPr lang="en-US" b="1" dirty="0"/>
              <a:t>Trans-African Highway (TAH)</a:t>
            </a:r>
            <a:r>
              <a:rPr lang="en-US" dirty="0"/>
              <a:t> is one of Africa’s most ambitious continental infrastructure projects — a network of </a:t>
            </a:r>
            <a:r>
              <a:rPr lang="en-US" b="1" dirty="0"/>
              <a:t>nine major highways</a:t>
            </a:r>
            <a:r>
              <a:rPr lang="en-US" dirty="0"/>
              <a:t> designed to connect the entire continent from </a:t>
            </a:r>
            <a:r>
              <a:rPr lang="en-US" b="1" dirty="0"/>
              <a:t>north to south</a:t>
            </a:r>
            <a:r>
              <a:rPr lang="en-US" dirty="0"/>
              <a:t> and </a:t>
            </a:r>
            <a:r>
              <a:rPr lang="en-US" b="1" dirty="0"/>
              <a:t>east to west</a:t>
            </a:r>
            <a:r>
              <a:rPr lang="en-US" dirty="0"/>
              <a:t>.</a:t>
            </a:r>
            <a:endParaRPr lang="de-DE" dirty="0"/>
          </a:p>
        </p:txBody>
      </p:sp>
    </p:spTree>
    <p:extLst>
      <p:ext uri="{BB962C8B-B14F-4D97-AF65-F5344CB8AC3E}">
        <p14:creationId xmlns:p14="http://schemas.microsoft.com/office/powerpoint/2010/main" val="41601553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9527B0-5146-BC15-AF0A-54B8E3FD45C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C651F2D-BF2E-C055-0831-D31FBB49892E}"/>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3E6CEFF6-AC51-53D2-767E-B428BC85991B}"/>
              </a:ext>
            </a:extLst>
          </p:cNvPr>
          <p:cNvSpPr>
            <a:spLocks noGrp="1"/>
          </p:cNvSpPr>
          <p:nvPr>
            <p:ph type="body" idx="1"/>
          </p:nvPr>
        </p:nvSpPr>
        <p:spPr/>
        <p:txBody>
          <a:bodyPr/>
          <a:lstStyle/>
          <a:p>
            <a:r>
              <a:rPr lang="en-US" dirty="0"/>
              <a:t>Transport is not just about moving goods—it transforms lives. In many Congolese provinces, reaching a hospital may require hours on unpaved roads. In Cameroonian cities like Yaoundé, students and workers lose valuable time in traffic. Better transport reduces social inequalities by connecting people to opportunities</a:t>
            </a:r>
            <a:endParaRPr lang="de-DE" dirty="0"/>
          </a:p>
        </p:txBody>
      </p:sp>
    </p:spTree>
    <p:extLst>
      <p:ext uri="{BB962C8B-B14F-4D97-AF65-F5344CB8AC3E}">
        <p14:creationId xmlns:p14="http://schemas.microsoft.com/office/powerpoint/2010/main" val="42350908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CD3D95-A72C-8C0D-9B07-C7610869360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2F0A4C9-0CD2-27ED-61DF-D7542AA12BE0}"/>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BB5283B8-7A14-CCA0-0108-1BAC7F7EDA89}"/>
              </a:ext>
            </a:extLst>
          </p:cNvPr>
          <p:cNvSpPr>
            <a:spLocks noGrp="1"/>
          </p:cNvSpPr>
          <p:nvPr>
            <p:ph type="body" idx="1"/>
          </p:nvPr>
        </p:nvSpPr>
        <p:spPr/>
        <p:txBody>
          <a:bodyPr/>
          <a:lstStyle/>
          <a:p>
            <a:r>
              <a:rPr lang="en-US" dirty="0"/>
              <a:t>As African cities grow, transport shapes their structure. In Kinshasa, informal settlements expand far from the city center, creating long commutes. In Douala, lack of coordinated planning results in congestion hotspots. Transport systems must evolve to support sustainable, inclusive urbanization</a:t>
            </a:r>
            <a:endParaRPr lang="de-DE" dirty="0"/>
          </a:p>
        </p:txBody>
      </p:sp>
    </p:spTree>
    <p:extLst>
      <p:ext uri="{BB962C8B-B14F-4D97-AF65-F5344CB8AC3E}">
        <p14:creationId xmlns:p14="http://schemas.microsoft.com/office/powerpoint/2010/main" val="38184654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13F7FF-B1E9-ED67-7F2A-DFBED0FB38A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D078FAC-375B-9CAA-DB59-272DF9AA3290}"/>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0F3265A2-6901-BA2D-6E86-5C372F12E027}"/>
              </a:ext>
            </a:extLst>
          </p:cNvPr>
          <p:cNvSpPr>
            <a:spLocks noGrp="1"/>
          </p:cNvSpPr>
          <p:nvPr>
            <p:ph type="body" idx="1"/>
          </p:nvPr>
        </p:nvSpPr>
        <p:spPr/>
        <p:txBody>
          <a:bodyPr/>
          <a:lstStyle/>
          <a:p>
            <a:r>
              <a:rPr lang="en-US" dirty="0"/>
              <a:t>Modern transport systems link countries to global markets. Cameroon’s port of Douala is the main access point for Chad and the Central African Republic. DR Congo’s river system allows movement across vast distances where roads are absent. However, weak connectivity limits competitiveness. Regional integration efforts—such as corridors and cross-border infrastructure—are critical for Africa’s economic future.</a:t>
            </a:r>
            <a:endParaRPr lang="de-DE" dirty="0"/>
          </a:p>
        </p:txBody>
      </p:sp>
    </p:spTree>
    <p:extLst>
      <p:ext uri="{BB962C8B-B14F-4D97-AF65-F5344CB8AC3E}">
        <p14:creationId xmlns:p14="http://schemas.microsoft.com/office/powerpoint/2010/main" val="13467183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8DFF06-50F5-7F5C-7E53-0E58FA500F1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AA033DA-013F-CD90-21FC-29F3BFD2B6A1}"/>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828FA28C-817A-FF18-E30C-02633BFBF4BF}"/>
              </a:ext>
            </a:extLst>
          </p:cNvPr>
          <p:cNvSpPr>
            <a:spLocks noGrp="1"/>
          </p:cNvSpPr>
          <p:nvPr>
            <p:ph type="body" idx="1"/>
          </p:nvPr>
        </p:nvSpPr>
        <p:spPr/>
        <p:txBody>
          <a:bodyPr/>
          <a:lstStyle/>
          <a:p>
            <a:r>
              <a:rPr lang="en-US" dirty="0"/>
              <a:t>Transport drives how cities grow. When transport links improve, people move closer to opportunities, and businesses cluster around accessible areas. DRC and Cameroon will be used for examples of case studies.</a:t>
            </a:r>
            <a:endParaRPr lang="de-DE" dirty="0"/>
          </a:p>
        </p:txBody>
      </p:sp>
    </p:spTree>
    <p:extLst>
      <p:ext uri="{BB962C8B-B14F-4D97-AF65-F5344CB8AC3E}">
        <p14:creationId xmlns:p14="http://schemas.microsoft.com/office/powerpoint/2010/main" val="36601378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629567-D2C0-E713-AB60-FF5DE9497FF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1D71F9B-E2B1-6986-4D48-1984B39EE69F}"/>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49390706-3490-F708-A9AA-D0ACA6746359}"/>
              </a:ext>
            </a:extLst>
          </p:cNvPr>
          <p:cNvSpPr>
            <a:spLocks noGrp="1"/>
          </p:cNvSpPr>
          <p:nvPr>
            <p:ph type="body" idx="1"/>
          </p:nvPr>
        </p:nvSpPr>
        <p:spPr/>
        <p:txBody>
          <a:bodyPr/>
          <a:lstStyle/>
          <a:p>
            <a:r>
              <a:rPr lang="en-US" dirty="0"/>
              <a:t>Kinshasa is one of Africa’s largest cities, yet it lacks a mass transit system. People rely heavily on informal modes—‘ketch’, taxi-buses, motorcycles. Congestion is severe, and travel from suburbs can take hours. Transport shortages are both a cause and consequence of uncontrolled urban growth</a:t>
            </a:r>
            <a:endParaRPr lang="de-DE" dirty="0"/>
          </a:p>
        </p:txBody>
      </p:sp>
    </p:spTree>
    <p:extLst>
      <p:ext uri="{BB962C8B-B14F-4D97-AF65-F5344CB8AC3E}">
        <p14:creationId xmlns:p14="http://schemas.microsoft.com/office/powerpoint/2010/main" val="26721489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21AFCB-192E-D536-009F-E88B4FB1601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09A6805-2825-1CA0-E77D-DF51915F12C3}"/>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AF7C597A-6373-8B5B-949C-003200BE0944}"/>
              </a:ext>
            </a:extLst>
          </p:cNvPr>
          <p:cNvSpPr>
            <a:spLocks noGrp="1"/>
          </p:cNvSpPr>
          <p:nvPr>
            <p:ph type="body" idx="1"/>
          </p:nvPr>
        </p:nvSpPr>
        <p:spPr/>
        <p:txBody>
          <a:bodyPr/>
          <a:lstStyle/>
          <a:p>
            <a:r>
              <a:rPr lang="en-US" dirty="0"/>
              <a:t>The Lobito Corridor is currently one of Africa’s most strategic transport developments. By connecting Kolwezi and the DRC Copperbelt directly to the Atlantic, it dramatically reduces export time for cobalt and copper—resources essential for the global electric vehicle and battery industry. This project enhances the DRC’s position in global supply chains and stimulates new urban growth along the route, especially in Kolwezi and </a:t>
            </a:r>
            <a:r>
              <a:rPr lang="en-US" dirty="0" err="1"/>
              <a:t>Dilolo</a:t>
            </a:r>
            <a:r>
              <a:rPr lang="en-US" dirty="0"/>
              <a:t>. It also reduces dependence on longer routes through South Africa or Tanzania.</a:t>
            </a:r>
            <a:endParaRPr lang="de-DE" dirty="0"/>
          </a:p>
        </p:txBody>
      </p:sp>
    </p:spTree>
    <p:extLst>
      <p:ext uri="{BB962C8B-B14F-4D97-AF65-F5344CB8AC3E}">
        <p14:creationId xmlns:p14="http://schemas.microsoft.com/office/powerpoint/2010/main" val="28018488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E16939-46D2-FDB9-7E31-9D72A34C42D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0A76653-7B5A-F14A-F732-4EB1EB89A51C}"/>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A8882FBE-AC03-804F-8936-E49F2C5C3227}"/>
              </a:ext>
            </a:extLst>
          </p:cNvPr>
          <p:cNvSpPr>
            <a:spLocks noGrp="1"/>
          </p:cNvSpPr>
          <p:nvPr>
            <p:ph type="body" idx="1"/>
          </p:nvPr>
        </p:nvSpPr>
        <p:spPr/>
        <p:txBody>
          <a:bodyPr/>
          <a:lstStyle/>
          <a:p>
            <a:r>
              <a:rPr lang="en-US" dirty="0"/>
              <a:t>Cities like Kinshasa, Douala, Yaoundé, and Lubumbashi are expanding very fast. Formal transport cannot keep up with demand, so informal options like motorcycle taxis and minibuses dominate. This creates mobility, but also issues of safety, pollution, and unpredictability</a:t>
            </a:r>
            <a:endParaRPr lang="de-DE" dirty="0"/>
          </a:p>
        </p:txBody>
      </p:sp>
    </p:spTree>
    <p:extLst>
      <p:ext uri="{BB962C8B-B14F-4D97-AF65-F5344CB8AC3E}">
        <p14:creationId xmlns:p14="http://schemas.microsoft.com/office/powerpoint/2010/main" val="354706302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2BBD4F-6F58-68AE-105F-C6C8CF4731E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CC019B6-6F42-BB1E-9E58-25D1A82A60A8}"/>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2C80D2FA-CB78-8212-3E32-8B5C7593CAD2}"/>
              </a:ext>
            </a:extLst>
          </p:cNvPr>
          <p:cNvSpPr>
            <a:spLocks noGrp="1"/>
          </p:cNvSpPr>
          <p:nvPr>
            <p:ph type="body" idx="1"/>
          </p:nvPr>
        </p:nvSpPr>
        <p:spPr/>
        <p:txBody>
          <a:bodyPr/>
          <a:lstStyle/>
          <a:p>
            <a:r>
              <a:rPr lang="en-US" dirty="0"/>
              <a:t>The Congo River is one of Africa’s most important transport systems. It connects several provinces that are otherwise inaccessible by road. River boats transport food, construction materials, fuel, and people between cities like Kisangani, </a:t>
            </a:r>
            <a:r>
              <a:rPr lang="en-US" dirty="0" err="1"/>
              <a:t>Mbandaka</a:t>
            </a:r>
            <a:r>
              <a:rPr lang="en-US" dirty="0"/>
              <a:t>, and Kinshasa. This supports the growth of river cities and helps stabilize food supply. River transport is vital because many DRC provinces remain isolated during rainy seasons due to poor road conditions.</a:t>
            </a:r>
            <a:endParaRPr lang="de-DE" dirty="0"/>
          </a:p>
        </p:txBody>
      </p:sp>
    </p:spTree>
    <p:extLst>
      <p:ext uri="{BB962C8B-B14F-4D97-AF65-F5344CB8AC3E}">
        <p14:creationId xmlns:p14="http://schemas.microsoft.com/office/powerpoint/2010/main" val="131539915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4E1A0-87E2-2983-66AC-1F206C27A99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59675FD-86ED-0D45-DBE9-ED6F8A1B2656}"/>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33F87C62-EAFC-6524-FAD7-875D606EE5FA}"/>
              </a:ext>
            </a:extLst>
          </p:cNvPr>
          <p:cNvSpPr>
            <a:spLocks noGrp="1"/>
          </p:cNvSpPr>
          <p:nvPr>
            <p:ph type="body" idx="1"/>
          </p:nvPr>
        </p:nvSpPr>
        <p:spPr/>
        <p:txBody>
          <a:bodyPr/>
          <a:lstStyle/>
          <a:p>
            <a:r>
              <a:rPr lang="en-US" dirty="0"/>
              <a:t>In eastern and southern DRC, transport corridors shape entire economies. Kasumbalesa is one of Africa’s busiest mining border crossings, generating significant revenue and attracting thousands of workers. Cities like Goma and Bukavu grow due to intense cross-border trade with Rwanda and Burundi. Transport here acts as a catalyst for commerce, urban employment, and regional integration.</a:t>
            </a:r>
            <a:endParaRPr lang="de-DE" dirty="0"/>
          </a:p>
        </p:txBody>
      </p:sp>
    </p:spTree>
    <p:extLst>
      <p:ext uri="{BB962C8B-B14F-4D97-AF65-F5344CB8AC3E}">
        <p14:creationId xmlns:p14="http://schemas.microsoft.com/office/powerpoint/2010/main" val="37487539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F4C1E-0303-C59C-4249-68FB3CD903A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823E671-E4C0-FAB6-96CC-DCD5CE7A070B}"/>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2D511D01-4AC7-61E8-20A0-AFAA7BE04D1C}"/>
              </a:ext>
            </a:extLst>
          </p:cNvPr>
          <p:cNvSpPr>
            <a:spLocks noGrp="1"/>
          </p:cNvSpPr>
          <p:nvPr>
            <p:ph type="body" idx="1"/>
          </p:nvPr>
        </p:nvSpPr>
        <p:spPr/>
        <p:txBody>
          <a:bodyPr/>
          <a:lstStyle/>
          <a:p>
            <a:r>
              <a:rPr lang="en-US" dirty="0"/>
              <a:t>Douala Port is the economic heart of Cameroon and a vital link for Central Africa. It handles cargo not only for Cameroon but also for Chad and the Central African Republic. This international role shapes city growth, attracts industries, and stimulates urban migration. The heavy movement of trucks and goods along the Douala–</a:t>
            </a:r>
            <a:r>
              <a:rPr lang="en-US" dirty="0" err="1"/>
              <a:t>Ngaoundéré</a:t>
            </a:r>
            <a:r>
              <a:rPr lang="en-US" dirty="0"/>
              <a:t> corridor demonstrates how transport infrastructure drives regional development and globalization.</a:t>
            </a:r>
            <a:endParaRPr lang="de-DE" dirty="0"/>
          </a:p>
        </p:txBody>
      </p:sp>
    </p:spTree>
    <p:extLst>
      <p:ext uri="{BB962C8B-B14F-4D97-AF65-F5344CB8AC3E}">
        <p14:creationId xmlns:p14="http://schemas.microsoft.com/office/powerpoint/2010/main" val="275763583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178018-DBA7-DB78-0C28-58BD449E163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6622783-5D24-7082-A323-CC52947E32F5}"/>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9099E4D1-E516-1CEE-4B93-511B4C7D6BB1}"/>
              </a:ext>
            </a:extLst>
          </p:cNvPr>
          <p:cNvSpPr>
            <a:spLocks noGrp="1"/>
          </p:cNvSpPr>
          <p:nvPr>
            <p:ph type="body" idx="1"/>
          </p:nvPr>
        </p:nvSpPr>
        <p:spPr/>
        <p:txBody>
          <a:bodyPr/>
          <a:lstStyle/>
          <a:p>
            <a:r>
              <a:rPr lang="en-US" dirty="0"/>
              <a:t>In northern Cameroon, transport corridors play a crucial role in agricultural trade. The Garoua–</a:t>
            </a:r>
            <a:r>
              <a:rPr lang="en-US" dirty="0" err="1"/>
              <a:t>Ngaoundéré</a:t>
            </a:r>
            <a:r>
              <a:rPr lang="en-US" dirty="0"/>
              <a:t>–Maroua axis supports cotton, livestock, and cereal markets, connecting farmers to national and international buyers. Urban centers such as Maroua and Garoua depend on these routes for economic activity and mobility. These corridors also strengthen links with Chad and Nigeria, making the region more integrated and resilient.</a:t>
            </a:r>
            <a:endParaRPr lang="de-DE" dirty="0"/>
          </a:p>
        </p:txBody>
      </p:sp>
    </p:spTree>
    <p:extLst>
      <p:ext uri="{BB962C8B-B14F-4D97-AF65-F5344CB8AC3E}">
        <p14:creationId xmlns:p14="http://schemas.microsoft.com/office/powerpoint/2010/main" val="62202328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A067C2-4002-3568-9DB8-8244CCEBCC6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48F6821-A29A-613E-42CF-C55164E6B7A1}"/>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960C8316-5526-656E-F7CA-B4C2F146D6FF}"/>
              </a:ext>
            </a:extLst>
          </p:cNvPr>
          <p:cNvSpPr>
            <a:spLocks noGrp="1"/>
          </p:cNvSpPr>
          <p:nvPr>
            <p:ph type="body" idx="1"/>
          </p:nvPr>
        </p:nvSpPr>
        <p:spPr/>
        <p:txBody>
          <a:bodyPr/>
          <a:lstStyle/>
          <a:p>
            <a:r>
              <a:rPr lang="en-US" dirty="0"/>
              <a:t>In this chapter, we examined how transport systems function and why they matter. We explored infrastructure, vehicles, and users—not as isolated elements but as interconnected components that influence economic growth and quality of life. We also discussed environmental challenges, from local air pollution to global climate impacts, and considered the transition toward greener, climate-neutral mobility. Finally, we looked at different transport modes and how people choose between them based on cultural, economic, and social realities, particularly in African contexts</a:t>
            </a:r>
            <a:endParaRPr lang="de-DE" dirty="0"/>
          </a:p>
        </p:txBody>
      </p:sp>
    </p:spTree>
    <p:extLst>
      <p:ext uri="{BB962C8B-B14F-4D97-AF65-F5344CB8AC3E}">
        <p14:creationId xmlns:p14="http://schemas.microsoft.com/office/powerpoint/2010/main" val="349519653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02932-E78A-C347-0529-6D635B24925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77CB88F-13C0-8AA7-CD07-1FC40060B5C3}"/>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BBE48EC8-2B18-6CAC-21F9-53068996C3E0}"/>
              </a:ext>
            </a:extLst>
          </p:cNvPr>
          <p:cNvSpPr>
            <a:spLocks noGrp="1"/>
          </p:cNvSpPr>
          <p:nvPr>
            <p:ph type="body" idx="1"/>
          </p:nvPr>
        </p:nvSpPr>
        <p:spPr/>
        <p:txBody>
          <a:bodyPr/>
          <a:lstStyle/>
          <a:p>
            <a:r>
              <a:rPr lang="en-US" dirty="0"/>
              <a:t>As we conclude, remember that transport is much more than movement—it shapes economies, cities, social inclusion, and environmental futures. You learned how planning and policy guide decisions, how to evaluate systems using real criteria, and how logistics connect Africa to global supply chains. Whether in the DRC, Cameroon, or anywhere in the world, you now have the tools to understand and contribute to sustainable, inclusive, and efficient transport systems. The next step is using this knowledge to create real solutions in your communities</a:t>
            </a:r>
            <a:endParaRPr lang="de-DE" dirty="0"/>
          </a:p>
        </p:txBody>
      </p:sp>
    </p:spTree>
    <p:extLst>
      <p:ext uri="{BB962C8B-B14F-4D97-AF65-F5344CB8AC3E}">
        <p14:creationId xmlns:p14="http://schemas.microsoft.com/office/powerpoint/2010/main" val="40735041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DDF4D6-59C3-9150-EA1F-D0720CAA5CC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DDD62EE-02D1-B72D-DDEE-35D895C40058}"/>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9E8157B6-B968-0194-8A25-9E3C91F10E1B}"/>
              </a:ext>
            </a:extLst>
          </p:cNvPr>
          <p:cNvSpPr>
            <a:spLocks noGrp="1"/>
          </p:cNvSpPr>
          <p:nvPr>
            <p:ph type="body" idx="1"/>
          </p:nvPr>
        </p:nvSpPr>
        <p:spPr/>
        <p:txBody>
          <a:bodyPr/>
          <a:lstStyle/>
          <a:p>
            <a:r>
              <a:rPr lang="en-US" dirty="0"/>
              <a:t>Transport infrastructure varies greatly across Africa. DR Congo has the Congo River as a major transport artery, while Cameroon has the crucial port of Douala. However, paved road networks remain limited, especially in rural regions, causing isolation and high transport costs.</a:t>
            </a:r>
            <a:endParaRPr lang="de-DE" dirty="0"/>
          </a:p>
        </p:txBody>
      </p:sp>
    </p:spTree>
    <p:extLst>
      <p:ext uri="{BB962C8B-B14F-4D97-AF65-F5344CB8AC3E}">
        <p14:creationId xmlns:p14="http://schemas.microsoft.com/office/powerpoint/2010/main" val="8636313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422480-E5E0-93B1-1826-DA0A66340B7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9B1BAA0-C770-21DE-580A-8D0702C76C2D}"/>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AFAC6E77-33BE-002C-7D5B-82E55DDBD184}"/>
              </a:ext>
            </a:extLst>
          </p:cNvPr>
          <p:cNvSpPr>
            <a:spLocks noGrp="1"/>
          </p:cNvSpPr>
          <p:nvPr>
            <p:ph type="body" idx="1"/>
          </p:nvPr>
        </p:nvSpPr>
        <p:spPr/>
        <p:txBody>
          <a:bodyPr/>
          <a:lstStyle/>
          <a:p>
            <a:r>
              <a:rPr lang="en-US" dirty="0"/>
              <a:t>Most vehicles in Central Africa are second-hand imports. Public transport often consists of taxis, minibuses, and motorcycle taxis like ‘</a:t>
            </a:r>
            <a:r>
              <a:rPr lang="en-US" dirty="0" err="1"/>
              <a:t>benskins</a:t>
            </a:r>
            <a:r>
              <a:rPr lang="en-US" dirty="0"/>
              <a:t>’ in Cameroon. On rivers, barges and wooden boats play a crucial role, especially in DR Congo. These vehicles form the backbone of everyday mobility</a:t>
            </a:r>
            <a:endParaRPr lang="de-DE" dirty="0"/>
          </a:p>
        </p:txBody>
      </p:sp>
    </p:spTree>
    <p:extLst>
      <p:ext uri="{BB962C8B-B14F-4D97-AF65-F5344CB8AC3E}">
        <p14:creationId xmlns:p14="http://schemas.microsoft.com/office/powerpoint/2010/main" val="24425633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7592BA-EE60-6CA4-7813-1D3A8E92107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0A1DBCA-A2ED-ADCB-6890-293DA158617B}"/>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09CADA6C-3E25-D86F-0D70-97036D925DF6}"/>
              </a:ext>
            </a:extLst>
          </p:cNvPr>
          <p:cNvSpPr>
            <a:spLocks noGrp="1"/>
          </p:cNvSpPr>
          <p:nvPr>
            <p:ph type="body" idx="1"/>
          </p:nvPr>
        </p:nvSpPr>
        <p:spPr/>
        <p:txBody>
          <a:bodyPr/>
          <a:lstStyle/>
          <a:p>
            <a:r>
              <a:rPr lang="en-US" dirty="0"/>
              <a:t>Understanding the users is essential. Many African cities have a very high share of walking due to economic constraints. Students in Kinshasa or Yaoundé may rely on minibuses or motorbikes. Women, children, and people with disabilities face barriers due to poor infrastructure and unsafe conditions</a:t>
            </a:r>
            <a:endParaRPr lang="de-DE" dirty="0"/>
          </a:p>
        </p:txBody>
      </p:sp>
    </p:spTree>
    <p:extLst>
      <p:ext uri="{BB962C8B-B14F-4D97-AF65-F5344CB8AC3E}">
        <p14:creationId xmlns:p14="http://schemas.microsoft.com/office/powerpoint/2010/main" val="39915020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3F8218-5D91-338D-DE5A-FA82D44B9A7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FC91AC8-EE2F-8680-DFAF-76666B348E36}"/>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064A5A3B-D9AB-83FB-2750-AA0AB8340DEA}"/>
              </a:ext>
            </a:extLst>
          </p:cNvPr>
          <p:cNvSpPr>
            <a:spLocks noGrp="1"/>
          </p:cNvSpPr>
          <p:nvPr>
            <p:ph type="body" idx="1"/>
          </p:nvPr>
        </p:nvSpPr>
        <p:spPr/>
        <p:txBody>
          <a:bodyPr/>
          <a:lstStyle/>
          <a:p>
            <a:r>
              <a:rPr lang="en-US" dirty="0"/>
              <a:t>A transport system is only effective when it connects people to opportunities—reliably and safely. If buses are inconsistent, or roads are in bad shape, people suffer long delays and high costs. This is a major challenge in DR Congo and Cameroon, where infrastructure maintenance is often limited</a:t>
            </a:r>
            <a:endParaRPr lang="de-DE" dirty="0"/>
          </a:p>
        </p:txBody>
      </p:sp>
    </p:spTree>
    <p:extLst>
      <p:ext uri="{BB962C8B-B14F-4D97-AF65-F5344CB8AC3E}">
        <p14:creationId xmlns:p14="http://schemas.microsoft.com/office/powerpoint/2010/main" val="23186526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B1F2F8-9F55-FDC9-F362-7921932C2D8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73D7C21-98E2-3300-4C10-DCD619AA1351}"/>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D00451AC-0605-3795-9D4F-F27B0DF2BFAA}"/>
              </a:ext>
            </a:extLst>
          </p:cNvPr>
          <p:cNvSpPr>
            <a:spLocks noGrp="1"/>
          </p:cNvSpPr>
          <p:nvPr>
            <p:ph type="body" idx="1"/>
          </p:nvPr>
        </p:nvSpPr>
        <p:spPr/>
        <p:txBody>
          <a:bodyPr/>
          <a:lstStyle/>
          <a:p>
            <a:r>
              <a:rPr lang="en-US" dirty="0"/>
              <a:t>In many African countries, transport governance is shared across several institutions. However, informal operators play a major role, often filling gaps left by formal systems. Collaboration between government and informal sectors is essential to improve safety, service quality, and regulation</a:t>
            </a:r>
            <a:endParaRPr lang="de-DE" dirty="0"/>
          </a:p>
        </p:txBody>
      </p:sp>
    </p:spTree>
    <p:extLst>
      <p:ext uri="{BB962C8B-B14F-4D97-AF65-F5344CB8AC3E}">
        <p14:creationId xmlns:p14="http://schemas.microsoft.com/office/powerpoint/2010/main" val="40993254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BC176A-EA61-D7FD-D81F-7654FB8C1B1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A1604B9-AB93-DE13-B0F9-C275C966CD39}"/>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6C8A0142-BB1F-1CF0-9ADB-99F55821815C}"/>
              </a:ext>
            </a:extLst>
          </p:cNvPr>
          <p:cNvSpPr>
            <a:spLocks noGrp="1"/>
          </p:cNvSpPr>
          <p:nvPr>
            <p:ph type="body" idx="1"/>
          </p:nvPr>
        </p:nvSpPr>
        <p:spPr/>
        <p:txBody>
          <a:bodyPr/>
          <a:lstStyle/>
          <a:p>
            <a:r>
              <a:rPr lang="en-US" dirty="0"/>
              <a:t>In many African countries, transport governance is shared across several institutions. However, informal operators play a major role, often filling gaps left by formal systems. Collaboration between government and informal sectors is essential to improve safety, service quality, and regulation</a:t>
            </a:r>
            <a:endParaRPr lang="de-DE" dirty="0"/>
          </a:p>
        </p:txBody>
      </p:sp>
    </p:spTree>
    <p:extLst>
      <p:ext uri="{BB962C8B-B14F-4D97-AF65-F5344CB8AC3E}">
        <p14:creationId xmlns:p14="http://schemas.microsoft.com/office/powerpoint/2010/main" val="293985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4.png"/><Relationship Id="rId9" Type="http://schemas.openxmlformats.org/officeDocument/2006/relationships/image" Target="../media/image9.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106C8A64-84AF-477E-9950-80346DBE3E17}" type="datetimeFigureOut">
              <a:rPr lang="de-DE" smtClean="0"/>
              <a:t>15.07.2026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86CB4B4D-7CA3-9044-876B-883B54F8677D}" type="slidenum">
              <a:rPr lang="de-DE" smtClean="0"/>
              <a:t>‹#›</a:t>
            </a:fld>
            <a:endParaRPr lang="de-DE"/>
          </a:p>
        </p:txBody>
      </p:sp>
    </p:spTree>
    <p:extLst>
      <p:ext uri="{BB962C8B-B14F-4D97-AF65-F5344CB8AC3E}">
        <p14:creationId xmlns:p14="http://schemas.microsoft.com/office/powerpoint/2010/main" val="27112801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106C8A64-84AF-477E-9950-80346DBE3E17}" type="datetimeFigureOut">
              <a:rPr lang="de-DE" smtClean="0"/>
              <a:t>15.07.2026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86CB4B4D-7CA3-9044-876B-883B54F8677D}" type="slidenum">
              <a:rPr lang="de-DE" smtClean="0"/>
              <a:t>‹#›</a:t>
            </a:fld>
            <a:endParaRPr lang="de-DE"/>
          </a:p>
        </p:txBody>
      </p:sp>
    </p:spTree>
    <p:extLst>
      <p:ext uri="{BB962C8B-B14F-4D97-AF65-F5344CB8AC3E}">
        <p14:creationId xmlns:p14="http://schemas.microsoft.com/office/powerpoint/2010/main" val="31822007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106C8A64-84AF-477E-9950-80346DBE3E17}" type="datetimeFigureOut">
              <a:rPr lang="de-DE" smtClean="0"/>
              <a:t>15.07.2026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86CB4B4D-7CA3-9044-876B-883B54F8677D}" type="slidenum">
              <a:rPr lang="de-DE" smtClean="0"/>
              <a:t>‹#›</a:t>
            </a:fld>
            <a:endParaRPr lang="de-DE"/>
          </a:p>
        </p:txBody>
      </p:sp>
    </p:spTree>
    <p:extLst>
      <p:ext uri="{BB962C8B-B14F-4D97-AF65-F5344CB8AC3E}">
        <p14:creationId xmlns:p14="http://schemas.microsoft.com/office/powerpoint/2010/main" val="298917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707194673"/>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4036254361"/>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4126613361"/>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a:ln>
                  <a:noFill/>
                </a:ln>
                <a:solidFill>
                  <a:srgbClr val="00518E"/>
                </a:solidFill>
                <a:effectLst/>
                <a:uFillTx/>
                <a:latin typeface="+mn-lt"/>
                <a:ea typeface="+mn-ea"/>
                <a:cs typeface="+mn-cs"/>
                <a:sym typeface="Helvetica Neue"/>
              </a:rPr>
              <a:t>Co-</a:t>
            </a:r>
            <a:r>
              <a:rPr kumimoji="0" lang="en-US" sz="1400" b="0" i="0" u="none" strike="noStrike" cap="none" spc="0" normalizeH="0" baseline="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a:ln>
                <a:noFill/>
              </a:ln>
              <a:solidFill>
                <a:srgbClr val="00518E"/>
              </a:solidFill>
              <a:effectLst/>
              <a:uFillTx/>
              <a:latin typeface="+mn-lt"/>
              <a:ea typeface="+mn-ea"/>
              <a:cs typeface="+mn-cs"/>
              <a:sym typeface="Helvetica Neue"/>
            </a:endParaRPr>
          </a:p>
        </p:txBody>
      </p:sp>
    </p:spTree>
    <p:extLst>
      <p:ext uri="{BB962C8B-B14F-4D97-AF65-F5344CB8AC3E}">
        <p14:creationId xmlns:p14="http://schemas.microsoft.com/office/powerpoint/2010/main" val="1536551348"/>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106C8A64-84AF-477E-9950-80346DBE3E17}" type="datetimeFigureOut">
              <a:rPr lang="de-DE" smtClean="0"/>
              <a:t>15.07.2026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86CB4B4D-7CA3-9044-876B-883B54F8677D}" type="slidenum">
              <a:rPr lang="de-DE" smtClean="0"/>
              <a:t>‹#›</a:t>
            </a:fld>
            <a:endParaRPr lang="de-DE"/>
          </a:p>
        </p:txBody>
      </p:sp>
    </p:spTree>
    <p:extLst>
      <p:ext uri="{BB962C8B-B14F-4D97-AF65-F5344CB8AC3E}">
        <p14:creationId xmlns:p14="http://schemas.microsoft.com/office/powerpoint/2010/main" val="8951881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106C8A64-84AF-477E-9950-80346DBE3E17}" type="datetimeFigureOut">
              <a:rPr lang="de-DE" smtClean="0"/>
              <a:t>15.07.2026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86CB4B4D-7CA3-9044-876B-883B54F8677D}" type="slidenum">
              <a:rPr lang="de-DE" smtClean="0"/>
              <a:t>‹#›</a:t>
            </a:fld>
            <a:endParaRPr lang="de-DE"/>
          </a:p>
        </p:txBody>
      </p:sp>
    </p:spTree>
    <p:extLst>
      <p:ext uri="{BB962C8B-B14F-4D97-AF65-F5344CB8AC3E}">
        <p14:creationId xmlns:p14="http://schemas.microsoft.com/office/powerpoint/2010/main" val="7599129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106C8A64-84AF-477E-9950-80346DBE3E17}" type="datetimeFigureOut">
              <a:rPr lang="de-DE" smtClean="0"/>
              <a:t>15.07.2026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86CB4B4D-7CA3-9044-876B-883B54F8677D}" type="slidenum">
              <a:rPr lang="de-DE" smtClean="0"/>
              <a:t>‹#›</a:t>
            </a:fld>
            <a:endParaRPr lang="de-DE"/>
          </a:p>
        </p:txBody>
      </p:sp>
    </p:spTree>
    <p:extLst>
      <p:ext uri="{BB962C8B-B14F-4D97-AF65-F5344CB8AC3E}">
        <p14:creationId xmlns:p14="http://schemas.microsoft.com/office/powerpoint/2010/main" val="2724411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106C8A64-84AF-477E-9950-80346DBE3E17}" type="datetimeFigureOut">
              <a:rPr lang="de-DE" smtClean="0"/>
              <a:t>15.07.2026</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86CB4B4D-7CA3-9044-876B-883B54F8677D}" type="slidenum">
              <a:rPr lang="de-DE" smtClean="0"/>
              <a:t>‹#›</a:t>
            </a:fld>
            <a:endParaRPr lang="de-DE"/>
          </a:p>
        </p:txBody>
      </p:sp>
    </p:spTree>
    <p:extLst>
      <p:ext uri="{BB962C8B-B14F-4D97-AF65-F5344CB8AC3E}">
        <p14:creationId xmlns:p14="http://schemas.microsoft.com/office/powerpoint/2010/main" val="3466609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106C8A64-84AF-477E-9950-80346DBE3E17}" type="datetimeFigureOut">
              <a:rPr lang="de-DE" smtClean="0"/>
              <a:t>15.07.2026</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86CB4B4D-7CA3-9044-876B-883B54F8677D}" type="slidenum">
              <a:rPr lang="de-DE" smtClean="0"/>
              <a:t>‹#›</a:t>
            </a:fld>
            <a:endParaRPr lang="de-DE"/>
          </a:p>
        </p:txBody>
      </p:sp>
    </p:spTree>
    <p:extLst>
      <p:ext uri="{BB962C8B-B14F-4D97-AF65-F5344CB8AC3E}">
        <p14:creationId xmlns:p14="http://schemas.microsoft.com/office/powerpoint/2010/main" val="9564205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6C8A64-84AF-477E-9950-80346DBE3E17}" type="datetimeFigureOut">
              <a:rPr lang="de-DE" smtClean="0"/>
              <a:t>15.07.2026</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86CB4B4D-7CA3-9044-876B-883B54F8677D}" type="slidenum">
              <a:rPr lang="de-DE" smtClean="0"/>
              <a:t>‹#›</a:t>
            </a:fld>
            <a:endParaRPr lang="de-DE"/>
          </a:p>
        </p:txBody>
      </p:sp>
    </p:spTree>
    <p:extLst>
      <p:ext uri="{BB962C8B-B14F-4D97-AF65-F5344CB8AC3E}">
        <p14:creationId xmlns:p14="http://schemas.microsoft.com/office/powerpoint/2010/main" val="3231364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106C8A64-84AF-477E-9950-80346DBE3E17}" type="datetimeFigureOut">
              <a:rPr lang="de-DE" smtClean="0"/>
              <a:t>15.07.2026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86CB4B4D-7CA3-9044-876B-883B54F8677D}" type="slidenum">
              <a:rPr lang="de-DE" smtClean="0"/>
              <a:t>‹#›</a:t>
            </a:fld>
            <a:endParaRPr lang="de-DE"/>
          </a:p>
        </p:txBody>
      </p:sp>
    </p:spTree>
    <p:extLst>
      <p:ext uri="{BB962C8B-B14F-4D97-AF65-F5344CB8AC3E}">
        <p14:creationId xmlns:p14="http://schemas.microsoft.com/office/powerpoint/2010/main" val="37771511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106C8A64-84AF-477E-9950-80346DBE3E17}" type="datetimeFigureOut">
              <a:rPr lang="de-DE" smtClean="0"/>
              <a:t>15.07.2026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86CB4B4D-7CA3-9044-876B-883B54F8677D}" type="slidenum">
              <a:rPr lang="de-DE" smtClean="0"/>
              <a:t>‹#›</a:t>
            </a:fld>
            <a:endParaRPr lang="de-DE"/>
          </a:p>
        </p:txBody>
      </p:sp>
    </p:spTree>
    <p:extLst>
      <p:ext uri="{BB962C8B-B14F-4D97-AF65-F5344CB8AC3E}">
        <p14:creationId xmlns:p14="http://schemas.microsoft.com/office/powerpoint/2010/main" val="29863683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06C8A64-84AF-477E-9950-80346DBE3E17}" type="datetimeFigureOut">
              <a:rPr lang="de-DE" smtClean="0"/>
              <a:t>15.07.2026</a:t>
            </a:fld>
            <a:endParaRPr lang="de-D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D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6CB4B4D-7CA3-9044-876B-883B54F8677D}" type="slidenum">
              <a:rPr lang="de-DE" smtClean="0"/>
              <a:t>‹#›</a:t>
            </a:fld>
            <a:endParaRPr lang="de-DE"/>
          </a:p>
        </p:txBody>
      </p:sp>
    </p:spTree>
    <p:extLst>
      <p:ext uri="{BB962C8B-B14F-4D97-AF65-F5344CB8AC3E}">
        <p14:creationId xmlns:p14="http://schemas.microsoft.com/office/powerpoint/2010/main" val="3400949503"/>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4" r:id="rId12"/>
    <p:sldLayoutId id="2147483781" r:id="rId13"/>
    <p:sldLayoutId id="2147483680" r:id="rId14"/>
    <p:sldLayoutId id="2147483683" r:id="rId15"/>
    <p:sldLayoutId id="2147483685" r:id="rId16"/>
    <p:sldLayoutId id="2147483782" r:id="rId17"/>
    <p:sldLayoutId id="2147483783"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jpeg"/><Relationship Id="rId7"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1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0.xml"/><Relationship Id="rId1" Type="http://schemas.openxmlformats.org/officeDocument/2006/relationships/slideLayout" Target="../slideLayouts/slideLayout13.xml"/><Relationship Id="rId5" Type="http://schemas.openxmlformats.org/officeDocument/2006/relationships/image" Target="../media/image36.jpeg"/><Relationship Id="rId4" Type="http://schemas.openxmlformats.org/officeDocument/2006/relationships/image" Target="../media/image35.jpeg"/></Relationships>
</file>

<file path=ppt/slides/_rels/slide1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1.xml"/><Relationship Id="rId1" Type="http://schemas.openxmlformats.org/officeDocument/2006/relationships/slideLayout" Target="../slideLayouts/slideLayout13.xml"/><Relationship Id="rId5" Type="http://schemas.openxmlformats.org/officeDocument/2006/relationships/image" Target="../media/image39.jpeg"/><Relationship Id="rId4" Type="http://schemas.openxmlformats.org/officeDocument/2006/relationships/image" Target="../media/image38.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44.jpeg"/></Relationships>
</file>

<file path=ppt/slides/_rels/slide2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47.jpeg"/><Relationship Id="rId2" Type="http://schemas.openxmlformats.org/officeDocument/2006/relationships/notesSlide" Target="../notesSlides/notesSlide17.xml"/><Relationship Id="rId1" Type="http://schemas.openxmlformats.org/officeDocument/2006/relationships/slideLayout" Target="../slideLayouts/slideLayout13.xml"/><Relationship Id="rId6" Type="http://schemas.openxmlformats.org/officeDocument/2006/relationships/image" Target="../media/image26.png"/><Relationship Id="rId5" Type="http://schemas.openxmlformats.org/officeDocument/2006/relationships/image" Target="../media/image27.png"/><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23.png"/><Relationship Id="rId7" Type="http://schemas.openxmlformats.org/officeDocument/2006/relationships/image" Target="../media/image50.png"/><Relationship Id="rId2" Type="http://schemas.openxmlformats.org/officeDocument/2006/relationships/notesSlide" Target="../notesSlides/notesSlide20.xml"/><Relationship Id="rId1" Type="http://schemas.openxmlformats.org/officeDocument/2006/relationships/slideLayout" Target="../slideLayouts/slideLayout13.xml"/><Relationship Id="rId6" Type="http://schemas.openxmlformats.org/officeDocument/2006/relationships/image" Target="../media/image49.jpeg"/><Relationship Id="rId5" Type="http://schemas.openxmlformats.org/officeDocument/2006/relationships/image" Target="../media/image27.png"/><Relationship Id="rId4" Type="http://schemas.openxmlformats.org/officeDocument/2006/relationships/image" Target="../media/image24.png"/></Relationships>
</file>

<file path=ppt/slides/_rels/slide2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1.xml"/><Relationship Id="rId1" Type="http://schemas.openxmlformats.org/officeDocument/2006/relationships/slideLayout" Target="../slideLayouts/slideLayout13.xml"/><Relationship Id="rId4" Type="http://schemas.openxmlformats.org/officeDocument/2006/relationships/image" Target="../media/image53.jpeg"/></Relationships>
</file>

<file path=ppt/slides/_rels/slide2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2.xml"/><Relationship Id="rId1" Type="http://schemas.openxmlformats.org/officeDocument/2006/relationships/slideLayout" Target="../slideLayouts/slideLayout13.xml"/><Relationship Id="rId4" Type="http://schemas.openxmlformats.org/officeDocument/2006/relationships/image" Target="../media/image5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3.xml"/><Relationship Id="rId1" Type="http://schemas.openxmlformats.org/officeDocument/2006/relationships/slideLayout" Target="../slideLayouts/slideLayout13.xml"/><Relationship Id="rId4" Type="http://schemas.openxmlformats.org/officeDocument/2006/relationships/hyperlink" Target="https://www.webuildvalue.com/en/infrastructure/trans-african-highway-roads-and-railways-to-make-cargo-move.html"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4.xml"/><Relationship Id="rId1" Type="http://schemas.openxmlformats.org/officeDocument/2006/relationships/slideLayout" Target="../slideLayouts/slideLayout13.xml"/><Relationship Id="rId4" Type="http://schemas.openxmlformats.org/officeDocument/2006/relationships/image" Target="../media/image58.jpeg"/></Relationships>
</file>

<file path=ppt/slides/_rels/slide3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31.xml"/><Relationship Id="rId1" Type="http://schemas.openxmlformats.org/officeDocument/2006/relationships/slideLayout" Target="../slideLayouts/slideLayout13.xml"/><Relationship Id="rId5" Type="http://schemas.openxmlformats.org/officeDocument/2006/relationships/image" Target="../media/image66.jpeg"/><Relationship Id="rId4" Type="http://schemas.openxmlformats.org/officeDocument/2006/relationships/image" Target="../media/image65.jpeg"/></Relationships>
</file>

<file path=ppt/slides/_rels/slide41.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xml"/><Relationship Id="rId1" Type="http://schemas.openxmlformats.org/officeDocument/2006/relationships/slideLayout" Target="../slideLayouts/slideLayout13.xml"/><Relationship Id="rId5" Type="http://schemas.openxmlformats.org/officeDocument/2006/relationships/image" Target="../media/image21.png"/><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de-DE" b="0" dirty="0"/>
              <a:t>Cours : Fondements du transport</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de-DE" dirty="0" err="1"/>
              <a:t>Cours : Introduction aux systèmes de transport</a:t>
            </a:r>
          </a:p>
          <a:p>
            <a:endParaRPr lang="de-DE" dirty="0"/>
          </a:p>
          <a:p>
            <a:r>
              <a:rPr lang="de-DE" sz="1400" dirty="0" err="1">
                <a:solidFill>
                  <a:srgbClr val="890F00"/>
                </a:solidFill>
              </a:rPr>
              <a:t>Prof.Dr</a:t>
            </a:r>
            <a:r>
              <a:rPr lang="de-DE" sz="1400" dirty="0">
                <a:solidFill>
                  <a:srgbClr val="890F00"/>
                </a:solidFill>
              </a:rPr>
              <a:t>.-Ing. Claude Takenga</a:t>
            </a:r>
            <a:endParaRPr lang="pl-PL" sz="1400" dirty="0">
              <a:solidFill>
                <a:srgbClr val="890F00"/>
              </a:solidFill>
            </a:endParaRP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DCFA2-EA6E-89D6-330D-BD7E6507C0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ED0726-5D17-03D8-1FAA-D46FF7A94A49}"/>
              </a:ext>
            </a:extLst>
          </p:cNvPr>
          <p:cNvSpPr>
            <a:spLocks noGrp="1"/>
          </p:cNvSpPr>
          <p:nvPr>
            <p:ph type="title"/>
          </p:nvPr>
        </p:nvSpPr>
        <p:spPr>
          <a:xfrm>
            <a:off x="603252" y="539751"/>
            <a:ext cx="8977627" cy="717551"/>
          </a:xfrm>
        </p:spPr>
        <p:txBody>
          <a:bodyPr/>
          <a:lstStyle/>
          <a:p>
            <a:r>
              <a:rPr lang="en-US" dirty="0"/>
              <a:t>Aperçu des systèmes de transport</a:t>
            </a:r>
            <a:endParaRPr lang="pl-PL" b="1" dirty="0"/>
          </a:p>
        </p:txBody>
      </p:sp>
      <p:sp>
        <p:nvSpPr>
          <p:cNvPr id="3" name="Text Placeholder 2">
            <a:extLst>
              <a:ext uri="{FF2B5EF4-FFF2-40B4-BE49-F238E27FC236}">
                <a16:creationId xmlns:a16="http://schemas.microsoft.com/office/drawing/2014/main" id="{6C1808A8-E466-9799-97A7-06798E0F963E}"/>
              </a:ext>
            </a:extLst>
          </p:cNvPr>
          <p:cNvSpPr>
            <a:spLocks noGrp="1"/>
          </p:cNvSpPr>
          <p:nvPr>
            <p:ph type="body" sz="half" idx="1"/>
          </p:nvPr>
        </p:nvSpPr>
        <p:spPr>
          <a:xfrm>
            <a:off x="970201" y="1630682"/>
            <a:ext cx="10217284" cy="5059521"/>
          </a:xfrm>
        </p:spPr>
        <p:txBody>
          <a:bodyPr>
            <a:normAutofit/>
          </a:bodyPr>
          <a:lstStyle/>
          <a:p>
            <a:pPr>
              <a:buFont typeface="Wingdings" panose="05000000000000000000" pitchFamily="2" charset="2"/>
              <a:buChar char="§"/>
            </a:pPr>
            <a:r>
              <a:rPr lang="en-US" b="1" dirty="0"/>
              <a:t>Véhicules dans le système</a:t>
            </a:r>
          </a:p>
          <a:p>
            <a:pPr marL="457200" lvl="1" indent="0">
              <a:buNone/>
            </a:pPr>
            <a:r>
              <a:rPr lang="en-US" dirty="0"/>
              <a:t>Catégories courantes de véhicules :</a:t>
            </a:r>
          </a:p>
          <a:p>
            <a:pPr lvl="1">
              <a:buFont typeface="Wingdings" panose="05000000000000000000" pitchFamily="2" charset="2"/>
              <a:buChar char="§"/>
            </a:pPr>
            <a:r>
              <a:rPr lang="en-US" dirty="0"/>
              <a:t>Véhicules privés</a:t>
            </a:r>
          </a:p>
          <a:p>
            <a:pPr lvl="1">
              <a:buFont typeface="Wingdings" panose="05000000000000000000" pitchFamily="2" charset="2"/>
              <a:buChar char="§"/>
            </a:pPr>
            <a:r>
              <a:rPr lang="en-US" dirty="0"/>
              <a:t>Véhicules de transport public</a:t>
            </a:r>
          </a:p>
          <a:p>
            <a:pPr lvl="1">
              <a:buFont typeface="Wingdings" panose="05000000000000000000" pitchFamily="2" charset="2"/>
              <a:buChar char="§"/>
            </a:pPr>
            <a:r>
              <a:rPr lang="en-US" dirty="0"/>
              <a:t>Modes non motorisés</a:t>
            </a:r>
          </a:p>
          <a:p>
            <a:pPr lvl="1">
              <a:buFont typeface="Wingdings" panose="05000000000000000000" pitchFamily="2" charset="2"/>
              <a:buChar char="§"/>
            </a:pPr>
            <a:r>
              <a:rPr lang="en-US" dirty="0"/>
              <a:t>Véhicules de fret</a:t>
            </a:r>
          </a:p>
          <a:p>
            <a:pPr lvl="1">
              <a:buFont typeface="Wingdings" panose="05000000000000000000" pitchFamily="2" charset="2"/>
              <a:buChar char="§"/>
            </a:pPr>
            <a:r>
              <a:rPr lang="en-US" dirty="0"/>
              <a:t>Bateaux et aéronefs</a:t>
            </a:r>
          </a:p>
        </p:txBody>
      </p:sp>
      <p:sp>
        <p:nvSpPr>
          <p:cNvPr id="7" name="Compact Car">
            <a:extLst>
              <a:ext uri="{FF2B5EF4-FFF2-40B4-BE49-F238E27FC236}">
                <a16:creationId xmlns:a16="http://schemas.microsoft.com/office/drawing/2014/main" id="{616A1D25-32F2-B8E2-3279-E64C7E021012}"/>
              </a:ext>
            </a:extLst>
          </p:cNvPr>
          <p:cNvSpPr/>
          <p:nvPr/>
        </p:nvSpPr>
        <p:spPr>
          <a:xfrm>
            <a:off x="6310235" y="1821014"/>
            <a:ext cx="2164179" cy="1470632"/>
          </a:xfrm>
          <a:custGeom>
            <a:avLst/>
            <a:gdLst/>
            <a:ahLst/>
            <a:cxnLst>
              <a:cxn ang="0">
                <a:pos x="wd2" y="hd2"/>
              </a:cxn>
              <a:cxn ang="5400000">
                <a:pos x="wd2" y="hd2"/>
              </a:cxn>
              <a:cxn ang="10800000">
                <a:pos x="wd2" y="hd2"/>
              </a:cxn>
              <a:cxn ang="16200000">
                <a:pos x="wd2" y="hd2"/>
              </a:cxn>
            </a:cxnLst>
            <a:rect l="0" t="0" r="r" b="b"/>
            <a:pathLst>
              <a:path w="19988" h="21600" extrusionOk="0">
                <a:moveTo>
                  <a:pt x="4097" y="0"/>
                </a:moveTo>
                <a:cubicBezTo>
                  <a:pt x="3843" y="0"/>
                  <a:pt x="3599" y="241"/>
                  <a:pt x="3415" y="682"/>
                </a:cubicBezTo>
                <a:cubicBezTo>
                  <a:pt x="2324" y="3293"/>
                  <a:pt x="-1335" y="12764"/>
                  <a:pt x="512" y="18236"/>
                </a:cubicBezTo>
                <a:lnTo>
                  <a:pt x="1356" y="18236"/>
                </a:lnTo>
                <a:cubicBezTo>
                  <a:pt x="1327" y="17880"/>
                  <a:pt x="1312" y="17509"/>
                  <a:pt x="1312" y="17131"/>
                </a:cubicBezTo>
                <a:cubicBezTo>
                  <a:pt x="1312" y="14122"/>
                  <a:pt x="2276" y="11687"/>
                  <a:pt x="3466" y="11687"/>
                </a:cubicBezTo>
                <a:cubicBezTo>
                  <a:pt x="4657" y="11687"/>
                  <a:pt x="5622" y="14122"/>
                  <a:pt x="5622" y="17131"/>
                </a:cubicBezTo>
                <a:cubicBezTo>
                  <a:pt x="5622" y="17509"/>
                  <a:pt x="5607" y="17880"/>
                  <a:pt x="5578" y="18236"/>
                </a:cubicBezTo>
                <a:lnTo>
                  <a:pt x="14299" y="18236"/>
                </a:lnTo>
                <a:cubicBezTo>
                  <a:pt x="14270" y="17880"/>
                  <a:pt x="14254" y="17509"/>
                  <a:pt x="14254" y="17131"/>
                </a:cubicBezTo>
                <a:cubicBezTo>
                  <a:pt x="14254" y="14122"/>
                  <a:pt x="15220" y="11687"/>
                  <a:pt x="16410" y="11687"/>
                </a:cubicBezTo>
                <a:cubicBezTo>
                  <a:pt x="17601" y="11687"/>
                  <a:pt x="18566" y="14122"/>
                  <a:pt x="18566" y="17131"/>
                </a:cubicBezTo>
                <a:cubicBezTo>
                  <a:pt x="18566" y="17509"/>
                  <a:pt x="18551" y="17880"/>
                  <a:pt x="18522" y="18236"/>
                </a:cubicBezTo>
                <a:lnTo>
                  <a:pt x="19962" y="18236"/>
                </a:lnTo>
                <a:cubicBezTo>
                  <a:pt x="19962" y="18236"/>
                  <a:pt x="20265" y="10900"/>
                  <a:pt x="18757" y="9584"/>
                </a:cubicBezTo>
                <a:cubicBezTo>
                  <a:pt x="17248" y="8268"/>
                  <a:pt x="15499" y="7049"/>
                  <a:pt x="15499" y="7049"/>
                </a:cubicBezTo>
                <a:cubicBezTo>
                  <a:pt x="15499" y="7049"/>
                  <a:pt x="12380" y="0"/>
                  <a:pt x="9528" y="0"/>
                </a:cubicBezTo>
                <a:lnTo>
                  <a:pt x="4097" y="0"/>
                </a:lnTo>
                <a:close/>
                <a:moveTo>
                  <a:pt x="4878" y="1858"/>
                </a:moveTo>
                <a:lnTo>
                  <a:pt x="6327" y="1858"/>
                </a:lnTo>
                <a:lnTo>
                  <a:pt x="5978" y="7075"/>
                </a:lnTo>
                <a:lnTo>
                  <a:pt x="3470" y="7075"/>
                </a:lnTo>
                <a:cubicBezTo>
                  <a:pt x="3315" y="7075"/>
                  <a:pt x="3228" y="6631"/>
                  <a:pt x="3320" y="6318"/>
                </a:cubicBezTo>
                <a:lnTo>
                  <a:pt x="4483" y="2361"/>
                </a:lnTo>
                <a:cubicBezTo>
                  <a:pt x="4576" y="2045"/>
                  <a:pt x="4722" y="1858"/>
                  <a:pt x="4878" y="1858"/>
                </a:cubicBezTo>
                <a:close/>
                <a:moveTo>
                  <a:pt x="7387" y="1858"/>
                </a:moveTo>
                <a:lnTo>
                  <a:pt x="9405" y="1858"/>
                </a:lnTo>
                <a:cubicBezTo>
                  <a:pt x="11385" y="1858"/>
                  <a:pt x="13886" y="7075"/>
                  <a:pt x="13886" y="7075"/>
                </a:cubicBezTo>
                <a:lnTo>
                  <a:pt x="7038" y="7075"/>
                </a:lnTo>
                <a:lnTo>
                  <a:pt x="7387" y="1858"/>
                </a:lnTo>
                <a:close/>
                <a:moveTo>
                  <a:pt x="3466" y="12667"/>
                </a:moveTo>
                <a:cubicBezTo>
                  <a:pt x="2490" y="12667"/>
                  <a:pt x="1700" y="14665"/>
                  <a:pt x="1700" y="17131"/>
                </a:cubicBezTo>
                <a:cubicBezTo>
                  <a:pt x="1700" y="19597"/>
                  <a:pt x="2490" y="21600"/>
                  <a:pt x="3466" y="21600"/>
                </a:cubicBezTo>
                <a:cubicBezTo>
                  <a:pt x="4442" y="21600"/>
                  <a:pt x="5233" y="19597"/>
                  <a:pt x="5233" y="17131"/>
                </a:cubicBezTo>
                <a:cubicBezTo>
                  <a:pt x="5233" y="14665"/>
                  <a:pt x="4442" y="12667"/>
                  <a:pt x="3466" y="12667"/>
                </a:cubicBezTo>
                <a:close/>
                <a:moveTo>
                  <a:pt x="16410" y="12667"/>
                </a:moveTo>
                <a:cubicBezTo>
                  <a:pt x="15435" y="12667"/>
                  <a:pt x="14644" y="14665"/>
                  <a:pt x="14644" y="17131"/>
                </a:cubicBezTo>
                <a:cubicBezTo>
                  <a:pt x="14644" y="19597"/>
                  <a:pt x="15435" y="21600"/>
                  <a:pt x="16410" y="21600"/>
                </a:cubicBezTo>
                <a:cubicBezTo>
                  <a:pt x="17386" y="21600"/>
                  <a:pt x="18177" y="19597"/>
                  <a:pt x="18177" y="17131"/>
                </a:cubicBezTo>
                <a:cubicBezTo>
                  <a:pt x="18177" y="14665"/>
                  <a:pt x="17386" y="12667"/>
                  <a:pt x="16410" y="12667"/>
                </a:cubicBezTo>
                <a:close/>
                <a:moveTo>
                  <a:pt x="3466" y="15033"/>
                </a:moveTo>
                <a:cubicBezTo>
                  <a:pt x="3925" y="15033"/>
                  <a:pt x="4297" y="15973"/>
                  <a:pt x="4297" y="17131"/>
                </a:cubicBezTo>
                <a:cubicBezTo>
                  <a:pt x="4297" y="18290"/>
                  <a:pt x="3925" y="19230"/>
                  <a:pt x="3466" y="19230"/>
                </a:cubicBezTo>
                <a:cubicBezTo>
                  <a:pt x="3008" y="19230"/>
                  <a:pt x="2636" y="18290"/>
                  <a:pt x="2636" y="17131"/>
                </a:cubicBezTo>
                <a:cubicBezTo>
                  <a:pt x="2636" y="15973"/>
                  <a:pt x="3008" y="15033"/>
                  <a:pt x="3466" y="15033"/>
                </a:cubicBezTo>
                <a:close/>
                <a:moveTo>
                  <a:pt x="16410" y="15033"/>
                </a:moveTo>
                <a:cubicBezTo>
                  <a:pt x="16869" y="15033"/>
                  <a:pt x="17241" y="15973"/>
                  <a:pt x="17241" y="17131"/>
                </a:cubicBezTo>
                <a:cubicBezTo>
                  <a:pt x="17241" y="18290"/>
                  <a:pt x="16869" y="19230"/>
                  <a:pt x="16410" y="19230"/>
                </a:cubicBezTo>
                <a:cubicBezTo>
                  <a:pt x="15952" y="19230"/>
                  <a:pt x="15580" y="18290"/>
                  <a:pt x="15580" y="17131"/>
                </a:cubicBezTo>
                <a:cubicBezTo>
                  <a:pt x="15580" y="15973"/>
                  <a:pt x="15952" y="15033"/>
                  <a:pt x="16410" y="15033"/>
                </a:cubicBez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sp>
        <p:nvSpPr>
          <p:cNvPr id="8" name="Box Van">
            <a:extLst>
              <a:ext uri="{FF2B5EF4-FFF2-40B4-BE49-F238E27FC236}">
                <a16:creationId xmlns:a16="http://schemas.microsoft.com/office/drawing/2014/main" id="{634DCE23-9770-9779-3D04-D7E6EC68048C}"/>
              </a:ext>
            </a:extLst>
          </p:cNvPr>
          <p:cNvSpPr/>
          <p:nvPr/>
        </p:nvSpPr>
        <p:spPr>
          <a:xfrm>
            <a:off x="9372166" y="3023682"/>
            <a:ext cx="1579940" cy="107348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94"/>
                </a:lnTo>
                <a:lnTo>
                  <a:pt x="15310" y="15194"/>
                </a:lnTo>
                <a:lnTo>
                  <a:pt x="15310" y="1935"/>
                </a:lnTo>
                <a:cubicBezTo>
                  <a:pt x="15310" y="869"/>
                  <a:pt x="14734" y="0"/>
                  <a:pt x="14027" y="0"/>
                </a:cubicBezTo>
                <a:lnTo>
                  <a:pt x="0" y="0"/>
                </a:lnTo>
                <a:close/>
                <a:moveTo>
                  <a:pt x="15742" y="6330"/>
                </a:moveTo>
                <a:lnTo>
                  <a:pt x="15742" y="17805"/>
                </a:lnTo>
                <a:lnTo>
                  <a:pt x="16223" y="17805"/>
                </a:lnTo>
                <a:cubicBezTo>
                  <a:pt x="16472" y="16218"/>
                  <a:pt x="17416" y="15031"/>
                  <a:pt x="18550" y="15031"/>
                </a:cubicBezTo>
                <a:cubicBezTo>
                  <a:pt x="19683" y="15031"/>
                  <a:pt x="20624" y="16210"/>
                  <a:pt x="20878" y="17805"/>
                </a:cubicBezTo>
                <a:lnTo>
                  <a:pt x="21126" y="17805"/>
                </a:lnTo>
                <a:cubicBezTo>
                  <a:pt x="21385" y="17805"/>
                  <a:pt x="21600" y="17490"/>
                  <a:pt x="21600" y="17091"/>
                </a:cubicBezTo>
                <a:lnTo>
                  <a:pt x="21600" y="12704"/>
                </a:lnTo>
                <a:cubicBezTo>
                  <a:pt x="21595" y="12476"/>
                  <a:pt x="21563" y="12249"/>
                  <a:pt x="21499" y="12037"/>
                </a:cubicBezTo>
                <a:lnTo>
                  <a:pt x="19953" y="7129"/>
                </a:lnTo>
                <a:cubicBezTo>
                  <a:pt x="19802" y="6640"/>
                  <a:pt x="19473" y="6330"/>
                  <a:pt x="19117" y="6330"/>
                </a:cubicBezTo>
                <a:lnTo>
                  <a:pt x="15742" y="6330"/>
                </a:lnTo>
                <a:close/>
                <a:moveTo>
                  <a:pt x="16844" y="7602"/>
                </a:moveTo>
                <a:lnTo>
                  <a:pt x="18885" y="7602"/>
                </a:lnTo>
                <a:cubicBezTo>
                  <a:pt x="19064" y="7602"/>
                  <a:pt x="19225" y="7754"/>
                  <a:pt x="19306" y="7999"/>
                </a:cubicBezTo>
                <a:lnTo>
                  <a:pt x="20483" y="11679"/>
                </a:lnTo>
                <a:cubicBezTo>
                  <a:pt x="20553" y="11874"/>
                  <a:pt x="20450" y="12119"/>
                  <a:pt x="20299" y="12119"/>
                </a:cubicBezTo>
                <a:lnTo>
                  <a:pt x="19560" y="12119"/>
                </a:lnTo>
                <a:cubicBezTo>
                  <a:pt x="19339" y="12119"/>
                  <a:pt x="19263" y="11947"/>
                  <a:pt x="19128" y="11686"/>
                </a:cubicBezTo>
                <a:cubicBezTo>
                  <a:pt x="18988" y="11426"/>
                  <a:pt x="18582" y="10580"/>
                  <a:pt x="18167" y="10580"/>
                </a:cubicBezTo>
                <a:lnTo>
                  <a:pt x="16829" y="10580"/>
                </a:lnTo>
                <a:cubicBezTo>
                  <a:pt x="16683" y="10580"/>
                  <a:pt x="16564" y="10400"/>
                  <a:pt x="16564" y="10181"/>
                </a:cubicBezTo>
                <a:lnTo>
                  <a:pt x="16564" y="8024"/>
                </a:lnTo>
                <a:cubicBezTo>
                  <a:pt x="16564" y="7788"/>
                  <a:pt x="16687" y="7602"/>
                  <a:pt x="16844" y="7602"/>
                </a:cubicBezTo>
                <a:close/>
                <a:moveTo>
                  <a:pt x="5060" y="15674"/>
                </a:moveTo>
                <a:cubicBezTo>
                  <a:pt x="3974" y="15674"/>
                  <a:pt x="3094" y="17001"/>
                  <a:pt x="3094" y="18637"/>
                </a:cubicBezTo>
                <a:cubicBezTo>
                  <a:pt x="3094" y="20273"/>
                  <a:pt x="3974" y="21600"/>
                  <a:pt x="5060" y="21600"/>
                </a:cubicBezTo>
                <a:cubicBezTo>
                  <a:pt x="6145" y="21600"/>
                  <a:pt x="7023" y="20273"/>
                  <a:pt x="7023" y="18637"/>
                </a:cubicBezTo>
                <a:cubicBezTo>
                  <a:pt x="7023" y="17001"/>
                  <a:pt x="6145" y="15674"/>
                  <a:pt x="5060" y="15674"/>
                </a:cubicBezTo>
                <a:close/>
                <a:moveTo>
                  <a:pt x="18545" y="15674"/>
                </a:moveTo>
                <a:cubicBezTo>
                  <a:pt x="17459" y="15674"/>
                  <a:pt x="16579" y="17001"/>
                  <a:pt x="16579" y="18637"/>
                </a:cubicBezTo>
                <a:cubicBezTo>
                  <a:pt x="16579" y="20273"/>
                  <a:pt x="17459" y="21600"/>
                  <a:pt x="18545" y="21600"/>
                </a:cubicBezTo>
                <a:cubicBezTo>
                  <a:pt x="19630" y="21600"/>
                  <a:pt x="20510" y="20273"/>
                  <a:pt x="20510" y="18637"/>
                </a:cubicBezTo>
                <a:cubicBezTo>
                  <a:pt x="20510" y="17001"/>
                  <a:pt x="19630" y="15674"/>
                  <a:pt x="18545" y="15674"/>
                </a:cubicBezTo>
                <a:close/>
                <a:moveTo>
                  <a:pt x="2084" y="15885"/>
                </a:moveTo>
                <a:lnTo>
                  <a:pt x="1771" y="18848"/>
                </a:lnTo>
                <a:lnTo>
                  <a:pt x="1604" y="20402"/>
                </a:lnTo>
                <a:lnTo>
                  <a:pt x="2456" y="20402"/>
                </a:lnTo>
                <a:lnTo>
                  <a:pt x="2716" y="17968"/>
                </a:lnTo>
                <a:cubicBezTo>
                  <a:pt x="2819" y="17114"/>
                  <a:pt x="3115" y="16398"/>
                  <a:pt x="3514" y="15885"/>
                </a:cubicBezTo>
                <a:lnTo>
                  <a:pt x="2959" y="15885"/>
                </a:lnTo>
                <a:lnTo>
                  <a:pt x="2084" y="15885"/>
                </a:lnTo>
                <a:close/>
                <a:moveTo>
                  <a:pt x="6603" y="15885"/>
                </a:moveTo>
                <a:cubicBezTo>
                  <a:pt x="7122" y="16544"/>
                  <a:pt x="7439" y="17521"/>
                  <a:pt x="7450" y="18571"/>
                </a:cubicBezTo>
                <a:lnTo>
                  <a:pt x="15310" y="18571"/>
                </a:lnTo>
                <a:lnTo>
                  <a:pt x="15310" y="15885"/>
                </a:lnTo>
                <a:lnTo>
                  <a:pt x="6603" y="15885"/>
                </a:lnTo>
                <a:close/>
                <a:moveTo>
                  <a:pt x="5060" y="17236"/>
                </a:moveTo>
                <a:cubicBezTo>
                  <a:pt x="5573" y="17236"/>
                  <a:pt x="5982" y="17856"/>
                  <a:pt x="5982" y="18629"/>
                </a:cubicBezTo>
                <a:cubicBezTo>
                  <a:pt x="5982" y="19403"/>
                  <a:pt x="5573" y="20021"/>
                  <a:pt x="5060" y="20021"/>
                </a:cubicBezTo>
                <a:cubicBezTo>
                  <a:pt x="4552" y="20021"/>
                  <a:pt x="4135" y="19403"/>
                  <a:pt x="4135" y="18629"/>
                </a:cubicBezTo>
                <a:cubicBezTo>
                  <a:pt x="4135" y="17856"/>
                  <a:pt x="4547" y="17236"/>
                  <a:pt x="5060" y="17236"/>
                </a:cubicBezTo>
                <a:close/>
                <a:moveTo>
                  <a:pt x="18545" y="17236"/>
                </a:moveTo>
                <a:cubicBezTo>
                  <a:pt x="19058" y="17236"/>
                  <a:pt x="19467" y="17856"/>
                  <a:pt x="19467" y="18629"/>
                </a:cubicBezTo>
                <a:cubicBezTo>
                  <a:pt x="19467" y="19403"/>
                  <a:pt x="19058" y="20021"/>
                  <a:pt x="18545" y="20021"/>
                </a:cubicBezTo>
                <a:cubicBezTo>
                  <a:pt x="18037" y="20021"/>
                  <a:pt x="17622" y="19403"/>
                  <a:pt x="17622" y="18629"/>
                </a:cubicBezTo>
                <a:cubicBezTo>
                  <a:pt x="17622" y="17856"/>
                  <a:pt x="18032" y="17236"/>
                  <a:pt x="18545" y="17236"/>
                </a:cubicBez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sp>
        <p:nvSpPr>
          <p:cNvPr id="9" name="Articulated Lorry">
            <a:extLst>
              <a:ext uri="{FF2B5EF4-FFF2-40B4-BE49-F238E27FC236}">
                <a16:creationId xmlns:a16="http://schemas.microsoft.com/office/drawing/2014/main" id="{1EB0423F-83A7-C686-BA85-1B4D2DBF9532}"/>
              </a:ext>
            </a:extLst>
          </p:cNvPr>
          <p:cNvSpPr/>
          <p:nvPr/>
        </p:nvSpPr>
        <p:spPr>
          <a:xfrm>
            <a:off x="8181474" y="4499534"/>
            <a:ext cx="3455998" cy="125155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762"/>
                </a:lnTo>
                <a:lnTo>
                  <a:pt x="14585" y="15762"/>
                </a:lnTo>
                <a:lnTo>
                  <a:pt x="14585" y="0"/>
                </a:lnTo>
                <a:lnTo>
                  <a:pt x="0" y="0"/>
                </a:lnTo>
                <a:close/>
                <a:moveTo>
                  <a:pt x="15530" y="2020"/>
                </a:moveTo>
                <a:cubicBezTo>
                  <a:pt x="15390" y="2020"/>
                  <a:pt x="15282" y="2372"/>
                  <a:pt x="15282" y="2787"/>
                </a:cubicBezTo>
                <a:lnTo>
                  <a:pt x="15282" y="7029"/>
                </a:lnTo>
                <a:lnTo>
                  <a:pt x="18755" y="7029"/>
                </a:lnTo>
                <a:cubicBezTo>
                  <a:pt x="18917" y="7046"/>
                  <a:pt x="18927" y="6515"/>
                  <a:pt x="18819" y="6117"/>
                </a:cubicBezTo>
                <a:cubicBezTo>
                  <a:pt x="18527" y="5073"/>
                  <a:pt x="16891" y="2020"/>
                  <a:pt x="15530" y="2020"/>
                </a:cubicBezTo>
                <a:close/>
                <a:moveTo>
                  <a:pt x="15282" y="7640"/>
                </a:moveTo>
                <a:lnTo>
                  <a:pt x="15282" y="16311"/>
                </a:lnTo>
                <a:lnTo>
                  <a:pt x="14786" y="16311"/>
                </a:lnTo>
                <a:cubicBezTo>
                  <a:pt x="15067" y="16892"/>
                  <a:pt x="15250" y="17868"/>
                  <a:pt x="15250" y="18979"/>
                </a:cubicBezTo>
                <a:cubicBezTo>
                  <a:pt x="15250" y="19078"/>
                  <a:pt x="15250" y="19160"/>
                  <a:pt x="15245" y="19243"/>
                </a:cubicBezTo>
                <a:lnTo>
                  <a:pt x="18399" y="19243"/>
                </a:lnTo>
                <a:lnTo>
                  <a:pt x="18750" y="19243"/>
                </a:lnTo>
                <a:cubicBezTo>
                  <a:pt x="18750" y="19160"/>
                  <a:pt x="18743" y="19062"/>
                  <a:pt x="18743" y="18979"/>
                </a:cubicBezTo>
                <a:cubicBezTo>
                  <a:pt x="18743" y="17205"/>
                  <a:pt x="19213" y="15762"/>
                  <a:pt x="19791" y="15762"/>
                </a:cubicBezTo>
                <a:cubicBezTo>
                  <a:pt x="20369" y="15762"/>
                  <a:pt x="20839" y="17205"/>
                  <a:pt x="20839" y="18979"/>
                </a:cubicBezTo>
                <a:cubicBezTo>
                  <a:pt x="20839" y="19078"/>
                  <a:pt x="20839" y="19160"/>
                  <a:pt x="20834" y="19243"/>
                </a:cubicBezTo>
                <a:lnTo>
                  <a:pt x="20969" y="19243"/>
                </a:lnTo>
                <a:lnTo>
                  <a:pt x="21389" y="19243"/>
                </a:lnTo>
                <a:lnTo>
                  <a:pt x="21423" y="19243"/>
                </a:lnTo>
                <a:cubicBezTo>
                  <a:pt x="21520" y="19243"/>
                  <a:pt x="21600" y="18998"/>
                  <a:pt x="21600" y="18699"/>
                </a:cubicBezTo>
                <a:lnTo>
                  <a:pt x="21600" y="16327"/>
                </a:lnTo>
                <a:cubicBezTo>
                  <a:pt x="21600" y="16045"/>
                  <a:pt x="21520" y="15814"/>
                  <a:pt x="21423" y="15814"/>
                </a:cubicBezTo>
                <a:lnTo>
                  <a:pt x="21389" y="15814"/>
                </a:lnTo>
                <a:lnTo>
                  <a:pt x="21389" y="13395"/>
                </a:lnTo>
                <a:cubicBezTo>
                  <a:pt x="21389" y="13163"/>
                  <a:pt x="21336" y="12978"/>
                  <a:pt x="21266" y="12944"/>
                </a:cubicBezTo>
                <a:lnTo>
                  <a:pt x="19354" y="11287"/>
                </a:lnTo>
                <a:lnTo>
                  <a:pt x="18792" y="8008"/>
                </a:lnTo>
                <a:cubicBezTo>
                  <a:pt x="18754" y="7793"/>
                  <a:pt x="18679" y="7640"/>
                  <a:pt x="18598" y="7640"/>
                </a:cubicBezTo>
                <a:lnTo>
                  <a:pt x="16924" y="7640"/>
                </a:lnTo>
                <a:lnTo>
                  <a:pt x="16924" y="16311"/>
                </a:lnTo>
                <a:lnTo>
                  <a:pt x="16708" y="16311"/>
                </a:lnTo>
                <a:lnTo>
                  <a:pt x="16708" y="7640"/>
                </a:lnTo>
                <a:lnTo>
                  <a:pt x="15282" y="7640"/>
                </a:lnTo>
                <a:close/>
                <a:moveTo>
                  <a:pt x="17518" y="8505"/>
                </a:moveTo>
                <a:lnTo>
                  <a:pt x="18426" y="8505"/>
                </a:lnTo>
                <a:cubicBezTo>
                  <a:pt x="18474" y="8505"/>
                  <a:pt x="18518" y="8585"/>
                  <a:pt x="18534" y="8718"/>
                </a:cubicBezTo>
                <a:lnTo>
                  <a:pt x="18804" y="10660"/>
                </a:lnTo>
                <a:cubicBezTo>
                  <a:pt x="18842" y="10909"/>
                  <a:pt x="18787" y="11173"/>
                  <a:pt x="18701" y="11173"/>
                </a:cubicBezTo>
                <a:lnTo>
                  <a:pt x="17518" y="11173"/>
                </a:lnTo>
                <a:cubicBezTo>
                  <a:pt x="17453" y="11173"/>
                  <a:pt x="17400" y="11004"/>
                  <a:pt x="17400" y="10805"/>
                </a:cubicBezTo>
                <a:lnTo>
                  <a:pt x="17400" y="8868"/>
                </a:lnTo>
                <a:cubicBezTo>
                  <a:pt x="17400" y="8669"/>
                  <a:pt x="17453" y="8505"/>
                  <a:pt x="17518" y="8505"/>
                </a:cubicBezTo>
                <a:close/>
                <a:moveTo>
                  <a:pt x="10633" y="16327"/>
                </a:moveTo>
                <a:lnTo>
                  <a:pt x="10503" y="19259"/>
                </a:lnTo>
                <a:lnTo>
                  <a:pt x="11271" y="19259"/>
                </a:lnTo>
                <a:cubicBezTo>
                  <a:pt x="11271" y="19176"/>
                  <a:pt x="11264" y="19077"/>
                  <a:pt x="11264" y="18995"/>
                </a:cubicBezTo>
                <a:cubicBezTo>
                  <a:pt x="11264" y="17884"/>
                  <a:pt x="11448" y="16891"/>
                  <a:pt x="11723" y="16327"/>
                </a:cubicBezTo>
                <a:lnTo>
                  <a:pt x="10633" y="16327"/>
                </a:lnTo>
                <a:close/>
                <a:moveTo>
                  <a:pt x="12896" y="16327"/>
                </a:moveTo>
                <a:cubicBezTo>
                  <a:pt x="13047" y="16642"/>
                  <a:pt x="13171" y="17088"/>
                  <a:pt x="13252" y="17586"/>
                </a:cubicBezTo>
                <a:cubicBezTo>
                  <a:pt x="13333" y="17072"/>
                  <a:pt x="13457" y="16642"/>
                  <a:pt x="13608" y="16327"/>
                </a:cubicBezTo>
                <a:lnTo>
                  <a:pt x="12896" y="16327"/>
                </a:lnTo>
                <a:close/>
                <a:moveTo>
                  <a:pt x="2285" y="16394"/>
                </a:moveTo>
                <a:cubicBezTo>
                  <a:pt x="1815" y="16394"/>
                  <a:pt x="1436" y="17552"/>
                  <a:pt x="1436" y="18995"/>
                </a:cubicBezTo>
                <a:cubicBezTo>
                  <a:pt x="1436" y="20437"/>
                  <a:pt x="1815" y="21600"/>
                  <a:pt x="2285" y="21600"/>
                </a:cubicBezTo>
                <a:cubicBezTo>
                  <a:pt x="2755" y="21600"/>
                  <a:pt x="3132" y="20437"/>
                  <a:pt x="3132" y="18995"/>
                </a:cubicBezTo>
                <a:cubicBezTo>
                  <a:pt x="3127" y="17552"/>
                  <a:pt x="2749" y="16394"/>
                  <a:pt x="2285" y="16394"/>
                </a:cubicBezTo>
                <a:close/>
                <a:moveTo>
                  <a:pt x="4170" y="16394"/>
                </a:moveTo>
                <a:cubicBezTo>
                  <a:pt x="3700" y="16394"/>
                  <a:pt x="3321" y="17552"/>
                  <a:pt x="3321" y="18995"/>
                </a:cubicBezTo>
                <a:cubicBezTo>
                  <a:pt x="3321" y="20437"/>
                  <a:pt x="3700" y="21600"/>
                  <a:pt x="4170" y="21600"/>
                </a:cubicBezTo>
                <a:cubicBezTo>
                  <a:pt x="4640" y="21600"/>
                  <a:pt x="5017" y="20437"/>
                  <a:pt x="5017" y="18995"/>
                </a:cubicBezTo>
                <a:cubicBezTo>
                  <a:pt x="5017" y="17552"/>
                  <a:pt x="4634" y="16394"/>
                  <a:pt x="4170" y="16394"/>
                </a:cubicBezTo>
                <a:close/>
                <a:moveTo>
                  <a:pt x="12312" y="16394"/>
                </a:moveTo>
                <a:cubicBezTo>
                  <a:pt x="11842" y="16394"/>
                  <a:pt x="11465" y="17552"/>
                  <a:pt x="11465" y="18995"/>
                </a:cubicBezTo>
                <a:cubicBezTo>
                  <a:pt x="11465" y="20437"/>
                  <a:pt x="11842" y="21600"/>
                  <a:pt x="12312" y="21600"/>
                </a:cubicBezTo>
                <a:cubicBezTo>
                  <a:pt x="12782" y="21600"/>
                  <a:pt x="13161" y="20437"/>
                  <a:pt x="13161" y="18995"/>
                </a:cubicBezTo>
                <a:cubicBezTo>
                  <a:pt x="13161" y="17552"/>
                  <a:pt x="12776" y="16394"/>
                  <a:pt x="12312" y="16394"/>
                </a:cubicBezTo>
                <a:close/>
                <a:moveTo>
                  <a:pt x="14197" y="16394"/>
                </a:moveTo>
                <a:cubicBezTo>
                  <a:pt x="13727" y="16394"/>
                  <a:pt x="13350" y="17552"/>
                  <a:pt x="13350" y="18995"/>
                </a:cubicBezTo>
                <a:cubicBezTo>
                  <a:pt x="13350" y="20437"/>
                  <a:pt x="13727" y="21600"/>
                  <a:pt x="14197" y="21600"/>
                </a:cubicBezTo>
                <a:cubicBezTo>
                  <a:pt x="14667" y="21600"/>
                  <a:pt x="15044" y="20437"/>
                  <a:pt x="15044" y="18995"/>
                </a:cubicBezTo>
                <a:cubicBezTo>
                  <a:pt x="15044" y="17552"/>
                  <a:pt x="14661" y="16394"/>
                  <a:pt x="14197" y="16394"/>
                </a:cubicBezTo>
                <a:close/>
                <a:moveTo>
                  <a:pt x="19791" y="16394"/>
                </a:moveTo>
                <a:cubicBezTo>
                  <a:pt x="19321" y="16394"/>
                  <a:pt x="18944" y="17552"/>
                  <a:pt x="18944" y="18995"/>
                </a:cubicBezTo>
                <a:cubicBezTo>
                  <a:pt x="18944" y="20437"/>
                  <a:pt x="19321" y="21600"/>
                  <a:pt x="19791" y="21600"/>
                </a:cubicBezTo>
                <a:cubicBezTo>
                  <a:pt x="20261" y="21600"/>
                  <a:pt x="20640" y="20437"/>
                  <a:pt x="20640" y="18995"/>
                </a:cubicBezTo>
                <a:cubicBezTo>
                  <a:pt x="20640" y="17552"/>
                  <a:pt x="20255" y="16394"/>
                  <a:pt x="19791" y="16394"/>
                </a:cubicBezTo>
                <a:close/>
                <a:moveTo>
                  <a:pt x="2285" y="17751"/>
                </a:moveTo>
                <a:cubicBezTo>
                  <a:pt x="2506" y="17751"/>
                  <a:pt x="2685" y="18299"/>
                  <a:pt x="2685" y="18979"/>
                </a:cubicBezTo>
                <a:cubicBezTo>
                  <a:pt x="2679" y="19659"/>
                  <a:pt x="2501" y="20207"/>
                  <a:pt x="2285" y="20207"/>
                </a:cubicBezTo>
                <a:cubicBezTo>
                  <a:pt x="2063" y="20207"/>
                  <a:pt x="1885" y="19659"/>
                  <a:pt x="1885" y="18979"/>
                </a:cubicBezTo>
                <a:cubicBezTo>
                  <a:pt x="1885" y="18299"/>
                  <a:pt x="2063" y="17751"/>
                  <a:pt x="2285" y="17751"/>
                </a:cubicBezTo>
                <a:close/>
                <a:moveTo>
                  <a:pt x="4170" y="17751"/>
                </a:moveTo>
                <a:cubicBezTo>
                  <a:pt x="4391" y="17751"/>
                  <a:pt x="4568" y="18299"/>
                  <a:pt x="4568" y="18979"/>
                </a:cubicBezTo>
                <a:cubicBezTo>
                  <a:pt x="4563" y="19659"/>
                  <a:pt x="4386" y="20207"/>
                  <a:pt x="4170" y="20207"/>
                </a:cubicBezTo>
                <a:cubicBezTo>
                  <a:pt x="3948" y="20207"/>
                  <a:pt x="3770" y="19659"/>
                  <a:pt x="3770" y="18979"/>
                </a:cubicBezTo>
                <a:cubicBezTo>
                  <a:pt x="3770" y="18299"/>
                  <a:pt x="3948" y="17751"/>
                  <a:pt x="4170" y="17751"/>
                </a:cubicBezTo>
                <a:close/>
                <a:moveTo>
                  <a:pt x="12312" y="17751"/>
                </a:moveTo>
                <a:cubicBezTo>
                  <a:pt x="12533" y="17751"/>
                  <a:pt x="12712" y="18299"/>
                  <a:pt x="12712" y="18979"/>
                </a:cubicBezTo>
                <a:cubicBezTo>
                  <a:pt x="12707" y="19659"/>
                  <a:pt x="12528" y="20207"/>
                  <a:pt x="12312" y="20207"/>
                </a:cubicBezTo>
                <a:cubicBezTo>
                  <a:pt x="12091" y="20207"/>
                  <a:pt x="11912" y="19659"/>
                  <a:pt x="11912" y="18979"/>
                </a:cubicBezTo>
                <a:cubicBezTo>
                  <a:pt x="11912" y="18299"/>
                  <a:pt x="12091" y="17751"/>
                  <a:pt x="12312" y="17751"/>
                </a:cubicBezTo>
                <a:close/>
                <a:moveTo>
                  <a:pt x="14197" y="17751"/>
                </a:moveTo>
                <a:cubicBezTo>
                  <a:pt x="14418" y="17751"/>
                  <a:pt x="14597" y="18299"/>
                  <a:pt x="14597" y="18979"/>
                </a:cubicBezTo>
                <a:cubicBezTo>
                  <a:pt x="14597" y="19659"/>
                  <a:pt x="14418" y="20207"/>
                  <a:pt x="14197" y="20207"/>
                </a:cubicBezTo>
                <a:cubicBezTo>
                  <a:pt x="13976" y="20207"/>
                  <a:pt x="13797" y="19659"/>
                  <a:pt x="13797" y="18979"/>
                </a:cubicBezTo>
                <a:cubicBezTo>
                  <a:pt x="13797" y="18299"/>
                  <a:pt x="13976" y="17751"/>
                  <a:pt x="14197" y="17751"/>
                </a:cubicBezTo>
                <a:close/>
                <a:moveTo>
                  <a:pt x="19791" y="17751"/>
                </a:moveTo>
                <a:cubicBezTo>
                  <a:pt x="20012" y="17751"/>
                  <a:pt x="20191" y="18299"/>
                  <a:pt x="20191" y="18979"/>
                </a:cubicBezTo>
                <a:cubicBezTo>
                  <a:pt x="20186" y="19659"/>
                  <a:pt x="20007" y="20207"/>
                  <a:pt x="19791" y="20207"/>
                </a:cubicBezTo>
                <a:cubicBezTo>
                  <a:pt x="19570" y="20207"/>
                  <a:pt x="19391" y="19659"/>
                  <a:pt x="19391" y="18979"/>
                </a:cubicBezTo>
                <a:cubicBezTo>
                  <a:pt x="19391" y="18299"/>
                  <a:pt x="19570" y="17751"/>
                  <a:pt x="19791" y="17751"/>
                </a:cubicBez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spTree>
    <p:extLst>
      <p:ext uri="{BB962C8B-B14F-4D97-AF65-F5344CB8AC3E}">
        <p14:creationId xmlns:p14="http://schemas.microsoft.com/office/powerpoint/2010/main" val="1656913310"/>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98F324-FEDB-C12C-985C-D8DECBB3F6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BB5548-4199-6C73-26B3-B783A1711CE7}"/>
              </a:ext>
            </a:extLst>
          </p:cNvPr>
          <p:cNvSpPr>
            <a:spLocks noGrp="1"/>
          </p:cNvSpPr>
          <p:nvPr>
            <p:ph type="title"/>
          </p:nvPr>
        </p:nvSpPr>
        <p:spPr>
          <a:xfrm>
            <a:off x="603252" y="539751"/>
            <a:ext cx="8977627" cy="717551"/>
          </a:xfrm>
        </p:spPr>
        <p:txBody>
          <a:bodyPr/>
          <a:lstStyle/>
          <a:p>
            <a:r>
              <a:rPr lang="en-US" dirty="0"/>
              <a:t>Aperçu des systèmes de transport</a:t>
            </a:r>
            <a:endParaRPr lang="pl-PL" b="1" dirty="0"/>
          </a:p>
        </p:txBody>
      </p:sp>
      <p:sp>
        <p:nvSpPr>
          <p:cNvPr id="3" name="Text Placeholder 2">
            <a:extLst>
              <a:ext uri="{FF2B5EF4-FFF2-40B4-BE49-F238E27FC236}">
                <a16:creationId xmlns:a16="http://schemas.microsoft.com/office/drawing/2014/main" id="{C068A498-0C25-D71A-A4D6-42D117930B85}"/>
              </a:ext>
            </a:extLst>
          </p:cNvPr>
          <p:cNvSpPr>
            <a:spLocks noGrp="1"/>
          </p:cNvSpPr>
          <p:nvPr>
            <p:ph type="body" sz="half" idx="1"/>
          </p:nvPr>
        </p:nvSpPr>
        <p:spPr>
          <a:xfrm>
            <a:off x="970201" y="1630682"/>
            <a:ext cx="10217284" cy="5059521"/>
          </a:xfrm>
        </p:spPr>
        <p:txBody>
          <a:bodyPr>
            <a:normAutofit/>
          </a:bodyPr>
          <a:lstStyle/>
          <a:p>
            <a:pPr>
              <a:buFont typeface="Wingdings" panose="05000000000000000000" pitchFamily="2" charset="2"/>
              <a:buChar char="§"/>
            </a:pPr>
            <a:r>
              <a:rPr lang="en-US" b="1" dirty="0"/>
              <a:t>Usagers du système de transport</a:t>
            </a:r>
          </a:p>
          <a:p>
            <a:pPr marL="457200" lvl="1" indent="0">
              <a:buNone/>
            </a:pPr>
            <a:r>
              <a:rPr lang="en-US" dirty="0"/>
              <a:t>Les usagers comprennent :</a:t>
            </a:r>
          </a:p>
          <a:p>
            <a:pPr lvl="1">
              <a:buFont typeface="Wingdings" panose="05000000000000000000" pitchFamily="2" charset="2"/>
              <a:buChar char="§"/>
            </a:pPr>
            <a:r>
              <a:rPr lang="en-US" dirty="0"/>
              <a:t>Navetteurs</a:t>
            </a:r>
          </a:p>
          <a:p>
            <a:pPr lvl="1">
              <a:buFont typeface="Wingdings" panose="05000000000000000000" pitchFamily="2" charset="2"/>
              <a:buChar char="§"/>
            </a:pPr>
            <a:r>
              <a:rPr lang="en-US" dirty="0"/>
              <a:t>Étudiants</a:t>
            </a:r>
          </a:p>
          <a:p>
            <a:pPr lvl="1">
              <a:buFont typeface="Wingdings" panose="05000000000000000000" pitchFamily="2" charset="2"/>
              <a:buChar char="§"/>
            </a:pPr>
            <a:r>
              <a:rPr lang="en-US" dirty="0"/>
              <a:t>Opérateurs de fretConducteurs informels</a:t>
            </a:r>
          </a:p>
          <a:p>
            <a:pPr lvl="1">
              <a:buFont typeface="Wingdings" panose="05000000000000000000" pitchFamily="2" charset="2"/>
              <a:buChar char="§"/>
            </a:pPr>
            <a:r>
              <a:rPr lang="en-US" dirty="0"/>
              <a:t>Piétons et cyclistes</a:t>
            </a:r>
          </a:p>
          <a:p>
            <a:pPr lvl="1">
              <a:buFont typeface="Wingdings" panose="05000000000000000000" pitchFamily="2" charset="2"/>
              <a:buChar char="§"/>
            </a:pPr>
            <a:r>
              <a:rPr lang="en-US" dirty="0"/>
              <a:t>Groupes vulnérables</a:t>
            </a:r>
          </a:p>
        </p:txBody>
      </p:sp>
      <p:pic>
        <p:nvPicPr>
          <p:cNvPr id="7170" name="Picture 2" descr="Integrated Transport Systems – Geography - Mammoth Memory Geography">
            <a:extLst>
              <a:ext uri="{FF2B5EF4-FFF2-40B4-BE49-F238E27FC236}">
                <a16:creationId xmlns:a16="http://schemas.microsoft.com/office/drawing/2014/main" id="{862AC242-99AB-7617-5A64-DE87C692E3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3739" y="2904696"/>
            <a:ext cx="5678261" cy="3785507"/>
          </a:xfrm>
          <a:prstGeom prst="rect">
            <a:avLst/>
          </a:prstGeom>
          <a:noFill/>
          <a:extLst>
            <a:ext uri="{909E8E84-426E-40DD-AFC4-6F175D3DCCD1}">
              <a14:hiddenFill xmlns:a14="http://schemas.microsoft.com/office/drawing/2010/main">
                <a:solidFill>
                  <a:srgbClr val="FFFFFF"/>
                </a:solidFill>
              </a14:hiddenFill>
            </a:ext>
          </a:extLst>
        </p:spPr>
      </p:pic>
      <p:pic>
        <p:nvPicPr>
          <p:cNvPr id="5" name="Grafik 4">
            <a:extLst>
              <a:ext uri="{FF2B5EF4-FFF2-40B4-BE49-F238E27FC236}">
                <a16:creationId xmlns:a16="http://schemas.microsoft.com/office/drawing/2014/main" id="{A027CD77-7D55-16B2-6CFF-94DD83F9D6F0}"/>
              </a:ext>
            </a:extLst>
          </p:cNvPr>
          <p:cNvPicPr>
            <a:picLocks noChangeAspect="1"/>
          </p:cNvPicPr>
          <p:nvPr/>
        </p:nvPicPr>
        <p:blipFill>
          <a:blip r:embed="rId4"/>
          <a:stretch>
            <a:fillRect/>
          </a:stretch>
        </p:blipFill>
        <p:spPr>
          <a:xfrm>
            <a:off x="10468372" y="5554978"/>
            <a:ext cx="1646213" cy="962651"/>
          </a:xfrm>
          <a:prstGeom prst="rect">
            <a:avLst/>
          </a:prstGeom>
        </p:spPr>
      </p:pic>
      <p:pic>
        <p:nvPicPr>
          <p:cNvPr id="10" name="Grafik 9">
            <a:extLst>
              <a:ext uri="{FF2B5EF4-FFF2-40B4-BE49-F238E27FC236}">
                <a16:creationId xmlns:a16="http://schemas.microsoft.com/office/drawing/2014/main" id="{D5C99C2E-7E5E-11B9-3CA6-6B8FC094A7BA}"/>
              </a:ext>
            </a:extLst>
          </p:cNvPr>
          <p:cNvPicPr>
            <a:picLocks noChangeAspect="1"/>
          </p:cNvPicPr>
          <p:nvPr/>
        </p:nvPicPr>
        <p:blipFill>
          <a:blip r:embed="rId5"/>
          <a:stretch>
            <a:fillRect/>
          </a:stretch>
        </p:blipFill>
        <p:spPr>
          <a:xfrm>
            <a:off x="6436531" y="5892988"/>
            <a:ext cx="908796" cy="624641"/>
          </a:xfrm>
          <a:prstGeom prst="rect">
            <a:avLst/>
          </a:prstGeom>
        </p:spPr>
      </p:pic>
      <p:pic>
        <p:nvPicPr>
          <p:cNvPr id="12" name="Grafik 11">
            <a:extLst>
              <a:ext uri="{FF2B5EF4-FFF2-40B4-BE49-F238E27FC236}">
                <a16:creationId xmlns:a16="http://schemas.microsoft.com/office/drawing/2014/main" id="{7BA5C54C-F405-550D-2A6B-FB7C1660C659}"/>
              </a:ext>
            </a:extLst>
          </p:cNvPr>
          <p:cNvPicPr>
            <a:picLocks noChangeAspect="1"/>
          </p:cNvPicPr>
          <p:nvPr/>
        </p:nvPicPr>
        <p:blipFill>
          <a:blip r:embed="rId6"/>
          <a:stretch>
            <a:fillRect/>
          </a:stretch>
        </p:blipFill>
        <p:spPr>
          <a:xfrm flipH="1">
            <a:off x="7854498" y="3953234"/>
            <a:ext cx="433896" cy="721893"/>
          </a:xfrm>
          <a:prstGeom prst="rect">
            <a:avLst/>
          </a:prstGeom>
        </p:spPr>
      </p:pic>
      <p:pic>
        <p:nvPicPr>
          <p:cNvPr id="14" name="Grafik 13">
            <a:extLst>
              <a:ext uri="{FF2B5EF4-FFF2-40B4-BE49-F238E27FC236}">
                <a16:creationId xmlns:a16="http://schemas.microsoft.com/office/drawing/2014/main" id="{459DD471-1101-4D46-144D-1546C1263F74}"/>
              </a:ext>
            </a:extLst>
          </p:cNvPr>
          <p:cNvPicPr>
            <a:picLocks noChangeAspect="1"/>
          </p:cNvPicPr>
          <p:nvPr/>
        </p:nvPicPr>
        <p:blipFill>
          <a:blip r:embed="rId7"/>
          <a:stretch>
            <a:fillRect/>
          </a:stretch>
        </p:blipFill>
        <p:spPr>
          <a:xfrm>
            <a:off x="9680541" y="3429000"/>
            <a:ext cx="611381" cy="917072"/>
          </a:xfrm>
          <a:prstGeom prst="rect">
            <a:avLst/>
          </a:prstGeom>
        </p:spPr>
      </p:pic>
      <p:pic>
        <p:nvPicPr>
          <p:cNvPr id="16" name="Grafik 15">
            <a:extLst>
              <a:ext uri="{FF2B5EF4-FFF2-40B4-BE49-F238E27FC236}">
                <a16:creationId xmlns:a16="http://schemas.microsoft.com/office/drawing/2014/main" id="{0A5E980E-ACAC-9F80-AB3B-B915EC83EF1F}"/>
              </a:ext>
            </a:extLst>
          </p:cNvPr>
          <p:cNvPicPr>
            <a:picLocks noChangeAspect="1"/>
          </p:cNvPicPr>
          <p:nvPr/>
        </p:nvPicPr>
        <p:blipFill>
          <a:blip r:embed="rId8"/>
          <a:stretch>
            <a:fillRect/>
          </a:stretch>
        </p:blipFill>
        <p:spPr>
          <a:xfrm>
            <a:off x="6450896" y="4094801"/>
            <a:ext cx="760390" cy="810788"/>
          </a:xfrm>
          <a:prstGeom prst="rect">
            <a:avLst/>
          </a:prstGeom>
        </p:spPr>
      </p:pic>
      <p:pic>
        <p:nvPicPr>
          <p:cNvPr id="18" name="Grafik 17">
            <a:extLst>
              <a:ext uri="{FF2B5EF4-FFF2-40B4-BE49-F238E27FC236}">
                <a16:creationId xmlns:a16="http://schemas.microsoft.com/office/drawing/2014/main" id="{B41AEA3F-FA74-F05D-1E9F-010064FF1AF1}"/>
              </a:ext>
            </a:extLst>
          </p:cNvPr>
          <p:cNvPicPr>
            <a:picLocks noChangeAspect="1"/>
          </p:cNvPicPr>
          <p:nvPr/>
        </p:nvPicPr>
        <p:blipFill>
          <a:blip r:embed="rId9"/>
          <a:stretch>
            <a:fillRect/>
          </a:stretch>
        </p:blipFill>
        <p:spPr>
          <a:xfrm rot="2316871" flipH="1">
            <a:off x="10464795" y="3534076"/>
            <a:ext cx="2017017" cy="984509"/>
          </a:xfrm>
          <a:prstGeom prst="rect">
            <a:avLst/>
          </a:prstGeom>
        </p:spPr>
      </p:pic>
    </p:spTree>
    <p:extLst>
      <p:ext uri="{BB962C8B-B14F-4D97-AF65-F5344CB8AC3E}">
        <p14:creationId xmlns:p14="http://schemas.microsoft.com/office/powerpoint/2010/main" val="2312351369"/>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E17BA2-5A67-8E36-2DB3-E8575894EC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304595-FD5B-4337-0772-5D331F94BACD}"/>
              </a:ext>
            </a:extLst>
          </p:cNvPr>
          <p:cNvSpPr>
            <a:spLocks noGrp="1"/>
          </p:cNvSpPr>
          <p:nvPr>
            <p:ph type="title"/>
          </p:nvPr>
        </p:nvSpPr>
        <p:spPr>
          <a:xfrm>
            <a:off x="603252" y="539751"/>
            <a:ext cx="8977627" cy="717551"/>
          </a:xfrm>
        </p:spPr>
        <p:txBody>
          <a:bodyPr/>
          <a:lstStyle/>
          <a:p>
            <a:r>
              <a:rPr lang="en-US" dirty="0"/>
              <a:t>Aperçu des systèmes de transport</a:t>
            </a:r>
            <a:endParaRPr lang="pl-PL" b="1" dirty="0"/>
          </a:p>
        </p:txBody>
      </p:sp>
      <p:sp>
        <p:nvSpPr>
          <p:cNvPr id="3" name="Text Placeholder 2">
            <a:extLst>
              <a:ext uri="{FF2B5EF4-FFF2-40B4-BE49-F238E27FC236}">
                <a16:creationId xmlns:a16="http://schemas.microsoft.com/office/drawing/2014/main" id="{BA1A028C-743B-512A-8E94-E02311FAFB3D}"/>
              </a:ext>
            </a:extLst>
          </p:cNvPr>
          <p:cNvSpPr>
            <a:spLocks noGrp="1"/>
          </p:cNvSpPr>
          <p:nvPr>
            <p:ph type="body" sz="half" idx="1"/>
          </p:nvPr>
        </p:nvSpPr>
        <p:spPr>
          <a:xfrm>
            <a:off x="970201" y="1630682"/>
            <a:ext cx="10217284" cy="5059521"/>
          </a:xfrm>
        </p:spPr>
        <p:txBody>
          <a:bodyPr>
            <a:normAutofit/>
          </a:bodyPr>
          <a:lstStyle/>
          <a:p>
            <a:pPr>
              <a:buFont typeface="Wingdings" panose="05000000000000000000" pitchFamily="2" charset="2"/>
              <a:buChar char="§"/>
            </a:pPr>
            <a:r>
              <a:rPr lang="en-US" b="1" dirty="0"/>
              <a:t>Fonctionnement des systèmes de transport</a:t>
            </a:r>
          </a:p>
          <a:p>
            <a:pPr marL="457200" lvl="1" indent="0">
              <a:buNone/>
            </a:pPr>
            <a:r>
              <a:rPr lang="en-US" dirty="0"/>
              <a:t>Un système fonctionnel requiert :</a:t>
            </a:r>
          </a:p>
          <a:p>
            <a:pPr lvl="2">
              <a:buFont typeface="Wingdings" panose="05000000000000000000" pitchFamily="2" charset="2"/>
              <a:buChar char="§"/>
            </a:pPr>
            <a:r>
              <a:rPr lang="en-US" dirty="0"/>
              <a:t>Connectivité</a:t>
            </a:r>
          </a:p>
          <a:p>
            <a:pPr lvl="2">
              <a:buFont typeface="Wingdings" panose="05000000000000000000" pitchFamily="2" charset="2"/>
              <a:buChar char="§"/>
            </a:pPr>
            <a:r>
              <a:rPr lang="en-US" dirty="0"/>
              <a:t>Accessibilité</a:t>
            </a:r>
          </a:p>
          <a:p>
            <a:pPr lvl="2">
              <a:buFont typeface="Wingdings" panose="05000000000000000000" pitchFamily="2" charset="2"/>
              <a:buChar char="§"/>
            </a:pPr>
            <a:r>
              <a:rPr lang="en-US" dirty="0"/>
              <a:t>Fiabilité</a:t>
            </a:r>
          </a:p>
          <a:p>
            <a:pPr lvl="2">
              <a:buFont typeface="Wingdings" panose="05000000000000000000" pitchFamily="2" charset="2"/>
              <a:buChar char="§"/>
            </a:pPr>
            <a:r>
              <a:rPr lang="en-US" dirty="0"/>
              <a:t>Sécurité</a:t>
            </a:r>
          </a:p>
          <a:p>
            <a:pPr lvl="2">
              <a:buFont typeface="Wingdings" panose="05000000000000000000" pitchFamily="2" charset="2"/>
              <a:buChar char="§"/>
            </a:pPr>
            <a:r>
              <a:rPr lang="en-US" dirty="0"/>
              <a:t>Accessibilité financière</a:t>
            </a:r>
          </a:p>
        </p:txBody>
      </p:sp>
      <p:pic>
        <p:nvPicPr>
          <p:cNvPr id="8194" name="Picture 2" descr="DRC Congo🇨🇩: State of roads in DRC Congo which is one of the most mineral  rich countries in the World. Kisangani, DRC's most important inland port  after Kinshasa, and a commercial hub">
            <a:extLst>
              <a:ext uri="{FF2B5EF4-FFF2-40B4-BE49-F238E27FC236}">
                <a16:creationId xmlns:a16="http://schemas.microsoft.com/office/drawing/2014/main" id="{840C856C-3F7C-65CA-C06A-8D18505D09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68343" y="4516998"/>
            <a:ext cx="2341002" cy="2341002"/>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The poor service delivery like bad roads have made many of children and  families to miss out on support due unreachable roads">
            <a:extLst>
              <a:ext uri="{FF2B5EF4-FFF2-40B4-BE49-F238E27FC236}">
                <a16:creationId xmlns:a16="http://schemas.microsoft.com/office/drawing/2014/main" id="{81C42794-551C-F161-42DF-BB8CFE6410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4516998"/>
            <a:ext cx="1801474" cy="2341002"/>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Sudan: Roads Minister apologises for bad roads - Adomonline.com">
            <a:extLst>
              <a:ext uri="{FF2B5EF4-FFF2-40B4-BE49-F238E27FC236}">
                <a16:creationId xmlns:a16="http://schemas.microsoft.com/office/drawing/2014/main" id="{360975B5-D945-D9A0-754B-9BBEF78C3E4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30039" y="4553476"/>
            <a:ext cx="4112162" cy="2304524"/>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Bad road condition hampers movement of goods and services across  southeastern Liberia - Liberia Public Radio">
            <a:extLst>
              <a:ext uri="{FF2B5EF4-FFF2-40B4-BE49-F238E27FC236}">
                <a16:creationId xmlns:a16="http://schemas.microsoft.com/office/drawing/2014/main" id="{425A67A2-1C17-817D-CA78-A7C0BD00B5A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74290" y="1915693"/>
            <a:ext cx="2735055" cy="20512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3685751"/>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4B212A-31D2-89F9-FF32-B8BB3C80E8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765A0B-E345-07E2-388E-DB1DC394F275}"/>
              </a:ext>
            </a:extLst>
          </p:cNvPr>
          <p:cNvSpPr>
            <a:spLocks noGrp="1"/>
          </p:cNvSpPr>
          <p:nvPr>
            <p:ph type="title"/>
          </p:nvPr>
        </p:nvSpPr>
        <p:spPr>
          <a:xfrm>
            <a:off x="603252" y="539751"/>
            <a:ext cx="8977627" cy="717551"/>
          </a:xfrm>
        </p:spPr>
        <p:txBody>
          <a:bodyPr/>
          <a:lstStyle/>
          <a:p>
            <a:r>
              <a:rPr lang="en-US" dirty="0"/>
              <a:t>Aperçu des systèmes de transport</a:t>
            </a:r>
            <a:endParaRPr lang="pl-PL" b="1" dirty="0"/>
          </a:p>
        </p:txBody>
      </p:sp>
      <p:sp>
        <p:nvSpPr>
          <p:cNvPr id="3" name="Text Placeholder 2">
            <a:extLst>
              <a:ext uri="{FF2B5EF4-FFF2-40B4-BE49-F238E27FC236}">
                <a16:creationId xmlns:a16="http://schemas.microsoft.com/office/drawing/2014/main" id="{CDB17064-B061-C02E-BF88-FD55F371B2C3}"/>
              </a:ext>
            </a:extLst>
          </p:cNvPr>
          <p:cNvSpPr>
            <a:spLocks noGrp="1"/>
          </p:cNvSpPr>
          <p:nvPr>
            <p:ph type="body" sz="half" idx="1"/>
          </p:nvPr>
        </p:nvSpPr>
        <p:spPr>
          <a:xfrm>
            <a:off x="970201" y="1630682"/>
            <a:ext cx="10217284" cy="5059521"/>
          </a:xfrm>
        </p:spPr>
        <p:txBody>
          <a:bodyPr>
            <a:normAutofit/>
          </a:bodyPr>
          <a:lstStyle/>
          <a:p>
            <a:pPr>
              <a:buFont typeface="Wingdings" panose="05000000000000000000" pitchFamily="2" charset="2"/>
              <a:buChar char="§"/>
            </a:pPr>
            <a:r>
              <a:rPr lang="en-US" b="1" dirty="0"/>
              <a:t>Acteurs et institutions du transport</a:t>
            </a:r>
          </a:p>
          <a:p>
            <a:pPr marL="914400" lvl="2" indent="0">
              <a:buNone/>
            </a:pPr>
            <a:r>
              <a:rPr lang="en-US" dirty="0"/>
              <a:t>Acteurs clés :</a:t>
            </a:r>
          </a:p>
          <a:p>
            <a:pPr lvl="2">
              <a:buFont typeface="Wingdings" panose="05000000000000000000" pitchFamily="2" charset="2"/>
              <a:buChar char="§"/>
            </a:pPr>
            <a:r>
              <a:rPr lang="en-US" dirty="0"/>
              <a:t>Ministères gouvernementaux</a:t>
            </a:r>
          </a:p>
          <a:p>
            <a:pPr lvl="2">
              <a:buFont typeface="Wingdings" panose="05000000000000000000" pitchFamily="2" charset="2"/>
              <a:buChar char="§"/>
            </a:pPr>
            <a:r>
              <a:rPr lang="en-US" dirty="0"/>
              <a:t>Autorités localesOpérateurs privés</a:t>
            </a:r>
          </a:p>
          <a:p>
            <a:pPr lvl="2">
              <a:buFont typeface="Wingdings" panose="05000000000000000000" pitchFamily="2" charset="2"/>
              <a:buChar char="§"/>
            </a:pPr>
            <a:r>
              <a:rPr lang="en-US" dirty="0"/>
              <a:t>Bailleurs et partenaires ONG</a:t>
            </a:r>
          </a:p>
          <a:p>
            <a:pPr lvl="2">
              <a:buFont typeface="Wingdings" panose="05000000000000000000" pitchFamily="2" charset="2"/>
              <a:buChar char="§"/>
            </a:pPr>
            <a:r>
              <a:rPr lang="en-US" dirty="0"/>
              <a:t>Acteurs du secteur informel</a:t>
            </a:r>
          </a:p>
        </p:txBody>
      </p:sp>
      <p:pic>
        <p:nvPicPr>
          <p:cNvPr id="9218" name="Picture 2" descr="RDC/PDL 145 T : le renforcement de l'OVDA, une nécessité pour le  gouvernement | Election-net 👉">
            <a:extLst>
              <a:ext uri="{FF2B5EF4-FFF2-40B4-BE49-F238E27FC236}">
                <a16:creationId xmlns:a16="http://schemas.microsoft.com/office/drawing/2014/main" id="{1FC90B74-09E8-208F-45FA-A01B757EB12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02379" y="2048189"/>
            <a:ext cx="3777198" cy="2163304"/>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4">
            <a:extLst>
              <a:ext uri="{FF2B5EF4-FFF2-40B4-BE49-F238E27FC236}">
                <a16:creationId xmlns:a16="http://schemas.microsoft.com/office/drawing/2014/main" id="{35902BB2-8199-A0BB-6140-24A8C1454236}"/>
              </a:ext>
            </a:extLst>
          </p:cNvPr>
          <p:cNvSpPr txBox="1"/>
          <p:nvPr/>
        </p:nvSpPr>
        <p:spPr>
          <a:xfrm>
            <a:off x="603253" y="4734342"/>
            <a:ext cx="4263522" cy="2123658"/>
          </a:xfrm>
          <a:prstGeom prst="rect">
            <a:avLst/>
          </a:prstGeom>
          <a:noFill/>
        </p:spPr>
        <p:txBody>
          <a:bodyPr wrap="square">
            <a:spAutoFit/>
          </a:bodyPr>
          <a:lstStyle/>
          <a:p>
            <a:pPr marL="342900" indent="-342900">
              <a:buAutoNum type="arabicPeriod"/>
            </a:pPr>
            <a:r>
              <a:rPr lang="de-DE" sz="1200" dirty="0"/>
              <a:t>Ministry </a:t>
            </a:r>
            <a:r>
              <a:rPr lang="de-DE" sz="1200" dirty="0" err="1"/>
              <a:t>of</a:t>
            </a:r>
            <a:r>
              <a:rPr lang="de-DE" sz="1200" dirty="0"/>
              <a:t> Infrastructure (MITP)</a:t>
            </a:r>
            <a:endParaRPr lang="fr-FR" sz="1200" dirty="0"/>
          </a:p>
          <a:p>
            <a:pPr marL="342900" indent="-342900">
              <a:buAutoNum type="arabicPeriod"/>
            </a:pPr>
            <a:r>
              <a:rPr lang="de-DE" sz="1104" dirty="0"/>
              <a:t>Office des Itinéraires (OR)</a:t>
            </a:r>
          </a:p>
          <a:p>
            <a:pPr marL="342900" indent="-342900">
              <a:buAutoNum type="arabicPeriod"/>
            </a:pPr>
            <a:r>
              <a:rPr lang="fr-FR" sz="1200" dirty="0"/>
              <a:t>Office des Voiries et Drainage (OVD)</a:t>
            </a:r>
          </a:p>
          <a:p>
            <a:pPr marL="342900" indent="-342900">
              <a:buAutoNum type="arabicPeriod"/>
            </a:pPr>
            <a:r>
              <a:rPr lang="fr-FR" sz="1200" dirty="0"/>
              <a:t>Office des Voies de Développement Agricole (OVDA)</a:t>
            </a:r>
          </a:p>
          <a:p>
            <a:pPr marL="342900" indent="-342900">
              <a:buAutoNum type="arabicPeriod"/>
            </a:pPr>
            <a:r>
              <a:rPr lang="de-DE" sz="1104" dirty="0"/>
              <a:t>Ministry of Transport et Communications</a:t>
            </a:r>
            <a:endParaRPr lang="fr-FR" sz="1200" dirty="0"/>
          </a:p>
          <a:p>
            <a:pPr marL="342900" indent="-342900">
              <a:buAutoNum type="arabicPeriod"/>
            </a:pPr>
            <a:r>
              <a:rPr lang="de-DE" sz="1200" dirty="0"/>
              <a:t>SCTP (ex-ONATRA)</a:t>
            </a:r>
            <a:endParaRPr lang="fr-FR" sz="1200" i="1" dirty="0"/>
          </a:p>
          <a:p>
            <a:pPr marL="342900" indent="-342900">
              <a:buAutoNum type="arabicPeriod"/>
            </a:pPr>
            <a:r>
              <a:rPr lang="fr-FR" sz="1200" dirty="0"/>
              <a:t>Société Nationale des Chemins de Fer du Congo (SNCC)</a:t>
            </a:r>
          </a:p>
          <a:p>
            <a:pPr marL="342900" indent="-342900">
              <a:buAutoNum type="arabicPeriod"/>
            </a:pPr>
            <a:r>
              <a:rPr lang="fr-FR" sz="1200" dirty="0"/>
              <a:t>Régie des Voies Aériennes (RVA)</a:t>
            </a:r>
          </a:p>
          <a:p>
            <a:pPr marL="342900" indent="-342900">
              <a:buAutoNum type="arabicPeriod"/>
            </a:pPr>
            <a:r>
              <a:rPr lang="fr-FR" sz="1200" dirty="0"/>
              <a:t>Autorité de l’Aviation Civile (AAC)</a:t>
            </a:r>
          </a:p>
          <a:p>
            <a:pPr marL="342900" indent="-342900">
              <a:buAutoNum type="arabicPeriod"/>
            </a:pPr>
            <a:r>
              <a:rPr lang="fr-FR" sz="1200" dirty="0"/>
              <a:t>Commission Nationale de Prévention Routière (CNPR)</a:t>
            </a:r>
          </a:p>
          <a:p>
            <a:pPr marL="342900" indent="-342900">
              <a:buAutoNum type="arabicPeriod"/>
            </a:pPr>
            <a:r>
              <a:rPr lang="fr-FR" sz="1200" dirty="0"/>
              <a:t>FONER – Fonds National d'Entretien Routier</a:t>
            </a:r>
            <a:endParaRPr lang="de-DE" sz="1200" dirty="0"/>
          </a:p>
        </p:txBody>
      </p:sp>
      <p:sp>
        <p:nvSpPr>
          <p:cNvPr id="6" name="Textfeld 5">
            <a:extLst>
              <a:ext uri="{FF2B5EF4-FFF2-40B4-BE49-F238E27FC236}">
                <a16:creationId xmlns:a16="http://schemas.microsoft.com/office/drawing/2014/main" id="{CF533F43-2A87-0B14-B7C1-AD1ACB98433A}"/>
              </a:ext>
            </a:extLst>
          </p:cNvPr>
          <p:cNvSpPr txBox="1"/>
          <p:nvPr/>
        </p:nvSpPr>
        <p:spPr>
          <a:xfrm>
            <a:off x="525046" y="4294152"/>
            <a:ext cx="3493649" cy="369332"/>
          </a:xfrm>
          <a:prstGeom prst="rect">
            <a:avLst/>
          </a:prstGeom>
          <a:noFill/>
        </p:spPr>
        <p:txBody>
          <a:bodyPr wrap="none" rtlCol="0">
            <a:spAutoFit/>
          </a:bodyPr>
          <a:lstStyle/>
          <a:p>
            <a:r>
              <a:rPr lang="de-DE" dirty="0" err="1"/>
              <a:t>Exemples of institutions for DRC :</a:t>
            </a:r>
          </a:p>
        </p:txBody>
      </p:sp>
      <p:sp>
        <p:nvSpPr>
          <p:cNvPr id="7" name="Textfeld 6">
            <a:extLst>
              <a:ext uri="{FF2B5EF4-FFF2-40B4-BE49-F238E27FC236}">
                <a16:creationId xmlns:a16="http://schemas.microsoft.com/office/drawing/2014/main" id="{A6BCAB10-1F1A-2246-712A-8651EECAFAE8}"/>
              </a:ext>
            </a:extLst>
          </p:cNvPr>
          <p:cNvSpPr txBox="1"/>
          <p:nvPr/>
        </p:nvSpPr>
        <p:spPr>
          <a:xfrm>
            <a:off x="6096000" y="4734342"/>
            <a:ext cx="5125799" cy="2123658"/>
          </a:xfrm>
          <a:prstGeom prst="rect">
            <a:avLst/>
          </a:prstGeom>
          <a:noFill/>
        </p:spPr>
        <p:txBody>
          <a:bodyPr wrap="square">
            <a:spAutoFit/>
          </a:bodyPr>
          <a:lstStyle/>
          <a:p>
            <a:pPr marL="342900" indent="-342900">
              <a:buAutoNum type="arabicPeriod"/>
            </a:pPr>
            <a:r>
              <a:rPr lang="en-US" sz="1200" dirty="0"/>
              <a:t>Ministry of Public Works (MINTP)</a:t>
            </a:r>
            <a:endParaRPr lang="fr-FR" sz="1200" dirty="0"/>
          </a:p>
          <a:p>
            <a:pPr marL="342900" indent="-342900">
              <a:buAutoNum type="arabicPeriod"/>
            </a:pPr>
            <a:r>
              <a:rPr lang="de-DE" sz="1200" dirty="0"/>
              <a:t>Ministry </a:t>
            </a:r>
            <a:r>
              <a:rPr lang="de-DE" sz="1200" dirty="0" err="1"/>
              <a:t>of</a:t>
            </a:r>
            <a:r>
              <a:rPr lang="de-DE" sz="1200" dirty="0"/>
              <a:t> Transport (MINT)</a:t>
            </a:r>
          </a:p>
          <a:p>
            <a:pPr marL="342900" indent="-342900">
              <a:buAutoNum type="arabicPeriod"/>
            </a:pPr>
            <a:r>
              <a:rPr lang="en-US" sz="1104" dirty="0"/>
              <a:t>Ministry of Housing and Urbain Développement (MINHDU)</a:t>
            </a:r>
            <a:endParaRPr lang="fr-FR" sz="1200" dirty="0"/>
          </a:p>
          <a:p>
            <a:pPr marL="342900" indent="-342900">
              <a:buAutoNum type="arabicPeriod"/>
            </a:pPr>
            <a:r>
              <a:rPr lang="fr-FR" sz="1200" dirty="0"/>
              <a:t>Ministry of Public Security (Délégation Générale à la Sûreté Nationale)</a:t>
            </a:r>
          </a:p>
          <a:p>
            <a:pPr marL="342900" indent="-342900">
              <a:buAutoNum type="arabicPeriod"/>
            </a:pPr>
            <a:r>
              <a:rPr lang="en-US" sz="1104" dirty="0"/>
              <a:t>Route Fund of Cameroon (Fonds Routier)</a:t>
            </a:r>
          </a:p>
          <a:p>
            <a:pPr marL="342900" indent="-342900">
              <a:buAutoNum type="arabicPeriod"/>
            </a:pPr>
            <a:r>
              <a:rPr lang="de-DE" sz="1104" dirty="0"/>
              <a:t>CAMRAIL (Cameroon Chemins de fer)</a:t>
            </a:r>
            <a:endParaRPr lang="fr-FR" sz="1200" i="1" dirty="0"/>
          </a:p>
          <a:p>
            <a:pPr marL="342900" indent="-342900">
              <a:buAutoNum type="arabicPeriod"/>
            </a:pPr>
            <a:r>
              <a:rPr lang="en-US" sz="1200" dirty="0"/>
              <a:t>Port Authority of Douala (PAD)</a:t>
            </a:r>
            <a:endParaRPr lang="fr-FR" sz="1200" dirty="0"/>
          </a:p>
          <a:p>
            <a:pPr marL="342900" indent="-342900">
              <a:buAutoNum type="arabicPeriod"/>
            </a:pPr>
            <a:r>
              <a:rPr lang="en-US" sz="1200" dirty="0"/>
              <a:t>National Civil Aviation Authority (CCAA)</a:t>
            </a:r>
            <a:endParaRPr lang="fr-FR" sz="1200" dirty="0"/>
          </a:p>
          <a:p>
            <a:pPr marL="342900" indent="-342900">
              <a:buAutoNum type="arabicPeriod"/>
            </a:pPr>
            <a:r>
              <a:rPr lang="de-DE" sz="1104" dirty="0" err="1"/>
              <a:t>Cameroon Aéroports Company (ADC – Aéroports du Cameroun)</a:t>
            </a:r>
            <a:endParaRPr lang="fr-FR" sz="1200" dirty="0"/>
          </a:p>
          <a:p>
            <a:pPr marL="342900" indent="-342900">
              <a:buAutoNum type="arabicPeriod"/>
            </a:pPr>
            <a:r>
              <a:rPr lang="de-DE" sz="1104" dirty="0"/>
              <a:t>SOCATUR / Urbain Transport Companies</a:t>
            </a:r>
            <a:endParaRPr lang="fr-FR" sz="1200" dirty="0"/>
          </a:p>
          <a:p>
            <a:pPr marL="342900" indent="-342900">
              <a:buAutoNum type="arabicPeriod"/>
            </a:pPr>
            <a:r>
              <a:rPr lang="de-DE" sz="1104" dirty="0" err="1"/>
              <a:t>Councils et Urbain Communities</a:t>
            </a:r>
          </a:p>
        </p:txBody>
      </p:sp>
      <p:sp>
        <p:nvSpPr>
          <p:cNvPr id="8" name="Textfeld 7">
            <a:extLst>
              <a:ext uri="{FF2B5EF4-FFF2-40B4-BE49-F238E27FC236}">
                <a16:creationId xmlns:a16="http://schemas.microsoft.com/office/drawing/2014/main" id="{8CC58D83-CAEF-FB3B-F8F6-F50E4A109166}"/>
              </a:ext>
            </a:extLst>
          </p:cNvPr>
          <p:cNvSpPr txBox="1"/>
          <p:nvPr/>
        </p:nvSpPr>
        <p:spPr>
          <a:xfrm>
            <a:off x="6013796" y="4294152"/>
            <a:ext cx="4094454" cy="369332"/>
          </a:xfrm>
          <a:prstGeom prst="rect">
            <a:avLst/>
          </a:prstGeom>
          <a:noFill/>
        </p:spPr>
        <p:txBody>
          <a:bodyPr wrap="none" rtlCol="0">
            <a:spAutoFit/>
          </a:bodyPr>
          <a:lstStyle/>
          <a:p>
            <a:r>
              <a:rPr lang="de-DE" dirty="0" err="1"/>
              <a:t>Exemples of institutions for Cameroon :</a:t>
            </a:r>
          </a:p>
        </p:txBody>
      </p:sp>
      <p:sp>
        <p:nvSpPr>
          <p:cNvPr id="9" name="Textfeld 8">
            <a:extLst>
              <a:ext uri="{FF2B5EF4-FFF2-40B4-BE49-F238E27FC236}">
                <a16:creationId xmlns:a16="http://schemas.microsoft.com/office/drawing/2014/main" id="{1CEAC924-F5EA-7BF8-4005-0B7EA5654628}"/>
              </a:ext>
            </a:extLst>
          </p:cNvPr>
          <p:cNvSpPr txBox="1"/>
          <p:nvPr/>
        </p:nvSpPr>
        <p:spPr>
          <a:xfrm>
            <a:off x="7747657" y="2048189"/>
            <a:ext cx="2564163" cy="369332"/>
          </a:xfrm>
          <a:prstGeom prst="rect">
            <a:avLst/>
          </a:prstGeom>
          <a:noFill/>
        </p:spPr>
        <p:txBody>
          <a:bodyPr wrap="none" rtlCol="0">
            <a:spAutoFit/>
          </a:bodyPr>
          <a:lstStyle/>
          <a:p>
            <a:r>
              <a:rPr lang="de-DE" dirty="0">
                <a:solidFill>
                  <a:schemeClr val="bg1"/>
                </a:solidFill>
              </a:rPr>
              <a:t>DRC Ministères Meeting</a:t>
            </a:r>
          </a:p>
        </p:txBody>
      </p:sp>
    </p:spTree>
    <p:extLst>
      <p:ext uri="{BB962C8B-B14F-4D97-AF65-F5344CB8AC3E}">
        <p14:creationId xmlns:p14="http://schemas.microsoft.com/office/powerpoint/2010/main" val="118254742"/>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090FF2-1446-9115-F741-0E51B1DB11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9DE87D-047A-0293-126D-C3D0D083A2F1}"/>
              </a:ext>
            </a:extLst>
          </p:cNvPr>
          <p:cNvSpPr>
            <a:spLocks noGrp="1"/>
          </p:cNvSpPr>
          <p:nvPr>
            <p:ph type="title"/>
          </p:nvPr>
        </p:nvSpPr>
        <p:spPr>
          <a:xfrm>
            <a:off x="603252" y="539751"/>
            <a:ext cx="8977627" cy="717551"/>
          </a:xfrm>
        </p:spPr>
        <p:txBody>
          <a:bodyPr/>
          <a:lstStyle/>
          <a:p>
            <a:r>
              <a:rPr lang="en-US" dirty="0"/>
              <a:t>Aperçu des systèmes de transport</a:t>
            </a:r>
            <a:endParaRPr lang="pl-PL" b="1" dirty="0"/>
          </a:p>
        </p:txBody>
      </p:sp>
      <p:sp>
        <p:nvSpPr>
          <p:cNvPr id="3" name="Text Placeholder 2">
            <a:extLst>
              <a:ext uri="{FF2B5EF4-FFF2-40B4-BE49-F238E27FC236}">
                <a16:creationId xmlns:a16="http://schemas.microsoft.com/office/drawing/2014/main" id="{3A107491-0A52-C248-95BE-96C4E16FD036}"/>
              </a:ext>
            </a:extLst>
          </p:cNvPr>
          <p:cNvSpPr>
            <a:spLocks noGrp="1"/>
          </p:cNvSpPr>
          <p:nvPr>
            <p:ph type="body" sz="half" idx="1"/>
          </p:nvPr>
        </p:nvSpPr>
        <p:spPr>
          <a:xfrm>
            <a:off x="603252" y="1161450"/>
            <a:ext cx="10217284" cy="510939"/>
          </a:xfrm>
        </p:spPr>
        <p:txBody>
          <a:bodyPr>
            <a:normAutofit/>
          </a:bodyPr>
          <a:lstStyle/>
          <a:p>
            <a:pPr>
              <a:buFont typeface="Wingdings" panose="05000000000000000000" pitchFamily="2" charset="2"/>
              <a:buChar char="§"/>
            </a:pPr>
            <a:r>
              <a:rPr lang="en-US" b="1" dirty="0"/>
              <a:t>Acteurs et institutions du transport (DRC)</a:t>
            </a:r>
          </a:p>
        </p:txBody>
      </p:sp>
      <p:sp>
        <p:nvSpPr>
          <p:cNvPr id="5" name="Textfeld 4">
            <a:extLst>
              <a:ext uri="{FF2B5EF4-FFF2-40B4-BE49-F238E27FC236}">
                <a16:creationId xmlns:a16="http://schemas.microsoft.com/office/drawing/2014/main" id="{4B6E066B-9D9B-D5E8-4E9B-99C26ABE895E}"/>
              </a:ext>
            </a:extLst>
          </p:cNvPr>
          <p:cNvSpPr txBox="1"/>
          <p:nvPr/>
        </p:nvSpPr>
        <p:spPr>
          <a:xfrm>
            <a:off x="470905" y="1756527"/>
            <a:ext cx="10756927" cy="4832092"/>
          </a:xfrm>
          <a:prstGeom prst="rect">
            <a:avLst/>
          </a:prstGeom>
          <a:noFill/>
        </p:spPr>
        <p:txBody>
          <a:bodyPr wrap="square">
            <a:spAutoFit/>
          </a:bodyPr>
          <a:lstStyle/>
          <a:p>
            <a:pPr marL="342900" indent="-342900">
              <a:buAutoNum type="arabicPeriod"/>
            </a:pPr>
            <a:r>
              <a:rPr lang="fr-FR" sz="1400" dirty="0"/>
              <a:t>Ministry of Infrastructure and Public Works (Ministère des Infrastructures et Travaux Publics – MITP)</a:t>
            </a:r>
          </a:p>
          <a:p>
            <a:pPr marL="800100" lvl="1" indent="-342900">
              <a:buFont typeface="Wingdings" panose="05000000000000000000" pitchFamily="2" charset="2"/>
              <a:buChar char="ü"/>
            </a:pPr>
            <a:r>
              <a:rPr lang="en-US" sz="1288" dirty="0"/>
              <a:t>Plans, builds, and oversees national transport infrastructure and majeur public works.</a:t>
            </a:r>
            <a:endParaRPr lang="fr-FR" sz="1400" dirty="0"/>
          </a:p>
          <a:p>
            <a:pPr marL="342900" indent="-342900">
              <a:buAutoNum type="arabicPeriod"/>
            </a:pPr>
            <a:r>
              <a:rPr lang="de-DE" sz="1288" dirty="0"/>
              <a:t>Office des Itinéraires (OR)</a:t>
            </a:r>
          </a:p>
          <a:p>
            <a:pPr marL="800100" lvl="1" indent="-342900">
              <a:buFont typeface="Wingdings" panose="05000000000000000000" pitchFamily="2" charset="2"/>
              <a:buChar char="ü"/>
            </a:pPr>
            <a:r>
              <a:rPr lang="en-US" sz="1288" dirty="0"/>
              <a:t>Maintains and rehabilitates national and régional interurban route réseaux.</a:t>
            </a:r>
            <a:endParaRPr lang="de-DE" sz="1400" dirty="0"/>
          </a:p>
          <a:p>
            <a:pPr marL="342900" indent="-342900">
              <a:buAutoNum type="arabicPeriod"/>
            </a:pPr>
            <a:r>
              <a:rPr lang="fr-FR" sz="1400" dirty="0"/>
              <a:t>Office des Voiries et Drainage (OVD)</a:t>
            </a:r>
          </a:p>
          <a:p>
            <a:pPr marL="800100" lvl="1" indent="-342900">
              <a:buFont typeface="Wingdings" panose="05000000000000000000" pitchFamily="2" charset="2"/>
              <a:buChar char="ü"/>
            </a:pPr>
            <a:r>
              <a:rPr lang="en-US" sz="1288" dirty="0"/>
              <a:t>Constructs and maintains urbain routes and drainage systèmes in majeur villes.</a:t>
            </a:r>
            <a:endParaRPr lang="fr-FR" sz="1400" dirty="0"/>
          </a:p>
          <a:p>
            <a:pPr marL="342900" indent="-342900">
              <a:buAutoNum type="arabicPeriod"/>
            </a:pPr>
            <a:r>
              <a:rPr lang="fr-FR" sz="1400" dirty="0"/>
              <a:t>Office des Voies de Développement Agricole (OVDA)</a:t>
            </a:r>
          </a:p>
          <a:p>
            <a:pPr marL="800100" lvl="1" indent="-342900">
              <a:buFont typeface="Wingdings" panose="05000000000000000000" pitchFamily="2" charset="2"/>
              <a:buChar char="ü"/>
            </a:pPr>
            <a:r>
              <a:rPr lang="en-US" sz="1288" dirty="0"/>
              <a:t>Builds and maintains rural feeder routes to relier villages and agricultural zones to markets.</a:t>
            </a:r>
            <a:endParaRPr lang="fr-FR" sz="1400" dirty="0"/>
          </a:p>
          <a:p>
            <a:pPr marL="342900" indent="-342900">
              <a:buAutoNum type="arabicPeriod"/>
            </a:pPr>
            <a:r>
              <a:rPr lang="fr-FR" sz="1400" dirty="0"/>
              <a:t>Ministry of Transport and Communications (Ministère des Transports, Voies de Communication et Désenclavement)</a:t>
            </a:r>
          </a:p>
          <a:p>
            <a:pPr marL="800100" lvl="1" indent="-342900">
              <a:buFont typeface="Wingdings" panose="05000000000000000000" pitchFamily="2" charset="2"/>
              <a:buChar char="ü"/>
            </a:pPr>
            <a:r>
              <a:rPr lang="de-DE" sz="1288" dirty="0" err="1"/>
              <a:t>Regulates transport modes, mobilité services, and national transport politique.</a:t>
            </a:r>
            <a:endParaRPr lang="fr-FR" sz="1400" dirty="0"/>
          </a:p>
          <a:p>
            <a:pPr marL="342900" indent="-342900">
              <a:buAutoNum type="arabicPeriod"/>
            </a:pPr>
            <a:r>
              <a:rPr lang="fr-FR" sz="1400" dirty="0"/>
              <a:t>Office National des Transports (ONATRA) </a:t>
            </a:r>
            <a:r>
              <a:rPr lang="fr-FR" sz="1400" i="1" dirty="0"/>
              <a:t>(</a:t>
            </a:r>
            <a:r>
              <a:rPr lang="fr-FR" sz="1400" i="1" dirty="0" err="1"/>
              <a:t>now</a:t>
            </a:r>
            <a:r>
              <a:rPr lang="fr-FR" sz="1400" i="1" dirty="0"/>
              <a:t> Société Commerciale des Transports et Ports – SCTP)</a:t>
            </a:r>
          </a:p>
          <a:p>
            <a:pPr marL="800100" lvl="1" indent="-342900">
              <a:buFont typeface="Wingdings" panose="05000000000000000000" pitchFamily="2" charset="2"/>
              <a:buChar char="ü"/>
            </a:pPr>
            <a:r>
              <a:rPr lang="en-US" sz="1288" dirty="0"/>
              <a:t>Manages ports, river transport, and western railway exploitation.</a:t>
            </a:r>
            <a:endParaRPr lang="fr-FR" sz="1400" i="1" dirty="0"/>
          </a:p>
          <a:p>
            <a:pPr marL="342900" indent="-342900">
              <a:buAutoNum type="arabicPeriod"/>
            </a:pPr>
            <a:r>
              <a:rPr lang="fr-FR" sz="1400" dirty="0"/>
              <a:t>Société Nationale des Chemins de Fer du Congo (SNCC)</a:t>
            </a:r>
          </a:p>
          <a:p>
            <a:pPr marL="800100" lvl="1" indent="-342900">
              <a:buFont typeface="Wingdings" panose="05000000000000000000" pitchFamily="2" charset="2"/>
              <a:buChar char="ü"/>
            </a:pPr>
            <a:r>
              <a:rPr lang="en-US" sz="1288" dirty="0"/>
              <a:t>Operates and maintains central and southern railway réseaux for fret and voyageurs.</a:t>
            </a:r>
            <a:endParaRPr lang="fr-FR" sz="1400" dirty="0"/>
          </a:p>
          <a:p>
            <a:pPr marL="342900" indent="-342900">
              <a:buAutoNum type="arabicPeriod"/>
            </a:pPr>
            <a:r>
              <a:rPr lang="fr-FR" sz="1400" dirty="0"/>
              <a:t>Régie des Voies Aériennes (RVA)</a:t>
            </a:r>
          </a:p>
          <a:p>
            <a:pPr marL="800100" lvl="1" indent="-342900">
              <a:buFont typeface="Wingdings" panose="05000000000000000000" pitchFamily="2" charset="2"/>
              <a:buChar char="ü"/>
            </a:pPr>
            <a:r>
              <a:rPr lang="de-DE" sz="1288" dirty="0" err="1"/>
              <a:t>Manages aéroports and air navigation services nationwide</a:t>
            </a:r>
            <a:endParaRPr lang="fr-FR" sz="1400" dirty="0"/>
          </a:p>
          <a:p>
            <a:pPr marL="342900" indent="-342900">
              <a:buAutoNum type="arabicPeriod"/>
            </a:pPr>
            <a:r>
              <a:rPr lang="fr-FR" sz="1400" dirty="0"/>
              <a:t>Autorité de l’Aviation Civile (AAC)</a:t>
            </a:r>
          </a:p>
          <a:p>
            <a:pPr marL="800100" lvl="1" indent="-342900">
              <a:buFont typeface="Wingdings" panose="05000000000000000000" pitchFamily="2" charset="2"/>
              <a:buChar char="ü"/>
            </a:pPr>
            <a:r>
              <a:rPr lang="en-US" sz="1288" dirty="0"/>
              <a:t>Regulates civil aviation sécurité, certification, and compliance.</a:t>
            </a:r>
            <a:endParaRPr lang="fr-FR" sz="1400" dirty="0"/>
          </a:p>
          <a:p>
            <a:pPr marL="342900" indent="-342900">
              <a:buAutoNum type="arabicPeriod"/>
            </a:pPr>
            <a:r>
              <a:rPr lang="fr-FR" sz="1400" dirty="0"/>
              <a:t>Commission Nationale de Prévention Routière (CNPR)</a:t>
            </a:r>
          </a:p>
          <a:p>
            <a:pPr marL="800100" lvl="1" indent="-342900">
              <a:buFont typeface="Wingdings" panose="05000000000000000000" pitchFamily="2" charset="2"/>
              <a:buChar char="ü"/>
            </a:pPr>
            <a:r>
              <a:rPr lang="en-US" sz="1288" dirty="0"/>
              <a:t>Promotes route sécurité through driver éducation, sensibilisation campagnes, and accident prevention initiatives.</a:t>
            </a:r>
            <a:endParaRPr lang="fr-FR" sz="1400" dirty="0"/>
          </a:p>
          <a:p>
            <a:pPr marL="342900" indent="-342900">
              <a:buAutoNum type="arabicPeriod"/>
            </a:pPr>
            <a:r>
              <a:rPr lang="fr-FR" sz="1400" dirty="0"/>
              <a:t>FONER – Fonds National d'Entretien Routier</a:t>
            </a:r>
          </a:p>
          <a:p>
            <a:pPr marL="800100" lvl="1" indent="-342900">
              <a:buFont typeface="Wingdings" panose="05000000000000000000" pitchFamily="2" charset="2"/>
              <a:buChar char="ü"/>
            </a:pPr>
            <a:r>
              <a:rPr lang="en-US" sz="1288" dirty="0"/>
              <a:t>Finances the maintenance of national and local routes using carburant taxes and road-user charges.</a:t>
            </a:r>
            <a:endParaRPr lang="de-DE" sz="1400" dirty="0"/>
          </a:p>
        </p:txBody>
      </p:sp>
    </p:spTree>
    <p:extLst>
      <p:ext uri="{BB962C8B-B14F-4D97-AF65-F5344CB8AC3E}">
        <p14:creationId xmlns:p14="http://schemas.microsoft.com/office/powerpoint/2010/main" val="1923926347"/>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FC8066-C552-77E3-5CFC-C46BCCA273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698E9A-A3AC-C877-9625-D5EDB038D6B4}"/>
              </a:ext>
            </a:extLst>
          </p:cNvPr>
          <p:cNvSpPr>
            <a:spLocks noGrp="1"/>
          </p:cNvSpPr>
          <p:nvPr>
            <p:ph type="title"/>
          </p:nvPr>
        </p:nvSpPr>
        <p:spPr>
          <a:xfrm>
            <a:off x="603252" y="539751"/>
            <a:ext cx="8977627" cy="717551"/>
          </a:xfrm>
        </p:spPr>
        <p:txBody>
          <a:bodyPr/>
          <a:lstStyle/>
          <a:p>
            <a:r>
              <a:rPr lang="en-US" dirty="0"/>
              <a:t>Aperçu des systèmes de transport</a:t>
            </a:r>
            <a:endParaRPr lang="pl-PL" b="1" dirty="0"/>
          </a:p>
        </p:txBody>
      </p:sp>
      <p:sp>
        <p:nvSpPr>
          <p:cNvPr id="3" name="Text Placeholder 2">
            <a:extLst>
              <a:ext uri="{FF2B5EF4-FFF2-40B4-BE49-F238E27FC236}">
                <a16:creationId xmlns:a16="http://schemas.microsoft.com/office/drawing/2014/main" id="{B14B15E6-D861-C4E8-7696-E876D584E413}"/>
              </a:ext>
            </a:extLst>
          </p:cNvPr>
          <p:cNvSpPr>
            <a:spLocks noGrp="1"/>
          </p:cNvSpPr>
          <p:nvPr>
            <p:ph type="body" sz="half" idx="1"/>
          </p:nvPr>
        </p:nvSpPr>
        <p:spPr>
          <a:xfrm>
            <a:off x="970201" y="1630682"/>
            <a:ext cx="10217284" cy="5059521"/>
          </a:xfrm>
        </p:spPr>
        <p:txBody>
          <a:bodyPr>
            <a:normAutofit/>
          </a:bodyPr>
          <a:lstStyle/>
          <a:p>
            <a:pPr>
              <a:buFont typeface="Wingdings" panose="05000000000000000000" pitchFamily="2" charset="2"/>
              <a:buChar char="§"/>
            </a:pPr>
            <a:r>
              <a:rPr lang="en-US" b="1" dirty="0"/>
              <a:t>Défis des systèmes de transport africains</a:t>
            </a:r>
          </a:p>
          <a:p>
            <a:pPr marL="914400" lvl="2" indent="0">
              <a:buNone/>
            </a:pPr>
            <a:endParaRPr lang="en-US" dirty="0"/>
          </a:p>
          <a:p>
            <a:pPr marL="914400" lvl="2" indent="0">
              <a:buNone/>
            </a:pPr>
            <a:r>
              <a:rPr lang="en-US" dirty="0"/>
              <a:t>Principaux défis :</a:t>
            </a:r>
          </a:p>
          <a:p>
            <a:pPr lvl="3">
              <a:buFont typeface="Wingdings" panose="05000000000000000000" pitchFamily="2" charset="2"/>
              <a:buChar char="§"/>
            </a:pPr>
            <a:r>
              <a:rPr lang="en-US" dirty="0"/>
              <a:t>Mauvais état des itinéraires</a:t>
            </a:r>
          </a:p>
          <a:p>
            <a:pPr lvl="3">
              <a:buFont typeface="Wingdings" panose="05000000000000000000" pitchFamily="2" charset="2"/>
              <a:buChar char="§"/>
            </a:pPr>
            <a:r>
              <a:rPr lang="en-US" dirty="0"/>
              <a:t>Transport public insuffisant</a:t>
            </a:r>
          </a:p>
          <a:p>
            <a:pPr lvl="3">
              <a:buFont typeface="Wingdings" panose="05000000000000000000" pitchFamily="2" charset="2"/>
              <a:buChar char="§"/>
            </a:pPr>
            <a:r>
              <a:rPr lang="en-US" dirty="0"/>
              <a:t>Taux élevés d’accidents</a:t>
            </a:r>
          </a:p>
          <a:p>
            <a:pPr lvl="3">
              <a:buFont typeface="Wingdings" panose="05000000000000000000" pitchFamily="2" charset="2"/>
              <a:buChar char="§"/>
            </a:pPr>
            <a:r>
              <a:rPr lang="en-US" dirty="0"/>
              <a:t>Financement et maintenance limités</a:t>
            </a:r>
          </a:p>
          <a:p>
            <a:pPr lvl="3">
              <a:buFont typeface="Wingdings" panose="05000000000000000000" pitchFamily="2" charset="2"/>
              <a:buChar char="§"/>
            </a:pPr>
            <a:r>
              <a:rPr lang="en-US" dirty="0"/>
              <a:t>Croissance démographique rapide</a:t>
            </a:r>
          </a:p>
        </p:txBody>
      </p:sp>
      <p:pic>
        <p:nvPicPr>
          <p:cNvPr id="10242" name="Picture 2">
            <a:extLst>
              <a:ext uri="{FF2B5EF4-FFF2-40B4-BE49-F238E27FC236}">
                <a16:creationId xmlns:a16="http://schemas.microsoft.com/office/drawing/2014/main" id="{1211D1FD-E05C-BB02-C0FC-A6B1DA123ED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67847" y="4572646"/>
            <a:ext cx="3630100" cy="2117558"/>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a:extLst>
              <a:ext uri="{FF2B5EF4-FFF2-40B4-BE49-F238E27FC236}">
                <a16:creationId xmlns:a16="http://schemas.microsoft.com/office/drawing/2014/main" id="{D0FA6D52-3009-B34F-87C8-A34EC52B6C7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9659" y="4599130"/>
            <a:ext cx="3630100" cy="2117558"/>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a:extLst>
              <a:ext uri="{FF2B5EF4-FFF2-40B4-BE49-F238E27FC236}">
                <a16:creationId xmlns:a16="http://schemas.microsoft.com/office/drawing/2014/main" id="{C6020579-84FF-C89A-DC71-2DF8E051E80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149362" y="4598766"/>
            <a:ext cx="3630099" cy="2117558"/>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258E1A45-0452-07B4-FEA3-8ECD114DF391}"/>
              </a:ext>
            </a:extLst>
          </p:cNvPr>
          <p:cNvSpPr txBox="1"/>
          <p:nvPr/>
        </p:nvSpPr>
        <p:spPr>
          <a:xfrm>
            <a:off x="5646945" y="6673334"/>
            <a:ext cx="906017" cy="261610"/>
          </a:xfrm>
          <a:prstGeom prst="rect">
            <a:avLst/>
          </a:prstGeom>
          <a:noFill/>
        </p:spPr>
        <p:txBody>
          <a:bodyPr wrap="none" rtlCol="0">
            <a:spAutoFit/>
          </a:bodyPr>
          <a:lstStyle/>
          <a:p>
            <a:r>
              <a:rPr lang="de-DE" sz="1100" dirty="0"/>
              <a:t>DRC- OVDA</a:t>
            </a:r>
          </a:p>
        </p:txBody>
      </p:sp>
    </p:spTree>
    <p:extLst>
      <p:ext uri="{BB962C8B-B14F-4D97-AF65-F5344CB8AC3E}">
        <p14:creationId xmlns:p14="http://schemas.microsoft.com/office/powerpoint/2010/main" val="236173581"/>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AB2908-4FDF-3902-23F0-817976096E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952F81-7216-B45D-79A0-4FCA28CF34D6}"/>
              </a:ext>
            </a:extLst>
          </p:cNvPr>
          <p:cNvSpPr>
            <a:spLocks noGrp="1"/>
          </p:cNvSpPr>
          <p:nvPr>
            <p:ph type="title"/>
          </p:nvPr>
        </p:nvSpPr>
        <p:spPr>
          <a:xfrm>
            <a:off x="603252" y="539751"/>
            <a:ext cx="8977627" cy="717551"/>
          </a:xfrm>
        </p:spPr>
        <p:txBody>
          <a:bodyPr/>
          <a:lstStyle/>
          <a:p>
            <a:r>
              <a:rPr lang="en-US" dirty="0"/>
              <a:t>Aperçu des systèmes de transport</a:t>
            </a:r>
            <a:endParaRPr lang="pl-PL" b="1" dirty="0"/>
          </a:p>
        </p:txBody>
      </p:sp>
      <p:sp>
        <p:nvSpPr>
          <p:cNvPr id="3" name="Text Placeholder 2">
            <a:extLst>
              <a:ext uri="{FF2B5EF4-FFF2-40B4-BE49-F238E27FC236}">
                <a16:creationId xmlns:a16="http://schemas.microsoft.com/office/drawing/2014/main" id="{624964E3-A25F-F429-7397-2F1BC5707899}"/>
              </a:ext>
            </a:extLst>
          </p:cNvPr>
          <p:cNvSpPr>
            <a:spLocks noGrp="1"/>
          </p:cNvSpPr>
          <p:nvPr>
            <p:ph type="body" sz="half" idx="1"/>
          </p:nvPr>
        </p:nvSpPr>
        <p:spPr>
          <a:xfrm>
            <a:off x="970201" y="1630682"/>
            <a:ext cx="10217284" cy="5059521"/>
          </a:xfrm>
        </p:spPr>
        <p:txBody>
          <a:bodyPr>
            <a:normAutofit/>
          </a:bodyPr>
          <a:lstStyle/>
          <a:p>
            <a:pPr>
              <a:buFont typeface="Wingdings" panose="05000000000000000000" pitchFamily="2" charset="2"/>
              <a:buChar char="§"/>
            </a:pPr>
            <a:r>
              <a:rPr lang="en-US" b="1" dirty="0"/>
              <a:t>Possibilités d’amélioration</a:t>
            </a:r>
          </a:p>
          <a:p>
            <a:pPr marL="914400" lvl="2" indent="0">
              <a:buNone/>
            </a:pPr>
            <a:endParaRPr lang="en-US" dirty="0"/>
          </a:p>
          <a:p>
            <a:pPr marL="914400" lvl="2" indent="0">
              <a:buNone/>
            </a:pPr>
            <a:r>
              <a:rPr lang="en-US" dirty="0"/>
              <a:t>Améliorations possibles :</a:t>
            </a:r>
          </a:p>
          <a:p>
            <a:pPr lvl="3">
              <a:buFont typeface="Wingdings" panose="05000000000000000000" pitchFamily="2" charset="2"/>
              <a:buChar char="§"/>
            </a:pPr>
            <a:r>
              <a:rPr lang="en-US" dirty="0"/>
              <a:t>Améliorations possibles :</a:t>
            </a:r>
          </a:p>
          <a:p>
            <a:pPr lvl="3">
              <a:buFont typeface="Wingdings" panose="05000000000000000000" pitchFamily="2" charset="2"/>
              <a:buChar char="§"/>
            </a:pPr>
            <a:r>
              <a:rPr lang="en-US" dirty="0"/>
              <a:t>Développer les systèmes de transport public</a:t>
            </a:r>
          </a:p>
          <a:p>
            <a:pPr lvl="3">
              <a:buFont typeface="Wingdings" panose="05000000000000000000" pitchFamily="2" charset="2"/>
              <a:buChar char="§"/>
            </a:pPr>
            <a:r>
              <a:rPr lang="en-US" dirty="0"/>
              <a:t>Intégrer le transport informel</a:t>
            </a:r>
          </a:p>
          <a:p>
            <a:pPr lvl="3">
              <a:buFont typeface="Wingdings" panose="05000000000000000000" pitchFamily="2" charset="2"/>
              <a:buChar char="§"/>
            </a:pPr>
            <a:r>
              <a:rPr lang="en-US" dirty="0"/>
              <a:t>Améliorer la maintenance des infrastructures</a:t>
            </a:r>
          </a:p>
          <a:p>
            <a:pPr lvl="3">
              <a:buFont typeface="Wingdings" panose="05000000000000000000" pitchFamily="2" charset="2"/>
              <a:buChar char="§"/>
            </a:pPr>
            <a:r>
              <a:rPr lang="en-US" dirty="0"/>
              <a:t>Promouvoir la marche et le vélo</a:t>
            </a:r>
          </a:p>
          <a:p>
            <a:pPr lvl="3">
              <a:buFont typeface="Wingdings" panose="05000000000000000000" pitchFamily="2" charset="2"/>
              <a:buChar char="§"/>
            </a:pPr>
            <a:r>
              <a:rPr lang="en-US" dirty="0"/>
              <a:t>Renforcer les capacités institutionnelles</a:t>
            </a:r>
          </a:p>
        </p:txBody>
      </p:sp>
      <p:pic>
        <p:nvPicPr>
          <p:cNvPr id="11266" name="Picture 2" descr="Have your say on improvements for walking and cycling routes - Warwickshire  County Council">
            <a:extLst>
              <a:ext uri="{FF2B5EF4-FFF2-40B4-BE49-F238E27FC236}">
                <a16:creationId xmlns:a16="http://schemas.microsoft.com/office/drawing/2014/main" id="{594E889F-1A87-0408-0329-FF8DF9C5C31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71761" y="4974329"/>
            <a:ext cx="2761366" cy="1821793"/>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Entebbe Expressway – Things You Need to Know About It">
            <a:extLst>
              <a:ext uri="{FF2B5EF4-FFF2-40B4-BE49-F238E27FC236}">
                <a16:creationId xmlns:a16="http://schemas.microsoft.com/office/drawing/2014/main" id="{76317DE4-0B4C-6416-1BC8-CA3A5BE20F3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2605" y="4918768"/>
            <a:ext cx="2761366" cy="1877354"/>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9300418C-A582-ED8E-6F3F-2F31256D6198}"/>
              </a:ext>
            </a:extLst>
          </p:cNvPr>
          <p:cNvSpPr txBox="1"/>
          <p:nvPr/>
        </p:nvSpPr>
        <p:spPr>
          <a:xfrm>
            <a:off x="0" y="4918768"/>
            <a:ext cx="2873971" cy="246221"/>
          </a:xfrm>
          <a:prstGeom prst="rect">
            <a:avLst/>
          </a:prstGeom>
          <a:noFill/>
        </p:spPr>
        <p:txBody>
          <a:bodyPr wrap="square" rtlCol="0">
            <a:spAutoFit/>
          </a:bodyPr>
          <a:lstStyle/>
          <a:p>
            <a:pPr algn="ctr"/>
            <a:r>
              <a:rPr lang="de-DE" sz="1000" dirty="0"/>
              <a:t>Uganda-Entebbe </a:t>
            </a:r>
            <a:r>
              <a:rPr lang="de-DE" sz="1000" dirty="0" err="1"/>
              <a:t>Expressway</a:t>
            </a:r>
            <a:endParaRPr lang="de-DE" sz="1000" dirty="0"/>
          </a:p>
        </p:txBody>
      </p:sp>
      <p:sp>
        <p:nvSpPr>
          <p:cNvPr id="6" name="Textfeld 5">
            <a:extLst>
              <a:ext uri="{FF2B5EF4-FFF2-40B4-BE49-F238E27FC236}">
                <a16:creationId xmlns:a16="http://schemas.microsoft.com/office/drawing/2014/main" id="{6B291F67-DE93-E575-8CB1-993DEC98B8E7}"/>
              </a:ext>
            </a:extLst>
          </p:cNvPr>
          <p:cNvSpPr txBox="1"/>
          <p:nvPr/>
        </p:nvSpPr>
        <p:spPr>
          <a:xfrm>
            <a:off x="4371759" y="4918768"/>
            <a:ext cx="2761367" cy="307777"/>
          </a:xfrm>
          <a:prstGeom prst="rect">
            <a:avLst/>
          </a:prstGeom>
          <a:noFill/>
        </p:spPr>
        <p:txBody>
          <a:bodyPr wrap="square">
            <a:spAutoFit/>
          </a:bodyPr>
          <a:lstStyle/>
          <a:p>
            <a:pPr algn="ctr"/>
            <a:r>
              <a:rPr lang="en-US" sz="1288" dirty="0">
                <a:solidFill>
                  <a:schemeClr val="bg1"/>
                </a:solidFill>
              </a:rPr>
              <a:t>marche et vélo</a:t>
            </a:r>
            <a:endParaRPr lang="de-DE" sz="1400" dirty="0">
              <a:solidFill>
                <a:schemeClr val="bg1"/>
              </a:solidFill>
            </a:endParaRPr>
          </a:p>
        </p:txBody>
      </p:sp>
      <p:pic>
        <p:nvPicPr>
          <p:cNvPr id="11270" name="Picture 6" descr="KINSHASA/ POLITIQUE: Dossier inauguration sauts de moutons: Vital Kamerhe  appel à la mobilisation des membres de l'UNC pour soutenir le Président  Felix Thisekedi – Mashariki RDC">
            <a:extLst>
              <a:ext uri="{FF2B5EF4-FFF2-40B4-BE49-F238E27FC236}">
                <a16:creationId xmlns:a16="http://schemas.microsoft.com/office/drawing/2014/main" id="{DF6DEDB8-BDEE-D1DD-4659-10575B6FC34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71930" y="3320716"/>
            <a:ext cx="2817897" cy="3475406"/>
          </a:xfrm>
          <a:prstGeom prst="rect">
            <a:avLst/>
          </a:prstGeom>
          <a:noFill/>
          <a:extLst>
            <a:ext uri="{909E8E84-426E-40DD-AFC4-6F175D3DCCD1}">
              <a14:hiddenFill xmlns:a14="http://schemas.microsoft.com/office/drawing/2010/main">
                <a:solidFill>
                  <a:srgbClr val="FFFFFF"/>
                </a:solidFill>
              </a14:hiddenFill>
            </a:ext>
          </a:extLst>
        </p:spPr>
      </p:pic>
      <p:sp>
        <p:nvSpPr>
          <p:cNvPr id="7" name="Textfeld 6">
            <a:extLst>
              <a:ext uri="{FF2B5EF4-FFF2-40B4-BE49-F238E27FC236}">
                <a16:creationId xmlns:a16="http://schemas.microsoft.com/office/drawing/2014/main" id="{8089AE21-C9D3-B0EA-EE1F-6428BF983E7B}"/>
              </a:ext>
            </a:extLst>
          </p:cNvPr>
          <p:cNvSpPr txBox="1"/>
          <p:nvPr/>
        </p:nvSpPr>
        <p:spPr>
          <a:xfrm>
            <a:off x="8171930" y="3320716"/>
            <a:ext cx="2761367" cy="307777"/>
          </a:xfrm>
          <a:prstGeom prst="rect">
            <a:avLst/>
          </a:prstGeom>
          <a:noFill/>
        </p:spPr>
        <p:txBody>
          <a:bodyPr wrap="square">
            <a:spAutoFit/>
          </a:bodyPr>
          <a:lstStyle/>
          <a:p>
            <a:pPr algn="ctr"/>
            <a:r>
              <a:rPr lang="en-US" sz="1400" dirty="0">
                <a:solidFill>
                  <a:schemeClr val="bg1"/>
                </a:solidFill>
              </a:rPr>
              <a:t>DRC-</a:t>
            </a:r>
            <a:r>
              <a:rPr lang="en-US" sz="1400" dirty="0" err="1">
                <a:solidFill>
                  <a:schemeClr val="bg1"/>
                </a:solidFill>
              </a:rPr>
              <a:t>Saut</a:t>
            </a:r>
            <a:r>
              <a:rPr lang="en-US" sz="1400" dirty="0">
                <a:solidFill>
                  <a:schemeClr val="bg1"/>
                </a:solidFill>
              </a:rPr>
              <a:t> de Mouton</a:t>
            </a:r>
            <a:endParaRPr lang="de-DE" sz="1400" dirty="0">
              <a:solidFill>
                <a:schemeClr val="bg1"/>
              </a:solidFill>
            </a:endParaRPr>
          </a:p>
        </p:txBody>
      </p:sp>
    </p:spTree>
    <p:extLst>
      <p:ext uri="{BB962C8B-B14F-4D97-AF65-F5344CB8AC3E}">
        <p14:creationId xmlns:p14="http://schemas.microsoft.com/office/powerpoint/2010/main" val="609758772"/>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41EBD6-23A8-7D57-00A0-65CD95AD0907}"/>
            </a:ext>
          </a:extLst>
        </p:cNvPr>
        <p:cNvGrpSpPr/>
        <p:nvPr/>
      </p:nvGrpSpPr>
      <p:grpSpPr>
        <a:xfrm>
          <a:off x="0" y="0"/>
          <a:ext cx="0" cy="0"/>
          <a:chOff x="0" y="0"/>
          <a:chExt cx="0" cy="0"/>
        </a:xfrm>
      </p:grpSpPr>
      <p:sp>
        <p:nvSpPr>
          <p:cNvPr id="7" name="Pfeil: Fünfeck 6">
            <a:extLst>
              <a:ext uri="{FF2B5EF4-FFF2-40B4-BE49-F238E27FC236}">
                <a16:creationId xmlns:a16="http://schemas.microsoft.com/office/drawing/2014/main" id="{1DB10ADA-E98D-68F2-032C-818B7B91BEF0}"/>
              </a:ext>
            </a:extLst>
          </p:cNvPr>
          <p:cNvSpPr/>
          <p:nvPr/>
        </p:nvSpPr>
        <p:spPr>
          <a:xfrm>
            <a:off x="1275347" y="2118369"/>
            <a:ext cx="5991727" cy="484632"/>
          </a:xfrm>
          <a:prstGeom prst="homePlate">
            <a:avLst/>
          </a:prstGeom>
          <a:solidFill>
            <a:srgbClr val="FFC000"/>
          </a:solidFill>
          <a:ln>
            <a:solidFill>
              <a:srgbClr val="B4351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le 1">
            <a:extLst>
              <a:ext uri="{FF2B5EF4-FFF2-40B4-BE49-F238E27FC236}">
                <a16:creationId xmlns:a16="http://schemas.microsoft.com/office/drawing/2014/main" id="{B8D1E942-0E26-E797-D292-17B369D2CF07}"/>
              </a:ext>
            </a:extLst>
          </p:cNvPr>
          <p:cNvSpPr>
            <a:spLocks noGrp="1"/>
          </p:cNvSpPr>
          <p:nvPr>
            <p:ph type="title"/>
          </p:nvPr>
        </p:nvSpPr>
        <p:spPr>
          <a:xfrm>
            <a:off x="603252" y="539751"/>
            <a:ext cx="8977627" cy="717551"/>
          </a:xfrm>
        </p:spPr>
        <p:txBody>
          <a:bodyPr/>
          <a:lstStyle/>
          <a:p>
            <a:r>
              <a:rPr lang="pl-PL" dirty="0"/>
              <a:t>Introduction aux systèmes de transportPlan :</a:t>
            </a:r>
            <a:br>
              <a:rPr lang="de-DE" dirty="0"/>
            </a:br>
            <a:br>
              <a:rPr lang="de-DE" dirty="0"/>
            </a:br>
            <a:endParaRPr lang="pl-PL" b="1" dirty="0"/>
          </a:p>
        </p:txBody>
      </p:sp>
      <p:sp>
        <p:nvSpPr>
          <p:cNvPr id="3" name="Text Placeholder 2">
            <a:extLst>
              <a:ext uri="{FF2B5EF4-FFF2-40B4-BE49-F238E27FC236}">
                <a16:creationId xmlns:a16="http://schemas.microsoft.com/office/drawing/2014/main" id="{AB7FB836-F251-5E72-64CE-A84BC9AD594B}"/>
              </a:ext>
            </a:extLst>
          </p:cNvPr>
          <p:cNvSpPr>
            <a:spLocks noGrp="1"/>
          </p:cNvSpPr>
          <p:nvPr>
            <p:ph type="body" sz="half" idx="1"/>
          </p:nvPr>
        </p:nvSpPr>
        <p:spPr>
          <a:xfrm>
            <a:off x="970201" y="1630682"/>
            <a:ext cx="10217284" cy="5059521"/>
          </a:xfrm>
        </p:spPr>
        <p:txBody>
          <a:bodyPr vert="horz" lIns="45719" tIns="45720" rIns="45719" bIns="45720" rtlCol="0" anchor="t">
            <a:normAutofit/>
          </a:bodyPr>
          <a:lstStyle/>
          <a:p>
            <a:pPr marL="304165" indent="-304165">
              <a:buFont typeface="Wingdings" panose="05000000000000000000" pitchFamily="2" charset="2"/>
              <a:buChar char="§"/>
            </a:pPr>
            <a:r>
              <a:rPr lang="en-US" dirty="0"/>
              <a:t>Aperçu des systèmes de transport</a:t>
            </a:r>
            <a:endParaRPr lang="de-DE"/>
          </a:p>
          <a:p>
            <a:pPr marL="304165" indent="-304165">
              <a:buFont typeface="Wingdings" panose="05000000000000000000" pitchFamily="2" charset="2"/>
              <a:buChar char="§"/>
            </a:pPr>
            <a:r>
              <a:rPr lang="en-US" dirty="0"/>
              <a:t>Évolution historique</a:t>
            </a:r>
          </a:p>
          <a:p>
            <a:pPr marL="304165" indent="-304165">
              <a:buFont typeface="Wingdings" panose="05000000000000000000" pitchFamily="2" charset="2"/>
              <a:buChar char="§"/>
            </a:pPr>
            <a:r>
              <a:rPr lang="en-US" dirty="0"/>
              <a:t>Composants : infrastructure, véhicules, usagers</a:t>
            </a:r>
          </a:p>
          <a:p>
            <a:pPr marL="304165" indent="-304165">
              <a:buFont typeface="Wingdings" panose="05000000000000000000" pitchFamily="2" charset="2"/>
              <a:buChar char="§"/>
            </a:pPr>
            <a:r>
              <a:rPr lang="en-US" dirty="0"/>
              <a:t>Importance socio-économique</a:t>
            </a:r>
          </a:p>
          <a:p>
            <a:pPr marL="304165" indent="-304165">
              <a:buFont typeface="Wingdings" panose="05000000000000000000" pitchFamily="2" charset="2"/>
              <a:buChar char="§"/>
            </a:pPr>
            <a:r>
              <a:rPr lang="en-US" dirty="0"/>
              <a:t>Études de cas : rôle dans l’urbanisation et la mondialisation</a:t>
            </a:r>
          </a:p>
          <a:p>
            <a:pPr marL="0" indent="0">
              <a:buNone/>
            </a:pPr>
            <a:endParaRPr lang="en-US" dirty="0"/>
          </a:p>
        </p:txBody>
      </p:sp>
    </p:spTree>
    <p:extLst>
      <p:ext uri="{BB962C8B-B14F-4D97-AF65-F5344CB8AC3E}">
        <p14:creationId xmlns:p14="http://schemas.microsoft.com/office/powerpoint/2010/main" val="258900183"/>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97A120-6316-5C5F-93DA-C0AFAE81C9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512B36-DFA6-7404-62B5-1E304B01CEB3}"/>
              </a:ext>
            </a:extLst>
          </p:cNvPr>
          <p:cNvSpPr>
            <a:spLocks noGrp="1"/>
          </p:cNvSpPr>
          <p:nvPr>
            <p:ph type="title"/>
          </p:nvPr>
        </p:nvSpPr>
        <p:spPr>
          <a:xfrm>
            <a:off x="603252" y="539751"/>
            <a:ext cx="8977627" cy="717551"/>
          </a:xfrm>
        </p:spPr>
        <p:txBody>
          <a:bodyPr/>
          <a:lstStyle/>
          <a:p>
            <a:r>
              <a:rPr lang="en-US" dirty="0"/>
              <a:t>Évolution historique du transport</a:t>
            </a:r>
            <a:endParaRPr lang="pl-PL" b="1" dirty="0"/>
          </a:p>
        </p:txBody>
      </p:sp>
      <p:sp>
        <p:nvSpPr>
          <p:cNvPr id="3" name="Text Placeholder 2">
            <a:extLst>
              <a:ext uri="{FF2B5EF4-FFF2-40B4-BE49-F238E27FC236}">
                <a16:creationId xmlns:a16="http://schemas.microsoft.com/office/drawing/2014/main" id="{39ABB953-898F-367E-2704-E4B376FC1915}"/>
              </a:ext>
            </a:extLst>
          </p:cNvPr>
          <p:cNvSpPr>
            <a:spLocks noGrp="1"/>
          </p:cNvSpPr>
          <p:nvPr>
            <p:ph type="body" sz="half" idx="1"/>
          </p:nvPr>
        </p:nvSpPr>
        <p:spPr>
          <a:xfrm>
            <a:off x="970201" y="1630682"/>
            <a:ext cx="10217284" cy="5059521"/>
          </a:xfrm>
        </p:spPr>
        <p:txBody>
          <a:bodyPr>
            <a:normAutofit/>
          </a:bodyPr>
          <a:lstStyle/>
          <a:p>
            <a:pPr>
              <a:buFont typeface="Wingdings" panose="05000000000000000000" pitchFamily="2" charset="2"/>
              <a:buChar char="§"/>
            </a:pPr>
            <a:r>
              <a:rPr lang="en-US" b="1" dirty="0"/>
              <a:t>Ère préindustrielle</a:t>
            </a:r>
          </a:p>
          <a:p>
            <a:pPr marL="1371600" lvl="3" indent="0">
              <a:buNone/>
            </a:pPr>
            <a:endParaRPr lang="en-US" dirty="0"/>
          </a:p>
          <a:p>
            <a:pPr marL="76196" indent="0">
              <a:buNone/>
            </a:pPr>
            <a:r>
              <a:rPr lang="en-US" sz="2208" dirty="0"/>
              <a:t>La mobilité ancienne reposait sur :</a:t>
            </a:r>
          </a:p>
          <a:p>
            <a:pPr lvl="4">
              <a:buFont typeface="Wingdings" panose="05000000000000000000" pitchFamily="2" charset="2"/>
              <a:buChar char="§"/>
            </a:pPr>
            <a:r>
              <a:rPr lang="en-US" dirty="0"/>
              <a:t>Marche et transport animal</a:t>
            </a:r>
          </a:p>
          <a:p>
            <a:pPr lvl="4">
              <a:buFont typeface="Wingdings" panose="05000000000000000000" pitchFamily="2" charset="2"/>
              <a:buChar char="§"/>
            </a:pPr>
            <a:r>
              <a:rPr lang="en-US" dirty="0"/>
              <a:t>Charrettes simples et pirogues</a:t>
            </a:r>
          </a:p>
          <a:p>
            <a:pPr lvl="4">
              <a:buFont typeface="Wingdings" panose="05000000000000000000" pitchFamily="2" charset="2"/>
              <a:buChar char="§"/>
            </a:pPr>
            <a:r>
              <a:rPr lang="en-US" dirty="0"/>
              <a:t>Itinéraires commerciales fluviales</a:t>
            </a:r>
          </a:p>
          <a:p>
            <a:pPr lvl="4">
              <a:buFont typeface="Wingdings" panose="05000000000000000000" pitchFamily="2" charset="2"/>
              <a:buChar char="§"/>
            </a:pPr>
            <a:r>
              <a:rPr lang="en-US" dirty="0"/>
              <a:t>Itinéraires de migration humaine</a:t>
            </a:r>
          </a:p>
          <a:p>
            <a:pPr lvl="2">
              <a:buFont typeface="Wingdings" panose="05000000000000000000" pitchFamily="2" charset="2"/>
              <a:buChar char="§"/>
            </a:pPr>
            <a:endParaRPr lang="en-US" dirty="0"/>
          </a:p>
          <a:p>
            <a:pPr marL="76196" indent="0">
              <a:buNone/>
            </a:pPr>
            <a:r>
              <a:rPr lang="en-US" sz="2208" dirty="0"/>
              <a:t>Africa (context) :Use of rivers : </a:t>
            </a:r>
          </a:p>
          <a:p>
            <a:pPr lvl="4">
              <a:buFont typeface="Wingdings" panose="05000000000000000000" pitchFamily="2" charset="2"/>
              <a:buChar char="§"/>
            </a:pPr>
            <a:r>
              <a:rPr lang="en-US" dirty="0"/>
              <a:t>Nile, Niger, Congo</a:t>
            </a:r>
          </a:p>
          <a:p>
            <a:pPr lvl="4">
              <a:buFont typeface="Wingdings" panose="05000000000000000000" pitchFamily="2" charset="2"/>
              <a:buChar char="§"/>
            </a:pPr>
            <a:r>
              <a:rPr lang="en-US" dirty="0"/>
              <a:t>Footpaths linking villages et kingdoms</a:t>
            </a:r>
          </a:p>
          <a:p>
            <a:pPr lvl="4">
              <a:buFont typeface="Wingdings" panose="05000000000000000000" pitchFamily="2" charset="2"/>
              <a:buChar char="§"/>
            </a:pPr>
            <a:r>
              <a:rPr lang="en-US" dirty="0"/>
              <a:t>Camel caravans across the Sahara</a:t>
            </a:r>
          </a:p>
        </p:txBody>
      </p:sp>
      <p:pic>
        <p:nvPicPr>
          <p:cNvPr id="5" name="Grafik 4">
            <a:extLst>
              <a:ext uri="{FF2B5EF4-FFF2-40B4-BE49-F238E27FC236}">
                <a16:creationId xmlns:a16="http://schemas.microsoft.com/office/drawing/2014/main" id="{539D73E3-9D26-B314-A4BD-B7D634A73719}"/>
              </a:ext>
            </a:extLst>
          </p:cNvPr>
          <p:cNvPicPr>
            <a:picLocks noChangeAspect="1"/>
          </p:cNvPicPr>
          <p:nvPr/>
        </p:nvPicPr>
        <p:blipFill>
          <a:blip r:embed="rId3"/>
          <a:stretch>
            <a:fillRect/>
          </a:stretch>
        </p:blipFill>
        <p:spPr>
          <a:xfrm>
            <a:off x="6387049" y="1915158"/>
            <a:ext cx="3879098" cy="4775045"/>
          </a:xfrm>
          <a:prstGeom prst="rect">
            <a:avLst/>
          </a:prstGeom>
        </p:spPr>
      </p:pic>
    </p:spTree>
    <p:extLst>
      <p:ext uri="{BB962C8B-B14F-4D97-AF65-F5344CB8AC3E}">
        <p14:creationId xmlns:p14="http://schemas.microsoft.com/office/powerpoint/2010/main" val="4214160165"/>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C2242F-CD27-998E-C9BC-2CE9308FD7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0994F6-8D5C-EB81-3AD1-263435043864}"/>
              </a:ext>
            </a:extLst>
          </p:cNvPr>
          <p:cNvSpPr>
            <a:spLocks noGrp="1"/>
          </p:cNvSpPr>
          <p:nvPr>
            <p:ph type="title"/>
          </p:nvPr>
        </p:nvSpPr>
        <p:spPr>
          <a:xfrm>
            <a:off x="603252" y="539751"/>
            <a:ext cx="8977627" cy="717551"/>
          </a:xfrm>
        </p:spPr>
        <p:txBody>
          <a:bodyPr/>
          <a:lstStyle/>
          <a:p>
            <a:r>
              <a:rPr lang="en-US" dirty="0"/>
              <a:t>Évolution historique du transport</a:t>
            </a:r>
            <a:endParaRPr lang="pl-PL" b="1" dirty="0"/>
          </a:p>
        </p:txBody>
      </p:sp>
      <p:sp>
        <p:nvSpPr>
          <p:cNvPr id="3" name="Text Placeholder 2">
            <a:extLst>
              <a:ext uri="{FF2B5EF4-FFF2-40B4-BE49-F238E27FC236}">
                <a16:creationId xmlns:a16="http://schemas.microsoft.com/office/drawing/2014/main" id="{7683EEA0-95EB-F5C2-53C5-8E2D6620EE83}"/>
              </a:ext>
            </a:extLst>
          </p:cNvPr>
          <p:cNvSpPr>
            <a:spLocks noGrp="1"/>
          </p:cNvSpPr>
          <p:nvPr>
            <p:ph type="body" sz="half" idx="1"/>
          </p:nvPr>
        </p:nvSpPr>
        <p:spPr>
          <a:xfrm>
            <a:off x="970201" y="1630682"/>
            <a:ext cx="10217284" cy="5059521"/>
          </a:xfrm>
        </p:spPr>
        <p:txBody>
          <a:bodyPr>
            <a:normAutofit/>
          </a:bodyPr>
          <a:lstStyle/>
          <a:p>
            <a:pPr>
              <a:buFont typeface="Wingdings" panose="05000000000000000000" pitchFamily="2" charset="2"/>
              <a:buChar char="§"/>
            </a:pPr>
            <a:r>
              <a:rPr lang="en-US" b="1" dirty="0"/>
              <a:t>Révolution industrielle : naissance du transport moderne</a:t>
            </a:r>
          </a:p>
          <a:p>
            <a:pPr marL="1371600" lvl="3" indent="0">
              <a:buNone/>
            </a:pPr>
            <a:endParaRPr lang="en-US" dirty="0"/>
          </a:p>
          <a:p>
            <a:pPr marL="76196" indent="0">
              <a:buNone/>
              <a:tabLst>
                <a:tab pos="1704975" algn="l"/>
              </a:tabLst>
            </a:pPr>
            <a:r>
              <a:rPr lang="en-US" sz="2208" dirty="0"/>
              <a:t>Clé developments (18th–19th century) : </a:t>
            </a:r>
          </a:p>
          <a:p>
            <a:pPr lvl="4">
              <a:buFont typeface="Wingdings" panose="05000000000000000000" pitchFamily="2" charset="2"/>
              <a:buChar char="§"/>
            </a:pPr>
            <a:r>
              <a:rPr lang="en-US" dirty="0"/>
              <a:t>Steam engines</a:t>
            </a:r>
          </a:p>
          <a:p>
            <a:pPr lvl="4">
              <a:buFont typeface="Wingdings" panose="05000000000000000000" pitchFamily="2" charset="2"/>
              <a:buChar char="§"/>
            </a:pPr>
            <a:r>
              <a:rPr lang="en-US" dirty="0"/>
              <a:t>Chemins de fer développer globally</a:t>
            </a:r>
          </a:p>
          <a:p>
            <a:pPr lvl="4">
              <a:buFont typeface="Wingdings" panose="05000000000000000000" pitchFamily="2" charset="2"/>
              <a:buChar char="§"/>
            </a:pPr>
            <a:r>
              <a:rPr lang="en-US" dirty="0"/>
              <a:t>Mass shipping et steamships</a:t>
            </a:r>
          </a:p>
          <a:p>
            <a:pPr lvl="4">
              <a:buFont typeface="Wingdings" panose="05000000000000000000" pitchFamily="2" charset="2"/>
              <a:buChar char="§"/>
            </a:pPr>
            <a:r>
              <a:rPr lang="en-US" dirty="0"/>
              <a:t>Early urbain transit (tramways, bus)</a:t>
            </a:r>
          </a:p>
          <a:p>
            <a:pPr lvl="2">
              <a:buFont typeface="Wingdings" panose="05000000000000000000" pitchFamily="2" charset="2"/>
              <a:buChar char="§"/>
            </a:pPr>
            <a:endParaRPr lang="en-US" dirty="0"/>
          </a:p>
          <a:p>
            <a:pPr marL="76196" indent="0">
              <a:buNone/>
              <a:tabLst>
                <a:tab pos="896938" algn="l"/>
              </a:tabLst>
            </a:pPr>
            <a:r>
              <a:rPr lang="en-US" sz="2208" dirty="0"/>
              <a:t>Africa (context) : </a:t>
            </a:r>
          </a:p>
          <a:p>
            <a:pPr lvl="4">
              <a:buFont typeface="Wingdings" panose="05000000000000000000" pitchFamily="2" charset="2"/>
              <a:buChar char="§"/>
            </a:pPr>
            <a:r>
              <a:rPr lang="en-US" dirty="0"/>
              <a:t>Colonial chemins de fer for resource extraction</a:t>
            </a:r>
          </a:p>
          <a:p>
            <a:pPr lvl="4">
              <a:buFont typeface="Wingdings" panose="05000000000000000000" pitchFamily="2" charset="2"/>
              <a:buChar char="§"/>
            </a:pPr>
            <a:r>
              <a:rPr lang="en-US" dirty="0"/>
              <a:t>Formation of majeur ports (e.g., Douala, Matadi)</a:t>
            </a:r>
          </a:p>
        </p:txBody>
      </p:sp>
      <p:pic>
        <p:nvPicPr>
          <p:cNvPr id="5" name="Grafik 4">
            <a:extLst>
              <a:ext uri="{FF2B5EF4-FFF2-40B4-BE49-F238E27FC236}">
                <a16:creationId xmlns:a16="http://schemas.microsoft.com/office/drawing/2014/main" id="{88994439-BA57-8CAC-3D41-C67400C03623}"/>
              </a:ext>
            </a:extLst>
          </p:cNvPr>
          <p:cNvPicPr>
            <a:picLocks noChangeAspect="1"/>
          </p:cNvPicPr>
          <p:nvPr/>
        </p:nvPicPr>
        <p:blipFill>
          <a:blip r:embed="rId3"/>
          <a:stretch>
            <a:fillRect/>
          </a:stretch>
        </p:blipFill>
        <p:spPr>
          <a:xfrm>
            <a:off x="6957625" y="3188368"/>
            <a:ext cx="3924651" cy="359142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79697719"/>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4534927"/>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8C61CE-4AD4-4EB4-BD3C-D0246B70C8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043BED-90AF-9745-54F8-38EAC48B1C1F}"/>
              </a:ext>
            </a:extLst>
          </p:cNvPr>
          <p:cNvSpPr>
            <a:spLocks noGrp="1"/>
          </p:cNvSpPr>
          <p:nvPr>
            <p:ph type="title"/>
          </p:nvPr>
        </p:nvSpPr>
        <p:spPr>
          <a:xfrm>
            <a:off x="603252" y="539751"/>
            <a:ext cx="8977627" cy="717551"/>
          </a:xfrm>
        </p:spPr>
        <p:txBody>
          <a:bodyPr/>
          <a:lstStyle/>
          <a:p>
            <a:r>
              <a:rPr lang="en-US" dirty="0"/>
              <a:t>Évolution historique du transport</a:t>
            </a:r>
            <a:endParaRPr lang="pl-PL" b="1" dirty="0"/>
          </a:p>
        </p:txBody>
      </p:sp>
      <p:sp>
        <p:nvSpPr>
          <p:cNvPr id="3" name="Text Placeholder 2">
            <a:extLst>
              <a:ext uri="{FF2B5EF4-FFF2-40B4-BE49-F238E27FC236}">
                <a16:creationId xmlns:a16="http://schemas.microsoft.com/office/drawing/2014/main" id="{D602FC2A-BC47-00AC-4A4C-A8D8B42ED454}"/>
              </a:ext>
            </a:extLst>
          </p:cNvPr>
          <p:cNvSpPr>
            <a:spLocks noGrp="1"/>
          </p:cNvSpPr>
          <p:nvPr>
            <p:ph type="body" sz="half" idx="1"/>
          </p:nvPr>
        </p:nvSpPr>
        <p:spPr>
          <a:xfrm>
            <a:off x="970201" y="1630682"/>
            <a:ext cx="10217284" cy="5059521"/>
          </a:xfrm>
        </p:spPr>
        <p:txBody>
          <a:bodyPr>
            <a:normAutofit/>
          </a:bodyPr>
          <a:lstStyle/>
          <a:p>
            <a:pPr>
              <a:buFont typeface="Wingdings" panose="05000000000000000000" pitchFamily="2" charset="2"/>
              <a:buChar char="§"/>
            </a:pPr>
            <a:r>
              <a:rPr lang="en-US" b="1"/>
              <a:t>XXe siècle : motorisation et expansion mondiale</a:t>
            </a:r>
          </a:p>
          <a:p>
            <a:pPr marL="1371600" lvl="3" indent="0">
              <a:buNone/>
            </a:pPr>
            <a:endParaRPr lang="en-US"/>
          </a:p>
          <a:p>
            <a:pPr marL="76196" indent="0">
              <a:buNone/>
            </a:pPr>
            <a:r>
              <a:rPr lang="de-DE" sz="2208"/>
              <a:t>Mondial trends : </a:t>
            </a:r>
          </a:p>
          <a:p>
            <a:pPr lvl="4">
              <a:buFont typeface="Wingdings" panose="05000000000000000000" pitchFamily="2" charset="2"/>
              <a:buChar char="§"/>
            </a:pPr>
            <a:r>
              <a:rPr lang="en-US"/>
              <a:t>Mass production of voitures</a:t>
            </a:r>
          </a:p>
          <a:p>
            <a:pPr lvl="4">
              <a:buFont typeface="Wingdings" panose="05000000000000000000" pitchFamily="2" charset="2"/>
              <a:buChar char="§"/>
            </a:pPr>
            <a:r>
              <a:rPr lang="en-US"/>
              <a:t>Expansion of autoroutes et air déplacement</a:t>
            </a:r>
          </a:p>
          <a:p>
            <a:pPr lvl="4">
              <a:buFont typeface="Wingdings" panose="05000000000000000000" pitchFamily="2" charset="2"/>
              <a:buChar char="§"/>
            </a:pPr>
            <a:r>
              <a:rPr lang="en-US"/>
              <a:t>Urbanisation changes mobilité patterns</a:t>
            </a:r>
          </a:p>
          <a:p>
            <a:pPr lvl="4">
              <a:buFont typeface="Wingdings" panose="05000000000000000000" pitchFamily="2" charset="2"/>
              <a:buChar char="§"/>
            </a:pPr>
            <a:r>
              <a:rPr lang="en-US"/>
              <a:t>Logistique et offre chains emerge</a:t>
            </a:r>
          </a:p>
          <a:p>
            <a:pPr marL="914400" lvl="2" indent="0">
              <a:buNone/>
            </a:pPr>
            <a:endParaRPr lang="en-US"/>
          </a:p>
          <a:p>
            <a:pPr marL="76196" indent="0">
              <a:buNone/>
            </a:pPr>
            <a:r>
              <a:rPr lang="en-US" sz="2208"/>
              <a:t>Africa (context) : </a:t>
            </a:r>
          </a:p>
          <a:p>
            <a:pPr lvl="4">
              <a:buFont typeface="Wingdings" panose="05000000000000000000" pitchFamily="2" charset="2"/>
              <a:buChar char="§"/>
            </a:pPr>
            <a:r>
              <a:rPr lang="en-US"/>
              <a:t>Croissance of route réseaux after independence</a:t>
            </a:r>
          </a:p>
          <a:p>
            <a:pPr lvl="4">
              <a:buFont typeface="Wingdings" panose="05000000000000000000" pitchFamily="2" charset="2"/>
              <a:buChar char="§"/>
            </a:pPr>
            <a:r>
              <a:rPr lang="en-US"/>
              <a:t>Increase in imported véhicules</a:t>
            </a:r>
          </a:p>
          <a:p>
            <a:pPr lvl="4">
              <a:buFont typeface="Wingdings" panose="05000000000000000000" pitchFamily="2" charset="2"/>
              <a:buChar char="§"/>
            </a:pPr>
            <a:r>
              <a:rPr lang="en-US"/>
              <a:t>Rise of informel transport systèmes</a:t>
            </a:r>
            <a:endParaRPr lang="en-US" dirty="0"/>
          </a:p>
        </p:txBody>
      </p:sp>
      <p:pic>
        <p:nvPicPr>
          <p:cNvPr id="1026" name="Picture 2" descr="Environmental Impact: Flying vs. Driving">
            <a:extLst>
              <a:ext uri="{FF2B5EF4-FFF2-40B4-BE49-F238E27FC236}">
                <a16:creationId xmlns:a16="http://schemas.microsoft.com/office/drawing/2014/main" id="{482EFB59-CA9C-8F5B-B9AA-43A2265FE7D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12543" y="2605696"/>
            <a:ext cx="5450736" cy="40845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0662980"/>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E3B2FB-68E6-3D5F-05D3-FCA3DF76D1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B186A5-2DA8-F701-7A25-3FF7BD82DF2F}"/>
              </a:ext>
            </a:extLst>
          </p:cNvPr>
          <p:cNvSpPr>
            <a:spLocks noGrp="1"/>
          </p:cNvSpPr>
          <p:nvPr>
            <p:ph type="title"/>
          </p:nvPr>
        </p:nvSpPr>
        <p:spPr>
          <a:xfrm>
            <a:off x="603252" y="539751"/>
            <a:ext cx="8977627" cy="717551"/>
          </a:xfrm>
        </p:spPr>
        <p:txBody>
          <a:bodyPr/>
          <a:lstStyle/>
          <a:p>
            <a:r>
              <a:rPr lang="en-US" dirty="0"/>
              <a:t>Évolution historique du transport</a:t>
            </a:r>
            <a:endParaRPr lang="pl-PL" b="1" dirty="0"/>
          </a:p>
        </p:txBody>
      </p:sp>
      <p:sp>
        <p:nvSpPr>
          <p:cNvPr id="3" name="Text Placeholder 2">
            <a:extLst>
              <a:ext uri="{FF2B5EF4-FFF2-40B4-BE49-F238E27FC236}">
                <a16:creationId xmlns:a16="http://schemas.microsoft.com/office/drawing/2014/main" id="{7C352568-799D-3A74-DBBA-16C682F67E99}"/>
              </a:ext>
            </a:extLst>
          </p:cNvPr>
          <p:cNvSpPr>
            <a:spLocks noGrp="1"/>
          </p:cNvSpPr>
          <p:nvPr>
            <p:ph type="body" sz="half" idx="1"/>
          </p:nvPr>
        </p:nvSpPr>
        <p:spPr>
          <a:xfrm>
            <a:off x="970201" y="1630682"/>
            <a:ext cx="11277946" cy="5059521"/>
          </a:xfrm>
        </p:spPr>
        <p:txBody>
          <a:bodyPr>
            <a:normAutofit/>
          </a:bodyPr>
          <a:lstStyle/>
          <a:p>
            <a:pPr>
              <a:buFont typeface="Wingdings" panose="05000000000000000000" pitchFamily="2" charset="2"/>
              <a:buChar char="§"/>
            </a:pPr>
            <a:r>
              <a:rPr lang="en-US" b="1" dirty="0"/>
              <a:t>Fin du XXe et début du XXIe siècle : mondialisation et mobilité numérique</a:t>
            </a:r>
          </a:p>
          <a:p>
            <a:pPr marL="1371600" lvl="3" indent="0">
              <a:buNone/>
            </a:pPr>
            <a:endParaRPr lang="en-US" dirty="0"/>
          </a:p>
          <a:p>
            <a:pPr marL="76196" indent="0">
              <a:buNone/>
            </a:pPr>
            <a:r>
              <a:rPr lang="de-DE" sz="2208" dirty="0"/>
              <a:t>Worldwide developments : </a:t>
            </a:r>
          </a:p>
          <a:p>
            <a:pPr lvl="4">
              <a:buFont typeface="Wingdings" panose="05000000000000000000" pitchFamily="2" charset="2"/>
              <a:buChar char="§"/>
            </a:pPr>
            <a:r>
              <a:rPr lang="en-US" dirty="0"/>
              <a:t>Aéroports become mondial hubs</a:t>
            </a:r>
          </a:p>
          <a:p>
            <a:pPr lvl="4">
              <a:buFont typeface="Wingdings" panose="05000000000000000000" pitchFamily="2" charset="2"/>
              <a:buChar char="§"/>
            </a:pPr>
            <a:r>
              <a:rPr lang="en-US" dirty="0"/>
              <a:t>Container shipping revolution</a:t>
            </a:r>
          </a:p>
          <a:p>
            <a:pPr lvl="4">
              <a:buFont typeface="Wingdings" panose="05000000000000000000" pitchFamily="2" charset="2"/>
              <a:buChar char="§"/>
            </a:pPr>
            <a:r>
              <a:rPr lang="en-US" dirty="0"/>
              <a:t>Digital technologies in mobilité</a:t>
            </a:r>
          </a:p>
          <a:p>
            <a:pPr lvl="4">
              <a:buFont typeface="Wingdings" panose="05000000000000000000" pitchFamily="2" charset="2"/>
              <a:buChar char="§"/>
            </a:pPr>
            <a:r>
              <a:rPr lang="en-US" dirty="0"/>
              <a:t>Emergence of ride-hailing platforms</a:t>
            </a:r>
          </a:p>
          <a:p>
            <a:pPr marL="914400" lvl="2" indent="0">
              <a:buNone/>
            </a:pPr>
            <a:endParaRPr lang="en-US" dirty="0"/>
          </a:p>
          <a:p>
            <a:pPr marL="76196" indent="0">
              <a:buNone/>
            </a:pPr>
            <a:r>
              <a:rPr lang="en-US" sz="2208" dirty="0"/>
              <a:t>Africa (context) : </a:t>
            </a:r>
          </a:p>
          <a:p>
            <a:pPr lvl="4">
              <a:buFont typeface="Wingdings" panose="05000000000000000000" pitchFamily="2" charset="2"/>
              <a:buChar char="§"/>
            </a:pPr>
            <a:r>
              <a:rPr lang="en-US" dirty="0"/>
              <a:t>Croissance of régional corridors (e.g., Central African corridor)</a:t>
            </a:r>
          </a:p>
          <a:p>
            <a:pPr lvl="4">
              <a:buFont typeface="Wingdings" panose="05000000000000000000" pitchFamily="2" charset="2"/>
              <a:buChar char="§"/>
            </a:pPr>
            <a:r>
              <a:rPr lang="en-US" dirty="0"/>
              <a:t>Container ports : Douala, Matadi</a:t>
            </a:r>
          </a:p>
          <a:p>
            <a:pPr lvl="4">
              <a:buFont typeface="Wingdings" panose="05000000000000000000" pitchFamily="2" charset="2"/>
              <a:buChar char="§"/>
            </a:pPr>
            <a:r>
              <a:rPr lang="en-US" dirty="0"/>
              <a:t>Early adoption of mobile-based transport apps</a:t>
            </a:r>
          </a:p>
          <a:p>
            <a:pPr lvl="4">
              <a:buFont typeface="Wingdings" panose="05000000000000000000" pitchFamily="2" charset="2"/>
              <a:buChar char="§"/>
            </a:pPr>
            <a:r>
              <a:rPr lang="en-US" dirty="0"/>
              <a:t>Gradual expansion of modern bus et BRT attempts</a:t>
            </a:r>
          </a:p>
        </p:txBody>
      </p:sp>
      <p:pic>
        <p:nvPicPr>
          <p:cNvPr id="2050" name="Picture 2" descr="Driven by Digital: Enabling human-centred, intelligent transport | WSP">
            <a:extLst>
              <a:ext uri="{FF2B5EF4-FFF2-40B4-BE49-F238E27FC236}">
                <a16:creationId xmlns:a16="http://schemas.microsoft.com/office/drawing/2014/main" id="{72C73FEF-4245-A0EA-A9D7-1882123C4AD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2261036"/>
            <a:ext cx="4848754" cy="253751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Digital Infrastructure for Future-Proof Mobility (DITM) | RAI Vereniging">
            <a:extLst>
              <a:ext uri="{FF2B5EF4-FFF2-40B4-BE49-F238E27FC236}">
                <a16:creationId xmlns:a16="http://schemas.microsoft.com/office/drawing/2014/main" id="{09E8AE2A-8A77-729D-CBFB-7E4D8293D78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86131" y="4851962"/>
            <a:ext cx="2958623" cy="19579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1306655"/>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998416-9074-AA07-63D7-9E93F66822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980B0F-CEC2-6E7D-D5DB-8AEB1CF06300}"/>
              </a:ext>
            </a:extLst>
          </p:cNvPr>
          <p:cNvSpPr>
            <a:spLocks noGrp="1"/>
          </p:cNvSpPr>
          <p:nvPr>
            <p:ph type="title"/>
          </p:nvPr>
        </p:nvSpPr>
        <p:spPr>
          <a:xfrm>
            <a:off x="603252" y="539751"/>
            <a:ext cx="8977627" cy="717551"/>
          </a:xfrm>
        </p:spPr>
        <p:txBody>
          <a:bodyPr/>
          <a:lstStyle/>
          <a:p>
            <a:r>
              <a:rPr lang="en-US" dirty="0"/>
              <a:t>Évolution historique du transport</a:t>
            </a:r>
            <a:endParaRPr lang="pl-PL" b="1" dirty="0"/>
          </a:p>
        </p:txBody>
      </p:sp>
      <p:sp>
        <p:nvSpPr>
          <p:cNvPr id="3" name="Text Placeholder 2">
            <a:extLst>
              <a:ext uri="{FF2B5EF4-FFF2-40B4-BE49-F238E27FC236}">
                <a16:creationId xmlns:a16="http://schemas.microsoft.com/office/drawing/2014/main" id="{9A548759-89F2-5F77-51DC-DCF1FB27C308}"/>
              </a:ext>
            </a:extLst>
          </p:cNvPr>
          <p:cNvSpPr>
            <a:spLocks noGrp="1"/>
          </p:cNvSpPr>
          <p:nvPr>
            <p:ph type="body" sz="half" idx="1"/>
          </p:nvPr>
        </p:nvSpPr>
        <p:spPr>
          <a:xfrm>
            <a:off x="227682" y="1630682"/>
            <a:ext cx="11103488" cy="5059521"/>
          </a:xfrm>
        </p:spPr>
        <p:txBody>
          <a:bodyPr>
            <a:normAutofit/>
          </a:bodyPr>
          <a:lstStyle/>
          <a:p>
            <a:pPr>
              <a:buFont typeface="Wingdings" panose="05000000000000000000" pitchFamily="2" charset="2"/>
              <a:buChar char="§"/>
            </a:pPr>
            <a:r>
              <a:rPr lang="en-US" b="1" dirty="0"/>
              <a:t>Transition du transport africain : aujourd’hui et demain</a:t>
            </a:r>
          </a:p>
          <a:p>
            <a:pPr marL="1371600" lvl="3" indent="0">
              <a:buNone/>
            </a:pPr>
            <a:endParaRPr lang="en-US" dirty="0"/>
          </a:p>
          <a:p>
            <a:pPr marL="76196" indent="0">
              <a:buNone/>
            </a:pPr>
            <a:r>
              <a:rPr lang="de-DE" sz="2208" dirty="0" err="1"/>
              <a:t>Current African trends : </a:t>
            </a:r>
          </a:p>
          <a:p>
            <a:pPr lvl="4">
              <a:buFont typeface="Wingdings" panose="05000000000000000000" pitchFamily="2" charset="2"/>
              <a:buChar char="§"/>
            </a:pPr>
            <a:r>
              <a:rPr lang="en-US" dirty="0"/>
              <a:t>Rapide urbain population croissance</a:t>
            </a:r>
          </a:p>
          <a:p>
            <a:pPr lvl="4">
              <a:buFont typeface="Wingdings" panose="05000000000000000000" pitchFamily="2" charset="2"/>
              <a:buChar char="§"/>
            </a:pPr>
            <a:r>
              <a:rPr lang="en-US" dirty="0"/>
              <a:t>Expanding but strained route réseaux</a:t>
            </a:r>
          </a:p>
          <a:p>
            <a:pPr lvl="4">
              <a:buFont typeface="Wingdings" panose="05000000000000000000" pitchFamily="2" charset="2"/>
              <a:buChar char="§"/>
            </a:pPr>
            <a:r>
              <a:rPr lang="en-US" dirty="0"/>
              <a:t>Renewed interest in rail revival</a:t>
            </a:r>
          </a:p>
          <a:p>
            <a:pPr lvl="4">
              <a:buFont typeface="Wingdings" panose="05000000000000000000" pitchFamily="2" charset="2"/>
              <a:buChar char="§"/>
            </a:pPr>
            <a:r>
              <a:rPr lang="en-US" dirty="0"/>
              <a:t>Need for durable mobilité</a:t>
            </a:r>
          </a:p>
          <a:p>
            <a:pPr lvl="4">
              <a:buFont typeface="Wingdings" panose="05000000000000000000" pitchFamily="2" charset="2"/>
              <a:buChar char="§"/>
            </a:pPr>
            <a:r>
              <a:rPr lang="en-US" dirty="0"/>
              <a:t>Modernization of ports et aéroports</a:t>
            </a:r>
          </a:p>
          <a:p>
            <a:pPr lvl="4">
              <a:buFont typeface="Wingdings" panose="05000000000000000000" pitchFamily="2" charset="2"/>
              <a:buChar char="§"/>
            </a:pPr>
            <a:r>
              <a:rPr lang="en-US" dirty="0"/>
              <a:t>International investments in infrastructure</a:t>
            </a:r>
          </a:p>
          <a:p>
            <a:pPr marL="914400" lvl="2" indent="0">
              <a:buNone/>
            </a:pPr>
            <a:endParaRPr lang="en-US" dirty="0"/>
          </a:p>
          <a:p>
            <a:pPr marL="76196" indent="0">
              <a:buNone/>
            </a:pPr>
            <a:r>
              <a:rPr lang="en-US" sz="2208" dirty="0"/>
              <a:t>Exemples : </a:t>
            </a:r>
          </a:p>
          <a:p>
            <a:pPr lvl="4">
              <a:buFont typeface="Wingdings" panose="05000000000000000000" pitchFamily="2" charset="2"/>
              <a:buChar char="§"/>
            </a:pPr>
            <a:r>
              <a:rPr lang="en-US" dirty="0"/>
              <a:t>Kinshasa–Brazzaville bridge project (planned)</a:t>
            </a:r>
          </a:p>
          <a:p>
            <a:pPr lvl="4">
              <a:buFont typeface="Wingdings" panose="05000000000000000000" pitchFamily="2" charset="2"/>
              <a:buChar char="§"/>
            </a:pPr>
            <a:r>
              <a:rPr lang="en-US" dirty="0"/>
              <a:t>Nairobi SGR et hints of similar ambitions in Central Africa</a:t>
            </a:r>
          </a:p>
          <a:p>
            <a:pPr lvl="4">
              <a:buFont typeface="Wingdings" panose="05000000000000000000" pitchFamily="2" charset="2"/>
              <a:buChar char="§"/>
            </a:pPr>
            <a:r>
              <a:rPr lang="en-US" dirty="0"/>
              <a:t>Douala port modernization</a:t>
            </a:r>
          </a:p>
        </p:txBody>
      </p:sp>
      <p:pic>
        <p:nvPicPr>
          <p:cNvPr id="3074" name="Picture 2" descr="Urban growth rate in Africa | GRID-Arendal">
            <a:extLst>
              <a:ext uri="{FF2B5EF4-FFF2-40B4-BE49-F238E27FC236}">
                <a16:creationId xmlns:a16="http://schemas.microsoft.com/office/drawing/2014/main" id="{A5C585B0-AC5A-C8DE-06D2-D9763F34D8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8474" y="3273879"/>
            <a:ext cx="5674775" cy="35263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2529660"/>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F67151-5289-0FAF-BCCA-BF022559AC07}"/>
            </a:ext>
          </a:extLst>
        </p:cNvPr>
        <p:cNvGrpSpPr/>
        <p:nvPr/>
      </p:nvGrpSpPr>
      <p:grpSpPr>
        <a:xfrm>
          <a:off x="0" y="0"/>
          <a:ext cx="0" cy="0"/>
          <a:chOff x="0" y="0"/>
          <a:chExt cx="0" cy="0"/>
        </a:xfrm>
      </p:grpSpPr>
      <p:sp>
        <p:nvSpPr>
          <p:cNvPr id="7" name="Pfeil: Fünfeck 6">
            <a:extLst>
              <a:ext uri="{FF2B5EF4-FFF2-40B4-BE49-F238E27FC236}">
                <a16:creationId xmlns:a16="http://schemas.microsoft.com/office/drawing/2014/main" id="{2FB90B98-81C1-6740-556D-C8306E0F7EEC}"/>
              </a:ext>
            </a:extLst>
          </p:cNvPr>
          <p:cNvSpPr/>
          <p:nvPr/>
        </p:nvSpPr>
        <p:spPr>
          <a:xfrm>
            <a:off x="1275347" y="2647765"/>
            <a:ext cx="9202153" cy="484632"/>
          </a:xfrm>
          <a:prstGeom prst="homePlate">
            <a:avLst/>
          </a:prstGeom>
          <a:solidFill>
            <a:srgbClr val="FFC000"/>
          </a:solidFill>
          <a:ln>
            <a:solidFill>
              <a:srgbClr val="B4351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le 1">
            <a:extLst>
              <a:ext uri="{FF2B5EF4-FFF2-40B4-BE49-F238E27FC236}">
                <a16:creationId xmlns:a16="http://schemas.microsoft.com/office/drawing/2014/main" id="{CBA9736C-6357-C854-1EEA-72F67EE9CEF2}"/>
              </a:ext>
            </a:extLst>
          </p:cNvPr>
          <p:cNvSpPr>
            <a:spLocks noGrp="1"/>
          </p:cNvSpPr>
          <p:nvPr>
            <p:ph type="title"/>
          </p:nvPr>
        </p:nvSpPr>
        <p:spPr>
          <a:xfrm>
            <a:off x="603252" y="539751"/>
            <a:ext cx="8977627" cy="717551"/>
          </a:xfrm>
        </p:spPr>
        <p:txBody>
          <a:bodyPr/>
          <a:lstStyle/>
          <a:p>
            <a:r>
              <a:rPr lang="pl-PL" dirty="0"/>
              <a:t>Introduction aux systèmes de transportPlan :</a:t>
            </a:r>
            <a:br>
              <a:rPr lang="de-DE" dirty="0"/>
            </a:br>
            <a:br>
              <a:rPr lang="de-DE" dirty="0"/>
            </a:br>
            <a:endParaRPr lang="pl-PL" b="1" dirty="0"/>
          </a:p>
        </p:txBody>
      </p:sp>
      <p:sp>
        <p:nvSpPr>
          <p:cNvPr id="3" name="Text Placeholder 2">
            <a:extLst>
              <a:ext uri="{FF2B5EF4-FFF2-40B4-BE49-F238E27FC236}">
                <a16:creationId xmlns:a16="http://schemas.microsoft.com/office/drawing/2014/main" id="{2EF3D1BD-0BCD-49CF-D988-DF2965D11102}"/>
              </a:ext>
            </a:extLst>
          </p:cNvPr>
          <p:cNvSpPr>
            <a:spLocks noGrp="1"/>
          </p:cNvSpPr>
          <p:nvPr>
            <p:ph type="body" sz="half" idx="1"/>
          </p:nvPr>
        </p:nvSpPr>
        <p:spPr>
          <a:xfrm>
            <a:off x="987358" y="2135507"/>
            <a:ext cx="10217284" cy="3789043"/>
          </a:xfrm>
        </p:spPr>
        <p:txBody>
          <a:bodyPr vert="horz" lIns="45719" tIns="45720" rIns="45719" bIns="45720" rtlCol="0" anchor="t">
            <a:normAutofit/>
          </a:bodyPr>
          <a:lstStyle/>
          <a:p>
            <a:pPr marL="304165" indent="-304165">
              <a:buFont typeface="Wingdings" panose="05000000000000000000" pitchFamily="2" charset="2"/>
              <a:buChar char="§"/>
            </a:pPr>
            <a:r>
              <a:rPr lang="en-US" dirty="0"/>
              <a:t>Aperçu des systèmes de transport</a:t>
            </a:r>
            <a:endParaRPr lang="de-DE" dirty="0"/>
          </a:p>
          <a:p>
            <a:pPr marL="304165" indent="-304165">
              <a:buFont typeface="Wingdings" panose="05000000000000000000" pitchFamily="2" charset="2"/>
              <a:buChar char="§"/>
            </a:pPr>
            <a:r>
              <a:rPr lang="en-US" dirty="0"/>
              <a:t>Évolution historique</a:t>
            </a:r>
          </a:p>
          <a:p>
            <a:pPr marL="304165" indent="-304165">
              <a:buFont typeface="Wingdings" panose="05000000000000000000" pitchFamily="2" charset="2"/>
              <a:buChar char="§"/>
            </a:pPr>
            <a:r>
              <a:rPr lang="en-US" dirty="0"/>
              <a:t>Composants : infrastructure, véhicules, usagers</a:t>
            </a:r>
          </a:p>
          <a:p>
            <a:pPr marL="304165" indent="-304165">
              <a:buFont typeface="Wingdings" panose="05000000000000000000" pitchFamily="2" charset="2"/>
              <a:buChar char="§"/>
            </a:pPr>
            <a:r>
              <a:rPr lang="en-US" dirty="0"/>
              <a:t>Importance socio-économique</a:t>
            </a:r>
          </a:p>
          <a:p>
            <a:pPr marL="304165" indent="-304165">
              <a:buFont typeface="Wingdings" panose="05000000000000000000" pitchFamily="2" charset="2"/>
              <a:buChar char="§"/>
            </a:pPr>
            <a:r>
              <a:rPr lang="en-US" dirty="0"/>
              <a:t>Études de cas : rôle dans l’urbanisation et la mondialisation</a:t>
            </a:r>
          </a:p>
          <a:p>
            <a:pPr marL="0" indent="0">
              <a:buNone/>
            </a:pPr>
            <a:endParaRPr lang="en-US" dirty="0"/>
          </a:p>
        </p:txBody>
      </p:sp>
    </p:spTree>
    <p:extLst>
      <p:ext uri="{BB962C8B-B14F-4D97-AF65-F5344CB8AC3E}">
        <p14:creationId xmlns:p14="http://schemas.microsoft.com/office/powerpoint/2010/main" val="1055933501"/>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34CFFC-5E34-5ACE-4B03-234952CE85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AE7487-4397-FC98-D147-5FD3788DAA22}"/>
              </a:ext>
            </a:extLst>
          </p:cNvPr>
          <p:cNvSpPr>
            <a:spLocks noGrp="1"/>
          </p:cNvSpPr>
          <p:nvPr>
            <p:ph type="title"/>
          </p:nvPr>
        </p:nvSpPr>
        <p:spPr>
          <a:xfrm>
            <a:off x="127999" y="539751"/>
            <a:ext cx="8977627" cy="717551"/>
          </a:xfrm>
        </p:spPr>
        <p:txBody>
          <a:bodyPr/>
          <a:lstStyle/>
          <a:p>
            <a:r>
              <a:rPr lang="de-DE" dirty="0" err="1"/>
              <a:t>Composants : infrastructure, véhicules, usagers</a:t>
            </a:r>
            <a:endParaRPr lang="pl-PL" b="1" dirty="0"/>
          </a:p>
        </p:txBody>
      </p:sp>
      <p:sp>
        <p:nvSpPr>
          <p:cNvPr id="3" name="Text Placeholder 2">
            <a:extLst>
              <a:ext uri="{FF2B5EF4-FFF2-40B4-BE49-F238E27FC236}">
                <a16:creationId xmlns:a16="http://schemas.microsoft.com/office/drawing/2014/main" id="{609ABD93-DF6A-11A4-8EE2-14ABC237697B}"/>
              </a:ext>
            </a:extLst>
          </p:cNvPr>
          <p:cNvSpPr>
            <a:spLocks noGrp="1"/>
          </p:cNvSpPr>
          <p:nvPr>
            <p:ph type="body" sz="half" idx="1"/>
          </p:nvPr>
        </p:nvSpPr>
        <p:spPr>
          <a:xfrm>
            <a:off x="227682" y="1630682"/>
            <a:ext cx="11103488" cy="5059521"/>
          </a:xfrm>
        </p:spPr>
        <p:txBody>
          <a:bodyPr>
            <a:normAutofit/>
          </a:bodyPr>
          <a:lstStyle/>
          <a:p>
            <a:pPr>
              <a:buFont typeface="Wingdings" panose="05000000000000000000" pitchFamily="2" charset="2"/>
              <a:buChar char="§"/>
            </a:pPr>
            <a:r>
              <a:rPr lang="en-US" b="1" dirty="0"/>
              <a:t>Transport Système Composants : The Big Picture</a:t>
            </a:r>
          </a:p>
          <a:p>
            <a:pPr marL="1371600" lvl="3" indent="0">
              <a:buNone/>
            </a:pPr>
            <a:endParaRPr lang="en-US" dirty="0"/>
          </a:p>
          <a:p>
            <a:pPr marL="76196" indent="0">
              <a:buNone/>
            </a:pPr>
            <a:r>
              <a:rPr lang="en-US" sz="1840" dirty="0"/>
              <a:t>A complete transport système includes : </a:t>
            </a:r>
          </a:p>
          <a:p>
            <a:pPr marL="715963" lvl="5" indent="360363">
              <a:buFont typeface="+mj-lt"/>
              <a:buAutoNum type="arabicPeriod"/>
            </a:pPr>
            <a:r>
              <a:rPr lang="en-US" dirty="0"/>
              <a:t>Infrastructure</a:t>
            </a:r>
          </a:p>
          <a:p>
            <a:pPr marL="715963" lvl="5" indent="360363">
              <a:buFont typeface="+mj-lt"/>
              <a:buAutoNum type="arabicPeriod"/>
            </a:pPr>
            <a:r>
              <a:rPr lang="en-US" dirty="0"/>
              <a:t>Véhicules</a:t>
            </a:r>
          </a:p>
          <a:p>
            <a:pPr marL="715963" lvl="5" indent="360363">
              <a:buFont typeface="+mj-lt"/>
              <a:buAutoNum type="arabicPeriod"/>
            </a:pPr>
            <a:r>
              <a:rPr lang="en-US" dirty="0"/>
              <a:t>Usagers</a:t>
            </a:r>
          </a:p>
          <a:p>
            <a:pPr marL="715963" lvl="5" indent="360363">
              <a:buFont typeface="+mj-lt"/>
              <a:buAutoNum type="arabicPeriod"/>
            </a:pPr>
            <a:r>
              <a:rPr lang="en-US" dirty="0"/>
              <a:t>Supporting institutions et politiques</a:t>
            </a:r>
          </a:p>
          <a:p>
            <a:pPr marL="0" lvl="4" indent="0">
              <a:buNone/>
            </a:pPr>
            <a:endParaRPr lang="en-US" dirty="0"/>
          </a:p>
          <a:p>
            <a:pPr marL="0" lvl="4" indent="0">
              <a:buNone/>
            </a:pPr>
            <a:r>
              <a:rPr lang="en-US" dirty="0"/>
              <a:t>These composants work together to ensure mobilité.</a:t>
            </a:r>
          </a:p>
        </p:txBody>
      </p:sp>
      <p:pic>
        <p:nvPicPr>
          <p:cNvPr id="7" name="Grafik 6">
            <a:extLst>
              <a:ext uri="{FF2B5EF4-FFF2-40B4-BE49-F238E27FC236}">
                <a16:creationId xmlns:a16="http://schemas.microsoft.com/office/drawing/2014/main" id="{DE7FFFB6-EA63-EBBE-C6E0-0D7BCF9A3326}"/>
              </a:ext>
            </a:extLst>
          </p:cNvPr>
          <p:cNvPicPr>
            <a:picLocks noChangeAspect="1"/>
          </p:cNvPicPr>
          <p:nvPr/>
        </p:nvPicPr>
        <p:blipFill>
          <a:blip r:embed="rId3"/>
          <a:stretch>
            <a:fillRect/>
          </a:stretch>
        </p:blipFill>
        <p:spPr>
          <a:xfrm>
            <a:off x="5698448" y="2213810"/>
            <a:ext cx="5498824" cy="4561271"/>
          </a:xfrm>
          <a:prstGeom prst="rect">
            <a:avLst/>
          </a:prstGeom>
        </p:spPr>
      </p:pic>
      <p:pic>
        <p:nvPicPr>
          <p:cNvPr id="8" name="Grafik 7">
            <a:extLst>
              <a:ext uri="{FF2B5EF4-FFF2-40B4-BE49-F238E27FC236}">
                <a16:creationId xmlns:a16="http://schemas.microsoft.com/office/drawing/2014/main" id="{6A368055-5A6B-E028-61C4-8EE6354F7B25}"/>
              </a:ext>
            </a:extLst>
          </p:cNvPr>
          <p:cNvPicPr>
            <a:picLocks noChangeAspect="1"/>
          </p:cNvPicPr>
          <p:nvPr/>
        </p:nvPicPr>
        <p:blipFill>
          <a:blip r:embed="rId4"/>
          <a:stretch>
            <a:fillRect/>
          </a:stretch>
        </p:blipFill>
        <p:spPr>
          <a:xfrm>
            <a:off x="5779426" y="5769991"/>
            <a:ext cx="1646213" cy="962651"/>
          </a:xfrm>
          <a:prstGeom prst="rect">
            <a:avLst/>
          </a:prstGeom>
        </p:spPr>
      </p:pic>
      <p:pic>
        <p:nvPicPr>
          <p:cNvPr id="9" name="Grafik 8">
            <a:extLst>
              <a:ext uri="{FF2B5EF4-FFF2-40B4-BE49-F238E27FC236}">
                <a16:creationId xmlns:a16="http://schemas.microsoft.com/office/drawing/2014/main" id="{68F23C58-7910-58D2-0B27-EA29273CCF4F}"/>
              </a:ext>
            </a:extLst>
          </p:cNvPr>
          <p:cNvPicPr>
            <a:picLocks noChangeAspect="1"/>
          </p:cNvPicPr>
          <p:nvPr/>
        </p:nvPicPr>
        <p:blipFill>
          <a:blip r:embed="rId5"/>
          <a:stretch>
            <a:fillRect/>
          </a:stretch>
        </p:blipFill>
        <p:spPr>
          <a:xfrm>
            <a:off x="7303419" y="4813483"/>
            <a:ext cx="760390" cy="810788"/>
          </a:xfrm>
          <a:prstGeom prst="rect">
            <a:avLst/>
          </a:prstGeom>
        </p:spPr>
      </p:pic>
      <p:pic>
        <p:nvPicPr>
          <p:cNvPr id="10" name="Grafik 9">
            <a:extLst>
              <a:ext uri="{FF2B5EF4-FFF2-40B4-BE49-F238E27FC236}">
                <a16:creationId xmlns:a16="http://schemas.microsoft.com/office/drawing/2014/main" id="{69C514AF-B33B-A6D4-F8F3-6A4828C15E2E}"/>
              </a:ext>
            </a:extLst>
          </p:cNvPr>
          <p:cNvPicPr>
            <a:picLocks noChangeAspect="1"/>
          </p:cNvPicPr>
          <p:nvPr/>
        </p:nvPicPr>
        <p:blipFill>
          <a:blip r:embed="rId6"/>
          <a:stretch>
            <a:fillRect/>
          </a:stretch>
        </p:blipFill>
        <p:spPr>
          <a:xfrm>
            <a:off x="10481048" y="5815570"/>
            <a:ext cx="611381" cy="917072"/>
          </a:xfrm>
          <a:prstGeom prst="rect">
            <a:avLst/>
          </a:prstGeom>
        </p:spPr>
      </p:pic>
      <p:pic>
        <p:nvPicPr>
          <p:cNvPr id="11" name="Picture 2" descr="Uganda motorcyle taxis skirt traffic, but also make it worse - CSMonitor.com">
            <a:extLst>
              <a:ext uri="{FF2B5EF4-FFF2-40B4-BE49-F238E27FC236}">
                <a16:creationId xmlns:a16="http://schemas.microsoft.com/office/drawing/2014/main" id="{417683B7-5D44-6702-A52E-4919D24C9524}"/>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32685" y="4649574"/>
            <a:ext cx="3188260" cy="2125507"/>
          </a:xfrm>
          <a:prstGeom prst="rect">
            <a:avLst/>
          </a:prstGeom>
          <a:noFill/>
          <a:extLst>
            <a:ext uri="{909E8E84-426E-40DD-AFC4-6F175D3DCCD1}">
              <a14:hiddenFill xmlns:a14="http://schemas.microsoft.com/office/drawing/2010/main">
                <a:solidFill>
                  <a:srgbClr val="FFFFFF"/>
                </a:solidFill>
              </a14:hiddenFill>
            </a:ext>
          </a:extLst>
        </p:spPr>
      </p:pic>
      <p:sp>
        <p:nvSpPr>
          <p:cNvPr id="12" name="Textfeld 11">
            <a:extLst>
              <a:ext uri="{FF2B5EF4-FFF2-40B4-BE49-F238E27FC236}">
                <a16:creationId xmlns:a16="http://schemas.microsoft.com/office/drawing/2014/main" id="{72925762-E5D1-BF5E-8784-B919979493E9}"/>
              </a:ext>
            </a:extLst>
          </p:cNvPr>
          <p:cNvSpPr txBox="1"/>
          <p:nvPr/>
        </p:nvSpPr>
        <p:spPr>
          <a:xfrm>
            <a:off x="2490570" y="4649574"/>
            <a:ext cx="1412751" cy="646331"/>
          </a:xfrm>
          <a:prstGeom prst="rect">
            <a:avLst/>
          </a:prstGeom>
          <a:noFill/>
        </p:spPr>
        <p:txBody>
          <a:bodyPr wrap="square" rtlCol="0">
            <a:spAutoFit/>
          </a:bodyPr>
          <a:lstStyle/>
          <a:p>
            <a:r>
              <a:rPr lang="de-DE" dirty="0">
                <a:solidFill>
                  <a:schemeClr val="bg1"/>
                </a:solidFill>
              </a:rPr>
              <a:t>Uganda-Kampala</a:t>
            </a:r>
          </a:p>
        </p:txBody>
      </p:sp>
    </p:spTree>
    <p:extLst>
      <p:ext uri="{BB962C8B-B14F-4D97-AF65-F5344CB8AC3E}">
        <p14:creationId xmlns:p14="http://schemas.microsoft.com/office/powerpoint/2010/main" val="1355835065"/>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7673AB-3E03-63BF-0F66-3C04141302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84912F-3055-4A22-9D43-9CA0DDC04A09}"/>
              </a:ext>
            </a:extLst>
          </p:cNvPr>
          <p:cNvSpPr>
            <a:spLocks noGrp="1"/>
          </p:cNvSpPr>
          <p:nvPr>
            <p:ph type="title"/>
          </p:nvPr>
        </p:nvSpPr>
        <p:spPr>
          <a:xfrm>
            <a:off x="127999" y="539751"/>
            <a:ext cx="8977627" cy="717551"/>
          </a:xfrm>
        </p:spPr>
        <p:txBody>
          <a:bodyPr/>
          <a:lstStyle/>
          <a:p>
            <a:r>
              <a:rPr lang="de-DE" dirty="0" err="1"/>
              <a:t>Composants : infrastructure, véhicules, usagers</a:t>
            </a:r>
            <a:endParaRPr lang="pl-PL" b="1" dirty="0"/>
          </a:p>
        </p:txBody>
      </p:sp>
      <p:sp>
        <p:nvSpPr>
          <p:cNvPr id="3" name="Text Placeholder 2">
            <a:extLst>
              <a:ext uri="{FF2B5EF4-FFF2-40B4-BE49-F238E27FC236}">
                <a16:creationId xmlns:a16="http://schemas.microsoft.com/office/drawing/2014/main" id="{1912B503-A995-9414-B45C-A9BCE21D8A0C}"/>
              </a:ext>
            </a:extLst>
          </p:cNvPr>
          <p:cNvSpPr>
            <a:spLocks noGrp="1"/>
          </p:cNvSpPr>
          <p:nvPr>
            <p:ph type="body" sz="half" idx="1"/>
          </p:nvPr>
        </p:nvSpPr>
        <p:spPr>
          <a:xfrm>
            <a:off x="227682" y="1630682"/>
            <a:ext cx="11103488" cy="5059521"/>
          </a:xfrm>
        </p:spPr>
        <p:txBody>
          <a:bodyPr>
            <a:normAutofit lnSpcReduction="10000"/>
          </a:bodyPr>
          <a:lstStyle/>
          <a:p>
            <a:pPr>
              <a:buFont typeface="Wingdings" panose="05000000000000000000" pitchFamily="2" charset="2"/>
              <a:buChar char="§"/>
            </a:pPr>
            <a:r>
              <a:rPr lang="en-US" b="1" dirty="0"/>
              <a:t>Infrastructure : The Foundation of Mobilité</a:t>
            </a:r>
          </a:p>
          <a:p>
            <a:pPr marL="1371600" lvl="3" indent="0">
              <a:buNone/>
            </a:pPr>
            <a:endParaRPr lang="en-US" dirty="0"/>
          </a:p>
          <a:p>
            <a:pPr marL="76196" indent="0">
              <a:buNone/>
            </a:pPr>
            <a:r>
              <a:rPr lang="de-DE" sz="1840" dirty="0" err="1"/>
              <a:t>Types of transport infrastructure : </a:t>
            </a:r>
          </a:p>
          <a:p>
            <a:pPr marL="1001713" lvl="5" indent="-285750">
              <a:buFont typeface="Wingdings" panose="05000000000000000000" pitchFamily="2" charset="2"/>
              <a:buChar char="§"/>
            </a:pPr>
            <a:r>
              <a:rPr lang="en-US" dirty="0"/>
              <a:t>Routes et Autoroutes</a:t>
            </a:r>
          </a:p>
          <a:p>
            <a:pPr marL="1001713" lvl="5" indent="-285750">
              <a:buFont typeface="Wingdings" panose="05000000000000000000" pitchFamily="2" charset="2"/>
              <a:buChar char="§"/>
            </a:pPr>
            <a:r>
              <a:rPr lang="en-US" dirty="0"/>
              <a:t>Chemins de fer</a:t>
            </a:r>
          </a:p>
          <a:p>
            <a:pPr marL="1001713" lvl="5" indent="-285750">
              <a:buFont typeface="Wingdings" panose="05000000000000000000" pitchFamily="2" charset="2"/>
              <a:buChar char="§"/>
            </a:pPr>
            <a:r>
              <a:rPr lang="en-US" dirty="0"/>
              <a:t>Ports et Voies navigables</a:t>
            </a:r>
          </a:p>
          <a:p>
            <a:pPr marL="1001713" lvl="5" indent="-285750">
              <a:buFont typeface="Wingdings" panose="05000000000000000000" pitchFamily="2" charset="2"/>
              <a:buChar char="§"/>
            </a:pPr>
            <a:r>
              <a:rPr lang="en-US" dirty="0"/>
              <a:t>Aéroports</a:t>
            </a:r>
          </a:p>
          <a:p>
            <a:pPr marL="1001713" lvl="5" indent="-285750">
              <a:buFont typeface="Wingdings" panose="05000000000000000000" pitchFamily="2" charset="2"/>
              <a:buChar char="§"/>
            </a:pPr>
            <a:r>
              <a:rPr lang="en-US" dirty="0"/>
              <a:t>Terminaux et Gares</a:t>
            </a:r>
          </a:p>
          <a:p>
            <a:pPr marL="715963" lvl="5" indent="0">
              <a:buNone/>
            </a:pPr>
            <a:endParaRPr lang="en-US" dirty="0"/>
          </a:p>
          <a:p>
            <a:pPr marL="0" lvl="4" indent="0">
              <a:buNone/>
            </a:pPr>
            <a:r>
              <a:rPr lang="de-DE" dirty="0"/>
              <a:t>Mondial Context :</a:t>
            </a:r>
          </a:p>
          <a:p>
            <a:pPr marL="1001713" lvl="5" indent="-285750">
              <a:buFont typeface="Wingdings" panose="05000000000000000000" pitchFamily="2" charset="2"/>
              <a:buChar char="§"/>
            </a:pPr>
            <a:r>
              <a:rPr lang="en-US" dirty="0"/>
              <a:t>High-density, well-maintained réseaux</a:t>
            </a:r>
          </a:p>
          <a:p>
            <a:pPr marL="1001713" lvl="5" indent="-285750">
              <a:buFont typeface="Wingdings" panose="05000000000000000000" pitchFamily="2" charset="2"/>
              <a:buChar char="§"/>
            </a:pPr>
            <a:r>
              <a:rPr lang="en-US" dirty="0"/>
              <a:t>Integrated multimodal systemsRoads et Autoroutes</a:t>
            </a:r>
          </a:p>
          <a:p>
            <a:pPr marL="0" lvl="4" indent="0">
              <a:buNone/>
            </a:pPr>
            <a:r>
              <a:rPr lang="de-DE" dirty="0"/>
              <a:t>African Context :</a:t>
            </a:r>
          </a:p>
          <a:p>
            <a:pPr marL="1001713" lvl="5" indent="-285750">
              <a:buFont typeface="Wingdings" panose="05000000000000000000" pitchFamily="2" charset="2"/>
              <a:buChar char="§"/>
            </a:pPr>
            <a:r>
              <a:rPr lang="en-US" dirty="0"/>
              <a:t>Uneven route distribution</a:t>
            </a:r>
          </a:p>
          <a:p>
            <a:pPr marL="1001713" lvl="5" indent="-285750">
              <a:buFont typeface="Wingdings" panose="05000000000000000000" pitchFamily="2" charset="2"/>
              <a:buChar char="§"/>
            </a:pPr>
            <a:r>
              <a:rPr lang="en-US" dirty="0"/>
              <a:t>Limité rail coverage</a:t>
            </a:r>
          </a:p>
          <a:p>
            <a:pPr marL="1001713" lvl="5" indent="-285750">
              <a:buFont typeface="Wingdings" panose="05000000000000000000" pitchFamily="2" charset="2"/>
              <a:buChar char="§"/>
            </a:pPr>
            <a:r>
              <a:rPr lang="en-US" dirty="0"/>
              <a:t>Clé ports serving landlocked régions</a:t>
            </a:r>
          </a:p>
          <a:p>
            <a:pPr marL="1001713" lvl="5" indent="-285750">
              <a:buFont typeface="Wingdings" panose="05000000000000000000" pitchFamily="2" charset="2"/>
              <a:buChar char="§"/>
            </a:pPr>
            <a:r>
              <a:rPr lang="en-US" dirty="0"/>
              <a:t>Reliance on rivers for transport (e.g., Congo River) </a:t>
            </a:r>
          </a:p>
          <a:p>
            <a:pPr marL="0" lvl="4" indent="0">
              <a:buNone/>
            </a:pPr>
            <a:endParaRPr lang="en-US" dirty="0"/>
          </a:p>
        </p:txBody>
      </p:sp>
      <p:pic>
        <p:nvPicPr>
          <p:cNvPr id="6" name="Grafik 5">
            <a:extLst>
              <a:ext uri="{FF2B5EF4-FFF2-40B4-BE49-F238E27FC236}">
                <a16:creationId xmlns:a16="http://schemas.microsoft.com/office/drawing/2014/main" id="{F1D69DE1-E3EF-8FFB-C371-C32CA40C8A4D}"/>
              </a:ext>
            </a:extLst>
          </p:cNvPr>
          <p:cNvPicPr>
            <a:picLocks noChangeAspect="1"/>
          </p:cNvPicPr>
          <p:nvPr/>
        </p:nvPicPr>
        <p:blipFill>
          <a:blip r:embed="rId3"/>
          <a:stretch>
            <a:fillRect/>
          </a:stretch>
        </p:blipFill>
        <p:spPr>
          <a:xfrm>
            <a:off x="6655182" y="3465204"/>
            <a:ext cx="5461664" cy="3392796"/>
          </a:xfrm>
          <a:prstGeom prst="rect">
            <a:avLst/>
          </a:prstGeom>
        </p:spPr>
      </p:pic>
    </p:spTree>
    <p:extLst>
      <p:ext uri="{BB962C8B-B14F-4D97-AF65-F5344CB8AC3E}">
        <p14:creationId xmlns:p14="http://schemas.microsoft.com/office/powerpoint/2010/main" val="3070798455"/>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2A8FC6-6D03-6F35-5595-3C44066FEC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A6B71B-EE35-9059-1061-754D4230FC8B}"/>
              </a:ext>
            </a:extLst>
          </p:cNvPr>
          <p:cNvSpPr>
            <a:spLocks noGrp="1"/>
          </p:cNvSpPr>
          <p:nvPr>
            <p:ph type="title"/>
          </p:nvPr>
        </p:nvSpPr>
        <p:spPr>
          <a:xfrm>
            <a:off x="127999" y="539751"/>
            <a:ext cx="8977627" cy="717551"/>
          </a:xfrm>
        </p:spPr>
        <p:txBody>
          <a:bodyPr/>
          <a:lstStyle/>
          <a:p>
            <a:r>
              <a:rPr lang="de-DE" dirty="0" err="1"/>
              <a:t>Composants : infrastructure, véhicules, usagers</a:t>
            </a:r>
            <a:endParaRPr lang="pl-PL" b="1" dirty="0"/>
          </a:p>
        </p:txBody>
      </p:sp>
      <p:sp>
        <p:nvSpPr>
          <p:cNvPr id="3" name="Text Placeholder 2">
            <a:extLst>
              <a:ext uri="{FF2B5EF4-FFF2-40B4-BE49-F238E27FC236}">
                <a16:creationId xmlns:a16="http://schemas.microsoft.com/office/drawing/2014/main" id="{B481FA57-20AE-F717-1A3E-6EF0BD3D0585}"/>
              </a:ext>
            </a:extLst>
          </p:cNvPr>
          <p:cNvSpPr>
            <a:spLocks noGrp="1"/>
          </p:cNvSpPr>
          <p:nvPr>
            <p:ph type="body" sz="half" idx="1"/>
          </p:nvPr>
        </p:nvSpPr>
        <p:spPr>
          <a:xfrm>
            <a:off x="227682" y="1630682"/>
            <a:ext cx="11103488" cy="5059521"/>
          </a:xfrm>
        </p:spPr>
        <p:txBody>
          <a:bodyPr>
            <a:normAutofit fontScale="85000" lnSpcReduction="20000"/>
          </a:bodyPr>
          <a:lstStyle/>
          <a:p>
            <a:pPr>
              <a:buFont typeface="Wingdings" panose="05000000000000000000" pitchFamily="2" charset="2"/>
              <a:buChar char="§"/>
            </a:pPr>
            <a:r>
              <a:rPr lang="en-US" b="1" dirty="0"/>
              <a:t>Véhicules : Tools for Movement</a:t>
            </a:r>
          </a:p>
          <a:p>
            <a:pPr marL="1371600" lvl="3" indent="0">
              <a:buNone/>
            </a:pPr>
            <a:endParaRPr lang="en-US" dirty="0"/>
          </a:p>
          <a:p>
            <a:pPr marL="457200" lvl="1" indent="0">
              <a:buNone/>
            </a:pPr>
            <a:r>
              <a:rPr lang="en-US" dirty="0"/>
              <a:t>Categories of véhicules :</a:t>
            </a:r>
          </a:p>
          <a:p>
            <a:pPr marL="1371600" lvl="2" indent="-457200">
              <a:buFont typeface="Wingdings" panose="05000000000000000000" pitchFamily="2" charset="2"/>
              <a:buChar char="§"/>
            </a:pPr>
            <a:r>
              <a:rPr lang="en-US" dirty="0"/>
              <a:t>Véhicules privés</a:t>
            </a:r>
          </a:p>
          <a:p>
            <a:pPr marL="1371600" lvl="2" indent="-457200">
              <a:buFont typeface="Wingdings" panose="05000000000000000000" pitchFamily="2" charset="2"/>
              <a:buChar char="§"/>
            </a:pPr>
            <a:r>
              <a:rPr lang="en-US" dirty="0"/>
              <a:t>Véhicules de transport public (bus, minibuses)</a:t>
            </a:r>
          </a:p>
          <a:p>
            <a:pPr marL="1371600" lvl="2" indent="-457200">
              <a:buFont typeface="Wingdings" panose="05000000000000000000" pitchFamily="2" charset="2"/>
              <a:buChar char="§"/>
            </a:pPr>
            <a:r>
              <a:rPr lang="en-US" dirty="0"/>
              <a:t>Véhicules de fret</a:t>
            </a:r>
          </a:p>
          <a:p>
            <a:pPr marL="1371600" lvl="2" indent="-457200">
              <a:buFont typeface="Wingdings" panose="05000000000000000000" pitchFamily="2" charset="2"/>
              <a:buChar char="§"/>
            </a:pPr>
            <a:r>
              <a:rPr lang="en-US" dirty="0"/>
              <a:t>Modes non motorisés (vélos, carts)</a:t>
            </a:r>
          </a:p>
          <a:p>
            <a:pPr marL="1371600" lvl="2" indent="-457200">
              <a:buFont typeface="Wingdings" panose="05000000000000000000" pitchFamily="2" charset="2"/>
              <a:buChar char="§"/>
            </a:pPr>
            <a:r>
              <a:rPr lang="en-US" dirty="0"/>
              <a:t>Eau and air transport véhicules</a:t>
            </a:r>
          </a:p>
          <a:p>
            <a:pPr marL="1371600" lvl="2" indent="-457200">
              <a:buFont typeface="Wingdings" panose="05000000000000000000" pitchFamily="2" charset="2"/>
              <a:buChar char="§"/>
            </a:pPr>
            <a:endParaRPr lang="en-US" dirty="0"/>
          </a:p>
          <a:p>
            <a:pPr marL="457200" lvl="1" indent="0">
              <a:buNone/>
            </a:pPr>
            <a:r>
              <a:rPr lang="en-US" dirty="0"/>
              <a:t>Mondial Trends :</a:t>
            </a:r>
          </a:p>
          <a:p>
            <a:pPr marL="1371600" lvl="2" indent="-457200">
              <a:buFont typeface="Wingdings" panose="05000000000000000000" pitchFamily="2" charset="2"/>
              <a:buChar char="§"/>
            </a:pPr>
            <a:r>
              <a:rPr lang="en-US" dirty="0"/>
              <a:t>Electrification (EVs)</a:t>
            </a:r>
          </a:p>
          <a:p>
            <a:pPr marL="1371600" lvl="2" indent="-457200">
              <a:buFont typeface="Wingdings" panose="05000000000000000000" pitchFamily="2" charset="2"/>
              <a:buChar char="§"/>
            </a:pPr>
            <a:r>
              <a:rPr lang="en-US" dirty="0"/>
              <a:t>High-capacity bus et trains</a:t>
            </a:r>
          </a:p>
          <a:p>
            <a:pPr marL="1371600" lvl="2" indent="-457200">
              <a:buFont typeface="Wingdings" panose="05000000000000000000" pitchFamily="2" charset="2"/>
              <a:buChar char="§"/>
            </a:pPr>
            <a:r>
              <a:rPr lang="en-US" dirty="0"/>
              <a:t>Modern logistique fleets</a:t>
            </a:r>
          </a:p>
          <a:p>
            <a:pPr marL="914400" lvl="2" indent="0">
              <a:buNone/>
            </a:pPr>
            <a:endParaRPr lang="en-US" dirty="0"/>
          </a:p>
          <a:p>
            <a:pPr marL="457200" lvl="1" indent="0">
              <a:buNone/>
            </a:pPr>
            <a:r>
              <a:rPr lang="en-US" dirty="0"/>
              <a:t>African Trends :</a:t>
            </a:r>
          </a:p>
          <a:p>
            <a:pPr marL="1371600" lvl="2" indent="-457200">
              <a:buFont typeface="Wingdings" panose="05000000000000000000" pitchFamily="2" charset="2"/>
              <a:buChar char="§"/>
            </a:pPr>
            <a:r>
              <a:rPr lang="en-US" dirty="0"/>
              <a:t>Imported second-hand véhicules</a:t>
            </a:r>
          </a:p>
          <a:p>
            <a:pPr marL="1371600" lvl="2" indent="-457200">
              <a:buFont typeface="Wingdings" panose="05000000000000000000" pitchFamily="2" charset="2"/>
              <a:buChar char="§"/>
            </a:pPr>
            <a:r>
              <a:rPr lang="en-US" dirty="0"/>
              <a:t>Dominance of minibuses et motocyclette taxis</a:t>
            </a:r>
          </a:p>
          <a:p>
            <a:pPr marL="1371600" lvl="2" indent="-457200">
              <a:buFont typeface="Wingdings" panose="05000000000000000000" pitchFamily="2" charset="2"/>
              <a:buChar char="§"/>
            </a:pPr>
            <a:r>
              <a:rPr lang="en-US" dirty="0"/>
              <a:t>River boats essentiel in régions like DR Congo</a:t>
            </a:r>
          </a:p>
          <a:p>
            <a:pPr marL="1371600" lvl="2" indent="-457200">
              <a:buFont typeface="Wingdings" panose="05000000000000000000" pitchFamily="2" charset="2"/>
              <a:buChar char="§"/>
            </a:pPr>
            <a:r>
              <a:rPr lang="en-US" dirty="0"/>
              <a:t>Limité but growing air déplacement </a:t>
            </a:r>
          </a:p>
          <a:p>
            <a:pPr marL="0" lvl="4" indent="0">
              <a:buNone/>
            </a:pPr>
            <a:endParaRPr lang="en-US" dirty="0"/>
          </a:p>
        </p:txBody>
      </p:sp>
      <p:pic>
        <p:nvPicPr>
          <p:cNvPr id="4" name="Grafik 3">
            <a:extLst>
              <a:ext uri="{FF2B5EF4-FFF2-40B4-BE49-F238E27FC236}">
                <a16:creationId xmlns:a16="http://schemas.microsoft.com/office/drawing/2014/main" id="{AF3473BA-7711-2BAA-2C16-2C97E8B9428B}"/>
              </a:ext>
            </a:extLst>
          </p:cNvPr>
          <p:cNvPicPr>
            <a:picLocks noChangeAspect="1"/>
          </p:cNvPicPr>
          <p:nvPr/>
        </p:nvPicPr>
        <p:blipFill>
          <a:blip r:embed="rId3"/>
          <a:stretch>
            <a:fillRect/>
          </a:stretch>
        </p:blipFill>
        <p:spPr>
          <a:xfrm>
            <a:off x="6374794" y="3465204"/>
            <a:ext cx="5461664" cy="3392796"/>
          </a:xfrm>
          <a:prstGeom prst="rect">
            <a:avLst/>
          </a:prstGeom>
        </p:spPr>
      </p:pic>
    </p:spTree>
    <p:extLst>
      <p:ext uri="{BB962C8B-B14F-4D97-AF65-F5344CB8AC3E}">
        <p14:creationId xmlns:p14="http://schemas.microsoft.com/office/powerpoint/2010/main" val="2023828403"/>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A2937-510D-9A61-78AF-718F3E3F73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3DB543-DECD-1C36-6F51-33F983C35F9A}"/>
              </a:ext>
            </a:extLst>
          </p:cNvPr>
          <p:cNvSpPr>
            <a:spLocks noGrp="1"/>
          </p:cNvSpPr>
          <p:nvPr>
            <p:ph type="title"/>
          </p:nvPr>
        </p:nvSpPr>
        <p:spPr>
          <a:xfrm>
            <a:off x="127999" y="539751"/>
            <a:ext cx="8977627" cy="717551"/>
          </a:xfrm>
        </p:spPr>
        <p:txBody>
          <a:bodyPr/>
          <a:lstStyle/>
          <a:p>
            <a:r>
              <a:rPr lang="de-DE" dirty="0" err="1"/>
              <a:t>Composants : infrastructure, véhicules, usagers</a:t>
            </a:r>
            <a:endParaRPr lang="pl-PL" b="1" dirty="0"/>
          </a:p>
        </p:txBody>
      </p:sp>
      <p:sp>
        <p:nvSpPr>
          <p:cNvPr id="3" name="Text Placeholder 2">
            <a:extLst>
              <a:ext uri="{FF2B5EF4-FFF2-40B4-BE49-F238E27FC236}">
                <a16:creationId xmlns:a16="http://schemas.microsoft.com/office/drawing/2014/main" id="{47106574-4461-CC40-4A0B-41371A4C6630}"/>
              </a:ext>
            </a:extLst>
          </p:cNvPr>
          <p:cNvSpPr>
            <a:spLocks noGrp="1"/>
          </p:cNvSpPr>
          <p:nvPr>
            <p:ph type="body" sz="half" idx="1"/>
          </p:nvPr>
        </p:nvSpPr>
        <p:spPr>
          <a:xfrm>
            <a:off x="227682" y="1630682"/>
            <a:ext cx="11103488" cy="5059521"/>
          </a:xfrm>
        </p:spPr>
        <p:txBody>
          <a:bodyPr>
            <a:normAutofit fontScale="85000" lnSpcReduction="20000"/>
          </a:bodyPr>
          <a:lstStyle/>
          <a:p>
            <a:pPr>
              <a:buFont typeface="Wingdings" panose="05000000000000000000" pitchFamily="2" charset="2"/>
              <a:buChar char="§"/>
            </a:pPr>
            <a:r>
              <a:rPr lang="en-US" b="1" dirty="0"/>
              <a:t>Usagers : Qui Uses the Transport Système ?</a:t>
            </a:r>
          </a:p>
          <a:p>
            <a:pPr marL="1371600" lvl="3" indent="0">
              <a:buNone/>
            </a:pPr>
            <a:endParaRPr lang="en-US" dirty="0"/>
          </a:p>
          <a:p>
            <a:pPr marL="457200" lvl="1" indent="0">
              <a:buNone/>
            </a:pPr>
            <a:r>
              <a:rPr lang="de-DE" dirty="0" err="1"/>
              <a:t>Types of usagers :</a:t>
            </a:r>
            <a:endParaRPr lang="en-US" dirty="0"/>
          </a:p>
          <a:p>
            <a:pPr marL="1371600" lvl="2" indent="-457200">
              <a:buFont typeface="Wingdings" panose="05000000000000000000" pitchFamily="2" charset="2"/>
              <a:buChar char="§"/>
            </a:pPr>
            <a:r>
              <a:rPr lang="en-US" dirty="0"/>
              <a:t>Navetteurs</a:t>
            </a:r>
          </a:p>
          <a:p>
            <a:pPr marL="1371600" lvl="2" indent="-457200">
              <a:buFont typeface="Wingdings" panose="05000000000000000000" pitchFamily="2" charset="2"/>
              <a:buChar char="§"/>
            </a:pPr>
            <a:r>
              <a:rPr lang="en-US" dirty="0"/>
              <a:t>Étudiants</a:t>
            </a:r>
          </a:p>
          <a:p>
            <a:pPr marL="1371600" lvl="2" indent="-457200">
              <a:buFont typeface="Wingdings" panose="05000000000000000000" pitchFamily="2" charset="2"/>
              <a:buChar char="§"/>
            </a:pPr>
            <a:r>
              <a:rPr lang="en-US" dirty="0"/>
              <a:t>Opérateurs de fret</a:t>
            </a:r>
          </a:p>
          <a:p>
            <a:pPr marL="1371600" lvl="2" indent="-457200">
              <a:buFont typeface="Wingdings" panose="05000000000000000000" pitchFamily="2" charset="2"/>
              <a:buChar char="§"/>
            </a:pPr>
            <a:r>
              <a:rPr lang="en-US" dirty="0"/>
              <a:t>Informel transport opérateurs</a:t>
            </a:r>
          </a:p>
          <a:p>
            <a:pPr marL="1371600" lvl="2" indent="-457200">
              <a:buFont typeface="Wingdings" panose="05000000000000000000" pitchFamily="2" charset="2"/>
              <a:buChar char="§"/>
            </a:pPr>
            <a:r>
              <a:rPr lang="en-US" dirty="0"/>
              <a:t>Piétons et cyclistes</a:t>
            </a:r>
          </a:p>
          <a:p>
            <a:pPr marL="1371600" lvl="2" indent="-457200">
              <a:buFont typeface="Wingdings" panose="05000000000000000000" pitchFamily="2" charset="2"/>
              <a:buChar char="§"/>
            </a:pPr>
            <a:r>
              <a:rPr lang="en-US" dirty="0"/>
              <a:t>Groupes vulnérables (femmes, personnes </a:t>
            </a:r>
            <a:r>
              <a:rPr lang="en-US" dirty="0" err="1"/>
              <a:t>âgées</a:t>
            </a:r>
            <a:r>
              <a:rPr lang="en-US" dirty="0"/>
              <a:t>,</a:t>
            </a:r>
            <a:br>
              <a:rPr lang="pl-PL" dirty="0"/>
            </a:br>
            <a:r>
              <a:rPr lang="en-US" dirty="0"/>
              <a:t> handicapées)</a:t>
            </a:r>
          </a:p>
          <a:p>
            <a:pPr marL="1371600" lvl="2" indent="-457200">
              <a:buFont typeface="Wingdings" panose="05000000000000000000" pitchFamily="2" charset="2"/>
              <a:buChar char="§"/>
            </a:pPr>
            <a:endParaRPr lang="en-US" dirty="0"/>
          </a:p>
          <a:p>
            <a:pPr marL="457200" lvl="1" indent="0">
              <a:buNone/>
            </a:pPr>
            <a:r>
              <a:rPr lang="en-US" dirty="0"/>
              <a:t>Mondial Context :</a:t>
            </a:r>
          </a:p>
          <a:p>
            <a:pPr marL="1371600" lvl="2" indent="-457200">
              <a:buFont typeface="Wingdings" panose="05000000000000000000" pitchFamily="2" charset="2"/>
              <a:buChar char="§"/>
            </a:pPr>
            <a:r>
              <a:rPr lang="en-US" dirty="0"/>
              <a:t>High reliance on structured public transport systèmes</a:t>
            </a:r>
          </a:p>
          <a:p>
            <a:pPr marL="1371600" lvl="2" indent="-457200">
              <a:buFont typeface="Wingdings" panose="05000000000000000000" pitchFamily="2" charset="2"/>
              <a:buChar char="§"/>
            </a:pPr>
            <a:r>
              <a:rPr lang="en-US" dirty="0"/>
              <a:t>Strong piéton and vélo infrastructure</a:t>
            </a:r>
          </a:p>
          <a:p>
            <a:pPr marL="914400" lvl="2" indent="0">
              <a:buNone/>
            </a:pPr>
            <a:endParaRPr lang="en-US" dirty="0"/>
          </a:p>
          <a:p>
            <a:pPr marL="457200" lvl="1" indent="0">
              <a:buNone/>
            </a:pPr>
            <a:r>
              <a:rPr lang="en-US" dirty="0"/>
              <a:t>African Context :</a:t>
            </a:r>
          </a:p>
          <a:p>
            <a:pPr marL="1371600" lvl="2" indent="-457200">
              <a:buFont typeface="Wingdings" panose="05000000000000000000" pitchFamily="2" charset="2"/>
              <a:buChar char="§"/>
            </a:pPr>
            <a:r>
              <a:rPr lang="en-US" dirty="0"/>
              <a:t>Very high share of marche trips</a:t>
            </a:r>
          </a:p>
          <a:p>
            <a:pPr marL="1371600" lvl="2" indent="-457200">
              <a:buFont typeface="Wingdings" panose="05000000000000000000" pitchFamily="2" charset="2"/>
              <a:buChar char="§"/>
            </a:pPr>
            <a:r>
              <a:rPr lang="en-US" dirty="0"/>
              <a:t>Heavy use of informel transport</a:t>
            </a:r>
          </a:p>
          <a:p>
            <a:pPr marL="1371600" lvl="2" indent="-457200">
              <a:buFont typeface="Wingdings" panose="05000000000000000000" pitchFamily="2" charset="2"/>
              <a:buChar char="§"/>
            </a:pPr>
            <a:r>
              <a:rPr lang="en-US" dirty="0"/>
              <a:t>Sécurité issues for vulnerable groupes</a:t>
            </a:r>
          </a:p>
        </p:txBody>
      </p:sp>
      <p:pic>
        <p:nvPicPr>
          <p:cNvPr id="4" name="Grafik 3">
            <a:extLst>
              <a:ext uri="{FF2B5EF4-FFF2-40B4-BE49-F238E27FC236}">
                <a16:creationId xmlns:a16="http://schemas.microsoft.com/office/drawing/2014/main" id="{803784F5-1924-F899-3305-E93FCA0101DE}"/>
              </a:ext>
            </a:extLst>
          </p:cNvPr>
          <p:cNvPicPr>
            <a:picLocks noChangeAspect="1"/>
          </p:cNvPicPr>
          <p:nvPr/>
        </p:nvPicPr>
        <p:blipFill>
          <a:blip r:embed="rId3"/>
          <a:stretch>
            <a:fillRect/>
          </a:stretch>
        </p:blipFill>
        <p:spPr>
          <a:xfrm>
            <a:off x="9105626" y="1472899"/>
            <a:ext cx="1853661" cy="1083960"/>
          </a:xfrm>
          <a:prstGeom prst="rect">
            <a:avLst/>
          </a:prstGeom>
        </p:spPr>
      </p:pic>
      <p:pic>
        <p:nvPicPr>
          <p:cNvPr id="5" name="Grafik 4">
            <a:extLst>
              <a:ext uri="{FF2B5EF4-FFF2-40B4-BE49-F238E27FC236}">
                <a16:creationId xmlns:a16="http://schemas.microsoft.com/office/drawing/2014/main" id="{F4BE28EB-F372-AA6E-9EA5-F26958200387}"/>
              </a:ext>
            </a:extLst>
          </p:cNvPr>
          <p:cNvPicPr>
            <a:picLocks noChangeAspect="1"/>
          </p:cNvPicPr>
          <p:nvPr/>
        </p:nvPicPr>
        <p:blipFill>
          <a:blip r:embed="rId4"/>
          <a:stretch>
            <a:fillRect/>
          </a:stretch>
        </p:blipFill>
        <p:spPr>
          <a:xfrm>
            <a:off x="7027612" y="3601544"/>
            <a:ext cx="1363711" cy="937317"/>
          </a:xfrm>
          <a:prstGeom prst="rect">
            <a:avLst/>
          </a:prstGeom>
        </p:spPr>
      </p:pic>
      <p:pic>
        <p:nvPicPr>
          <p:cNvPr id="8" name="Grafik 7">
            <a:extLst>
              <a:ext uri="{FF2B5EF4-FFF2-40B4-BE49-F238E27FC236}">
                <a16:creationId xmlns:a16="http://schemas.microsoft.com/office/drawing/2014/main" id="{F4E32359-B575-4071-1111-3A244EC20C31}"/>
              </a:ext>
            </a:extLst>
          </p:cNvPr>
          <p:cNvPicPr>
            <a:picLocks noChangeAspect="1"/>
          </p:cNvPicPr>
          <p:nvPr/>
        </p:nvPicPr>
        <p:blipFill>
          <a:blip r:embed="rId5"/>
          <a:stretch>
            <a:fillRect/>
          </a:stretch>
        </p:blipFill>
        <p:spPr>
          <a:xfrm>
            <a:off x="7055150" y="2086176"/>
            <a:ext cx="1336173" cy="1424733"/>
          </a:xfrm>
          <a:prstGeom prst="rect">
            <a:avLst/>
          </a:prstGeom>
        </p:spPr>
      </p:pic>
      <p:pic>
        <p:nvPicPr>
          <p:cNvPr id="13316" name="Picture 4" descr="Logistics – Trueline Africa">
            <a:extLst>
              <a:ext uri="{FF2B5EF4-FFF2-40B4-BE49-F238E27FC236}">
                <a16:creationId xmlns:a16="http://schemas.microsoft.com/office/drawing/2014/main" id="{2EBA9CA8-BAA9-4A66-113B-3114BEC550F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40597" y="4912240"/>
            <a:ext cx="3245447" cy="1938838"/>
          </a:xfrm>
          <a:prstGeom prst="rect">
            <a:avLst/>
          </a:prstGeom>
          <a:noFill/>
          <a:extLst>
            <a:ext uri="{909E8E84-426E-40DD-AFC4-6F175D3DCCD1}">
              <a14:hiddenFill xmlns:a14="http://schemas.microsoft.com/office/drawing/2010/main">
                <a:solidFill>
                  <a:srgbClr val="FFFFFF"/>
                </a:solidFill>
              </a14:hiddenFill>
            </a:ext>
          </a:extLst>
        </p:spPr>
      </p:pic>
      <p:pic>
        <p:nvPicPr>
          <p:cNvPr id="11" name="Grafik 10">
            <a:extLst>
              <a:ext uri="{FF2B5EF4-FFF2-40B4-BE49-F238E27FC236}">
                <a16:creationId xmlns:a16="http://schemas.microsoft.com/office/drawing/2014/main" id="{5BF493C3-87D4-33CC-4804-4E4349A64F78}"/>
              </a:ext>
            </a:extLst>
          </p:cNvPr>
          <p:cNvPicPr>
            <a:picLocks noChangeAspect="1"/>
          </p:cNvPicPr>
          <p:nvPr/>
        </p:nvPicPr>
        <p:blipFill>
          <a:blip r:embed="rId7"/>
          <a:stretch>
            <a:fillRect/>
          </a:stretch>
        </p:blipFill>
        <p:spPr>
          <a:xfrm>
            <a:off x="6717894" y="4912241"/>
            <a:ext cx="2010686" cy="1945760"/>
          </a:xfrm>
          <a:prstGeom prst="rect">
            <a:avLst/>
          </a:prstGeom>
        </p:spPr>
      </p:pic>
      <p:pic>
        <p:nvPicPr>
          <p:cNvPr id="13" name="Grafik 12">
            <a:extLst>
              <a:ext uri="{FF2B5EF4-FFF2-40B4-BE49-F238E27FC236}">
                <a16:creationId xmlns:a16="http://schemas.microsoft.com/office/drawing/2014/main" id="{6986D85A-97EE-68B2-F67D-B8FF3B803C46}"/>
              </a:ext>
            </a:extLst>
          </p:cNvPr>
          <p:cNvPicPr>
            <a:picLocks noChangeAspect="1"/>
          </p:cNvPicPr>
          <p:nvPr/>
        </p:nvPicPr>
        <p:blipFill>
          <a:blip r:embed="rId8"/>
          <a:stretch>
            <a:fillRect/>
          </a:stretch>
        </p:blipFill>
        <p:spPr>
          <a:xfrm>
            <a:off x="8940597" y="2964293"/>
            <a:ext cx="2254542" cy="1856957"/>
          </a:xfrm>
          <a:prstGeom prst="rect">
            <a:avLst/>
          </a:prstGeom>
        </p:spPr>
      </p:pic>
    </p:spTree>
    <p:extLst>
      <p:ext uri="{BB962C8B-B14F-4D97-AF65-F5344CB8AC3E}">
        <p14:creationId xmlns:p14="http://schemas.microsoft.com/office/powerpoint/2010/main" val="879694873"/>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D58BEA-DE04-906B-5CA5-375825AC92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579601-9AE7-54CF-3473-3BE9B5470248}"/>
              </a:ext>
            </a:extLst>
          </p:cNvPr>
          <p:cNvSpPr>
            <a:spLocks noGrp="1"/>
          </p:cNvSpPr>
          <p:nvPr>
            <p:ph type="title"/>
          </p:nvPr>
        </p:nvSpPr>
        <p:spPr>
          <a:xfrm>
            <a:off x="127999" y="539751"/>
            <a:ext cx="8977627" cy="717551"/>
          </a:xfrm>
        </p:spPr>
        <p:txBody>
          <a:bodyPr/>
          <a:lstStyle/>
          <a:p>
            <a:r>
              <a:rPr lang="de-DE" dirty="0" err="1"/>
              <a:t>Composants : infrastructure, véhicules, usagers</a:t>
            </a:r>
            <a:endParaRPr lang="pl-PL" b="1" dirty="0"/>
          </a:p>
        </p:txBody>
      </p:sp>
      <p:sp>
        <p:nvSpPr>
          <p:cNvPr id="3" name="Text Placeholder 2">
            <a:extLst>
              <a:ext uri="{FF2B5EF4-FFF2-40B4-BE49-F238E27FC236}">
                <a16:creationId xmlns:a16="http://schemas.microsoft.com/office/drawing/2014/main" id="{6AC40AE4-83A9-16A4-E093-BA77CB1F9ED3}"/>
              </a:ext>
            </a:extLst>
          </p:cNvPr>
          <p:cNvSpPr>
            <a:spLocks noGrp="1"/>
          </p:cNvSpPr>
          <p:nvPr>
            <p:ph type="body" sz="half" idx="1"/>
          </p:nvPr>
        </p:nvSpPr>
        <p:spPr>
          <a:xfrm>
            <a:off x="227682" y="1630682"/>
            <a:ext cx="11103488" cy="5059521"/>
          </a:xfrm>
        </p:spPr>
        <p:txBody>
          <a:bodyPr>
            <a:normAutofit/>
          </a:bodyPr>
          <a:lstStyle/>
          <a:p>
            <a:pPr>
              <a:buFont typeface="Wingdings" panose="05000000000000000000" pitchFamily="2" charset="2"/>
              <a:buChar char="§"/>
            </a:pPr>
            <a:r>
              <a:rPr lang="en-US" b="1" dirty="0"/>
              <a:t>Comment Infrastructure, Véhicules, and Usagers Interact</a:t>
            </a:r>
          </a:p>
          <a:p>
            <a:pPr marL="1371600" lvl="3" indent="0">
              <a:buNone/>
            </a:pPr>
            <a:endParaRPr lang="en-US" dirty="0"/>
          </a:p>
          <a:p>
            <a:pPr marL="457200" lvl="1" indent="0">
              <a:buNone/>
            </a:pPr>
            <a:r>
              <a:rPr lang="de-DE" dirty="0"/>
              <a:t>The interaction determines système performance :</a:t>
            </a:r>
            <a:endParaRPr lang="en-US" dirty="0"/>
          </a:p>
          <a:p>
            <a:pPr marL="1371600" lvl="2" indent="-457200">
              <a:buFont typeface="Wingdings" panose="05000000000000000000" pitchFamily="2" charset="2"/>
              <a:buChar char="§"/>
            </a:pPr>
            <a:r>
              <a:rPr lang="en-US" dirty="0"/>
              <a:t>Infrastructure façonne véhicule flow</a:t>
            </a:r>
          </a:p>
          <a:p>
            <a:pPr marL="1371600" lvl="2" indent="-457200">
              <a:buFont typeface="Wingdings" panose="05000000000000000000" pitchFamily="2" charset="2"/>
              <a:buChar char="§"/>
            </a:pPr>
            <a:r>
              <a:rPr lang="en-US" dirty="0"/>
              <a:t>Véhicules generate demande for infrastructure</a:t>
            </a:r>
          </a:p>
          <a:p>
            <a:pPr marL="1371600" lvl="2" indent="-457200">
              <a:buFont typeface="Wingdings" panose="05000000000000000000" pitchFamily="2" charset="2"/>
              <a:buChar char="§"/>
            </a:pPr>
            <a:r>
              <a:rPr lang="en-US" dirty="0"/>
              <a:t>Usagers influence déplacement patterns</a:t>
            </a:r>
          </a:p>
          <a:p>
            <a:pPr marL="1371600" lvl="2" indent="-457200">
              <a:buFont typeface="Wingdings" panose="05000000000000000000" pitchFamily="2" charset="2"/>
              <a:buChar char="§"/>
            </a:pPr>
            <a:r>
              <a:rPr lang="en-US" dirty="0"/>
              <a:t>Politiques mediate the relationships</a:t>
            </a:r>
          </a:p>
          <a:p>
            <a:pPr marL="1371600" lvl="2" indent="-457200">
              <a:buFont typeface="Wingdings" panose="05000000000000000000" pitchFamily="2" charset="2"/>
              <a:buChar char="§"/>
            </a:pPr>
            <a:endParaRPr lang="en-US" dirty="0"/>
          </a:p>
          <a:p>
            <a:pPr marL="457200" lvl="1" indent="0">
              <a:buNone/>
            </a:pPr>
            <a:r>
              <a:rPr lang="de-DE" dirty="0" err="1"/>
              <a:t>Exemples (Africa) :</a:t>
            </a:r>
          </a:p>
          <a:p>
            <a:pPr marL="1371600" lvl="2" indent="-457200">
              <a:buFont typeface="Wingdings" panose="05000000000000000000" pitchFamily="2" charset="2"/>
              <a:buChar char="§"/>
            </a:pPr>
            <a:r>
              <a:rPr lang="en-US" dirty="0"/>
              <a:t>Congestion in Douala due to high véhicule volume + limité route expansion</a:t>
            </a:r>
          </a:p>
          <a:p>
            <a:pPr marL="1371600" lvl="2" indent="-457200">
              <a:buFont typeface="Wingdings" panose="05000000000000000000" pitchFamily="2" charset="2"/>
              <a:buChar char="§"/>
            </a:pPr>
            <a:r>
              <a:rPr lang="en-US" dirty="0"/>
              <a:t>River transport in DR Congo shaped by usager needs et infrastructure gaps</a:t>
            </a:r>
          </a:p>
          <a:p>
            <a:pPr marL="1371600" lvl="2" indent="-457200">
              <a:buFont typeface="Wingdings" panose="05000000000000000000" pitchFamily="2" charset="2"/>
              <a:buChar char="§"/>
            </a:pPr>
            <a:r>
              <a:rPr lang="en-US" dirty="0"/>
              <a:t>Motorbike taxis fill public transport shortages</a:t>
            </a:r>
          </a:p>
        </p:txBody>
      </p:sp>
      <p:pic>
        <p:nvPicPr>
          <p:cNvPr id="5" name="Grafik 4">
            <a:extLst>
              <a:ext uri="{FF2B5EF4-FFF2-40B4-BE49-F238E27FC236}">
                <a16:creationId xmlns:a16="http://schemas.microsoft.com/office/drawing/2014/main" id="{AD9DC7C2-9109-54D2-5407-872347C4A4FF}"/>
              </a:ext>
            </a:extLst>
          </p:cNvPr>
          <p:cNvPicPr>
            <a:picLocks noChangeAspect="1"/>
          </p:cNvPicPr>
          <p:nvPr/>
        </p:nvPicPr>
        <p:blipFill>
          <a:blip r:embed="rId3"/>
          <a:stretch>
            <a:fillRect/>
          </a:stretch>
        </p:blipFill>
        <p:spPr>
          <a:xfrm>
            <a:off x="10012990" y="4311831"/>
            <a:ext cx="2179010" cy="2546169"/>
          </a:xfrm>
          <a:prstGeom prst="rect">
            <a:avLst/>
          </a:prstGeom>
        </p:spPr>
      </p:pic>
      <p:pic>
        <p:nvPicPr>
          <p:cNvPr id="15362" name="Picture 2" descr="Informal Transport as a Climate Solution - Trufi Association">
            <a:extLst>
              <a:ext uri="{FF2B5EF4-FFF2-40B4-BE49-F238E27FC236}">
                <a16:creationId xmlns:a16="http://schemas.microsoft.com/office/drawing/2014/main" id="{CF1592ED-8CF4-41D0-02CB-91B94F40D44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93549" y="2380705"/>
            <a:ext cx="2967135" cy="15577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2213386"/>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1F512B-03C0-8C91-4D0D-EE4F703BEB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7EE1C2-5C74-A637-B541-06F70C82E270}"/>
              </a:ext>
            </a:extLst>
          </p:cNvPr>
          <p:cNvSpPr>
            <a:spLocks noGrp="1"/>
          </p:cNvSpPr>
          <p:nvPr>
            <p:ph type="title"/>
          </p:nvPr>
        </p:nvSpPr>
        <p:spPr>
          <a:xfrm>
            <a:off x="127999" y="539751"/>
            <a:ext cx="8977627" cy="717551"/>
          </a:xfrm>
        </p:spPr>
        <p:txBody>
          <a:bodyPr/>
          <a:lstStyle/>
          <a:p>
            <a:r>
              <a:rPr lang="de-DE" dirty="0" err="1"/>
              <a:t>Composants : infrastructure, véhicules, usagers</a:t>
            </a:r>
            <a:endParaRPr lang="pl-PL" b="1" dirty="0"/>
          </a:p>
        </p:txBody>
      </p:sp>
      <p:sp>
        <p:nvSpPr>
          <p:cNvPr id="3" name="Text Placeholder 2">
            <a:extLst>
              <a:ext uri="{FF2B5EF4-FFF2-40B4-BE49-F238E27FC236}">
                <a16:creationId xmlns:a16="http://schemas.microsoft.com/office/drawing/2014/main" id="{8396DF75-CC47-F0AF-D0F0-36025500799D}"/>
              </a:ext>
            </a:extLst>
          </p:cNvPr>
          <p:cNvSpPr>
            <a:spLocks noGrp="1"/>
          </p:cNvSpPr>
          <p:nvPr>
            <p:ph type="body" sz="half" idx="1"/>
          </p:nvPr>
        </p:nvSpPr>
        <p:spPr>
          <a:xfrm>
            <a:off x="227681" y="1630682"/>
            <a:ext cx="11755771" cy="5059521"/>
          </a:xfrm>
        </p:spPr>
        <p:txBody>
          <a:bodyPr>
            <a:normAutofit lnSpcReduction="10000"/>
          </a:bodyPr>
          <a:lstStyle/>
          <a:p>
            <a:pPr>
              <a:buFont typeface="Wingdings" panose="05000000000000000000" pitchFamily="2" charset="2"/>
              <a:buChar char="§"/>
            </a:pPr>
            <a:r>
              <a:rPr lang="en-US" b="1" dirty="0"/>
              <a:t>Défis et Opportunités in African Transport Composants</a:t>
            </a:r>
          </a:p>
          <a:p>
            <a:pPr marL="1371600" lvl="3" indent="0">
              <a:buNone/>
            </a:pPr>
            <a:endParaRPr lang="en-US" dirty="0"/>
          </a:p>
          <a:p>
            <a:pPr marL="457200" lvl="1" indent="0">
              <a:buNone/>
            </a:pPr>
            <a:r>
              <a:rPr lang="de-DE" dirty="0"/>
              <a:t>Défis :</a:t>
            </a:r>
            <a:endParaRPr lang="en-US" dirty="0"/>
          </a:p>
          <a:p>
            <a:pPr marL="1371600" lvl="2" indent="-457200">
              <a:buFont typeface="Wingdings" panose="05000000000000000000" pitchFamily="2" charset="2"/>
              <a:buChar char="§"/>
            </a:pPr>
            <a:r>
              <a:rPr lang="en-US" dirty="0"/>
              <a:t>Mauvais état des itinéraires</a:t>
            </a:r>
          </a:p>
          <a:p>
            <a:pPr marL="1371600" lvl="2" indent="-457200">
              <a:buFont typeface="Wingdings" panose="05000000000000000000" pitchFamily="2" charset="2"/>
              <a:buChar char="§"/>
            </a:pPr>
            <a:r>
              <a:rPr lang="en-US" dirty="0"/>
              <a:t>Transport public insuffisant</a:t>
            </a:r>
          </a:p>
          <a:p>
            <a:pPr marL="1371600" lvl="2" indent="-457200">
              <a:buFont typeface="Wingdings" panose="05000000000000000000" pitchFamily="2" charset="2"/>
              <a:buChar char="§"/>
            </a:pPr>
            <a:r>
              <a:rPr lang="en-US" dirty="0"/>
              <a:t>Old véhicule fleets</a:t>
            </a:r>
          </a:p>
          <a:p>
            <a:pPr marL="1371600" lvl="2" indent="-457200">
              <a:buFont typeface="Wingdings" panose="05000000000000000000" pitchFamily="2" charset="2"/>
              <a:buChar char="§"/>
            </a:pPr>
            <a:r>
              <a:rPr lang="en-US" dirty="0"/>
              <a:t>Sécurité issues</a:t>
            </a:r>
          </a:p>
          <a:p>
            <a:pPr marL="1371600" lvl="2" indent="-457200">
              <a:buFont typeface="Wingdings" panose="05000000000000000000" pitchFamily="2" charset="2"/>
              <a:buChar char="§"/>
            </a:pPr>
            <a:r>
              <a:rPr lang="en-US" dirty="0"/>
              <a:t>Limité transport planification capacité</a:t>
            </a:r>
          </a:p>
          <a:p>
            <a:pPr marL="1371600" lvl="2" indent="-457200">
              <a:buFont typeface="Wingdings" panose="05000000000000000000" pitchFamily="2" charset="2"/>
              <a:buChar char="§"/>
            </a:pPr>
            <a:endParaRPr lang="en-US" dirty="0"/>
          </a:p>
          <a:p>
            <a:pPr marL="457200" lvl="1" indent="0">
              <a:buNone/>
            </a:pPr>
            <a:r>
              <a:rPr lang="de-DE" dirty="0" err="1"/>
              <a:t>Opportunités :</a:t>
            </a:r>
            <a:endParaRPr lang="en-US" dirty="0"/>
          </a:p>
          <a:p>
            <a:pPr marL="1371600" lvl="2" indent="-457200">
              <a:buFont typeface="Wingdings" panose="05000000000000000000" pitchFamily="2" charset="2"/>
              <a:buChar char="§"/>
            </a:pPr>
            <a:r>
              <a:rPr lang="en-US" dirty="0"/>
              <a:t>Modernizing ports et aéroports</a:t>
            </a:r>
          </a:p>
          <a:p>
            <a:pPr marL="1371600" lvl="2" indent="-457200">
              <a:buFont typeface="Wingdings" panose="05000000000000000000" pitchFamily="2" charset="2"/>
              <a:buChar char="§"/>
            </a:pPr>
            <a:r>
              <a:rPr lang="en-US" dirty="0"/>
              <a:t>Upgrading public transport systèmes</a:t>
            </a:r>
          </a:p>
          <a:p>
            <a:pPr marL="1371600" lvl="2" indent="-457200">
              <a:buFont typeface="Wingdings" panose="05000000000000000000" pitchFamily="2" charset="2"/>
              <a:buChar char="§"/>
            </a:pPr>
            <a:r>
              <a:rPr lang="en-US" dirty="0"/>
              <a:t>Integrating informel modes</a:t>
            </a:r>
          </a:p>
          <a:p>
            <a:pPr marL="1371600" lvl="2" indent="-457200">
              <a:buFont typeface="Wingdings" panose="05000000000000000000" pitchFamily="2" charset="2"/>
              <a:buChar char="§"/>
            </a:pPr>
            <a:r>
              <a:rPr lang="en-US" dirty="0"/>
              <a:t>Expanding vélo et piéton facilities</a:t>
            </a:r>
          </a:p>
          <a:p>
            <a:pPr marL="1371600" lvl="2" indent="-457200">
              <a:buFont typeface="Wingdings" panose="05000000000000000000" pitchFamily="2" charset="2"/>
              <a:buChar char="§"/>
            </a:pPr>
            <a:r>
              <a:rPr lang="en-US" dirty="0"/>
              <a:t>Investing in durable mobilité</a:t>
            </a:r>
          </a:p>
        </p:txBody>
      </p:sp>
      <p:pic>
        <p:nvPicPr>
          <p:cNvPr id="7" name="Grafik 6">
            <a:extLst>
              <a:ext uri="{FF2B5EF4-FFF2-40B4-BE49-F238E27FC236}">
                <a16:creationId xmlns:a16="http://schemas.microsoft.com/office/drawing/2014/main" id="{C76E2ECD-4A06-31AE-06F5-1C2FFF578BF4}"/>
              </a:ext>
            </a:extLst>
          </p:cNvPr>
          <p:cNvPicPr>
            <a:picLocks noChangeAspect="1"/>
          </p:cNvPicPr>
          <p:nvPr/>
        </p:nvPicPr>
        <p:blipFill>
          <a:blip r:embed="rId3"/>
          <a:stretch>
            <a:fillRect/>
          </a:stretch>
        </p:blipFill>
        <p:spPr>
          <a:xfrm>
            <a:off x="7243011" y="2388267"/>
            <a:ext cx="3439346" cy="1899555"/>
          </a:xfrm>
          <a:prstGeom prst="rect">
            <a:avLst/>
          </a:prstGeom>
        </p:spPr>
      </p:pic>
      <p:pic>
        <p:nvPicPr>
          <p:cNvPr id="5" name="Grafik 4">
            <a:extLst>
              <a:ext uri="{FF2B5EF4-FFF2-40B4-BE49-F238E27FC236}">
                <a16:creationId xmlns:a16="http://schemas.microsoft.com/office/drawing/2014/main" id="{1BCA6D9F-9FDD-D49C-E168-288D84666A16}"/>
              </a:ext>
            </a:extLst>
          </p:cNvPr>
          <p:cNvPicPr>
            <a:picLocks noChangeAspect="1"/>
          </p:cNvPicPr>
          <p:nvPr/>
        </p:nvPicPr>
        <p:blipFill>
          <a:blip r:embed="rId4"/>
          <a:stretch>
            <a:fillRect/>
          </a:stretch>
        </p:blipFill>
        <p:spPr>
          <a:xfrm>
            <a:off x="8211552" y="4615092"/>
            <a:ext cx="3903161" cy="2140640"/>
          </a:xfrm>
          <a:prstGeom prst="rect">
            <a:avLst/>
          </a:prstGeom>
        </p:spPr>
      </p:pic>
    </p:spTree>
    <p:extLst>
      <p:ext uri="{BB962C8B-B14F-4D97-AF65-F5344CB8AC3E}">
        <p14:creationId xmlns:p14="http://schemas.microsoft.com/office/powerpoint/2010/main" val="2826406724"/>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9A6824-E544-382C-71E5-A2C1189DFF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CE60E6-699F-3CCD-43AB-C80A598D1BD9}"/>
              </a:ext>
            </a:extLst>
          </p:cNvPr>
          <p:cNvSpPr>
            <a:spLocks noGrp="1"/>
          </p:cNvSpPr>
          <p:nvPr>
            <p:ph type="title"/>
          </p:nvPr>
        </p:nvSpPr>
        <p:spPr/>
        <p:txBody>
          <a:bodyPr/>
          <a:lstStyle/>
          <a:p>
            <a:r>
              <a:rPr lang="de-DE" b="1" dirty="0"/>
              <a:t>Module </a:t>
            </a:r>
            <a:r>
              <a:rPr lang="de-DE" b="1" dirty="0" err="1"/>
              <a:t>Structure</a:t>
            </a:r>
            <a:endParaRPr lang="pl-PL" b="1" dirty="0"/>
          </a:p>
        </p:txBody>
      </p:sp>
      <p:sp>
        <p:nvSpPr>
          <p:cNvPr id="3" name="Text Placeholder 2">
            <a:extLst>
              <a:ext uri="{FF2B5EF4-FFF2-40B4-BE49-F238E27FC236}">
                <a16:creationId xmlns:a16="http://schemas.microsoft.com/office/drawing/2014/main" id="{206FAFF5-0AD4-C698-9111-5DD7312B1CF0}"/>
              </a:ext>
            </a:extLst>
          </p:cNvPr>
          <p:cNvSpPr>
            <a:spLocks noGrp="1"/>
          </p:cNvSpPr>
          <p:nvPr>
            <p:ph type="body" sz="half" idx="1"/>
          </p:nvPr>
        </p:nvSpPr>
        <p:spPr>
          <a:xfrm>
            <a:off x="970201" y="1386842"/>
            <a:ext cx="10217284" cy="5059521"/>
          </a:xfrm>
        </p:spPr>
        <p:txBody>
          <a:bodyPr>
            <a:normAutofit/>
          </a:bodyPr>
          <a:lstStyle/>
          <a:p>
            <a:pPr>
              <a:buFont typeface="Wingdings" panose="05000000000000000000" pitchFamily="2" charset="2"/>
              <a:buChar char="§"/>
            </a:pPr>
            <a:r>
              <a:rPr lang="fr-FR" dirty="0"/>
              <a:t>Principes fondamentaux des systèmes et processus de transport</a:t>
            </a:r>
            <a:endParaRPr lang="en-US" dirty="0"/>
          </a:p>
          <a:p>
            <a:pPr lvl="1">
              <a:buFont typeface="Wingdings" panose="05000000000000000000" pitchFamily="2" charset="2"/>
              <a:buChar char="§"/>
            </a:pPr>
            <a:r>
              <a:rPr lang="de-DE" b="1" dirty="0"/>
              <a:t>C3.01.1 </a:t>
            </a:r>
            <a:r>
              <a:rPr lang="pl-PL" b="1" dirty="0"/>
              <a:t>Principes fondamentaux du transport </a:t>
            </a:r>
            <a:r>
              <a:rPr lang="de-DE" b="1" dirty="0"/>
              <a:t>(3 ECTS credits – 45H)</a:t>
            </a:r>
          </a:p>
          <a:p>
            <a:pPr lvl="2">
              <a:buFont typeface="Wingdings" panose="05000000000000000000" pitchFamily="2" charset="2"/>
              <a:buChar char="§"/>
            </a:pPr>
            <a:r>
              <a:rPr lang="pt-BR" dirty="0"/>
              <a:t>3 crédits ECTS – 45 h</a:t>
            </a:r>
            <a:endParaRPr lang="pl-PL" dirty="0"/>
          </a:p>
          <a:p>
            <a:pPr lvl="2">
              <a:buFont typeface="Wingdings" panose="05000000000000000000" pitchFamily="2" charset="2"/>
              <a:buChar char="§"/>
            </a:pPr>
            <a:r>
              <a:rPr lang="de-DE" dirty="0"/>
              <a:t>Éducation Niveau - Master</a:t>
            </a:r>
          </a:p>
          <a:p>
            <a:pPr lvl="2">
              <a:buFont typeface="Wingdings" panose="05000000000000000000" pitchFamily="2" charset="2"/>
              <a:buChar char="§"/>
            </a:pPr>
            <a:r>
              <a:rPr lang="de-DE" dirty="0"/>
              <a:t>Année of Study – 2</a:t>
            </a:r>
          </a:p>
          <a:p>
            <a:pPr lvl="2">
              <a:buFont typeface="Wingdings" panose="05000000000000000000" pitchFamily="2" charset="2"/>
              <a:buChar char="§"/>
            </a:pPr>
            <a:r>
              <a:rPr lang="de-DE" dirty="0"/>
              <a:t>Semestre - 3</a:t>
            </a:r>
          </a:p>
          <a:p>
            <a:pPr lvl="1">
              <a:buFont typeface="Wingdings" panose="05000000000000000000" pitchFamily="2" charset="2"/>
              <a:buChar char="§"/>
            </a:pPr>
            <a:r>
              <a:rPr lang="de-DE" dirty="0"/>
              <a:t>C3.01.2	Trafic engineering</a:t>
            </a:r>
          </a:p>
          <a:p>
            <a:pPr lvl="2">
              <a:buFont typeface="Wingdings" panose="05000000000000000000" pitchFamily="2" charset="2"/>
              <a:buChar char="§"/>
            </a:pPr>
            <a:r>
              <a:rPr lang="de-DE" dirty="0"/>
              <a:t>3 ECTS </a:t>
            </a:r>
            <a:r>
              <a:rPr lang="de-DE" dirty="0" err="1"/>
              <a:t>credits</a:t>
            </a:r>
            <a:r>
              <a:rPr lang="de-DE" dirty="0"/>
              <a:t> – 45H</a:t>
            </a:r>
          </a:p>
          <a:p>
            <a:pPr lvl="2">
              <a:buFont typeface="Wingdings" panose="05000000000000000000" pitchFamily="2" charset="2"/>
              <a:buChar char="§"/>
            </a:pPr>
            <a:r>
              <a:rPr lang="de-DE" dirty="0"/>
              <a:t>Éducation Niveau - Master</a:t>
            </a:r>
          </a:p>
          <a:p>
            <a:pPr lvl="2">
              <a:buFont typeface="Wingdings" panose="05000000000000000000" pitchFamily="2" charset="2"/>
              <a:buChar char="§"/>
            </a:pPr>
            <a:r>
              <a:rPr lang="de-DE" dirty="0"/>
              <a:t>Année of Study – 2</a:t>
            </a:r>
          </a:p>
          <a:p>
            <a:pPr lvl="2">
              <a:buFont typeface="Wingdings" panose="05000000000000000000" pitchFamily="2" charset="2"/>
              <a:buChar char="§"/>
            </a:pPr>
            <a:r>
              <a:rPr lang="de-DE" dirty="0"/>
              <a:t>Semestre - 1</a:t>
            </a:r>
          </a:p>
          <a:p>
            <a:pPr lvl="2"/>
            <a:endParaRPr lang="pl-PL" dirty="0"/>
          </a:p>
        </p:txBody>
      </p:sp>
      <p:sp>
        <p:nvSpPr>
          <p:cNvPr id="5" name="Pfeil: nach rechts 4">
            <a:extLst>
              <a:ext uri="{FF2B5EF4-FFF2-40B4-BE49-F238E27FC236}">
                <a16:creationId xmlns:a16="http://schemas.microsoft.com/office/drawing/2014/main" id="{C9B9B809-095E-663E-2133-2D5B5CD42ADD}"/>
              </a:ext>
            </a:extLst>
          </p:cNvPr>
          <p:cNvSpPr/>
          <p:nvPr/>
        </p:nvSpPr>
        <p:spPr>
          <a:xfrm flipH="1">
            <a:off x="9753600" y="1836422"/>
            <a:ext cx="467360" cy="416560"/>
          </a:xfrm>
          <a:prstGeom prst="rightArrow">
            <a:avLst/>
          </a:prstGeom>
          <a:solidFill>
            <a:srgbClr val="890F00"/>
          </a:solidFill>
          <a:ln>
            <a:solidFill>
              <a:srgbClr val="F2621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1579723706"/>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CD2CED-DA4C-91B0-F3C0-E832620FAA64}"/>
            </a:ext>
          </a:extLst>
        </p:cNvPr>
        <p:cNvGrpSpPr/>
        <p:nvPr/>
      </p:nvGrpSpPr>
      <p:grpSpPr>
        <a:xfrm>
          <a:off x="0" y="0"/>
          <a:ext cx="0" cy="0"/>
          <a:chOff x="0" y="0"/>
          <a:chExt cx="0" cy="0"/>
        </a:xfrm>
      </p:grpSpPr>
      <p:sp>
        <p:nvSpPr>
          <p:cNvPr id="7" name="Pfeil: Fünfeck 6">
            <a:extLst>
              <a:ext uri="{FF2B5EF4-FFF2-40B4-BE49-F238E27FC236}">
                <a16:creationId xmlns:a16="http://schemas.microsoft.com/office/drawing/2014/main" id="{AFCA42F4-0C9C-9A39-BB9F-9322E9B9E794}"/>
              </a:ext>
            </a:extLst>
          </p:cNvPr>
          <p:cNvSpPr/>
          <p:nvPr/>
        </p:nvSpPr>
        <p:spPr>
          <a:xfrm>
            <a:off x="1275347" y="2609672"/>
            <a:ext cx="9011653" cy="484632"/>
          </a:xfrm>
          <a:prstGeom prst="homePlate">
            <a:avLst/>
          </a:prstGeom>
          <a:solidFill>
            <a:srgbClr val="FFC000"/>
          </a:solidFill>
          <a:ln>
            <a:solidFill>
              <a:srgbClr val="B4351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le 1">
            <a:extLst>
              <a:ext uri="{FF2B5EF4-FFF2-40B4-BE49-F238E27FC236}">
                <a16:creationId xmlns:a16="http://schemas.microsoft.com/office/drawing/2014/main" id="{80E9F97F-CC4C-5B5C-4D06-0A33B19603EE}"/>
              </a:ext>
            </a:extLst>
          </p:cNvPr>
          <p:cNvSpPr>
            <a:spLocks noGrp="1"/>
          </p:cNvSpPr>
          <p:nvPr>
            <p:ph type="title"/>
          </p:nvPr>
        </p:nvSpPr>
        <p:spPr>
          <a:xfrm>
            <a:off x="603252" y="539751"/>
            <a:ext cx="8977627" cy="717551"/>
          </a:xfrm>
        </p:spPr>
        <p:txBody>
          <a:bodyPr/>
          <a:lstStyle/>
          <a:p>
            <a:r>
              <a:rPr lang="pl-PL" dirty="0"/>
              <a:t>Introduction aux systèmes de transportPlan :</a:t>
            </a:r>
            <a:br>
              <a:rPr lang="de-DE" dirty="0"/>
            </a:br>
            <a:br>
              <a:rPr lang="de-DE" dirty="0"/>
            </a:br>
            <a:endParaRPr lang="pl-PL" b="1" dirty="0"/>
          </a:p>
        </p:txBody>
      </p:sp>
      <p:sp>
        <p:nvSpPr>
          <p:cNvPr id="3" name="Text Placeholder 2">
            <a:extLst>
              <a:ext uri="{FF2B5EF4-FFF2-40B4-BE49-F238E27FC236}">
                <a16:creationId xmlns:a16="http://schemas.microsoft.com/office/drawing/2014/main" id="{2914DE73-7334-9D1D-85FA-DDEF0E212E55}"/>
              </a:ext>
            </a:extLst>
          </p:cNvPr>
          <p:cNvSpPr>
            <a:spLocks noGrp="1"/>
          </p:cNvSpPr>
          <p:nvPr>
            <p:ph type="body" sz="half" idx="1"/>
          </p:nvPr>
        </p:nvSpPr>
        <p:spPr>
          <a:xfrm>
            <a:off x="982227" y="1600603"/>
            <a:ext cx="10217284" cy="5059521"/>
          </a:xfrm>
        </p:spPr>
        <p:txBody>
          <a:bodyPr vert="horz" lIns="45719" tIns="45720" rIns="45719" bIns="45720" rtlCol="0" anchor="t">
            <a:normAutofit/>
          </a:bodyPr>
          <a:lstStyle/>
          <a:p>
            <a:pPr marL="304165" indent="-304165">
              <a:buFont typeface="Wingdings" panose="05000000000000000000" pitchFamily="2" charset="2"/>
              <a:buChar char="§"/>
            </a:pPr>
            <a:r>
              <a:rPr lang="en-US" dirty="0"/>
              <a:t>Aperçu des systèmes de transport</a:t>
            </a:r>
            <a:endParaRPr lang="de-DE" dirty="0"/>
          </a:p>
          <a:p>
            <a:pPr marL="304165" indent="-304165">
              <a:buFont typeface="Wingdings" panose="05000000000000000000" pitchFamily="2" charset="2"/>
              <a:buChar char="§"/>
            </a:pPr>
            <a:r>
              <a:rPr lang="en-US" dirty="0"/>
              <a:t>Évolution historique</a:t>
            </a:r>
          </a:p>
          <a:p>
            <a:pPr marL="304165" indent="-304165">
              <a:buFont typeface="Wingdings" panose="05000000000000000000" pitchFamily="2" charset="2"/>
              <a:buChar char="§"/>
            </a:pPr>
            <a:r>
              <a:rPr lang="en-US" dirty="0"/>
              <a:t>Composants : infrastructure, véhicules, usagers	</a:t>
            </a:r>
          </a:p>
          <a:p>
            <a:pPr marL="304165" indent="-304165">
              <a:buFont typeface="Wingdings" panose="05000000000000000000" pitchFamily="2" charset="2"/>
              <a:buChar char="§"/>
            </a:pPr>
            <a:r>
              <a:rPr lang="en-US" dirty="0"/>
              <a:t>Importance socio-économique</a:t>
            </a:r>
          </a:p>
          <a:p>
            <a:pPr marL="304165" indent="-304165">
              <a:buFont typeface="Wingdings" panose="05000000000000000000" pitchFamily="2" charset="2"/>
              <a:buChar char="§"/>
            </a:pPr>
            <a:r>
              <a:rPr lang="en-US" dirty="0"/>
              <a:t>Études de cas : rôle dans l’urbanisation et la mondialisation</a:t>
            </a:r>
          </a:p>
          <a:p>
            <a:pPr marL="0" indent="0">
              <a:buNone/>
            </a:pPr>
            <a:endParaRPr lang="en-US" dirty="0"/>
          </a:p>
        </p:txBody>
      </p:sp>
    </p:spTree>
    <p:extLst>
      <p:ext uri="{BB962C8B-B14F-4D97-AF65-F5344CB8AC3E}">
        <p14:creationId xmlns:p14="http://schemas.microsoft.com/office/powerpoint/2010/main" val="2005877823"/>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926C9E-0709-4EEC-BA4D-197AE713DB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30595D-D73D-9958-E76C-832CDDD8E8AC}"/>
              </a:ext>
            </a:extLst>
          </p:cNvPr>
          <p:cNvSpPr>
            <a:spLocks noGrp="1"/>
          </p:cNvSpPr>
          <p:nvPr>
            <p:ph type="title"/>
          </p:nvPr>
        </p:nvSpPr>
        <p:spPr>
          <a:xfrm>
            <a:off x="127999" y="539751"/>
            <a:ext cx="8977627" cy="717551"/>
          </a:xfrm>
        </p:spPr>
        <p:txBody>
          <a:bodyPr/>
          <a:lstStyle/>
          <a:p>
            <a:r>
              <a:rPr lang="de-DE" dirty="0" err="1"/>
              <a:t>Importance socio-économique du transport</a:t>
            </a:r>
            <a:endParaRPr lang="pl-PL" b="1" dirty="0"/>
          </a:p>
        </p:txBody>
      </p:sp>
      <p:sp>
        <p:nvSpPr>
          <p:cNvPr id="3" name="Text Placeholder 2">
            <a:extLst>
              <a:ext uri="{FF2B5EF4-FFF2-40B4-BE49-F238E27FC236}">
                <a16:creationId xmlns:a16="http://schemas.microsoft.com/office/drawing/2014/main" id="{CB353BFD-67A6-EC94-5CFB-DD52A905C289}"/>
              </a:ext>
            </a:extLst>
          </p:cNvPr>
          <p:cNvSpPr>
            <a:spLocks noGrp="1"/>
          </p:cNvSpPr>
          <p:nvPr>
            <p:ph type="body" sz="half" idx="1"/>
          </p:nvPr>
        </p:nvSpPr>
        <p:spPr>
          <a:xfrm>
            <a:off x="227681" y="1630682"/>
            <a:ext cx="11755771" cy="5059521"/>
          </a:xfrm>
        </p:spPr>
        <p:txBody>
          <a:bodyPr>
            <a:normAutofit/>
          </a:bodyPr>
          <a:lstStyle/>
          <a:p>
            <a:pPr>
              <a:buFont typeface="Wingdings" panose="05000000000000000000" pitchFamily="2" charset="2"/>
              <a:buChar char="§"/>
            </a:pPr>
            <a:r>
              <a:rPr lang="en-US" b="1" dirty="0"/>
              <a:t>Transport as a Driver of Économique Croissance</a:t>
            </a:r>
          </a:p>
          <a:p>
            <a:pPr marL="1371600" lvl="3" indent="0">
              <a:buNone/>
            </a:pPr>
            <a:endParaRPr lang="en-US" dirty="0"/>
          </a:p>
          <a:p>
            <a:pPr marL="457200" lvl="1" indent="0">
              <a:buNone/>
            </a:pPr>
            <a:r>
              <a:rPr lang="de-DE" dirty="0"/>
              <a:t>Transport contributes to :</a:t>
            </a:r>
            <a:endParaRPr lang="en-US" dirty="0"/>
          </a:p>
          <a:p>
            <a:pPr marL="1371600" lvl="2" indent="-457200">
              <a:buFont typeface="Wingdings" panose="05000000000000000000" pitchFamily="2" charset="2"/>
              <a:buChar char="§"/>
            </a:pPr>
            <a:r>
              <a:rPr lang="en-US" dirty="0"/>
              <a:t>National productivity</a:t>
            </a:r>
          </a:p>
          <a:p>
            <a:pPr marL="1371600" lvl="2" indent="-457200">
              <a:buFont typeface="Wingdings" panose="05000000000000000000" pitchFamily="2" charset="2"/>
              <a:buChar char="§"/>
            </a:pPr>
            <a:r>
              <a:rPr lang="en-US" dirty="0"/>
              <a:t>Commerce et market accès</a:t>
            </a:r>
          </a:p>
          <a:p>
            <a:pPr marL="1371600" lvl="2" indent="-457200">
              <a:buFont typeface="Wingdings" panose="05000000000000000000" pitchFamily="2" charset="2"/>
              <a:buChar char="§"/>
            </a:pPr>
            <a:r>
              <a:rPr lang="en-US" dirty="0"/>
              <a:t>Industrial développement</a:t>
            </a:r>
          </a:p>
          <a:p>
            <a:pPr marL="1371600" lvl="2" indent="-457200">
              <a:buFont typeface="Wingdings" panose="05000000000000000000" pitchFamily="2" charset="2"/>
              <a:buChar char="§"/>
            </a:pPr>
            <a:r>
              <a:rPr lang="en-US" dirty="0"/>
              <a:t>Job creation</a:t>
            </a:r>
          </a:p>
          <a:p>
            <a:pPr marL="1371600" lvl="2" indent="-457200">
              <a:buFont typeface="Wingdings" panose="05000000000000000000" pitchFamily="2" charset="2"/>
              <a:buChar char="§"/>
            </a:pPr>
            <a:r>
              <a:rPr lang="en-US" dirty="0"/>
              <a:t>Lower coût of marchandises</a:t>
            </a:r>
          </a:p>
          <a:p>
            <a:pPr marL="1371600" lvl="2" indent="-457200">
              <a:buFont typeface="Wingdings" panose="05000000000000000000" pitchFamily="2" charset="2"/>
              <a:buChar char="§"/>
            </a:pPr>
            <a:endParaRPr lang="en-US" dirty="0"/>
          </a:p>
          <a:p>
            <a:pPr marL="457200" lvl="1" indent="0">
              <a:buNone/>
            </a:pPr>
            <a:r>
              <a:rPr lang="de-DE" dirty="0"/>
              <a:t>African Context :</a:t>
            </a:r>
            <a:endParaRPr lang="en-US" dirty="0"/>
          </a:p>
          <a:p>
            <a:pPr marL="1371600" lvl="2" indent="-457200">
              <a:buFont typeface="Wingdings" panose="05000000000000000000" pitchFamily="2" charset="2"/>
              <a:buChar char="§"/>
            </a:pPr>
            <a:r>
              <a:rPr lang="en-US" dirty="0"/>
              <a:t>Clé corridors soutenir régional commerce</a:t>
            </a:r>
          </a:p>
          <a:p>
            <a:pPr marL="1371600" lvl="2" indent="-457200">
              <a:buFont typeface="Wingdings" panose="05000000000000000000" pitchFamily="2" charset="2"/>
              <a:buChar char="§"/>
            </a:pPr>
            <a:r>
              <a:rPr lang="en-US" dirty="0"/>
              <a:t>Transport coûts remain high</a:t>
            </a:r>
          </a:p>
          <a:p>
            <a:pPr marL="1371600" lvl="2" indent="-457200">
              <a:buFont typeface="Wingdings" panose="05000000000000000000" pitchFamily="2" charset="2"/>
              <a:buChar char="§"/>
            </a:pPr>
            <a:r>
              <a:rPr lang="en-US" dirty="0"/>
              <a:t>Lacunes en matière d’infrastructures limit croissance</a:t>
            </a:r>
          </a:p>
        </p:txBody>
      </p:sp>
      <p:pic>
        <p:nvPicPr>
          <p:cNvPr id="16386" name="Picture 2" descr="Trans-African Highway: Nine New Highways Under Construction - We Build Value">
            <a:extLst>
              <a:ext uri="{FF2B5EF4-FFF2-40B4-BE49-F238E27FC236}">
                <a16:creationId xmlns:a16="http://schemas.microsoft.com/office/drawing/2014/main" id="{000E9328-81EC-D547-4BE0-CCDB7A535D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58901" y="2050624"/>
            <a:ext cx="3897653" cy="4523874"/>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4">
            <a:extLst>
              <a:ext uri="{FF2B5EF4-FFF2-40B4-BE49-F238E27FC236}">
                <a16:creationId xmlns:a16="http://schemas.microsoft.com/office/drawing/2014/main" id="{08C04B64-1DB4-D895-30FC-48C92F7B8930}"/>
              </a:ext>
            </a:extLst>
          </p:cNvPr>
          <p:cNvSpPr txBox="1"/>
          <p:nvPr/>
        </p:nvSpPr>
        <p:spPr>
          <a:xfrm>
            <a:off x="5918034" y="6574498"/>
            <a:ext cx="6275163" cy="326371"/>
          </a:xfrm>
          <a:prstGeom prst="rect">
            <a:avLst/>
          </a:prstGeom>
          <a:noFill/>
        </p:spPr>
        <p:txBody>
          <a:bodyPr wrap="square">
            <a:spAutoFit/>
          </a:bodyPr>
          <a:lstStyle/>
          <a:p>
            <a:pPr algn="l">
              <a:lnSpc>
                <a:spcPts val="1800"/>
              </a:lnSpc>
              <a:buNone/>
            </a:pPr>
            <a:r>
              <a:rPr lang="en-US" b="0" i="0" u="sng" strike="noStrike" dirty="0">
                <a:solidFill>
                  <a:srgbClr val="202124"/>
                </a:solidFill>
                <a:effectLst/>
                <a:latin typeface="Google Sans"/>
                <a:hlinkClick r:id="rId4"/>
              </a:rPr>
              <a:t>Trans-African Highway : Nine New Autoroutes Under Construction</a:t>
            </a:r>
          </a:p>
        </p:txBody>
      </p:sp>
    </p:spTree>
    <p:extLst>
      <p:ext uri="{BB962C8B-B14F-4D97-AF65-F5344CB8AC3E}">
        <p14:creationId xmlns:p14="http://schemas.microsoft.com/office/powerpoint/2010/main" val="308918933"/>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92C37C-757D-7CE8-9E94-42EE3D1086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8F6D3B-A067-2F96-81AD-F78FF78EC35D}"/>
              </a:ext>
            </a:extLst>
          </p:cNvPr>
          <p:cNvSpPr>
            <a:spLocks noGrp="1"/>
          </p:cNvSpPr>
          <p:nvPr>
            <p:ph type="title"/>
          </p:nvPr>
        </p:nvSpPr>
        <p:spPr>
          <a:xfrm>
            <a:off x="127999" y="539751"/>
            <a:ext cx="8977627" cy="717551"/>
          </a:xfrm>
        </p:spPr>
        <p:txBody>
          <a:bodyPr/>
          <a:lstStyle/>
          <a:p>
            <a:r>
              <a:rPr lang="de-DE" dirty="0" err="1"/>
              <a:t>Importance socio-économique du transport</a:t>
            </a:r>
            <a:endParaRPr lang="pl-PL" b="1" dirty="0"/>
          </a:p>
        </p:txBody>
      </p:sp>
      <p:sp>
        <p:nvSpPr>
          <p:cNvPr id="3" name="Text Placeholder 2">
            <a:extLst>
              <a:ext uri="{FF2B5EF4-FFF2-40B4-BE49-F238E27FC236}">
                <a16:creationId xmlns:a16="http://schemas.microsoft.com/office/drawing/2014/main" id="{51505EED-257A-94B6-5598-EE068BC55F56}"/>
              </a:ext>
            </a:extLst>
          </p:cNvPr>
          <p:cNvSpPr>
            <a:spLocks noGrp="1"/>
          </p:cNvSpPr>
          <p:nvPr>
            <p:ph type="body" sz="half" idx="1"/>
          </p:nvPr>
        </p:nvSpPr>
        <p:spPr>
          <a:xfrm>
            <a:off x="227681" y="1630682"/>
            <a:ext cx="11755771" cy="5059521"/>
          </a:xfrm>
        </p:spPr>
        <p:txBody>
          <a:bodyPr>
            <a:normAutofit/>
          </a:bodyPr>
          <a:lstStyle/>
          <a:p>
            <a:pPr>
              <a:buFont typeface="Wingdings" panose="05000000000000000000" pitchFamily="2" charset="2"/>
              <a:buChar char="§"/>
            </a:pPr>
            <a:r>
              <a:rPr lang="en-US" b="1" dirty="0"/>
              <a:t>Transport and Social Développement</a:t>
            </a:r>
          </a:p>
          <a:p>
            <a:pPr marL="1371600" lvl="3" indent="0">
              <a:buNone/>
            </a:pPr>
            <a:endParaRPr lang="en-US" dirty="0"/>
          </a:p>
          <a:p>
            <a:pPr marL="457200" lvl="1" indent="0">
              <a:buNone/>
            </a:pPr>
            <a:r>
              <a:rPr lang="de-DE" dirty="0"/>
              <a:t>Transport improves accès to :</a:t>
            </a:r>
            <a:endParaRPr lang="en-US" dirty="0"/>
          </a:p>
          <a:p>
            <a:pPr marL="1371600" lvl="2" indent="-457200">
              <a:buFont typeface="Wingdings" panose="05000000000000000000" pitchFamily="2" charset="2"/>
              <a:buChar char="§"/>
            </a:pPr>
            <a:r>
              <a:rPr lang="en-US" dirty="0"/>
              <a:t>Éducation</a:t>
            </a:r>
          </a:p>
          <a:p>
            <a:pPr marL="1371600" lvl="2" indent="-457200">
              <a:buFont typeface="Wingdings" panose="05000000000000000000" pitchFamily="2" charset="2"/>
              <a:buChar char="§"/>
            </a:pPr>
            <a:r>
              <a:rPr lang="en-US" dirty="0"/>
              <a:t>Soins de santé</a:t>
            </a:r>
          </a:p>
          <a:p>
            <a:pPr marL="1371600" lvl="2" indent="-457200">
              <a:buFont typeface="Wingdings" panose="05000000000000000000" pitchFamily="2" charset="2"/>
              <a:buChar char="§"/>
            </a:pPr>
            <a:r>
              <a:rPr lang="en-US" dirty="0"/>
              <a:t>Employment</a:t>
            </a:r>
          </a:p>
          <a:p>
            <a:pPr marL="1371600" lvl="2" indent="-457200">
              <a:buFont typeface="Wingdings" panose="05000000000000000000" pitchFamily="2" charset="2"/>
              <a:buChar char="§"/>
            </a:pPr>
            <a:r>
              <a:rPr lang="en-US" dirty="0"/>
              <a:t>Social services</a:t>
            </a:r>
          </a:p>
          <a:p>
            <a:pPr marL="1371600" lvl="2" indent="-457200">
              <a:buFont typeface="Wingdings" panose="05000000000000000000" pitchFamily="2" charset="2"/>
              <a:buChar char="§"/>
            </a:pPr>
            <a:r>
              <a:rPr lang="en-US" dirty="0"/>
              <a:t>Opportunités for femmes et youth</a:t>
            </a:r>
          </a:p>
          <a:p>
            <a:pPr marL="457200" lvl="1" indent="0">
              <a:buNone/>
            </a:pPr>
            <a:endParaRPr lang="de-DE" dirty="0"/>
          </a:p>
          <a:p>
            <a:pPr marL="457200" lvl="1" indent="0">
              <a:buNone/>
            </a:pPr>
            <a:r>
              <a:rPr lang="de-DE" dirty="0"/>
              <a:t>African Context :</a:t>
            </a:r>
            <a:endParaRPr lang="en-US" dirty="0"/>
          </a:p>
          <a:p>
            <a:pPr marL="1371600" lvl="2" indent="-457200">
              <a:buFont typeface="Wingdings" panose="05000000000000000000" pitchFamily="2" charset="2"/>
              <a:buChar char="§"/>
            </a:pPr>
            <a:r>
              <a:rPr lang="en-US" dirty="0"/>
              <a:t>Rural populations often isolated</a:t>
            </a:r>
          </a:p>
          <a:p>
            <a:pPr marL="1371600" lvl="2" indent="-457200">
              <a:buFont typeface="Wingdings" panose="05000000000000000000" pitchFamily="2" charset="2"/>
              <a:buChar char="§"/>
            </a:pPr>
            <a:r>
              <a:rPr lang="en-US" dirty="0"/>
              <a:t>Poor route accès = reduced school attendance</a:t>
            </a:r>
          </a:p>
          <a:p>
            <a:pPr marL="1371600" lvl="2" indent="-457200">
              <a:buFont typeface="Wingdings" panose="05000000000000000000" pitchFamily="2" charset="2"/>
              <a:buChar char="§"/>
            </a:pPr>
            <a:r>
              <a:rPr lang="en-US" dirty="0"/>
              <a:t>Urbain congestion affects daily life</a:t>
            </a:r>
          </a:p>
        </p:txBody>
      </p:sp>
      <p:pic>
        <p:nvPicPr>
          <p:cNvPr id="18434" name="Picture 2" descr="Used vehicles in Africa, blessing or curse?">
            <a:extLst>
              <a:ext uri="{FF2B5EF4-FFF2-40B4-BE49-F238E27FC236}">
                <a16:creationId xmlns:a16="http://schemas.microsoft.com/office/drawing/2014/main" id="{E8CF7E5D-2A3A-675A-971C-3C88381C0C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9811" y="4264192"/>
            <a:ext cx="3810000" cy="2533650"/>
          </a:xfrm>
          <a:prstGeom prst="rect">
            <a:avLst/>
          </a:prstGeom>
          <a:noFill/>
          <a:extLst>
            <a:ext uri="{909E8E84-426E-40DD-AFC4-6F175D3DCCD1}">
              <a14:hiddenFill xmlns:a14="http://schemas.microsoft.com/office/drawing/2010/main">
                <a:solidFill>
                  <a:srgbClr val="FFFFFF"/>
                </a:solidFill>
              </a14:hiddenFill>
            </a:ext>
          </a:extLst>
        </p:spPr>
      </p:pic>
      <p:pic>
        <p:nvPicPr>
          <p:cNvPr id="18436" name="Picture 4" descr="Possible uses - AfricroozE">
            <a:extLst>
              <a:ext uri="{FF2B5EF4-FFF2-40B4-BE49-F238E27FC236}">
                <a16:creationId xmlns:a16="http://schemas.microsoft.com/office/drawing/2014/main" id="{43879CFA-C95F-E917-6629-07730DC615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10463" y="2133074"/>
            <a:ext cx="3890209" cy="25918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1987673"/>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F9B755-8BB5-E8B2-D2F4-1760972029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771E6B-5CFC-C93A-98C6-ADEA13C8275F}"/>
              </a:ext>
            </a:extLst>
          </p:cNvPr>
          <p:cNvSpPr>
            <a:spLocks noGrp="1"/>
          </p:cNvSpPr>
          <p:nvPr>
            <p:ph type="title"/>
          </p:nvPr>
        </p:nvSpPr>
        <p:spPr>
          <a:xfrm>
            <a:off x="127999" y="539751"/>
            <a:ext cx="8977627" cy="717551"/>
          </a:xfrm>
        </p:spPr>
        <p:txBody>
          <a:bodyPr/>
          <a:lstStyle/>
          <a:p>
            <a:r>
              <a:rPr lang="de-DE" dirty="0" err="1"/>
              <a:t>Importance socio-économique du transport</a:t>
            </a:r>
            <a:endParaRPr lang="pl-PL" b="1" dirty="0"/>
          </a:p>
        </p:txBody>
      </p:sp>
      <p:sp>
        <p:nvSpPr>
          <p:cNvPr id="3" name="Text Placeholder 2">
            <a:extLst>
              <a:ext uri="{FF2B5EF4-FFF2-40B4-BE49-F238E27FC236}">
                <a16:creationId xmlns:a16="http://schemas.microsoft.com/office/drawing/2014/main" id="{3D101C09-74CF-F251-9EBB-FD9AACA49844}"/>
              </a:ext>
            </a:extLst>
          </p:cNvPr>
          <p:cNvSpPr>
            <a:spLocks noGrp="1"/>
          </p:cNvSpPr>
          <p:nvPr>
            <p:ph type="body" sz="half" idx="1"/>
          </p:nvPr>
        </p:nvSpPr>
        <p:spPr>
          <a:xfrm>
            <a:off x="227681" y="1630682"/>
            <a:ext cx="11755771" cy="5059521"/>
          </a:xfrm>
        </p:spPr>
        <p:txBody>
          <a:bodyPr>
            <a:normAutofit/>
          </a:bodyPr>
          <a:lstStyle/>
          <a:p>
            <a:pPr>
              <a:buFont typeface="Wingdings" panose="05000000000000000000" pitchFamily="2" charset="2"/>
              <a:buChar char="§"/>
            </a:pPr>
            <a:r>
              <a:rPr lang="en-US" b="1" dirty="0"/>
              <a:t>Transport and Urbanisation</a:t>
            </a:r>
          </a:p>
          <a:p>
            <a:pPr marL="1371600" lvl="3" indent="0">
              <a:buNone/>
            </a:pPr>
            <a:endParaRPr lang="en-US" dirty="0"/>
          </a:p>
          <a:p>
            <a:pPr marL="457200" lvl="1" indent="0">
              <a:buNone/>
            </a:pPr>
            <a:r>
              <a:rPr lang="de-DE" dirty="0"/>
              <a:t>Transport influences :</a:t>
            </a:r>
            <a:endParaRPr lang="en-US" dirty="0"/>
          </a:p>
          <a:p>
            <a:pPr marL="1371600" lvl="2" indent="-457200">
              <a:buFont typeface="Wingdings" panose="05000000000000000000" pitchFamily="2" charset="2"/>
              <a:buChar char="§"/>
            </a:pPr>
            <a:r>
              <a:rPr lang="en-US" dirty="0"/>
              <a:t>Ville croissance et land use</a:t>
            </a:r>
          </a:p>
          <a:p>
            <a:pPr marL="1371600" lvl="2" indent="-457200">
              <a:buFont typeface="Wingdings" panose="05000000000000000000" pitchFamily="2" charset="2"/>
              <a:buChar char="§"/>
            </a:pPr>
            <a:r>
              <a:rPr lang="en-US" dirty="0"/>
              <a:t>Housing location choices</a:t>
            </a:r>
          </a:p>
          <a:p>
            <a:pPr marL="1371600" lvl="2" indent="-457200">
              <a:buFont typeface="Wingdings" panose="05000000000000000000" pitchFamily="2" charset="2"/>
              <a:buChar char="§"/>
            </a:pPr>
            <a:r>
              <a:rPr lang="en-US" dirty="0"/>
              <a:t>Économique zones et job centers</a:t>
            </a:r>
          </a:p>
          <a:p>
            <a:pPr marL="1371600" lvl="2" indent="-457200">
              <a:buFont typeface="Wingdings" panose="05000000000000000000" pitchFamily="2" charset="2"/>
              <a:buChar char="§"/>
            </a:pPr>
            <a:r>
              <a:rPr lang="en-US" dirty="0"/>
              <a:t>Qualité of urbain life</a:t>
            </a:r>
          </a:p>
          <a:p>
            <a:pPr marL="457200" lvl="1" indent="0">
              <a:buNone/>
            </a:pPr>
            <a:endParaRPr lang="de-DE" dirty="0"/>
          </a:p>
          <a:p>
            <a:pPr marL="457200" lvl="1" indent="0">
              <a:buNone/>
            </a:pPr>
            <a:r>
              <a:rPr lang="de-DE" dirty="0"/>
              <a:t>African Context :</a:t>
            </a:r>
            <a:endParaRPr lang="en-US" dirty="0"/>
          </a:p>
          <a:p>
            <a:pPr marL="1371600" lvl="2" indent="-457200">
              <a:buFont typeface="Wingdings" panose="05000000000000000000" pitchFamily="2" charset="2"/>
              <a:buChar char="§"/>
            </a:pPr>
            <a:r>
              <a:rPr lang="en-US" dirty="0"/>
              <a:t>Rapide urbain expansion</a:t>
            </a:r>
          </a:p>
          <a:p>
            <a:pPr marL="1371600" lvl="2" indent="-457200">
              <a:buFont typeface="Wingdings" panose="05000000000000000000" pitchFamily="2" charset="2"/>
              <a:buChar char="§"/>
            </a:pPr>
            <a:r>
              <a:rPr lang="en-US" dirty="0"/>
              <a:t>Reliance on informel transport</a:t>
            </a:r>
          </a:p>
          <a:p>
            <a:pPr marL="1371600" lvl="2" indent="-457200">
              <a:buFont typeface="Wingdings" panose="05000000000000000000" pitchFamily="2" charset="2"/>
              <a:buChar char="§"/>
            </a:pPr>
            <a:r>
              <a:rPr lang="en-US" dirty="0"/>
              <a:t>Lack of integrated planification</a:t>
            </a:r>
          </a:p>
          <a:p>
            <a:pPr marL="1371600" lvl="2" indent="-457200">
              <a:buFont typeface="Wingdings" panose="05000000000000000000" pitchFamily="2" charset="2"/>
              <a:buChar char="§"/>
            </a:pPr>
            <a:r>
              <a:rPr lang="en-US" dirty="0"/>
              <a:t>Congestion et pollution increasing</a:t>
            </a:r>
          </a:p>
        </p:txBody>
      </p:sp>
      <p:pic>
        <p:nvPicPr>
          <p:cNvPr id="19458" name="Picture 2" descr="Power to move: Accelerating the electric transport transition in  sub-Saharan Africa | McKinsey">
            <a:extLst>
              <a:ext uri="{FF2B5EF4-FFF2-40B4-BE49-F238E27FC236}">
                <a16:creationId xmlns:a16="http://schemas.microsoft.com/office/drawing/2014/main" id="{BA550A86-D789-DC44-6425-59DFA381272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1732547"/>
            <a:ext cx="4760494" cy="47604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9750411"/>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239A5-17E6-B1B6-6C02-2BBA874A13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274180-4CE2-C6E3-CE31-5BCA7CB10504}"/>
              </a:ext>
            </a:extLst>
          </p:cNvPr>
          <p:cNvSpPr>
            <a:spLocks noGrp="1"/>
          </p:cNvSpPr>
          <p:nvPr>
            <p:ph type="title"/>
          </p:nvPr>
        </p:nvSpPr>
        <p:spPr>
          <a:xfrm>
            <a:off x="127999" y="539751"/>
            <a:ext cx="8977627" cy="717551"/>
          </a:xfrm>
        </p:spPr>
        <p:txBody>
          <a:bodyPr/>
          <a:lstStyle/>
          <a:p>
            <a:r>
              <a:rPr lang="de-DE" dirty="0" err="1"/>
              <a:t>Importance socio-économique du transport</a:t>
            </a:r>
            <a:endParaRPr lang="pl-PL" b="1" dirty="0"/>
          </a:p>
        </p:txBody>
      </p:sp>
      <p:sp>
        <p:nvSpPr>
          <p:cNvPr id="3" name="Text Placeholder 2">
            <a:extLst>
              <a:ext uri="{FF2B5EF4-FFF2-40B4-BE49-F238E27FC236}">
                <a16:creationId xmlns:a16="http://schemas.microsoft.com/office/drawing/2014/main" id="{59C9F9E2-ECD6-8D94-8DC7-FF0E81450DE7}"/>
              </a:ext>
            </a:extLst>
          </p:cNvPr>
          <p:cNvSpPr>
            <a:spLocks noGrp="1"/>
          </p:cNvSpPr>
          <p:nvPr>
            <p:ph type="body" sz="half" idx="1"/>
          </p:nvPr>
        </p:nvSpPr>
        <p:spPr>
          <a:xfrm>
            <a:off x="227681" y="1630682"/>
            <a:ext cx="11755771" cy="5059521"/>
          </a:xfrm>
        </p:spPr>
        <p:txBody>
          <a:bodyPr>
            <a:normAutofit/>
          </a:bodyPr>
          <a:lstStyle/>
          <a:p>
            <a:pPr>
              <a:buFont typeface="Wingdings" panose="05000000000000000000" pitchFamily="2" charset="2"/>
              <a:buChar char="§"/>
            </a:pPr>
            <a:r>
              <a:rPr lang="en-US" b="1" dirty="0"/>
              <a:t>Transport and Régional/Mondial Intégration</a:t>
            </a:r>
          </a:p>
          <a:p>
            <a:pPr marL="1371600" lvl="3" indent="0">
              <a:buNone/>
            </a:pPr>
            <a:endParaRPr lang="en-US" dirty="0"/>
          </a:p>
          <a:p>
            <a:pPr marL="457200" lvl="1" indent="0">
              <a:buNone/>
            </a:pPr>
            <a:r>
              <a:rPr lang="de-DE" dirty="0"/>
              <a:t>Le transport permet :</a:t>
            </a:r>
            <a:endParaRPr lang="en-US" dirty="0"/>
          </a:p>
          <a:p>
            <a:pPr marL="1371600" lvl="2" indent="-457200">
              <a:buFont typeface="Wingdings" panose="05000000000000000000" pitchFamily="2" charset="2"/>
              <a:buChar char="§"/>
            </a:pPr>
            <a:r>
              <a:rPr lang="en-US" dirty="0"/>
              <a:t>Export et import flows</a:t>
            </a:r>
          </a:p>
          <a:p>
            <a:pPr marL="1371600" lvl="2" indent="-457200">
              <a:buFont typeface="Wingdings" panose="05000000000000000000" pitchFamily="2" charset="2"/>
              <a:buChar char="§"/>
            </a:pPr>
            <a:r>
              <a:rPr lang="en-US" dirty="0"/>
              <a:t>Régional cooperation</a:t>
            </a:r>
          </a:p>
          <a:p>
            <a:pPr marL="1371600" lvl="2" indent="-457200">
              <a:buFont typeface="Wingdings" panose="05000000000000000000" pitchFamily="2" charset="2"/>
              <a:buChar char="§"/>
            </a:pPr>
            <a:r>
              <a:rPr lang="en-US" dirty="0"/>
              <a:t>Participation in mondial markets</a:t>
            </a:r>
          </a:p>
          <a:p>
            <a:pPr marL="1371600" lvl="2" indent="-457200">
              <a:buFont typeface="Wingdings" panose="05000000000000000000" pitchFamily="2" charset="2"/>
              <a:buChar char="§"/>
            </a:pPr>
            <a:r>
              <a:rPr lang="en-US" dirty="0"/>
              <a:t>Cross-border mobilité</a:t>
            </a:r>
          </a:p>
          <a:p>
            <a:pPr marL="457200" lvl="1" indent="0">
              <a:buNone/>
            </a:pPr>
            <a:endParaRPr lang="de-DE" dirty="0"/>
          </a:p>
          <a:p>
            <a:pPr marL="457200" lvl="1" indent="0">
              <a:buNone/>
            </a:pPr>
            <a:r>
              <a:rPr lang="de-DE" dirty="0"/>
              <a:t>African Context :</a:t>
            </a:r>
            <a:endParaRPr lang="en-US" dirty="0"/>
          </a:p>
          <a:p>
            <a:pPr marL="1371600" lvl="2" indent="-457200">
              <a:buFont typeface="Wingdings" panose="05000000000000000000" pitchFamily="2" charset="2"/>
              <a:buChar char="§"/>
            </a:pPr>
            <a:r>
              <a:rPr lang="en-US" dirty="0"/>
              <a:t>Ports like Douala relier Central Africa globally</a:t>
            </a:r>
          </a:p>
          <a:p>
            <a:pPr marL="1371600" lvl="2" indent="-457200">
              <a:buFont typeface="Wingdings" panose="05000000000000000000" pitchFamily="2" charset="2"/>
              <a:buChar char="§"/>
            </a:pPr>
            <a:r>
              <a:rPr lang="en-US" dirty="0"/>
              <a:t>Congo River relie remote régions</a:t>
            </a:r>
          </a:p>
          <a:p>
            <a:pPr marL="1371600" lvl="2" indent="-457200">
              <a:buFont typeface="Wingdings" panose="05000000000000000000" pitchFamily="2" charset="2"/>
              <a:buChar char="§"/>
            </a:pPr>
            <a:r>
              <a:rPr lang="en-US" dirty="0"/>
              <a:t>Poor connectivity limites commerce potential</a:t>
            </a:r>
          </a:p>
          <a:p>
            <a:pPr marL="1371600" lvl="2" indent="-457200">
              <a:buFont typeface="Wingdings" panose="05000000000000000000" pitchFamily="2" charset="2"/>
              <a:buChar char="§"/>
            </a:pPr>
            <a:r>
              <a:rPr lang="en-US" dirty="0"/>
              <a:t>Investments from mondial partners (EU, China, AfDB)</a:t>
            </a:r>
          </a:p>
        </p:txBody>
      </p:sp>
      <p:pic>
        <p:nvPicPr>
          <p:cNvPr id="20482" name="Picture 2" descr="Sh1.8bn yard to help ease truck congestion at Malaba border - Business Daily">
            <a:extLst>
              <a:ext uri="{FF2B5EF4-FFF2-40B4-BE49-F238E27FC236}">
                <a16:creationId xmlns:a16="http://schemas.microsoft.com/office/drawing/2014/main" id="{0ECC6293-E1E5-B0A0-10B0-690183BF63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79630" y="2267952"/>
            <a:ext cx="3639553" cy="36395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6778449"/>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0CF4E9-830E-132A-3DB2-44236BE3718B}"/>
            </a:ext>
          </a:extLst>
        </p:cNvPr>
        <p:cNvGrpSpPr/>
        <p:nvPr/>
      </p:nvGrpSpPr>
      <p:grpSpPr>
        <a:xfrm>
          <a:off x="0" y="0"/>
          <a:ext cx="0" cy="0"/>
          <a:chOff x="0" y="0"/>
          <a:chExt cx="0" cy="0"/>
        </a:xfrm>
      </p:grpSpPr>
      <p:sp>
        <p:nvSpPr>
          <p:cNvPr id="7" name="Pfeil: Fünfeck 6">
            <a:extLst>
              <a:ext uri="{FF2B5EF4-FFF2-40B4-BE49-F238E27FC236}">
                <a16:creationId xmlns:a16="http://schemas.microsoft.com/office/drawing/2014/main" id="{EEF8B290-B904-0A46-4610-20F2BC01C52C}"/>
              </a:ext>
            </a:extLst>
          </p:cNvPr>
          <p:cNvSpPr/>
          <p:nvPr/>
        </p:nvSpPr>
        <p:spPr>
          <a:xfrm>
            <a:off x="1275347" y="3115003"/>
            <a:ext cx="9504948" cy="484632"/>
          </a:xfrm>
          <a:prstGeom prst="homePlate">
            <a:avLst/>
          </a:prstGeom>
          <a:solidFill>
            <a:srgbClr val="FFC000"/>
          </a:solidFill>
          <a:ln>
            <a:solidFill>
              <a:srgbClr val="B4351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le 1">
            <a:extLst>
              <a:ext uri="{FF2B5EF4-FFF2-40B4-BE49-F238E27FC236}">
                <a16:creationId xmlns:a16="http://schemas.microsoft.com/office/drawing/2014/main" id="{536B5C32-87F7-07B1-539B-B275D886CC4F}"/>
              </a:ext>
            </a:extLst>
          </p:cNvPr>
          <p:cNvSpPr>
            <a:spLocks noGrp="1"/>
          </p:cNvSpPr>
          <p:nvPr>
            <p:ph type="title"/>
          </p:nvPr>
        </p:nvSpPr>
        <p:spPr>
          <a:xfrm>
            <a:off x="603252" y="539751"/>
            <a:ext cx="8977627" cy="717551"/>
          </a:xfrm>
        </p:spPr>
        <p:txBody>
          <a:bodyPr/>
          <a:lstStyle/>
          <a:p>
            <a:r>
              <a:rPr lang="pl-PL" dirty="0"/>
              <a:t>Introduction aux systèmes de transportPlan :</a:t>
            </a:r>
            <a:br>
              <a:rPr lang="de-DE" dirty="0"/>
            </a:br>
            <a:br>
              <a:rPr lang="de-DE" dirty="0"/>
            </a:br>
            <a:endParaRPr lang="pl-PL" b="1" dirty="0"/>
          </a:p>
        </p:txBody>
      </p:sp>
      <p:sp>
        <p:nvSpPr>
          <p:cNvPr id="3" name="Text Placeholder 2">
            <a:extLst>
              <a:ext uri="{FF2B5EF4-FFF2-40B4-BE49-F238E27FC236}">
                <a16:creationId xmlns:a16="http://schemas.microsoft.com/office/drawing/2014/main" id="{99CB04F1-1C30-F464-81A3-2CE5C96D59F9}"/>
              </a:ext>
            </a:extLst>
          </p:cNvPr>
          <p:cNvSpPr>
            <a:spLocks noGrp="1"/>
          </p:cNvSpPr>
          <p:nvPr>
            <p:ph type="body" sz="half" idx="1"/>
          </p:nvPr>
        </p:nvSpPr>
        <p:spPr>
          <a:xfrm>
            <a:off x="970196" y="1600603"/>
            <a:ext cx="10217284" cy="5059521"/>
          </a:xfrm>
        </p:spPr>
        <p:txBody>
          <a:bodyPr vert="horz" lIns="45719" tIns="45720" rIns="45719" bIns="45720" rtlCol="0" anchor="t">
            <a:normAutofit/>
          </a:bodyPr>
          <a:lstStyle/>
          <a:p>
            <a:pPr marL="304165" indent="-304165">
              <a:buFont typeface="Wingdings" panose="05000000000000000000" pitchFamily="2" charset="2"/>
              <a:buChar char="§"/>
            </a:pPr>
            <a:r>
              <a:rPr lang="en-US" dirty="0"/>
              <a:t>Aperçu des systèmes de transport</a:t>
            </a:r>
            <a:endParaRPr lang="de-DE"/>
          </a:p>
          <a:p>
            <a:pPr marL="304165" indent="-304165">
              <a:buFont typeface="Wingdings" panose="05000000000000000000" pitchFamily="2" charset="2"/>
              <a:buChar char="§"/>
            </a:pPr>
            <a:r>
              <a:rPr lang="en-US" dirty="0"/>
              <a:t>Évolution historique</a:t>
            </a:r>
          </a:p>
          <a:p>
            <a:pPr marL="304165" indent="-304165">
              <a:buFont typeface="Wingdings" panose="05000000000000000000" pitchFamily="2" charset="2"/>
              <a:buChar char="§"/>
            </a:pPr>
            <a:r>
              <a:rPr lang="en-US" dirty="0"/>
              <a:t>Composants : infrastructure, véhicules, usagers	</a:t>
            </a:r>
          </a:p>
          <a:p>
            <a:pPr marL="304165" indent="-304165">
              <a:buFont typeface="Wingdings" panose="05000000000000000000" pitchFamily="2" charset="2"/>
              <a:buChar char="§"/>
            </a:pPr>
            <a:r>
              <a:rPr lang="en-US" dirty="0"/>
              <a:t>Importance socio-économique</a:t>
            </a:r>
          </a:p>
          <a:p>
            <a:pPr marL="304165" indent="-304165">
              <a:buFont typeface="Wingdings" panose="05000000000000000000" pitchFamily="2" charset="2"/>
              <a:buChar char="§"/>
            </a:pPr>
            <a:r>
              <a:rPr lang="en-US" dirty="0"/>
              <a:t>Études de cas : rôle dans l’urbanisation et la mondialisation</a:t>
            </a:r>
          </a:p>
          <a:p>
            <a:pPr marL="0" indent="0">
              <a:buNone/>
            </a:pPr>
            <a:endParaRPr lang="en-US" dirty="0"/>
          </a:p>
        </p:txBody>
      </p:sp>
    </p:spTree>
    <p:extLst>
      <p:ext uri="{BB962C8B-B14F-4D97-AF65-F5344CB8AC3E}">
        <p14:creationId xmlns:p14="http://schemas.microsoft.com/office/powerpoint/2010/main" val="2905682538"/>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1EF1BE-607C-C8B2-D14C-C21A04CE52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C8494C-B19B-FFB7-3A81-92E1D4676B75}"/>
              </a:ext>
            </a:extLst>
          </p:cNvPr>
          <p:cNvSpPr>
            <a:spLocks noGrp="1"/>
          </p:cNvSpPr>
          <p:nvPr>
            <p:ph type="title"/>
          </p:nvPr>
        </p:nvSpPr>
        <p:spPr>
          <a:xfrm>
            <a:off x="127999" y="539751"/>
            <a:ext cx="9704849" cy="717551"/>
          </a:xfrm>
        </p:spPr>
        <p:txBody>
          <a:bodyPr/>
          <a:lstStyle/>
          <a:p>
            <a:r>
              <a:rPr lang="en-US" sz="1656" dirty="0">
                <a:solidFill>
                  <a:srgbClr val="890F00"/>
                </a:solidFill>
              </a:rPr>
              <a:t>Études de cas – rôle du transport dans l’urbanisation et la mondialisation</a:t>
            </a:r>
            <a:br>
              <a:rPr lang="en-US" dirty="0"/>
            </a:br>
            <a:br>
              <a:rPr lang="en-US" dirty="0"/>
            </a:br>
            <a:endParaRPr lang="pl-PL" b="1" dirty="0"/>
          </a:p>
        </p:txBody>
      </p:sp>
      <p:sp>
        <p:nvSpPr>
          <p:cNvPr id="3" name="Text Placeholder 2">
            <a:extLst>
              <a:ext uri="{FF2B5EF4-FFF2-40B4-BE49-F238E27FC236}">
                <a16:creationId xmlns:a16="http://schemas.microsoft.com/office/drawing/2014/main" id="{469D5D23-B3F0-6A6D-6D24-C52619292526}"/>
              </a:ext>
            </a:extLst>
          </p:cNvPr>
          <p:cNvSpPr>
            <a:spLocks noGrp="1"/>
          </p:cNvSpPr>
          <p:nvPr>
            <p:ph type="body" sz="half" idx="1"/>
          </p:nvPr>
        </p:nvSpPr>
        <p:spPr>
          <a:xfrm>
            <a:off x="227681" y="1630682"/>
            <a:ext cx="12513761" cy="5059521"/>
          </a:xfrm>
        </p:spPr>
        <p:txBody>
          <a:bodyPr>
            <a:normAutofit/>
          </a:bodyPr>
          <a:lstStyle/>
          <a:p>
            <a:pPr>
              <a:buFont typeface="Wingdings" panose="05000000000000000000" pitchFamily="2" charset="2"/>
              <a:buChar char="§"/>
            </a:pPr>
            <a:r>
              <a:rPr lang="en-US" sz="2208" b="1" dirty="0"/>
              <a:t>Transport as an Engine of Urbain Croissance</a:t>
            </a:r>
          </a:p>
          <a:p>
            <a:pPr marL="1371600" lvl="3" indent="0">
              <a:buNone/>
            </a:pPr>
            <a:endParaRPr lang="en-US" dirty="0"/>
          </a:p>
          <a:p>
            <a:pPr marL="457200" lvl="1" indent="0">
              <a:buNone/>
            </a:pPr>
            <a:r>
              <a:rPr lang="de-DE" dirty="0"/>
              <a:t>Transport façonne urbanisation by :</a:t>
            </a:r>
            <a:endParaRPr lang="en-US" dirty="0"/>
          </a:p>
          <a:p>
            <a:pPr marL="1371600" lvl="2" indent="-457200">
              <a:buFont typeface="Wingdings" panose="05000000000000000000" pitchFamily="2" charset="2"/>
              <a:buChar char="§"/>
            </a:pPr>
            <a:r>
              <a:rPr lang="en-US" dirty="0"/>
              <a:t>Attracting personnes to villes</a:t>
            </a:r>
          </a:p>
          <a:p>
            <a:pPr marL="1371600" lvl="2" indent="-457200">
              <a:buFont typeface="Wingdings" panose="05000000000000000000" pitchFamily="2" charset="2"/>
              <a:buChar char="§"/>
            </a:pPr>
            <a:r>
              <a:rPr lang="en-US" dirty="0"/>
              <a:t>Enabling économique clusters</a:t>
            </a:r>
          </a:p>
          <a:p>
            <a:pPr marL="1371600" lvl="2" indent="-457200">
              <a:buFont typeface="Wingdings" panose="05000000000000000000" pitchFamily="2" charset="2"/>
              <a:buChar char="§"/>
            </a:pPr>
            <a:r>
              <a:rPr lang="en-US" dirty="0"/>
              <a:t>Expanding residential areas</a:t>
            </a:r>
          </a:p>
          <a:p>
            <a:pPr marL="1371600" lvl="2" indent="-457200">
              <a:buFont typeface="Wingdings" panose="05000000000000000000" pitchFamily="2" charset="2"/>
              <a:buChar char="§"/>
            </a:pPr>
            <a:r>
              <a:rPr lang="en-US" dirty="0"/>
              <a:t>Linking suburbs to ville centers</a:t>
            </a:r>
            <a:endParaRPr lang="de-DE" dirty="0"/>
          </a:p>
          <a:p>
            <a:pPr marL="457200" lvl="1" indent="0">
              <a:buNone/>
            </a:pPr>
            <a:endParaRPr lang="de-DE" dirty="0"/>
          </a:p>
          <a:p>
            <a:pPr marL="457200" lvl="1" indent="0">
              <a:buNone/>
            </a:pPr>
            <a:r>
              <a:rPr lang="de-DE" dirty="0"/>
              <a:t>Cas Study Focus :</a:t>
            </a:r>
            <a:endParaRPr lang="en-US" dirty="0"/>
          </a:p>
          <a:p>
            <a:pPr marL="1371600" lvl="2" indent="-457200">
              <a:buFont typeface="Wingdings" panose="05000000000000000000" pitchFamily="2" charset="2"/>
              <a:buChar char="§"/>
            </a:pPr>
            <a:r>
              <a:rPr lang="pt-BR" dirty="0"/>
              <a:t>DR Congo</a:t>
            </a:r>
          </a:p>
          <a:p>
            <a:pPr marL="1371600" lvl="2" indent="-457200">
              <a:buFont typeface="Wingdings" panose="05000000000000000000" pitchFamily="2" charset="2"/>
              <a:buChar char="§"/>
            </a:pPr>
            <a:r>
              <a:rPr lang="pt-BR" dirty="0"/>
              <a:t>Cameroon</a:t>
            </a:r>
            <a:endParaRPr lang="en-US" dirty="0"/>
          </a:p>
        </p:txBody>
      </p:sp>
      <p:pic>
        <p:nvPicPr>
          <p:cNvPr id="21506" name="Picture 2" descr="Boulevard du 30 Juin, Kinshasa – A Major Urban Corridor in the DR Congo. |  Download Scientific Diagram">
            <a:extLst>
              <a:ext uri="{FF2B5EF4-FFF2-40B4-BE49-F238E27FC236}">
                <a16:creationId xmlns:a16="http://schemas.microsoft.com/office/drawing/2014/main" id="{736CD3DB-06AD-3A5E-18D1-35F9F7B9AE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5056" y="2450592"/>
            <a:ext cx="5677275" cy="3232707"/>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D65669AA-BB3C-DA42-3C0A-2269124CAC0F}"/>
              </a:ext>
            </a:extLst>
          </p:cNvPr>
          <p:cNvSpPr txBox="1"/>
          <p:nvPr/>
        </p:nvSpPr>
        <p:spPr>
          <a:xfrm>
            <a:off x="7278624" y="5687347"/>
            <a:ext cx="3178114" cy="369332"/>
          </a:xfrm>
          <a:prstGeom prst="rect">
            <a:avLst/>
          </a:prstGeom>
          <a:noFill/>
        </p:spPr>
        <p:txBody>
          <a:bodyPr wrap="none" rtlCol="0">
            <a:spAutoFit/>
          </a:bodyPr>
          <a:lstStyle/>
          <a:p>
            <a:r>
              <a:rPr lang="de-DE" dirty="0"/>
              <a:t>Kinshasa Boulevard du 30 </a:t>
            </a:r>
            <a:r>
              <a:rPr lang="de-DE" dirty="0" err="1"/>
              <a:t>Juin</a:t>
            </a:r>
            <a:endParaRPr lang="de-DE" dirty="0"/>
          </a:p>
        </p:txBody>
      </p:sp>
    </p:spTree>
    <p:extLst>
      <p:ext uri="{BB962C8B-B14F-4D97-AF65-F5344CB8AC3E}">
        <p14:creationId xmlns:p14="http://schemas.microsoft.com/office/powerpoint/2010/main" val="1525632669"/>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D11A38-62D1-BC16-7EA1-D85B3EBC89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547116-3C7A-4CC2-51CF-94F27EDE46FA}"/>
              </a:ext>
            </a:extLst>
          </p:cNvPr>
          <p:cNvSpPr>
            <a:spLocks noGrp="1"/>
          </p:cNvSpPr>
          <p:nvPr>
            <p:ph type="title"/>
          </p:nvPr>
        </p:nvSpPr>
        <p:spPr>
          <a:xfrm>
            <a:off x="127999" y="539751"/>
            <a:ext cx="9704849" cy="717551"/>
          </a:xfrm>
        </p:spPr>
        <p:txBody>
          <a:bodyPr/>
          <a:lstStyle/>
          <a:p>
            <a:r>
              <a:rPr lang="en-US" sz="1656" dirty="0">
                <a:solidFill>
                  <a:srgbClr val="890F00"/>
                </a:solidFill>
              </a:rPr>
              <a:t>Études de cas – rôle du transport dans l’urbanisation et la mondialisation</a:t>
            </a:r>
            <a:br>
              <a:rPr lang="en-US" dirty="0"/>
            </a:br>
            <a:br>
              <a:rPr lang="en-US" dirty="0"/>
            </a:br>
            <a:endParaRPr lang="pl-PL" b="1" dirty="0"/>
          </a:p>
        </p:txBody>
      </p:sp>
      <p:sp>
        <p:nvSpPr>
          <p:cNvPr id="3" name="Text Placeholder 2">
            <a:extLst>
              <a:ext uri="{FF2B5EF4-FFF2-40B4-BE49-F238E27FC236}">
                <a16:creationId xmlns:a16="http://schemas.microsoft.com/office/drawing/2014/main" id="{C7750245-4D67-A1F5-B88C-4935E39AA869}"/>
              </a:ext>
            </a:extLst>
          </p:cNvPr>
          <p:cNvSpPr>
            <a:spLocks noGrp="1"/>
          </p:cNvSpPr>
          <p:nvPr>
            <p:ph type="body" sz="half" idx="1"/>
          </p:nvPr>
        </p:nvSpPr>
        <p:spPr>
          <a:xfrm>
            <a:off x="227681" y="1630682"/>
            <a:ext cx="12513761" cy="5059521"/>
          </a:xfrm>
        </p:spPr>
        <p:txBody>
          <a:bodyPr>
            <a:normAutofit/>
          </a:bodyPr>
          <a:lstStyle/>
          <a:p>
            <a:pPr>
              <a:buFont typeface="Wingdings" panose="05000000000000000000" pitchFamily="2" charset="2"/>
              <a:buChar char="§"/>
            </a:pPr>
            <a:r>
              <a:rPr lang="en-US" sz="2208" b="1" dirty="0"/>
              <a:t>Kinshasa : Transport Défis in a Megacity</a:t>
            </a:r>
          </a:p>
          <a:p>
            <a:pPr marL="1371600" lvl="3" indent="0">
              <a:buNone/>
            </a:pPr>
            <a:endParaRPr lang="en-US" dirty="0"/>
          </a:p>
          <a:p>
            <a:pPr marL="457200" lvl="1" indent="0">
              <a:buNone/>
            </a:pPr>
            <a:r>
              <a:rPr lang="de-DE" dirty="0"/>
              <a:t>Kinshasa (17+ million personnes) :</a:t>
            </a:r>
            <a:endParaRPr lang="en-US" dirty="0"/>
          </a:p>
          <a:p>
            <a:pPr marL="1371600" lvl="2" indent="-457200">
              <a:buFont typeface="Wingdings" panose="05000000000000000000" pitchFamily="2" charset="2"/>
              <a:buChar char="§"/>
            </a:pPr>
            <a:r>
              <a:rPr lang="en-US" dirty="0"/>
              <a:t>Dependence on informel transport (bus, taxis, motorbikes)</a:t>
            </a:r>
          </a:p>
          <a:p>
            <a:pPr marL="1371600" lvl="2" indent="-457200">
              <a:buFont typeface="Wingdings" panose="05000000000000000000" pitchFamily="2" charset="2"/>
              <a:buChar char="§"/>
            </a:pPr>
            <a:r>
              <a:rPr lang="en-US" dirty="0"/>
              <a:t>Congestion et longs temps de trajet</a:t>
            </a:r>
          </a:p>
          <a:p>
            <a:pPr marL="1371600" lvl="2" indent="-457200">
              <a:buFont typeface="Wingdings" panose="05000000000000000000" pitchFamily="2" charset="2"/>
              <a:buChar char="§"/>
            </a:pPr>
            <a:r>
              <a:rPr lang="en-US" dirty="0"/>
              <a:t>Limité route density</a:t>
            </a:r>
          </a:p>
          <a:p>
            <a:pPr marL="1371600" lvl="2" indent="-457200">
              <a:buFont typeface="Wingdings" panose="05000000000000000000" pitchFamily="2" charset="2"/>
              <a:buChar char="§"/>
            </a:pPr>
            <a:r>
              <a:rPr lang="en-US" dirty="0"/>
              <a:t>Rapide suburban expansion</a:t>
            </a:r>
          </a:p>
          <a:p>
            <a:pPr marL="914400" lvl="2" indent="0">
              <a:buNone/>
            </a:pPr>
            <a:endParaRPr lang="en-US" dirty="0"/>
          </a:p>
          <a:p>
            <a:pPr marL="457200" lvl="1" indent="0">
              <a:buNone/>
            </a:pPr>
            <a:r>
              <a:rPr lang="en-US" dirty="0"/>
              <a:t>Urbanisation Effect : </a:t>
            </a:r>
          </a:p>
          <a:p>
            <a:pPr lvl="2">
              <a:buFont typeface="Wingdings" panose="05000000000000000000" pitchFamily="2" charset="2"/>
              <a:buChar char="§"/>
            </a:pPr>
            <a:r>
              <a:rPr lang="en-US" dirty="0"/>
              <a:t>Transport gaps push housing further outward</a:t>
            </a:r>
          </a:p>
          <a:p>
            <a:pPr marL="914400" lvl="2" indent="0">
              <a:buNone/>
            </a:pPr>
            <a:endParaRPr lang="de-DE" dirty="0"/>
          </a:p>
          <a:p>
            <a:pPr marL="457200" lvl="1" indent="0">
              <a:buNone/>
            </a:pPr>
            <a:endParaRPr lang="de-DE" dirty="0"/>
          </a:p>
          <a:p>
            <a:pPr marL="457200" lvl="1" indent="0">
              <a:buNone/>
            </a:pPr>
            <a:endParaRPr lang="en-US" dirty="0"/>
          </a:p>
        </p:txBody>
      </p:sp>
      <p:sp>
        <p:nvSpPr>
          <p:cNvPr id="4" name="Textfeld 3">
            <a:extLst>
              <a:ext uri="{FF2B5EF4-FFF2-40B4-BE49-F238E27FC236}">
                <a16:creationId xmlns:a16="http://schemas.microsoft.com/office/drawing/2014/main" id="{1F704B83-4F8F-DF24-7B8D-339226CEC139}"/>
              </a:ext>
            </a:extLst>
          </p:cNvPr>
          <p:cNvSpPr txBox="1"/>
          <p:nvPr/>
        </p:nvSpPr>
        <p:spPr>
          <a:xfrm>
            <a:off x="10316925" y="3244334"/>
            <a:ext cx="1920910" cy="369332"/>
          </a:xfrm>
          <a:prstGeom prst="rect">
            <a:avLst/>
          </a:prstGeom>
          <a:noFill/>
        </p:spPr>
        <p:txBody>
          <a:bodyPr wrap="none" rtlCol="0">
            <a:spAutoFit/>
          </a:bodyPr>
          <a:lstStyle/>
          <a:p>
            <a:r>
              <a:rPr lang="de-DE" dirty="0">
                <a:solidFill>
                  <a:schemeClr val="bg1"/>
                </a:solidFill>
              </a:rPr>
              <a:t>Uganda-Kampala</a:t>
            </a:r>
          </a:p>
        </p:txBody>
      </p:sp>
      <p:pic>
        <p:nvPicPr>
          <p:cNvPr id="22532" name="Picture 4" descr="The 9 Most Overcrowded Cities in the World | by Courtanae Heslop | Medium">
            <a:extLst>
              <a:ext uri="{FF2B5EF4-FFF2-40B4-BE49-F238E27FC236}">
                <a16:creationId xmlns:a16="http://schemas.microsoft.com/office/drawing/2014/main" id="{4BAF69EB-DE46-AADE-879E-C5E6D450D7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5737" y="4016516"/>
            <a:ext cx="5866263" cy="28079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2819164"/>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AE6ECE-BB7D-A6EE-B10E-A9E762B4C1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8ECC95-DC3A-695D-699C-89C8BDA53D5E}"/>
              </a:ext>
            </a:extLst>
          </p:cNvPr>
          <p:cNvSpPr>
            <a:spLocks noGrp="1"/>
          </p:cNvSpPr>
          <p:nvPr>
            <p:ph type="title"/>
          </p:nvPr>
        </p:nvSpPr>
        <p:spPr>
          <a:xfrm>
            <a:off x="127999" y="539751"/>
            <a:ext cx="9704849" cy="717551"/>
          </a:xfrm>
        </p:spPr>
        <p:txBody>
          <a:bodyPr/>
          <a:lstStyle/>
          <a:p>
            <a:r>
              <a:rPr lang="en-US" sz="1656" dirty="0">
                <a:solidFill>
                  <a:srgbClr val="890F00"/>
                </a:solidFill>
              </a:rPr>
              <a:t>Études de cas – rôle du transport dans l’urbanisation et la mondialisation</a:t>
            </a:r>
            <a:br>
              <a:rPr lang="en-US" dirty="0"/>
            </a:br>
            <a:br>
              <a:rPr lang="en-US" dirty="0"/>
            </a:br>
            <a:endParaRPr lang="pl-PL" b="1" dirty="0"/>
          </a:p>
        </p:txBody>
      </p:sp>
      <p:sp>
        <p:nvSpPr>
          <p:cNvPr id="3" name="Text Placeholder 2">
            <a:extLst>
              <a:ext uri="{FF2B5EF4-FFF2-40B4-BE49-F238E27FC236}">
                <a16:creationId xmlns:a16="http://schemas.microsoft.com/office/drawing/2014/main" id="{383E7430-6F90-1556-4CCB-D590539E6B90}"/>
              </a:ext>
            </a:extLst>
          </p:cNvPr>
          <p:cNvSpPr>
            <a:spLocks noGrp="1"/>
          </p:cNvSpPr>
          <p:nvPr>
            <p:ph type="body" sz="half" idx="1"/>
          </p:nvPr>
        </p:nvSpPr>
        <p:spPr>
          <a:xfrm>
            <a:off x="227682" y="1630682"/>
            <a:ext cx="7692536" cy="5059521"/>
          </a:xfrm>
        </p:spPr>
        <p:txBody>
          <a:bodyPr>
            <a:normAutofit/>
          </a:bodyPr>
          <a:lstStyle/>
          <a:p>
            <a:pPr>
              <a:buFont typeface="Wingdings" panose="05000000000000000000" pitchFamily="2" charset="2"/>
              <a:buChar char="§"/>
            </a:pPr>
            <a:r>
              <a:rPr lang="en-US" sz="2208" b="1" dirty="0"/>
              <a:t>Cas Study : Lobito Corridor (DRC–Angola)</a:t>
            </a:r>
          </a:p>
          <a:p>
            <a:pPr marL="1371600" lvl="3" indent="0">
              <a:buNone/>
            </a:pPr>
            <a:endParaRPr lang="en-US" dirty="0"/>
          </a:p>
          <a:p>
            <a:pPr marL="457200" lvl="1" indent="0">
              <a:buNone/>
            </a:pPr>
            <a:r>
              <a:rPr lang="de-DE" dirty="0" err="1"/>
              <a:t>Lobito Corridor (Benguela Railway + Lobito Port) :</a:t>
            </a:r>
            <a:endParaRPr lang="en-US" dirty="0"/>
          </a:p>
          <a:p>
            <a:pPr marL="1371600" lvl="2" indent="-457200">
              <a:buFont typeface="Wingdings" panose="05000000000000000000" pitchFamily="2" charset="2"/>
              <a:buChar char="§"/>
            </a:pPr>
            <a:r>
              <a:rPr lang="en-US" dirty="0"/>
              <a:t>New Atlantic gateway for DRC’s Copperbelt</a:t>
            </a:r>
          </a:p>
          <a:p>
            <a:pPr marL="1371600" lvl="2" indent="-457200">
              <a:buFont typeface="Wingdings" panose="05000000000000000000" pitchFamily="2" charset="2"/>
              <a:buChar char="§"/>
            </a:pPr>
            <a:r>
              <a:rPr lang="en-US" dirty="0"/>
              <a:t>Faster export route for copper et cobalt</a:t>
            </a:r>
          </a:p>
          <a:p>
            <a:pPr marL="1371600" lvl="2" indent="-457200">
              <a:buFont typeface="Wingdings" panose="05000000000000000000" pitchFamily="2" charset="2"/>
              <a:buChar char="§"/>
            </a:pPr>
            <a:r>
              <a:rPr lang="en-US" dirty="0"/>
              <a:t>Modernized railway reduces transport temps et coût</a:t>
            </a:r>
          </a:p>
          <a:p>
            <a:pPr marL="1371600" lvl="2" indent="-457200">
              <a:buFont typeface="Wingdings" panose="05000000000000000000" pitchFamily="2" charset="2"/>
              <a:buChar char="§"/>
            </a:pPr>
            <a:r>
              <a:rPr lang="en-US" dirty="0"/>
              <a:t>Boosts competitiveness in mondial EV battery markets</a:t>
            </a:r>
          </a:p>
          <a:p>
            <a:pPr marL="1371600" lvl="2" indent="-457200">
              <a:buFont typeface="Wingdings" panose="05000000000000000000" pitchFamily="2" charset="2"/>
              <a:buChar char="§"/>
            </a:pPr>
            <a:r>
              <a:rPr lang="en-US" dirty="0"/>
              <a:t>Promotes urbain et économique croissance along Kolwezi–Dilolo–Luau–Lobito axis</a:t>
            </a:r>
          </a:p>
          <a:p>
            <a:pPr marL="914400" lvl="2" indent="0">
              <a:buNone/>
            </a:pPr>
            <a:endParaRPr lang="de-DE" dirty="0"/>
          </a:p>
          <a:p>
            <a:pPr marL="457200" lvl="1" indent="0">
              <a:buNone/>
            </a:pPr>
            <a:r>
              <a:rPr lang="de-DE" dirty="0" err="1"/>
              <a:t>Socio-Economic Impact : </a:t>
            </a:r>
          </a:p>
          <a:p>
            <a:pPr lvl="2">
              <a:buFont typeface="Wingdings" panose="05000000000000000000" pitchFamily="2" charset="2"/>
              <a:buChar char="§"/>
            </a:pPr>
            <a:r>
              <a:rPr lang="en-US" dirty="0"/>
              <a:t>Stimulates mining towns in southern DRC</a:t>
            </a:r>
          </a:p>
          <a:p>
            <a:pPr lvl="2">
              <a:buFont typeface="Wingdings" panose="05000000000000000000" pitchFamily="2" charset="2"/>
              <a:buChar char="§"/>
            </a:pPr>
            <a:r>
              <a:rPr lang="en-US" dirty="0"/>
              <a:t>Expands logistique hubs in Angola and DRC</a:t>
            </a:r>
          </a:p>
          <a:p>
            <a:pPr lvl="2">
              <a:buFont typeface="Wingdings" panose="05000000000000000000" pitchFamily="2" charset="2"/>
              <a:buChar char="§"/>
            </a:pPr>
            <a:r>
              <a:rPr lang="en-US" dirty="0"/>
              <a:t>Attracts large foreign investment (EU, US, AfDB).</a:t>
            </a:r>
            <a:endParaRPr lang="de-DE" dirty="0"/>
          </a:p>
          <a:p>
            <a:pPr marL="457200" lvl="1" indent="0">
              <a:buNone/>
            </a:pPr>
            <a:endParaRPr lang="de-DE" dirty="0"/>
          </a:p>
          <a:p>
            <a:pPr marL="457200" lvl="1" indent="0">
              <a:buNone/>
            </a:pPr>
            <a:endParaRPr lang="en-US" dirty="0"/>
          </a:p>
        </p:txBody>
      </p:sp>
      <p:pic>
        <p:nvPicPr>
          <p:cNvPr id="5123" name="Picture 3" descr="How the Massive US-Financed Lobito Railway Across Southern Africa Is the  West's First Significant Response to the Chinese &quot;Silk Road.&quot; | The Atlas  Report">
            <a:extLst>
              <a:ext uri="{FF2B5EF4-FFF2-40B4-BE49-F238E27FC236}">
                <a16:creationId xmlns:a16="http://schemas.microsoft.com/office/drawing/2014/main" id="{D03E2A3A-50C5-DA9B-871C-2CBE72EBEF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13435" y="2179435"/>
            <a:ext cx="4678565" cy="46785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2699951"/>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38C0DF-D351-FD01-77EC-F9706B580D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CBF4A4-B292-B169-C377-EF337569EAD0}"/>
              </a:ext>
            </a:extLst>
          </p:cNvPr>
          <p:cNvSpPr>
            <a:spLocks noGrp="1"/>
          </p:cNvSpPr>
          <p:nvPr>
            <p:ph type="title"/>
          </p:nvPr>
        </p:nvSpPr>
        <p:spPr>
          <a:xfrm>
            <a:off x="127999" y="539751"/>
            <a:ext cx="9704849" cy="717551"/>
          </a:xfrm>
        </p:spPr>
        <p:txBody>
          <a:bodyPr/>
          <a:lstStyle/>
          <a:p>
            <a:r>
              <a:rPr lang="en-US" sz="1656" dirty="0">
                <a:solidFill>
                  <a:srgbClr val="890F00"/>
                </a:solidFill>
              </a:rPr>
              <a:t>Études de cas – rôle du transport dans l’urbanisation et la mondialisation</a:t>
            </a:r>
            <a:br>
              <a:rPr lang="en-US" dirty="0"/>
            </a:br>
            <a:br>
              <a:rPr lang="en-US" dirty="0"/>
            </a:br>
            <a:endParaRPr lang="pl-PL" b="1" dirty="0"/>
          </a:p>
        </p:txBody>
      </p:sp>
      <p:sp>
        <p:nvSpPr>
          <p:cNvPr id="3" name="Text Placeholder 2">
            <a:extLst>
              <a:ext uri="{FF2B5EF4-FFF2-40B4-BE49-F238E27FC236}">
                <a16:creationId xmlns:a16="http://schemas.microsoft.com/office/drawing/2014/main" id="{921D6DC6-13D4-07A8-506C-E674357A800D}"/>
              </a:ext>
            </a:extLst>
          </p:cNvPr>
          <p:cNvSpPr>
            <a:spLocks noGrp="1"/>
          </p:cNvSpPr>
          <p:nvPr>
            <p:ph type="body" sz="half" idx="1"/>
          </p:nvPr>
        </p:nvSpPr>
        <p:spPr>
          <a:xfrm>
            <a:off x="227681" y="1630682"/>
            <a:ext cx="12513761" cy="5059521"/>
          </a:xfrm>
        </p:spPr>
        <p:txBody>
          <a:bodyPr>
            <a:normAutofit/>
          </a:bodyPr>
          <a:lstStyle/>
          <a:p>
            <a:pPr>
              <a:buFont typeface="Wingdings" panose="05000000000000000000" pitchFamily="2" charset="2"/>
              <a:buChar char="§"/>
            </a:pPr>
            <a:r>
              <a:rPr lang="en-US" sz="2208" b="1" dirty="0"/>
              <a:t>Cas Study : Congo River Transport Système (DRC)</a:t>
            </a:r>
          </a:p>
          <a:p>
            <a:pPr marL="1371600" lvl="3" indent="0">
              <a:buNone/>
            </a:pPr>
            <a:endParaRPr lang="en-US" dirty="0"/>
          </a:p>
          <a:p>
            <a:pPr marL="457200" lvl="1" indent="0">
              <a:buNone/>
            </a:pPr>
            <a:r>
              <a:rPr lang="de-DE" dirty="0" err="1"/>
              <a:t>Congo River Système :</a:t>
            </a:r>
            <a:endParaRPr lang="en-US" dirty="0"/>
          </a:p>
          <a:p>
            <a:pPr marL="1371600" lvl="2" indent="-457200">
              <a:buFont typeface="Wingdings" panose="05000000000000000000" pitchFamily="2" charset="2"/>
              <a:buChar char="§"/>
            </a:pPr>
            <a:r>
              <a:rPr lang="en-US" dirty="0"/>
              <a:t>4,700+ km navigable voies navigables</a:t>
            </a:r>
          </a:p>
          <a:p>
            <a:pPr marL="1371600" lvl="2" indent="-457200">
              <a:buFont typeface="Wingdings" panose="05000000000000000000" pitchFamily="2" charset="2"/>
              <a:buChar char="§"/>
            </a:pPr>
            <a:r>
              <a:rPr lang="en-US" dirty="0"/>
              <a:t>Majeur transport artery linking remote provinces</a:t>
            </a:r>
          </a:p>
          <a:p>
            <a:pPr marL="1371600" lvl="2" indent="-457200">
              <a:buFont typeface="Wingdings" panose="05000000000000000000" pitchFamily="2" charset="2"/>
              <a:buChar char="§"/>
            </a:pPr>
            <a:r>
              <a:rPr lang="en-US" dirty="0"/>
              <a:t>Clé nodes : Kisangani, Mbandaka, Kinshasa, Boma</a:t>
            </a:r>
          </a:p>
          <a:p>
            <a:pPr marL="1371600" lvl="2" indent="-457200">
              <a:buFont typeface="Wingdings" panose="05000000000000000000" pitchFamily="2" charset="2"/>
              <a:buChar char="§"/>
            </a:pPr>
            <a:r>
              <a:rPr lang="en-US" dirty="0"/>
              <a:t>Soutient commerce, food offre, migration et urbain markets</a:t>
            </a:r>
          </a:p>
          <a:p>
            <a:pPr marL="914400" lvl="2" indent="0">
              <a:buNone/>
            </a:pPr>
            <a:endParaRPr lang="de-DE" dirty="0"/>
          </a:p>
          <a:p>
            <a:pPr marL="457200" lvl="1" indent="0">
              <a:buNone/>
            </a:pPr>
            <a:r>
              <a:rPr lang="de-DE" dirty="0" err="1"/>
              <a:t>Urbanisation Role : </a:t>
            </a:r>
          </a:p>
          <a:p>
            <a:pPr lvl="2">
              <a:buFont typeface="Wingdings" panose="05000000000000000000" pitchFamily="2" charset="2"/>
              <a:buChar char="§"/>
            </a:pPr>
            <a:r>
              <a:rPr lang="en-US" dirty="0"/>
              <a:t>Villes develop along river ports</a:t>
            </a:r>
          </a:p>
          <a:p>
            <a:pPr lvl="2">
              <a:buFont typeface="Wingdings" panose="05000000000000000000" pitchFamily="2" charset="2"/>
              <a:buChar char="§"/>
            </a:pPr>
            <a:r>
              <a:rPr lang="en-US" dirty="0"/>
              <a:t>Eau transport compensates for weak route réseaux</a:t>
            </a:r>
            <a:endParaRPr lang="de-DE" dirty="0"/>
          </a:p>
          <a:p>
            <a:pPr marL="457200" lvl="1" indent="0">
              <a:buNone/>
            </a:pPr>
            <a:endParaRPr lang="en-US" dirty="0"/>
          </a:p>
        </p:txBody>
      </p:sp>
      <p:pic>
        <p:nvPicPr>
          <p:cNvPr id="23554" name="Picture 2" descr="CTT Grand Tour of the Interior Cultures and Cities of DRCongo">
            <a:extLst>
              <a:ext uri="{FF2B5EF4-FFF2-40B4-BE49-F238E27FC236}">
                <a16:creationId xmlns:a16="http://schemas.microsoft.com/office/drawing/2014/main" id="{750276D5-0369-8D33-2FA1-41F239C3D0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54515" y="3898232"/>
            <a:ext cx="4437485" cy="29597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3946524"/>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CA525-9505-CD3F-DA19-6BF40C6D2EB3}"/>
              </a:ext>
            </a:extLst>
          </p:cNvPr>
          <p:cNvSpPr>
            <a:spLocks noGrp="1"/>
          </p:cNvSpPr>
          <p:nvPr>
            <p:ph type="title"/>
          </p:nvPr>
        </p:nvSpPr>
        <p:spPr>
          <a:xfrm>
            <a:off x="182880" y="539751"/>
            <a:ext cx="9204960" cy="717551"/>
          </a:xfrm>
        </p:spPr>
        <p:txBody>
          <a:bodyPr/>
          <a:lstStyle/>
          <a:p>
            <a:r>
              <a:rPr lang="de-DE" b="1" dirty="0"/>
              <a:t>Cours : C3.01.1 Fundamentals of transport</a:t>
            </a:r>
            <a:endParaRPr lang="pl-PL" dirty="0"/>
          </a:p>
        </p:txBody>
      </p:sp>
      <p:sp>
        <p:nvSpPr>
          <p:cNvPr id="3" name="Text Placeholder 2">
            <a:extLst>
              <a:ext uri="{FF2B5EF4-FFF2-40B4-BE49-F238E27FC236}">
                <a16:creationId xmlns:a16="http://schemas.microsoft.com/office/drawing/2014/main" id="{2EA51EDF-5192-3D79-C232-CB19DE0D89A1}"/>
              </a:ext>
            </a:extLst>
          </p:cNvPr>
          <p:cNvSpPr>
            <a:spLocks noGrp="1"/>
          </p:cNvSpPr>
          <p:nvPr>
            <p:ph type="body" sz="half" idx="1"/>
          </p:nvPr>
        </p:nvSpPr>
        <p:spPr>
          <a:xfrm>
            <a:off x="-197770" y="1252022"/>
            <a:ext cx="6495395" cy="5471158"/>
          </a:xfrm>
        </p:spPr>
        <p:txBody>
          <a:bodyPr>
            <a:normAutofit fontScale="62500" lnSpcReduction="20000"/>
          </a:bodyPr>
          <a:lstStyle/>
          <a:p>
            <a:pPr lvl="2"/>
            <a:r>
              <a:rPr lang="pl-PL" b="1" dirty="0"/>
              <a:t>Cours 1 – Introduction aux systèmes de transport</a:t>
            </a:r>
            <a:endParaRPr lang="de-DE" b="1" dirty="0"/>
          </a:p>
          <a:p>
            <a:pPr lvl="2"/>
            <a:r>
              <a:rPr lang="pl-PL" dirty="0"/>
              <a:t>Cours 2 – Transport et environnement I</a:t>
            </a:r>
            <a:endParaRPr lang="de-DE" dirty="0"/>
          </a:p>
          <a:p>
            <a:pPr lvl="2"/>
            <a:r>
              <a:rPr lang="pl-PL" dirty="0"/>
              <a:t>Cours 3 – Transport et environnement II : Voies vers la neutralité climatique</a:t>
            </a:r>
            <a:endParaRPr lang="de-DE" dirty="0"/>
          </a:p>
          <a:p>
            <a:pPr lvl="2"/>
            <a:r>
              <a:rPr lang="de-DE" dirty="0">
                <a:solidFill>
                  <a:srgbClr val="0070C0"/>
                </a:solidFill>
              </a:rPr>
              <a:t>Séminaire - Présentation d’études de cas</a:t>
            </a:r>
          </a:p>
          <a:p>
            <a:pPr lvl="2"/>
            <a:r>
              <a:rPr lang="pl-PL" dirty="0"/>
              <a:t>Cours 5 – Comportements de mobilité</a:t>
            </a:r>
            <a:endParaRPr lang="de-DE" dirty="0"/>
          </a:p>
          <a:p>
            <a:pPr lvl="2"/>
            <a:r>
              <a:rPr lang="pl-PL" dirty="0"/>
              <a:t>Cours 6 – Milieux de transport and Moyens de transport</a:t>
            </a:r>
            <a:endParaRPr lang="de-DE" dirty="0"/>
          </a:p>
          <a:p>
            <a:pPr lvl="2"/>
            <a:r>
              <a:rPr lang="pl-PL" dirty="0"/>
              <a:t>Cours 7 – Transport Systèmes Evaluation</a:t>
            </a:r>
            <a:endParaRPr lang="de-DE" dirty="0"/>
          </a:p>
          <a:p>
            <a:pPr lvl="2"/>
            <a:r>
              <a:rPr lang="pl-PL" dirty="0"/>
              <a:t>Cours 8 – Transport motorisé</a:t>
            </a:r>
            <a:endParaRPr lang="de-DE" dirty="0"/>
          </a:p>
          <a:p>
            <a:pPr lvl="2"/>
            <a:r>
              <a:rPr lang="pl-PL" dirty="0"/>
              <a:t>Cours 9 – Non motorisé Transport : Piétons</a:t>
            </a:r>
            <a:endParaRPr lang="de-DE" dirty="0"/>
          </a:p>
          <a:p>
            <a:pPr lvl="2"/>
            <a:r>
              <a:rPr lang="pl-PL" dirty="0"/>
              <a:t>Cours 10 – Non motorisé Transport : Cyclistes</a:t>
            </a:r>
            <a:endParaRPr lang="de-DE" dirty="0"/>
          </a:p>
          <a:p>
            <a:pPr lvl="2"/>
            <a:r>
              <a:rPr lang="pl-PL" dirty="0"/>
              <a:t>Cours 11 – Transport public</a:t>
            </a:r>
            <a:endParaRPr lang="de-DE" dirty="0"/>
          </a:p>
          <a:p>
            <a:pPr lvl="2"/>
            <a:r>
              <a:rPr lang="de-DE" dirty="0" err="1">
                <a:solidFill>
                  <a:srgbClr val="0070C0"/>
                </a:solidFill>
              </a:rPr>
              <a:t>Sortie pédagogique - Visite d’opérateurs de transport public</a:t>
            </a:r>
          </a:p>
          <a:p>
            <a:pPr lvl="2"/>
            <a:r>
              <a:rPr lang="de-DE" dirty="0">
                <a:solidFill>
                  <a:srgbClr val="0070C0"/>
                </a:solidFill>
              </a:rPr>
              <a:t>Séminaire - Presentation on Sortie pédagogique </a:t>
            </a:r>
          </a:p>
          <a:p>
            <a:pPr lvl="2"/>
            <a:r>
              <a:rPr lang="pl-PL" dirty="0"/>
              <a:t>Cours 14 – Railway Transport</a:t>
            </a:r>
            <a:endParaRPr lang="de-DE" dirty="0"/>
          </a:p>
          <a:p>
            <a:pPr lvl="2"/>
            <a:r>
              <a:rPr lang="pl-PL" dirty="0"/>
              <a:t>Cours 15 – Air Transport</a:t>
            </a:r>
            <a:endParaRPr lang="de-DE" dirty="0"/>
          </a:p>
          <a:p>
            <a:pPr lvl="2"/>
            <a:r>
              <a:rPr lang="pl-PL" dirty="0"/>
              <a:t>Cours 16 – Eau Transport</a:t>
            </a:r>
            <a:endParaRPr lang="de-DE" dirty="0"/>
          </a:p>
          <a:p>
            <a:pPr lvl="2"/>
            <a:r>
              <a:rPr lang="pl-PL" dirty="0"/>
              <a:t>Cours 17 – Logistique</a:t>
            </a:r>
            <a:endParaRPr lang="de-DE" dirty="0"/>
          </a:p>
          <a:p>
            <a:pPr lvl="2"/>
            <a:r>
              <a:rPr lang="pl-PL" dirty="0"/>
              <a:t>Cours 18 – Transport Planification I</a:t>
            </a:r>
            <a:endParaRPr lang="de-DE" dirty="0"/>
          </a:p>
          <a:p>
            <a:pPr lvl="2"/>
            <a:r>
              <a:rPr lang="pl-PL" dirty="0"/>
              <a:t>Cours 19 – Transport Planification II</a:t>
            </a:r>
            <a:endParaRPr lang="de-DE" dirty="0"/>
          </a:p>
          <a:p>
            <a:pPr lvl="2"/>
            <a:r>
              <a:rPr lang="pl-PL" dirty="0"/>
              <a:t>Cours 20 – Transport Planification III : Réseau Planification</a:t>
            </a:r>
            <a:endParaRPr lang="de-DE" dirty="0"/>
          </a:p>
          <a:p>
            <a:pPr lvl="2"/>
            <a:r>
              <a:rPr lang="de-DE" dirty="0">
                <a:solidFill>
                  <a:srgbClr val="0070C0"/>
                </a:solidFill>
              </a:rPr>
              <a:t>Séminaire - Présentation d’études de cas</a:t>
            </a:r>
            <a:endParaRPr lang="de-DE" dirty="0"/>
          </a:p>
          <a:p>
            <a:pPr lvl="2"/>
            <a:r>
              <a:rPr lang="pl-PL" dirty="0"/>
              <a:t>Cours 22 – Trafic Sécurité</a:t>
            </a:r>
            <a:endParaRPr lang="de-DE" dirty="0"/>
          </a:p>
          <a:p>
            <a:pPr lvl="2"/>
            <a:r>
              <a:rPr lang="pl-PL" dirty="0"/>
              <a:t>Cours 23 – Transport Politique</a:t>
            </a:r>
            <a:endParaRPr lang="de-DE" dirty="0"/>
          </a:p>
          <a:p>
            <a:pPr lvl="2"/>
            <a:r>
              <a:rPr lang="pl-PL" dirty="0"/>
              <a:t>Cours 24 – Transport in the Milieux</a:t>
            </a:r>
            <a:endParaRPr lang="de-DE" dirty="0"/>
          </a:p>
          <a:p>
            <a:pPr lvl="2"/>
            <a:r>
              <a:rPr lang="pl-PL" dirty="0">
                <a:solidFill>
                  <a:srgbClr val="0070C0"/>
                </a:solidFill>
              </a:rPr>
              <a:t>Travaux dirigés - Synthèse du cours </a:t>
            </a:r>
          </a:p>
        </p:txBody>
      </p:sp>
      <p:sp>
        <p:nvSpPr>
          <p:cNvPr id="5" name="Pfeil: nach rechts 4">
            <a:extLst>
              <a:ext uri="{FF2B5EF4-FFF2-40B4-BE49-F238E27FC236}">
                <a16:creationId xmlns:a16="http://schemas.microsoft.com/office/drawing/2014/main" id="{9C902FA6-F31D-65E0-B2D8-AD0E47B90FC8}"/>
              </a:ext>
            </a:extLst>
          </p:cNvPr>
          <p:cNvSpPr/>
          <p:nvPr/>
        </p:nvSpPr>
        <p:spPr>
          <a:xfrm flipH="1">
            <a:off x="5170271" y="1206780"/>
            <a:ext cx="467360" cy="416560"/>
          </a:xfrm>
          <a:prstGeom prst="rightArrow">
            <a:avLst/>
          </a:prstGeom>
          <a:solidFill>
            <a:srgbClr val="890F00"/>
          </a:solidFill>
          <a:ln>
            <a:solidFill>
              <a:srgbClr val="F2621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6" name="Grafik 5">
            <a:extLst>
              <a:ext uri="{FF2B5EF4-FFF2-40B4-BE49-F238E27FC236}">
                <a16:creationId xmlns:a16="http://schemas.microsoft.com/office/drawing/2014/main" id="{2E15F0CB-E9A9-0E9F-1F6F-55AAC538F661}"/>
              </a:ext>
            </a:extLst>
          </p:cNvPr>
          <p:cNvPicPr>
            <a:picLocks noChangeAspect="1"/>
          </p:cNvPicPr>
          <p:nvPr/>
        </p:nvPicPr>
        <p:blipFill>
          <a:blip r:embed="rId2"/>
          <a:stretch>
            <a:fillRect/>
          </a:stretch>
        </p:blipFill>
        <p:spPr>
          <a:xfrm>
            <a:off x="7403216" y="1203703"/>
            <a:ext cx="3584831" cy="5434299"/>
          </a:xfrm>
          <a:prstGeom prst="rect">
            <a:avLst/>
          </a:prstGeom>
        </p:spPr>
      </p:pic>
    </p:spTree>
    <p:extLst>
      <p:ext uri="{BB962C8B-B14F-4D97-AF65-F5344CB8AC3E}">
        <p14:creationId xmlns:p14="http://schemas.microsoft.com/office/powerpoint/2010/main" val="2854244750"/>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E9DD14-58DA-D067-09BB-716742076A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377B37-12E5-97BD-857F-62B086969C56}"/>
              </a:ext>
            </a:extLst>
          </p:cNvPr>
          <p:cNvSpPr>
            <a:spLocks noGrp="1"/>
          </p:cNvSpPr>
          <p:nvPr>
            <p:ph type="title"/>
          </p:nvPr>
        </p:nvSpPr>
        <p:spPr>
          <a:xfrm>
            <a:off x="127999" y="539751"/>
            <a:ext cx="9704849" cy="717551"/>
          </a:xfrm>
        </p:spPr>
        <p:txBody>
          <a:bodyPr/>
          <a:lstStyle/>
          <a:p>
            <a:r>
              <a:rPr lang="en-US" sz="1656" dirty="0">
                <a:solidFill>
                  <a:srgbClr val="890F00"/>
                </a:solidFill>
              </a:rPr>
              <a:t>Études de cas – rôle du transport dans l’urbanisation et la mondialisation</a:t>
            </a:r>
            <a:br>
              <a:rPr lang="en-US" dirty="0"/>
            </a:br>
            <a:br>
              <a:rPr lang="en-US" dirty="0"/>
            </a:br>
            <a:endParaRPr lang="pl-PL" b="1" dirty="0"/>
          </a:p>
        </p:txBody>
      </p:sp>
      <p:sp>
        <p:nvSpPr>
          <p:cNvPr id="3" name="Text Placeholder 2">
            <a:extLst>
              <a:ext uri="{FF2B5EF4-FFF2-40B4-BE49-F238E27FC236}">
                <a16:creationId xmlns:a16="http://schemas.microsoft.com/office/drawing/2014/main" id="{CEE05974-7B7D-6587-3C7F-DAE868510F1B}"/>
              </a:ext>
            </a:extLst>
          </p:cNvPr>
          <p:cNvSpPr>
            <a:spLocks noGrp="1"/>
          </p:cNvSpPr>
          <p:nvPr>
            <p:ph type="body" sz="half" idx="1"/>
          </p:nvPr>
        </p:nvSpPr>
        <p:spPr>
          <a:xfrm>
            <a:off x="227681" y="1630682"/>
            <a:ext cx="12513761" cy="5059521"/>
          </a:xfrm>
        </p:spPr>
        <p:txBody>
          <a:bodyPr>
            <a:normAutofit/>
          </a:bodyPr>
          <a:lstStyle/>
          <a:p>
            <a:pPr>
              <a:buFont typeface="Wingdings" panose="05000000000000000000" pitchFamily="2" charset="2"/>
              <a:buChar char="§"/>
            </a:pPr>
            <a:r>
              <a:rPr lang="en-US" sz="2208" b="1" dirty="0"/>
              <a:t>Cas Study : Mining Corridors et Border Commerce (DRC – East et South)</a:t>
            </a:r>
          </a:p>
          <a:p>
            <a:pPr marL="1371600" lvl="3" indent="0">
              <a:buNone/>
            </a:pPr>
            <a:endParaRPr lang="en-US" dirty="0"/>
          </a:p>
          <a:p>
            <a:pPr marL="457200" lvl="1" indent="0">
              <a:buNone/>
            </a:pPr>
            <a:r>
              <a:rPr lang="de-DE" dirty="0"/>
              <a:t>Clé Corridors :</a:t>
            </a:r>
            <a:endParaRPr lang="en-US" dirty="0"/>
          </a:p>
          <a:p>
            <a:pPr marL="1371600" lvl="2" indent="-457200">
              <a:buFont typeface="Wingdings" panose="05000000000000000000" pitchFamily="2" charset="2"/>
              <a:buChar char="§"/>
            </a:pPr>
            <a:r>
              <a:rPr lang="en-US" dirty="0"/>
              <a:t>Kasumbalesa (DRC–Zambia) : Copper et cobalt exports</a:t>
            </a:r>
          </a:p>
          <a:p>
            <a:pPr marL="1371600" lvl="2" indent="-457200">
              <a:buFont typeface="Wingdings" panose="05000000000000000000" pitchFamily="2" charset="2"/>
              <a:buChar char="§"/>
            </a:pPr>
            <a:r>
              <a:rPr lang="en-US" dirty="0"/>
              <a:t>Goma–Gisenyi (DRC–Rwanda) : Cross-border markets</a:t>
            </a:r>
          </a:p>
          <a:p>
            <a:pPr marL="1371600" lvl="2" indent="-457200">
              <a:buFont typeface="Wingdings" panose="05000000000000000000" pitchFamily="2" charset="2"/>
              <a:buChar char="§"/>
            </a:pPr>
            <a:r>
              <a:rPr lang="en-US" dirty="0"/>
              <a:t>Bukavu–Cyangugu corridor : Agriculture et commerce</a:t>
            </a:r>
          </a:p>
          <a:p>
            <a:pPr marL="1371600" lvl="2" indent="-457200">
              <a:buFont typeface="Wingdings" panose="05000000000000000000" pitchFamily="2" charset="2"/>
              <a:buChar char="§"/>
            </a:pPr>
            <a:r>
              <a:rPr lang="en-US" dirty="0" err="1"/>
              <a:t>Uvira–Bujumbura (DRC–Burundi) : Lake Tanganyika shipping</a:t>
            </a:r>
          </a:p>
          <a:p>
            <a:pPr marL="1371600" lvl="2" indent="-457200">
              <a:buFont typeface="Wingdings" panose="05000000000000000000" pitchFamily="2" charset="2"/>
              <a:buChar char="§"/>
            </a:pPr>
            <a:endParaRPr lang="de-DE" dirty="0"/>
          </a:p>
          <a:p>
            <a:pPr marL="457200" lvl="1" indent="0">
              <a:buNone/>
            </a:pPr>
            <a:r>
              <a:rPr lang="de-DE" dirty="0" err="1"/>
              <a:t>Urbanisation Impact : </a:t>
            </a:r>
          </a:p>
          <a:p>
            <a:pPr lvl="2">
              <a:buFont typeface="Wingdings" panose="05000000000000000000" pitchFamily="2" charset="2"/>
              <a:buChar char="§"/>
            </a:pPr>
            <a:r>
              <a:rPr lang="en-US" dirty="0"/>
              <a:t>Border villes grow around transport et commerce</a:t>
            </a:r>
          </a:p>
          <a:p>
            <a:pPr lvl="2">
              <a:buFont typeface="Wingdings" panose="05000000000000000000" pitchFamily="2" charset="2"/>
              <a:buChar char="§"/>
            </a:pPr>
            <a:r>
              <a:rPr lang="en-US" dirty="0"/>
              <a:t>Logistique and transport services développer</a:t>
            </a:r>
          </a:p>
          <a:p>
            <a:pPr lvl="2">
              <a:buFont typeface="Wingdings" panose="05000000000000000000" pitchFamily="2" charset="2"/>
              <a:buChar char="§"/>
            </a:pPr>
            <a:r>
              <a:rPr lang="en-US" dirty="0"/>
              <a:t>Mining trafic drives économique activity</a:t>
            </a:r>
          </a:p>
        </p:txBody>
      </p:sp>
      <p:pic>
        <p:nvPicPr>
          <p:cNvPr id="24578" name="Picture 2" descr="Germany's Rush for 'Critical' Minerals is a Human Rights Challenge | Human  Rights Watch">
            <a:extLst>
              <a:ext uri="{FF2B5EF4-FFF2-40B4-BE49-F238E27FC236}">
                <a16:creationId xmlns:a16="http://schemas.microsoft.com/office/drawing/2014/main" id="{F87F26A2-4910-D64E-0429-9A4B32EEA65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76561" y="5108854"/>
            <a:ext cx="2432938" cy="1622816"/>
          </a:xfrm>
          <a:prstGeom prst="rect">
            <a:avLst/>
          </a:prstGeom>
          <a:noFill/>
          <a:extLst>
            <a:ext uri="{909E8E84-426E-40DD-AFC4-6F175D3DCCD1}">
              <a14:hiddenFill xmlns:a14="http://schemas.microsoft.com/office/drawing/2010/main">
                <a:solidFill>
                  <a:srgbClr val="FFFFFF"/>
                </a:solidFill>
              </a14:hiddenFill>
            </a:ext>
          </a:extLst>
        </p:spPr>
      </p:pic>
      <p:pic>
        <p:nvPicPr>
          <p:cNvPr id="24580" name="Picture 4" descr="Photos: DR Congo's faltering fight against illegal cobalt mines | Mining  News | Al Jazeera">
            <a:extLst>
              <a:ext uri="{FF2B5EF4-FFF2-40B4-BE49-F238E27FC236}">
                <a16:creationId xmlns:a16="http://schemas.microsoft.com/office/drawing/2014/main" id="{949BE8D0-0307-0898-04FC-C605293407F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75268" y="2214170"/>
            <a:ext cx="3351116" cy="2234077"/>
          </a:xfrm>
          <a:prstGeom prst="rect">
            <a:avLst/>
          </a:prstGeom>
          <a:noFill/>
          <a:extLst>
            <a:ext uri="{909E8E84-426E-40DD-AFC4-6F175D3DCCD1}">
              <a14:hiddenFill xmlns:a14="http://schemas.microsoft.com/office/drawing/2010/main">
                <a:solidFill>
                  <a:srgbClr val="FFFFFF"/>
                </a:solidFill>
              </a14:hiddenFill>
            </a:ext>
          </a:extLst>
        </p:spPr>
      </p:pic>
      <p:pic>
        <p:nvPicPr>
          <p:cNvPr id="24584" name="Picture 8" descr="DR Congo probe claims of illicit mining against Chinese companies">
            <a:extLst>
              <a:ext uri="{FF2B5EF4-FFF2-40B4-BE49-F238E27FC236}">
                <a16:creationId xmlns:a16="http://schemas.microsoft.com/office/drawing/2014/main" id="{DC50D76D-6B75-1603-1ABD-D9D0A2FA195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36012" y="5108854"/>
            <a:ext cx="2881667" cy="16228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3884407"/>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972408-8397-F208-CB55-47C7ECA351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2EBD40-64CB-B0E0-61D8-FC610878A5A4}"/>
              </a:ext>
            </a:extLst>
          </p:cNvPr>
          <p:cNvSpPr>
            <a:spLocks noGrp="1"/>
          </p:cNvSpPr>
          <p:nvPr>
            <p:ph type="title"/>
          </p:nvPr>
        </p:nvSpPr>
        <p:spPr>
          <a:xfrm>
            <a:off x="127999" y="539751"/>
            <a:ext cx="9704849" cy="717551"/>
          </a:xfrm>
        </p:spPr>
        <p:txBody>
          <a:bodyPr/>
          <a:lstStyle/>
          <a:p>
            <a:r>
              <a:rPr lang="en-US" sz="1656" dirty="0">
                <a:solidFill>
                  <a:srgbClr val="890F00"/>
                </a:solidFill>
              </a:rPr>
              <a:t>Études de cas – rôle du transport dans l’urbanisation et la mondialisation</a:t>
            </a:r>
            <a:br>
              <a:rPr lang="en-US" dirty="0"/>
            </a:br>
            <a:br>
              <a:rPr lang="en-US" dirty="0"/>
            </a:br>
            <a:endParaRPr lang="pl-PL" b="1" dirty="0"/>
          </a:p>
        </p:txBody>
      </p:sp>
      <p:sp>
        <p:nvSpPr>
          <p:cNvPr id="3" name="Text Placeholder 2">
            <a:extLst>
              <a:ext uri="{FF2B5EF4-FFF2-40B4-BE49-F238E27FC236}">
                <a16:creationId xmlns:a16="http://schemas.microsoft.com/office/drawing/2014/main" id="{14B1D6D9-2F09-3918-D45A-5AEC35F34FEC}"/>
              </a:ext>
            </a:extLst>
          </p:cNvPr>
          <p:cNvSpPr>
            <a:spLocks noGrp="1"/>
          </p:cNvSpPr>
          <p:nvPr>
            <p:ph type="body" sz="half" idx="1"/>
          </p:nvPr>
        </p:nvSpPr>
        <p:spPr>
          <a:xfrm>
            <a:off x="227681" y="1630682"/>
            <a:ext cx="12513761" cy="5059521"/>
          </a:xfrm>
        </p:spPr>
        <p:txBody>
          <a:bodyPr>
            <a:normAutofit/>
          </a:bodyPr>
          <a:lstStyle/>
          <a:p>
            <a:pPr>
              <a:buFont typeface="Wingdings" panose="05000000000000000000" pitchFamily="2" charset="2"/>
              <a:buChar char="§"/>
            </a:pPr>
            <a:r>
              <a:rPr lang="en-US" sz="2208" b="1" dirty="0"/>
              <a:t>Cas Study : Douala Port et Central African Commerce (Cameroon)</a:t>
            </a:r>
          </a:p>
          <a:p>
            <a:pPr marL="1371600" lvl="3" indent="0">
              <a:buNone/>
            </a:pPr>
            <a:endParaRPr lang="en-US" dirty="0"/>
          </a:p>
          <a:p>
            <a:pPr marL="457200" lvl="1" indent="0">
              <a:buNone/>
            </a:pPr>
            <a:r>
              <a:rPr lang="de-DE" dirty="0"/>
              <a:t>Douala Port :</a:t>
            </a:r>
            <a:endParaRPr lang="en-US" dirty="0"/>
          </a:p>
          <a:p>
            <a:pPr marL="1371600" lvl="2" indent="-457200">
              <a:buFont typeface="Wingdings" panose="05000000000000000000" pitchFamily="2" charset="2"/>
              <a:buChar char="§"/>
            </a:pPr>
            <a:r>
              <a:rPr lang="en-US" dirty="0"/>
              <a:t>Principal gateway for Central Africa (Chad, VOITURE, Congo-Brazzaville)</a:t>
            </a:r>
          </a:p>
          <a:p>
            <a:pPr marL="1371600" lvl="2" indent="-457200">
              <a:buFont typeface="Wingdings" panose="05000000000000000000" pitchFamily="2" charset="2"/>
              <a:buChar char="§"/>
            </a:pPr>
            <a:r>
              <a:rPr lang="en-US" dirty="0"/>
              <a:t>Handles the majority of Cameroon's imports/exports</a:t>
            </a:r>
          </a:p>
          <a:p>
            <a:pPr marL="1371600" lvl="2" indent="-457200">
              <a:buFont typeface="Wingdings" panose="05000000000000000000" pitchFamily="2" charset="2"/>
              <a:buChar char="§"/>
            </a:pPr>
            <a:r>
              <a:rPr lang="en-US" dirty="0"/>
              <a:t>Clé corridors : Douala–Bafoussam–Ngaoundéré ; Douala–Yaoundé</a:t>
            </a:r>
          </a:p>
          <a:p>
            <a:pPr marL="1371600" lvl="2" indent="-457200">
              <a:buFont typeface="Wingdings" panose="05000000000000000000" pitchFamily="2" charset="2"/>
              <a:buChar char="§"/>
            </a:pPr>
            <a:r>
              <a:rPr lang="en-US" dirty="0"/>
              <a:t>Logistique and transport industries cluster around the port</a:t>
            </a:r>
          </a:p>
          <a:p>
            <a:pPr marL="1371600" lvl="2" indent="-457200">
              <a:buFont typeface="Wingdings" panose="05000000000000000000" pitchFamily="2" charset="2"/>
              <a:buChar char="§"/>
            </a:pPr>
            <a:endParaRPr lang="de-DE" dirty="0"/>
          </a:p>
          <a:p>
            <a:pPr marL="457200" lvl="1" indent="0">
              <a:buNone/>
            </a:pPr>
            <a:r>
              <a:rPr lang="de-DE" dirty="0" err="1"/>
              <a:t>Mondialisation Impact : </a:t>
            </a:r>
          </a:p>
          <a:p>
            <a:pPr lvl="2">
              <a:buFont typeface="Wingdings" panose="05000000000000000000" pitchFamily="2" charset="2"/>
              <a:buChar char="§"/>
            </a:pPr>
            <a:r>
              <a:rPr lang="en-US" dirty="0"/>
              <a:t>Integrates Cameroon into international shipping</a:t>
            </a:r>
          </a:p>
          <a:p>
            <a:pPr lvl="2">
              <a:buFont typeface="Wingdings" panose="05000000000000000000" pitchFamily="2" charset="2"/>
              <a:buChar char="§"/>
            </a:pPr>
            <a:r>
              <a:rPr lang="en-US" dirty="0"/>
              <a:t>Soutient landlocked économies</a:t>
            </a:r>
          </a:p>
          <a:p>
            <a:pPr lvl="2">
              <a:buFont typeface="Wingdings" panose="05000000000000000000" pitchFamily="2" charset="2"/>
              <a:buChar char="§"/>
            </a:pPr>
            <a:r>
              <a:rPr lang="en-US" dirty="0"/>
              <a:t>Drives rapide urbain expansion in Douala</a:t>
            </a:r>
          </a:p>
        </p:txBody>
      </p:sp>
      <p:pic>
        <p:nvPicPr>
          <p:cNvPr id="6147" name="Picture 3" descr="Douala Port -">
            <a:extLst>
              <a:ext uri="{FF2B5EF4-FFF2-40B4-BE49-F238E27FC236}">
                <a16:creationId xmlns:a16="http://schemas.microsoft.com/office/drawing/2014/main" id="{6EA2D1FC-5B5B-EDD1-3244-03079946657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67041" y="4111362"/>
            <a:ext cx="4524959" cy="27466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1555282"/>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268101-E82C-248C-A9F7-AC558C2AA4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9EE70F-ADC4-F545-23EE-867B225CAB0C}"/>
              </a:ext>
            </a:extLst>
          </p:cNvPr>
          <p:cNvSpPr>
            <a:spLocks noGrp="1"/>
          </p:cNvSpPr>
          <p:nvPr>
            <p:ph type="title"/>
          </p:nvPr>
        </p:nvSpPr>
        <p:spPr>
          <a:xfrm>
            <a:off x="127999" y="539751"/>
            <a:ext cx="9704849" cy="717551"/>
          </a:xfrm>
        </p:spPr>
        <p:txBody>
          <a:bodyPr/>
          <a:lstStyle/>
          <a:p>
            <a:r>
              <a:rPr lang="en-US" sz="1656" dirty="0">
                <a:solidFill>
                  <a:srgbClr val="890F00"/>
                </a:solidFill>
              </a:rPr>
              <a:t>Études de cas – rôle du transport dans l’urbanisation et la mondialisation</a:t>
            </a:r>
            <a:br>
              <a:rPr lang="en-US" dirty="0"/>
            </a:br>
            <a:br>
              <a:rPr lang="en-US" dirty="0"/>
            </a:br>
            <a:endParaRPr lang="pl-PL" b="1" dirty="0"/>
          </a:p>
        </p:txBody>
      </p:sp>
      <p:sp>
        <p:nvSpPr>
          <p:cNvPr id="3" name="Text Placeholder 2">
            <a:extLst>
              <a:ext uri="{FF2B5EF4-FFF2-40B4-BE49-F238E27FC236}">
                <a16:creationId xmlns:a16="http://schemas.microsoft.com/office/drawing/2014/main" id="{4C4964C6-8319-7498-4781-B4FBE4346E75}"/>
              </a:ext>
            </a:extLst>
          </p:cNvPr>
          <p:cNvSpPr>
            <a:spLocks noGrp="1"/>
          </p:cNvSpPr>
          <p:nvPr>
            <p:ph type="body" sz="half" idx="1"/>
          </p:nvPr>
        </p:nvSpPr>
        <p:spPr>
          <a:xfrm>
            <a:off x="227681" y="1630682"/>
            <a:ext cx="11885071" cy="5059521"/>
          </a:xfrm>
        </p:spPr>
        <p:txBody>
          <a:bodyPr>
            <a:normAutofit/>
          </a:bodyPr>
          <a:lstStyle/>
          <a:p>
            <a:pPr>
              <a:buFont typeface="Wingdings" panose="05000000000000000000" pitchFamily="2" charset="2"/>
              <a:buChar char="§"/>
            </a:pPr>
            <a:r>
              <a:rPr lang="en-US" sz="2208" b="1" dirty="0"/>
              <a:t>Cas Study : Northern Transport Corridor et Agricultural Commerce (Cameroon)</a:t>
            </a:r>
          </a:p>
          <a:p>
            <a:pPr marL="1371600" lvl="3" indent="0">
              <a:buNone/>
            </a:pPr>
            <a:endParaRPr lang="en-US" dirty="0"/>
          </a:p>
          <a:p>
            <a:pPr marL="457200" lvl="1" indent="0">
              <a:buNone/>
            </a:pPr>
            <a:r>
              <a:rPr lang="de-DE" dirty="0"/>
              <a:t>Northern Corridor :</a:t>
            </a:r>
            <a:endParaRPr lang="en-US" dirty="0"/>
          </a:p>
          <a:p>
            <a:pPr marL="1371600" lvl="2" indent="-457200">
              <a:buFont typeface="Wingdings" panose="05000000000000000000" pitchFamily="2" charset="2"/>
              <a:buChar char="§"/>
            </a:pPr>
            <a:r>
              <a:rPr lang="en-US" dirty="0"/>
              <a:t>Garoua–</a:t>
            </a:r>
            <a:r>
              <a:rPr lang="en-US" dirty="0" err="1"/>
              <a:t>Ngaoundéré</a:t>
            </a:r>
            <a:r>
              <a:rPr lang="en-US" dirty="0"/>
              <a:t>–Maroua axis</a:t>
            </a:r>
          </a:p>
          <a:p>
            <a:pPr marL="1371600" lvl="2" indent="-457200">
              <a:buFont typeface="Wingdings" panose="05000000000000000000" pitchFamily="2" charset="2"/>
              <a:buChar char="§"/>
            </a:pPr>
            <a:r>
              <a:rPr lang="en-US" dirty="0"/>
              <a:t>Soutient agricultural commerce (cotton, livestock, cereals)</a:t>
            </a:r>
          </a:p>
          <a:p>
            <a:pPr marL="1371600" lvl="2" indent="-457200">
              <a:buFont typeface="Wingdings" panose="05000000000000000000" pitchFamily="2" charset="2"/>
              <a:buChar char="§"/>
            </a:pPr>
            <a:r>
              <a:rPr lang="en-US" dirty="0"/>
              <a:t>Links to Chad and Nigeria</a:t>
            </a:r>
          </a:p>
          <a:p>
            <a:pPr marL="1371600" lvl="2" indent="-457200">
              <a:buFont typeface="Wingdings" panose="05000000000000000000" pitchFamily="2" charset="2"/>
              <a:buChar char="§"/>
            </a:pPr>
            <a:r>
              <a:rPr lang="en-US" dirty="0"/>
              <a:t>Relies on routes, rail (Camrail), and informel transport réseaux</a:t>
            </a:r>
          </a:p>
          <a:p>
            <a:pPr marL="1371600" lvl="2" indent="-457200">
              <a:buFont typeface="Wingdings" panose="05000000000000000000" pitchFamily="2" charset="2"/>
              <a:buChar char="§"/>
            </a:pPr>
            <a:endParaRPr lang="de-DE" dirty="0"/>
          </a:p>
          <a:p>
            <a:pPr marL="457200" lvl="1" indent="0">
              <a:buNone/>
            </a:pPr>
            <a:r>
              <a:rPr lang="de-DE" dirty="0" err="1"/>
              <a:t>Urbanisation Impact : </a:t>
            </a:r>
          </a:p>
          <a:p>
            <a:pPr lvl="2">
              <a:buFont typeface="Wingdings" panose="05000000000000000000" pitchFamily="2" charset="2"/>
              <a:buChar char="§"/>
            </a:pPr>
            <a:r>
              <a:rPr lang="en-US" dirty="0"/>
              <a:t>Market towns grow along the corridor</a:t>
            </a:r>
          </a:p>
          <a:p>
            <a:pPr lvl="2">
              <a:buFont typeface="Wingdings" panose="05000000000000000000" pitchFamily="2" charset="2"/>
              <a:buChar char="§"/>
            </a:pPr>
            <a:r>
              <a:rPr lang="en-US" dirty="0"/>
              <a:t>Transport drives rural–urbain connectivity</a:t>
            </a:r>
          </a:p>
          <a:p>
            <a:pPr lvl="2">
              <a:buFont typeface="Wingdings" panose="05000000000000000000" pitchFamily="2" charset="2"/>
              <a:buChar char="§"/>
            </a:pPr>
            <a:r>
              <a:rPr lang="en-US" dirty="0"/>
              <a:t>Soutient régional food offre chains</a:t>
            </a:r>
          </a:p>
        </p:txBody>
      </p:sp>
      <p:pic>
        <p:nvPicPr>
          <p:cNvPr id="25602" name="Picture 2" descr="Cameroon Faces Second Consecutive Drop in Cotton Production in 2024 -  Business in Cameroon">
            <a:extLst>
              <a:ext uri="{FF2B5EF4-FFF2-40B4-BE49-F238E27FC236}">
                <a16:creationId xmlns:a16="http://schemas.microsoft.com/office/drawing/2014/main" id="{CEF461AA-805B-758A-CA24-531B3CC4B0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85334" y="4056361"/>
            <a:ext cx="4206665" cy="28016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4168838"/>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0A2269-7539-9EF5-926F-44F961014A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D3FE08-AAE0-F191-245B-4D6F2EFE63E5}"/>
              </a:ext>
            </a:extLst>
          </p:cNvPr>
          <p:cNvSpPr>
            <a:spLocks noGrp="1"/>
          </p:cNvSpPr>
          <p:nvPr>
            <p:ph type="title"/>
          </p:nvPr>
        </p:nvSpPr>
        <p:spPr>
          <a:xfrm>
            <a:off x="127999" y="539751"/>
            <a:ext cx="9704849" cy="717551"/>
          </a:xfrm>
        </p:spPr>
        <p:txBody>
          <a:bodyPr/>
          <a:lstStyle/>
          <a:p>
            <a:r>
              <a:rPr lang="en-US" sz="2600" dirty="0"/>
              <a:t>Conclusion</a:t>
            </a:r>
            <a:br>
              <a:rPr lang="en-US" dirty="0"/>
            </a:br>
            <a:endParaRPr lang="pl-PL" b="1" dirty="0"/>
          </a:p>
        </p:txBody>
      </p:sp>
      <p:sp>
        <p:nvSpPr>
          <p:cNvPr id="3" name="Text Placeholder 2">
            <a:extLst>
              <a:ext uri="{FF2B5EF4-FFF2-40B4-BE49-F238E27FC236}">
                <a16:creationId xmlns:a16="http://schemas.microsoft.com/office/drawing/2014/main" id="{9B0FC7DD-BE39-E210-D683-C1731720030B}"/>
              </a:ext>
            </a:extLst>
          </p:cNvPr>
          <p:cNvSpPr>
            <a:spLocks noGrp="1"/>
          </p:cNvSpPr>
          <p:nvPr>
            <p:ph type="body" sz="half" idx="1"/>
          </p:nvPr>
        </p:nvSpPr>
        <p:spPr>
          <a:xfrm>
            <a:off x="227681" y="1630682"/>
            <a:ext cx="11885071" cy="5059521"/>
          </a:xfrm>
        </p:spPr>
        <p:txBody>
          <a:bodyPr>
            <a:normAutofit/>
          </a:bodyPr>
          <a:lstStyle/>
          <a:p>
            <a:pPr>
              <a:buFont typeface="Wingdings" panose="05000000000000000000" pitchFamily="2" charset="2"/>
              <a:buChar char="§"/>
            </a:pPr>
            <a:r>
              <a:rPr lang="en-US" sz="2208" b="1" dirty="0"/>
              <a:t>Quoi We Learned in This Chapter</a:t>
            </a:r>
          </a:p>
          <a:p>
            <a:pPr marL="1371600" lvl="3" indent="0">
              <a:buNone/>
            </a:pPr>
            <a:endParaRPr lang="en-US" dirty="0"/>
          </a:p>
          <a:p>
            <a:pPr marL="457200" lvl="1" indent="0">
              <a:buNone/>
            </a:pPr>
            <a:r>
              <a:rPr lang="en-US" dirty="0"/>
              <a:t>Throughout this course, we developed a solid understanding of :</a:t>
            </a:r>
          </a:p>
          <a:p>
            <a:pPr marL="1371600" lvl="2" indent="-457200">
              <a:buFont typeface="Wingdings" panose="05000000000000000000" pitchFamily="2" charset="2"/>
              <a:buChar char="§"/>
            </a:pPr>
            <a:r>
              <a:rPr lang="en-US" dirty="0"/>
              <a:t>The composants of transport systèmes : infrastructure, véhicules, usagers</a:t>
            </a:r>
          </a:p>
          <a:p>
            <a:pPr marL="1371600" lvl="2" indent="-457200">
              <a:buFont typeface="Wingdings" panose="05000000000000000000" pitchFamily="2" charset="2"/>
              <a:buChar char="§"/>
            </a:pPr>
            <a:r>
              <a:rPr lang="en-US" dirty="0"/>
              <a:t>The socio-economic role of transport in développement</a:t>
            </a:r>
          </a:p>
          <a:p>
            <a:pPr marL="1371600" lvl="2" indent="-457200">
              <a:buFont typeface="Wingdings" panose="05000000000000000000" pitchFamily="2" charset="2"/>
              <a:buChar char="§"/>
            </a:pPr>
            <a:r>
              <a:rPr lang="en-US" dirty="0"/>
              <a:t>The environnemental impacts : air pollution, GHG émissions, climat change</a:t>
            </a:r>
          </a:p>
          <a:p>
            <a:pPr marL="1371600" lvl="2" indent="-457200">
              <a:buFont typeface="Wingdings" panose="05000000000000000000" pitchFamily="2" charset="2"/>
              <a:buChar char="§"/>
            </a:pPr>
            <a:r>
              <a:rPr lang="en-US" dirty="0"/>
              <a:t>The diversity of transport modes and their urbain et mondial roles</a:t>
            </a:r>
          </a:p>
          <a:p>
            <a:pPr marL="1371600" lvl="2" indent="-457200">
              <a:buFont typeface="Wingdings" panose="05000000000000000000" pitchFamily="2" charset="2"/>
              <a:buChar char="§"/>
            </a:pPr>
            <a:r>
              <a:rPr lang="en-US" dirty="0"/>
              <a:t>Mobilité comportement and the cultural/social facteurs that shape déplacement choices</a:t>
            </a:r>
            <a:endParaRPr lang="de-DE" dirty="0"/>
          </a:p>
        </p:txBody>
      </p:sp>
    </p:spTree>
    <p:extLst>
      <p:ext uri="{BB962C8B-B14F-4D97-AF65-F5344CB8AC3E}">
        <p14:creationId xmlns:p14="http://schemas.microsoft.com/office/powerpoint/2010/main" val="390128577"/>
      </p:ext>
    </p:extLst>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DDB807-A84B-E09C-2C66-A712086AC0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FB6D08-2CCC-B5FF-E925-C308BA077359}"/>
              </a:ext>
            </a:extLst>
          </p:cNvPr>
          <p:cNvSpPr>
            <a:spLocks noGrp="1"/>
          </p:cNvSpPr>
          <p:nvPr>
            <p:ph type="title"/>
          </p:nvPr>
        </p:nvSpPr>
        <p:spPr>
          <a:xfrm>
            <a:off x="127999" y="539751"/>
            <a:ext cx="9704849" cy="717551"/>
          </a:xfrm>
        </p:spPr>
        <p:txBody>
          <a:bodyPr/>
          <a:lstStyle/>
          <a:p>
            <a:r>
              <a:rPr lang="en-US" sz="2600" dirty="0"/>
              <a:t>Conclusion</a:t>
            </a:r>
            <a:br>
              <a:rPr lang="en-US" dirty="0"/>
            </a:br>
            <a:endParaRPr lang="pl-PL" b="1" dirty="0"/>
          </a:p>
        </p:txBody>
      </p:sp>
      <p:sp>
        <p:nvSpPr>
          <p:cNvPr id="3" name="Text Placeholder 2">
            <a:extLst>
              <a:ext uri="{FF2B5EF4-FFF2-40B4-BE49-F238E27FC236}">
                <a16:creationId xmlns:a16="http://schemas.microsoft.com/office/drawing/2014/main" id="{21541749-0EF2-625B-D9E9-2A2302C87019}"/>
              </a:ext>
            </a:extLst>
          </p:cNvPr>
          <p:cNvSpPr>
            <a:spLocks noGrp="1"/>
          </p:cNvSpPr>
          <p:nvPr>
            <p:ph type="body" sz="half" idx="1"/>
          </p:nvPr>
        </p:nvSpPr>
        <p:spPr>
          <a:xfrm>
            <a:off x="227681" y="1630682"/>
            <a:ext cx="11885071" cy="5059521"/>
          </a:xfrm>
        </p:spPr>
        <p:txBody>
          <a:bodyPr>
            <a:normAutofit/>
          </a:bodyPr>
          <a:lstStyle/>
          <a:p>
            <a:pPr>
              <a:buFont typeface="Wingdings" panose="05000000000000000000" pitchFamily="2" charset="2"/>
              <a:buChar char="§"/>
            </a:pPr>
            <a:r>
              <a:rPr lang="en-US" sz="2208" b="1" dirty="0"/>
              <a:t>We also built skills to :</a:t>
            </a:r>
          </a:p>
          <a:p>
            <a:pPr marL="1371600" lvl="3" indent="0">
              <a:buNone/>
            </a:pPr>
            <a:endParaRPr lang="en-US" dirty="0"/>
          </a:p>
          <a:p>
            <a:pPr marL="457200" lvl="1" indent="0">
              <a:buNone/>
            </a:pPr>
            <a:r>
              <a:rPr lang="en-US" dirty="0"/>
              <a:t>Moving Forward : Planification, Evaluation et Mondial Intégration :</a:t>
            </a:r>
          </a:p>
          <a:p>
            <a:pPr marL="1371600" lvl="2" indent="-457200">
              <a:buFont typeface="Wingdings" panose="05000000000000000000" pitchFamily="2" charset="2"/>
              <a:buChar char="§"/>
            </a:pPr>
            <a:r>
              <a:rPr lang="en-US" dirty="0"/>
              <a:t>Comprendre transport planification, politique et gouvernance</a:t>
            </a:r>
          </a:p>
          <a:p>
            <a:pPr marL="1371600" lvl="2" indent="-457200">
              <a:buFont typeface="Wingdings" panose="05000000000000000000" pitchFamily="2" charset="2"/>
              <a:buChar char="§"/>
            </a:pPr>
            <a:r>
              <a:rPr lang="en-US" dirty="0"/>
              <a:t>Évaluer transport systèmes (qualité, coût, vitesse, accessibilité)</a:t>
            </a:r>
          </a:p>
          <a:p>
            <a:pPr marL="1371600" lvl="2" indent="-457200">
              <a:buFont typeface="Wingdings" panose="05000000000000000000" pitchFamily="2" charset="2"/>
              <a:buChar char="§"/>
            </a:pPr>
            <a:r>
              <a:rPr lang="en-US" dirty="0"/>
              <a:t>Analyser économique, social et environnemental impacts of mobilité</a:t>
            </a:r>
          </a:p>
          <a:p>
            <a:pPr marL="1371600" lvl="2" indent="-457200">
              <a:buFont typeface="Wingdings" panose="05000000000000000000" pitchFamily="2" charset="2"/>
              <a:buChar char="§"/>
            </a:pPr>
            <a:r>
              <a:rPr lang="en-US" dirty="0"/>
              <a:t>Recognize the importance of logistique in mondial offre chains</a:t>
            </a:r>
          </a:p>
          <a:p>
            <a:pPr marL="1371600" lvl="2" indent="-457200">
              <a:buFont typeface="Wingdings" panose="05000000000000000000" pitchFamily="2" charset="2"/>
              <a:buChar char="§"/>
            </a:pPr>
            <a:r>
              <a:rPr lang="en-US" dirty="0"/>
              <a:t>Soutenir durable, integrated transport solutions for the future</a:t>
            </a:r>
          </a:p>
          <a:p>
            <a:pPr marL="914400" lvl="2" indent="0">
              <a:buNone/>
            </a:pPr>
            <a:endParaRPr lang="en-US" b="1" dirty="0"/>
          </a:p>
          <a:p>
            <a:pPr marL="914400" lvl="2" indent="0">
              <a:buNone/>
            </a:pPr>
            <a:r>
              <a:rPr lang="en-US" b="1" dirty="0"/>
              <a:t>Clé Message :Transport systèmes shape développement — and your expertise can shape transport systèmes.</a:t>
            </a:r>
            <a:br>
              <a:rPr lang="en-US" dirty="0"/>
            </a:br>
            <a:endParaRPr lang="de-DE" dirty="0"/>
          </a:p>
        </p:txBody>
      </p:sp>
    </p:spTree>
    <p:extLst>
      <p:ext uri="{BB962C8B-B14F-4D97-AF65-F5344CB8AC3E}">
        <p14:creationId xmlns:p14="http://schemas.microsoft.com/office/powerpoint/2010/main" val="3760060621"/>
      </p:ext>
    </p:extLst>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2AAFBD-B5C4-B00A-8B8B-283EAA040047}"/>
            </a:ext>
          </a:extLst>
        </p:cNvPr>
        <p:cNvGrpSpPr/>
        <p:nvPr/>
      </p:nvGrpSpPr>
      <p:grpSpPr>
        <a:xfrm>
          <a:off x="0" y="0"/>
          <a:ext cx="0" cy="0"/>
          <a:chOff x="0" y="0"/>
          <a:chExt cx="0" cy="0"/>
        </a:xfrm>
      </p:grpSpPr>
      <p:sp>
        <p:nvSpPr>
          <p:cNvPr id="7" name="Pfeil: Fünfeck 6">
            <a:extLst>
              <a:ext uri="{FF2B5EF4-FFF2-40B4-BE49-F238E27FC236}">
                <a16:creationId xmlns:a16="http://schemas.microsoft.com/office/drawing/2014/main" id="{C8B8D1D0-D112-EED9-6176-43803537CE2F}"/>
              </a:ext>
            </a:extLst>
          </p:cNvPr>
          <p:cNvSpPr/>
          <p:nvPr/>
        </p:nvSpPr>
        <p:spPr>
          <a:xfrm>
            <a:off x="1275347" y="1619053"/>
            <a:ext cx="5991727" cy="484632"/>
          </a:xfrm>
          <a:prstGeom prst="homePlate">
            <a:avLst/>
          </a:prstGeom>
          <a:solidFill>
            <a:srgbClr val="FFC000"/>
          </a:solidFill>
          <a:ln>
            <a:solidFill>
              <a:srgbClr val="B4351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le 1">
            <a:extLst>
              <a:ext uri="{FF2B5EF4-FFF2-40B4-BE49-F238E27FC236}">
                <a16:creationId xmlns:a16="http://schemas.microsoft.com/office/drawing/2014/main" id="{10DCAC3A-B48F-C6F8-EBC5-209371CC87BE}"/>
              </a:ext>
            </a:extLst>
          </p:cNvPr>
          <p:cNvSpPr>
            <a:spLocks noGrp="1"/>
          </p:cNvSpPr>
          <p:nvPr>
            <p:ph type="title"/>
          </p:nvPr>
        </p:nvSpPr>
        <p:spPr>
          <a:xfrm>
            <a:off x="603252" y="539751"/>
            <a:ext cx="8977627" cy="717551"/>
          </a:xfrm>
        </p:spPr>
        <p:txBody>
          <a:bodyPr/>
          <a:lstStyle/>
          <a:p>
            <a:r>
              <a:rPr lang="pl-PL" dirty="0"/>
              <a:t>Introduction aux systèmes de transportCours 1 - Plan :</a:t>
            </a:r>
            <a:br>
              <a:rPr lang="de-DE" dirty="0"/>
            </a:br>
            <a:br>
              <a:rPr lang="de-DE" dirty="0"/>
            </a:br>
            <a:endParaRPr lang="pl-PL" b="1" dirty="0"/>
          </a:p>
        </p:txBody>
      </p:sp>
      <p:sp>
        <p:nvSpPr>
          <p:cNvPr id="3" name="Text Placeholder 2">
            <a:extLst>
              <a:ext uri="{FF2B5EF4-FFF2-40B4-BE49-F238E27FC236}">
                <a16:creationId xmlns:a16="http://schemas.microsoft.com/office/drawing/2014/main" id="{B9F9F2A3-F631-6784-DB13-D373AC561A66}"/>
              </a:ext>
            </a:extLst>
          </p:cNvPr>
          <p:cNvSpPr>
            <a:spLocks noGrp="1"/>
          </p:cNvSpPr>
          <p:nvPr>
            <p:ph type="body" sz="half" idx="1"/>
          </p:nvPr>
        </p:nvSpPr>
        <p:spPr>
          <a:xfrm>
            <a:off x="970201" y="1630682"/>
            <a:ext cx="10217284" cy="5059521"/>
          </a:xfrm>
        </p:spPr>
        <p:txBody>
          <a:bodyPr vert="horz" lIns="45719" tIns="45720" rIns="45719" bIns="45720" rtlCol="0" anchor="t">
            <a:normAutofit/>
          </a:bodyPr>
          <a:lstStyle/>
          <a:p>
            <a:pPr marL="304165" indent="-304165">
              <a:buFont typeface="Wingdings" panose="05000000000000000000" pitchFamily="2" charset="2"/>
              <a:buChar char="§"/>
            </a:pPr>
            <a:r>
              <a:rPr lang="en-US" dirty="0"/>
              <a:t>Aperçu des systèmes de transport</a:t>
            </a:r>
            <a:endParaRPr lang="de-DE"/>
          </a:p>
          <a:p>
            <a:pPr marL="304165" indent="-304165">
              <a:buFont typeface="Wingdings" panose="05000000000000000000" pitchFamily="2" charset="2"/>
              <a:buChar char="§"/>
            </a:pPr>
            <a:r>
              <a:rPr lang="en-US" dirty="0"/>
              <a:t>Évolution historique</a:t>
            </a:r>
          </a:p>
          <a:p>
            <a:pPr marL="304165" indent="-304165">
              <a:buFont typeface="Wingdings" panose="05000000000000000000" pitchFamily="2" charset="2"/>
              <a:buChar char="§"/>
            </a:pPr>
            <a:r>
              <a:rPr lang="en-US" dirty="0"/>
              <a:t>Composants : infrastructure, véhicules, usagers</a:t>
            </a:r>
          </a:p>
          <a:p>
            <a:pPr marL="304165" indent="-304165">
              <a:buFont typeface="Wingdings" panose="05000000000000000000" pitchFamily="2" charset="2"/>
              <a:buChar char="§"/>
            </a:pPr>
            <a:r>
              <a:rPr lang="en-US" dirty="0"/>
              <a:t>Importance socio-économique</a:t>
            </a:r>
          </a:p>
          <a:p>
            <a:pPr marL="304165" indent="-304165">
              <a:buFont typeface="Wingdings" panose="05000000000000000000" pitchFamily="2" charset="2"/>
              <a:buChar char="§"/>
            </a:pPr>
            <a:r>
              <a:rPr lang="en-US" dirty="0"/>
              <a:t>Études de cas : rôle dans l’urbanisation et la mondialisation</a:t>
            </a:r>
          </a:p>
          <a:p>
            <a:pPr marL="0" indent="0">
              <a:buNone/>
            </a:pPr>
            <a:endParaRPr lang="en-US" dirty="0"/>
          </a:p>
          <a:p>
            <a:pPr marL="0" indent="0">
              <a:buNone/>
            </a:pPr>
            <a:endParaRPr lang="pl-PL" dirty="0"/>
          </a:p>
        </p:txBody>
      </p:sp>
    </p:spTree>
    <p:extLst>
      <p:ext uri="{BB962C8B-B14F-4D97-AF65-F5344CB8AC3E}">
        <p14:creationId xmlns:p14="http://schemas.microsoft.com/office/powerpoint/2010/main" val="4046585172"/>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86CB70-9AD8-2673-8B09-FE3FF5EE69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3DCF6C-4549-AC1E-D7A9-FE5073A8640B}"/>
              </a:ext>
            </a:extLst>
          </p:cNvPr>
          <p:cNvSpPr>
            <a:spLocks noGrp="1"/>
          </p:cNvSpPr>
          <p:nvPr>
            <p:ph type="title"/>
          </p:nvPr>
        </p:nvSpPr>
        <p:spPr>
          <a:xfrm>
            <a:off x="603252" y="539751"/>
            <a:ext cx="8977627" cy="717551"/>
          </a:xfrm>
        </p:spPr>
        <p:txBody>
          <a:bodyPr/>
          <a:lstStyle/>
          <a:p>
            <a:r>
              <a:rPr lang="en-US" dirty="0"/>
              <a:t>Aperçu des systèmes de transport</a:t>
            </a:r>
            <a:endParaRPr lang="pl-PL" b="1" dirty="0"/>
          </a:p>
        </p:txBody>
      </p:sp>
      <p:sp>
        <p:nvSpPr>
          <p:cNvPr id="3" name="Text Placeholder 2">
            <a:extLst>
              <a:ext uri="{FF2B5EF4-FFF2-40B4-BE49-F238E27FC236}">
                <a16:creationId xmlns:a16="http://schemas.microsoft.com/office/drawing/2014/main" id="{4DC0D2C2-A93F-A448-D55D-F2F39593EE73}"/>
              </a:ext>
            </a:extLst>
          </p:cNvPr>
          <p:cNvSpPr>
            <a:spLocks noGrp="1"/>
          </p:cNvSpPr>
          <p:nvPr>
            <p:ph type="body" sz="half" idx="1"/>
          </p:nvPr>
        </p:nvSpPr>
        <p:spPr>
          <a:xfrm>
            <a:off x="438807" y="1602107"/>
            <a:ext cx="10217284" cy="5059521"/>
          </a:xfrm>
        </p:spPr>
        <p:txBody>
          <a:bodyPr>
            <a:normAutofit/>
          </a:bodyPr>
          <a:lstStyle/>
          <a:p>
            <a:pPr>
              <a:buFont typeface="Wingdings" panose="05000000000000000000" pitchFamily="2" charset="2"/>
              <a:buChar char="§"/>
            </a:pPr>
            <a:r>
              <a:rPr lang="en-US" b="1" dirty="0"/>
              <a:t>Qu’est-ce qu’un système de transport ?</a:t>
            </a:r>
          </a:p>
          <a:p>
            <a:pPr marL="457200" lvl="1" indent="0">
              <a:buNone/>
            </a:pPr>
            <a:r>
              <a:rPr lang="en-US" dirty="0"/>
              <a:t>Un système de transport est l’ensemble de :</a:t>
            </a:r>
          </a:p>
          <a:p>
            <a:pPr lvl="2">
              <a:buFont typeface="Wingdings" panose="05000000000000000000" pitchFamily="2" charset="2"/>
              <a:buChar char="§"/>
            </a:pPr>
            <a:r>
              <a:rPr lang="en-US" dirty="0"/>
              <a:t>Infrastructure</a:t>
            </a:r>
          </a:p>
          <a:p>
            <a:pPr lvl="2">
              <a:buFont typeface="Wingdings" panose="05000000000000000000" pitchFamily="2" charset="2"/>
              <a:buChar char="§"/>
            </a:pPr>
            <a:r>
              <a:rPr lang="en-US" dirty="0"/>
              <a:t>Véhicules</a:t>
            </a:r>
          </a:p>
          <a:p>
            <a:pPr lvl="2">
              <a:buFont typeface="Wingdings" panose="05000000000000000000" pitchFamily="2" charset="2"/>
              <a:buChar char="§"/>
            </a:pPr>
            <a:r>
              <a:rPr lang="en-US" dirty="0"/>
              <a:t>Usagers</a:t>
            </a:r>
          </a:p>
          <a:p>
            <a:pPr lvl="2">
              <a:buFont typeface="Wingdings" panose="05000000000000000000" pitchFamily="2" charset="2"/>
              <a:buChar char="§"/>
            </a:pPr>
            <a:r>
              <a:rPr lang="en-US" dirty="0"/>
              <a:t>Politiques et institutions</a:t>
            </a:r>
          </a:p>
          <a:p>
            <a:pPr marL="457200" lvl="1" indent="0">
              <a:buNone/>
            </a:pPr>
            <a:r>
              <a:rPr lang="en-US" b="1" dirty="0"/>
              <a:t>qui fonctionnent ensemble pour déplacer efficacement les personnes et les marchandises.</a:t>
            </a:r>
          </a:p>
        </p:txBody>
      </p:sp>
      <p:sp>
        <p:nvSpPr>
          <p:cNvPr id="4" name="Bicycle">
            <a:extLst>
              <a:ext uri="{FF2B5EF4-FFF2-40B4-BE49-F238E27FC236}">
                <a16:creationId xmlns:a16="http://schemas.microsoft.com/office/drawing/2014/main" id="{846980FB-F9F9-8A5D-CB6B-597D81417AD9}"/>
              </a:ext>
            </a:extLst>
          </p:cNvPr>
          <p:cNvSpPr/>
          <p:nvPr/>
        </p:nvSpPr>
        <p:spPr>
          <a:xfrm>
            <a:off x="9600473" y="4294424"/>
            <a:ext cx="753219" cy="463834"/>
          </a:xfrm>
          <a:custGeom>
            <a:avLst/>
            <a:gdLst/>
            <a:ahLst/>
            <a:cxnLst>
              <a:cxn ang="0">
                <a:pos x="wd2" y="hd2"/>
              </a:cxn>
              <a:cxn ang="5400000">
                <a:pos x="wd2" y="hd2"/>
              </a:cxn>
              <a:cxn ang="10800000">
                <a:pos x="wd2" y="hd2"/>
              </a:cxn>
              <a:cxn ang="16200000">
                <a:pos x="wd2" y="hd2"/>
              </a:cxn>
            </a:cxnLst>
            <a:rect l="0" t="0" r="r" b="b"/>
            <a:pathLst>
              <a:path w="21600" h="21600" extrusionOk="0">
                <a:moveTo>
                  <a:pt x="5981" y="0"/>
                </a:moveTo>
                <a:cubicBezTo>
                  <a:pt x="5318" y="0"/>
                  <a:pt x="5251" y="421"/>
                  <a:pt x="5251" y="703"/>
                </a:cubicBezTo>
                <a:cubicBezTo>
                  <a:pt x="5251" y="1625"/>
                  <a:pt x="5818" y="2076"/>
                  <a:pt x="6373" y="2076"/>
                </a:cubicBezTo>
                <a:cubicBezTo>
                  <a:pt x="6629" y="2076"/>
                  <a:pt x="6830" y="1948"/>
                  <a:pt x="7020" y="1800"/>
                </a:cubicBezTo>
                <a:lnTo>
                  <a:pt x="7662" y="5321"/>
                </a:lnTo>
                <a:lnTo>
                  <a:pt x="6272" y="8626"/>
                </a:lnTo>
                <a:cubicBezTo>
                  <a:pt x="5644" y="7964"/>
                  <a:pt x="4905" y="7581"/>
                  <a:pt x="4114" y="7581"/>
                </a:cubicBezTo>
                <a:cubicBezTo>
                  <a:pt x="1846" y="7581"/>
                  <a:pt x="0" y="10723"/>
                  <a:pt x="0" y="14589"/>
                </a:cubicBezTo>
                <a:cubicBezTo>
                  <a:pt x="0" y="18455"/>
                  <a:pt x="1846" y="21600"/>
                  <a:pt x="4114" y="21600"/>
                </a:cubicBezTo>
                <a:cubicBezTo>
                  <a:pt x="5794" y="21600"/>
                  <a:pt x="7240" y="19876"/>
                  <a:pt x="7879" y="17411"/>
                </a:cubicBezTo>
                <a:cubicBezTo>
                  <a:pt x="8424" y="17540"/>
                  <a:pt x="8902" y="17653"/>
                  <a:pt x="9213" y="17727"/>
                </a:cubicBezTo>
                <a:lnTo>
                  <a:pt x="9066" y="18608"/>
                </a:lnTo>
                <a:lnTo>
                  <a:pt x="8636" y="18608"/>
                </a:lnTo>
                <a:lnTo>
                  <a:pt x="8636" y="19403"/>
                </a:lnTo>
                <a:lnTo>
                  <a:pt x="9935" y="19403"/>
                </a:lnTo>
                <a:lnTo>
                  <a:pt x="9935" y="18608"/>
                </a:lnTo>
                <a:lnTo>
                  <a:pt x="9518" y="18608"/>
                </a:lnTo>
                <a:lnTo>
                  <a:pt x="9653" y="17802"/>
                </a:lnTo>
                <a:cubicBezTo>
                  <a:pt x="9727" y="17820"/>
                  <a:pt x="9803" y="17828"/>
                  <a:pt x="9881" y="17828"/>
                </a:cubicBezTo>
                <a:cubicBezTo>
                  <a:pt x="10814" y="17828"/>
                  <a:pt x="11572" y="16536"/>
                  <a:pt x="11572" y="14946"/>
                </a:cubicBezTo>
                <a:cubicBezTo>
                  <a:pt x="11572" y="14521"/>
                  <a:pt x="11518" y="14115"/>
                  <a:pt x="11420" y="13751"/>
                </a:cubicBezTo>
                <a:lnTo>
                  <a:pt x="15558" y="6835"/>
                </a:lnTo>
                <a:lnTo>
                  <a:pt x="15786" y="8209"/>
                </a:lnTo>
                <a:cubicBezTo>
                  <a:pt x="14363" y="9313"/>
                  <a:pt x="13372" y="11755"/>
                  <a:pt x="13372" y="14589"/>
                </a:cubicBezTo>
                <a:cubicBezTo>
                  <a:pt x="13372" y="18455"/>
                  <a:pt x="15217" y="21600"/>
                  <a:pt x="17486" y="21600"/>
                </a:cubicBezTo>
                <a:cubicBezTo>
                  <a:pt x="19754" y="21600"/>
                  <a:pt x="21600" y="18455"/>
                  <a:pt x="21600" y="14589"/>
                </a:cubicBezTo>
                <a:cubicBezTo>
                  <a:pt x="21600" y="10723"/>
                  <a:pt x="19754" y="7581"/>
                  <a:pt x="17486" y="7581"/>
                </a:cubicBezTo>
                <a:cubicBezTo>
                  <a:pt x="17110" y="7581"/>
                  <a:pt x="16746" y="7667"/>
                  <a:pt x="16399" y="7829"/>
                </a:cubicBezTo>
                <a:lnTo>
                  <a:pt x="15517" y="2545"/>
                </a:lnTo>
                <a:lnTo>
                  <a:pt x="16732" y="2545"/>
                </a:lnTo>
                <a:cubicBezTo>
                  <a:pt x="17076" y="2545"/>
                  <a:pt x="17388" y="2942"/>
                  <a:pt x="17457" y="3516"/>
                </a:cubicBezTo>
                <a:cubicBezTo>
                  <a:pt x="17535" y="4166"/>
                  <a:pt x="17308" y="4752"/>
                  <a:pt x="16976" y="4938"/>
                </a:cubicBezTo>
                <a:cubicBezTo>
                  <a:pt x="16842" y="5012"/>
                  <a:pt x="16753" y="5223"/>
                  <a:pt x="16753" y="5462"/>
                </a:cubicBezTo>
                <a:cubicBezTo>
                  <a:pt x="16753" y="5839"/>
                  <a:pt x="16970" y="6107"/>
                  <a:pt x="17180" y="5989"/>
                </a:cubicBezTo>
                <a:cubicBezTo>
                  <a:pt x="17780" y="5652"/>
                  <a:pt x="18199" y="4626"/>
                  <a:pt x="18111" y="3464"/>
                </a:cubicBezTo>
                <a:cubicBezTo>
                  <a:pt x="18022" y="2287"/>
                  <a:pt x="17401" y="1437"/>
                  <a:pt x="16921" y="1437"/>
                </a:cubicBezTo>
                <a:lnTo>
                  <a:pt x="14368" y="1437"/>
                </a:lnTo>
                <a:lnTo>
                  <a:pt x="14380" y="2545"/>
                </a:lnTo>
                <a:lnTo>
                  <a:pt x="14842" y="2545"/>
                </a:lnTo>
                <a:lnTo>
                  <a:pt x="15239" y="4926"/>
                </a:lnTo>
                <a:lnTo>
                  <a:pt x="8272" y="4926"/>
                </a:lnTo>
                <a:lnTo>
                  <a:pt x="7617" y="1333"/>
                </a:lnTo>
                <a:cubicBezTo>
                  <a:pt x="7769" y="1234"/>
                  <a:pt x="7932" y="1160"/>
                  <a:pt x="8127" y="1160"/>
                </a:cubicBezTo>
                <a:lnTo>
                  <a:pt x="9190" y="1160"/>
                </a:lnTo>
                <a:cubicBezTo>
                  <a:pt x="9319" y="1160"/>
                  <a:pt x="9381" y="936"/>
                  <a:pt x="9330" y="734"/>
                </a:cubicBezTo>
                <a:cubicBezTo>
                  <a:pt x="9146" y="1"/>
                  <a:pt x="8468" y="0"/>
                  <a:pt x="8468" y="0"/>
                </a:cubicBezTo>
                <a:cubicBezTo>
                  <a:pt x="8468" y="0"/>
                  <a:pt x="6644" y="0"/>
                  <a:pt x="5981" y="0"/>
                </a:cubicBezTo>
                <a:close/>
                <a:moveTo>
                  <a:pt x="8473" y="6035"/>
                </a:moveTo>
                <a:lnTo>
                  <a:pt x="15109" y="6035"/>
                </a:lnTo>
                <a:lnTo>
                  <a:pt x="11037" y="12844"/>
                </a:lnTo>
                <a:cubicBezTo>
                  <a:pt x="10907" y="12638"/>
                  <a:pt x="10758" y="12465"/>
                  <a:pt x="10596" y="12335"/>
                </a:cubicBezTo>
                <a:lnTo>
                  <a:pt x="10780" y="11241"/>
                </a:lnTo>
                <a:lnTo>
                  <a:pt x="11271" y="11241"/>
                </a:lnTo>
                <a:lnTo>
                  <a:pt x="11271" y="10446"/>
                </a:lnTo>
                <a:lnTo>
                  <a:pt x="9972" y="10446"/>
                </a:lnTo>
                <a:lnTo>
                  <a:pt x="9972" y="11241"/>
                </a:lnTo>
                <a:lnTo>
                  <a:pt x="10329" y="11241"/>
                </a:lnTo>
                <a:lnTo>
                  <a:pt x="10183" y="12110"/>
                </a:lnTo>
                <a:cubicBezTo>
                  <a:pt x="10085" y="12080"/>
                  <a:pt x="9984" y="12061"/>
                  <a:pt x="9881" y="12061"/>
                </a:cubicBezTo>
                <a:cubicBezTo>
                  <a:pt x="9859" y="12061"/>
                  <a:pt x="9751" y="12072"/>
                  <a:pt x="9578" y="12090"/>
                </a:cubicBezTo>
                <a:lnTo>
                  <a:pt x="8473" y="6035"/>
                </a:lnTo>
                <a:close/>
                <a:moveTo>
                  <a:pt x="7904" y="6645"/>
                </a:moveTo>
                <a:lnTo>
                  <a:pt x="8911" y="12159"/>
                </a:lnTo>
                <a:cubicBezTo>
                  <a:pt x="8639" y="12188"/>
                  <a:pt x="8326" y="12221"/>
                  <a:pt x="7994" y="12257"/>
                </a:cubicBezTo>
                <a:cubicBezTo>
                  <a:pt x="7752" y="11093"/>
                  <a:pt x="7334" y="10070"/>
                  <a:pt x="6796" y="9280"/>
                </a:cubicBezTo>
                <a:lnTo>
                  <a:pt x="7904" y="6645"/>
                </a:lnTo>
                <a:close/>
                <a:moveTo>
                  <a:pt x="4114" y="8687"/>
                </a:moveTo>
                <a:cubicBezTo>
                  <a:pt x="4764" y="8687"/>
                  <a:pt x="5373" y="8995"/>
                  <a:pt x="5893" y="9527"/>
                </a:cubicBezTo>
                <a:lnTo>
                  <a:pt x="4584" y="12634"/>
                </a:lnTo>
                <a:cubicBezTo>
                  <a:pt x="4288" y="12667"/>
                  <a:pt x="4109" y="12686"/>
                  <a:pt x="4109" y="12686"/>
                </a:cubicBezTo>
                <a:cubicBezTo>
                  <a:pt x="3496" y="12691"/>
                  <a:pt x="2997" y="13543"/>
                  <a:pt x="2997" y="14589"/>
                </a:cubicBezTo>
                <a:cubicBezTo>
                  <a:pt x="2997" y="15507"/>
                  <a:pt x="3381" y="16277"/>
                  <a:pt x="3889" y="16455"/>
                </a:cubicBezTo>
                <a:cubicBezTo>
                  <a:pt x="3930" y="16469"/>
                  <a:pt x="5660" y="16882"/>
                  <a:pt x="7205" y="17249"/>
                </a:cubicBezTo>
                <a:cubicBezTo>
                  <a:pt x="6633" y="19172"/>
                  <a:pt x="5463" y="20494"/>
                  <a:pt x="4114" y="20494"/>
                </a:cubicBezTo>
                <a:cubicBezTo>
                  <a:pt x="2204" y="20494"/>
                  <a:pt x="649" y="17844"/>
                  <a:pt x="649" y="14589"/>
                </a:cubicBezTo>
                <a:cubicBezTo>
                  <a:pt x="649" y="11334"/>
                  <a:pt x="2204" y="8687"/>
                  <a:pt x="4114" y="8687"/>
                </a:cubicBezTo>
                <a:close/>
                <a:moveTo>
                  <a:pt x="17486" y="8687"/>
                </a:moveTo>
                <a:cubicBezTo>
                  <a:pt x="19396" y="8687"/>
                  <a:pt x="20950" y="11334"/>
                  <a:pt x="20949" y="14589"/>
                </a:cubicBezTo>
                <a:cubicBezTo>
                  <a:pt x="20949" y="17844"/>
                  <a:pt x="19396" y="20494"/>
                  <a:pt x="17486" y="20494"/>
                </a:cubicBezTo>
                <a:cubicBezTo>
                  <a:pt x="15575" y="20494"/>
                  <a:pt x="14020" y="17844"/>
                  <a:pt x="14020" y="14589"/>
                </a:cubicBezTo>
                <a:cubicBezTo>
                  <a:pt x="14020" y="12262"/>
                  <a:pt x="14816" y="10246"/>
                  <a:pt x="15967" y="9286"/>
                </a:cubicBezTo>
                <a:lnTo>
                  <a:pt x="16406" y="11920"/>
                </a:lnTo>
                <a:cubicBezTo>
                  <a:pt x="16436" y="12122"/>
                  <a:pt x="16790" y="14404"/>
                  <a:pt x="17692" y="15438"/>
                </a:cubicBezTo>
                <a:lnTo>
                  <a:pt x="18055" y="14520"/>
                </a:lnTo>
                <a:cubicBezTo>
                  <a:pt x="17342" y="13701"/>
                  <a:pt x="17039" y="11666"/>
                  <a:pt x="17036" y="11646"/>
                </a:cubicBezTo>
                <a:lnTo>
                  <a:pt x="16577" y="8894"/>
                </a:lnTo>
                <a:cubicBezTo>
                  <a:pt x="16867" y="8760"/>
                  <a:pt x="17171" y="8687"/>
                  <a:pt x="17486" y="8687"/>
                </a:cubicBezTo>
                <a:close/>
                <a:moveTo>
                  <a:pt x="6415" y="10184"/>
                </a:moveTo>
                <a:cubicBezTo>
                  <a:pt x="6803" y="10772"/>
                  <a:pt x="7112" y="11504"/>
                  <a:pt x="7314" y="12332"/>
                </a:cubicBezTo>
                <a:cubicBezTo>
                  <a:pt x="6660" y="12403"/>
                  <a:pt x="5985" y="12480"/>
                  <a:pt x="5424" y="12542"/>
                </a:cubicBezTo>
                <a:lnTo>
                  <a:pt x="6415" y="10184"/>
                </a:lnTo>
                <a:close/>
                <a:moveTo>
                  <a:pt x="8776" y="12764"/>
                </a:moveTo>
                <a:cubicBezTo>
                  <a:pt x="8525" y="13134"/>
                  <a:pt x="8338" y="13628"/>
                  <a:pt x="8249" y="14189"/>
                </a:cubicBezTo>
                <a:lnTo>
                  <a:pt x="8222" y="14189"/>
                </a:lnTo>
                <a:cubicBezTo>
                  <a:pt x="8206" y="13725"/>
                  <a:pt x="8164" y="13271"/>
                  <a:pt x="8098" y="12836"/>
                </a:cubicBezTo>
                <a:lnTo>
                  <a:pt x="8776" y="12764"/>
                </a:lnTo>
                <a:close/>
                <a:moveTo>
                  <a:pt x="9881" y="12767"/>
                </a:moveTo>
                <a:cubicBezTo>
                  <a:pt x="10586" y="12767"/>
                  <a:pt x="11160" y="13745"/>
                  <a:pt x="11160" y="14946"/>
                </a:cubicBezTo>
                <a:cubicBezTo>
                  <a:pt x="11160" y="16148"/>
                  <a:pt x="10586" y="17123"/>
                  <a:pt x="9881" y="17123"/>
                </a:cubicBezTo>
                <a:cubicBezTo>
                  <a:pt x="9843" y="17123"/>
                  <a:pt x="9805" y="17120"/>
                  <a:pt x="9768" y="17114"/>
                </a:cubicBezTo>
                <a:lnTo>
                  <a:pt x="10134" y="14932"/>
                </a:lnTo>
                <a:cubicBezTo>
                  <a:pt x="10167" y="14736"/>
                  <a:pt x="10101" y="14530"/>
                  <a:pt x="9986" y="14474"/>
                </a:cubicBezTo>
                <a:cubicBezTo>
                  <a:pt x="9871" y="14418"/>
                  <a:pt x="9750" y="14531"/>
                  <a:pt x="9717" y="14727"/>
                </a:cubicBezTo>
                <a:lnTo>
                  <a:pt x="9349" y="16927"/>
                </a:lnTo>
                <a:cubicBezTo>
                  <a:pt x="8908" y="16582"/>
                  <a:pt x="8602" y="15824"/>
                  <a:pt x="8602" y="14946"/>
                </a:cubicBezTo>
                <a:cubicBezTo>
                  <a:pt x="8602" y="13745"/>
                  <a:pt x="9176" y="12767"/>
                  <a:pt x="9881" y="12767"/>
                </a:cubicBezTo>
                <a:close/>
                <a:moveTo>
                  <a:pt x="7434" y="12905"/>
                </a:moveTo>
                <a:cubicBezTo>
                  <a:pt x="7505" y="13308"/>
                  <a:pt x="7549" y="13729"/>
                  <a:pt x="7568" y="14163"/>
                </a:cubicBezTo>
                <a:lnTo>
                  <a:pt x="4783" y="14059"/>
                </a:lnTo>
                <a:lnTo>
                  <a:pt x="5169" y="13144"/>
                </a:lnTo>
                <a:lnTo>
                  <a:pt x="7434" y="12905"/>
                </a:lnTo>
                <a:close/>
                <a:moveTo>
                  <a:pt x="4332" y="13233"/>
                </a:moveTo>
                <a:lnTo>
                  <a:pt x="3538" y="15122"/>
                </a:lnTo>
                <a:lnTo>
                  <a:pt x="4819" y="15168"/>
                </a:lnTo>
                <a:cubicBezTo>
                  <a:pt x="4692" y="15614"/>
                  <a:pt x="4424" y="15925"/>
                  <a:pt x="4114" y="15925"/>
                </a:cubicBezTo>
                <a:cubicBezTo>
                  <a:pt x="3682" y="15925"/>
                  <a:pt x="3330" y="15325"/>
                  <a:pt x="3330" y="14589"/>
                </a:cubicBezTo>
                <a:cubicBezTo>
                  <a:pt x="3330" y="13853"/>
                  <a:pt x="3683" y="13256"/>
                  <a:pt x="4114" y="13256"/>
                </a:cubicBezTo>
                <a:lnTo>
                  <a:pt x="4332" y="13233"/>
                </a:lnTo>
                <a:close/>
                <a:moveTo>
                  <a:pt x="5175" y="15182"/>
                </a:moveTo>
                <a:lnTo>
                  <a:pt x="7554" y="15271"/>
                </a:lnTo>
                <a:cubicBezTo>
                  <a:pt x="7520" y="15772"/>
                  <a:pt x="7451" y="16251"/>
                  <a:pt x="7348" y="16705"/>
                </a:cubicBezTo>
                <a:lnTo>
                  <a:pt x="4795" y="16095"/>
                </a:lnTo>
                <a:cubicBezTo>
                  <a:pt x="4970" y="15864"/>
                  <a:pt x="5105" y="15548"/>
                  <a:pt x="5175" y="15182"/>
                </a:cubicBezTo>
                <a:close/>
                <a:moveTo>
                  <a:pt x="8205" y="15335"/>
                </a:moveTo>
                <a:cubicBezTo>
                  <a:pt x="8258" y="15999"/>
                  <a:pt x="8444" y="16593"/>
                  <a:pt x="8717" y="17034"/>
                </a:cubicBezTo>
                <a:lnTo>
                  <a:pt x="8005" y="16864"/>
                </a:lnTo>
                <a:cubicBezTo>
                  <a:pt x="8104" y="16376"/>
                  <a:pt x="8172" y="15864"/>
                  <a:pt x="8205" y="15335"/>
                </a:cubicBez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Aeroplane">
            <a:extLst>
              <a:ext uri="{FF2B5EF4-FFF2-40B4-BE49-F238E27FC236}">
                <a16:creationId xmlns:a16="http://schemas.microsoft.com/office/drawing/2014/main" id="{2416F3BC-900D-BBCA-CBC6-1BC30F4030AB}"/>
              </a:ext>
            </a:extLst>
          </p:cNvPr>
          <p:cNvSpPr/>
          <p:nvPr/>
        </p:nvSpPr>
        <p:spPr>
          <a:xfrm>
            <a:off x="9811753" y="2640069"/>
            <a:ext cx="1174693" cy="49851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516" y="11977"/>
                </a:lnTo>
                <a:lnTo>
                  <a:pt x="702" y="12478"/>
                </a:lnTo>
                <a:lnTo>
                  <a:pt x="724" y="14386"/>
                </a:lnTo>
                <a:cubicBezTo>
                  <a:pt x="724" y="14386"/>
                  <a:pt x="3631" y="18530"/>
                  <a:pt x="8428" y="19124"/>
                </a:cubicBezTo>
                <a:lnTo>
                  <a:pt x="8428" y="20110"/>
                </a:lnTo>
                <a:lnTo>
                  <a:pt x="8786" y="20110"/>
                </a:lnTo>
                <a:cubicBezTo>
                  <a:pt x="8768" y="20229"/>
                  <a:pt x="8759" y="20358"/>
                  <a:pt x="8759" y="20494"/>
                </a:cubicBezTo>
                <a:cubicBezTo>
                  <a:pt x="8759" y="21104"/>
                  <a:pt x="8958" y="21600"/>
                  <a:pt x="9205" y="21600"/>
                </a:cubicBezTo>
                <a:cubicBezTo>
                  <a:pt x="9451" y="21600"/>
                  <a:pt x="9652" y="21104"/>
                  <a:pt x="9652" y="20494"/>
                </a:cubicBezTo>
                <a:cubicBezTo>
                  <a:pt x="9652" y="20358"/>
                  <a:pt x="9641" y="20229"/>
                  <a:pt x="9623" y="20110"/>
                </a:cubicBezTo>
                <a:lnTo>
                  <a:pt x="10246" y="20110"/>
                </a:lnTo>
                <a:cubicBezTo>
                  <a:pt x="10228" y="20229"/>
                  <a:pt x="10219" y="20358"/>
                  <a:pt x="10219" y="20494"/>
                </a:cubicBezTo>
                <a:cubicBezTo>
                  <a:pt x="10219" y="21104"/>
                  <a:pt x="10418" y="21600"/>
                  <a:pt x="10665" y="21600"/>
                </a:cubicBezTo>
                <a:cubicBezTo>
                  <a:pt x="10912" y="21600"/>
                  <a:pt x="11112" y="21104"/>
                  <a:pt x="11112" y="20494"/>
                </a:cubicBezTo>
                <a:cubicBezTo>
                  <a:pt x="11112" y="20358"/>
                  <a:pt x="11102" y="20229"/>
                  <a:pt x="11084" y="20110"/>
                </a:cubicBezTo>
                <a:lnTo>
                  <a:pt x="11820" y="20110"/>
                </a:lnTo>
                <a:lnTo>
                  <a:pt x="11820" y="20740"/>
                </a:lnTo>
                <a:cubicBezTo>
                  <a:pt x="12161" y="21065"/>
                  <a:pt x="12621" y="21266"/>
                  <a:pt x="13128" y="21266"/>
                </a:cubicBezTo>
                <a:cubicBezTo>
                  <a:pt x="13635" y="21266"/>
                  <a:pt x="14094" y="21065"/>
                  <a:pt x="14435" y="20740"/>
                </a:cubicBezTo>
                <a:lnTo>
                  <a:pt x="14435" y="19195"/>
                </a:lnTo>
                <a:cubicBezTo>
                  <a:pt x="16128" y="19195"/>
                  <a:pt x="17436" y="19195"/>
                  <a:pt x="18286" y="19195"/>
                </a:cubicBezTo>
                <a:lnTo>
                  <a:pt x="18191" y="20005"/>
                </a:lnTo>
                <a:lnTo>
                  <a:pt x="18632" y="20005"/>
                </a:lnTo>
                <a:lnTo>
                  <a:pt x="18654" y="20310"/>
                </a:lnTo>
                <a:cubicBezTo>
                  <a:pt x="18582" y="20439"/>
                  <a:pt x="18534" y="20649"/>
                  <a:pt x="18534" y="20886"/>
                </a:cubicBezTo>
                <a:cubicBezTo>
                  <a:pt x="18534" y="21279"/>
                  <a:pt x="18664" y="21600"/>
                  <a:pt x="18823" y="21600"/>
                </a:cubicBezTo>
                <a:cubicBezTo>
                  <a:pt x="18982" y="21600"/>
                  <a:pt x="19110" y="21279"/>
                  <a:pt x="19110" y="20886"/>
                </a:cubicBezTo>
                <a:cubicBezTo>
                  <a:pt x="19110" y="20534"/>
                  <a:pt x="19007" y="20242"/>
                  <a:pt x="18872" y="20185"/>
                </a:cubicBezTo>
                <a:lnTo>
                  <a:pt x="18858" y="20005"/>
                </a:lnTo>
                <a:lnTo>
                  <a:pt x="19437" y="20005"/>
                </a:lnTo>
                <a:lnTo>
                  <a:pt x="19534" y="19170"/>
                </a:lnTo>
                <a:cubicBezTo>
                  <a:pt x="20554" y="18986"/>
                  <a:pt x="21600" y="17637"/>
                  <a:pt x="21600" y="16536"/>
                </a:cubicBezTo>
                <a:cubicBezTo>
                  <a:pt x="21600" y="16195"/>
                  <a:pt x="21492" y="15745"/>
                  <a:pt x="21294" y="15263"/>
                </a:cubicBezTo>
                <a:lnTo>
                  <a:pt x="20221" y="15263"/>
                </a:lnTo>
                <a:cubicBezTo>
                  <a:pt x="20164" y="15263"/>
                  <a:pt x="20113" y="15172"/>
                  <a:pt x="20096" y="15037"/>
                </a:cubicBezTo>
                <a:lnTo>
                  <a:pt x="20005" y="14311"/>
                </a:lnTo>
                <a:cubicBezTo>
                  <a:pt x="19989" y="14187"/>
                  <a:pt x="20027" y="14060"/>
                  <a:pt x="20079" y="14060"/>
                </a:cubicBezTo>
                <a:lnTo>
                  <a:pt x="20643" y="14060"/>
                </a:lnTo>
                <a:cubicBezTo>
                  <a:pt x="19887" y="12952"/>
                  <a:pt x="18737" y="11977"/>
                  <a:pt x="17379" y="11977"/>
                </a:cubicBezTo>
                <a:cubicBezTo>
                  <a:pt x="14935" y="11977"/>
                  <a:pt x="7739" y="11977"/>
                  <a:pt x="6834" y="11977"/>
                </a:cubicBezTo>
                <a:cubicBezTo>
                  <a:pt x="5929" y="11977"/>
                  <a:pt x="4255" y="10576"/>
                  <a:pt x="1381" y="0"/>
                </a:cubicBezTo>
                <a:cubicBezTo>
                  <a:pt x="770" y="0"/>
                  <a:pt x="0" y="0"/>
                  <a:pt x="0" y="0"/>
                </a:cubicBezTo>
                <a:close/>
                <a:moveTo>
                  <a:pt x="5896" y="14002"/>
                </a:moveTo>
                <a:lnTo>
                  <a:pt x="6020" y="14002"/>
                </a:lnTo>
                <a:cubicBezTo>
                  <a:pt x="6090" y="14002"/>
                  <a:pt x="6145" y="14143"/>
                  <a:pt x="6145" y="14315"/>
                </a:cubicBezTo>
                <a:lnTo>
                  <a:pt x="6145" y="14954"/>
                </a:lnTo>
                <a:cubicBezTo>
                  <a:pt x="6145" y="15126"/>
                  <a:pt x="6090" y="15263"/>
                  <a:pt x="6020" y="15263"/>
                </a:cubicBezTo>
                <a:lnTo>
                  <a:pt x="5896" y="15263"/>
                </a:lnTo>
                <a:cubicBezTo>
                  <a:pt x="5826" y="15263"/>
                  <a:pt x="5769" y="15126"/>
                  <a:pt x="5769" y="14954"/>
                </a:cubicBezTo>
                <a:lnTo>
                  <a:pt x="5769" y="14315"/>
                </a:lnTo>
                <a:cubicBezTo>
                  <a:pt x="5769" y="14143"/>
                  <a:pt x="5826" y="14002"/>
                  <a:pt x="5896" y="14002"/>
                </a:cubicBezTo>
                <a:close/>
                <a:moveTo>
                  <a:pt x="6596" y="14002"/>
                </a:moveTo>
                <a:lnTo>
                  <a:pt x="6719" y="14002"/>
                </a:lnTo>
                <a:cubicBezTo>
                  <a:pt x="6789" y="14002"/>
                  <a:pt x="6846" y="14143"/>
                  <a:pt x="6846" y="14315"/>
                </a:cubicBezTo>
                <a:lnTo>
                  <a:pt x="6846" y="14954"/>
                </a:lnTo>
                <a:cubicBezTo>
                  <a:pt x="6846" y="15126"/>
                  <a:pt x="6789" y="15263"/>
                  <a:pt x="6719" y="15263"/>
                </a:cubicBezTo>
                <a:lnTo>
                  <a:pt x="6596" y="15263"/>
                </a:lnTo>
                <a:cubicBezTo>
                  <a:pt x="6527" y="15263"/>
                  <a:pt x="6470" y="15126"/>
                  <a:pt x="6470" y="14954"/>
                </a:cubicBezTo>
                <a:lnTo>
                  <a:pt x="6470" y="14315"/>
                </a:lnTo>
                <a:cubicBezTo>
                  <a:pt x="6470" y="14143"/>
                  <a:pt x="6527" y="14002"/>
                  <a:pt x="6596" y="14002"/>
                </a:cubicBezTo>
                <a:close/>
                <a:moveTo>
                  <a:pt x="7297" y="14002"/>
                </a:moveTo>
                <a:lnTo>
                  <a:pt x="7420" y="14002"/>
                </a:lnTo>
                <a:cubicBezTo>
                  <a:pt x="7490" y="14002"/>
                  <a:pt x="7547" y="14143"/>
                  <a:pt x="7547" y="14315"/>
                </a:cubicBezTo>
                <a:lnTo>
                  <a:pt x="7547" y="14954"/>
                </a:lnTo>
                <a:cubicBezTo>
                  <a:pt x="7547" y="15126"/>
                  <a:pt x="7490" y="15263"/>
                  <a:pt x="7420" y="15263"/>
                </a:cubicBezTo>
                <a:lnTo>
                  <a:pt x="7297" y="15263"/>
                </a:lnTo>
                <a:cubicBezTo>
                  <a:pt x="7227" y="15263"/>
                  <a:pt x="7170" y="15126"/>
                  <a:pt x="7170" y="14954"/>
                </a:cubicBezTo>
                <a:lnTo>
                  <a:pt x="7170" y="14315"/>
                </a:lnTo>
                <a:cubicBezTo>
                  <a:pt x="7170" y="14143"/>
                  <a:pt x="7227" y="14002"/>
                  <a:pt x="7297" y="14002"/>
                </a:cubicBezTo>
                <a:close/>
                <a:moveTo>
                  <a:pt x="7996" y="14002"/>
                </a:moveTo>
                <a:lnTo>
                  <a:pt x="8121" y="14002"/>
                </a:lnTo>
                <a:cubicBezTo>
                  <a:pt x="8190" y="14002"/>
                  <a:pt x="8247" y="14143"/>
                  <a:pt x="8247" y="14315"/>
                </a:cubicBezTo>
                <a:lnTo>
                  <a:pt x="8247" y="14954"/>
                </a:lnTo>
                <a:cubicBezTo>
                  <a:pt x="8247" y="15126"/>
                  <a:pt x="8190" y="15263"/>
                  <a:pt x="8121" y="15263"/>
                </a:cubicBezTo>
                <a:lnTo>
                  <a:pt x="7996" y="15263"/>
                </a:lnTo>
                <a:cubicBezTo>
                  <a:pt x="7926" y="15263"/>
                  <a:pt x="7871" y="15126"/>
                  <a:pt x="7871" y="14954"/>
                </a:cubicBezTo>
                <a:lnTo>
                  <a:pt x="7871" y="14315"/>
                </a:lnTo>
                <a:cubicBezTo>
                  <a:pt x="7871" y="14143"/>
                  <a:pt x="7926" y="14002"/>
                  <a:pt x="7996" y="14002"/>
                </a:cubicBezTo>
                <a:close/>
                <a:moveTo>
                  <a:pt x="8696" y="14002"/>
                </a:moveTo>
                <a:lnTo>
                  <a:pt x="8821" y="14002"/>
                </a:lnTo>
                <a:cubicBezTo>
                  <a:pt x="8891" y="14002"/>
                  <a:pt x="8946" y="14143"/>
                  <a:pt x="8946" y="14315"/>
                </a:cubicBezTo>
                <a:lnTo>
                  <a:pt x="8946" y="14954"/>
                </a:lnTo>
                <a:cubicBezTo>
                  <a:pt x="8946" y="15126"/>
                  <a:pt x="8891" y="15263"/>
                  <a:pt x="8821" y="15263"/>
                </a:cubicBezTo>
                <a:lnTo>
                  <a:pt x="8696" y="15263"/>
                </a:lnTo>
                <a:cubicBezTo>
                  <a:pt x="8627" y="15263"/>
                  <a:pt x="8571" y="15126"/>
                  <a:pt x="8571" y="14954"/>
                </a:cubicBezTo>
                <a:lnTo>
                  <a:pt x="8571" y="14315"/>
                </a:lnTo>
                <a:cubicBezTo>
                  <a:pt x="8571" y="14143"/>
                  <a:pt x="8627" y="14002"/>
                  <a:pt x="8696" y="14002"/>
                </a:cubicBezTo>
                <a:close/>
                <a:moveTo>
                  <a:pt x="9397" y="14002"/>
                </a:moveTo>
                <a:lnTo>
                  <a:pt x="9522" y="14002"/>
                </a:lnTo>
                <a:cubicBezTo>
                  <a:pt x="9592" y="14002"/>
                  <a:pt x="9647" y="14143"/>
                  <a:pt x="9647" y="14315"/>
                </a:cubicBezTo>
                <a:lnTo>
                  <a:pt x="9647" y="14954"/>
                </a:lnTo>
                <a:cubicBezTo>
                  <a:pt x="9647" y="15126"/>
                  <a:pt x="9592" y="15263"/>
                  <a:pt x="9522" y="15263"/>
                </a:cubicBezTo>
                <a:lnTo>
                  <a:pt x="9397" y="15263"/>
                </a:lnTo>
                <a:cubicBezTo>
                  <a:pt x="9327" y="15263"/>
                  <a:pt x="9270" y="15126"/>
                  <a:pt x="9270" y="14954"/>
                </a:cubicBezTo>
                <a:lnTo>
                  <a:pt x="9270" y="14315"/>
                </a:lnTo>
                <a:cubicBezTo>
                  <a:pt x="9270" y="14143"/>
                  <a:pt x="9327" y="14002"/>
                  <a:pt x="9397" y="14002"/>
                </a:cubicBezTo>
                <a:close/>
                <a:moveTo>
                  <a:pt x="10098" y="14002"/>
                </a:moveTo>
                <a:lnTo>
                  <a:pt x="10221" y="14002"/>
                </a:lnTo>
                <a:cubicBezTo>
                  <a:pt x="10291" y="14002"/>
                  <a:pt x="10348" y="14143"/>
                  <a:pt x="10348" y="14315"/>
                </a:cubicBezTo>
                <a:lnTo>
                  <a:pt x="10348" y="14954"/>
                </a:lnTo>
                <a:cubicBezTo>
                  <a:pt x="10348" y="15126"/>
                  <a:pt x="10291" y="15263"/>
                  <a:pt x="10221" y="15263"/>
                </a:cubicBezTo>
                <a:lnTo>
                  <a:pt x="10098" y="15263"/>
                </a:lnTo>
                <a:cubicBezTo>
                  <a:pt x="10028" y="15263"/>
                  <a:pt x="9971" y="15126"/>
                  <a:pt x="9971" y="14954"/>
                </a:cubicBezTo>
                <a:lnTo>
                  <a:pt x="9971" y="14315"/>
                </a:lnTo>
                <a:cubicBezTo>
                  <a:pt x="9971" y="14143"/>
                  <a:pt x="10028" y="14002"/>
                  <a:pt x="10098" y="14002"/>
                </a:cubicBezTo>
                <a:close/>
                <a:moveTo>
                  <a:pt x="10798" y="14002"/>
                </a:moveTo>
                <a:lnTo>
                  <a:pt x="10922" y="14002"/>
                </a:lnTo>
                <a:cubicBezTo>
                  <a:pt x="10991" y="14002"/>
                  <a:pt x="11048" y="14143"/>
                  <a:pt x="11048" y="14315"/>
                </a:cubicBezTo>
                <a:lnTo>
                  <a:pt x="11048" y="14954"/>
                </a:lnTo>
                <a:cubicBezTo>
                  <a:pt x="11048" y="15126"/>
                  <a:pt x="10991" y="15263"/>
                  <a:pt x="10922" y="15263"/>
                </a:cubicBezTo>
                <a:lnTo>
                  <a:pt x="10798" y="15263"/>
                </a:lnTo>
                <a:cubicBezTo>
                  <a:pt x="10729" y="15263"/>
                  <a:pt x="10672" y="15126"/>
                  <a:pt x="10672" y="14954"/>
                </a:cubicBezTo>
                <a:lnTo>
                  <a:pt x="10672" y="14315"/>
                </a:lnTo>
                <a:cubicBezTo>
                  <a:pt x="10672" y="14143"/>
                  <a:pt x="10729" y="14002"/>
                  <a:pt x="10798" y="14002"/>
                </a:cubicBezTo>
                <a:close/>
                <a:moveTo>
                  <a:pt x="11497" y="14002"/>
                </a:moveTo>
                <a:lnTo>
                  <a:pt x="11622" y="14002"/>
                </a:lnTo>
                <a:cubicBezTo>
                  <a:pt x="11692" y="14002"/>
                  <a:pt x="11749" y="14143"/>
                  <a:pt x="11749" y="14315"/>
                </a:cubicBezTo>
                <a:lnTo>
                  <a:pt x="11749" y="14954"/>
                </a:lnTo>
                <a:cubicBezTo>
                  <a:pt x="11749" y="15126"/>
                  <a:pt x="11692" y="15263"/>
                  <a:pt x="11622" y="15263"/>
                </a:cubicBezTo>
                <a:lnTo>
                  <a:pt x="11497" y="15263"/>
                </a:lnTo>
                <a:cubicBezTo>
                  <a:pt x="11428" y="15263"/>
                  <a:pt x="11372" y="15126"/>
                  <a:pt x="11372" y="14954"/>
                </a:cubicBezTo>
                <a:lnTo>
                  <a:pt x="11372" y="14315"/>
                </a:lnTo>
                <a:cubicBezTo>
                  <a:pt x="11372" y="14143"/>
                  <a:pt x="11428" y="14002"/>
                  <a:pt x="11497" y="14002"/>
                </a:cubicBezTo>
                <a:close/>
                <a:moveTo>
                  <a:pt x="12198" y="14002"/>
                </a:moveTo>
                <a:lnTo>
                  <a:pt x="12323" y="14002"/>
                </a:lnTo>
                <a:cubicBezTo>
                  <a:pt x="12392" y="14002"/>
                  <a:pt x="12448" y="14143"/>
                  <a:pt x="12448" y="14315"/>
                </a:cubicBezTo>
                <a:lnTo>
                  <a:pt x="12448" y="14954"/>
                </a:lnTo>
                <a:cubicBezTo>
                  <a:pt x="12448" y="15126"/>
                  <a:pt x="12392" y="15263"/>
                  <a:pt x="12323" y="15263"/>
                </a:cubicBezTo>
                <a:lnTo>
                  <a:pt x="12198" y="15263"/>
                </a:lnTo>
                <a:cubicBezTo>
                  <a:pt x="12128" y="15263"/>
                  <a:pt x="12071" y="15126"/>
                  <a:pt x="12071" y="14954"/>
                </a:cubicBezTo>
                <a:lnTo>
                  <a:pt x="12071" y="14315"/>
                </a:lnTo>
                <a:cubicBezTo>
                  <a:pt x="12071" y="14143"/>
                  <a:pt x="12128" y="14002"/>
                  <a:pt x="12198" y="14002"/>
                </a:cubicBezTo>
                <a:close/>
                <a:moveTo>
                  <a:pt x="12899" y="14002"/>
                </a:moveTo>
                <a:lnTo>
                  <a:pt x="13023" y="14002"/>
                </a:lnTo>
                <a:cubicBezTo>
                  <a:pt x="13093" y="14002"/>
                  <a:pt x="13148" y="14143"/>
                  <a:pt x="13148" y="14315"/>
                </a:cubicBezTo>
                <a:lnTo>
                  <a:pt x="13148" y="14954"/>
                </a:lnTo>
                <a:cubicBezTo>
                  <a:pt x="13148" y="15126"/>
                  <a:pt x="13093" y="15263"/>
                  <a:pt x="13023" y="15263"/>
                </a:cubicBezTo>
                <a:lnTo>
                  <a:pt x="12899" y="15263"/>
                </a:lnTo>
                <a:cubicBezTo>
                  <a:pt x="12829" y="15263"/>
                  <a:pt x="12772" y="15126"/>
                  <a:pt x="12772" y="14954"/>
                </a:cubicBezTo>
                <a:lnTo>
                  <a:pt x="12772" y="14315"/>
                </a:lnTo>
                <a:cubicBezTo>
                  <a:pt x="12772" y="14143"/>
                  <a:pt x="12829" y="14002"/>
                  <a:pt x="12899" y="14002"/>
                </a:cubicBezTo>
                <a:close/>
                <a:moveTo>
                  <a:pt x="13599" y="14002"/>
                </a:moveTo>
                <a:lnTo>
                  <a:pt x="13722" y="14002"/>
                </a:lnTo>
                <a:cubicBezTo>
                  <a:pt x="13792" y="14002"/>
                  <a:pt x="13849" y="14143"/>
                  <a:pt x="13849" y="14315"/>
                </a:cubicBezTo>
                <a:lnTo>
                  <a:pt x="13849" y="14954"/>
                </a:lnTo>
                <a:cubicBezTo>
                  <a:pt x="13849" y="15126"/>
                  <a:pt x="13792" y="15263"/>
                  <a:pt x="13722" y="15263"/>
                </a:cubicBezTo>
                <a:lnTo>
                  <a:pt x="13599" y="15263"/>
                </a:lnTo>
                <a:cubicBezTo>
                  <a:pt x="13530" y="15263"/>
                  <a:pt x="13473" y="15126"/>
                  <a:pt x="13473" y="14954"/>
                </a:cubicBezTo>
                <a:lnTo>
                  <a:pt x="13473" y="14315"/>
                </a:lnTo>
                <a:cubicBezTo>
                  <a:pt x="13473" y="14143"/>
                  <a:pt x="13530" y="14002"/>
                  <a:pt x="13599" y="14002"/>
                </a:cubicBezTo>
                <a:close/>
                <a:moveTo>
                  <a:pt x="14300" y="14002"/>
                </a:moveTo>
                <a:lnTo>
                  <a:pt x="14423" y="14002"/>
                </a:lnTo>
                <a:cubicBezTo>
                  <a:pt x="14493" y="14002"/>
                  <a:pt x="14550" y="14143"/>
                  <a:pt x="14550" y="14315"/>
                </a:cubicBezTo>
                <a:lnTo>
                  <a:pt x="14550" y="14954"/>
                </a:lnTo>
                <a:cubicBezTo>
                  <a:pt x="14550" y="15126"/>
                  <a:pt x="14493" y="15263"/>
                  <a:pt x="14423" y="15263"/>
                </a:cubicBezTo>
                <a:lnTo>
                  <a:pt x="14300" y="15263"/>
                </a:lnTo>
                <a:cubicBezTo>
                  <a:pt x="14230" y="15263"/>
                  <a:pt x="14173" y="15126"/>
                  <a:pt x="14173" y="14954"/>
                </a:cubicBezTo>
                <a:lnTo>
                  <a:pt x="14173" y="14315"/>
                </a:lnTo>
                <a:cubicBezTo>
                  <a:pt x="14173" y="14143"/>
                  <a:pt x="14230" y="14002"/>
                  <a:pt x="14300" y="14002"/>
                </a:cubicBezTo>
                <a:close/>
                <a:moveTo>
                  <a:pt x="14999" y="14002"/>
                </a:moveTo>
                <a:lnTo>
                  <a:pt x="15124" y="14002"/>
                </a:lnTo>
                <a:cubicBezTo>
                  <a:pt x="15193" y="14002"/>
                  <a:pt x="15250" y="14143"/>
                  <a:pt x="15250" y="14315"/>
                </a:cubicBezTo>
                <a:lnTo>
                  <a:pt x="15250" y="14954"/>
                </a:lnTo>
                <a:cubicBezTo>
                  <a:pt x="15250" y="15126"/>
                  <a:pt x="15193" y="15263"/>
                  <a:pt x="15124" y="15263"/>
                </a:cubicBezTo>
                <a:lnTo>
                  <a:pt x="14999" y="15263"/>
                </a:lnTo>
                <a:cubicBezTo>
                  <a:pt x="14929" y="15263"/>
                  <a:pt x="14874" y="15126"/>
                  <a:pt x="14874" y="14954"/>
                </a:cubicBezTo>
                <a:lnTo>
                  <a:pt x="14874" y="14315"/>
                </a:lnTo>
                <a:cubicBezTo>
                  <a:pt x="14874" y="14143"/>
                  <a:pt x="14929" y="14002"/>
                  <a:pt x="14999" y="14002"/>
                </a:cubicBezTo>
                <a:close/>
                <a:moveTo>
                  <a:pt x="15699" y="14002"/>
                </a:moveTo>
                <a:lnTo>
                  <a:pt x="15824" y="14002"/>
                </a:lnTo>
                <a:cubicBezTo>
                  <a:pt x="15894" y="14002"/>
                  <a:pt x="15949" y="14143"/>
                  <a:pt x="15949" y="14315"/>
                </a:cubicBezTo>
                <a:lnTo>
                  <a:pt x="15949" y="14954"/>
                </a:lnTo>
                <a:cubicBezTo>
                  <a:pt x="15949" y="15126"/>
                  <a:pt x="15894" y="15263"/>
                  <a:pt x="15824" y="15263"/>
                </a:cubicBezTo>
                <a:lnTo>
                  <a:pt x="15699" y="15263"/>
                </a:lnTo>
                <a:cubicBezTo>
                  <a:pt x="15630" y="15263"/>
                  <a:pt x="15573" y="15126"/>
                  <a:pt x="15573" y="14954"/>
                </a:cubicBezTo>
                <a:lnTo>
                  <a:pt x="15573" y="14315"/>
                </a:lnTo>
                <a:cubicBezTo>
                  <a:pt x="15573" y="14143"/>
                  <a:pt x="15630" y="14002"/>
                  <a:pt x="15699" y="14002"/>
                </a:cubicBezTo>
                <a:close/>
                <a:moveTo>
                  <a:pt x="16400" y="14002"/>
                </a:moveTo>
                <a:lnTo>
                  <a:pt x="16523" y="14002"/>
                </a:lnTo>
                <a:cubicBezTo>
                  <a:pt x="16593" y="14002"/>
                  <a:pt x="16650" y="14143"/>
                  <a:pt x="16650" y="14315"/>
                </a:cubicBezTo>
                <a:lnTo>
                  <a:pt x="16650" y="14954"/>
                </a:lnTo>
                <a:cubicBezTo>
                  <a:pt x="16650" y="15126"/>
                  <a:pt x="16593" y="15263"/>
                  <a:pt x="16523" y="15263"/>
                </a:cubicBezTo>
                <a:lnTo>
                  <a:pt x="16400" y="15263"/>
                </a:lnTo>
                <a:cubicBezTo>
                  <a:pt x="16330" y="15263"/>
                  <a:pt x="16273" y="15126"/>
                  <a:pt x="16273" y="14954"/>
                </a:cubicBezTo>
                <a:lnTo>
                  <a:pt x="16273" y="14315"/>
                </a:lnTo>
                <a:cubicBezTo>
                  <a:pt x="16273" y="14143"/>
                  <a:pt x="16330" y="14002"/>
                  <a:pt x="16400" y="14002"/>
                </a:cubicBezTo>
                <a:close/>
                <a:moveTo>
                  <a:pt x="17101" y="14002"/>
                </a:moveTo>
                <a:lnTo>
                  <a:pt x="17224" y="14002"/>
                </a:lnTo>
                <a:cubicBezTo>
                  <a:pt x="17294" y="14002"/>
                  <a:pt x="17351" y="14143"/>
                  <a:pt x="17351" y="14315"/>
                </a:cubicBezTo>
                <a:lnTo>
                  <a:pt x="17351" y="14954"/>
                </a:lnTo>
                <a:cubicBezTo>
                  <a:pt x="17351" y="15126"/>
                  <a:pt x="17294" y="15263"/>
                  <a:pt x="17224" y="15263"/>
                </a:cubicBezTo>
                <a:lnTo>
                  <a:pt x="17101" y="15263"/>
                </a:lnTo>
                <a:cubicBezTo>
                  <a:pt x="17031" y="15263"/>
                  <a:pt x="16974" y="15126"/>
                  <a:pt x="16974" y="14954"/>
                </a:cubicBezTo>
                <a:lnTo>
                  <a:pt x="16974" y="14315"/>
                </a:lnTo>
                <a:cubicBezTo>
                  <a:pt x="16974" y="14143"/>
                  <a:pt x="17031" y="14002"/>
                  <a:pt x="17101" y="14002"/>
                </a:cubicBezTo>
                <a:close/>
                <a:moveTo>
                  <a:pt x="17801" y="14002"/>
                </a:moveTo>
                <a:lnTo>
                  <a:pt x="17925" y="14002"/>
                </a:lnTo>
                <a:cubicBezTo>
                  <a:pt x="17994" y="14002"/>
                  <a:pt x="18051" y="14143"/>
                  <a:pt x="18051" y="14315"/>
                </a:cubicBezTo>
                <a:lnTo>
                  <a:pt x="18051" y="14954"/>
                </a:lnTo>
                <a:cubicBezTo>
                  <a:pt x="18051" y="15126"/>
                  <a:pt x="17994" y="15263"/>
                  <a:pt x="17925" y="15263"/>
                </a:cubicBezTo>
                <a:lnTo>
                  <a:pt x="17801" y="15263"/>
                </a:lnTo>
                <a:cubicBezTo>
                  <a:pt x="17732" y="15263"/>
                  <a:pt x="17675" y="15126"/>
                  <a:pt x="17675" y="14954"/>
                </a:cubicBezTo>
                <a:lnTo>
                  <a:pt x="17675" y="14315"/>
                </a:lnTo>
                <a:cubicBezTo>
                  <a:pt x="17675" y="14143"/>
                  <a:pt x="17732" y="14002"/>
                  <a:pt x="17801" y="14002"/>
                </a:cubicBez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sp>
        <p:nvSpPr>
          <p:cNvPr id="6" name="Motorbike">
            <a:extLst>
              <a:ext uri="{FF2B5EF4-FFF2-40B4-BE49-F238E27FC236}">
                <a16:creationId xmlns:a16="http://schemas.microsoft.com/office/drawing/2014/main" id="{8E80726E-9121-3048-DC18-0CD5C4C84C33}"/>
              </a:ext>
            </a:extLst>
          </p:cNvPr>
          <p:cNvSpPr/>
          <p:nvPr/>
        </p:nvSpPr>
        <p:spPr>
          <a:xfrm>
            <a:off x="10656091" y="4347174"/>
            <a:ext cx="833793" cy="429729"/>
          </a:xfrm>
          <a:custGeom>
            <a:avLst/>
            <a:gdLst/>
            <a:ahLst/>
            <a:cxnLst>
              <a:cxn ang="0">
                <a:pos x="wd2" y="hd2"/>
              </a:cxn>
              <a:cxn ang="5400000">
                <a:pos x="wd2" y="hd2"/>
              </a:cxn>
              <a:cxn ang="10800000">
                <a:pos x="wd2" y="hd2"/>
              </a:cxn>
              <a:cxn ang="16200000">
                <a:pos x="wd2" y="hd2"/>
              </a:cxn>
            </a:cxnLst>
            <a:rect l="0" t="0" r="r" b="b"/>
            <a:pathLst>
              <a:path w="21600" h="21600" extrusionOk="0">
                <a:moveTo>
                  <a:pt x="14892" y="0"/>
                </a:moveTo>
                <a:lnTo>
                  <a:pt x="13502" y="1627"/>
                </a:lnTo>
                <a:lnTo>
                  <a:pt x="14101" y="2695"/>
                </a:lnTo>
                <a:lnTo>
                  <a:pt x="13954" y="3698"/>
                </a:lnTo>
                <a:cubicBezTo>
                  <a:pt x="13706" y="3299"/>
                  <a:pt x="13251" y="2956"/>
                  <a:pt x="12425" y="2956"/>
                </a:cubicBezTo>
                <a:cubicBezTo>
                  <a:pt x="10953" y="2956"/>
                  <a:pt x="10027" y="4095"/>
                  <a:pt x="9469" y="5236"/>
                </a:cubicBezTo>
                <a:lnTo>
                  <a:pt x="6671" y="5236"/>
                </a:lnTo>
                <a:cubicBezTo>
                  <a:pt x="6509" y="5236"/>
                  <a:pt x="6323" y="4971"/>
                  <a:pt x="6255" y="4642"/>
                </a:cubicBezTo>
                <a:lnTo>
                  <a:pt x="6120" y="3990"/>
                </a:lnTo>
                <a:cubicBezTo>
                  <a:pt x="5978" y="3341"/>
                  <a:pt x="5681" y="3188"/>
                  <a:pt x="5282" y="3389"/>
                </a:cubicBezTo>
                <a:lnTo>
                  <a:pt x="3762" y="4021"/>
                </a:lnTo>
                <a:cubicBezTo>
                  <a:pt x="3334" y="4278"/>
                  <a:pt x="3217" y="5229"/>
                  <a:pt x="3266" y="5761"/>
                </a:cubicBezTo>
                <a:cubicBezTo>
                  <a:pt x="3385" y="5741"/>
                  <a:pt x="3503" y="5727"/>
                  <a:pt x="3624" y="5727"/>
                </a:cubicBezTo>
                <a:cubicBezTo>
                  <a:pt x="4950" y="5727"/>
                  <a:pt x="6130" y="6991"/>
                  <a:pt x="6894" y="8955"/>
                </a:cubicBezTo>
                <a:lnTo>
                  <a:pt x="6312" y="9621"/>
                </a:lnTo>
                <a:cubicBezTo>
                  <a:pt x="5655" y="8037"/>
                  <a:pt x="4673" y="7032"/>
                  <a:pt x="3578" y="7032"/>
                </a:cubicBezTo>
                <a:cubicBezTo>
                  <a:pt x="1606" y="7032"/>
                  <a:pt x="0" y="10297"/>
                  <a:pt x="0" y="14314"/>
                </a:cubicBezTo>
                <a:cubicBezTo>
                  <a:pt x="0" y="18331"/>
                  <a:pt x="1606" y="21600"/>
                  <a:pt x="3578" y="21600"/>
                </a:cubicBezTo>
                <a:cubicBezTo>
                  <a:pt x="4860" y="21600"/>
                  <a:pt x="5987" y="20218"/>
                  <a:pt x="6619" y="18149"/>
                </a:cubicBezTo>
                <a:lnTo>
                  <a:pt x="11411" y="18149"/>
                </a:lnTo>
                <a:cubicBezTo>
                  <a:pt x="12215" y="18149"/>
                  <a:pt x="12910" y="17098"/>
                  <a:pt x="13141" y="15530"/>
                </a:cubicBezTo>
                <a:lnTo>
                  <a:pt x="14750" y="4553"/>
                </a:lnTo>
                <a:lnTo>
                  <a:pt x="15868" y="8505"/>
                </a:lnTo>
                <a:cubicBezTo>
                  <a:pt x="15004" y="9836"/>
                  <a:pt x="14443" y="11943"/>
                  <a:pt x="14443" y="14314"/>
                </a:cubicBezTo>
                <a:cubicBezTo>
                  <a:pt x="14443" y="18331"/>
                  <a:pt x="16049" y="21600"/>
                  <a:pt x="18022" y="21600"/>
                </a:cubicBezTo>
                <a:cubicBezTo>
                  <a:pt x="19994" y="21600"/>
                  <a:pt x="21600" y="18331"/>
                  <a:pt x="21600" y="14314"/>
                </a:cubicBezTo>
                <a:cubicBezTo>
                  <a:pt x="21600" y="10297"/>
                  <a:pt x="19994" y="7032"/>
                  <a:pt x="18022" y="7032"/>
                </a:cubicBezTo>
                <a:cubicBezTo>
                  <a:pt x="17529" y="7032"/>
                  <a:pt x="17060" y="7234"/>
                  <a:pt x="16632" y="7602"/>
                </a:cubicBezTo>
                <a:lnTo>
                  <a:pt x="15791" y="4628"/>
                </a:lnTo>
                <a:cubicBezTo>
                  <a:pt x="15907" y="4680"/>
                  <a:pt x="16030" y="4707"/>
                  <a:pt x="16158" y="4707"/>
                </a:cubicBezTo>
                <a:cubicBezTo>
                  <a:pt x="16848" y="4707"/>
                  <a:pt x="16848" y="1071"/>
                  <a:pt x="16158" y="1071"/>
                </a:cubicBezTo>
                <a:cubicBezTo>
                  <a:pt x="15704" y="1071"/>
                  <a:pt x="15306" y="1425"/>
                  <a:pt x="15087" y="1954"/>
                </a:cubicBezTo>
                <a:lnTo>
                  <a:pt x="14892" y="0"/>
                </a:lnTo>
                <a:close/>
                <a:moveTo>
                  <a:pt x="12789" y="7530"/>
                </a:moveTo>
                <a:lnTo>
                  <a:pt x="13393" y="7530"/>
                </a:lnTo>
                <a:lnTo>
                  <a:pt x="12629" y="12745"/>
                </a:lnTo>
                <a:lnTo>
                  <a:pt x="12185" y="11578"/>
                </a:lnTo>
                <a:lnTo>
                  <a:pt x="12789" y="7530"/>
                </a:lnTo>
                <a:close/>
                <a:moveTo>
                  <a:pt x="3578" y="8779"/>
                </a:moveTo>
                <a:cubicBezTo>
                  <a:pt x="4352" y="8779"/>
                  <a:pt x="5049" y="9441"/>
                  <a:pt x="5545" y="10500"/>
                </a:cubicBezTo>
                <a:lnTo>
                  <a:pt x="4152" y="12096"/>
                </a:lnTo>
                <a:lnTo>
                  <a:pt x="3944" y="12007"/>
                </a:lnTo>
                <a:cubicBezTo>
                  <a:pt x="3829" y="11931"/>
                  <a:pt x="3706" y="11890"/>
                  <a:pt x="3578" y="11890"/>
                </a:cubicBezTo>
                <a:cubicBezTo>
                  <a:pt x="2922" y="11890"/>
                  <a:pt x="2388" y="12977"/>
                  <a:pt x="2388" y="14314"/>
                </a:cubicBezTo>
                <a:cubicBezTo>
                  <a:pt x="2388" y="15651"/>
                  <a:pt x="2922" y="16749"/>
                  <a:pt x="3578" y="16748"/>
                </a:cubicBezTo>
                <a:lnTo>
                  <a:pt x="6020" y="16748"/>
                </a:lnTo>
                <a:cubicBezTo>
                  <a:pt x="5577" y="18585"/>
                  <a:pt x="4649" y="19852"/>
                  <a:pt x="3578" y="19852"/>
                </a:cubicBezTo>
                <a:cubicBezTo>
                  <a:pt x="2079" y="19852"/>
                  <a:pt x="860" y="17367"/>
                  <a:pt x="860" y="14314"/>
                </a:cubicBezTo>
                <a:cubicBezTo>
                  <a:pt x="860" y="11262"/>
                  <a:pt x="2079" y="8779"/>
                  <a:pt x="3578" y="8779"/>
                </a:cubicBezTo>
                <a:close/>
                <a:moveTo>
                  <a:pt x="18022" y="8779"/>
                </a:moveTo>
                <a:cubicBezTo>
                  <a:pt x="19521" y="8779"/>
                  <a:pt x="20740" y="11262"/>
                  <a:pt x="20740" y="14314"/>
                </a:cubicBezTo>
                <a:cubicBezTo>
                  <a:pt x="20740" y="17366"/>
                  <a:pt x="19521" y="19852"/>
                  <a:pt x="18022" y="19852"/>
                </a:cubicBezTo>
                <a:cubicBezTo>
                  <a:pt x="16522" y="19852"/>
                  <a:pt x="15303" y="17367"/>
                  <a:pt x="15303" y="14314"/>
                </a:cubicBezTo>
                <a:cubicBezTo>
                  <a:pt x="15303" y="12590"/>
                  <a:pt x="15691" y="11049"/>
                  <a:pt x="16300" y="10033"/>
                </a:cubicBezTo>
                <a:lnTo>
                  <a:pt x="17087" y="12814"/>
                </a:lnTo>
                <a:cubicBezTo>
                  <a:pt x="16927" y="13227"/>
                  <a:pt x="16831" y="13748"/>
                  <a:pt x="16831" y="14314"/>
                </a:cubicBezTo>
                <a:cubicBezTo>
                  <a:pt x="16831" y="15651"/>
                  <a:pt x="17365" y="16742"/>
                  <a:pt x="18022" y="16742"/>
                </a:cubicBezTo>
                <a:cubicBezTo>
                  <a:pt x="18678" y="16742"/>
                  <a:pt x="19212" y="15651"/>
                  <a:pt x="19212" y="14314"/>
                </a:cubicBezTo>
                <a:cubicBezTo>
                  <a:pt x="19212" y="12977"/>
                  <a:pt x="18678" y="11890"/>
                  <a:pt x="18022" y="11890"/>
                </a:cubicBezTo>
                <a:cubicBezTo>
                  <a:pt x="17964" y="11890"/>
                  <a:pt x="17907" y="11898"/>
                  <a:pt x="17851" y="11914"/>
                </a:cubicBezTo>
                <a:lnTo>
                  <a:pt x="17065" y="9133"/>
                </a:lnTo>
                <a:cubicBezTo>
                  <a:pt x="17363" y="8905"/>
                  <a:pt x="17685" y="8779"/>
                  <a:pt x="18022" y="8779"/>
                </a:cubicBezTo>
                <a:close/>
                <a:moveTo>
                  <a:pt x="7368" y="10476"/>
                </a:moveTo>
                <a:cubicBezTo>
                  <a:pt x="7602" y="11443"/>
                  <a:pt x="7748" y="12513"/>
                  <a:pt x="7786" y="13645"/>
                </a:cubicBezTo>
                <a:lnTo>
                  <a:pt x="7125" y="13363"/>
                </a:lnTo>
                <a:cubicBezTo>
                  <a:pt x="7074" y="12573"/>
                  <a:pt x="6961" y="11822"/>
                  <a:pt x="6796" y="11131"/>
                </a:cubicBezTo>
                <a:lnTo>
                  <a:pt x="7368" y="10476"/>
                </a:lnTo>
                <a:close/>
                <a:moveTo>
                  <a:pt x="6045" y="11990"/>
                </a:moveTo>
                <a:cubicBezTo>
                  <a:pt x="6117" y="12303"/>
                  <a:pt x="6174" y="12633"/>
                  <a:pt x="6216" y="12975"/>
                </a:cubicBezTo>
                <a:lnTo>
                  <a:pt x="5465" y="12656"/>
                </a:lnTo>
                <a:lnTo>
                  <a:pt x="6045" y="11990"/>
                </a:lnTo>
                <a:close/>
                <a:moveTo>
                  <a:pt x="5027" y="13157"/>
                </a:moveTo>
                <a:lnTo>
                  <a:pt x="6280" y="13693"/>
                </a:lnTo>
                <a:cubicBezTo>
                  <a:pt x="6291" y="13898"/>
                  <a:pt x="6297" y="14103"/>
                  <a:pt x="6297" y="14314"/>
                </a:cubicBezTo>
                <a:cubicBezTo>
                  <a:pt x="6297" y="14929"/>
                  <a:pt x="6246" y="15519"/>
                  <a:pt x="6155" y="16072"/>
                </a:cubicBezTo>
                <a:lnTo>
                  <a:pt x="4398" y="16072"/>
                </a:lnTo>
                <a:cubicBezTo>
                  <a:pt x="4627" y="15630"/>
                  <a:pt x="4769" y="15006"/>
                  <a:pt x="4769" y="14314"/>
                </a:cubicBezTo>
                <a:cubicBezTo>
                  <a:pt x="4769" y="14038"/>
                  <a:pt x="4747" y="13775"/>
                  <a:pt x="4705" y="13528"/>
                </a:cubicBezTo>
                <a:lnTo>
                  <a:pt x="5027" y="13157"/>
                </a:lnTo>
                <a:close/>
                <a:moveTo>
                  <a:pt x="7153" y="14064"/>
                </a:moveTo>
                <a:lnTo>
                  <a:pt x="7794" y="14338"/>
                </a:lnTo>
                <a:cubicBezTo>
                  <a:pt x="7790" y="15034"/>
                  <a:pt x="7743" y="15708"/>
                  <a:pt x="7661" y="16354"/>
                </a:cubicBezTo>
                <a:lnTo>
                  <a:pt x="7013" y="16354"/>
                </a:lnTo>
                <a:cubicBezTo>
                  <a:pt x="7106" y="15707"/>
                  <a:pt x="7157" y="15021"/>
                  <a:pt x="7157" y="14314"/>
                </a:cubicBezTo>
                <a:cubicBezTo>
                  <a:pt x="7157" y="14230"/>
                  <a:pt x="7155" y="14147"/>
                  <a:pt x="7153" y="14064"/>
                </a:cubicBezTo>
                <a:close/>
                <a:moveTo>
                  <a:pt x="10362" y="15104"/>
                </a:moveTo>
                <a:lnTo>
                  <a:pt x="12010" y="15907"/>
                </a:lnTo>
                <a:cubicBezTo>
                  <a:pt x="11847" y="16189"/>
                  <a:pt x="11638" y="16354"/>
                  <a:pt x="11411" y="16354"/>
                </a:cubicBezTo>
                <a:lnTo>
                  <a:pt x="9934" y="16354"/>
                </a:lnTo>
                <a:cubicBezTo>
                  <a:pt x="10075" y="16093"/>
                  <a:pt x="10259" y="15669"/>
                  <a:pt x="10362" y="15104"/>
                </a:cubicBez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sp>
        <p:nvSpPr>
          <p:cNvPr id="7" name="Compact Car">
            <a:extLst>
              <a:ext uri="{FF2B5EF4-FFF2-40B4-BE49-F238E27FC236}">
                <a16:creationId xmlns:a16="http://schemas.microsoft.com/office/drawing/2014/main" id="{A4F5F8FB-484E-8954-6643-2AB7018141A4}"/>
              </a:ext>
            </a:extLst>
          </p:cNvPr>
          <p:cNvSpPr/>
          <p:nvPr/>
        </p:nvSpPr>
        <p:spPr>
          <a:xfrm>
            <a:off x="7663797" y="1830280"/>
            <a:ext cx="833793" cy="374103"/>
          </a:xfrm>
          <a:custGeom>
            <a:avLst/>
            <a:gdLst/>
            <a:ahLst/>
            <a:cxnLst>
              <a:cxn ang="0">
                <a:pos x="wd2" y="hd2"/>
              </a:cxn>
              <a:cxn ang="5400000">
                <a:pos x="wd2" y="hd2"/>
              </a:cxn>
              <a:cxn ang="10800000">
                <a:pos x="wd2" y="hd2"/>
              </a:cxn>
              <a:cxn ang="16200000">
                <a:pos x="wd2" y="hd2"/>
              </a:cxn>
            </a:cxnLst>
            <a:rect l="0" t="0" r="r" b="b"/>
            <a:pathLst>
              <a:path w="19988" h="21600" extrusionOk="0">
                <a:moveTo>
                  <a:pt x="4097" y="0"/>
                </a:moveTo>
                <a:cubicBezTo>
                  <a:pt x="3843" y="0"/>
                  <a:pt x="3599" y="241"/>
                  <a:pt x="3415" y="682"/>
                </a:cubicBezTo>
                <a:cubicBezTo>
                  <a:pt x="2324" y="3293"/>
                  <a:pt x="-1335" y="12764"/>
                  <a:pt x="512" y="18236"/>
                </a:cubicBezTo>
                <a:lnTo>
                  <a:pt x="1356" y="18236"/>
                </a:lnTo>
                <a:cubicBezTo>
                  <a:pt x="1327" y="17880"/>
                  <a:pt x="1312" y="17509"/>
                  <a:pt x="1312" y="17131"/>
                </a:cubicBezTo>
                <a:cubicBezTo>
                  <a:pt x="1312" y="14122"/>
                  <a:pt x="2276" y="11687"/>
                  <a:pt x="3466" y="11687"/>
                </a:cubicBezTo>
                <a:cubicBezTo>
                  <a:pt x="4657" y="11687"/>
                  <a:pt x="5622" y="14122"/>
                  <a:pt x="5622" y="17131"/>
                </a:cubicBezTo>
                <a:cubicBezTo>
                  <a:pt x="5622" y="17509"/>
                  <a:pt x="5607" y="17880"/>
                  <a:pt x="5578" y="18236"/>
                </a:cubicBezTo>
                <a:lnTo>
                  <a:pt x="14299" y="18236"/>
                </a:lnTo>
                <a:cubicBezTo>
                  <a:pt x="14270" y="17880"/>
                  <a:pt x="14254" y="17509"/>
                  <a:pt x="14254" y="17131"/>
                </a:cubicBezTo>
                <a:cubicBezTo>
                  <a:pt x="14254" y="14122"/>
                  <a:pt x="15220" y="11687"/>
                  <a:pt x="16410" y="11687"/>
                </a:cubicBezTo>
                <a:cubicBezTo>
                  <a:pt x="17601" y="11687"/>
                  <a:pt x="18566" y="14122"/>
                  <a:pt x="18566" y="17131"/>
                </a:cubicBezTo>
                <a:cubicBezTo>
                  <a:pt x="18566" y="17509"/>
                  <a:pt x="18551" y="17880"/>
                  <a:pt x="18522" y="18236"/>
                </a:cubicBezTo>
                <a:lnTo>
                  <a:pt x="19962" y="18236"/>
                </a:lnTo>
                <a:cubicBezTo>
                  <a:pt x="19962" y="18236"/>
                  <a:pt x="20265" y="10900"/>
                  <a:pt x="18757" y="9584"/>
                </a:cubicBezTo>
                <a:cubicBezTo>
                  <a:pt x="17248" y="8268"/>
                  <a:pt x="15499" y="7049"/>
                  <a:pt x="15499" y="7049"/>
                </a:cubicBezTo>
                <a:cubicBezTo>
                  <a:pt x="15499" y="7049"/>
                  <a:pt x="12380" y="0"/>
                  <a:pt x="9528" y="0"/>
                </a:cubicBezTo>
                <a:lnTo>
                  <a:pt x="4097" y="0"/>
                </a:lnTo>
                <a:close/>
                <a:moveTo>
                  <a:pt x="4878" y="1858"/>
                </a:moveTo>
                <a:lnTo>
                  <a:pt x="6327" y="1858"/>
                </a:lnTo>
                <a:lnTo>
                  <a:pt x="5978" y="7075"/>
                </a:lnTo>
                <a:lnTo>
                  <a:pt x="3470" y="7075"/>
                </a:lnTo>
                <a:cubicBezTo>
                  <a:pt x="3315" y="7075"/>
                  <a:pt x="3228" y="6631"/>
                  <a:pt x="3320" y="6318"/>
                </a:cubicBezTo>
                <a:lnTo>
                  <a:pt x="4483" y="2361"/>
                </a:lnTo>
                <a:cubicBezTo>
                  <a:pt x="4576" y="2045"/>
                  <a:pt x="4722" y="1858"/>
                  <a:pt x="4878" y="1858"/>
                </a:cubicBezTo>
                <a:close/>
                <a:moveTo>
                  <a:pt x="7387" y="1858"/>
                </a:moveTo>
                <a:lnTo>
                  <a:pt x="9405" y="1858"/>
                </a:lnTo>
                <a:cubicBezTo>
                  <a:pt x="11385" y="1858"/>
                  <a:pt x="13886" y="7075"/>
                  <a:pt x="13886" y="7075"/>
                </a:cubicBezTo>
                <a:lnTo>
                  <a:pt x="7038" y="7075"/>
                </a:lnTo>
                <a:lnTo>
                  <a:pt x="7387" y="1858"/>
                </a:lnTo>
                <a:close/>
                <a:moveTo>
                  <a:pt x="3466" y="12667"/>
                </a:moveTo>
                <a:cubicBezTo>
                  <a:pt x="2490" y="12667"/>
                  <a:pt x="1700" y="14665"/>
                  <a:pt x="1700" y="17131"/>
                </a:cubicBezTo>
                <a:cubicBezTo>
                  <a:pt x="1700" y="19597"/>
                  <a:pt x="2490" y="21600"/>
                  <a:pt x="3466" y="21600"/>
                </a:cubicBezTo>
                <a:cubicBezTo>
                  <a:pt x="4442" y="21600"/>
                  <a:pt x="5233" y="19597"/>
                  <a:pt x="5233" y="17131"/>
                </a:cubicBezTo>
                <a:cubicBezTo>
                  <a:pt x="5233" y="14665"/>
                  <a:pt x="4442" y="12667"/>
                  <a:pt x="3466" y="12667"/>
                </a:cubicBezTo>
                <a:close/>
                <a:moveTo>
                  <a:pt x="16410" y="12667"/>
                </a:moveTo>
                <a:cubicBezTo>
                  <a:pt x="15435" y="12667"/>
                  <a:pt x="14644" y="14665"/>
                  <a:pt x="14644" y="17131"/>
                </a:cubicBezTo>
                <a:cubicBezTo>
                  <a:pt x="14644" y="19597"/>
                  <a:pt x="15435" y="21600"/>
                  <a:pt x="16410" y="21600"/>
                </a:cubicBezTo>
                <a:cubicBezTo>
                  <a:pt x="17386" y="21600"/>
                  <a:pt x="18177" y="19597"/>
                  <a:pt x="18177" y="17131"/>
                </a:cubicBezTo>
                <a:cubicBezTo>
                  <a:pt x="18177" y="14665"/>
                  <a:pt x="17386" y="12667"/>
                  <a:pt x="16410" y="12667"/>
                </a:cubicBezTo>
                <a:close/>
                <a:moveTo>
                  <a:pt x="3466" y="15033"/>
                </a:moveTo>
                <a:cubicBezTo>
                  <a:pt x="3925" y="15033"/>
                  <a:pt x="4297" y="15973"/>
                  <a:pt x="4297" y="17131"/>
                </a:cubicBezTo>
                <a:cubicBezTo>
                  <a:pt x="4297" y="18290"/>
                  <a:pt x="3925" y="19230"/>
                  <a:pt x="3466" y="19230"/>
                </a:cubicBezTo>
                <a:cubicBezTo>
                  <a:pt x="3008" y="19230"/>
                  <a:pt x="2636" y="18290"/>
                  <a:pt x="2636" y="17131"/>
                </a:cubicBezTo>
                <a:cubicBezTo>
                  <a:pt x="2636" y="15973"/>
                  <a:pt x="3008" y="15033"/>
                  <a:pt x="3466" y="15033"/>
                </a:cubicBezTo>
                <a:close/>
                <a:moveTo>
                  <a:pt x="16410" y="15033"/>
                </a:moveTo>
                <a:cubicBezTo>
                  <a:pt x="16869" y="15033"/>
                  <a:pt x="17241" y="15973"/>
                  <a:pt x="17241" y="17131"/>
                </a:cubicBezTo>
                <a:cubicBezTo>
                  <a:pt x="17241" y="18290"/>
                  <a:pt x="16869" y="19230"/>
                  <a:pt x="16410" y="19230"/>
                </a:cubicBezTo>
                <a:cubicBezTo>
                  <a:pt x="15952" y="19230"/>
                  <a:pt x="15580" y="18290"/>
                  <a:pt x="15580" y="17131"/>
                </a:cubicBezTo>
                <a:cubicBezTo>
                  <a:pt x="15580" y="15973"/>
                  <a:pt x="15952" y="15033"/>
                  <a:pt x="16410" y="15033"/>
                </a:cubicBez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sp>
        <p:nvSpPr>
          <p:cNvPr id="8" name="Box Van">
            <a:extLst>
              <a:ext uri="{FF2B5EF4-FFF2-40B4-BE49-F238E27FC236}">
                <a16:creationId xmlns:a16="http://schemas.microsoft.com/office/drawing/2014/main" id="{48D2607F-2750-4D90-F3B3-8E96BFD650F3}"/>
              </a:ext>
            </a:extLst>
          </p:cNvPr>
          <p:cNvSpPr/>
          <p:nvPr/>
        </p:nvSpPr>
        <p:spPr>
          <a:xfrm>
            <a:off x="8756791" y="1830280"/>
            <a:ext cx="589533" cy="41038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94"/>
                </a:lnTo>
                <a:lnTo>
                  <a:pt x="15310" y="15194"/>
                </a:lnTo>
                <a:lnTo>
                  <a:pt x="15310" y="1935"/>
                </a:lnTo>
                <a:cubicBezTo>
                  <a:pt x="15310" y="869"/>
                  <a:pt x="14734" y="0"/>
                  <a:pt x="14027" y="0"/>
                </a:cubicBezTo>
                <a:lnTo>
                  <a:pt x="0" y="0"/>
                </a:lnTo>
                <a:close/>
                <a:moveTo>
                  <a:pt x="15742" y="6330"/>
                </a:moveTo>
                <a:lnTo>
                  <a:pt x="15742" y="17805"/>
                </a:lnTo>
                <a:lnTo>
                  <a:pt x="16223" y="17805"/>
                </a:lnTo>
                <a:cubicBezTo>
                  <a:pt x="16472" y="16218"/>
                  <a:pt x="17416" y="15031"/>
                  <a:pt x="18550" y="15031"/>
                </a:cubicBezTo>
                <a:cubicBezTo>
                  <a:pt x="19683" y="15031"/>
                  <a:pt x="20624" y="16210"/>
                  <a:pt x="20878" y="17805"/>
                </a:cubicBezTo>
                <a:lnTo>
                  <a:pt x="21126" y="17805"/>
                </a:lnTo>
                <a:cubicBezTo>
                  <a:pt x="21385" y="17805"/>
                  <a:pt x="21600" y="17490"/>
                  <a:pt x="21600" y="17091"/>
                </a:cubicBezTo>
                <a:lnTo>
                  <a:pt x="21600" y="12704"/>
                </a:lnTo>
                <a:cubicBezTo>
                  <a:pt x="21595" y="12476"/>
                  <a:pt x="21563" y="12249"/>
                  <a:pt x="21499" y="12037"/>
                </a:cubicBezTo>
                <a:lnTo>
                  <a:pt x="19953" y="7129"/>
                </a:lnTo>
                <a:cubicBezTo>
                  <a:pt x="19802" y="6640"/>
                  <a:pt x="19473" y="6330"/>
                  <a:pt x="19117" y="6330"/>
                </a:cubicBezTo>
                <a:lnTo>
                  <a:pt x="15742" y="6330"/>
                </a:lnTo>
                <a:close/>
                <a:moveTo>
                  <a:pt x="16844" y="7602"/>
                </a:moveTo>
                <a:lnTo>
                  <a:pt x="18885" y="7602"/>
                </a:lnTo>
                <a:cubicBezTo>
                  <a:pt x="19064" y="7602"/>
                  <a:pt x="19225" y="7754"/>
                  <a:pt x="19306" y="7999"/>
                </a:cubicBezTo>
                <a:lnTo>
                  <a:pt x="20483" y="11679"/>
                </a:lnTo>
                <a:cubicBezTo>
                  <a:pt x="20553" y="11874"/>
                  <a:pt x="20450" y="12119"/>
                  <a:pt x="20299" y="12119"/>
                </a:cubicBezTo>
                <a:lnTo>
                  <a:pt x="19560" y="12119"/>
                </a:lnTo>
                <a:cubicBezTo>
                  <a:pt x="19339" y="12119"/>
                  <a:pt x="19263" y="11947"/>
                  <a:pt x="19128" y="11686"/>
                </a:cubicBezTo>
                <a:cubicBezTo>
                  <a:pt x="18988" y="11426"/>
                  <a:pt x="18582" y="10580"/>
                  <a:pt x="18167" y="10580"/>
                </a:cubicBezTo>
                <a:lnTo>
                  <a:pt x="16829" y="10580"/>
                </a:lnTo>
                <a:cubicBezTo>
                  <a:pt x="16683" y="10580"/>
                  <a:pt x="16564" y="10400"/>
                  <a:pt x="16564" y="10181"/>
                </a:cubicBezTo>
                <a:lnTo>
                  <a:pt x="16564" y="8024"/>
                </a:lnTo>
                <a:cubicBezTo>
                  <a:pt x="16564" y="7788"/>
                  <a:pt x="16687" y="7602"/>
                  <a:pt x="16844" y="7602"/>
                </a:cubicBezTo>
                <a:close/>
                <a:moveTo>
                  <a:pt x="5060" y="15674"/>
                </a:moveTo>
                <a:cubicBezTo>
                  <a:pt x="3974" y="15674"/>
                  <a:pt x="3094" y="17001"/>
                  <a:pt x="3094" y="18637"/>
                </a:cubicBezTo>
                <a:cubicBezTo>
                  <a:pt x="3094" y="20273"/>
                  <a:pt x="3974" y="21600"/>
                  <a:pt x="5060" y="21600"/>
                </a:cubicBezTo>
                <a:cubicBezTo>
                  <a:pt x="6145" y="21600"/>
                  <a:pt x="7023" y="20273"/>
                  <a:pt x="7023" y="18637"/>
                </a:cubicBezTo>
                <a:cubicBezTo>
                  <a:pt x="7023" y="17001"/>
                  <a:pt x="6145" y="15674"/>
                  <a:pt x="5060" y="15674"/>
                </a:cubicBezTo>
                <a:close/>
                <a:moveTo>
                  <a:pt x="18545" y="15674"/>
                </a:moveTo>
                <a:cubicBezTo>
                  <a:pt x="17459" y="15674"/>
                  <a:pt x="16579" y="17001"/>
                  <a:pt x="16579" y="18637"/>
                </a:cubicBezTo>
                <a:cubicBezTo>
                  <a:pt x="16579" y="20273"/>
                  <a:pt x="17459" y="21600"/>
                  <a:pt x="18545" y="21600"/>
                </a:cubicBezTo>
                <a:cubicBezTo>
                  <a:pt x="19630" y="21600"/>
                  <a:pt x="20510" y="20273"/>
                  <a:pt x="20510" y="18637"/>
                </a:cubicBezTo>
                <a:cubicBezTo>
                  <a:pt x="20510" y="17001"/>
                  <a:pt x="19630" y="15674"/>
                  <a:pt x="18545" y="15674"/>
                </a:cubicBezTo>
                <a:close/>
                <a:moveTo>
                  <a:pt x="2084" y="15885"/>
                </a:moveTo>
                <a:lnTo>
                  <a:pt x="1771" y="18848"/>
                </a:lnTo>
                <a:lnTo>
                  <a:pt x="1604" y="20402"/>
                </a:lnTo>
                <a:lnTo>
                  <a:pt x="2456" y="20402"/>
                </a:lnTo>
                <a:lnTo>
                  <a:pt x="2716" y="17968"/>
                </a:lnTo>
                <a:cubicBezTo>
                  <a:pt x="2819" y="17114"/>
                  <a:pt x="3115" y="16398"/>
                  <a:pt x="3514" y="15885"/>
                </a:cubicBezTo>
                <a:lnTo>
                  <a:pt x="2959" y="15885"/>
                </a:lnTo>
                <a:lnTo>
                  <a:pt x="2084" y="15885"/>
                </a:lnTo>
                <a:close/>
                <a:moveTo>
                  <a:pt x="6603" y="15885"/>
                </a:moveTo>
                <a:cubicBezTo>
                  <a:pt x="7122" y="16544"/>
                  <a:pt x="7439" y="17521"/>
                  <a:pt x="7450" y="18571"/>
                </a:cubicBezTo>
                <a:lnTo>
                  <a:pt x="15310" y="18571"/>
                </a:lnTo>
                <a:lnTo>
                  <a:pt x="15310" y="15885"/>
                </a:lnTo>
                <a:lnTo>
                  <a:pt x="6603" y="15885"/>
                </a:lnTo>
                <a:close/>
                <a:moveTo>
                  <a:pt x="5060" y="17236"/>
                </a:moveTo>
                <a:cubicBezTo>
                  <a:pt x="5573" y="17236"/>
                  <a:pt x="5982" y="17856"/>
                  <a:pt x="5982" y="18629"/>
                </a:cubicBezTo>
                <a:cubicBezTo>
                  <a:pt x="5982" y="19403"/>
                  <a:pt x="5573" y="20021"/>
                  <a:pt x="5060" y="20021"/>
                </a:cubicBezTo>
                <a:cubicBezTo>
                  <a:pt x="4552" y="20021"/>
                  <a:pt x="4135" y="19403"/>
                  <a:pt x="4135" y="18629"/>
                </a:cubicBezTo>
                <a:cubicBezTo>
                  <a:pt x="4135" y="17856"/>
                  <a:pt x="4547" y="17236"/>
                  <a:pt x="5060" y="17236"/>
                </a:cubicBezTo>
                <a:close/>
                <a:moveTo>
                  <a:pt x="18545" y="17236"/>
                </a:moveTo>
                <a:cubicBezTo>
                  <a:pt x="19058" y="17236"/>
                  <a:pt x="19467" y="17856"/>
                  <a:pt x="19467" y="18629"/>
                </a:cubicBezTo>
                <a:cubicBezTo>
                  <a:pt x="19467" y="19403"/>
                  <a:pt x="19058" y="20021"/>
                  <a:pt x="18545" y="20021"/>
                </a:cubicBezTo>
                <a:cubicBezTo>
                  <a:pt x="18037" y="20021"/>
                  <a:pt x="17622" y="19403"/>
                  <a:pt x="17622" y="18629"/>
                </a:cubicBezTo>
                <a:cubicBezTo>
                  <a:pt x="17622" y="17856"/>
                  <a:pt x="18032" y="17236"/>
                  <a:pt x="18545" y="17236"/>
                </a:cubicBez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sp>
        <p:nvSpPr>
          <p:cNvPr id="9" name="Articulated Lorry">
            <a:extLst>
              <a:ext uri="{FF2B5EF4-FFF2-40B4-BE49-F238E27FC236}">
                <a16:creationId xmlns:a16="http://schemas.microsoft.com/office/drawing/2014/main" id="{4D02B9D3-1B7E-0987-6C27-06D74C073FCF}"/>
              </a:ext>
            </a:extLst>
          </p:cNvPr>
          <p:cNvSpPr/>
          <p:nvPr/>
        </p:nvSpPr>
        <p:spPr>
          <a:xfrm>
            <a:off x="9605526" y="1970505"/>
            <a:ext cx="1165672" cy="39850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762"/>
                </a:lnTo>
                <a:lnTo>
                  <a:pt x="14585" y="15762"/>
                </a:lnTo>
                <a:lnTo>
                  <a:pt x="14585" y="0"/>
                </a:lnTo>
                <a:lnTo>
                  <a:pt x="0" y="0"/>
                </a:lnTo>
                <a:close/>
                <a:moveTo>
                  <a:pt x="15530" y="2020"/>
                </a:moveTo>
                <a:cubicBezTo>
                  <a:pt x="15390" y="2020"/>
                  <a:pt x="15282" y="2372"/>
                  <a:pt x="15282" y="2787"/>
                </a:cubicBezTo>
                <a:lnTo>
                  <a:pt x="15282" y="7029"/>
                </a:lnTo>
                <a:lnTo>
                  <a:pt x="18755" y="7029"/>
                </a:lnTo>
                <a:cubicBezTo>
                  <a:pt x="18917" y="7046"/>
                  <a:pt x="18927" y="6515"/>
                  <a:pt x="18819" y="6117"/>
                </a:cubicBezTo>
                <a:cubicBezTo>
                  <a:pt x="18527" y="5073"/>
                  <a:pt x="16891" y="2020"/>
                  <a:pt x="15530" y="2020"/>
                </a:cubicBezTo>
                <a:close/>
                <a:moveTo>
                  <a:pt x="15282" y="7640"/>
                </a:moveTo>
                <a:lnTo>
                  <a:pt x="15282" y="16311"/>
                </a:lnTo>
                <a:lnTo>
                  <a:pt x="14786" y="16311"/>
                </a:lnTo>
                <a:cubicBezTo>
                  <a:pt x="15067" y="16892"/>
                  <a:pt x="15250" y="17868"/>
                  <a:pt x="15250" y="18979"/>
                </a:cubicBezTo>
                <a:cubicBezTo>
                  <a:pt x="15250" y="19078"/>
                  <a:pt x="15250" y="19160"/>
                  <a:pt x="15245" y="19243"/>
                </a:cubicBezTo>
                <a:lnTo>
                  <a:pt x="18399" y="19243"/>
                </a:lnTo>
                <a:lnTo>
                  <a:pt x="18750" y="19243"/>
                </a:lnTo>
                <a:cubicBezTo>
                  <a:pt x="18750" y="19160"/>
                  <a:pt x="18743" y="19062"/>
                  <a:pt x="18743" y="18979"/>
                </a:cubicBezTo>
                <a:cubicBezTo>
                  <a:pt x="18743" y="17205"/>
                  <a:pt x="19213" y="15762"/>
                  <a:pt x="19791" y="15762"/>
                </a:cubicBezTo>
                <a:cubicBezTo>
                  <a:pt x="20369" y="15762"/>
                  <a:pt x="20839" y="17205"/>
                  <a:pt x="20839" y="18979"/>
                </a:cubicBezTo>
                <a:cubicBezTo>
                  <a:pt x="20839" y="19078"/>
                  <a:pt x="20839" y="19160"/>
                  <a:pt x="20834" y="19243"/>
                </a:cubicBezTo>
                <a:lnTo>
                  <a:pt x="20969" y="19243"/>
                </a:lnTo>
                <a:lnTo>
                  <a:pt x="21389" y="19243"/>
                </a:lnTo>
                <a:lnTo>
                  <a:pt x="21423" y="19243"/>
                </a:lnTo>
                <a:cubicBezTo>
                  <a:pt x="21520" y="19243"/>
                  <a:pt x="21600" y="18998"/>
                  <a:pt x="21600" y="18699"/>
                </a:cubicBezTo>
                <a:lnTo>
                  <a:pt x="21600" y="16327"/>
                </a:lnTo>
                <a:cubicBezTo>
                  <a:pt x="21600" y="16045"/>
                  <a:pt x="21520" y="15814"/>
                  <a:pt x="21423" y="15814"/>
                </a:cubicBezTo>
                <a:lnTo>
                  <a:pt x="21389" y="15814"/>
                </a:lnTo>
                <a:lnTo>
                  <a:pt x="21389" y="13395"/>
                </a:lnTo>
                <a:cubicBezTo>
                  <a:pt x="21389" y="13163"/>
                  <a:pt x="21336" y="12978"/>
                  <a:pt x="21266" y="12944"/>
                </a:cubicBezTo>
                <a:lnTo>
                  <a:pt x="19354" y="11287"/>
                </a:lnTo>
                <a:lnTo>
                  <a:pt x="18792" y="8008"/>
                </a:lnTo>
                <a:cubicBezTo>
                  <a:pt x="18754" y="7793"/>
                  <a:pt x="18679" y="7640"/>
                  <a:pt x="18598" y="7640"/>
                </a:cubicBezTo>
                <a:lnTo>
                  <a:pt x="16924" y="7640"/>
                </a:lnTo>
                <a:lnTo>
                  <a:pt x="16924" y="16311"/>
                </a:lnTo>
                <a:lnTo>
                  <a:pt x="16708" y="16311"/>
                </a:lnTo>
                <a:lnTo>
                  <a:pt x="16708" y="7640"/>
                </a:lnTo>
                <a:lnTo>
                  <a:pt x="15282" y="7640"/>
                </a:lnTo>
                <a:close/>
                <a:moveTo>
                  <a:pt x="17518" y="8505"/>
                </a:moveTo>
                <a:lnTo>
                  <a:pt x="18426" y="8505"/>
                </a:lnTo>
                <a:cubicBezTo>
                  <a:pt x="18474" y="8505"/>
                  <a:pt x="18518" y="8585"/>
                  <a:pt x="18534" y="8718"/>
                </a:cubicBezTo>
                <a:lnTo>
                  <a:pt x="18804" y="10660"/>
                </a:lnTo>
                <a:cubicBezTo>
                  <a:pt x="18842" y="10909"/>
                  <a:pt x="18787" y="11173"/>
                  <a:pt x="18701" y="11173"/>
                </a:cubicBezTo>
                <a:lnTo>
                  <a:pt x="17518" y="11173"/>
                </a:lnTo>
                <a:cubicBezTo>
                  <a:pt x="17453" y="11173"/>
                  <a:pt x="17400" y="11004"/>
                  <a:pt x="17400" y="10805"/>
                </a:cubicBezTo>
                <a:lnTo>
                  <a:pt x="17400" y="8868"/>
                </a:lnTo>
                <a:cubicBezTo>
                  <a:pt x="17400" y="8669"/>
                  <a:pt x="17453" y="8505"/>
                  <a:pt x="17518" y="8505"/>
                </a:cubicBezTo>
                <a:close/>
                <a:moveTo>
                  <a:pt x="10633" y="16327"/>
                </a:moveTo>
                <a:lnTo>
                  <a:pt x="10503" y="19259"/>
                </a:lnTo>
                <a:lnTo>
                  <a:pt x="11271" y="19259"/>
                </a:lnTo>
                <a:cubicBezTo>
                  <a:pt x="11271" y="19176"/>
                  <a:pt x="11264" y="19077"/>
                  <a:pt x="11264" y="18995"/>
                </a:cubicBezTo>
                <a:cubicBezTo>
                  <a:pt x="11264" y="17884"/>
                  <a:pt x="11448" y="16891"/>
                  <a:pt x="11723" y="16327"/>
                </a:cubicBezTo>
                <a:lnTo>
                  <a:pt x="10633" y="16327"/>
                </a:lnTo>
                <a:close/>
                <a:moveTo>
                  <a:pt x="12896" y="16327"/>
                </a:moveTo>
                <a:cubicBezTo>
                  <a:pt x="13047" y="16642"/>
                  <a:pt x="13171" y="17088"/>
                  <a:pt x="13252" y="17586"/>
                </a:cubicBezTo>
                <a:cubicBezTo>
                  <a:pt x="13333" y="17072"/>
                  <a:pt x="13457" y="16642"/>
                  <a:pt x="13608" y="16327"/>
                </a:cubicBezTo>
                <a:lnTo>
                  <a:pt x="12896" y="16327"/>
                </a:lnTo>
                <a:close/>
                <a:moveTo>
                  <a:pt x="2285" y="16394"/>
                </a:moveTo>
                <a:cubicBezTo>
                  <a:pt x="1815" y="16394"/>
                  <a:pt x="1436" y="17552"/>
                  <a:pt x="1436" y="18995"/>
                </a:cubicBezTo>
                <a:cubicBezTo>
                  <a:pt x="1436" y="20437"/>
                  <a:pt x="1815" y="21600"/>
                  <a:pt x="2285" y="21600"/>
                </a:cubicBezTo>
                <a:cubicBezTo>
                  <a:pt x="2755" y="21600"/>
                  <a:pt x="3132" y="20437"/>
                  <a:pt x="3132" y="18995"/>
                </a:cubicBezTo>
                <a:cubicBezTo>
                  <a:pt x="3127" y="17552"/>
                  <a:pt x="2749" y="16394"/>
                  <a:pt x="2285" y="16394"/>
                </a:cubicBezTo>
                <a:close/>
                <a:moveTo>
                  <a:pt x="4170" y="16394"/>
                </a:moveTo>
                <a:cubicBezTo>
                  <a:pt x="3700" y="16394"/>
                  <a:pt x="3321" y="17552"/>
                  <a:pt x="3321" y="18995"/>
                </a:cubicBezTo>
                <a:cubicBezTo>
                  <a:pt x="3321" y="20437"/>
                  <a:pt x="3700" y="21600"/>
                  <a:pt x="4170" y="21600"/>
                </a:cubicBezTo>
                <a:cubicBezTo>
                  <a:pt x="4640" y="21600"/>
                  <a:pt x="5017" y="20437"/>
                  <a:pt x="5017" y="18995"/>
                </a:cubicBezTo>
                <a:cubicBezTo>
                  <a:pt x="5017" y="17552"/>
                  <a:pt x="4634" y="16394"/>
                  <a:pt x="4170" y="16394"/>
                </a:cubicBezTo>
                <a:close/>
                <a:moveTo>
                  <a:pt x="12312" y="16394"/>
                </a:moveTo>
                <a:cubicBezTo>
                  <a:pt x="11842" y="16394"/>
                  <a:pt x="11465" y="17552"/>
                  <a:pt x="11465" y="18995"/>
                </a:cubicBezTo>
                <a:cubicBezTo>
                  <a:pt x="11465" y="20437"/>
                  <a:pt x="11842" y="21600"/>
                  <a:pt x="12312" y="21600"/>
                </a:cubicBezTo>
                <a:cubicBezTo>
                  <a:pt x="12782" y="21600"/>
                  <a:pt x="13161" y="20437"/>
                  <a:pt x="13161" y="18995"/>
                </a:cubicBezTo>
                <a:cubicBezTo>
                  <a:pt x="13161" y="17552"/>
                  <a:pt x="12776" y="16394"/>
                  <a:pt x="12312" y="16394"/>
                </a:cubicBezTo>
                <a:close/>
                <a:moveTo>
                  <a:pt x="14197" y="16394"/>
                </a:moveTo>
                <a:cubicBezTo>
                  <a:pt x="13727" y="16394"/>
                  <a:pt x="13350" y="17552"/>
                  <a:pt x="13350" y="18995"/>
                </a:cubicBezTo>
                <a:cubicBezTo>
                  <a:pt x="13350" y="20437"/>
                  <a:pt x="13727" y="21600"/>
                  <a:pt x="14197" y="21600"/>
                </a:cubicBezTo>
                <a:cubicBezTo>
                  <a:pt x="14667" y="21600"/>
                  <a:pt x="15044" y="20437"/>
                  <a:pt x="15044" y="18995"/>
                </a:cubicBezTo>
                <a:cubicBezTo>
                  <a:pt x="15044" y="17552"/>
                  <a:pt x="14661" y="16394"/>
                  <a:pt x="14197" y="16394"/>
                </a:cubicBezTo>
                <a:close/>
                <a:moveTo>
                  <a:pt x="19791" y="16394"/>
                </a:moveTo>
                <a:cubicBezTo>
                  <a:pt x="19321" y="16394"/>
                  <a:pt x="18944" y="17552"/>
                  <a:pt x="18944" y="18995"/>
                </a:cubicBezTo>
                <a:cubicBezTo>
                  <a:pt x="18944" y="20437"/>
                  <a:pt x="19321" y="21600"/>
                  <a:pt x="19791" y="21600"/>
                </a:cubicBezTo>
                <a:cubicBezTo>
                  <a:pt x="20261" y="21600"/>
                  <a:pt x="20640" y="20437"/>
                  <a:pt x="20640" y="18995"/>
                </a:cubicBezTo>
                <a:cubicBezTo>
                  <a:pt x="20640" y="17552"/>
                  <a:pt x="20255" y="16394"/>
                  <a:pt x="19791" y="16394"/>
                </a:cubicBezTo>
                <a:close/>
                <a:moveTo>
                  <a:pt x="2285" y="17751"/>
                </a:moveTo>
                <a:cubicBezTo>
                  <a:pt x="2506" y="17751"/>
                  <a:pt x="2685" y="18299"/>
                  <a:pt x="2685" y="18979"/>
                </a:cubicBezTo>
                <a:cubicBezTo>
                  <a:pt x="2679" y="19659"/>
                  <a:pt x="2501" y="20207"/>
                  <a:pt x="2285" y="20207"/>
                </a:cubicBezTo>
                <a:cubicBezTo>
                  <a:pt x="2063" y="20207"/>
                  <a:pt x="1885" y="19659"/>
                  <a:pt x="1885" y="18979"/>
                </a:cubicBezTo>
                <a:cubicBezTo>
                  <a:pt x="1885" y="18299"/>
                  <a:pt x="2063" y="17751"/>
                  <a:pt x="2285" y="17751"/>
                </a:cubicBezTo>
                <a:close/>
                <a:moveTo>
                  <a:pt x="4170" y="17751"/>
                </a:moveTo>
                <a:cubicBezTo>
                  <a:pt x="4391" y="17751"/>
                  <a:pt x="4568" y="18299"/>
                  <a:pt x="4568" y="18979"/>
                </a:cubicBezTo>
                <a:cubicBezTo>
                  <a:pt x="4563" y="19659"/>
                  <a:pt x="4386" y="20207"/>
                  <a:pt x="4170" y="20207"/>
                </a:cubicBezTo>
                <a:cubicBezTo>
                  <a:pt x="3948" y="20207"/>
                  <a:pt x="3770" y="19659"/>
                  <a:pt x="3770" y="18979"/>
                </a:cubicBezTo>
                <a:cubicBezTo>
                  <a:pt x="3770" y="18299"/>
                  <a:pt x="3948" y="17751"/>
                  <a:pt x="4170" y="17751"/>
                </a:cubicBezTo>
                <a:close/>
                <a:moveTo>
                  <a:pt x="12312" y="17751"/>
                </a:moveTo>
                <a:cubicBezTo>
                  <a:pt x="12533" y="17751"/>
                  <a:pt x="12712" y="18299"/>
                  <a:pt x="12712" y="18979"/>
                </a:cubicBezTo>
                <a:cubicBezTo>
                  <a:pt x="12707" y="19659"/>
                  <a:pt x="12528" y="20207"/>
                  <a:pt x="12312" y="20207"/>
                </a:cubicBezTo>
                <a:cubicBezTo>
                  <a:pt x="12091" y="20207"/>
                  <a:pt x="11912" y="19659"/>
                  <a:pt x="11912" y="18979"/>
                </a:cubicBezTo>
                <a:cubicBezTo>
                  <a:pt x="11912" y="18299"/>
                  <a:pt x="12091" y="17751"/>
                  <a:pt x="12312" y="17751"/>
                </a:cubicBezTo>
                <a:close/>
                <a:moveTo>
                  <a:pt x="14197" y="17751"/>
                </a:moveTo>
                <a:cubicBezTo>
                  <a:pt x="14418" y="17751"/>
                  <a:pt x="14597" y="18299"/>
                  <a:pt x="14597" y="18979"/>
                </a:cubicBezTo>
                <a:cubicBezTo>
                  <a:pt x="14597" y="19659"/>
                  <a:pt x="14418" y="20207"/>
                  <a:pt x="14197" y="20207"/>
                </a:cubicBezTo>
                <a:cubicBezTo>
                  <a:pt x="13976" y="20207"/>
                  <a:pt x="13797" y="19659"/>
                  <a:pt x="13797" y="18979"/>
                </a:cubicBezTo>
                <a:cubicBezTo>
                  <a:pt x="13797" y="18299"/>
                  <a:pt x="13976" y="17751"/>
                  <a:pt x="14197" y="17751"/>
                </a:cubicBezTo>
                <a:close/>
                <a:moveTo>
                  <a:pt x="19791" y="17751"/>
                </a:moveTo>
                <a:cubicBezTo>
                  <a:pt x="20012" y="17751"/>
                  <a:pt x="20191" y="18299"/>
                  <a:pt x="20191" y="18979"/>
                </a:cubicBezTo>
                <a:cubicBezTo>
                  <a:pt x="20186" y="19659"/>
                  <a:pt x="20007" y="20207"/>
                  <a:pt x="19791" y="20207"/>
                </a:cubicBezTo>
                <a:cubicBezTo>
                  <a:pt x="19570" y="20207"/>
                  <a:pt x="19391" y="19659"/>
                  <a:pt x="19391" y="18979"/>
                </a:cubicBezTo>
                <a:cubicBezTo>
                  <a:pt x="19391" y="18299"/>
                  <a:pt x="19570" y="17751"/>
                  <a:pt x="19791" y="17751"/>
                </a:cubicBez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sp>
        <p:nvSpPr>
          <p:cNvPr id="10" name="Bullet Engine">
            <a:extLst>
              <a:ext uri="{FF2B5EF4-FFF2-40B4-BE49-F238E27FC236}">
                <a16:creationId xmlns:a16="http://schemas.microsoft.com/office/drawing/2014/main" id="{4DC0EAD4-560A-28BE-3AC8-5AECC9DFDF54}"/>
              </a:ext>
            </a:extLst>
          </p:cNvPr>
          <p:cNvSpPr/>
          <p:nvPr/>
        </p:nvSpPr>
        <p:spPr>
          <a:xfrm>
            <a:off x="9928758" y="3556095"/>
            <a:ext cx="1454667" cy="322276"/>
          </a:xfrm>
          <a:custGeom>
            <a:avLst/>
            <a:gdLst/>
            <a:ahLst/>
            <a:cxnLst>
              <a:cxn ang="0">
                <a:pos x="wd2" y="hd2"/>
              </a:cxn>
              <a:cxn ang="5400000">
                <a:pos x="wd2" y="hd2"/>
              </a:cxn>
              <a:cxn ang="10800000">
                <a:pos x="wd2" y="hd2"/>
              </a:cxn>
              <a:cxn ang="16200000">
                <a:pos x="wd2" y="hd2"/>
              </a:cxn>
            </a:cxnLst>
            <a:rect l="0" t="0" r="r" b="b"/>
            <a:pathLst>
              <a:path w="21415" h="21417" extrusionOk="0">
                <a:moveTo>
                  <a:pt x="422" y="0"/>
                </a:moveTo>
                <a:cubicBezTo>
                  <a:pt x="186" y="0"/>
                  <a:pt x="0" y="915"/>
                  <a:pt x="0" y="2008"/>
                </a:cubicBezTo>
                <a:lnTo>
                  <a:pt x="0" y="12618"/>
                </a:lnTo>
                <a:cubicBezTo>
                  <a:pt x="0" y="12774"/>
                  <a:pt x="22" y="12878"/>
                  <a:pt x="55" y="12878"/>
                </a:cubicBezTo>
                <a:lnTo>
                  <a:pt x="20276" y="12878"/>
                </a:lnTo>
                <a:cubicBezTo>
                  <a:pt x="20309" y="12878"/>
                  <a:pt x="20321" y="12696"/>
                  <a:pt x="20294" y="12618"/>
                </a:cubicBezTo>
                <a:lnTo>
                  <a:pt x="18629" y="7805"/>
                </a:lnTo>
                <a:cubicBezTo>
                  <a:pt x="16893" y="2706"/>
                  <a:pt x="14890" y="0"/>
                  <a:pt x="12847" y="0"/>
                </a:cubicBezTo>
                <a:lnTo>
                  <a:pt x="422" y="0"/>
                </a:lnTo>
                <a:close/>
                <a:moveTo>
                  <a:pt x="14934" y="3593"/>
                </a:moveTo>
                <a:lnTo>
                  <a:pt x="16080" y="3593"/>
                </a:lnTo>
                <a:cubicBezTo>
                  <a:pt x="16190" y="3593"/>
                  <a:pt x="16307" y="3672"/>
                  <a:pt x="16416" y="3854"/>
                </a:cubicBezTo>
                <a:cubicBezTo>
                  <a:pt x="16905" y="4660"/>
                  <a:pt x="17377" y="5620"/>
                  <a:pt x="17832" y="6764"/>
                </a:cubicBezTo>
                <a:cubicBezTo>
                  <a:pt x="17865" y="6842"/>
                  <a:pt x="17855" y="7081"/>
                  <a:pt x="17817" y="7081"/>
                </a:cubicBezTo>
                <a:lnTo>
                  <a:pt x="14934" y="7081"/>
                </a:lnTo>
                <a:cubicBezTo>
                  <a:pt x="14840" y="7081"/>
                  <a:pt x="14769" y="6743"/>
                  <a:pt x="14769" y="6301"/>
                </a:cubicBezTo>
                <a:lnTo>
                  <a:pt x="14769" y="4374"/>
                </a:lnTo>
                <a:cubicBezTo>
                  <a:pt x="14769" y="3932"/>
                  <a:pt x="14840" y="3593"/>
                  <a:pt x="14934" y="3593"/>
                </a:cubicBezTo>
                <a:close/>
                <a:moveTo>
                  <a:pt x="1306" y="6407"/>
                </a:moveTo>
                <a:lnTo>
                  <a:pt x="1900" y="6407"/>
                </a:lnTo>
                <a:cubicBezTo>
                  <a:pt x="1993" y="6406"/>
                  <a:pt x="2065" y="6745"/>
                  <a:pt x="2065" y="7187"/>
                </a:cubicBezTo>
                <a:lnTo>
                  <a:pt x="2065" y="9992"/>
                </a:lnTo>
                <a:cubicBezTo>
                  <a:pt x="2065" y="10434"/>
                  <a:pt x="1993" y="10772"/>
                  <a:pt x="1900" y="10772"/>
                </a:cubicBezTo>
                <a:lnTo>
                  <a:pt x="1313" y="10772"/>
                </a:lnTo>
                <a:cubicBezTo>
                  <a:pt x="1220" y="10772"/>
                  <a:pt x="1148" y="10434"/>
                  <a:pt x="1148" y="9992"/>
                </a:cubicBezTo>
                <a:lnTo>
                  <a:pt x="1141" y="9992"/>
                </a:lnTo>
                <a:lnTo>
                  <a:pt x="1141" y="7187"/>
                </a:lnTo>
                <a:cubicBezTo>
                  <a:pt x="1141" y="6745"/>
                  <a:pt x="1213" y="6407"/>
                  <a:pt x="1306" y="6407"/>
                </a:cubicBezTo>
                <a:close/>
                <a:moveTo>
                  <a:pt x="2933" y="6407"/>
                </a:moveTo>
                <a:lnTo>
                  <a:pt x="3525" y="6407"/>
                </a:lnTo>
                <a:cubicBezTo>
                  <a:pt x="3619" y="6406"/>
                  <a:pt x="3690" y="6745"/>
                  <a:pt x="3690" y="7187"/>
                </a:cubicBezTo>
                <a:lnTo>
                  <a:pt x="3690" y="9992"/>
                </a:lnTo>
                <a:cubicBezTo>
                  <a:pt x="3690" y="10434"/>
                  <a:pt x="3619" y="10772"/>
                  <a:pt x="3525" y="10772"/>
                </a:cubicBezTo>
                <a:lnTo>
                  <a:pt x="2933" y="10772"/>
                </a:lnTo>
                <a:cubicBezTo>
                  <a:pt x="2840" y="10772"/>
                  <a:pt x="2768" y="10434"/>
                  <a:pt x="2768" y="9992"/>
                </a:cubicBezTo>
                <a:lnTo>
                  <a:pt x="2768" y="7187"/>
                </a:lnTo>
                <a:cubicBezTo>
                  <a:pt x="2768" y="6745"/>
                  <a:pt x="2840" y="6407"/>
                  <a:pt x="2933" y="6407"/>
                </a:cubicBezTo>
                <a:close/>
                <a:moveTo>
                  <a:pt x="4558" y="6407"/>
                </a:moveTo>
                <a:lnTo>
                  <a:pt x="5151" y="6407"/>
                </a:lnTo>
                <a:cubicBezTo>
                  <a:pt x="5244" y="6406"/>
                  <a:pt x="5315" y="6745"/>
                  <a:pt x="5315" y="7187"/>
                </a:cubicBezTo>
                <a:lnTo>
                  <a:pt x="5315" y="9992"/>
                </a:lnTo>
                <a:cubicBezTo>
                  <a:pt x="5315" y="10434"/>
                  <a:pt x="5244" y="10772"/>
                  <a:pt x="5151" y="10772"/>
                </a:cubicBezTo>
                <a:lnTo>
                  <a:pt x="4558" y="10772"/>
                </a:lnTo>
                <a:cubicBezTo>
                  <a:pt x="4465" y="10772"/>
                  <a:pt x="4394" y="10434"/>
                  <a:pt x="4394" y="9992"/>
                </a:cubicBezTo>
                <a:lnTo>
                  <a:pt x="4394" y="7187"/>
                </a:lnTo>
                <a:cubicBezTo>
                  <a:pt x="4394" y="6745"/>
                  <a:pt x="4465" y="6407"/>
                  <a:pt x="4558" y="6407"/>
                </a:cubicBezTo>
                <a:close/>
                <a:moveTo>
                  <a:pt x="6184" y="6407"/>
                </a:moveTo>
                <a:lnTo>
                  <a:pt x="6778" y="6407"/>
                </a:lnTo>
                <a:cubicBezTo>
                  <a:pt x="6871" y="6406"/>
                  <a:pt x="6942" y="6745"/>
                  <a:pt x="6942" y="7187"/>
                </a:cubicBezTo>
                <a:lnTo>
                  <a:pt x="6942" y="9992"/>
                </a:lnTo>
                <a:cubicBezTo>
                  <a:pt x="6942" y="10434"/>
                  <a:pt x="6871" y="10772"/>
                  <a:pt x="6778" y="10772"/>
                </a:cubicBezTo>
                <a:lnTo>
                  <a:pt x="6184" y="10772"/>
                </a:lnTo>
                <a:cubicBezTo>
                  <a:pt x="6090" y="10772"/>
                  <a:pt x="6019" y="10434"/>
                  <a:pt x="6019" y="9992"/>
                </a:cubicBezTo>
                <a:lnTo>
                  <a:pt x="6019" y="7187"/>
                </a:lnTo>
                <a:cubicBezTo>
                  <a:pt x="6019" y="6745"/>
                  <a:pt x="6090" y="6407"/>
                  <a:pt x="6184" y="6407"/>
                </a:cubicBezTo>
                <a:close/>
                <a:moveTo>
                  <a:pt x="7804" y="6407"/>
                </a:moveTo>
                <a:lnTo>
                  <a:pt x="8398" y="6407"/>
                </a:lnTo>
                <a:cubicBezTo>
                  <a:pt x="8491" y="6406"/>
                  <a:pt x="8563" y="6745"/>
                  <a:pt x="8563" y="7187"/>
                </a:cubicBezTo>
                <a:lnTo>
                  <a:pt x="8563" y="9992"/>
                </a:lnTo>
                <a:cubicBezTo>
                  <a:pt x="8563" y="10434"/>
                  <a:pt x="8491" y="10772"/>
                  <a:pt x="8398" y="10772"/>
                </a:cubicBezTo>
                <a:lnTo>
                  <a:pt x="7804" y="10772"/>
                </a:lnTo>
                <a:cubicBezTo>
                  <a:pt x="7711" y="10772"/>
                  <a:pt x="7639" y="10434"/>
                  <a:pt x="7639" y="9992"/>
                </a:cubicBezTo>
                <a:lnTo>
                  <a:pt x="7639" y="7187"/>
                </a:lnTo>
                <a:cubicBezTo>
                  <a:pt x="7639" y="6745"/>
                  <a:pt x="7711" y="6407"/>
                  <a:pt x="7804" y="6407"/>
                </a:cubicBezTo>
                <a:close/>
                <a:moveTo>
                  <a:pt x="9429" y="6407"/>
                </a:moveTo>
                <a:lnTo>
                  <a:pt x="10023" y="6407"/>
                </a:lnTo>
                <a:cubicBezTo>
                  <a:pt x="10117" y="6406"/>
                  <a:pt x="10188" y="6745"/>
                  <a:pt x="10188" y="7187"/>
                </a:cubicBezTo>
                <a:lnTo>
                  <a:pt x="10188" y="9992"/>
                </a:lnTo>
                <a:cubicBezTo>
                  <a:pt x="10188" y="10434"/>
                  <a:pt x="10117" y="10772"/>
                  <a:pt x="10023" y="10772"/>
                </a:cubicBezTo>
                <a:lnTo>
                  <a:pt x="9429" y="10772"/>
                </a:lnTo>
                <a:cubicBezTo>
                  <a:pt x="9336" y="10772"/>
                  <a:pt x="9265" y="10434"/>
                  <a:pt x="9265" y="9992"/>
                </a:cubicBezTo>
                <a:lnTo>
                  <a:pt x="9265" y="7187"/>
                </a:lnTo>
                <a:cubicBezTo>
                  <a:pt x="9265" y="6745"/>
                  <a:pt x="9336" y="6407"/>
                  <a:pt x="9429" y="6407"/>
                </a:cubicBezTo>
                <a:close/>
                <a:moveTo>
                  <a:pt x="11055" y="6407"/>
                </a:moveTo>
                <a:lnTo>
                  <a:pt x="11649" y="6407"/>
                </a:lnTo>
                <a:cubicBezTo>
                  <a:pt x="11742" y="6406"/>
                  <a:pt x="11813" y="6745"/>
                  <a:pt x="11813" y="7187"/>
                </a:cubicBezTo>
                <a:lnTo>
                  <a:pt x="11813" y="9992"/>
                </a:lnTo>
                <a:cubicBezTo>
                  <a:pt x="11813" y="10434"/>
                  <a:pt x="11742" y="10772"/>
                  <a:pt x="11649" y="10772"/>
                </a:cubicBezTo>
                <a:lnTo>
                  <a:pt x="11055" y="10772"/>
                </a:lnTo>
                <a:cubicBezTo>
                  <a:pt x="10961" y="10772"/>
                  <a:pt x="10890" y="10434"/>
                  <a:pt x="10890" y="9992"/>
                </a:cubicBezTo>
                <a:lnTo>
                  <a:pt x="10890" y="7187"/>
                </a:lnTo>
                <a:cubicBezTo>
                  <a:pt x="10890" y="6745"/>
                  <a:pt x="10961" y="6407"/>
                  <a:pt x="11055" y="6407"/>
                </a:cubicBezTo>
                <a:close/>
                <a:moveTo>
                  <a:pt x="12675" y="6407"/>
                </a:moveTo>
                <a:lnTo>
                  <a:pt x="13269" y="6407"/>
                </a:lnTo>
                <a:cubicBezTo>
                  <a:pt x="13362" y="6406"/>
                  <a:pt x="13433" y="6745"/>
                  <a:pt x="13433" y="7187"/>
                </a:cubicBezTo>
                <a:lnTo>
                  <a:pt x="13433" y="9992"/>
                </a:lnTo>
                <a:cubicBezTo>
                  <a:pt x="13433" y="10434"/>
                  <a:pt x="13362" y="10772"/>
                  <a:pt x="13269" y="10772"/>
                </a:cubicBezTo>
                <a:lnTo>
                  <a:pt x="12675" y="10772"/>
                </a:lnTo>
                <a:cubicBezTo>
                  <a:pt x="12582" y="10772"/>
                  <a:pt x="12510" y="10434"/>
                  <a:pt x="12510" y="9992"/>
                </a:cubicBezTo>
                <a:lnTo>
                  <a:pt x="12510" y="7187"/>
                </a:lnTo>
                <a:cubicBezTo>
                  <a:pt x="12510" y="6745"/>
                  <a:pt x="12582" y="6407"/>
                  <a:pt x="12675" y="6407"/>
                </a:cubicBezTo>
                <a:close/>
                <a:moveTo>
                  <a:pt x="55" y="13951"/>
                </a:moveTo>
                <a:cubicBezTo>
                  <a:pt x="22" y="13951"/>
                  <a:pt x="0" y="14055"/>
                  <a:pt x="0" y="14211"/>
                </a:cubicBezTo>
                <a:lnTo>
                  <a:pt x="0" y="17618"/>
                </a:lnTo>
                <a:cubicBezTo>
                  <a:pt x="0" y="18711"/>
                  <a:pt x="186" y="19618"/>
                  <a:pt x="422" y="19618"/>
                </a:cubicBezTo>
                <a:lnTo>
                  <a:pt x="2954" y="19618"/>
                </a:lnTo>
                <a:cubicBezTo>
                  <a:pt x="2976" y="19618"/>
                  <a:pt x="2998" y="19567"/>
                  <a:pt x="3004" y="19463"/>
                </a:cubicBezTo>
                <a:lnTo>
                  <a:pt x="3163" y="17593"/>
                </a:lnTo>
                <a:cubicBezTo>
                  <a:pt x="3235" y="16761"/>
                  <a:pt x="3410" y="16211"/>
                  <a:pt x="3603" y="16211"/>
                </a:cubicBezTo>
                <a:lnTo>
                  <a:pt x="5624" y="16211"/>
                </a:lnTo>
                <a:cubicBezTo>
                  <a:pt x="5817" y="16211"/>
                  <a:pt x="5987" y="16761"/>
                  <a:pt x="6064" y="17593"/>
                </a:cubicBezTo>
                <a:lnTo>
                  <a:pt x="6222" y="19463"/>
                </a:lnTo>
                <a:cubicBezTo>
                  <a:pt x="6233" y="19567"/>
                  <a:pt x="6249" y="19618"/>
                  <a:pt x="6271" y="19618"/>
                </a:cubicBezTo>
                <a:lnTo>
                  <a:pt x="14208" y="19618"/>
                </a:lnTo>
                <a:cubicBezTo>
                  <a:pt x="14230" y="19618"/>
                  <a:pt x="14252" y="19567"/>
                  <a:pt x="14257" y="19463"/>
                </a:cubicBezTo>
                <a:lnTo>
                  <a:pt x="14417" y="17593"/>
                </a:lnTo>
                <a:cubicBezTo>
                  <a:pt x="14488" y="16761"/>
                  <a:pt x="14664" y="16211"/>
                  <a:pt x="14856" y="16211"/>
                </a:cubicBezTo>
                <a:lnTo>
                  <a:pt x="16876" y="16211"/>
                </a:lnTo>
                <a:cubicBezTo>
                  <a:pt x="17069" y="16211"/>
                  <a:pt x="17239" y="16761"/>
                  <a:pt x="17316" y="17593"/>
                </a:cubicBezTo>
                <a:lnTo>
                  <a:pt x="17475" y="19463"/>
                </a:lnTo>
                <a:cubicBezTo>
                  <a:pt x="17486" y="19567"/>
                  <a:pt x="17503" y="19618"/>
                  <a:pt x="17525" y="19618"/>
                </a:cubicBezTo>
                <a:lnTo>
                  <a:pt x="20925" y="19618"/>
                </a:lnTo>
                <a:cubicBezTo>
                  <a:pt x="21419" y="19618"/>
                  <a:pt x="21600" y="16548"/>
                  <a:pt x="21183" y="15325"/>
                </a:cubicBezTo>
                <a:lnTo>
                  <a:pt x="20783" y="14154"/>
                </a:lnTo>
                <a:cubicBezTo>
                  <a:pt x="20739" y="14024"/>
                  <a:pt x="20683" y="13951"/>
                  <a:pt x="20633" y="13951"/>
                </a:cubicBezTo>
                <a:lnTo>
                  <a:pt x="55" y="13951"/>
                </a:lnTo>
                <a:close/>
                <a:moveTo>
                  <a:pt x="3812" y="17073"/>
                </a:moveTo>
                <a:cubicBezTo>
                  <a:pt x="3532" y="17073"/>
                  <a:pt x="3306" y="18270"/>
                  <a:pt x="3361" y="19675"/>
                </a:cubicBezTo>
                <a:cubicBezTo>
                  <a:pt x="3393" y="20507"/>
                  <a:pt x="3536" y="21210"/>
                  <a:pt x="3718" y="21366"/>
                </a:cubicBezTo>
                <a:cubicBezTo>
                  <a:pt x="3948" y="21600"/>
                  <a:pt x="4152" y="20998"/>
                  <a:pt x="4234" y="20114"/>
                </a:cubicBezTo>
                <a:cubicBezTo>
                  <a:pt x="4245" y="20010"/>
                  <a:pt x="4262" y="19959"/>
                  <a:pt x="4284" y="19959"/>
                </a:cubicBezTo>
                <a:lnTo>
                  <a:pt x="4910" y="19959"/>
                </a:lnTo>
                <a:cubicBezTo>
                  <a:pt x="4932" y="19959"/>
                  <a:pt x="4947" y="20010"/>
                  <a:pt x="4958" y="20114"/>
                </a:cubicBezTo>
                <a:cubicBezTo>
                  <a:pt x="5035" y="20946"/>
                  <a:pt x="5229" y="21520"/>
                  <a:pt x="5437" y="21390"/>
                </a:cubicBezTo>
                <a:cubicBezTo>
                  <a:pt x="5646" y="21260"/>
                  <a:pt x="5815" y="20452"/>
                  <a:pt x="5837" y="19463"/>
                </a:cubicBezTo>
                <a:cubicBezTo>
                  <a:pt x="5865" y="18163"/>
                  <a:pt x="5650" y="17073"/>
                  <a:pt x="5370" y="17073"/>
                </a:cubicBezTo>
                <a:cubicBezTo>
                  <a:pt x="5178" y="17073"/>
                  <a:pt x="5019" y="17619"/>
                  <a:pt x="4948" y="18374"/>
                </a:cubicBezTo>
                <a:cubicBezTo>
                  <a:pt x="4943" y="18452"/>
                  <a:pt x="4920" y="18528"/>
                  <a:pt x="4898" y="18528"/>
                </a:cubicBezTo>
                <a:lnTo>
                  <a:pt x="4279" y="18528"/>
                </a:lnTo>
                <a:cubicBezTo>
                  <a:pt x="4257" y="18528"/>
                  <a:pt x="4240" y="18478"/>
                  <a:pt x="4229" y="18374"/>
                </a:cubicBezTo>
                <a:cubicBezTo>
                  <a:pt x="4158" y="17593"/>
                  <a:pt x="3999" y="17073"/>
                  <a:pt x="3812" y="17073"/>
                </a:cubicBezTo>
                <a:close/>
                <a:moveTo>
                  <a:pt x="15076" y="17073"/>
                </a:moveTo>
                <a:cubicBezTo>
                  <a:pt x="14790" y="17073"/>
                  <a:pt x="14564" y="18296"/>
                  <a:pt x="14625" y="19675"/>
                </a:cubicBezTo>
                <a:cubicBezTo>
                  <a:pt x="14658" y="20533"/>
                  <a:pt x="14800" y="21210"/>
                  <a:pt x="14982" y="21366"/>
                </a:cubicBezTo>
                <a:cubicBezTo>
                  <a:pt x="15207" y="21574"/>
                  <a:pt x="15410" y="20998"/>
                  <a:pt x="15498" y="20114"/>
                </a:cubicBezTo>
                <a:cubicBezTo>
                  <a:pt x="15509" y="20010"/>
                  <a:pt x="15526" y="19959"/>
                  <a:pt x="15548" y="19959"/>
                </a:cubicBezTo>
                <a:lnTo>
                  <a:pt x="16174" y="19959"/>
                </a:lnTo>
                <a:cubicBezTo>
                  <a:pt x="16196" y="19959"/>
                  <a:pt x="16213" y="20036"/>
                  <a:pt x="16224" y="20114"/>
                </a:cubicBezTo>
                <a:cubicBezTo>
                  <a:pt x="16301" y="20946"/>
                  <a:pt x="16487" y="21520"/>
                  <a:pt x="16701" y="21390"/>
                </a:cubicBezTo>
                <a:cubicBezTo>
                  <a:pt x="16910" y="21260"/>
                  <a:pt x="17081" y="20452"/>
                  <a:pt x="17103" y="19463"/>
                </a:cubicBezTo>
                <a:cubicBezTo>
                  <a:pt x="17119" y="18163"/>
                  <a:pt x="16905" y="17073"/>
                  <a:pt x="16636" y="17073"/>
                </a:cubicBezTo>
                <a:cubicBezTo>
                  <a:pt x="16449" y="17073"/>
                  <a:pt x="16284" y="17593"/>
                  <a:pt x="16212" y="18374"/>
                </a:cubicBezTo>
                <a:cubicBezTo>
                  <a:pt x="16201" y="18478"/>
                  <a:pt x="16184" y="18528"/>
                  <a:pt x="16162" y="18528"/>
                </a:cubicBezTo>
                <a:lnTo>
                  <a:pt x="15543" y="18528"/>
                </a:lnTo>
                <a:cubicBezTo>
                  <a:pt x="15521" y="18528"/>
                  <a:pt x="15499" y="18452"/>
                  <a:pt x="15493" y="18374"/>
                </a:cubicBezTo>
                <a:cubicBezTo>
                  <a:pt x="15422" y="17619"/>
                  <a:pt x="15263" y="17073"/>
                  <a:pt x="15076" y="17073"/>
                </a:cubicBez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sp>
        <p:nvSpPr>
          <p:cNvPr id="11" name="Bridge">
            <a:extLst>
              <a:ext uri="{FF2B5EF4-FFF2-40B4-BE49-F238E27FC236}">
                <a16:creationId xmlns:a16="http://schemas.microsoft.com/office/drawing/2014/main" id="{C60E7599-38ED-1E4B-AC88-E07EBF40BE62}"/>
              </a:ext>
            </a:extLst>
          </p:cNvPr>
          <p:cNvSpPr/>
          <p:nvPr/>
        </p:nvSpPr>
        <p:spPr>
          <a:xfrm>
            <a:off x="10764697" y="5393401"/>
            <a:ext cx="864847" cy="410383"/>
          </a:xfrm>
          <a:custGeom>
            <a:avLst/>
            <a:gdLst/>
            <a:ahLst/>
            <a:cxnLst>
              <a:cxn ang="0">
                <a:pos x="wd2" y="hd2"/>
              </a:cxn>
              <a:cxn ang="5400000">
                <a:pos x="wd2" y="hd2"/>
              </a:cxn>
              <a:cxn ang="10800000">
                <a:pos x="wd2" y="hd2"/>
              </a:cxn>
              <a:cxn ang="16200000">
                <a:pos x="wd2" y="hd2"/>
              </a:cxn>
            </a:cxnLst>
            <a:rect l="0" t="0" r="r" b="b"/>
            <a:pathLst>
              <a:path w="21600" h="21600" extrusionOk="0">
                <a:moveTo>
                  <a:pt x="4956" y="0"/>
                </a:moveTo>
                <a:lnTo>
                  <a:pt x="4956" y="2631"/>
                </a:lnTo>
                <a:cubicBezTo>
                  <a:pt x="3968" y="6602"/>
                  <a:pt x="2077" y="9109"/>
                  <a:pt x="0" y="9109"/>
                </a:cubicBezTo>
                <a:lnTo>
                  <a:pt x="0" y="10065"/>
                </a:lnTo>
                <a:cubicBezTo>
                  <a:pt x="386" y="10065"/>
                  <a:pt x="766" y="9985"/>
                  <a:pt x="1136" y="9830"/>
                </a:cubicBezTo>
                <a:lnTo>
                  <a:pt x="1136" y="15386"/>
                </a:lnTo>
                <a:lnTo>
                  <a:pt x="0" y="15386"/>
                </a:lnTo>
                <a:lnTo>
                  <a:pt x="0" y="17297"/>
                </a:lnTo>
                <a:lnTo>
                  <a:pt x="4956" y="17297"/>
                </a:lnTo>
                <a:lnTo>
                  <a:pt x="4956" y="21600"/>
                </a:lnTo>
                <a:lnTo>
                  <a:pt x="5820" y="21600"/>
                </a:lnTo>
                <a:lnTo>
                  <a:pt x="5820" y="17297"/>
                </a:lnTo>
                <a:lnTo>
                  <a:pt x="15756" y="17297"/>
                </a:lnTo>
                <a:lnTo>
                  <a:pt x="15756" y="21600"/>
                </a:lnTo>
                <a:lnTo>
                  <a:pt x="16620" y="21600"/>
                </a:lnTo>
                <a:lnTo>
                  <a:pt x="16620" y="17297"/>
                </a:lnTo>
                <a:lnTo>
                  <a:pt x="21600" y="17297"/>
                </a:lnTo>
                <a:lnTo>
                  <a:pt x="21600" y="15386"/>
                </a:lnTo>
                <a:lnTo>
                  <a:pt x="20621" y="15386"/>
                </a:lnTo>
                <a:lnTo>
                  <a:pt x="20621" y="9878"/>
                </a:lnTo>
                <a:cubicBezTo>
                  <a:pt x="20942" y="9994"/>
                  <a:pt x="21268" y="10065"/>
                  <a:pt x="21600" y="10065"/>
                </a:cubicBezTo>
                <a:lnTo>
                  <a:pt x="21600" y="9109"/>
                </a:lnTo>
                <a:cubicBezTo>
                  <a:pt x="19507" y="9109"/>
                  <a:pt x="17601" y="6561"/>
                  <a:pt x="16620" y="2534"/>
                </a:cubicBezTo>
                <a:lnTo>
                  <a:pt x="16620" y="0"/>
                </a:lnTo>
                <a:lnTo>
                  <a:pt x="15756" y="0"/>
                </a:lnTo>
                <a:lnTo>
                  <a:pt x="15756" y="2631"/>
                </a:lnTo>
                <a:cubicBezTo>
                  <a:pt x="14768" y="6602"/>
                  <a:pt x="12877" y="9109"/>
                  <a:pt x="10800" y="9109"/>
                </a:cubicBezTo>
                <a:cubicBezTo>
                  <a:pt x="8707" y="9109"/>
                  <a:pt x="6801" y="6561"/>
                  <a:pt x="5820" y="2534"/>
                </a:cubicBezTo>
                <a:lnTo>
                  <a:pt x="5820" y="0"/>
                </a:lnTo>
                <a:lnTo>
                  <a:pt x="4956" y="0"/>
                </a:lnTo>
                <a:close/>
                <a:moveTo>
                  <a:pt x="5820" y="4348"/>
                </a:moveTo>
                <a:cubicBezTo>
                  <a:pt x="6082" y="5170"/>
                  <a:pt x="6382" y="5918"/>
                  <a:pt x="6715" y="6583"/>
                </a:cubicBezTo>
                <a:lnTo>
                  <a:pt x="6715" y="15386"/>
                </a:lnTo>
                <a:lnTo>
                  <a:pt x="5820" y="15386"/>
                </a:lnTo>
                <a:lnTo>
                  <a:pt x="5820" y="4348"/>
                </a:lnTo>
                <a:close/>
                <a:moveTo>
                  <a:pt x="16620" y="4348"/>
                </a:moveTo>
                <a:cubicBezTo>
                  <a:pt x="16916" y="5277"/>
                  <a:pt x="17261" y="6113"/>
                  <a:pt x="17646" y="6840"/>
                </a:cubicBezTo>
                <a:lnTo>
                  <a:pt x="17646" y="15386"/>
                </a:lnTo>
                <a:lnTo>
                  <a:pt x="16620" y="15386"/>
                </a:lnTo>
                <a:lnTo>
                  <a:pt x="16620" y="4348"/>
                </a:lnTo>
                <a:close/>
                <a:moveTo>
                  <a:pt x="4956" y="4422"/>
                </a:moveTo>
                <a:lnTo>
                  <a:pt x="4956" y="15386"/>
                </a:lnTo>
                <a:lnTo>
                  <a:pt x="4111" y="15386"/>
                </a:lnTo>
                <a:lnTo>
                  <a:pt x="4111" y="6531"/>
                </a:lnTo>
                <a:cubicBezTo>
                  <a:pt x="4423" y="5899"/>
                  <a:pt x="4707" y="5194"/>
                  <a:pt x="4956" y="4422"/>
                </a:cubicBezTo>
                <a:close/>
                <a:moveTo>
                  <a:pt x="15756" y="4422"/>
                </a:moveTo>
                <a:lnTo>
                  <a:pt x="15756" y="15386"/>
                </a:lnTo>
                <a:lnTo>
                  <a:pt x="14941" y="15386"/>
                </a:lnTo>
                <a:lnTo>
                  <a:pt x="14941" y="6471"/>
                </a:lnTo>
                <a:cubicBezTo>
                  <a:pt x="15241" y="5855"/>
                  <a:pt x="15515" y="5169"/>
                  <a:pt x="15756" y="4422"/>
                </a:cubicBezTo>
                <a:close/>
                <a:moveTo>
                  <a:pt x="14725" y="6893"/>
                </a:moveTo>
                <a:lnTo>
                  <a:pt x="14725" y="15386"/>
                </a:lnTo>
                <a:lnTo>
                  <a:pt x="13606" y="15386"/>
                </a:lnTo>
                <a:lnTo>
                  <a:pt x="13606" y="8550"/>
                </a:lnTo>
                <a:cubicBezTo>
                  <a:pt x="14006" y="8091"/>
                  <a:pt x="14381" y="7535"/>
                  <a:pt x="14725" y="6893"/>
                </a:cubicBezTo>
                <a:close/>
                <a:moveTo>
                  <a:pt x="3895" y="6952"/>
                </a:moveTo>
                <a:lnTo>
                  <a:pt x="3895" y="15386"/>
                </a:lnTo>
                <a:lnTo>
                  <a:pt x="2685" y="15386"/>
                </a:lnTo>
                <a:lnTo>
                  <a:pt x="2685" y="8684"/>
                </a:lnTo>
                <a:cubicBezTo>
                  <a:pt x="3118" y="8214"/>
                  <a:pt x="3524" y="7635"/>
                  <a:pt x="3895" y="6952"/>
                </a:cubicBezTo>
                <a:close/>
                <a:moveTo>
                  <a:pt x="6931" y="6997"/>
                </a:moveTo>
                <a:cubicBezTo>
                  <a:pt x="7276" y="7625"/>
                  <a:pt x="7651" y="8167"/>
                  <a:pt x="8049" y="8613"/>
                </a:cubicBezTo>
                <a:lnTo>
                  <a:pt x="8049" y="15386"/>
                </a:lnTo>
                <a:lnTo>
                  <a:pt x="6931" y="15386"/>
                </a:lnTo>
                <a:lnTo>
                  <a:pt x="6931" y="6997"/>
                </a:lnTo>
                <a:close/>
                <a:moveTo>
                  <a:pt x="17862" y="7229"/>
                </a:moveTo>
                <a:cubicBezTo>
                  <a:pt x="18235" y="7870"/>
                  <a:pt x="18641" y="8417"/>
                  <a:pt x="19072" y="8852"/>
                </a:cubicBezTo>
                <a:lnTo>
                  <a:pt x="19072" y="15386"/>
                </a:lnTo>
                <a:lnTo>
                  <a:pt x="17862" y="15386"/>
                </a:lnTo>
                <a:lnTo>
                  <a:pt x="17862" y="7229"/>
                </a:lnTo>
                <a:close/>
                <a:moveTo>
                  <a:pt x="13390" y="8789"/>
                </a:moveTo>
                <a:lnTo>
                  <a:pt x="13390" y="15386"/>
                </a:lnTo>
                <a:lnTo>
                  <a:pt x="12272" y="15386"/>
                </a:lnTo>
                <a:lnTo>
                  <a:pt x="12272" y="9666"/>
                </a:lnTo>
                <a:cubicBezTo>
                  <a:pt x="12659" y="9452"/>
                  <a:pt x="13033" y="9160"/>
                  <a:pt x="13390" y="8789"/>
                </a:cubicBezTo>
                <a:close/>
                <a:moveTo>
                  <a:pt x="8265" y="8845"/>
                </a:moveTo>
                <a:cubicBezTo>
                  <a:pt x="8623" y="9207"/>
                  <a:pt x="8997" y="9491"/>
                  <a:pt x="9384" y="9695"/>
                </a:cubicBezTo>
                <a:lnTo>
                  <a:pt x="9384" y="15386"/>
                </a:lnTo>
                <a:lnTo>
                  <a:pt x="8265" y="15386"/>
                </a:lnTo>
                <a:lnTo>
                  <a:pt x="8265" y="8845"/>
                </a:lnTo>
                <a:close/>
                <a:moveTo>
                  <a:pt x="2469" y="8908"/>
                </a:moveTo>
                <a:lnTo>
                  <a:pt x="2469" y="15386"/>
                </a:lnTo>
                <a:lnTo>
                  <a:pt x="1352" y="15386"/>
                </a:lnTo>
                <a:lnTo>
                  <a:pt x="1352" y="9729"/>
                </a:lnTo>
                <a:cubicBezTo>
                  <a:pt x="1738" y="9535"/>
                  <a:pt x="2111" y="9259"/>
                  <a:pt x="2469" y="8908"/>
                </a:cubicBezTo>
                <a:close/>
                <a:moveTo>
                  <a:pt x="19288" y="9057"/>
                </a:moveTo>
                <a:cubicBezTo>
                  <a:pt x="19647" y="9383"/>
                  <a:pt x="20020" y="9633"/>
                  <a:pt x="20405" y="9804"/>
                </a:cubicBezTo>
                <a:lnTo>
                  <a:pt x="20405" y="15386"/>
                </a:lnTo>
                <a:lnTo>
                  <a:pt x="19288" y="15386"/>
                </a:lnTo>
                <a:lnTo>
                  <a:pt x="19288" y="9057"/>
                </a:lnTo>
                <a:close/>
                <a:moveTo>
                  <a:pt x="12056" y="9777"/>
                </a:moveTo>
                <a:lnTo>
                  <a:pt x="12056" y="15386"/>
                </a:lnTo>
                <a:lnTo>
                  <a:pt x="10937" y="15386"/>
                </a:lnTo>
                <a:lnTo>
                  <a:pt x="10937" y="10061"/>
                </a:lnTo>
                <a:cubicBezTo>
                  <a:pt x="11317" y="10042"/>
                  <a:pt x="11691" y="9947"/>
                  <a:pt x="12056" y="9777"/>
                </a:cubicBezTo>
                <a:close/>
                <a:moveTo>
                  <a:pt x="9600" y="9800"/>
                </a:moveTo>
                <a:cubicBezTo>
                  <a:pt x="9965" y="9962"/>
                  <a:pt x="10340" y="10054"/>
                  <a:pt x="10721" y="10065"/>
                </a:cubicBezTo>
                <a:lnTo>
                  <a:pt x="10721" y="15386"/>
                </a:lnTo>
                <a:lnTo>
                  <a:pt x="9600" y="15386"/>
                </a:lnTo>
                <a:lnTo>
                  <a:pt x="9600" y="9800"/>
                </a:ln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sp>
        <p:nvSpPr>
          <p:cNvPr id="12" name="Traffic Light">
            <a:extLst>
              <a:ext uri="{FF2B5EF4-FFF2-40B4-BE49-F238E27FC236}">
                <a16:creationId xmlns:a16="http://schemas.microsoft.com/office/drawing/2014/main" id="{2CC6F4AD-14C8-D84E-EEDC-004F9EAA2AA5}"/>
              </a:ext>
            </a:extLst>
          </p:cNvPr>
          <p:cNvSpPr/>
          <p:nvPr/>
        </p:nvSpPr>
        <p:spPr>
          <a:xfrm>
            <a:off x="9816959" y="5368219"/>
            <a:ext cx="223598" cy="410383"/>
          </a:xfrm>
          <a:custGeom>
            <a:avLst/>
            <a:gdLst/>
            <a:ahLst/>
            <a:cxnLst>
              <a:cxn ang="0">
                <a:pos x="wd2" y="hd2"/>
              </a:cxn>
              <a:cxn ang="5400000">
                <a:pos x="wd2" y="hd2"/>
              </a:cxn>
              <a:cxn ang="10800000">
                <a:pos x="wd2" y="hd2"/>
              </a:cxn>
              <a:cxn ang="16200000">
                <a:pos x="wd2" y="hd2"/>
              </a:cxn>
            </a:cxnLst>
            <a:rect l="0" t="0" r="r" b="b"/>
            <a:pathLst>
              <a:path w="21527" h="21600" extrusionOk="0">
                <a:moveTo>
                  <a:pt x="10770" y="0"/>
                </a:moveTo>
                <a:cubicBezTo>
                  <a:pt x="9575" y="0"/>
                  <a:pt x="8607" y="355"/>
                  <a:pt x="8607" y="792"/>
                </a:cubicBezTo>
                <a:lnTo>
                  <a:pt x="5248" y="792"/>
                </a:lnTo>
                <a:cubicBezTo>
                  <a:pt x="4928" y="792"/>
                  <a:pt x="4666" y="943"/>
                  <a:pt x="4666" y="1126"/>
                </a:cubicBezTo>
                <a:lnTo>
                  <a:pt x="4666" y="21266"/>
                </a:lnTo>
                <a:cubicBezTo>
                  <a:pt x="4666" y="21450"/>
                  <a:pt x="4928" y="21600"/>
                  <a:pt x="5248" y="21600"/>
                </a:cubicBezTo>
                <a:lnTo>
                  <a:pt x="16203" y="21600"/>
                </a:lnTo>
                <a:cubicBezTo>
                  <a:pt x="16523" y="21600"/>
                  <a:pt x="16788" y="21450"/>
                  <a:pt x="16788" y="21266"/>
                </a:cubicBezTo>
                <a:lnTo>
                  <a:pt x="16788" y="1126"/>
                </a:lnTo>
                <a:cubicBezTo>
                  <a:pt x="16779" y="943"/>
                  <a:pt x="16523" y="792"/>
                  <a:pt x="16203" y="792"/>
                </a:cubicBezTo>
                <a:lnTo>
                  <a:pt x="12932" y="792"/>
                </a:lnTo>
                <a:cubicBezTo>
                  <a:pt x="12932" y="355"/>
                  <a:pt x="11964" y="0"/>
                  <a:pt x="10770" y="0"/>
                </a:cubicBezTo>
                <a:close/>
                <a:moveTo>
                  <a:pt x="17529" y="2011"/>
                </a:moveTo>
                <a:lnTo>
                  <a:pt x="17529" y="6430"/>
                </a:lnTo>
                <a:lnTo>
                  <a:pt x="19063" y="6430"/>
                </a:lnTo>
                <a:cubicBezTo>
                  <a:pt x="19175" y="6430"/>
                  <a:pt x="19269" y="6387"/>
                  <a:pt x="19306" y="6327"/>
                </a:cubicBezTo>
                <a:lnTo>
                  <a:pt x="21516" y="2195"/>
                </a:lnTo>
                <a:cubicBezTo>
                  <a:pt x="21563" y="2103"/>
                  <a:pt x="21451" y="2011"/>
                  <a:pt x="21281" y="2011"/>
                </a:cubicBezTo>
                <a:lnTo>
                  <a:pt x="17529" y="2011"/>
                </a:lnTo>
                <a:close/>
                <a:moveTo>
                  <a:pt x="237" y="2023"/>
                </a:moveTo>
                <a:cubicBezTo>
                  <a:pt x="77" y="2018"/>
                  <a:pt x="-36" y="2108"/>
                  <a:pt x="11" y="2200"/>
                </a:cubicBezTo>
                <a:lnTo>
                  <a:pt x="2221" y="6332"/>
                </a:lnTo>
                <a:cubicBezTo>
                  <a:pt x="2249" y="6392"/>
                  <a:pt x="2353" y="6435"/>
                  <a:pt x="2456" y="6435"/>
                </a:cubicBezTo>
                <a:lnTo>
                  <a:pt x="3905" y="6435"/>
                </a:lnTo>
                <a:lnTo>
                  <a:pt x="3905" y="2023"/>
                </a:lnTo>
                <a:lnTo>
                  <a:pt x="237" y="2023"/>
                </a:lnTo>
                <a:close/>
                <a:moveTo>
                  <a:pt x="10758" y="2347"/>
                </a:moveTo>
                <a:cubicBezTo>
                  <a:pt x="12563" y="2347"/>
                  <a:pt x="14032" y="3187"/>
                  <a:pt x="14032" y="4223"/>
                </a:cubicBezTo>
                <a:cubicBezTo>
                  <a:pt x="14032" y="5259"/>
                  <a:pt x="12573" y="6101"/>
                  <a:pt x="10758" y="6101"/>
                </a:cubicBezTo>
                <a:cubicBezTo>
                  <a:pt x="8952" y="6101"/>
                  <a:pt x="7487" y="5259"/>
                  <a:pt x="7487" y="4223"/>
                </a:cubicBezTo>
                <a:cubicBezTo>
                  <a:pt x="7487" y="3187"/>
                  <a:pt x="8952" y="2347"/>
                  <a:pt x="10758" y="2347"/>
                </a:cubicBezTo>
                <a:close/>
                <a:moveTo>
                  <a:pt x="237" y="8966"/>
                </a:moveTo>
                <a:cubicBezTo>
                  <a:pt x="77" y="8966"/>
                  <a:pt x="-36" y="9058"/>
                  <a:pt x="11" y="9149"/>
                </a:cubicBezTo>
                <a:lnTo>
                  <a:pt x="2221" y="13282"/>
                </a:lnTo>
                <a:cubicBezTo>
                  <a:pt x="2249" y="13341"/>
                  <a:pt x="2353" y="13385"/>
                  <a:pt x="2456" y="13385"/>
                </a:cubicBezTo>
                <a:lnTo>
                  <a:pt x="3905" y="13385"/>
                </a:lnTo>
                <a:lnTo>
                  <a:pt x="3905" y="8966"/>
                </a:lnTo>
                <a:lnTo>
                  <a:pt x="237" y="8966"/>
                </a:lnTo>
                <a:close/>
                <a:moveTo>
                  <a:pt x="17529" y="8966"/>
                </a:moveTo>
                <a:lnTo>
                  <a:pt x="17529" y="13379"/>
                </a:lnTo>
                <a:lnTo>
                  <a:pt x="19063" y="13379"/>
                </a:lnTo>
                <a:cubicBezTo>
                  <a:pt x="19175" y="13379"/>
                  <a:pt x="19269" y="13336"/>
                  <a:pt x="19298" y="13277"/>
                </a:cubicBezTo>
                <a:lnTo>
                  <a:pt x="21508" y="9144"/>
                </a:lnTo>
                <a:cubicBezTo>
                  <a:pt x="21564" y="9058"/>
                  <a:pt x="21451" y="8966"/>
                  <a:pt x="21281" y="8966"/>
                </a:cubicBezTo>
                <a:lnTo>
                  <a:pt x="17529" y="8966"/>
                </a:lnTo>
                <a:close/>
                <a:moveTo>
                  <a:pt x="10758" y="9294"/>
                </a:moveTo>
                <a:cubicBezTo>
                  <a:pt x="12563" y="9294"/>
                  <a:pt x="14032" y="10137"/>
                  <a:pt x="14032" y="11173"/>
                </a:cubicBezTo>
                <a:cubicBezTo>
                  <a:pt x="14032" y="12208"/>
                  <a:pt x="12573" y="13049"/>
                  <a:pt x="10758" y="13049"/>
                </a:cubicBezTo>
                <a:cubicBezTo>
                  <a:pt x="8952" y="13049"/>
                  <a:pt x="7487" y="12208"/>
                  <a:pt x="7487" y="11173"/>
                </a:cubicBezTo>
                <a:cubicBezTo>
                  <a:pt x="7487" y="10137"/>
                  <a:pt x="8952" y="9294"/>
                  <a:pt x="10758" y="9294"/>
                </a:cubicBezTo>
                <a:close/>
                <a:moveTo>
                  <a:pt x="17529" y="15915"/>
                </a:moveTo>
                <a:lnTo>
                  <a:pt x="17529" y="20327"/>
                </a:lnTo>
                <a:lnTo>
                  <a:pt x="19063" y="20327"/>
                </a:lnTo>
                <a:cubicBezTo>
                  <a:pt x="19175" y="20327"/>
                  <a:pt x="19269" y="20284"/>
                  <a:pt x="19298" y="20224"/>
                </a:cubicBezTo>
                <a:lnTo>
                  <a:pt x="21508" y="16092"/>
                </a:lnTo>
                <a:cubicBezTo>
                  <a:pt x="21564" y="16006"/>
                  <a:pt x="21451" y="15915"/>
                  <a:pt x="21281" y="15915"/>
                </a:cubicBezTo>
                <a:lnTo>
                  <a:pt x="17529" y="15915"/>
                </a:lnTo>
                <a:close/>
                <a:moveTo>
                  <a:pt x="237" y="15920"/>
                </a:moveTo>
                <a:cubicBezTo>
                  <a:pt x="77" y="15915"/>
                  <a:pt x="-36" y="16005"/>
                  <a:pt x="11" y="16097"/>
                </a:cubicBezTo>
                <a:lnTo>
                  <a:pt x="2221" y="20231"/>
                </a:lnTo>
                <a:cubicBezTo>
                  <a:pt x="2249" y="20290"/>
                  <a:pt x="2353" y="20332"/>
                  <a:pt x="2456" y="20332"/>
                </a:cubicBezTo>
                <a:lnTo>
                  <a:pt x="3905" y="20332"/>
                </a:lnTo>
                <a:lnTo>
                  <a:pt x="3905" y="15920"/>
                </a:lnTo>
                <a:lnTo>
                  <a:pt x="237" y="15920"/>
                </a:lnTo>
                <a:close/>
                <a:moveTo>
                  <a:pt x="10758" y="16244"/>
                </a:moveTo>
                <a:cubicBezTo>
                  <a:pt x="12563" y="16244"/>
                  <a:pt x="14032" y="17084"/>
                  <a:pt x="14032" y="18120"/>
                </a:cubicBezTo>
                <a:cubicBezTo>
                  <a:pt x="14032" y="19161"/>
                  <a:pt x="12573" y="19998"/>
                  <a:pt x="10758" y="19998"/>
                </a:cubicBezTo>
                <a:cubicBezTo>
                  <a:pt x="8952" y="19998"/>
                  <a:pt x="7487" y="19156"/>
                  <a:pt x="7487" y="18120"/>
                </a:cubicBezTo>
                <a:cubicBezTo>
                  <a:pt x="7487" y="17084"/>
                  <a:pt x="8952" y="16244"/>
                  <a:pt x="10758" y="16244"/>
                </a:cubicBez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pic>
        <p:nvPicPr>
          <p:cNvPr id="3074" name="Picture 2" descr="Kinshasa's traffic cops run an extortion scheme generating five times more  revenue than fines">
            <a:extLst>
              <a:ext uri="{FF2B5EF4-FFF2-40B4-BE49-F238E27FC236}">
                <a16:creationId xmlns:a16="http://schemas.microsoft.com/office/drawing/2014/main" id="{9346AB04-D5DD-7EDD-D909-A2F3F9A3619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89158" y="4494530"/>
            <a:ext cx="4678279" cy="2304418"/>
          </a:xfrm>
          <a:prstGeom prst="rect">
            <a:avLst/>
          </a:prstGeom>
          <a:noFill/>
          <a:extLst>
            <a:ext uri="{909E8E84-426E-40DD-AFC4-6F175D3DCCD1}">
              <a14:hiddenFill xmlns:a14="http://schemas.microsoft.com/office/drawing/2010/main">
                <a:solidFill>
                  <a:srgbClr val="FFFFFF"/>
                </a:solidFill>
              </a14:hiddenFill>
            </a:ext>
          </a:extLst>
        </p:spPr>
      </p:pic>
      <p:sp>
        <p:nvSpPr>
          <p:cNvPr id="13" name="Textfeld 12">
            <a:extLst>
              <a:ext uri="{FF2B5EF4-FFF2-40B4-BE49-F238E27FC236}">
                <a16:creationId xmlns:a16="http://schemas.microsoft.com/office/drawing/2014/main" id="{CB81D7AF-53A0-1673-62FE-B275977C93FC}"/>
              </a:ext>
            </a:extLst>
          </p:cNvPr>
          <p:cNvSpPr txBox="1"/>
          <p:nvPr/>
        </p:nvSpPr>
        <p:spPr>
          <a:xfrm>
            <a:off x="1309459" y="5696953"/>
            <a:ext cx="2179699" cy="369332"/>
          </a:xfrm>
          <a:prstGeom prst="rect">
            <a:avLst/>
          </a:prstGeom>
          <a:noFill/>
        </p:spPr>
        <p:txBody>
          <a:bodyPr wrap="none" rtlCol="0">
            <a:spAutoFit/>
          </a:bodyPr>
          <a:lstStyle/>
          <a:p>
            <a:r>
              <a:rPr lang="de-DE" dirty="0"/>
              <a:t>Kinshasa-</a:t>
            </a:r>
            <a:r>
              <a:rPr lang="de-DE" dirty="0" err="1"/>
              <a:t>DR.Congo</a:t>
            </a:r>
            <a:endParaRPr lang="de-DE" dirty="0"/>
          </a:p>
        </p:txBody>
      </p:sp>
    </p:spTree>
    <p:extLst>
      <p:ext uri="{BB962C8B-B14F-4D97-AF65-F5344CB8AC3E}">
        <p14:creationId xmlns:p14="http://schemas.microsoft.com/office/powerpoint/2010/main" val="261540072"/>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54E328-02FA-1AD5-AC81-D8B4951DF6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756A56-9DAB-7626-8F6A-C2A5F62B1900}"/>
              </a:ext>
            </a:extLst>
          </p:cNvPr>
          <p:cNvSpPr>
            <a:spLocks noGrp="1"/>
          </p:cNvSpPr>
          <p:nvPr>
            <p:ph type="title"/>
          </p:nvPr>
        </p:nvSpPr>
        <p:spPr>
          <a:xfrm>
            <a:off x="603252" y="539751"/>
            <a:ext cx="8977627" cy="717551"/>
          </a:xfrm>
        </p:spPr>
        <p:txBody>
          <a:bodyPr/>
          <a:lstStyle/>
          <a:p>
            <a:r>
              <a:rPr lang="en-US" dirty="0"/>
              <a:t>Aperçu des systèmes de transport</a:t>
            </a:r>
            <a:endParaRPr lang="pl-PL" b="1" dirty="0"/>
          </a:p>
        </p:txBody>
      </p:sp>
      <p:sp>
        <p:nvSpPr>
          <p:cNvPr id="3" name="Text Placeholder 2">
            <a:extLst>
              <a:ext uri="{FF2B5EF4-FFF2-40B4-BE49-F238E27FC236}">
                <a16:creationId xmlns:a16="http://schemas.microsoft.com/office/drawing/2014/main" id="{5017D209-2265-88BE-CED4-B8421BA7998B}"/>
              </a:ext>
            </a:extLst>
          </p:cNvPr>
          <p:cNvSpPr>
            <a:spLocks noGrp="1"/>
          </p:cNvSpPr>
          <p:nvPr>
            <p:ph type="body" sz="half" idx="1"/>
          </p:nvPr>
        </p:nvSpPr>
        <p:spPr>
          <a:xfrm>
            <a:off x="438150" y="1348610"/>
            <a:ext cx="10488079" cy="5059521"/>
          </a:xfrm>
        </p:spPr>
        <p:txBody>
          <a:bodyPr>
            <a:normAutofit/>
          </a:bodyPr>
          <a:lstStyle/>
          <a:p>
            <a:pPr>
              <a:buFont typeface="Wingdings" panose="05000000000000000000" pitchFamily="2" charset="2"/>
              <a:buChar char="§"/>
            </a:pPr>
            <a:r>
              <a:rPr lang="en-US" b="1" dirty="0"/>
              <a:t>Pourquoi les systèmes de transport sont-ils importants ?</a:t>
            </a:r>
          </a:p>
          <a:p>
            <a:pPr marL="457200" lvl="1" indent="0">
              <a:buNone/>
            </a:pPr>
            <a:r>
              <a:rPr lang="en-US" dirty="0"/>
              <a:t>Le transport permet :</a:t>
            </a:r>
          </a:p>
          <a:p>
            <a:pPr lvl="2">
              <a:buFont typeface="Wingdings" panose="05000000000000000000" pitchFamily="2" charset="2"/>
              <a:buChar char="§"/>
            </a:pPr>
            <a:r>
              <a:rPr lang="en-US" dirty="0"/>
              <a:t>Mobilité et accès</a:t>
            </a:r>
          </a:p>
          <a:p>
            <a:pPr lvl="2">
              <a:buFont typeface="Wingdings" panose="05000000000000000000" pitchFamily="2" charset="2"/>
              <a:buChar char="§"/>
            </a:pPr>
            <a:r>
              <a:rPr lang="en-US" dirty="0"/>
              <a:t>Croissance économique</a:t>
            </a:r>
          </a:p>
          <a:p>
            <a:pPr lvl="2">
              <a:buFont typeface="Wingdings" panose="05000000000000000000" pitchFamily="2" charset="2"/>
              <a:buChar char="§"/>
            </a:pPr>
            <a:r>
              <a:rPr lang="en-US" dirty="0"/>
              <a:t>Connectivité sociale</a:t>
            </a:r>
          </a:p>
          <a:p>
            <a:pPr lvl="2">
              <a:buFont typeface="Wingdings" panose="05000000000000000000" pitchFamily="2" charset="2"/>
              <a:buChar char="§"/>
            </a:pPr>
            <a:r>
              <a:rPr lang="en-US" dirty="0"/>
              <a:t>Accès à la santé et à l’éducation</a:t>
            </a:r>
          </a:p>
          <a:p>
            <a:pPr lvl="2">
              <a:buFont typeface="Wingdings" panose="05000000000000000000" pitchFamily="2" charset="2"/>
              <a:buChar char="§"/>
            </a:pPr>
            <a:r>
              <a:rPr lang="en-US" dirty="0"/>
              <a:t>Commerce et intégration régionale</a:t>
            </a:r>
          </a:p>
        </p:txBody>
      </p:sp>
      <p:sp>
        <p:nvSpPr>
          <p:cNvPr id="4" name="Bicycle">
            <a:extLst>
              <a:ext uri="{FF2B5EF4-FFF2-40B4-BE49-F238E27FC236}">
                <a16:creationId xmlns:a16="http://schemas.microsoft.com/office/drawing/2014/main" id="{7AFDC137-ABB2-4416-0E3B-5506F2CF08F3}"/>
              </a:ext>
            </a:extLst>
          </p:cNvPr>
          <p:cNvSpPr/>
          <p:nvPr/>
        </p:nvSpPr>
        <p:spPr>
          <a:xfrm>
            <a:off x="9600473" y="4294424"/>
            <a:ext cx="753219" cy="463834"/>
          </a:xfrm>
          <a:custGeom>
            <a:avLst/>
            <a:gdLst/>
            <a:ahLst/>
            <a:cxnLst>
              <a:cxn ang="0">
                <a:pos x="wd2" y="hd2"/>
              </a:cxn>
              <a:cxn ang="5400000">
                <a:pos x="wd2" y="hd2"/>
              </a:cxn>
              <a:cxn ang="10800000">
                <a:pos x="wd2" y="hd2"/>
              </a:cxn>
              <a:cxn ang="16200000">
                <a:pos x="wd2" y="hd2"/>
              </a:cxn>
            </a:cxnLst>
            <a:rect l="0" t="0" r="r" b="b"/>
            <a:pathLst>
              <a:path w="21600" h="21600" extrusionOk="0">
                <a:moveTo>
                  <a:pt x="5981" y="0"/>
                </a:moveTo>
                <a:cubicBezTo>
                  <a:pt x="5318" y="0"/>
                  <a:pt x="5251" y="421"/>
                  <a:pt x="5251" y="703"/>
                </a:cubicBezTo>
                <a:cubicBezTo>
                  <a:pt x="5251" y="1625"/>
                  <a:pt x="5818" y="2076"/>
                  <a:pt x="6373" y="2076"/>
                </a:cubicBezTo>
                <a:cubicBezTo>
                  <a:pt x="6629" y="2076"/>
                  <a:pt x="6830" y="1948"/>
                  <a:pt x="7020" y="1800"/>
                </a:cubicBezTo>
                <a:lnTo>
                  <a:pt x="7662" y="5321"/>
                </a:lnTo>
                <a:lnTo>
                  <a:pt x="6272" y="8626"/>
                </a:lnTo>
                <a:cubicBezTo>
                  <a:pt x="5644" y="7964"/>
                  <a:pt x="4905" y="7581"/>
                  <a:pt x="4114" y="7581"/>
                </a:cubicBezTo>
                <a:cubicBezTo>
                  <a:pt x="1846" y="7581"/>
                  <a:pt x="0" y="10723"/>
                  <a:pt x="0" y="14589"/>
                </a:cubicBezTo>
                <a:cubicBezTo>
                  <a:pt x="0" y="18455"/>
                  <a:pt x="1846" y="21600"/>
                  <a:pt x="4114" y="21600"/>
                </a:cubicBezTo>
                <a:cubicBezTo>
                  <a:pt x="5794" y="21600"/>
                  <a:pt x="7240" y="19876"/>
                  <a:pt x="7879" y="17411"/>
                </a:cubicBezTo>
                <a:cubicBezTo>
                  <a:pt x="8424" y="17540"/>
                  <a:pt x="8902" y="17653"/>
                  <a:pt x="9213" y="17727"/>
                </a:cubicBezTo>
                <a:lnTo>
                  <a:pt x="9066" y="18608"/>
                </a:lnTo>
                <a:lnTo>
                  <a:pt x="8636" y="18608"/>
                </a:lnTo>
                <a:lnTo>
                  <a:pt x="8636" y="19403"/>
                </a:lnTo>
                <a:lnTo>
                  <a:pt x="9935" y="19403"/>
                </a:lnTo>
                <a:lnTo>
                  <a:pt x="9935" y="18608"/>
                </a:lnTo>
                <a:lnTo>
                  <a:pt x="9518" y="18608"/>
                </a:lnTo>
                <a:lnTo>
                  <a:pt x="9653" y="17802"/>
                </a:lnTo>
                <a:cubicBezTo>
                  <a:pt x="9727" y="17820"/>
                  <a:pt x="9803" y="17828"/>
                  <a:pt x="9881" y="17828"/>
                </a:cubicBezTo>
                <a:cubicBezTo>
                  <a:pt x="10814" y="17828"/>
                  <a:pt x="11572" y="16536"/>
                  <a:pt x="11572" y="14946"/>
                </a:cubicBezTo>
                <a:cubicBezTo>
                  <a:pt x="11572" y="14521"/>
                  <a:pt x="11518" y="14115"/>
                  <a:pt x="11420" y="13751"/>
                </a:cubicBezTo>
                <a:lnTo>
                  <a:pt x="15558" y="6835"/>
                </a:lnTo>
                <a:lnTo>
                  <a:pt x="15786" y="8209"/>
                </a:lnTo>
                <a:cubicBezTo>
                  <a:pt x="14363" y="9313"/>
                  <a:pt x="13372" y="11755"/>
                  <a:pt x="13372" y="14589"/>
                </a:cubicBezTo>
                <a:cubicBezTo>
                  <a:pt x="13372" y="18455"/>
                  <a:pt x="15217" y="21600"/>
                  <a:pt x="17486" y="21600"/>
                </a:cubicBezTo>
                <a:cubicBezTo>
                  <a:pt x="19754" y="21600"/>
                  <a:pt x="21600" y="18455"/>
                  <a:pt x="21600" y="14589"/>
                </a:cubicBezTo>
                <a:cubicBezTo>
                  <a:pt x="21600" y="10723"/>
                  <a:pt x="19754" y="7581"/>
                  <a:pt x="17486" y="7581"/>
                </a:cubicBezTo>
                <a:cubicBezTo>
                  <a:pt x="17110" y="7581"/>
                  <a:pt x="16746" y="7667"/>
                  <a:pt x="16399" y="7829"/>
                </a:cubicBezTo>
                <a:lnTo>
                  <a:pt x="15517" y="2545"/>
                </a:lnTo>
                <a:lnTo>
                  <a:pt x="16732" y="2545"/>
                </a:lnTo>
                <a:cubicBezTo>
                  <a:pt x="17076" y="2545"/>
                  <a:pt x="17388" y="2942"/>
                  <a:pt x="17457" y="3516"/>
                </a:cubicBezTo>
                <a:cubicBezTo>
                  <a:pt x="17535" y="4166"/>
                  <a:pt x="17308" y="4752"/>
                  <a:pt x="16976" y="4938"/>
                </a:cubicBezTo>
                <a:cubicBezTo>
                  <a:pt x="16842" y="5012"/>
                  <a:pt x="16753" y="5223"/>
                  <a:pt x="16753" y="5462"/>
                </a:cubicBezTo>
                <a:cubicBezTo>
                  <a:pt x="16753" y="5839"/>
                  <a:pt x="16970" y="6107"/>
                  <a:pt x="17180" y="5989"/>
                </a:cubicBezTo>
                <a:cubicBezTo>
                  <a:pt x="17780" y="5652"/>
                  <a:pt x="18199" y="4626"/>
                  <a:pt x="18111" y="3464"/>
                </a:cubicBezTo>
                <a:cubicBezTo>
                  <a:pt x="18022" y="2287"/>
                  <a:pt x="17401" y="1437"/>
                  <a:pt x="16921" y="1437"/>
                </a:cubicBezTo>
                <a:lnTo>
                  <a:pt x="14368" y="1437"/>
                </a:lnTo>
                <a:lnTo>
                  <a:pt x="14380" y="2545"/>
                </a:lnTo>
                <a:lnTo>
                  <a:pt x="14842" y="2545"/>
                </a:lnTo>
                <a:lnTo>
                  <a:pt x="15239" y="4926"/>
                </a:lnTo>
                <a:lnTo>
                  <a:pt x="8272" y="4926"/>
                </a:lnTo>
                <a:lnTo>
                  <a:pt x="7617" y="1333"/>
                </a:lnTo>
                <a:cubicBezTo>
                  <a:pt x="7769" y="1234"/>
                  <a:pt x="7932" y="1160"/>
                  <a:pt x="8127" y="1160"/>
                </a:cubicBezTo>
                <a:lnTo>
                  <a:pt x="9190" y="1160"/>
                </a:lnTo>
                <a:cubicBezTo>
                  <a:pt x="9319" y="1160"/>
                  <a:pt x="9381" y="936"/>
                  <a:pt x="9330" y="734"/>
                </a:cubicBezTo>
                <a:cubicBezTo>
                  <a:pt x="9146" y="1"/>
                  <a:pt x="8468" y="0"/>
                  <a:pt x="8468" y="0"/>
                </a:cubicBezTo>
                <a:cubicBezTo>
                  <a:pt x="8468" y="0"/>
                  <a:pt x="6644" y="0"/>
                  <a:pt x="5981" y="0"/>
                </a:cubicBezTo>
                <a:close/>
                <a:moveTo>
                  <a:pt x="8473" y="6035"/>
                </a:moveTo>
                <a:lnTo>
                  <a:pt x="15109" y="6035"/>
                </a:lnTo>
                <a:lnTo>
                  <a:pt x="11037" y="12844"/>
                </a:lnTo>
                <a:cubicBezTo>
                  <a:pt x="10907" y="12638"/>
                  <a:pt x="10758" y="12465"/>
                  <a:pt x="10596" y="12335"/>
                </a:cubicBezTo>
                <a:lnTo>
                  <a:pt x="10780" y="11241"/>
                </a:lnTo>
                <a:lnTo>
                  <a:pt x="11271" y="11241"/>
                </a:lnTo>
                <a:lnTo>
                  <a:pt x="11271" y="10446"/>
                </a:lnTo>
                <a:lnTo>
                  <a:pt x="9972" y="10446"/>
                </a:lnTo>
                <a:lnTo>
                  <a:pt x="9972" y="11241"/>
                </a:lnTo>
                <a:lnTo>
                  <a:pt x="10329" y="11241"/>
                </a:lnTo>
                <a:lnTo>
                  <a:pt x="10183" y="12110"/>
                </a:lnTo>
                <a:cubicBezTo>
                  <a:pt x="10085" y="12080"/>
                  <a:pt x="9984" y="12061"/>
                  <a:pt x="9881" y="12061"/>
                </a:cubicBezTo>
                <a:cubicBezTo>
                  <a:pt x="9859" y="12061"/>
                  <a:pt x="9751" y="12072"/>
                  <a:pt x="9578" y="12090"/>
                </a:cubicBezTo>
                <a:lnTo>
                  <a:pt x="8473" y="6035"/>
                </a:lnTo>
                <a:close/>
                <a:moveTo>
                  <a:pt x="7904" y="6645"/>
                </a:moveTo>
                <a:lnTo>
                  <a:pt x="8911" y="12159"/>
                </a:lnTo>
                <a:cubicBezTo>
                  <a:pt x="8639" y="12188"/>
                  <a:pt x="8326" y="12221"/>
                  <a:pt x="7994" y="12257"/>
                </a:cubicBezTo>
                <a:cubicBezTo>
                  <a:pt x="7752" y="11093"/>
                  <a:pt x="7334" y="10070"/>
                  <a:pt x="6796" y="9280"/>
                </a:cubicBezTo>
                <a:lnTo>
                  <a:pt x="7904" y="6645"/>
                </a:lnTo>
                <a:close/>
                <a:moveTo>
                  <a:pt x="4114" y="8687"/>
                </a:moveTo>
                <a:cubicBezTo>
                  <a:pt x="4764" y="8687"/>
                  <a:pt x="5373" y="8995"/>
                  <a:pt x="5893" y="9527"/>
                </a:cubicBezTo>
                <a:lnTo>
                  <a:pt x="4584" y="12634"/>
                </a:lnTo>
                <a:cubicBezTo>
                  <a:pt x="4288" y="12667"/>
                  <a:pt x="4109" y="12686"/>
                  <a:pt x="4109" y="12686"/>
                </a:cubicBezTo>
                <a:cubicBezTo>
                  <a:pt x="3496" y="12691"/>
                  <a:pt x="2997" y="13543"/>
                  <a:pt x="2997" y="14589"/>
                </a:cubicBezTo>
                <a:cubicBezTo>
                  <a:pt x="2997" y="15507"/>
                  <a:pt x="3381" y="16277"/>
                  <a:pt x="3889" y="16455"/>
                </a:cubicBezTo>
                <a:cubicBezTo>
                  <a:pt x="3930" y="16469"/>
                  <a:pt x="5660" y="16882"/>
                  <a:pt x="7205" y="17249"/>
                </a:cubicBezTo>
                <a:cubicBezTo>
                  <a:pt x="6633" y="19172"/>
                  <a:pt x="5463" y="20494"/>
                  <a:pt x="4114" y="20494"/>
                </a:cubicBezTo>
                <a:cubicBezTo>
                  <a:pt x="2204" y="20494"/>
                  <a:pt x="649" y="17844"/>
                  <a:pt x="649" y="14589"/>
                </a:cubicBezTo>
                <a:cubicBezTo>
                  <a:pt x="649" y="11334"/>
                  <a:pt x="2204" y="8687"/>
                  <a:pt x="4114" y="8687"/>
                </a:cubicBezTo>
                <a:close/>
                <a:moveTo>
                  <a:pt x="17486" y="8687"/>
                </a:moveTo>
                <a:cubicBezTo>
                  <a:pt x="19396" y="8687"/>
                  <a:pt x="20950" y="11334"/>
                  <a:pt x="20949" y="14589"/>
                </a:cubicBezTo>
                <a:cubicBezTo>
                  <a:pt x="20949" y="17844"/>
                  <a:pt x="19396" y="20494"/>
                  <a:pt x="17486" y="20494"/>
                </a:cubicBezTo>
                <a:cubicBezTo>
                  <a:pt x="15575" y="20494"/>
                  <a:pt x="14020" y="17844"/>
                  <a:pt x="14020" y="14589"/>
                </a:cubicBezTo>
                <a:cubicBezTo>
                  <a:pt x="14020" y="12262"/>
                  <a:pt x="14816" y="10246"/>
                  <a:pt x="15967" y="9286"/>
                </a:cubicBezTo>
                <a:lnTo>
                  <a:pt x="16406" y="11920"/>
                </a:lnTo>
                <a:cubicBezTo>
                  <a:pt x="16436" y="12122"/>
                  <a:pt x="16790" y="14404"/>
                  <a:pt x="17692" y="15438"/>
                </a:cubicBezTo>
                <a:lnTo>
                  <a:pt x="18055" y="14520"/>
                </a:lnTo>
                <a:cubicBezTo>
                  <a:pt x="17342" y="13701"/>
                  <a:pt x="17039" y="11666"/>
                  <a:pt x="17036" y="11646"/>
                </a:cubicBezTo>
                <a:lnTo>
                  <a:pt x="16577" y="8894"/>
                </a:lnTo>
                <a:cubicBezTo>
                  <a:pt x="16867" y="8760"/>
                  <a:pt x="17171" y="8687"/>
                  <a:pt x="17486" y="8687"/>
                </a:cubicBezTo>
                <a:close/>
                <a:moveTo>
                  <a:pt x="6415" y="10184"/>
                </a:moveTo>
                <a:cubicBezTo>
                  <a:pt x="6803" y="10772"/>
                  <a:pt x="7112" y="11504"/>
                  <a:pt x="7314" y="12332"/>
                </a:cubicBezTo>
                <a:cubicBezTo>
                  <a:pt x="6660" y="12403"/>
                  <a:pt x="5985" y="12480"/>
                  <a:pt x="5424" y="12542"/>
                </a:cubicBezTo>
                <a:lnTo>
                  <a:pt x="6415" y="10184"/>
                </a:lnTo>
                <a:close/>
                <a:moveTo>
                  <a:pt x="8776" y="12764"/>
                </a:moveTo>
                <a:cubicBezTo>
                  <a:pt x="8525" y="13134"/>
                  <a:pt x="8338" y="13628"/>
                  <a:pt x="8249" y="14189"/>
                </a:cubicBezTo>
                <a:lnTo>
                  <a:pt x="8222" y="14189"/>
                </a:lnTo>
                <a:cubicBezTo>
                  <a:pt x="8206" y="13725"/>
                  <a:pt x="8164" y="13271"/>
                  <a:pt x="8098" y="12836"/>
                </a:cubicBezTo>
                <a:lnTo>
                  <a:pt x="8776" y="12764"/>
                </a:lnTo>
                <a:close/>
                <a:moveTo>
                  <a:pt x="9881" y="12767"/>
                </a:moveTo>
                <a:cubicBezTo>
                  <a:pt x="10586" y="12767"/>
                  <a:pt x="11160" y="13745"/>
                  <a:pt x="11160" y="14946"/>
                </a:cubicBezTo>
                <a:cubicBezTo>
                  <a:pt x="11160" y="16148"/>
                  <a:pt x="10586" y="17123"/>
                  <a:pt x="9881" y="17123"/>
                </a:cubicBezTo>
                <a:cubicBezTo>
                  <a:pt x="9843" y="17123"/>
                  <a:pt x="9805" y="17120"/>
                  <a:pt x="9768" y="17114"/>
                </a:cubicBezTo>
                <a:lnTo>
                  <a:pt x="10134" y="14932"/>
                </a:lnTo>
                <a:cubicBezTo>
                  <a:pt x="10167" y="14736"/>
                  <a:pt x="10101" y="14530"/>
                  <a:pt x="9986" y="14474"/>
                </a:cubicBezTo>
                <a:cubicBezTo>
                  <a:pt x="9871" y="14418"/>
                  <a:pt x="9750" y="14531"/>
                  <a:pt x="9717" y="14727"/>
                </a:cubicBezTo>
                <a:lnTo>
                  <a:pt x="9349" y="16927"/>
                </a:lnTo>
                <a:cubicBezTo>
                  <a:pt x="8908" y="16582"/>
                  <a:pt x="8602" y="15824"/>
                  <a:pt x="8602" y="14946"/>
                </a:cubicBezTo>
                <a:cubicBezTo>
                  <a:pt x="8602" y="13745"/>
                  <a:pt x="9176" y="12767"/>
                  <a:pt x="9881" y="12767"/>
                </a:cubicBezTo>
                <a:close/>
                <a:moveTo>
                  <a:pt x="7434" y="12905"/>
                </a:moveTo>
                <a:cubicBezTo>
                  <a:pt x="7505" y="13308"/>
                  <a:pt x="7549" y="13729"/>
                  <a:pt x="7568" y="14163"/>
                </a:cubicBezTo>
                <a:lnTo>
                  <a:pt x="4783" y="14059"/>
                </a:lnTo>
                <a:lnTo>
                  <a:pt x="5169" y="13144"/>
                </a:lnTo>
                <a:lnTo>
                  <a:pt x="7434" y="12905"/>
                </a:lnTo>
                <a:close/>
                <a:moveTo>
                  <a:pt x="4332" y="13233"/>
                </a:moveTo>
                <a:lnTo>
                  <a:pt x="3538" y="15122"/>
                </a:lnTo>
                <a:lnTo>
                  <a:pt x="4819" y="15168"/>
                </a:lnTo>
                <a:cubicBezTo>
                  <a:pt x="4692" y="15614"/>
                  <a:pt x="4424" y="15925"/>
                  <a:pt x="4114" y="15925"/>
                </a:cubicBezTo>
                <a:cubicBezTo>
                  <a:pt x="3682" y="15925"/>
                  <a:pt x="3330" y="15325"/>
                  <a:pt x="3330" y="14589"/>
                </a:cubicBezTo>
                <a:cubicBezTo>
                  <a:pt x="3330" y="13853"/>
                  <a:pt x="3683" y="13256"/>
                  <a:pt x="4114" y="13256"/>
                </a:cubicBezTo>
                <a:lnTo>
                  <a:pt x="4332" y="13233"/>
                </a:lnTo>
                <a:close/>
                <a:moveTo>
                  <a:pt x="5175" y="15182"/>
                </a:moveTo>
                <a:lnTo>
                  <a:pt x="7554" y="15271"/>
                </a:lnTo>
                <a:cubicBezTo>
                  <a:pt x="7520" y="15772"/>
                  <a:pt x="7451" y="16251"/>
                  <a:pt x="7348" y="16705"/>
                </a:cubicBezTo>
                <a:lnTo>
                  <a:pt x="4795" y="16095"/>
                </a:lnTo>
                <a:cubicBezTo>
                  <a:pt x="4970" y="15864"/>
                  <a:pt x="5105" y="15548"/>
                  <a:pt x="5175" y="15182"/>
                </a:cubicBezTo>
                <a:close/>
                <a:moveTo>
                  <a:pt x="8205" y="15335"/>
                </a:moveTo>
                <a:cubicBezTo>
                  <a:pt x="8258" y="15999"/>
                  <a:pt x="8444" y="16593"/>
                  <a:pt x="8717" y="17034"/>
                </a:cubicBezTo>
                <a:lnTo>
                  <a:pt x="8005" y="16864"/>
                </a:lnTo>
                <a:cubicBezTo>
                  <a:pt x="8104" y="16376"/>
                  <a:pt x="8172" y="15864"/>
                  <a:pt x="8205" y="15335"/>
                </a:cubicBez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Aeroplane">
            <a:extLst>
              <a:ext uri="{FF2B5EF4-FFF2-40B4-BE49-F238E27FC236}">
                <a16:creationId xmlns:a16="http://schemas.microsoft.com/office/drawing/2014/main" id="{91FF9978-BB2F-A069-5B96-DFBA7B8FCC2E}"/>
              </a:ext>
            </a:extLst>
          </p:cNvPr>
          <p:cNvSpPr/>
          <p:nvPr/>
        </p:nvSpPr>
        <p:spPr>
          <a:xfrm>
            <a:off x="9811753" y="2640069"/>
            <a:ext cx="1174693" cy="49851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516" y="11977"/>
                </a:lnTo>
                <a:lnTo>
                  <a:pt x="702" y="12478"/>
                </a:lnTo>
                <a:lnTo>
                  <a:pt x="724" y="14386"/>
                </a:lnTo>
                <a:cubicBezTo>
                  <a:pt x="724" y="14386"/>
                  <a:pt x="3631" y="18530"/>
                  <a:pt x="8428" y="19124"/>
                </a:cubicBezTo>
                <a:lnTo>
                  <a:pt x="8428" y="20110"/>
                </a:lnTo>
                <a:lnTo>
                  <a:pt x="8786" y="20110"/>
                </a:lnTo>
                <a:cubicBezTo>
                  <a:pt x="8768" y="20229"/>
                  <a:pt x="8759" y="20358"/>
                  <a:pt x="8759" y="20494"/>
                </a:cubicBezTo>
                <a:cubicBezTo>
                  <a:pt x="8759" y="21104"/>
                  <a:pt x="8958" y="21600"/>
                  <a:pt x="9205" y="21600"/>
                </a:cubicBezTo>
                <a:cubicBezTo>
                  <a:pt x="9451" y="21600"/>
                  <a:pt x="9652" y="21104"/>
                  <a:pt x="9652" y="20494"/>
                </a:cubicBezTo>
                <a:cubicBezTo>
                  <a:pt x="9652" y="20358"/>
                  <a:pt x="9641" y="20229"/>
                  <a:pt x="9623" y="20110"/>
                </a:cubicBezTo>
                <a:lnTo>
                  <a:pt x="10246" y="20110"/>
                </a:lnTo>
                <a:cubicBezTo>
                  <a:pt x="10228" y="20229"/>
                  <a:pt x="10219" y="20358"/>
                  <a:pt x="10219" y="20494"/>
                </a:cubicBezTo>
                <a:cubicBezTo>
                  <a:pt x="10219" y="21104"/>
                  <a:pt x="10418" y="21600"/>
                  <a:pt x="10665" y="21600"/>
                </a:cubicBezTo>
                <a:cubicBezTo>
                  <a:pt x="10912" y="21600"/>
                  <a:pt x="11112" y="21104"/>
                  <a:pt x="11112" y="20494"/>
                </a:cubicBezTo>
                <a:cubicBezTo>
                  <a:pt x="11112" y="20358"/>
                  <a:pt x="11102" y="20229"/>
                  <a:pt x="11084" y="20110"/>
                </a:cubicBezTo>
                <a:lnTo>
                  <a:pt x="11820" y="20110"/>
                </a:lnTo>
                <a:lnTo>
                  <a:pt x="11820" y="20740"/>
                </a:lnTo>
                <a:cubicBezTo>
                  <a:pt x="12161" y="21065"/>
                  <a:pt x="12621" y="21266"/>
                  <a:pt x="13128" y="21266"/>
                </a:cubicBezTo>
                <a:cubicBezTo>
                  <a:pt x="13635" y="21266"/>
                  <a:pt x="14094" y="21065"/>
                  <a:pt x="14435" y="20740"/>
                </a:cubicBezTo>
                <a:lnTo>
                  <a:pt x="14435" y="19195"/>
                </a:lnTo>
                <a:cubicBezTo>
                  <a:pt x="16128" y="19195"/>
                  <a:pt x="17436" y="19195"/>
                  <a:pt x="18286" y="19195"/>
                </a:cubicBezTo>
                <a:lnTo>
                  <a:pt x="18191" y="20005"/>
                </a:lnTo>
                <a:lnTo>
                  <a:pt x="18632" y="20005"/>
                </a:lnTo>
                <a:lnTo>
                  <a:pt x="18654" y="20310"/>
                </a:lnTo>
                <a:cubicBezTo>
                  <a:pt x="18582" y="20439"/>
                  <a:pt x="18534" y="20649"/>
                  <a:pt x="18534" y="20886"/>
                </a:cubicBezTo>
                <a:cubicBezTo>
                  <a:pt x="18534" y="21279"/>
                  <a:pt x="18664" y="21600"/>
                  <a:pt x="18823" y="21600"/>
                </a:cubicBezTo>
                <a:cubicBezTo>
                  <a:pt x="18982" y="21600"/>
                  <a:pt x="19110" y="21279"/>
                  <a:pt x="19110" y="20886"/>
                </a:cubicBezTo>
                <a:cubicBezTo>
                  <a:pt x="19110" y="20534"/>
                  <a:pt x="19007" y="20242"/>
                  <a:pt x="18872" y="20185"/>
                </a:cubicBezTo>
                <a:lnTo>
                  <a:pt x="18858" y="20005"/>
                </a:lnTo>
                <a:lnTo>
                  <a:pt x="19437" y="20005"/>
                </a:lnTo>
                <a:lnTo>
                  <a:pt x="19534" y="19170"/>
                </a:lnTo>
                <a:cubicBezTo>
                  <a:pt x="20554" y="18986"/>
                  <a:pt x="21600" y="17637"/>
                  <a:pt x="21600" y="16536"/>
                </a:cubicBezTo>
                <a:cubicBezTo>
                  <a:pt x="21600" y="16195"/>
                  <a:pt x="21492" y="15745"/>
                  <a:pt x="21294" y="15263"/>
                </a:cubicBezTo>
                <a:lnTo>
                  <a:pt x="20221" y="15263"/>
                </a:lnTo>
                <a:cubicBezTo>
                  <a:pt x="20164" y="15263"/>
                  <a:pt x="20113" y="15172"/>
                  <a:pt x="20096" y="15037"/>
                </a:cubicBezTo>
                <a:lnTo>
                  <a:pt x="20005" y="14311"/>
                </a:lnTo>
                <a:cubicBezTo>
                  <a:pt x="19989" y="14187"/>
                  <a:pt x="20027" y="14060"/>
                  <a:pt x="20079" y="14060"/>
                </a:cubicBezTo>
                <a:lnTo>
                  <a:pt x="20643" y="14060"/>
                </a:lnTo>
                <a:cubicBezTo>
                  <a:pt x="19887" y="12952"/>
                  <a:pt x="18737" y="11977"/>
                  <a:pt x="17379" y="11977"/>
                </a:cubicBezTo>
                <a:cubicBezTo>
                  <a:pt x="14935" y="11977"/>
                  <a:pt x="7739" y="11977"/>
                  <a:pt x="6834" y="11977"/>
                </a:cubicBezTo>
                <a:cubicBezTo>
                  <a:pt x="5929" y="11977"/>
                  <a:pt x="4255" y="10576"/>
                  <a:pt x="1381" y="0"/>
                </a:cubicBezTo>
                <a:cubicBezTo>
                  <a:pt x="770" y="0"/>
                  <a:pt x="0" y="0"/>
                  <a:pt x="0" y="0"/>
                </a:cubicBezTo>
                <a:close/>
                <a:moveTo>
                  <a:pt x="5896" y="14002"/>
                </a:moveTo>
                <a:lnTo>
                  <a:pt x="6020" y="14002"/>
                </a:lnTo>
                <a:cubicBezTo>
                  <a:pt x="6090" y="14002"/>
                  <a:pt x="6145" y="14143"/>
                  <a:pt x="6145" y="14315"/>
                </a:cubicBezTo>
                <a:lnTo>
                  <a:pt x="6145" y="14954"/>
                </a:lnTo>
                <a:cubicBezTo>
                  <a:pt x="6145" y="15126"/>
                  <a:pt x="6090" y="15263"/>
                  <a:pt x="6020" y="15263"/>
                </a:cubicBezTo>
                <a:lnTo>
                  <a:pt x="5896" y="15263"/>
                </a:lnTo>
                <a:cubicBezTo>
                  <a:pt x="5826" y="15263"/>
                  <a:pt x="5769" y="15126"/>
                  <a:pt x="5769" y="14954"/>
                </a:cubicBezTo>
                <a:lnTo>
                  <a:pt x="5769" y="14315"/>
                </a:lnTo>
                <a:cubicBezTo>
                  <a:pt x="5769" y="14143"/>
                  <a:pt x="5826" y="14002"/>
                  <a:pt x="5896" y="14002"/>
                </a:cubicBezTo>
                <a:close/>
                <a:moveTo>
                  <a:pt x="6596" y="14002"/>
                </a:moveTo>
                <a:lnTo>
                  <a:pt x="6719" y="14002"/>
                </a:lnTo>
                <a:cubicBezTo>
                  <a:pt x="6789" y="14002"/>
                  <a:pt x="6846" y="14143"/>
                  <a:pt x="6846" y="14315"/>
                </a:cubicBezTo>
                <a:lnTo>
                  <a:pt x="6846" y="14954"/>
                </a:lnTo>
                <a:cubicBezTo>
                  <a:pt x="6846" y="15126"/>
                  <a:pt x="6789" y="15263"/>
                  <a:pt x="6719" y="15263"/>
                </a:cubicBezTo>
                <a:lnTo>
                  <a:pt x="6596" y="15263"/>
                </a:lnTo>
                <a:cubicBezTo>
                  <a:pt x="6527" y="15263"/>
                  <a:pt x="6470" y="15126"/>
                  <a:pt x="6470" y="14954"/>
                </a:cubicBezTo>
                <a:lnTo>
                  <a:pt x="6470" y="14315"/>
                </a:lnTo>
                <a:cubicBezTo>
                  <a:pt x="6470" y="14143"/>
                  <a:pt x="6527" y="14002"/>
                  <a:pt x="6596" y="14002"/>
                </a:cubicBezTo>
                <a:close/>
                <a:moveTo>
                  <a:pt x="7297" y="14002"/>
                </a:moveTo>
                <a:lnTo>
                  <a:pt x="7420" y="14002"/>
                </a:lnTo>
                <a:cubicBezTo>
                  <a:pt x="7490" y="14002"/>
                  <a:pt x="7547" y="14143"/>
                  <a:pt x="7547" y="14315"/>
                </a:cubicBezTo>
                <a:lnTo>
                  <a:pt x="7547" y="14954"/>
                </a:lnTo>
                <a:cubicBezTo>
                  <a:pt x="7547" y="15126"/>
                  <a:pt x="7490" y="15263"/>
                  <a:pt x="7420" y="15263"/>
                </a:cubicBezTo>
                <a:lnTo>
                  <a:pt x="7297" y="15263"/>
                </a:lnTo>
                <a:cubicBezTo>
                  <a:pt x="7227" y="15263"/>
                  <a:pt x="7170" y="15126"/>
                  <a:pt x="7170" y="14954"/>
                </a:cubicBezTo>
                <a:lnTo>
                  <a:pt x="7170" y="14315"/>
                </a:lnTo>
                <a:cubicBezTo>
                  <a:pt x="7170" y="14143"/>
                  <a:pt x="7227" y="14002"/>
                  <a:pt x="7297" y="14002"/>
                </a:cubicBezTo>
                <a:close/>
                <a:moveTo>
                  <a:pt x="7996" y="14002"/>
                </a:moveTo>
                <a:lnTo>
                  <a:pt x="8121" y="14002"/>
                </a:lnTo>
                <a:cubicBezTo>
                  <a:pt x="8190" y="14002"/>
                  <a:pt x="8247" y="14143"/>
                  <a:pt x="8247" y="14315"/>
                </a:cubicBezTo>
                <a:lnTo>
                  <a:pt x="8247" y="14954"/>
                </a:lnTo>
                <a:cubicBezTo>
                  <a:pt x="8247" y="15126"/>
                  <a:pt x="8190" y="15263"/>
                  <a:pt x="8121" y="15263"/>
                </a:cubicBezTo>
                <a:lnTo>
                  <a:pt x="7996" y="15263"/>
                </a:lnTo>
                <a:cubicBezTo>
                  <a:pt x="7926" y="15263"/>
                  <a:pt x="7871" y="15126"/>
                  <a:pt x="7871" y="14954"/>
                </a:cubicBezTo>
                <a:lnTo>
                  <a:pt x="7871" y="14315"/>
                </a:lnTo>
                <a:cubicBezTo>
                  <a:pt x="7871" y="14143"/>
                  <a:pt x="7926" y="14002"/>
                  <a:pt x="7996" y="14002"/>
                </a:cubicBezTo>
                <a:close/>
                <a:moveTo>
                  <a:pt x="8696" y="14002"/>
                </a:moveTo>
                <a:lnTo>
                  <a:pt x="8821" y="14002"/>
                </a:lnTo>
                <a:cubicBezTo>
                  <a:pt x="8891" y="14002"/>
                  <a:pt x="8946" y="14143"/>
                  <a:pt x="8946" y="14315"/>
                </a:cubicBezTo>
                <a:lnTo>
                  <a:pt x="8946" y="14954"/>
                </a:lnTo>
                <a:cubicBezTo>
                  <a:pt x="8946" y="15126"/>
                  <a:pt x="8891" y="15263"/>
                  <a:pt x="8821" y="15263"/>
                </a:cubicBezTo>
                <a:lnTo>
                  <a:pt x="8696" y="15263"/>
                </a:lnTo>
                <a:cubicBezTo>
                  <a:pt x="8627" y="15263"/>
                  <a:pt x="8571" y="15126"/>
                  <a:pt x="8571" y="14954"/>
                </a:cubicBezTo>
                <a:lnTo>
                  <a:pt x="8571" y="14315"/>
                </a:lnTo>
                <a:cubicBezTo>
                  <a:pt x="8571" y="14143"/>
                  <a:pt x="8627" y="14002"/>
                  <a:pt x="8696" y="14002"/>
                </a:cubicBezTo>
                <a:close/>
                <a:moveTo>
                  <a:pt x="9397" y="14002"/>
                </a:moveTo>
                <a:lnTo>
                  <a:pt x="9522" y="14002"/>
                </a:lnTo>
                <a:cubicBezTo>
                  <a:pt x="9592" y="14002"/>
                  <a:pt x="9647" y="14143"/>
                  <a:pt x="9647" y="14315"/>
                </a:cubicBezTo>
                <a:lnTo>
                  <a:pt x="9647" y="14954"/>
                </a:lnTo>
                <a:cubicBezTo>
                  <a:pt x="9647" y="15126"/>
                  <a:pt x="9592" y="15263"/>
                  <a:pt x="9522" y="15263"/>
                </a:cubicBezTo>
                <a:lnTo>
                  <a:pt x="9397" y="15263"/>
                </a:lnTo>
                <a:cubicBezTo>
                  <a:pt x="9327" y="15263"/>
                  <a:pt x="9270" y="15126"/>
                  <a:pt x="9270" y="14954"/>
                </a:cubicBezTo>
                <a:lnTo>
                  <a:pt x="9270" y="14315"/>
                </a:lnTo>
                <a:cubicBezTo>
                  <a:pt x="9270" y="14143"/>
                  <a:pt x="9327" y="14002"/>
                  <a:pt x="9397" y="14002"/>
                </a:cubicBezTo>
                <a:close/>
                <a:moveTo>
                  <a:pt x="10098" y="14002"/>
                </a:moveTo>
                <a:lnTo>
                  <a:pt x="10221" y="14002"/>
                </a:lnTo>
                <a:cubicBezTo>
                  <a:pt x="10291" y="14002"/>
                  <a:pt x="10348" y="14143"/>
                  <a:pt x="10348" y="14315"/>
                </a:cubicBezTo>
                <a:lnTo>
                  <a:pt x="10348" y="14954"/>
                </a:lnTo>
                <a:cubicBezTo>
                  <a:pt x="10348" y="15126"/>
                  <a:pt x="10291" y="15263"/>
                  <a:pt x="10221" y="15263"/>
                </a:cubicBezTo>
                <a:lnTo>
                  <a:pt x="10098" y="15263"/>
                </a:lnTo>
                <a:cubicBezTo>
                  <a:pt x="10028" y="15263"/>
                  <a:pt x="9971" y="15126"/>
                  <a:pt x="9971" y="14954"/>
                </a:cubicBezTo>
                <a:lnTo>
                  <a:pt x="9971" y="14315"/>
                </a:lnTo>
                <a:cubicBezTo>
                  <a:pt x="9971" y="14143"/>
                  <a:pt x="10028" y="14002"/>
                  <a:pt x="10098" y="14002"/>
                </a:cubicBezTo>
                <a:close/>
                <a:moveTo>
                  <a:pt x="10798" y="14002"/>
                </a:moveTo>
                <a:lnTo>
                  <a:pt x="10922" y="14002"/>
                </a:lnTo>
                <a:cubicBezTo>
                  <a:pt x="10991" y="14002"/>
                  <a:pt x="11048" y="14143"/>
                  <a:pt x="11048" y="14315"/>
                </a:cubicBezTo>
                <a:lnTo>
                  <a:pt x="11048" y="14954"/>
                </a:lnTo>
                <a:cubicBezTo>
                  <a:pt x="11048" y="15126"/>
                  <a:pt x="10991" y="15263"/>
                  <a:pt x="10922" y="15263"/>
                </a:cubicBezTo>
                <a:lnTo>
                  <a:pt x="10798" y="15263"/>
                </a:lnTo>
                <a:cubicBezTo>
                  <a:pt x="10729" y="15263"/>
                  <a:pt x="10672" y="15126"/>
                  <a:pt x="10672" y="14954"/>
                </a:cubicBezTo>
                <a:lnTo>
                  <a:pt x="10672" y="14315"/>
                </a:lnTo>
                <a:cubicBezTo>
                  <a:pt x="10672" y="14143"/>
                  <a:pt x="10729" y="14002"/>
                  <a:pt x="10798" y="14002"/>
                </a:cubicBezTo>
                <a:close/>
                <a:moveTo>
                  <a:pt x="11497" y="14002"/>
                </a:moveTo>
                <a:lnTo>
                  <a:pt x="11622" y="14002"/>
                </a:lnTo>
                <a:cubicBezTo>
                  <a:pt x="11692" y="14002"/>
                  <a:pt x="11749" y="14143"/>
                  <a:pt x="11749" y="14315"/>
                </a:cubicBezTo>
                <a:lnTo>
                  <a:pt x="11749" y="14954"/>
                </a:lnTo>
                <a:cubicBezTo>
                  <a:pt x="11749" y="15126"/>
                  <a:pt x="11692" y="15263"/>
                  <a:pt x="11622" y="15263"/>
                </a:cubicBezTo>
                <a:lnTo>
                  <a:pt x="11497" y="15263"/>
                </a:lnTo>
                <a:cubicBezTo>
                  <a:pt x="11428" y="15263"/>
                  <a:pt x="11372" y="15126"/>
                  <a:pt x="11372" y="14954"/>
                </a:cubicBezTo>
                <a:lnTo>
                  <a:pt x="11372" y="14315"/>
                </a:lnTo>
                <a:cubicBezTo>
                  <a:pt x="11372" y="14143"/>
                  <a:pt x="11428" y="14002"/>
                  <a:pt x="11497" y="14002"/>
                </a:cubicBezTo>
                <a:close/>
                <a:moveTo>
                  <a:pt x="12198" y="14002"/>
                </a:moveTo>
                <a:lnTo>
                  <a:pt x="12323" y="14002"/>
                </a:lnTo>
                <a:cubicBezTo>
                  <a:pt x="12392" y="14002"/>
                  <a:pt x="12448" y="14143"/>
                  <a:pt x="12448" y="14315"/>
                </a:cubicBezTo>
                <a:lnTo>
                  <a:pt x="12448" y="14954"/>
                </a:lnTo>
                <a:cubicBezTo>
                  <a:pt x="12448" y="15126"/>
                  <a:pt x="12392" y="15263"/>
                  <a:pt x="12323" y="15263"/>
                </a:cubicBezTo>
                <a:lnTo>
                  <a:pt x="12198" y="15263"/>
                </a:lnTo>
                <a:cubicBezTo>
                  <a:pt x="12128" y="15263"/>
                  <a:pt x="12071" y="15126"/>
                  <a:pt x="12071" y="14954"/>
                </a:cubicBezTo>
                <a:lnTo>
                  <a:pt x="12071" y="14315"/>
                </a:lnTo>
                <a:cubicBezTo>
                  <a:pt x="12071" y="14143"/>
                  <a:pt x="12128" y="14002"/>
                  <a:pt x="12198" y="14002"/>
                </a:cubicBezTo>
                <a:close/>
                <a:moveTo>
                  <a:pt x="12899" y="14002"/>
                </a:moveTo>
                <a:lnTo>
                  <a:pt x="13023" y="14002"/>
                </a:lnTo>
                <a:cubicBezTo>
                  <a:pt x="13093" y="14002"/>
                  <a:pt x="13148" y="14143"/>
                  <a:pt x="13148" y="14315"/>
                </a:cubicBezTo>
                <a:lnTo>
                  <a:pt x="13148" y="14954"/>
                </a:lnTo>
                <a:cubicBezTo>
                  <a:pt x="13148" y="15126"/>
                  <a:pt x="13093" y="15263"/>
                  <a:pt x="13023" y="15263"/>
                </a:cubicBezTo>
                <a:lnTo>
                  <a:pt x="12899" y="15263"/>
                </a:lnTo>
                <a:cubicBezTo>
                  <a:pt x="12829" y="15263"/>
                  <a:pt x="12772" y="15126"/>
                  <a:pt x="12772" y="14954"/>
                </a:cubicBezTo>
                <a:lnTo>
                  <a:pt x="12772" y="14315"/>
                </a:lnTo>
                <a:cubicBezTo>
                  <a:pt x="12772" y="14143"/>
                  <a:pt x="12829" y="14002"/>
                  <a:pt x="12899" y="14002"/>
                </a:cubicBezTo>
                <a:close/>
                <a:moveTo>
                  <a:pt x="13599" y="14002"/>
                </a:moveTo>
                <a:lnTo>
                  <a:pt x="13722" y="14002"/>
                </a:lnTo>
                <a:cubicBezTo>
                  <a:pt x="13792" y="14002"/>
                  <a:pt x="13849" y="14143"/>
                  <a:pt x="13849" y="14315"/>
                </a:cubicBezTo>
                <a:lnTo>
                  <a:pt x="13849" y="14954"/>
                </a:lnTo>
                <a:cubicBezTo>
                  <a:pt x="13849" y="15126"/>
                  <a:pt x="13792" y="15263"/>
                  <a:pt x="13722" y="15263"/>
                </a:cubicBezTo>
                <a:lnTo>
                  <a:pt x="13599" y="15263"/>
                </a:lnTo>
                <a:cubicBezTo>
                  <a:pt x="13530" y="15263"/>
                  <a:pt x="13473" y="15126"/>
                  <a:pt x="13473" y="14954"/>
                </a:cubicBezTo>
                <a:lnTo>
                  <a:pt x="13473" y="14315"/>
                </a:lnTo>
                <a:cubicBezTo>
                  <a:pt x="13473" y="14143"/>
                  <a:pt x="13530" y="14002"/>
                  <a:pt x="13599" y="14002"/>
                </a:cubicBezTo>
                <a:close/>
                <a:moveTo>
                  <a:pt x="14300" y="14002"/>
                </a:moveTo>
                <a:lnTo>
                  <a:pt x="14423" y="14002"/>
                </a:lnTo>
                <a:cubicBezTo>
                  <a:pt x="14493" y="14002"/>
                  <a:pt x="14550" y="14143"/>
                  <a:pt x="14550" y="14315"/>
                </a:cubicBezTo>
                <a:lnTo>
                  <a:pt x="14550" y="14954"/>
                </a:lnTo>
                <a:cubicBezTo>
                  <a:pt x="14550" y="15126"/>
                  <a:pt x="14493" y="15263"/>
                  <a:pt x="14423" y="15263"/>
                </a:cubicBezTo>
                <a:lnTo>
                  <a:pt x="14300" y="15263"/>
                </a:lnTo>
                <a:cubicBezTo>
                  <a:pt x="14230" y="15263"/>
                  <a:pt x="14173" y="15126"/>
                  <a:pt x="14173" y="14954"/>
                </a:cubicBezTo>
                <a:lnTo>
                  <a:pt x="14173" y="14315"/>
                </a:lnTo>
                <a:cubicBezTo>
                  <a:pt x="14173" y="14143"/>
                  <a:pt x="14230" y="14002"/>
                  <a:pt x="14300" y="14002"/>
                </a:cubicBezTo>
                <a:close/>
                <a:moveTo>
                  <a:pt x="14999" y="14002"/>
                </a:moveTo>
                <a:lnTo>
                  <a:pt x="15124" y="14002"/>
                </a:lnTo>
                <a:cubicBezTo>
                  <a:pt x="15193" y="14002"/>
                  <a:pt x="15250" y="14143"/>
                  <a:pt x="15250" y="14315"/>
                </a:cubicBezTo>
                <a:lnTo>
                  <a:pt x="15250" y="14954"/>
                </a:lnTo>
                <a:cubicBezTo>
                  <a:pt x="15250" y="15126"/>
                  <a:pt x="15193" y="15263"/>
                  <a:pt x="15124" y="15263"/>
                </a:cubicBezTo>
                <a:lnTo>
                  <a:pt x="14999" y="15263"/>
                </a:lnTo>
                <a:cubicBezTo>
                  <a:pt x="14929" y="15263"/>
                  <a:pt x="14874" y="15126"/>
                  <a:pt x="14874" y="14954"/>
                </a:cubicBezTo>
                <a:lnTo>
                  <a:pt x="14874" y="14315"/>
                </a:lnTo>
                <a:cubicBezTo>
                  <a:pt x="14874" y="14143"/>
                  <a:pt x="14929" y="14002"/>
                  <a:pt x="14999" y="14002"/>
                </a:cubicBezTo>
                <a:close/>
                <a:moveTo>
                  <a:pt x="15699" y="14002"/>
                </a:moveTo>
                <a:lnTo>
                  <a:pt x="15824" y="14002"/>
                </a:lnTo>
                <a:cubicBezTo>
                  <a:pt x="15894" y="14002"/>
                  <a:pt x="15949" y="14143"/>
                  <a:pt x="15949" y="14315"/>
                </a:cubicBezTo>
                <a:lnTo>
                  <a:pt x="15949" y="14954"/>
                </a:lnTo>
                <a:cubicBezTo>
                  <a:pt x="15949" y="15126"/>
                  <a:pt x="15894" y="15263"/>
                  <a:pt x="15824" y="15263"/>
                </a:cubicBezTo>
                <a:lnTo>
                  <a:pt x="15699" y="15263"/>
                </a:lnTo>
                <a:cubicBezTo>
                  <a:pt x="15630" y="15263"/>
                  <a:pt x="15573" y="15126"/>
                  <a:pt x="15573" y="14954"/>
                </a:cubicBezTo>
                <a:lnTo>
                  <a:pt x="15573" y="14315"/>
                </a:lnTo>
                <a:cubicBezTo>
                  <a:pt x="15573" y="14143"/>
                  <a:pt x="15630" y="14002"/>
                  <a:pt x="15699" y="14002"/>
                </a:cubicBezTo>
                <a:close/>
                <a:moveTo>
                  <a:pt x="16400" y="14002"/>
                </a:moveTo>
                <a:lnTo>
                  <a:pt x="16523" y="14002"/>
                </a:lnTo>
                <a:cubicBezTo>
                  <a:pt x="16593" y="14002"/>
                  <a:pt x="16650" y="14143"/>
                  <a:pt x="16650" y="14315"/>
                </a:cubicBezTo>
                <a:lnTo>
                  <a:pt x="16650" y="14954"/>
                </a:lnTo>
                <a:cubicBezTo>
                  <a:pt x="16650" y="15126"/>
                  <a:pt x="16593" y="15263"/>
                  <a:pt x="16523" y="15263"/>
                </a:cubicBezTo>
                <a:lnTo>
                  <a:pt x="16400" y="15263"/>
                </a:lnTo>
                <a:cubicBezTo>
                  <a:pt x="16330" y="15263"/>
                  <a:pt x="16273" y="15126"/>
                  <a:pt x="16273" y="14954"/>
                </a:cubicBezTo>
                <a:lnTo>
                  <a:pt x="16273" y="14315"/>
                </a:lnTo>
                <a:cubicBezTo>
                  <a:pt x="16273" y="14143"/>
                  <a:pt x="16330" y="14002"/>
                  <a:pt x="16400" y="14002"/>
                </a:cubicBezTo>
                <a:close/>
                <a:moveTo>
                  <a:pt x="17101" y="14002"/>
                </a:moveTo>
                <a:lnTo>
                  <a:pt x="17224" y="14002"/>
                </a:lnTo>
                <a:cubicBezTo>
                  <a:pt x="17294" y="14002"/>
                  <a:pt x="17351" y="14143"/>
                  <a:pt x="17351" y="14315"/>
                </a:cubicBezTo>
                <a:lnTo>
                  <a:pt x="17351" y="14954"/>
                </a:lnTo>
                <a:cubicBezTo>
                  <a:pt x="17351" y="15126"/>
                  <a:pt x="17294" y="15263"/>
                  <a:pt x="17224" y="15263"/>
                </a:cubicBezTo>
                <a:lnTo>
                  <a:pt x="17101" y="15263"/>
                </a:lnTo>
                <a:cubicBezTo>
                  <a:pt x="17031" y="15263"/>
                  <a:pt x="16974" y="15126"/>
                  <a:pt x="16974" y="14954"/>
                </a:cubicBezTo>
                <a:lnTo>
                  <a:pt x="16974" y="14315"/>
                </a:lnTo>
                <a:cubicBezTo>
                  <a:pt x="16974" y="14143"/>
                  <a:pt x="17031" y="14002"/>
                  <a:pt x="17101" y="14002"/>
                </a:cubicBezTo>
                <a:close/>
                <a:moveTo>
                  <a:pt x="17801" y="14002"/>
                </a:moveTo>
                <a:lnTo>
                  <a:pt x="17925" y="14002"/>
                </a:lnTo>
                <a:cubicBezTo>
                  <a:pt x="17994" y="14002"/>
                  <a:pt x="18051" y="14143"/>
                  <a:pt x="18051" y="14315"/>
                </a:cubicBezTo>
                <a:lnTo>
                  <a:pt x="18051" y="14954"/>
                </a:lnTo>
                <a:cubicBezTo>
                  <a:pt x="18051" y="15126"/>
                  <a:pt x="17994" y="15263"/>
                  <a:pt x="17925" y="15263"/>
                </a:cubicBezTo>
                <a:lnTo>
                  <a:pt x="17801" y="15263"/>
                </a:lnTo>
                <a:cubicBezTo>
                  <a:pt x="17732" y="15263"/>
                  <a:pt x="17675" y="15126"/>
                  <a:pt x="17675" y="14954"/>
                </a:cubicBezTo>
                <a:lnTo>
                  <a:pt x="17675" y="14315"/>
                </a:lnTo>
                <a:cubicBezTo>
                  <a:pt x="17675" y="14143"/>
                  <a:pt x="17732" y="14002"/>
                  <a:pt x="17801" y="14002"/>
                </a:cubicBez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sp>
        <p:nvSpPr>
          <p:cNvPr id="6" name="Motorbike">
            <a:extLst>
              <a:ext uri="{FF2B5EF4-FFF2-40B4-BE49-F238E27FC236}">
                <a16:creationId xmlns:a16="http://schemas.microsoft.com/office/drawing/2014/main" id="{4F705FAA-7EF5-93A1-4527-7421037167FB}"/>
              </a:ext>
            </a:extLst>
          </p:cNvPr>
          <p:cNvSpPr/>
          <p:nvPr/>
        </p:nvSpPr>
        <p:spPr>
          <a:xfrm>
            <a:off x="10656091" y="4347174"/>
            <a:ext cx="833793" cy="429729"/>
          </a:xfrm>
          <a:custGeom>
            <a:avLst/>
            <a:gdLst/>
            <a:ahLst/>
            <a:cxnLst>
              <a:cxn ang="0">
                <a:pos x="wd2" y="hd2"/>
              </a:cxn>
              <a:cxn ang="5400000">
                <a:pos x="wd2" y="hd2"/>
              </a:cxn>
              <a:cxn ang="10800000">
                <a:pos x="wd2" y="hd2"/>
              </a:cxn>
              <a:cxn ang="16200000">
                <a:pos x="wd2" y="hd2"/>
              </a:cxn>
            </a:cxnLst>
            <a:rect l="0" t="0" r="r" b="b"/>
            <a:pathLst>
              <a:path w="21600" h="21600" extrusionOk="0">
                <a:moveTo>
                  <a:pt x="14892" y="0"/>
                </a:moveTo>
                <a:lnTo>
                  <a:pt x="13502" y="1627"/>
                </a:lnTo>
                <a:lnTo>
                  <a:pt x="14101" y="2695"/>
                </a:lnTo>
                <a:lnTo>
                  <a:pt x="13954" y="3698"/>
                </a:lnTo>
                <a:cubicBezTo>
                  <a:pt x="13706" y="3299"/>
                  <a:pt x="13251" y="2956"/>
                  <a:pt x="12425" y="2956"/>
                </a:cubicBezTo>
                <a:cubicBezTo>
                  <a:pt x="10953" y="2956"/>
                  <a:pt x="10027" y="4095"/>
                  <a:pt x="9469" y="5236"/>
                </a:cubicBezTo>
                <a:lnTo>
                  <a:pt x="6671" y="5236"/>
                </a:lnTo>
                <a:cubicBezTo>
                  <a:pt x="6509" y="5236"/>
                  <a:pt x="6323" y="4971"/>
                  <a:pt x="6255" y="4642"/>
                </a:cubicBezTo>
                <a:lnTo>
                  <a:pt x="6120" y="3990"/>
                </a:lnTo>
                <a:cubicBezTo>
                  <a:pt x="5978" y="3341"/>
                  <a:pt x="5681" y="3188"/>
                  <a:pt x="5282" y="3389"/>
                </a:cubicBezTo>
                <a:lnTo>
                  <a:pt x="3762" y="4021"/>
                </a:lnTo>
                <a:cubicBezTo>
                  <a:pt x="3334" y="4278"/>
                  <a:pt x="3217" y="5229"/>
                  <a:pt x="3266" y="5761"/>
                </a:cubicBezTo>
                <a:cubicBezTo>
                  <a:pt x="3385" y="5741"/>
                  <a:pt x="3503" y="5727"/>
                  <a:pt x="3624" y="5727"/>
                </a:cubicBezTo>
                <a:cubicBezTo>
                  <a:pt x="4950" y="5727"/>
                  <a:pt x="6130" y="6991"/>
                  <a:pt x="6894" y="8955"/>
                </a:cubicBezTo>
                <a:lnTo>
                  <a:pt x="6312" y="9621"/>
                </a:lnTo>
                <a:cubicBezTo>
                  <a:pt x="5655" y="8037"/>
                  <a:pt x="4673" y="7032"/>
                  <a:pt x="3578" y="7032"/>
                </a:cubicBezTo>
                <a:cubicBezTo>
                  <a:pt x="1606" y="7032"/>
                  <a:pt x="0" y="10297"/>
                  <a:pt x="0" y="14314"/>
                </a:cubicBezTo>
                <a:cubicBezTo>
                  <a:pt x="0" y="18331"/>
                  <a:pt x="1606" y="21600"/>
                  <a:pt x="3578" y="21600"/>
                </a:cubicBezTo>
                <a:cubicBezTo>
                  <a:pt x="4860" y="21600"/>
                  <a:pt x="5987" y="20218"/>
                  <a:pt x="6619" y="18149"/>
                </a:cubicBezTo>
                <a:lnTo>
                  <a:pt x="11411" y="18149"/>
                </a:lnTo>
                <a:cubicBezTo>
                  <a:pt x="12215" y="18149"/>
                  <a:pt x="12910" y="17098"/>
                  <a:pt x="13141" y="15530"/>
                </a:cubicBezTo>
                <a:lnTo>
                  <a:pt x="14750" y="4553"/>
                </a:lnTo>
                <a:lnTo>
                  <a:pt x="15868" y="8505"/>
                </a:lnTo>
                <a:cubicBezTo>
                  <a:pt x="15004" y="9836"/>
                  <a:pt x="14443" y="11943"/>
                  <a:pt x="14443" y="14314"/>
                </a:cubicBezTo>
                <a:cubicBezTo>
                  <a:pt x="14443" y="18331"/>
                  <a:pt x="16049" y="21600"/>
                  <a:pt x="18022" y="21600"/>
                </a:cubicBezTo>
                <a:cubicBezTo>
                  <a:pt x="19994" y="21600"/>
                  <a:pt x="21600" y="18331"/>
                  <a:pt x="21600" y="14314"/>
                </a:cubicBezTo>
                <a:cubicBezTo>
                  <a:pt x="21600" y="10297"/>
                  <a:pt x="19994" y="7032"/>
                  <a:pt x="18022" y="7032"/>
                </a:cubicBezTo>
                <a:cubicBezTo>
                  <a:pt x="17529" y="7032"/>
                  <a:pt x="17060" y="7234"/>
                  <a:pt x="16632" y="7602"/>
                </a:cubicBezTo>
                <a:lnTo>
                  <a:pt x="15791" y="4628"/>
                </a:lnTo>
                <a:cubicBezTo>
                  <a:pt x="15907" y="4680"/>
                  <a:pt x="16030" y="4707"/>
                  <a:pt x="16158" y="4707"/>
                </a:cubicBezTo>
                <a:cubicBezTo>
                  <a:pt x="16848" y="4707"/>
                  <a:pt x="16848" y="1071"/>
                  <a:pt x="16158" y="1071"/>
                </a:cubicBezTo>
                <a:cubicBezTo>
                  <a:pt x="15704" y="1071"/>
                  <a:pt x="15306" y="1425"/>
                  <a:pt x="15087" y="1954"/>
                </a:cubicBezTo>
                <a:lnTo>
                  <a:pt x="14892" y="0"/>
                </a:lnTo>
                <a:close/>
                <a:moveTo>
                  <a:pt x="12789" y="7530"/>
                </a:moveTo>
                <a:lnTo>
                  <a:pt x="13393" y="7530"/>
                </a:lnTo>
                <a:lnTo>
                  <a:pt x="12629" y="12745"/>
                </a:lnTo>
                <a:lnTo>
                  <a:pt x="12185" y="11578"/>
                </a:lnTo>
                <a:lnTo>
                  <a:pt x="12789" y="7530"/>
                </a:lnTo>
                <a:close/>
                <a:moveTo>
                  <a:pt x="3578" y="8779"/>
                </a:moveTo>
                <a:cubicBezTo>
                  <a:pt x="4352" y="8779"/>
                  <a:pt x="5049" y="9441"/>
                  <a:pt x="5545" y="10500"/>
                </a:cubicBezTo>
                <a:lnTo>
                  <a:pt x="4152" y="12096"/>
                </a:lnTo>
                <a:lnTo>
                  <a:pt x="3944" y="12007"/>
                </a:lnTo>
                <a:cubicBezTo>
                  <a:pt x="3829" y="11931"/>
                  <a:pt x="3706" y="11890"/>
                  <a:pt x="3578" y="11890"/>
                </a:cubicBezTo>
                <a:cubicBezTo>
                  <a:pt x="2922" y="11890"/>
                  <a:pt x="2388" y="12977"/>
                  <a:pt x="2388" y="14314"/>
                </a:cubicBezTo>
                <a:cubicBezTo>
                  <a:pt x="2388" y="15651"/>
                  <a:pt x="2922" y="16749"/>
                  <a:pt x="3578" y="16748"/>
                </a:cubicBezTo>
                <a:lnTo>
                  <a:pt x="6020" y="16748"/>
                </a:lnTo>
                <a:cubicBezTo>
                  <a:pt x="5577" y="18585"/>
                  <a:pt x="4649" y="19852"/>
                  <a:pt x="3578" y="19852"/>
                </a:cubicBezTo>
                <a:cubicBezTo>
                  <a:pt x="2079" y="19852"/>
                  <a:pt x="860" y="17367"/>
                  <a:pt x="860" y="14314"/>
                </a:cubicBezTo>
                <a:cubicBezTo>
                  <a:pt x="860" y="11262"/>
                  <a:pt x="2079" y="8779"/>
                  <a:pt x="3578" y="8779"/>
                </a:cubicBezTo>
                <a:close/>
                <a:moveTo>
                  <a:pt x="18022" y="8779"/>
                </a:moveTo>
                <a:cubicBezTo>
                  <a:pt x="19521" y="8779"/>
                  <a:pt x="20740" y="11262"/>
                  <a:pt x="20740" y="14314"/>
                </a:cubicBezTo>
                <a:cubicBezTo>
                  <a:pt x="20740" y="17366"/>
                  <a:pt x="19521" y="19852"/>
                  <a:pt x="18022" y="19852"/>
                </a:cubicBezTo>
                <a:cubicBezTo>
                  <a:pt x="16522" y="19852"/>
                  <a:pt x="15303" y="17367"/>
                  <a:pt x="15303" y="14314"/>
                </a:cubicBezTo>
                <a:cubicBezTo>
                  <a:pt x="15303" y="12590"/>
                  <a:pt x="15691" y="11049"/>
                  <a:pt x="16300" y="10033"/>
                </a:cubicBezTo>
                <a:lnTo>
                  <a:pt x="17087" y="12814"/>
                </a:lnTo>
                <a:cubicBezTo>
                  <a:pt x="16927" y="13227"/>
                  <a:pt x="16831" y="13748"/>
                  <a:pt x="16831" y="14314"/>
                </a:cubicBezTo>
                <a:cubicBezTo>
                  <a:pt x="16831" y="15651"/>
                  <a:pt x="17365" y="16742"/>
                  <a:pt x="18022" y="16742"/>
                </a:cubicBezTo>
                <a:cubicBezTo>
                  <a:pt x="18678" y="16742"/>
                  <a:pt x="19212" y="15651"/>
                  <a:pt x="19212" y="14314"/>
                </a:cubicBezTo>
                <a:cubicBezTo>
                  <a:pt x="19212" y="12977"/>
                  <a:pt x="18678" y="11890"/>
                  <a:pt x="18022" y="11890"/>
                </a:cubicBezTo>
                <a:cubicBezTo>
                  <a:pt x="17964" y="11890"/>
                  <a:pt x="17907" y="11898"/>
                  <a:pt x="17851" y="11914"/>
                </a:cubicBezTo>
                <a:lnTo>
                  <a:pt x="17065" y="9133"/>
                </a:lnTo>
                <a:cubicBezTo>
                  <a:pt x="17363" y="8905"/>
                  <a:pt x="17685" y="8779"/>
                  <a:pt x="18022" y="8779"/>
                </a:cubicBezTo>
                <a:close/>
                <a:moveTo>
                  <a:pt x="7368" y="10476"/>
                </a:moveTo>
                <a:cubicBezTo>
                  <a:pt x="7602" y="11443"/>
                  <a:pt x="7748" y="12513"/>
                  <a:pt x="7786" y="13645"/>
                </a:cubicBezTo>
                <a:lnTo>
                  <a:pt x="7125" y="13363"/>
                </a:lnTo>
                <a:cubicBezTo>
                  <a:pt x="7074" y="12573"/>
                  <a:pt x="6961" y="11822"/>
                  <a:pt x="6796" y="11131"/>
                </a:cubicBezTo>
                <a:lnTo>
                  <a:pt x="7368" y="10476"/>
                </a:lnTo>
                <a:close/>
                <a:moveTo>
                  <a:pt x="6045" y="11990"/>
                </a:moveTo>
                <a:cubicBezTo>
                  <a:pt x="6117" y="12303"/>
                  <a:pt x="6174" y="12633"/>
                  <a:pt x="6216" y="12975"/>
                </a:cubicBezTo>
                <a:lnTo>
                  <a:pt x="5465" y="12656"/>
                </a:lnTo>
                <a:lnTo>
                  <a:pt x="6045" y="11990"/>
                </a:lnTo>
                <a:close/>
                <a:moveTo>
                  <a:pt x="5027" y="13157"/>
                </a:moveTo>
                <a:lnTo>
                  <a:pt x="6280" y="13693"/>
                </a:lnTo>
                <a:cubicBezTo>
                  <a:pt x="6291" y="13898"/>
                  <a:pt x="6297" y="14103"/>
                  <a:pt x="6297" y="14314"/>
                </a:cubicBezTo>
                <a:cubicBezTo>
                  <a:pt x="6297" y="14929"/>
                  <a:pt x="6246" y="15519"/>
                  <a:pt x="6155" y="16072"/>
                </a:cubicBezTo>
                <a:lnTo>
                  <a:pt x="4398" y="16072"/>
                </a:lnTo>
                <a:cubicBezTo>
                  <a:pt x="4627" y="15630"/>
                  <a:pt x="4769" y="15006"/>
                  <a:pt x="4769" y="14314"/>
                </a:cubicBezTo>
                <a:cubicBezTo>
                  <a:pt x="4769" y="14038"/>
                  <a:pt x="4747" y="13775"/>
                  <a:pt x="4705" y="13528"/>
                </a:cubicBezTo>
                <a:lnTo>
                  <a:pt x="5027" y="13157"/>
                </a:lnTo>
                <a:close/>
                <a:moveTo>
                  <a:pt x="7153" y="14064"/>
                </a:moveTo>
                <a:lnTo>
                  <a:pt x="7794" y="14338"/>
                </a:lnTo>
                <a:cubicBezTo>
                  <a:pt x="7790" y="15034"/>
                  <a:pt x="7743" y="15708"/>
                  <a:pt x="7661" y="16354"/>
                </a:cubicBezTo>
                <a:lnTo>
                  <a:pt x="7013" y="16354"/>
                </a:lnTo>
                <a:cubicBezTo>
                  <a:pt x="7106" y="15707"/>
                  <a:pt x="7157" y="15021"/>
                  <a:pt x="7157" y="14314"/>
                </a:cubicBezTo>
                <a:cubicBezTo>
                  <a:pt x="7157" y="14230"/>
                  <a:pt x="7155" y="14147"/>
                  <a:pt x="7153" y="14064"/>
                </a:cubicBezTo>
                <a:close/>
                <a:moveTo>
                  <a:pt x="10362" y="15104"/>
                </a:moveTo>
                <a:lnTo>
                  <a:pt x="12010" y="15907"/>
                </a:lnTo>
                <a:cubicBezTo>
                  <a:pt x="11847" y="16189"/>
                  <a:pt x="11638" y="16354"/>
                  <a:pt x="11411" y="16354"/>
                </a:cubicBezTo>
                <a:lnTo>
                  <a:pt x="9934" y="16354"/>
                </a:lnTo>
                <a:cubicBezTo>
                  <a:pt x="10075" y="16093"/>
                  <a:pt x="10259" y="15669"/>
                  <a:pt x="10362" y="15104"/>
                </a:cubicBez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sp>
        <p:nvSpPr>
          <p:cNvPr id="7" name="Compact Car">
            <a:extLst>
              <a:ext uri="{FF2B5EF4-FFF2-40B4-BE49-F238E27FC236}">
                <a16:creationId xmlns:a16="http://schemas.microsoft.com/office/drawing/2014/main" id="{6C97A287-5FE5-41BA-A583-82D58A49B7F6}"/>
              </a:ext>
            </a:extLst>
          </p:cNvPr>
          <p:cNvSpPr/>
          <p:nvPr/>
        </p:nvSpPr>
        <p:spPr>
          <a:xfrm>
            <a:off x="7663797" y="1830280"/>
            <a:ext cx="833793" cy="374103"/>
          </a:xfrm>
          <a:custGeom>
            <a:avLst/>
            <a:gdLst/>
            <a:ahLst/>
            <a:cxnLst>
              <a:cxn ang="0">
                <a:pos x="wd2" y="hd2"/>
              </a:cxn>
              <a:cxn ang="5400000">
                <a:pos x="wd2" y="hd2"/>
              </a:cxn>
              <a:cxn ang="10800000">
                <a:pos x="wd2" y="hd2"/>
              </a:cxn>
              <a:cxn ang="16200000">
                <a:pos x="wd2" y="hd2"/>
              </a:cxn>
            </a:cxnLst>
            <a:rect l="0" t="0" r="r" b="b"/>
            <a:pathLst>
              <a:path w="19988" h="21600" extrusionOk="0">
                <a:moveTo>
                  <a:pt x="4097" y="0"/>
                </a:moveTo>
                <a:cubicBezTo>
                  <a:pt x="3843" y="0"/>
                  <a:pt x="3599" y="241"/>
                  <a:pt x="3415" y="682"/>
                </a:cubicBezTo>
                <a:cubicBezTo>
                  <a:pt x="2324" y="3293"/>
                  <a:pt x="-1335" y="12764"/>
                  <a:pt x="512" y="18236"/>
                </a:cubicBezTo>
                <a:lnTo>
                  <a:pt x="1356" y="18236"/>
                </a:lnTo>
                <a:cubicBezTo>
                  <a:pt x="1327" y="17880"/>
                  <a:pt x="1312" y="17509"/>
                  <a:pt x="1312" y="17131"/>
                </a:cubicBezTo>
                <a:cubicBezTo>
                  <a:pt x="1312" y="14122"/>
                  <a:pt x="2276" y="11687"/>
                  <a:pt x="3466" y="11687"/>
                </a:cubicBezTo>
                <a:cubicBezTo>
                  <a:pt x="4657" y="11687"/>
                  <a:pt x="5622" y="14122"/>
                  <a:pt x="5622" y="17131"/>
                </a:cubicBezTo>
                <a:cubicBezTo>
                  <a:pt x="5622" y="17509"/>
                  <a:pt x="5607" y="17880"/>
                  <a:pt x="5578" y="18236"/>
                </a:cubicBezTo>
                <a:lnTo>
                  <a:pt x="14299" y="18236"/>
                </a:lnTo>
                <a:cubicBezTo>
                  <a:pt x="14270" y="17880"/>
                  <a:pt x="14254" y="17509"/>
                  <a:pt x="14254" y="17131"/>
                </a:cubicBezTo>
                <a:cubicBezTo>
                  <a:pt x="14254" y="14122"/>
                  <a:pt x="15220" y="11687"/>
                  <a:pt x="16410" y="11687"/>
                </a:cubicBezTo>
                <a:cubicBezTo>
                  <a:pt x="17601" y="11687"/>
                  <a:pt x="18566" y="14122"/>
                  <a:pt x="18566" y="17131"/>
                </a:cubicBezTo>
                <a:cubicBezTo>
                  <a:pt x="18566" y="17509"/>
                  <a:pt x="18551" y="17880"/>
                  <a:pt x="18522" y="18236"/>
                </a:cubicBezTo>
                <a:lnTo>
                  <a:pt x="19962" y="18236"/>
                </a:lnTo>
                <a:cubicBezTo>
                  <a:pt x="19962" y="18236"/>
                  <a:pt x="20265" y="10900"/>
                  <a:pt x="18757" y="9584"/>
                </a:cubicBezTo>
                <a:cubicBezTo>
                  <a:pt x="17248" y="8268"/>
                  <a:pt x="15499" y="7049"/>
                  <a:pt x="15499" y="7049"/>
                </a:cubicBezTo>
                <a:cubicBezTo>
                  <a:pt x="15499" y="7049"/>
                  <a:pt x="12380" y="0"/>
                  <a:pt x="9528" y="0"/>
                </a:cubicBezTo>
                <a:lnTo>
                  <a:pt x="4097" y="0"/>
                </a:lnTo>
                <a:close/>
                <a:moveTo>
                  <a:pt x="4878" y="1858"/>
                </a:moveTo>
                <a:lnTo>
                  <a:pt x="6327" y="1858"/>
                </a:lnTo>
                <a:lnTo>
                  <a:pt x="5978" y="7075"/>
                </a:lnTo>
                <a:lnTo>
                  <a:pt x="3470" y="7075"/>
                </a:lnTo>
                <a:cubicBezTo>
                  <a:pt x="3315" y="7075"/>
                  <a:pt x="3228" y="6631"/>
                  <a:pt x="3320" y="6318"/>
                </a:cubicBezTo>
                <a:lnTo>
                  <a:pt x="4483" y="2361"/>
                </a:lnTo>
                <a:cubicBezTo>
                  <a:pt x="4576" y="2045"/>
                  <a:pt x="4722" y="1858"/>
                  <a:pt x="4878" y="1858"/>
                </a:cubicBezTo>
                <a:close/>
                <a:moveTo>
                  <a:pt x="7387" y="1858"/>
                </a:moveTo>
                <a:lnTo>
                  <a:pt x="9405" y="1858"/>
                </a:lnTo>
                <a:cubicBezTo>
                  <a:pt x="11385" y="1858"/>
                  <a:pt x="13886" y="7075"/>
                  <a:pt x="13886" y="7075"/>
                </a:cubicBezTo>
                <a:lnTo>
                  <a:pt x="7038" y="7075"/>
                </a:lnTo>
                <a:lnTo>
                  <a:pt x="7387" y="1858"/>
                </a:lnTo>
                <a:close/>
                <a:moveTo>
                  <a:pt x="3466" y="12667"/>
                </a:moveTo>
                <a:cubicBezTo>
                  <a:pt x="2490" y="12667"/>
                  <a:pt x="1700" y="14665"/>
                  <a:pt x="1700" y="17131"/>
                </a:cubicBezTo>
                <a:cubicBezTo>
                  <a:pt x="1700" y="19597"/>
                  <a:pt x="2490" y="21600"/>
                  <a:pt x="3466" y="21600"/>
                </a:cubicBezTo>
                <a:cubicBezTo>
                  <a:pt x="4442" y="21600"/>
                  <a:pt x="5233" y="19597"/>
                  <a:pt x="5233" y="17131"/>
                </a:cubicBezTo>
                <a:cubicBezTo>
                  <a:pt x="5233" y="14665"/>
                  <a:pt x="4442" y="12667"/>
                  <a:pt x="3466" y="12667"/>
                </a:cubicBezTo>
                <a:close/>
                <a:moveTo>
                  <a:pt x="16410" y="12667"/>
                </a:moveTo>
                <a:cubicBezTo>
                  <a:pt x="15435" y="12667"/>
                  <a:pt x="14644" y="14665"/>
                  <a:pt x="14644" y="17131"/>
                </a:cubicBezTo>
                <a:cubicBezTo>
                  <a:pt x="14644" y="19597"/>
                  <a:pt x="15435" y="21600"/>
                  <a:pt x="16410" y="21600"/>
                </a:cubicBezTo>
                <a:cubicBezTo>
                  <a:pt x="17386" y="21600"/>
                  <a:pt x="18177" y="19597"/>
                  <a:pt x="18177" y="17131"/>
                </a:cubicBezTo>
                <a:cubicBezTo>
                  <a:pt x="18177" y="14665"/>
                  <a:pt x="17386" y="12667"/>
                  <a:pt x="16410" y="12667"/>
                </a:cubicBezTo>
                <a:close/>
                <a:moveTo>
                  <a:pt x="3466" y="15033"/>
                </a:moveTo>
                <a:cubicBezTo>
                  <a:pt x="3925" y="15033"/>
                  <a:pt x="4297" y="15973"/>
                  <a:pt x="4297" y="17131"/>
                </a:cubicBezTo>
                <a:cubicBezTo>
                  <a:pt x="4297" y="18290"/>
                  <a:pt x="3925" y="19230"/>
                  <a:pt x="3466" y="19230"/>
                </a:cubicBezTo>
                <a:cubicBezTo>
                  <a:pt x="3008" y="19230"/>
                  <a:pt x="2636" y="18290"/>
                  <a:pt x="2636" y="17131"/>
                </a:cubicBezTo>
                <a:cubicBezTo>
                  <a:pt x="2636" y="15973"/>
                  <a:pt x="3008" y="15033"/>
                  <a:pt x="3466" y="15033"/>
                </a:cubicBezTo>
                <a:close/>
                <a:moveTo>
                  <a:pt x="16410" y="15033"/>
                </a:moveTo>
                <a:cubicBezTo>
                  <a:pt x="16869" y="15033"/>
                  <a:pt x="17241" y="15973"/>
                  <a:pt x="17241" y="17131"/>
                </a:cubicBezTo>
                <a:cubicBezTo>
                  <a:pt x="17241" y="18290"/>
                  <a:pt x="16869" y="19230"/>
                  <a:pt x="16410" y="19230"/>
                </a:cubicBezTo>
                <a:cubicBezTo>
                  <a:pt x="15952" y="19230"/>
                  <a:pt x="15580" y="18290"/>
                  <a:pt x="15580" y="17131"/>
                </a:cubicBezTo>
                <a:cubicBezTo>
                  <a:pt x="15580" y="15973"/>
                  <a:pt x="15952" y="15033"/>
                  <a:pt x="16410" y="15033"/>
                </a:cubicBez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sp>
        <p:nvSpPr>
          <p:cNvPr id="8" name="Box Van">
            <a:extLst>
              <a:ext uri="{FF2B5EF4-FFF2-40B4-BE49-F238E27FC236}">
                <a16:creationId xmlns:a16="http://schemas.microsoft.com/office/drawing/2014/main" id="{4D21865C-F4D7-2463-EFB1-599D996891FB}"/>
              </a:ext>
            </a:extLst>
          </p:cNvPr>
          <p:cNvSpPr/>
          <p:nvPr/>
        </p:nvSpPr>
        <p:spPr>
          <a:xfrm>
            <a:off x="8756791" y="1830280"/>
            <a:ext cx="589533" cy="41038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94"/>
                </a:lnTo>
                <a:lnTo>
                  <a:pt x="15310" y="15194"/>
                </a:lnTo>
                <a:lnTo>
                  <a:pt x="15310" y="1935"/>
                </a:lnTo>
                <a:cubicBezTo>
                  <a:pt x="15310" y="869"/>
                  <a:pt x="14734" y="0"/>
                  <a:pt x="14027" y="0"/>
                </a:cubicBezTo>
                <a:lnTo>
                  <a:pt x="0" y="0"/>
                </a:lnTo>
                <a:close/>
                <a:moveTo>
                  <a:pt x="15742" y="6330"/>
                </a:moveTo>
                <a:lnTo>
                  <a:pt x="15742" y="17805"/>
                </a:lnTo>
                <a:lnTo>
                  <a:pt x="16223" y="17805"/>
                </a:lnTo>
                <a:cubicBezTo>
                  <a:pt x="16472" y="16218"/>
                  <a:pt x="17416" y="15031"/>
                  <a:pt x="18550" y="15031"/>
                </a:cubicBezTo>
                <a:cubicBezTo>
                  <a:pt x="19683" y="15031"/>
                  <a:pt x="20624" y="16210"/>
                  <a:pt x="20878" y="17805"/>
                </a:cubicBezTo>
                <a:lnTo>
                  <a:pt x="21126" y="17805"/>
                </a:lnTo>
                <a:cubicBezTo>
                  <a:pt x="21385" y="17805"/>
                  <a:pt x="21600" y="17490"/>
                  <a:pt x="21600" y="17091"/>
                </a:cubicBezTo>
                <a:lnTo>
                  <a:pt x="21600" y="12704"/>
                </a:lnTo>
                <a:cubicBezTo>
                  <a:pt x="21595" y="12476"/>
                  <a:pt x="21563" y="12249"/>
                  <a:pt x="21499" y="12037"/>
                </a:cubicBezTo>
                <a:lnTo>
                  <a:pt x="19953" y="7129"/>
                </a:lnTo>
                <a:cubicBezTo>
                  <a:pt x="19802" y="6640"/>
                  <a:pt x="19473" y="6330"/>
                  <a:pt x="19117" y="6330"/>
                </a:cubicBezTo>
                <a:lnTo>
                  <a:pt x="15742" y="6330"/>
                </a:lnTo>
                <a:close/>
                <a:moveTo>
                  <a:pt x="16844" y="7602"/>
                </a:moveTo>
                <a:lnTo>
                  <a:pt x="18885" y="7602"/>
                </a:lnTo>
                <a:cubicBezTo>
                  <a:pt x="19064" y="7602"/>
                  <a:pt x="19225" y="7754"/>
                  <a:pt x="19306" y="7999"/>
                </a:cubicBezTo>
                <a:lnTo>
                  <a:pt x="20483" y="11679"/>
                </a:lnTo>
                <a:cubicBezTo>
                  <a:pt x="20553" y="11874"/>
                  <a:pt x="20450" y="12119"/>
                  <a:pt x="20299" y="12119"/>
                </a:cubicBezTo>
                <a:lnTo>
                  <a:pt x="19560" y="12119"/>
                </a:lnTo>
                <a:cubicBezTo>
                  <a:pt x="19339" y="12119"/>
                  <a:pt x="19263" y="11947"/>
                  <a:pt x="19128" y="11686"/>
                </a:cubicBezTo>
                <a:cubicBezTo>
                  <a:pt x="18988" y="11426"/>
                  <a:pt x="18582" y="10580"/>
                  <a:pt x="18167" y="10580"/>
                </a:cubicBezTo>
                <a:lnTo>
                  <a:pt x="16829" y="10580"/>
                </a:lnTo>
                <a:cubicBezTo>
                  <a:pt x="16683" y="10580"/>
                  <a:pt x="16564" y="10400"/>
                  <a:pt x="16564" y="10181"/>
                </a:cubicBezTo>
                <a:lnTo>
                  <a:pt x="16564" y="8024"/>
                </a:lnTo>
                <a:cubicBezTo>
                  <a:pt x="16564" y="7788"/>
                  <a:pt x="16687" y="7602"/>
                  <a:pt x="16844" y="7602"/>
                </a:cubicBezTo>
                <a:close/>
                <a:moveTo>
                  <a:pt x="5060" y="15674"/>
                </a:moveTo>
                <a:cubicBezTo>
                  <a:pt x="3974" y="15674"/>
                  <a:pt x="3094" y="17001"/>
                  <a:pt x="3094" y="18637"/>
                </a:cubicBezTo>
                <a:cubicBezTo>
                  <a:pt x="3094" y="20273"/>
                  <a:pt x="3974" y="21600"/>
                  <a:pt x="5060" y="21600"/>
                </a:cubicBezTo>
                <a:cubicBezTo>
                  <a:pt x="6145" y="21600"/>
                  <a:pt x="7023" y="20273"/>
                  <a:pt x="7023" y="18637"/>
                </a:cubicBezTo>
                <a:cubicBezTo>
                  <a:pt x="7023" y="17001"/>
                  <a:pt x="6145" y="15674"/>
                  <a:pt x="5060" y="15674"/>
                </a:cubicBezTo>
                <a:close/>
                <a:moveTo>
                  <a:pt x="18545" y="15674"/>
                </a:moveTo>
                <a:cubicBezTo>
                  <a:pt x="17459" y="15674"/>
                  <a:pt x="16579" y="17001"/>
                  <a:pt x="16579" y="18637"/>
                </a:cubicBezTo>
                <a:cubicBezTo>
                  <a:pt x="16579" y="20273"/>
                  <a:pt x="17459" y="21600"/>
                  <a:pt x="18545" y="21600"/>
                </a:cubicBezTo>
                <a:cubicBezTo>
                  <a:pt x="19630" y="21600"/>
                  <a:pt x="20510" y="20273"/>
                  <a:pt x="20510" y="18637"/>
                </a:cubicBezTo>
                <a:cubicBezTo>
                  <a:pt x="20510" y="17001"/>
                  <a:pt x="19630" y="15674"/>
                  <a:pt x="18545" y="15674"/>
                </a:cubicBezTo>
                <a:close/>
                <a:moveTo>
                  <a:pt x="2084" y="15885"/>
                </a:moveTo>
                <a:lnTo>
                  <a:pt x="1771" y="18848"/>
                </a:lnTo>
                <a:lnTo>
                  <a:pt x="1604" y="20402"/>
                </a:lnTo>
                <a:lnTo>
                  <a:pt x="2456" y="20402"/>
                </a:lnTo>
                <a:lnTo>
                  <a:pt x="2716" y="17968"/>
                </a:lnTo>
                <a:cubicBezTo>
                  <a:pt x="2819" y="17114"/>
                  <a:pt x="3115" y="16398"/>
                  <a:pt x="3514" y="15885"/>
                </a:cubicBezTo>
                <a:lnTo>
                  <a:pt x="2959" y="15885"/>
                </a:lnTo>
                <a:lnTo>
                  <a:pt x="2084" y="15885"/>
                </a:lnTo>
                <a:close/>
                <a:moveTo>
                  <a:pt x="6603" y="15885"/>
                </a:moveTo>
                <a:cubicBezTo>
                  <a:pt x="7122" y="16544"/>
                  <a:pt x="7439" y="17521"/>
                  <a:pt x="7450" y="18571"/>
                </a:cubicBezTo>
                <a:lnTo>
                  <a:pt x="15310" y="18571"/>
                </a:lnTo>
                <a:lnTo>
                  <a:pt x="15310" y="15885"/>
                </a:lnTo>
                <a:lnTo>
                  <a:pt x="6603" y="15885"/>
                </a:lnTo>
                <a:close/>
                <a:moveTo>
                  <a:pt x="5060" y="17236"/>
                </a:moveTo>
                <a:cubicBezTo>
                  <a:pt x="5573" y="17236"/>
                  <a:pt x="5982" y="17856"/>
                  <a:pt x="5982" y="18629"/>
                </a:cubicBezTo>
                <a:cubicBezTo>
                  <a:pt x="5982" y="19403"/>
                  <a:pt x="5573" y="20021"/>
                  <a:pt x="5060" y="20021"/>
                </a:cubicBezTo>
                <a:cubicBezTo>
                  <a:pt x="4552" y="20021"/>
                  <a:pt x="4135" y="19403"/>
                  <a:pt x="4135" y="18629"/>
                </a:cubicBezTo>
                <a:cubicBezTo>
                  <a:pt x="4135" y="17856"/>
                  <a:pt x="4547" y="17236"/>
                  <a:pt x="5060" y="17236"/>
                </a:cubicBezTo>
                <a:close/>
                <a:moveTo>
                  <a:pt x="18545" y="17236"/>
                </a:moveTo>
                <a:cubicBezTo>
                  <a:pt x="19058" y="17236"/>
                  <a:pt x="19467" y="17856"/>
                  <a:pt x="19467" y="18629"/>
                </a:cubicBezTo>
                <a:cubicBezTo>
                  <a:pt x="19467" y="19403"/>
                  <a:pt x="19058" y="20021"/>
                  <a:pt x="18545" y="20021"/>
                </a:cubicBezTo>
                <a:cubicBezTo>
                  <a:pt x="18037" y="20021"/>
                  <a:pt x="17622" y="19403"/>
                  <a:pt x="17622" y="18629"/>
                </a:cubicBezTo>
                <a:cubicBezTo>
                  <a:pt x="17622" y="17856"/>
                  <a:pt x="18032" y="17236"/>
                  <a:pt x="18545" y="17236"/>
                </a:cubicBez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sp>
        <p:nvSpPr>
          <p:cNvPr id="9" name="Articulated Lorry">
            <a:extLst>
              <a:ext uri="{FF2B5EF4-FFF2-40B4-BE49-F238E27FC236}">
                <a16:creationId xmlns:a16="http://schemas.microsoft.com/office/drawing/2014/main" id="{35B20BD0-7B22-C47C-2B60-5EF7B6D4A021}"/>
              </a:ext>
            </a:extLst>
          </p:cNvPr>
          <p:cNvSpPr/>
          <p:nvPr/>
        </p:nvSpPr>
        <p:spPr>
          <a:xfrm>
            <a:off x="9605526" y="1970505"/>
            <a:ext cx="1165672" cy="39850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762"/>
                </a:lnTo>
                <a:lnTo>
                  <a:pt x="14585" y="15762"/>
                </a:lnTo>
                <a:lnTo>
                  <a:pt x="14585" y="0"/>
                </a:lnTo>
                <a:lnTo>
                  <a:pt x="0" y="0"/>
                </a:lnTo>
                <a:close/>
                <a:moveTo>
                  <a:pt x="15530" y="2020"/>
                </a:moveTo>
                <a:cubicBezTo>
                  <a:pt x="15390" y="2020"/>
                  <a:pt x="15282" y="2372"/>
                  <a:pt x="15282" y="2787"/>
                </a:cubicBezTo>
                <a:lnTo>
                  <a:pt x="15282" y="7029"/>
                </a:lnTo>
                <a:lnTo>
                  <a:pt x="18755" y="7029"/>
                </a:lnTo>
                <a:cubicBezTo>
                  <a:pt x="18917" y="7046"/>
                  <a:pt x="18927" y="6515"/>
                  <a:pt x="18819" y="6117"/>
                </a:cubicBezTo>
                <a:cubicBezTo>
                  <a:pt x="18527" y="5073"/>
                  <a:pt x="16891" y="2020"/>
                  <a:pt x="15530" y="2020"/>
                </a:cubicBezTo>
                <a:close/>
                <a:moveTo>
                  <a:pt x="15282" y="7640"/>
                </a:moveTo>
                <a:lnTo>
                  <a:pt x="15282" y="16311"/>
                </a:lnTo>
                <a:lnTo>
                  <a:pt x="14786" y="16311"/>
                </a:lnTo>
                <a:cubicBezTo>
                  <a:pt x="15067" y="16892"/>
                  <a:pt x="15250" y="17868"/>
                  <a:pt x="15250" y="18979"/>
                </a:cubicBezTo>
                <a:cubicBezTo>
                  <a:pt x="15250" y="19078"/>
                  <a:pt x="15250" y="19160"/>
                  <a:pt x="15245" y="19243"/>
                </a:cubicBezTo>
                <a:lnTo>
                  <a:pt x="18399" y="19243"/>
                </a:lnTo>
                <a:lnTo>
                  <a:pt x="18750" y="19243"/>
                </a:lnTo>
                <a:cubicBezTo>
                  <a:pt x="18750" y="19160"/>
                  <a:pt x="18743" y="19062"/>
                  <a:pt x="18743" y="18979"/>
                </a:cubicBezTo>
                <a:cubicBezTo>
                  <a:pt x="18743" y="17205"/>
                  <a:pt x="19213" y="15762"/>
                  <a:pt x="19791" y="15762"/>
                </a:cubicBezTo>
                <a:cubicBezTo>
                  <a:pt x="20369" y="15762"/>
                  <a:pt x="20839" y="17205"/>
                  <a:pt x="20839" y="18979"/>
                </a:cubicBezTo>
                <a:cubicBezTo>
                  <a:pt x="20839" y="19078"/>
                  <a:pt x="20839" y="19160"/>
                  <a:pt x="20834" y="19243"/>
                </a:cubicBezTo>
                <a:lnTo>
                  <a:pt x="20969" y="19243"/>
                </a:lnTo>
                <a:lnTo>
                  <a:pt x="21389" y="19243"/>
                </a:lnTo>
                <a:lnTo>
                  <a:pt x="21423" y="19243"/>
                </a:lnTo>
                <a:cubicBezTo>
                  <a:pt x="21520" y="19243"/>
                  <a:pt x="21600" y="18998"/>
                  <a:pt x="21600" y="18699"/>
                </a:cubicBezTo>
                <a:lnTo>
                  <a:pt x="21600" y="16327"/>
                </a:lnTo>
                <a:cubicBezTo>
                  <a:pt x="21600" y="16045"/>
                  <a:pt x="21520" y="15814"/>
                  <a:pt x="21423" y="15814"/>
                </a:cubicBezTo>
                <a:lnTo>
                  <a:pt x="21389" y="15814"/>
                </a:lnTo>
                <a:lnTo>
                  <a:pt x="21389" y="13395"/>
                </a:lnTo>
                <a:cubicBezTo>
                  <a:pt x="21389" y="13163"/>
                  <a:pt x="21336" y="12978"/>
                  <a:pt x="21266" y="12944"/>
                </a:cubicBezTo>
                <a:lnTo>
                  <a:pt x="19354" y="11287"/>
                </a:lnTo>
                <a:lnTo>
                  <a:pt x="18792" y="8008"/>
                </a:lnTo>
                <a:cubicBezTo>
                  <a:pt x="18754" y="7793"/>
                  <a:pt x="18679" y="7640"/>
                  <a:pt x="18598" y="7640"/>
                </a:cubicBezTo>
                <a:lnTo>
                  <a:pt x="16924" y="7640"/>
                </a:lnTo>
                <a:lnTo>
                  <a:pt x="16924" y="16311"/>
                </a:lnTo>
                <a:lnTo>
                  <a:pt x="16708" y="16311"/>
                </a:lnTo>
                <a:lnTo>
                  <a:pt x="16708" y="7640"/>
                </a:lnTo>
                <a:lnTo>
                  <a:pt x="15282" y="7640"/>
                </a:lnTo>
                <a:close/>
                <a:moveTo>
                  <a:pt x="17518" y="8505"/>
                </a:moveTo>
                <a:lnTo>
                  <a:pt x="18426" y="8505"/>
                </a:lnTo>
                <a:cubicBezTo>
                  <a:pt x="18474" y="8505"/>
                  <a:pt x="18518" y="8585"/>
                  <a:pt x="18534" y="8718"/>
                </a:cubicBezTo>
                <a:lnTo>
                  <a:pt x="18804" y="10660"/>
                </a:lnTo>
                <a:cubicBezTo>
                  <a:pt x="18842" y="10909"/>
                  <a:pt x="18787" y="11173"/>
                  <a:pt x="18701" y="11173"/>
                </a:cubicBezTo>
                <a:lnTo>
                  <a:pt x="17518" y="11173"/>
                </a:lnTo>
                <a:cubicBezTo>
                  <a:pt x="17453" y="11173"/>
                  <a:pt x="17400" y="11004"/>
                  <a:pt x="17400" y="10805"/>
                </a:cubicBezTo>
                <a:lnTo>
                  <a:pt x="17400" y="8868"/>
                </a:lnTo>
                <a:cubicBezTo>
                  <a:pt x="17400" y="8669"/>
                  <a:pt x="17453" y="8505"/>
                  <a:pt x="17518" y="8505"/>
                </a:cubicBezTo>
                <a:close/>
                <a:moveTo>
                  <a:pt x="10633" y="16327"/>
                </a:moveTo>
                <a:lnTo>
                  <a:pt x="10503" y="19259"/>
                </a:lnTo>
                <a:lnTo>
                  <a:pt x="11271" y="19259"/>
                </a:lnTo>
                <a:cubicBezTo>
                  <a:pt x="11271" y="19176"/>
                  <a:pt x="11264" y="19077"/>
                  <a:pt x="11264" y="18995"/>
                </a:cubicBezTo>
                <a:cubicBezTo>
                  <a:pt x="11264" y="17884"/>
                  <a:pt x="11448" y="16891"/>
                  <a:pt x="11723" y="16327"/>
                </a:cubicBezTo>
                <a:lnTo>
                  <a:pt x="10633" y="16327"/>
                </a:lnTo>
                <a:close/>
                <a:moveTo>
                  <a:pt x="12896" y="16327"/>
                </a:moveTo>
                <a:cubicBezTo>
                  <a:pt x="13047" y="16642"/>
                  <a:pt x="13171" y="17088"/>
                  <a:pt x="13252" y="17586"/>
                </a:cubicBezTo>
                <a:cubicBezTo>
                  <a:pt x="13333" y="17072"/>
                  <a:pt x="13457" y="16642"/>
                  <a:pt x="13608" y="16327"/>
                </a:cubicBezTo>
                <a:lnTo>
                  <a:pt x="12896" y="16327"/>
                </a:lnTo>
                <a:close/>
                <a:moveTo>
                  <a:pt x="2285" y="16394"/>
                </a:moveTo>
                <a:cubicBezTo>
                  <a:pt x="1815" y="16394"/>
                  <a:pt x="1436" y="17552"/>
                  <a:pt x="1436" y="18995"/>
                </a:cubicBezTo>
                <a:cubicBezTo>
                  <a:pt x="1436" y="20437"/>
                  <a:pt x="1815" y="21600"/>
                  <a:pt x="2285" y="21600"/>
                </a:cubicBezTo>
                <a:cubicBezTo>
                  <a:pt x="2755" y="21600"/>
                  <a:pt x="3132" y="20437"/>
                  <a:pt x="3132" y="18995"/>
                </a:cubicBezTo>
                <a:cubicBezTo>
                  <a:pt x="3127" y="17552"/>
                  <a:pt x="2749" y="16394"/>
                  <a:pt x="2285" y="16394"/>
                </a:cubicBezTo>
                <a:close/>
                <a:moveTo>
                  <a:pt x="4170" y="16394"/>
                </a:moveTo>
                <a:cubicBezTo>
                  <a:pt x="3700" y="16394"/>
                  <a:pt x="3321" y="17552"/>
                  <a:pt x="3321" y="18995"/>
                </a:cubicBezTo>
                <a:cubicBezTo>
                  <a:pt x="3321" y="20437"/>
                  <a:pt x="3700" y="21600"/>
                  <a:pt x="4170" y="21600"/>
                </a:cubicBezTo>
                <a:cubicBezTo>
                  <a:pt x="4640" y="21600"/>
                  <a:pt x="5017" y="20437"/>
                  <a:pt x="5017" y="18995"/>
                </a:cubicBezTo>
                <a:cubicBezTo>
                  <a:pt x="5017" y="17552"/>
                  <a:pt x="4634" y="16394"/>
                  <a:pt x="4170" y="16394"/>
                </a:cubicBezTo>
                <a:close/>
                <a:moveTo>
                  <a:pt x="12312" y="16394"/>
                </a:moveTo>
                <a:cubicBezTo>
                  <a:pt x="11842" y="16394"/>
                  <a:pt x="11465" y="17552"/>
                  <a:pt x="11465" y="18995"/>
                </a:cubicBezTo>
                <a:cubicBezTo>
                  <a:pt x="11465" y="20437"/>
                  <a:pt x="11842" y="21600"/>
                  <a:pt x="12312" y="21600"/>
                </a:cubicBezTo>
                <a:cubicBezTo>
                  <a:pt x="12782" y="21600"/>
                  <a:pt x="13161" y="20437"/>
                  <a:pt x="13161" y="18995"/>
                </a:cubicBezTo>
                <a:cubicBezTo>
                  <a:pt x="13161" y="17552"/>
                  <a:pt x="12776" y="16394"/>
                  <a:pt x="12312" y="16394"/>
                </a:cubicBezTo>
                <a:close/>
                <a:moveTo>
                  <a:pt x="14197" y="16394"/>
                </a:moveTo>
                <a:cubicBezTo>
                  <a:pt x="13727" y="16394"/>
                  <a:pt x="13350" y="17552"/>
                  <a:pt x="13350" y="18995"/>
                </a:cubicBezTo>
                <a:cubicBezTo>
                  <a:pt x="13350" y="20437"/>
                  <a:pt x="13727" y="21600"/>
                  <a:pt x="14197" y="21600"/>
                </a:cubicBezTo>
                <a:cubicBezTo>
                  <a:pt x="14667" y="21600"/>
                  <a:pt x="15044" y="20437"/>
                  <a:pt x="15044" y="18995"/>
                </a:cubicBezTo>
                <a:cubicBezTo>
                  <a:pt x="15044" y="17552"/>
                  <a:pt x="14661" y="16394"/>
                  <a:pt x="14197" y="16394"/>
                </a:cubicBezTo>
                <a:close/>
                <a:moveTo>
                  <a:pt x="19791" y="16394"/>
                </a:moveTo>
                <a:cubicBezTo>
                  <a:pt x="19321" y="16394"/>
                  <a:pt x="18944" y="17552"/>
                  <a:pt x="18944" y="18995"/>
                </a:cubicBezTo>
                <a:cubicBezTo>
                  <a:pt x="18944" y="20437"/>
                  <a:pt x="19321" y="21600"/>
                  <a:pt x="19791" y="21600"/>
                </a:cubicBezTo>
                <a:cubicBezTo>
                  <a:pt x="20261" y="21600"/>
                  <a:pt x="20640" y="20437"/>
                  <a:pt x="20640" y="18995"/>
                </a:cubicBezTo>
                <a:cubicBezTo>
                  <a:pt x="20640" y="17552"/>
                  <a:pt x="20255" y="16394"/>
                  <a:pt x="19791" y="16394"/>
                </a:cubicBezTo>
                <a:close/>
                <a:moveTo>
                  <a:pt x="2285" y="17751"/>
                </a:moveTo>
                <a:cubicBezTo>
                  <a:pt x="2506" y="17751"/>
                  <a:pt x="2685" y="18299"/>
                  <a:pt x="2685" y="18979"/>
                </a:cubicBezTo>
                <a:cubicBezTo>
                  <a:pt x="2679" y="19659"/>
                  <a:pt x="2501" y="20207"/>
                  <a:pt x="2285" y="20207"/>
                </a:cubicBezTo>
                <a:cubicBezTo>
                  <a:pt x="2063" y="20207"/>
                  <a:pt x="1885" y="19659"/>
                  <a:pt x="1885" y="18979"/>
                </a:cubicBezTo>
                <a:cubicBezTo>
                  <a:pt x="1885" y="18299"/>
                  <a:pt x="2063" y="17751"/>
                  <a:pt x="2285" y="17751"/>
                </a:cubicBezTo>
                <a:close/>
                <a:moveTo>
                  <a:pt x="4170" y="17751"/>
                </a:moveTo>
                <a:cubicBezTo>
                  <a:pt x="4391" y="17751"/>
                  <a:pt x="4568" y="18299"/>
                  <a:pt x="4568" y="18979"/>
                </a:cubicBezTo>
                <a:cubicBezTo>
                  <a:pt x="4563" y="19659"/>
                  <a:pt x="4386" y="20207"/>
                  <a:pt x="4170" y="20207"/>
                </a:cubicBezTo>
                <a:cubicBezTo>
                  <a:pt x="3948" y="20207"/>
                  <a:pt x="3770" y="19659"/>
                  <a:pt x="3770" y="18979"/>
                </a:cubicBezTo>
                <a:cubicBezTo>
                  <a:pt x="3770" y="18299"/>
                  <a:pt x="3948" y="17751"/>
                  <a:pt x="4170" y="17751"/>
                </a:cubicBezTo>
                <a:close/>
                <a:moveTo>
                  <a:pt x="12312" y="17751"/>
                </a:moveTo>
                <a:cubicBezTo>
                  <a:pt x="12533" y="17751"/>
                  <a:pt x="12712" y="18299"/>
                  <a:pt x="12712" y="18979"/>
                </a:cubicBezTo>
                <a:cubicBezTo>
                  <a:pt x="12707" y="19659"/>
                  <a:pt x="12528" y="20207"/>
                  <a:pt x="12312" y="20207"/>
                </a:cubicBezTo>
                <a:cubicBezTo>
                  <a:pt x="12091" y="20207"/>
                  <a:pt x="11912" y="19659"/>
                  <a:pt x="11912" y="18979"/>
                </a:cubicBezTo>
                <a:cubicBezTo>
                  <a:pt x="11912" y="18299"/>
                  <a:pt x="12091" y="17751"/>
                  <a:pt x="12312" y="17751"/>
                </a:cubicBezTo>
                <a:close/>
                <a:moveTo>
                  <a:pt x="14197" y="17751"/>
                </a:moveTo>
                <a:cubicBezTo>
                  <a:pt x="14418" y="17751"/>
                  <a:pt x="14597" y="18299"/>
                  <a:pt x="14597" y="18979"/>
                </a:cubicBezTo>
                <a:cubicBezTo>
                  <a:pt x="14597" y="19659"/>
                  <a:pt x="14418" y="20207"/>
                  <a:pt x="14197" y="20207"/>
                </a:cubicBezTo>
                <a:cubicBezTo>
                  <a:pt x="13976" y="20207"/>
                  <a:pt x="13797" y="19659"/>
                  <a:pt x="13797" y="18979"/>
                </a:cubicBezTo>
                <a:cubicBezTo>
                  <a:pt x="13797" y="18299"/>
                  <a:pt x="13976" y="17751"/>
                  <a:pt x="14197" y="17751"/>
                </a:cubicBezTo>
                <a:close/>
                <a:moveTo>
                  <a:pt x="19791" y="17751"/>
                </a:moveTo>
                <a:cubicBezTo>
                  <a:pt x="20012" y="17751"/>
                  <a:pt x="20191" y="18299"/>
                  <a:pt x="20191" y="18979"/>
                </a:cubicBezTo>
                <a:cubicBezTo>
                  <a:pt x="20186" y="19659"/>
                  <a:pt x="20007" y="20207"/>
                  <a:pt x="19791" y="20207"/>
                </a:cubicBezTo>
                <a:cubicBezTo>
                  <a:pt x="19570" y="20207"/>
                  <a:pt x="19391" y="19659"/>
                  <a:pt x="19391" y="18979"/>
                </a:cubicBezTo>
                <a:cubicBezTo>
                  <a:pt x="19391" y="18299"/>
                  <a:pt x="19570" y="17751"/>
                  <a:pt x="19791" y="17751"/>
                </a:cubicBez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sp>
        <p:nvSpPr>
          <p:cNvPr id="10" name="Bullet Engine">
            <a:extLst>
              <a:ext uri="{FF2B5EF4-FFF2-40B4-BE49-F238E27FC236}">
                <a16:creationId xmlns:a16="http://schemas.microsoft.com/office/drawing/2014/main" id="{70BCBDFA-EB1E-DEDD-B9F0-2262CE1BEA6B}"/>
              </a:ext>
            </a:extLst>
          </p:cNvPr>
          <p:cNvSpPr/>
          <p:nvPr/>
        </p:nvSpPr>
        <p:spPr>
          <a:xfrm>
            <a:off x="9928758" y="3556095"/>
            <a:ext cx="1454667" cy="322276"/>
          </a:xfrm>
          <a:custGeom>
            <a:avLst/>
            <a:gdLst/>
            <a:ahLst/>
            <a:cxnLst>
              <a:cxn ang="0">
                <a:pos x="wd2" y="hd2"/>
              </a:cxn>
              <a:cxn ang="5400000">
                <a:pos x="wd2" y="hd2"/>
              </a:cxn>
              <a:cxn ang="10800000">
                <a:pos x="wd2" y="hd2"/>
              </a:cxn>
              <a:cxn ang="16200000">
                <a:pos x="wd2" y="hd2"/>
              </a:cxn>
            </a:cxnLst>
            <a:rect l="0" t="0" r="r" b="b"/>
            <a:pathLst>
              <a:path w="21415" h="21417" extrusionOk="0">
                <a:moveTo>
                  <a:pt x="422" y="0"/>
                </a:moveTo>
                <a:cubicBezTo>
                  <a:pt x="186" y="0"/>
                  <a:pt x="0" y="915"/>
                  <a:pt x="0" y="2008"/>
                </a:cubicBezTo>
                <a:lnTo>
                  <a:pt x="0" y="12618"/>
                </a:lnTo>
                <a:cubicBezTo>
                  <a:pt x="0" y="12774"/>
                  <a:pt x="22" y="12878"/>
                  <a:pt x="55" y="12878"/>
                </a:cubicBezTo>
                <a:lnTo>
                  <a:pt x="20276" y="12878"/>
                </a:lnTo>
                <a:cubicBezTo>
                  <a:pt x="20309" y="12878"/>
                  <a:pt x="20321" y="12696"/>
                  <a:pt x="20294" y="12618"/>
                </a:cubicBezTo>
                <a:lnTo>
                  <a:pt x="18629" y="7805"/>
                </a:lnTo>
                <a:cubicBezTo>
                  <a:pt x="16893" y="2706"/>
                  <a:pt x="14890" y="0"/>
                  <a:pt x="12847" y="0"/>
                </a:cubicBezTo>
                <a:lnTo>
                  <a:pt x="422" y="0"/>
                </a:lnTo>
                <a:close/>
                <a:moveTo>
                  <a:pt x="14934" y="3593"/>
                </a:moveTo>
                <a:lnTo>
                  <a:pt x="16080" y="3593"/>
                </a:lnTo>
                <a:cubicBezTo>
                  <a:pt x="16190" y="3593"/>
                  <a:pt x="16307" y="3672"/>
                  <a:pt x="16416" y="3854"/>
                </a:cubicBezTo>
                <a:cubicBezTo>
                  <a:pt x="16905" y="4660"/>
                  <a:pt x="17377" y="5620"/>
                  <a:pt x="17832" y="6764"/>
                </a:cubicBezTo>
                <a:cubicBezTo>
                  <a:pt x="17865" y="6842"/>
                  <a:pt x="17855" y="7081"/>
                  <a:pt x="17817" y="7081"/>
                </a:cubicBezTo>
                <a:lnTo>
                  <a:pt x="14934" y="7081"/>
                </a:lnTo>
                <a:cubicBezTo>
                  <a:pt x="14840" y="7081"/>
                  <a:pt x="14769" y="6743"/>
                  <a:pt x="14769" y="6301"/>
                </a:cubicBezTo>
                <a:lnTo>
                  <a:pt x="14769" y="4374"/>
                </a:lnTo>
                <a:cubicBezTo>
                  <a:pt x="14769" y="3932"/>
                  <a:pt x="14840" y="3593"/>
                  <a:pt x="14934" y="3593"/>
                </a:cubicBezTo>
                <a:close/>
                <a:moveTo>
                  <a:pt x="1306" y="6407"/>
                </a:moveTo>
                <a:lnTo>
                  <a:pt x="1900" y="6407"/>
                </a:lnTo>
                <a:cubicBezTo>
                  <a:pt x="1993" y="6406"/>
                  <a:pt x="2065" y="6745"/>
                  <a:pt x="2065" y="7187"/>
                </a:cubicBezTo>
                <a:lnTo>
                  <a:pt x="2065" y="9992"/>
                </a:lnTo>
                <a:cubicBezTo>
                  <a:pt x="2065" y="10434"/>
                  <a:pt x="1993" y="10772"/>
                  <a:pt x="1900" y="10772"/>
                </a:cubicBezTo>
                <a:lnTo>
                  <a:pt x="1313" y="10772"/>
                </a:lnTo>
                <a:cubicBezTo>
                  <a:pt x="1220" y="10772"/>
                  <a:pt x="1148" y="10434"/>
                  <a:pt x="1148" y="9992"/>
                </a:cubicBezTo>
                <a:lnTo>
                  <a:pt x="1141" y="9992"/>
                </a:lnTo>
                <a:lnTo>
                  <a:pt x="1141" y="7187"/>
                </a:lnTo>
                <a:cubicBezTo>
                  <a:pt x="1141" y="6745"/>
                  <a:pt x="1213" y="6407"/>
                  <a:pt x="1306" y="6407"/>
                </a:cubicBezTo>
                <a:close/>
                <a:moveTo>
                  <a:pt x="2933" y="6407"/>
                </a:moveTo>
                <a:lnTo>
                  <a:pt x="3525" y="6407"/>
                </a:lnTo>
                <a:cubicBezTo>
                  <a:pt x="3619" y="6406"/>
                  <a:pt x="3690" y="6745"/>
                  <a:pt x="3690" y="7187"/>
                </a:cubicBezTo>
                <a:lnTo>
                  <a:pt x="3690" y="9992"/>
                </a:lnTo>
                <a:cubicBezTo>
                  <a:pt x="3690" y="10434"/>
                  <a:pt x="3619" y="10772"/>
                  <a:pt x="3525" y="10772"/>
                </a:cubicBezTo>
                <a:lnTo>
                  <a:pt x="2933" y="10772"/>
                </a:lnTo>
                <a:cubicBezTo>
                  <a:pt x="2840" y="10772"/>
                  <a:pt x="2768" y="10434"/>
                  <a:pt x="2768" y="9992"/>
                </a:cubicBezTo>
                <a:lnTo>
                  <a:pt x="2768" y="7187"/>
                </a:lnTo>
                <a:cubicBezTo>
                  <a:pt x="2768" y="6745"/>
                  <a:pt x="2840" y="6407"/>
                  <a:pt x="2933" y="6407"/>
                </a:cubicBezTo>
                <a:close/>
                <a:moveTo>
                  <a:pt x="4558" y="6407"/>
                </a:moveTo>
                <a:lnTo>
                  <a:pt x="5151" y="6407"/>
                </a:lnTo>
                <a:cubicBezTo>
                  <a:pt x="5244" y="6406"/>
                  <a:pt x="5315" y="6745"/>
                  <a:pt x="5315" y="7187"/>
                </a:cubicBezTo>
                <a:lnTo>
                  <a:pt x="5315" y="9992"/>
                </a:lnTo>
                <a:cubicBezTo>
                  <a:pt x="5315" y="10434"/>
                  <a:pt x="5244" y="10772"/>
                  <a:pt x="5151" y="10772"/>
                </a:cubicBezTo>
                <a:lnTo>
                  <a:pt x="4558" y="10772"/>
                </a:lnTo>
                <a:cubicBezTo>
                  <a:pt x="4465" y="10772"/>
                  <a:pt x="4394" y="10434"/>
                  <a:pt x="4394" y="9992"/>
                </a:cubicBezTo>
                <a:lnTo>
                  <a:pt x="4394" y="7187"/>
                </a:lnTo>
                <a:cubicBezTo>
                  <a:pt x="4394" y="6745"/>
                  <a:pt x="4465" y="6407"/>
                  <a:pt x="4558" y="6407"/>
                </a:cubicBezTo>
                <a:close/>
                <a:moveTo>
                  <a:pt x="6184" y="6407"/>
                </a:moveTo>
                <a:lnTo>
                  <a:pt x="6778" y="6407"/>
                </a:lnTo>
                <a:cubicBezTo>
                  <a:pt x="6871" y="6406"/>
                  <a:pt x="6942" y="6745"/>
                  <a:pt x="6942" y="7187"/>
                </a:cubicBezTo>
                <a:lnTo>
                  <a:pt x="6942" y="9992"/>
                </a:lnTo>
                <a:cubicBezTo>
                  <a:pt x="6942" y="10434"/>
                  <a:pt x="6871" y="10772"/>
                  <a:pt x="6778" y="10772"/>
                </a:cubicBezTo>
                <a:lnTo>
                  <a:pt x="6184" y="10772"/>
                </a:lnTo>
                <a:cubicBezTo>
                  <a:pt x="6090" y="10772"/>
                  <a:pt x="6019" y="10434"/>
                  <a:pt x="6019" y="9992"/>
                </a:cubicBezTo>
                <a:lnTo>
                  <a:pt x="6019" y="7187"/>
                </a:lnTo>
                <a:cubicBezTo>
                  <a:pt x="6019" y="6745"/>
                  <a:pt x="6090" y="6407"/>
                  <a:pt x="6184" y="6407"/>
                </a:cubicBezTo>
                <a:close/>
                <a:moveTo>
                  <a:pt x="7804" y="6407"/>
                </a:moveTo>
                <a:lnTo>
                  <a:pt x="8398" y="6407"/>
                </a:lnTo>
                <a:cubicBezTo>
                  <a:pt x="8491" y="6406"/>
                  <a:pt x="8563" y="6745"/>
                  <a:pt x="8563" y="7187"/>
                </a:cubicBezTo>
                <a:lnTo>
                  <a:pt x="8563" y="9992"/>
                </a:lnTo>
                <a:cubicBezTo>
                  <a:pt x="8563" y="10434"/>
                  <a:pt x="8491" y="10772"/>
                  <a:pt x="8398" y="10772"/>
                </a:cubicBezTo>
                <a:lnTo>
                  <a:pt x="7804" y="10772"/>
                </a:lnTo>
                <a:cubicBezTo>
                  <a:pt x="7711" y="10772"/>
                  <a:pt x="7639" y="10434"/>
                  <a:pt x="7639" y="9992"/>
                </a:cubicBezTo>
                <a:lnTo>
                  <a:pt x="7639" y="7187"/>
                </a:lnTo>
                <a:cubicBezTo>
                  <a:pt x="7639" y="6745"/>
                  <a:pt x="7711" y="6407"/>
                  <a:pt x="7804" y="6407"/>
                </a:cubicBezTo>
                <a:close/>
                <a:moveTo>
                  <a:pt x="9429" y="6407"/>
                </a:moveTo>
                <a:lnTo>
                  <a:pt x="10023" y="6407"/>
                </a:lnTo>
                <a:cubicBezTo>
                  <a:pt x="10117" y="6406"/>
                  <a:pt x="10188" y="6745"/>
                  <a:pt x="10188" y="7187"/>
                </a:cubicBezTo>
                <a:lnTo>
                  <a:pt x="10188" y="9992"/>
                </a:lnTo>
                <a:cubicBezTo>
                  <a:pt x="10188" y="10434"/>
                  <a:pt x="10117" y="10772"/>
                  <a:pt x="10023" y="10772"/>
                </a:cubicBezTo>
                <a:lnTo>
                  <a:pt x="9429" y="10772"/>
                </a:lnTo>
                <a:cubicBezTo>
                  <a:pt x="9336" y="10772"/>
                  <a:pt x="9265" y="10434"/>
                  <a:pt x="9265" y="9992"/>
                </a:cubicBezTo>
                <a:lnTo>
                  <a:pt x="9265" y="7187"/>
                </a:lnTo>
                <a:cubicBezTo>
                  <a:pt x="9265" y="6745"/>
                  <a:pt x="9336" y="6407"/>
                  <a:pt x="9429" y="6407"/>
                </a:cubicBezTo>
                <a:close/>
                <a:moveTo>
                  <a:pt x="11055" y="6407"/>
                </a:moveTo>
                <a:lnTo>
                  <a:pt x="11649" y="6407"/>
                </a:lnTo>
                <a:cubicBezTo>
                  <a:pt x="11742" y="6406"/>
                  <a:pt x="11813" y="6745"/>
                  <a:pt x="11813" y="7187"/>
                </a:cubicBezTo>
                <a:lnTo>
                  <a:pt x="11813" y="9992"/>
                </a:lnTo>
                <a:cubicBezTo>
                  <a:pt x="11813" y="10434"/>
                  <a:pt x="11742" y="10772"/>
                  <a:pt x="11649" y="10772"/>
                </a:cubicBezTo>
                <a:lnTo>
                  <a:pt x="11055" y="10772"/>
                </a:lnTo>
                <a:cubicBezTo>
                  <a:pt x="10961" y="10772"/>
                  <a:pt x="10890" y="10434"/>
                  <a:pt x="10890" y="9992"/>
                </a:cubicBezTo>
                <a:lnTo>
                  <a:pt x="10890" y="7187"/>
                </a:lnTo>
                <a:cubicBezTo>
                  <a:pt x="10890" y="6745"/>
                  <a:pt x="10961" y="6407"/>
                  <a:pt x="11055" y="6407"/>
                </a:cubicBezTo>
                <a:close/>
                <a:moveTo>
                  <a:pt x="12675" y="6407"/>
                </a:moveTo>
                <a:lnTo>
                  <a:pt x="13269" y="6407"/>
                </a:lnTo>
                <a:cubicBezTo>
                  <a:pt x="13362" y="6406"/>
                  <a:pt x="13433" y="6745"/>
                  <a:pt x="13433" y="7187"/>
                </a:cubicBezTo>
                <a:lnTo>
                  <a:pt x="13433" y="9992"/>
                </a:lnTo>
                <a:cubicBezTo>
                  <a:pt x="13433" y="10434"/>
                  <a:pt x="13362" y="10772"/>
                  <a:pt x="13269" y="10772"/>
                </a:cubicBezTo>
                <a:lnTo>
                  <a:pt x="12675" y="10772"/>
                </a:lnTo>
                <a:cubicBezTo>
                  <a:pt x="12582" y="10772"/>
                  <a:pt x="12510" y="10434"/>
                  <a:pt x="12510" y="9992"/>
                </a:cubicBezTo>
                <a:lnTo>
                  <a:pt x="12510" y="7187"/>
                </a:lnTo>
                <a:cubicBezTo>
                  <a:pt x="12510" y="6745"/>
                  <a:pt x="12582" y="6407"/>
                  <a:pt x="12675" y="6407"/>
                </a:cubicBezTo>
                <a:close/>
                <a:moveTo>
                  <a:pt x="55" y="13951"/>
                </a:moveTo>
                <a:cubicBezTo>
                  <a:pt x="22" y="13951"/>
                  <a:pt x="0" y="14055"/>
                  <a:pt x="0" y="14211"/>
                </a:cubicBezTo>
                <a:lnTo>
                  <a:pt x="0" y="17618"/>
                </a:lnTo>
                <a:cubicBezTo>
                  <a:pt x="0" y="18711"/>
                  <a:pt x="186" y="19618"/>
                  <a:pt x="422" y="19618"/>
                </a:cubicBezTo>
                <a:lnTo>
                  <a:pt x="2954" y="19618"/>
                </a:lnTo>
                <a:cubicBezTo>
                  <a:pt x="2976" y="19618"/>
                  <a:pt x="2998" y="19567"/>
                  <a:pt x="3004" y="19463"/>
                </a:cubicBezTo>
                <a:lnTo>
                  <a:pt x="3163" y="17593"/>
                </a:lnTo>
                <a:cubicBezTo>
                  <a:pt x="3235" y="16761"/>
                  <a:pt x="3410" y="16211"/>
                  <a:pt x="3603" y="16211"/>
                </a:cubicBezTo>
                <a:lnTo>
                  <a:pt x="5624" y="16211"/>
                </a:lnTo>
                <a:cubicBezTo>
                  <a:pt x="5817" y="16211"/>
                  <a:pt x="5987" y="16761"/>
                  <a:pt x="6064" y="17593"/>
                </a:cubicBezTo>
                <a:lnTo>
                  <a:pt x="6222" y="19463"/>
                </a:lnTo>
                <a:cubicBezTo>
                  <a:pt x="6233" y="19567"/>
                  <a:pt x="6249" y="19618"/>
                  <a:pt x="6271" y="19618"/>
                </a:cubicBezTo>
                <a:lnTo>
                  <a:pt x="14208" y="19618"/>
                </a:lnTo>
                <a:cubicBezTo>
                  <a:pt x="14230" y="19618"/>
                  <a:pt x="14252" y="19567"/>
                  <a:pt x="14257" y="19463"/>
                </a:cubicBezTo>
                <a:lnTo>
                  <a:pt x="14417" y="17593"/>
                </a:lnTo>
                <a:cubicBezTo>
                  <a:pt x="14488" y="16761"/>
                  <a:pt x="14664" y="16211"/>
                  <a:pt x="14856" y="16211"/>
                </a:cubicBezTo>
                <a:lnTo>
                  <a:pt x="16876" y="16211"/>
                </a:lnTo>
                <a:cubicBezTo>
                  <a:pt x="17069" y="16211"/>
                  <a:pt x="17239" y="16761"/>
                  <a:pt x="17316" y="17593"/>
                </a:cubicBezTo>
                <a:lnTo>
                  <a:pt x="17475" y="19463"/>
                </a:lnTo>
                <a:cubicBezTo>
                  <a:pt x="17486" y="19567"/>
                  <a:pt x="17503" y="19618"/>
                  <a:pt x="17525" y="19618"/>
                </a:cubicBezTo>
                <a:lnTo>
                  <a:pt x="20925" y="19618"/>
                </a:lnTo>
                <a:cubicBezTo>
                  <a:pt x="21419" y="19618"/>
                  <a:pt x="21600" y="16548"/>
                  <a:pt x="21183" y="15325"/>
                </a:cubicBezTo>
                <a:lnTo>
                  <a:pt x="20783" y="14154"/>
                </a:lnTo>
                <a:cubicBezTo>
                  <a:pt x="20739" y="14024"/>
                  <a:pt x="20683" y="13951"/>
                  <a:pt x="20633" y="13951"/>
                </a:cubicBezTo>
                <a:lnTo>
                  <a:pt x="55" y="13951"/>
                </a:lnTo>
                <a:close/>
                <a:moveTo>
                  <a:pt x="3812" y="17073"/>
                </a:moveTo>
                <a:cubicBezTo>
                  <a:pt x="3532" y="17073"/>
                  <a:pt x="3306" y="18270"/>
                  <a:pt x="3361" y="19675"/>
                </a:cubicBezTo>
                <a:cubicBezTo>
                  <a:pt x="3393" y="20507"/>
                  <a:pt x="3536" y="21210"/>
                  <a:pt x="3718" y="21366"/>
                </a:cubicBezTo>
                <a:cubicBezTo>
                  <a:pt x="3948" y="21600"/>
                  <a:pt x="4152" y="20998"/>
                  <a:pt x="4234" y="20114"/>
                </a:cubicBezTo>
                <a:cubicBezTo>
                  <a:pt x="4245" y="20010"/>
                  <a:pt x="4262" y="19959"/>
                  <a:pt x="4284" y="19959"/>
                </a:cubicBezTo>
                <a:lnTo>
                  <a:pt x="4910" y="19959"/>
                </a:lnTo>
                <a:cubicBezTo>
                  <a:pt x="4932" y="19959"/>
                  <a:pt x="4947" y="20010"/>
                  <a:pt x="4958" y="20114"/>
                </a:cubicBezTo>
                <a:cubicBezTo>
                  <a:pt x="5035" y="20946"/>
                  <a:pt x="5229" y="21520"/>
                  <a:pt x="5437" y="21390"/>
                </a:cubicBezTo>
                <a:cubicBezTo>
                  <a:pt x="5646" y="21260"/>
                  <a:pt x="5815" y="20452"/>
                  <a:pt x="5837" y="19463"/>
                </a:cubicBezTo>
                <a:cubicBezTo>
                  <a:pt x="5865" y="18163"/>
                  <a:pt x="5650" y="17073"/>
                  <a:pt x="5370" y="17073"/>
                </a:cubicBezTo>
                <a:cubicBezTo>
                  <a:pt x="5178" y="17073"/>
                  <a:pt x="5019" y="17619"/>
                  <a:pt x="4948" y="18374"/>
                </a:cubicBezTo>
                <a:cubicBezTo>
                  <a:pt x="4943" y="18452"/>
                  <a:pt x="4920" y="18528"/>
                  <a:pt x="4898" y="18528"/>
                </a:cubicBezTo>
                <a:lnTo>
                  <a:pt x="4279" y="18528"/>
                </a:lnTo>
                <a:cubicBezTo>
                  <a:pt x="4257" y="18528"/>
                  <a:pt x="4240" y="18478"/>
                  <a:pt x="4229" y="18374"/>
                </a:cubicBezTo>
                <a:cubicBezTo>
                  <a:pt x="4158" y="17593"/>
                  <a:pt x="3999" y="17073"/>
                  <a:pt x="3812" y="17073"/>
                </a:cubicBezTo>
                <a:close/>
                <a:moveTo>
                  <a:pt x="15076" y="17073"/>
                </a:moveTo>
                <a:cubicBezTo>
                  <a:pt x="14790" y="17073"/>
                  <a:pt x="14564" y="18296"/>
                  <a:pt x="14625" y="19675"/>
                </a:cubicBezTo>
                <a:cubicBezTo>
                  <a:pt x="14658" y="20533"/>
                  <a:pt x="14800" y="21210"/>
                  <a:pt x="14982" y="21366"/>
                </a:cubicBezTo>
                <a:cubicBezTo>
                  <a:pt x="15207" y="21574"/>
                  <a:pt x="15410" y="20998"/>
                  <a:pt x="15498" y="20114"/>
                </a:cubicBezTo>
                <a:cubicBezTo>
                  <a:pt x="15509" y="20010"/>
                  <a:pt x="15526" y="19959"/>
                  <a:pt x="15548" y="19959"/>
                </a:cubicBezTo>
                <a:lnTo>
                  <a:pt x="16174" y="19959"/>
                </a:lnTo>
                <a:cubicBezTo>
                  <a:pt x="16196" y="19959"/>
                  <a:pt x="16213" y="20036"/>
                  <a:pt x="16224" y="20114"/>
                </a:cubicBezTo>
                <a:cubicBezTo>
                  <a:pt x="16301" y="20946"/>
                  <a:pt x="16487" y="21520"/>
                  <a:pt x="16701" y="21390"/>
                </a:cubicBezTo>
                <a:cubicBezTo>
                  <a:pt x="16910" y="21260"/>
                  <a:pt x="17081" y="20452"/>
                  <a:pt x="17103" y="19463"/>
                </a:cubicBezTo>
                <a:cubicBezTo>
                  <a:pt x="17119" y="18163"/>
                  <a:pt x="16905" y="17073"/>
                  <a:pt x="16636" y="17073"/>
                </a:cubicBezTo>
                <a:cubicBezTo>
                  <a:pt x="16449" y="17073"/>
                  <a:pt x="16284" y="17593"/>
                  <a:pt x="16212" y="18374"/>
                </a:cubicBezTo>
                <a:cubicBezTo>
                  <a:pt x="16201" y="18478"/>
                  <a:pt x="16184" y="18528"/>
                  <a:pt x="16162" y="18528"/>
                </a:cubicBezTo>
                <a:lnTo>
                  <a:pt x="15543" y="18528"/>
                </a:lnTo>
                <a:cubicBezTo>
                  <a:pt x="15521" y="18528"/>
                  <a:pt x="15499" y="18452"/>
                  <a:pt x="15493" y="18374"/>
                </a:cubicBezTo>
                <a:cubicBezTo>
                  <a:pt x="15422" y="17619"/>
                  <a:pt x="15263" y="17073"/>
                  <a:pt x="15076" y="17073"/>
                </a:cubicBez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sp>
        <p:nvSpPr>
          <p:cNvPr id="11" name="Bridge">
            <a:extLst>
              <a:ext uri="{FF2B5EF4-FFF2-40B4-BE49-F238E27FC236}">
                <a16:creationId xmlns:a16="http://schemas.microsoft.com/office/drawing/2014/main" id="{DE6E7689-96DC-BAB2-FCC4-E235E2BFC846}"/>
              </a:ext>
            </a:extLst>
          </p:cNvPr>
          <p:cNvSpPr/>
          <p:nvPr/>
        </p:nvSpPr>
        <p:spPr>
          <a:xfrm>
            <a:off x="10764697" y="5393401"/>
            <a:ext cx="864847" cy="410383"/>
          </a:xfrm>
          <a:custGeom>
            <a:avLst/>
            <a:gdLst/>
            <a:ahLst/>
            <a:cxnLst>
              <a:cxn ang="0">
                <a:pos x="wd2" y="hd2"/>
              </a:cxn>
              <a:cxn ang="5400000">
                <a:pos x="wd2" y="hd2"/>
              </a:cxn>
              <a:cxn ang="10800000">
                <a:pos x="wd2" y="hd2"/>
              </a:cxn>
              <a:cxn ang="16200000">
                <a:pos x="wd2" y="hd2"/>
              </a:cxn>
            </a:cxnLst>
            <a:rect l="0" t="0" r="r" b="b"/>
            <a:pathLst>
              <a:path w="21600" h="21600" extrusionOk="0">
                <a:moveTo>
                  <a:pt x="4956" y="0"/>
                </a:moveTo>
                <a:lnTo>
                  <a:pt x="4956" y="2631"/>
                </a:lnTo>
                <a:cubicBezTo>
                  <a:pt x="3968" y="6602"/>
                  <a:pt x="2077" y="9109"/>
                  <a:pt x="0" y="9109"/>
                </a:cubicBezTo>
                <a:lnTo>
                  <a:pt x="0" y="10065"/>
                </a:lnTo>
                <a:cubicBezTo>
                  <a:pt x="386" y="10065"/>
                  <a:pt x="766" y="9985"/>
                  <a:pt x="1136" y="9830"/>
                </a:cubicBezTo>
                <a:lnTo>
                  <a:pt x="1136" y="15386"/>
                </a:lnTo>
                <a:lnTo>
                  <a:pt x="0" y="15386"/>
                </a:lnTo>
                <a:lnTo>
                  <a:pt x="0" y="17297"/>
                </a:lnTo>
                <a:lnTo>
                  <a:pt x="4956" y="17297"/>
                </a:lnTo>
                <a:lnTo>
                  <a:pt x="4956" y="21600"/>
                </a:lnTo>
                <a:lnTo>
                  <a:pt x="5820" y="21600"/>
                </a:lnTo>
                <a:lnTo>
                  <a:pt x="5820" y="17297"/>
                </a:lnTo>
                <a:lnTo>
                  <a:pt x="15756" y="17297"/>
                </a:lnTo>
                <a:lnTo>
                  <a:pt x="15756" y="21600"/>
                </a:lnTo>
                <a:lnTo>
                  <a:pt x="16620" y="21600"/>
                </a:lnTo>
                <a:lnTo>
                  <a:pt x="16620" y="17297"/>
                </a:lnTo>
                <a:lnTo>
                  <a:pt x="21600" y="17297"/>
                </a:lnTo>
                <a:lnTo>
                  <a:pt x="21600" y="15386"/>
                </a:lnTo>
                <a:lnTo>
                  <a:pt x="20621" y="15386"/>
                </a:lnTo>
                <a:lnTo>
                  <a:pt x="20621" y="9878"/>
                </a:lnTo>
                <a:cubicBezTo>
                  <a:pt x="20942" y="9994"/>
                  <a:pt x="21268" y="10065"/>
                  <a:pt x="21600" y="10065"/>
                </a:cubicBezTo>
                <a:lnTo>
                  <a:pt x="21600" y="9109"/>
                </a:lnTo>
                <a:cubicBezTo>
                  <a:pt x="19507" y="9109"/>
                  <a:pt x="17601" y="6561"/>
                  <a:pt x="16620" y="2534"/>
                </a:cubicBezTo>
                <a:lnTo>
                  <a:pt x="16620" y="0"/>
                </a:lnTo>
                <a:lnTo>
                  <a:pt x="15756" y="0"/>
                </a:lnTo>
                <a:lnTo>
                  <a:pt x="15756" y="2631"/>
                </a:lnTo>
                <a:cubicBezTo>
                  <a:pt x="14768" y="6602"/>
                  <a:pt x="12877" y="9109"/>
                  <a:pt x="10800" y="9109"/>
                </a:cubicBezTo>
                <a:cubicBezTo>
                  <a:pt x="8707" y="9109"/>
                  <a:pt x="6801" y="6561"/>
                  <a:pt x="5820" y="2534"/>
                </a:cubicBezTo>
                <a:lnTo>
                  <a:pt x="5820" y="0"/>
                </a:lnTo>
                <a:lnTo>
                  <a:pt x="4956" y="0"/>
                </a:lnTo>
                <a:close/>
                <a:moveTo>
                  <a:pt x="5820" y="4348"/>
                </a:moveTo>
                <a:cubicBezTo>
                  <a:pt x="6082" y="5170"/>
                  <a:pt x="6382" y="5918"/>
                  <a:pt x="6715" y="6583"/>
                </a:cubicBezTo>
                <a:lnTo>
                  <a:pt x="6715" y="15386"/>
                </a:lnTo>
                <a:lnTo>
                  <a:pt x="5820" y="15386"/>
                </a:lnTo>
                <a:lnTo>
                  <a:pt x="5820" y="4348"/>
                </a:lnTo>
                <a:close/>
                <a:moveTo>
                  <a:pt x="16620" y="4348"/>
                </a:moveTo>
                <a:cubicBezTo>
                  <a:pt x="16916" y="5277"/>
                  <a:pt x="17261" y="6113"/>
                  <a:pt x="17646" y="6840"/>
                </a:cubicBezTo>
                <a:lnTo>
                  <a:pt x="17646" y="15386"/>
                </a:lnTo>
                <a:lnTo>
                  <a:pt x="16620" y="15386"/>
                </a:lnTo>
                <a:lnTo>
                  <a:pt x="16620" y="4348"/>
                </a:lnTo>
                <a:close/>
                <a:moveTo>
                  <a:pt x="4956" y="4422"/>
                </a:moveTo>
                <a:lnTo>
                  <a:pt x="4956" y="15386"/>
                </a:lnTo>
                <a:lnTo>
                  <a:pt x="4111" y="15386"/>
                </a:lnTo>
                <a:lnTo>
                  <a:pt x="4111" y="6531"/>
                </a:lnTo>
                <a:cubicBezTo>
                  <a:pt x="4423" y="5899"/>
                  <a:pt x="4707" y="5194"/>
                  <a:pt x="4956" y="4422"/>
                </a:cubicBezTo>
                <a:close/>
                <a:moveTo>
                  <a:pt x="15756" y="4422"/>
                </a:moveTo>
                <a:lnTo>
                  <a:pt x="15756" y="15386"/>
                </a:lnTo>
                <a:lnTo>
                  <a:pt x="14941" y="15386"/>
                </a:lnTo>
                <a:lnTo>
                  <a:pt x="14941" y="6471"/>
                </a:lnTo>
                <a:cubicBezTo>
                  <a:pt x="15241" y="5855"/>
                  <a:pt x="15515" y="5169"/>
                  <a:pt x="15756" y="4422"/>
                </a:cubicBezTo>
                <a:close/>
                <a:moveTo>
                  <a:pt x="14725" y="6893"/>
                </a:moveTo>
                <a:lnTo>
                  <a:pt x="14725" y="15386"/>
                </a:lnTo>
                <a:lnTo>
                  <a:pt x="13606" y="15386"/>
                </a:lnTo>
                <a:lnTo>
                  <a:pt x="13606" y="8550"/>
                </a:lnTo>
                <a:cubicBezTo>
                  <a:pt x="14006" y="8091"/>
                  <a:pt x="14381" y="7535"/>
                  <a:pt x="14725" y="6893"/>
                </a:cubicBezTo>
                <a:close/>
                <a:moveTo>
                  <a:pt x="3895" y="6952"/>
                </a:moveTo>
                <a:lnTo>
                  <a:pt x="3895" y="15386"/>
                </a:lnTo>
                <a:lnTo>
                  <a:pt x="2685" y="15386"/>
                </a:lnTo>
                <a:lnTo>
                  <a:pt x="2685" y="8684"/>
                </a:lnTo>
                <a:cubicBezTo>
                  <a:pt x="3118" y="8214"/>
                  <a:pt x="3524" y="7635"/>
                  <a:pt x="3895" y="6952"/>
                </a:cubicBezTo>
                <a:close/>
                <a:moveTo>
                  <a:pt x="6931" y="6997"/>
                </a:moveTo>
                <a:cubicBezTo>
                  <a:pt x="7276" y="7625"/>
                  <a:pt x="7651" y="8167"/>
                  <a:pt x="8049" y="8613"/>
                </a:cubicBezTo>
                <a:lnTo>
                  <a:pt x="8049" y="15386"/>
                </a:lnTo>
                <a:lnTo>
                  <a:pt x="6931" y="15386"/>
                </a:lnTo>
                <a:lnTo>
                  <a:pt x="6931" y="6997"/>
                </a:lnTo>
                <a:close/>
                <a:moveTo>
                  <a:pt x="17862" y="7229"/>
                </a:moveTo>
                <a:cubicBezTo>
                  <a:pt x="18235" y="7870"/>
                  <a:pt x="18641" y="8417"/>
                  <a:pt x="19072" y="8852"/>
                </a:cubicBezTo>
                <a:lnTo>
                  <a:pt x="19072" y="15386"/>
                </a:lnTo>
                <a:lnTo>
                  <a:pt x="17862" y="15386"/>
                </a:lnTo>
                <a:lnTo>
                  <a:pt x="17862" y="7229"/>
                </a:lnTo>
                <a:close/>
                <a:moveTo>
                  <a:pt x="13390" y="8789"/>
                </a:moveTo>
                <a:lnTo>
                  <a:pt x="13390" y="15386"/>
                </a:lnTo>
                <a:lnTo>
                  <a:pt x="12272" y="15386"/>
                </a:lnTo>
                <a:lnTo>
                  <a:pt x="12272" y="9666"/>
                </a:lnTo>
                <a:cubicBezTo>
                  <a:pt x="12659" y="9452"/>
                  <a:pt x="13033" y="9160"/>
                  <a:pt x="13390" y="8789"/>
                </a:cubicBezTo>
                <a:close/>
                <a:moveTo>
                  <a:pt x="8265" y="8845"/>
                </a:moveTo>
                <a:cubicBezTo>
                  <a:pt x="8623" y="9207"/>
                  <a:pt x="8997" y="9491"/>
                  <a:pt x="9384" y="9695"/>
                </a:cubicBezTo>
                <a:lnTo>
                  <a:pt x="9384" y="15386"/>
                </a:lnTo>
                <a:lnTo>
                  <a:pt x="8265" y="15386"/>
                </a:lnTo>
                <a:lnTo>
                  <a:pt x="8265" y="8845"/>
                </a:lnTo>
                <a:close/>
                <a:moveTo>
                  <a:pt x="2469" y="8908"/>
                </a:moveTo>
                <a:lnTo>
                  <a:pt x="2469" y="15386"/>
                </a:lnTo>
                <a:lnTo>
                  <a:pt x="1352" y="15386"/>
                </a:lnTo>
                <a:lnTo>
                  <a:pt x="1352" y="9729"/>
                </a:lnTo>
                <a:cubicBezTo>
                  <a:pt x="1738" y="9535"/>
                  <a:pt x="2111" y="9259"/>
                  <a:pt x="2469" y="8908"/>
                </a:cubicBezTo>
                <a:close/>
                <a:moveTo>
                  <a:pt x="19288" y="9057"/>
                </a:moveTo>
                <a:cubicBezTo>
                  <a:pt x="19647" y="9383"/>
                  <a:pt x="20020" y="9633"/>
                  <a:pt x="20405" y="9804"/>
                </a:cubicBezTo>
                <a:lnTo>
                  <a:pt x="20405" y="15386"/>
                </a:lnTo>
                <a:lnTo>
                  <a:pt x="19288" y="15386"/>
                </a:lnTo>
                <a:lnTo>
                  <a:pt x="19288" y="9057"/>
                </a:lnTo>
                <a:close/>
                <a:moveTo>
                  <a:pt x="12056" y="9777"/>
                </a:moveTo>
                <a:lnTo>
                  <a:pt x="12056" y="15386"/>
                </a:lnTo>
                <a:lnTo>
                  <a:pt x="10937" y="15386"/>
                </a:lnTo>
                <a:lnTo>
                  <a:pt x="10937" y="10061"/>
                </a:lnTo>
                <a:cubicBezTo>
                  <a:pt x="11317" y="10042"/>
                  <a:pt x="11691" y="9947"/>
                  <a:pt x="12056" y="9777"/>
                </a:cubicBezTo>
                <a:close/>
                <a:moveTo>
                  <a:pt x="9600" y="9800"/>
                </a:moveTo>
                <a:cubicBezTo>
                  <a:pt x="9965" y="9962"/>
                  <a:pt x="10340" y="10054"/>
                  <a:pt x="10721" y="10065"/>
                </a:cubicBezTo>
                <a:lnTo>
                  <a:pt x="10721" y="15386"/>
                </a:lnTo>
                <a:lnTo>
                  <a:pt x="9600" y="15386"/>
                </a:lnTo>
                <a:lnTo>
                  <a:pt x="9600" y="9800"/>
                </a:ln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sp>
        <p:nvSpPr>
          <p:cNvPr id="12" name="Traffic Light">
            <a:extLst>
              <a:ext uri="{FF2B5EF4-FFF2-40B4-BE49-F238E27FC236}">
                <a16:creationId xmlns:a16="http://schemas.microsoft.com/office/drawing/2014/main" id="{A416BA68-EA7D-71E2-5539-E41204CF395C}"/>
              </a:ext>
            </a:extLst>
          </p:cNvPr>
          <p:cNvSpPr/>
          <p:nvPr/>
        </p:nvSpPr>
        <p:spPr>
          <a:xfrm>
            <a:off x="9816959" y="5368219"/>
            <a:ext cx="223598" cy="410383"/>
          </a:xfrm>
          <a:custGeom>
            <a:avLst/>
            <a:gdLst/>
            <a:ahLst/>
            <a:cxnLst>
              <a:cxn ang="0">
                <a:pos x="wd2" y="hd2"/>
              </a:cxn>
              <a:cxn ang="5400000">
                <a:pos x="wd2" y="hd2"/>
              </a:cxn>
              <a:cxn ang="10800000">
                <a:pos x="wd2" y="hd2"/>
              </a:cxn>
              <a:cxn ang="16200000">
                <a:pos x="wd2" y="hd2"/>
              </a:cxn>
            </a:cxnLst>
            <a:rect l="0" t="0" r="r" b="b"/>
            <a:pathLst>
              <a:path w="21527" h="21600" extrusionOk="0">
                <a:moveTo>
                  <a:pt x="10770" y="0"/>
                </a:moveTo>
                <a:cubicBezTo>
                  <a:pt x="9575" y="0"/>
                  <a:pt x="8607" y="355"/>
                  <a:pt x="8607" y="792"/>
                </a:cubicBezTo>
                <a:lnTo>
                  <a:pt x="5248" y="792"/>
                </a:lnTo>
                <a:cubicBezTo>
                  <a:pt x="4928" y="792"/>
                  <a:pt x="4666" y="943"/>
                  <a:pt x="4666" y="1126"/>
                </a:cubicBezTo>
                <a:lnTo>
                  <a:pt x="4666" y="21266"/>
                </a:lnTo>
                <a:cubicBezTo>
                  <a:pt x="4666" y="21450"/>
                  <a:pt x="4928" y="21600"/>
                  <a:pt x="5248" y="21600"/>
                </a:cubicBezTo>
                <a:lnTo>
                  <a:pt x="16203" y="21600"/>
                </a:lnTo>
                <a:cubicBezTo>
                  <a:pt x="16523" y="21600"/>
                  <a:pt x="16788" y="21450"/>
                  <a:pt x="16788" y="21266"/>
                </a:cubicBezTo>
                <a:lnTo>
                  <a:pt x="16788" y="1126"/>
                </a:lnTo>
                <a:cubicBezTo>
                  <a:pt x="16779" y="943"/>
                  <a:pt x="16523" y="792"/>
                  <a:pt x="16203" y="792"/>
                </a:cubicBezTo>
                <a:lnTo>
                  <a:pt x="12932" y="792"/>
                </a:lnTo>
                <a:cubicBezTo>
                  <a:pt x="12932" y="355"/>
                  <a:pt x="11964" y="0"/>
                  <a:pt x="10770" y="0"/>
                </a:cubicBezTo>
                <a:close/>
                <a:moveTo>
                  <a:pt x="17529" y="2011"/>
                </a:moveTo>
                <a:lnTo>
                  <a:pt x="17529" y="6430"/>
                </a:lnTo>
                <a:lnTo>
                  <a:pt x="19063" y="6430"/>
                </a:lnTo>
                <a:cubicBezTo>
                  <a:pt x="19175" y="6430"/>
                  <a:pt x="19269" y="6387"/>
                  <a:pt x="19306" y="6327"/>
                </a:cubicBezTo>
                <a:lnTo>
                  <a:pt x="21516" y="2195"/>
                </a:lnTo>
                <a:cubicBezTo>
                  <a:pt x="21563" y="2103"/>
                  <a:pt x="21451" y="2011"/>
                  <a:pt x="21281" y="2011"/>
                </a:cubicBezTo>
                <a:lnTo>
                  <a:pt x="17529" y="2011"/>
                </a:lnTo>
                <a:close/>
                <a:moveTo>
                  <a:pt x="237" y="2023"/>
                </a:moveTo>
                <a:cubicBezTo>
                  <a:pt x="77" y="2018"/>
                  <a:pt x="-36" y="2108"/>
                  <a:pt x="11" y="2200"/>
                </a:cubicBezTo>
                <a:lnTo>
                  <a:pt x="2221" y="6332"/>
                </a:lnTo>
                <a:cubicBezTo>
                  <a:pt x="2249" y="6392"/>
                  <a:pt x="2353" y="6435"/>
                  <a:pt x="2456" y="6435"/>
                </a:cubicBezTo>
                <a:lnTo>
                  <a:pt x="3905" y="6435"/>
                </a:lnTo>
                <a:lnTo>
                  <a:pt x="3905" y="2023"/>
                </a:lnTo>
                <a:lnTo>
                  <a:pt x="237" y="2023"/>
                </a:lnTo>
                <a:close/>
                <a:moveTo>
                  <a:pt x="10758" y="2347"/>
                </a:moveTo>
                <a:cubicBezTo>
                  <a:pt x="12563" y="2347"/>
                  <a:pt x="14032" y="3187"/>
                  <a:pt x="14032" y="4223"/>
                </a:cubicBezTo>
                <a:cubicBezTo>
                  <a:pt x="14032" y="5259"/>
                  <a:pt x="12573" y="6101"/>
                  <a:pt x="10758" y="6101"/>
                </a:cubicBezTo>
                <a:cubicBezTo>
                  <a:pt x="8952" y="6101"/>
                  <a:pt x="7487" y="5259"/>
                  <a:pt x="7487" y="4223"/>
                </a:cubicBezTo>
                <a:cubicBezTo>
                  <a:pt x="7487" y="3187"/>
                  <a:pt x="8952" y="2347"/>
                  <a:pt x="10758" y="2347"/>
                </a:cubicBezTo>
                <a:close/>
                <a:moveTo>
                  <a:pt x="237" y="8966"/>
                </a:moveTo>
                <a:cubicBezTo>
                  <a:pt x="77" y="8966"/>
                  <a:pt x="-36" y="9058"/>
                  <a:pt x="11" y="9149"/>
                </a:cubicBezTo>
                <a:lnTo>
                  <a:pt x="2221" y="13282"/>
                </a:lnTo>
                <a:cubicBezTo>
                  <a:pt x="2249" y="13341"/>
                  <a:pt x="2353" y="13385"/>
                  <a:pt x="2456" y="13385"/>
                </a:cubicBezTo>
                <a:lnTo>
                  <a:pt x="3905" y="13385"/>
                </a:lnTo>
                <a:lnTo>
                  <a:pt x="3905" y="8966"/>
                </a:lnTo>
                <a:lnTo>
                  <a:pt x="237" y="8966"/>
                </a:lnTo>
                <a:close/>
                <a:moveTo>
                  <a:pt x="17529" y="8966"/>
                </a:moveTo>
                <a:lnTo>
                  <a:pt x="17529" y="13379"/>
                </a:lnTo>
                <a:lnTo>
                  <a:pt x="19063" y="13379"/>
                </a:lnTo>
                <a:cubicBezTo>
                  <a:pt x="19175" y="13379"/>
                  <a:pt x="19269" y="13336"/>
                  <a:pt x="19298" y="13277"/>
                </a:cubicBezTo>
                <a:lnTo>
                  <a:pt x="21508" y="9144"/>
                </a:lnTo>
                <a:cubicBezTo>
                  <a:pt x="21564" y="9058"/>
                  <a:pt x="21451" y="8966"/>
                  <a:pt x="21281" y="8966"/>
                </a:cubicBezTo>
                <a:lnTo>
                  <a:pt x="17529" y="8966"/>
                </a:lnTo>
                <a:close/>
                <a:moveTo>
                  <a:pt x="10758" y="9294"/>
                </a:moveTo>
                <a:cubicBezTo>
                  <a:pt x="12563" y="9294"/>
                  <a:pt x="14032" y="10137"/>
                  <a:pt x="14032" y="11173"/>
                </a:cubicBezTo>
                <a:cubicBezTo>
                  <a:pt x="14032" y="12208"/>
                  <a:pt x="12573" y="13049"/>
                  <a:pt x="10758" y="13049"/>
                </a:cubicBezTo>
                <a:cubicBezTo>
                  <a:pt x="8952" y="13049"/>
                  <a:pt x="7487" y="12208"/>
                  <a:pt x="7487" y="11173"/>
                </a:cubicBezTo>
                <a:cubicBezTo>
                  <a:pt x="7487" y="10137"/>
                  <a:pt x="8952" y="9294"/>
                  <a:pt x="10758" y="9294"/>
                </a:cubicBezTo>
                <a:close/>
                <a:moveTo>
                  <a:pt x="17529" y="15915"/>
                </a:moveTo>
                <a:lnTo>
                  <a:pt x="17529" y="20327"/>
                </a:lnTo>
                <a:lnTo>
                  <a:pt x="19063" y="20327"/>
                </a:lnTo>
                <a:cubicBezTo>
                  <a:pt x="19175" y="20327"/>
                  <a:pt x="19269" y="20284"/>
                  <a:pt x="19298" y="20224"/>
                </a:cubicBezTo>
                <a:lnTo>
                  <a:pt x="21508" y="16092"/>
                </a:lnTo>
                <a:cubicBezTo>
                  <a:pt x="21564" y="16006"/>
                  <a:pt x="21451" y="15915"/>
                  <a:pt x="21281" y="15915"/>
                </a:cubicBezTo>
                <a:lnTo>
                  <a:pt x="17529" y="15915"/>
                </a:lnTo>
                <a:close/>
                <a:moveTo>
                  <a:pt x="237" y="15920"/>
                </a:moveTo>
                <a:cubicBezTo>
                  <a:pt x="77" y="15915"/>
                  <a:pt x="-36" y="16005"/>
                  <a:pt x="11" y="16097"/>
                </a:cubicBezTo>
                <a:lnTo>
                  <a:pt x="2221" y="20231"/>
                </a:lnTo>
                <a:cubicBezTo>
                  <a:pt x="2249" y="20290"/>
                  <a:pt x="2353" y="20332"/>
                  <a:pt x="2456" y="20332"/>
                </a:cubicBezTo>
                <a:lnTo>
                  <a:pt x="3905" y="20332"/>
                </a:lnTo>
                <a:lnTo>
                  <a:pt x="3905" y="15920"/>
                </a:lnTo>
                <a:lnTo>
                  <a:pt x="237" y="15920"/>
                </a:lnTo>
                <a:close/>
                <a:moveTo>
                  <a:pt x="10758" y="16244"/>
                </a:moveTo>
                <a:cubicBezTo>
                  <a:pt x="12563" y="16244"/>
                  <a:pt x="14032" y="17084"/>
                  <a:pt x="14032" y="18120"/>
                </a:cubicBezTo>
                <a:cubicBezTo>
                  <a:pt x="14032" y="19161"/>
                  <a:pt x="12573" y="19998"/>
                  <a:pt x="10758" y="19998"/>
                </a:cubicBezTo>
                <a:cubicBezTo>
                  <a:pt x="8952" y="19998"/>
                  <a:pt x="7487" y="19156"/>
                  <a:pt x="7487" y="18120"/>
                </a:cubicBezTo>
                <a:cubicBezTo>
                  <a:pt x="7487" y="17084"/>
                  <a:pt x="8952" y="16244"/>
                  <a:pt x="10758" y="16244"/>
                </a:cubicBez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sp>
        <p:nvSpPr>
          <p:cNvPr id="13" name="Textfeld 12">
            <a:extLst>
              <a:ext uri="{FF2B5EF4-FFF2-40B4-BE49-F238E27FC236}">
                <a16:creationId xmlns:a16="http://schemas.microsoft.com/office/drawing/2014/main" id="{B258C412-7488-753D-735D-60DD8C1ACE67}"/>
              </a:ext>
            </a:extLst>
          </p:cNvPr>
          <p:cNvSpPr txBox="1"/>
          <p:nvPr/>
        </p:nvSpPr>
        <p:spPr>
          <a:xfrm>
            <a:off x="1309459" y="5696953"/>
            <a:ext cx="2039404" cy="369332"/>
          </a:xfrm>
          <a:prstGeom prst="rect">
            <a:avLst/>
          </a:prstGeom>
          <a:noFill/>
        </p:spPr>
        <p:txBody>
          <a:bodyPr wrap="none" rtlCol="0">
            <a:spAutoFit/>
          </a:bodyPr>
          <a:lstStyle/>
          <a:p>
            <a:r>
              <a:rPr lang="de-DE" dirty="0"/>
              <a:t>Douala-</a:t>
            </a:r>
            <a:r>
              <a:rPr lang="de-DE" dirty="0" err="1"/>
              <a:t>Cameroon</a:t>
            </a:r>
            <a:endParaRPr lang="de-DE" dirty="0"/>
          </a:p>
        </p:txBody>
      </p:sp>
      <p:pic>
        <p:nvPicPr>
          <p:cNvPr id="5126" name="Picture 6" descr="Cameroun : La ville de Douala en état d'alerte - Lebledparle">
            <a:extLst>
              <a:ext uri="{FF2B5EF4-FFF2-40B4-BE49-F238E27FC236}">
                <a16:creationId xmlns:a16="http://schemas.microsoft.com/office/drawing/2014/main" id="{7A285ED9-284E-0020-7701-9EDF1D5902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2068" y="4448521"/>
            <a:ext cx="4377963" cy="2300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5053482"/>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EFE267-1F21-A3CC-DEF0-990BB90851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38AB5F-273F-0946-AC11-F49F73A08F17}"/>
              </a:ext>
            </a:extLst>
          </p:cNvPr>
          <p:cNvSpPr>
            <a:spLocks noGrp="1"/>
          </p:cNvSpPr>
          <p:nvPr>
            <p:ph type="title"/>
          </p:nvPr>
        </p:nvSpPr>
        <p:spPr>
          <a:xfrm>
            <a:off x="603252" y="539751"/>
            <a:ext cx="8977627" cy="717551"/>
          </a:xfrm>
        </p:spPr>
        <p:txBody>
          <a:bodyPr/>
          <a:lstStyle/>
          <a:p>
            <a:r>
              <a:rPr lang="en-US" dirty="0"/>
              <a:t>Aperçu des systèmes de transport</a:t>
            </a:r>
            <a:endParaRPr lang="pl-PL" b="1" dirty="0"/>
          </a:p>
        </p:txBody>
      </p:sp>
      <p:sp>
        <p:nvSpPr>
          <p:cNvPr id="3" name="Text Placeholder 2">
            <a:extLst>
              <a:ext uri="{FF2B5EF4-FFF2-40B4-BE49-F238E27FC236}">
                <a16:creationId xmlns:a16="http://schemas.microsoft.com/office/drawing/2014/main" id="{9FE4948E-B9AC-4629-8BED-E37426ABF05E}"/>
              </a:ext>
            </a:extLst>
          </p:cNvPr>
          <p:cNvSpPr>
            <a:spLocks noGrp="1"/>
          </p:cNvSpPr>
          <p:nvPr>
            <p:ph type="body" sz="half" idx="1"/>
          </p:nvPr>
        </p:nvSpPr>
        <p:spPr>
          <a:xfrm>
            <a:off x="970201" y="1630682"/>
            <a:ext cx="10217284" cy="5059521"/>
          </a:xfrm>
        </p:spPr>
        <p:txBody>
          <a:bodyPr>
            <a:normAutofit/>
          </a:bodyPr>
          <a:lstStyle/>
          <a:p>
            <a:pPr>
              <a:buFont typeface="Wingdings" panose="05000000000000000000" pitchFamily="2" charset="2"/>
              <a:buChar char="§"/>
            </a:pPr>
            <a:r>
              <a:rPr lang="en-US" b="1" dirty="0"/>
              <a:t>Réalité du transport urbain africain</a:t>
            </a:r>
          </a:p>
          <a:p>
            <a:pPr marL="457200" lvl="1" indent="0">
              <a:buNone/>
            </a:pPr>
            <a:r>
              <a:rPr lang="en-US" dirty="0"/>
              <a:t>Caractéristiques typiques :</a:t>
            </a:r>
          </a:p>
          <a:p>
            <a:pPr lvl="1">
              <a:buFont typeface="Wingdings" panose="05000000000000000000" pitchFamily="2" charset="2"/>
              <a:buChar char="§"/>
            </a:pPr>
            <a:r>
              <a:rPr lang="en-US" dirty="0"/>
              <a:t>Villes à croissance rapide</a:t>
            </a:r>
          </a:p>
          <a:p>
            <a:pPr lvl="1">
              <a:buFont typeface="Wingdings" panose="05000000000000000000" pitchFamily="2" charset="2"/>
              <a:buChar char="§"/>
            </a:pPr>
            <a:r>
              <a:rPr lang="en-US" dirty="0"/>
              <a:t>Systèmes formels et informels mixtes</a:t>
            </a:r>
          </a:p>
          <a:p>
            <a:pPr lvl="1">
              <a:buFont typeface="Wingdings" panose="05000000000000000000" pitchFamily="2" charset="2"/>
              <a:buChar char="§"/>
            </a:pPr>
            <a:r>
              <a:rPr lang="en-US" dirty="0"/>
              <a:t>Offre limitée de transport public</a:t>
            </a:r>
          </a:p>
          <a:p>
            <a:pPr lvl="1">
              <a:buFont typeface="Wingdings" panose="05000000000000000000" pitchFamily="2" charset="2"/>
              <a:buChar char="§"/>
            </a:pPr>
            <a:r>
              <a:rPr lang="en-US" dirty="0"/>
              <a:t>Congestion et longs temps de trajet</a:t>
            </a:r>
          </a:p>
          <a:p>
            <a:pPr lvl="1">
              <a:buFont typeface="Wingdings" panose="05000000000000000000" pitchFamily="2" charset="2"/>
              <a:buChar char="§"/>
            </a:pPr>
            <a:r>
              <a:rPr lang="en-US" dirty="0"/>
              <a:t>Lacunes en matière d’infrastructures</a:t>
            </a:r>
          </a:p>
        </p:txBody>
      </p:sp>
      <p:sp>
        <p:nvSpPr>
          <p:cNvPr id="5" name="Aeroplane">
            <a:extLst>
              <a:ext uri="{FF2B5EF4-FFF2-40B4-BE49-F238E27FC236}">
                <a16:creationId xmlns:a16="http://schemas.microsoft.com/office/drawing/2014/main" id="{FDA4AD84-F743-E3F0-82AC-A5A50E5EADDE}"/>
              </a:ext>
            </a:extLst>
          </p:cNvPr>
          <p:cNvSpPr/>
          <p:nvPr/>
        </p:nvSpPr>
        <p:spPr>
          <a:xfrm>
            <a:off x="9811753" y="2640069"/>
            <a:ext cx="1174693" cy="49851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516" y="11977"/>
                </a:lnTo>
                <a:lnTo>
                  <a:pt x="702" y="12478"/>
                </a:lnTo>
                <a:lnTo>
                  <a:pt x="724" y="14386"/>
                </a:lnTo>
                <a:cubicBezTo>
                  <a:pt x="724" y="14386"/>
                  <a:pt x="3631" y="18530"/>
                  <a:pt x="8428" y="19124"/>
                </a:cubicBezTo>
                <a:lnTo>
                  <a:pt x="8428" y="20110"/>
                </a:lnTo>
                <a:lnTo>
                  <a:pt x="8786" y="20110"/>
                </a:lnTo>
                <a:cubicBezTo>
                  <a:pt x="8768" y="20229"/>
                  <a:pt x="8759" y="20358"/>
                  <a:pt x="8759" y="20494"/>
                </a:cubicBezTo>
                <a:cubicBezTo>
                  <a:pt x="8759" y="21104"/>
                  <a:pt x="8958" y="21600"/>
                  <a:pt x="9205" y="21600"/>
                </a:cubicBezTo>
                <a:cubicBezTo>
                  <a:pt x="9451" y="21600"/>
                  <a:pt x="9652" y="21104"/>
                  <a:pt x="9652" y="20494"/>
                </a:cubicBezTo>
                <a:cubicBezTo>
                  <a:pt x="9652" y="20358"/>
                  <a:pt x="9641" y="20229"/>
                  <a:pt x="9623" y="20110"/>
                </a:cubicBezTo>
                <a:lnTo>
                  <a:pt x="10246" y="20110"/>
                </a:lnTo>
                <a:cubicBezTo>
                  <a:pt x="10228" y="20229"/>
                  <a:pt x="10219" y="20358"/>
                  <a:pt x="10219" y="20494"/>
                </a:cubicBezTo>
                <a:cubicBezTo>
                  <a:pt x="10219" y="21104"/>
                  <a:pt x="10418" y="21600"/>
                  <a:pt x="10665" y="21600"/>
                </a:cubicBezTo>
                <a:cubicBezTo>
                  <a:pt x="10912" y="21600"/>
                  <a:pt x="11112" y="21104"/>
                  <a:pt x="11112" y="20494"/>
                </a:cubicBezTo>
                <a:cubicBezTo>
                  <a:pt x="11112" y="20358"/>
                  <a:pt x="11102" y="20229"/>
                  <a:pt x="11084" y="20110"/>
                </a:cubicBezTo>
                <a:lnTo>
                  <a:pt x="11820" y="20110"/>
                </a:lnTo>
                <a:lnTo>
                  <a:pt x="11820" y="20740"/>
                </a:lnTo>
                <a:cubicBezTo>
                  <a:pt x="12161" y="21065"/>
                  <a:pt x="12621" y="21266"/>
                  <a:pt x="13128" y="21266"/>
                </a:cubicBezTo>
                <a:cubicBezTo>
                  <a:pt x="13635" y="21266"/>
                  <a:pt x="14094" y="21065"/>
                  <a:pt x="14435" y="20740"/>
                </a:cubicBezTo>
                <a:lnTo>
                  <a:pt x="14435" y="19195"/>
                </a:lnTo>
                <a:cubicBezTo>
                  <a:pt x="16128" y="19195"/>
                  <a:pt x="17436" y="19195"/>
                  <a:pt x="18286" y="19195"/>
                </a:cubicBezTo>
                <a:lnTo>
                  <a:pt x="18191" y="20005"/>
                </a:lnTo>
                <a:lnTo>
                  <a:pt x="18632" y="20005"/>
                </a:lnTo>
                <a:lnTo>
                  <a:pt x="18654" y="20310"/>
                </a:lnTo>
                <a:cubicBezTo>
                  <a:pt x="18582" y="20439"/>
                  <a:pt x="18534" y="20649"/>
                  <a:pt x="18534" y="20886"/>
                </a:cubicBezTo>
                <a:cubicBezTo>
                  <a:pt x="18534" y="21279"/>
                  <a:pt x="18664" y="21600"/>
                  <a:pt x="18823" y="21600"/>
                </a:cubicBezTo>
                <a:cubicBezTo>
                  <a:pt x="18982" y="21600"/>
                  <a:pt x="19110" y="21279"/>
                  <a:pt x="19110" y="20886"/>
                </a:cubicBezTo>
                <a:cubicBezTo>
                  <a:pt x="19110" y="20534"/>
                  <a:pt x="19007" y="20242"/>
                  <a:pt x="18872" y="20185"/>
                </a:cubicBezTo>
                <a:lnTo>
                  <a:pt x="18858" y="20005"/>
                </a:lnTo>
                <a:lnTo>
                  <a:pt x="19437" y="20005"/>
                </a:lnTo>
                <a:lnTo>
                  <a:pt x="19534" y="19170"/>
                </a:lnTo>
                <a:cubicBezTo>
                  <a:pt x="20554" y="18986"/>
                  <a:pt x="21600" y="17637"/>
                  <a:pt x="21600" y="16536"/>
                </a:cubicBezTo>
                <a:cubicBezTo>
                  <a:pt x="21600" y="16195"/>
                  <a:pt x="21492" y="15745"/>
                  <a:pt x="21294" y="15263"/>
                </a:cubicBezTo>
                <a:lnTo>
                  <a:pt x="20221" y="15263"/>
                </a:lnTo>
                <a:cubicBezTo>
                  <a:pt x="20164" y="15263"/>
                  <a:pt x="20113" y="15172"/>
                  <a:pt x="20096" y="15037"/>
                </a:cubicBezTo>
                <a:lnTo>
                  <a:pt x="20005" y="14311"/>
                </a:lnTo>
                <a:cubicBezTo>
                  <a:pt x="19989" y="14187"/>
                  <a:pt x="20027" y="14060"/>
                  <a:pt x="20079" y="14060"/>
                </a:cubicBezTo>
                <a:lnTo>
                  <a:pt x="20643" y="14060"/>
                </a:lnTo>
                <a:cubicBezTo>
                  <a:pt x="19887" y="12952"/>
                  <a:pt x="18737" y="11977"/>
                  <a:pt x="17379" y="11977"/>
                </a:cubicBezTo>
                <a:cubicBezTo>
                  <a:pt x="14935" y="11977"/>
                  <a:pt x="7739" y="11977"/>
                  <a:pt x="6834" y="11977"/>
                </a:cubicBezTo>
                <a:cubicBezTo>
                  <a:pt x="5929" y="11977"/>
                  <a:pt x="4255" y="10576"/>
                  <a:pt x="1381" y="0"/>
                </a:cubicBezTo>
                <a:cubicBezTo>
                  <a:pt x="770" y="0"/>
                  <a:pt x="0" y="0"/>
                  <a:pt x="0" y="0"/>
                </a:cubicBezTo>
                <a:close/>
                <a:moveTo>
                  <a:pt x="5896" y="14002"/>
                </a:moveTo>
                <a:lnTo>
                  <a:pt x="6020" y="14002"/>
                </a:lnTo>
                <a:cubicBezTo>
                  <a:pt x="6090" y="14002"/>
                  <a:pt x="6145" y="14143"/>
                  <a:pt x="6145" y="14315"/>
                </a:cubicBezTo>
                <a:lnTo>
                  <a:pt x="6145" y="14954"/>
                </a:lnTo>
                <a:cubicBezTo>
                  <a:pt x="6145" y="15126"/>
                  <a:pt x="6090" y="15263"/>
                  <a:pt x="6020" y="15263"/>
                </a:cubicBezTo>
                <a:lnTo>
                  <a:pt x="5896" y="15263"/>
                </a:lnTo>
                <a:cubicBezTo>
                  <a:pt x="5826" y="15263"/>
                  <a:pt x="5769" y="15126"/>
                  <a:pt x="5769" y="14954"/>
                </a:cubicBezTo>
                <a:lnTo>
                  <a:pt x="5769" y="14315"/>
                </a:lnTo>
                <a:cubicBezTo>
                  <a:pt x="5769" y="14143"/>
                  <a:pt x="5826" y="14002"/>
                  <a:pt x="5896" y="14002"/>
                </a:cubicBezTo>
                <a:close/>
                <a:moveTo>
                  <a:pt x="6596" y="14002"/>
                </a:moveTo>
                <a:lnTo>
                  <a:pt x="6719" y="14002"/>
                </a:lnTo>
                <a:cubicBezTo>
                  <a:pt x="6789" y="14002"/>
                  <a:pt x="6846" y="14143"/>
                  <a:pt x="6846" y="14315"/>
                </a:cubicBezTo>
                <a:lnTo>
                  <a:pt x="6846" y="14954"/>
                </a:lnTo>
                <a:cubicBezTo>
                  <a:pt x="6846" y="15126"/>
                  <a:pt x="6789" y="15263"/>
                  <a:pt x="6719" y="15263"/>
                </a:cubicBezTo>
                <a:lnTo>
                  <a:pt x="6596" y="15263"/>
                </a:lnTo>
                <a:cubicBezTo>
                  <a:pt x="6527" y="15263"/>
                  <a:pt x="6470" y="15126"/>
                  <a:pt x="6470" y="14954"/>
                </a:cubicBezTo>
                <a:lnTo>
                  <a:pt x="6470" y="14315"/>
                </a:lnTo>
                <a:cubicBezTo>
                  <a:pt x="6470" y="14143"/>
                  <a:pt x="6527" y="14002"/>
                  <a:pt x="6596" y="14002"/>
                </a:cubicBezTo>
                <a:close/>
                <a:moveTo>
                  <a:pt x="7297" y="14002"/>
                </a:moveTo>
                <a:lnTo>
                  <a:pt x="7420" y="14002"/>
                </a:lnTo>
                <a:cubicBezTo>
                  <a:pt x="7490" y="14002"/>
                  <a:pt x="7547" y="14143"/>
                  <a:pt x="7547" y="14315"/>
                </a:cubicBezTo>
                <a:lnTo>
                  <a:pt x="7547" y="14954"/>
                </a:lnTo>
                <a:cubicBezTo>
                  <a:pt x="7547" y="15126"/>
                  <a:pt x="7490" y="15263"/>
                  <a:pt x="7420" y="15263"/>
                </a:cubicBezTo>
                <a:lnTo>
                  <a:pt x="7297" y="15263"/>
                </a:lnTo>
                <a:cubicBezTo>
                  <a:pt x="7227" y="15263"/>
                  <a:pt x="7170" y="15126"/>
                  <a:pt x="7170" y="14954"/>
                </a:cubicBezTo>
                <a:lnTo>
                  <a:pt x="7170" y="14315"/>
                </a:lnTo>
                <a:cubicBezTo>
                  <a:pt x="7170" y="14143"/>
                  <a:pt x="7227" y="14002"/>
                  <a:pt x="7297" y="14002"/>
                </a:cubicBezTo>
                <a:close/>
                <a:moveTo>
                  <a:pt x="7996" y="14002"/>
                </a:moveTo>
                <a:lnTo>
                  <a:pt x="8121" y="14002"/>
                </a:lnTo>
                <a:cubicBezTo>
                  <a:pt x="8190" y="14002"/>
                  <a:pt x="8247" y="14143"/>
                  <a:pt x="8247" y="14315"/>
                </a:cubicBezTo>
                <a:lnTo>
                  <a:pt x="8247" y="14954"/>
                </a:lnTo>
                <a:cubicBezTo>
                  <a:pt x="8247" y="15126"/>
                  <a:pt x="8190" y="15263"/>
                  <a:pt x="8121" y="15263"/>
                </a:cubicBezTo>
                <a:lnTo>
                  <a:pt x="7996" y="15263"/>
                </a:lnTo>
                <a:cubicBezTo>
                  <a:pt x="7926" y="15263"/>
                  <a:pt x="7871" y="15126"/>
                  <a:pt x="7871" y="14954"/>
                </a:cubicBezTo>
                <a:lnTo>
                  <a:pt x="7871" y="14315"/>
                </a:lnTo>
                <a:cubicBezTo>
                  <a:pt x="7871" y="14143"/>
                  <a:pt x="7926" y="14002"/>
                  <a:pt x="7996" y="14002"/>
                </a:cubicBezTo>
                <a:close/>
                <a:moveTo>
                  <a:pt x="8696" y="14002"/>
                </a:moveTo>
                <a:lnTo>
                  <a:pt x="8821" y="14002"/>
                </a:lnTo>
                <a:cubicBezTo>
                  <a:pt x="8891" y="14002"/>
                  <a:pt x="8946" y="14143"/>
                  <a:pt x="8946" y="14315"/>
                </a:cubicBezTo>
                <a:lnTo>
                  <a:pt x="8946" y="14954"/>
                </a:lnTo>
                <a:cubicBezTo>
                  <a:pt x="8946" y="15126"/>
                  <a:pt x="8891" y="15263"/>
                  <a:pt x="8821" y="15263"/>
                </a:cubicBezTo>
                <a:lnTo>
                  <a:pt x="8696" y="15263"/>
                </a:lnTo>
                <a:cubicBezTo>
                  <a:pt x="8627" y="15263"/>
                  <a:pt x="8571" y="15126"/>
                  <a:pt x="8571" y="14954"/>
                </a:cubicBezTo>
                <a:lnTo>
                  <a:pt x="8571" y="14315"/>
                </a:lnTo>
                <a:cubicBezTo>
                  <a:pt x="8571" y="14143"/>
                  <a:pt x="8627" y="14002"/>
                  <a:pt x="8696" y="14002"/>
                </a:cubicBezTo>
                <a:close/>
                <a:moveTo>
                  <a:pt x="9397" y="14002"/>
                </a:moveTo>
                <a:lnTo>
                  <a:pt x="9522" y="14002"/>
                </a:lnTo>
                <a:cubicBezTo>
                  <a:pt x="9592" y="14002"/>
                  <a:pt x="9647" y="14143"/>
                  <a:pt x="9647" y="14315"/>
                </a:cubicBezTo>
                <a:lnTo>
                  <a:pt x="9647" y="14954"/>
                </a:lnTo>
                <a:cubicBezTo>
                  <a:pt x="9647" y="15126"/>
                  <a:pt x="9592" y="15263"/>
                  <a:pt x="9522" y="15263"/>
                </a:cubicBezTo>
                <a:lnTo>
                  <a:pt x="9397" y="15263"/>
                </a:lnTo>
                <a:cubicBezTo>
                  <a:pt x="9327" y="15263"/>
                  <a:pt x="9270" y="15126"/>
                  <a:pt x="9270" y="14954"/>
                </a:cubicBezTo>
                <a:lnTo>
                  <a:pt x="9270" y="14315"/>
                </a:lnTo>
                <a:cubicBezTo>
                  <a:pt x="9270" y="14143"/>
                  <a:pt x="9327" y="14002"/>
                  <a:pt x="9397" y="14002"/>
                </a:cubicBezTo>
                <a:close/>
                <a:moveTo>
                  <a:pt x="10098" y="14002"/>
                </a:moveTo>
                <a:lnTo>
                  <a:pt x="10221" y="14002"/>
                </a:lnTo>
                <a:cubicBezTo>
                  <a:pt x="10291" y="14002"/>
                  <a:pt x="10348" y="14143"/>
                  <a:pt x="10348" y="14315"/>
                </a:cubicBezTo>
                <a:lnTo>
                  <a:pt x="10348" y="14954"/>
                </a:lnTo>
                <a:cubicBezTo>
                  <a:pt x="10348" y="15126"/>
                  <a:pt x="10291" y="15263"/>
                  <a:pt x="10221" y="15263"/>
                </a:cubicBezTo>
                <a:lnTo>
                  <a:pt x="10098" y="15263"/>
                </a:lnTo>
                <a:cubicBezTo>
                  <a:pt x="10028" y="15263"/>
                  <a:pt x="9971" y="15126"/>
                  <a:pt x="9971" y="14954"/>
                </a:cubicBezTo>
                <a:lnTo>
                  <a:pt x="9971" y="14315"/>
                </a:lnTo>
                <a:cubicBezTo>
                  <a:pt x="9971" y="14143"/>
                  <a:pt x="10028" y="14002"/>
                  <a:pt x="10098" y="14002"/>
                </a:cubicBezTo>
                <a:close/>
                <a:moveTo>
                  <a:pt x="10798" y="14002"/>
                </a:moveTo>
                <a:lnTo>
                  <a:pt x="10922" y="14002"/>
                </a:lnTo>
                <a:cubicBezTo>
                  <a:pt x="10991" y="14002"/>
                  <a:pt x="11048" y="14143"/>
                  <a:pt x="11048" y="14315"/>
                </a:cubicBezTo>
                <a:lnTo>
                  <a:pt x="11048" y="14954"/>
                </a:lnTo>
                <a:cubicBezTo>
                  <a:pt x="11048" y="15126"/>
                  <a:pt x="10991" y="15263"/>
                  <a:pt x="10922" y="15263"/>
                </a:cubicBezTo>
                <a:lnTo>
                  <a:pt x="10798" y="15263"/>
                </a:lnTo>
                <a:cubicBezTo>
                  <a:pt x="10729" y="15263"/>
                  <a:pt x="10672" y="15126"/>
                  <a:pt x="10672" y="14954"/>
                </a:cubicBezTo>
                <a:lnTo>
                  <a:pt x="10672" y="14315"/>
                </a:lnTo>
                <a:cubicBezTo>
                  <a:pt x="10672" y="14143"/>
                  <a:pt x="10729" y="14002"/>
                  <a:pt x="10798" y="14002"/>
                </a:cubicBezTo>
                <a:close/>
                <a:moveTo>
                  <a:pt x="11497" y="14002"/>
                </a:moveTo>
                <a:lnTo>
                  <a:pt x="11622" y="14002"/>
                </a:lnTo>
                <a:cubicBezTo>
                  <a:pt x="11692" y="14002"/>
                  <a:pt x="11749" y="14143"/>
                  <a:pt x="11749" y="14315"/>
                </a:cubicBezTo>
                <a:lnTo>
                  <a:pt x="11749" y="14954"/>
                </a:lnTo>
                <a:cubicBezTo>
                  <a:pt x="11749" y="15126"/>
                  <a:pt x="11692" y="15263"/>
                  <a:pt x="11622" y="15263"/>
                </a:cubicBezTo>
                <a:lnTo>
                  <a:pt x="11497" y="15263"/>
                </a:lnTo>
                <a:cubicBezTo>
                  <a:pt x="11428" y="15263"/>
                  <a:pt x="11372" y="15126"/>
                  <a:pt x="11372" y="14954"/>
                </a:cubicBezTo>
                <a:lnTo>
                  <a:pt x="11372" y="14315"/>
                </a:lnTo>
                <a:cubicBezTo>
                  <a:pt x="11372" y="14143"/>
                  <a:pt x="11428" y="14002"/>
                  <a:pt x="11497" y="14002"/>
                </a:cubicBezTo>
                <a:close/>
                <a:moveTo>
                  <a:pt x="12198" y="14002"/>
                </a:moveTo>
                <a:lnTo>
                  <a:pt x="12323" y="14002"/>
                </a:lnTo>
                <a:cubicBezTo>
                  <a:pt x="12392" y="14002"/>
                  <a:pt x="12448" y="14143"/>
                  <a:pt x="12448" y="14315"/>
                </a:cubicBezTo>
                <a:lnTo>
                  <a:pt x="12448" y="14954"/>
                </a:lnTo>
                <a:cubicBezTo>
                  <a:pt x="12448" y="15126"/>
                  <a:pt x="12392" y="15263"/>
                  <a:pt x="12323" y="15263"/>
                </a:cubicBezTo>
                <a:lnTo>
                  <a:pt x="12198" y="15263"/>
                </a:lnTo>
                <a:cubicBezTo>
                  <a:pt x="12128" y="15263"/>
                  <a:pt x="12071" y="15126"/>
                  <a:pt x="12071" y="14954"/>
                </a:cubicBezTo>
                <a:lnTo>
                  <a:pt x="12071" y="14315"/>
                </a:lnTo>
                <a:cubicBezTo>
                  <a:pt x="12071" y="14143"/>
                  <a:pt x="12128" y="14002"/>
                  <a:pt x="12198" y="14002"/>
                </a:cubicBezTo>
                <a:close/>
                <a:moveTo>
                  <a:pt x="12899" y="14002"/>
                </a:moveTo>
                <a:lnTo>
                  <a:pt x="13023" y="14002"/>
                </a:lnTo>
                <a:cubicBezTo>
                  <a:pt x="13093" y="14002"/>
                  <a:pt x="13148" y="14143"/>
                  <a:pt x="13148" y="14315"/>
                </a:cubicBezTo>
                <a:lnTo>
                  <a:pt x="13148" y="14954"/>
                </a:lnTo>
                <a:cubicBezTo>
                  <a:pt x="13148" y="15126"/>
                  <a:pt x="13093" y="15263"/>
                  <a:pt x="13023" y="15263"/>
                </a:cubicBezTo>
                <a:lnTo>
                  <a:pt x="12899" y="15263"/>
                </a:lnTo>
                <a:cubicBezTo>
                  <a:pt x="12829" y="15263"/>
                  <a:pt x="12772" y="15126"/>
                  <a:pt x="12772" y="14954"/>
                </a:cubicBezTo>
                <a:lnTo>
                  <a:pt x="12772" y="14315"/>
                </a:lnTo>
                <a:cubicBezTo>
                  <a:pt x="12772" y="14143"/>
                  <a:pt x="12829" y="14002"/>
                  <a:pt x="12899" y="14002"/>
                </a:cubicBezTo>
                <a:close/>
                <a:moveTo>
                  <a:pt x="13599" y="14002"/>
                </a:moveTo>
                <a:lnTo>
                  <a:pt x="13722" y="14002"/>
                </a:lnTo>
                <a:cubicBezTo>
                  <a:pt x="13792" y="14002"/>
                  <a:pt x="13849" y="14143"/>
                  <a:pt x="13849" y="14315"/>
                </a:cubicBezTo>
                <a:lnTo>
                  <a:pt x="13849" y="14954"/>
                </a:lnTo>
                <a:cubicBezTo>
                  <a:pt x="13849" y="15126"/>
                  <a:pt x="13792" y="15263"/>
                  <a:pt x="13722" y="15263"/>
                </a:cubicBezTo>
                <a:lnTo>
                  <a:pt x="13599" y="15263"/>
                </a:lnTo>
                <a:cubicBezTo>
                  <a:pt x="13530" y="15263"/>
                  <a:pt x="13473" y="15126"/>
                  <a:pt x="13473" y="14954"/>
                </a:cubicBezTo>
                <a:lnTo>
                  <a:pt x="13473" y="14315"/>
                </a:lnTo>
                <a:cubicBezTo>
                  <a:pt x="13473" y="14143"/>
                  <a:pt x="13530" y="14002"/>
                  <a:pt x="13599" y="14002"/>
                </a:cubicBezTo>
                <a:close/>
                <a:moveTo>
                  <a:pt x="14300" y="14002"/>
                </a:moveTo>
                <a:lnTo>
                  <a:pt x="14423" y="14002"/>
                </a:lnTo>
                <a:cubicBezTo>
                  <a:pt x="14493" y="14002"/>
                  <a:pt x="14550" y="14143"/>
                  <a:pt x="14550" y="14315"/>
                </a:cubicBezTo>
                <a:lnTo>
                  <a:pt x="14550" y="14954"/>
                </a:lnTo>
                <a:cubicBezTo>
                  <a:pt x="14550" y="15126"/>
                  <a:pt x="14493" y="15263"/>
                  <a:pt x="14423" y="15263"/>
                </a:cubicBezTo>
                <a:lnTo>
                  <a:pt x="14300" y="15263"/>
                </a:lnTo>
                <a:cubicBezTo>
                  <a:pt x="14230" y="15263"/>
                  <a:pt x="14173" y="15126"/>
                  <a:pt x="14173" y="14954"/>
                </a:cubicBezTo>
                <a:lnTo>
                  <a:pt x="14173" y="14315"/>
                </a:lnTo>
                <a:cubicBezTo>
                  <a:pt x="14173" y="14143"/>
                  <a:pt x="14230" y="14002"/>
                  <a:pt x="14300" y="14002"/>
                </a:cubicBezTo>
                <a:close/>
                <a:moveTo>
                  <a:pt x="14999" y="14002"/>
                </a:moveTo>
                <a:lnTo>
                  <a:pt x="15124" y="14002"/>
                </a:lnTo>
                <a:cubicBezTo>
                  <a:pt x="15193" y="14002"/>
                  <a:pt x="15250" y="14143"/>
                  <a:pt x="15250" y="14315"/>
                </a:cubicBezTo>
                <a:lnTo>
                  <a:pt x="15250" y="14954"/>
                </a:lnTo>
                <a:cubicBezTo>
                  <a:pt x="15250" y="15126"/>
                  <a:pt x="15193" y="15263"/>
                  <a:pt x="15124" y="15263"/>
                </a:cubicBezTo>
                <a:lnTo>
                  <a:pt x="14999" y="15263"/>
                </a:lnTo>
                <a:cubicBezTo>
                  <a:pt x="14929" y="15263"/>
                  <a:pt x="14874" y="15126"/>
                  <a:pt x="14874" y="14954"/>
                </a:cubicBezTo>
                <a:lnTo>
                  <a:pt x="14874" y="14315"/>
                </a:lnTo>
                <a:cubicBezTo>
                  <a:pt x="14874" y="14143"/>
                  <a:pt x="14929" y="14002"/>
                  <a:pt x="14999" y="14002"/>
                </a:cubicBezTo>
                <a:close/>
                <a:moveTo>
                  <a:pt x="15699" y="14002"/>
                </a:moveTo>
                <a:lnTo>
                  <a:pt x="15824" y="14002"/>
                </a:lnTo>
                <a:cubicBezTo>
                  <a:pt x="15894" y="14002"/>
                  <a:pt x="15949" y="14143"/>
                  <a:pt x="15949" y="14315"/>
                </a:cubicBezTo>
                <a:lnTo>
                  <a:pt x="15949" y="14954"/>
                </a:lnTo>
                <a:cubicBezTo>
                  <a:pt x="15949" y="15126"/>
                  <a:pt x="15894" y="15263"/>
                  <a:pt x="15824" y="15263"/>
                </a:cubicBezTo>
                <a:lnTo>
                  <a:pt x="15699" y="15263"/>
                </a:lnTo>
                <a:cubicBezTo>
                  <a:pt x="15630" y="15263"/>
                  <a:pt x="15573" y="15126"/>
                  <a:pt x="15573" y="14954"/>
                </a:cubicBezTo>
                <a:lnTo>
                  <a:pt x="15573" y="14315"/>
                </a:lnTo>
                <a:cubicBezTo>
                  <a:pt x="15573" y="14143"/>
                  <a:pt x="15630" y="14002"/>
                  <a:pt x="15699" y="14002"/>
                </a:cubicBezTo>
                <a:close/>
                <a:moveTo>
                  <a:pt x="16400" y="14002"/>
                </a:moveTo>
                <a:lnTo>
                  <a:pt x="16523" y="14002"/>
                </a:lnTo>
                <a:cubicBezTo>
                  <a:pt x="16593" y="14002"/>
                  <a:pt x="16650" y="14143"/>
                  <a:pt x="16650" y="14315"/>
                </a:cubicBezTo>
                <a:lnTo>
                  <a:pt x="16650" y="14954"/>
                </a:lnTo>
                <a:cubicBezTo>
                  <a:pt x="16650" y="15126"/>
                  <a:pt x="16593" y="15263"/>
                  <a:pt x="16523" y="15263"/>
                </a:cubicBezTo>
                <a:lnTo>
                  <a:pt x="16400" y="15263"/>
                </a:lnTo>
                <a:cubicBezTo>
                  <a:pt x="16330" y="15263"/>
                  <a:pt x="16273" y="15126"/>
                  <a:pt x="16273" y="14954"/>
                </a:cubicBezTo>
                <a:lnTo>
                  <a:pt x="16273" y="14315"/>
                </a:lnTo>
                <a:cubicBezTo>
                  <a:pt x="16273" y="14143"/>
                  <a:pt x="16330" y="14002"/>
                  <a:pt x="16400" y="14002"/>
                </a:cubicBezTo>
                <a:close/>
                <a:moveTo>
                  <a:pt x="17101" y="14002"/>
                </a:moveTo>
                <a:lnTo>
                  <a:pt x="17224" y="14002"/>
                </a:lnTo>
                <a:cubicBezTo>
                  <a:pt x="17294" y="14002"/>
                  <a:pt x="17351" y="14143"/>
                  <a:pt x="17351" y="14315"/>
                </a:cubicBezTo>
                <a:lnTo>
                  <a:pt x="17351" y="14954"/>
                </a:lnTo>
                <a:cubicBezTo>
                  <a:pt x="17351" y="15126"/>
                  <a:pt x="17294" y="15263"/>
                  <a:pt x="17224" y="15263"/>
                </a:cubicBezTo>
                <a:lnTo>
                  <a:pt x="17101" y="15263"/>
                </a:lnTo>
                <a:cubicBezTo>
                  <a:pt x="17031" y="15263"/>
                  <a:pt x="16974" y="15126"/>
                  <a:pt x="16974" y="14954"/>
                </a:cubicBezTo>
                <a:lnTo>
                  <a:pt x="16974" y="14315"/>
                </a:lnTo>
                <a:cubicBezTo>
                  <a:pt x="16974" y="14143"/>
                  <a:pt x="17031" y="14002"/>
                  <a:pt x="17101" y="14002"/>
                </a:cubicBezTo>
                <a:close/>
                <a:moveTo>
                  <a:pt x="17801" y="14002"/>
                </a:moveTo>
                <a:lnTo>
                  <a:pt x="17925" y="14002"/>
                </a:lnTo>
                <a:cubicBezTo>
                  <a:pt x="17994" y="14002"/>
                  <a:pt x="18051" y="14143"/>
                  <a:pt x="18051" y="14315"/>
                </a:cubicBezTo>
                <a:lnTo>
                  <a:pt x="18051" y="14954"/>
                </a:lnTo>
                <a:cubicBezTo>
                  <a:pt x="18051" y="15126"/>
                  <a:pt x="17994" y="15263"/>
                  <a:pt x="17925" y="15263"/>
                </a:cubicBezTo>
                <a:lnTo>
                  <a:pt x="17801" y="15263"/>
                </a:lnTo>
                <a:cubicBezTo>
                  <a:pt x="17732" y="15263"/>
                  <a:pt x="17675" y="15126"/>
                  <a:pt x="17675" y="14954"/>
                </a:cubicBezTo>
                <a:lnTo>
                  <a:pt x="17675" y="14315"/>
                </a:lnTo>
                <a:cubicBezTo>
                  <a:pt x="17675" y="14143"/>
                  <a:pt x="17732" y="14002"/>
                  <a:pt x="17801" y="14002"/>
                </a:cubicBez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sp>
        <p:nvSpPr>
          <p:cNvPr id="7" name="Compact Car">
            <a:extLst>
              <a:ext uri="{FF2B5EF4-FFF2-40B4-BE49-F238E27FC236}">
                <a16:creationId xmlns:a16="http://schemas.microsoft.com/office/drawing/2014/main" id="{623E1343-D8DA-51CA-A765-E02E9DDD1ACA}"/>
              </a:ext>
            </a:extLst>
          </p:cNvPr>
          <p:cNvSpPr/>
          <p:nvPr/>
        </p:nvSpPr>
        <p:spPr>
          <a:xfrm>
            <a:off x="10660136" y="2450212"/>
            <a:ext cx="833793" cy="374103"/>
          </a:xfrm>
          <a:custGeom>
            <a:avLst/>
            <a:gdLst/>
            <a:ahLst/>
            <a:cxnLst>
              <a:cxn ang="0">
                <a:pos x="wd2" y="hd2"/>
              </a:cxn>
              <a:cxn ang="5400000">
                <a:pos x="wd2" y="hd2"/>
              </a:cxn>
              <a:cxn ang="10800000">
                <a:pos x="wd2" y="hd2"/>
              </a:cxn>
              <a:cxn ang="16200000">
                <a:pos x="wd2" y="hd2"/>
              </a:cxn>
            </a:cxnLst>
            <a:rect l="0" t="0" r="r" b="b"/>
            <a:pathLst>
              <a:path w="19988" h="21600" extrusionOk="0">
                <a:moveTo>
                  <a:pt x="4097" y="0"/>
                </a:moveTo>
                <a:cubicBezTo>
                  <a:pt x="3843" y="0"/>
                  <a:pt x="3599" y="241"/>
                  <a:pt x="3415" y="682"/>
                </a:cubicBezTo>
                <a:cubicBezTo>
                  <a:pt x="2324" y="3293"/>
                  <a:pt x="-1335" y="12764"/>
                  <a:pt x="512" y="18236"/>
                </a:cubicBezTo>
                <a:lnTo>
                  <a:pt x="1356" y="18236"/>
                </a:lnTo>
                <a:cubicBezTo>
                  <a:pt x="1327" y="17880"/>
                  <a:pt x="1312" y="17509"/>
                  <a:pt x="1312" y="17131"/>
                </a:cubicBezTo>
                <a:cubicBezTo>
                  <a:pt x="1312" y="14122"/>
                  <a:pt x="2276" y="11687"/>
                  <a:pt x="3466" y="11687"/>
                </a:cubicBezTo>
                <a:cubicBezTo>
                  <a:pt x="4657" y="11687"/>
                  <a:pt x="5622" y="14122"/>
                  <a:pt x="5622" y="17131"/>
                </a:cubicBezTo>
                <a:cubicBezTo>
                  <a:pt x="5622" y="17509"/>
                  <a:pt x="5607" y="17880"/>
                  <a:pt x="5578" y="18236"/>
                </a:cubicBezTo>
                <a:lnTo>
                  <a:pt x="14299" y="18236"/>
                </a:lnTo>
                <a:cubicBezTo>
                  <a:pt x="14270" y="17880"/>
                  <a:pt x="14254" y="17509"/>
                  <a:pt x="14254" y="17131"/>
                </a:cubicBezTo>
                <a:cubicBezTo>
                  <a:pt x="14254" y="14122"/>
                  <a:pt x="15220" y="11687"/>
                  <a:pt x="16410" y="11687"/>
                </a:cubicBezTo>
                <a:cubicBezTo>
                  <a:pt x="17601" y="11687"/>
                  <a:pt x="18566" y="14122"/>
                  <a:pt x="18566" y="17131"/>
                </a:cubicBezTo>
                <a:cubicBezTo>
                  <a:pt x="18566" y="17509"/>
                  <a:pt x="18551" y="17880"/>
                  <a:pt x="18522" y="18236"/>
                </a:cubicBezTo>
                <a:lnTo>
                  <a:pt x="19962" y="18236"/>
                </a:lnTo>
                <a:cubicBezTo>
                  <a:pt x="19962" y="18236"/>
                  <a:pt x="20265" y="10900"/>
                  <a:pt x="18757" y="9584"/>
                </a:cubicBezTo>
                <a:cubicBezTo>
                  <a:pt x="17248" y="8268"/>
                  <a:pt x="15499" y="7049"/>
                  <a:pt x="15499" y="7049"/>
                </a:cubicBezTo>
                <a:cubicBezTo>
                  <a:pt x="15499" y="7049"/>
                  <a:pt x="12380" y="0"/>
                  <a:pt x="9528" y="0"/>
                </a:cubicBezTo>
                <a:lnTo>
                  <a:pt x="4097" y="0"/>
                </a:lnTo>
                <a:close/>
                <a:moveTo>
                  <a:pt x="4878" y="1858"/>
                </a:moveTo>
                <a:lnTo>
                  <a:pt x="6327" y="1858"/>
                </a:lnTo>
                <a:lnTo>
                  <a:pt x="5978" y="7075"/>
                </a:lnTo>
                <a:lnTo>
                  <a:pt x="3470" y="7075"/>
                </a:lnTo>
                <a:cubicBezTo>
                  <a:pt x="3315" y="7075"/>
                  <a:pt x="3228" y="6631"/>
                  <a:pt x="3320" y="6318"/>
                </a:cubicBezTo>
                <a:lnTo>
                  <a:pt x="4483" y="2361"/>
                </a:lnTo>
                <a:cubicBezTo>
                  <a:pt x="4576" y="2045"/>
                  <a:pt x="4722" y="1858"/>
                  <a:pt x="4878" y="1858"/>
                </a:cubicBezTo>
                <a:close/>
                <a:moveTo>
                  <a:pt x="7387" y="1858"/>
                </a:moveTo>
                <a:lnTo>
                  <a:pt x="9405" y="1858"/>
                </a:lnTo>
                <a:cubicBezTo>
                  <a:pt x="11385" y="1858"/>
                  <a:pt x="13886" y="7075"/>
                  <a:pt x="13886" y="7075"/>
                </a:cubicBezTo>
                <a:lnTo>
                  <a:pt x="7038" y="7075"/>
                </a:lnTo>
                <a:lnTo>
                  <a:pt x="7387" y="1858"/>
                </a:lnTo>
                <a:close/>
                <a:moveTo>
                  <a:pt x="3466" y="12667"/>
                </a:moveTo>
                <a:cubicBezTo>
                  <a:pt x="2490" y="12667"/>
                  <a:pt x="1700" y="14665"/>
                  <a:pt x="1700" y="17131"/>
                </a:cubicBezTo>
                <a:cubicBezTo>
                  <a:pt x="1700" y="19597"/>
                  <a:pt x="2490" y="21600"/>
                  <a:pt x="3466" y="21600"/>
                </a:cubicBezTo>
                <a:cubicBezTo>
                  <a:pt x="4442" y="21600"/>
                  <a:pt x="5233" y="19597"/>
                  <a:pt x="5233" y="17131"/>
                </a:cubicBezTo>
                <a:cubicBezTo>
                  <a:pt x="5233" y="14665"/>
                  <a:pt x="4442" y="12667"/>
                  <a:pt x="3466" y="12667"/>
                </a:cubicBezTo>
                <a:close/>
                <a:moveTo>
                  <a:pt x="16410" y="12667"/>
                </a:moveTo>
                <a:cubicBezTo>
                  <a:pt x="15435" y="12667"/>
                  <a:pt x="14644" y="14665"/>
                  <a:pt x="14644" y="17131"/>
                </a:cubicBezTo>
                <a:cubicBezTo>
                  <a:pt x="14644" y="19597"/>
                  <a:pt x="15435" y="21600"/>
                  <a:pt x="16410" y="21600"/>
                </a:cubicBezTo>
                <a:cubicBezTo>
                  <a:pt x="17386" y="21600"/>
                  <a:pt x="18177" y="19597"/>
                  <a:pt x="18177" y="17131"/>
                </a:cubicBezTo>
                <a:cubicBezTo>
                  <a:pt x="18177" y="14665"/>
                  <a:pt x="17386" y="12667"/>
                  <a:pt x="16410" y="12667"/>
                </a:cubicBezTo>
                <a:close/>
                <a:moveTo>
                  <a:pt x="3466" y="15033"/>
                </a:moveTo>
                <a:cubicBezTo>
                  <a:pt x="3925" y="15033"/>
                  <a:pt x="4297" y="15973"/>
                  <a:pt x="4297" y="17131"/>
                </a:cubicBezTo>
                <a:cubicBezTo>
                  <a:pt x="4297" y="18290"/>
                  <a:pt x="3925" y="19230"/>
                  <a:pt x="3466" y="19230"/>
                </a:cubicBezTo>
                <a:cubicBezTo>
                  <a:pt x="3008" y="19230"/>
                  <a:pt x="2636" y="18290"/>
                  <a:pt x="2636" y="17131"/>
                </a:cubicBezTo>
                <a:cubicBezTo>
                  <a:pt x="2636" y="15973"/>
                  <a:pt x="3008" y="15033"/>
                  <a:pt x="3466" y="15033"/>
                </a:cubicBezTo>
                <a:close/>
                <a:moveTo>
                  <a:pt x="16410" y="15033"/>
                </a:moveTo>
                <a:cubicBezTo>
                  <a:pt x="16869" y="15033"/>
                  <a:pt x="17241" y="15973"/>
                  <a:pt x="17241" y="17131"/>
                </a:cubicBezTo>
                <a:cubicBezTo>
                  <a:pt x="17241" y="18290"/>
                  <a:pt x="16869" y="19230"/>
                  <a:pt x="16410" y="19230"/>
                </a:cubicBezTo>
                <a:cubicBezTo>
                  <a:pt x="15952" y="19230"/>
                  <a:pt x="15580" y="18290"/>
                  <a:pt x="15580" y="17131"/>
                </a:cubicBezTo>
                <a:cubicBezTo>
                  <a:pt x="15580" y="15973"/>
                  <a:pt x="15952" y="15033"/>
                  <a:pt x="16410" y="15033"/>
                </a:cubicBez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sp>
        <p:nvSpPr>
          <p:cNvPr id="8" name="Box Van">
            <a:extLst>
              <a:ext uri="{FF2B5EF4-FFF2-40B4-BE49-F238E27FC236}">
                <a16:creationId xmlns:a16="http://schemas.microsoft.com/office/drawing/2014/main" id="{5E8647EB-9B62-A336-77DE-F94A9C4525ED}"/>
              </a:ext>
            </a:extLst>
          </p:cNvPr>
          <p:cNvSpPr/>
          <p:nvPr/>
        </p:nvSpPr>
        <p:spPr>
          <a:xfrm>
            <a:off x="8756791" y="1830280"/>
            <a:ext cx="589533" cy="41038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94"/>
                </a:lnTo>
                <a:lnTo>
                  <a:pt x="15310" y="15194"/>
                </a:lnTo>
                <a:lnTo>
                  <a:pt x="15310" y="1935"/>
                </a:lnTo>
                <a:cubicBezTo>
                  <a:pt x="15310" y="869"/>
                  <a:pt x="14734" y="0"/>
                  <a:pt x="14027" y="0"/>
                </a:cubicBezTo>
                <a:lnTo>
                  <a:pt x="0" y="0"/>
                </a:lnTo>
                <a:close/>
                <a:moveTo>
                  <a:pt x="15742" y="6330"/>
                </a:moveTo>
                <a:lnTo>
                  <a:pt x="15742" y="17805"/>
                </a:lnTo>
                <a:lnTo>
                  <a:pt x="16223" y="17805"/>
                </a:lnTo>
                <a:cubicBezTo>
                  <a:pt x="16472" y="16218"/>
                  <a:pt x="17416" y="15031"/>
                  <a:pt x="18550" y="15031"/>
                </a:cubicBezTo>
                <a:cubicBezTo>
                  <a:pt x="19683" y="15031"/>
                  <a:pt x="20624" y="16210"/>
                  <a:pt x="20878" y="17805"/>
                </a:cubicBezTo>
                <a:lnTo>
                  <a:pt x="21126" y="17805"/>
                </a:lnTo>
                <a:cubicBezTo>
                  <a:pt x="21385" y="17805"/>
                  <a:pt x="21600" y="17490"/>
                  <a:pt x="21600" y="17091"/>
                </a:cubicBezTo>
                <a:lnTo>
                  <a:pt x="21600" y="12704"/>
                </a:lnTo>
                <a:cubicBezTo>
                  <a:pt x="21595" y="12476"/>
                  <a:pt x="21563" y="12249"/>
                  <a:pt x="21499" y="12037"/>
                </a:cubicBezTo>
                <a:lnTo>
                  <a:pt x="19953" y="7129"/>
                </a:lnTo>
                <a:cubicBezTo>
                  <a:pt x="19802" y="6640"/>
                  <a:pt x="19473" y="6330"/>
                  <a:pt x="19117" y="6330"/>
                </a:cubicBezTo>
                <a:lnTo>
                  <a:pt x="15742" y="6330"/>
                </a:lnTo>
                <a:close/>
                <a:moveTo>
                  <a:pt x="16844" y="7602"/>
                </a:moveTo>
                <a:lnTo>
                  <a:pt x="18885" y="7602"/>
                </a:lnTo>
                <a:cubicBezTo>
                  <a:pt x="19064" y="7602"/>
                  <a:pt x="19225" y="7754"/>
                  <a:pt x="19306" y="7999"/>
                </a:cubicBezTo>
                <a:lnTo>
                  <a:pt x="20483" y="11679"/>
                </a:lnTo>
                <a:cubicBezTo>
                  <a:pt x="20553" y="11874"/>
                  <a:pt x="20450" y="12119"/>
                  <a:pt x="20299" y="12119"/>
                </a:cubicBezTo>
                <a:lnTo>
                  <a:pt x="19560" y="12119"/>
                </a:lnTo>
                <a:cubicBezTo>
                  <a:pt x="19339" y="12119"/>
                  <a:pt x="19263" y="11947"/>
                  <a:pt x="19128" y="11686"/>
                </a:cubicBezTo>
                <a:cubicBezTo>
                  <a:pt x="18988" y="11426"/>
                  <a:pt x="18582" y="10580"/>
                  <a:pt x="18167" y="10580"/>
                </a:cubicBezTo>
                <a:lnTo>
                  <a:pt x="16829" y="10580"/>
                </a:lnTo>
                <a:cubicBezTo>
                  <a:pt x="16683" y="10580"/>
                  <a:pt x="16564" y="10400"/>
                  <a:pt x="16564" y="10181"/>
                </a:cubicBezTo>
                <a:lnTo>
                  <a:pt x="16564" y="8024"/>
                </a:lnTo>
                <a:cubicBezTo>
                  <a:pt x="16564" y="7788"/>
                  <a:pt x="16687" y="7602"/>
                  <a:pt x="16844" y="7602"/>
                </a:cubicBezTo>
                <a:close/>
                <a:moveTo>
                  <a:pt x="5060" y="15674"/>
                </a:moveTo>
                <a:cubicBezTo>
                  <a:pt x="3974" y="15674"/>
                  <a:pt x="3094" y="17001"/>
                  <a:pt x="3094" y="18637"/>
                </a:cubicBezTo>
                <a:cubicBezTo>
                  <a:pt x="3094" y="20273"/>
                  <a:pt x="3974" y="21600"/>
                  <a:pt x="5060" y="21600"/>
                </a:cubicBezTo>
                <a:cubicBezTo>
                  <a:pt x="6145" y="21600"/>
                  <a:pt x="7023" y="20273"/>
                  <a:pt x="7023" y="18637"/>
                </a:cubicBezTo>
                <a:cubicBezTo>
                  <a:pt x="7023" y="17001"/>
                  <a:pt x="6145" y="15674"/>
                  <a:pt x="5060" y="15674"/>
                </a:cubicBezTo>
                <a:close/>
                <a:moveTo>
                  <a:pt x="18545" y="15674"/>
                </a:moveTo>
                <a:cubicBezTo>
                  <a:pt x="17459" y="15674"/>
                  <a:pt x="16579" y="17001"/>
                  <a:pt x="16579" y="18637"/>
                </a:cubicBezTo>
                <a:cubicBezTo>
                  <a:pt x="16579" y="20273"/>
                  <a:pt x="17459" y="21600"/>
                  <a:pt x="18545" y="21600"/>
                </a:cubicBezTo>
                <a:cubicBezTo>
                  <a:pt x="19630" y="21600"/>
                  <a:pt x="20510" y="20273"/>
                  <a:pt x="20510" y="18637"/>
                </a:cubicBezTo>
                <a:cubicBezTo>
                  <a:pt x="20510" y="17001"/>
                  <a:pt x="19630" y="15674"/>
                  <a:pt x="18545" y="15674"/>
                </a:cubicBezTo>
                <a:close/>
                <a:moveTo>
                  <a:pt x="2084" y="15885"/>
                </a:moveTo>
                <a:lnTo>
                  <a:pt x="1771" y="18848"/>
                </a:lnTo>
                <a:lnTo>
                  <a:pt x="1604" y="20402"/>
                </a:lnTo>
                <a:lnTo>
                  <a:pt x="2456" y="20402"/>
                </a:lnTo>
                <a:lnTo>
                  <a:pt x="2716" y="17968"/>
                </a:lnTo>
                <a:cubicBezTo>
                  <a:pt x="2819" y="17114"/>
                  <a:pt x="3115" y="16398"/>
                  <a:pt x="3514" y="15885"/>
                </a:cubicBezTo>
                <a:lnTo>
                  <a:pt x="2959" y="15885"/>
                </a:lnTo>
                <a:lnTo>
                  <a:pt x="2084" y="15885"/>
                </a:lnTo>
                <a:close/>
                <a:moveTo>
                  <a:pt x="6603" y="15885"/>
                </a:moveTo>
                <a:cubicBezTo>
                  <a:pt x="7122" y="16544"/>
                  <a:pt x="7439" y="17521"/>
                  <a:pt x="7450" y="18571"/>
                </a:cubicBezTo>
                <a:lnTo>
                  <a:pt x="15310" y="18571"/>
                </a:lnTo>
                <a:lnTo>
                  <a:pt x="15310" y="15885"/>
                </a:lnTo>
                <a:lnTo>
                  <a:pt x="6603" y="15885"/>
                </a:lnTo>
                <a:close/>
                <a:moveTo>
                  <a:pt x="5060" y="17236"/>
                </a:moveTo>
                <a:cubicBezTo>
                  <a:pt x="5573" y="17236"/>
                  <a:pt x="5982" y="17856"/>
                  <a:pt x="5982" y="18629"/>
                </a:cubicBezTo>
                <a:cubicBezTo>
                  <a:pt x="5982" y="19403"/>
                  <a:pt x="5573" y="20021"/>
                  <a:pt x="5060" y="20021"/>
                </a:cubicBezTo>
                <a:cubicBezTo>
                  <a:pt x="4552" y="20021"/>
                  <a:pt x="4135" y="19403"/>
                  <a:pt x="4135" y="18629"/>
                </a:cubicBezTo>
                <a:cubicBezTo>
                  <a:pt x="4135" y="17856"/>
                  <a:pt x="4547" y="17236"/>
                  <a:pt x="5060" y="17236"/>
                </a:cubicBezTo>
                <a:close/>
                <a:moveTo>
                  <a:pt x="18545" y="17236"/>
                </a:moveTo>
                <a:cubicBezTo>
                  <a:pt x="19058" y="17236"/>
                  <a:pt x="19467" y="17856"/>
                  <a:pt x="19467" y="18629"/>
                </a:cubicBezTo>
                <a:cubicBezTo>
                  <a:pt x="19467" y="19403"/>
                  <a:pt x="19058" y="20021"/>
                  <a:pt x="18545" y="20021"/>
                </a:cubicBezTo>
                <a:cubicBezTo>
                  <a:pt x="18037" y="20021"/>
                  <a:pt x="17622" y="19403"/>
                  <a:pt x="17622" y="18629"/>
                </a:cubicBezTo>
                <a:cubicBezTo>
                  <a:pt x="17622" y="17856"/>
                  <a:pt x="18032" y="17236"/>
                  <a:pt x="18545" y="17236"/>
                </a:cubicBez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sp>
        <p:nvSpPr>
          <p:cNvPr id="9" name="Articulated Lorry">
            <a:extLst>
              <a:ext uri="{FF2B5EF4-FFF2-40B4-BE49-F238E27FC236}">
                <a16:creationId xmlns:a16="http://schemas.microsoft.com/office/drawing/2014/main" id="{34E1F613-5DAB-7562-0F99-2156958AA57A}"/>
              </a:ext>
            </a:extLst>
          </p:cNvPr>
          <p:cNvSpPr/>
          <p:nvPr/>
        </p:nvSpPr>
        <p:spPr>
          <a:xfrm>
            <a:off x="9605526" y="1970505"/>
            <a:ext cx="1165672" cy="39850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762"/>
                </a:lnTo>
                <a:lnTo>
                  <a:pt x="14585" y="15762"/>
                </a:lnTo>
                <a:lnTo>
                  <a:pt x="14585" y="0"/>
                </a:lnTo>
                <a:lnTo>
                  <a:pt x="0" y="0"/>
                </a:lnTo>
                <a:close/>
                <a:moveTo>
                  <a:pt x="15530" y="2020"/>
                </a:moveTo>
                <a:cubicBezTo>
                  <a:pt x="15390" y="2020"/>
                  <a:pt x="15282" y="2372"/>
                  <a:pt x="15282" y="2787"/>
                </a:cubicBezTo>
                <a:lnTo>
                  <a:pt x="15282" y="7029"/>
                </a:lnTo>
                <a:lnTo>
                  <a:pt x="18755" y="7029"/>
                </a:lnTo>
                <a:cubicBezTo>
                  <a:pt x="18917" y="7046"/>
                  <a:pt x="18927" y="6515"/>
                  <a:pt x="18819" y="6117"/>
                </a:cubicBezTo>
                <a:cubicBezTo>
                  <a:pt x="18527" y="5073"/>
                  <a:pt x="16891" y="2020"/>
                  <a:pt x="15530" y="2020"/>
                </a:cubicBezTo>
                <a:close/>
                <a:moveTo>
                  <a:pt x="15282" y="7640"/>
                </a:moveTo>
                <a:lnTo>
                  <a:pt x="15282" y="16311"/>
                </a:lnTo>
                <a:lnTo>
                  <a:pt x="14786" y="16311"/>
                </a:lnTo>
                <a:cubicBezTo>
                  <a:pt x="15067" y="16892"/>
                  <a:pt x="15250" y="17868"/>
                  <a:pt x="15250" y="18979"/>
                </a:cubicBezTo>
                <a:cubicBezTo>
                  <a:pt x="15250" y="19078"/>
                  <a:pt x="15250" y="19160"/>
                  <a:pt x="15245" y="19243"/>
                </a:cubicBezTo>
                <a:lnTo>
                  <a:pt x="18399" y="19243"/>
                </a:lnTo>
                <a:lnTo>
                  <a:pt x="18750" y="19243"/>
                </a:lnTo>
                <a:cubicBezTo>
                  <a:pt x="18750" y="19160"/>
                  <a:pt x="18743" y="19062"/>
                  <a:pt x="18743" y="18979"/>
                </a:cubicBezTo>
                <a:cubicBezTo>
                  <a:pt x="18743" y="17205"/>
                  <a:pt x="19213" y="15762"/>
                  <a:pt x="19791" y="15762"/>
                </a:cubicBezTo>
                <a:cubicBezTo>
                  <a:pt x="20369" y="15762"/>
                  <a:pt x="20839" y="17205"/>
                  <a:pt x="20839" y="18979"/>
                </a:cubicBezTo>
                <a:cubicBezTo>
                  <a:pt x="20839" y="19078"/>
                  <a:pt x="20839" y="19160"/>
                  <a:pt x="20834" y="19243"/>
                </a:cubicBezTo>
                <a:lnTo>
                  <a:pt x="20969" y="19243"/>
                </a:lnTo>
                <a:lnTo>
                  <a:pt x="21389" y="19243"/>
                </a:lnTo>
                <a:lnTo>
                  <a:pt x="21423" y="19243"/>
                </a:lnTo>
                <a:cubicBezTo>
                  <a:pt x="21520" y="19243"/>
                  <a:pt x="21600" y="18998"/>
                  <a:pt x="21600" y="18699"/>
                </a:cubicBezTo>
                <a:lnTo>
                  <a:pt x="21600" y="16327"/>
                </a:lnTo>
                <a:cubicBezTo>
                  <a:pt x="21600" y="16045"/>
                  <a:pt x="21520" y="15814"/>
                  <a:pt x="21423" y="15814"/>
                </a:cubicBezTo>
                <a:lnTo>
                  <a:pt x="21389" y="15814"/>
                </a:lnTo>
                <a:lnTo>
                  <a:pt x="21389" y="13395"/>
                </a:lnTo>
                <a:cubicBezTo>
                  <a:pt x="21389" y="13163"/>
                  <a:pt x="21336" y="12978"/>
                  <a:pt x="21266" y="12944"/>
                </a:cubicBezTo>
                <a:lnTo>
                  <a:pt x="19354" y="11287"/>
                </a:lnTo>
                <a:lnTo>
                  <a:pt x="18792" y="8008"/>
                </a:lnTo>
                <a:cubicBezTo>
                  <a:pt x="18754" y="7793"/>
                  <a:pt x="18679" y="7640"/>
                  <a:pt x="18598" y="7640"/>
                </a:cubicBezTo>
                <a:lnTo>
                  <a:pt x="16924" y="7640"/>
                </a:lnTo>
                <a:lnTo>
                  <a:pt x="16924" y="16311"/>
                </a:lnTo>
                <a:lnTo>
                  <a:pt x="16708" y="16311"/>
                </a:lnTo>
                <a:lnTo>
                  <a:pt x="16708" y="7640"/>
                </a:lnTo>
                <a:lnTo>
                  <a:pt x="15282" y="7640"/>
                </a:lnTo>
                <a:close/>
                <a:moveTo>
                  <a:pt x="17518" y="8505"/>
                </a:moveTo>
                <a:lnTo>
                  <a:pt x="18426" y="8505"/>
                </a:lnTo>
                <a:cubicBezTo>
                  <a:pt x="18474" y="8505"/>
                  <a:pt x="18518" y="8585"/>
                  <a:pt x="18534" y="8718"/>
                </a:cubicBezTo>
                <a:lnTo>
                  <a:pt x="18804" y="10660"/>
                </a:lnTo>
                <a:cubicBezTo>
                  <a:pt x="18842" y="10909"/>
                  <a:pt x="18787" y="11173"/>
                  <a:pt x="18701" y="11173"/>
                </a:cubicBezTo>
                <a:lnTo>
                  <a:pt x="17518" y="11173"/>
                </a:lnTo>
                <a:cubicBezTo>
                  <a:pt x="17453" y="11173"/>
                  <a:pt x="17400" y="11004"/>
                  <a:pt x="17400" y="10805"/>
                </a:cubicBezTo>
                <a:lnTo>
                  <a:pt x="17400" y="8868"/>
                </a:lnTo>
                <a:cubicBezTo>
                  <a:pt x="17400" y="8669"/>
                  <a:pt x="17453" y="8505"/>
                  <a:pt x="17518" y="8505"/>
                </a:cubicBezTo>
                <a:close/>
                <a:moveTo>
                  <a:pt x="10633" y="16327"/>
                </a:moveTo>
                <a:lnTo>
                  <a:pt x="10503" y="19259"/>
                </a:lnTo>
                <a:lnTo>
                  <a:pt x="11271" y="19259"/>
                </a:lnTo>
                <a:cubicBezTo>
                  <a:pt x="11271" y="19176"/>
                  <a:pt x="11264" y="19077"/>
                  <a:pt x="11264" y="18995"/>
                </a:cubicBezTo>
                <a:cubicBezTo>
                  <a:pt x="11264" y="17884"/>
                  <a:pt x="11448" y="16891"/>
                  <a:pt x="11723" y="16327"/>
                </a:cubicBezTo>
                <a:lnTo>
                  <a:pt x="10633" y="16327"/>
                </a:lnTo>
                <a:close/>
                <a:moveTo>
                  <a:pt x="12896" y="16327"/>
                </a:moveTo>
                <a:cubicBezTo>
                  <a:pt x="13047" y="16642"/>
                  <a:pt x="13171" y="17088"/>
                  <a:pt x="13252" y="17586"/>
                </a:cubicBezTo>
                <a:cubicBezTo>
                  <a:pt x="13333" y="17072"/>
                  <a:pt x="13457" y="16642"/>
                  <a:pt x="13608" y="16327"/>
                </a:cubicBezTo>
                <a:lnTo>
                  <a:pt x="12896" y="16327"/>
                </a:lnTo>
                <a:close/>
                <a:moveTo>
                  <a:pt x="2285" y="16394"/>
                </a:moveTo>
                <a:cubicBezTo>
                  <a:pt x="1815" y="16394"/>
                  <a:pt x="1436" y="17552"/>
                  <a:pt x="1436" y="18995"/>
                </a:cubicBezTo>
                <a:cubicBezTo>
                  <a:pt x="1436" y="20437"/>
                  <a:pt x="1815" y="21600"/>
                  <a:pt x="2285" y="21600"/>
                </a:cubicBezTo>
                <a:cubicBezTo>
                  <a:pt x="2755" y="21600"/>
                  <a:pt x="3132" y="20437"/>
                  <a:pt x="3132" y="18995"/>
                </a:cubicBezTo>
                <a:cubicBezTo>
                  <a:pt x="3127" y="17552"/>
                  <a:pt x="2749" y="16394"/>
                  <a:pt x="2285" y="16394"/>
                </a:cubicBezTo>
                <a:close/>
                <a:moveTo>
                  <a:pt x="4170" y="16394"/>
                </a:moveTo>
                <a:cubicBezTo>
                  <a:pt x="3700" y="16394"/>
                  <a:pt x="3321" y="17552"/>
                  <a:pt x="3321" y="18995"/>
                </a:cubicBezTo>
                <a:cubicBezTo>
                  <a:pt x="3321" y="20437"/>
                  <a:pt x="3700" y="21600"/>
                  <a:pt x="4170" y="21600"/>
                </a:cubicBezTo>
                <a:cubicBezTo>
                  <a:pt x="4640" y="21600"/>
                  <a:pt x="5017" y="20437"/>
                  <a:pt x="5017" y="18995"/>
                </a:cubicBezTo>
                <a:cubicBezTo>
                  <a:pt x="5017" y="17552"/>
                  <a:pt x="4634" y="16394"/>
                  <a:pt x="4170" y="16394"/>
                </a:cubicBezTo>
                <a:close/>
                <a:moveTo>
                  <a:pt x="12312" y="16394"/>
                </a:moveTo>
                <a:cubicBezTo>
                  <a:pt x="11842" y="16394"/>
                  <a:pt x="11465" y="17552"/>
                  <a:pt x="11465" y="18995"/>
                </a:cubicBezTo>
                <a:cubicBezTo>
                  <a:pt x="11465" y="20437"/>
                  <a:pt x="11842" y="21600"/>
                  <a:pt x="12312" y="21600"/>
                </a:cubicBezTo>
                <a:cubicBezTo>
                  <a:pt x="12782" y="21600"/>
                  <a:pt x="13161" y="20437"/>
                  <a:pt x="13161" y="18995"/>
                </a:cubicBezTo>
                <a:cubicBezTo>
                  <a:pt x="13161" y="17552"/>
                  <a:pt x="12776" y="16394"/>
                  <a:pt x="12312" y="16394"/>
                </a:cubicBezTo>
                <a:close/>
                <a:moveTo>
                  <a:pt x="14197" y="16394"/>
                </a:moveTo>
                <a:cubicBezTo>
                  <a:pt x="13727" y="16394"/>
                  <a:pt x="13350" y="17552"/>
                  <a:pt x="13350" y="18995"/>
                </a:cubicBezTo>
                <a:cubicBezTo>
                  <a:pt x="13350" y="20437"/>
                  <a:pt x="13727" y="21600"/>
                  <a:pt x="14197" y="21600"/>
                </a:cubicBezTo>
                <a:cubicBezTo>
                  <a:pt x="14667" y="21600"/>
                  <a:pt x="15044" y="20437"/>
                  <a:pt x="15044" y="18995"/>
                </a:cubicBezTo>
                <a:cubicBezTo>
                  <a:pt x="15044" y="17552"/>
                  <a:pt x="14661" y="16394"/>
                  <a:pt x="14197" y="16394"/>
                </a:cubicBezTo>
                <a:close/>
                <a:moveTo>
                  <a:pt x="19791" y="16394"/>
                </a:moveTo>
                <a:cubicBezTo>
                  <a:pt x="19321" y="16394"/>
                  <a:pt x="18944" y="17552"/>
                  <a:pt x="18944" y="18995"/>
                </a:cubicBezTo>
                <a:cubicBezTo>
                  <a:pt x="18944" y="20437"/>
                  <a:pt x="19321" y="21600"/>
                  <a:pt x="19791" y="21600"/>
                </a:cubicBezTo>
                <a:cubicBezTo>
                  <a:pt x="20261" y="21600"/>
                  <a:pt x="20640" y="20437"/>
                  <a:pt x="20640" y="18995"/>
                </a:cubicBezTo>
                <a:cubicBezTo>
                  <a:pt x="20640" y="17552"/>
                  <a:pt x="20255" y="16394"/>
                  <a:pt x="19791" y="16394"/>
                </a:cubicBezTo>
                <a:close/>
                <a:moveTo>
                  <a:pt x="2285" y="17751"/>
                </a:moveTo>
                <a:cubicBezTo>
                  <a:pt x="2506" y="17751"/>
                  <a:pt x="2685" y="18299"/>
                  <a:pt x="2685" y="18979"/>
                </a:cubicBezTo>
                <a:cubicBezTo>
                  <a:pt x="2679" y="19659"/>
                  <a:pt x="2501" y="20207"/>
                  <a:pt x="2285" y="20207"/>
                </a:cubicBezTo>
                <a:cubicBezTo>
                  <a:pt x="2063" y="20207"/>
                  <a:pt x="1885" y="19659"/>
                  <a:pt x="1885" y="18979"/>
                </a:cubicBezTo>
                <a:cubicBezTo>
                  <a:pt x="1885" y="18299"/>
                  <a:pt x="2063" y="17751"/>
                  <a:pt x="2285" y="17751"/>
                </a:cubicBezTo>
                <a:close/>
                <a:moveTo>
                  <a:pt x="4170" y="17751"/>
                </a:moveTo>
                <a:cubicBezTo>
                  <a:pt x="4391" y="17751"/>
                  <a:pt x="4568" y="18299"/>
                  <a:pt x="4568" y="18979"/>
                </a:cubicBezTo>
                <a:cubicBezTo>
                  <a:pt x="4563" y="19659"/>
                  <a:pt x="4386" y="20207"/>
                  <a:pt x="4170" y="20207"/>
                </a:cubicBezTo>
                <a:cubicBezTo>
                  <a:pt x="3948" y="20207"/>
                  <a:pt x="3770" y="19659"/>
                  <a:pt x="3770" y="18979"/>
                </a:cubicBezTo>
                <a:cubicBezTo>
                  <a:pt x="3770" y="18299"/>
                  <a:pt x="3948" y="17751"/>
                  <a:pt x="4170" y="17751"/>
                </a:cubicBezTo>
                <a:close/>
                <a:moveTo>
                  <a:pt x="12312" y="17751"/>
                </a:moveTo>
                <a:cubicBezTo>
                  <a:pt x="12533" y="17751"/>
                  <a:pt x="12712" y="18299"/>
                  <a:pt x="12712" y="18979"/>
                </a:cubicBezTo>
                <a:cubicBezTo>
                  <a:pt x="12707" y="19659"/>
                  <a:pt x="12528" y="20207"/>
                  <a:pt x="12312" y="20207"/>
                </a:cubicBezTo>
                <a:cubicBezTo>
                  <a:pt x="12091" y="20207"/>
                  <a:pt x="11912" y="19659"/>
                  <a:pt x="11912" y="18979"/>
                </a:cubicBezTo>
                <a:cubicBezTo>
                  <a:pt x="11912" y="18299"/>
                  <a:pt x="12091" y="17751"/>
                  <a:pt x="12312" y="17751"/>
                </a:cubicBezTo>
                <a:close/>
                <a:moveTo>
                  <a:pt x="14197" y="17751"/>
                </a:moveTo>
                <a:cubicBezTo>
                  <a:pt x="14418" y="17751"/>
                  <a:pt x="14597" y="18299"/>
                  <a:pt x="14597" y="18979"/>
                </a:cubicBezTo>
                <a:cubicBezTo>
                  <a:pt x="14597" y="19659"/>
                  <a:pt x="14418" y="20207"/>
                  <a:pt x="14197" y="20207"/>
                </a:cubicBezTo>
                <a:cubicBezTo>
                  <a:pt x="13976" y="20207"/>
                  <a:pt x="13797" y="19659"/>
                  <a:pt x="13797" y="18979"/>
                </a:cubicBezTo>
                <a:cubicBezTo>
                  <a:pt x="13797" y="18299"/>
                  <a:pt x="13976" y="17751"/>
                  <a:pt x="14197" y="17751"/>
                </a:cubicBezTo>
                <a:close/>
                <a:moveTo>
                  <a:pt x="19791" y="17751"/>
                </a:moveTo>
                <a:cubicBezTo>
                  <a:pt x="20012" y="17751"/>
                  <a:pt x="20191" y="18299"/>
                  <a:pt x="20191" y="18979"/>
                </a:cubicBezTo>
                <a:cubicBezTo>
                  <a:pt x="20186" y="19659"/>
                  <a:pt x="20007" y="20207"/>
                  <a:pt x="19791" y="20207"/>
                </a:cubicBezTo>
                <a:cubicBezTo>
                  <a:pt x="19570" y="20207"/>
                  <a:pt x="19391" y="19659"/>
                  <a:pt x="19391" y="18979"/>
                </a:cubicBezTo>
                <a:cubicBezTo>
                  <a:pt x="19391" y="18299"/>
                  <a:pt x="19570" y="17751"/>
                  <a:pt x="19791" y="17751"/>
                </a:cubicBez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sp>
        <p:nvSpPr>
          <p:cNvPr id="10" name="Bullet Engine">
            <a:extLst>
              <a:ext uri="{FF2B5EF4-FFF2-40B4-BE49-F238E27FC236}">
                <a16:creationId xmlns:a16="http://schemas.microsoft.com/office/drawing/2014/main" id="{72DDAB5F-80E2-9922-AB89-383F476C948F}"/>
              </a:ext>
            </a:extLst>
          </p:cNvPr>
          <p:cNvSpPr/>
          <p:nvPr/>
        </p:nvSpPr>
        <p:spPr>
          <a:xfrm>
            <a:off x="7410253" y="3149684"/>
            <a:ext cx="1454667" cy="322276"/>
          </a:xfrm>
          <a:custGeom>
            <a:avLst/>
            <a:gdLst/>
            <a:ahLst/>
            <a:cxnLst>
              <a:cxn ang="0">
                <a:pos x="wd2" y="hd2"/>
              </a:cxn>
              <a:cxn ang="5400000">
                <a:pos x="wd2" y="hd2"/>
              </a:cxn>
              <a:cxn ang="10800000">
                <a:pos x="wd2" y="hd2"/>
              </a:cxn>
              <a:cxn ang="16200000">
                <a:pos x="wd2" y="hd2"/>
              </a:cxn>
            </a:cxnLst>
            <a:rect l="0" t="0" r="r" b="b"/>
            <a:pathLst>
              <a:path w="21415" h="21417" extrusionOk="0">
                <a:moveTo>
                  <a:pt x="422" y="0"/>
                </a:moveTo>
                <a:cubicBezTo>
                  <a:pt x="186" y="0"/>
                  <a:pt x="0" y="915"/>
                  <a:pt x="0" y="2008"/>
                </a:cubicBezTo>
                <a:lnTo>
                  <a:pt x="0" y="12618"/>
                </a:lnTo>
                <a:cubicBezTo>
                  <a:pt x="0" y="12774"/>
                  <a:pt x="22" y="12878"/>
                  <a:pt x="55" y="12878"/>
                </a:cubicBezTo>
                <a:lnTo>
                  <a:pt x="20276" y="12878"/>
                </a:lnTo>
                <a:cubicBezTo>
                  <a:pt x="20309" y="12878"/>
                  <a:pt x="20321" y="12696"/>
                  <a:pt x="20294" y="12618"/>
                </a:cubicBezTo>
                <a:lnTo>
                  <a:pt x="18629" y="7805"/>
                </a:lnTo>
                <a:cubicBezTo>
                  <a:pt x="16893" y="2706"/>
                  <a:pt x="14890" y="0"/>
                  <a:pt x="12847" y="0"/>
                </a:cubicBezTo>
                <a:lnTo>
                  <a:pt x="422" y="0"/>
                </a:lnTo>
                <a:close/>
                <a:moveTo>
                  <a:pt x="14934" y="3593"/>
                </a:moveTo>
                <a:lnTo>
                  <a:pt x="16080" y="3593"/>
                </a:lnTo>
                <a:cubicBezTo>
                  <a:pt x="16190" y="3593"/>
                  <a:pt x="16307" y="3672"/>
                  <a:pt x="16416" y="3854"/>
                </a:cubicBezTo>
                <a:cubicBezTo>
                  <a:pt x="16905" y="4660"/>
                  <a:pt x="17377" y="5620"/>
                  <a:pt x="17832" y="6764"/>
                </a:cubicBezTo>
                <a:cubicBezTo>
                  <a:pt x="17865" y="6842"/>
                  <a:pt x="17855" y="7081"/>
                  <a:pt x="17817" y="7081"/>
                </a:cubicBezTo>
                <a:lnTo>
                  <a:pt x="14934" y="7081"/>
                </a:lnTo>
                <a:cubicBezTo>
                  <a:pt x="14840" y="7081"/>
                  <a:pt x="14769" y="6743"/>
                  <a:pt x="14769" y="6301"/>
                </a:cubicBezTo>
                <a:lnTo>
                  <a:pt x="14769" y="4374"/>
                </a:lnTo>
                <a:cubicBezTo>
                  <a:pt x="14769" y="3932"/>
                  <a:pt x="14840" y="3593"/>
                  <a:pt x="14934" y="3593"/>
                </a:cubicBezTo>
                <a:close/>
                <a:moveTo>
                  <a:pt x="1306" y="6407"/>
                </a:moveTo>
                <a:lnTo>
                  <a:pt x="1900" y="6407"/>
                </a:lnTo>
                <a:cubicBezTo>
                  <a:pt x="1993" y="6406"/>
                  <a:pt x="2065" y="6745"/>
                  <a:pt x="2065" y="7187"/>
                </a:cubicBezTo>
                <a:lnTo>
                  <a:pt x="2065" y="9992"/>
                </a:lnTo>
                <a:cubicBezTo>
                  <a:pt x="2065" y="10434"/>
                  <a:pt x="1993" y="10772"/>
                  <a:pt x="1900" y="10772"/>
                </a:cubicBezTo>
                <a:lnTo>
                  <a:pt x="1313" y="10772"/>
                </a:lnTo>
                <a:cubicBezTo>
                  <a:pt x="1220" y="10772"/>
                  <a:pt x="1148" y="10434"/>
                  <a:pt x="1148" y="9992"/>
                </a:cubicBezTo>
                <a:lnTo>
                  <a:pt x="1141" y="9992"/>
                </a:lnTo>
                <a:lnTo>
                  <a:pt x="1141" y="7187"/>
                </a:lnTo>
                <a:cubicBezTo>
                  <a:pt x="1141" y="6745"/>
                  <a:pt x="1213" y="6407"/>
                  <a:pt x="1306" y="6407"/>
                </a:cubicBezTo>
                <a:close/>
                <a:moveTo>
                  <a:pt x="2933" y="6407"/>
                </a:moveTo>
                <a:lnTo>
                  <a:pt x="3525" y="6407"/>
                </a:lnTo>
                <a:cubicBezTo>
                  <a:pt x="3619" y="6406"/>
                  <a:pt x="3690" y="6745"/>
                  <a:pt x="3690" y="7187"/>
                </a:cubicBezTo>
                <a:lnTo>
                  <a:pt x="3690" y="9992"/>
                </a:lnTo>
                <a:cubicBezTo>
                  <a:pt x="3690" y="10434"/>
                  <a:pt x="3619" y="10772"/>
                  <a:pt x="3525" y="10772"/>
                </a:cubicBezTo>
                <a:lnTo>
                  <a:pt x="2933" y="10772"/>
                </a:lnTo>
                <a:cubicBezTo>
                  <a:pt x="2840" y="10772"/>
                  <a:pt x="2768" y="10434"/>
                  <a:pt x="2768" y="9992"/>
                </a:cubicBezTo>
                <a:lnTo>
                  <a:pt x="2768" y="7187"/>
                </a:lnTo>
                <a:cubicBezTo>
                  <a:pt x="2768" y="6745"/>
                  <a:pt x="2840" y="6407"/>
                  <a:pt x="2933" y="6407"/>
                </a:cubicBezTo>
                <a:close/>
                <a:moveTo>
                  <a:pt x="4558" y="6407"/>
                </a:moveTo>
                <a:lnTo>
                  <a:pt x="5151" y="6407"/>
                </a:lnTo>
                <a:cubicBezTo>
                  <a:pt x="5244" y="6406"/>
                  <a:pt x="5315" y="6745"/>
                  <a:pt x="5315" y="7187"/>
                </a:cubicBezTo>
                <a:lnTo>
                  <a:pt x="5315" y="9992"/>
                </a:lnTo>
                <a:cubicBezTo>
                  <a:pt x="5315" y="10434"/>
                  <a:pt x="5244" y="10772"/>
                  <a:pt x="5151" y="10772"/>
                </a:cubicBezTo>
                <a:lnTo>
                  <a:pt x="4558" y="10772"/>
                </a:lnTo>
                <a:cubicBezTo>
                  <a:pt x="4465" y="10772"/>
                  <a:pt x="4394" y="10434"/>
                  <a:pt x="4394" y="9992"/>
                </a:cubicBezTo>
                <a:lnTo>
                  <a:pt x="4394" y="7187"/>
                </a:lnTo>
                <a:cubicBezTo>
                  <a:pt x="4394" y="6745"/>
                  <a:pt x="4465" y="6407"/>
                  <a:pt x="4558" y="6407"/>
                </a:cubicBezTo>
                <a:close/>
                <a:moveTo>
                  <a:pt x="6184" y="6407"/>
                </a:moveTo>
                <a:lnTo>
                  <a:pt x="6778" y="6407"/>
                </a:lnTo>
                <a:cubicBezTo>
                  <a:pt x="6871" y="6406"/>
                  <a:pt x="6942" y="6745"/>
                  <a:pt x="6942" y="7187"/>
                </a:cubicBezTo>
                <a:lnTo>
                  <a:pt x="6942" y="9992"/>
                </a:lnTo>
                <a:cubicBezTo>
                  <a:pt x="6942" y="10434"/>
                  <a:pt x="6871" y="10772"/>
                  <a:pt x="6778" y="10772"/>
                </a:cubicBezTo>
                <a:lnTo>
                  <a:pt x="6184" y="10772"/>
                </a:lnTo>
                <a:cubicBezTo>
                  <a:pt x="6090" y="10772"/>
                  <a:pt x="6019" y="10434"/>
                  <a:pt x="6019" y="9992"/>
                </a:cubicBezTo>
                <a:lnTo>
                  <a:pt x="6019" y="7187"/>
                </a:lnTo>
                <a:cubicBezTo>
                  <a:pt x="6019" y="6745"/>
                  <a:pt x="6090" y="6407"/>
                  <a:pt x="6184" y="6407"/>
                </a:cubicBezTo>
                <a:close/>
                <a:moveTo>
                  <a:pt x="7804" y="6407"/>
                </a:moveTo>
                <a:lnTo>
                  <a:pt x="8398" y="6407"/>
                </a:lnTo>
                <a:cubicBezTo>
                  <a:pt x="8491" y="6406"/>
                  <a:pt x="8563" y="6745"/>
                  <a:pt x="8563" y="7187"/>
                </a:cubicBezTo>
                <a:lnTo>
                  <a:pt x="8563" y="9992"/>
                </a:lnTo>
                <a:cubicBezTo>
                  <a:pt x="8563" y="10434"/>
                  <a:pt x="8491" y="10772"/>
                  <a:pt x="8398" y="10772"/>
                </a:cubicBezTo>
                <a:lnTo>
                  <a:pt x="7804" y="10772"/>
                </a:lnTo>
                <a:cubicBezTo>
                  <a:pt x="7711" y="10772"/>
                  <a:pt x="7639" y="10434"/>
                  <a:pt x="7639" y="9992"/>
                </a:cubicBezTo>
                <a:lnTo>
                  <a:pt x="7639" y="7187"/>
                </a:lnTo>
                <a:cubicBezTo>
                  <a:pt x="7639" y="6745"/>
                  <a:pt x="7711" y="6407"/>
                  <a:pt x="7804" y="6407"/>
                </a:cubicBezTo>
                <a:close/>
                <a:moveTo>
                  <a:pt x="9429" y="6407"/>
                </a:moveTo>
                <a:lnTo>
                  <a:pt x="10023" y="6407"/>
                </a:lnTo>
                <a:cubicBezTo>
                  <a:pt x="10117" y="6406"/>
                  <a:pt x="10188" y="6745"/>
                  <a:pt x="10188" y="7187"/>
                </a:cubicBezTo>
                <a:lnTo>
                  <a:pt x="10188" y="9992"/>
                </a:lnTo>
                <a:cubicBezTo>
                  <a:pt x="10188" y="10434"/>
                  <a:pt x="10117" y="10772"/>
                  <a:pt x="10023" y="10772"/>
                </a:cubicBezTo>
                <a:lnTo>
                  <a:pt x="9429" y="10772"/>
                </a:lnTo>
                <a:cubicBezTo>
                  <a:pt x="9336" y="10772"/>
                  <a:pt x="9265" y="10434"/>
                  <a:pt x="9265" y="9992"/>
                </a:cubicBezTo>
                <a:lnTo>
                  <a:pt x="9265" y="7187"/>
                </a:lnTo>
                <a:cubicBezTo>
                  <a:pt x="9265" y="6745"/>
                  <a:pt x="9336" y="6407"/>
                  <a:pt x="9429" y="6407"/>
                </a:cubicBezTo>
                <a:close/>
                <a:moveTo>
                  <a:pt x="11055" y="6407"/>
                </a:moveTo>
                <a:lnTo>
                  <a:pt x="11649" y="6407"/>
                </a:lnTo>
                <a:cubicBezTo>
                  <a:pt x="11742" y="6406"/>
                  <a:pt x="11813" y="6745"/>
                  <a:pt x="11813" y="7187"/>
                </a:cubicBezTo>
                <a:lnTo>
                  <a:pt x="11813" y="9992"/>
                </a:lnTo>
                <a:cubicBezTo>
                  <a:pt x="11813" y="10434"/>
                  <a:pt x="11742" y="10772"/>
                  <a:pt x="11649" y="10772"/>
                </a:cubicBezTo>
                <a:lnTo>
                  <a:pt x="11055" y="10772"/>
                </a:lnTo>
                <a:cubicBezTo>
                  <a:pt x="10961" y="10772"/>
                  <a:pt x="10890" y="10434"/>
                  <a:pt x="10890" y="9992"/>
                </a:cubicBezTo>
                <a:lnTo>
                  <a:pt x="10890" y="7187"/>
                </a:lnTo>
                <a:cubicBezTo>
                  <a:pt x="10890" y="6745"/>
                  <a:pt x="10961" y="6407"/>
                  <a:pt x="11055" y="6407"/>
                </a:cubicBezTo>
                <a:close/>
                <a:moveTo>
                  <a:pt x="12675" y="6407"/>
                </a:moveTo>
                <a:lnTo>
                  <a:pt x="13269" y="6407"/>
                </a:lnTo>
                <a:cubicBezTo>
                  <a:pt x="13362" y="6406"/>
                  <a:pt x="13433" y="6745"/>
                  <a:pt x="13433" y="7187"/>
                </a:cubicBezTo>
                <a:lnTo>
                  <a:pt x="13433" y="9992"/>
                </a:lnTo>
                <a:cubicBezTo>
                  <a:pt x="13433" y="10434"/>
                  <a:pt x="13362" y="10772"/>
                  <a:pt x="13269" y="10772"/>
                </a:cubicBezTo>
                <a:lnTo>
                  <a:pt x="12675" y="10772"/>
                </a:lnTo>
                <a:cubicBezTo>
                  <a:pt x="12582" y="10772"/>
                  <a:pt x="12510" y="10434"/>
                  <a:pt x="12510" y="9992"/>
                </a:cubicBezTo>
                <a:lnTo>
                  <a:pt x="12510" y="7187"/>
                </a:lnTo>
                <a:cubicBezTo>
                  <a:pt x="12510" y="6745"/>
                  <a:pt x="12582" y="6407"/>
                  <a:pt x="12675" y="6407"/>
                </a:cubicBezTo>
                <a:close/>
                <a:moveTo>
                  <a:pt x="55" y="13951"/>
                </a:moveTo>
                <a:cubicBezTo>
                  <a:pt x="22" y="13951"/>
                  <a:pt x="0" y="14055"/>
                  <a:pt x="0" y="14211"/>
                </a:cubicBezTo>
                <a:lnTo>
                  <a:pt x="0" y="17618"/>
                </a:lnTo>
                <a:cubicBezTo>
                  <a:pt x="0" y="18711"/>
                  <a:pt x="186" y="19618"/>
                  <a:pt x="422" y="19618"/>
                </a:cubicBezTo>
                <a:lnTo>
                  <a:pt x="2954" y="19618"/>
                </a:lnTo>
                <a:cubicBezTo>
                  <a:pt x="2976" y="19618"/>
                  <a:pt x="2998" y="19567"/>
                  <a:pt x="3004" y="19463"/>
                </a:cubicBezTo>
                <a:lnTo>
                  <a:pt x="3163" y="17593"/>
                </a:lnTo>
                <a:cubicBezTo>
                  <a:pt x="3235" y="16761"/>
                  <a:pt x="3410" y="16211"/>
                  <a:pt x="3603" y="16211"/>
                </a:cubicBezTo>
                <a:lnTo>
                  <a:pt x="5624" y="16211"/>
                </a:lnTo>
                <a:cubicBezTo>
                  <a:pt x="5817" y="16211"/>
                  <a:pt x="5987" y="16761"/>
                  <a:pt x="6064" y="17593"/>
                </a:cubicBezTo>
                <a:lnTo>
                  <a:pt x="6222" y="19463"/>
                </a:lnTo>
                <a:cubicBezTo>
                  <a:pt x="6233" y="19567"/>
                  <a:pt x="6249" y="19618"/>
                  <a:pt x="6271" y="19618"/>
                </a:cubicBezTo>
                <a:lnTo>
                  <a:pt x="14208" y="19618"/>
                </a:lnTo>
                <a:cubicBezTo>
                  <a:pt x="14230" y="19618"/>
                  <a:pt x="14252" y="19567"/>
                  <a:pt x="14257" y="19463"/>
                </a:cubicBezTo>
                <a:lnTo>
                  <a:pt x="14417" y="17593"/>
                </a:lnTo>
                <a:cubicBezTo>
                  <a:pt x="14488" y="16761"/>
                  <a:pt x="14664" y="16211"/>
                  <a:pt x="14856" y="16211"/>
                </a:cubicBezTo>
                <a:lnTo>
                  <a:pt x="16876" y="16211"/>
                </a:lnTo>
                <a:cubicBezTo>
                  <a:pt x="17069" y="16211"/>
                  <a:pt x="17239" y="16761"/>
                  <a:pt x="17316" y="17593"/>
                </a:cubicBezTo>
                <a:lnTo>
                  <a:pt x="17475" y="19463"/>
                </a:lnTo>
                <a:cubicBezTo>
                  <a:pt x="17486" y="19567"/>
                  <a:pt x="17503" y="19618"/>
                  <a:pt x="17525" y="19618"/>
                </a:cubicBezTo>
                <a:lnTo>
                  <a:pt x="20925" y="19618"/>
                </a:lnTo>
                <a:cubicBezTo>
                  <a:pt x="21419" y="19618"/>
                  <a:pt x="21600" y="16548"/>
                  <a:pt x="21183" y="15325"/>
                </a:cubicBezTo>
                <a:lnTo>
                  <a:pt x="20783" y="14154"/>
                </a:lnTo>
                <a:cubicBezTo>
                  <a:pt x="20739" y="14024"/>
                  <a:pt x="20683" y="13951"/>
                  <a:pt x="20633" y="13951"/>
                </a:cubicBezTo>
                <a:lnTo>
                  <a:pt x="55" y="13951"/>
                </a:lnTo>
                <a:close/>
                <a:moveTo>
                  <a:pt x="3812" y="17073"/>
                </a:moveTo>
                <a:cubicBezTo>
                  <a:pt x="3532" y="17073"/>
                  <a:pt x="3306" y="18270"/>
                  <a:pt x="3361" y="19675"/>
                </a:cubicBezTo>
                <a:cubicBezTo>
                  <a:pt x="3393" y="20507"/>
                  <a:pt x="3536" y="21210"/>
                  <a:pt x="3718" y="21366"/>
                </a:cubicBezTo>
                <a:cubicBezTo>
                  <a:pt x="3948" y="21600"/>
                  <a:pt x="4152" y="20998"/>
                  <a:pt x="4234" y="20114"/>
                </a:cubicBezTo>
                <a:cubicBezTo>
                  <a:pt x="4245" y="20010"/>
                  <a:pt x="4262" y="19959"/>
                  <a:pt x="4284" y="19959"/>
                </a:cubicBezTo>
                <a:lnTo>
                  <a:pt x="4910" y="19959"/>
                </a:lnTo>
                <a:cubicBezTo>
                  <a:pt x="4932" y="19959"/>
                  <a:pt x="4947" y="20010"/>
                  <a:pt x="4958" y="20114"/>
                </a:cubicBezTo>
                <a:cubicBezTo>
                  <a:pt x="5035" y="20946"/>
                  <a:pt x="5229" y="21520"/>
                  <a:pt x="5437" y="21390"/>
                </a:cubicBezTo>
                <a:cubicBezTo>
                  <a:pt x="5646" y="21260"/>
                  <a:pt x="5815" y="20452"/>
                  <a:pt x="5837" y="19463"/>
                </a:cubicBezTo>
                <a:cubicBezTo>
                  <a:pt x="5865" y="18163"/>
                  <a:pt x="5650" y="17073"/>
                  <a:pt x="5370" y="17073"/>
                </a:cubicBezTo>
                <a:cubicBezTo>
                  <a:pt x="5178" y="17073"/>
                  <a:pt x="5019" y="17619"/>
                  <a:pt x="4948" y="18374"/>
                </a:cubicBezTo>
                <a:cubicBezTo>
                  <a:pt x="4943" y="18452"/>
                  <a:pt x="4920" y="18528"/>
                  <a:pt x="4898" y="18528"/>
                </a:cubicBezTo>
                <a:lnTo>
                  <a:pt x="4279" y="18528"/>
                </a:lnTo>
                <a:cubicBezTo>
                  <a:pt x="4257" y="18528"/>
                  <a:pt x="4240" y="18478"/>
                  <a:pt x="4229" y="18374"/>
                </a:cubicBezTo>
                <a:cubicBezTo>
                  <a:pt x="4158" y="17593"/>
                  <a:pt x="3999" y="17073"/>
                  <a:pt x="3812" y="17073"/>
                </a:cubicBezTo>
                <a:close/>
                <a:moveTo>
                  <a:pt x="15076" y="17073"/>
                </a:moveTo>
                <a:cubicBezTo>
                  <a:pt x="14790" y="17073"/>
                  <a:pt x="14564" y="18296"/>
                  <a:pt x="14625" y="19675"/>
                </a:cubicBezTo>
                <a:cubicBezTo>
                  <a:pt x="14658" y="20533"/>
                  <a:pt x="14800" y="21210"/>
                  <a:pt x="14982" y="21366"/>
                </a:cubicBezTo>
                <a:cubicBezTo>
                  <a:pt x="15207" y="21574"/>
                  <a:pt x="15410" y="20998"/>
                  <a:pt x="15498" y="20114"/>
                </a:cubicBezTo>
                <a:cubicBezTo>
                  <a:pt x="15509" y="20010"/>
                  <a:pt x="15526" y="19959"/>
                  <a:pt x="15548" y="19959"/>
                </a:cubicBezTo>
                <a:lnTo>
                  <a:pt x="16174" y="19959"/>
                </a:lnTo>
                <a:cubicBezTo>
                  <a:pt x="16196" y="19959"/>
                  <a:pt x="16213" y="20036"/>
                  <a:pt x="16224" y="20114"/>
                </a:cubicBezTo>
                <a:cubicBezTo>
                  <a:pt x="16301" y="20946"/>
                  <a:pt x="16487" y="21520"/>
                  <a:pt x="16701" y="21390"/>
                </a:cubicBezTo>
                <a:cubicBezTo>
                  <a:pt x="16910" y="21260"/>
                  <a:pt x="17081" y="20452"/>
                  <a:pt x="17103" y="19463"/>
                </a:cubicBezTo>
                <a:cubicBezTo>
                  <a:pt x="17119" y="18163"/>
                  <a:pt x="16905" y="17073"/>
                  <a:pt x="16636" y="17073"/>
                </a:cubicBezTo>
                <a:cubicBezTo>
                  <a:pt x="16449" y="17073"/>
                  <a:pt x="16284" y="17593"/>
                  <a:pt x="16212" y="18374"/>
                </a:cubicBezTo>
                <a:cubicBezTo>
                  <a:pt x="16201" y="18478"/>
                  <a:pt x="16184" y="18528"/>
                  <a:pt x="16162" y="18528"/>
                </a:cubicBezTo>
                <a:lnTo>
                  <a:pt x="15543" y="18528"/>
                </a:lnTo>
                <a:cubicBezTo>
                  <a:pt x="15521" y="18528"/>
                  <a:pt x="15499" y="18452"/>
                  <a:pt x="15493" y="18374"/>
                </a:cubicBezTo>
                <a:cubicBezTo>
                  <a:pt x="15422" y="17619"/>
                  <a:pt x="15263" y="17073"/>
                  <a:pt x="15076" y="17073"/>
                </a:cubicBez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sp>
        <p:nvSpPr>
          <p:cNvPr id="11" name="Bridge">
            <a:extLst>
              <a:ext uri="{FF2B5EF4-FFF2-40B4-BE49-F238E27FC236}">
                <a16:creationId xmlns:a16="http://schemas.microsoft.com/office/drawing/2014/main" id="{51424A5C-46E2-08CB-80F4-388FD0327B0D}"/>
              </a:ext>
            </a:extLst>
          </p:cNvPr>
          <p:cNvSpPr/>
          <p:nvPr/>
        </p:nvSpPr>
        <p:spPr>
          <a:xfrm>
            <a:off x="8497590" y="2684133"/>
            <a:ext cx="864847" cy="410383"/>
          </a:xfrm>
          <a:custGeom>
            <a:avLst/>
            <a:gdLst/>
            <a:ahLst/>
            <a:cxnLst>
              <a:cxn ang="0">
                <a:pos x="wd2" y="hd2"/>
              </a:cxn>
              <a:cxn ang="5400000">
                <a:pos x="wd2" y="hd2"/>
              </a:cxn>
              <a:cxn ang="10800000">
                <a:pos x="wd2" y="hd2"/>
              </a:cxn>
              <a:cxn ang="16200000">
                <a:pos x="wd2" y="hd2"/>
              </a:cxn>
            </a:cxnLst>
            <a:rect l="0" t="0" r="r" b="b"/>
            <a:pathLst>
              <a:path w="21600" h="21600" extrusionOk="0">
                <a:moveTo>
                  <a:pt x="4956" y="0"/>
                </a:moveTo>
                <a:lnTo>
                  <a:pt x="4956" y="2631"/>
                </a:lnTo>
                <a:cubicBezTo>
                  <a:pt x="3968" y="6602"/>
                  <a:pt x="2077" y="9109"/>
                  <a:pt x="0" y="9109"/>
                </a:cubicBezTo>
                <a:lnTo>
                  <a:pt x="0" y="10065"/>
                </a:lnTo>
                <a:cubicBezTo>
                  <a:pt x="386" y="10065"/>
                  <a:pt x="766" y="9985"/>
                  <a:pt x="1136" y="9830"/>
                </a:cubicBezTo>
                <a:lnTo>
                  <a:pt x="1136" y="15386"/>
                </a:lnTo>
                <a:lnTo>
                  <a:pt x="0" y="15386"/>
                </a:lnTo>
                <a:lnTo>
                  <a:pt x="0" y="17297"/>
                </a:lnTo>
                <a:lnTo>
                  <a:pt x="4956" y="17297"/>
                </a:lnTo>
                <a:lnTo>
                  <a:pt x="4956" y="21600"/>
                </a:lnTo>
                <a:lnTo>
                  <a:pt x="5820" y="21600"/>
                </a:lnTo>
                <a:lnTo>
                  <a:pt x="5820" y="17297"/>
                </a:lnTo>
                <a:lnTo>
                  <a:pt x="15756" y="17297"/>
                </a:lnTo>
                <a:lnTo>
                  <a:pt x="15756" y="21600"/>
                </a:lnTo>
                <a:lnTo>
                  <a:pt x="16620" y="21600"/>
                </a:lnTo>
                <a:lnTo>
                  <a:pt x="16620" y="17297"/>
                </a:lnTo>
                <a:lnTo>
                  <a:pt x="21600" y="17297"/>
                </a:lnTo>
                <a:lnTo>
                  <a:pt x="21600" y="15386"/>
                </a:lnTo>
                <a:lnTo>
                  <a:pt x="20621" y="15386"/>
                </a:lnTo>
                <a:lnTo>
                  <a:pt x="20621" y="9878"/>
                </a:lnTo>
                <a:cubicBezTo>
                  <a:pt x="20942" y="9994"/>
                  <a:pt x="21268" y="10065"/>
                  <a:pt x="21600" y="10065"/>
                </a:cubicBezTo>
                <a:lnTo>
                  <a:pt x="21600" y="9109"/>
                </a:lnTo>
                <a:cubicBezTo>
                  <a:pt x="19507" y="9109"/>
                  <a:pt x="17601" y="6561"/>
                  <a:pt x="16620" y="2534"/>
                </a:cubicBezTo>
                <a:lnTo>
                  <a:pt x="16620" y="0"/>
                </a:lnTo>
                <a:lnTo>
                  <a:pt x="15756" y="0"/>
                </a:lnTo>
                <a:lnTo>
                  <a:pt x="15756" y="2631"/>
                </a:lnTo>
                <a:cubicBezTo>
                  <a:pt x="14768" y="6602"/>
                  <a:pt x="12877" y="9109"/>
                  <a:pt x="10800" y="9109"/>
                </a:cubicBezTo>
                <a:cubicBezTo>
                  <a:pt x="8707" y="9109"/>
                  <a:pt x="6801" y="6561"/>
                  <a:pt x="5820" y="2534"/>
                </a:cubicBezTo>
                <a:lnTo>
                  <a:pt x="5820" y="0"/>
                </a:lnTo>
                <a:lnTo>
                  <a:pt x="4956" y="0"/>
                </a:lnTo>
                <a:close/>
                <a:moveTo>
                  <a:pt x="5820" y="4348"/>
                </a:moveTo>
                <a:cubicBezTo>
                  <a:pt x="6082" y="5170"/>
                  <a:pt x="6382" y="5918"/>
                  <a:pt x="6715" y="6583"/>
                </a:cubicBezTo>
                <a:lnTo>
                  <a:pt x="6715" y="15386"/>
                </a:lnTo>
                <a:lnTo>
                  <a:pt x="5820" y="15386"/>
                </a:lnTo>
                <a:lnTo>
                  <a:pt x="5820" y="4348"/>
                </a:lnTo>
                <a:close/>
                <a:moveTo>
                  <a:pt x="16620" y="4348"/>
                </a:moveTo>
                <a:cubicBezTo>
                  <a:pt x="16916" y="5277"/>
                  <a:pt x="17261" y="6113"/>
                  <a:pt x="17646" y="6840"/>
                </a:cubicBezTo>
                <a:lnTo>
                  <a:pt x="17646" y="15386"/>
                </a:lnTo>
                <a:lnTo>
                  <a:pt x="16620" y="15386"/>
                </a:lnTo>
                <a:lnTo>
                  <a:pt x="16620" y="4348"/>
                </a:lnTo>
                <a:close/>
                <a:moveTo>
                  <a:pt x="4956" y="4422"/>
                </a:moveTo>
                <a:lnTo>
                  <a:pt x="4956" y="15386"/>
                </a:lnTo>
                <a:lnTo>
                  <a:pt x="4111" y="15386"/>
                </a:lnTo>
                <a:lnTo>
                  <a:pt x="4111" y="6531"/>
                </a:lnTo>
                <a:cubicBezTo>
                  <a:pt x="4423" y="5899"/>
                  <a:pt x="4707" y="5194"/>
                  <a:pt x="4956" y="4422"/>
                </a:cubicBezTo>
                <a:close/>
                <a:moveTo>
                  <a:pt x="15756" y="4422"/>
                </a:moveTo>
                <a:lnTo>
                  <a:pt x="15756" y="15386"/>
                </a:lnTo>
                <a:lnTo>
                  <a:pt x="14941" y="15386"/>
                </a:lnTo>
                <a:lnTo>
                  <a:pt x="14941" y="6471"/>
                </a:lnTo>
                <a:cubicBezTo>
                  <a:pt x="15241" y="5855"/>
                  <a:pt x="15515" y="5169"/>
                  <a:pt x="15756" y="4422"/>
                </a:cubicBezTo>
                <a:close/>
                <a:moveTo>
                  <a:pt x="14725" y="6893"/>
                </a:moveTo>
                <a:lnTo>
                  <a:pt x="14725" y="15386"/>
                </a:lnTo>
                <a:lnTo>
                  <a:pt x="13606" y="15386"/>
                </a:lnTo>
                <a:lnTo>
                  <a:pt x="13606" y="8550"/>
                </a:lnTo>
                <a:cubicBezTo>
                  <a:pt x="14006" y="8091"/>
                  <a:pt x="14381" y="7535"/>
                  <a:pt x="14725" y="6893"/>
                </a:cubicBezTo>
                <a:close/>
                <a:moveTo>
                  <a:pt x="3895" y="6952"/>
                </a:moveTo>
                <a:lnTo>
                  <a:pt x="3895" y="15386"/>
                </a:lnTo>
                <a:lnTo>
                  <a:pt x="2685" y="15386"/>
                </a:lnTo>
                <a:lnTo>
                  <a:pt x="2685" y="8684"/>
                </a:lnTo>
                <a:cubicBezTo>
                  <a:pt x="3118" y="8214"/>
                  <a:pt x="3524" y="7635"/>
                  <a:pt x="3895" y="6952"/>
                </a:cubicBezTo>
                <a:close/>
                <a:moveTo>
                  <a:pt x="6931" y="6997"/>
                </a:moveTo>
                <a:cubicBezTo>
                  <a:pt x="7276" y="7625"/>
                  <a:pt x="7651" y="8167"/>
                  <a:pt x="8049" y="8613"/>
                </a:cubicBezTo>
                <a:lnTo>
                  <a:pt x="8049" y="15386"/>
                </a:lnTo>
                <a:lnTo>
                  <a:pt x="6931" y="15386"/>
                </a:lnTo>
                <a:lnTo>
                  <a:pt x="6931" y="6997"/>
                </a:lnTo>
                <a:close/>
                <a:moveTo>
                  <a:pt x="17862" y="7229"/>
                </a:moveTo>
                <a:cubicBezTo>
                  <a:pt x="18235" y="7870"/>
                  <a:pt x="18641" y="8417"/>
                  <a:pt x="19072" y="8852"/>
                </a:cubicBezTo>
                <a:lnTo>
                  <a:pt x="19072" y="15386"/>
                </a:lnTo>
                <a:lnTo>
                  <a:pt x="17862" y="15386"/>
                </a:lnTo>
                <a:lnTo>
                  <a:pt x="17862" y="7229"/>
                </a:lnTo>
                <a:close/>
                <a:moveTo>
                  <a:pt x="13390" y="8789"/>
                </a:moveTo>
                <a:lnTo>
                  <a:pt x="13390" y="15386"/>
                </a:lnTo>
                <a:lnTo>
                  <a:pt x="12272" y="15386"/>
                </a:lnTo>
                <a:lnTo>
                  <a:pt x="12272" y="9666"/>
                </a:lnTo>
                <a:cubicBezTo>
                  <a:pt x="12659" y="9452"/>
                  <a:pt x="13033" y="9160"/>
                  <a:pt x="13390" y="8789"/>
                </a:cubicBezTo>
                <a:close/>
                <a:moveTo>
                  <a:pt x="8265" y="8845"/>
                </a:moveTo>
                <a:cubicBezTo>
                  <a:pt x="8623" y="9207"/>
                  <a:pt x="8997" y="9491"/>
                  <a:pt x="9384" y="9695"/>
                </a:cubicBezTo>
                <a:lnTo>
                  <a:pt x="9384" y="15386"/>
                </a:lnTo>
                <a:lnTo>
                  <a:pt x="8265" y="15386"/>
                </a:lnTo>
                <a:lnTo>
                  <a:pt x="8265" y="8845"/>
                </a:lnTo>
                <a:close/>
                <a:moveTo>
                  <a:pt x="2469" y="8908"/>
                </a:moveTo>
                <a:lnTo>
                  <a:pt x="2469" y="15386"/>
                </a:lnTo>
                <a:lnTo>
                  <a:pt x="1352" y="15386"/>
                </a:lnTo>
                <a:lnTo>
                  <a:pt x="1352" y="9729"/>
                </a:lnTo>
                <a:cubicBezTo>
                  <a:pt x="1738" y="9535"/>
                  <a:pt x="2111" y="9259"/>
                  <a:pt x="2469" y="8908"/>
                </a:cubicBezTo>
                <a:close/>
                <a:moveTo>
                  <a:pt x="19288" y="9057"/>
                </a:moveTo>
                <a:cubicBezTo>
                  <a:pt x="19647" y="9383"/>
                  <a:pt x="20020" y="9633"/>
                  <a:pt x="20405" y="9804"/>
                </a:cubicBezTo>
                <a:lnTo>
                  <a:pt x="20405" y="15386"/>
                </a:lnTo>
                <a:lnTo>
                  <a:pt x="19288" y="15386"/>
                </a:lnTo>
                <a:lnTo>
                  <a:pt x="19288" y="9057"/>
                </a:lnTo>
                <a:close/>
                <a:moveTo>
                  <a:pt x="12056" y="9777"/>
                </a:moveTo>
                <a:lnTo>
                  <a:pt x="12056" y="15386"/>
                </a:lnTo>
                <a:lnTo>
                  <a:pt x="10937" y="15386"/>
                </a:lnTo>
                <a:lnTo>
                  <a:pt x="10937" y="10061"/>
                </a:lnTo>
                <a:cubicBezTo>
                  <a:pt x="11317" y="10042"/>
                  <a:pt x="11691" y="9947"/>
                  <a:pt x="12056" y="9777"/>
                </a:cubicBezTo>
                <a:close/>
                <a:moveTo>
                  <a:pt x="9600" y="9800"/>
                </a:moveTo>
                <a:cubicBezTo>
                  <a:pt x="9965" y="9962"/>
                  <a:pt x="10340" y="10054"/>
                  <a:pt x="10721" y="10065"/>
                </a:cubicBezTo>
                <a:lnTo>
                  <a:pt x="10721" y="15386"/>
                </a:lnTo>
                <a:lnTo>
                  <a:pt x="9600" y="15386"/>
                </a:lnTo>
                <a:lnTo>
                  <a:pt x="9600" y="9800"/>
                </a:ln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sp>
        <p:nvSpPr>
          <p:cNvPr id="12" name="Traffic Light">
            <a:extLst>
              <a:ext uri="{FF2B5EF4-FFF2-40B4-BE49-F238E27FC236}">
                <a16:creationId xmlns:a16="http://schemas.microsoft.com/office/drawing/2014/main" id="{7679A8C4-2D4B-F68D-EC9A-5B825C396703}"/>
              </a:ext>
            </a:extLst>
          </p:cNvPr>
          <p:cNvSpPr/>
          <p:nvPr/>
        </p:nvSpPr>
        <p:spPr>
          <a:xfrm>
            <a:off x="7895895" y="2505983"/>
            <a:ext cx="223598" cy="410383"/>
          </a:xfrm>
          <a:custGeom>
            <a:avLst/>
            <a:gdLst/>
            <a:ahLst/>
            <a:cxnLst>
              <a:cxn ang="0">
                <a:pos x="wd2" y="hd2"/>
              </a:cxn>
              <a:cxn ang="5400000">
                <a:pos x="wd2" y="hd2"/>
              </a:cxn>
              <a:cxn ang="10800000">
                <a:pos x="wd2" y="hd2"/>
              </a:cxn>
              <a:cxn ang="16200000">
                <a:pos x="wd2" y="hd2"/>
              </a:cxn>
            </a:cxnLst>
            <a:rect l="0" t="0" r="r" b="b"/>
            <a:pathLst>
              <a:path w="21527" h="21600" extrusionOk="0">
                <a:moveTo>
                  <a:pt x="10770" y="0"/>
                </a:moveTo>
                <a:cubicBezTo>
                  <a:pt x="9575" y="0"/>
                  <a:pt x="8607" y="355"/>
                  <a:pt x="8607" y="792"/>
                </a:cubicBezTo>
                <a:lnTo>
                  <a:pt x="5248" y="792"/>
                </a:lnTo>
                <a:cubicBezTo>
                  <a:pt x="4928" y="792"/>
                  <a:pt x="4666" y="943"/>
                  <a:pt x="4666" y="1126"/>
                </a:cubicBezTo>
                <a:lnTo>
                  <a:pt x="4666" y="21266"/>
                </a:lnTo>
                <a:cubicBezTo>
                  <a:pt x="4666" y="21450"/>
                  <a:pt x="4928" y="21600"/>
                  <a:pt x="5248" y="21600"/>
                </a:cubicBezTo>
                <a:lnTo>
                  <a:pt x="16203" y="21600"/>
                </a:lnTo>
                <a:cubicBezTo>
                  <a:pt x="16523" y="21600"/>
                  <a:pt x="16788" y="21450"/>
                  <a:pt x="16788" y="21266"/>
                </a:cubicBezTo>
                <a:lnTo>
                  <a:pt x="16788" y="1126"/>
                </a:lnTo>
                <a:cubicBezTo>
                  <a:pt x="16779" y="943"/>
                  <a:pt x="16523" y="792"/>
                  <a:pt x="16203" y="792"/>
                </a:cubicBezTo>
                <a:lnTo>
                  <a:pt x="12932" y="792"/>
                </a:lnTo>
                <a:cubicBezTo>
                  <a:pt x="12932" y="355"/>
                  <a:pt x="11964" y="0"/>
                  <a:pt x="10770" y="0"/>
                </a:cubicBezTo>
                <a:close/>
                <a:moveTo>
                  <a:pt x="17529" y="2011"/>
                </a:moveTo>
                <a:lnTo>
                  <a:pt x="17529" y="6430"/>
                </a:lnTo>
                <a:lnTo>
                  <a:pt x="19063" y="6430"/>
                </a:lnTo>
                <a:cubicBezTo>
                  <a:pt x="19175" y="6430"/>
                  <a:pt x="19269" y="6387"/>
                  <a:pt x="19306" y="6327"/>
                </a:cubicBezTo>
                <a:lnTo>
                  <a:pt x="21516" y="2195"/>
                </a:lnTo>
                <a:cubicBezTo>
                  <a:pt x="21563" y="2103"/>
                  <a:pt x="21451" y="2011"/>
                  <a:pt x="21281" y="2011"/>
                </a:cubicBezTo>
                <a:lnTo>
                  <a:pt x="17529" y="2011"/>
                </a:lnTo>
                <a:close/>
                <a:moveTo>
                  <a:pt x="237" y="2023"/>
                </a:moveTo>
                <a:cubicBezTo>
                  <a:pt x="77" y="2018"/>
                  <a:pt x="-36" y="2108"/>
                  <a:pt x="11" y="2200"/>
                </a:cubicBezTo>
                <a:lnTo>
                  <a:pt x="2221" y="6332"/>
                </a:lnTo>
                <a:cubicBezTo>
                  <a:pt x="2249" y="6392"/>
                  <a:pt x="2353" y="6435"/>
                  <a:pt x="2456" y="6435"/>
                </a:cubicBezTo>
                <a:lnTo>
                  <a:pt x="3905" y="6435"/>
                </a:lnTo>
                <a:lnTo>
                  <a:pt x="3905" y="2023"/>
                </a:lnTo>
                <a:lnTo>
                  <a:pt x="237" y="2023"/>
                </a:lnTo>
                <a:close/>
                <a:moveTo>
                  <a:pt x="10758" y="2347"/>
                </a:moveTo>
                <a:cubicBezTo>
                  <a:pt x="12563" y="2347"/>
                  <a:pt x="14032" y="3187"/>
                  <a:pt x="14032" y="4223"/>
                </a:cubicBezTo>
                <a:cubicBezTo>
                  <a:pt x="14032" y="5259"/>
                  <a:pt x="12573" y="6101"/>
                  <a:pt x="10758" y="6101"/>
                </a:cubicBezTo>
                <a:cubicBezTo>
                  <a:pt x="8952" y="6101"/>
                  <a:pt x="7487" y="5259"/>
                  <a:pt x="7487" y="4223"/>
                </a:cubicBezTo>
                <a:cubicBezTo>
                  <a:pt x="7487" y="3187"/>
                  <a:pt x="8952" y="2347"/>
                  <a:pt x="10758" y="2347"/>
                </a:cubicBezTo>
                <a:close/>
                <a:moveTo>
                  <a:pt x="237" y="8966"/>
                </a:moveTo>
                <a:cubicBezTo>
                  <a:pt x="77" y="8966"/>
                  <a:pt x="-36" y="9058"/>
                  <a:pt x="11" y="9149"/>
                </a:cubicBezTo>
                <a:lnTo>
                  <a:pt x="2221" y="13282"/>
                </a:lnTo>
                <a:cubicBezTo>
                  <a:pt x="2249" y="13341"/>
                  <a:pt x="2353" y="13385"/>
                  <a:pt x="2456" y="13385"/>
                </a:cubicBezTo>
                <a:lnTo>
                  <a:pt x="3905" y="13385"/>
                </a:lnTo>
                <a:lnTo>
                  <a:pt x="3905" y="8966"/>
                </a:lnTo>
                <a:lnTo>
                  <a:pt x="237" y="8966"/>
                </a:lnTo>
                <a:close/>
                <a:moveTo>
                  <a:pt x="17529" y="8966"/>
                </a:moveTo>
                <a:lnTo>
                  <a:pt x="17529" y="13379"/>
                </a:lnTo>
                <a:lnTo>
                  <a:pt x="19063" y="13379"/>
                </a:lnTo>
                <a:cubicBezTo>
                  <a:pt x="19175" y="13379"/>
                  <a:pt x="19269" y="13336"/>
                  <a:pt x="19298" y="13277"/>
                </a:cubicBezTo>
                <a:lnTo>
                  <a:pt x="21508" y="9144"/>
                </a:lnTo>
                <a:cubicBezTo>
                  <a:pt x="21564" y="9058"/>
                  <a:pt x="21451" y="8966"/>
                  <a:pt x="21281" y="8966"/>
                </a:cubicBezTo>
                <a:lnTo>
                  <a:pt x="17529" y="8966"/>
                </a:lnTo>
                <a:close/>
                <a:moveTo>
                  <a:pt x="10758" y="9294"/>
                </a:moveTo>
                <a:cubicBezTo>
                  <a:pt x="12563" y="9294"/>
                  <a:pt x="14032" y="10137"/>
                  <a:pt x="14032" y="11173"/>
                </a:cubicBezTo>
                <a:cubicBezTo>
                  <a:pt x="14032" y="12208"/>
                  <a:pt x="12573" y="13049"/>
                  <a:pt x="10758" y="13049"/>
                </a:cubicBezTo>
                <a:cubicBezTo>
                  <a:pt x="8952" y="13049"/>
                  <a:pt x="7487" y="12208"/>
                  <a:pt x="7487" y="11173"/>
                </a:cubicBezTo>
                <a:cubicBezTo>
                  <a:pt x="7487" y="10137"/>
                  <a:pt x="8952" y="9294"/>
                  <a:pt x="10758" y="9294"/>
                </a:cubicBezTo>
                <a:close/>
                <a:moveTo>
                  <a:pt x="17529" y="15915"/>
                </a:moveTo>
                <a:lnTo>
                  <a:pt x="17529" y="20327"/>
                </a:lnTo>
                <a:lnTo>
                  <a:pt x="19063" y="20327"/>
                </a:lnTo>
                <a:cubicBezTo>
                  <a:pt x="19175" y="20327"/>
                  <a:pt x="19269" y="20284"/>
                  <a:pt x="19298" y="20224"/>
                </a:cubicBezTo>
                <a:lnTo>
                  <a:pt x="21508" y="16092"/>
                </a:lnTo>
                <a:cubicBezTo>
                  <a:pt x="21564" y="16006"/>
                  <a:pt x="21451" y="15915"/>
                  <a:pt x="21281" y="15915"/>
                </a:cubicBezTo>
                <a:lnTo>
                  <a:pt x="17529" y="15915"/>
                </a:lnTo>
                <a:close/>
                <a:moveTo>
                  <a:pt x="237" y="15920"/>
                </a:moveTo>
                <a:cubicBezTo>
                  <a:pt x="77" y="15915"/>
                  <a:pt x="-36" y="16005"/>
                  <a:pt x="11" y="16097"/>
                </a:cubicBezTo>
                <a:lnTo>
                  <a:pt x="2221" y="20231"/>
                </a:lnTo>
                <a:cubicBezTo>
                  <a:pt x="2249" y="20290"/>
                  <a:pt x="2353" y="20332"/>
                  <a:pt x="2456" y="20332"/>
                </a:cubicBezTo>
                <a:lnTo>
                  <a:pt x="3905" y="20332"/>
                </a:lnTo>
                <a:lnTo>
                  <a:pt x="3905" y="15920"/>
                </a:lnTo>
                <a:lnTo>
                  <a:pt x="237" y="15920"/>
                </a:lnTo>
                <a:close/>
                <a:moveTo>
                  <a:pt x="10758" y="16244"/>
                </a:moveTo>
                <a:cubicBezTo>
                  <a:pt x="12563" y="16244"/>
                  <a:pt x="14032" y="17084"/>
                  <a:pt x="14032" y="18120"/>
                </a:cubicBezTo>
                <a:cubicBezTo>
                  <a:pt x="14032" y="19161"/>
                  <a:pt x="12573" y="19998"/>
                  <a:pt x="10758" y="19998"/>
                </a:cubicBezTo>
                <a:cubicBezTo>
                  <a:pt x="8952" y="19998"/>
                  <a:pt x="7487" y="19156"/>
                  <a:pt x="7487" y="18120"/>
                </a:cubicBezTo>
                <a:cubicBezTo>
                  <a:pt x="7487" y="17084"/>
                  <a:pt x="8952" y="16244"/>
                  <a:pt x="10758" y="16244"/>
                </a:cubicBez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sp>
        <p:nvSpPr>
          <p:cNvPr id="13" name="Textfeld 12">
            <a:extLst>
              <a:ext uri="{FF2B5EF4-FFF2-40B4-BE49-F238E27FC236}">
                <a16:creationId xmlns:a16="http://schemas.microsoft.com/office/drawing/2014/main" id="{25B3CC8C-ED86-FA17-17F7-C80A67964FD9}"/>
              </a:ext>
            </a:extLst>
          </p:cNvPr>
          <p:cNvSpPr txBox="1"/>
          <p:nvPr/>
        </p:nvSpPr>
        <p:spPr>
          <a:xfrm>
            <a:off x="5189643" y="5763127"/>
            <a:ext cx="2169120" cy="369332"/>
          </a:xfrm>
          <a:prstGeom prst="rect">
            <a:avLst/>
          </a:prstGeom>
          <a:noFill/>
        </p:spPr>
        <p:txBody>
          <a:bodyPr wrap="none" rtlCol="0">
            <a:spAutoFit/>
          </a:bodyPr>
          <a:lstStyle/>
          <a:p>
            <a:r>
              <a:rPr lang="de-DE" dirty="0"/>
              <a:t>Kinshasa DR-</a:t>
            </a:r>
            <a:r>
              <a:rPr lang="de-DE" dirty="0" err="1"/>
              <a:t>Congo</a:t>
            </a:r>
            <a:endParaRPr lang="de-DE" dirty="0"/>
          </a:p>
        </p:txBody>
      </p:sp>
      <p:pic>
        <p:nvPicPr>
          <p:cNvPr id="6146" name="Picture 2" descr="Wewas, Kinshasa's motorcyclists with a knack for rough riding - The  EastAfrican">
            <a:extLst>
              <a:ext uri="{FF2B5EF4-FFF2-40B4-BE49-F238E27FC236}">
                <a16:creationId xmlns:a16="http://schemas.microsoft.com/office/drawing/2014/main" id="{FDF1DE4B-A123-5132-8606-0E576B56082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18470" y="3658650"/>
            <a:ext cx="4773530" cy="31823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2995068"/>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E3F98-F808-98A9-D867-F429840DF6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5BC7A1-05F7-AF72-62F6-13948D2ECB3E}"/>
              </a:ext>
            </a:extLst>
          </p:cNvPr>
          <p:cNvSpPr>
            <a:spLocks noGrp="1"/>
          </p:cNvSpPr>
          <p:nvPr>
            <p:ph type="title"/>
          </p:nvPr>
        </p:nvSpPr>
        <p:spPr>
          <a:xfrm>
            <a:off x="603252" y="539751"/>
            <a:ext cx="8977627" cy="717551"/>
          </a:xfrm>
        </p:spPr>
        <p:txBody>
          <a:bodyPr/>
          <a:lstStyle/>
          <a:p>
            <a:r>
              <a:rPr lang="en-US" dirty="0"/>
              <a:t>Aperçu des systèmes de transport</a:t>
            </a:r>
            <a:endParaRPr lang="pl-PL" b="1" dirty="0"/>
          </a:p>
        </p:txBody>
      </p:sp>
      <p:sp>
        <p:nvSpPr>
          <p:cNvPr id="3" name="Text Placeholder 2">
            <a:extLst>
              <a:ext uri="{FF2B5EF4-FFF2-40B4-BE49-F238E27FC236}">
                <a16:creationId xmlns:a16="http://schemas.microsoft.com/office/drawing/2014/main" id="{71B51FC3-A078-B642-2640-9DCD3338EBEA}"/>
              </a:ext>
            </a:extLst>
          </p:cNvPr>
          <p:cNvSpPr>
            <a:spLocks noGrp="1"/>
          </p:cNvSpPr>
          <p:nvPr>
            <p:ph type="body" sz="half" idx="1"/>
          </p:nvPr>
        </p:nvSpPr>
        <p:spPr>
          <a:xfrm>
            <a:off x="970201" y="1630682"/>
            <a:ext cx="10217284" cy="5059521"/>
          </a:xfrm>
        </p:spPr>
        <p:txBody>
          <a:bodyPr>
            <a:normAutofit/>
          </a:bodyPr>
          <a:lstStyle/>
          <a:p>
            <a:pPr>
              <a:buFont typeface="Wingdings" panose="05000000000000000000" pitchFamily="2" charset="2"/>
              <a:buChar char="§"/>
            </a:pPr>
            <a:r>
              <a:rPr lang="en-US" b="1" dirty="0"/>
              <a:t>Infrastructure de transport</a:t>
            </a:r>
          </a:p>
          <a:p>
            <a:pPr marL="457200" lvl="1" indent="0">
              <a:buNone/>
            </a:pPr>
            <a:r>
              <a:rPr lang="en-US" dirty="0"/>
              <a:t>Principaux types :</a:t>
            </a:r>
          </a:p>
          <a:p>
            <a:pPr lvl="1">
              <a:buFont typeface="Wingdings" panose="05000000000000000000" pitchFamily="2" charset="2"/>
              <a:buChar char="§"/>
            </a:pPr>
            <a:r>
              <a:rPr lang="en-US" dirty="0"/>
              <a:t>Itinéraires et autoroutes</a:t>
            </a:r>
          </a:p>
          <a:p>
            <a:pPr lvl="1">
              <a:buFont typeface="Wingdings" panose="05000000000000000000" pitchFamily="2" charset="2"/>
              <a:buChar char="§"/>
            </a:pPr>
            <a:r>
              <a:rPr lang="en-US" dirty="0" err="1"/>
              <a:t>Chemins de ferAéroports</a:t>
            </a:r>
            <a:endParaRPr lang="en-US" dirty="0"/>
          </a:p>
          <a:p>
            <a:pPr lvl="1">
              <a:buFont typeface="Wingdings" panose="05000000000000000000" pitchFamily="2" charset="2"/>
              <a:buChar char="§"/>
            </a:pPr>
            <a:r>
              <a:rPr lang="en-US" dirty="0"/>
              <a:t>Ports et voies navigables</a:t>
            </a:r>
          </a:p>
          <a:p>
            <a:pPr lvl="1">
              <a:buFont typeface="Wingdings" panose="05000000000000000000" pitchFamily="2" charset="2"/>
              <a:buChar char="§"/>
            </a:pPr>
            <a:r>
              <a:rPr lang="en-US" dirty="0"/>
              <a:t>Terminaux et gares</a:t>
            </a:r>
          </a:p>
          <a:p>
            <a:pPr lvl="1">
              <a:buFont typeface="Wingdings" panose="05000000000000000000" pitchFamily="2" charset="2"/>
              <a:buChar char="§"/>
            </a:pPr>
            <a:endParaRPr lang="en-US" dirty="0"/>
          </a:p>
        </p:txBody>
      </p:sp>
      <p:sp>
        <p:nvSpPr>
          <p:cNvPr id="5" name="Aeroplane">
            <a:extLst>
              <a:ext uri="{FF2B5EF4-FFF2-40B4-BE49-F238E27FC236}">
                <a16:creationId xmlns:a16="http://schemas.microsoft.com/office/drawing/2014/main" id="{5E1918BD-AB1B-6078-A291-CB43F367B859}"/>
              </a:ext>
            </a:extLst>
          </p:cNvPr>
          <p:cNvSpPr/>
          <p:nvPr/>
        </p:nvSpPr>
        <p:spPr>
          <a:xfrm>
            <a:off x="9811753" y="2640069"/>
            <a:ext cx="1174693" cy="49851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516" y="11977"/>
                </a:lnTo>
                <a:lnTo>
                  <a:pt x="702" y="12478"/>
                </a:lnTo>
                <a:lnTo>
                  <a:pt x="724" y="14386"/>
                </a:lnTo>
                <a:cubicBezTo>
                  <a:pt x="724" y="14386"/>
                  <a:pt x="3631" y="18530"/>
                  <a:pt x="8428" y="19124"/>
                </a:cubicBezTo>
                <a:lnTo>
                  <a:pt x="8428" y="20110"/>
                </a:lnTo>
                <a:lnTo>
                  <a:pt x="8786" y="20110"/>
                </a:lnTo>
                <a:cubicBezTo>
                  <a:pt x="8768" y="20229"/>
                  <a:pt x="8759" y="20358"/>
                  <a:pt x="8759" y="20494"/>
                </a:cubicBezTo>
                <a:cubicBezTo>
                  <a:pt x="8759" y="21104"/>
                  <a:pt x="8958" y="21600"/>
                  <a:pt x="9205" y="21600"/>
                </a:cubicBezTo>
                <a:cubicBezTo>
                  <a:pt x="9451" y="21600"/>
                  <a:pt x="9652" y="21104"/>
                  <a:pt x="9652" y="20494"/>
                </a:cubicBezTo>
                <a:cubicBezTo>
                  <a:pt x="9652" y="20358"/>
                  <a:pt x="9641" y="20229"/>
                  <a:pt x="9623" y="20110"/>
                </a:cubicBezTo>
                <a:lnTo>
                  <a:pt x="10246" y="20110"/>
                </a:lnTo>
                <a:cubicBezTo>
                  <a:pt x="10228" y="20229"/>
                  <a:pt x="10219" y="20358"/>
                  <a:pt x="10219" y="20494"/>
                </a:cubicBezTo>
                <a:cubicBezTo>
                  <a:pt x="10219" y="21104"/>
                  <a:pt x="10418" y="21600"/>
                  <a:pt x="10665" y="21600"/>
                </a:cubicBezTo>
                <a:cubicBezTo>
                  <a:pt x="10912" y="21600"/>
                  <a:pt x="11112" y="21104"/>
                  <a:pt x="11112" y="20494"/>
                </a:cubicBezTo>
                <a:cubicBezTo>
                  <a:pt x="11112" y="20358"/>
                  <a:pt x="11102" y="20229"/>
                  <a:pt x="11084" y="20110"/>
                </a:cubicBezTo>
                <a:lnTo>
                  <a:pt x="11820" y="20110"/>
                </a:lnTo>
                <a:lnTo>
                  <a:pt x="11820" y="20740"/>
                </a:lnTo>
                <a:cubicBezTo>
                  <a:pt x="12161" y="21065"/>
                  <a:pt x="12621" y="21266"/>
                  <a:pt x="13128" y="21266"/>
                </a:cubicBezTo>
                <a:cubicBezTo>
                  <a:pt x="13635" y="21266"/>
                  <a:pt x="14094" y="21065"/>
                  <a:pt x="14435" y="20740"/>
                </a:cubicBezTo>
                <a:lnTo>
                  <a:pt x="14435" y="19195"/>
                </a:lnTo>
                <a:cubicBezTo>
                  <a:pt x="16128" y="19195"/>
                  <a:pt x="17436" y="19195"/>
                  <a:pt x="18286" y="19195"/>
                </a:cubicBezTo>
                <a:lnTo>
                  <a:pt x="18191" y="20005"/>
                </a:lnTo>
                <a:lnTo>
                  <a:pt x="18632" y="20005"/>
                </a:lnTo>
                <a:lnTo>
                  <a:pt x="18654" y="20310"/>
                </a:lnTo>
                <a:cubicBezTo>
                  <a:pt x="18582" y="20439"/>
                  <a:pt x="18534" y="20649"/>
                  <a:pt x="18534" y="20886"/>
                </a:cubicBezTo>
                <a:cubicBezTo>
                  <a:pt x="18534" y="21279"/>
                  <a:pt x="18664" y="21600"/>
                  <a:pt x="18823" y="21600"/>
                </a:cubicBezTo>
                <a:cubicBezTo>
                  <a:pt x="18982" y="21600"/>
                  <a:pt x="19110" y="21279"/>
                  <a:pt x="19110" y="20886"/>
                </a:cubicBezTo>
                <a:cubicBezTo>
                  <a:pt x="19110" y="20534"/>
                  <a:pt x="19007" y="20242"/>
                  <a:pt x="18872" y="20185"/>
                </a:cubicBezTo>
                <a:lnTo>
                  <a:pt x="18858" y="20005"/>
                </a:lnTo>
                <a:lnTo>
                  <a:pt x="19437" y="20005"/>
                </a:lnTo>
                <a:lnTo>
                  <a:pt x="19534" y="19170"/>
                </a:lnTo>
                <a:cubicBezTo>
                  <a:pt x="20554" y="18986"/>
                  <a:pt x="21600" y="17637"/>
                  <a:pt x="21600" y="16536"/>
                </a:cubicBezTo>
                <a:cubicBezTo>
                  <a:pt x="21600" y="16195"/>
                  <a:pt x="21492" y="15745"/>
                  <a:pt x="21294" y="15263"/>
                </a:cubicBezTo>
                <a:lnTo>
                  <a:pt x="20221" y="15263"/>
                </a:lnTo>
                <a:cubicBezTo>
                  <a:pt x="20164" y="15263"/>
                  <a:pt x="20113" y="15172"/>
                  <a:pt x="20096" y="15037"/>
                </a:cubicBezTo>
                <a:lnTo>
                  <a:pt x="20005" y="14311"/>
                </a:lnTo>
                <a:cubicBezTo>
                  <a:pt x="19989" y="14187"/>
                  <a:pt x="20027" y="14060"/>
                  <a:pt x="20079" y="14060"/>
                </a:cubicBezTo>
                <a:lnTo>
                  <a:pt x="20643" y="14060"/>
                </a:lnTo>
                <a:cubicBezTo>
                  <a:pt x="19887" y="12952"/>
                  <a:pt x="18737" y="11977"/>
                  <a:pt x="17379" y="11977"/>
                </a:cubicBezTo>
                <a:cubicBezTo>
                  <a:pt x="14935" y="11977"/>
                  <a:pt x="7739" y="11977"/>
                  <a:pt x="6834" y="11977"/>
                </a:cubicBezTo>
                <a:cubicBezTo>
                  <a:pt x="5929" y="11977"/>
                  <a:pt x="4255" y="10576"/>
                  <a:pt x="1381" y="0"/>
                </a:cubicBezTo>
                <a:cubicBezTo>
                  <a:pt x="770" y="0"/>
                  <a:pt x="0" y="0"/>
                  <a:pt x="0" y="0"/>
                </a:cubicBezTo>
                <a:close/>
                <a:moveTo>
                  <a:pt x="5896" y="14002"/>
                </a:moveTo>
                <a:lnTo>
                  <a:pt x="6020" y="14002"/>
                </a:lnTo>
                <a:cubicBezTo>
                  <a:pt x="6090" y="14002"/>
                  <a:pt x="6145" y="14143"/>
                  <a:pt x="6145" y="14315"/>
                </a:cubicBezTo>
                <a:lnTo>
                  <a:pt x="6145" y="14954"/>
                </a:lnTo>
                <a:cubicBezTo>
                  <a:pt x="6145" y="15126"/>
                  <a:pt x="6090" y="15263"/>
                  <a:pt x="6020" y="15263"/>
                </a:cubicBezTo>
                <a:lnTo>
                  <a:pt x="5896" y="15263"/>
                </a:lnTo>
                <a:cubicBezTo>
                  <a:pt x="5826" y="15263"/>
                  <a:pt x="5769" y="15126"/>
                  <a:pt x="5769" y="14954"/>
                </a:cubicBezTo>
                <a:lnTo>
                  <a:pt x="5769" y="14315"/>
                </a:lnTo>
                <a:cubicBezTo>
                  <a:pt x="5769" y="14143"/>
                  <a:pt x="5826" y="14002"/>
                  <a:pt x="5896" y="14002"/>
                </a:cubicBezTo>
                <a:close/>
                <a:moveTo>
                  <a:pt x="6596" y="14002"/>
                </a:moveTo>
                <a:lnTo>
                  <a:pt x="6719" y="14002"/>
                </a:lnTo>
                <a:cubicBezTo>
                  <a:pt x="6789" y="14002"/>
                  <a:pt x="6846" y="14143"/>
                  <a:pt x="6846" y="14315"/>
                </a:cubicBezTo>
                <a:lnTo>
                  <a:pt x="6846" y="14954"/>
                </a:lnTo>
                <a:cubicBezTo>
                  <a:pt x="6846" y="15126"/>
                  <a:pt x="6789" y="15263"/>
                  <a:pt x="6719" y="15263"/>
                </a:cubicBezTo>
                <a:lnTo>
                  <a:pt x="6596" y="15263"/>
                </a:lnTo>
                <a:cubicBezTo>
                  <a:pt x="6527" y="15263"/>
                  <a:pt x="6470" y="15126"/>
                  <a:pt x="6470" y="14954"/>
                </a:cubicBezTo>
                <a:lnTo>
                  <a:pt x="6470" y="14315"/>
                </a:lnTo>
                <a:cubicBezTo>
                  <a:pt x="6470" y="14143"/>
                  <a:pt x="6527" y="14002"/>
                  <a:pt x="6596" y="14002"/>
                </a:cubicBezTo>
                <a:close/>
                <a:moveTo>
                  <a:pt x="7297" y="14002"/>
                </a:moveTo>
                <a:lnTo>
                  <a:pt x="7420" y="14002"/>
                </a:lnTo>
                <a:cubicBezTo>
                  <a:pt x="7490" y="14002"/>
                  <a:pt x="7547" y="14143"/>
                  <a:pt x="7547" y="14315"/>
                </a:cubicBezTo>
                <a:lnTo>
                  <a:pt x="7547" y="14954"/>
                </a:lnTo>
                <a:cubicBezTo>
                  <a:pt x="7547" y="15126"/>
                  <a:pt x="7490" y="15263"/>
                  <a:pt x="7420" y="15263"/>
                </a:cubicBezTo>
                <a:lnTo>
                  <a:pt x="7297" y="15263"/>
                </a:lnTo>
                <a:cubicBezTo>
                  <a:pt x="7227" y="15263"/>
                  <a:pt x="7170" y="15126"/>
                  <a:pt x="7170" y="14954"/>
                </a:cubicBezTo>
                <a:lnTo>
                  <a:pt x="7170" y="14315"/>
                </a:lnTo>
                <a:cubicBezTo>
                  <a:pt x="7170" y="14143"/>
                  <a:pt x="7227" y="14002"/>
                  <a:pt x="7297" y="14002"/>
                </a:cubicBezTo>
                <a:close/>
                <a:moveTo>
                  <a:pt x="7996" y="14002"/>
                </a:moveTo>
                <a:lnTo>
                  <a:pt x="8121" y="14002"/>
                </a:lnTo>
                <a:cubicBezTo>
                  <a:pt x="8190" y="14002"/>
                  <a:pt x="8247" y="14143"/>
                  <a:pt x="8247" y="14315"/>
                </a:cubicBezTo>
                <a:lnTo>
                  <a:pt x="8247" y="14954"/>
                </a:lnTo>
                <a:cubicBezTo>
                  <a:pt x="8247" y="15126"/>
                  <a:pt x="8190" y="15263"/>
                  <a:pt x="8121" y="15263"/>
                </a:cubicBezTo>
                <a:lnTo>
                  <a:pt x="7996" y="15263"/>
                </a:lnTo>
                <a:cubicBezTo>
                  <a:pt x="7926" y="15263"/>
                  <a:pt x="7871" y="15126"/>
                  <a:pt x="7871" y="14954"/>
                </a:cubicBezTo>
                <a:lnTo>
                  <a:pt x="7871" y="14315"/>
                </a:lnTo>
                <a:cubicBezTo>
                  <a:pt x="7871" y="14143"/>
                  <a:pt x="7926" y="14002"/>
                  <a:pt x="7996" y="14002"/>
                </a:cubicBezTo>
                <a:close/>
                <a:moveTo>
                  <a:pt x="8696" y="14002"/>
                </a:moveTo>
                <a:lnTo>
                  <a:pt x="8821" y="14002"/>
                </a:lnTo>
                <a:cubicBezTo>
                  <a:pt x="8891" y="14002"/>
                  <a:pt x="8946" y="14143"/>
                  <a:pt x="8946" y="14315"/>
                </a:cubicBezTo>
                <a:lnTo>
                  <a:pt x="8946" y="14954"/>
                </a:lnTo>
                <a:cubicBezTo>
                  <a:pt x="8946" y="15126"/>
                  <a:pt x="8891" y="15263"/>
                  <a:pt x="8821" y="15263"/>
                </a:cubicBezTo>
                <a:lnTo>
                  <a:pt x="8696" y="15263"/>
                </a:lnTo>
                <a:cubicBezTo>
                  <a:pt x="8627" y="15263"/>
                  <a:pt x="8571" y="15126"/>
                  <a:pt x="8571" y="14954"/>
                </a:cubicBezTo>
                <a:lnTo>
                  <a:pt x="8571" y="14315"/>
                </a:lnTo>
                <a:cubicBezTo>
                  <a:pt x="8571" y="14143"/>
                  <a:pt x="8627" y="14002"/>
                  <a:pt x="8696" y="14002"/>
                </a:cubicBezTo>
                <a:close/>
                <a:moveTo>
                  <a:pt x="9397" y="14002"/>
                </a:moveTo>
                <a:lnTo>
                  <a:pt x="9522" y="14002"/>
                </a:lnTo>
                <a:cubicBezTo>
                  <a:pt x="9592" y="14002"/>
                  <a:pt x="9647" y="14143"/>
                  <a:pt x="9647" y="14315"/>
                </a:cubicBezTo>
                <a:lnTo>
                  <a:pt x="9647" y="14954"/>
                </a:lnTo>
                <a:cubicBezTo>
                  <a:pt x="9647" y="15126"/>
                  <a:pt x="9592" y="15263"/>
                  <a:pt x="9522" y="15263"/>
                </a:cubicBezTo>
                <a:lnTo>
                  <a:pt x="9397" y="15263"/>
                </a:lnTo>
                <a:cubicBezTo>
                  <a:pt x="9327" y="15263"/>
                  <a:pt x="9270" y="15126"/>
                  <a:pt x="9270" y="14954"/>
                </a:cubicBezTo>
                <a:lnTo>
                  <a:pt x="9270" y="14315"/>
                </a:lnTo>
                <a:cubicBezTo>
                  <a:pt x="9270" y="14143"/>
                  <a:pt x="9327" y="14002"/>
                  <a:pt x="9397" y="14002"/>
                </a:cubicBezTo>
                <a:close/>
                <a:moveTo>
                  <a:pt x="10098" y="14002"/>
                </a:moveTo>
                <a:lnTo>
                  <a:pt x="10221" y="14002"/>
                </a:lnTo>
                <a:cubicBezTo>
                  <a:pt x="10291" y="14002"/>
                  <a:pt x="10348" y="14143"/>
                  <a:pt x="10348" y="14315"/>
                </a:cubicBezTo>
                <a:lnTo>
                  <a:pt x="10348" y="14954"/>
                </a:lnTo>
                <a:cubicBezTo>
                  <a:pt x="10348" y="15126"/>
                  <a:pt x="10291" y="15263"/>
                  <a:pt x="10221" y="15263"/>
                </a:cubicBezTo>
                <a:lnTo>
                  <a:pt x="10098" y="15263"/>
                </a:lnTo>
                <a:cubicBezTo>
                  <a:pt x="10028" y="15263"/>
                  <a:pt x="9971" y="15126"/>
                  <a:pt x="9971" y="14954"/>
                </a:cubicBezTo>
                <a:lnTo>
                  <a:pt x="9971" y="14315"/>
                </a:lnTo>
                <a:cubicBezTo>
                  <a:pt x="9971" y="14143"/>
                  <a:pt x="10028" y="14002"/>
                  <a:pt x="10098" y="14002"/>
                </a:cubicBezTo>
                <a:close/>
                <a:moveTo>
                  <a:pt x="10798" y="14002"/>
                </a:moveTo>
                <a:lnTo>
                  <a:pt x="10922" y="14002"/>
                </a:lnTo>
                <a:cubicBezTo>
                  <a:pt x="10991" y="14002"/>
                  <a:pt x="11048" y="14143"/>
                  <a:pt x="11048" y="14315"/>
                </a:cubicBezTo>
                <a:lnTo>
                  <a:pt x="11048" y="14954"/>
                </a:lnTo>
                <a:cubicBezTo>
                  <a:pt x="11048" y="15126"/>
                  <a:pt x="10991" y="15263"/>
                  <a:pt x="10922" y="15263"/>
                </a:cubicBezTo>
                <a:lnTo>
                  <a:pt x="10798" y="15263"/>
                </a:lnTo>
                <a:cubicBezTo>
                  <a:pt x="10729" y="15263"/>
                  <a:pt x="10672" y="15126"/>
                  <a:pt x="10672" y="14954"/>
                </a:cubicBezTo>
                <a:lnTo>
                  <a:pt x="10672" y="14315"/>
                </a:lnTo>
                <a:cubicBezTo>
                  <a:pt x="10672" y="14143"/>
                  <a:pt x="10729" y="14002"/>
                  <a:pt x="10798" y="14002"/>
                </a:cubicBezTo>
                <a:close/>
                <a:moveTo>
                  <a:pt x="11497" y="14002"/>
                </a:moveTo>
                <a:lnTo>
                  <a:pt x="11622" y="14002"/>
                </a:lnTo>
                <a:cubicBezTo>
                  <a:pt x="11692" y="14002"/>
                  <a:pt x="11749" y="14143"/>
                  <a:pt x="11749" y="14315"/>
                </a:cubicBezTo>
                <a:lnTo>
                  <a:pt x="11749" y="14954"/>
                </a:lnTo>
                <a:cubicBezTo>
                  <a:pt x="11749" y="15126"/>
                  <a:pt x="11692" y="15263"/>
                  <a:pt x="11622" y="15263"/>
                </a:cubicBezTo>
                <a:lnTo>
                  <a:pt x="11497" y="15263"/>
                </a:lnTo>
                <a:cubicBezTo>
                  <a:pt x="11428" y="15263"/>
                  <a:pt x="11372" y="15126"/>
                  <a:pt x="11372" y="14954"/>
                </a:cubicBezTo>
                <a:lnTo>
                  <a:pt x="11372" y="14315"/>
                </a:lnTo>
                <a:cubicBezTo>
                  <a:pt x="11372" y="14143"/>
                  <a:pt x="11428" y="14002"/>
                  <a:pt x="11497" y="14002"/>
                </a:cubicBezTo>
                <a:close/>
                <a:moveTo>
                  <a:pt x="12198" y="14002"/>
                </a:moveTo>
                <a:lnTo>
                  <a:pt x="12323" y="14002"/>
                </a:lnTo>
                <a:cubicBezTo>
                  <a:pt x="12392" y="14002"/>
                  <a:pt x="12448" y="14143"/>
                  <a:pt x="12448" y="14315"/>
                </a:cubicBezTo>
                <a:lnTo>
                  <a:pt x="12448" y="14954"/>
                </a:lnTo>
                <a:cubicBezTo>
                  <a:pt x="12448" y="15126"/>
                  <a:pt x="12392" y="15263"/>
                  <a:pt x="12323" y="15263"/>
                </a:cubicBezTo>
                <a:lnTo>
                  <a:pt x="12198" y="15263"/>
                </a:lnTo>
                <a:cubicBezTo>
                  <a:pt x="12128" y="15263"/>
                  <a:pt x="12071" y="15126"/>
                  <a:pt x="12071" y="14954"/>
                </a:cubicBezTo>
                <a:lnTo>
                  <a:pt x="12071" y="14315"/>
                </a:lnTo>
                <a:cubicBezTo>
                  <a:pt x="12071" y="14143"/>
                  <a:pt x="12128" y="14002"/>
                  <a:pt x="12198" y="14002"/>
                </a:cubicBezTo>
                <a:close/>
                <a:moveTo>
                  <a:pt x="12899" y="14002"/>
                </a:moveTo>
                <a:lnTo>
                  <a:pt x="13023" y="14002"/>
                </a:lnTo>
                <a:cubicBezTo>
                  <a:pt x="13093" y="14002"/>
                  <a:pt x="13148" y="14143"/>
                  <a:pt x="13148" y="14315"/>
                </a:cubicBezTo>
                <a:lnTo>
                  <a:pt x="13148" y="14954"/>
                </a:lnTo>
                <a:cubicBezTo>
                  <a:pt x="13148" y="15126"/>
                  <a:pt x="13093" y="15263"/>
                  <a:pt x="13023" y="15263"/>
                </a:cubicBezTo>
                <a:lnTo>
                  <a:pt x="12899" y="15263"/>
                </a:lnTo>
                <a:cubicBezTo>
                  <a:pt x="12829" y="15263"/>
                  <a:pt x="12772" y="15126"/>
                  <a:pt x="12772" y="14954"/>
                </a:cubicBezTo>
                <a:lnTo>
                  <a:pt x="12772" y="14315"/>
                </a:lnTo>
                <a:cubicBezTo>
                  <a:pt x="12772" y="14143"/>
                  <a:pt x="12829" y="14002"/>
                  <a:pt x="12899" y="14002"/>
                </a:cubicBezTo>
                <a:close/>
                <a:moveTo>
                  <a:pt x="13599" y="14002"/>
                </a:moveTo>
                <a:lnTo>
                  <a:pt x="13722" y="14002"/>
                </a:lnTo>
                <a:cubicBezTo>
                  <a:pt x="13792" y="14002"/>
                  <a:pt x="13849" y="14143"/>
                  <a:pt x="13849" y="14315"/>
                </a:cubicBezTo>
                <a:lnTo>
                  <a:pt x="13849" y="14954"/>
                </a:lnTo>
                <a:cubicBezTo>
                  <a:pt x="13849" y="15126"/>
                  <a:pt x="13792" y="15263"/>
                  <a:pt x="13722" y="15263"/>
                </a:cubicBezTo>
                <a:lnTo>
                  <a:pt x="13599" y="15263"/>
                </a:lnTo>
                <a:cubicBezTo>
                  <a:pt x="13530" y="15263"/>
                  <a:pt x="13473" y="15126"/>
                  <a:pt x="13473" y="14954"/>
                </a:cubicBezTo>
                <a:lnTo>
                  <a:pt x="13473" y="14315"/>
                </a:lnTo>
                <a:cubicBezTo>
                  <a:pt x="13473" y="14143"/>
                  <a:pt x="13530" y="14002"/>
                  <a:pt x="13599" y="14002"/>
                </a:cubicBezTo>
                <a:close/>
                <a:moveTo>
                  <a:pt x="14300" y="14002"/>
                </a:moveTo>
                <a:lnTo>
                  <a:pt x="14423" y="14002"/>
                </a:lnTo>
                <a:cubicBezTo>
                  <a:pt x="14493" y="14002"/>
                  <a:pt x="14550" y="14143"/>
                  <a:pt x="14550" y="14315"/>
                </a:cubicBezTo>
                <a:lnTo>
                  <a:pt x="14550" y="14954"/>
                </a:lnTo>
                <a:cubicBezTo>
                  <a:pt x="14550" y="15126"/>
                  <a:pt x="14493" y="15263"/>
                  <a:pt x="14423" y="15263"/>
                </a:cubicBezTo>
                <a:lnTo>
                  <a:pt x="14300" y="15263"/>
                </a:lnTo>
                <a:cubicBezTo>
                  <a:pt x="14230" y="15263"/>
                  <a:pt x="14173" y="15126"/>
                  <a:pt x="14173" y="14954"/>
                </a:cubicBezTo>
                <a:lnTo>
                  <a:pt x="14173" y="14315"/>
                </a:lnTo>
                <a:cubicBezTo>
                  <a:pt x="14173" y="14143"/>
                  <a:pt x="14230" y="14002"/>
                  <a:pt x="14300" y="14002"/>
                </a:cubicBezTo>
                <a:close/>
                <a:moveTo>
                  <a:pt x="14999" y="14002"/>
                </a:moveTo>
                <a:lnTo>
                  <a:pt x="15124" y="14002"/>
                </a:lnTo>
                <a:cubicBezTo>
                  <a:pt x="15193" y="14002"/>
                  <a:pt x="15250" y="14143"/>
                  <a:pt x="15250" y="14315"/>
                </a:cubicBezTo>
                <a:lnTo>
                  <a:pt x="15250" y="14954"/>
                </a:lnTo>
                <a:cubicBezTo>
                  <a:pt x="15250" y="15126"/>
                  <a:pt x="15193" y="15263"/>
                  <a:pt x="15124" y="15263"/>
                </a:cubicBezTo>
                <a:lnTo>
                  <a:pt x="14999" y="15263"/>
                </a:lnTo>
                <a:cubicBezTo>
                  <a:pt x="14929" y="15263"/>
                  <a:pt x="14874" y="15126"/>
                  <a:pt x="14874" y="14954"/>
                </a:cubicBezTo>
                <a:lnTo>
                  <a:pt x="14874" y="14315"/>
                </a:lnTo>
                <a:cubicBezTo>
                  <a:pt x="14874" y="14143"/>
                  <a:pt x="14929" y="14002"/>
                  <a:pt x="14999" y="14002"/>
                </a:cubicBezTo>
                <a:close/>
                <a:moveTo>
                  <a:pt x="15699" y="14002"/>
                </a:moveTo>
                <a:lnTo>
                  <a:pt x="15824" y="14002"/>
                </a:lnTo>
                <a:cubicBezTo>
                  <a:pt x="15894" y="14002"/>
                  <a:pt x="15949" y="14143"/>
                  <a:pt x="15949" y="14315"/>
                </a:cubicBezTo>
                <a:lnTo>
                  <a:pt x="15949" y="14954"/>
                </a:lnTo>
                <a:cubicBezTo>
                  <a:pt x="15949" y="15126"/>
                  <a:pt x="15894" y="15263"/>
                  <a:pt x="15824" y="15263"/>
                </a:cubicBezTo>
                <a:lnTo>
                  <a:pt x="15699" y="15263"/>
                </a:lnTo>
                <a:cubicBezTo>
                  <a:pt x="15630" y="15263"/>
                  <a:pt x="15573" y="15126"/>
                  <a:pt x="15573" y="14954"/>
                </a:cubicBezTo>
                <a:lnTo>
                  <a:pt x="15573" y="14315"/>
                </a:lnTo>
                <a:cubicBezTo>
                  <a:pt x="15573" y="14143"/>
                  <a:pt x="15630" y="14002"/>
                  <a:pt x="15699" y="14002"/>
                </a:cubicBezTo>
                <a:close/>
                <a:moveTo>
                  <a:pt x="16400" y="14002"/>
                </a:moveTo>
                <a:lnTo>
                  <a:pt x="16523" y="14002"/>
                </a:lnTo>
                <a:cubicBezTo>
                  <a:pt x="16593" y="14002"/>
                  <a:pt x="16650" y="14143"/>
                  <a:pt x="16650" y="14315"/>
                </a:cubicBezTo>
                <a:lnTo>
                  <a:pt x="16650" y="14954"/>
                </a:lnTo>
                <a:cubicBezTo>
                  <a:pt x="16650" y="15126"/>
                  <a:pt x="16593" y="15263"/>
                  <a:pt x="16523" y="15263"/>
                </a:cubicBezTo>
                <a:lnTo>
                  <a:pt x="16400" y="15263"/>
                </a:lnTo>
                <a:cubicBezTo>
                  <a:pt x="16330" y="15263"/>
                  <a:pt x="16273" y="15126"/>
                  <a:pt x="16273" y="14954"/>
                </a:cubicBezTo>
                <a:lnTo>
                  <a:pt x="16273" y="14315"/>
                </a:lnTo>
                <a:cubicBezTo>
                  <a:pt x="16273" y="14143"/>
                  <a:pt x="16330" y="14002"/>
                  <a:pt x="16400" y="14002"/>
                </a:cubicBezTo>
                <a:close/>
                <a:moveTo>
                  <a:pt x="17101" y="14002"/>
                </a:moveTo>
                <a:lnTo>
                  <a:pt x="17224" y="14002"/>
                </a:lnTo>
                <a:cubicBezTo>
                  <a:pt x="17294" y="14002"/>
                  <a:pt x="17351" y="14143"/>
                  <a:pt x="17351" y="14315"/>
                </a:cubicBezTo>
                <a:lnTo>
                  <a:pt x="17351" y="14954"/>
                </a:lnTo>
                <a:cubicBezTo>
                  <a:pt x="17351" y="15126"/>
                  <a:pt x="17294" y="15263"/>
                  <a:pt x="17224" y="15263"/>
                </a:cubicBezTo>
                <a:lnTo>
                  <a:pt x="17101" y="15263"/>
                </a:lnTo>
                <a:cubicBezTo>
                  <a:pt x="17031" y="15263"/>
                  <a:pt x="16974" y="15126"/>
                  <a:pt x="16974" y="14954"/>
                </a:cubicBezTo>
                <a:lnTo>
                  <a:pt x="16974" y="14315"/>
                </a:lnTo>
                <a:cubicBezTo>
                  <a:pt x="16974" y="14143"/>
                  <a:pt x="17031" y="14002"/>
                  <a:pt x="17101" y="14002"/>
                </a:cubicBezTo>
                <a:close/>
                <a:moveTo>
                  <a:pt x="17801" y="14002"/>
                </a:moveTo>
                <a:lnTo>
                  <a:pt x="17925" y="14002"/>
                </a:lnTo>
                <a:cubicBezTo>
                  <a:pt x="17994" y="14002"/>
                  <a:pt x="18051" y="14143"/>
                  <a:pt x="18051" y="14315"/>
                </a:cubicBezTo>
                <a:lnTo>
                  <a:pt x="18051" y="14954"/>
                </a:lnTo>
                <a:cubicBezTo>
                  <a:pt x="18051" y="15126"/>
                  <a:pt x="17994" y="15263"/>
                  <a:pt x="17925" y="15263"/>
                </a:cubicBezTo>
                <a:lnTo>
                  <a:pt x="17801" y="15263"/>
                </a:lnTo>
                <a:cubicBezTo>
                  <a:pt x="17732" y="15263"/>
                  <a:pt x="17675" y="15126"/>
                  <a:pt x="17675" y="14954"/>
                </a:cubicBezTo>
                <a:lnTo>
                  <a:pt x="17675" y="14315"/>
                </a:lnTo>
                <a:cubicBezTo>
                  <a:pt x="17675" y="14143"/>
                  <a:pt x="17732" y="14002"/>
                  <a:pt x="17801" y="14002"/>
                </a:cubicBez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sp>
        <p:nvSpPr>
          <p:cNvPr id="7" name="Compact Car">
            <a:extLst>
              <a:ext uri="{FF2B5EF4-FFF2-40B4-BE49-F238E27FC236}">
                <a16:creationId xmlns:a16="http://schemas.microsoft.com/office/drawing/2014/main" id="{E55755F9-CD6B-CDF2-A9EE-4CD29476F7AB}"/>
              </a:ext>
            </a:extLst>
          </p:cNvPr>
          <p:cNvSpPr/>
          <p:nvPr/>
        </p:nvSpPr>
        <p:spPr>
          <a:xfrm>
            <a:off x="7663797" y="1830280"/>
            <a:ext cx="833793" cy="374103"/>
          </a:xfrm>
          <a:custGeom>
            <a:avLst/>
            <a:gdLst/>
            <a:ahLst/>
            <a:cxnLst>
              <a:cxn ang="0">
                <a:pos x="wd2" y="hd2"/>
              </a:cxn>
              <a:cxn ang="5400000">
                <a:pos x="wd2" y="hd2"/>
              </a:cxn>
              <a:cxn ang="10800000">
                <a:pos x="wd2" y="hd2"/>
              </a:cxn>
              <a:cxn ang="16200000">
                <a:pos x="wd2" y="hd2"/>
              </a:cxn>
            </a:cxnLst>
            <a:rect l="0" t="0" r="r" b="b"/>
            <a:pathLst>
              <a:path w="19988" h="21600" extrusionOk="0">
                <a:moveTo>
                  <a:pt x="4097" y="0"/>
                </a:moveTo>
                <a:cubicBezTo>
                  <a:pt x="3843" y="0"/>
                  <a:pt x="3599" y="241"/>
                  <a:pt x="3415" y="682"/>
                </a:cubicBezTo>
                <a:cubicBezTo>
                  <a:pt x="2324" y="3293"/>
                  <a:pt x="-1335" y="12764"/>
                  <a:pt x="512" y="18236"/>
                </a:cubicBezTo>
                <a:lnTo>
                  <a:pt x="1356" y="18236"/>
                </a:lnTo>
                <a:cubicBezTo>
                  <a:pt x="1327" y="17880"/>
                  <a:pt x="1312" y="17509"/>
                  <a:pt x="1312" y="17131"/>
                </a:cubicBezTo>
                <a:cubicBezTo>
                  <a:pt x="1312" y="14122"/>
                  <a:pt x="2276" y="11687"/>
                  <a:pt x="3466" y="11687"/>
                </a:cubicBezTo>
                <a:cubicBezTo>
                  <a:pt x="4657" y="11687"/>
                  <a:pt x="5622" y="14122"/>
                  <a:pt x="5622" y="17131"/>
                </a:cubicBezTo>
                <a:cubicBezTo>
                  <a:pt x="5622" y="17509"/>
                  <a:pt x="5607" y="17880"/>
                  <a:pt x="5578" y="18236"/>
                </a:cubicBezTo>
                <a:lnTo>
                  <a:pt x="14299" y="18236"/>
                </a:lnTo>
                <a:cubicBezTo>
                  <a:pt x="14270" y="17880"/>
                  <a:pt x="14254" y="17509"/>
                  <a:pt x="14254" y="17131"/>
                </a:cubicBezTo>
                <a:cubicBezTo>
                  <a:pt x="14254" y="14122"/>
                  <a:pt x="15220" y="11687"/>
                  <a:pt x="16410" y="11687"/>
                </a:cubicBezTo>
                <a:cubicBezTo>
                  <a:pt x="17601" y="11687"/>
                  <a:pt x="18566" y="14122"/>
                  <a:pt x="18566" y="17131"/>
                </a:cubicBezTo>
                <a:cubicBezTo>
                  <a:pt x="18566" y="17509"/>
                  <a:pt x="18551" y="17880"/>
                  <a:pt x="18522" y="18236"/>
                </a:cubicBezTo>
                <a:lnTo>
                  <a:pt x="19962" y="18236"/>
                </a:lnTo>
                <a:cubicBezTo>
                  <a:pt x="19962" y="18236"/>
                  <a:pt x="20265" y="10900"/>
                  <a:pt x="18757" y="9584"/>
                </a:cubicBezTo>
                <a:cubicBezTo>
                  <a:pt x="17248" y="8268"/>
                  <a:pt x="15499" y="7049"/>
                  <a:pt x="15499" y="7049"/>
                </a:cubicBezTo>
                <a:cubicBezTo>
                  <a:pt x="15499" y="7049"/>
                  <a:pt x="12380" y="0"/>
                  <a:pt x="9528" y="0"/>
                </a:cubicBezTo>
                <a:lnTo>
                  <a:pt x="4097" y="0"/>
                </a:lnTo>
                <a:close/>
                <a:moveTo>
                  <a:pt x="4878" y="1858"/>
                </a:moveTo>
                <a:lnTo>
                  <a:pt x="6327" y="1858"/>
                </a:lnTo>
                <a:lnTo>
                  <a:pt x="5978" y="7075"/>
                </a:lnTo>
                <a:lnTo>
                  <a:pt x="3470" y="7075"/>
                </a:lnTo>
                <a:cubicBezTo>
                  <a:pt x="3315" y="7075"/>
                  <a:pt x="3228" y="6631"/>
                  <a:pt x="3320" y="6318"/>
                </a:cubicBezTo>
                <a:lnTo>
                  <a:pt x="4483" y="2361"/>
                </a:lnTo>
                <a:cubicBezTo>
                  <a:pt x="4576" y="2045"/>
                  <a:pt x="4722" y="1858"/>
                  <a:pt x="4878" y="1858"/>
                </a:cubicBezTo>
                <a:close/>
                <a:moveTo>
                  <a:pt x="7387" y="1858"/>
                </a:moveTo>
                <a:lnTo>
                  <a:pt x="9405" y="1858"/>
                </a:lnTo>
                <a:cubicBezTo>
                  <a:pt x="11385" y="1858"/>
                  <a:pt x="13886" y="7075"/>
                  <a:pt x="13886" y="7075"/>
                </a:cubicBezTo>
                <a:lnTo>
                  <a:pt x="7038" y="7075"/>
                </a:lnTo>
                <a:lnTo>
                  <a:pt x="7387" y="1858"/>
                </a:lnTo>
                <a:close/>
                <a:moveTo>
                  <a:pt x="3466" y="12667"/>
                </a:moveTo>
                <a:cubicBezTo>
                  <a:pt x="2490" y="12667"/>
                  <a:pt x="1700" y="14665"/>
                  <a:pt x="1700" y="17131"/>
                </a:cubicBezTo>
                <a:cubicBezTo>
                  <a:pt x="1700" y="19597"/>
                  <a:pt x="2490" y="21600"/>
                  <a:pt x="3466" y="21600"/>
                </a:cubicBezTo>
                <a:cubicBezTo>
                  <a:pt x="4442" y="21600"/>
                  <a:pt x="5233" y="19597"/>
                  <a:pt x="5233" y="17131"/>
                </a:cubicBezTo>
                <a:cubicBezTo>
                  <a:pt x="5233" y="14665"/>
                  <a:pt x="4442" y="12667"/>
                  <a:pt x="3466" y="12667"/>
                </a:cubicBezTo>
                <a:close/>
                <a:moveTo>
                  <a:pt x="16410" y="12667"/>
                </a:moveTo>
                <a:cubicBezTo>
                  <a:pt x="15435" y="12667"/>
                  <a:pt x="14644" y="14665"/>
                  <a:pt x="14644" y="17131"/>
                </a:cubicBezTo>
                <a:cubicBezTo>
                  <a:pt x="14644" y="19597"/>
                  <a:pt x="15435" y="21600"/>
                  <a:pt x="16410" y="21600"/>
                </a:cubicBezTo>
                <a:cubicBezTo>
                  <a:pt x="17386" y="21600"/>
                  <a:pt x="18177" y="19597"/>
                  <a:pt x="18177" y="17131"/>
                </a:cubicBezTo>
                <a:cubicBezTo>
                  <a:pt x="18177" y="14665"/>
                  <a:pt x="17386" y="12667"/>
                  <a:pt x="16410" y="12667"/>
                </a:cubicBezTo>
                <a:close/>
                <a:moveTo>
                  <a:pt x="3466" y="15033"/>
                </a:moveTo>
                <a:cubicBezTo>
                  <a:pt x="3925" y="15033"/>
                  <a:pt x="4297" y="15973"/>
                  <a:pt x="4297" y="17131"/>
                </a:cubicBezTo>
                <a:cubicBezTo>
                  <a:pt x="4297" y="18290"/>
                  <a:pt x="3925" y="19230"/>
                  <a:pt x="3466" y="19230"/>
                </a:cubicBezTo>
                <a:cubicBezTo>
                  <a:pt x="3008" y="19230"/>
                  <a:pt x="2636" y="18290"/>
                  <a:pt x="2636" y="17131"/>
                </a:cubicBezTo>
                <a:cubicBezTo>
                  <a:pt x="2636" y="15973"/>
                  <a:pt x="3008" y="15033"/>
                  <a:pt x="3466" y="15033"/>
                </a:cubicBezTo>
                <a:close/>
                <a:moveTo>
                  <a:pt x="16410" y="15033"/>
                </a:moveTo>
                <a:cubicBezTo>
                  <a:pt x="16869" y="15033"/>
                  <a:pt x="17241" y="15973"/>
                  <a:pt x="17241" y="17131"/>
                </a:cubicBezTo>
                <a:cubicBezTo>
                  <a:pt x="17241" y="18290"/>
                  <a:pt x="16869" y="19230"/>
                  <a:pt x="16410" y="19230"/>
                </a:cubicBezTo>
                <a:cubicBezTo>
                  <a:pt x="15952" y="19230"/>
                  <a:pt x="15580" y="18290"/>
                  <a:pt x="15580" y="17131"/>
                </a:cubicBezTo>
                <a:cubicBezTo>
                  <a:pt x="15580" y="15973"/>
                  <a:pt x="15952" y="15033"/>
                  <a:pt x="16410" y="15033"/>
                </a:cubicBez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sp>
        <p:nvSpPr>
          <p:cNvPr id="8" name="Box Van">
            <a:extLst>
              <a:ext uri="{FF2B5EF4-FFF2-40B4-BE49-F238E27FC236}">
                <a16:creationId xmlns:a16="http://schemas.microsoft.com/office/drawing/2014/main" id="{2C253E65-5E9F-4EA9-BE3C-52C70500669A}"/>
              </a:ext>
            </a:extLst>
          </p:cNvPr>
          <p:cNvSpPr/>
          <p:nvPr/>
        </p:nvSpPr>
        <p:spPr>
          <a:xfrm>
            <a:off x="8756791" y="1830280"/>
            <a:ext cx="589533" cy="41038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94"/>
                </a:lnTo>
                <a:lnTo>
                  <a:pt x="15310" y="15194"/>
                </a:lnTo>
                <a:lnTo>
                  <a:pt x="15310" y="1935"/>
                </a:lnTo>
                <a:cubicBezTo>
                  <a:pt x="15310" y="869"/>
                  <a:pt x="14734" y="0"/>
                  <a:pt x="14027" y="0"/>
                </a:cubicBezTo>
                <a:lnTo>
                  <a:pt x="0" y="0"/>
                </a:lnTo>
                <a:close/>
                <a:moveTo>
                  <a:pt x="15742" y="6330"/>
                </a:moveTo>
                <a:lnTo>
                  <a:pt x="15742" y="17805"/>
                </a:lnTo>
                <a:lnTo>
                  <a:pt x="16223" y="17805"/>
                </a:lnTo>
                <a:cubicBezTo>
                  <a:pt x="16472" y="16218"/>
                  <a:pt x="17416" y="15031"/>
                  <a:pt x="18550" y="15031"/>
                </a:cubicBezTo>
                <a:cubicBezTo>
                  <a:pt x="19683" y="15031"/>
                  <a:pt x="20624" y="16210"/>
                  <a:pt x="20878" y="17805"/>
                </a:cubicBezTo>
                <a:lnTo>
                  <a:pt x="21126" y="17805"/>
                </a:lnTo>
                <a:cubicBezTo>
                  <a:pt x="21385" y="17805"/>
                  <a:pt x="21600" y="17490"/>
                  <a:pt x="21600" y="17091"/>
                </a:cubicBezTo>
                <a:lnTo>
                  <a:pt x="21600" y="12704"/>
                </a:lnTo>
                <a:cubicBezTo>
                  <a:pt x="21595" y="12476"/>
                  <a:pt x="21563" y="12249"/>
                  <a:pt x="21499" y="12037"/>
                </a:cubicBezTo>
                <a:lnTo>
                  <a:pt x="19953" y="7129"/>
                </a:lnTo>
                <a:cubicBezTo>
                  <a:pt x="19802" y="6640"/>
                  <a:pt x="19473" y="6330"/>
                  <a:pt x="19117" y="6330"/>
                </a:cubicBezTo>
                <a:lnTo>
                  <a:pt x="15742" y="6330"/>
                </a:lnTo>
                <a:close/>
                <a:moveTo>
                  <a:pt x="16844" y="7602"/>
                </a:moveTo>
                <a:lnTo>
                  <a:pt x="18885" y="7602"/>
                </a:lnTo>
                <a:cubicBezTo>
                  <a:pt x="19064" y="7602"/>
                  <a:pt x="19225" y="7754"/>
                  <a:pt x="19306" y="7999"/>
                </a:cubicBezTo>
                <a:lnTo>
                  <a:pt x="20483" y="11679"/>
                </a:lnTo>
                <a:cubicBezTo>
                  <a:pt x="20553" y="11874"/>
                  <a:pt x="20450" y="12119"/>
                  <a:pt x="20299" y="12119"/>
                </a:cubicBezTo>
                <a:lnTo>
                  <a:pt x="19560" y="12119"/>
                </a:lnTo>
                <a:cubicBezTo>
                  <a:pt x="19339" y="12119"/>
                  <a:pt x="19263" y="11947"/>
                  <a:pt x="19128" y="11686"/>
                </a:cubicBezTo>
                <a:cubicBezTo>
                  <a:pt x="18988" y="11426"/>
                  <a:pt x="18582" y="10580"/>
                  <a:pt x="18167" y="10580"/>
                </a:cubicBezTo>
                <a:lnTo>
                  <a:pt x="16829" y="10580"/>
                </a:lnTo>
                <a:cubicBezTo>
                  <a:pt x="16683" y="10580"/>
                  <a:pt x="16564" y="10400"/>
                  <a:pt x="16564" y="10181"/>
                </a:cubicBezTo>
                <a:lnTo>
                  <a:pt x="16564" y="8024"/>
                </a:lnTo>
                <a:cubicBezTo>
                  <a:pt x="16564" y="7788"/>
                  <a:pt x="16687" y="7602"/>
                  <a:pt x="16844" y="7602"/>
                </a:cubicBezTo>
                <a:close/>
                <a:moveTo>
                  <a:pt x="5060" y="15674"/>
                </a:moveTo>
                <a:cubicBezTo>
                  <a:pt x="3974" y="15674"/>
                  <a:pt x="3094" y="17001"/>
                  <a:pt x="3094" y="18637"/>
                </a:cubicBezTo>
                <a:cubicBezTo>
                  <a:pt x="3094" y="20273"/>
                  <a:pt x="3974" y="21600"/>
                  <a:pt x="5060" y="21600"/>
                </a:cubicBezTo>
                <a:cubicBezTo>
                  <a:pt x="6145" y="21600"/>
                  <a:pt x="7023" y="20273"/>
                  <a:pt x="7023" y="18637"/>
                </a:cubicBezTo>
                <a:cubicBezTo>
                  <a:pt x="7023" y="17001"/>
                  <a:pt x="6145" y="15674"/>
                  <a:pt x="5060" y="15674"/>
                </a:cubicBezTo>
                <a:close/>
                <a:moveTo>
                  <a:pt x="18545" y="15674"/>
                </a:moveTo>
                <a:cubicBezTo>
                  <a:pt x="17459" y="15674"/>
                  <a:pt x="16579" y="17001"/>
                  <a:pt x="16579" y="18637"/>
                </a:cubicBezTo>
                <a:cubicBezTo>
                  <a:pt x="16579" y="20273"/>
                  <a:pt x="17459" y="21600"/>
                  <a:pt x="18545" y="21600"/>
                </a:cubicBezTo>
                <a:cubicBezTo>
                  <a:pt x="19630" y="21600"/>
                  <a:pt x="20510" y="20273"/>
                  <a:pt x="20510" y="18637"/>
                </a:cubicBezTo>
                <a:cubicBezTo>
                  <a:pt x="20510" y="17001"/>
                  <a:pt x="19630" y="15674"/>
                  <a:pt x="18545" y="15674"/>
                </a:cubicBezTo>
                <a:close/>
                <a:moveTo>
                  <a:pt x="2084" y="15885"/>
                </a:moveTo>
                <a:lnTo>
                  <a:pt x="1771" y="18848"/>
                </a:lnTo>
                <a:lnTo>
                  <a:pt x="1604" y="20402"/>
                </a:lnTo>
                <a:lnTo>
                  <a:pt x="2456" y="20402"/>
                </a:lnTo>
                <a:lnTo>
                  <a:pt x="2716" y="17968"/>
                </a:lnTo>
                <a:cubicBezTo>
                  <a:pt x="2819" y="17114"/>
                  <a:pt x="3115" y="16398"/>
                  <a:pt x="3514" y="15885"/>
                </a:cubicBezTo>
                <a:lnTo>
                  <a:pt x="2959" y="15885"/>
                </a:lnTo>
                <a:lnTo>
                  <a:pt x="2084" y="15885"/>
                </a:lnTo>
                <a:close/>
                <a:moveTo>
                  <a:pt x="6603" y="15885"/>
                </a:moveTo>
                <a:cubicBezTo>
                  <a:pt x="7122" y="16544"/>
                  <a:pt x="7439" y="17521"/>
                  <a:pt x="7450" y="18571"/>
                </a:cubicBezTo>
                <a:lnTo>
                  <a:pt x="15310" y="18571"/>
                </a:lnTo>
                <a:lnTo>
                  <a:pt x="15310" y="15885"/>
                </a:lnTo>
                <a:lnTo>
                  <a:pt x="6603" y="15885"/>
                </a:lnTo>
                <a:close/>
                <a:moveTo>
                  <a:pt x="5060" y="17236"/>
                </a:moveTo>
                <a:cubicBezTo>
                  <a:pt x="5573" y="17236"/>
                  <a:pt x="5982" y="17856"/>
                  <a:pt x="5982" y="18629"/>
                </a:cubicBezTo>
                <a:cubicBezTo>
                  <a:pt x="5982" y="19403"/>
                  <a:pt x="5573" y="20021"/>
                  <a:pt x="5060" y="20021"/>
                </a:cubicBezTo>
                <a:cubicBezTo>
                  <a:pt x="4552" y="20021"/>
                  <a:pt x="4135" y="19403"/>
                  <a:pt x="4135" y="18629"/>
                </a:cubicBezTo>
                <a:cubicBezTo>
                  <a:pt x="4135" y="17856"/>
                  <a:pt x="4547" y="17236"/>
                  <a:pt x="5060" y="17236"/>
                </a:cubicBezTo>
                <a:close/>
                <a:moveTo>
                  <a:pt x="18545" y="17236"/>
                </a:moveTo>
                <a:cubicBezTo>
                  <a:pt x="19058" y="17236"/>
                  <a:pt x="19467" y="17856"/>
                  <a:pt x="19467" y="18629"/>
                </a:cubicBezTo>
                <a:cubicBezTo>
                  <a:pt x="19467" y="19403"/>
                  <a:pt x="19058" y="20021"/>
                  <a:pt x="18545" y="20021"/>
                </a:cubicBezTo>
                <a:cubicBezTo>
                  <a:pt x="18037" y="20021"/>
                  <a:pt x="17622" y="19403"/>
                  <a:pt x="17622" y="18629"/>
                </a:cubicBezTo>
                <a:cubicBezTo>
                  <a:pt x="17622" y="17856"/>
                  <a:pt x="18032" y="17236"/>
                  <a:pt x="18545" y="17236"/>
                </a:cubicBez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sp>
        <p:nvSpPr>
          <p:cNvPr id="9" name="Articulated Lorry">
            <a:extLst>
              <a:ext uri="{FF2B5EF4-FFF2-40B4-BE49-F238E27FC236}">
                <a16:creationId xmlns:a16="http://schemas.microsoft.com/office/drawing/2014/main" id="{AEAD85C2-CCE8-8939-D306-FD2616155BFC}"/>
              </a:ext>
            </a:extLst>
          </p:cNvPr>
          <p:cNvSpPr/>
          <p:nvPr/>
        </p:nvSpPr>
        <p:spPr>
          <a:xfrm>
            <a:off x="9605526" y="1970505"/>
            <a:ext cx="1165672" cy="39850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762"/>
                </a:lnTo>
                <a:lnTo>
                  <a:pt x="14585" y="15762"/>
                </a:lnTo>
                <a:lnTo>
                  <a:pt x="14585" y="0"/>
                </a:lnTo>
                <a:lnTo>
                  <a:pt x="0" y="0"/>
                </a:lnTo>
                <a:close/>
                <a:moveTo>
                  <a:pt x="15530" y="2020"/>
                </a:moveTo>
                <a:cubicBezTo>
                  <a:pt x="15390" y="2020"/>
                  <a:pt x="15282" y="2372"/>
                  <a:pt x="15282" y="2787"/>
                </a:cubicBezTo>
                <a:lnTo>
                  <a:pt x="15282" y="7029"/>
                </a:lnTo>
                <a:lnTo>
                  <a:pt x="18755" y="7029"/>
                </a:lnTo>
                <a:cubicBezTo>
                  <a:pt x="18917" y="7046"/>
                  <a:pt x="18927" y="6515"/>
                  <a:pt x="18819" y="6117"/>
                </a:cubicBezTo>
                <a:cubicBezTo>
                  <a:pt x="18527" y="5073"/>
                  <a:pt x="16891" y="2020"/>
                  <a:pt x="15530" y="2020"/>
                </a:cubicBezTo>
                <a:close/>
                <a:moveTo>
                  <a:pt x="15282" y="7640"/>
                </a:moveTo>
                <a:lnTo>
                  <a:pt x="15282" y="16311"/>
                </a:lnTo>
                <a:lnTo>
                  <a:pt x="14786" y="16311"/>
                </a:lnTo>
                <a:cubicBezTo>
                  <a:pt x="15067" y="16892"/>
                  <a:pt x="15250" y="17868"/>
                  <a:pt x="15250" y="18979"/>
                </a:cubicBezTo>
                <a:cubicBezTo>
                  <a:pt x="15250" y="19078"/>
                  <a:pt x="15250" y="19160"/>
                  <a:pt x="15245" y="19243"/>
                </a:cubicBezTo>
                <a:lnTo>
                  <a:pt x="18399" y="19243"/>
                </a:lnTo>
                <a:lnTo>
                  <a:pt x="18750" y="19243"/>
                </a:lnTo>
                <a:cubicBezTo>
                  <a:pt x="18750" y="19160"/>
                  <a:pt x="18743" y="19062"/>
                  <a:pt x="18743" y="18979"/>
                </a:cubicBezTo>
                <a:cubicBezTo>
                  <a:pt x="18743" y="17205"/>
                  <a:pt x="19213" y="15762"/>
                  <a:pt x="19791" y="15762"/>
                </a:cubicBezTo>
                <a:cubicBezTo>
                  <a:pt x="20369" y="15762"/>
                  <a:pt x="20839" y="17205"/>
                  <a:pt x="20839" y="18979"/>
                </a:cubicBezTo>
                <a:cubicBezTo>
                  <a:pt x="20839" y="19078"/>
                  <a:pt x="20839" y="19160"/>
                  <a:pt x="20834" y="19243"/>
                </a:cubicBezTo>
                <a:lnTo>
                  <a:pt x="20969" y="19243"/>
                </a:lnTo>
                <a:lnTo>
                  <a:pt x="21389" y="19243"/>
                </a:lnTo>
                <a:lnTo>
                  <a:pt x="21423" y="19243"/>
                </a:lnTo>
                <a:cubicBezTo>
                  <a:pt x="21520" y="19243"/>
                  <a:pt x="21600" y="18998"/>
                  <a:pt x="21600" y="18699"/>
                </a:cubicBezTo>
                <a:lnTo>
                  <a:pt x="21600" y="16327"/>
                </a:lnTo>
                <a:cubicBezTo>
                  <a:pt x="21600" y="16045"/>
                  <a:pt x="21520" y="15814"/>
                  <a:pt x="21423" y="15814"/>
                </a:cubicBezTo>
                <a:lnTo>
                  <a:pt x="21389" y="15814"/>
                </a:lnTo>
                <a:lnTo>
                  <a:pt x="21389" y="13395"/>
                </a:lnTo>
                <a:cubicBezTo>
                  <a:pt x="21389" y="13163"/>
                  <a:pt x="21336" y="12978"/>
                  <a:pt x="21266" y="12944"/>
                </a:cubicBezTo>
                <a:lnTo>
                  <a:pt x="19354" y="11287"/>
                </a:lnTo>
                <a:lnTo>
                  <a:pt x="18792" y="8008"/>
                </a:lnTo>
                <a:cubicBezTo>
                  <a:pt x="18754" y="7793"/>
                  <a:pt x="18679" y="7640"/>
                  <a:pt x="18598" y="7640"/>
                </a:cubicBezTo>
                <a:lnTo>
                  <a:pt x="16924" y="7640"/>
                </a:lnTo>
                <a:lnTo>
                  <a:pt x="16924" y="16311"/>
                </a:lnTo>
                <a:lnTo>
                  <a:pt x="16708" y="16311"/>
                </a:lnTo>
                <a:lnTo>
                  <a:pt x="16708" y="7640"/>
                </a:lnTo>
                <a:lnTo>
                  <a:pt x="15282" y="7640"/>
                </a:lnTo>
                <a:close/>
                <a:moveTo>
                  <a:pt x="17518" y="8505"/>
                </a:moveTo>
                <a:lnTo>
                  <a:pt x="18426" y="8505"/>
                </a:lnTo>
                <a:cubicBezTo>
                  <a:pt x="18474" y="8505"/>
                  <a:pt x="18518" y="8585"/>
                  <a:pt x="18534" y="8718"/>
                </a:cubicBezTo>
                <a:lnTo>
                  <a:pt x="18804" y="10660"/>
                </a:lnTo>
                <a:cubicBezTo>
                  <a:pt x="18842" y="10909"/>
                  <a:pt x="18787" y="11173"/>
                  <a:pt x="18701" y="11173"/>
                </a:cubicBezTo>
                <a:lnTo>
                  <a:pt x="17518" y="11173"/>
                </a:lnTo>
                <a:cubicBezTo>
                  <a:pt x="17453" y="11173"/>
                  <a:pt x="17400" y="11004"/>
                  <a:pt x="17400" y="10805"/>
                </a:cubicBezTo>
                <a:lnTo>
                  <a:pt x="17400" y="8868"/>
                </a:lnTo>
                <a:cubicBezTo>
                  <a:pt x="17400" y="8669"/>
                  <a:pt x="17453" y="8505"/>
                  <a:pt x="17518" y="8505"/>
                </a:cubicBezTo>
                <a:close/>
                <a:moveTo>
                  <a:pt x="10633" y="16327"/>
                </a:moveTo>
                <a:lnTo>
                  <a:pt x="10503" y="19259"/>
                </a:lnTo>
                <a:lnTo>
                  <a:pt x="11271" y="19259"/>
                </a:lnTo>
                <a:cubicBezTo>
                  <a:pt x="11271" y="19176"/>
                  <a:pt x="11264" y="19077"/>
                  <a:pt x="11264" y="18995"/>
                </a:cubicBezTo>
                <a:cubicBezTo>
                  <a:pt x="11264" y="17884"/>
                  <a:pt x="11448" y="16891"/>
                  <a:pt x="11723" y="16327"/>
                </a:cubicBezTo>
                <a:lnTo>
                  <a:pt x="10633" y="16327"/>
                </a:lnTo>
                <a:close/>
                <a:moveTo>
                  <a:pt x="12896" y="16327"/>
                </a:moveTo>
                <a:cubicBezTo>
                  <a:pt x="13047" y="16642"/>
                  <a:pt x="13171" y="17088"/>
                  <a:pt x="13252" y="17586"/>
                </a:cubicBezTo>
                <a:cubicBezTo>
                  <a:pt x="13333" y="17072"/>
                  <a:pt x="13457" y="16642"/>
                  <a:pt x="13608" y="16327"/>
                </a:cubicBezTo>
                <a:lnTo>
                  <a:pt x="12896" y="16327"/>
                </a:lnTo>
                <a:close/>
                <a:moveTo>
                  <a:pt x="2285" y="16394"/>
                </a:moveTo>
                <a:cubicBezTo>
                  <a:pt x="1815" y="16394"/>
                  <a:pt x="1436" y="17552"/>
                  <a:pt x="1436" y="18995"/>
                </a:cubicBezTo>
                <a:cubicBezTo>
                  <a:pt x="1436" y="20437"/>
                  <a:pt x="1815" y="21600"/>
                  <a:pt x="2285" y="21600"/>
                </a:cubicBezTo>
                <a:cubicBezTo>
                  <a:pt x="2755" y="21600"/>
                  <a:pt x="3132" y="20437"/>
                  <a:pt x="3132" y="18995"/>
                </a:cubicBezTo>
                <a:cubicBezTo>
                  <a:pt x="3127" y="17552"/>
                  <a:pt x="2749" y="16394"/>
                  <a:pt x="2285" y="16394"/>
                </a:cubicBezTo>
                <a:close/>
                <a:moveTo>
                  <a:pt x="4170" y="16394"/>
                </a:moveTo>
                <a:cubicBezTo>
                  <a:pt x="3700" y="16394"/>
                  <a:pt x="3321" y="17552"/>
                  <a:pt x="3321" y="18995"/>
                </a:cubicBezTo>
                <a:cubicBezTo>
                  <a:pt x="3321" y="20437"/>
                  <a:pt x="3700" y="21600"/>
                  <a:pt x="4170" y="21600"/>
                </a:cubicBezTo>
                <a:cubicBezTo>
                  <a:pt x="4640" y="21600"/>
                  <a:pt x="5017" y="20437"/>
                  <a:pt x="5017" y="18995"/>
                </a:cubicBezTo>
                <a:cubicBezTo>
                  <a:pt x="5017" y="17552"/>
                  <a:pt x="4634" y="16394"/>
                  <a:pt x="4170" y="16394"/>
                </a:cubicBezTo>
                <a:close/>
                <a:moveTo>
                  <a:pt x="12312" y="16394"/>
                </a:moveTo>
                <a:cubicBezTo>
                  <a:pt x="11842" y="16394"/>
                  <a:pt x="11465" y="17552"/>
                  <a:pt x="11465" y="18995"/>
                </a:cubicBezTo>
                <a:cubicBezTo>
                  <a:pt x="11465" y="20437"/>
                  <a:pt x="11842" y="21600"/>
                  <a:pt x="12312" y="21600"/>
                </a:cubicBezTo>
                <a:cubicBezTo>
                  <a:pt x="12782" y="21600"/>
                  <a:pt x="13161" y="20437"/>
                  <a:pt x="13161" y="18995"/>
                </a:cubicBezTo>
                <a:cubicBezTo>
                  <a:pt x="13161" y="17552"/>
                  <a:pt x="12776" y="16394"/>
                  <a:pt x="12312" y="16394"/>
                </a:cubicBezTo>
                <a:close/>
                <a:moveTo>
                  <a:pt x="14197" y="16394"/>
                </a:moveTo>
                <a:cubicBezTo>
                  <a:pt x="13727" y="16394"/>
                  <a:pt x="13350" y="17552"/>
                  <a:pt x="13350" y="18995"/>
                </a:cubicBezTo>
                <a:cubicBezTo>
                  <a:pt x="13350" y="20437"/>
                  <a:pt x="13727" y="21600"/>
                  <a:pt x="14197" y="21600"/>
                </a:cubicBezTo>
                <a:cubicBezTo>
                  <a:pt x="14667" y="21600"/>
                  <a:pt x="15044" y="20437"/>
                  <a:pt x="15044" y="18995"/>
                </a:cubicBezTo>
                <a:cubicBezTo>
                  <a:pt x="15044" y="17552"/>
                  <a:pt x="14661" y="16394"/>
                  <a:pt x="14197" y="16394"/>
                </a:cubicBezTo>
                <a:close/>
                <a:moveTo>
                  <a:pt x="19791" y="16394"/>
                </a:moveTo>
                <a:cubicBezTo>
                  <a:pt x="19321" y="16394"/>
                  <a:pt x="18944" y="17552"/>
                  <a:pt x="18944" y="18995"/>
                </a:cubicBezTo>
                <a:cubicBezTo>
                  <a:pt x="18944" y="20437"/>
                  <a:pt x="19321" y="21600"/>
                  <a:pt x="19791" y="21600"/>
                </a:cubicBezTo>
                <a:cubicBezTo>
                  <a:pt x="20261" y="21600"/>
                  <a:pt x="20640" y="20437"/>
                  <a:pt x="20640" y="18995"/>
                </a:cubicBezTo>
                <a:cubicBezTo>
                  <a:pt x="20640" y="17552"/>
                  <a:pt x="20255" y="16394"/>
                  <a:pt x="19791" y="16394"/>
                </a:cubicBezTo>
                <a:close/>
                <a:moveTo>
                  <a:pt x="2285" y="17751"/>
                </a:moveTo>
                <a:cubicBezTo>
                  <a:pt x="2506" y="17751"/>
                  <a:pt x="2685" y="18299"/>
                  <a:pt x="2685" y="18979"/>
                </a:cubicBezTo>
                <a:cubicBezTo>
                  <a:pt x="2679" y="19659"/>
                  <a:pt x="2501" y="20207"/>
                  <a:pt x="2285" y="20207"/>
                </a:cubicBezTo>
                <a:cubicBezTo>
                  <a:pt x="2063" y="20207"/>
                  <a:pt x="1885" y="19659"/>
                  <a:pt x="1885" y="18979"/>
                </a:cubicBezTo>
                <a:cubicBezTo>
                  <a:pt x="1885" y="18299"/>
                  <a:pt x="2063" y="17751"/>
                  <a:pt x="2285" y="17751"/>
                </a:cubicBezTo>
                <a:close/>
                <a:moveTo>
                  <a:pt x="4170" y="17751"/>
                </a:moveTo>
                <a:cubicBezTo>
                  <a:pt x="4391" y="17751"/>
                  <a:pt x="4568" y="18299"/>
                  <a:pt x="4568" y="18979"/>
                </a:cubicBezTo>
                <a:cubicBezTo>
                  <a:pt x="4563" y="19659"/>
                  <a:pt x="4386" y="20207"/>
                  <a:pt x="4170" y="20207"/>
                </a:cubicBezTo>
                <a:cubicBezTo>
                  <a:pt x="3948" y="20207"/>
                  <a:pt x="3770" y="19659"/>
                  <a:pt x="3770" y="18979"/>
                </a:cubicBezTo>
                <a:cubicBezTo>
                  <a:pt x="3770" y="18299"/>
                  <a:pt x="3948" y="17751"/>
                  <a:pt x="4170" y="17751"/>
                </a:cubicBezTo>
                <a:close/>
                <a:moveTo>
                  <a:pt x="12312" y="17751"/>
                </a:moveTo>
                <a:cubicBezTo>
                  <a:pt x="12533" y="17751"/>
                  <a:pt x="12712" y="18299"/>
                  <a:pt x="12712" y="18979"/>
                </a:cubicBezTo>
                <a:cubicBezTo>
                  <a:pt x="12707" y="19659"/>
                  <a:pt x="12528" y="20207"/>
                  <a:pt x="12312" y="20207"/>
                </a:cubicBezTo>
                <a:cubicBezTo>
                  <a:pt x="12091" y="20207"/>
                  <a:pt x="11912" y="19659"/>
                  <a:pt x="11912" y="18979"/>
                </a:cubicBezTo>
                <a:cubicBezTo>
                  <a:pt x="11912" y="18299"/>
                  <a:pt x="12091" y="17751"/>
                  <a:pt x="12312" y="17751"/>
                </a:cubicBezTo>
                <a:close/>
                <a:moveTo>
                  <a:pt x="14197" y="17751"/>
                </a:moveTo>
                <a:cubicBezTo>
                  <a:pt x="14418" y="17751"/>
                  <a:pt x="14597" y="18299"/>
                  <a:pt x="14597" y="18979"/>
                </a:cubicBezTo>
                <a:cubicBezTo>
                  <a:pt x="14597" y="19659"/>
                  <a:pt x="14418" y="20207"/>
                  <a:pt x="14197" y="20207"/>
                </a:cubicBezTo>
                <a:cubicBezTo>
                  <a:pt x="13976" y="20207"/>
                  <a:pt x="13797" y="19659"/>
                  <a:pt x="13797" y="18979"/>
                </a:cubicBezTo>
                <a:cubicBezTo>
                  <a:pt x="13797" y="18299"/>
                  <a:pt x="13976" y="17751"/>
                  <a:pt x="14197" y="17751"/>
                </a:cubicBezTo>
                <a:close/>
                <a:moveTo>
                  <a:pt x="19791" y="17751"/>
                </a:moveTo>
                <a:cubicBezTo>
                  <a:pt x="20012" y="17751"/>
                  <a:pt x="20191" y="18299"/>
                  <a:pt x="20191" y="18979"/>
                </a:cubicBezTo>
                <a:cubicBezTo>
                  <a:pt x="20186" y="19659"/>
                  <a:pt x="20007" y="20207"/>
                  <a:pt x="19791" y="20207"/>
                </a:cubicBezTo>
                <a:cubicBezTo>
                  <a:pt x="19570" y="20207"/>
                  <a:pt x="19391" y="19659"/>
                  <a:pt x="19391" y="18979"/>
                </a:cubicBezTo>
                <a:cubicBezTo>
                  <a:pt x="19391" y="18299"/>
                  <a:pt x="19570" y="17751"/>
                  <a:pt x="19791" y="17751"/>
                </a:cubicBez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sp>
        <p:nvSpPr>
          <p:cNvPr id="10" name="Bullet Engine">
            <a:extLst>
              <a:ext uri="{FF2B5EF4-FFF2-40B4-BE49-F238E27FC236}">
                <a16:creationId xmlns:a16="http://schemas.microsoft.com/office/drawing/2014/main" id="{C7A77511-D9AB-A92C-7738-12F534C223C6}"/>
              </a:ext>
            </a:extLst>
          </p:cNvPr>
          <p:cNvSpPr/>
          <p:nvPr/>
        </p:nvSpPr>
        <p:spPr>
          <a:xfrm>
            <a:off x="7410253" y="3149684"/>
            <a:ext cx="1454667" cy="322276"/>
          </a:xfrm>
          <a:custGeom>
            <a:avLst/>
            <a:gdLst/>
            <a:ahLst/>
            <a:cxnLst>
              <a:cxn ang="0">
                <a:pos x="wd2" y="hd2"/>
              </a:cxn>
              <a:cxn ang="5400000">
                <a:pos x="wd2" y="hd2"/>
              </a:cxn>
              <a:cxn ang="10800000">
                <a:pos x="wd2" y="hd2"/>
              </a:cxn>
              <a:cxn ang="16200000">
                <a:pos x="wd2" y="hd2"/>
              </a:cxn>
            </a:cxnLst>
            <a:rect l="0" t="0" r="r" b="b"/>
            <a:pathLst>
              <a:path w="21415" h="21417" extrusionOk="0">
                <a:moveTo>
                  <a:pt x="422" y="0"/>
                </a:moveTo>
                <a:cubicBezTo>
                  <a:pt x="186" y="0"/>
                  <a:pt x="0" y="915"/>
                  <a:pt x="0" y="2008"/>
                </a:cubicBezTo>
                <a:lnTo>
                  <a:pt x="0" y="12618"/>
                </a:lnTo>
                <a:cubicBezTo>
                  <a:pt x="0" y="12774"/>
                  <a:pt x="22" y="12878"/>
                  <a:pt x="55" y="12878"/>
                </a:cubicBezTo>
                <a:lnTo>
                  <a:pt x="20276" y="12878"/>
                </a:lnTo>
                <a:cubicBezTo>
                  <a:pt x="20309" y="12878"/>
                  <a:pt x="20321" y="12696"/>
                  <a:pt x="20294" y="12618"/>
                </a:cubicBezTo>
                <a:lnTo>
                  <a:pt x="18629" y="7805"/>
                </a:lnTo>
                <a:cubicBezTo>
                  <a:pt x="16893" y="2706"/>
                  <a:pt x="14890" y="0"/>
                  <a:pt x="12847" y="0"/>
                </a:cubicBezTo>
                <a:lnTo>
                  <a:pt x="422" y="0"/>
                </a:lnTo>
                <a:close/>
                <a:moveTo>
                  <a:pt x="14934" y="3593"/>
                </a:moveTo>
                <a:lnTo>
                  <a:pt x="16080" y="3593"/>
                </a:lnTo>
                <a:cubicBezTo>
                  <a:pt x="16190" y="3593"/>
                  <a:pt x="16307" y="3672"/>
                  <a:pt x="16416" y="3854"/>
                </a:cubicBezTo>
                <a:cubicBezTo>
                  <a:pt x="16905" y="4660"/>
                  <a:pt x="17377" y="5620"/>
                  <a:pt x="17832" y="6764"/>
                </a:cubicBezTo>
                <a:cubicBezTo>
                  <a:pt x="17865" y="6842"/>
                  <a:pt x="17855" y="7081"/>
                  <a:pt x="17817" y="7081"/>
                </a:cubicBezTo>
                <a:lnTo>
                  <a:pt x="14934" y="7081"/>
                </a:lnTo>
                <a:cubicBezTo>
                  <a:pt x="14840" y="7081"/>
                  <a:pt x="14769" y="6743"/>
                  <a:pt x="14769" y="6301"/>
                </a:cubicBezTo>
                <a:lnTo>
                  <a:pt x="14769" y="4374"/>
                </a:lnTo>
                <a:cubicBezTo>
                  <a:pt x="14769" y="3932"/>
                  <a:pt x="14840" y="3593"/>
                  <a:pt x="14934" y="3593"/>
                </a:cubicBezTo>
                <a:close/>
                <a:moveTo>
                  <a:pt x="1306" y="6407"/>
                </a:moveTo>
                <a:lnTo>
                  <a:pt x="1900" y="6407"/>
                </a:lnTo>
                <a:cubicBezTo>
                  <a:pt x="1993" y="6406"/>
                  <a:pt x="2065" y="6745"/>
                  <a:pt x="2065" y="7187"/>
                </a:cubicBezTo>
                <a:lnTo>
                  <a:pt x="2065" y="9992"/>
                </a:lnTo>
                <a:cubicBezTo>
                  <a:pt x="2065" y="10434"/>
                  <a:pt x="1993" y="10772"/>
                  <a:pt x="1900" y="10772"/>
                </a:cubicBezTo>
                <a:lnTo>
                  <a:pt x="1313" y="10772"/>
                </a:lnTo>
                <a:cubicBezTo>
                  <a:pt x="1220" y="10772"/>
                  <a:pt x="1148" y="10434"/>
                  <a:pt x="1148" y="9992"/>
                </a:cubicBezTo>
                <a:lnTo>
                  <a:pt x="1141" y="9992"/>
                </a:lnTo>
                <a:lnTo>
                  <a:pt x="1141" y="7187"/>
                </a:lnTo>
                <a:cubicBezTo>
                  <a:pt x="1141" y="6745"/>
                  <a:pt x="1213" y="6407"/>
                  <a:pt x="1306" y="6407"/>
                </a:cubicBezTo>
                <a:close/>
                <a:moveTo>
                  <a:pt x="2933" y="6407"/>
                </a:moveTo>
                <a:lnTo>
                  <a:pt x="3525" y="6407"/>
                </a:lnTo>
                <a:cubicBezTo>
                  <a:pt x="3619" y="6406"/>
                  <a:pt x="3690" y="6745"/>
                  <a:pt x="3690" y="7187"/>
                </a:cubicBezTo>
                <a:lnTo>
                  <a:pt x="3690" y="9992"/>
                </a:lnTo>
                <a:cubicBezTo>
                  <a:pt x="3690" y="10434"/>
                  <a:pt x="3619" y="10772"/>
                  <a:pt x="3525" y="10772"/>
                </a:cubicBezTo>
                <a:lnTo>
                  <a:pt x="2933" y="10772"/>
                </a:lnTo>
                <a:cubicBezTo>
                  <a:pt x="2840" y="10772"/>
                  <a:pt x="2768" y="10434"/>
                  <a:pt x="2768" y="9992"/>
                </a:cubicBezTo>
                <a:lnTo>
                  <a:pt x="2768" y="7187"/>
                </a:lnTo>
                <a:cubicBezTo>
                  <a:pt x="2768" y="6745"/>
                  <a:pt x="2840" y="6407"/>
                  <a:pt x="2933" y="6407"/>
                </a:cubicBezTo>
                <a:close/>
                <a:moveTo>
                  <a:pt x="4558" y="6407"/>
                </a:moveTo>
                <a:lnTo>
                  <a:pt x="5151" y="6407"/>
                </a:lnTo>
                <a:cubicBezTo>
                  <a:pt x="5244" y="6406"/>
                  <a:pt x="5315" y="6745"/>
                  <a:pt x="5315" y="7187"/>
                </a:cubicBezTo>
                <a:lnTo>
                  <a:pt x="5315" y="9992"/>
                </a:lnTo>
                <a:cubicBezTo>
                  <a:pt x="5315" y="10434"/>
                  <a:pt x="5244" y="10772"/>
                  <a:pt x="5151" y="10772"/>
                </a:cubicBezTo>
                <a:lnTo>
                  <a:pt x="4558" y="10772"/>
                </a:lnTo>
                <a:cubicBezTo>
                  <a:pt x="4465" y="10772"/>
                  <a:pt x="4394" y="10434"/>
                  <a:pt x="4394" y="9992"/>
                </a:cubicBezTo>
                <a:lnTo>
                  <a:pt x="4394" y="7187"/>
                </a:lnTo>
                <a:cubicBezTo>
                  <a:pt x="4394" y="6745"/>
                  <a:pt x="4465" y="6407"/>
                  <a:pt x="4558" y="6407"/>
                </a:cubicBezTo>
                <a:close/>
                <a:moveTo>
                  <a:pt x="6184" y="6407"/>
                </a:moveTo>
                <a:lnTo>
                  <a:pt x="6778" y="6407"/>
                </a:lnTo>
                <a:cubicBezTo>
                  <a:pt x="6871" y="6406"/>
                  <a:pt x="6942" y="6745"/>
                  <a:pt x="6942" y="7187"/>
                </a:cubicBezTo>
                <a:lnTo>
                  <a:pt x="6942" y="9992"/>
                </a:lnTo>
                <a:cubicBezTo>
                  <a:pt x="6942" y="10434"/>
                  <a:pt x="6871" y="10772"/>
                  <a:pt x="6778" y="10772"/>
                </a:cubicBezTo>
                <a:lnTo>
                  <a:pt x="6184" y="10772"/>
                </a:lnTo>
                <a:cubicBezTo>
                  <a:pt x="6090" y="10772"/>
                  <a:pt x="6019" y="10434"/>
                  <a:pt x="6019" y="9992"/>
                </a:cubicBezTo>
                <a:lnTo>
                  <a:pt x="6019" y="7187"/>
                </a:lnTo>
                <a:cubicBezTo>
                  <a:pt x="6019" y="6745"/>
                  <a:pt x="6090" y="6407"/>
                  <a:pt x="6184" y="6407"/>
                </a:cubicBezTo>
                <a:close/>
                <a:moveTo>
                  <a:pt x="7804" y="6407"/>
                </a:moveTo>
                <a:lnTo>
                  <a:pt x="8398" y="6407"/>
                </a:lnTo>
                <a:cubicBezTo>
                  <a:pt x="8491" y="6406"/>
                  <a:pt x="8563" y="6745"/>
                  <a:pt x="8563" y="7187"/>
                </a:cubicBezTo>
                <a:lnTo>
                  <a:pt x="8563" y="9992"/>
                </a:lnTo>
                <a:cubicBezTo>
                  <a:pt x="8563" y="10434"/>
                  <a:pt x="8491" y="10772"/>
                  <a:pt x="8398" y="10772"/>
                </a:cubicBezTo>
                <a:lnTo>
                  <a:pt x="7804" y="10772"/>
                </a:lnTo>
                <a:cubicBezTo>
                  <a:pt x="7711" y="10772"/>
                  <a:pt x="7639" y="10434"/>
                  <a:pt x="7639" y="9992"/>
                </a:cubicBezTo>
                <a:lnTo>
                  <a:pt x="7639" y="7187"/>
                </a:lnTo>
                <a:cubicBezTo>
                  <a:pt x="7639" y="6745"/>
                  <a:pt x="7711" y="6407"/>
                  <a:pt x="7804" y="6407"/>
                </a:cubicBezTo>
                <a:close/>
                <a:moveTo>
                  <a:pt x="9429" y="6407"/>
                </a:moveTo>
                <a:lnTo>
                  <a:pt x="10023" y="6407"/>
                </a:lnTo>
                <a:cubicBezTo>
                  <a:pt x="10117" y="6406"/>
                  <a:pt x="10188" y="6745"/>
                  <a:pt x="10188" y="7187"/>
                </a:cubicBezTo>
                <a:lnTo>
                  <a:pt x="10188" y="9992"/>
                </a:lnTo>
                <a:cubicBezTo>
                  <a:pt x="10188" y="10434"/>
                  <a:pt x="10117" y="10772"/>
                  <a:pt x="10023" y="10772"/>
                </a:cubicBezTo>
                <a:lnTo>
                  <a:pt x="9429" y="10772"/>
                </a:lnTo>
                <a:cubicBezTo>
                  <a:pt x="9336" y="10772"/>
                  <a:pt x="9265" y="10434"/>
                  <a:pt x="9265" y="9992"/>
                </a:cubicBezTo>
                <a:lnTo>
                  <a:pt x="9265" y="7187"/>
                </a:lnTo>
                <a:cubicBezTo>
                  <a:pt x="9265" y="6745"/>
                  <a:pt x="9336" y="6407"/>
                  <a:pt x="9429" y="6407"/>
                </a:cubicBezTo>
                <a:close/>
                <a:moveTo>
                  <a:pt x="11055" y="6407"/>
                </a:moveTo>
                <a:lnTo>
                  <a:pt x="11649" y="6407"/>
                </a:lnTo>
                <a:cubicBezTo>
                  <a:pt x="11742" y="6406"/>
                  <a:pt x="11813" y="6745"/>
                  <a:pt x="11813" y="7187"/>
                </a:cubicBezTo>
                <a:lnTo>
                  <a:pt x="11813" y="9992"/>
                </a:lnTo>
                <a:cubicBezTo>
                  <a:pt x="11813" y="10434"/>
                  <a:pt x="11742" y="10772"/>
                  <a:pt x="11649" y="10772"/>
                </a:cubicBezTo>
                <a:lnTo>
                  <a:pt x="11055" y="10772"/>
                </a:lnTo>
                <a:cubicBezTo>
                  <a:pt x="10961" y="10772"/>
                  <a:pt x="10890" y="10434"/>
                  <a:pt x="10890" y="9992"/>
                </a:cubicBezTo>
                <a:lnTo>
                  <a:pt x="10890" y="7187"/>
                </a:lnTo>
                <a:cubicBezTo>
                  <a:pt x="10890" y="6745"/>
                  <a:pt x="10961" y="6407"/>
                  <a:pt x="11055" y="6407"/>
                </a:cubicBezTo>
                <a:close/>
                <a:moveTo>
                  <a:pt x="12675" y="6407"/>
                </a:moveTo>
                <a:lnTo>
                  <a:pt x="13269" y="6407"/>
                </a:lnTo>
                <a:cubicBezTo>
                  <a:pt x="13362" y="6406"/>
                  <a:pt x="13433" y="6745"/>
                  <a:pt x="13433" y="7187"/>
                </a:cubicBezTo>
                <a:lnTo>
                  <a:pt x="13433" y="9992"/>
                </a:lnTo>
                <a:cubicBezTo>
                  <a:pt x="13433" y="10434"/>
                  <a:pt x="13362" y="10772"/>
                  <a:pt x="13269" y="10772"/>
                </a:cubicBezTo>
                <a:lnTo>
                  <a:pt x="12675" y="10772"/>
                </a:lnTo>
                <a:cubicBezTo>
                  <a:pt x="12582" y="10772"/>
                  <a:pt x="12510" y="10434"/>
                  <a:pt x="12510" y="9992"/>
                </a:cubicBezTo>
                <a:lnTo>
                  <a:pt x="12510" y="7187"/>
                </a:lnTo>
                <a:cubicBezTo>
                  <a:pt x="12510" y="6745"/>
                  <a:pt x="12582" y="6407"/>
                  <a:pt x="12675" y="6407"/>
                </a:cubicBezTo>
                <a:close/>
                <a:moveTo>
                  <a:pt x="55" y="13951"/>
                </a:moveTo>
                <a:cubicBezTo>
                  <a:pt x="22" y="13951"/>
                  <a:pt x="0" y="14055"/>
                  <a:pt x="0" y="14211"/>
                </a:cubicBezTo>
                <a:lnTo>
                  <a:pt x="0" y="17618"/>
                </a:lnTo>
                <a:cubicBezTo>
                  <a:pt x="0" y="18711"/>
                  <a:pt x="186" y="19618"/>
                  <a:pt x="422" y="19618"/>
                </a:cubicBezTo>
                <a:lnTo>
                  <a:pt x="2954" y="19618"/>
                </a:lnTo>
                <a:cubicBezTo>
                  <a:pt x="2976" y="19618"/>
                  <a:pt x="2998" y="19567"/>
                  <a:pt x="3004" y="19463"/>
                </a:cubicBezTo>
                <a:lnTo>
                  <a:pt x="3163" y="17593"/>
                </a:lnTo>
                <a:cubicBezTo>
                  <a:pt x="3235" y="16761"/>
                  <a:pt x="3410" y="16211"/>
                  <a:pt x="3603" y="16211"/>
                </a:cubicBezTo>
                <a:lnTo>
                  <a:pt x="5624" y="16211"/>
                </a:lnTo>
                <a:cubicBezTo>
                  <a:pt x="5817" y="16211"/>
                  <a:pt x="5987" y="16761"/>
                  <a:pt x="6064" y="17593"/>
                </a:cubicBezTo>
                <a:lnTo>
                  <a:pt x="6222" y="19463"/>
                </a:lnTo>
                <a:cubicBezTo>
                  <a:pt x="6233" y="19567"/>
                  <a:pt x="6249" y="19618"/>
                  <a:pt x="6271" y="19618"/>
                </a:cubicBezTo>
                <a:lnTo>
                  <a:pt x="14208" y="19618"/>
                </a:lnTo>
                <a:cubicBezTo>
                  <a:pt x="14230" y="19618"/>
                  <a:pt x="14252" y="19567"/>
                  <a:pt x="14257" y="19463"/>
                </a:cubicBezTo>
                <a:lnTo>
                  <a:pt x="14417" y="17593"/>
                </a:lnTo>
                <a:cubicBezTo>
                  <a:pt x="14488" y="16761"/>
                  <a:pt x="14664" y="16211"/>
                  <a:pt x="14856" y="16211"/>
                </a:cubicBezTo>
                <a:lnTo>
                  <a:pt x="16876" y="16211"/>
                </a:lnTo>
                <a:cubicBezTo>
                  <a:pt x="17069" y="16211"/>
                  <a:pt x="17239" y="16761"/>
                  <a:pt x="17316" y="17593"/>
                </a:cubicBezTo>
                <a:lnTo>
                  <a:pt x="17475" y="19463"/>
                </a:lnTo>
                <a:cubicBezTo>
                  <a:pt x="17486" y="19567"/>
                  <a:pt x="17503" y="19618"/>
                  <a:pt x="17525" y="19618"/>
                </a:cubicBezTo>
                <a:lnTo>
                  <a:pt x="20925" y="19618"/>
                </a:lnTo>
                <a:cubicBezTo>
                  <a:pt x="21419" y="19618"/>
                  <a:pt x="21600" y="16548"/>
                  <a:pt x="21183" y="15325"/>
                </a:cubicBezTo>
                <a:lnTo>
                  <a:pt x="20783" y="14154"/>
                </a:lnTo>
                <a:cubicBezTo>
                  <a:pt x="20739" y="14024"/>
                  <a:pt x="20683" y="13951"/>
                  <a:pt x="20633" y="13951"/>
                </a:cubicBezTo>
                <a:lnTo>
                  <a:pt x="55" y="13951"/>
                </a:lnTo>
                <a:close/>
                <a:moveTo>
                  <a:pt x="3812" y="17073"/>
                </a:moveTo>
                <a:cubicBezTo>
                  <a:pt x="3532" y="17073"/>
                  <a:pt x="3306" y="18270"/>
                  <a:pt x="3361" y="19675"/>
                </a:cubicBezTo>
                <a:cubicBezTo>
                  <a:pt x="3393" y="20507"/>
                  <a:pt x="3536" y="21210"/>
                  <a:pt x="3718" y="21366"/>
                </a:cubicBezTo>
                <a:cubicBezTo>
                  <a:pt x="3948" y="21600"/>
                  <a:pt x="4152" y="20998"/>
                  <a:pt x="4234" y="20114"/>
                </a:cubicBezTo>
                <a:cubicBezTo>
                  <a:pt x="4245" y="20010"/>
                  <a:pt x="4262" y="19959"/>
                  <a:pt x="4284" y="19959"/>
                </a:cubicBezTo>
                <a:lnTo>
                  <a:pt x="4910" y="19959"/>
                </a:lnTo>
                <a:cubicBezTo>
                  <a:pt x="4932" y="19959"/>
                  <a:pt x="4947" y="20010"/>
                  <a:pt x="4958" y="20114"/>
                </a:cubicBezTo>
                <a:cubicBezTo>
                  <a:pt x="5035" y="20946"/>
                  <a:pt x="5229" y="21520"/>
                  <a:pt x="5437" y="21390"/>
                </a:cubicBezTo>
                <a:cubicBezTo>
                  <a:pt x="5646" y="21260"/>
                  <a:pt x="5815" y="20452"/>
                  <a:pt x="5837" y="19463"/>
                </a:cubicBezTo>
                <a:cubicBezTo>
                  <a:pt x="5865" y="18163"/>
                  <a:pt x="5650" y="17073"/>
                  <a:pt x="5370" y="17073"/>
                </a:cubicBezTo>
                <a:cubicBezTo>
                  <a:pt x="5178" y="17073"/>
                  <a:pt x="5019" y="17619"/>
                  <a:pt x="4948" y="18374"/>
                </a:cubicBezTo>
                <a:cubicBezTo>
                  <a:pt x="4943" y="18452"/>
                  <a:pt x="4920" y="18528"/>
                  <a:pt x="4898" y="18528"/>
                </a:cubicBezTo>
                <a:lnTo>
                  <a:pt x="4279" y="18528"/>
                </a:lnTo>
                <a:cubicBezTo>
                  <a:pt x="4257" y="18528"/>
                  <a:pt x="4240" y="18478"/>
                  <a:pt x="4229" y="18374"/>
                </a:cubicBezTo>
                <a:cubicBezTo>
                  <a:pt x="4158" y="17593"/>
                  <a:pt x="3999" y="17073"/>
                  <a:pt x="3812" y="17073"/>
                </a:cubicBezTo>
                <a:close/>
                <a:moveTo>
                  <a:pt x="15076" y="17073"/>
                </a:moveTo>
                <a:cubicBezTo>
                  <a:pt x="14790" y="17073"/>
                  <a:pt x="14564" y="18296"/>
                  <a:pt x="14625" y="19675"/>
                </a:cubicBezTo>
                <a:cubicBezTo>
                  <a:pt x="14658" y="20533"/>
                  <a:pt x="14800" y="21210"/>
                  <a:pt x="14982" y="21366"/>
                </a:cubicBezTo>
                <a:cubicBezTo>
                  <a:pt x="15207" y="21574"/>
                  <a:pt x="15410" y="20998"/>
                  <a:pt x="15498" y="20114"/>
                </a:cubicBezTo>
                <a:cubicBezTo>
                  <a:pt x="15509" y="20010"/>
                  <a:pt x="15526" y="19959"/>
                  <a:pt x="15548" y="19959"/>
                </a:cubicBezTo>
                <a:lnTo>
                  <a:pt x="16174" y="19959"/>
                </a:lnTo>
                <a:cubicBezTo>
                  <a:pt x="16196" y="19959"/>
                  <a:pt x="16213" y="20036"/>
                  <a:pt x="16224" y="20114"/>
                </a:cubicBezTo>
                <a:cubicBezTo>
                  <a:pt x="16301" y="20946"/>
                  <a:pt x="16487" y="21520"/>
                  <a:pt x="16701" y="21390"/>
                </a:cubicBezTo>
                <a:cubicBezTo>
                  <a:pt x="16910" y="21260"/>
                  <a:pt x="17081" y="20452"/>
                  <a:pt x="17103" y="19463"/>
                </a:cubicBezTo>
                <a:cubicBezTo>
                  <a:pt x="17119" y="18163"/>
                  <a:pt x="16905" y="17073"/>
                  <a:pt x="16636" y="17073"/>
                </a:cubicBezTo>
                <a:cubicBezTo>
                  <a:pt x="16449" y="17073"/>
                  <a:pt x="16284" y="17593"/>
                  <a:pt x="16212" y="18374"/>
                </a:cubicBezTo>
                <a:cubicBezTo>
                  <a:pt x="16201" y="18478"/>
                  <a:pt x="16184" y="18528"/>
                  <a:pt x="16162" y="18528"/>
                </a:cubicBezTo>
                <a:lnTo>
                  <a:pt x="15543" y="18528"/>
                </a:lnTo>
                <a:cubicBezTo>
                  <a:pt x="15521" y="18528"/>
                  <a:pt x="15499" y="18452"/>
                  <a:pt x="15493" y="18374"/>
                </a:cubicBezTo>
                <a:cubicBezTo>
                  <a:pt x="15422" y="17619"/>
                  <a:pt x="15263" y="17073"/>
                  <a:pt x="15076" y="17073"/>
                </a:cubicBez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sp>
        <p:nvSpPr>
          <p:cNvPr id="11" name="Bridge">
            <a:extLst>
              <a:ext uri="{FF2B5EF4-FFF2-40B4-BE49-F238E27FC236}">
                <a16:creationId xmlns:a16="http://schemas.microsoft.com/office/drawing/2014/main" id="{CD09B189-1577-7FD1-849E-413D7654B5F9}"/>
              </a:ext>
            </a:extLst>
          </p:cNvPr>
          <p:cNvSpPr/>
          <p:nvPr/>
        </p:nvSpPr>
        <p:spPr>
          <a:xfrm>
            <a:off x="8497590" y="2684133"/>
            <a:ext cx="864847" cy="410383"/>
          </a:xfrm>
          <a:custGeom>
            <a:avLst/>
            <a:gdLst/>
            <a:ahLst/>
            <a:cxnLst>
              <a:cxn ang="0">
                <a:pos x="wd2" y="hd2"/>
              </a:cxn>
              <a:cxn ang="5400000">
                <a:pos x="wd2" y="hd2"/>
              </a:cxn>
              <a:cxn ang="10800000">
                <a:pos x="wd2" y="hd2"/>
              </a:cxn>
              <a:cxn ang="16200000">
                <a:pos x="wd2" y="hd2"/>
              </a:cxn>
            </a:cxnLst>
            <a:rect l="0" t="0" r="r" b="b"/>
            <a:pathLst>
              <a:path w="21600" h="21600" extrusionOk="0">
                <a:moveTo>
                  <a:pt x="4956" y="0"/>
                </a:moveTo>
                <a:lnTo>
                  <a:pt x="4956" y="2631"/>
                </a:lnTo>
                <a:cubicBezTo>
                  <a:pt x="3968" y="6602"/>
                  <a:pt x="2077" y="9109"/>
                  <a:pt x="0" y="9109"/>
                </a:cubicBezTo>
                <a:lnTo>
                  <a:pt x="0" y="10065"/>
                </a:lnTo>
                <a:cubicBezTo>
                  <a:pt x="386" y="10065"/>
                  <a:pt x="766" y="9985"/>
                  <a:pt x="1136" y="9830"/>
                </a:cubicBezTo>
                <a:lnTo>
                  <a:pt x="1136" y="15386"/>
                </a:lnTo>
                <a:lnTo>
                  <a:pt x="0" y="15386"/>
                </a:lnTo>
                <a:lnTo>
                  <a:pt x="0" y="17297"/>
                </a:lnTo>
                <a:lnTo>
                  <a:pt x="4956" y="17297"/>
                </a:lnTo>
                <a:lnTo>
                  <a:pt x="4956" y="21600"/>
                </a:lnTo>
                <a:lnTo>
                  <a:pt x="5820" y="21600"/>
                </a:lnTo>
                <a:lnTo>
                  <a:pt x="5820" y="17297"/>
                </a:lnTo>
                <a:lnTo>
                  <a:pt x="15756" y="17297"/>
                </a:lnTo>
                <a:lnTo>
                  <a:pt x="15756" y="21600"/>
                </a:lnTo>
                <a:lnTo>
                  <a:pt x="16620" y="21600"/>
                </a:lnTo>
                <a:lnTo>
                  <a:pt x="16620" y="17297"/>
                </a:lnTo>
                <a:lnTo>
                  <a:pt x="21600" y="17297"/>
                </a:lnTo>
                <a:lnTo>
                  <a:pt x="21600" y="15386"/>
                </a:lnTo>
                <a:lnTo>
                  <a:pt x="20621" y="15386"/>
                </a:lnTo>
                <a:lnTo>
                  <a:pt x="20621" y="9878"/>
                </a:lnTo>
                <a:cubicBezTo>
                  <a:pt x="20942" y="9994"/>
                  <a:pt x="21268" y="10065"/>
                  <a:pt x="21600" y="10065"/>
                </a:cubicBezTo>
                <a:lnTo>
                  <a:pt x="21600" y="9109"/>
                </a:lnTo>
                <a:cubicBezTo>
                  <a:pt x="19507" y="9109"/>
                  <a:pt x="17601" y="6561"/>
                  <a:pt x="16620" y="2534"/>
                </a:cubicBezTo>
                <a:lnTo>
                  <a:pt x="16620" y="0"/>
                </a:lnTo>
                <a:lnTo>
                  <a:pt x="15756" y="0"/>
                </a:lnTo>
                <a:lnTo>
                  <a:pt x="15756" y="2631"/>
                </a:lnTo>
                <a:cubicBezTo>
                  <a:pt x="14768" y="6602"/>
                  <a:pt x="12877" y="9109"/>
                  <a:pt x="10800" y="9109"/>
                </a:cubicBezTo>
                <a:cubicBezTo>
                  <a:pt x="8707" y="9109"/>
                  <a:pt x="6801" y="6561"/>
                  <a:pt x="5820" y="2534"/>
                </a:cubicBezTo>
                <a:lnTo>
                  <a:pt x="5820" y="0"/>
                </a:lnTo>
                <a:lnTo>
                  <a:pt x="4956" y="0"/>
                </a:lnTo>
                <a:close/>
                <a:moveTo>
                  <a:pt x="5820" y="4348"/>
                </a:moveTo>
                <a:cubicBezTo>
                  <a:pt x="6082" y="5170"/>
                  <a:pt x="6382" y="5918"/>
                  <a:pt x="6715" y="6583"/>
                </a:cubicBezTo>
                <a:lnTo>
                  <a:pt x="6715" y="15386"/>
                </a:lnTo>
                <a:lnTo>
                  <a:pt x="5820" y="15386"/>
                </a:lnTo>
                <a:lnTo>
                  <a:pt x="5820" y="4348"/>
                </a:lnTo>
                <a:close/>
                <a:moveTo>
                  <a:pt x="16620" y="4348"/>
                </a:moveTo>
                <a:cubicBezTo>
                  <a:pt x="16916" y="5277"/>
                  <a:pt x="17261" y="6113"/>
                  <a:pt x="17646" y="6840"/>
                </a:cubicBezTo>
                <a:lnTo>
                  <a:pt x="17646" y="15386"/>
                </a:lnTo>
                <a:lnTo>
                  <a:pt x="16620" y="15386"/>
                </a:lnTo>
                <a:lnTo>
                  <a:pt x="16620" y="4348"/>
                </a:lnTo>
                <a:close/>
                <a:moveTo>
                  <a:pt x="4956" y="4422"/>
                </a:moveTo>
                <a:lnTo>
                  <a:pt x="4956" y="15386"/>
                </a:lnTo>
                <a:lnTo>
                  <a:pt x="4111" y="15386"/>
                </a:lnTo>
                <a:lnTo>
                  <a:pt x="4111" y="6531"/>
                </a:lnTo>
                <a:cubicBezTo>
                  <a:pt x="4423" y="5899"/>
                  <a:pt x="4707" y="5194"/>
                  <a:pt x="4956" y="4422"/>
                </a:cubicBezTo>
                <a:close/>
                <a:moveTo>
                  <a:pt x="15756" y="4422"/>
                </a:moveTo>
                <a:lnTo>
                  <a:pt x="15756" y="15386"/>
                </a:lnTo>
                <a:lnTo>
                  <a:pt x="14941" y="15386"/>
                </a:lnTo>
                <a:lnTo>
                  <a:pt x="14941" y="6471"/>
                </a:lnTo>
                <a:cubicBezTo>
                  <a:pt x="15241" y="5855"/>
                  <a:pt x="15515" y="5169"/>
                  <a:pt x="15756" y="4422"/>
                </a:cubicBezTo>
                <a:close/>
                <a:moveTo>
                  <a:pt x="14725" y="6893"/>
                </a:moveTo>
                <a:lnTo>
                  <a:pt x="14725" y="15386"/>
                </a:lnTo>
                <a:lnTo>
                  <a:pt x="13606" y="15386"/>
                </a:lnTo>
                <a:lnTo>
                  <a:pt x="13606" y="8550"/>
                </a:lnTo>
                <a:cubicBezTo>
                  <a:pt x="14006" y="8091"/>
                  <a:pt x="14381" y="7535"/>
                  <a:pt x="14725" y="6893"/>
                </a:cubicBezTo>
                <a:close/>
                <a:moveTo>
                  <a:pt x="3895" y="6952"/>
                </a:moveTo>
                <a:lnTo>
                  <a:pt x="3895" y="15386"/>
                </a:lnTo>
                <a:lnTo>
                  <a:pt x="2685" y="15386"/>
                </a:lnTo>
                <a:lnTo>
                  <a:pt x="2685" y="8684"/>
                </a:lnTo>
                <a:cubicBezTo>
                  <a:pt x="3118" y="8214"/>
                  <a:pt x="3524" y="7635"/>
                  <a:pt x="3895" y="6952"/>
                </a:cubicBezTo>
                <a:close/>
                <a:moveTo>
                  <a:pt x="6931" y="6997"/>
                </a:moveTo>
                <a:cubicBezTo>
                  <a:pt x="7276" y="7625"/>
                  <a:pt x="7651" y="8167"/>
                  <a:pt x="8049" y="8613"/>
                </a:cubicBezTo>
                <a:lnTo>
                  <a:pt x="8049" y="15386"/>
                </a:lnTo>
                <a:lnTo>
                  <a:pt x="6931" y="15386"/>
                </a:lnTo>
                <a:lnTo>
                  <a:pt x="6931" y="6997"/>
                </a:lnTo>
                <a:close/>
                <a:moveTo>
                  <a:pt x="17862" y="7229"/>
                </a:moveTo>
                <a:cubicBezTo>
                  <a:pt x="18235" y="7870"/>
                  <a:pt x="18641" y="8417"/>
                  <a:pt x="19072" y="8852"/>
                </a:cubicBezTo>
                <a:lnTo>
                  <a:pt x="19072" y="15386"/>
                </a:lnTo>
                <a:lnTo>
                  <a:pt x="17862" y="15386"/>
                </a:lnTo>
                <a:lnTo>
                  <a:pt x="17862" y="7229"/>
                </a:lnTo>
                <a:close/>
                <a:moveTo>
                  <a:pt x="13390" y="8789"/>
                </a:moveTo>
                <a:lnTo>
                  <a:pt x="13390" y="15386"/>
                </a:lnTo>
                <a:lnTo>
                  <a:pt x="12272" y="15386"/>
                </a:lnTo>
                <a:lnTo>
                  <a:pt x="12272" y="9666"/>
                </a:lnTo>
                <a:cubicBezTo>
                  <a:pt x="12659" y="9452"/>
                  <a:pt x="13033" y="9160"/>
                  <a:pt x="13390" y="8789"/>
                </a:cubicBezTo>
                <a:close/>
                <a:moveTo>
                  <a:pt x="8265" y="8845"/>
                </a:moveTo>
                <a:cubicBezTo>
                  <a:pt x="8623" y="9207"/>
                  <a:pt x="8997" y="9491"/>
                  <a:pt x="9384" y="9695"/>
                </a:cubicBezTo>
                <a:lnTo>
                  <a:pt x="9384" y="15386"/>
                </a:lnTo>
                <a:lnTo>
                  <a:pt x="8265" y="15386"/>
                </a:lnTo>
                <a:lnTo>
                  <a:pt x="8265" y="8845"/>
                </a:lnTo>
                <a:close/>
                <a:moveTo>
                  <a:pt x="2469" y="8908"/>
                </a:moveTo>
                <a:lnTo>
                  <a:pt x="2469" y="15386"/>
                </a:lnTo>
                <a:lnTo>
                  <a:pt x="1352" y="15386"/>
                </a:lnTo>
                <a:lnTo>
                  <a:pt x="1352" y="9729"/>
                </a:lnTo>
                <a:cubicBezTo>
                  <a:pt x="1738" y="9535"/>
                  <a:pt x="2111" y="9259"/>
                  <a:pt x="2469" y="8908"/>
                </a:cubicBezTo>
                <a:close/>
                <a:moveTo>
                  <a:pt x="19288" y="9057"/>
                </a:moveTo>
                <a:cubicBezTo>
                  <a:pt x="19647" y="9383"/>
                  <a:pt x="20020" y="9633"/>
                  <a:pt x="20405" y="9804"/>
                </a:cubicBezTo>
                <a:lnTo>
                  <a:pt x="20405" y="15386"/>
                </a:lnTo>
                <a:lnTo>
                  <a:pt x="19288" y="15386"/>
                </a:lnTo>
                <a:lnTo>
                  <a:pt x="19288" y="9057"/>
                </a:lnTo>
                <a:close/>
                <a:moveTo>
                  <a:pt x="12056" y="9777"/>
                </a:moveTo>
                <a:lnTo>
                  <a:pt x="12056" y="15386"/>
                </a:lnTo>
                <a:lnTo>
                  <a:pt x="10937" y="15386"/>
                </a:lnTo>
                <a:lnTo>
                  <a:pt x="10937" y="10061"/>
                </a:lnTo>
                <a:cubicBezTo>
                  <a:pt x="11317" y="10042"/>
                  <a:pt x="11691" y="9947"/>
                  <a:pt x="12056" y="9777"/>
                </a:cubicBezTo>
                <a:close/>
                <a:moveTo>
                  <a:pt x="9600" y="9800"/>
                </a:moveTo>
                <a:cubicBezTo>
                  <a:pt x="9965" y="9962"/>
                  <a:pt x="10340" y="10054"/>
                  <a:pt x="10721" y="10065"/>
                </a:cubicBezTo>
                <a:lnTo>
                  <a:pt x="10721" y="15386"/>
                </a:lnTo>
                <a:lnTo>
                  <a:pt x="9600" y="15386"/>
                </a:lnTo>
                <a:lnTo>
                  <a:pt x="9600" y="9800"/>
                </a:ln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sp>
        <p:nvSpPr>
          <p:cNvPr id="12" name="Traffic Light">
            <a:extLst>
              <a:ext uri="{FF2B5EF4-FFF2-40B4-BE49-F238E27FC236}">
                <a16:creationId xmlns:a16="http://schemas.microsoft.com/office/drawing/2014/main" id="{0F2C10FB-BD9A-A13C-E19C-B31907BD7C06}"/>
              </a:ext>
            </a:extLst>
          </p:cNvPr>
          <p:cNvSpPr/>
          <p:nvPr/>
        </p:nvSpPr>
        <p:spPr>
          <a:xfrm>
            <a:off x="7895895" y="2505983"/>
            <a:ext cx="223598" cy="410383"/>
          </a:xfrm>
          <a:custGeom>
            <a:avLst/>
            <a:gdLst/>
            <a:ahLst/>
            <a:cxnLst>
              <a:cxn ang="0">
                <a:pos x="wd2" y="hd2"/>
              </a:cxn>
              <a:cxn ang="5400000">
                <a:pos x="wd2" y="hd2"/>
              </a:cxn>
              <a:cxn ang="10800000">
                <a:pos x="wd2" y="hd2"/>
              </a:cxn>
              <a:cxn ang="16200000">
                <a:pos x="wd2" y="hd2"/>
              </a:cxn>
            </a:cxnLst>
            <a:rect l="0" t="0" r="r" b="b"/>
            <a:pathLst>
              <a:path w="21527" h="21600" extrusionOk="0">
                <a:moveTo>
                  <a:pt x="10770" y="0"/>
                </a:moveTo>
                <a:cubicBezTo>
                  <a:pt x="9575" y="0"/>
                  <a:pt x="8607" y="355"/>
                  <a:pt x="8607" y="792"/>
                </a:cubicBezTo>
                <a:lnTo>
                  <a:pt x="5248" y="792"/>
                </a:lnTo>
                <a:cubicBezTo>
                  <a:pt x="4928" y="792"/>
                  <a:pt x="4666" y="943"/>
                  <a:pt x="4666" y="1126"/>
                </a:cubicBezTo>
                <a:lnTo>
                  <a:pt x="4666" y="21266"/>
                </a:lnTo>
                <a:cubicBezTo>
                  <a:pt x="4666" y="21450"/>
                  <a:pt x="4928" y="21600"/>
                  <a:pt x="5248" y="21600"/>
                </a:cubicBezTo>
                <a:lnTo>
                  <a:pt x="16203" y="21600"/>
                </a:lnTo>
                <a:cubicBezTo>
                  <a:pt x="16523" y="21600"/>
                  <a:pt x="16788" y="21450"/>
                  <a:pt x="16788" y="21266"/>
                </a:cubicBezTo>
                <a:lnTo>
                  <a:pt x="16788" y="1126"/>
                </a:lnTo>
                <a:cubicBezTo>
                  <a:pt x="16779" y="943"/>
                  <a:pt x="16523" y="792"/>
                  <a:pt x="16203" y="792"/>
                </a:cubicBezTo>
                <a:lnTo>
                  <a:pt x="12932" y="792"/>
                </a:lnTo>
                <a:cubicBezTo>
                  <a:pt x="12932" y="355"/>
                  <a:pt x="11964" y="0"/>
                  <a:pt x="10770" y="0"/>
                </a:cubicBezTo>
                <a:close/>
                <a:moveTo>
                  <a:pt x="17529" y="2011"/>
                </a:moveTo>
                <a:lnTo>
                  <a:pt x="17529" y="6430"/>
                </a:lnTo>
                <a:lnTo>
                  <a:pt x="19063" y="6430"/>
                </a:lnTo>
                <a:cubicBezTo>
                  <a:pt x="19175" y="6430"/>
                  <a:pt x="19269" y="6387"/>
                  <a:pt x="19306" y="6327"/>
                </a:cubicBezTo>
                <a:lnTo>
                  <a:pt x="21516" y="2195"/>
                </a:lnTo>
                <a:cubicBezTo>
                  <a:pt x="21563" y="2103"/>
                  <a:pt x="21451" y="2011"/>
                  <a:pt x="21281" y="2011"/>
                </a:cubicBezTo>
                <a:lnTo>
                  <a:pt x="17529" y="2011"/>
                </a:lnTo>
                <a:close/>
                <a:moveTo>
                  <a:pt x="237" y="2023"/>
                </a:moveTo>
                <a:cubicBezTo>
                  <a:pt x="77" y="2018"/>
                  <a:pt x="-36" y="2108"/>
                  <a:pt x="11" y="2200"/>
                </a:cubicBezTo>
                <a:lnTo>
                  <a:pt x="2221" y="6332"/>
                </a:lnTo>
                <a:cubicBezTo>
                  <a:pt x="2249" y="6392"/>
                  <a:pt x="2353" y="6435"/>
                  <a:pt x="2456" y="6435"/>
                </a:cubicBezTo>
                <a:lnTo>
                  <a:pt x="3905" y="6435"/>
                </a:lnTo>
                <a:lnTo>
                  <a:pt x="3905" y="2023"/>
                </a:lnTo>
                <a:lnTo>
                  <a:pt x="237" y="2023"/>
                </a:lnTo>
                <a:close/>
                <a:moveTo>
                  <a:pt x="10758" y="2347"/>
                </a:moveTo>
                <a:cubicBezTo>
                  <a:pt x="12563" y="2347"/>
                  <a:pt x="14032" y="3187"/>
                  <a:pt x="14032" y="4223"/>
                </a:cubicBezTo>
                <a:cubicBezTo>
                  <a:pt x="14032" y="5259"/>
                  <a:pt x="12573" y="6101"/>
                  <a:pt x="10758" y="6101"/>
                </a:cubicBezTo>
                <a:cubicBezTo>
                  <a:pt x="8952" y="6101"/>
                  <a:pt x="7487" y="5259"/>
                  <a:pt x="7487" y="4223"/>
                </a:cubicBezTo>
                <a:cubicBezTo>
                  <a:pt x="7487" y="3187"/>
                  <a:pt x="8952" y="2347"/>
                  <a:pt x="10758" y="2347"/>
                </a:cubicBezTo>
                <a:close/>
                <a:moveTo>
                  <a:pt x="237" y="8966"/>
                </a:moveTo>
                <a:cubicBezTo>
                  <a:pt x="77" y="8966"/>
                  <a:pt x="-36" y="9058"/>
                  <a:pt x="11" y="9149"/>
                </a:cubicBezTo>
                <a:lnTo>
                  <a:pt x="2221" y="13282"/>
                </a:lnTo>
                <a:cubicBezTo>
                  <a:pt x="2249" y="13341"/>
                  <a:pt x="2353" y="13385"/>
                  <a:pt x="2456" y="13385"/>
                </a:cubicBezTo>
                <a:lnTo>
                  <a:pt x="3905" y="13385"/>
                </a:lnTo>
                <a:lnTo>
                  <a:pt x="3905" y="8966"/>
                </a:lnTo>
                <a:lnTo>
                  <a:pt x="237" y="8966"/>
                </a:lnTo>
                <a:close/>
                <a:moveTo>
                  <a:pt x="17529" y="8966"/>
                </a:moveTo>
                <a:lnTo>
                  <a:pt x="17529" y="13379"/>
                </a:lnTo>
                <a:lnTo>
                  <a:pt x="19063" y="13379"/>
                </a:lnTo>
                <a:cubicBezTo>
                  <a:pt x="19175" y="13379"/>
                  <a:pt x="19269" y="13336"/>
                  <a:pt x="19298" y="13277"/>
                </a:cubicBezTo>
                <a:lnTo>
                  <a:pt x="21508" y="9144"/>
                </a:lnTo>
                <a:cubicBezTo>
                  <a:pt x="21564" y="9058"/>
                  <a:pt x="21451" y="8966"/>
                  <a:pt x="21281" y="8966"/>
                </a:cubicBezTo>
                <a:lnTo>
                  <a:pt x="17529" y="8966"/>
                </a:lnTo>
                <a:close/>
                <a:moveTo>
                  <a:pt x="10758" y="9294"/>
                </a:moveTo>
                <a:cubicBezTo>
                  <a:pt x="12563" y="9294"/>
                  <a:pt x="14032" y="10137"/>
                  <a:pt x="14032" y="11173"/>
                </a:cubicBezTo>
                <a:cubicBezTo>
                  <a:pt x="14032" y="12208"/>
                  <a:pt x="12573" y="13049"/>
                  <a:pt x="10758" y="13049"/>
                </a:cubicBezTo>
                <a:cubicBezTo>
                  <a:pt x="8952" y="13049"/>
                  <a:pt x="7487" y="12208"/>
                  <a:pt x="7487" y="11173"/>
                </a:cubicBezTo>
                <a:cubicBezTo>
                  <a:pt x="7487" y="10137"/>
                  <a:pt x="8952" y="9294"/>
                  <a:pt x="10758" y="9294"/>
                </a:cubicBezTo>
                <a:close/>
                <a:moveTo>
                  <a:pt x="17529" y="15915"/>
                </a:moveTo>
                <a:lnTo>
                  <a:pt x="17529" y="20327"/>
                </a:lnTo>
                <a:lnTo>
                  <a:pt x="19063" y="20327"/>
                </a:lnTo>
                <a:cubicBezTo>
                  <a:pt x="19175" y="20327"/>
                  <a:pt x="19269" y="20284"/>
                  <a:pt x="19298" y="20224"/>
                </a:cubicBezTo>
                <a:lnTo>
                  <a:pt x="21508" y="16092"/>
                </a:lnTo>
                <a:cubicBezTo>
                  <a:pt x="21564" y="16006"/>
                  <a:pt x="21451" y="15915"/>
                  <a:pt x="21281" y="15915"/>
                </a:cubicBezTo>
                <a:lnTo>
                  <a:pt x="17529" y="15915"/>
                </a:lnTo>
                <a:close/>
                <a:moveTo>
                  <a:pt x="237" y="15920"/>
                </a:moveTo>
                <a:cubicBezTo>
                  <a:pt x="77" y="15915"/>
                  <a:pt x="-36" y="16005"/>
                  <a:pt x="11" y="16097"/>
                </a:cubicBezTo>
                <a:lnTo>
                  <a:pt x="2221" y="20231"/>
                </a:lnTo>
                <a:cubicBezTo>
                  <a:pt x="2249" y="20290"/>
                  <a:pt x="2353" y="20332"/>
                  <a:pt x="2456" y="20332"/>
                </a:cubicBezTo>
                <a:lnTo>
                  <a:pt x="3905" y="20332"/>
                </a:lnTo>
                <a:lnTo>
                  <a:pt x="3905" y="15920"/>
                </a:lnTo>
                <a:lnTo>
                  <a:pt x="237" y="15920"/>
                </a:lnTo>
                <a:close/>
                <a:moveTo>
                  <a:pt x="10758" y="16244"/>
                </a:moveTo>
                <a:cubicBezTo>
                  <a:pt x="12563" y="16244"/>
                  <a:pt x="14032" y="17084"/>
                  <a:pt x="14032" y="18120"/>
                </a:cubicBezTo>
                <a:cubicBezTo>
                  <a:pt x="14032" y="19161"/>
                  <a:pt x="12573" y="19998"/>
                  <a:pt x="10758" y="19998"/>
                </a:cubicBezTo>
                <a:cubicBezTo>
                  <a:pt x="8952" y="19998"/>
                  <a:pt x="7487" y="19156"/>
                  <a:pt x="7487" y="18120"/>
                </a:cubicBezTo>
                <a:cubicBezTo>
                  <a:pt x="7487" y="17084"/>
                  <a:pt x="8952" y="16244"/>
                  <a:pt x="10758" y="16244"/>
                </a:cubicBez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sp>
        <p:nvSpPr>
          <p:cNvPr id="13" name="Textfeld 12">
            <a:extLst>
              <a:ext uri="{FF2B5EF4-FFF2-40B4-BE49-F238E27FC236}">
                <a16:creationId xmlns:a16="http://schemas.microsoft.com/office/drawing/2014/main" id="{285ECFF7-8C36-1DF4-3996-F9EB4EBD06B9}"/>
              </a:ext>
            </a:extLst>
          </p:cNvPr>
          <p:cNvSpPr txBox="1"/>
          <p:nvPr/>
        </p:nvSpPr>
        <p:spPr>
          <a:xfrm>
            <a:off x="9314539" y="4359078"/>
            <a:ext cx="2169120" cy="369332"/>
          </a:xfrm>
          <a:prstGeom prst="rect">
            <a:avLst/>
          </a:prstGeom>
          <a:noFill/>
        </p:spPr>
        <p:txBody>
          <a:bodyPr wrap="none" rtlCol="0">
            <a:spAutoFit/>
          </a:bodyPr>
          <a:lstStyle/>
          <a:p>
            <a:r>
              <a:rPr lang="de-DE" dirty="0"/>
              <a:t>Kinshasa DR-</a:t>
            </a:r>
            <a:r>
              <a:rPr lang="de-DE" dirty="0" err="1"/>
              <a:t>Congo</a:t>
            </a:r>
            <a:endParaRPr lang="de-DE" dirty="0"/>
          </a:p>
        </p:txBody>
      </p:sp>
      <p:pic>
        <p:nvPicPr>
          <p:cNvPr id="7170" name="Picture 2" descr="Boulevard du 30 Juin, Kinshasa – A Major Urban Corridor in the DR Congo. |  Download Scientific Diagram">
            <a:extLst>
              <a:ext uri="{FF2B5EF4-FFF2-40B4-BE49-F238E27FC236}">
                <a16:creationId xmlns:a16="http://schemas.microsoft.com/office/drawing/2014/main" id="{0F73AB36-4AE4-2B1C-0803-1CAB33755D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53597" y="4760518"/>
            <a:ext cx="3593786" cy="2046344"/>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SNCC receives new diesel locomotives from CRRC | Latest Railway News">
            <a:extLst>
              <a:ext uri="{FF2B5EF4-FFF2-40B4-BE49-F238E27FC236}">
                <a16:creationId xmlns:a16="http://schemas.microsoft.com/office/drawing/2014/main" id="{343402BD-611D-F8A2-9F74-F6BE69852EC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618" y="4763787"/>
            <a:ext cx="3360319" cy="2043074"/>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Encombrement: 3000 occupants illégaux sur la place portuaire de Douala -  ECONOMIE DU CAMEROUN">
            <a:extLst>
              <a:ext uri="{FF2B5EF4-FFF2-40B4-BE49-F238E27FC236}">
                <a16:creationId xmlns:a16="http://schemas.microsoft.com/office/drawing/2014/main" id="{4733D2A1-3BF9-0B02-ECDE-67D60779DD5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26049" y="4760517"/>
            <a:ext cx="4764622" cy="2046344"/>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14BF3278-650A-D280-5C6D-B54233560617}"/>
              </a:ext>
            </a:extLst>
          </p:cNvPr>
          <p:cNvSpPr txBox="1"/>
          <p:nvPr/>
        </p:nvSpPr>
        <p:spPr>
          <a:xfrm>
            <a:off x="708341" y="4391185"/>
            <a:ext cx="2169120" cy="369332"/>
          </a:xfrm>
          <a:prstGeom prst="rect">
            <a:avLst/>
          </a:prstGeom>
          <a:noFill/>
        </p:spPr>
        <p:txBody>
          <a:bodyPr wrap="none" rtlCol="0">
            <a:spAutoFit/>
          </a:bodyPr>
          <a:lstStyle/>
          <a:p>
            <a:r>
              <a:rPr lang="de-DE" dirty="0"/>
              <a:t>Kinshasa DR-</a:t>
            </a:r>
            <a:r>
              <a:rPr lang="de-DE" dirty="0" err="1"/>
              <a:t>Congo</a:t>
            </a:r>
            <a:endParaRPr lang="de-DE" dirty="0"/>
          </a:p>
        </p:txBody>
      </p:sp>
      <p:sp>
        <p:nvSpPr>
          <p:cNvPr id="6" name="Textfeld 5">
            <a:extLst>
              <a:ext uri="{FF2B5EF4-FFF2-40B4-BE49-F238E27FC236}">
                <a16:creationId xmlns:a16="http://schemas.microsoft.com/office/drawing/2014/main" id="{81F6AB5C-4B5E-AFDB-1893-9FE956C3D802}"/>
              </a:ext>
            </a:extLst>
          </p:cNvPr>
          <p:cNvSpPr txBox="1"/>
          <p:nvPr/>
        </p:nvSpPr>
        <p:spPr>
          <a:xfrm>
            <a:off x="5568475" y="4370768"/>
            <a:ext cx="1354217" cy="369332"/>
          </a:xfrm>
          <a:prstGeom prst="rect">
            <a:avLst/>
          </a:prstGeom>
          <a:noFill/>
        </p:spPr>
        <p:txBody>
          <a:bodyPr wrap="none" rtlCol="0">
            <a:spAutoFit/>
          </a:bodyPr>
          <a:lstStyle/>
          <a:p>
            <a:r>
              <a:rPr lang="de-DE" dirty="0"/>
              <a:t>Douala Port</a:t>
            </a:r>
          </a:p>
        </p:txBody>
      </p:sp>
    </p:spTree>
    <p:extLst>
      <p:ext uri="{BB962C8B-B14F-4D97-AF65-F5344CB8AC3E}">
        <p14:creationId xmlns:p14="http://schemas.microsoft.com/office/powerpoint/2010/main" val="303315260"/>
      </p:ext>
    </p:extLst>
  </p:cSld>
  <p:clrMapOvr>
    <a:masterClrMapping/>
  </p:clrMapOvr>
  <p:transition spd="me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96B24"/>
      </a:accent1>
      <a:accent2>
        <a:srgbClr val="4EA72E"/>
      </a:accent2>
      <a:accent3>
        <a:srgbClr val="156082"/>
      </a:accent3>
      <a:accent4>
        <a:srgbClr val="0F9ED5"/>
      </a:accent4>
      <a:accent5>
        <a:srgbClr val="A02B93"/>
      </a:accent5>
      <a:accent6>
        <a:srgbClr val="E97132"/>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97E0A228-C590-4D20-B05F-A6BF04A05448}"/>
    </a:ext>
  </a:ext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F391709D-E2AA-461B-8185-C4C947EF16CB}">
  <we:reference id="WA200010215" version="2.0.0.0" store="Omex" storeType="OMEX"/>
  <we:alternateReferences>
    <we:reference id="WA200010215" version="2.0.0.0" store="WA200010215" storeType="OMEX"/>
  </we:alternateReferences>
  <we:properties>
    <we:property name="bps.codex_control.document_id" value="&quot;1b170ff9-7fcb-43ed-a12f-1e7021acd47f&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3.xml><?xml version="1.0" encoding="utf-8"?>
<ds:datastoreItem xmlns:ds="http://schemas.openxmlformats.org/officeDocument/2006/customXml" ds:itemID="{84F9F268-DD25-4A2A-8506-173121B38594}"/>
</file>

<file path=docProps/app.xml><?xml version="1.0" encoding="utf-8"?>
<Properties xmlns="http://schemas.openxmlformats.org/officeDocument/2006/extended-properties" xmlns:vt="http://schemas.openxmlformats.org/officeDocument/2006/docPropsVTypes">
  <Template>Office Theme</Template>
  <TotalTime>456</TotalTime>
  <Words>5009</Words>
  <Application>Microsoft Office PowerPoint</Application>
  <PresentationFormat>Widescreen</PresentationFormat>
  <Paragraphs>581</Paragraphs>
  <Slides>45</Slides>
  <Notes>35</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45</vt:i4>
      </vt:variant>
    </vt:vector>
  </HeadingPairs>
  <TitlesOfParts>
    <vt:vector size="56" baseType="lpstr">
      <vt:lpstr>Aptos</vt:lpstr>
      <vt:lpstr>Aptos Display</vt:lpstr>
      <vt:lpstr>Arial</vt:lpstr>
      <vt:lpstr>Arial Rounded MT Bold</vt:lpstr>
      <vt:lpstr>Calibri</vt:lpstr>
      <vt:lpstr>Google Sans</vt:lpstr>
      <vt:lpstr>Helvetica Neue</vt:lpstr>
      <vt:lpstr>Helvetica Neue Medium</vt:lpstr>
      <vt:lpstr>Montserrat Regular</vt:lpstr>
      <vt:lpstr>Wingdings</vt:lpstr>
      <vt:lpstr>Office Theme</vt:lpstr>
      <vt:lpstr>Cours : Fondements du transport</vt:lpstr>
      <vt:lpstr>PowerPoint Presentation</vt:lpstr>
      <vt:lpstr>Module Structure</vt:lpstr>
      <vt:lpstr>Cours : C3.01.1 Fundamentals of transport</vt:lpstr>
      <vt:lpstr>Introduction aux systèmes de transportCours 1 - Plan :  </vt:lpstr>
      <vt:lpstr>Aperçu des systèmes de transport</vt:lpstr>
      <vt:lpstr>Aperçu des systèmes de transport</vt:lpstr>
      <vt:lpstr>Aperçu des systèmes de transport</vt:lpstr>
      <vt:lpstr>Aperçu des systèmes de transport</vt:lpstr>
      <vt:lpstr>Aperçu des systèmes de transport</vt:lpstr>
      <vt:lpstr>Aperçu des systèmes de transport</vt:lpstr>
      <vt:lpstr>Aperçu des systèmes de transport</vt:lpstr>
      <vt:lpstr>Aperçu des systèmes de transport</vt:lpstr>
      <vt:lpstr>Aperçu des systèmes de transport</vt:lpstr>
      <vt:lpstr>Aperçu des systèmes de transport</vt:lpstr>
      <vt:lpstr>Aperçu des systèmes de transport</vt:lpstr>
      <vt:lpstr>Introduction aux systèmes de transportPlan :  </vt:lpstr>
      <vt:lpstr>Évolution historique du transport</vt:lpstr>
      <vt:lpstr>Évolution historique du transport</vt:lpstr>
      <vt:lpstr>Évolution historique du transport</vt:lpstr>
      <vt:lpstr>Évolution historique du transport</vt:lpstr>
      <vt:lpstr>Évolution historique du transport</vt:lpstr>
      <vt:lpstr>Introduction aux systèmes de transportPlan :  </vt:lpstr>
      <vt:lpstr>Composants : infrastructure, véhicules, usagers</vt:lpstr>
      <vt:lpstr>Composants : infrastructure, véhicules, usagers</vt:lpstr>
      <vt:lpstr>Composants : infrastructure, véhicules, usagers</vt:lpstr>
      <vt:lpstr>Composants : infrastructure, véhicules, usagers</vt:lpstr>
      <vt:lpstr>Composants : infrastructure, véhicules, usagers</vt:lpstr>
      <vt:lpstr>Composants : infrastructure, véhicules, usagers</vt:lpstr>
      <vt:lpstr>Introduction aux systèmes de transportPlan :  </vt:lpstr>
      <vt:lpstr>Importance socio-économique du transport</vt:lpstr>
      <vt:lpstr>Importance socio-économique du transport</vt:lpstr>
      <vt:lpstr>Importance socio-économique du transport</vt:lpstr>
      <vt:lpstr>Importance socio-économique du transport</vt:lpstr>
      <vt:lpstr>Introduction aux systèmes de transportPlan :  </vt:lpstr>
      <vt:lpstr>Études de cas – rôle du transport dans l’urbanisation et la mondialisation  </vt:lpstr>
      <vt:lpstr>Études de cas – rôle du transport dans l’urbanisation et la mondialisation  </vt:lpstr>
      <vt:lpstr>Études de cas – rôle du transport dans l’urbanisation et la mondialisation  </vt:lpstr>
      <vt:lpstr>Études de cas – rôle du transport dans l’urbanisation et la mondialisation  </vt:lpstr>
      <vt:lpstr>Études de cas – rôle du transport dans l’urbanisation et la mondialisation  </vt:lpstr>
      <vt:lpstr>Études de cas – rôle du transport dans l’urbanisation et la mondialisation  </vt:lpstr>
      <vt:lpstr>Études de cas – rôle du transport dans l’urbanisation et la mondialisation  </vt:lpstr>
      <vt:lpstr>Conclusion </vt:lpstr>
      <vt:lpstr>Conclusion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office365</cp:lastModifiedBy>
  <cp:revision>78</cp:revision>
  <dcterms:modified xsi:type="dcterms:W3CDTF">2026-07-15T15:13:54Z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