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8"/>
  </p:notesMasterIdLst>
  <p:handoutMasterIdLst>
    <p:handoutMasterId r:id="rId9"/>
  </p:handoutMasterIdLst>
  <p:sldIdLst>
    <p:sldId id="306" r:id="rId5"/>
    <p:sldId id="525" r:id="rId6"/>
    <p:sldId id="309" r:id="rId7"/>
  </p:sldIdLst>
  <p:sldSz cx="12192000" cy="6858000"/>
  <p:notesSz cx="6858000" cy="9144000"/>
  <p:defaultTextStyle>
    <a:defPPr marL="0" marR="0" indent="0" algn="l" defTabSz="457177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22858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457177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685766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914354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1142943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1371531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160012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182870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230C"/>
    <a:srgbClr val="00518E"/>
    <a:srgbClr val="005EA4"/>
    <a:srgbClr val="F26211"/>
    <a:srgbClr val="B51600"/>
    <a:srgbClr val="F78722"/>
    <a:srgbClr val="890F00"/>
    <a:srgbClr val="B435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87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9EEF72D-7315-6A85-D9EB-830FF89268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1C4B9E-DF6E-CA61-9438-27E3062F231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B9809F-B601-46A5-95FD-A01EF3B82BA5}" type="datetimeFigureOut">
              <a:rPr lang="pl-PL" smtClean="0"/>
              <a:t>16.02.2026</a:t>
            </a:fld>
            <a:endParaRPr lang="pl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E034D3-8DE9-CCDC-17EC-464B2DE7AF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59069B-BC8B-5825-2EF9-186239D4AD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1C6221-82B4-4BEE-9CB4-736C66E0B1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42218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37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74" name="Shape 37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1pPr>
    <a:lvl2pPr indent="11429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2pPr>
    <a:lvl3pPr indent="228589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3pPr>
    <a:lvl4pPr indent="342883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4pPr>
    <a:lvl5pPr indent="457177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5pPr>
    <a:lvl6pPr indent="571471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6pPr>
    <a:lvl7pPr indent="685766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7pPr>
    <a:lvl8pPr indent="800060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8pPr>
    <a:lvl9pPr indent="91435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5448300" y="366148"/>
            <a:ext cx="3119096" cy="925849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27329" y="522113"/>
            <a:ext cx="4177075" cy="928532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56196" y="1937759"/>
            <a:ext cx="8910054" cy="137063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6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4" name="Body Level One…">
            <a:extLst>
              <a:ext uri="{FF2B5EF4-FFF2-40B4-BE49-F238E27FC236}">
                <a16:creationId xmlns:a16="http://schemas.microsoft.com/office/drawing/2014/main" id="{1A6CDE22-E8DA-52CE-374D-E1B0E8D6DCE6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67347" y="3907639"/>
            <a:ext cx="9675241" cy="5738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rgbClr val="F787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r>
              <a:rPr dirty="0"/>
              <a:t>Presentation Subtitle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760360" y="1219340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9478545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limin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59060-377F-FDF7-6A0B-608171A92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1024578"/>
          </a:xfr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lang="pl-PL" sz="3200" spc="0" normalizeH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lang="en-US" dirty="0"/>
              <a:t>Click to edit Master title style</a:t>
            </a:r>
            <a:endParaRPr lang="pl-PL" dirty="0"/>
          </a:p>
        </p:txBody>
      </p:sp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50B9F30-EF70-733D-8FA7-5149A979B9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81971" y="2117727"/>
            <a:ext cx="7392511" cy="3816351"/>
          </a:xfrm>
        </p:spPr>
        <p:txBody>
          <a:bodyPr>
            <a:normAutofit/>
          </a:bodyPr>
          <a:lstStyle>
            <a:lvl1pPr marL="457194" indent="-457194">
              <a:buClr>
                <a:srgbClr val="F26211"/>
              </a:buClr>
              <a:buFont typeface="+mj-lt"/>
              <a:buAutoNum type="arabicPeriod"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321805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_f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bowl of salad with fried rice, boiled eggs and chopsticks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 marL="0" indent="0"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809921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_const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  <p:pic>
        <p:nvPicPr>
          <p:cNvPr id="2" name="AdobeStock_327403039 (1).jpeg" descr="AdobeStock_327403039 (1).jpeg">
            <a:extLst>
              <a:ext uri="{FF2B5EF4-FFF2-40B4-BE49-F238E27FC236}">
                <a16:creationId xmlns:a16="http://schemas.microsoft.com/office/drawing/2014/main" id="{598BF2E8-CED0-74AA-B0A7-D3B01E9761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0947" r="31881"/>
          <a:stretch>
            <a:fillRect/>
          </a:stretch>
        </p:blipFill>
        <p:spPr>
          <a:xfrm flipH="1">
            <a:off x="7596329" y="0"/>
            <a:ext cx="472942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Body Level One…">
            <a:extLst>
              <a:ext uri="{FF2B5EF4-FFF2-40B4-BE49-F238E27FC236}">
                <a16:creationId xmlns:a16="http://schemas.microsoft.com/office/drawing/2014/main" id="{81193AA5-7E0E-3068-3555-20A8461E9F01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0"/>
            <a:ext cx="5933876" cy="455676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47021448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429C12A-3B1A-9342-8C6B-1CC6D9C118A8}"/>
              </a:ext>
            </a:extLst>
          </p:cNvPr>
          <p:cNvSpPr txBox="1">
            <a:spLocks/>
          </p:cNvSpPr>
          <p:nvPr userDrawn="1"/>
        </p:nvSpPr>
        <p:spPr>
          <a:xfrm>
            <a:off x="5938106" y="6560485"/>
            <a:ext cx="315792" cy="297517"/>
          </a:xfrm>
          <a:prstGeom prst="rect">
            <a:avLst/>
          </a:prstGeom>
          <a:noFill/>
          <a:ln w="12700">
            <a:miter lim="400000"/>
          </a:ln>
        </p:spPr>
        <p:txBody>
          <a:bodyPr wrap="none" lIns="25400" tIns="25400" rIns="25400" bIns="25400" anchor="b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pl-PL" sz="3200" b="0" i="0" u="none" strike="noStrike" cap="none" spc="0" normalizeH="0" baseline="0" smtClean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 panose="00000500000000000000" pitchFamily="2" charset="-18"/>
                <a:ea typeface="Montserrat Regular" panose="00000500000000000000" pitchFamily="2" charset="-18"/>
                <a:cs typeface="Montserrat Regular" panose="00000500000000000000" pitchFamily="2" charset="-18"/>
                <a:sym typeface="Jura Light Bold"/>
              </a:defRPr>
            </a:lvl1pPr>
            <a:lvl2pPr marL="0" marR="0" indent="457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fld id="{86CB4B4D-7CA3-9044-876B-883B54F8677D}" type="slidenum">
              <a:rPr lang="pl-PL" sz="1600" smtClean="0"/>
              <a:pPr/>
              <a:t>‹#›</a:t>
            </a:fld>
            <a:endParaRPr lang="pl-PL" sz="1600"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32141539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>
            <a:extLst>
              <a:ext uri="{FF2B5EF4-FFF2-40B4-BE49-F238E27FC236}">
                <a16:creationId xmlns:a16="http://schemas.microsoft.com/office/drawing/2014/main" id="{0448F59B-1696-C8F0-6727-7C8C7C76F06C}"/>
              </a:ext>
            </a:extLst>
          </p:cNvPr>
          <p:cNvSpPr/>
          <p:nvPr userDrawn="1"/>
        </p:nvSpPr>
        <p:spPr>
          <a:xfrm>
            <a:off x="7590680" y="100"/>
            <a:ext cx="4610944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5" name="Prostokąt 3">
            <a:extLst>
              <a:ext uri="{FF2B5EF4-FFF2-40B4-BE49-F238E27FC236}">
                <a16:creationId xmlns:a16="http://schemas.microsoft.com/office/drawing/2014/main" id="{6B5EBAE9-110C-F2D1-0E42-07936DE34ED5}"/>
              </a:ext>
            </a:extLst>
          </p:cNvPr>
          <p:cNvSpPr/>
          <p:nvPr userDrawn="1"/>
        </p:nvSpPr>
        <p:spPr>
          <a:xfrm>
            <a:off x="2445951" y="3274664"/>
            <a:ext cx="7261320" cy="297517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419100" dist="444500" dir="8520000">
              <a:srgbClr val="FFC000">
                <a:alpha val="1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4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2639442" y="2618753"/>
            <a:ext cx="6902765" cy="2602176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0" indent="0">
              <a:buClr>
                <a:srgbClr val="F78722"/>
              </a:buClr>
              <a:buFont typeface="Arial" panose="020B0604020202020204" pitchFamily="34" charset="0"/>
              <a:buNone/>
              <a:defRPr kumimoji="0" sz="24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639443" y="1549867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40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750312404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&amp;bulle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7AA7FE7-C925-7647-BE96-8B85A565DE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0515" t="24855" r="52771" b="56359"/>
          <a:stretch/>
        </p:blipFill>
        <p:spPr>
          <a:xfrm>
            <a:off x="9748685" y="5102941"/>
            <a:ext cx="2443316" cy="1755059"/>
          </a:xfrm>
          <a:prstGeom prst="rect">
            <a:avLst/>
          </a:prstGeom>
        </p:spPr>
      </p:pic>
      <p:sp>
        <p:nvSpPr>
          <p:cNvPr id="4" name="Slide Title">
            <a:extLst>
              <a:ext uri="{FF2B5EF4-FFF2-40B4-BE49-F238E27FC236}">
                <a16:creationId xmlns:a16="http://schemas.microsoft.com/office/drawing/2014/main" id="{6F028D56-E5BA-213C-4BB7-DF98DFBE4946}"/>
              </a:ext>
            </a:extLst>
          </p:cNvPr>
          <p:cNvSpPr txBox="1">
            <a:spLocks/>
          </p:cNvSpPr>
          <p:nvPr userDrawn="1"/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2860" tIns="22860" rIns="22860" bIns="22860" anchor="t">
            <a:no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600" b="1" i="0" u="none" strike="noStrike" cap="none" spc="0" normalizeH="0" baseline="0" dirty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/>
                <a:ea typeface="Jura Light Bold"/>
                <a:cs typeface="Jura Light Bold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defTabSz="247648" hangingPunct="0">
              <a:lnSpc>
                <a:spcPct val="100000"/>
              </a:lnSpc>
            </a:pPr>
            <a:r>
              <a:rPr lang="pl-PL" sz="3200" dirty="0" err="1"/>
              <a:t>Slide</a:t>
            </a:r>
            <a:r>
              <a:rPr lang="pl-PL" sz="3200" dirty="0"/>
              <a:t> </a:t>
            </a:r>
            <a:r>
              <a:rPr lang="pl-PL" sz="3200" dirty="0" err="1"/>
              <a:t>Title</a:t>
            </a:r>
            <a:endParaRPr lang="pl-PL" sz="3200" dirty="0"/>
          </a:p>
        </p:txBody>
      </p:sp>
      <p:pic>
        <p:nvPicPr>
          <p:cNvPr id="7" name="afryka.svg" descr="afryka.svg">
            <a:extLst>
              <a:ext uri="{FF2B5EF4-FFF2-40B4-BE49-F238E27FC236}">
                <a16:creationId xmlns:a16="http://schemas.microsoft.com/office/drawing/2014/main" id="{BA6D182A-EEE0-3541-CD96-504AE4002B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4011" t="-5164" r="-14972" b="73693"/>
          <a:stretch/>
        </p:blipFill>
        <p:spPr>
          <a:xfrm>
            <a:off x="0" y="4681025"/>
            <a:ext cx="5223749" cy="2176977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Body Level One…">
            <a:extLst>
              <a:ext uri="{FF2B5EF4-FFF2-40B4-BE49-F238E27FC236}">
                <a16:creationId xmlns:a16="http://schemas.microsoft.com/office/drawing/2014/main" id="{483CB89B-51C9-A270-F251-447E8DE9DB5A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0" y="1386840"/>
            <a:ext cx="10407877" cy="4055315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91272961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ryka.svg" descr="afryka.svg">
            <a:extLst>
              <a:ext uri="{FF2B5EF4-FFF2-40B4-BE49-F238E27FC236}">
                <a16:creationId xmlns:a16="http://schemas.microsoft.com/office/drawing/2014/main" id="{FDDE8007-15B1-B20D-2109-A45AF47340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6861" r="43957"/>
          <a:stretch/>
        </p:blipFill>
        <p:spPr>
          <a:xfrm>
            <a:off x="8576053" y="2"/>
            <a:ext cx="3615947" cy="505952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lide Title">
            <a:extLst>
              <a:ext uri="{FF2B5EF4-FFF2-40B4-BE49-F238E27FC236}">
                <a16:creationId xmlns:a16="http://schemas.microsoft.com/office/drawing/2014/main" id="{08014D8F-04FD-678E-AC67-9901AD07829E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D23B232E-4B33-E4C1-DDB0-31B90820D4A6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851909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3417254" y="1179598"/>
            <a:ext cx="4926646" cy="1706353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92993" y="398036"/>
            <a:ext cx="3124261" cy="694500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851416" y="2885952"/>
            <a:ext cx="8910054" cy="949719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r>
              <a:rPr lang="pl-PL" dirty="0" err="1"/>
              <a:t>Thank</a:t>
            </a:r>
            <a:r>
              <a:rPr lang="pl-PL" dirty="0"/>
              <a:t> </a:t>
            </a:r>
            <a:r>
              <a:rPr lang="pl-PL" dirty="0" err="1"/>
              <a:t>you</a:t>
            </a:r>
            <a:r>
              <a:rPr lang="pl-PL" dirty="0"/>
              <a:t> for </a:t>
            </a:r>
            <a:r>
              <a:rPr lang="pl-PL" dirty="0" err="1"/>
              <a:t>your</a:t>
            </a:r>
            <a:r>
              <a:rPr lang="pl-PL" dirty="0"/>
              <a:t> </a:t>
            </a:r>
            <a:r>
              <a:rPr lang="pl-PL" dirty="0" err="1"/>
              <a:t>attention</a:t>
            </a:r>
            <a:r>
              <a:rPr lang="pl-PL" dirty="0"/>
              <a:t>!</a:t>
            </a:r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2401" y="1167068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42583223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10985500" cy="7165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3" y="2124254"/>
            <a:ext cx="10985500" cy="4128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66240" y="6486710"/>
            <a:ext cx="253274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292097">
              <a:lnSpc>
                <a:spcPct val="100000"/>
              </a:lnSpc>
              <a:spcBef>
                <a:spcPts val="0"/>
              </a:spcBef>
              <a:defRPr sz="9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79" r:id="rId2"/>
    <p:sldLayoutId id="2147483678" r:id="rId3"/>
    <p:sldLayoutId id="2147483680" r:id="rId4"/>
    <p:sldLayoutId id="2147483682" r:id="rId5"/>
    <p:sldLayoutId id="2147483683" r:id="rId6"/>
    <p:sldLayoutId id="2147483684" r:id="rId7"/>
    <p:sldLayoutId id="2147483685" r:id="rId8"/>
    <p:sldLayoutId id="2147483687" r:id="rId9"/>
  </p:sldLayoutIdLst>
  <p:transition spd="med"/>
  <p:txStyles>
    <p:titleStyle>
      <a:lvl1pPr marL="0" marR="0" indent="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0479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60959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914389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219184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523981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1828777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13357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2438370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74316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mtc.ca.gov/planning/transportation/regional-transportation-studies/origin-destination-study" TargetMode="Externa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11A30-B86A-18DC-CFD2-586F00D22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940" y="1937759"/>
            <a:ext cx="8910054" cy="1370632"/>
          </a:xfrm>
        </p:spPr>
        <p:txBody>
          <a:bodyPr/>
          <a:lstStyle/>
          <a:p>
            <a:r>
              <a:rPr lang="en-US" dirty="0"/>
              <a:t>Traffic Engineering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85AD9-F452-2FFB-4F41-12718A52AA28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738772" y="3936214"/>
            <a:ext cx="9675241" cy="867561"/>
          </a:xfrm>
        </p:spPr>
        <p:txBody>
          <a:bodyPr/>
          <a:lstStyle/>
          <a:p>
            <a:r>
              <a:rPr lang="en-US" dirty="0"/>
              <a:t>Exercise 3.2: Origin-Destination Surveys and Travel Pattern Analysis</a:t>
            </a:r>
            <a:endParaRPr lang="pl-PL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44760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543CEC-3B1A-DACA-418E-7C348AF5B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Practical Exercise: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D173A6-C782-B350-7B0E-1B2B15BD0F12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9174928" cy="3907829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000" dirty="0"/>
              <a:t>Read the provided </a:t>
            </a:r>
            <a:r>
              <a:rPr lang="en-US" sz="2000" b="1" dirty="0"/>
              <a:t>Origin–Destination (O–D) survey case study</a:t>
            </a:r>
            <a:r>
              <a:rPr lang="en-US" sz="2000" dirty="0"/>
              <a:t> and critically evaluate the </a:t>
            </a:r>
            <a:r>
              <a:rPr lang="en-US" sz="2000" b="1" dirty="0"/>
              <a:t>method used for data collection</a:t>
            </a:r>
            <a:r>
              <a:rPr lang="en-US" sz="2000" dirty="0"/>
              <a:t>, explaining why it was selected and how effectively it captured travel patterns. Discuss the </a:t>
            </a:r>
            <a:r>
              <a:rPr lang="en-US" sz="2000" b="1" dirty="0"/>
              <a:t>key results of the study</a:t>
            </a:r>
            <a:r>
              <a:rPr lang="en-US" sz="2000" dirty="0"/>
              <a:t>, highlighting major origin–destination flows and dominant travel characteristics. Identify the </a:t>
            </a:r>
            <a:r>
              <a:rPr lang="en-US" sz="2000" b="1" dirty="0"/>
              <a:t>main limitations</a:t>
            </a:r>
            <a:r>
              <a:rPr lang="en-US" sz="2000" dirty="0"/>
              <a:t> of the survey, including issues related to sampling, cost, accuracy, and practicality.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Finally, relate the O–D survey method to </a:t>
            </a:r>
            <a:r>
              <a:rPr lang="en-US" sz="2000" b="1" dirty="0"/>
              <a:t>your local context</a:t>
            </a:r>
            <a:r>
              <a:rPr lang="en-US" sz="2000" dirty="0"/>
              <a:t>, discuss whether the same approach would be suitable, and propose any modifications or alternative methods.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As an extension activity, design a </a:t>
            </a:r>
            <a:r>
              <a:rPr lang="en-US" sz="2000" b="1" dirty="0"/>
              <a:t>small-scale O–D survey</a:t>
            </a:r>
            <a:r>
              <a:rPr lang="en-US" sz="2000" dirty="0"/>
              <a:t> for a selected corridor in your area and outline the expected data, challenges, and potential applications.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4B501E-7FB2-652C-8E6B-3F980AA283AC}"/>
              </a:ext>
            </a:extLst>
          </p:cNvPr>
          <p:cNvSpPr txBox="1"/>
          <p:nvPr/>
        </p:nvSpPr>
        <p:spPr>
          <a:xfrm>
            <a:off x="674374" y="5471158"/>
            <a:ext cx="9469894" cy="121828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2000" dirty="0">
                <a:hlinkClick r:id="rId2"/>
              </a:rPr>
              <a:t>https://mtc.ca.gov/planning/transportation/regional-transportation-studies/origin-destination-study</a:t>
            </a:r>
            <a:endParaRPr lang="en-US" sz="2000" dirty="0"/>
          </a:p>
          <a:p>
            <a:pPr marL="514350" indent="-514350">
              <a:buFont typeface="+mj-lt"/>
              <a:buAutoNum type="arabicPeriod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964718580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6D842-4E1E-E72D-536F-78F068E62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0183073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AfroTrans">
      <a:dk1>
        <a:srgbClr val="080300"/>
      </a:dk1>
      <a:lt1>
        <a:srgbClr val="FFFFFF"/>
      </a:lt1>
      <a:dk2>
        <a:srgbClr val="FFFFFF"/>
      </a:dk2>
      <a:lt2>
        <a:srgbClr val="FFFFFF"/>
      </a:lt2>
      <a:accent1>
        <a:srgbClr val="F8BA00"/>
      </a:accent1>
      <a:accent2>
        <a:srgbClr val="FF9300"/>
      </a:accent2>
      <a:accent3>
        <a:srgbClr val="FF5400"/>
      </a:accent3>
      <a:accent4>
        <a:srgbClr val="EE230C"/>
      </a:accent4>
      <a:accent5>
        <a:srgbClr val="B51600"/>
      </a:accent5>
      <a:accent6>
        <a:srgbClr val="890F00"/>
      </a:accent6>
      <a:hlink>
        <a:srgbClr val="0000FF"/>
      </a:hlink>
      <a:folHlink>
        <a:srgbClr val="FF00FF"/>
      </a:folHlink>
    </a:clrScheme>
    <a:fontScheme name="AfroTrans_font">
      <a:majorFont>
        <a:latin typeface="Montserrat Regular"/>
        <a:ea typeface="Helvetica Neue"/>
        <a:cs typeface="Helvetica Neue"/>
      </a:majorFont>
      <a:minorFont>
        <a:latin typeface="Montserrat Regular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3EF0A11BD24C4C9008F746CD06379C" ma:contentTypeVersion="17" ma:contentTypeDescription="Create a new document." ma:contentTypeScope="" ma:versionID="7d533f054477f862f9ee7dbd8f6a0fc7">
  <xsd:schema xmlns:xsd="http://www.w3.org/2001/XMLSchema" xmlns:xs="http://www.w3.org/2001/XMLSchema" xmlns:p="http://schemas.microsoft.com/office/2006/metadata/properties" xmlns:ns2="597320a7-26c9-4ada-a5d3-9ce4cfbbe2be" xmlns:ns3="d7c2d7e5-d637-40e7-a03d-32f79b35a394" targetNamespace="http://schemas.microsoft.com/office/2006/metadata/properties" ma:root="true" ma:fieldsID="a7fd26fdefcb677a1938840b95eccd0f" ns2:_="" ns3:_="">
    <xsd:import namespace="597320a7-26c9-4ada-a5d3-9ce4cfbbe2be"/>
    <xsd:import namespace="d7c2d7e5-d637-40e7-a03d-32f79b35a3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Title0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7320a7-26c9-4ada-a5d3-9ce4cfbbe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7908e7-ca7e-4471-83c9-3ee8b5a5cf0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  <xsd:element name="Title0" ma:index="23" nillable="true" ma:displayName="Title" ma:format="Dropdown" ma:internalName="Title0">
      <xsd:simpleType>
        <xsd:restriction base="dms:Text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c2d7e5-d637-40e7-a03d-32f79b35a394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ff4abbc-c280-4740-a48b-ef07fb128eca}" ma:internalName="TaxCatchAll" ma:showField="CatchAllData" ma:web="d7c2d7e5-d637-40e7-a03d-32f79b35a3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97320a7-26c9-4ada-a5d3-9ce4cfbbe2be">
      <Terms xmlns="http://schemas.microsoft.com/office/infopath/2007/PartnerControls"/>
    </lcf76f155ced4ddcb4097134ff3c332f>
    <TaxCatchAll xmlns="d7c2d7e5-d637-40e7-a03d-32f79b35a394" xsi:nil="true"/>
    <Title0 xmlns="597320a7-26c9-4ada-a5d3-9ce4cfbbe2be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58E3349-3373-4532-903E-B71D61A6B93F}"/>
</file>

<file path=customXml/itemProps2.xml><?xml version="1.0" encoding="utf-8"?>
<ds:datastoreItem xmlns:ds="http://schemas.openxmlformats.org/officeDocument/2006/customXml" ds:itemID="{065DF086-0EAC-4629-BE9C-33DF98D26663}">
  <ds:schemaRefs>
    <ds:schemaRef ds:uri="http://schemas.microsoft.com/office/2006/metadata/properties"/>
    <ds:schemaRef ds:uri="http://purl.org/dc/dcmitype/"/>
    <ds:schemaRef ds:uri="http://schemas.microsoft.com/office/2006/documentManagement/types"/>
    <ds:schemaRef ds:uri="d7c2d7e5-d637-40e7-a03d-32f79b35a394"/>
    <ds:schemaRef ds:uri="http://schemas.openxmlformats.org/package/2006/metadata/core-properties"/>
    <ds:schemaRef ds:uri="http://www.w3.org/XML/1998/namespace"/>
    <ds:schemaRef ds:uri="http://purl.org/dc/terms/"/>
    <ds:schemaRef ds:uri="http://schemas.microsoft.com/office/infopath/2007/PartnerControls"/>
    <ds:schemaRef ds:uri="597320a7-26c9-4ada-a5d3-9ce4cfbbe2b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5167823F-587A-477D-BE82-6BCC301C67C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168</Words>
  <Application>Microsoft Office PowerPoint</Application>
  <PresentationFormat>Widescreen</PresentationFormat>
  <Paragraphs>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1" baseType="lpstr">
      <vt:lpstr>Aptos</vt:lpstr>
      <vt:lpstr>Arial</vt:lpstr>
      <vt:lpstr>Arial Rounded MT Bold</vt:lpstr>
      <vt:lpstr>Calibri</vt:lpstr>
      <vt:lpstr>Helvetica Neue</vt:lpstr>
      <vt:lpstr>Helvetica Neue Medium</vt:lpstr>
      <vt:lpstr>Montserrat Regular</vt:lpstr>
      <vt:lpstr>21_BasicWhite</vt:lpstr>
      <vt:lpstr>Traffic Engineering</vt:lpstr>
      <vt:lpstr>Practical Exercise: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wondwossen Tad</dc:creator>
  <cp:lastModifiedBy>Wondwossen Taddesse Gedamu</cp:lastModifiedBy>
  <cp:revision>545</cp:revision>
  <dcterms:modified xsi:type="dcterms:W3CDTF">2026-02-16T07:39:18Z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0x0101009A3EF0A11BD24C4C9008F746CD06379C</vt:lpwstr>
  </property>
  <property fmtid="{D5CDD505-2E9C-101B-9397-08002B2CF9AE}" pid="3" name="MediaServiceImageTags">
    <vt:lpwstr/>
  </property>
</Properties>
</file>