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306" r:id="rId5"/>
    <p:sldId id="611" r:id="rId6"/>
    <p:sldId id="612" r:id="rId7"/>
    <p:sldId id="309" r:id="rId8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0F00"/>
    <a:srgbClr val="00518E"/>
    <a:srgbClr val="B51600"/>
    <a:srgbClr val="B43519"/>
    <a:srgbClr val="005EA4"/>
    <a:srgbClr val="EE230C"/>
    <a:srgbClr val="F26211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Exercise 5.3: Level of Service (LOS)  Analysis –Two-Lane Highways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3FC57-98BC-FACC-FDBA-176B0384C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7292AC-0CE8-6548-3B91-9FC5EF00B59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43556" y="1433336"/>
            <a:ext cx="8807980" cy="5059521"/>
          </a:xfrm>
        </p:spPr>
        <p:txBody>
          <a:bodyPr>
            <a:normAutofit/>
          </a:bodyPr>
          <a:lstStyle/>
          <a:p>
            <a:pPr marL="514350" indent="-514350">
              <a:buClr>
                <a:srgbClr val="890F00"/>
              </a:buClr>
              <a:buFont typeface="+mj-lt"/>
              <a:buAutoNum type="arabicPeriod"/>
            </a:pPr>
            <a:r>
              <a:rPr lang="en-US" sz="1800" dirty="0"/>
              <a:t>Compare the LOS analysis procedures for freeways, multilane highways, and two-lane highways, highlighting differences in measures of effectiveness and key assumptions.</a:t>
            </a:r>
          </a:p>
          <a:p>
            <a:pPr marL="514350" indent="-514350">
              <a:buClr>
                <a:srgbClr val="890F00"/>
              </a:buClr>
              <a:buFont typeface="+mj-lt"/>
              <a:buAutoNum type="arabicPeriod"/>
            </a:pPr>
            <a:r>
              <a:rPr lang="en-US" sz="1800" dirty="0"/>
              <a:t>A </a:t>
            </a:r>
            <a:r>
              <a:rPr lang="en-US" sz="1800" b="1" dirty="0"/>
              <a:t>Class I</a:t>
            </a:r>
            <a:r>
              <a:rPr lang="en-US" sz="1800" dirty="0"/>
              <a:t> rural two-lane highway segment of </a:t>
            </a:r>
            <a:r>
              <a:rPr lang="en-US" sz="1800" b="1" dirty="0"/>
              <a:t>10 miles</a:t>
            </a:r>
            <a:r>
              <a:rPr lang="en-US" sz="1800" dirty="0"/>
              <a:t> in </a:t>
            </a:r>
            <a:r>
              <a:rPr lang="en-US" sz="1800" b="1" dirty="0"/>
              <a:t>level terrain</a:t>
            </a:r>
            <a:r>
              <a:rPr lang="en-US" sz="1800" dirty="0"/>
              <a:t> has a base free-flow speed (</a:t>
            </a:r>
            <a:r>
              <a:rPr lang="en-US" sz="1800" b="1" dirty="0"/>
              <a:t>BFFS</a:t>
            </a:r>
            <a:r>
              <a:rPr lang="en-US" sz="1800" dirty="0"/>
              <a:t>) of </a:t>
            </a:r>
            <a:r>
              <a:rPr lang="en-US" sz="1800" b="1" dirty="0"/>
              <a:t>65 mi/h</a:t>
            </a:r>
            <a:r>
              <a:rPr lang="en-US" sz="1800" dirty="0"/>
              <a:t>. The cross section has </a:t>
            </a:r>
            <a:r>
              <a:rPr lang="en-US" sz="1800" b="1" dirty="0"/>
              <a:t>12-foot lanes</a:t>
            </a:r>
            <a:r>
              <a:rPr lang="en-US" sz="1800" dirty="0"/>
              <a:t> and </a:t>
            </a:r>
            <a:r>
              <a:rPr lang="en-US" sz="1800" b="1" dirty="0"/>
              <a:t>6-foot clear shoulders</a:t>
            </a:r>
            <a:r>
              <a:rPr lang="en-US" sz="1800" dirty="0"/>
              <a:t> on both sides of the road. There is an average of </a:t>
            </a:r>
            <a:r>
              <a:rPr lang="en-US" sz="1800" b="1" dirty="0"/>
              <a:t>15 access points per mile</a:t>
            </a:r>
            <a:r>
              <a:rPr lang="en-US" sz="1800" dirty="0"/>
              <a:t> along the segment, and </a:t>
            </a:r>
            <a:r>
              <a:rPr lang="en-US" sz="1800" b="1" dirty="0"/>
              <a:t>25%</a:t>
            </a:r>
            <a:r>
              <a:rPr lang="en-US" sz="1800" dirty="0"/>
              <a:t> of the segment consists of </a:t>
            </a:r>
            <a:r>
              <a:rPr lang="en-US" sz="1800" b="1" dirty="0"/>
              <a:t>“no-passing” zones</a:t>
            </a:r>
            <a:r>
              <a:rPr lang="en-US" sz="1800" dirty="0"/>
              <a:t>. Current traffic on the facility is </a:t>
            </a:r>
            <a:r>
              <a:rPr lang="en-US" sz="1800" b="1" dirty="0"/>
              <a:t>800 </a:t>
            </a:r>
            <a:r>
              <a:rPr lang="en-US" sz="1800" b="1" dirty="0" err="1"/>
              <a:t>veh</a:t>
            </a:r>
            <a:r>
              <a:rPr lang="en-US" sz="1800" b="1" dirty="0"/>
              <a:t>/h</a:t>
            </a:r>
            <a:r>
              <a:rPr lang="en-US" sz="1800" dirty="0"/>
              <a:t>, with </a:t>
            </a:r>
            <a:r>
              <a:rPr lang="en-US" sz="1800" b="1" dirty="0"/>
              <a:t>8% trucks</a:t>
            </a:r>
            <a:r>
              <a:rPr lang="en-US" sz="1800" dirty="0"/>
              <a:t> and </a:t>
            </a:r>
            <a:r>
              <a:rPr lang="en-US" sz="1800" b="1" dirty="0"/>
              <a:t>no RVs</a:t>
            </a:r>
            <a:r>
              <a:rPr lang="en-US" sz="1800" dirty="0"/>
              <a:t>. The directional distribution of traffic is </a:t>
            </a:r>
            <a:r>
              <a:rPr lang="en-US" sz="1800" b="1" dirty="0"/>
              <a:t>70–30</a:t>
            </a:r>
            <a:r>
              <a:rPr lang="en-US" sz="1800" dirty="0"/>
              <a:t>, and the </a:t>
            </a:r>
            <a:r>
              <a:rPr lang="en-US" sz="1800" b="1" dirty="0"/>
              <a:t>PHF is 0.83</a:t>
            </a:r>
            <a:r>
              <a:rPr lang="en-US" sz="1800" dirty="0"/>
              <a:t>. What is the </a:t>
            </a:r>
            <a:r>
              <a:rPr lang="en-US" sz="1800" b="1" dirty="0"/>
              <a:t>LOS expected in each direction</a:t>
            </a:r>
            <a:r>
              <a:rPr lang="en-US" sz="1800" dirty="0"/>
              <a:t> on this segment?</a:t>
            </a:r>
          </a:p>
        </p:txBody>
      </p:sp>
    </p:spTree>
    <p:extLst>
      <p:ext uri="{BB962C8B-B14F-4D97-AF65-F5344CB8AC3E}">
        <p14:creationId xmlns:p14="http://schemas.microsoft.com/office/powerpoint/2010/main" val="360776601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8FB4C-4A7F-D20A-1FF6-8F904CF53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E9EAC-5549-96B6-5E35-BE5E49D7E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778FF-6BEE-9E74-BE53-DE9707B0FBD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43556" y="1433336"/>
            <a:ext cx="8807980" cy="5059521"/>
          </a:xfrm>
        </p:spPr>
        <p:txBody>
          <a:bodyPr>
            <a:normAutofit/>
          </a:bodyPr>
          <a:lstStyle/>
          <a:p>
            <a:pPr marL="514350" indent="-514350">
              <a:buClr>
                <a:srgbClr val="890F00"/>
              </a:buClr>
              <a:buFont typeface="+mj-lt"/>
              <a:buAutoNum type="arabicPeriod" startAt="3"/>
            </a:pPr>
            <a:r>
              <a:rPr lang="en-US" sz="2000" dirty="0"/>
              <a:t>A </a:t>
            </a:r>
            <a:r>
              <a:rPr lang="en-US" sz="2000" b="1" dirty="0"/>
              <a:t>Class I</a:t>
            </a:r>
            <a:r>
              <a:rPr lang="en-US" sz="2000" dirty="0"/>
              <a:t> rural two-lane highway segment of </a:t>
            </a:r>
            <a:r>
              <a:rPr lang="en-US" sz="2000" b="1" dirty="0"/>
              <a:t>20 miles</a:t>
            </a:r>
            <a:r>
              <a:rPr lang="en-US" sz="2000" dirty="0"/>
              <a:t> in </a:t>
            </a:r>
            <a:r>
              <a:rPr lang="en-US" sz="2000" b="1" dirty="0"/>
              <a:t>rolling terrain</a:t>
            </a:r>
            <a:r>
              <a:rPr lang="en-US" sz="2000" dirty="0"/>
              <a:t> has a base free-flow speed (</a:t>
            </a:r>
            <a:r>
              <a:rPr lang="en-US" sz="2000" b="1" dirty="0"/>
              <a:t>BFFS</a:t>
            </a:r>
            <a:r>
              <a:rPr lang="en-US" sz="2000" dirty="0"/>
              <a:t>) of </a:t>
            </a:r>
            <a:r>
              <a:rPr lang="en-US" sz="2000" b="1" dirty="0"/>
              <a:t>60 mi/h</a:t>
            </a:r>
            <a:r>
              <a:rPr lang="en-US" sz="2000" dirty="0"/>
              <a:t>. It consists of </a:t>
            </a:r>
            <a:r>
              <a:rPr lang="en-US" sz="2000" b="1" dirty="0"/>
              <a:t>12-foot lanes</a:t>
            </a:r>
            <a:r>
              <a:rPr lang="en-US" sz="2000" dirty="0"/>
              <a:t>, with </a:t>
            </a:r>
            <a:r>
              <a:rPr lang="en-US" sz="2000" b="1" dirty="0"/>
              <a:t>4-foot clear shoulders</a:t>
            </a:r>
            <a:r>
              <a:rPr lang="en-US" sz="2000" dirty="0"/>
              <a:t> on each side of the roadway. There is an average of </a:t>
            </a:r>
            <a:r>
              <a:rPr lang="en-US" sz="2000" b="1" dirty="0"/>
              <a:t>eight access points per mile</a:t>
            </a:r>
            <a:r>
              <a:rPr lang="en-US" sz="2000" dirty="0"/>
              <a:t> along the segment in question, and </a:t>
            </a:r>
            <a:r>
              <a:rPr lang="en-US" sz="2000" b="1" dirty="0"/>
              <a:t>60%</a:t>
            </a:r>
            <a:r>
              <a:rPr lang="en-US" sz="2000" dirty="0"/>
              <a:t> of the segment consists of </a:t>
            </a:r>
            <a:r>
              <a:rPr lang="en-US" sz="2000" b="1" dirty="0"/>
              <a:t>“no-passing” zones</a:t>
            </a:r>
            <a:r>
              <a:rPr lang="en-US" sz="2000" dirty="0"/>
              <a:t>. Current traffic on the facility is </a:t>
            </a:r>
            <a:r>
              <a:rPr lang="en-US" sz="2000" b="1" dirty="0"/>
              <a:t>400 </a:t>
            </a:r>
            <a:r>
              <a:rPr lang="en-US" sz="2000" b="1" dirty="0" err="1"/>
              <a:t>veh</a:t>
            </a:r>
            <a:r>
              <a:rPr lang="en-US" sz="2000" b="1" dirty="0"/>
              <a:t>/h</a:t>
            </a:r>
            <a:r>
              <a:rPr lang="en-US" sz="2000" dirty="0"/>
              <a:t> (total, both ways), including </a:t>
            </a:r>
            <a:r>
              <a:rPr lang="en-US" sz="2000" b="1" dirty="0"/>
              <a:t>15% trucks</a:t>
            </a:r>
            <a:r>
              <a:rPr lang="en-US" sz="2000" dirty="0"/>
              <a:t> and </a:t>
            </a:r>
            <a:r>
              <a:rPr lang="en-US" sz="2000" b="1" dirty="0"/>
              <a:t>2% RVs</a:t>
            </a:r>
            <a:r>
              <a:rPr lang="en-US" sz="2000" dirty="0"/>
              <a:t>. The directional distribution of traffic is </a:t>
            </a:r>
            <a:r>
              <a:rPr lang="en-US" sz="2000" b="1" dirty="0"/>
              <a:t>60–40</a:t>
            </a:r>
            <a:r>
              <a:rPr lang="en-US" sz="2000" dirty="0"/>
              <a:t>, and the </a:t>
            </a:r>
            <a:r>
              <a:rPr lang="en-US" sz="2000" b="1" dirty="0"/>
              <a:t>PHF is 0.84</a:t>
            </a:r>
            <a:r>
              <a:rPr lang="en-US" sz="2000" dirty="0"/>
              <a:t>.</a:t>
            </a:r>
          </a:p>
          <a:p>
            <a:pPr marL="1428738" lvl="3" indent="-514350">
              <a:buClr>
                <a:srgbClr val="890F00"/>
              </a:buClr>
              <a:buFont typeface="+mj-lt"/>
              <a:buAutoNum type="alphaLcParenR"/>
            </a:pPr>
            <a:r>
              <a:rPr lang="en-US" sz="1800" dirty="0"/>
              <a:t>For the current conditions described, at what </a:t>
            </a:r>
            <a:r>
              <a:rPr lang="en-US" sz="1800" b="1" dirty="0"/>
              <a:t>LOS</a:t>
            </a:r>
            <a:r>
              <a:rPr lang="en-US" sz="1800" dirty="0"/>
              <a:t> would each direction of the facility be expected to operate?</a:t>
            </a:r>
          </a:p>
          <a:p>
            <a:pPr marL="1428738" lvl="3" indent="-514350">
              <a:buClr>
                <a:srgbClr val="890F00"/>
              </a:buClr>
              <a:buFont typeface="+mj-lt"/>
              <a:buAutoNum type="alphaLcParenR"/>
            </a:pPr>
            <a:r>
              <a:rPr lang="en-US" sz="1800" dirty="0"/>
              <a:t>If traffic is growing at a rate of 5% per year, how many years will it take before the capacity of this facility is reached?</a:t>
            </a:r>
          </a:p>
        </p:txBody>
      </p:sp>
    </p:spTree>
    <p:extLst>
      <p:ext uri="{BB962C8B-B14F-4D97-AF65-F5344CB8AC3E}">
        <p14:creationId xmlns:p14="http://schemas.microsoft.com/office/powerpoint/2010/main" val="319083426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F29ADCD-6B4F-4A99-822C-176145F4BFF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21_BasicWhite</vt:lpstr>
      <vt:lpstr>Traffic Engineering</vt:lpstr>
      <vt:lpstr>Exercise</vt:lpstr>
      <vt:lpstr>Exercise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799</cp:revision>
  <dcterms:modified xsi:type="dcterms:W3CDTF">2026-02-16T19:19:48Z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