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06" r:id="rId5"/>
    <p:sldId id="507" r:id="rId6"/>
    <p:sldId id="506" r:id="rId7"/>
    <p:sldId id="458" r:id="rId8"/>
    <p:sldId id="309" r:id="rId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traffic-signs-manual" TargetMode="External"/><Relationship Id="rId2" Type="http://schemas.openxmlformats.org/officeDocument/2006/relationships/hyperlink" Target="https://mutcd.fhwa.dot.gov/kno_11th_Edition.htm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Exercise 4.1: Traffic Control Devices: Signs, Signals, and Road Markings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1606E-B971-58BC-C0DA-C955796FC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72" y="466091"/>
            <a:ext cx="4889500" cy="717551"/>
          </a:xfrm>
        </p:spPr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C73BF-2FF0-7B64-0738-50E78EBE917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71173" y="1183642"/>
            <a:ext cx="6488427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200" dirty="0"/>
              <a:t>Carefully observe the image on the left. Describe what you see and identify any </a:t>
            </a:r>
            <a:r>
              <a:rPr lang="en-US" sz="2200" b="1" dirty="0"/>
              <a:t>problems related to traffic signs</a:t>
            </a:r>
            <a:r>
              <a:rPr lang="en-US" sz="2200" dirty="0"/>
              <a:t>. Explain why these issues are problematic and propose a </a:t>
            </a:r>
            <a:r>
              <a:rPr lang="en-US" sz="2200" b="1" dirty="0"/>
              <a:t>practical solution to improve the situation</a:t>
            </a:r>
            <a:r>
              <a:rPr lang="en-US" sz="2200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900" dirty="0"/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Make a site visit to major roads in your city and identify locations where </a:t>
            </a:r>
            <a:r>
              <a:rPr lang="en-US" sz="2200" b="1" dirty="0"/>
              <a:t>road markings are improperly marked or missing</a:t>
            </a:r>
            <a:r>
              <a:rPr lang="en-US" sz="2200" dirty="0"/>
              <a:t>.  Examine the existing traffic signs and </a:t>
            </a:r>
            <a:r>
              <a:rPr lang="en-US" sz="2200" b="1" dirty="0"/>
              <a:t>document your observations with photographs</a:t>
            </a:r>
            <a:r>
              <a:rPr lang="en-US" sz="2200" dirty="0"/>
              <a:t>. Evaluate the identified problems and discuss </a:t>
            </a:r>
            <a:r>
              <a:rPr lang="en-US" sz="2200" b="1" dirty="0"/>
              <a:t>appropriate solutions and improvements</a:t>
            </a:r>
            <a:r>
              <a:rPr lang="en-US" sz="2200" dirty="0"/>
              <a:t>.</a:t>
            </a:r>
          </a:p>
        </p:txBody>
      </p:sp>
      <p:pic>
        <p:nvPicPr>
          <p:cNvPr id="4" name="Picture 3" descr="A group of road signs on the side of a road&#10;&#10;AI-generated content may be incorrect.">
            <a:extLst>
              <a:ext uri="{FF2B5EF4-FFF2-40B4-BE49-F238E27FC236}">
                <a16:creationId xmlns:a16="http://schemas.microsoft.com/office/drawing/2014/main" id="{0A0B36B6-C077-D961-11D7-4A28050C0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601" y="1630045"/>
            <a:ext cx="5232400" cy="348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647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FA862-C364-5B50-EC2F-133624B4B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304A8-7509-3067-A1C6-FC4792068FF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3"/>
            <a:ext cx="8807980" cy="391667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2000" dirty="0"/>
              <a:t>Does your country have an official </a:t>
            </a:r>
            <a:r>
              <a:rPr lang="en-US" sz="2000" b="1" dirty="0"/>
              <a:t>traffic signs and road markings manual</a:t>
            </a:r>
            <a:r>
              <a:rPr lang="en-US" sz="2000" dirty="0"/>
              <a:t>? If yes, describe its main features and objectives. Compare it with at least one international standard, highlighting </a:t>
            </a:r>
            <a:r>
              <a:rPr lang="en-US" sz="2000" b="1" dirty="0"/>
              <a:t>similarities, differences, and areas of alignment or deviation</a:t>
            </a:r>
            <a:r>
              <a:rPr lang="en-US" sz="2000" dirty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sz="2000" dirty="0"/>
              <a:t>If your country does not have a dedicated traffic signs manual, identify the </a:t>
            </a:r>
            <a:r>
              <a:rPr lang="en-US" sz="2000" b="1" dirty="0"/>
              <a:t>standard currently used by road authorities</a:t>
            </a:r>
            <a:r>
              <a:rPr lang="en-US" sz="2000" dirty="0"/>
              <a:t> for road signage. Select one regional or international standard (e.g., </a:t>
            </a:r>
            <a:r>
              <a:rPr lang="en-US" sz="2000" b="1" dirty="0"/>
              <a:t>Germany’s road traffic regulations, the MUTCD of the United States, or UK standards</a:t>
            </a:r>
            <a:r>
              <a:rPr lang="en-US" sz="2000" dirty="0"/>
              <a:t>) and compare it with at least one other country’s system in terms of </a:t>
            </a:r>
            <a:r>
              <a:rPr lang="en-US" sz="2000" b="1" dirty="0"/>
              <a:t>design, color coding, symbols, and application</a:t>
            </a:r>
            <a:r>
              <a:rPr lang="en-US" sz="2000" dirty="0"/>
              <a:t>.</a:t>
            </a:r>
          </a:p>
          <a:p>
            <a:pPr marL="514350" indent="-514350">
              <a:buFont typeface="+mj-lt"/>
              <a:buAutoNum type="arabicPeriod" startAt="3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109215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48AA-6545-776D-5D91-54C15013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8AE2B-71F4-5AF7-D621-1F3DC4FFD1D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189799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https://mutcd.fhwa.dot.gov/kno_11th_Edition.htm</a:t>
            </a: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>
                <a:hlinkClick r:id="rId3"/>
              </a:rPr>
              <a:t>https://www.gov.uk/government/publications/traffic-signs-manual</a:t>
            </a: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762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887925-F394-4421-B1D8-C6F01657229B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Exercise</vt:lpstr>
      <vt:lpstr>Exercise 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505</cp:revision>
  <dcterms:modified xsi:type="dcterms:W3CDTF">2026-02-16T07:44:58Z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