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306" r:id="rId5"/>
    <p:sldId id="308" r:id="rId6"/>
    <p:sldId id="313" r:id="rId7"/>
    <p:sldId id="382" r:id="rId8"/>
    <p:sldId id="453" r:id="rId9"/>
    <p:sldId id="454" r:id="rId10"/>
    <p:sldId id="455" r:id="rId11"/>
    <p:sldId id="457" r:id="rId12"/>
    <p:sldId id="456" r:id="rId13"/>
    <p:sldId id="459" r:id="rId14"/>
    <p:sldId id="460" r:id="rId15"/>
    <p:sldId id="461" r:id="rId16"/>
    <p:sldId id="462" r:id="rId17"/>
    <p:sldId id="463" r:id="rId18"/>
    <p:sldId id="464" r:id="rId19"/>
    <p:sldId id="466" r:id="rId20"/>
    <p:sldId id="465" r:id="rId21"/>
    <p:sldId id="467" r:id="rId22"/>
    <p:sldId id="468" r:id="rId23"/>
    <p:sldId id="458" r:id="rId24"/>
    <p:sldId id="309" r:id="rId25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230C"/>
    <a:srgbClr val="00518E"/>
    <a:srgbClr val="005EA4"/>
    <a:srgbClr val="F26211"/>
    <a:srgbClr val="B51600"/>
    <a:srgbClr val="F78722"/>
    <a:srgbClr val="890F00"/>
    <a:srgbClr val="B43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16.02.2026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popcenter.asu.edu/sites/g/files/litvpz3631/files/learning/speeding/SpotSpeed.pdf" TargetMode="Externa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940" y="1937759"/>
            <a:ext cx="8910054" cy="1370632"/>
          </a:xfrm>
        </p:spPr>
        <p:txBody>
          <a:bodyPr/>
          <a:lstStyle/>
          <a:p>
            <a:r>
              <a:rPr lang="en-US" dirty="0"/>
              <a:t>Traffic Engineering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38772" y="3936214"/>
            <a:ext cx="9675241" cy="867561"/>
          </a:xfrm>
        </p:spPr>
        <p:txBody>
          <a:bodyPr/>
          <a:lstStyle/>
          <a:p>
            <a:r>
              <a:rPr lang="en-US" dirty="0"/>
              <a:t>Lecture 3.3: Speed, travel time, and delay studies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24C2F-D050-3751-718D-EBE9E2285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Stopwatch spot speed study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E81AE8-826E-FCC7-DA62-5A2F179E4B9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301" y="1330037"/>
            <a:ext cx="7676900" cy="460404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Stopwatch study includes the following steps:</a:t>
            </a:r>
          </a:p>
          <a:p>
            <a:pPr marL="761997" lvl="1" indent="-457200">
              <a:buFont typeface="+mj-lt"/>
              <a:buAutoNum type="arabicPeriod"/>
            </a:pPr>
            <a:r>
              <a:rPr lang="en-US" dirty="0"/>
              <a:t>Decide appropriate study length (road segment)</a:t>
            </a:r>
          </a:p>
          <a:p>
            <a:pPr marL="761997" lvl="1" indent="-457200">
              <a:buFont typeface="+mj-lt"/>
              <a:buAutoNum type="arabicPeriod"/>
            </a:pPr>
            <a:r>
              <a:rPr lang="en-US" dirty="0"/>
              <a:t>Select a proper location and layout </a:t>
            </a:r>
          </a:p>
          <a:p>
            <a:pPr marL="761997" lvl="1" indent="-457200">
              <a:buFont typeface="+mj-lt"/>
              <a:buAutoNum type="arabicPeriod"/>
            </a:pPr>
            <a:r>
              <a:rPr lang="en-US" dirty="0"/>
              <a:t>Record observations of speed </a:t>
            </a:r>
          </a:p>
          <a:p>
            <a:pPr marL="761997" lvl="1" indent="-457200">
              <a:buFont typeface="+mj-lt"/>
              <a:buAutoNum type="arabicPeriod"/>
            </a:pPr>
            <a:r>
              <a:rPr lang="en-US" dirty="0"/>
              <a:t>Calculate vehicle speed </a:t>
            </a:r>
          </a:p>
          <a:p>
            <a:pPr marL="761997" lvl="1" indent="-457200">
              <a:buFont typeface="+mj-lt"/>
              <a:buAutoNum type="arabicPeriod"/>
            </a:pPr>
            <a:r>
              <a:rPr lang="en-US" dirty="0"/>
              <a:t>Generate a frequency distribution table and speed percentiles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8D2938-DA35-0859-A7D8-1BF7B244BA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9369" y="2354615"/>
            <a:ext cx="5332631" cy="2461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120843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F72FDE-E602-BF64-D648-37D16C31E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7520" y="1783080"/>
            <a:ext cx="5364480" cy="34340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8323DB-F99A-CC08-0571-4343B3D26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859" y="162559"/>
            <a:ext cx="5290229" cy="6564773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145874AF-F828-F530-C3C7-4F84E4C705F5}"/>
              </a:ext>
            </a:extLst>
          </p:cNvPr>
          <p:cNvSpPr/>
          <p:nvPr/>
        </p:nvSpPr>
        <p:spPr>
          <a:xfrm>
            <a:off x="5599088" y="3180080"/>
            <a:ext cx="1228432" cy="853440"/>
          </a:xfrm>
          <a:prstGeom prst="rightArrow">
            <a:avLst/>
          </a:prstGeom>
          <a:solidFill>
            <a:srgbClr val="000000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7106BF-BD4B-EA46-6241-A479CDA0803B}"/>
              </a:ext>
            </a:extLst>
          </p:cNvPr>
          <p:cNvSpPr txBox="1"/>
          <p:nvPr/>
        </p:nvSpPr>
        <p:spPr>
          <a:xfrm>
            <a:off x="7801429" y="5322835"/>
            <a:ext cx="3766156" cy="26879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Source: Reference-1</a:t>
            </a:r>
          </a:p>
        </p:txBody>
      </p:sp>
    </p:spTree>
    <p:extLst>
      <p:ext uri="{BB962C8B-B14F-4D97-AF65-F5344CB8AC3E}">
        <p14:creationId xmlns:p14="http://schemas.microsoft.com/office/powerpoint/2010/main" val="119118418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9D733-2560-77F5-2A6F-9DA368D1E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07432"/>
          </a:xfrm>
        </p:spPr>
        <p:txBody>
          <a:bodyPr/>
          <a:lstStyle/>
          <a:p>
            <a:r>
              <a:rPr lang="en-US" dirty="0"/>
              <a:t>Radar Gun Method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9660F9-867B-6FB7-FD26-60FDDC3A22D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301" y="1336431"/>
            <a:ext cx="6678484" cy="4597647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b="1" dirty="0"/>
              <a:t>Commonly</a:t>
            </a:r>
            <a:r>
              <a:rPr lang="en-US" dirty="0"/>
              <a:t> used device for direct measurement of speed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b="1" dirty="0"/>
              <a:t>Instantaneous:</a:t>
            </a:r>
            <a:r>
              <a:rPr lang="en-US" dirty="0"/>
              <a:t> Provides real-time speed data immediately.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b="1" dirty="0"/>
              <a:t>Portable:</a:t>
            </a:r>
            <a:r>
              <a:rPr lang="en-US" dirty="0"/>
              <a:t> Handheld units are easy to transport and set up quickly.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/>
              <a:t>However, the result could be biased due to target misidentification, drivers being aware, and the angle of measurement. </a:t>
            </a:r>
          </a:p>
        </p:txBody>
      </p:sp>
      <p:pic>
        <p:nvPicPr>
          <p:cNvPr id="2050" name="Picture 2" descr="Police Radar  speed gun stock pictures, royalty-free photos &amp; images">
            <a:extLst>
              <a:ext uri="{FF2B5EF4-FFF2-40B4-BE49-F238E27FC236}">
                <a16:creationId xmlns:a16="http://schemas.microsoft.com/office/drawing/2014/main" id="{3366CE8F-4C46-BEC1-19F2-5D14012F0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785" y="1572898"/>
            <a:ext cx="4859215" cy="327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66100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AD454-37A0-E5A4-8768-9F9D8D641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580078"/>
          </a:xfrm>
        </p:spPr>
        <p:txBody>
          <a:bodyPr/>
          <a:lstStyle/>
          <a:p>
            <a:r>
              <a:rPr lang="en-US" dirty="0"/>
              <a:t>Pneumatic Road Tube Method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23D045-107D-F6A6-A4FF-EBC4C52BA4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300" y="1402080"/>
            <a:ext cx="8807199" cy="4531999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/>
              <a:t>The pneumatic road tube method is normally used for longer data collection time periods,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dirty="0"/>
              <a:t>Can also determine vehicle classification (cars vs. trucks) based on axle spacing</a:t>
            </a:r>
          </a:p>
        </p:txBody>
      </p:sp>
      <p:pic>
        <p:nvPicPr>
          <p:cNvPr id="3074" name="Picture 2" descr="Pneumatic-Road-Tubes-Traffic-Counters">
            <a:extLst>
              <a:ext uri="{FF2B5EF4-FFF2-40B4-BE49-F238E27FC236}">
                <a16:creationId xmlns:a16="http://schemas.microsoft.com/office/drawing/2014/main" id="{A4792995-BBFA-FE94-9E8B-BD9EEA199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683" y="3429000"/>
            <a:ext cx="4755776" cy="2972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9566726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1F0A3-D71C-1808-C0ED-F52E1FAD9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774313"/>
          </a:xfrm>
        </p:spPr>
        <p:txBody>
          <a:bodyPr/>
          <a:lstStyle/>
          <a:p>
            <a:r>
              <a:rPr lang="en-US" dirty="0"/>
              <a:t>Travel Time Studies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1C981B-B70F-51C4-0AEE-AD02EF9E6B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301" y="1362635"/>
            <a:ext cx="9135158" cy="4571443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Measure the time required to traverse a from one point to another on a given route</a:t>
            </a:r>
          </a:p>
          <a:p>
            <a:pPr lvl="1"/>
            <a:r>
              <a:rPr lang="en-US" dirty="0"/>
              <a:t>Include moving and stopped time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Helps to identify congestion locations</a:t>
            </a:r>
          </a:p>
          <a:p>
            <a:pPr lvl="1"/>
            <a:r>
              <a:rPr lang="en-US" dirty="0"/>
              <a:t>Evaluate the level of service</a:t>
            </a:r>
          </a:p>
          <a:p>
            <a:pPr lvl="1"/>
            <a:r>
              <a:rPr lang="en-US" dirty="0"/>
              <a:t>Compare alternative routes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135743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9E1C1-454B-CD32-ACD2-1022BDA35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Applications of Travel Time Studies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22DB00-B4B1-26A8-2358-71F08EBE6C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88895" y="1255059"/>
            <a:ext cx="8385588" cy="4679019"/>
          </a:xfrm>
        </p:spPr>
        <p:txBody>
          <a:bodyPr/>
          <a:lstStyle/>
          <a:p>
            <a:r>
              <a:rPr lang="en-US" dirty="0"/>
              <a:t>Determination of route efficiency </a:t>
            </a:r>
          </a:p>
          <a:p>
            <a:r>
              <a:rPr lang="en-US" dirty="0"/>
              <a:t>Identification of traffic bottlenecks and high delay </a:t>
            </a:r>
          </a:p>
          <a:p>
            <a:r>
              <a:rPr lang="en-US" dirty="0"/>
              <a:t>Assessment of before-and-after traffic improvement </a:t>
            </a:r>
          </a:p>
          <a:p>
            <a:r>
              <a:rPr lang="en-US" dirty="0"/>
              <a:t>Congestion indexing </a:t>
            </a:r>
          </a:p>
          <a:p>
            <a:r>
              <a:rPr lang="en-US" dirty="0"/>
              <a:t>Economic evaluation of facilities </a:t>
            </a:r>
          </a:p>
          <a:p>
            <a:r>
              <a:rPr lang="en-US" dirty="0"/>
              <a:t>Compare alternative routes</a:t>
            </a:r>
          </a:p>
          <a:p>
            <a:r>
              <a:rPr lang="en-US" dirty="0"/>
              <a:t>Input for traffic assignment model </a:t>
            </a:r>
          </a:p>
        </p:txBody>
      </p:sp>
    </p:spTree>
    <p:extLst>
      <p:ext uri="{BB962C8B-B14F-4D97-AF65-F5344CB8AC3E}">
        <p14:creationId xmlns:p14="http://schemas.microsoft.com/office/powerpoint/2010/main" val="137770714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6C82F-14B2-F16A-4FC0-4170D72B5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of Travel time Studies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A0D3A1-37B4-9736-FF91-107363432B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301" y="1612901"/>
            <a:ext cx="8520182" cy="4321178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Floating Car Technique: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 A test car is driven by an observer along the test section,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The driver of the test vehicle attempts to pass as many vehicles as those that pass his test vehicle,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Travel time, stops, and delays are recorded during the trip, and the process </a:t>
            </a:r>
            <a:r>
              <a:rPr lang="en-US" b="1" dirty="0"/>
              <a:t>is repeated</a:t>
            </a:r>
            <a:r>
              <a:rPr lang="en-US" dirty="0"/>
              <a:t>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Simple, low-cost, and commonly used for </a:t>
            </a:r>
            <a:r>
              <a:rPr lang="en-US" b="1" dirty="0"/>
              <a:t>urban corridor studies</a:t>
            </a:r>
            <a:br>
              <a:rPr lang="en-US" dirty="0"/>
            </a:b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83675203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A9A06-0C3E-132D-F490-9E9337791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468318"/>
          </a:xfrm>
        </p:spPr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E188C5-9374-0BC6-89FD-475488A228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300" y="1056640"/>
            <a:ext cx="9002357" cy="5705473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A traffic engineer wants to estimate the </a:t>
            </a:r>
            <a:r>
              <a:rPr lang="en-US" sz="2000" b="1" dirty="0"/>
              <a:t>average travel time, speed, and delay</a:t>
            </a:r>
            <a:r>
              <a:rPr lang="en-US" sz="2000" dirty="0"/>
              <a:t> on a </a:t>
            </a:r>
            <a:r>
              <a:rPr lang="en-US" sz="2000" b="1" dirty="0"/>
              <a:t>6.0 km urban corridor during the peak hour</a:t>
            </a:r>
            <a:r>
              <a:rPr lang="en-US" sz="2000" dirty="0"/>
              <a:t> using the floating car technique. A test vehicle is driven so that it floats with the traffic stream. Five runs are conducted, and the total travel time and stopped delay for each run are recorded as </a:t>
            </a:r>
            <a:r>
              <a:rPr lang="en-US" dirty="0"/>
              <a:t>shown below: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en-US" sz="1800" dirty="0"/>
          </a:p>
          <a:p>
            <a:pPr lvl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sz="1800" dirty="0"/>
              <a:t>Determine the </a:t>
            </a:r>
            <a:r>
              <a:rPr lang="en-US" altLang="en-US" sz="1800" b="1" dirty="0"/>
              <a:t>average travel time </a:t>
            </a:r>
            <a:r>
              <a:rPr lang="en-US" altLang="en-US" sz="1800" dirty="0"/>
              <a:t>for the corridor.</a:t>
            </a:r>
          </a:p>
          <a:p>
            <a:pPr lvl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sz="1800" dirty="0"/>
              <a:t>Calculate the </a:t>
            </a:r>
            <a:r>
              <a:rPr lang="en-US" altLang="en-US" sz="1800" b="1" dirty="0"/>
              <a:t>average stopped delay</a:t>
            </a:r>
            <a:r>
              <a:rPr lang="en-US" altLang="en-US" sz="1800" dirty="0"/>
              <a:t>.</a:t>
            </a:r>
          </a:p>
          <a:p>
            <a:pPr lvl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en-US" sz="1800" dirty="0"/>
              <a:t>Calculate </a:t>
            </a:r>
            <a:r>
              <a:rPr lang="en-US" altLang="en-US" sz="1800" b="1" dirty="0"/>
              <a:t>average moving time</a:t>
            </a:r>
            <a:r>
              <a:rPr lang="en-US" altLang="en-US" sz="1800" dirty="0"/>
              <a:t>.</a:t>
            </a:r>
          </a:p>
          <a:p>
            <a:pPr lvl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sz="1800" dirty="0"/>
              <a:t>Find the </a:t>
            </a:r>
            <a:r>
              <a:rPr lang="en-US" sz="1800" b="1" dirty="0"/>
              <a:t>average travel speed</a:t>
            </a:r>
            <a:r>
              <a:rPr lang="en-US" sz="1800" dirty="0"/>
              <a:t> of traffic on the corridor.</a:t>
            </a:r>
          </a:p>
          <a:p>
            <a:pPr lvl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sz="1800" dirty="0"/>
              <a:t>Compute the </a:t>
            </a:r>
            <a:r>
              <a:rPr lang="en-US" sz="1800" b="1" dirty="0"/>
              <a:t>average running speed</a:t>
            </a:r>
            <a:r>
              <a:rPr lang="en-US" sz="1800" dirty="0"/>
              <a:t> (excluding stopped delay).</a:t>
            </a:r>
            <a:endParaRPr lang="en-US" altLang="en-US" sz="1800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07ADB3F-EC2E-29E1-5293-9A8D26F6E8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7655450"/>
              </p:ext>
            </p:extLst>
          </p:nvPr>
        </p:nvGraphicFramePr>
        <p:xfrm>
          <a:off x="3443789" y="2728592"/>
          <a:ext cx="4069829" cy="2255520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654835">
                  <a:extLst>
                    <a:ext uri="{9D8B030D-6E8A-4147-A177-3AD203B41FA5}">
                      <a16:colId xmlns:a16="http://schemas.microsoft.com/office/drawing/2014/main" val="561108974"/>
                    </a:ext>
                  </a:extLst>
                </a:gridCol>
                <a:gridCol w="1499536">
                  <a:extLst>
                    <a:ext uri="{9D8B030D-6E8A-4147-A177-3AD203B41FA5}">
                      <a16:colId xmlns:a16="http://schemas.microsoft.com/office/drawing/2014/main" val="3321645927"/>
                    </a:ext>
                  </a:extLst>
                </a:gridCol>
                <a:gridCol w="1915458">
                  <a:extLst>
                    <a:ext uri="{9D8B030D-6E8A-4147-A177-3AD203B41FA5}">
                      <a16:colId xmlns:a16="http://schemas.microsoft.com/office/drawing/2014/main" val="318354493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600" dirty="0"/>
                        <a:t>Run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Total travel time (min)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Stopped delay (min)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8370834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14.2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3.1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376147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15.0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3.6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6926064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13.6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2.7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1752654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16.4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4.5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4170612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14.8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3.3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873399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7669537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6599C9-3072-8FE3-FD0D-32E33F38B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9820" y="575083"/>
            <a:ext cx="7060180" cy="570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420315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29E97-D3BE-C277-A11C-5320C514F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559758"/>
          </a:xfrm>
        </p:spPr>
        <p:txBody>
          <a:bodyPr/>
          <a:lstStyle/>
          <a:p>
            <a:r>
              <a:rPr lang="en-US" dirty="0"/>
              <a:t>Methods of Travel time Studies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2C8146-97E8-40B7-B9AA-E9C224391A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300" y="1452881"/>
            <a:ext cx="8807199" cy="4480559"/>
          </a:xfrm>
        </p:spPr>
        <p:txBody>
          <a:bodyPr>
            <a:normAutofit fontScale="70000" lnSpcReduction="20000"/>
          </a:bodyPr>
          <a:lstStyle/>
          <a:p>
            <a:pPr>
              <a:buFont typeface="+mj-lt"/>
              <a:buAutoNum type="arabicPeriod" startAt="2"/>
            </a:pPr>
            <a:r>
              <a:rPr lang="en-US" b="1" i="1" dirty="0"/>
              <a:t>Average-Speed Technique</a:t>
            </a:r>
            <a:r>
              <a:rPr lang="en-US" dirty="0"/>
              <a:t> </a:t>
            </a:r>
          </a:p>
          <a:p>
            <a:pPr marL="800095" lvl="2" indent="-342900">
              <a:tabLst>
                <a:tab pos="5195888" algn="l"/>
              </a:tabLst>
            </a:pPr>
            <a:r>
              <a:rPr lang="en-US" dirty="0"/>
              <a:t>involves driving the test car along the test section at the average speed of the traffic stream. </a:t>
            </a:r>
          </a:p>
          <a:p>
            <a:pPr>
              <a:buFont typeface="+mj-lt"/>
              <a:buAutoNum type="arabicPeriod" startAt="3"/>
              <a:tabLst>
                <a:tab pos="5195888" algn="l"/>
              </a:tabLst>
            </a:pPr>
            <a:r>
              <a:rPr lang="en-US" b="1" i="1" dirty="0"/>
              <a:t>Moving-Vehicle Technique</a:t>
            </a:r>
          </a:p>
          <a:p>
            <a:pPr lvl="2">
              <a:tabLst>
                <a:tab pos="5195888" algn="l"/>
              </a:tabLst>
            </a:pPr>
            <a:r>
              <a:rPr lang="en-US" dirty="0"/>
              <a:t> The observer makes a round trip on a test section </a:t>
            </a:r>
          </a:p>
          <a:p>
            <a:pPr>
              <a:buFont typeface="+mj-lt"/>
              <a:buAutoNum type="arabicPeriod" startAt="4"/>
              <a:tabLst>
                <a:tab pos="5195888" algn="l"/>
              </a:tabLst>
            </a:pPr>
            <a:r>
              <a:rPr lang="en-US" b="1" i="1" dirty="0"/>
              <a:t>License-Plate Observations</a:t>
            </a:r>
            <a:r>
              <a:rPr lang="en-US" dirty="0"/>
              <a:t> </a:t>
            </a:r>
          </a:p>
          <a:p>
            <a:pPr lvl="2">
              <a:tabLst>
                <a:tab pos="5195888" algn="l"/>
              </a:tabLst>
            </a:pPr>
            <a:r>
              <a:rPr lang="en-US" dirty="0"/>
              <a:t>requires that observers be positioned at the beginning and end of the test section. </a:t>
            </a:r>
          </a:p>
          <a:p>
            <a:pPr lvl="2">
              <a:tabLst>
                <a:tab pos="5195888" algn="l"/>
              </a:tabLst>
            </a:pPr>
            <a:r>
              <a:rPr lang="en-US" dirty="0"/>
              <a:t>Each observer records the last three or four digits of the license plate</a:t>
            </a:r>
          </a:p>
          <a:p>
            <a:pPr>
              <a:buFont typeface="+mj-lt"/>
              <a:buAutoNum type="arabicPeriod" startAt="5"/>
              <a:tabLst>
                <a:tab pos="5195888" algn="l"/>
              </a:tabLst>
            </a:pPr>
            <a:r>
              <a:rPr lang="en-US" b="1" i="1" dirty="0"/>
              <a:t>ITS Advanced Technologies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E90841-8A74-C2D7-8D40-7C0BBF44BA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8600" y="2336385"/>
            <a:ext cx="1615580" cy="157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12636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518C4-CFB6-80CF-93BE-415270C88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A94C39-ED3C-6FE6-3666-9B9D5F8A6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r>
              <a:rPr lang="en-US" sz="1800" dirty="0"/>
              <a:t>Understand traffic volume concepts</a:t>
            </a:r>
          </a:p>
          <a:p>
            <a:r>
              <a:rPr lang="en-US" sz="1800" dirty="0"/>
              <a:t>Differentiate volume, demand, and capacity</a:t>
            </a:r>
          </a:p>
          <a:p>
            <a:r>
              <a:rPr lang="en-US" sz="1800" dirty="0"/>
              <a:t>Explain temporal traffic variation patterns</a:t>
            </a:r>
          </a:p>
          <a:p>
            <a:r>
              <a:rPr lang="en-US" sz="1800" dirty="0"/>
              <a:t>Apply concepts to intersection and network studies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805231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C48AA-6545-776D-5D91-54C150139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08AE2B-71F4-5AF7-D621-1F3DC4FFD1D9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000" dirty="0">
                <a:hlinkClick r:id="rId2"/>
              </a:rPr>
              <a:t>https://popcenter.asu.edu/sites/g/files/litvpz3631/files/learning/speeding/SpotSpeed.pdf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937627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BDBF4-355D-B4E3-10D1-06B8A4C55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51BCF-0592-10CF-A3C1-FA1F59A7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03214-F85B-32F9-908F-14ED2B99D37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5971" y="1376047"/>
            <a:ext cx="7392511" cy="3816351"/>
          </a:xfrm>
        </p:spPr>
        <p:txBody>
          <a:bodyPr>
            <a:normAutofit/>
          </a:bodyPr>
          <a:lstStyle/>
          <a:p>
            <a:pPr>
              <a:defRPr sz="1800"/>
            </a:pPr>
            <a:r>
              <a:rPr lang="en-US" dirty="0"/>
              <a:t>Fundamental Concepts</a:t>
            </a:r>
          </a:p>
          <a:p>
            <a:pPr>
              <a:defRPr sz="1800"/>
            </a:pPr>
            <a:r>
              <a:rPr lang="en-US" dirty="0"/>
              <a:t>Spot Speed Studies</a:t>
            </a:r>
          </a:p>
          <a:p>
            <a:pPr>
              <a:defRPr sz="1800"/>
            </a:pPr>
            <a:r>
              <a:rPr lang="en-US" dirty="0"/>
              <a:t>Travel Time Studies</a:t>
            </a:r>
          </a:p>
          <a:p>
            <a:pPr>
              <a:defRPr sz="1800"/>
            </a:pPr>
            <a:r>
              <a:rPr lang="en-US" dirty="0"/>
              <a:t>Methods of Travel Time Studies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492243-103C-908B-ECBE-EEEF644C069E}"/>
              </a:ext>
            </a:extLst>
          </p:cNvPr>
          <p:cNvSpPr txBox="1"/>
          <p:nvPr/>
        </p:nvSpPr>
        <p:spPr>
          <a:xfrm>
            <a:off x="654300" y="4809756"/>
            <a:ext cx="8718300" cy="13721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4500"/>
              </a:spcBef>
            </a:pPr>
            <a:r>
              <a:rPr lang="en-US" sz="1400" dirty="0"/>
              <a:t>Basic reference</a:t>
            </a:r>
            <a:r>
              <a:rPr lang="en-US" sz="1800" dirty="0"/>
              <a:t>: </a:t>
            </a:r>
          </a:p>
          <a:p>
            <a:pPr defTabSz="2438338">
              <a:spcBef>
                <a:spcPts val="0"/>
              </a:spcBef>
            </a:pPr>
            <a:r>
              <a:rPr lang="en-US" sz="1600" b="1" dirty="0"/>
              <a:t>Roger P. Roess; Elena S. Prassas; William R. McShane, Traffic Engineering, 5th edition, Pearson,  2019</a:t>
            </a:r>
          </a:p>
        </p:txBody>
      </p:sp>
    </p:spTree>
    <p:extLst>
      <p:ext uri="{BB962C8B-B14F-4D97-AF65-F5344CB8AC3E}">
        <p14:creationId xmlns:p14="http://schemas.microsoft.com/office/powerpoint/2010/main" val="373024004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20946-D12C-8FD5-67D1-BF294A95E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6066540" cy="402278"/>
          </a:xfrm>
        </p:spPr>
        <p:txBody>
          <a:bodyPr/>
          <a:lstStyle/>
          <a:p>
            <a:r>
              <a:rPr lang="en-US" dirty="0"/>
              <a:t>Fundamental Concepts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58F4387-0F15-2B1E-8B81-3578AFC46870}"/>
              </a:ext>
            </a:extLst>
          </p:cNvPr>
          <p:cNvSpPr txBox="1">
            <a:spLocks/>
          </p:cNvSpPr>
          <p:nvPr/>
        </p:nvSpPr>
        <p:spPr>
          <a:xfrm>
            <a:off x="835982" y="1178560"/>
            <a:ext cx="6723058" cy="4551680"/>
          </a:xfrm>
          <a:prstGeom prst="rect">
            <a:avLst/>
          </a:prstGeom>
        </p:spPr>
        <p:txBody>
          <a:bodyPr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>
              <a:spcBef>
                <a:spcPts val="600"/>
              </a:spcBef>
              <a:buClr>
                <a:srgbClr val="F26211"/>
              </a:buClr>
              <a:buFont typeface="Wingdings" panose="05000000000000000000" pitchFamily="2" charset="2"/>
              <a:buChar char="Ø"/>
              <a:defRPr sz="1800"/>
            </a:pPr>
            <a:endParaRPr lang="en-US" sz="2200" dirty="0"/>
          </a:p>
          <a:p>
            <a:pPr lvl="1" hangingPunct="1">
              <a:spcBef>
                <a:spcPts val="600"/>
              </a:spcBef>
              <a:defRPr sz="1800"/>
            </a:pPr>
            <a:endParaRPr lang="en-US" sz="2000" dirty="0"/>
          </a:p>
          <a:p>
            <a:pPr lvl="1" hangingPunct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6126981-E723-1392-4DBF-20AE3F530E3A}"/>
              </a:ext>
            </a:extLst>
          </p:cNvPr>
          <p:cNvSpPr txBox="1">
            <a:spLocks/>
          </p:cNvSpPr>
          <p:nvPr/>
        </p:nvSpPr>
        <p:spPr>
          <a:xfrm>
            <a:off x="835982" y="1294228"/>
            <a:ext cx="9042804" cy="4623971"/>
          </a:xfrm>
          <a:prstGeom prst="rect">
            <a:avLst/>
          </a:prstGeom>
        </p:spPr>
        <p:txBody>
          <a:bodyPr>
            <a:normAutofit/>
          </a:bodyPr>
          <a:lstStyle>
            <a:lvl1pPr marL="30479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59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389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184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3981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777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573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370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166" marR="0" indent="-304796" algn="l" defTabSz="1219154" rtl="0" latinLnBrk="0">
              <a:lnSpc>
                <a:spcPct val="90000"/>
              </a:lnSpc>
              <a:spcBef>
                <a:spcPts val="2251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>
              <a:buNone/>
            </a:pPr>
            <a:r>
              <a:rPr lang="en-US" b="1" dirty="0"/>
              <a:t>Speed, Travel Time, and Delay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/>
              <a:t>are primary performance indicators for traffic facilities.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/>
              <a:t>Reflect the motorist's experience of how long it takes to travel between two points.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b="1" dirty="0"/>
              <a:t>Speed</a:t>
            </a:r>
            <a:r>
              <a:rPr lang="en-US" sz="2000" dirty="0"/>
              <a:t> and </a:t>
            </a:r>
            <a:r>
              <a:rPr lang="en-US" sz="2000" b="1" dirty="0"/>
              <a:t>travel time </a:t>
            </a:r>
            <a:r>
              <a:rPr lang="en-US" sz="2000" dirty="0"/>
              <a:t>are inversely related; however, they are measured under different conditions.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b="1" dirty="0"/>
              <a:t>Speed</a:t>
            </a:r>
            <a:r>
              <a:rPr lang="en-US" sz="2000" dirty="0"/>
              <a:t> at a point (free-flow) and </a:t>
            </a:r>
            <a:r>
              <a:rPr lang="en-US" sz="2000" b="1" dirty="0"/>
              <a:t>travel time </a:t>
            </a:r>
            <a:r>
              <a:rPr lang="en-US" sz="2000" dirty="0"/>
              <a:t>over a distance (congested)</a:t>
            </a:r>
          </a:p>
          <a:p>
            <a:endParaRPr lang="en-US" sz="2000" dirty="0"/>
          </a:p>
          <a:p>
            <a:pPr lvl="1" hangingPunct="1">
              <a:spcBef>
                <a:spcPts val="600"/>
              </a:spcBef>
              <a:defRPr sz="1800"/>
            </a:pPr>
            <a:endParaRPr lang="en-US" sz="2000" dirty="0"/>
          </a:p>
          <a:p>
            <a:pPr lvl="1" hangingPunct="1">
              <a:lnSpc>
                <a:spcPct val="200000"/>
              </a:lnSpc>
              <a:spcBef>
                <a:spcPts val="600"/>
              </a:spcBef>
              <a:tabLst>
                <a:tab pos="2687638" algn="l"/>
              </a:tabLst>
            </a:pPr>
            <a:endParaRPr lang="pl-PL" sz="2000" b="1" dirty="0">
              <a:solidFill>
                <a:srgbClr val="005EA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38641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F8299-279B-0F22-D144-E5D455048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554678"/>
          </a:xfrm>
        </p:spPr>
        <p:txBody>
          <a:bodyPr/>
          <a:lstStyle/>
          <a:p>
            <a:r>
              <a:rPr lang="en-US" dirty="0"/>
              <a:t>Fundamental Concepts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821825-1465-E9F7-9746-72FB53531A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300" y="1289957"/>
            <a:ext cx="8807199" cy="4644121"/>
          </a:xfrm>
        </p:spPr>
        <p:txBody>
          <a:bodyPr/>
          <a:lstStyle/>
          <a:p>
            <a:pPr lvl="1">
              <a:buFont typeface="Wingdings" panose="05000000000000000000" pitchFamily="2" charset="2"/>
              <a:buChar char="ü"/>
            </a:pPr>
            <a:r>
              <a:rPr lang="en-US" sz="2000" b="1" dirty="0"/>
              <a:t>Delay</a:t>
            </a:r>
            <a:r>
              <a:rPr lang="en-US" sz="2000" dirty="0"/>
              <a:t> is the portion of </a:t>
            </a:r>
            <a:r>
              <a:rPr lang="en-US" sz="2000" b="1" dirty="0"/>
              <a:t>travel time</a:t>
            </a:r>
            <a:r>
              <a:rPr lang="en-US" sz="2000" dirty="0"/>
              <a:t> beyond free-flow conditions.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b="1" dirty="0"/>
              <a:t>Delay</a:t>
            </a:r>
            <a:r>
              <a:rPr lang="en-US" sz="2000" dirty="0"/>
              <a:t> represents the time lost while traveling due to various impediments.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sz="2000" dirty="0"/>
              <a:t>At signalized and STOP-controlled intersections, it includes</a:t>
            </a:r>
          </a:p>
          <a:p>
            <a:pPr marL="1066793" lvl="2" indent="-457200">
              <a:buFont typeface="+mj-lt"/>
              <a:buAutoNum type="arabicPeriod"/>
            </a:pPr>
            <a:r>
              <a:rPr lang="en-US" sz="2000" dirty="0"/>
              <a:t>Stopped-time delay, </a:t>
            </a:r>
          </a:p>
          <a:p>
            <a:pPr marL="1066793" lvl="2" indent="-457200">
              <a:buFont typeface="+mj-lt"/>
              <a:buAutoNum type="arabicPeriod"/>
            </a:pPr>
            <a:r>
              <a:rPr lang="en-US" sz="2000" dirty="0"/>
              <a:t>Approach delay,</a:t>
            </a:r>
          </a:p>
          <a:p>
            <a:pPr marL="1066793" lvl="2" indent="-457200">
              <a:buFont typeface="+mj-lt"/>
              <a:buAutoNum type="arabicPeriod"/>
            </a:pPr>
            <a:r>
              <a:rPr lang="en-US" sz="2000" dirty="0"/>
              <a:t>Time-in-queue delay, </a:t>
            </a:r>
          </a:p>
          <a:p>
            <a:pPr marL="1066793" lvl="2" indent="-457200">
              <a:buFont typeface="+mj-lt"/>
              <a:buAutoNum type="arabicPeriod"/>
            </a:pPr>
            <a:r>
              <a:rPr lang="en-US" sz="2000" dirty="0"/>
              <a:t>Control delay.</a:t>
            </a:r>
          </a:p>
        </p:txBody>
      </p:sp>
    </p:spTree>
    <p:extLst>
      <p:ext uri="{BB962C8B-B14F-4D97-AF65-F5344CB8AC3E}">
        <p14:creationId xmlns:p14="http://schemas.microsoft.com/office/powerpoint/2010/main" val="84150122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645DD-7FA1-883A-2DDF-AF8FD67EB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Spot Speed Studies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74C6FC-D428-C4DC-DA9A-334BEC181DB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301" y="1404257"/>
            <a:ext cx="9044870" cy="511084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Measure vehicle speeds at a point or a short segment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Measured under free flow conditions (below 750-1000 veh/h/ln for freeways or 500 veh/h/ln for other facilities)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Resulted in a speed distribution plot and key parameters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/>
              <a:t>Average or time mean speed: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/>
              <a:t>Standard deviation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/>
              <a:t>85</a:t>
            </a:r>
            <a:r>
              <a:rPr lang="en-US" baseline="30000" dirty="0"/>
              <a:t>th</a:t>
            </a:r>
            <a:r>
              <a:rPr lang="en-US" dirty="0"/>
              <a:t> percentile speed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/>
              <a:t>Median speed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93270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007C4-0186-3DF5-752E-3F65AB40D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52649"/>
          </a:xfrm>
        </p:spPr>
        <p:txBody>
          <a:bodyPr/>
          <a:lstStyle/>
          <a:p>
            <a:r>
              <a:rPr lang="en-US" dirty="0"/>
              <a:t>Spot Speed Studies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D0B015-DFFB-D235-9839-48D6A03182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300" y="1240971"/>
            <a:ext cx="8807199" cy="469310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Application of spot speed data,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Determine existing traffic operation and evaluation of traffic control device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Evaluate new or existing speed limit practice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Determine appropriate speed limits (</a:t>
            </a:r>
            <a:r>
              <a:rPr lang="en-US" i="1" dirty="0"/>
              <a:t>85</a:t>
            </a:r>
            <a:r>
              <a:rPr lang="en-US" i="1" baseline="30000" dirty="0"/>
              <a:t>th</a:t>
            </a:r>
            <a:r>
              <a:rPr lang="en-US" i="1" dirty="0"/>
              <a:t> percentile speed is commonly  used)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Establish speed trends and policies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Traffic signal timing design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Investigation of high-accident location </a:t>
            </a:r>
          </a:p>
        </p:txBody>
      </p:sp>
    </p:spTree>
    <p:extLst>
      <p:ext uri="{BB962C8B-B14F-4D97-AF65-F5344CB8AC3E}">
        <p14:creationId xmlns:p14="http://schemas.microsoft.com/office/powerpoint/2010/main" val="3276476786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E8B87-40B8-04A9-3A67-E17A87155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52649"/>
          </a:xfrm>
        </p:spPr>
        <p:txBody>
          <a:bodyPr/>
          <a:lstStyle/>
          <a:p>
            <a:r>
              <a:rPr lang="en-US" dirty="0"/>
              <a:t>Spot Speed Studies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7BFDCC-4572-C6AC-F067-67882342AB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300" y="1518557"/>
            <a:ext cx="8807199" cy="4914900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Location for spot speed studies </a:t>
            </a:r>
          </a:p>
          <a:p>
            <a:pPr marL="800095" lvl="2" indent="-342900">
              <a:buFont typeface="Wingdings" panose="05000000000000000000" pitchFamily="2" charset="2"/>
              <a:buChar char="v"/>
            </a:pPr>
            <a:r>
              <a:rPr lang="en-US" dirty="0"/>
              <a:t>Mid-block of urban or rural highway sections</a:t>
            </a:r>
          </a:p>
          <a:p>
            <a:pPr marL="800095" lvl="2" indent="-342900">
              <a:buFont typeface="Wingdings" panose="05000000000000000000" pitchFamily="2" charset="2"/>
              <a:buChar char="v"/>
            </a:pPr>
            <a:r>
              <a:rPr lang="en-US" dirty="0"/>
              <a:t>Location with unique traffic conditions </a:t>
            </a:r>
          </a:p>
          <a:p>
            <a:pPr marL="800095" lvl="2" indent="-342900">
              <a:buFont typeface="Wingdings" panose="05000000000000000000" pitchFamily="2" charset="2"/>
              <a:buChar char="v"/>
            </a:pPr>
            <a:r>
              <a:rPr lang="en-US" dirty="0"/>
              <a:t>Locations with specific traffic engineering problems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Should be conducted during off-peak hours and free-flow conditions.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Minimum duration of 1 hour and sample size of 30 vehicles. </a:t>
            </a:r>
          </a:p>
        </p:txBody>
      </p:sp>
    </p:spTree>
    <p:extLst>
      <p:ext uri="{BB962C8B-B14F-4D97-AF65-F5344CB8AC3E}">
        <p14:creationId xmlns:p14="http://schemas.microsoft.com/office/powerpoint/2010/main" val="298792508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48295-A181-B557-7AE9-5CB986AA5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668978"/>
          </a:xfrm>
        </p:spPr>
        <p:txBody>
          <a:bodyPr/>
          <a:lstStyle/>
          <a:p>
            <a:r>
              <a:rPr lang="en-US" dirty="0"/>
              <a:t>Method of Spot Speed Studies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678254-190D-3B18-E243-1FFB14F7AE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4300" y="1436915"/>
            <a:ext cx="8807199" cy="449716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most common spot speed data collection methods are: </a:t>
            </a:r>
          </a:p>
          <a:p>
            <a:r>
              <a:rPr lang="en-US" dirty="0"/>
              <a:t>Stopwatch Method</a:t>
            </a:r>
          </a:p>
          <a:p>
            <a:r>
              <a:rPr lang="en-US" dirty="0"/>
              <a:t>Radar Gun Method </a:t>
            </a:r>
          </a:p>
          <a:p>
            <a:r>
              <a:rPr lang="en-US" dirty="0"/>
              <a:t>Pneumatic Road Tube Method</a:t>
            </a:r>
          </a:p>
        </p:txBody>
      </p:sp>
    </p:spTree>
    <p:extLst>
      <p:ext uri="{BB962C8B-B14F-4D97-AF65-F5344CB8AC3E}">
        <p14:creationId xmlns:p14="http://schemas.microsoft.com/office/powerpoint/2010/main" val="35799681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D453EAF3-C086-4560-9E30-3BBA2D23BCB3}"/>
</file>

<file path=customXml/itemProps3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888</Words>
  <Application>Microsoft Office PowerPoint</Application>
  <PresentationFormat>Widescreen</PresentationFormat>
  <Paragraphs>138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Wingdings</vt:lpstr>
      <vt:lpstr>21_BasicWhite</vt:lpstr>
      <vt:lpstr>Traffic Engineering</vt:lpstr>
      <vt:lpstr>Learning objectives</vt:lpstr>
      <vt:lpstr>Lecture outline</vt:lpstr>
      <vt:lpstr>Fundamental Concepts</vt:lpstr>
      <vt:lpstr>Fundamental Concepts</vt:lpstr>
      <vt:lpstr>Spot Speed Studies</vt:lpstr>
      <vt:lpstr>Spot Speed Studies</vt:lpstr>
      <vt:lpstr>Spot Speed Studies</vt:lpstr>
      <vt:lpstr>Method of Spot Speed Studies </vt:lpstr>
      <vt:lpstr>Stopwatch spot speed study </vt:lpstr>
      <vt:lpstr>PowerPoint Presentation</vt:lpstr>
      <vt:lpstr>Radar Gun Method </vt:lpstr>
      <vt:lpstr>Pneumatic Road Tube Method </vt:lpstr>
      <vt:lpstr>Travel Time Studies</vt:lpstr>
      <vt:lpstr>Applications of Travel Time Studies</vt:lpstr>
      <vt:lpstr>Methods of Travel time Studies</vt:lpstr>
      <vt:lpstr>Example</vt:lpstr>
      <vt:lpstr>PowerPoint Presentation</vt:lpstr>
      <vt:lpstr>Methods of Travel time Studies</vt:lpstr>
      <vt:lpstr>Reference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408</cp:revision>
  <dcterms:modified xsi:type="dcterms:W3CDTF">2026-02-16T07:34:22Z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