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306" r:id="rId5"/>
    <p:sldId id="308" r:id="rId6"/>
    <p:sldId id="313" r:id="rId7"/>
    <p:sldId id="382" r:id="rId8"/>
    <p:sldId id="524" r:id="rId9"/>
    <p:sldId id="507" r:id="rId10"/>
    <p:sldId id="508" r:id="rId11"/>
    <p:sldId id="523" r:id="rId12"/>
    <p:sldId id="509" r:id="rId13"/>
    <p:sldId id="510" r:id="rId14"/>
    <p:sldId id="511" r:id="rId15"/>
    <p:sldId id="512" r:id="rId16"/>
    <p:sldId id="513" r:id="rId17"/>
    <p:sldId id="514" r:id="rId18"/>
    <p:sldId id="522" r:id="rId19"/>
    <p:sldId id="517" r:id="rId20"/>
    <p:sldId id="518" r:id="rId21"/>
    <p:sldId id="519" r:id="rId22"/>
    <p:sldId id="515" r:id="rId23"/>
    <p:sldId id="516" r:id="rId24"/>
    <p:sldId id="527" r:id="rId25"/>
    <p:sldId id="528" r:id="rId26"/>
    <p:sldId id="529" r:id="rId27"/>
    <p:sldId id="530" r:id="rId28"/>
    <p:sldId id="458" r:id="rId29"/>
    <p:sldId id="309" r:id="rId30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Modal split Copenhagen (2021, all journeys)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9F14-49AD-A937-108F10D5BFFD}"/>
              </c:ext>
            </c:extLst>
          </c:dPt>
          <c:dPt>
            <c:idx val="1"/>
            <c:bubble3D val="0"/>
            <c:explosion val="5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3-9F14-49AD-A937-108F10D5BFF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5-9F14-49AD-A937-108F10D5BFFD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7-9F14-49AD-A937-108F10D5BFF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F14-49AD-A937-108F10D5BFF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F14-49AD-A937-108F10D5BFFD}"/>
                </c:ext>
              </c:extLst>
            </c:dLbl>
            <c:dLbl>
              <c:idx val="2"/>
              <c:layout>
                <c:manualLayout>
                  <c:x val="-0.16842276914734564"/>
                  <c:y val="-4.45757928875286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F14-49AD-A937-108F10D5BFF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rgbClr val="006B9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9F14-49AD-A937-108F10D5BF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spc="0" baseline="0">
                    <a:solidFill>
                      <a:srgbClr val="006B94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/>
            </c:extLst>
          </c:dLbls>
          <c:cat>
            <c:strRef>
              <c:f>Tabelle1!$A$2:$A$5</c:f>
              <c:strCache>
                <c:ptCount val="4"/>
                <c:pt idx="0">
                  <c:v>Public transport</c:v>
                </c:pt>
                <c:pt idx="1">
                  <c:v>Bicycle</c:v>
                </c:pt>
                <c:pt idx="2">
                  <c:v>Walk</c:v>
                </c:pt>
                <c:pt idx="3">
                  <c:v>Motorized individual transport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14</c:v>
                </c:pt>
                <c:pt idx="1">
                  <c:v>21</c:v>
                </c:pt>
                <c:pt idx="2">
                  <c:v>35</c:v>
                </c:pt>
                <c:pt idx="3">
                  <c:v>30</c:v>
                </c:pt>
              </c:numCache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8-9F14-49AD-A937-108F10D5BFF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/>
              <a:t>Distribution of passenger traffic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Air traffic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4.7</c:v>
                </c:pt>
                <c:pt idx="1">
                  <c:v>4.5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FA4E-48BB-817D-2CEDF441610E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Rail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7.5</c:v>
                </c:pt>
                <c:pt idx="1">
                  <c:v>8.9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FA4E-48BB-817D-2CEDF441610E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Public road passenger transport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7</c:v>
                </c:pt>
                <c:pt idx="1">
                  <c:v>5.6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FA4E-48BB-817D-2CEDF441610E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Motorized private transport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Tabelle1!$E$2:$E$3</c:f>
              <c:numCache>
                <c:formatCode>General</c:formatCode>
                <c:ptCount val="2"/>
                <c:pt idx="0">
                  <c:v>80.8</c:v>
                </c:pt>
                <c:pt idx="1">
                  <c:v>80.900000000000006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FA4E-48BB-817D-2CEDF4416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4646960"/>
        <c:axId val="654647288"/>
      </c:barChart>
      <c:catAx>
        <c:axId val="65464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7288"/>
        <c:crosses val="autoZero"/>
        <c:auto val="1"/>
        <c:lblAlgn val="ctr"/>
        <c:lblOffset val="100"/>
        <c:noMultiLvlLbl val="0"/>
      </c:catAx>
      <c:valAx>
        <c:axId val="654647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600072688865539E-4"/>
          <c:y val="0.7761898202425811"/>
          <c:w val="0.99337241196514936"/>
          <c:h val="0.203076395627538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/>
              <a:t>Distribution of freight traffic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Pipelines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2.6</c:v>
                </c:pt>
                <c:pt idx="1">
                  <c:v>2.5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F5AF-49B6-8921-E9EE7C6DE90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Inland waterway transport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9.9</c:v>
                </c:pt>
                <c:pt idx="1">
                  <c:v>6.3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1-F5AF-49B6-8921-E9EE7C6DE90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Railways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17.100000000000001</c:v>
                </c:pt>
                <c:pt idx="1">
                  <c:v>19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2-F5AF-49B6-8921-E9EE7C6DE903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Road transport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Tabelle1!$E$2:$E$3</c:f>
              <c:numCache>
                <c:formatCode>General</c:formatCode>
                <c:ptCount val="2"/>
                <c:pt idx="0">
                  <c:v>70.2</c:v>
                </c:pt>
                <c:pt idx="1">
                  <c:v>72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3-F5AF-49B6-8921-E9EE7C6DE903}"/>
            </c:ext>
          </c:extLst>
        </c:ser>
        <c:ser>
          <c:idx val="4"/>
          <c:order val="4"/>
          <c:tx>
            <c:strRef>
              <c:f>Tabelle1!$F$1</c:f>
              <c:strCache>
                <c:ptCount val="1"/>
                <c:pt idx="0">
                  <c:v>Air traffic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Tabelle1!$A$2:$A$3</c:f>
              <c:numCache>
                <c:formatCode>General</c:formatCode>
                <c:ptCount val="2"/>
                <c:pt idx="0">
                  <c:v>2010</c:v>
                </c:pt>
                <c:pt idx="1">
                  <c:v>2022</c:v>
                </c:pt>
              </c:numCache>
            </c:numRef>
          </c:cat>
          <c:val>
            <c:numRef>
              <c:f>Tabelle1!$F$2:$F$3</c:f>
              <c:numCache>
                <c:formatCode>General</c:formatCode>
                <c:ptCount val="2"/>
                <c:pt idx="0">
                  <c:v>0.2</c:v>
                </c:pt>
                <c:pt idx="1">
                  <c:v>0.2</c:v>
                </c:pt>
              </c:numCache>
            </c:numRef>
          </c:val>
          <c:extLst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4-F5AF-49B6-8921-E9EE7C6DE9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4646960"/>
        <c:axId val="654647288"/>
      </c:barChart>
      <c:catAx>
        <c:axId val="65464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7288"/>
        <c:crosses val="autoZero"/>
        <c:auto val="1"/>
        <c:lblAlgn val="ctr"/>
        <c:lblOffset val="100"/>
        <c:noMultiLvlLbl val="0"/>
      </c:catAx>
      <c:valAx>
        <c:axId val="654647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54646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mtc.ca.gov/planning/transportation/regional-transportation-studies/origin-destination-study" TargetMode="External"/><Relationship Id="rId2" Type="http://schemas.openxmlformats.org/officeDocument/2006/relationships/hyperlink" Target="https://www.smatstraffic.com/blog/5-origin-destination-study-methods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3.4: Origin-Destination Surveys and Travel Pattern Analysis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81735-C0D1-FE0F-8EEA-87ED001E2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799870" cy="717551"/>
          </a:xfrm>
        </p:spPr>
        <p:txBody>
          <a:bodyPr/>
          <a:lstStyle/>
          <a:p>
            <a:r>
              <a:rPr lang="en-US" dirty="0"/>
              <a:t>Types of Origin–Destination Surveys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5C6F7-F398-1C14-D722-03B4B292A40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6521" y="1798479"/>
            <a:ext cx="8807980" cy="3647281"/>
          </a:xfrm>
        </p:spPr>
        <p:txBody>
          <a:bodyPr>
            <a:normAutofit/>
          </a:bodyPr>
          <a:lstStyle/>
          <a:p>
            <a:r>
              <a:rPr lang="en-US" sz="2400" dirty="0"/>
              <a:t>Household O–D surveys</a:t>
            </a:r>
          </a:p>
          <a:p>
            <a:r>
              <a:rPr lang="en-US" sz="2400" dirty="0"/>
              <a:t>Roadside O–D surveys</a:t>
            </a:r>
          </a:p>
          <a:p>
            <a:r>
              <a:rPr lang="en-US" sz="2400" dirty="0"/>
              <a:t>License plate surveys</a:t>
            </a:r>
          </a:p>
          <a:p>
            <a:r>
              <a:rPr lang="en-US" sz="2400" dirty="0"/>
              <a:t>GPS- and mobile-based O–D surveys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24993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45B12-DEE1-AAA1-BD14-AF171AD8C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960455" cy="717551"/>
          </a:xfrm>
        </p:spPr>
        <p:txBody>
          <a:bodyPr/>
          <a:lstStyle/>
          <a:p>
            <a:r>
              <a:rPr lang="en-US" dirty="0"/>
              <a:t>Types of Origin–Destination Surveys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05A20-9DC5-53A4-C146-D0997541A98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33051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Household O–D Surveys</a:t>
            </a:r>
          </a:p>
          <a:p>
            <a:r>
              <a:rPr lang="en-US" sz="2400" dirty="0"/>
              <a:t>Conducted through interviews or questionnaires</a:t>
            </a:r>
          </a:p>
          <a:p>
            <a:r>
              <a:rPr lang="en-US" sz="2400" dirty="0"/>
              <a:t>Provide detailed socio-economic and trip information</a:t>
            </a:r>
          </a:p>
          <a:p>
            <a:r>
              <a:rPr lang="en-US" sz="2400" dirty="0"/>
              <a:t>Suitable for </a:t>
            </a:r>
            <a:r>
              <a:rPr lang="en-US" sz="2400" b="1" dirty="0"/>
              <a:t>long-term planning studies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524581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BDA4-B0F5-7C32-FFCA-33750EFFC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487993" cy="717551"/>
          </a:xfrm>
        </p:spPr>
        <p:txBody>
          <a:bodyPr/>
          <a:lstStyle/>
          <a:p>
            <a:r>
              <a:rPr lang="en-US" dirty="0"/>
              <a:t>Types of Origin–Destination Surveys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55724-3944-94DF-C247-0083D774608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35083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Roadside O–D Surveys</a:t>
            </a:r>
          </a:p>
          <a:p>
            <a:r>
              <a:rPr lang="en-US" sz="2000" dirty="0"/>
              <a:t> The oldest OD study method requires little or no technology,</a:t>
            </a:r>
          </a:p>
          <a:p>
            <a:r>
              <a:rPr lang="en-US" sz="2000" dirty="0"/>
              <a:t>Drivers are stopped briefly and interviewed</a:t>
            </a:r>
          </a:p>
          <a:p>
            <a:r>
              <a:rPr lang="en-US" sz="2000" b="1" dirty="0"/>
              <a:t>Pros: </a:t>
            </a:r>
            <a:r>
              <a:rPr lang="en-US" sz="2000" dirty="0"/>
              <a:t>High response rates, Data is available immediately, </a:t>
            </a:r>
          </a:p>
          <a:p>
            <a:r>
              <a:rPr lang="en-US" sz="2000" b="1" dirty="0"/>
              <a:t>Cons: </a:t>
            </a:r>
            <a:r>
              <a:rPr lang="en-US" sz="2000" dirty="0"/>
              <a:t>cause disruption to traffic, safety hazards, and more staff and labor cost</a:t>
            </a: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B4EDF9-BBB3-E6E8-06D4-3260E9915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7742" y="539751"/>
            <a:ext cx="2974258" cy="49534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7C59DA-2101-999E-FC0A-A180D1459D38}"/>
              </a:ext>
            </a:extLst>
          </p:cNvPr>
          <p:cNvSpPr txBox="1"/>
          <p:nvPr/>
        </p:nvSpPr>
        <p:spPr>
          <a:xfrm>
            <a:off x="10008080" y="5493180"/>
            <a:ext cx="1913985" cy="296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Reference-1 </a:t>
            </a:r>
          </a:p>
        </p:txBody>
      </p:sp>
    </p:spTree>
    <p:extLst>
      <p:ext uri="{BB962C8B-B14F-4D97-AF65-F5344CB8AC3E}">
        <p14:creationId xmlns:p14="http://schemas.microsoft.com/office/powerpoint/2010/main" val="315053964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9F1F9-5F86-E397-D4E9-51EEC99D9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558332" cy="717551"/>
          </a:xfrm>
        </p:spPr>
        <p:txBody>
          <a:bodyPr/>
          <a:lstStyle/>
          <a:p>
            <a:r>
              <a:rPr lang="en-US" dirty="0"/>
              <a:t>Types of Origin–Destination Surveys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0A5AA-C7A1-1837-8F28-698569A5F2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74707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License Plate Matching Surveys</a:t>
            </a:r>
          </a:p>
          <a:p>
            <a:r>
              <a:rPr lang="en-US" sz="2000" dirty="0"/>
              <a:t>License plates recorded at multiple locations or Automatic license plate recognition (ALPR) can be used</a:t>
            </a:r>
          </a:p>
          <a:p>
            <a:r>
              <a:rPr lang="en-US" sz="2000" dirty="0"/>
              <a:t>roadways need to be equipped with a vehicle sensor, camera, and image processor</a:t>
            </a:r>
          </a:p>
          <a:p>
            <a:r>
              <a:rPr lang="en-US" sz="2000" b="1" dirty="0"/>
              <a:t>Pros: </a:t>
            </a:r>
            <a:r>
              <a:rPr lang="en-US" sz="2000" dirty="0"/>
              <a:t>Can have high detection rates, provides travel time information, and no manual labor or disruption to traffic</a:t>
            </a:r>
          </a:p>
          <a:p>
            <a:r>
              <a:rPr lang="en-US" sz="2000" b="1" dirty="0"/>
              <a:t>Cons: </a:t>
            </a:r>
            <a:r>
              <a:rPr lang="en-US" sz="2000" dirty="0"/>
              <a:t> Costly, and privacy concerns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5489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9FDF2-9F97-3F1A-0F2E-91FE7B653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/>
          <a:lstStyle/>
          <a:p>
            <a:r>
              <a:rPr lang="en-US" dirty="0"/>
              <a:t>Types of Origin–Destination Surveys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4E5A7-771B-F3AD-BB00-8E2A137C507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61499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GPS- and mobile-based O–D surveys</a:t>
            </a:r>
          </a:p>
          <a:p>
            <a:r>
              <a:rPr lang="en-US" sz="2400" dirty="0"/>
              <a:t>Captured when connected mobile devices transmit location data to third-party providers.</a:t>
            </a:r>
          </a:p>
          <a:p>
            <a:r>
              <a:rPr lang="en-US" sz="2400" dirty="0"/>
              <a:t>Location and speed data is transmitted in real-time, </a:t>
            </a:r>
          </a:p>
          <a:p>
            <a:r>
              <a:rPr lang="en-US" sz="2400" dirty="0"/>
              <a:t> providing accurate travel time information</a:t>
            </a:r>
          </a:p>
          <a:p>
            <a:r>
              <a:rPr lang="en-US" sz="2400" b="1" dirty="0"/>
              <a:t>Pros: </a:t>
            </a:r>
            <a:r>
              <a:rPr lang="en-US" sz="2400" dirty="0"/>
              <a:t>No hardware or manual labor, no disruption of traffic, </a:t>
            </a:r>
          </a:p>
          <a:p>
            <a:r>
              <a:rPr lang="en-US" sz="2400" dirty="0"/>
              <a:t> </a:t>
            </a:r>
            <a:r>
              <a:rPr lang="en-US" sz="2400" b="1" dirty="0"/>
              <a:t>Cons: </a:t>
            </a:r>
            <a:r>
              <a:rPr lang="en-US" sz="2400" dirty="0"/>
              <a:t>privacy concerns</a:t>
            </a:r>
          </a:p>
        </p:txBody>
      </p:sp>
    </p:spTree>
    <p:extLst>
      <p:ext uri="{BB962C8B-B14F-4D97-AF65-F5344CB8AC3E}">
        <p14:creationId xmlns:p14="http://schemas.microsoft.com/office/powerpoint/2010/main" val="17436651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5767A-67A3-13F8-6EA3-4C18A4279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76979" cy="717551"/>
          </a:xfrm>
        </p:spPr>
        <p:txBody>
          <a:bodyPr/>
          <a:lstStyle/>
          <a:p>
            <a:r>
              <a:rPr lang="en-US" dirty="0"/>
              <a:t>Types of Origin–Destination Surveys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B2AAE-6308-6D03-F50D-6B692F41294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8807980" cy="5471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Emerging/Modern O–D Data Collection Methods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GPS-equipped vehicles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Mobile phone location data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Smart card and ticketing data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Connected and probe vehicles</a:t>
            </a:r>
          </a:p>
          <a:p>
            <a:pPr marL="0" indent="0">
              <a:buNone/>
            </a:pPr>
            <a:r>
              <a:rPr lang="en-US" sz="2400" b="1" dirty="0"/>
              <a:t>Advantages of Modern O–D Methods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Large data coverage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Real-time or near real-time information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400" dirty="0"/>
              <a:t>Reduced need for manual surveys</a:t>
            </a:r>
          </a:p>
        </p:txBody>
      </p:sp>
    </p:spTree>
    <p:extLst>
      <p:ext uri="{BB962C8B-B14F-4D97-AF65-F5344CB8AC3E}">
        <p14:creationId xmlns:p14="http://schemas.microsoft.com/office/powerpoint/2010/main" val="7814283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F4757-92E6-10A4-8995-1060AC4EC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O–D Matrices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D0A50-509F-5B0B-09FE-3EB9A08DED3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Tabular representation of trips between zones</a:t>
            </a:r>
          </a:p>
          <a:p>
            <a:r>
              <a:rPr lang="en-US" dirty="0"/>
              <a:t>Rows</a:t>
            </a:r>
            <a:r>
              <a:rPr lang="fr-FR" dirty="0"/>
              <a:t> </a:t>
            </a:r>
            <a:r>
              <a:rPr lang="en-US" dirty="0"/>
              <a:t>represent origins, columns</a:t>
            </a:r>
            <a:r>
              <a:rPr lang="fr-FR" dirty="0"/>
              <a:t> </a:t>
            </a:r>
            <a:r>
              <a:rPr lang="en-US" dirty="0"/>
              <a:t>represent</a:t>
            </a:r>
            <a:r>
              <a:rPr lang="fr-FR" dirty="0"/>
              <a:t> </a:t>
            </a:r>
            <a:r>
              <a:rPr lang="en-US" dirty="0"/>
              <a:t>destinations</a:t>
            </a:r>
          </a:p>
          <a:p>
            <a:r>
              <a:rPr lang="en-US" dirty="0"/>
              <a:t>Each cell in the matrix indicates the </a:t>
            </a:r>
            <a:r>
              <a:rPr lang="en-US" b="1" dirty="0"/>
              <a:t>volume of trips</a:t>
            </a:r>
            <a:r>
              <a:rPr lang="en-US" dirty="0"/>
              <a:t> from one zone to another </a:t>
            </a:r>
          </a:p>
          <a:p>
            <a:r>
              <a:rPr lang="en-US" dirty="0"/>
              <a:t>Fundamental input for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Trip distribution analysis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Traffic assignment models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Public transport planning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Congestion and network performance evaluation</a:t>
            </a:r>
          </a:p>
        </p:txBody>
      </p:sp>
    </p:spTree>
    <p:extLst>
      <p:ext uri="{BB962C8B-B14F-4D97-AF65-F5344CB8AC3E}">
        <p14:creationId xmlns:p14="http://schemas.microsoft.com/office/powerpoint/2010/main" val="411636974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8EF24-DE1D-D55C-D009-D6F26001F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575916" cy="717551"/>
          </a:xfrm>
        </p:spPr>
        <p:txBody>
          <a:bodyPr/>
          <a:lstStyle/>
          <a:p>
            <a:r>
              <a:rPr lang="en-US" dirty="0"/>
              <a:t>Traffic Analysis Zone in O–D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F1A0B-C99E-6589-E262-367F50BFD25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Study area divided into traffic analysis zones (TAZs)</a:t>
            </a:r>
          </a:p>
          <a:p>
            <a:r>
              <a:rPr lang="en-US" dirty="0"/>
              <a:t>Zones should be homogeneous in land use and travel characteristics</a:t>
            </a:r>
          </a:p>
          <a:p>
            <a:r>
              <a:rPr lang="en-US" dirty="0"/>
              <a:t>Each zone represents a </a:t>
            </a:r>
            <a:r>
              <a:rPr lang="en-US" b="1" dirty="0"/>
              <a:t>trip origin and/or destination</a:t>
            </a:r>
            <a:r>
              <a:rPr lang="en-US" dirty="0"/>
              <a:t> in travel demand models.</a:t>
            </a:r>
          </a:p>
          <a:p>
            <a:r>
              <a:rPr lang="en-US" dirty="0"/>
              <a:t>TAZs are the basic units used to </a:t>
            </a:r>
            <a:r>
              <a:rPr lang="en-US" b="1" dirty="0"/>
              <a:t>collect, aggregate, and analyze Origin–Destination (O–D) data</a:t>
            </a:r>
            <a:r>
              <a:rPr lang="en-US" dirty="0"/>
              <a:t>.</a:t>
            </a:r>
          </a:p>
          <a:p>
            <a:r>
              <a:rPr lang="en-US" b="1" dirty="0"/>
              <a:t>Smaller TAZs</a:t>
            </a:r>
            <a:r>
              <a:rPr lang="en-US" dirty="0"/>
              <a:t> in dense urban areas</a:t>
            </a:r>
          </a:p>
          <a:p>
            <a:r>
              <a:rPr lang="en-US" b="1" dirty="0"/>
              <a:t>Larger TAZs</a:t>
            </a:r>
            <a:r>
              <a:rPr lang="en-US" dirty="0"/>
              <a:t> in suburban or rural areas</a:t>
            </a:r>
          </a:p>
        </p:txBody>
      </p:sp>
    </p:spTree>
    <p:extLst>
      <p:ext uri="{BB962C8B-B14F-4D97-AF65-F5344CB8AC3E}">
        <p14:creationId xmlns:p14="http://schemas.microsoft.com/office/powerpoint/2010/main" val="177299662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88DE-E5C3-86C1-E442-58792CC64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520839" cy="717551"/>
          </a:xfrm>
        </p:spPr>
        <p:txBody>
          <a:bodyPr/>
          <a:lstStyle/>
          <a:p>
            <a:r>
              <a:rPr lang="en-US" dirty="0"/>
              <a:t>Challenges in O–D Data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F4D9B-39E9-F7C5-8028-3105B7E0D1D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accuracy and completeness</a:t>
            </a:r>
          </a:p>
          <a:p>
            <a:r>
              <a:rPr lang="en-US" dirty="0"/>
              <a:t>Expansion of sample data to the population level</a:t>
            </a:r>
          </a:p>
          <a:p>
            <a:r>
              <a:rPr lang="en-US" dirty="0"/>
              <a:t>Integration of multiple data sources</a:t>
            </a:r>
          </a:p>
        </p:txBody>
      </p:sp>
    </p:spTree>
    <p:extLst>
      <p:ext uri="{BB962C8B-B14F-4D97-AF65-F5344CB8AC3E}">
        <p14:creationId xmlns:p14="http://schemas.microsoft.com/office/powerpoint/2010/main" val="202853644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02E40-3B6B-DCF9-2F63-26EC22B99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98809" cy="717551"/>
          </a:xfrm>
        </p:spPr>
        <p:txBody>
          <a:bodyPr/>
          <a:lstStyle/>
          <a:p>
            <a:r>
              <a:rPr lang="en-US" dirty="0"/>
              <a:t>Limitations of O–D Surveys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5E791-8223-6461-252F-7C1FD28746A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High cost and time requirements</a:t>
            </a:r>
          </a:p>
          <a:p>
            <a:r>
              <a:rPr lang="en-US" sz="2400" dirty="0"/>
              <a:t>Problem is proper Sampling </a:t>
            </a:r>
          </a:p>
          <a:p>
            <a:r>
              <a:rPr lang="en-US" sz="2400" dirty="0"/>
              <a:t>Response bias</a:t>
            </a:r>
          </a:p>
          <a:p>
            <a:r>
              <a:rPr lang="en-US" sz="2400" dirty="0"/>
              <a:t>Privacy and data protection concerns</a:t>
            </a:r>
          </a:p>
        </p:txBody>
      </p:sp>
    </p:spTree>
    <p:extLst>
      <p:ext uri="{BB962C8B-B14F-4D97-AF65-F5344CB8AC3E}">
        <p14:creationId xmlns:p14="http://schemas.microsoft.com/office/powerpoint/2010/main" val="162741981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the concept of Origin–Destination surveys</a:t>
            </a:r>
          </a:p>
          <a:p>
            <a:r>
              <a:rPr lang="en-US" sz="1800" dirty="0"/>
              <a:t>Identify different O–D data collection methods</a:t>
            </a:r>
          </a:p>
          <a:p>
            <a:r>
              <a:rPr lang="en-US" sz="1800" dirty="0"/>
              <a:t>Explain how travel patterns are analyzed using O–D data</a:t>
            </a:r>
          </a:p>
          <a:p>
            <a:r>
              <a:rPr lang="en-US" sz="1800" dirty="0"/>
              <a:t>Recognize applications of O–D surveys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BB0D1-F31B-601F-62B7-5EC76879E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93301" cy="717551"/>
          </a:xfrm>
        </p:spPr>
        <p:txBody>
          <a:bodyPr/>
          <a:lstStyle/>
          <a:p>
            <a:r>
              <a:rPr lang="en-US" dirty="0"/>
              <a:t>Travel Pattern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7F9A0-84E4-36B8-84AF-27143C4F557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403993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Examines </a:t>
            </a:r>
            <a:r>
              <a:rPr lang="en-US" b="1" dirty="0"/>
              <a:t>how, when, and why people travel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Focuses on: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Trip purpose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Mode choice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Temporal distribution</a:t>
            </a:r>
          </a:p>
          <a:p>
            <a:pPr lvl="2">
              <a:buFont typeface="Wingdings" panose="05000000000000000000" pitchFamily="2" charset="2"/>
              <a:buChar char="ü"/>
              <a:tabLst>
                <a:tab pos="3716338" algn="l"/>
              </a:tabLst>
            </a:pPr>
            <a:r>
              <a:rPr lang="en-US" dirty="0"/>
              <a:t>Spatial distribution</a:t>
            </a:r>
          </a:p>
        </p:txBody>
      </p:sp>
      <p:graphicFrame>
        <p:nvGraphicFramePr>
          <p:cNvPr id="4" name="Diagramm 5">
            <a:extLst>
              <a:ext uri="{FF2B5EF4-FFF2-40B4-BE49-F238E27FC236}">
                <a16:creationId xmlns:a16="http://schemas.microsoft.com/office/drawing/2014/main" id="{6BA177D8-9615-5D99-BC9E-41F498F8B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056428"/>
              </p:ext>
            </p:extLst>
          </p:nvPr>
        </p:nvGraphicFramePr>
        <p:xfrm>
          <a:off x="6991869" y="1318019"/>
          <a:ext cx="4071896" cy="512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773818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1572-22E1-1803-C68A-58DA04FE2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239999" cy="717551"/>
          </a:xfrm>
        </p:spPr>
        <p:txBody>
          <a:bodyPr/>
          <a:lstStyle/>
          <a:p>
            <a:r>
              <a:rPr lang="en-US" dirty="0"/>
              <a:t>Travel Pattern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69236-1425-D21A-7651-3B8080B1E7E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Trip Purpose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Work trips: 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Daily commuting trips between home and workplace, 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Major contributor to peak-hour traffic demand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Education trips: 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Trips made to schools, colleges, and universities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Often concentrated in morning and afternoon peak periods</a:t>
            </a:r>
          </a:p>
        </p:txBody>
      </p:sp>
    </p:spTree>
    <p:extLst>
      <p:ext uri="{BB962C8B-B14F-4D97-AF65-F5344CB8AC3E}">
        <p14:creationId xmlns:p14="http://schemas.microsoft.com/office/powerpoint/2010/main" val="361563142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0434E-F7DE-CABF-C3CF-DC99F42FE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B209B-7EC5-2AF1-F0BD-8405FEB1B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239999" cy="717551"/>
          </a:xfrm>
        </p:spPr>
        <p:txBody>
          <a:bodyPr/>
          <a:lstStyle/>
          <a:p>
            <a:r>
              <a:rPr lang="en-US" dirty="0"/>
              <a:t>Travel Pattern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4FCFD-E63E-C0B8-8B18-86C87BB4FB6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Trip Purpose Analysis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Shopping and social trips: 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Trips for commercial activities, leisure, and personal visits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More flexible in time and spread throughout the day</a:t>
            </a:r>
          </a:p>
          <a:p>
            <a:pPr>
              <a:buFont typeface="Wingdings" panose="05000000000000000000" pitchFamily="2" charset="2"/>
              <a:buChar char="Ø"/>
              <a:tabLst>
                <a:tab pos="3141663" algn="l"/>
                <a:tab pos="3657600" algn="l"/>
              </a:tabLst>
            </a:pPr>
            <a:r>
              <a:rPr lang="en-US" b="1" dirty="0"/>
              <a:t>Freight and service trips: 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Trips related to goods delivery, logistics, and service vehicles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3657600" algn="l"/>
              </a:tabLst>
            </a:pPr>
            <a:r>
              <a:rPr lang="en-US" dirty="0"/>
              <a:t>Important for economic activity and affects roadway capacity due to heavy vehicles</a:t>
            </a:r>
          </a:p>
        </p:txBody>
      </p:sp>
    </p:spTree>
    <p:extLst>
      <p:ext uri="{BB962C8B-B14F-4D97-AF65-F5344CB8AC3E}">
        <p14:creationId xmlns:p14="http://schemas.microsoft.com/office/powerpoint/2010/main" val="258370449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7FC8-8401-3BEF-7901-737F11E6E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815186" cy="717551"/>
          </a:xfrm>
        </p:spPr>
        <p:txBody>
          <a:bodyPr/>
          <a:lstStyle/>
          <a:p>
            <a:r>
              <a:rPr lang="en-US" dirty="0"/>
              <a:t>Travel Pattern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9D6E1-5C82-3318-321E-81FAA2607D3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257302"/>
            <a:ext cx="8807980" cy="51890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Mode Choice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Private vehicles</a:t>
            </a:r>
            <a:r>
              <a:rPr lang="en-US" sz="2000" dirty="0"/>
              <a:t>: Includes cars and motorcycles</a:t>
            </a:r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Preferred for flexibility, privacy, and direct travel, but contributes to congestion</a:t>
            </a:r>
            <a:endParaRPr lang="en-US" sz="20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Public transport</a:t>
            </a:r>
            <a:r>
              <a:rPr lang="en-US" sz="2000" dirty="0"/>
              <a:t>: Includes buses, trains, and metro systems</a:t>
            </a:r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Efficient for moving large numbers of people, especially in urban areas</a:t>
            </a:r>
            <a:endParaRPr lang="en-US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Walking and cycling: </a:t>
            </a:r>
            <a:endParaRPr lang="en-US" sz="2000" dirty="0"/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Common for short-distance trips</a:t>
            </a:r>
          </a:p>
          <a:p>
            <a:pPr lvl="3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Environmentally friendly and supports sustainable mobility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/>
              <a:t>Modal selection Influencing factors include </a:t>
            </a:r>
            <a:r>
              <a:rPr lang="en-US" sz="2000" b="1" dirty="0"/>
              <a:t>cost</a:t>
            </a:r>
            <a:r>
              <a:rPr lang="en-US" sz="2000" dirty="0"/>
              <a:t> (fuel, fare, parking fees), </a:t>
            </a:r>
            <a:r>
              <a:rPr lang="en-US" sz="2000" b="1" dirty="0"/>
              <a:t>time</a:t>
            </a:r>
            <a:r>
              <a:rPr lang="en-US" sz="2000" dirty="0"/>
              <a:t> (travel time, waiting time, and delay), </a:t>
            </a:r>
            <a:r>
              <a:rPr lang="en-US" sz="2000" b="1" dirty="0"/>
              <a:t>comfort</a:t>
            </a:r>
            <a:r>
              <a:rPr lang="en-US" sz="2000" dirty="0"/>
              <a:t> and </a:t>
            </a:r>
            <a:r>
              <a:rPr lang="en-US" sz="2000" b="1" dirty="0"/>
              <a:t>accessibility</a:t>
            </a:r>
          </a:p>
        </p:txBody>
      </p:sp>
    </p:spTree>
    <p:extLst>
      <p:ext uri="{BB962C8B-B14F-4D97-AF65-F5344CB8AC3E}">
        <p14:creationId xmlns:p14="http://schemas.microsoft.com/office/powerpoint/2010/main" val="391243801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8B8E-9093-8094-9F3A-1F6A8136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50" y="384468"/>
            <a:ext cx="6063018" cy="717551"/>
          </a:xfrm>
        </p:spPr>
        <p:txBody>
          <a:bodyPr/>
          <a:lstStyle/>
          <a:p>
            <a:r>
              <a:rPr lang="en-US" dirty="0"/>
              <a:t>Travel Pattern Analysis</a:t>
            </a:r>
          </a:p>
        </p:txBody>
      </p:sp>
      <p:graphicFrame>
        <p:nvGraphicFramePr>
          <p:cNvPr id="4" name="Diagramm 6">
            <a:extLst>
              <a:ext uri="{FF2B5EF4-FFF2-40B4-BE49-F238E27FC236}">
                <a16:creationId xmlns:a16="http://schemas.microsoft.com/office/drawing/2014/main" id="{3F165F56-C0D7-101E-C6EB-88C3EAB1E4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2732728"/>
              </p:ext>
            </p:extLst>
          </p:nvPr>
        </p:nvGraphicFramePr>
        <p:xfrm>
          <a:off x="1425836" y="1188188"/>
          <a:ext cx="3984104" cy="490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m 5">
            <a:extLst>
              <a:ext uri="{FF2B5EF4-FFF2-40B4-BE49-F238E27FC236}">
                <a16:creationId xmlns:a16="http://schemas.microsoft.com/office/drawing/2014/main" id="{35A69053-E78C-6CD0-7610-B506473430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172373"/>
              </p:ext>
            </p:extLst>
          </p:nvPr>
        </p:nvGraphicFramePr>
        <p:xfrm>
          <a:off x="5979680" y="1545292"/>
          <a:ext cx="398410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platzhalter 4">
            <a:extLst>
              <a:ext uri="{FF2B5EF4-FFF2-40B4-BE49-F238E27FC236}">
                <a16:creationId xmlns:a16="http://schemas.microsoft.com/office/drawing/2014/main" id="{E2D898F9-4218-BC27-AE9A-492AB0711452}"/>
              </a:ext>
            </a:extLst>
          </p:cNvPr>
          <p:cNvSpPr txBox="1">
            <a:spLocks/>
          </p:cNvSpPr>
          <p:nvPr/>
        </p:nvSpPr>
        <p:spPr>
          <a:xfrm>
            <a:off x="2533725" y="6206127"/>
            <a:ext cx="6063017" cy="267405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600" b="1" dirty="0"/>
              <a:t>Share of transport modes in traffic volume, Germany</a:t>
            </a:r>
          </a:p>
        </p:txBody>
      </p:sp>
    </p:spTree>
    <p:extLst>
      <p:ext uri="{BB962C8B-B14F-4D97-AF65-F5344CB8AC3E}">
        <p14:creationId xmlns:p14="http://schemas.microsoft.com/office/powerpoint/2010/main" val="377070850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48AA-6545-776D-5D91-54C15013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8AE2B-71F4-5AF7-D621-1F3DC4FFD1D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189799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https://www.smatstraffic.com/blog/5-origin-destination-study-methods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https://mtc.ca.gov/planning/transportation/regional-transportation-studies/origin-destination-study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762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Introduction </a:t>
            </a:r>
          </a:p>
          <a:p>
            <a:pPr>
              <a:defRPr sz="1800"/>
            </a:pPr>
            <a:r>
              <a:rPr lang="en-US" dirty="0"/>
              <a:t>Origin–Destination Survey</a:t>
            </a:r>
          </a:p>
          <a:p>
            <a:pPr>
              <a:defRPr sz="1800"/>
            </a:pPr>
            <a:r>
              <a:rPr lang="en-US" dirty="0"/>
              <a:t>Types of Origin–Destination Surveys</a:t>
            </a:r>
          </a:p>
          <a:p>
            <a:pPr>
              <a:defRPr sz="1800"/>
            </a:pPr>
            <a:r>
              <a:rPr lang="en-US" dirty="0"/>
              <a:t>O–D Matrices</a:t>
            </a:r>
          </a:p>
          <a:p>
            <a:pPr>
              <a:defRPr sz="1800"/>
            </a:pPr>
            <a:r>
              <a:rPr lang="en-US" dirty="0"/>
              <a:t>Travel Pattern Analysis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9042804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Travel demand arises from the need to move between locations</a:t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Understanding </a:t>
            </a:r>
            <a:r>
              <a:rPr lang="en-US" b="1" dirty="0"/>
              <a:t>where trips start and end</a:t>
            </a:r>
            <a:r>
              <a:rPr lang="en-US" dirty="0"/>
              <a:t> is fundamental to transportation planning</a:t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Origin–Destination surveys provide this essential information</a:t>
            </a: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3" name="Picture 2" descr="Man with silver stud earring wearing dark coat, black mask, and beaded bracelet at a train station looking at cell phone">
            <a:extLst>
              <a:ext uri="{FF2B5EF4-FFF2-40B4-BE49-F238E27FC236}">
                <a16:creationId xmlns:a16="http://schemas.microsoft.com/office/drawing/2014/main" id="{7E7E7488-8109-03BD-6283-58A25A5421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271" y="4100051"/>
            <a:ext cx="3650226" cy="24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9B2F-ED67-92E7-206B-3C82F1E89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753781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30105-48A4-306D-F17D-27C8E743F0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719521"/>
            <a:ext cx="7177094" cy="381635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 "Why":</a:t>
            </a:r>
            <a:r>
              <a:rPr lang="en-US" dirty="0"/>
              <a:t> It answers four critical questions: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Where do trips begin and end?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What mode of transport is used?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What is the purpose of the trip (Work, School, Leisure)?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At what time do these movements occur?</a:t>
            </a:r>
          </a:p>
        </p:txBody>
      </p:sp>
      <p:pic>
        <p:nvPicPr>
          <p:cNvPr id="7" name="Picture 6" descr="3D black question marks with one yellow question mark">
            <a:extLst>
              <a:ext uri="{FF2B5EF4-FFF2-40B4-BE49-F238E27FC236}">
                <a16:creationId xmlns:a16="http://schemas.microsoft.com/office/drawing/2014/main" id="{07DDFC75-3E69-7D24-2F60-FE39D96C22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3" b="1670"/>
          <a:stretch/>
        </p:blipFill>
        <p:spPr>
          <a:xfrm>
            <a:off x="7831395" y="2425714"/>
            <a:ext cx="4360606" cy="192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9719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A874B-6ACC-C0E2-8189-DBBDF333A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500932" cy="717551"/>
          </a:xfrm>
        </p:spPr>
        <p:txBody>
          <a:bodyPr/>
          <a:lstStyle/>
          <a:p>
            <a:r>
              <a:rPr lang="en-US" dirty="0"/>
              <a:t>Origin–Destination Survey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7C447-4EDA-164D-2890-7FF01A83622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666168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Key Terminology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Trip origins</a:t>
            </a:r>
            <a:r>
              <a:rPr lang="en-US" dirty="0"/>
              <a:t> (starting points)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Trip destinations</a:t>
            </a:r>
            <a:r>
              <a:rPr lang="en-US" dirty="0"/>
              <a:t> (ending points)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Traffic Analysis Zones (TAZs):</a:t>
            </a:r>
            <a:r>
              <a:rPr lang="en-US" dirty="0"/>
              <a:t> Geographic areas used to divide the study region into manageable units for data aggregation.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b="1" dirty="0"/>
              <a:t>Trip Generation:</a:t>
            </a:r>
            <a:r>
              <a:rPr lang="en-US" dirty="0"/>
              <a:t> The total number of trips originating from or destined for a TAZ.</a:t>
            </a:r>
          </a:p>
        </p:txBody>
      </p:sp>
    </p:spTree>
    <p:extLst>
      <p:ext uri="{BB962C8B-B14F-4D97-AF65-F5344CB8AC3E}">
        <p14:creationId xmlns:p14="http://schemas.microsoft.com/office/powerpoint/2010/main" val="77130407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E1D22-38B1-0B48-4BF1-2E79944BC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40547" cy="717551"/>
          </a:xfrm>
        </p:spPr>
        <p:txBody>
          <a:bodyPr/>
          <a:lstStyle/>
          <a:p>
            <a:r>
              <a:rPr lang="en-US" dirty="0"/>
              <a:t>Origin–Destination Survey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79116-F189-6A5C-EFF6-001066E9937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47275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Purpose of O–D Surveys</a:t>
            </a:r>
          </a:p>
          <a:p>
            <a:r>
              <a:rPr lang="en-US" sz="2400" dirty="0"/>
              <a:t>Basis for </a:t>
            </a:r>
            <a:r>
              <a:rPr lang="en-US" sz="2400" b="1" dirty="0"/>
              <a:t>transportation planning and modeling</a:t>
            </a:r>
          </a:p>
          <a:p>
            <a:r>
              <a:rPr lang="en-US" sz="2400" dirty="0"/>
              <a:t>Helps understand </a:t>
            </a:r>
            <a:r>
              <a:rPr lang="en-US" sz="2400" b="1" dirty="0"/>
              <a:t>travel demand and movement patterns</a:t>
            </a:r>
          </a:p>
          <a:p>
            <a:r>
              <a:rPr lang="en-US" sz="2400" dirty="0"/>
              <a:t>Supports the design of </a:t>
            </a:r>
            <a:r>
              <a:rPr lang="en-US" sz="2400" b="1" dirty="0"/>
              <a:t>road networks, public transport, and traffic management schemes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784410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37530-24D9-F370-1D0A-2B40E1181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031227" cy="717551"/>
          </a:xfrm>
        </p:spPr>
        <p:txBody>
          <a:bodyPr/>
          <a:lstStyle/>
          <a:p>
            <a:r>
              <a:rPr lang="en-US" dirty="0"/>
              <a:t>Origin–Destination Survey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C61CD-2112-4B41-82C5-62A2DCC92DB6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Applications of O–D Surveys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Traffic forecasting and demand modeling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Road and transit network planning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Traffic impact assessment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Parking and terminal planning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362539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B5A9D-5044-BA32-2C64-34B9989CF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553685" cy="717551"/>
          </a:xfrm>
        </p:spPr>
        <p:txBody>
          <a:bodyPr/>
          <a:lstStyle/>
          <a:p>
            <a:r>
              <a:rPr lang="en-US" dirty="0"/>
              <a:t>Origin–Destination Survey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1E5-3A31-C869-1E7D-C285978BCA40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Data Collected in O–D Surveys</a:t>
            </a:r>
          </a:p>
          <a:p>
            <a:r>
              <a:rPr lang="en-US" sz="2400" dirty="0"/>
              <a:t>Trip origin and destination</a:t>
            </a:r>
          </a:p>
          <a:p>
            <a:r>
              <a:rPr lang="en-US" sz="2400" dirty="0"/>
              <a:t>Trip purpose (work, education, shopping, etc.)</a:t>
            </a:r>
          </a:p>
          <a:p>
            <a:r>
              <a:rPr lang="en-US" sz="2400" dirty="0"/>
              <a:t>Mode of travel</a:t>
            </a:r>
          </a:p>
          <a:p>
            <a:r>
              <a:rPr lang="en-US" sz="2400" dirty="0"/>
              <a:t>Time of travel</a:t>
            </a:r>
          </a:p>
          <a:p>
            <a:r>
              <a:rPr lang="en-US" sz="2400" dirty="0"/>
              <a:t>Trip length and frequency</a:t>
            </a:r>
          </a:p>
          <a:p>
            <a:r>
              <a:rPr lang="en-US" sz="2400" dirty="0"/>
              <a:t>Additional socio-economic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32D413-6857-D73C-3175-D8784CE46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883" y="2295185"/>
            <a:ext cx="2756549" cy="280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188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5E07EC-6C79-4746-8DEB-F07DD4D13236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1032</Words>
  <Application>Microsoft Office PowerPoint</Application>
  <PresentationFormat>Widescreen</PresentationFormat>
  <Paragraphs>156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Introduction</vt:lpstr>
      <vt:lpstr>Origin–Destination Survey</vt:lpstr>
      <vt:lpstr>Origin–Destination Survey</vt:lpstr>
      <vt:lpstr>Origin–Destination Survey</vt:lpstr>
      <vt:lpstr>Origin–Destination Survey</vt:lpstr>
      <vt:lpstr>Types of Origin–Destination Surveys</vt:lpstr>
      <vt:lpstr>Types of Origin–Destination Surveys</vt:lpstr>
      <vt:lpstr>Types of Origin–Destination Surveys</vt:lpstr>
      <vt:lpstr>Types of Origin–Destination Surveys</vt:lpstr>
      <vt:lpstr>Types of Origin–Destination Surveys</vt:lpstr>
      <vt:lpstr>Types of Origin–Destination Surveys</vt:lpstr>
      <vt:lpstr>O–D Matrices</vt:lpstr>
      <vt:lpstr>Traffic Analysis Zone in O–D Analysis</vt:lpstr>
      <vt:lpstr>Challenges in O–D Data Analysis</vt:lpstr>
      <vt:lpstr>Limitations of O–D Surveys</vt:lpstr>
      <vt:lpstr>Travel Pattern Analysis</vt:lpstr>
      <vt:lpstr>Travel Pattern Analysis</vt:lpstr>
      <vt:lpstr>Travel Pattern Analysis</vt:lpstr>
      <vt:lpstr>Travel Pattern Analysis</vt:lpstr>
      <vt:lpstr>Travel Pattern Analysis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544</cp:revision>
  <dcterms:modified xsi:type="dcterms:W3CDTF">2026-02-16T07:35:31Z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