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06" r:id="rId5"/>
    <p:sldId id="308" r:id="rId6"/>
    <p:sldId id="313" r:id="rId7"/>
    <p:sldId id="534" r:id="rId8"/>
    <p:sldId id="590" r:id="rId9"/>
    <p:sldId id="571" r:id="rId10"/>
    <p:sldId id="616" r:id="rId11"/>
    <p:sldId id="625" r:id="rId12"/>
    <p:sldId id="617" r:id="rId13"/>
    <p:sldId id="618" r:id="rId14"/>
    <p:sldId id="623" r:id="rId15"/>
    <p:sldId id="619" r:id="rId16"/>
    <p:sldId id="621" r:id="rId17"/>
    <p:sldId id="624" r:id="rId18"/>
    <p:sldId id="626" r:id="rId19"/>
    <p:sldId id="620" r:id="rId20"/>
    <p:sldId id="622" r:id="rId21"/>
    <p:sldId id="610" r:id="rId22"/>
    <p:sldId id="309" r:id="rId23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10.02.2026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146516305324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5353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53530" TargetMode="External"/><Relationship Id="rId7" Type="http://schemas.openxmlformats.org/officeDocument/2006/relationships/hyperlink" Target="https://pxhere.com/en/photo/180299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hyperlink" Target="https://www.flickr.com/photos/sounderbruce/18345262103" TargetMode="Externa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5.2: Capacity and Level of Service (LOS)  Analysis -1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A9DB2-E7D1-04E6-5262-10A3DF309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3588-0965-2AAC-E5B4-3870FAD28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9C4D7-F390-6E2B-0A9A-E68E5171FC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>
            <a:normAutofit fontScale="92500" lnSpcReduction="2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  <a:endParaRPr lang="en-US" sz="2800" dirty="0"/>
          </a:p>
          <a:p>
            <a:pPr marL="152398" indent="0">
              <a:buClr>
                <a:srgbClr val="C00000"/>
              </a:buClr>
              <a:buNone/>
            </a:pPr>
            <a:r>
              <a:rPr lang="en-US" sz="2800" dirty="0"/>
              <a:t>The roadway segment has maximum capacity only when: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Roadway conditions meet base standards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Traffic stream conditions meet base standards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Increasing conditions beyond base values does not increase capacity.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Restrictive conditions below base values reduce capacity.</a:t>
            </a:r>
          </a:p>
          <a:p>
            <a:pPr marL="609593" lvl="2" indent="0">
              <a:buClr>
                <a:srgbClr val="C00000"/>
              </a:buClr>
              <a:buNone/>
            </a:pPr>
            <a:r>
              <a:rPr lang="en-US" dirty="0"/>
              <a:t>Example: lane width above 12 ft does not increase capacity, but lane width below 12 ft reduces capacity.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941708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8E4A1-45E9-9132-F33F-61CDE61BB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BDBC-70DC-1E46-5AC7-AC4AC7DB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36F9A-B588-9545-9539-0AFF26048D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271588"/>
            <a:ext cx="9250628" cy="4724657"/>
          </a:xfrm>
        </p:spPr>
        <p:txBody>
          <a:bodyPr>
            <a:normAutofit fontScale="92500" lnSpcReduction="1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  <a:endParaRPr lang="en-US" sz="2800" dirty="0"/>
          </a:p>
          <a:p>
            <a:pPr marL="152398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800" dirty="0"/>
              <a:t>Example: Base Conditions for Freeway Segments include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12-ft lanes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6-ft right shoulder lateral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2-ft median clearance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Passenger cars only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More than 5 lanes per direction (urban case)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2-mile or greater interchange spacing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Level terrain (≤2% grades)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Familiar driver population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612029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7829E-D9C3-08DC-F997-E5DDBAF70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206CC-A75A-31F6-579D-9986230C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D7EF-08A4-7753-7C23-F38344921C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2 – Determining Free-Flow Speed (FFS)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Free-flow speed (FFS) is defined as the mean speed of traffic as density approaches zero. 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FFS depends on: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Roadway geometry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Access points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Driving environment complexity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Speed limit and driver behavior</a:t>
            </a:r>
          </a:p>
        </p:txBody>
      </p:sp>
    </p:spTree>
    <p:extLst>
      <p:ext uri="{BB962C8B-B14F-4D97-AF65-F5344CB8AC3E}">
        <p14:creationId xmlns:p14="http://schemas.microsoft.com/office/powerpoint/2010/main" val="188887311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F6419-9D1A-46E3-474D-A3E3828A4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42DBA-A313-7CE9-22E5-57C6EFE1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B4BDC-A63F-8FED-32C0-394692E28C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>
            <a:normAutofit lnSpcReduction="1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2 – Determining Free-Flow Speed (FFS)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Two methods to determine FFS</a:t>
            </a:r>
          </a:p>
          <a:p>
            <a:pPr marL="819147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800" dirty="0"/>
              <a:t>Direct field measurement (preferred)</a:t>
            </a:r>
          </a:p>
          <a:p>
            <a:pPr marL="819147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800" dirty="0"/>
              <a:t>Estimation method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Start with base free-flow speed (BFFS)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Apply adjustment factors for roadway characteristics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BFFS</a:t>
            </a:r>
            <a:r>
              <a:rPr lang="en-US" dirty="0"/>
              <a:t> represents the free-flow speed under ideal conditions.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27304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AC7B1-F018-43DF-0AA4-D459A27C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491B9-49BD-AD24-301B-E8861F23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8184C-DB19-486A-1537-42C573C6A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124" y="1271588"/>
            <a:ext cx="8919551" cy="4724657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2 – Determining Free-Flow Speed (FFS)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BFFS</a:t>
            </a:r>
            <a:r>
              <a:rPr lang="en-US" dirty="0"/>
              <a:t> represents the free-flow speed under ideal conditions.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F9F66B-34FF-685C-6032-9689112D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50241" y="1383635"/>
            <a:ext cx="4058241" cy="58948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57138-61F5-DB73-9A12-233AAE52E737}"/>
              </a:ext>
            </a:extLst>
          </p:cNvPr>
          <p:cNvSpPr txBox="1"/>
          <p:nvPr/>
        </p:nvSpPr>
        <p:spPr>
          <a:xfrm>
            <a:off x="3666737" y="6424569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Principles of Highway Engineering and Traffic Analysis, 5</a:t>
            </a:r>
            <a:r>
              <a:rPr kumimoji="0" lang="en-US" sz="110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(PP 182)</a:t>
            </a:r>
          </a:p>
        </p:txBody>
      </p:sp>
    </p:spTree>
    <p:extLst>
      <p:ext uri="{BB962C8B-B14F-4D97-AF65-F5344CB8AC3E}">
        <p14:creationId xmlns:p14="http://schemas.microsoft.com/office/powerpoint/2010/main" val="109194759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7DF8C-5B09-FFB0-3C9B-B4DF6AB71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5A11-DCB7-9D17-4B52-B685903F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C3279-B55B-A09B-5599-BD697EE83F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124" y="1271588"/>
            <a:ext cx="8919551" cy="4724657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2 – Determining Free-Flow Speed (FFS)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42E4B2-E798-892C-0C8F-AB656DB4F6CB}"/>
              </a:ext>
            </a:extLst>
          </p:cNvPr>
          <p:cNvSpPr txBox="1"/>
          <p:nvPr/>
        </p:nvSpPr>
        <p:spPr>
          <a:xfrm>
            <a:off x="2689164" y="5938621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Principles of Highway Engineering and Traffic Analysis, 5</a:t>
            </a:r>
            <a:r>
              <a:rPr kumimoji="0" lang="en-US" sz="110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(PP 184, 187)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91E80C-B5C4-7434-4866-6E7A4BBB3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365" y="3936574"/>
            <a:ext cx="7781728" cy="18632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C11E84-5D6E-135F-0E4E-6F41A2555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593" y="1954854"/>
            <a:ext cx="8194407" cy="186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4452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9726A-89E8-D833-CA13-899F2CFD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416BA-AF81-5E8B-4A01-6BD96C0A5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EFC78-2A22-8116-636D-1EAD2419A6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>
            <a:normAutofit lnSpcReduction="1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3 – Determining Analysis Flow Rate 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The highest volume in a 24-hour period should be adjusted for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The temporal variation of traffic demand within the analysis hour,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The impacts due to heavy vehicles and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600" dirty="0"/>
              <a:t>Characteristics of the driving population 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Therefore, we convert V into a passenger car flow rate</a:t>
            </a:r>
          </a:p>
        </p:txBody>
      </p:sp>
    </p:spTree>
    <p:extLst>
      <p:ext uri="{BB962C8B-B14F-4D97-AF65-F5344CB8AC3E}">
        <p14:creationId xmlns:p14="http://schemas.microsoft.com/office/powerpoint/2010/main" val="329493442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CBF3B-CEEA-F502-36D5-6E9267AC3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B1869-2DB7-F375-92E8-2A38A7AC4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EE84C-8BF8-007C-3174-E57D8D0A8A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271589"/>
            <a:ext cx="8919551" cy="4998090"/>
          </a:xfrm>
        </p:spPr>
        <p:txBody>
          <a:bodyPr>
            <a:normAutofit fontScale="92500" lnSpcReduction="2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4 – Service Measure(s) and LOS  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After determining: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Free-flow speed (FFS)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Analysis flow rate (</a:t>
            </a:r>
            <a:r>
              <a:rPr lang="en-US" sz="2800" dirty="0" err="1"/>
              <a:t>vp</a:t>
            </a:r>
            <a:r>
              <a:rPr lang="en-US" sz="2800" dirty="0"/>
              <a:t>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800" dirty="0"/>
              <a:t>Compute the service measure (MOE), such as: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Density (freeways)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v/c ratio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Then determine LOS using LOS criteria tables or graphs.</a:t>
            </a:r>
          </a:p>
        </p:txBody>
      </p:sp>
    </p:spTree>
    <p:extLst>
      <p:ext uri="{BB962C8B-B14F-4D97-AF65-F5344CB8AC3E}">
        <p14:creationId xmlns:p14="http://schemas.microsoft.com/office/powerpoint/2010/main" val="330202446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</a:t>
            </a:r>
            <a:r>
              <a:rPr lang="en-US" sz="2400" dirty="0"/>
              <a:t> </a:t>
            </a:r>
            <a:r>
              <a:rPr lang="en-US" sz="2400" b="1" dirty="0"/>
              <a:t>Highway Capacity Manual, </a:t>
            </a:r>
            <a:r>
              <a:rPr lang="en-US" sz="2400" dirty="0"/>
              <a:t>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https://www.youtube.com/watch?v=V3bEdLs_8pE&amp;t=385s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At the end of this lecture, students should be able to:</a:t>
            </a:r>
          </a:p>
          <a:p>
            <a:r>
              <a:rPr lang="en-US" sz="1800" dirty="0">
                <a:solidFill>
                  <a:schemeClr val="tx1"/>
                </a:solidFill>
              </a:rPr>
              <a:t>Define </a:t>
            </a:r>
            <a:r>
              <a:rPr lang="en-US" sz="1800" b="1" dirty="0">
                <a:solidFill>
                  <a:schemeClr val="tx1"/>
                </a:solidFill>
              </a:rPr>
              <a:t>uninterrupted flow facilities</a:t>
            </a:r>
            <a:r>
              <a:rPr lang="en-US" sz="1800" dirty="0">
                <a:solidFill>
                  <a:schemeClr val="tx1"/>
                </a:solidFill>
              </a:rPr>
              <a:t> and describe their characteristics</a:t>
            </a:r>
          </a:p>
          <a:p>
            <a:r>
              <a:rPr lang="en-US" sz="1800" dirty="0">
                <a:solidFill>
                  <a:schemeClr val="tx1"/>
                </a:solidFill>
              </a:rPr>
              <a:t>Explain the concept of </a:t>
            </a:r>
            <a:r>
              <a:rPr lang="en-US" sz="1800" b="1" dirty="0">
                <a:solidFill>
                  <a:schemeClr val="tx1"/>
                </a:solidFill>
              </a:rPr>
              <a:t>highway capacity</a:t>
            </a:r>
            <a:r>
              <a:rPr lang="en-US" sz="1800" dirty="0">
                <a:solidFill>
                  <a:schemeClr val="tx1"/>
                </a:solidFill>
              </a:rPr>
              <a:t> and factors affecting it</a:t>
            </a:r>
          </a:p>
          <a:p>
            <a:r>
              <a:rPr lang="en-US" sz="1800" dirty="0">
                <a:solidFill>
                  <a:schemeClr val="tx1"/>
                </a:solidFill>
              </a:rPr>
              <a:t>Define </a:t>
            </a:r>
            <a:r>
              <a:rPr lang="en-US" sz="1800" b="1" dirty="0">
                <a:solidFill>
                  <a:schemeClr val="tx1"/>
                </a:solidFill>
              </a:rPr>
              <a:t>Level of Service (LOS)</a:t>
            </a:r>
            <a:r>
              <a:rPr lang="en-US" sz="1800" dirty="0">
                <a:solidFill>
                  <a:schemeClr val="tx1"/>
                </a:solidFill>
              </a:rPr>
              <a:t> and interpret LOS grades </a:t>
            </a:r>
            <a:r>
              <a:rPr lang="en-US" sz="1800" b="1" dirty="0">
                <a:solidFill>
                  <a:schemeClr val="tx1"/>
                </a:solidFill>
              </a:rPr>
              <a:t>A–F</a:t>
            </a:r>
          </a:p>
          <a:p>
            <a:r>
              <a:rPr lang="en-US" sz="1800" dirty="0">
                <a:solidFill>
                  <a:schemeClr val="tx1"/>
                </a:solidFill>
              </a:rPr>
              <a:t>Identify the </a:t>
            </a:r>
            <a:r>
              <a:rPr lang="en-US" sz="1800" b="1" dirty="0">
                <a:solidFill>
                  <a:schemeClr val="tx1"/>
                </a:solidFill>
              </a:rPr>
              <a:t>measures of effectiveness (MOEs)</a:t>
            </a:r>
            <a:r>
              <a:rPr lang="en-US" sz="1800" dirty="0">
                <a:solidFill>
                  <a:schemeClr val="tx1"/>
                </a:solidFill>
              </a:rPr>
              <a:t> for different facilities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Discuss the limitations of LOS as a performance indicator </a:t>
            </a: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sz="1800" dirty="0"/>
              <a:t>Introduction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>
              <a:defRPr sz="1800"/>
            </a:pPr>
            <a:r>
              <a:rPr lang="en-US" dirty="0"/>
              <a:t>LOS Determination Process</a:t>
            </a:r>
          </a:p>
          <a:p>
            <a:pPr>
              <a:defRPr sz="1800"/>
            </a:pPr>
            <a:r>
              <a:rPr lang="en-US" sz="1800" dirty="0"/>
              <a:t>Step 1 – Base Conditions</a:t>
            </a:r>
          </a:p>
          <a:p>
            <a:pPr>
              <a:defRPr sz="1800"/>
            </a:pPr>
            <a:r>
              <a:rPr lang="en-US" sz="1800" dirty="0"/>
              <a:t>Step 2 – Determining Free-Flow Speed (FFS)</a:t>
            </a:r>
          </a:p>
          <a:p>
            <a:pPr>
              <a:defRPr sz="1800"/>
            </a:pPr>
            <a:r>
              <a:rPr lang="en-US" sz="1800" dirty="0"/>
              <a:t>Step 3 – Determining Analysis Flow Rate </a:t>
            </a:r>
          </a:p>
          <a:p>
            <a:pPr>
              <a:defRPr sz="1800"/>
            </a:pPr>
            <a:r>
              <a:rPr lang="en-US" sz="1800" dirty="0"/>
              <a:t>Step 4 – Service Measure(s) and LOS  </a:t>
            </a:r>
          </a:p>
          <a:p>
            <a:pPr>
              <a:defRPr sz="1800"/>
            </a:pP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299" y="1465297"/>
            <a:ext cx="7237395" cy="4662492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Level of Service (LOS) analysis is used to describe the </a:t>
            </a:r>
            <a:r>
              <a:rPr lang="en-US" b="1" dirty="0"/>
              <a:t>operating quality</a:t>
            </a:r>
            <a:r>
              <a:rPr lang="en-US" dirty="0"/>
              <a:t> of a roadway facility.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For uninterrupted-flow facilities such as freeways and multilane highways, LOS is mainly determined based on: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Speed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Flow rate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Density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dirty="0"/>
              <a:t>Volume-to-capacity ratio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The LOS determination follows a systematic step-by-step process.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9349C3CE-3C98-1EB3-8118-CBADEE44F5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91695" y="1394352"/>
            <a:ext cx="4300305" cy="434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7456" y="1041488"/>
            <a:ext cx="10003787" cy="61467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How can we systematically determine the LOS of the following traffic?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7FA10201-0DED-47FE-5487-0C6671E76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1238" y="1808394"/>
            <a:ext cx="3965162" cy="4008118"/>
          </a:xfrm>
          <a:prstGeom prst="rect">
            <a:avLst/>
          </a:prstGeom>
        </p:spPr>
      </p:pic>
      <p:pic>
        <p:nvPicPr>
          <p:cNvPr id="7" name="Picture 6" descr="A traffic jam on a highway&#10;&#10;AI-generated content may be incorrect.">
            <a:extLst>
              <a:ext uri="{FF2B5EF4-FFF2-40B4-BE49-F238E27FC236}">
                <a16:creationId xmlns:a16="http://schemas.microsoft.com/office/drawing/2014/main" id="{06FC914B-E858-01A6-D088-C98D2A530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73749" y="1808394"/>
            <a:ext cx="4476432" cy="4008118"/>
          </a:xfrm>
          <a:prstGeom prst="rect">
            <a:avLst/>
          </a:prstGeom>
        </p:spPr>
      </p:pic>
      <p:pic>
        <p:nvPicPr>
          <p:cNvPr id="10" name="Picture 9" descr="A high angle view of a busy highway&#10;&#10;AI-generated content may be incorrect.">
            <a:extLst>
              <a:ext uri="{FF2B5EF4-FFF2-40B4-BE49-F238E27FC236}">
                <a16:creationId xmlns:a16="http://schemas.microsoft.com/office/drawing/2014/main" id="{EDA28E86-1061-7690-DE48-28B50EED30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979865" y="1808394"/>
            <a:ext cx="3062275" cy="40081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8E4E62-F75E-D3D7-35FD-30636358CDF3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0C7A1-C8CD-4E65-C1AD-6494A57F8A75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6D183-4A03-52E8-D628-AEA487C49764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>
            <a:normAutofit/>
          </a:bodyPr>
          <a:lstStyle/>
          <a:p>
            <a:pPr marL="495298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The basic LOS determination procedure for uninterrupted flow facilities includes: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Specify </a:t>
            </a:r>
            <a:r>
              <a:rPr lang="en-US" b="1" dirty="0"/>
              <a:t>base roadway conditions and capacity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Determine </a:t>
            </a:r>
            <a:r>
              <a:rPr lang="en-US" b="1" dirty="0"/>
              <a:t>free-flow speed (FFS)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Determine </a:t>
            </a:r>
            <a:r>
              <a:rPr lang="en-US" b="1" dirty="0"/>
              <a:t>Analysis Flow Rate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Compute service measure(s) and determine LOS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2C79-4AC0-7279-4E53-8850D465F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37946-907A-192F-30DE-B4298DBF5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397A8-3F26-4AD9-693E-3DD78AF79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>
            <a:normAutofit fontScale="92500" lnSpcReduction="20000"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</a:p>
          <a:p>
            <a:pPr marL="495298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Base roadway conditions include geometric characteristics such as: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Lane width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Lateral clearance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Shoulder width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Access frequency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Terrain conditions (level/rolling/mountainous)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These factors strongly influence operating speed and capacity. 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657942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B4A13-3127-5515-BB0C-13402F350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6404-B2AA-3267-3209-1609C856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BFA9F-7AF8-5A71-F374-5CE0C5EEE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461002-41A0-6DE8-B9D9-9A27F18FFA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9" t="2592" r="266" b="13067"/>
          <a:stretch/>
        </p:blipFill>
        <p:spPr>
          <a:xfrm>
            <a:off x="1869440" y="2214880"/>
            <a:ext cx="7193280" cy="27228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DDDF0E-1702-EA4D-5D18-D43ECEF2802B}"/>
              </a:ext>
            </a:extLst>
          </p:cNvPr>
          <p:cNvSpPr txBox="1"/>
          <p:nvPr/>
        </p:nvSpPr>
        <p:spPr>
          <a:xfrm>
            <a:off x="2254497" y="4937760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Principles of Highway Engineering and Traffic Analysis, 5</a:t>
            </a:r>
            <a:r>
              <a:rPr kumimoji="0" lang="en-US" sz="110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(PP 185)</a:t>
            </a:r>
          </a:p>
        </p:txBody>
      </p:sp>
    </p:spTree>
    <p:extLst>
      <p:ext uri="{BB962C8B-B14F-4D97-AF65-F5344CB8AC3E}">
        <p14:creationId xmlns:p14="http://schemas.microsoft.com/office/powerpoint/2010/main" val="31186737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DF95C-EDBC-3CF1-9605-44EB1F375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E6612-DC65-E812-327C-84D21AE7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LOS Determination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32C3F-F8BB-3289-33CC-BB4345DBB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545021"/>
            <a:ext cx="8496072" cy="4724657"/>
          </a:xfrm>
        </p:spPr>
        <p:txBody>
          <a:bodyPr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Step 1 – Base Conditions</a:t>
            </a:r>
            <a:endParaRPr lang="en-US" sz="2800" dirty="0"/>
          </a:p>
          <a:p>
            <a:pPr marL="152398" indent="0">
              <a:buClr>
                <a:srgbClr val="C00000"/>
              </a:buClr>
              <a:buNone/>
            </a:pPr>
            <a:r>
              <a:rPr lang="en-US" sz="2800" dirty="0"/>
              <a:t>Traffic Stream Factors in Base Conditions assumes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Passenger cars only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No heavy vehicles (trucks, buses, RVs)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 The driver population is mostly familiar with the roadway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When real traffic differs, adjustment factors must be applied.</a:t>
            </a:r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77497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08EA80-A932-46E0-84AB-71E0F5C5054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837</Words>
  <Application>Microsoft Office PowerPoint</Application>
  <PresentationFormat>Widescreen</PresentationFormat>
  <Paragraphs>119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LOS Determination Process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805</cp:revision>
  <dcterms:modified xsi:type="dcterms:W3CDTF">2026-02-12T10:51:57Z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