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306" r:id="rId5"/>
    <p:sldId id="308" r:id="rId6"/>
    <p:sldId id="313" r:id="rId7"/>
    <p:sldId id="382" r:id="rId8"/>
    <p:sldId id="490" r:id="rId9"/>
    <p:sldId id="488" r:id="rId10"/>
    <p:sldId id="491" r:id="rId11"/>
    <p:sldId id="492" r:id="rId12"/>
    <p:sldId id="493" r:id="rId13"/>
    <p:sldId id="495" r:id="rId14"/>
    <p:sldId id="494" r:id="rId15"/>
    <p:sldId id="496" r:id="rId16"/>
    <p:sldId id="497" r:id="rId17"/>
    <p:sldId id="498" r:id="rId18"/>
    <p:sldId id="499" r:id="rId19"/>
    <p:sldId id="501" r:id="rId20"/>
    <p:sldId id="502" r:id="rId21"/>
    <p:sldId id="503" r:id="rId22"/>
    <p:sldId id="504" r:id="rId23"/>
    <p:sldId id="505" r:id="rId24"/>
    <p:sldId id="458" r:id="rId25"/>
    <p:sldId id="309" r:id="rId26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230C"/>
    <a:srgbClr val="00518E"/>
    <a:srgbClr val="005EA4"/>
    <a:srgbClr val="F26211"/>
    <a:srgbClr val="B51600"/>
    <a:srgbClr val="F78722"/>
    <a:srgbClr val="890F00"/>
    <a:srgbClr val="B43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16.02.2026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th/photo/1139549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publications/traffic-signs-manual" TargetMode="External"/><Relationship Id="rId2" Type="http://schemas.openxmlformats.org/officeDocument/2006/relationships/hyperlink" Target="https://mutcd.fhwa.dot.gov/kno_11th_Edition.htm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youtube.com/watch?v=Qn753J46dMk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mutcd.fhwa.dot.gov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ograph.org.uk/photo/5266188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940" y="1937759"/>
            <a:ext cx="8910054" cy="1370632"/>
          </a:xfrm>
        </p:spPr>
        <p:txBody>
          <a:bodyPr/>
          <a:lstStyle/>
          <a:p>
            <a:r>
              <a:rPr lang="en-US" dirty="0"/>
              <a:t>Traffic Engineering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38772" y="3936214"/>
            <a:ext cx="9675241" cy="867561"/>
          </a:xfrm>
        </p:spPr>
        <p:txBody>
          <a:bodyPr/>
          <a:lstStyle/>
          <a:p>
            <a:r>
              <a:rPr lang="en-US" dirty="0"/>
              <a:t>Lecture 4.1: Traffic Control Devices: Signs, Signals, and Road Markings</a:t>
            </a:r>
            <a:endParaRPr lang="pl-P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15A13-A9FC-B21A-0D76-DE1D8A59C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52" y="2358391"/>
            <a:ext cx="3450587" cy="717551"/>
          </a:xfrm>
        </p:spPr>
        <p:txBody>
          <a:bodyPr/>
          <a:lstStyle/>
          <a:p>
            <a:r>
              <a:rPr lang="en-US" dirty="0"/>
              <a:t>Road Markings -Example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65EB89-D703-0AC0-2807-339B0B8BB2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4512" y="52454"/>
            <a:ext cx="5215888" cy="6753091"/>
          </a:xfrm>
          <a:prstGeom prst="rect">
            <a:avLst/>
          </a:prstGeom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498EFA5-AB11-910C-A9E9-D2A224A0BE48}"/>
              </a:ext>
            </a:extLst>
          </p:cNvPr>
          <p:cNvSpPr txBox="1">
            <a:spLocks/>
          </p:cNvSpPr>
          <p:nvPr/>
        </p:nvSpPr>
        <p:spPr>
          <a:xfrm>
            <a:off x="9550400" y="6135503"/>
            <a:ext cx="2283247" cy="509137"/>
          </a:xfrm>
          <a:prstGeom prst="rect">
            <a:avLst/>
          </a:prstGeom>
        </p:spPr>
        <p:txBody>
          <a:bodyPr/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indent="0" hangingPunct="1">
              <a:buFontTx/>
              <a:buNone/>
            </a:pPr>
            <a:r>
              <a:rPr lang="en-US" sz="1200" dirty="0"/>
              <a:t>Source: MUTCD, 11</a:t>
            </a:r>
            <a:r>
              <a:rPr lang="en-US" sz="1200" baseline="30000" dirty="0"/>
              <a:t>th</a:t>
            </a:r>
            <a:r>
              <a:rPr lang="en-US" sz="1200" dirty="0"/>
              <a:t> Edition </a:t>
            </a:r>
          </a:p>
        </p:txBody>
      </p:sp>
    </p:spTree>
    <p:extLst>
      <p:ext uri="{BB962C8B-B14F-4D97-AF65-F5344CB8AC3E}">
        <p14:creationId xmlns:p14="http://schemas.microsoft.com/office/powerpoint/2010/main" val="88159036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11FAA-C86C-BC44-C1B5-63131503C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442" y="316231"/>
            <a:ext cx="6373917" cy="717551"/>
          </a:xfrm>
        </p:spPr>
        <p:txBody>
          <a:bodyPr/>
          <a:lstStyle/>
          <a:p>
            <a:r>
              <a:rPr lang="en-US" dirty="0"/>
              <a:t>Road Markings -Example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0EA688-C1E9-15B6-F8AC-690293F1F7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606" y="914083"/>
            <a:ext cx="6989034" cy="5079180"/>
          </a:xfrm>
          <a:prstGeom prst="rect">
            <a:avLst/>
          </a:prstGeom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D57DA59-54EA-AC35-EC1D-D5AD1B2F0FBE}"/>
              </a:ext>
            </a:extLst>
          </p:cNvPr>
          <p:cNvSpPr txBox="1">
            <a:spLocks/>
          </p:cNvSpPr>
          <p:nvPr/>
        </p:nvSpPr>
        <p:spPr>
          <a:xfrm>
            <a:off x="4595073" y="6115183"/>
            <a:ext cx="5438006" cy="324986"/>
          </a:xfrm>
          <a:prstGeom prst="rect">
            <a:avLst/>
          </a:prstGeom>
        </p:spPr>
        <p:txBody>
          <a:bodyPr/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indent="0" hangingPunct="1">
              <a:buFontTx/>
              <a:buNone/>
            </a:pPr>
            <a:r>
              <a:rPr lang="en-US" sz="1200" dirty="0"/>
              <a:t>Source: MUTCD, 11</a:t>
            </a:r>
            <a:r>
              <a:rPr lang="en-US" sz="1200" baseline="30000" dirty="0"/>
              <a:t>th</a:t>
            </a:r>
            <a:r>
              <a:rPr lang="en-US" sz="1200" dirty="0"/>
              <a:t> Edition </a:t>
            </a:r>
          </a:p>
        </p:txBody>
      </p:sp>
    </p:spTree>
    <p:extLst>
      <p:ext uri="{BB962C8B-B14F-4D97-AF65-F5344CB8AC3E}">
        <p14:creationId xmlns:p14="http://schemas.microsoft.com/office/powerpoint/2010/main" val="199344302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C7E45-74C8-F0E5-8942-AEE69C075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Traffic Signs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225A86-2A97-1E9C-BA17-97F15E4FA52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0" y="1386842"/>
            <a:ext cx="9017861" cy="5059521"/>
          </a:xfrm>
        </p:spPr>
        <p:txBody>
          <a:bodyPr>
            <a:normAutofit/>
          </a:bodyPr>
          <a:lstStyle/>
          <a:p>
            <a:r>
              <a:rPr lang="en-US" sz="2400" dirty="0"/>
              <a:t>Devices installed beside or above roads</a:t>
            </a:r>
          </a:p>
          <a:p>
            <a:r>
              <a:rPr lang="en-US" sz="2400" dirty="0"/>
              <a:t>Convey information using </a:t>
            </a:r>
            <a:r>
              <a:rPr lang="en-US" sz="2400" b="1" dirty="0"/>
              <a:t>symbols, words, or both</a:t>
            </a:r>
            <a:endParaRPr lang="en-US" sz="2400" dirty="0"/>
          </a:p>
          <a:p>
            <a:r>
              <a:rPr lang="en-US" sz="2400" dirty="0"/>
              <a:t>inform road users of rules, potential hazards, and directions.</a:t>
            </a:r>
          </a:p>
          <a:p>
            <a:pPr marL="0" indent="0">
              <a:buNone/>
            </a:pPr>
            <a:r>
              <a:rPr lang="en-US" sz="2400" b="1" dirty="0"/>
              <a:t>Functions of Traffic Signs</a:t>
            </a:r>
          </a:p>
          <a:p>
            <a:r>
              <a:rPr lang="en-US" sz="2400" dirty="0"/>
              <a:t>Regulate traffic movements (Regulatory signs)</a:t>
            </a:r>
          </a:p>
          <a:p>
            <a:r>
              <a:rPr lang="en-US" sz="2400" dirty="0"/>
              <a:t>Warn road users of hazards or changes in road conditions (Warning signs)</a:t>
            </a:r>
          </a:p>
          <a:p>
            <a:r>
              <a:rPr lang="en-US" sz="2400" dirty="0"/>
              <a:t>Guide drivers to destinations and services (Guide signs)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632664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6CFA4-88E7-A777-7243-476905F2D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Traffic Signs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E76790-B4D9-372A-98BD-E2C59CD265E1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17447" y="1257302"/>
            <a:ext cx="8807980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Regulatory Signs:</a:t>
            </a:r>
          </a:p>
          <a:p>
            <a:r>
              <a:rPr lang="en-US" sz="2400" dirty="0"/>
              <a:t>include all signs that give notice of requirements, prohibitions, or restrictions</a:t>
            </a:r>
            <a:r>
              <a:rPr lang="en-US" dirty="0"/>
              <a:t>. </a:t>
            </a:r>
          </a:p>
          <a:p>
            <a:r>
              <a:rPr lang="en-US" sz="2400" dirty="0"/>
              <a:t>Mandatory compliance</a:t>
            </a:r>
          </a:p>
          <a:p>
            <a:r>
              <a:rPr lang="en-US" sz="2400" dirty="0"/>
              <a:t>Examples of Regulatory Signs</a:t>
            </a:r>
          </a:p>
          <a:p>
            <a:pPr lvl="2"/>
            <a:r>
              <a:rPr lang="en-US" dirty="0"/>
              <a:t>Stop</a:t>
            </a:r>
          </a:p>
          <a:p>
            <a:pPr lvl="2"/>
            <a:r>
              <a:rPr lang="en-US" dirty="0"/>
              <a:t>Yield</a:t>
            </a:r>
          </a:p>
          <a:p>
            <a:pPr lvl="2"/>
            <a:r>
              <a:rPr lang="en-US" dirty="0"/>
              <a:t>Speed limit</a:t>
            </a:r>
          </a:p>
          <a:p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endParaRPr lang="en-US" sz="32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1C27D4-B3E1-B2B4-7C78-BE4D2C054A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205" b="8519"/>
          <a:stretch/>
        </p:blipFill>
        <p:spPr>
          <a:xfrm>
            <a:off x="7194994" y="2641479"/>
            <a:ext cx="4997006" cy="2291165"/>
          </a:xfrm>
          <a:prstGeom prst="rect">
            <a:avLst/>
          </a:prstGeom>
        </p:spPr>
      </p:pic>
      <p:sp>
        <p:nvSpPr>
          <p:cNvPr id="7" name="Textplatzhalter 4">
            <a:extLst>
              <a:ext uri="{FF2B5EF4-FFF2-40B4-BE49-F238E27FC236}">
                <a16:creationId xmlns:a16="http://schemas.microsoft.com/office/drawing/2014/main" id="{D7967107-A9D7-51D1-AEC6-E9C31FA477BE}"/>
              </a:ext>
            </a:extLst>
          </p:cNvPr>
          <p:cNvSpPr txBox="1">
            <a:spLocks/>
          </p:cNvSpPr>
          <p:nvPr/>
        </p:nvSpPr>
        <p:spPr>
          <a:xfrm>
            <a:off x="8872433" y="5078863"/>
            <a:ext cx="2943647" cy="275457"/>
          </a:xfrm>
          <a:prstGeom prst="rect">
            <a:avLst/>
          </a:prstGeom>
        </p:spPr>
        <p:txBody>
          <a:bodyPr/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indent="0" hangingPunct="1">
              <a:buFontTx/>
              <a:buNone/>
            </a:pPr>
            <a:r>
              <a:rPr lang="en-US" sz="1200" dirty="0"/>
              <a:t>Source: Traffic Sign Manual, UK</a:t>
            </a:r>
          </a:p>
        </p:txBody>
      </p:sp>
    </p:spTree>
    <p:extLst>
      <p:ext uri="{BB962C8B-B14F-4D97-AF65-F5344CB8AC3E}">
        <p14:creationId xmlns:p14="http://schemas.microsoft.com/office/powerpoint/2010/main" val="2848453747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51376-5078-C87D-4A1E-C19A701DE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Traffic Signs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0EF149-D6B3-3C55-A509-FA001AF5BC4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6588839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Warning</a:t>
            </a:r>
            <a:r>
              <a:rPr lang="en-US" dirty="0"/>
              <a:t> </a:t>
            </a:r>
            <a:r>
              <a:rPr lang="en-US" sz="3200" b="1" dirty="0"/>
              <a:t>Signs</a:t>
            </a:r>
          </a:p>
          <a:p>
            <a:r>
              <a:rPr lang="en-US" sz="2400" dirty="0"/>
              <a:t>Signs give warning of a hazard ahead</a:t>
            </a:r>
          </a:p>
          <a:p>
            <a:r>
              <a:rPr lang="en-US" sz="2400" dirty="0"/>
              <a:t>Alert road users and encourage caution</a:t>
            </a:r>
          </a:p>
          <a:p>
            <a:r>
              <a:rPr lang="en-US" sz="2400" dirty="0"/>
              <a:t>Generally triangular in shape, and with the exception of the Give Way warning sign </a:t>
            </a:r>
          </a:p>
          <a:p>
            <a:r>
              <a:rPr lang="en-US" sz="2400" dirty="0"/>
              <a:t>The size related to the design speed  of the road</a:t>
            </a:r>
          </a:p>
          <a:p>
            <a:pPr marL="0" indent="0">
              <a:buNone/>
            </a:pPr>
            <a:endParaRPr lang="en-US" sz="32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DB574C-37F5-3F16-AE16-D79B63BEC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2942" y="670321"/>
            <a:ext cx="2956816" cy="2758679"/>
          </a:xfrm>
          <a:prstGeom prst="rect">
            <a:avLst/>
          </a:prstGeom>
        </p:spPr>
      </p:pic>
      <p:pic>
        <p:nvPicPr>
          <p:cNvPr id="6" name="Picture 2" descr="various traffic signs are shown in red and white">
            <a:extLst>
              <a:ext uri="{FF2B5EF4-FFF2-40B4-BE49-F238E27FC236}">
                <a16:creationId xmlns:a16="http://schemas.microsoft.com/office/drawing/2014/main" id="{284EFCDC-2C88-909F-0DC7-50BC1A41A9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3641" y="3429000"/>
            <a:ext cx="3606117" cy="2758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platzhalter 4">
            <a:extLst>
              <a:ext uri="{FF2B5EF4-FFF2-40B4-BE49-F238E27FC236}">
                <a16:creationId xmlns:a16="http://schemas.microsoft.com/office/drawing/2014/main" id="{562F029B-8BAC-583D-975D-ADA322AD6F53}"/>
              </a:ext>
            </a:extLst>
          </p:cNvPr>
          <p:cNvSpPr txBox="1">
            <a:spLocks/>
          </p:cNvSpPr>
          <p:nvPr/>
        </p:nvSpPr>
        <p:spPr>
          <a:xfrm>
            <a:off x="8872433" y="6196463"/>
            <a:ext cx="2943647" cy="275457"/>
          </a:xfrm>
          <a:prstGeom prst="rect">
            <a:avLst/>
          </a:prstGeom>
        </p:spPr>
        <p:txBody>
          <a:bodyPr/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indent="0" hangingPunct="1">
              <a:buFontTx/>
              <a:buNone/>
            </a:pPr>
            <a:r>
              <a:rPr lang="en-US" sz="1200" dirty="0"/>
              <a:t>Source: Traffic Sign Manual, UK</a:t>
            </a:r>
          </a:p>
        </p:txBody>
      </p:sp>
    </p:spTree>
    <p:extLst>
      <p:ext uri="{BB962C8B-B14F-4D97-AF65-F5344CB8AC3E}">
        <p14:creationId xmlns:p14="http://schemas.microsoft.com/office/powerpoint/2010/main" val="2794012224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AA5C1-2107-C7EB-EDA7-4D71377C6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Traffic Signs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FD46B-D7C8-4684-4EC4-E59B3D20087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38734" y="1356362"/>
            <a:ext cx="6641298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Guide</a:t>
            </a:r>
            <a:r>
              <a:rPr lang="en-US" dirty="0"/>
              <a:t> </a:t>
            </a:r>
            <a:r>
              <a:rPr lang="en-US" sz="3200" b="1" dirty="0"/>
              <a:t>Signs</a:t>
            </a:r>
          </a:p>
          <a:p>
            <a:r>
              <a:rPr lang="en-US" dirty="0"/>
              <a:t>Give road users information about a route or places and facilities of particular value or interest </a:t>
            </a:r>
          </a:p>
          <a:p>
            <a:r>
              <a:rPr lang="en-US" dirty="0"/>
              <a:t>Most guide signs are rectangular, including advance direction signs (ADS)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777EEF-3FD1-1618-A533-1E85492FFA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1722" y="0"/>
            <a:ext cx="4360278" cy="5889923"/>
          </a:xfrm>
          <a:prstGeom prst="rect">
            <a:avLst/>
          </a:prstGeom>
        </p:spPr>
      </p:pic>
      <p:sp>
        <p:nvSpPr>
          <p:cNvPr id="6" name="Textplatzhalter 4">
            <a:extLst>
              <a:ext uri="{FF2B5EF4-FFF2-40B4-BE49-F238E27FC236}">
                <a16:creationId xmlns:a16="http://schemas.microsoft.com/office/drawing/2014/main" id="{0D2FED92-9C09-7F98-6CB4-3AE2940ABBDC}"/>
              </a:ext>
            </a:extLst>
          </p:cNvPr>
          <p:cNvSpPr txBox="1">
            <a:spLocks/>
          </p:cNvSpPr>
          <p:nvPr/>
        </p:nvSpPr>
        <p:spPr>
          <a:xfrm>
            <a:off x="8882593" y="5972943"/>
            <a:ext cx="2943647" cy="275457"/>
          </a:xfrm>
          <a:prstGeom prst="rect">
            <a:avLst/>
          </a:prstGeom>
        </p:spPr>
        <p:txBody>
          <a:bodyPr/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indent="0" hangingPunct="1">
              <a:buFontTx/>
              <a:buNone/>
            </a:pPr>
            <a:r>
              <a:rPr lang="en-US" sz="1200" dirty="0"/>
              <a:t>Source: Traffic Sign Manual, UNRA, Uganda</a:t>
            </a:r>
          </a:p>
        </p:txBody>
      </p:sp>
    </p:spTree>
    <p:extLst>
      <p:ext uri="{BB962C8B-B14F-4D97-AF65-F5344CB8AC3E}">
        <p14:creationId xmlns:p14="http://schemas.microsoft.com/office/powerpoint/2010/main" val="1612839064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FFF88-C284-D9F3-38FD-CEE5D0906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Traffic Signal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06AE62-F853-6906-F4F2-D04FBA71E03B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77161" y="1417322"/>
            <a:ext cx="7371159" cy="505952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Are </a:t>
            </a:r>
            <a:r>
              <a:rPr lang="en-US" sz="2400" b="1" dirty="0"/>
              <a:t>electrically operated devices </a:t>
            </a:r>
            <a:r>
              <a:rPr lang="en-US" sz="2400" dirty="0"/>
              <a:t>used mainly at intersections,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b="1" dirty="0"/>
              <a:t>Assign right-of-way</a:t>
            </a:r>
            <a:r>
              <a:rPr lang="en-US" sz="2400" dirty="0"/>
              <a:t> among conflicting traffic movements.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Purpose of Traffic Signals: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000" dirty="0"/>
              <a:t>Reduce conflicts between traffic streams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000" dirty="0"/>
              <a:t>Improve intersection efficiency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000" dirty="0"/>
              <a:t>Enhance safety for vehicles and pedestrians</a:t>
            </a:r>
          </a:p>
        </p:txBody>
      </p:sp>
    </p:spTree>
    <p:extLst>
      <p:ext uri="{BB962C8B-B14F-4D97-AF65-F5344CB8AC3E}">
        <p14:creationId xmlns:p14="http://schemas.microsoft.com/office/powerpoint/2010/main" val="1385484147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74640-3CA3-258B-AAF1-087455474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Traffic Signal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E509D1-7A2B-7D2B-F937-625A02956F5A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Signal Phases:</a:t>
            </a:r>
          </a:p>
          <a:p>
            <a:r>
              <a:rPr lang="en-US" b="1" dirty="0"/>
              <a:t>Green</a:t>
            </a:r>
            <a:r>
              <a:rPr lang="en-US" dirty="0"/>
              <a:t>: go</a:t>
            </a:r>
          </a:p>
          <a:p>
            <a:r>
              <a:rPr lang="en-US" b="1" dirty="0"/>
              <a:t>Yellow</a:t>
            </a:r>
            <a:r>
              <a:rPr lang="en-US" dirty="0"/>
              <a:t>: prepare to stop</a:t>
            </a:r>
          </a:p>
          <a:p>
            <a:r>
              <a:rPr lang="en-US" b="1" dirty="0"/>
              <a:t>Red</a:t>
            </a:r>
            <a:r>
              <a:rPr lang="en-US" dirty="0"/>
              <a:t>: stop</a:t>
            </a:r>
          </a:p>
          <a:p>
            <a:pPr marL="0" indent="0">
              <a:buNone/>
            </a:pPr>
            <a:r>
              <a:rPr lang="en-US" dirty="0"/>
              <a:t>Types of Traffic Signals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b="1" dirty="0"/>
              <a:t>Fixed-time signals:</a:t>
            </a:r>
            <a:r>
              <a:rPr lang="en-US" dirty="0"/>
              <a:t> Operate on preset time cycles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b="1" dirty="0"/>
              <a:t>Vehicle-actuated signals:</a:t>
            </a:r>
            <a:r>
              <a:rPr lang="en-US" dirty="0"/>
              <a:t> Adjust timings based on traffic demand</a:t>
            </a:r>
          </a:p>
        </p:txBody>
      </p:sp>
      <p:pic>
        <p:nvPicPr>
          <p:cNvPr id="5" name="Picture 4" descr="A traffic light with red light&#10;&#10;AI-generated content may be incorrect.">
            <a:extLst>
              <a:ext uri="{FF2B5EF4-FFF2-40B4-BE49-F238E27FC236}">
                <a16:creationId xmlns:a16="http://schemas.microsoft.com/office/drawing/2014/main" id="{DBD5F04A-A8D6-6EF3-D40E-D1EFE37024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9225" r="13187" b="2858"/>
          <a:stretch/>
        </p:blipFill>
        <p:spPr>
          <a:xfrm flipH="1">
            <a:off x="7995919" y="1052147"/>
            <a:ext cx="4196081" cy="295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01454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7BC5D-EF70-E604-2C5A-87B54D8C3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Traffic Signal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C72D8D-1547-3502-3731-8375287F7D95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000" b="1" dirty="0"/>
              <a:t>Signal Timing Concepts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b="1" dirty="0"/>
              <a:t>Cycle length</a:t>
            </a:r>
          </a:p>
          <a:p>
            <a:pPr lvl="1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sz="2000" dirty="0"/>
              <a:t>Total time required to complete one full sequence of signal phases</a:t>
            </a:r>
          </a:p>
          <a:p>
            <a:pPr lvl="1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sz="2000" dirty="0"/>
              <a:t>Includes all green, yellow, and red intervals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b="1" dirty="0"/>
              <a:t>Green split</a:t>
            </a:r>
          </a:p>
          <a:p>
            <a:pPr lvl="1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sz="2000" dirty="0"/>
              <a:t>Portion of the cycle length allocated to a specific traffic movement</a:t>
            </a:r>
          </a:p>
          <a:p>
            <a:pPr lvl="1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sz="2000" dirty="0"/>
              <a:t>Determines how long a movement receives a green signal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100" b="1" dirty="0"/>
              <a:t>Offset</a:t>
            </a:r>
          </a:p>
          <a:p>
            <a:pPr lvl="1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sz="2000" dirty="0"/>
              <a:t>Time difference between the start of green signals at successive intersections</a:t>
            </a:r>
          </a:p>
          <a:p>
            <a:pPr lvl="1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sz="2000" dirty="0"/>
              <a:t>Used to coordinate signals and improve traffic progression along corridors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692717219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A67DF-24FD-69BE-279A-444CE6798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Traffic Signal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AA5FE1-7614-1CBF-08FB-15E07A14221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7005399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Pedestrian and Special Signals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b="1" dirty="0"/>
              <a:t>Pedestrian crossing signals</a:t>
            </a:r>
            <a:r>
              <a:rPr lang="en-US" sz="2400" dirty="0"/>
              <a:t>: Help separate pedestrian and vehicle movements, reducing conflicts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b="1" dirty="0"/>
              <a:t>Flashing signals</a:t>
            </a:r>
            <a:r>
              <a:rPr lang="en-US" sz="2400" dirty="0"/>
              <a:t>: Warn or control traffic under special conditions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b="1" dirty="0"/>
              <a:t>Railroad crossing signals</a:t>
            </a:r>
            <a:r>
              <a:rPr lang="en-US" sz="2400" dirty="0"/>
              <a:t>: Warn of approaching trains at rail–road crossings</a:t>
            </a:r>
            <a:endParaRPr lang="en-US" sz="2400" b="1" dirty="0"/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3075" name="Picture 3" descr="Pedestrian and cyclist traffic signal - Go Pedestrian and cyclist traffic signal - Go pedestrian traffic light stock pictures, royalty-free photos &amp; images">
            <a:extLst>
              <a:ext uri="{FF2B5EF4-FFF2-40B4-BE49-F238E27FC236}">
                <a16:creationId xmlns:a16="http://schemas.microsoft.com/office/drawing/2014/main" id="{BA77468A-BBE6-4832-6671-1D72E3D5A5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6" t="495" r="1562" b="-495"/>
          <a:stretch/>
        </p:blipFill>
        <p:spPr bwMode="auto">
          <a:xfrm>
            <a:off x="7820660" y="1504950"/>
            <a:ext cx="4371340" cy="384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443833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518C4-CFB6-80CF-93BE-415270C88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94C39-ED3C-6FE6-3666-9B9D5F8A6E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r>
              <a:rPr lang="en-US" sz="1800" dirty="0"/>
              <a:t>Understand traffic control devices</a:t>
            </a:r>
          </a:p>
          <a:p>
            <a:r>
              <a:rPr lang="en-US" sz="1800" dirty="0"/>
              <a:t>Explain types and functions</a:t>
            </a:r>
          </a:p>
          <a:p>
            <a:r>
              <a:rPr lang="en-US" sz="1800" dirty="0"/>
              <a:t>Apply to traffic safety and operations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805231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C1A62-8A12-A3C2-F962-77EC1DDBC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Standards and Manuals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3CA59E-9025-22E8-25DB-45DBA54A0ABB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5938599" cy="5059521"/>
          </a:xfrm>
        </p:spPr>
        <p:txBody>
          <a:bodyPr>
            <a:normAutofit/>
          </a:bodyPr>
          <a:lstStyle/>
          <a:p>
            <a:r>
              <a:rPr lang="en-US" sz="2400" b="1" dirty="0"/>
              <a:t>Uniformity</a:t>
            </a:r>
            <a:r>
              <a:rPr lang="en-US" sz="2400" dirty="0"/>
              <a:t> in traffic control devices is essential so that road users can </a:t>
            </a:r>
            <a:r>
              <a:rPr lang="en-US" sz="2400" b="1" dirty="0"/>
              <a:t>quickly recognize and understand</a:t>
            </a:r>
            <a:r>
              <a:rPr lang="en-US" sz="2400" dirty="0"/>
              <a:t> their meaning,</a:t>
            </a:r>
          </a:p>
          <a:p>
            <a:r>
              <a:rPr lang="en-US" sz="2400" dirty="0"/>
              <a:t>National and international standards ensure consistency in shape, color, size, and placement.</a:t>
            </a:r>
          </a:p>
          <a:p>
            <a:r>
              <a:rPr lang="en-US" sz="2400" dirty="0"/>
              <a:t>Many countries have their own traffic signs and traffic control devices manuals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6E2A61-2632-C128-1110-3C8C7FA1FB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8800" y="193827"/>
            <a:ext cx="2443963" cy="31489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FACC74C-8785-AE0B-3E30-51F792DA77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1486" y="1386842"/>
            <a:ext cx="2728196" cy="371126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B195967-B658-B1A6-8D57-18B938C996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8037" y="3135911"/>
            <a:ext cx="2443963" cy="34274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0884128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C48AA-6545-776D-5D91-54C150139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08AE2B-71F4-5AF7-D621-1F3DC4FFD1D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0" y="1386842"/>
            <a:ext cx="9189799" cy="505952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hlinkClick r:id="rId2"/>
              </a:rPr>
              <a:t>https://mutcd.fhwa.dot.gov/kno_11th_Edition.htm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hlinkClick r:id="rId3"/>
              </a:rPr>
              <a:t>https://www.gov.uk/government/publications/traffic-signs-manual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hlinkClick r:id="rId4"/>
              </a:rPr>
              <a:t>https://www.youtube.com/watch?v=Qn753J46dMk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937627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BDBF4-355D-B4E3-10D1-06B8A4C55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51BCF-0592-10CF-A3C1-FA1F59A79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03214-F85B-32F9-908F-14ED2B99D3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pPr>
              <a:defRPr sz="1800"/>
            </a:pPr>
            <a:r>
              <a:rPr lang="en-US" dirty="0"/>
              <a:t>Importance of Traffic Control Devices</a:t>
            </a:r>
          </a:p>
          <a:p>
            <a:pPr>
              <a:defRPr sz="1800"/>
            </a:pPr>
            <a:r>
              <a:rPr lang="en-US" dirty="0"/>
              <a:t>Classification of Traffic Control Devices</a:t>
            </a:r>
          </a:p>
          <a:p>
            <a:pPr>
              <a:defRPr sz="1800"/>
            </a:pPr>
            <a:r>
              <a:rPr lang="en-US" dirty="0"/>
              <a:t>Road Marking</a:t>
            </a:r>
          </a:p>
          <a:p>
            <a:pPr>
              <a:defRPr sz="1800"/>
            </a:pPr>
            <a:r>
              <a:rPr lang="en-US" dirty="0"/>
              <a:t>Traffic Signs</a:t>
            </a:r>
          </a:p>
          <a:p>
            <a:pPr>
              <a:defRPr sz="1800"/>
            </a:pPr>
            <a:r>
              <a:rPr lang="en-US" dirty="0"/>
              <a:t>Traffic Signal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492243-103C-908B-ECBE-EEEF644C069E}"/>
              </a:ext>
            </a:extLst>
          </p:cNvPr>
          <p:cNvSpPr txBox="1"/>
          <p:nvPr/>
        </p:nvSpPr>
        <p:spPr>
          <a:xfrm>
            <a:off x="654300" y="4477359"/>
            <a:ext cx="8718300" cy="203696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4500"/>
              </a:spcBef>
            </a:pPr>
            <a:r>
              <a:rPr lang="en-US" sz="1400" dirty="0"/>
              <a:t>Basic reference</a:t>
            </a:r>
            <a:r>
              <a:rPr lang="en-US" sz="1800" dirty="0"/>
              <a:t>: </a:t>
            </a:r>
          </a:p>
          <a:p>
            <a:pPr defTabSz="2438338">
              <a:spcBef>
                <a:spcPts val="0"/>
              </a:spcBef>
            </a:pPr>
            <a:r>
              <a:rPr lang="en-US" sz="1600" b="1" dirty="0"/>
              <a:t>Roger P. Roess; Elena S. Prassas; William R. McShane, Traffic Engineering, 5th edition, Pearson,  2019</a:t>
            </a:r>
          </a:p>
          <a:p>
            <a:pPr defTabSz="2438338">
              <a:spcBef>
                <a:spcPts val="0"/>
              </a:spcBef>
            </a:pPr>
            <a:endParaRPr lang="en-US" sz="1600" b="1" dirty="0"/>
          </a:p>
          <a:p>
            <a:pPr defTabSz="2438338">
              <a:spcBef>
                <a:spcPts val="0"/>
              </a:spcBef>
            </a:pPr>
            <a:r>
              <a:rPr lang="en-US" sz="1600" b="1" dirty="0">
                <a:hlinkClick r:id="rId2"/>
              </a:rPr>
              <a:t>https://mutcd.fhwa.dot.gov/</a:t>
            </a:r>
            <a:endParaRPr lang="en-US" sz="1600" b="1" dirty="0"/>
          </a:p>
          <a:p>
            <a:pPr defTabSz="2438338">
              <a:spcBef>
                <a:spcPts val="0"/>
              </a:spcBef>
            </a:pP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73024004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20946-D12C-8FD5-67D1-BF294A95E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6066540" cy="402278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58F4387-0F15-2B1E-8B81-3578AFC46870}"/>
              </a:ext>
            </a:extLst>
          </p:cNvPr>
          <p:cNvSpPr txBox="1">
            <a:spLocks/>
          </p:cNvSpPr>
          <p:nvPr/>
        </p:nvSpPr>
        <p:spPr>
          <a:xfrm>
            <a:off x="835982" y="1178560"/>
            <a:ext cx="6723058" cy="4551680"/>
          </a:xfrm>
          <a:prstGeom prst="rect">
            <a:avLst/>
          </a:prstGeom>
        </p:spPr>
        <p:txBody>
          <a:bodyPr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>
              <a:spcBef>
                <a:spcPts val="600"/>
              </a:spcBef>
              <a:buClr>
                <a:srgbClr val="F26211"/>
              </a:buClr>
              <a:buFont typeface="Wingdings" panose="05000000000000000000" pitchFamily="2" charset="2"/>
              <a:buChar char="Ø"/>
              <a:defRPr sz="1800"/>
            </a:pPr>
            <a:endParaRPr lang="en-US" sz="2200" dirty="0"/>
          </a:p>
          <a:p>
            <a:pPr lvl="1" hangingPunct="1">
              <a:spcBef>
                <a:spcPts val="600"/>
              </a:spcBef>
              <a:defRPr sz="1800"/>
            </a:pPr>
            <a:endParaRPr lang="en-US" sz="2000" dirty="0"/>
          </a:p>
          <a:p>
            <a:pPr lvl="1" hangingPunct="1">
              <a:lnSpc>
                <a:spcPct val="200000"/>
              </a:lnSpc>
              <a:spcBef>
                <a:spcPts val="600"/>
              </a:spcBef>
              <a:tabLst>
                <a:tab pos="2687638" algn="l"/>
              </a:tabLst>
            </a:pPr>
            <a:endParaRPr lang="pl-PL" sz="2000" b="1" dirty="0">
              <a:solidFill>
                <a:srgbClr val="005EA4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6126981-E723-1392-4DBF-20AE3F530E3A}"/>
              </a:ext>
            </a:extLst>
          </p:cNvPr>
          <p:cNvSpPr txBox="1">
            <a:spLocks/>
          </p:cNvSpPr>
          <p:nvPr/>
        </p:nvSpPr>
        <p:spPr>
          <a:xfrm>
            <a:off x="835982" y="1294228"/>
            <a:ext cx="9042804" cy="4623971"/>
          </a:xfrm>
          <a:prstGeom prst="rect">
            <a:avLst/>
          </a:prstGeom>
        </p:spPr>
        <p:txBody>
          <a:bodyPr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>
              <a:buClr>
                <a:srgbClr val="EE230C"/>
              </a:buClr>
              <a:buFont typeface="Wingdings" panose="05000000000000000000" pitchFamily="2" charset="2"/>
              <a:buChar char="q"/>
            </a:pPr>
            <a:r>
              <a:rPr lang="en-US" dirty="0"/>
              <a:t>Traffic control devices are used to </a:t>
            </a:r>
            <a:r>
              <a:rPr lang="en-US" b="1" dirty="0"/>
              <a:t>regulate, warn, and guide road users</a:t>
            </a:r>
            <a:r>
              <a:rPr lang="en-US" dirty="0"/>
              <a:t>.</a:t>
            </a:r>
          </a:p>
          <a:p>
            <a:pPr>
              <a:buClr>
                <a:srgbClr val="EE230C"/>
              </a:buClr>
              <a:buFont typeface="Wingdings" panose="05000000000000000000" pitchFamily="2" charset="2"/>
              <a:buChar char="q"/>
            </a:pPr>
            <a:r>
              <a:rPr lang="en-US" dirty="0"/>
              <a:t>help ensure </a:t>
            </a:r>
            <a:r>
              <a:rPr lang="en-US" b="1" dirty="0"/>
              <a:t>safe</a:t>
            </a:r>
            <a:r>
              <a:rPr lang="en-US" dirty="0"/>
              <a:t>, </a:t>
            </a:r>
            <a:r>
              <a:rPr lang="en-US" b="1" dirty="0"/>
              <a:t>efficient</a:t>
            </a:r>
            <a:r>
              <a:rPr lang="en-US" dirty="0"/>
              <a:t>, and </a:t>
            </a:r>
            <a:r>
              <a:rPr lang="en-US" b="1" dirty="0"/>
              <a:t>orderly</a:t>
            </a:r>
            <a:r>
              <a:rPr lang="en-US" dirty="0"/>
              <a:t> flow of traffic </a:t>
            </a:r>
          </a:p>
          <a:p>
            <a:pPr>
              <a:buClr>
                <a:srgbClr val="EE230C"/>
              </a:buClr>
              <a:buFont typeface="Wingdings" panose="05000000000000000000" pitchFamily="2" charset="2"/>
              <a:buChar char="q"/>
            </a:pPr>
            <a:r>
              <a:rPr lang="en-US" dirty="0"/>
              <a:t>Proper use of these devices:</a:t>
            </a:r>
          </a:p>
          <a:p>
            <a:pPr lvl="2">
              <a:buClr>
                <a:srgbClr val="EE230C"/>
              </a:buCl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b="1" dirty="0"/>
              <a:t>reduces conflicts</a:t>
            </a:r>
            <a:r>
              <a:rPr lang="en-US" dirty="0"/>
              <a:t>, </a:t>
            </a:r>
          </a:p>
          <a:p>
            <a:pPr lvl="2">
              <a:buClr>
                <a:srgbClr val="EE230C"/>
              </a:buClr>
              <a:buFont typeface="Wingdings" panose="05000000000000000000" pitchFamily="2" charset="2"/>
              <a:buChar char="Ø"/>
            </a:pPr>
            <a:r>
              <a:rPr lang="en-US" b="1" dirty="0"/>
              <a:t>minimizes crashes</a:t>
            </a:r>
            <a:r>
              <a:rPr lang="en-US" dirty="0"/>
              <a:t>, and</a:t>
            </a:r>
          </a:p>
          <a:p>
            <a:pPr lvl="2">
              <a:buClr>
                <a:srgbClr val="EE230C"/>
              </a:buCl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b="1" dirty="0"/>
              <a:t>improves overall traffic </a:t>
            </a:r>
            <a:r>
              <a:rPr lang="en-US" dirty="0"/>
              <a:t>operations.</a:t>
            </a:r>
          </a:p>
          <a:p>
            <a:pPr lvl="1" hangingPunct="1">
              <a:lnSpc>
                <a:spcPct val="200000"/>
              </a:lnSpc>
              <a:spcBef>
                <a:spcPts val="600"/>
              </a:spcBef>
              <a:tabLst>
                <a:tab pos="2687638" algn="l"/>
              </a:tabLst>
            </a:pPr>
            <a:endParaRPr lang="pl-PL" sz="2000" b="1" dirty="0">
              <a:solidFill>
                <a:srgbClr val="005EA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38641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9BBE0-0CCA-A953-A7A6-2FB96E510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767025" cy="717551"/>
          </a:xfrm>
        </p:spPr>
        <p:txBody>
          <a:bodyPr/>
          <a:lstStyle/>
          <a:p>
            <a:r>
              <a:rPr lang="en-US" dirty="0"/>
              <a:t>Importance of Traffic Control Devices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10C0BE-AA97-BAF9-B510-BE9127AB572F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Traffic control devices play a vital role in: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Providing </a:t>
            </a:r>
            <a:r>
              <a:rPr lang="en-US" sz="2400" b="1" dirty="0"/>
              <a:t>clear and consistent information</a:t>
            </a:r>
            <a:r>
              <a:rPr lang="en-US" sz="2400" dirty="0"/>
              <a:t> to road users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Improving </a:t>
            </a:r>
            <a:r>
              <a:rPr lang="en-US" sz="2400" b="1" dirty="0"/>
              <a:t>road safety</a:t>
            </a:r>
            <a:r>
              <a:rPr lang="en-US" sz="2400" dirty="0"/>
              <a:t> for drivers, pedestrians, and cyclists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Reducing confusion and conflicts at intersections and along roadways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Supporting efficient traffic flow and enforcement of traffic laws</a:t>
            </a:r>
          </a:p>
        </p:txBody>
      </p:sp>
    </p:spTree>
    <p:extLst>
      <p:ext uri="{BB962C8B-B14F-4D97-AF65-F5344CB8AC3E}">
        <p14:creationId xmlns:p14="http://schemas.microsoft.com/office/powerpoint/2010/main" val="141763484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54AE8-4F8F-B285-48E8-38F7C89D0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412" y="313691"/>
            <a:ext cx="8611085" cy="717551"/>
          </a:xfrm>
        </p:spPr>
        <p:txBody>
          <a:bodyPr/>
          <a:lstStyle/>
          <a:p>
            <a:r>
              <a:rPr lang="en-US" dirty="0"/>
              <a:t>Classification of Traffic Control Devices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0785B7-E233-5727-9454-5E1A4C65DBF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20482" y="929642"/>
            <a:ext cx="7895198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Traffic control devices are generally classified into </a:t>
            </a:r>
            <a:r>
              <a:rPr lang="en-US" sz="2400" b="1" dirty="0"/>
              <a:t>three</a:t>
            </a:r>
            <a:r>
              <a:rPr lang="en-US" sz="2400" dirty="0"/>
              <a:t> main categories: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/>
              <a:t>Road markings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/>
              <a:t>Traffic signs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/>
              <a:t>Traffic signals</a:t>
            </a:r>
          </a:p>
          <a:p>
            <a:pPr marL="0" indent="0">
              <a:buNone/>
            </a:pPr>
            <a:r>
              <a:rPr lang="en-US" sz="2400" dirty="0"/>
              <a:t>Each category serves a distinct but complementary function.</a:t>
            </a:r>
            <a:endParaRPr lang="en-US" sz="2400" b="1" dirty="0"/>
          </a:p>
        </p:txBody>
      </p:sp>
      <p:pic>
        <p:nvPicPr>
          <p:cNvPr id="5" name="Picture 4" descr="A red road with white numbers on it&#10;&#10;AI-generated content may be incorrect.">
            <a:extLst>
              <a:ext uri="{FF2B5EF4-FFF2-40B4-BE49-F238E27FC236}">
                <a16:creationId xmlns:a16="http://schemas.microsoft.com/office/drawing/2014/main" id="{7B29212A-5F1E-AEDF-A3ED-7790596028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352009" y="4286755"/>
            <a:ext cx="4839991" cy="2571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52045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7B0BB-47A0-D988-FBD1-03A3641A1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Road Marking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A5AABB-CD62-7A64-BC03-4ACE1B78664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Functions of Road Markings</a:t>
            </a:r>
          </a:p>
          <a:p>
            <a:r>
              <a:rPr lang="en-US" dirty="0"/>
              <a:t>Guide vehicles along proper paths</a:t>
            </a:r>
          </a:p>
          <a:p>
            <a:r>
              <a:rPr lang="en-US" dirty="0"/>
              <a:t>Control lane usage and turning movements</a:t>
            </a:r>
          </a:p>
          <a:p>
            <a:r>
              <a:rPr lang="en-US" dirty="0"/>
              <a:t>Warn drivers of hazards and restrictions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63088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518D9-F424-D509-93A2-A68FF7653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Road Markings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F7A079-B242-B165-E88C-9E4733EA25C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97481" y="1122682"/>
            <a:ext cx="8807980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Types of Road Markings</a:t>
            </a:r>
          </a:p>
          <a:p>
            <a:r>
              <a:rPr lang="en-US" b="1" dirty="0"/>
              <a:t>Longitudinal markings:</a:t>
            </a:r>
            <a:r>
              <a:rPr lang="en-US" dirty="0"/>
              <a:t> Center lines, lane lines, and edge lines</a:t>
            </a:r>
          </a:p>
          <a:p>
            <a:r>
              <a:rPr lang="en-US" b="1" dirty="0"/>
              <a:t>Transverse markings:</a:t>
            </a:r>
            <a:r>
              <a:rPr lang="en-US" dirty="0"/>
              <a:t> Stop lines, yield lines, and crosswalks</a:t>
            </a:r>
          </a:p>
          <a:p>
            <a:r>
              <a:rPr lang="en-US" b="1" dirty="0"/>
              <a:t>Object and hazard markings:</a:t>
            </a:r>
            <a:r>
              <a:rPr lang="en-US" dirty="0"/>
              <a:t> Highlight fixed objects and obstructions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008238-6B6C-143B-B88F-65D8D73B5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1732" y="4905901"/>
            <a:ext cx="8393729" cy="1859233"/>
          </a:xfrm>
          <a:prstGeom prst="rect">
            <a:avLst/>
          </a:prstGeom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9821316-FE40-AA13-6846-D194C1ECB57C}"/>
              </a:ext>
            </a:extLst>
          </p:cNvPr>
          <p:cNvSpPr txBox="1">
            <a:spLocks/>
          </p:cNvSpPr>
          <p:nvPr/>
        </p:nvSpPr>
        <p:spPr>
          <a:xfrm>
            <a:off x="9605461" y="5857217"/>
            <a:ext cx="2312219" cy="324986"/>
          </a:xfrm>
          <a:prstGeom prst="rect">
            <a:avLst/>
          </a:prstGeom>
        </p:spPr>
        <p:txBody>
          <a:bodyPr/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indent="0" hangingPunct="1">
              <a:buFontTx/>
              <a:buNone/>
            </a:pPr>
            <a:r>
              <a:rPr lang="en-US" sz="1200" dirty="0"/>
              <a:t>Source: MUTCD, 11</a:t>
            </a:r>
            <a:r>
              <a:rPr lang="en-US" sz="1200" baseline="30000" dirty="0"/>
              <a:t>th</a:t>
            </a:r>
            <a:r>
              <a:rPr lang="en-US" sz="1200" dirty="0"/>
              <a:t> Edition </a:t>
            </a:r>
          </a:p>
        </p:txBody>
      </p:sp>
    </p:spTree>
    <p:extLst>
      <p:ext uri="{BB962C8B-B14F-4D97-AF65-F5344CB8AC3E}">
        <p14:creationId xmlns:p14="http://schemas.microsoft.com/office/powerpoint/2010/main" val="3012362091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4415A-EAE8-97DA-2B00-3A6414B5D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010885" cy="717551"/>
          </a:xfrm>
        </p:spPr>
        <p:txBody>
          <a:bodyPr/>
          <a:lstStyle/>
          <a:p>
            <a:r>
              <a:rPr lang="en-US" dirty="0"/>
              <a:t>Road Markings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8690EB-9637-8280-78B1-58EB290CA902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As per the </a:t>
            </a:r>
            <a:r>
              <a:rPr lang="en-US" sz="2000" b="1" dirty="0"/>
              <a:t>MUTCD</a:t>
            </a:r>
            <a:r>
              <a:rPr lang="en-US" sz="2000" dirty="0"/>
              <a:t> manual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B0BD1E-9AB6-DDF6-EC0C-979FCC221E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0040" y="1861732"/>
            <a:ext cx="7723862" cy="3451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88297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606A7C95-49DA-4817-92EB-DDC2272D1EB9}"/>
</file>

<file path=customXml/itemProps3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782</Words>
  <Application>Microsoft Office PowerPoint</Application>
  <PresentationFormat>Widescreen</PresentationFormat>
  <Paragraphs>122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Wingdings</vt:lpstr>
      <vt:lpstr>21_BasicWhite</vt:lpstr>
      <vt:lpstr>Traffic Engineering</vt:lpstr>
      <vt:lpstr>Learning objectives</vt:lpstr>
      <vt:lpstr>Lecture outline</vt:lpstr>
      <vt:lpstr>Introduction</vt:lpstr>
      <vt:lpstr>Importance of Traffic Control Devices</vt:lpstr>
      <vt:lpstr>Classification of Traffic Control Devices</vt:lpstr>
      <vt:lpstr>Road Marking</vt:lpstr>
      <vt:lpstr>Road Markings</vt:lpstr>
      <vt:lpstr>Road Markings </vt:lpstr>
      <vt:lpstr>Road Markings -Example</vt:lpstr>
      <vt:lpstr>Road Markings -Example</vt:lpstr>
      <vt:lpstr>Traffic Signs</vt:lpstr>
      <vt:lpstr>Traffic Signs</vt:lpstr>
      <vt:lpstr>Traffic Signs</vt:lpstr>
      <vt:lpstr>Traffic Signs</vt:lpstr>
      <vt:lpstr>Traffic Signal</vt:lpstr>
      <vt:lpstr>Traffic Signal</vt:lpstr>
      <vt:lpstr>Traffic Signal</vt:lpstr>
      <vt:lpstr>Traffic Signal</vt:lpstr>
      <vt:lpstr>Standards and Manuals</vt:lpstr>
      <vt:lpstr>Reference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Wondwossen Taddesse Gedamu</cp:lastModifiedBy>
  <cp:revision>497</cp:revision>
  <dcterms:modified xsi:type="dcterms:W3CDTF">2026-02-16T07:44:19Z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