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306" r:id="rId5"/>
    <p:sldId id="308" r:id="rId6"/>
    <p:sldId id="313" r:id="rId7"/>
    <p:sldId id="660" r:id="rId8"/>
    <p:sldId id="661" r:id="rId9"/>
    <p:sldId id="665" r:id="rId10"/>
    <p:sldId id="666" r:id="rId11"/>
    <p:sldId id="662" r:id="rId12"/>
    <p:sldId id="667" r:id="rId13"/>
    <p:sldId id="668" r:id="rId14"/>
    <p:sldId id="669" r:id="rId15"/>
    <p:sldId id="670" r:id="rId16"/>
    <p:sldId id="663" r:id="rId17"/>
    <p:sldId id="671" r:id="rId18"/>
    <p:sldId id="672" r:id="rId19"/>
    <p:sldId id="673" r:id="rId20"/>
    <p:sldId id="674" r:id="rId21"/>
    <p:sldId id="675" r:id="rId22"/>
    <p:sldId id="627" r:id="rId23"/>
    <p:sldId id="610" r:id="rId24"/>
    <p:sldId id="309" r:id="rId25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8E"/>
    <a:srgbClr val="EE230C"/>
    <a:srgbClr val="890F00"/>
    <a:srgbClr val="B51600"/>
    <a:srgbClr val="B43519"/>
    <a:srgbClr val="F26211"/>
    <a:srgbClr val="005EA4"/>
    <a:srgbClr val="F787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16.02.2026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pii/S2352146516305324" TargetMode="External"/><Relationship Id="rId2" Type="http://schemas.openxmlformats.org/officeDocument/2006/relationships/hyperlink" Target="https://www.youtube.com/watch?v=V3bEdLs_8pE&amp;t=385s" TargetMode="Externa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940" y="1937759"/>
            <a:ext cx="8910054" cy="1370632"/>
          </a:xfrm>
        </p:spPr>
        <p:txBody>
          <a:bodyPr/>
          <a:lstStyle/>
          <a:p>
            <a:r>
              <a:rPr lang="en-US" dirty="0"/>
              <a:t>Traffic Engineering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38772" y="3936214"/>
            <a:ext cx="9675241" cy="867561"/>
          </a:xfrm>
        </p:spPr>
        <p:txBody>
          <a:bodyPr/>
          <a:lstStyle/>
          <a:p>
            <a:r>
              <a:rPr lang="en-US" dirty="0"/>
              <a:t>Lecture 5.4: Capacity and Level of Service (LOS)  Analysis –3</a:t>
            </a:r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7B827-26DD-EBBA-AAEB-1541BB38A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0B325-E012-D067-474F-919AC47FB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618957" cy="717551"/>
          </a:xfrm>
        </p:spPr>
        <p:txBody>
          <a:bodyPr/>
          <a:lstStyle/>
          <a:p>
            <a:r>
              <a:rPr lang="en-US" dirty="0"/>
              <a:t>Calculate Analysis Flow Rate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87046B-8C27-B10E-0A79-CF53AC5A9E2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dirty="0"/>
              <a:t>Driver Population Factor (</a:t>
            </a:r>
            <a:r>
              <a:rPr lang="en-US" i="1" dirty="0" err="1"/>
              <a:t>f</a:t>
            </a:r>
            <a:r>
              <a:rPr lang="en-US" i="1" baseline="-25000" dirty="0" err="1"/>
              <a:t>p</a:t>
            </a:r>
            <a:r>
              <a:rPr lang="en-US" dirty="0"/>
              <a:t>)</a:t>
            </a:r>
          </a:p>
          <a:p>
            <a:pPr lvl="2">
              <a:spcBef>
                <a:spcPts val="18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The value for </a:t>
            </a:r>
            <a:r>
              <a:rPr lang="en-US" i="1" dirty="0" err="1"/>
              <a:t>f</a:t>
            </a:r>
            <a:r>
              <a:rPr lang="en-US" i="1" baseline="-25000" dirty="0" err="1"/>
              <a:t>p</a:t>
            </a:r>
            <a:r>
              <a:rPr lang="en-US" i="1" dirty="0"/>
              <a:t> </a:t>
            </a:r>
            <a:r>
              <a:rPr lang="en-US" dirty="0"/>
              <a:t>ranges from </a:t>
            </a:r>
            <a:r>
              <a:rPr lang="en-US" b="1" dirty="0"/>
              <a:t>1.0 to 0.85</a:t>
            </a:r>
            <a:r>
              <a:rPr lang="en-US" dirty="0"/>
              <a:t>. </a:t>
            </a:r>
          </a:p>
          <a:p>
            <a:pPr lvl="2">
              <a:spcBef>
                <a:spcPts val="18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Consider </a:t>
            </a:r>
            <a:r>
              <a:rPr lang="en-US" b="1" dirty="0"/>
              <a:t>1.0 for commuter traffic </a:t>
            </a:r>
            <a:r>
              <a:rPr lang="en-US" dirty="0"/>
              <a:t>(i.e., familiar road users)</a:t>
            </a:r>
          </a:p>
          <a:p>
            <a:pPr lvl="2">
              <a:spcBef>
                <a:spcPts val="18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Unless there is sufficient evidence available, a value of 1.0 is generally used.</a:t>
            </a:r>
          </a:p>
          <a:p>
            <a:pPr lvl="2">
              <a:spcBef>
                <a:spcPts val="18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 Where future situations are analyzed, and recreational users dominate, a value of 0.85 is suggested. 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51185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5CD024-C025-EFA7-7AAD-3AA2283CF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95394-F148-C64B-3045-9CD182FF3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618957" cy="717551"/>
          </a:xfrm>
        </p:spPr>
        <p:txBody>
          <a:bodyPr/>
          <a:lstStyle/>
          <a:p>
            <a:r>
              <a:rPr lang="en-US" dirty="0"/>
              <a:t>Calculate Density and LOS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F2D20A-A26B-4B4B-63E6-9871BBC02DA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dirty="0"/>
              <a:t>Density</a:t>
            </a:r>
          </a:p>
          <a:p>
            <a:pPr lvl="2">
              <a:spcBef>
                <a:spcPts val="18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3919AA-DBEC-9EC1-8FAE-74D2039D8C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965" y="2255119"/>
            <a:ext cx="5959356" cy="37036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F227F1-B193-78BF-9EC4-A02B3ADA66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300860" y="580018"/>
            <a:ext cx="4058241" cy="572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240630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CE0B5-903F-EF5A-31C4-6B1A985B7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21334-0DF8-6153-428A-6C7E23B19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618957" cy="717551"/>
          </a:xfrm>
        </p:spPr>
        <p:txBody>
          <a:bodyPr/>
          <a:lstStyle/>
          <a:p>
            <a:r>
              <a:rPr lang="en-US" dirty="0"/>
              <a:t>Calculate Density and LOS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A0241C-9BF8-E772-8C7B-A4504AA5B58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dirty="0"/>
              <a:t>LOS</a:t>
            </a:r>
          </a:p>
          <a:p>
            <a:pPr lvl="2">
              <a:spcBef>
                <a:spcPts val="18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 descr="A table with numbers and lines&#10;&#10;AI-generated content may be incorrect.">
            <a:extLst>
              <a:ext uri="{FF2B5EF4-FFF2-40B4-BE49-F238E27FC236}">
                <a16:creationId xmlns:a16="http://schemas.microsoft.com/office/drawing/2014/main" id="{82E549CE-AC3A-811A-AC71-90BEF7FA1B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84" b="24068"/>
          <a:stretch/>
        </p:blipFill>
        <p:spPr>
          <a:xfrm>
            <a:off x="1409700" y="1938749"/>
            <a:ext cx="8284490" cy="422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479831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E91CE-9393-C853-5322-0E6DC66A9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Example-4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0219D1-EE4F-63C3-2279-A062F9723BE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181750"/>
            <a:ext cx="9021194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A six-lane urban freeway (three lanes in each direction) is on </a:t>
            </a:r>
            <a:r>
              <a:rPr lang="en-US" sz="2200" b="1" dirty="0"/>
              <a:t>rolling terrain</a:t>
            </a:r>
            <a:r>
              <a:rPr lang="en-US" sz="2200" dirty="0"/>
              <a:t> with </a:t>
            </a:r>
            <a:r>
              <a:rPr lang="en-US" sz="2200" b="1" dirty="0"/>
              <a:t>11-ft lanes</a:t>
            </a:r>
            <a:r>
              <a:rPr lang="en-US" sz="2200" dirty="0"/>
              <a:t>, with </a:t>
            </a:r>
            <a:r>
              <a:rPr lang="en-US" sz="2200" b="1" dirty="0"/>
              <a:t>obstructions 2 ft</a:t>
            </a:r>
            <a:r>
              <a:rPr lang="en-US" sz="2200" dirty="0"/>
              <a:t> from the right edge of the traveled pavement, and </a:t>
            </a:r>
            <a:r>
              <a:rPr lang="en-US" sz="2200" b="1" dirty="0"/>
              <a:t>9 ramps within 3 miles upstream and 3 miles downstream</a:t>
            </a:r>
            <a:r>
              <a:rPr lang="en-US" sz="2200" dirty="0"/>
              <a:t> of the midpoint of the analysis segment. The traffic stream consists </a:t>
            </a:r>
            <a:r>
              <a:rPr lang="en-US" sz="2200" b="1" dirty="0"/>
              <a:t>primarily</a:t>
            </a:r>
            <a:r>
              <a:rPr lang="en-US" sz="2200" dirty="0"/>
              <a:t> of</a:t>
            </a:r>
            <a:r>
              <a:rPr lang="en-US" sz="2200" b="1" dirty="0"/>
              <a:t> commuters</a:t>
            </a:r>
            <a:r>
              <a:rPr lang="en-US" sz="2200" dirty="0"/>
              <a:t>. A directional weekday peak-hour volume of </a:t>
            </a:r>
            <a:r>
              <a:rPr lang="en-US" sz="2200" b="1" dirty="0"/>
              <a:t>2300 </a:t>
            </a:r>
            <a:r>
              <a:rPr lang="en-US" sz="2200" b="1" dirty="0" err="1"/>
              <a:t>veh</a:t>
            </a:r>
            <a:r>
              <a:rPr lang="en-US" sz="2200" b="1" dirty="0"/>
              <a:t>/h</a:t>
            </a:r>
            <a:r>
              <a:rPr lang="en-US" sz="2200" dirty="0"/>
              <a:t> is observed, with </a:t>
            </a:r>
            <a:r>
              <a:rPr lang="en-US" sz="2200" b="1" dirty="0"/>
              <a:t>700 vehicles arriving in the most congested 15-minute period</a:t>
            </a:r>
            <a:r>
              <a:rPr lang="en-US" sz="2200" dirty="0"/>
              <a:t>. If the traffic stream has </a:t>
            </a:r>
            <a:r>
              <a:rPr lang="en-US" sz="2200" b="1" dirty="0"/>
              <a:t>15% large trucks and buses</a:t>
            </a:r>
            <a:r>
              <a:rPr lang="en-US" sz="2200" dirty="0"/>
              <a:t> and </a:t>
            </a:r>
            <a:r>
              <a:rPr lang="en-US" sz="2200" b="1" dirty="0"/>
              <a:t>no recreational vehicles</a:t>
            </a:r>
            <a:r>
              <a:rPr lang="en-US" sz="2200" dirty="0"/>
              <a:t>, determine the </a:t>
            </a:r>
            <a:r>
              <a:rPr lang="en-US" sz="2200" b="1" dirty="0"/>
              <a:t>level of service (LOS)</a:t>
            </a:r>
            <a:r>
              <a:rPr lang="en-US" sz="2200" dirty="0"/>
              <a:t>.</a:t>
            </a:r>
          </a:p>
          <a:p>
            <a:pPr marL="0" indent="0"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99995042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8A540-E916-D12B-FB46-7C3C876EA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Example-4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CC1478-C3CC-1F97-5D32-E41D06640D4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257302"/>
            <a:ext cx="9083188" cy="50609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Given: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dirty="0"/>
              <a:t>Lane width = 11 ft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dirty="0"/>
              <a:t>Right-shoulder lateral clearance=2 ft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dirty="0"/>
              <a:t>Heavy vehicle percentage = 15%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dirty="0"/>
              <a:t>No. of ramps within 3-mi upstream and downstream =9 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dirty="0"/>
              <a:t>Terrain type = rolling 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dirty="0"/>
              <a:t>Driver population = frequent commuters or familiar users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998036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BE5B4-9292-0B9D-28F0-3BBD42500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62E60-CF70-21B0-6A66-8CF85F3BD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Example-4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E642C1-2858-7B6A-5475-5EAB6A7E31F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257302"/>
            <a:ext cx="9083188" cy="5060947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2400" b="1" dirty="0"/>
              <a:t>Solution: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000" b="1" dirty="0"/>
              <a:t>Step 1 — Estimate free-flow speed (FFS</a:t>
            </a:r>
            <a:r>
              <a:rPr lang="en-US" sz="2000" dirty="0"/>
              <a:t>)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For freeway FFS model:</a:t>
            </a:r>
          </a:p>
          <a:p>
            <a:pPr lvl="3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         =  1.9 mi/h  ( Lane adjustment for 11-ft)</a:t>
            </a:r>
          </a:p>
          <a:p>
            <a:pPr lvl="3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       =  1.6 mi/h  ( Adjustment for Lateral clearance of 2-ft)</a:t>
            </a:r>
          </a:p>
          <a:p>
            <a:pPr lvl="3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Compute total ramp density (TRD)</a:t>
            </a:r>
          </a:p>
          <a:p>
            <a:pPr lvl="5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1766888" algn="l"/>
              </a:tabLst>
            </a:pPr>
            <a:r>
              <a:rPr lang="en-US" sz="2000" dirty="0"/>
              <a:t>There are </a:t>
            </a:r>
            <a:r>
              <a:rPr lang="en-US" sz="2000" b="1" dirty="0"/>
              <a:t>9 ramps </a:t>
            </a:r>
            <a:r>
              <a:rPr lang="en-US" sz="2000" dirty="0"/>
              <a:t>within a total length of </a:t>
            </a:r>
            <a:r>
              <a:rPr lang="en-US" sz="2000" b="1" dirty="0"/>
              <a:t>3+3=6 miles.</a:t>
            </a:r>
          </a:p>
          <a:p>
            <a:pPr marL="1193800" lvl="5" indent="-279400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1084263" algn="l"/>
              </a:tabLst>
            </a:pPr>
            <a:endParaRPr lang="en-US" sz="2000" b="1" dirty="0"/>
          </a:p>
          <a:p>
            <a:pPr marL="1193800" lvl="5" indent="-279400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1084263" algn="l"/>
              </a:tabLst>
            </a:pPr>
            <a:r>
              <a:rPr lang="en-US" sz="2000" b="1" dirty="0"/>
              <a:t>Hence,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1766888" algn="l"/>
              </a:tabLst>
            </a:pPr>
            <a:endParaRPr lang="en-US" sz="2000" b="1" dirty="0"/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  <a:tabLst>
                <a:tab pos="1766888" algn="l"/>
              </a:tabLst>
            </a:pPr>
            <a:r>
              <a:rPr lang="en-US" sz="2000" dirty="0"/>
              <a:t>Accordingly, the appropriate FFS curve is the </a:t>
            </a:r>
            <a:r>
              <a:rPr lang="en-US" sz="2000" b="1" dirty="0"/>
              <a:t>65 mi/h curve</a:t>
            </a:r>
          </a:p>
          <a:p>
            <a:pPr marL="609593" lvl="2" indent="0">
              <a:buClr>
                <a:srgbClr val="C00000"/>
              </a:buClr>
              <a:buNone/>
              <a:tabLst>
                <a:tab pos="1766888" algn="l"/>
              </a:tabLst>
            </a:pPr>
            <a:endParaRPr lang="en-US" sz="20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1B7AB8-46DC-9034-CFBA-05B54C5596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3095" y="4297632"/>
            <a:ext cx="2688984" cy="7153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8C8D1A7-3F99-DDD7-F467-E2669FA68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3882" y="2230801"/>
            <a:ext cx="4339675" cy="4577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70A4B5-E884-8F24-F4CD-C405F539A6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7233" y="2648209"/>
            <a:ext cx="466659" cy="367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E705BC2-C2CB-B554-48B8-39B2806503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5201" y="3061632"/>
            <a:ext cx="478691" cy="3673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71F9877-6EEA-79D9-7FDF-913A572772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5783" y="5071199"/>
            <a:ext cx="3543607" cy="3962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3D601F0-6004-4FD5-C71C-A3926CB516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65783" y="5519667"/>
            <a:ext cx="3939881" cy="35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40612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58638-7DF7-8E55-CE5C-7AE9CBC44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4C56C-739E-5040-B6E8-D13B226EE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Example-4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AE962-130B-20B7-1441-B9C098F3538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257302"/>
            <a:ext cx="9083188" cy="5060947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2400" b="1" dirty="0"/>
              <a:t>Solution: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000" b="1" dirty="0"/>
              <a:t>Step 2 — Determine the flow rate (     )</a:t>
            </a:r>
          </a:p>
          <a:p>
            <a:pPr marL="0" indent="0">
              <a:spcBef>
                <a:spcPts val="1200"/>
              </a:spcBef>
              <a:buNone/>
            </a:pPr>
            <a:endParaRPr lang="en-US" sz="2000" b="1" dirty="0"/>
          </a:p>
          <a:p>
            <a:pPr marL="0" indent="0">
              <a:spcBef>
                <a:spcPts val="1200"/>
              </a:spcBef>
              <a:buNone/>
            </a:pPr>
            <a:endParaRPr lang="en-US" sz="2000" b="1" dirty="0"/>
          </a:p>
          <a:p>
            <a:pPr marL="0" indent="0">
              <a:spcBef>
                <a:spcPts val="1200"/>
              </a:spcBef>
              <a:buNone/>
            </a:pPr>
            <a:endParaRPr lang="en-US" sz="2000" b="1" dirty="0"/>
          </a:p>
          <a:p>
            <a:pPr lvl="1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600" b="1" dirty="0"/>
              <a:t> </a:t>
            </a:r>
            <a:r>
              <a:rPr lang="en-US" sz="2000" dirty="0"/>
              <a:t>Compute Peak Hour Factor (PHF)</a:t>
            </a:r>
          </a:p>
          <a:p>
            <a:pPr lvl="1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1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1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Heavy-vehicle adjustment factor (       )</a:t>
            </a:r>
          </a:p>
          <a:p>
            <a:pPr lvl="1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  use equation</a:t>
            </a:r>
          </a:p>
          <a:p>
            <a:pPr lvl="1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marL="609593" lvl="2" indent="0">
              <a:buClr>
                <a:srgbClr val="C00000"/>
              </a:buClr>
              <a:buNone/>
              <a:tabLst>
                <a:tab pos="1766888" algn="l"/>
              </a:tabLst>
            </a:pPr>
            <a:endParaRPr lang="en-US" sz="2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A4CDA3-A5AA-21E4-0C66-6A483390A4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1415" y="2192842"/>
            <a:ext cx="3057139" cy="10773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9E7D67D-9A84-8BB9-AC65-CD0F942FF3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1415" y="3966644"/>
            <a:ext cx="3642676" cy="70872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868411E-E120-C6E7-C0F7-753F275E57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5741" y="4706361"/>
            <a:ext cx="403895" cy="3505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66238E4-FF7C-8072-652D-CC3698AD6B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3591" y="5206976"/>
            <a:ext cx="4244300" cy="83848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991453D-824B-26FB-A5C4-EE7414301E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7134" y="1744466"/>
            <a:ext cx="311819" cy="311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293979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3A630-A2D5-F550-3496-CD2CF799F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D996A-40EE-4B23-7CCF-4A4649994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Example-4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ADC2D4-AE26-0488-0476-7C8D0BDC7A8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990602"/>
            <a:ext cx="9083188" cy="5060947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2400" b="1" dirty="0"/>
              <a:t>Solution: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000" b="1" dirty="0"/>
              <a:t>Step 2 — Determine the flow rate (    )</a:t>
            </a:r>
          </a:p>
          <a:p>
            <a:pPr lvl="1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Heavy-vehicle adjustment factor (       )</a:t>
            </a:r>
          </a:p>
          <a:p>
            <a:pPr lvl="3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However, P</a:t>
            </a:r>
            <a:r>
              <a:rPr lang="en-US" sz="2000" baseline="-25000" dirty="0"/>
              <a:t>T</a:t>
            </a:r>
            <a:r>
              <a:rPr lang="en-US" sz="2000" dirty="0"/>
              <a:t>= 0.15, P</a:t>
            </a:r>
            <a:r>
              <a:rPr lang="en-US" sz="2000" baseline="-25000" dirty="0"/>
              <a:t>RV</a:t>
            </a:r>
            <a:r>
              <a:rPr lang="en-US" sz="2000" dirty="0"/>
              <a:t> = 0</a:t>
            </a:r>
          </a:p>
          <a:p>
            <a:pPr lvl="3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For rolling terrain basic freeway segment,  E</a:t>
            </a:r>
            <a:r>
              <a:rPr lang="en-US" sz="2000" baseline="-25000" dirty="0"/>
              <a:t>T</a:t>
            </a:r>
            <a:r>
              <a:rPr lang="en-US" sz="2000" dirty="0"/>
              <a:t> = 2.5 </a:t>
            </a:r>
          </a:p>
          <a:p>
            <a:pPr lvl="3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Hence, </a:t>
            </a:r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Driver population factor for </a:t>
            </a:r>
            <a:r>
              <a:rPr lang="en-US" sz="2000" b="1" dirty="0"/>
              <a:t>commuters</a:t>
            </a:r>
            <a:r>
              <a:rPr lang="en-US" sz="2000" dirty="0"/>
              <a:t>: </a:t>
            </a:r>
          </a:p>
          <a:p>
            <a:pPr lvl="1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Therefore, Passenger-car equivalent flow rate per lane will be: </a:t>
            </a:r>
          </a:p>
          <a:p>
            <a:pPr marL="609593" lvl="2" indent="0">
              <a:buClr>
                <a:srgbClr val="C00000"/>
              </a:buClr>
              <a:buNone/>
              <a:tabLst>
                <a:tab pos="1766888" algn="l"/>
              </a:tabLst>
            </a:pPr>
            <a:endParaRPr lang="en-US" sz="2000" b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228022F-5ED1-EE4F-CA23-4695B8DF5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4791" y="1926197"/>
            <a:ext cx="403895" cy="3505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932B3E-75F6-8006-D464-632C3944F8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8113" y="3101831"/>
            <a:ext cx="6306878" cy="8384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4B59DF1-DA1A-DCDC-40C9-E416FFB5C8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1546" y="4022891"/>
            <a:ext cx="1109612" cy="3629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A75C48-8FD8-A42B-93D1-2661A17133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5755" y="4810613"/>
            <a:ext cx="6104149" cy="16917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48DA722-D510-8BFB-96B2-EF89C4DB54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0796" y="1487005"/>
            <a:ext cx="251482" cy="25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849654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E1C2D-E207-C0AD-7845-A03E0396B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B88E5-C58A-489D-1824-2A39B4707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273051"/>
            <a:ext cx="5492747" cy="717551"/>
          </a:xfrm>
        </p:spPr>
        <p:txBody>
          <a:bodyPr/>
          <a:lstStyle/>
          <a:p>
            <a:r>
              <a:rPr lang="en-US" dirty="0"/>
              <a:t>Example-4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813615-0855-4920-C6BC-9996A0A908C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990602"/>
            <a:ext cx="9083188" cy="5060947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2400" b="1" dirty="0"/>
              <a:t>Solution: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000" b="1" dirty="0"/>
              <a:t>Step 3 — Determine the Density and LOS 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For a basic freeway segment, LOS is determined primarily by </a:t>
            </a:r>
            <a:r>
              <a:rPr lang="en-US" sz="2000" b="1" dirty="0"/>
              <a:t>density</a:t>
            </a:r>
            <a:r>
              <a:rPr lang="en-US" sz="2000" dirty="0"/>
              <a:t>: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At this moderate flow, the average speed is close to the free-flow speed; use </a:t>
            </a:r>
            <a:r>
              <a:rPr lang="en-US" sz="2000" b="1" dirty="0"/>
              <a:t>S=65 mi/h 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b="1" dirty="0"/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b="1" dirty="0"/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Since </a:t>
            </a:r>
            <a:r>
              <a:rPr lang="en-US" sz="2000" b="1" dirty="0"/>
              <a:t>D=17.6, </a:t>
            </a:r>
            <a:r>
              <a:rPr lang="en-US" sz="2000" dirty="0"/>
              <a:t>the facility operates at: </a:t>
            </a:r>
            <a:r>
              <a:rPr lang="en-US" sz="2000" b="1" dirty="0"/>
              <a:t>LOS =B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b="1" dirty="0"/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b="1" dirty="0"/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b="1" dirty="0"/>
              <a:t>Level of Service (LOS) = B</a:t>
            </a:r>
            <a:r>
              <a:rPr lang="en-US" sz="2000" dirty="0"/>
              <a:t> (stable flow with slight restrictions; speeds near free-flow and moderate density).</a:t>
            </a:r>
            <a:r>
              <a:rPr lang="en-US" sz="2000" b="1" dirty="0"/>
              <a:t> 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marL="609593" lvl="2" indent="0">
              <a:buClr>
                <a:srgbClr val="C00000"/>
              </a:buClr>
              <a:buNone/>
              <a:tabLst>
                <a:tab pos="1766888" algn="l"/>
              </a:tabLst>
            </a:pPr>
            <a:endParaRPr lang="en-US" sz="2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9CAF3D-C6F8-5CCF-66E0-52385EFB89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0850" y="2287879"/>
            <a:ext cx="883997" cy="5867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44B727-DB19-688C-923E-3BCF0A69F0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3658" y="3325521"/>
            <a:ext cx="2499577" cy="670618"/>
          </a:xfrm>
          <a:prstGeom prst="rect">
            <a:avLst/>
          </a:prstGeom>
        </p:spPr>
      </p:pic>
      <p:pic>
        <p:nvPicPr>
          <p:cNvPr id="10" name="Picture 9" descr="A table with numbers and lines&#10;&#10;AI-generated content may be incorrect.">
            <a:extLst>
              <a:ext uri="{FF2B5EF4-FFF2-40B4-BE49-F238E27FC236}">
                <a16:creationId xmlns:a16="http://schemas.microsoft.com/office/drawing/2014/main" id="{1F9D24D9-6157-61A8-9A36-D6758357640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45" t="7776" r="55169" b="24067"/>
          <a:stretch/>
        </p:blipFill>
        <p:spPr>
          <a:xfrm>
            <a:off x="9730902" y="3197224"/>
            <a:ext cx="2460419" cy="2613023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72BC14D-CD42-38C4-A424-E006A9C86B98}"/>
              </a:ext>
            </a:extLst>
          </p:cNvPr>
          <p:cNvCxnSpPr>
            <a:cxnSpLocks/>
          </p:cNvCxnSpPr>
          <p:nvPr/>
        </p:nvCxnSpPr>
        <p:spPr>
          <a:xfrm>
            <a:off x="7019925" y="4303710"/>
            <a:ext cx="29718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2021499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BB11C-8827-6F47-30FE-4079D8CB9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</a:t>
            </a:r>
          </a:p>
        </p:txBody>
      </p:sp>
      <p:pic>
        <p:nvPicPr>
          <p:cNvPr id="10" name="Picture 9" descr="A row of lines with text&#10;&#10;AI-generated content may be incorrect.">
            <a:extLst>
              <a:ext uri="{FF2B5EF4-FFF2-40B4-BE49-F238E27FC236}">
                <a16:creationId xmlns:a16="http://schemas.microsoft.com/office/drawing/2014/main" id="{BDAF65C6-9DE2-4225-3176-A85444F19D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49" t="23226" r="729" b="33118"/>
          <a:stretch/>
        </p:blipFill>
        <p:spPr>
          <a:xfrm>
            <a:off x="603253" y="3000654"/>
            <a:ext cx="9315445" cy="2209521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E58FA16-1662-F568-1969-35EA09B9715F}"/>
              </a:ext>
            </a:extLst>
          </p:cNvPr>
          <p:cNvSpPr txBox="1">
            <a:spLocks/>
          </p:cNvSpPr>
          <p:nvPr/>
        </p:nvSpPr>
        <p:spPr>
          <a:xfrm>
            <a:off x="603253" y="1468106"/>
            <a:ext cx="9678420" cy="1062122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 hangingPunct="1">
              <a:buClr>
                <a:srgbClr val="C00000"/>
              </a:buClr>
              <a:buFontTx/>
              <a:buNone/>
            </a:pPr>
            <a:r>
              <a:rPr lang="en-US" b="1" dirty="0"/>
              <a:t>Example:</a:t>
            </a:r>
          </a:p>
          <a:p>
            <a:pPr marL="0" indent="0" hangingPunct="1">
              <a:buClr>
                <a:srgbClr val="C00000"/>
              </a:buClr>
              <a:buFontTx/>
              <a:buNone/>
            </a:pPr>
            <a:r>
              <a:rPr lang="en-US" b="1" dirty="0"/>
              <a:t>Define the following freeway sections as basic, off-ramp (diverging), on-ramp (merging), or weaving.</a:t>
            </a:r>
          </a:p>
        </p:txBody>
      </p:sp>
    </p:spTree>
    <p:extLst>
      <p:ext uri="{BB962C8B-B14F-4D97-AF65-F5344CB8AC3E}">
        <p14:creationId xmlns:p14="http://schemas.microsoft.com/office/powerpoint/2010/main" val="364136877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518C4-CFB6-80CF-93BE-415270C88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4C39-ED3C-6FE6-3666-9B9D5F8A6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tx1"/>
                </a:solidFill>
              </a:rPr>
              <a:t>At the end of this lecture, students should be able to:</a:t>
            </a:r>
          </a:p>
          <a:p>
            <a:r>
              <a:rPr lang="en-US" sz="1800" dirty="0"/>
              <a:t>Identify freeway and multilane highway facility types</a:t>
            </a:r>
          </a:p>
          <a:p>
            <a:r>
              <a:rPr lang="en-US" sz="1800" dirty="0"/>
              <a:t>Compute LOS using density criteria</a:t>
            </a:r>
          </a:p>
          <a:p>
            <a:r>
              <a:rPr lang="en-US" sz="1800" dirty="0"/>
              <a:t>Estimate free-flow speed (FFS) for freeway and multilane segments</a:t>
            </a:r>
          </a:p>
          <a:p>
            <a:r>
              <a:rPr lang="en-US" sz="1800" dirty="0"/>
              <a:t>Adjust flow rates using PHF and heavy vehicle factors</a:t>
            </a:r>
          </a:p>
          <a:p>
            <a:r>
              <a:rPr lang="en-US" sz="1800" dirty="0"/>
              <a:t>Conduct capacity and LOS analysis using HCM methodology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5231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21CDA-FF3F-5D18-BCE8-CDA5DD921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references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5884F9-4E40-6A8B-8558-FED562C0E5C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31520" y="1386842"/>
            <a:ext cx="9046661" cy="505952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i="1" dirty="0"/>
              <a:t>Transportation Research Board (TRB).</a:t>
            </a:r>
            <a:r>
              <a:rPr lang="en-US" sz="2400" dirty="0"/>
              <a:t> </a:t>
            </a:r>
            <a:r>
              <a:rPr lang="en-US" sz="2400" b="1" dirty="0"/>
              <a:t>Highway Capacity Manual, </a:t>
            </a:r>
            <a:r>
              <a:rPr lang="en-US" sz="2400" dirty="0"/>
              <a:t>Washington, DC: The National Academies Press, 2010.</a:t>
            </a:r>
            <a:endParaRPr lang="en-US" sz="2400" dirty="0">
              <a:hlinkClick r:id="rId2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hlinkClick r:id="rId2"/>
              </a:rPr>
              <a:t>https://www.youtube.com/watch?v=V3bEdLs_8pE&amp;t=385s</a:t>
            </a:r>
            <a:endParaRPr lang="en-US" sz="2400" dirty="0"/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hlinkClick r:id="rId3"/>
              </a:rPr>
              <a:t>https://www.sciencedirect.com/science/article/pii/S2352146516305324</a:t>
            </a:r>
            <a:endParaRPr lang="en-US" sz="2400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215244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BDBF4-355D-B4E3-10D1-06B8A4C5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51BCF-0592-10CF-A3C1-FA1F59A7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03214-F85B-32F9-908F-14ED2B99D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>
              <a:defRPr sz="1800"/>
            </a:pPr>
            <a:r>
              <a:rPr lang="en-US" dirty="0"/>
              <a:t>Uninterrupted flow facilities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pPr>
              <a:defRPr sz="1800"/>
            </a:pPr>
            <a:r>
              <a:rPr lang="en-US" dirty="0"/>
              <a:t>Freeways </a:t>
            </a:r>
          </a:p>
          <a:p>
            <a:pPr>
              <a:defRPr sz="1800"/>
            </a:pPr>
            <a:r>
              <a:rPr lang="en-US" dirty="0"/>
              <a:t>Multilane Highways</a:t>
            </a:r>
          </a:p>
          <a:p>
            <a:pPr>
              <a:defRPr sz="1800"/>
            </a:pPr>
            <a:r>
              <a:rPr lang="en-US" dirty="0"/>
              <a:t>Base Speed–Flow Curves</a:t>
            </a:r>
          </a:p>
          <a:p>
            <a:pPr>
              <a:defRPr sz="1800"/>
            </a:pPr>
            <a:r>
              <a:rPr lang="en-US" dirty="0"/>
              <a:t>LOS Criteria</a:t>
            </a:r>
          </a:p>
          <a:p>
            <a:pPr>
              <a:defRPr sz="1800"/>
            </a:pPr>
            <a:r>
              <a:rPr lang="en-US" dirty="0"/>
              <a:t>Service flow rates and capacity</a:t>
            </a:r>
          </a:p>
          <a:p>
            <a:pPr>
              <a:defRPr sz="1800"/>
            </a:pPr>
            <a:r>
              <a:rPr lang="en-US" dirty="0"/>
              <a:t>Determining Free-Flow Speed</a:t>
            </a:r>
            <a:endParaRPr lang="en-US" sz="1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492243-103C-908B-ECBE-EEEF644C069E}"/>
              </a:ext>
            </a:extLst>
          </p:cNvPr>
          <p:cNvSpPr txBox="1"/>
          <p:nvPr/>
        </p:nvSpPr>
        <p:spPr>
          <a:xfrm>
            <a:off x="698750" y="5342713"/>
            <a:ext cx="8718300" cy="11274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lang="en-US" sz="1200" b="1" dirty="0">
                <a:solidFill>
                  <a:schemeClr val="tx1"/>
                </a:solidFill>
              </a:rPr>
              <a:t>Basic reference</a:t>
            </a:r>
            <a:r>
              <a:rPr lang="en-US" sz="1600" b="1" dirty="0">
                <a:solidFill>
                  <a:schemeClr val="tx1"/>
                </a:solidFill>
              </a:rPr>
              <a:t>: </a:t>
            </a:r>
          </a:p>
          <a:p>
            <a:pPr defTabSz="2438338">
              <a:spcBef>
                <a:spcPts val="0"/>
              </a:spcBef>
            </a:pPr>
            <a:r>
              <a:rPr lang="en-US" sz="1400" b="1" dirty="0">
                <a:solidFill>
                  <a:schemeClr val="tx1"/>
                </a:solidFill>
              </a:rPr>
              <a:t>Roger P. Roess; Elena S. Prassas; William R. McShane, Traffic Engineering, 5th edition, Pearson,  2019 (Chapter 13, pp 275-284)</a:t>
            </a:r>
          </a:p>
          <a:p>
            <a:pPr defTabSz="2438338">
              <a:spcBef>
                <a:spcPts val="0"/>
              </a:spcBef>
            </a:pPr>
            <a:endParaRPr lang="en-US" sz="1400" b="1" dirty="0"/>
          </a:p>
          <a:p>
            <a:pPr defTabSz="2438338">
              <a:spcBef>
                <a:spcPts val="0"/>
              </a:spcBef>
            </a:pP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73024004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51698-324A-C1D3-16BB-AD88F8F6D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7889818" cy="717551"/>
          </a:xfrm>
        </p:spPr>
        <p:txBody>
          <a:bodyPr/>
          <a:lstStyle/>
          <a:p>
            <a:r>
              <a:rPr lang="en-US" dirty="0"/>
              <a:t>Determining Free-Flow Speed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942531-89E6-5D8E-7C38-363DC2378AE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386842"/>
            <a:ext cx="7172067" cy="505952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Choosing the Correct FFS Curve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Do not interpolate curves.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Use the nearest curve as shown in the table.</a:t>
            </a:r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Example: In the previous examples, the free-flow speeds were estimated as 63.8 mi/h for the freeways (example 1) and 43.6 mi/h for the multilane highway (example 2). Determine the correct FFS curves. </a:t>
            </a:r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For free-flow speed 63.8 mi/h =&gt; FFS curve is </a:t>
            </a:r>
            <a:r>
              <a:rPr lang="en-US" sz="2000" b="1" dirty="0"/>
              <a:t>65 mi/h </a:t>
            </a:r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For free-flow speed 43.6 mi/h =&gt; FFS curve is </a:t>
            </a:r>
            <a:r>
              <a:rPr lang="en-US" sz="2000" b="1" dirty="0"/>
              <a:t>45 mi/h </a:t>
            </a:r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v"/>
            </a:pPr>
            <a:endParaRPr lang="en-US" sz="2000" b="1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sz="2400" dirty="0"/>
          </a:p>
        </p:txBody>
      </p:sp>
      <p:pic>
        <p:nvPicPr>
          <p:cNvPr id="6" name="Picture 5" descr="A table with numbers and lines&#10;&#10;AI-generated content may be incorrect.">
            <a:extLst>
              <a:ext uri="{FF2B5EF4-FFF2-40B4-BE49-F238E27FC236}">
                <a16:creationId xmlns:a16="http://schemas.microsoft.com/office/drawing/2014/main" id="{21E121CE-DC60-D0E0-D0DB-974A58F99C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021" t="18334" r="9176" b="2099"/>
          <a:stretch/>
        </p:blipFill>
        <p:spPr>
          <a:xfrm>
            <a:off x="7775320" y="2366643"/>
            <a:ext cx="4539852" cy="2980272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4BAD340-2678-14EF-F856-BD27F75B1751}"/>
              </a:ext>
            </a:extLst>
          </p:cNvPr>
          <p:cNvCxnSpPr>
            <a:endCxn id="6" idx="1"/>
          </p:cNvCxnSpPr>
          <p:nvPr/>
        </p:nvCxnSpPr>
        <p:spPr>
          <a:xfrm flipV="1">
            <a:off x="6972300" y="3856779"/>
            <a:ext cx="803020" cy="9152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EAB0AA8-D7F6-AAA3-B40F-FB7DA70B725F}"/>
              </a:ext>
            </a:extLst>
          </p:cNvPr>
          <p:cNvCxnSpPr/>
          <p:nvPr/>
        </p:nvCxnSpPr>
        <p:spPr>
          <a:xfrm flipV="1">
            <a:off x="7200900" y="5200650"/>
            <a:ext cx="574420" cy="3619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371445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9CCA4-D437-10E3-390F-357DAEE3E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618957" cy="717551"/>
          </a:xfrm>
        </p:spPr>
        <p:txBody>
          <a:bodyPr/>
          <a:lstStyle/>
          <a:p>
            <a:r>
              <a:rPr lang="en-US" dirty="0"/>
              <a:t>Calculate Analysis Flow Rate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0C1E34-151C-8C9A-D64B-E58B83EDED4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This step includes the following tasks</a:t>
            </a:r>
          </a:p>
          <a:p>
            <a:pPr lvl="1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Adjust for PHF</a:t>
            </a:r>
          </a:p>
          <a:p>
            <a:pPr lvl="1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Adjust for vehicle mix</a:t>
            </a:r>
          </a:p>
          <a:p>
            <a:pPr lvl="1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Adjust for driver population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9B6B0B-3844-63A2-B430-FBD7038BF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6742" y="2796656"/>
            <a:ext cx="3057139" cy="10773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FF3379-11AA-F267-6F1A-A36F69A88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50" y="3916602"/>
            <a:ext cx="8949445" cy="278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42955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99F36-9974-5F84-0BEE-775BA8F55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503F1-8C93-5903-10EA-911957C23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618957" cy="717551"/>
          </a:xfrm>
        </p:spPr>
        <p:txBody>
          <a:bodyPr/>
          <a:lstStyle/>
          <a:p>
            <a:r>
              <a:rPr lang="en-US" dirty="0"/>
              <a:t>Calculate Analysis Flow Rate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BE8638-9EF9-7A42-D6E3-4B8F92794B0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157388"/>
            <a:ext cx="9174928" cy="5059521"/>
          </a:xfrm>
        </p:spPr>
        <p:txBody>
          <a:bodyPr>
            <a:normAutofit/>
          </a:bodyPr>
          <a:lstStyle/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dirty="0"/>
              <a:t>Peak Hour Factor (PHF)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dirty="0"/>
              <a:t>Heavy vehicle adjustment factor (</a:t>
            </a:r>
            <a:r>
              <a:rPr lang="en-US" dirty="0" err="1"/>
              <a:t>f</a:t>
            </a:r>
            <a:r>
              <a:rPr lang="en-US" baseline="-25000" dirty="0" err="1"/>
              <a:t>HV</a:t>
            </a:r>
            <a:r>
              <a:rPr lang="en-US" dirty="0"/>
              <a:t>):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BB356CF-29D5-56F5-F8F9-A322C4D48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5756" y="1699612"/>
            <a:ext cx="1631028" cy="7694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6947B80-4AF4-ABD1-28D3-89D867283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9002" y="1717907"/>
            <a:ext cx="4569178" cy="129757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CB09547-7EE5-B0AB-BC89-94B0C4569F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9214" y="3685054"/>
            <a:ext cx="4164111" cy="76945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308D9A7-3DCF-D299-852D-B3B9D89E71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3820" y="4654103"/>
            <a:ext cx="7111076" cy="1664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62619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15A67-4E7D-D3AA-38E0-898A706F1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72ABC-90A6-5D38-F610-A97707368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618957" cy="717551"/>
          </a:xfrm>
        </p:spPr>
        <p:txBody>
          <a:bodyPr/>
          <a:lstStyle/>
          <a:p>
            <a:r>
              <a:rPr lang="en-US" dirty="0"/>
              <a:t>Calculate Analysis Flow Rate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DCF7E9-D5A4-979D-E3EB-175B404B251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dirty="0"/>
              <a:t>Passenger Car Equivalency (PCE) factor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Two vehicle classes 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 Trucks and Buses (T)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 Recreational vehicles (RVs)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Passenger equivalence values 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 1 Trucks = 2.5 passenger car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 1 RV       = 2.0 passenger car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 However, for different terrains, the PCE values will be 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 </a:t>
            </a:r>
            <a:r>
              <a:rPr lang="nb-NO" sz="2000" dirty="0"/>
              <a:t>Level terrain: ET = 1.5, ER = 1.2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 </a:t>
            </a:r>
            <a:r>
              <a:rPr lang="nb-NO" sz="2000" b="1" dirty="0"/>
              <a:t>Rolling terrain: ET = 2.5, ER = 2.0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Mountainous</a:t>
            </a:r>
            <a:r>
              <a:rPr lang="fr-FR" sz="2000" dirty="0"/>
              <a:t> terrain: ET = 4.5, ER = 4.0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Detailed</a:t>
            </a:r>
            <a:r>
              <a:rPr lang="fr-FR" sz="2000" dirty="0"/>
              <a:t> values of PCE are </a:t>
            </a:r>
            <a:r>
              <a:rPr lang="en-US" sz="2000" dirty="0"/>
              <a:t>also</a:t>
            </a:r>
            <a:r>
              <a:rPr lang="fr-FR" sz="2000" dirty="0"/>
              <a:t> </a:t>
            </a:r>
            <a:r>
              <a:rPr lang="en-US" sz="2000" dirty="0"/>
              <a:t>available</a:t>
            </a:r>
            <a:r>
              <a:rPr lang="fr-FR" sz="2000" dirty="0"/>
              <a:t> for </a:t>
            </a:r>
            <a:r>
              <a:rPr lang="en-US" sz="2000" dirty="0"/>
              <a:t>different</a:t>
            </a:r>
            <a:r>
              <a:rPr lang="fr-FR" sz="2000" dirty="0"/>
              <a:t> grades </a:t>
            </a:r>
            <a:endParaRPr lang="en-US" sz="2000" dirty="0"/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47884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E4D37-1480-5A82-E2FB-13D541CF8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Example-3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3C5E79-048A-4C48-782C-423B18626AD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7712072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Consider the following situation: A volume of </a:t>
            </a:r>
            <a:r>
              <a:rPr lang="en-US" sz="2000" b="1" dirty="0"/>
              <a:t>2,500 </a:t>
            </a:r>
            <a:r>
              <a:rPr lang="en-US" sz="2000" b="1" dirty="0" err="1"/>
              <a:t>veh</a:t>
            </a:r>
            <a:r>
              <a:rPr lang="en-US" sz="2000" b="1" dirty="0"/>
              <a:t>/h</a:t>
            </a:r>
            <a:r>
              <a:rPr lang="en-US" sz="2000" dirty="0"/>
              <a:t> traverses a section of freeway and contains </a:t>
            </a:r>
            <a:r>
              <a:rPr lang="en-US" sz="2000" b="1" dirty="0"/>
              <a:t>15% trucks</a:t>
            </a:r>
            <a:r>
              <a:rPr lang="en-US" sz="2000" dirty="0"/>
              <a:t> and </a:t>
            </a:r>
            <a:r>
              <a:rPr lang="en-US" sz="2000" b="1" dirty="0"/>
              <a:t>5% RVs</a:t>
            </a:r>
            <a:r>
              <a:rPr lang="en-US" sz="2000" dirty="0"/>
              <a:t>. The section in question is a </a:t>
            </a:r>
            <a:r>
              <a:rPr lang="en-US" sz="2000" b="1" dirty="0"/>
              <a:t>5% upgrade, 0.75 miles </a:t>
            </a:r>
            <a:r>
              <a:rPr lang="en-US" sz="2000" dirty="0"/>
              <a:t>long. What is the equivalent volume in passenger-car equivalents?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Solution:</a:t>
            </a:r>
            <a:r>
              <a:rPr lang="en-US" sz="2000" dirty="0"/>
              <a:t> </a:t>
            </a:r>
          </a:p>
          <a:p>
            <a:pPr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first determine </a:t>
            </a:r>
            <a:r>
              <a:rPr lang="en-US" sz="2000" b="1" dirty="0"/>
              <a:t>E</a:t>
            </a:r>
            <a:r>
              <a:rPr lang="en-US" sz="2000" b="1" baseline="-25000" dirty="0"/>
              <a:t>T</a:t>
            </a:r>
            <a:r>
              <a:rPr lang="en-US" sz="2000" b="1" dirty="0"/>
              <a:t> =2.5 </a:t>
            </a:r>
            <a:r>
              <a:rPr lang="en-US" sz="2000" dirty="0"/>
              <a:t>and </a:t>
            </a:r>
            <a:r>
              <a:rPr lang="en-US" sz="2000" b="1" dirty="0"/>
              <a:t>E</a:t>
            </a:r>
            <a:r>
              <a:rPr lang="en-US" sz="2000" b="1" baseline="-25000" dirty="0"/>
              <a:t>R </a:t>
            </a:r>
            <a:r>
              <a:rPr lang="en-US" sz="2000" b="1" dirty="0"/>
              <a:t>= 3.0  </a:t>
            </a:r>
            <a:r>
              <a:rPr lang="en-US" sz="2000" dirty="0"/>
              <a:t>from the tables for 5% grade and a 0.75-mile length</a:t>
            </a:r>
          </a:p>
          <a:p>
            <a:pPr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The heavy-vehicle adjustment factor is computed as: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9FC19F-DFEF-1710-2CBA-7C09D30858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0268" y="719057"/>
            <a:ext cx="3543607" cy="2690093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200997A-4006-D0D2-61CF-8C96599821D3}"/>
              </a:ext>
            </a:extLst>
          </p:cNvPr>
          <p:cNvCxnSpPr>
            <a:cxnSpLocks/>
          </p:cNvCxnSpPr>
          <p:nvPr/>
        </p:nvCxnSpPr>
        <p:spPr>
          <a:xfrm>
            <a:off x="11296650" y="1181100"/>
            <a:ext cx="0" cy="193357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0A37F77-211F-1F9C-0F87-CA4F5F949D19}"/>
              </a:ext>
            </a:extLst>
          </p:cNvPr>
          <p:cNvCxnSpPr/>
          <p:nvPr/>
        </p:nvCxnSpPr>
        <p:spPr>
          <a:xfrm>
            <a:off x="9420225" y="3143250"/>
            <a:ext cx="171450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0868E249-99FB-7818-BD08-9D31CCBD5D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805" y="4229901"/>
            <a:ext cx="3213869" cy="221646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AC902AB-A913-44EE-57F7-5415D1094AAC}"/>
              </a:ext>
            </a:extLst>
          </p:cNvPr>
          <p:cNvSpPr/>
          <p:nvPr/>
        </p:nvSpPr>
        <p:spPr>
          <a:xfrm>
            <a:off x="11058525" y="3028950"/>
            <a:ext cx="238121" cy="114290"/>
          </a:xfrm>
          <a:prstGeom prst="rect">
            <a:avLst/>
          </a:prstGeom>
          <a:noFill/>
          <a:ln w="28575" cap="flat">
            <a:solidFill>
              <a:schemeClr val="accent4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FA59FC7-A53F-7608-030E-4A472F264880}"/>
              </a:ext>
            </a:extLst>
          </p:cNvPr>
          <p:cNvCxnSpPr/>
          <p:nvPr/>
        </p:nvCxnSpPr>
        <p:spPr>
          <a:xfrm>
            <a:off x="9420225" y="6019800"/>
            <a:ext cx="68580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E9D4A53-3EF0-3C22-4624-DBD4F3DA2E5C}"/>
              </a:ext>
            </a:extLst>
          </p:cNvPr>
          <p:cNvCxnSpPr/>
          <p:nvPr/>
        </p:nvCxnSpPr>
        <p:spPr>
          <a:xfrm>
            <a:off x="10296525" y="4829175"/>
            <a:ext cx="0" cy="119062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0BC1ECBF-E0EB-4D9F-CD22-2351C238FCBB}"/>
              </a:ext>
            </a:extLst>
          </p:cNvPr>
          <p:cNvSpPr/>
          <p:nvPr/>
        </p:nvSpPr>
        <p:spPr>
          <a:xfrm>
            <a:off x="10106025" y="5867400"/>
            <a:ext cx="190500" cy="152387"/>
          </a:xfrm>
          <a:prstGeom prst="rect">
            <a:avLst/>
          </a:prstGeom>
          <a:noFill/>
          <a:ln w="19050" cap="flat">
            <a:solidFill>
              <a:schemeClr val="accent4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27A8EBD-FAA8-E9B8-5283-93EA25DE9A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7567" y="4254715"/>
            <a:ext cx="3848433" cy="233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10216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4CB8B-5965-0454-783A-48EA2989C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B22B8-4C0A-783C-EC4A-60F54E737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Example-3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32EFD-1419-36E7-375F-22F5658E8D1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7712072" cy="5059521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Solution:</a:t>
            </a:r>
            <a:r>
              <a:rPr lang="en-US" sz="2000" dirty="0"/>
              <a:t> </a:t>
            </a:r>
          </a:p>
          <a:p>
            <a:pPr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Hence, the passenger-car equivalent volume is estimated as:</a:t>
            </a:r>
          </a:p>
          <a:p>
            <a:pPr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sz="2000" dirty="0"/>
          </a:p>
          <a:p>
            <a:pPr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sz="2000" dirty="0"/>
          </a:p>
          <a:p>
            <a:pPr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sz="2000" dirty="0"/>
          </a:p>
          <a:p>
            <a:pPr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Alternative Method (Direct Application of PCEs)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The solution can also be found by applying passenger-car equivalents directly: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Truck PCE: </a:t>
            </a:r>
            <a:r>
              <a:rPr lang="en-US" sz="1600" b="1" dirty="0"/>
              <a:t>2500 X 0.15 X2.5 = 938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RVs PCE :   </a:t>
            </a:r>
            <a:r>
              <a:rPr lang="en-US" sz="1600" b="1" dirty="0"/>
              <a:t>2500 X 0.05 X 3.0 = 375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Passenger cars: </a:t>
            </a:r>
            <a:r>
              <a:rPr lang="en-US" sz="1600" b="1" dirty="0"/>
              <a:t>2500 X 0.80 X 1.0 = 2000</a:t>
            </a:r>
          </a:p>
          <a:p>
            <a:pPr lvl="2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sz="1600" b="1" dirty="0"/>
          </a:p>
          <a:p>
            <a:pPr marL="609593" lvl="2" indent="0">
              <a:spcBef>
                <a:spcPts val="600"/>
              </a:spcBef>
              <a:buClr>
                <a:srgbClr val="890F00"/>
              </a:buClr>
              <a:buNone/>
            </a:pPr>
            <a:r>
              <a:rPr lang="en-US" sz="1600" b="1" dirty="0"/>
              <a:t>Hence, Total PCE = 2000+ 375+ 938= 3,313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0EEB9B-18BF-0DF3-493D-106537BE04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0732" y="2400268"/>
            <a:ext cx="3185436" cy="7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99375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Props1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63A3F1D-CB63-4BAD-BCFC-B540463C9B2D}"/>
</file>

<file path=customXml/itemProps3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1064</Words>
  <Application>Microsoft Office PowerPoint</Application>
  <PresentationFormat>Widescreen</PresentationFormat>
  <Paragraphs>170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Wingdings</vt:lpstr>
      <vt:lpstr>21_BasicWhite</vt:lpstr>
      <vt:lpstr>Traffic Engineering</vt:lpstr>
      <vt:lpstr>Learning objectives</vt:lpstr>
      <vt:lpstr>Lecture outline</vt:lpstr>
      <vt:lpstr>Determining Free-Flow Speed</vt:lpstr>
      <vt:lpstr>Calculate Analysis Flow Rate </vt:lpstr>
      <vt:lpstr>Calculate Analysis Flow Rate </vt:lpstr>
      <vt:lpstr>Calculate Analysis Flow Rate </vt:lpstr>
      <vt:lpstr>Example-3</vt:lpstr>
      <vt:lpstr>Example-3</vt:lpstr>
      <vt:lpstr>Calculate Analysis Flow Rate </vt:lpstr>
      <vt:lpstr>Calculate Density and LOS </vt:lpstr>
      <vt:lpstr>Calculate Density and LOS </vt:lpstr>
      <vt:lpstr>Example-4</vt:lpstr>
      <vt:lpstr>Example-4</vt:lpstr>
      <vt:lpstr>Example-4</vt:lpstr>
      <vt:lpstr>Example-4</vt:lpstr>
      <vt:lpstr>Example-4</vt:lpstr>
      <vt:lpstr>Example-4</vt:lpstr>
      <vt:lpstr>Exercise</vt:lpstr>
      <vt:lpstr>Additional references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Wondwossen Taddesse Gedamu</cp:lastModifiedBy>
  <cp:revision>945</cp:revision>
  <dcterms:modified xsi:type="dcterms:W3CDTF">2026-02-16T08:17:09Z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