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6"/>
  </p:notesMasterIdLst>
  <p:handoutMasterIdLst>
    <p:handoutMasterId r:id="rId47"/>
  </p:handoutMasterIdLst>
  <p:sldIdLst>
    <p:sldId id="306" r:id="rId5"/>
    <p:sldId id="308" r:id="rId6"/>
    <p:sldId id="313" r:id="rId7"/>
    <p:sldId id="660" r:id="rId8"/>
    <p:sldId id="676" r:id="rId9"/>
    <p:sldId id="677" r:id="rId10"/>
    <p:sldId id="687" r:id="rId11"/>
    <p:sldId id="678" r:id="rId12"/>
    <p:sldId id="679" r:id="rId13"/>
    <p:sldId id="684" r:id="rId14"/>
    <p:sldId id="680" r:id="rId15"/>
    <p:sldId id="685" r:id="rId16"/>
    <p:sldId id="686" r:id="rId17"/>
    <p:sldId id="688" r:id="rId18"/>
    <p:sldId id="689" r:id="rId19"/>
    <p:sldId id="690" r:id="rId20"/>
    <p:sldId id="691" r:id="rId21"/>
    <p:sldId id="681" r:id="rId22"/>
    <p:sldId id="692" r:id="rId23"/>
    <p:sldId id="682" r:id="rId24"/>
    <p:sldId id="695" r:id="rId25"/>
    <p:sldId id="696" r:id="rId26"/>
    <p:sldId id="697" r:id="rId27"/>
    <p:sldId id="698" r:id="rId28"/>
    <p:sldId id="699" r:id="rId29"/>
    <p:sldId id="700" r:id="rId30"/>
    <p:sldId id="693" r:id="rId31"/>
    <p:sldId id="701" r:id="rId32"/>
    <p:sldId id="694" r:id="rId33"/>
    <p:sldId id="702" r:id="rId34"/>
    <p:sldId id="683" r:id="rId35"/>
    <p:sldId id="703" r:id="rId36"/>
    <p:sldId id="711" r:id="rId37"/>
    <p:sldId id="712" r:id="rId38"/>
    <p:sldId id="713" r:id="rId39"/>
    <p:sldId id="714" r:id="rId40"/>
    <p:sldId id="715" r:id="rId41"/>
    <p:sldId id="717" r:id="rId42"/>
    <p:sldId id="716" r:id="rId43"/>
    <p:sldId id="610" r:id="rId44"/>
    <p:sldId id="309" r:id="rId45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  <a:srgbClr val="EE230C"/>
    <a:srgbClr val="890F00"/>
    <a:srgbClr val="B51600"/>
    <a:srgbClr val="B43519"/>
    <a:srgbClr val="F26211"/>
    <a:srgbClr val="005EA4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s/photo/109388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98114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126768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iaXErgNzc8" TargetMode="External"/><Relationship Id="rId2" Type="http://schemas.openxmlformats.org/officeDocument/2006/relationships/hyperlink" Target="https://www.youtube.com/watch?v=V3bEdLs_8pE&amp;t=385s" TargetMode="Externa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5.4: Capacity and Level of Service (LOS)  Analysis –3 Two-Lane Highway</a:t>
            </a: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E24CB-CE31-F2B1-D307-059D3675A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48CDA-46BD-21E1-2930-BD6A498A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106085" cy="717551"/>
          </a:xfrm>
        </p:spPr>
        <p:txBody>
          <a:bodyPr/>
          <a:lstStyle/>
          <a:p>
            <a:r>
              <a:rPr lang="en-US" dirty="0"/>
              <a:t>Passing Sight Distance (PSD):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E9809-B9E1-E327-47F5-F93D21F0C38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8059" y="1419424"/>
            <a:ext cx="7281278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PSD consists of four distances: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d1​</a:t>
            </a:r>
            <a:r>
              <a:rPr lang="en-US" sz="2000" dirty="0"/>
              <a:t>: perception and acceleration before lane encroachment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d2</a:t>
            </a:r>
            <a:r>
              <a:rPr lang="en-US" sz="2000" dirty="0"/>
              <a:t>​: distance while passing a vehicle in the opposing lane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d3​</a:t>
            </a:r>
            <a:r>
              <a:rPr lang="en-US" sz="2000" dirty="0"/>
              <a:t>: clearance distance between vehicles at the end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sz="2000" b="1" dirty="0"/>
              <a:t>d4​: </a:t>
            </a:r>
            <a:r>
              <a:rPr lang="en-US" sz="2000" dirty="0"/>
              <a:t>opposing vehicle distance traveled during passing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6" name="Picture 5" descr="A diagram of a phase&#10;&#10;AI-generated content may be incorrect.">
            <a:extLst>
              <a:ext uri="{FF2B5EF4-FFF2-40B4-BE49-F238E27FC236}">
                <a16:creationId xmlns:a16="http://schemas.microsoft.com/office/drawing/2014/main" id="{2CC29F8F-64AD-DBFD-B400-F1B29E800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794" y="2072290"/>
            <a:ext cx="4679205" cy="31194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8BA646-B03D-8CEB-2C93-EC9D9F5FA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540" y="5637149"/>
            <a:ext cx="4042184" cy="6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2783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DEFF5-61A2-5333-FCAB-B8C4A262E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27713" cy="717551"/>
          </a:xfrm>
        </p:spPr>
        <p:txBody>
          <a:bodyPr/>
          <a:lstStyle/>
          <a:p>
            <a:r>
              <a:rPr lang="en-US" dirty="0"/>
              <a:t>Capacity Analysis-Two-Lane Highway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310D9-5F1A-9231-A39A-3E5A0A3F885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623325"/>
            <a:ext cx="8807980" cy="4903599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Capacity is the </a:t>
            </a:r>
            <a:r>
              <a:rPr lang="en-US" b="1" dirty="0"/>
              <a:t>maximum sustainable flow rate</a:t>
            </a:r>
            <a:r>
              <a:rPr lang="en-US" dirty="0"/>
              <a:t> that can be served under prevailing conditions.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For two-lane highways, capacity is defined as </a:t>
            </a:r>
            <a:r>
              <a:rPr lang="en-US" b="1" dirty="0"/>
              <a:t>two-way capacity,</a:t>
            </a:r>
            <a:r>
              <a:rPr lang="en-US" dirty="0"/>
              <a:t> but analysis is usually done per direction.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As per HCM </a:t>
            </a:r>
            <a:r>
              <a:rPr lang="en-US" b="1" dirty="0"/>
              <a:t>base capacity </a:t>
            </a:r>
            <a:r>
              <a:rPr lang="en-US" dirty="0"/>
              <a:t>values: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Capacity in both directions </a:t>
            </a:r>
            <a:r>
              <a:rPr lang="en-US" b="1" dirty="0"/>
              <a:t>3,200 pc/h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Capacity in one direction </a:t>
            </a:r>
            <a:r>
              <a:rPr lang="en-US" b="1" dirty="0"/>
              <a:t>1,700 pc/h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2063488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4ADE7-FB8D-3D17-0F0A-8E80520D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BA561-B816-7D3B-9ABA-A91D7D05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727713" cy="717551"/>
          </a:xfrm>
        </p:spPr>
        <p:txBody>
          <a:bodyPr/>
          <a:lstStyle/>
          <a:p>
            <a:r>
              <a:rPr lang="en-US" dirty="0"/>
              <a:t>Capacity -Two-Lane Highway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6C298-7E3A-EA5A-90FC-2986CF50126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1" y="1560263"/>
            <a:ext cx="9218665" cy="4903599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Base conditions include: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12-ft lanes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6-ft shoulders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Level terrain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No heavy vehicles or passenger cars only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100% passing allowed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50/50 directional split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No traffic interruptions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Under these conditions, both direction capacity </a:t>
            </a:r>
            <a:r>
              <a:rPr lang="en-US" b="1" dirty="0"/>
              <a:t>= 3200 pc/h. </a:t>
            </a:r>
          </a:p>
        </p:txBody>
      </p:sp>
    </p:spTree>
    <p:extLst>
      <p:ext uri="{BB962C8B-B14F-4D97-AF65-F5344CB8AC3E}">
        <p14:creationId xmlns:p14="http://schemas.microsoft.com/office/powerpoint/2010/main" val="351005337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377B4-6DE3-831A-71FD-718C63DD7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62375" cy="717551"/>
          </a:xfrm>
        </p:spPr>
        <p:txBody>
          <a:bodyPr/>
          <a:lstStyle/>
          <a:p>
            <a:r>
              <a:rPr lang="en-US" dirty="0"/>
              <a:t>LOS Concept- Two-Lane Highway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9D77A-B87A-48CF-CEEA-5496712452A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0584" y="1258728"/>
            <a:ext cx="8807980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LOS describes the </a:t>
            </a:r>
            <a:r>
              <a:rPr lang="en-US" b="1" dirty="0"/>
              <a:t>quality of operation</a:t>
            </a:r>
            <a:r>
              <a:rPr lang="en-US" dirty="0"/>
              <a:t> from the user’s perspective: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Speed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passing freedom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Comfort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delay due to platoons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LOS</a:t>
            </a:r>
            <a:r>
              <a:rPr lang="en-US" dirty="0"/>
              <a:t> is measured using specific </a:t>
            </a:r>
            <a:r>
              <a:rPr lang="en-US" b="1" dirty="0"/>
              <a:t>performance indicators.</a:t>
            </a:r>
          </a:p>
        </p:txBody>
      </p:sp>
    </p:spTree>
    <p:extLst>
      <p:ext uri="{BB962C8B-B14F-4D97-AF65-F5344CB8AC3E}">
        <p14:creationId xmlns:p14="http://schemas.microsoft.com/office/powerpoint/2010/main" val="268476888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EC596-7043-8154-EC9A-25031672D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6D3A6-B10A-E4E9-4A8D-EF258CD7D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62375" cy="717551"/>
          </a:xfrm>
        </p:spPr>
        <p:txBody>
          <a:bodyPr/>
          <a:lstStyle/>
          <a:p>
            <a:r>
              <a:rPr lang="en-US" dirty="0"/>
              <a:t>Measures of Effectiveness (MOEs)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50652-0668-385B-9A9E-3A69E35CDDE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637102"/>
            <a:ext cx="8162375" cy="4681148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HCM uses three main </a:t>
            </a:r>
            <a:r>
              <a:rPr lang="en-US" b="1" dirty="0"/>
              <a:t>Measures of Effectiveness (MOEs)</a:t>
            </a:r>
            <a:r>
              <a:rPr lang="en-US" dirty="0"/>
              <a:t> for two-lane highways: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Average Travel Speed (ATS)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Percent Time Spent Following (PTSF)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Percent Free-Flow Speed (PFFS)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Different highway classes use different MOEs.</a:t>
            </a:r>
            <a:endParaRPr lang="en-US" b="1" dirty="0"/>
          </a:p>
        </p:txBody>
      </p:sp>
      <p:pic>
        <p:nvPicPr>
          <p:cNvPr id="5" name="Picture 4" descr="A road with a yellow line on the side&#10;&#10;AI-generated content may be incorrect.">
            <a:extLst>
              <a:ext uri="{FF2B5EF4-FFF2-40B4-BE49-F238E27FC236}">
                <a16:creationId xmlns:a16="http://schemas.microsoft.com/office/drawing/2014/main" id="{6A9BE82A-19C3-A915-9AD9-01F2C7A28A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96483" y="1823720"/>
            <a:ext cx="4595517" cy="30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6828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E0C87-1BCB-7A34-AE2D-D87119AE6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98195-F0EA-C3AA-2C2C-71F0C461D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62375" cy="717551"/>
          </a:xfrm>
        </p:spPr>
        <p:txBody>
          <a:bodyPr/>
          <a:lstStyle/>
          <a:p>
            <a:r>
              <a:rPr lang="en-US" dirty="0"/>
              <a:t>Measures of Effectiveness (MOEs)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1883A5-8BE8-9CAA-6AFE-D07BE905404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637102"/>
            <a:ext cx="8162375" cy="4681148"/>
          </a:xfrm>
        </p:spPr>
        <p:txBody>
          <a:bodyPr>
            <a:normAutofit lnSpcReduction="10000"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Average Travel Speed (ATS)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Is the </a:t>
            </a:r>
            <a:r>
              <a:rPr lang="en-US" b="1" dirty="0"/>
              <a:t>average speed </a:t>
            </a:r>
            <a:r>
              <a:rPr lang="en-US" dirty="0"/>
              <a:t>of all vehicles traveling in the segment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Length of the analysis segment divided by the average travel time of all vehicles traversing the segment during the analysis period. 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Measured over analysis time (often peak 15-min period)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Space-mean speed!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Lower ATS indicates poor performance.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6795553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EC003-0A7C-DE9C-8922-55F093BC1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46071-EB48-CDF8-E8E5-693455684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62375" cy="717551"/>
          </a:xfrm>
        </p:spPr>
        <p:txBody>
          <a:bodyPr/>
          <a:lstStyle/>
          <a:p>
            <a:r>
              <a:rPr lang="en-US" dirty="0"/>
              <a:t>Measures of Effectiveness (MOEs)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BD333-8F9F-A0A0-90FA-4AFA81AB661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637102"/>
            <a:ext cx="8162374" cy="4681148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Percent Time Spent Following (PTSF)</a:t>
            </a:r>
          </a:p>
          <a:p>
            <a:pPr marL="0" indent="0">
              <a:buClr>
                <a:srgbClr val="890F00"/>
              </a:buClr>
              <a:buNone/>
            </a:pPr>
            <a:r>
              <a:rPr lang="en-US" dirty="0"/>
              <a:t>PTSF measures platooning:</a:t>
            </a:r>
            <a:endParaRPr lang="en-US" b="1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Average Percentage of time drivers are trapped behind slower vehicles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Unable to pass due to geometry or opposing traffic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Often approximated using headways ≤ 3 seconds.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Higher PTSF means worse service.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777368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EF6A3-FCF1-1C2D-79BE-C424034B2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11921-D294-EEA9-24EF-9AB421E71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62375" cy="717551"/>
          </a:xfrm>
        </p:spPr>
        <p:txBody>
          <a:bodyPr/>
          <a:lstStyle/>
          <a:p>
            <a:r>
              <a:rPr lang="en-US" dirty="0"/>
              <a:t>Measures of Effectiveness (MOEs)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95AE12-D810-3CA2-1B36-34B3A345968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637102"/>
            <a:ext cx="8162374" cy="4681148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Percent Free-Flow Speed (PFFS)</a:t>
            </a:r>
          </a:p>
          <a:p>
            <a:pPr marL="609593" lvl="2" indent="0">
              <a:buClr>
                <a:srgbClr val="890F00"/>
              </a:buClr>
              <a:buNone/>
            </a:pPr>
            <a:endParaRPr lang="en-US" sz="2800" b="1" dirty="0"/>
          </a:p>
          <a:p>
            <a:pPr marL="609593" lvl="2" indent="0">
              <a:buClr>
                <a:srgbClr val="890F00"/>
              </a:buClr>
              <a:buNone/>
            </a:pPr>
            <a:r>
              <a:rPr lang="en-US" sz="2800" b="1" dirty="0"/>
              <a:t>        PFFS = (ATS / FFS) × 100%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This is used mainly for </a:t>
            </a:r>
            <a:r>
              <a:rPr lang="en-US" b="1" dirty="0"/>
              <a:t>Class III highways</a:t>
            </a:r>
            <a:r>
              <a:rPr lang="en-US" dirty="0"/>
              <a:t>, where speed limits are already low.</a:t>
            </a:r>
          </a:p>
        </p:txBody>
      </p:sp>
    </p:spTree>
    <p:extLst>
      <p:ext uri="{BB962C8B-B14F-4D97-AF65-F5344CB8AC3E}">
        <p14:creationId xmlns:p14="http://schemas.microsoft.com/office/powerpoint/2010/main" val="182426909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A8180-227C-6492-C133-CBBAE4298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 Criteria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DDF89-B4A9-D6CB-F39A-BDED9E82C58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6783067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LOS thresholds vary by class.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Class I</a:t>
            </a:r>
          </a:p>
          <a:p>
            <a:pPr lvl="5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Based on ATS and PTSF (worst governs)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Class II</a:t>
            </a:r>
          </a:p>
          <a:p>
            <a:pPr lvl="5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Based only on PTSF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b="1" dirty="0"/>
              <a:t>Class III</a:t>
            </a:r>
          </a:p>
          <a:p>
            <a:pPr lvl="5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Based on PFFS</a:t>
            </a:r>
            <a:endParaRPr lang="en-US" b="1" dirty="0"/>
          </a:p>
        </p:txBody>
      </p:sp>
      <p:pic>
        <p:nvPicPr>
          <p:cNvPr id="4" name="Picture 3" descr="A road with snow on the side&#10;&#10;AI-generated content may be incorrect.">
            <a:extLst>
              <a:ext uri="{FF2B5EF4-FFF2-40B4-BE49-F238E27FC236}">
                <a16:creationId xmlns:a16="http://schemas.microsoft.com/office/drawing/2014/main" id="{05DEB7CC-0635-6B7B-2473-B91CB29A27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86321" y="1897902"/>
            <a:ext cx="4805680" cy="360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5062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163C2-CD5B-FFC5-FEF5-3D787DABB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AE9B0-9B4C-C85F-21B3-40068204C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 Criteria</a:t>
            </a:r>
          </a:p>
        </p:txBody>
      </p:sp>
      <p:pic>
        <p:nvPicPr>
          <p:cNvPr id="8" name="Picture 7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C7ABDAFE-FD08-4BCC-114F-F8498FA99D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2" b="28735"/>
          <a:stretch/>
        </p:blipFill>
        <p:spPr>
          <a:xfrm>
            <a:off x="603253" y="1430939"/>
            <a:ext cx="9312907" cy="443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1228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At the end of this lecture, students should be able to:</a:t>
            </a:r>
          </a:p>
          <a:p>
            <a:r>
              <a:rPr lang="en-US" sz="1800" dirty="0"/>
              <a:t>Estimate the demand volume for a two-lane highway</a:t>
            </a:r>
          </a:p>
          <a:p>
            <a:r>
              <a:rPr lang="en-US" sz="1800" dirty="0"/>
              <a:t>Field-adjust the measured free-flow speed for a two-lane highway</a:t>
            </a:r>
          </a:p>
          <a:p>
            <a:r>
              <a:rPr lang="en-US" sz="1800" dirty="0"/>
              <a:t>Estimate the free-flow speed of a two-lane highway</a:t>
            </a:r>
          </a:p>
          <a:p>
            <a:r>
              <a:rPr lang="en-US" sz="1800" dirty="0"/>
              <a:t>Calculate the average travel speed, percent time spent following, and percent free-flow speed </a:t>
            </a:r>
          </a:p>
          <a:p>
            <a:r>
              <a:rPr lang="en-US" sz="1800" dirty="0"/>
              <a:t>Determine the LOS for two-lane highways 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5083-2894-D06A-3DC7-AD33AF76E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8499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ADCFA-A1AB-2E74-5511-C912AEB8C97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For 2-lane highways, FFS is equal to the mean speed of passenger cars operating in flow rates up to </a:t>
            </a:r>
            <a:r>
              <a:rPr lang="en-US" b="1" dirty="0"/>
              <a:t>200 pc/h </a:t>
            </a:r>
            <a:r>
              <a:rPr lang="en-US" dirty="0"/>
              <a:t>(both directions)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FFS is essential because it is the baseline for: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dirty="0"/>
              <a:t>Estimating</a:t>
            </a:r>
            <a:r>
              <a:rPr lang="en-US" b="1" dirty="0"/>
              <a:t> ATS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dirty="0"/>
              <a:t>Computing</a:t>
            </a:r>
            <a:r>
              <a:rPr lang="en-US" b="1" dirty="0"/>
              <a:t> PFFS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dirty="0"/>
              <a:t>understanding speed reduction due to roadway conditions</a:t>
            </a:r>
            <a:endParaRPr lang="en-US" b="1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FFS</a:t>
            </a:r>
            <a:r>
              <a:rPr lang="en-US" dirty="0"/>
              <a:t> can be measured or estimated.</a:t>
            </a:r>
          </a:p>
        </p:txBody>
      </p:sp>
    </p:spTree>
    <p:extLst>
      <p:ext uri="{BB962C8B-B14F-4D97-AF65-F5344CB8AC3E}">
        <p14:creationId xmlns:p14="http://schemas.microsoft.com/office/powerpoint/2010/main" val="85435837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9193F-38FC-C24C-FBC1-5CD1AD2C7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12E46-95AC-4D54-3893-BDFDD6175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8499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4F90-8B2D-976A-8EE1-AE84D42B3C0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8269" y="1153162"/>
            <a:ext cx="8807980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Clr>
                <a:srgbClr val="890F00"/>
              </a:buClr>
              <a:buNone/>
            </a:pPr>
            <a:r>
              <a:rPr lang="en-US" b="1" dirty="0"/>
              <a:t>Field Measurement of FFS</a:t>
            </a:r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To measure FFS in the field: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Use ≥100 vehicle observations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Total two-way flow ≤200 pc/h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Observe only the direction under study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Systematic sampling allowed (e.g., every 10th vehicle)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If total flow &gt;200 pc/h:</a:t>
            </a:r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4BC5A1-2969-5520-FEEE-7C6000700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35" y="4817056"/>
            <a:ext cx="4112058" cy="796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AB2621-07F2-D4AD-02F7-D13A6F28D9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77"/>
          <a:stretch/>
        </p:blipFill>
        <p:spPr>
          <a:xfrm>
            <a:off x="5082259" y="4578668"/>
            <a:ext cx="4779754" cy="173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1128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97164-9E44-79E7-330A-CBECC6E57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CCFB6-1963-B86A-D9C7-9246CCC10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8499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DC882-63A6-5955-13BD-EC09E8E1BE2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8269" y="1153162"/>
            <a:ext cx="8807980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Clr>
                <a:srgbClr val="890F00"/>
              </a:buClr>
              <a:buNone/>
            </a:pPr>
            <a:r>
              <a:rPr lang="en-US" b="1" dirty="0"/>
              <a:t>Estimating FFS (When Field Data is Not Available)</a:t>
            </a:r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FFS can be estimated by: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DA5E39-0F77-A777-8C1F-3B6D706AE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765" y="2794113"/>
            <a:ext cx="4531471" cy="888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D6DE70-B970-65B9-A12D-99FFD04DF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887" y="3862396"/>
            <a:ext cx="5515660" cy="175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4184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44708-8399-FC7B-A4C7-4797AAC4E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9B07A-29AE-16CE-145A-906914E7D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8499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4CA15-4428-5369-59FA-5A28E967EBF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8269" y="1153162"/>
            <a:ext cx="8807980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b="1" dirty="0"/>
              <a:t>Base Free-Flow Speed (BFFS)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BFFS depends on class:</a:t>
            </a:r>
          </a:p>
          <a:p>
            <a:pPr lvl="2"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Class I</a:t>
            </a:r>
            <a:r>
              <a:rPr lang="en-US" sz="2800" dirty="0"/>
              <a:t>: typically 55–65 mi/h</a:t>
            </a:r>
          </a:p>
          <a:p>
            <a:pPr lvl="2"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Class II</a:t>
            </a:r>
            <a:r>
              <a:rPr lang="en-US" sz="2800" dirty="0"/>
              <a:t>: 45–50 mi/h</a:t>
            </a:r>
          </a:p>
          <a:p>
            <a:pPr lvl="2"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sz="2800" b="1" dirty="0"/>
              <a:t>Class III: </a:t>
            </a:r>
            <a:r>
              <a:rPr lang="en-US" sz="2800" dirty="0"/>
              <a:t>40–50 mi/h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BFFS can be approximated from </a:t>
            </a:r>
            <a:r>
              <a:rPr lang="en-US" sz="3200" b="1" dirty="0"/>
              <a:t>design speed or posted speed + 5 to 7 mi/h.</a:t>
            </a:r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30399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95F24-8AE6-A12D-1053-F9AF5AC34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4FB83-476E-C1D7-8E50-2207A3DE3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8499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563E8-1B25-162B-66DB-C5B0FE38FEA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8269" y="1153162"/>
            <a:ext cx="5935891" cy="5059521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sz="2400" b="1" dirty="0"/>
              <a:t>Lane and Shoulder Adjustment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Lane/shoulder adjustment factor is taken from Table 16.5</a:t>
            </a:r>
          </a:p>
          <a:p>
            <a:pPr lvl="2"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 Narrower lanes reduce speed</a:t>
            </a:r>
          </a:p>
          <a:p>
            <a:pPr lvl="2"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 Narrower shoulders reduce speed</a:t>
            </a:r>
          </a:p>
          <a:p>
            <a:pPr lvl="2"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reductions can exceed 5 mi/h in poor conditions</a:t>
            </a:r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800" dirty="0"/>
          </a:p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sz="2400" b="1" dirty="0"/>
              <a:t>Access Point Adjustment 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Access point adjustment factor is taken from Table 16.6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958058-3D8D-1E2E-F1EF-C2D96A9B3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9554" y="1153162"/>
            <a:ext cx="484922" cy="4364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5243B3-E1F4-3521-0B99-2C6F5CB87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673" y="1012741"/>
            <a:ext cx="5029443" cy="28378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674B0-DE93-FC87-57F0-35D53C7B1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200" y="4002448"/>
            <a:ext cx="4857916" cy="26941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113D9E-DAB8-EA5A-16AA-5F46111A8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1018" y="4719322"/>
            <a:ext cx="435622" cy="49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2580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3FABC-ABBA-2FFB-5712-8B07E0113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767D6-7B3D-6D51-864C-11DF9D7A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288499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5E2C8-7D03-BB35-574A-D181307175F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8268" y="1153162"/>
            <a:ext cx="9147375" cy="5059521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sz="2400" b="1" dirty="0"/>
              <a:t>Example-1: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Calculate the estimated free-flow speed of a </a:t>
            </a:r>
            <a:r>
              <a:rPr lang="en-US" sz="2400" b="1" dirty="0"/>
              <a:t>Class-II 2-lane highway </a:t>
            </a:r>
            <a:r>
              <a:rPr lang="en-US" sz="2400" dirty="0"/>
              <a:t>segment if the field-measured mean speed is </a:t>
            </a:r>
            <a:r>
              <a:rPr lang="en-US" sz="2400" b="1" i="1" dirty="0"/>
              <a:t>56.5 mi/h </a:t>
            </a:r>
            <a:r>
              <a:rPr lang="en-US" sz="2400" dirty="0"/>
              <a:t>and the flow rate during the field data collection was </a:t>
            </a:r>
            <a:r>
              <a:rPr lang="en-US" sz="2400" b="1" dirty="0"/>
              <a:t>650 </a:t>
            </a:r>
            <a:r>
              <a:rPr lang="en-US" sz="2400" b="1" dirty="0" err="1"/>
              <a:t>vph</a:t>
            </a:r>
            <a:r>
              <a:rPr lang="en-US" sz="2400" dirty="0"/>
              <a:t>. Assume all vehicles were </a:t>
            </a:r>
            <a:r>
              <a:rPr lang="en-US" sz="2400" b="1" dirty="0"/>
              <a:t>passenger vehicles</a:t>
            </a:r>
            <a:r>
              <a:rPr lang="en-US" sz="2400" dirty="0"/>
              <a:t>. 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sz="800" dirty="0"/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1268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6F0E3-2CC2-9EF1-AA2C-49D88F153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8125111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28732-C0DB-57C9-99C0-8296A29E386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b="1" dirty="0"/>
              <a:t>Given:</a:t>
            </a:r>
          </a:p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b="1" dirty="0"/>
              <a:t>    </a:t>
            </a:r>
            <a:r>
              <a:rPr lang="en-US" sz="2000" dirty="0"/>
              <a:t>= </a:t>
            </a:r>
            <a:r>
              <a:rPr lang="en-US" sz="2000" b="1" dirty="0"/>
              <a:t>56.5 mi/h</a:t>
            </a:r>
            <a:r>
              <a:rPr lang="en-US" sz="2000" dirty="0"/>
              <a:t>,           = </a:t>
            </a:r>
            <a:r>
              <a:rPr lang="en-US" sz="2000" b="1" dirty="0"/>
              <a:t>650 </a:t>
            </a:r>
            <a:r>
              <a:rPr lang="en-US" sz="2000" b="1" dirty="0" err="1"/>
              <a:t>vph</a:t>
            </a:r>
            <a:r>
              <a:rPr lang="en-US" sz="2000" b="1" dirty="0"/>
              <a:t>,           =1.0 </a:t>
            </a:r>
            <a:r>
              <a:rPr lang="en-US" sz="2000" dirty="0"/>
              <a:t>(all passenger cars)</a:t>
            </a:r>
          </a:p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b="1" dirty="0"/>
              <a:t>Solution: 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Since the measurement taken when the flow is more than 200 </a:t>
            </a:r>
            <a:r>
              <a:rPr lang="en-US" dirty="0" err="1"/>
              <a:t>vph</a:t>
            </a:r>
            <a:r>
              <a:rPr lang="en-US" dirty="0"/>
              <a:t>, we need to adjust it using the equation:</a:t>
            </a:r>
          </a:p>
          <a:p>
            <a:pPr>
              <a:spcBef>
                <a:spcPts val="24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dirty="0"/>
              <a:t>                        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FFS = 56.5 + 0.00776 (650/1) = 61.5mi/h</a:t>
            </a:r>
          </a:p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r>
              <a:rPr lang="en-US" dirty="0"/>
              <a:t> </a:t>
            </a:r>
          </a:p>
          <a:p>
            <a:pPr marL="0" indent="0">
              <a:spcBef>
                <a:spcPts val="2400"/>
              </a:spcBef>
              <a:buClr>
                <a:srgbClr val="890F00"/>
              </a:buClr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F0FE2D-14FF-3CD8-AFF8-62460B4DF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725" y="4419601"/>
            <a:ext cx="4112058" cy="7966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416C4D-B58F-0CBE-42EC-57F6DD4BD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2" y="2048498"/>
            <a:ext cx="421516" cy="3899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458EE7-2554-2E14-D5A2-FB39EFFC5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725" y="2059036"/>
            <a:ext cx="421515" cy="3793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AF496C-2FCB-7D84-16D4-4E9434D8B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866" y="2059035"/>
            <a:ext cx="584425" cy="37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2003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B7AEB-2BF0-6F3E-3BF1-E04AE86C5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075234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95153-C806-A440-8D83-1A4146D0DAD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160625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Example-2: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Find the free-flow speed of a two-lane rural highway segment in rolling terrain. The lane width is </a:t>
            </a:r>
            <a:r>
              <a:rPr lang="en-US" b="1" dirty="0"/>
              <a:t>11.0 ft</a:t>
            </a:r>
            <a:r>
              <a:rPr lang="en-US" dirty="0"/>
              <a:t> with </a:t>
            </a:r>
            <a:r>
              <a:rPr lang="en-US" b="1" dirty="0"/>
              <a:t>2.0-ft shoulders</a:t>
            </a:r>
            <a:r>
              <a:rPr lang="en-US" dirty="0"/>
              <a:t>. Access point density is </a:t>
            </a:r>
            <a:r>
              <a:rPr lang="en-US" b="1" dirty="0"/>
              <a:t>30 per mile</a:t>
            </a:r>
            <a:r>
              <a:rPr lang="en-US" dirty="0"/>
              <a:t>, and the base free-flow speed may be taken to be </a:t>
            </a:r>
            <a:r>
              <a:rPr lang="en-US" b="1" dirty="0"/>
              <a:t>60 mi/h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69411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3CE13-2757-F284-3B30-C04B5444D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0F237-B067-DBC5-C47C-67498C01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075234" cy="717551"/>
          </a:xfrm>
        </p:spPr>
        <p:txBody>
          <a:bodyPr/>
          <a:lstStyle/>
          <a:p>
            <a:r>
              <a:rPr lang="en-US" dirty="0"/>
              <a:t>Free-Flow Speed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A2632-BE56-7201-C288-504ED3DCBAC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160625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Solution:</a:t>
            </a:r>
          </a:p>
          <a:p>
            <a:pPr marL="0" indent="0">
              <a:buNone/>
            </a:pPr>
            <a:r>
              <a:rPr lang="en-US" dirty="0"/>
              <a:t>The estimation technique is used. The free-flow speed is determined as follows: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However, </a:t>
            </a:r>
          </a:p>
          <a:p>
            <a:pPr marL="0" indent="0">
              <a:buNone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4678AE-1E66-932C-932B-B00423CCA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0993" y="3085986"/>
            <a:ext cx="3700528" cy="431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375237-F900-E8AA-8FAB-973FACB39A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604" y="4137125"/>
            <a:ext cx="3726472" cy="13340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1E52F7-1AB8-D82C-DAE9-1342FCA5E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345" y="5791089"/>
            <a:ext cx="4901255" cy="52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9689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F678-9A1B-DE6B-452C-7C51DE3A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875730" cy="717551"/>
          </a:xfrm>
        </p:spPr>
        <p:txBody>
          <a:bodyPr/>
          <a:lstStyle/>
          <a:p>
            <a:r>
              <a:rPr lang="en-US" dirty="0"/>
              <a:t>Demand Flow Rate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253B8-2079-426E-375E-9A50F1A7A81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8807980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For two-lane highways, the </a:t>
            </a:r>
            <a:r>
              <a:rPr lang="en-US" b="1" dirty="0"/>
              <a:t>demand flow rate </a:t>
            </a:r>
            <a:r>
              <a:rPr lang="en-US" dirty="0"/>
              <a:t>is computed as: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B9DD54-9E2E-4B9A-DD33-BBD0AD05D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28" y="2294996"/>
            <a:ext cx="3105989" cy="11025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DA8035-BC2E-6C1F-B284-0AB36CFFC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858" y="4011750"/>
            <a:ext cx="3216158" cy="1774432"/>
          </a:xfrm>
          <a:prstGeom prst="rect">
            <a:avLst/>
          </a:prstGeom>
        </p:spPr>
      </p:pic>
      <p:pic>
        <p:nvPicPr>
          <p:cNvPr id="6146" name="Picture 2" descr="Overtaking vehicle on highway stock images">
            <a:extLst>
              <a:ext uri="{FF2B5EF4-FFF2-40B4-BE49-F238E27FC236}">
                <a16:creationId xmlns:a16="http://schemas.microsoft.com/office/drawing/2014/main" id="{C72B0636-E5BE-4B70-1526-536089CB0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622" y="2422802"/>
            <a:ext cx="5252720" cy="317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8901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Introduction </a:t>
            </a:r>
          </a:p>
          <a:p>
            <a:pPr>
              <a:defRPr sz="1800"/>
            </a:pPr>
            <a:r>
              <a:rPr lang="en-US" dirty="0"/>
              <a:t>Passing Sight Distance (PSD)</a:t>
            </a:r>
          </a:p>
          <a:p>
            <a:pPr>
              <a:defRPr sz="1800"/>
            </a:pPr>
            <a:r>
              <a:rPr lang="en-US" dirty="0"/>
              <a:t>Capacity -Two-Lane Highway</a:t>
            </a:r>
          </a:p>
          <a:p>
            <a:pPr>
              <a:defRPr sz="1800"/>
            </a:pPr>
            <a:r>
              <a:rPr lang="en-US" dirty="0"/>
              <a:t>Measures of Effectiveness (MOEs)</a:t>
            </a:r>
          </a:p>
          <a:p>
            <a:pPr>
              <a:defRPr sz="1800"/>
            </a:pPr>
            <a:r>
              <a:rPr lang="en-US" dirty="0"/>
              <a:t>LOS Criteria</a:t>
            </a:r>
          </a:p>
          <a:p>
            <a:pPr>
              <a:defRPr sz="1800"/>
            </a:pPr>
            <a:r>
              <a:rPr lang="en-US" dirty="0"/>
              <a:t>Free-Flow Speed Determination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</a:rPr>
              <a:t>Basic reference</a:t>
            </a:r>
            <a:r>
              <a:rPr lang="en-US" sz="1600" b="1" dirty="0">
                <a:solidFill>
                  <a:schemeClr val="tx1"/>
                </a:solidFill>
              </a:rPr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Roger P. Roess; Elena S. Prassas; William R. McShane, Traffic Engineering, 5th edition, Pearson,  2019 (Chapter 20, pp 461-484)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5686F-184E-ECB4-723F-6F7F30A82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19438-7B64-61A9-A6C5-9D6EB0A3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875730" cy="717551"/>
          </a:xfrm>
        </p:spPr>
        <p:txBody>
          <a:bodyPr/>
          <a:lstStyle/>
          <a:p>
            <a:r>
              <a:rPr lang="en-US" dirty="0"/>
              <a:t>Demand Flow Rate Determination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F28DE-8E28-9F95-93CF-EB9C4B6D76C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257302"/>
            <a:ext cx="6832404" cy="5059521"/>
          </a:xfrm>
        </p:spPr>
        <p:txBody>
          <a:bodyPr>
            <a:normAutofit/>
          </a:bodyPr>
          <a:lstStyle/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dirty="0"/>
              <a:t>Grade adjustment factor depends on: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terrain type (level, rolling, mountainous)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flow rate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whether estimating ATS or PTSF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whether it is a general segment or a specific grade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sz="1600" dirty="0"/>
              <a:t>(refer the reference material  “Traffic Engineering” book  (page 372-376) for the rest grade adjustment factors table)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B94DCA-0B5C-D5F2-BD57-551AC4616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216" y="1862962"/>
            <a:ext cx="4473328" cy="29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8260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F1FB0-1C0D-F264-0B3F-3817939E7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0CA77-1EE7-A58F-BF25-3B37F24BDC1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436719"/>
            <a:ext cx="8807980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Determine the demand flow rates for both directions of a </a:t>
            </a:r>
            <a:r>
              <a:rPr lang="en-US" sz="2400" b="1" dirty="0"/>
              <a:t>Class I two-lane highway</a:t>
            </a:r>
            <a:r>
              <a:rPr lang="en-US" sz="2400" dirty="0"/>
              <a:t> on </a:t>
            </a:r>
            <a:r>
              <a:rPr lang="en-US" sz="2400" b="1" dirty="0"/>
              <a:t>rolling terrain</a:t>
            </a:r>
            <a:r>
              <a:rPr lang="en-US" sz="2400" dirty="0"/>
              <a:t> with an </a:t>
            </a:r>
            <a:r>
              <a:rPr lang="en-US" sz="2400" b="1" dirty="0"/>
              <a:t>FFS of 57.5 mph</a:t>
            </a:r>
            <a:r>
              <a:rPr lang="en-US" sz="2400" dirty="0"/>
              <a:t>, and the following characteristics: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Peak hour volume of </a:t>
            </a:r>
            <a:r>
              <a:rPr lang="en-US" sz="2000" b="1" dirty="0"/>
              <a:t>900 </a:t>
            </a:r>
            <a:r>
              <a:rPr lang="en-US" sz="2000" b="1" dirty="0" err="1"/>
              <a:t>vph</a:t>
            </a:r>
            <a:r>
              <a:rPr lang="en-US" sz="2000" dirty="0"/>
              <a:t> with </a:t>
            </a:r>
            <a:r>
              <a:rPr lang="en-US" sz="2000" b="1" dirty="0"/>
              <a:t>55% of traffic in the peak direction</a:t>
            </a:r>
            <a:r>
              <a:rPr lang="en-US" sz="2000" dirty="0"/>
              <a:t> and </a:t>
            </a:r>
            <a:r>
              <a:rPr lang="en-US" sz="2000" b="1" dirty="0"/>
              <a:t>250 vehicles arriving in the peak 15 minutes</a:t>
            </a:r>
            <a:r>
              <a:rPr lang="en-US" sz="2000" dirty="0"/>
              <a:t> of the peak hour.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The traffic stream consists of </a:t>
            </a:r>
            <a:r>
              <a:rPr lang="en-US" sz="2000" b="1" dirty="0"/>
              <a:t>6% trucks and buses</a:t>
            </a:r>
            <a:r>
              <a:rPr lang="en-US" sz="2000" dirty="0"/>
              <a:t> and </a:t>
            </a:r>
            <a:r>
              <a:rPr lang="en-US" sz="2000" b="1" dirty="0"/>
              <a:t>0% RVs</a:t>
            </a:r>
            <a:r>
              <a:rPr lang="en-US" sz="2000" dirty="0"/>
              <a:t>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000" dirty="0"/>
              <a:t>The segment consists of </a:t>
            </a:r>
            <a:r>
              <a:rPr lang="en-US" sz="2000" b="1" dirty="0"/>
              <a:t>50% no-passing zones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36258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E5FC-39FE-E0ED-E3B5-BD8102319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3F69A-D919-5CB5-4DC6-714D30AB8C4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Solution: </a:t>
            </a:r>
          </a:p>
          <a:p>
            <a:pPr marL="0" indent="0">
              <a:buNone/>
            </a:pPr>
            <a:r>
              <a:rPr lang="en-US" dirty="0"/>
              <a:t>For a Class I two-lane highway, we need to calculate </a:t>
            </a:r>
            <a:r>
              <a:rPr lang="en-US" b="1" dirty="0"/>
              <a:t>ATS</a:t>
            </a:r>
            <a:r>
              <a:rPr lang="en-US" dirty="0"/>
              <a:t> and </a:t>
            </a:r>
            <a:r>
              <a:rPr lang="en-US" b="1" dirty="0"/>
              <a:t>PTSF</a:t>
            </a:r>
          </a:p>
          <a:p>
            <a:pPr marL="0" indent="0">
              <a:buNone/>
            </a:pPr>
            <a:r>
              <a:rPr lang="en-US" b="1" dirty="0"/>
              <a:t>Step 1: Determine peak hour Factor (PHF)</a:t>
            </a:r>
          </a:p>
          <a:p>
            <a:pPr marL="0" indent="0">
              <a:buNone/>
            </a:pPr>
            <a:r>
              <a:rPr lang="en-US" dirty="0"/>
              <a:t>250 vehicles arrive in the peak 15 minutes of the peak hour.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1725A1-DEBA-67E8-6EAF-A94CE2604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819" y="4811629"/>
            <a:ext cx="5383190" cy="92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03281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534DB-A9BA-7017-AEC2-1FBB7D0BB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DC7BB-999D-A462-ED73-A4589FC7F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D3034-ECDF-B79B-59FA-436C77D9ACF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571525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Solution: </a:t>
            </a:r>
          </a:p>
          <a:p>
            <a:pPr marL="0" indent="0">
              <a:buNone/>
            </a:pPr>
            <a:r>
              <a:rPr lang="en-US" b="1" dirty="0"/>
              <a:t>Step 2: Determine analysis volumes for each direction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Total two-way peak-hour volume: </a:t>
            </a:r>
            <a:r>
              <a:rPr lang="en-US" b="1" dirty="0"/>
              <a:t>V=900 </a:t>
            </a:r>
            <a:r>
              <a:rPr lang="en-US" b="1" dirty="0" err="1"/>
              <a:t>veh</a:t>
            </a:r>
            <a:r>
              <a:rPr lang="en-US" b="1" dirty="0"/>
              <a:t>/h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v"/>
            </a:pPr>
            <a:r>
              <a:rPr lang="en-US" dirty="0"/>
              <a:t>Directional split: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Peak direction = &gt; </a:t>
            </a:r>
            <a:r>
              <a:rPr lang="en-US" b="1" dirty="0"/>
              <a:t>V</a:t>
            </a:r>
            <a:r>
              <a:rPr lang="en-US" b="1" baseline="-25000" dirty="0"/>
              <a:t>pd </a:t>
            </a:r>
            <a:r>
              <a:rPr lang="en-US" b="1" dirty="0"/>
              <a:t>= (900 x 0.55)/0.90= 550vph</a:t>
            </a:r>
            <a:endParaRPr lang="en-US" b="1" baseline="-25000" dirty="0"/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Opposing direction =&gt; </a:t>
            </a:r>
            <a:r>
              <a:rPr lang="en-US" b="1" dirty="0" err="1"/>
              <a:t>V</a:t>
            </a:r>
            <a:r>
              <a:rPr lang="en-US" b="1" baseline="-25000" dirty="0" err="1"/>
              <a:t>od</a:t>
            </a:r>
            <a:r>
              <a:rPr lang="en-US" b="1" baseline="-25000" dirty="0"/>
              <a:t> </a:t>
            </a:r>
            <a:r>
              <a:rPr lang="en-US" b="1" dirty="0"/>
              <a:t>= (900 x 0.45)/0.90= 450vph</a:t>
            </a:r>
            <a:endParaRPr lang="en-US" b="1" baseline="-25000" dirty="0"/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11658531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62730-1729-CB16-8F0D-0416FFEA8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D20EC-7A28-8370-A2AD-90EC2F078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8A7F0D-BC21-9749-A542-88CF245B4BD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571525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Solution: </a:t>
            </a:r>
          </a:p>
          <a:p>
            <a:pPr marL="0" indent="0">
              <a:buNone/>
            </a:pPr>
            <a:r>
              <a:rPr lang="en-US" b="1" dirty="0"/>
              <a:t>Step 3: </a:t>
            </a:r>
            <a:r>
              <a:rPr lang="en-US" sz="2400" dirty="0"/>
              <a:t>Determine the grade adjustment factors </a:t>
            </a:r>
            <a:r>
              <a:rPr lang="en-US" sz="2400" b="1" dirty="0"/>
              <a:t>(</a:t>
            </a:r>
            <a:r>
              <a:rPr lang="en-US" sz="2400" b="1" dirty="0" err="1"/>
              <a:t>f</a:t>
            </a:r>
            <a:r>
              <a:rPr lang="en-US" sz="2400" b="1" baseline="-25000" dirty="0" err="1"/>
              <a:t>g</a:t>
            </a:r>
            <a:r>
              <a:rPr lang="en-US" sz="2400" b="1" dirty="0"/>
              <a:t>) </a:t>
            </a:r>
            <a:r>
              <a:rPr lang="en-US" sz="2400" dirty="0"/>
              <a:t>for both directions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f</a:t>
            </a:r>
            <a:r>
              <a:rPr lang="en-US" b="1" baseline="-25000" dirty="0" err="1"/>
              <a:t>g.d</a:t>
            </a:r>
            <a:r>
              <a:rPr lang="en-US" b="1" dirty="0"/>
              <a:t>= 0.96</a:t>
            </a:r>
          </a:p>
          <a:p>
            <a:pPr lvl="3">
              <a:spcBef>
                <a:spcPts val="6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f</a:t>
            </a:r>
            <a:r>
              <a:rPr lang="en-US" b="1" baseline="-25000" dirty="0" err="1"/>
              <a:t>g.o</a:t>
            </a:r>
            <a:r>
              <a:rPr lang="en-US" b="1" dirty="0"/>
              <a:t>= 0.93</a:t>
            </a:r>
          </a:p>
          <a:p>
            <a:pPr marL="0" indent="0">
              <a:buClr>
                <a:srgbClr val="890F00"/>
              </a:buClr>
              <a:buNone/>
            </a:pPr>
            <a:r>
              <a:rPr lang="en-US" b="1" dirty="0"/>
              <a:t>Step 4: </a:t>
            </a:r>
            <a:r>
              <a:rPr lang="en-US" dirty="0"/>
              <a:t>Determine </a:t>
            </a:r>
            <a:r>
              <a:rPr lang="en-US" b="1" dirty="0"/>
              <a:t>E</a:t>
            </a:r>
            <a:r>
              <a:rPr lang="en-US" b="1" baseline="-25000" dirty="0"/>
              <a:t>T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en-US" b="1" dirty="0"/>
              <a:t>E</a:t>
            </a:r>
            <a:r>
              <a:rPr lang="en-US" b="1" baseline="-25000" dirty="0"/>
              <a:t>R</a:t>
            </a:r>
            <a:r>
              <a:rPr lang="en-US" b="1" dirty="0"/>
              <a:t> </a:t>
            </a:r>
            <a:r>
              <a:rPr lang="en-US" dirty="0"/>
              <a:t>for both directions</a:t>
            </a:r>
          </a:p>
          <a:p>
            <a:pPr lvl="3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E</a:t>
            </a:r>
            <a:r>
              <a:rPr lang="en-US" b="1" baseline="-25000" dirty="0" err="1"/>
              <a:t>Td</a:t>
            </a:r>
            <a:r>
              <a:rPr lang="en-US" b="1" baseline="-25000" dirty="0"/>
              <a:t>  </a:t>
            </a:r>
            <a:r>
              <a:rPr lang="en-US" b="1" dirty="0"/>
              <a:t>= 1.7</a:t>
            </a:r>
          </a:p>
          <a:p>
            <a:pPr lvl="3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E</a:t>
            </a:r>
            <a:r>
              <a:rPr lang="en-US" b="1" baseline="-25000" dirty="0" err="1"/>
              <a:t>To</a:t>
            </a:r>
            <a:r>
              <a:rPr lang="en-US" b="1" baseline="-25000" dirty="0"/>
              <a:t> </a:t>
            </a:r>
            <a:r>
              <a:rPr lang="en-US" b="1" dirty="0"/>
              <a:t>= 1.9</a:t>
            </a:r>
          </a:p>
          <a:p>
            <a:pPr lvl="3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E</a:t>
            </a:r>
            <a:r>
              <a:rPr lang="en-US" b="1" baseline="-25000" dirty="0"/>
              <a:t>Rd</a:t>
            </a:r>
            <a:r>
              <a:rPr lang="en-US" b="1" dirty="0"/>
              <a:t>= </a:t>
            </a:r>
            <a:r>
              <a:rPr lang="en-US" b="1" dirty="0" err="1"/>
              <a:t>E</a:t>
            </a:r>
            <a:r>
              <a:rPr lang="en-US" b="1" baseline="-25000" dirty="0" err="1"/>
              <a:t>Ro</a:t>
            </a:r>
            <a:r>
              <a:rPr lang="en-US" b="1" dirty="0"/>
              <a:t>=1.1 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63673F-CF55-659D-33EF-E08C3F1D253B}"/>
              </a:ext>
            </a:extLst>
          </p:cNvPr>
          <p:cNvSpPr txBox="1"/>
          <p:nvPr/>
        </p:nvSpPr>
        <p:spPr>
          <a:xfrm>
            <a:off x="4239500" y="3073397"/>
            <a:ext cx="1936428" cy="434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From Table </a:t>
            </a: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64B725A6-31A4-0DB8-8BC0-DC07351F7651}"/>
              </a:ext>
            </a:extLst>
          </p:cNvPr>
          <p:cNvSpPr/>
          <p:nvPr/>
        </p:nvSpPr>
        <p:spPr>
          <a:xfrm>
            <a:off x="3464560" y="2879413"/>
            <a:ext cx="426720" cy="822960"/>
          </a:xfrm>
          <a:prstGeom prst="righ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1CA2E96E-6CEB-F5A7-5DF2-3162D506BE37}"/>
              </a:ext>
            </a:extLst>
          </p:cNvPr>
          <p:cNvSpPr/>
          <p:nvPr/>
        </p:nvSpPr>
        <p:spPr>
          <a:xfrm>
            <a:off x="3891280" y="4709055"/>
            <a:ext cx="426720" cy="1609193"/>
          </a:xfrm>
          <a:prstGeom prst="righ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F30DDE-4BA8-EAE2-EB90-34C064280239}"/>
              </a:ext>
            </a:extLst>
          </p:cNvPr>
          <p:cNvSpPr txBox="1"/>
          <p:nvPr/>
        </p:nvSpPr>
        <p:spPr>
          <a:xfrm>
            <a:off x="4524539" y="5191896"/>
            <a:ext cx="1936428" cy="434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From Table </a:t>
            </a: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64500641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2EBA0-8076-AB9F-AFD4-E6CCA9FB4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87384-7497-04F1-19F6-5D2DD8D96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8FC442-45D1-BC36-FA2A-20A45EE4A26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9571525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Solution: </a:t>
            </a:r>
          </a:p>
          <a:p>
            <a:pPr marL="0" indent="0">
              <a:buNone/>
            </a:pPr>
            <a:r>
              <a:rPr lang="en-US" b="1" dirty="0"/>
              <a:t>Step 5: </a:t>
            </a:r>
            <a:r>
              <a:rPr lang="en-US" sz="2400" dirty="0"/>
              <a:t>Compute the heavy vehicle adjustment  factor </a:t>
            </a:r>
            <a:endParaRPr lang="en-US" b="1" dirty="0"/>
          </a:p>
          <a:p>
            <a:pPr marL="0" indent="0">
              <a:buClr>
                <a:srgbClr val="890F00"/>
              </a:buClr>
              <a:buNone/>
            </a:pPr>
            <a:endParaRPr lang="en-US" b="1" dirty="0"/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f</a:t>
            </a:r>
            <a:r>
              <a:rPr lang="en-US" b="1" baseline="-25000" dirty="0" err="1"/>
              <a:t>HV,d</a:t>
            </a:r>
            <a:r>
              <a:rPr lang="en-US" b="1" dirty="0"/>
              <a:t>= (1/(1+0.06(1.7-1))= 0.960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f</a:t>
            </a:r>
            <a:r>
              <a:rPr lang="en-US" b="1" baseline="-25000" dirty="0" err="1"/>
              <a:t>HV,o</a:t>
            </a:r>
            <a:r>
              <a:rPr lang="en-US" b="1" dirty="0"/>
              <a:t>= (1/(1+0.06(1.9-1))= 0.949</a:t>
            </a:r>
          </a:p>
          <a:p>
            <a:pPr marL="304797" lvl="1" indent="0">
              <a:buClr>
                <a:srgbClr val="890F00"/>
              </a:buClr>
              <a:buNone/>
            </a:pPr>
            <a:r>
              <a:rPr lang="en-US" b="1" dirty="0"/>
              <a:t>Note: </a:t>
            </a:r>
            <a:r>
              <a:rPr lang="en-US" dirty="0"/>
              <a:t>RV proportion </a:t>
            </a:r>
            <a:r>
              <a:rPr lang="en-US" b="1" dirty="0"/>
              <a:t>P</a:t>
            </a:r>
            <a:r>
              <a:rPr lang="en-US" b="1" baseline="-25000" dirty="0"/>
              <a:t>RV</a:t>
            </a:r>
            <a:r>
              <a:rPr lang="en-US" b="1" dirty="0"/>
              <a:t>=0.0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B3BB53-93E5-A7A0-2FEC-C426B407C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431" y="2033948"/>
            <a:ext cx="741007" cy="4755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09140C-B5B4-C59E-58CF-74412544E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452" y="2634414"/>
            <a:ext cx="4680301" cy="79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71596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2C8EC-13A7-8E88-5ED7-96B4E6680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0453B-EAEE-B4DE-C1DB-1C618254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081F3-1A35-90C1-B1C5-8D0E20327C6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193804"/>
            <a:ext cx="9571525" cy="505952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Solution: </a:t>
            </a:r>
          </a:p>
          <a:p>
            <a:pPr marL="0" indent="0">
              <a:buNone/>
            </a:pPr>
            <a:r>
              <a:rPr lang="en-US" b="1" dirty="0"/>
              <a:t>Step 6: </a:t>
            </a:r>
            <a:r>
              <a:rPr lang="en-US" sz="2400" dirty="0"/>
              <a:t>Determine the </a:t>
            </a:r>
            <a:r>
              <a:rPr lang="en-US" sz="2400" b="1" dirty="0"/>
              <a:t>demand flow rate </a:t>
            </a:r>
            <a:r>
              <a:rPr lang="en-US" sz="2400" dirty="0"/>
              <a:t>for both directions </a:t>
            </a:r>
            <a:endParaRPr lang="en-US" b="1" dirty="0"/>
          </a:p>
          <a:p>
            <a:pPr marL="0" indent="0">
              <a:buClr>
                <a:srgbClr val="890F00"/>
              </a:buClr>
              <a:buNone/>
            </a:pPr>
            <a:endParaRPr lang="en-US" b="1" dirty="0"/>
          </a:p>
          <a:p>
            <a:pPr marL="0" indent="0">
              <a:buClr>
                <a:srgbClr val="890F00"/>
              </a:buClr>
              <a:buNone/>
            </a:pPr>
            <a:endParaRPr lang="en-US" b="1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For ATS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v</a:t>
            </a:r>
            <a:r>
              <a:rPr lang="en-US" b="1" baseline="-25000" dirty="0" err="1"/>
              <a:t>d,ATS</a:t>
            </a:r>
            <a:r>
              <a:rPr lang="en-US" b="1" dirty="0"/>
              <a:t>= (900x0.55/(0.9x0.96x0.96))= 597pc/h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v</a:t>
            </a:r>
            <a:r>
              <a:rPr lang="en-US" b="1" baseline="-25000" dirty="0" err="1"/>
              <a:t>o,ATS</a:t>
            </a:r>
            <a:r>
              <a:rPr lang="en-US" b="1" dirty="0"/>
              <a:t>= (900x0.45/(0.9x0.93x0.949))= 510pc/h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For PTSF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v</a:t>
            </a:r>
            <a:r>
              <a:rPr lang="en-US" b="1" baseline="-25000" dirty="0" err="1"/>
              <a:t>d,PTSF</a:t>
            </a:r>
            <a:r>
              <a:rPr lang="en-US" b="1" dirty="0"/>
              <a:t>= 577pc/h</a:t>
            </a:r>
          </a:p>
          <a:p>
            <a:pPr lvl="2"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 err="1"/>
              <a:t>v</a:t>
            </a:r>
            <a:r>
              <a:rPr lang="en-US" b="1" baseline="-25000" dirty="0" err="1"/>
              <a:t>o,PTSF</a:t>
            </a:r>
            <a:r>
              <a:rPr lang="en-US" b="1" dirty="0"/>
              <a:t>= 498pc/h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3CC444-8313-09B0-607A-9176DB3C1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283" y="2214657"/>
            <a:ext cx="3105989" cy="11025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56D501-2191-5788-51E4-C8BE82F63CD3}"/>
              </a:ext>
            </a:extLst>
          </p:cNvPr>
          <p:cNvSpPr txBox="1"/>
          <p:nvPr/>
        </p:nvSpPr>
        <p:spPr>
          <a:xfrm>
            <a:off x="4258533" y="5391301"/>
            <a:ext cx="4536334" cy="5457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Follow the same procedure to calculate these values for PTSF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99682447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14453-31A1-0B14-5E0F-86FD53220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69ECA-667F-56DD-655B-B88AFC3E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8A27A-5595-E3FC-85EA-AD4C5B0EB34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033816"/>
            <a:ext cx="8672824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Step 7: </a:t>
            </a:r>
            <a:r>
              <a:rPr lang="en-US" sz="2400" dirty="0"/>
              <a:t>Calculate the performance measures –</a:t>
            </a:r>
            <a:r>
              <a:rPr lang="en-US" sz="2400" b="1" dirty="0"/>
              <a:t>Average Travel Speed (ATS)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Determine</a:t>
            </a:r>
            <a:r>
              <a:rPr lang="en-US" sz="2400" b="1" dirty="0"/>
              <a:t> </a:t>
            </a:r>
            <a:r>
              <a:rPr lang="en-US" sz="2400" b="1" dirty="0" err="1"/>
              <a:t>f</a:t>
            </a:r>
            <a:r>
              <a:rPr lang="en-US" sz="2400" b="1" baseline="-25000" dirty="0" err="1"/>
              <a:t>np</a:t>
            </a:r>
            <a:r>
              <a:rPr lang="en-US" sz="2400" b="1" dirty="0"/>
              <a:t> </a:t>
            </a:r>
            <a:r>
              <a:rPr lang="en-US" sz="2400" dirty="0"/>
              <a:t>from Table 16.15 by interpolation as </a:t>
            </a:r>
            <a:r>
              <a:rPr lang="en-US" sz="2400" b="1" dirty="0"/>
              <a:t>= 1.8 </a:t>
            </a:r>
          </a:p>
          <a:p>
            <a:pPr marL="0" indent="0">
              <a:buNone/>
            </a:pPr>
            <a:r>
              <a:rPr lang="en-US" sz="2400" dirty="0"/>
              <a:t>Hence, </a:t>
            </a:r>
          </a:p>
          <a:p>
            <a:pPr marL="304797" lvl="1" indent="0">
              <a:buNone/>
            </a:pPr>
            <a:r>
              <a:rPr lang="en-US" sz="2000" b="1" dirty="0"/>
              <a:t>              </a:t>
            </a:r>
            <a:r>
              <a:rPr lang="en-US" sz="2000" b="1" dirty="0" err="1"/>
              <a:t>ATS</a:t>
            </a:r>
            <a:r>
              <a:rPr lang="en-US" sz="2000" b="1" baseline="-25000" dirty="0" err="1"/>
              <a:t>d</a:t>
            </a:r>
            <a:r>
              <a:rPr lang="en-US" sz="2000" b="1" dirty="0"/>
              <a:t> = 57.5 – 0.00776(597+510)-1.8 = 47.1mi/h</a:t>
            </a:r>
          </a:p>
          <a:p>
            <a:pPr marL="0" indent="0">
              <a:buClr>
                <a:srgbClr val="890F00"/>
              </a:buClr>
              <a:buNone/>
            </a:pPr>
            <a:endParaRPr lang="en-US" b="1" dirty="0"/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A59A57-7EF6-57B5-0C7A-84583B95F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923" y="1928085"/>
            <a:ext cx="4225470" cy="5457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591404-F1A3-FC67-827C-6CCCA37DD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747" y="2414555"/>
            <a:ext cx="6384574" cy="19071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A6FA8E-18BA-0C80-1448-42DDB4684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4063" y="956813"/>
            <a:ext cx="2784830" cy="590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5748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8872-BD0F-C994-3590-5E5AA7E59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59599-F2AD-F313-5715-ED8FFC3BF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3718D-2048-1E9F-2753-4C719068E12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033816"/>
            <a:ext cx="8784587" cy="54482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/>
              <a:t>Step 8: </a:t>
            </a:r>
            <a:r>
              <a:rPr lang="en-US" sz="2000" dirty="0"/>
              <a:t>Calculate the performance measures –</a:t>
            </a:r>
            <a:r>
              <a:rPr lang="en-US" sz="2000" b="1" dirty="0"/>
              <a:t>Percent Time Spent Following (PTSF)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900" dirty="0"/>
              <a:t>Interpolating from Table 16.17, </a:t>
            </a:r>
            <a:r>
              <a:rPr lang="en-US" sz="1900" b="1" dirty="0"/>
              <a:t>a=-0.0027 </a:t>
            </a:r>
            <a:r>
              <a:rPr lang="en-US" sz="1900" dirty="0"/>
              <a:t>and </a:t>
            </a:r>
            <a:r>
              <a:rPr lang="en-US" sz="1900" b="1" dirty="0"/>
              <a:t>b=0.897, </a:t>
            </a:r>
            <a:r>
              <a:rPr lang="en-US" sz="1900" dirty="0"/>
              <a:t>then </a:t>
            </a:r>
            <a:r>
              <a:rPr lang="en-US" sz="1900" b="1" dirty="0"/>
              <a:t>BPTSF= 55.5%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1900" dirty="0"/>
              <a:t>Respective </a:t>
            </a:r>
            <a:r>
              <a:rPr lang="en-US" sz="1900" b="1" dirty="0" err="1"/>
              <a:t>f</a:t>
            </a:r>
            <a:r>
              <a:rPr lang="en-US" sz="1900" b="1" baseline="-25000" dirty="0" err="1"/>
              <a:t>np</a:t>
            </a:r>
            <a:r>
              <a:rPr lang="en-US" sz="1900" dirty="0"/>
              <a:t> interpolated from the table as </a:t>
            </a:r>
            <a:r>
              <a:rPr lang="en-US" sz="1900" b="1" dirty="0"/>
              <a:t>32.4</a:t>
            </a:r>
          </a:p>
          <a:p>
            <a:pPr marL="0" indent="0">
              <a:buClr>
                <a:srgbClr val="890F00"/>
              </a:buClr>
              <a:buNone/>
            </a:pPr>
            <a:r>
              <a:rPr lang="en-US" sz="1900" b="1" dirty="0"/>
              <a:t>                    Hence,   PTSF 55.5 + 32.4 (577/(577+498))= 72.88%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19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Clr>
                <a:srgbClr val="890F00"/>
              </a:buClr>
              <a:buNone/>
            </a:pPr>
            <a:endParaRPr lang="en-US" b="1" dirty="0"/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AF4F07-23E5-FE11-0BF1-B4836D2CD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45" y="1653321"/>
            <a:ext cx="3749037" cy="8859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2F8EBE-6770-EB88-C4ED-E717FE273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51" y="2231906"/>
            <a:ext cx="7837649" cy="213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D7077-0715-AED8-63D8-F2F40529D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9529" y="1877918"/>
            <a:ext cx="3562471" cy="213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0600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D9190-D4E8-8F53-8E17-E6D7D687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8F46C-1B9A-BCC1-E0B2-38FBD9B34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Example-3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77B338-42B9-8C85-A9D8-AA360EF48D9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193804"/>
            <a:ext cx="8256155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Step 9: Determine LOS based on ATS and PTSF</a:t>
            </a:r>
          </a:p>
          <a:p>
            <a:pPr marL="0" indent="0">
              <a:buNone/>
            </a:pPr>
            <a:r>
              <a:rPr lang="en-US" sz="2400" b="1" dirty="0"/>
              <a:t>ATS= 47.1 mi/h</a:t>
            </a:r>
          </a:p>
          <a:p>
            <a:pPr marL="0" indent="0">
              <a:buNone/>
            </a:pPr>
            <a:r>
              <a:rPr lang="en-US" sz="2400" b="1" dirty="0"/>
              <a:t>PTSF=72.88%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LOS for ATS= C </a:t>
            </a:r>
          </a:p>
          <a:p>
            <a:pPr marL="0" indent="0">
              <a:buNone/>
            </a:pPr>
            <a:r>
              <a:rPr lang="en-US" sz="2400" b="1" dirty="0"/>
              <a:t>LOS for PTSF= D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Hence, the LOS is “D” as it is the worst</a:t>
            </a:r>
            <a:endParaRPr lang="en-US" sz="2400" dirty="0"/>
          </a:p>
          <a:p>
            <a:pPr marL="0" indent="0">
              <a:buNone/>
            </a:pPr>
            <a:endParaRPr lang="en-US" sz="5100" b="1" dirty="0"/>
          </a:p>
          <a:p>
            <a:pPr marL="0" indent="0">
              <a:buClr>
                <a:srgbClr val="890F00"/>
              </a:buClr>
              <a:buNone/>
            </a:pPr>
            <a:endParaRPr lang="en-US" b="1" dirty="0"/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pic>
        <p:nvPicPr>
          <p:cNvPr id="8" name="Picture 7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D30C6730-C2DB-6F4C-702E-890AB05E91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2" b="28735"/>
          <a:stretch/>
        </p:blipFill>
        <p:spPr>
          <a:xfrm>
            <a:off x="4795520" y="1911355"/>
            <a:ext cx="7396480" cy="352009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4B045E1-0426-4113-0629-6931FDD63591}"/>
              </a:ext>
            </a:extLst>
          </p:cNvPr>
          <p:cNvSpPr/>
          <p:nvPr/>
        </p:nvSpPr>
        <p:spPr>
          <a:xfrm>
            <a:off x="5933440" y="4175760"/>
            <a:ext cx="1148080" cy="406400"/>
          </a:xfrm>
          <a:prstGeom prst="rect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A456F9-E00C-70B6-EEC5-EDBF7D342E7A}"/>
              </a:ext>
            </a:extLst>
          </p:cNvPr>
          <p:cNvSpPr/>
          <p:nvPr/>
        </p:nvSpPr>
        <p:spPr>
          <a:xfrm>
            <a:off x="7223760" y="4582160"/>
            <a:ext cx="1148080" cy="406400"/>
          </a:xfrm>
          <a:prstGeom prst="rect">
            <a:avLst/>
          </a:prstGeom>
          <a:noFill/>
          <a:ln w="5715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2D4C845-E0FD-542C-C6D4-0D862BA2DCD7}"/>
              </a:ext>
            </a:extLst>
          </p:cNvPr>
          <p:cNvCxnSpPr/>
          <p:nvPr/>
        </p:nvCxnSpPr>
        <p:spPr>
          <a:xfrm>
            <a:off x="3048003" y="4175760"/>
            <a:ext cx="2793997" cy="203200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FE05EBB-0E50-89E8-E597-13B031936BF6}"/>
              </a:ext>
            </a:extLst>
          </p:cNvPr>
          <p:cNvCxnSpPr/>
          <p:nvPr/>
        </p:nvCxnSpPr>
        <p:spPr>
          <a:xfrm flipV="1">
            <a:off x="3251200" y="4917440"/>
            <a:ext cx="3830320" cy="71120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0719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51698-324A-C1D3-16BB-AD88F8F6D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889818" cy="717551"/>
          </a:xfrm>
        </p:spPr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42531-89E6-5D8E-7C38-363DC2378AE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677290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Two-lane highways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form a major portion of rural road networks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Have </a:t>
            </a:r>
            <a:r>
              <a:rPr lang="en-US" sz="2400" b="1" dirty="0"/>
              <a:t>one lane </a:t>
            </a:r>
            <a:r>
              <a:rPr lang="en-US" sz="2400" dirty="0"/>
              <a:t>per direction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Usually </a:t>
            </a:r>
            <a:r>
              <a:rPr lang="en-US" sz="2400" b="1" dirty="0"/>
              <a:t>undivided</a:t>
            </a:r>
            <a:r>
              <a:rPr lang="en-US" sz="2400" dirty="0"/>
              <a:t> 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Passing occurs using the opposing lane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Operations in one direction affect the other direction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v"/>
            </a:pPr>
            <a:endParaRPr lang="en-US" sz="2000" b="1" dirty="0"/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7" name="Picture 6" descr="Long shot of a road&#10;&#10;AI-generated content may be incorrect.">
            <a:extLst>
              <a:ext uri="{FF2B5EF4-FFF2-40B4-BE49-F238E27FC236}">
                <a16:creationId xmlns:a16="http://schemas.microsoft.com/office/drawing/2014/main" id="{6FF3E4B9-8D4B-6727-1984-0B448D6EC9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76160" y="1976118"/>
            <a:ext cx="4815840" cy="321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14450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1CDA-FF3F-5D18-BCE8-CDA5DD92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84F9-4E40-6A8B-8558-FED562C0E5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046661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Transportation Research Board (TRB).</a:t>
            </a:r>
            <a:r>
              <a:rPr lang="en-US" sz="2400" dirty="0"/>
              <a:t> </a:t>
            </a:r>
            <a:r>
              <a:rPr lang="en-US" sz="2400" b="1" dirty="0"/>
              <a:t>Highway Capacity Manual, </a:t>
            </a:r>
            <a:r>
              <a:rPr lang="en-US" sz="2400" dirty="0"/>
              <a:t>Washington, DC: The National Academies Press, 2010.</a:t>
            </a:r>
            <a:endParaRPr lang="en-US" sz="24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https://www.youtube.com/watch?v=QiaXErgNzc8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15244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ABA89-9681-CD42-CAB7-240DEC2AB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390C7-7ACC-E79A-CBAF-32C53517E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889818" cy="717551"/>
          </a:xfrm>
        </p:spPr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D4C55-039E-3272-5D99-F7076F2BE74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874570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Unlike multilane highways, </a:t>
            </a:r>
            <a:r>
              <a:rPr lang="en-US" b="1" dirty="0"/>
              <a:t>two-lane highways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Vehicles must overtake using the opposing lane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Passing depends on sight distance and opposing traffic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Platoons form easily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Congestion occurs at relatively low volumes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This makes the analysis unique compared to freeways or multilane highways.</a:t>
            </a:r>
          </a:p>
        </p:txBody>
      </p:sp>
    </p:spTree>
    <p:extLst>
      <p:ext uri="{BB962C8B-B14F-4D97-AF65-F5344CB8AC3E}">
        <p14:creationId xmlns:p14="http://schemas.microsoft.com/office/powerpoint/2010/main" val="26865373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E7500-E3E4-4115-0F52-67CF876F2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E9D2E-596C-6F58-767C-FCCA0CDF5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889818" cy="717551"/>
          </a:xfrm>
        </p:spPr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8DBE6-A91F-C596-0DD9-EF94EDBFC5F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874570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Two-lane highways serve: 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Intercity mobility corridors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Rural collectors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Agricultural and resource routes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Remote access roads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Demand can range from very low </a:t>
            </a:r>
            <a:r>
              <a:rPr lang="en-US" sz="2400" b="1" dirty="0"/>
              <a:t>(&lt;100 </a:t>
            </a:r>
            <a:r>
              <a:rPr lang="en-US" sz="2400" b="1" dirty="0" err="1"/>
              <a:t>veh</a:t>
            </a:r>
            <a:r>
              <a:rPr lang="en-US" sz="2400" b="1" dirty="0"/>
              <a:t>/day</a:t>
            </a:r>
            <a:r>
              <a:rPr lang="en-US" sz="2400" dirty="0"/>
              <a:t>) to heavy commuter volumes.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Free flow speed generally ranges from </a:t>
            </a:r>
            <a:r>
              <a:rPr lang="en-US" sz="2400" b="1" dirty="0"/>
              <a:t>45-65 mi/</a:t>
            </a:r>
            <a:r>
              <a:rPr lang="en-US" sz="2400" b="1" dirty="0" err="1"/>
              <a:t>hr</a:t>
            </a:r>
            <a:endParaRPr lang="en-US" sz="2400" b="1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  <p:pic>
        <p:nvPicPr>
          <p:cNvPr id="1026" name="Picture 2" descr="desert road leading into the distance - two lane highway stock pictures, royalty-free photos &amp; images">
            <a:extLst>
              <a:ext uri="{FF2B5EF4-FFF2-40B4-BE49-F238E27FC236}">
                <a16:creationId xmlns:a16="http://schemas.microsoft.com/office/drawing/2014/main" id="{8F6FE9BD-F917-F7E8-D583-8DAD01073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451" y="1160780"/>
            <a:ext cx="4491990" cy="299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0258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ECD76-1177-F6C7-E7C8-18C92B7C8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5BBB4-C108-C30D-E2CA-97CD2DD99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889818" cy="717551"/>
          </a:xfrm>
        </p:spPr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B806-78D2-D6F8-CE81-0834B749FAE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386842"/>
            <a:ext cx="874570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HCM defines three facility classes: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Class I</a:t>
            </a:r>
            <a:r>
              <a:rPr lang="en-US" sz="2400" dirty="0"/>
              <a:t>: High-speed expectation, mobility routes</a:t>
            </a:r>
          </a:p>
          <a:p>
            <a:pPr lvl="1"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Major intercity highways, commuter routes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Class II</a:t>
            </a:r>
            <a:r>
              <a:rPr lang="en-US" sz="2400" dirty="0"/>
              <a:t>: Lower speed expectation, scenic/access routes</a:t>
            </a:r>
          </a:p>
          <a:p>
            <a:pPr lvl="1"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Scenic roads, rugged terrain roads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Class III</a:t>
            </a:r>
            <a:r>
              <a:rPr lang="en-US" sz="2400" dirty="0"/>
              <a:t>: Developed areas (main street), low speed, restricted passing</a:t>
            </a:r>
          </a:p>
          <a:p>
            <a:pPr lvl="1"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Small towns, developed rural communities</a:t>
            </a:r>
          </a:p>
          <a:p>
            <a:pPr>
              <a:spcBef>
                <a:spcPts val="18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These affect </a:t>
            </a:r>
            <a:r>
              <a:rPr lang="en-US" b="1" dirty="0"/>
              <a:t>LOS criteria.</a:t>
            </a:r>
          </a:p>
        </p:txBody>
      </p:sp>
    </p:spTree>
    <p:extLst>
      <p:ext uri="{BB962C8B-B14F-4D97-AF65-F5344CB8AC3E}">
        <p14:creationId xmlns:p14="http://schemas.microsoft.com/office/powerpoint/2010/main" val="58848698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2BF8B-BB56-76F6-0730-1C48B429D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6916899" cy="717551"/>
          </a:xfrm>
        </p:spPr>
        <p:txBody>
          <a:bodyPr/>
          <a:lstStyle/>
          <a:p>
            <a:r>
              <a:rPr lang="en-US" dirty="0"/>
              <a:t>Passing Sight Distance (PSD):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DCD76-D0C1-794D-92E4-0F414089AD9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7523" y="1258728"/>
            <a:ext cx="7043277" cy="50595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Importance of Passing: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Passing is critical because: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Slow</a:t>
            </a:r>
            <a:r>
              <a:rPr lang="en-US" dirty="0"/>
              <a:t> vehicles create platoons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Passing improves </a:t>
            </a:r>
            <a:r>
              <a:rPr lang="en-US" b="1" dirty="0"/>
              <a:t>travel speed </a:t>
            </a:r>
            <a:r>
              <a:rPr lang="en-US" dirty="0"/>
              <a:t>and reduces delay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Limited passing increases driver </a:t>
            </a:r>
            <a:r>
              <a:rPr lang="en-US" b="1" dirty="0"/>
              <a:t>frustration</a:t>
            </a:r>
          </a:p>
          <a:p>
            <a:pPr lvl="1"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b="1" dirty="0"/>
              <a:t>Unsafe</a:t>
            </a:r>
            <a:r>
              <a:rPr lang="en-US" dirty="0"/>
              <a:t> passing increases crash risk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Passing sight distance </a:t>
            </a:r>
            <a:r>
              <a:rPr lang="en-US" dirty="0"/>
              <a:t>is the </a:t>
            </a:r>
            <a:r>
              <a:rPr lang="en-US" b="1" dirty="0"/>
              <a:t>minimum</a:t>
            </a:r>
            <a:r>
              <a:rPr lang="en-US" dirty="0"/>
              <a:t> distance needed to safely:</a:t>
            </a:r>
            <a:endParaRPr lang="en-US" b="1" dirty="0"/>
          </a:p>
        </p:txBody>
      </p:sp>
      <p:pic>
        <p:nvPicPr>
          <p:cNvPr id="2050" name="Picture 2" descr="Wet road winds through the woods. Two lane highway stock images, royalty-free photos and pictures">
            <a:extLst>
              <a:ext uri="{FF2B5EF4-FFF2-40B4-BE49-F238E27FC236}">
                <a16:creationId xmlns:a16="http://schemas.microsoft.com/office/drawing/2014/main" id="{91B8D315-FB29-59A0-FB86-4F37D6B4B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34" y="1874839"/>
            <a:ext cx="5077266" cy="295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98257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91BC5-97FF-0A9D-6155-3CEE3D392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106085" cy="717551"/>
          </a:xfrm>
        </p:spPr>
        <p:txBody>
          <a:bodyPr/>
          <a:lstStyle/>
          <a:p>
            <a:r>
              <a:rPr lang="en-US" dirty="0"/>
              <a:t>Passing Sight Distance (PSD):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1C73A-D157-C168-63D4-31775EE5E8C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449904"/>
            <a:ext cx="8012428" cy="5059521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Passing sight distance is the minimum distance needed to safely: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Start passing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Complete passing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Return to the lane before the conflict</a:t>
            </a:r>
          </a:p>
          <a:p>
            <a:pPr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Ø"/>
            </a:pPr>
            <a:r>
              <a:rPr lang="en-US" dirty="0"/>
              <a:t>Where PSD is insufficient: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Pavement markings and signs prohibit passing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Percentage of roadway marked as no-passing significantly affects LOS</a:t>
            </a:r>
          </a:p>
          <a:p>
            <a:pPr lvl="2">
              <a:spcBef>
                <a:spcPts val="1200"/>
              </a:spcBef>
              <a:buClr>
                <a:srgbClr val="890F00"/>
              </a:buClr>
              <a:buFont typeface="Wingdings" panose="05000000000000000000" pitchFamily="2" charset="2"/>
              <a:buChar char="§"/>
            </a:pPr>
            <a:r>
              <a:rPr lang="en-US" dirty="0"/>
              <a:t>Higher no-passing zones → higher platooning and lower speeds</a:t>
            </a:r>
          </a:p>
          <a:p>
            <a:pPr>
              <a:buClr>
                <a:srgbClr val="890F00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4098" name="Picture 2" descr="A vehicle overtakes near a dangerous curve. There are road signs on the side of the road indicating a dangerous curve. Romania, Severin. May, 22, 2021 overtaking stock pictures, royalty-free photos &amp; images">
            <a:extLst>
              <a:ext uri="{FF2B5EF4-FFF2-40B4-BE49-F238E27FC236}">
                <a16:creationId xmlns:a16="http://schemas.microsoft.com/office/drawing/2014/main" id="{2014570D-3312-69CF-2F3D-702BC5A5D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980" y="2013585"/>
            <a:ext cx="4561020" cy="30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03445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9862C33-5839-4E75-8EB5-0AE08472167B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1840</Words>
  <Application>Microsoft Office PowerPoint</Application>
  <PresentationFormat>Widescreen</PresentationFormat>
  <Paragraphs>299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Times New Roman</vt:lpstr>
      <vt:lpstr>Wingdings</vt:lpstr>
      <vt:lpstr>21_BasicWhite</vt:lpstr>
      <vt:lpstr>Traffic Engineering</vt:lpstr>
      <vt:lpstr>Learning objectives</vt:lpstr>
      <vt:lpstr>Lecture outline</vt:lpstr>
      <vt:lpstr>Introduction </vt:lpstr>
      <vt:lpstr>Introduction </vt:lpstr>
      <vt:lpstr>Introduction </vt:lpstr>
      <vt:lpstr>Introduction </vt:lpstr>
      <vt:lpstr>Passing Sight Distance (PSD):</vt:lpstr>
      <vt:lpstr>Passing Sight Distance (PSD): </vt:lpstr>
      <vt:lpstr>Passing Sight Distance (PSD): </vt:lpstr>
      <vt:lpstr>Capacity Analysis-Two-Lane Highway</vt:lpstr>
      <vt:lpstr>Capacity -Two-Lane Highway</vt:lpstr>
      <vt:lpstr>LOS Concept- Two-Lane Highway</vt:lpstr>
      <vt:lpstr>Measures of Effectiveness (MOEs)</vt:lpstr>
      <vt:lpstr>Measures of Effectiveness (MOEs)</vt:lpstr>
      <vt:lpstr>Measures of Effectiveness (MOEs)</vt:lpstr>
      <vt:lpstr>Measures of Effectiveness (MOEs)</vt:lpstr>
      <vt:lpstr>LOS Criteria</vt:lpstr>
      <vt:lpstr>LOS Criteria</vt:lpstr>
      <vt:lpstr>Free-Flow Speed Determination</vt:lpstr>
      <vt:lpstr>Free-Flow Speed Determination</vt:lpstr>
      <vt:lpstr>Free-Flow Speed Determination</vt:lpstr>
      <vt:lpstr>Free-Flow Speed Determination</vt:lpstr>
      <vt:lpstr>Free-Flow Speed Determination</vt:lpstr>
      <vt:lpstr>Free-Flow Speed Determination</vt:lpstr>
      <vt:lpstr>Free-Flow Speed Determination</vt:lpstr>
      <vt:lpstr>Free-Flow Speed Determination</vt:lpstr>
      <vt:lpstr>Free-Flow Speed Determination</vt:lpstr>
      <vt:lpstr>Demand Flow Rate Determination</vt:lpstr>
      <vt:lpstr>Demand Flow Rate Determination</vt:lpstr>
      <vt:lpstr>Example-3</vt:lpstr>
      <vt:lpstr>Example-3</vt:lpstr>
      <vt:lpstr>Example-3</vt:lpstr>
      <vt:lpstr>Example-3</vt:lpstr>
      <vt:lpstr>Example-3</vt:lpstr>
      <vt:lpstr>Example-3</vt:lpstr>
      <vt:lpstr>Example-3</vt:lpstr>
      <vt:lpstr>Example-3</vt:lpstr>
      <vt:lpstr>Example-3</vt:lpstr>
      <vt:lpstr>Additional 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1032</cp:revision>
  <dcterms:modified xsi:type="dcterms:W3CDTF">2026-02-16T17:40:40Z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