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306" r:id="rId5"/>
    <p:sldId id="308" r:id="rId6"/>
    <p:sldId id="313" r:id="rId7"/>
    <p:sldId id="534" r:id="rId8"/>
    <p:sldId id="571" r:id="rId9"/>
    <p:sldId id="572" r:id="rId10"/>
    <p:sldId id="573" r:id="rId11"/>
    <p:sldId id="566" r:id="rId12"/>
    <p:sldId id="575" r:id="rId13"/>
    <p:sldId id="576" r:id="rId14"/>
    <p:sldId id="577" r:id="rId15"/>
    <p:sldId id="567" r:id="rId16"/>
    <p:sldId id="578" r:id="rId17"/>
    <p:sldId id="579" r:id="rId18"/>
    <p:sldId id="580" r:id="rId19"/>
    <p:sldId id="568" r:id="rId20"/>
    <p:sldId id="581" r:id="rId21"/>
    <p:sldId id="582" r:id="rId22"/>
    <p:sldId id="583" r:id="rId23"/>
    <p:sldId id="569" r:id="rId24"/>
    <p:sldId id="570" r:id="rId25"/>
    <p:sldId id="586" r:id="rId26"/>
    <p:sldId id="587" r:id="rId27"/>
    <p:sldId id="584" r:id="rId28"/>
    <p:sldId id="574" r:id="rId29"/>
    <p:sldId id="585" r:id="rId30"/>
    <p:sldId id="309" r:id="rId31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0F00"/>
    <a:srgbClr val="00518E"/>
    <a:srgbClr val="B51600"/>
    <a:srgbClr val="B43519"/>
    <a:srgbClr val="005EA4"/>
    <a:srgbClr val="EE230C"/>
    <a:srgbClr val="F26211"/>
    <a:srgbClr val="F78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multi-storey-car-park-parking-1271917/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pc.org/wp-content/uploads/2010/02/HTD_5.pdf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parking-only-sign-png/download/31087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Lecture 4.4: Traffic Signal Design Phasing and Timing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3FF6A-7172-33FE-5AB5-A2E824B82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8B878-CAE7-EC7F-1FEF-6F71D2921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750047" cy="717551"/>
          </a:xfrm>
        </p:spPr>
        <p:txBody>
          <a:bodyPr/>
          <a:lstStyle/>
          <a:p>
            <a:r>
              <a:rPr lang="en-US" sz="2800" dirty="0"/>
              <a:t>Types of Parking Facilities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90ADD9-09F6-659F-E30B-2D2423288C1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114425"/>
            <a:ext cx="7426324" cy="5410200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Off-Street Parking </a:t>
            </a:r>
            <a:r>
              <a:rPr lang="en-US" sz="2000" dirty="0"/>
              <a:t>Facilities include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Surface</a:t>
            </a:r>
            <a:r>
              <a:rPr lang="en-US" sz="2000" dirty="0"/>
              <a:t> parking lots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Parking </a:t>
            </a:r>
            <a:r>
              <a:rPr lang="en-US" sz="2000" b="1" dirty="0"/>
              <a:t>garages</a:t>
            </a:r>
            <a:r>
              <a:rPr lang="en-US" sz="2000" dirty="0"/>
              <a:t> (multi-level)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Can be </a:t>
            </a:r>
            <a:r>
              <a:rPr lang="en-US" sz="2000" b="1" dirty="0"/>
              <a:t>private</a:t>
            </a:r>
            <a:r>
              <a:rPr lang="en-US" sz="2000" dirty="0"/>
              <a:t> (shopping malls, offices) or </a:t>
            </a:r>
            <a:r>
              <a:rPr lang="en-US" sz="2000" b="1" dirty="0"/>
              <a:t>publicly</a:t>
            </a:r>
            <a:r>
              <a:rPr lang="en-US" sz="2000" dirty="0"/>
              <a:t> owned (municipal parking lots)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Off-street parking reduces curbside congestion but </a:t>
            </a:r>
            <a:r>
              <a:rPr lang="en-US" sz="2000" b="1" dirty="0"/>
              <a:t>requires significant land</a:t>
            </a:r>
            <a:r>
              <a:rPr lang="en-US" sz="2000" dirty="0"/>
              <a:t> or </a:t>
            </a:r>
            <a:r>
              <a:rPr lang="en-US" sz="2000" b="1" dirty="0"/>
              <a:t>investment</a:t>
            </a:r>
            <a:r>
              <a:rPr lang="en-US" sz="2000" dirty="0"/>
              <a:t>.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1200" dirty="0"/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Two major types of garages include: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Self-parking garages</a:t>
            </a:r>
          </a:p>
          <a:p>
            <a:pPr lvl="5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Drivers park their own vehicles</a:t>
            </a:r>
          </a:p>
          <a:p>
            <a:pPr lvl="5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Requires clear layout and guidance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Attendant-parking garages</a:t>
            </a:r>
          </a:p>
          <a:p>
            <a:pPr lvl="5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Staff park the vehicles for users</a:t>
            </a:r>
          </a:p>
          <a:p>
            <a:pPr lvl="5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More efficient space use but higher operational cost</a:t>
            </a:r>
          </a:p>
        </p:txBody>
      </p:sp>
      <p:pic>
        <p:nvPicPr>
          <p:cNvPr id="5" name="Picture 4" descr="A parking garage with cars parked&#10;&#10;AI-generated content may be incorrect.">
            <a:extLst>
              <a:ext uri="{FF2B5EF4-FFF2-40B4-BE49-F238E27FC236}">
                <a16:creationId xmlns:a16="http://schemas.microsoft.com/office/drawing/2014/main" id="{50C08936-2A8E-6150-E7F4-82D458D7C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93051" y="1690688"/>
            <a:ext cx="4298949" cy="322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4835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3E1C5-7BAA-C993-0946-1BC95A6BE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46B8E-3A96-D06A-DB35-A4B9C6A69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1" y="333375"/>
            <a:ext cx="6750047" cy="717551"/>
          </a:xfrm>
        </p:spPr>
        <p:txBody>
          <a:bodyPr/>
          <a:lstStyle/>
          <a:p>
            <a:r>
              <a:rPr lang="en-US" sz="2800" dirty="0"/>
              <a:t>Types of Parking Facilities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809CD-7A9C-7052-7385-7A90B49DC32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1" y="1114425"/>
            <a:ext cx="8874123" cy="5410200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2000" dirty="0"/>
              <a:t>Comparison of </a:t>
            </a:r>
            <a:r>
              <a:rPr lang="en-US" sz="2000" b="1" dirty="0"/>
              <a:t>On-Street vs Off-Street Parking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On-street</a:t>
            </a:r>
            <a:r>
              <a:rPr lang="en-US" sz="2000" dirty="0"/>
              <a:t> parking: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Convenient access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Reduces roadway capacity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More conflicts with pedestrians and cyclists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Off-street</a:t>
            </a:r>
            <a:r>
              <a:rPr lang="en-US" sz="2000" dirty="0"/>
              <a:t> parking: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Higher capacity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Less interference with traffic flow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Requires construction cost and land availability</a:t>
            </a:r>
          </a:p>
        </p:txBody>
      </p:sp>
    </p:spTree>
    <p:extLst>
      <p:ext uri="{BB962C8B-B14F-4D97-AF65-F5344CB8AC3E}">
        <p14:creationId xmlns:p14="http://schemas.microsoft.com/office/powerpoint/2010/main" val="84326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8C3C3-7A45-35A5-4E18-4F964C1D8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40598" cy="717551"/>
          </a:xfrm>
        </p:spPr>
        <p:txBody>
          <a:bodyPr/>
          <a:lstStyle/>
          <a:p>
            <a:r>
              <a:rPr lang="en-US" sz="2800" dirty="0"/>
              <a:t>Key Parking Study Definitions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155CBE-A310-8ACB-64B1-91D37AB86A3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8728"/>
            <a:ext cx="9092381" cy="5059521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dirty="0"/>
              <a:t>To conduct parking studies, traffic engineers use several standard terms, including:</a:t>
            </a:r>
          </a:p>
          <a:p>
            <a:pPr lvl="1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Space-Hour </a:t>
            </a:r>
            <a:r>
              <a:rPr lang="en-US" sz="2000" dirty="0"/>
              <a:t>is defined as: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 use of one parking space for a period of one hour,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Space-hours are the foundation for parking demand analysis,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Example: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800" i="1" dirty="0"/>
              <a:t>If 1 car parks for 2 hours → 2 space-hours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800" i="1" dirty="0"/>
              <a:t>If 10 cars park for 1 hour each → 10 space-hours</a:t>
            </a:r>
          </a:p>
          <a:p>
            <a:pPr lvl="1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Parking Volume </a:t>
            </a:r>
            <a:r>
              <a:rPr lang="en-US" sz="2000" dirty="0"/>
              <a:t>is: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 total number of vehicles that park in a study area during a specified time period (usually one day).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Parking volume helps identify: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Total demand intensity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Daily activity levels in a parking zone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93969019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9EC78-BC8A-5A81-5C51-F54A977BF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EDC56-1CDD-FA6A-C4C5-FB9E7879A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40598" cy="717551"/>
          </a:xfrm>
        </p:spPr>
        <p:txBody>
          <a:bodyPr/>
          <a:lstStyle/>
          <a:p>
            <a:r>
              <a:rPr lang="en-US" sz="2800" dirty="0"/>
              <a:t>Key Parking Study Definitions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10A9E-AEF0-CD22-16B7-9056A96A3AB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8728"/>
            <a:ext cx="7807323" cy="5059521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Parking Accumulation </a:t>
            </a:r>
            <a:r>
              <a:rPr lang="en-US" sz="2000" dirty="0"/>
              <a:t>is: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 number of vehicles parked in a study area at a specific time,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Parking accumulation varies throughout the day and is often presented as a curve,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Accumulation is useful for identifying peak parking periods.</a:t>
            </a:r>
          </a:p>
          <a:p>
            <a:pPr lvl="1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Parking Accumulation Curve </a:t>
            </a:r>
            <a:r>
              <a:rPr lang="en-US" sz="2000" dirty="0"/>
              <a:t>shows: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Time of day on the x-axis and number of parked vehicles on the y-axis,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Indicates peak accumulation time,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Duration of high-demand periods,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Variation patterns across the 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B744AA-5576-F867-BF80-9E49CF7346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80" t="267" r="2266" b="7873"/>
          <a:stretch/>
        </p:blipFill>
        <p:spPr>
          <a:xfrm>
            <a:off x="8821042" y="1419225"/>
            <a:ext cx="3370958" cy="3000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C105F2-9175-C369-D1F3-BCC3CE8285F9}"/>
              </a:ext>
            </a:extLst>
          </p:cNvPr>
          <p:cNvSpPr txBox="1"/>
          <p:nvPr/>
        </p:nvSpPr>
        <p:spPr>
          <a:xfrm>
            <a:off x="8971419" y="4646842"/>
            <a:ext cx="3143489" cy="2272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Traffic and Highway Engineering, 4</a:t>
            </a:r>
            <a:r>
              <a:rPr kumimoji="0" lang="en-US" sz="9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</a:t>
            </a:r>
            <a:r>
              <a:rPr kumimoji="0" lang="en-US" sz="9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Edition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12294C-04B3-7220-5BAC-BC4B3509E0A3}"/>
              </a:ext>
            </a:extLst>
          </p:cNvPr>
          <p:cNvSpPr txBox="1"/>
          <p:nvPr/>
        </p:nvSpPr>
        <p:spPr>
          <a:xfrm>
            <a:off x="9596516" y="4419600"/>
            <a:ext cx="1816203" cy="2272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Parking accumulation curve</a:t>
            </a:r>
          </a:p>
        </p:txBody>
      </p:sp>
    </p:spTree>
    <p:extLst>
      <p:ext uri="{BB962C8B-B14F-4D97-AF65-F5344CB8AC3E}">
        <p14:creationId xmlns:p14="http://schemas.microsoft.com/office/powerpoint/2010/main" val="192721677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29C2-59B2-AD58-4897-794AF3F69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1CF88-4CE5-2538-4FF1-FF8A594DB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40598" cy="717551"/>
          </a:xfrm>
        </p:spPr>
        <p:txBody>
          <a:bodyPr/>
          <a:lstStyle/>
          <a:p>
            <a:r>
              <a:rPr lang="en-US" sz="2800" dirty="0"/>
              <a:t>Key Parking Study Definitions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0C960-8CE2-F082-BBAA-1BA1721F8CE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8728"/>
            <a:ext cx="8550273" cy="5059521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Parking</a:t>
            </a:r>
            <a:r>
              <a:rPr lang="en-US" sz="2000" dirty="0"/>
              <a:t> </a:t>
            </a:r>
            <a:r>
              <a:rPr lang="en-US" sz="2000" b="1" dirty="0"/>
              <a:t>load </a:t>
            </a:r>
            <a:r>
              <a:rPr lang="en-US" sz="2000" dirty="0"/>
              <a:t>is: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 </a:t>
            </a:r>
            <a:r>
              <a:rPr lang="en-US" sz="2000" b="1" dirty="0"/>
              <a:t>area under </a:t>
            </a:r>
            <a:r>
              <a:rPr lang="en-US" sz="2000" dirty="0"/>
              <a:t>the parking accumulation curve between two times,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It represents </a:t>
            </a:r>
            <a:r>
              <a:rPr lang="en-US" sz="2000" b="1" dirty="0"/>
              <a:t>total space-hours </a:t>
            </a:r>
            <a:r>
              <a:rPr lang="en-US" sz="2000" dirty="0"/>
              <a:t>used during that time interval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Parking load is a strong measure of total demand.</a:t>
            </a:r>
          </a:p>
          <a:p>
            <a:pPr lvl="1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Parking</a:t>
            </a:r>
            <a:r>
              <a:rPr lang="en-US" sz="2000" dirty="0"/>
              <a:t> </a:t>
            </a:r>
            <a:r>
              <a:rPr lang="en-US" sz="2000" b="1" dirty="0"/>
              <a:t>Duration</a:t>
            </a:r>
            <a:r>
              <a:rPr lang="en-US" sz="2000" dirty="0"/>
              <a:t> is: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 </a:t>
            </a:r>
            <a:r>
              <a:rPr lang="en-US" sz="2000" b="1" dirty="0"/>
              <a:t>length of time </a:t>
            </a:r>
            <a:r>
              <a:rPr lang="en-US" sz="2000" dirty="0"/>
              <a:t>a vehicle remains parked in a parking bay,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Long durations reduce turnover and reduce parking availability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Average duration indicates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How frequently spaces become available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Whether demand is short-term or long-term</a:t>
            </a:r>
          </a:p>
        </p:txBody>
      </p:sp>
    </p:spTree>
    <p:extLst>
      <p:ext uri="{BB962C8B-B14F-4D97-AF65-F5344CB8AC3E}">
        <p14:creationId xmlns:p14="http://schemas.microsoft.com/office/powerpoint/2010/main" val="15345163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C8A43-6452-A6EC-86B8-4DF7A37D5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F95DE-75F7-9E77-C640-1694CDB9E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40598" cy="717551"/>
          </a:xfrm>
        </p:spPr>
        <p:txBody>
          <a:bodyPr/>
          <a:lstStyle/>
          <a:p>
            <a:r>
              <a:rPr lang="en-US" sz="2800" dirty="0"/>
              <a:t>Key Parking Study Definitions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0AF9FE-3A1E-DD1B-EBBA-76D9BECD5FD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8728"/>
            <a:ext cx="8550273" cy="5059521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Parking</a:t>
            </a:r>
            <a:r>
              <a:rPr lang="en-US" sz="2000" dirty="0"/>
              <a:t> </a:t>
            </a:r>
            <a:r>
              <a:rPr lang="en-US" sz="2000" b="1" dirty="0"/>
              <a:t>Turnover</a:t>
            </a:r>
            <a:r>
              <a:rPr lang="en-US" sz="2000" dirty="0"/>
              <a:t> is: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 rate of use of a parking space,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A higher turnover means: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Parking spaces are used more frequently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Demand is more short-term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DA4AED-04E4-933B-EFC7-AC674B3C4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264" y="2040219"/>
            <a:ext cx="3961530" cy="1112556"/>
          </a:xfrm>
          <a:prstGeom prst="rect">
            <a:avLst/>
          </a:prstGeom>
        </p:spPr>
      </p:pic>
      <p:pic>
        <p:nvPicPr>
          <p:cNvPr id="4098" name="Picture 2" descr="yellow coupe on parking lot at daytime">
            <a:extLst>
              <a:ext uri="{FF2B5EF4-FFF2-40B4-BE49-F238E27FC236}">
                <a16:creationId xmlns:a16="http://schemas.microsoft.com/office/drawing/2014/main" id="{91CF4CB6-8428-6184-CDA1-7B05AEE54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564" y="419100"/>
            <a:ext cx="4091653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66108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7AA06-2FD8-6E13-EE19-E569703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59647" cy="717551"/>
          </a:xfrm>
        </p:spPr>
        <p:txBody>
          <a:bodyPr/>
          <a:lstStyle/>
          <a:p>
            <a:r>
              <a:rPr lang="en-US" sz="2800" dirty="0"/>
              <a:t>Methodology of Parking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2BAF4-223C-B252-6510-600A398EDB0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7302"/>
            <a:ext cx="9174929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A comprehensive parking study includes the following major steps: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Inventory of existing parking facilities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Collection of parking data (accumulation, turnover, duration)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Identification of parking generators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Collection of information on parking demand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Additional information may include: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Financial issues (willingness to pay)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Legal and administrative regulations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2259718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94077-FC01-D122-3720-5E42BDB08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75DA6-B3EA-795C-AEE1-E605119EC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59647" cy="717551"/>
          </a:xfrm>
        </p:spPr>
        <p:txBody>
          <a:bodyPr/>
          <a:lstStyle/>
          <a:p>
            <a:r>
              <a:rPr lang="en-US" sz="2800" dirty="0"/>
              <a:t>Methodology of Parking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AB8E-4A64-0606-69A5-ECE412B7F5B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7302"/>
            <a:ext cx="9174929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 Inventory of </a:t>
            </a:r>
            <a:r>
              <a:rPr lang="en-US" sz="2000" b="1" dirty="0"/>
              <a:t>Existing Parking </a:t>
            </a:r>
            <a:r>
              <a:rPr lang="en-US" sz="2000" dirty="0"/>
              <a:t>facilities includes: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Type and number of spaces at each facility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Times of operation and parking duration limits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Ownership type (public or private)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Parking fees and collection method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Restrictions (loading zones, bus stops, taxi ranks)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Accessibility to the public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Permanency of facility (temporary or permanent)</a:t>
            </a:r>
            <a:endParaRPr lang="en-US" sz="1600" dirty="0"/>
          </a:p>
        </p:txBody>
      </p:sp>
      <p:pic>
        <p:nvPicPr>
          <p:cNvPr id="8194" name="Picture 2" descr="Free parking A parking sign indicating free access free parking stock pictures, royalty-free photos &amp; images">
            <a:extLst>
              <a:ext uri="{FF2B5EF4-FFF2-40B4-BE49-F238E27FC236}">
                <a16:creationId xmlns:a16="http://schemas.microsoft.com/office/drawing/2014/main" id="{8755772D-0E9B-E25B-A226-A6D23B44C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75" y="0"/>
            <a:ext cx="3857625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68057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0160C-22DB-39BE-F729-C398C2254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CA76D-E9A5-1B59-8E19-5C1D94146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234949"/>
            <a:ext cx="7359647" cy="717551"/>
          </a:xfrm>
        </p:spPr>
        <p:txBody>
          <a:bodyPr/>
          <a:lstStyle/>
          <a:p>
            <a:r>
              <a:rPr lang="en-US" sz="2800" dirty="0"/>
              <a:t>Methodology of Parking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BF0AC1-A0F5-3423-F038-C6BE4283D97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952500"/>
            <a:ext cx="7969247" cy="5364323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Parking accumulation data</a:t>
            </a:r>
            <a:r>
              <a:rPr lang="en-US" sz="2000" dirty="0"/>
              <a:t> is obtained by:</a:t>
            </a:r>
          </a:p>
          <a:p>
            <a:pPr lvl="2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Checking the number of parked vehicles at regular time intervals</a:t>
            </a:r>
          </a:p>
          <a:p>
            <a:pPr lvl="2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Common intervals at </a:t>
            </a:r>
            <a:r>
              <a:rPr lang="en-US" sz="2000" b="1" dirty="0"/>
              <a:t>every 1 or 2 hours</a:t>
            </a:r>
          </a:p>
          <a:p>
            <a:pPr lvl="2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Typical study period from </a:t>
            </a:r>
            <a:r>
              <a:rPr lang="en-US" sz="2000" b="1" dirty="0"/>
              <a:t>6:00 AM to 12:00 </a:t>
            </a:r>
            <a:r>
              <a:rPr lang="en-US" sz="2000" dirty="0"/>
              <a:t>midnight</a:t>
            </a:r>
          </a:p>
          <a:p>
            <a:pPr lvl="2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 selected time range depends on </a:t>
            </a:r>
            <a:r>
              <a:rPr lang="en-US" sz="2000" b="1" dirty="0"/>
              <a:t>land use </a:t>
            </a:r>
            <a:r>
              <a:rPr lang="en-US" sz="2000" dirty="0"/>
              <a:t>activity patterns, for instance</a:t>
            </a:r>
          </a:p>
          <a:p>
            <a:pPr lvl="5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Retail zones </a:t>
            </a:r>
            <a:r>
              <a:rPr lang="en-US" sz="2000" dirty="0"/>
              <a:t>may require monitoring until </a:t>
            </a:r>
            <a:r>
              <a:rPr lang="en-US" sz="2000" b="1" dirty="0"/>
              <a:t>9:30 PM</a:t>
            </a:r>
          </a:p>
          <a:p>
            <a:pPr lvl="5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Truck</a:t>
            </a:r>
            <a:r>
              <a:rPr lang="en-US" sz="2000" dirty="0"/>
              <a:t> </a:t>
            </a:r>
            <a:r>
              <a:rPr lang="en-US" sz="2000" b="1" dirty="0"/>
              <a:t>stops</a:t>
            </a:r>
            <a:r>
              <a:rPr lang="en-US" sz="2000" dirty="0"/>
              <a:t> may require monitoring around </a:t>
            </a:r>
            <a:r>
              <a:rPr lang="en-US" sz="2000" b="1" dirty="0"/>
              <a:t>midnight</a:t>
            </a:r>
          </a:p>
          <a:p>
            <a:pPr lvl="5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Residential</a:t>
            </a:r>
            <a:r>
              <a:rPr lang="en-US" sz="2000" dirty="0"/>
              <a:t> </a:t>
            </a:r>
            <a:r>
              <a:rPr lang="en-US" sz="2000" b="1" dirty="0"/>
              <a:t>areas</a:t>
            </a:r>
            <a:r>
              <a:rPr lang="en-US" sz="2000" dirty="0"/>
              <a:t> may require evening and </a:t>
            </a:r>
            <a:r>
              <a:rPr lang="en-US" sz="2000" b="1" dirty="0"/>
              <a:t>overnight </a:t>
            </a:r>
            <a:r>
              <a:rPr lang="en-US" sz="2000" dirty="0"/>
              <a:t>observations</a:t>
            </a:r>
          </a:p>
          <a:p>
            <a:pPr marL="914400" lvl="5" indent="-285750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100" dirty="0"/>
              <a:t>This ensures </a:t>
            </a:r>
            <a:r>
              <a:rPr lang="en-US" sz="2100" b="1" dirty="0"/>
              <a:t>peak demand </a:t>
            </a:r>
            <a:r>
              <a:rPr lang="en-US" sz="2100" dirty="0"/>
              <a:t>is </a:t>
            </a:r>
            <a:r>
              <a:rPr lang="en-US" sz="2100" b="1" dirty="0"/>
              <a:t>not</a:t>
            </a:r>
            <a:r>
              <a:rPr lang="en-US" sz="2100" dirty="0"/>
              <a:t> </a:t>
            </a:r>
            <a:r>
              <a:rPr lang="en-US" sz="2100" b="1" dirty="0"/>
              <a:t>missed</a:t>
            </a:r>
            <a:r>
              <a:rPr lang="en-US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226805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62B2-61B6-4F60-B03E-583BF1A3A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F2546-D34B-FBCA-66F5-BEA6EB39A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234949"/>
            <a:ext cx="7359647" cy="717551"/>
          </a:xfrm>
        </p:spPr>
        <p:txBody>
          <a:bodyPr/>
          <a:lstStyle/>
          <a:p>
            <a:r>
              <a:rPr lang="en-US" sz="2800" dirty="0"/>
              <a:t>Methodology of Parking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9132B7-BE18-38CA-952A-2118ED473B3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952500"/>
            <a:ext cx="7969247" cy="536432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Parking Turnover </a:t>
            </a:r>
            <a:r>
              <a:rPr lang="en-US" sz="2000" dirty="0"/>
              <a:t>and </a:t>
            </a:r>
            <a:r>
              <a:rPr lang="en-US" sz="2000" b="1" dirty="0"/>
              <a:t>Duration</a:t>
            </a:r>
            <a:r>
              <a:rPr lang="en-US" sz="2000" dirty="0"/>
              <a:t> are measured by: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Selecting a sample of parking spaces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Recording license plates at fixed time intervals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Example:</a:t>
            </a:r>
          </a:p>
          <a:p>
            <a:pPr lvl="5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If parking limit is 1 hour → check every 20 minutes</a:t>
            </a:r>
          </a:p>
          <a:p>
            <a:pPr lvl="5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If the parking limit is 2 hours → check every 30 minutes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In a </a:t>
            </a:r>
            <a:r>
              <a:rPr lang="en-US" sz="2000" b="1" dirty="0"/>
              <a:t>License Plate Survey</a:t>
            </a:r>
            <a:r>
              <a:rPr lang="en-US" sz="2000" dirty="0"/>
              <a:t>: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Each parking bay is observed at regular intervals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Changes in plate numbers indicate vehicle replacement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Duration is estimated based on how long a plate remains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This method provides accurate data but is labor-intensive</a:t>
            </a:r>
          </a:p>
          <a:p>
            <a:pPr lvl="5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4249395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At the end of this lecture, students should be able to:</a:t>
            </a:r>
          </a:p>
          <a:p>
            <a:r>
              <a:rPr lang="en-US" sz="1800" dirty="0"/>
              <a:t>Explain why parking studies are important in traffic engineering</a:t>
            </a:r>
          </a:p>
          <a:p>
            <a:r>
              <a:rPr lang="en-US" sz="1800" dirty="0"/>
              <a:t>Define key parking study terms (volume, accumulation, load, turnover, etc.)</a:t>
            </a:r>
          </a:p>
          <a:p>
            <a:r>
              <a:rPr lang="en-US" sz="1800" dirty="0"/>
              <a:t>Analyze parking data using space-hour concepts</a:t>
            </a:r>
          </a:p>
          <a:p>
            <a:r>
              <a:rPr lang="en-US" sz="1800" dirty="0"/>
              <a:t>Apply demand and supply equations for parking analysis</a:t>
            </a:r>
          </a:p>
          <a:p>
            <a:r>
              <a:rPr lang="en-US" sz="1800" dirty="0"/>
              <a:t>Identify different types of parking facilities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43B56-590E-0BFA-140D-C56509734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388222" cy="717551"/>
          </a:xfrm>
        </p:spPr>
        <p:txBody>
          <a:bodyPr/>
          <a:lstStyle/>
          <a:p>
            <a:r>
              <a:rPr lang="en-US" sz="2800" dirty="0"/>
              <a:t>Identification of Parking Generators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36A7BF-9006-DD8A-0841-81CB38F940D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158242"/>
            <a:ext cx="7064372" cy="5059521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Parking generators are </a:t>
            </a:r>
            <a:r>
              <a:rPr lang="en-US" sz="2000" b="1" dirty="0"/>
              <a:t>land uses </a:t>
            </a:r>
            <a:r>
              <a:rPr lang="en-US" sz="2000" dirty="0"/>
              <a:t>that attract high parking demand,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800" i="1" dirty="0"/>
              <a:t>Shopping centers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800" i="1" dirty="0"/>
              <a:t>Business offices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800" i="1" dirty="0"/>
              <a:t>Schools and universities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800" i="1" dirty="0"/>
              <a:t>Hospitals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800" i="1" dirty="0"/>
              <a:t>Transit terminals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These generators should be mapped and linked to parking demand patterns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Parking demand data can be collected by interviewing drivers at parking facilities. Including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600" dirty="0"/>
              <a:t>Trip origin, trip purpose, destination after parking, arrival, and departure time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42BB61-0B0A-FC39-DA79-C89AB1D5C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597" y="1158242"/>
            <a:ext cx="4511403" cy="39376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0C4F37-468C-1CA1-8482-E9C685A91FBA}"/>
              </a:ext>
            </a:extLst>
          </p:cNvPr>
          <p:cNvSpPr txBox="1"/>
          <p:nvPr/>
        </p:nvSpPr>
        <p:spPr>
          <a:xfrm>
            <a:off x="7680597" y="5185899"/>
            <a:ext cx="4625702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000" dirty="0">
                <a:hlinkClick r:id="rId3"/>
              </a:rPr>
              <a:t>https://www.mapc.org/wp-content/uploads/2010/02/HTD_5.pdf</a:t>
            </a:r>
            <a:endParaRPr lang="en-US" sz="1000" dirty="0"/>
          </a:p>
          <a:p>
            <a:pPr defTabSz="2438338">
              <a:spcBef>
                <a:spcPts val="0"/>
              </a:spcBef>
            </a:pPr>
            <a:endParaRPr kumimoji="0" lang="en-US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93311353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745BC-98F5-255F-483E-6C6746AC6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228077"/>
            <a:ext cx="4889500" cy="717551"/>
          </a:xfrm>
        </p:spPr>
        <p:txBody>
          <a:bodyPr/>
          <a:lstStyle/>
          <a:p>
            <a:r>
              <a:rPr lang="en-US" sz="2800" dirty="0"/>
              <a:t>Parking Data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D97F58-8DD1-A1E2-2509-0649ACD8522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69928" y="710567"/>
            <a:ext cx="9174928" cy="505952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Parking data analysis involves: 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Summarizing collected data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Coding and interpreting information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Generating indicators for decision-making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7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Key outputs include: 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Number and duration of legally parked vehicles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Number and duration of illegally parked vehicles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Parking space-hour demand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Parking supply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Parking demand in space-hours is computed as: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7D9F00-55FA-F504-D21E-56B2B39258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596" b="63923"/>
          <a:stretch/>
        </p:blipFill>
        <p:spPr>
          <a:xfrm>
            <a:off x="2600325" y="5120665"/>
            <a:ext cx="1740702" cy="1000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CB8A68-E534-C459-B187-F9189A5B2E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424" r="6502"/>
          <a:stretch/>
        </p:blipFill>
        <p:spPr>
          <a:xfrm>
            <a:off x="4928102" y="4878183"/>
            <a:ext cx="4916754" cy="159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91104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65BBE-5943-3B0D-699D-C0EE03351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7028C-82C6-BD3D-0617-217E8E507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228077"/>
            <a:ext cx="4889500" cy="717551"/>
          </a:xfrm>
        </p:spPr>
        <p:txBody>
          <a:bodyPr/>
          <a:lstStyle/>
          <a:p>
            <a:r>
              <a:rPr lang="en-US" sz="2800" dirty="0"/>
              <a:t>Parking Data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20254E-6B39-24E5-D9AF-2140BF74355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69928" y="710567"/>
            <a:ext cx="9174928" cy="555688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Space-Hours of Parking Supply </a:t>
            </a:r>
            <a:r>
              <a:rPr lang="en-US" sz="2000" dirty="0"/>
              <a:t>is computed as: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sz="20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sz="20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sz="20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sz="20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The </a:t>
            </a:r>
            <a:r>
              <a:rPr lang="en-US" sz="2000" b="1" dirty="0"/>
              <a:t>efficiency factor (f) </a:t>
            </a:r>
            <a:r>
              <a:rPr lang="en-US" sz="2000" dirty="0"/>
              <a:t>accounts for time lost due to turnover (vehicles leaving and entering spaces).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1600" dirty="0"/>
              <a:t>Efficiency varies depending on facility type: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Curb parking: 78% – 96%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Garages and lots: 75% – 92%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1600" dirty="0"/>
              <a:t>Typical average values: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0.90 for curb parking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0.80 for garages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0.85 for surface lots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F7EE9E-3489-15F4-3DE9-62C3465FC2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055" b="68800"/>
          <a:stretch/>
        </p:blipFill>
        <p:spPr>
          <a:xfrm>
            <a:off x="2088945" y="1428118"/>
            <a:ext cx="1376298" cy="7816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B855A4-7BC7-ED96-DB36-64B13DB39F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455" r="13062"/>
          <a:stretch/>
        </p:blipFill>
        <p:spPr>
          <a:xfrm>
            <a:off x="3955084" y="1178316"/>
            <a:ext cx="4281831" cy="156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12704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77F06-DB67-B702-4A4C-F8CD74D6B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348B3-FE09-82B7-84A5-7BE8FD6AA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228077"/>
            <a:ext cx="4889500" cy="717551"/>
          </a:xfrm>
        </p:spPr>
        <p:txBody>
          <a:bodyPr/>
          <a:lstStyle/>
          <a:p>
            <a:r>
              <a:rPr lang="en-US" sz="2800" dirty="0"/>
              <a:t>Parking Data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59A7D7-DC76-0E01-8C99-852C93E316E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057275"/>
            <a:ext cx="7312022" cy="50292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Interpretation of </a:t>
            </a:r>
            <a:r>
              <a:rPr lang="en-US" sz="2000" b="1" dirty="0"/>
              <a:t>Demand</a:t>
            </a:r>
            <a:r>
              <a:rPr lang="en-US" sz="2000" dirty="0"/>
              <a:t> vs </a:t>
            </a:r>
            <a:r>
              <a:rPr lang="en-US" sz="2000" b="1" dirty="0"/>
              <a:t>Supply. </a:t>
            </a:r>
            <a:r>
              <a:rPr lang="en-US" sz="2000" dirty="0"/>
              <a:t>If </a:t>
            </a:r>
          </a:p>
          <a:p>
            <a:pPr lvl="3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</a:t>
            </a:r>
            <a:r>
              <a:rPr lang="en-US" sz="2000" b="1" dirty="0"/>
              <a:t>D &gt; S  </a:t>
            </a:r>
            <a:r>
              <a:rPr lang="en-US" sz="2000" dirty="0"/>
              <a:t>=&gt;  parking shortage exists (demand exceeds supply)</a:t>
            </a:r>
          </a:p>
          <a:p>
            <a:pPr lvl="3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000" b="1" dirty="0"/>
              <a:t>D &lt; S  </a:t>
            </a:r>
            <a:r>
              <a:rPr lang="en-US" sz="2000" dirty="0"/>
              <a:t>=&gt; parking spaces are adequate or underutilized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sz="8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This comparison supports: 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parking policy decisions 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parking facility expansion planning 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pricing and regulation strategies 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23393315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F6C35-9462-F471-3B85-35C790467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750173" cy="717551"/>
          </a:xfrm>
        </p:spPr>
        <p:txBody>
          <a:bodyPr/>
          <a:lstStyle/>
          <a:p>
            <a:r>
              <a:rPr lang="en-US" sz="2800" dirty="0"/>
              <a:t>Parking Data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5C2AD9-3B8B-0FED-D0E6-9426649729B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13026" y="1139192"/>
            <a:ext cx="8807980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Practical Applications of Parking Studies: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CBD parking policies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Meter pricing decisions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Development approvals (minimum parking requirements)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Transit-oriented development planning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Urban congestion reduction strategies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Common challenges in Parking Studies: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Manual data collection labor cost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Inaccurate driver interviews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Low response rate in the postcard technique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Illegal parking is not always recorded properly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Rapid changes in land use affecting results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153669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EFF47-0A0C-B589-A511-2F4F1B19E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84711-C4FD-8FF7-81F2-2EC44D342E42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FFFBC1-1A8A-6EE3-9915-7DEDBB7E9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52" y="374380"/>
            <a:ext cx="11056347" cy="607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427252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A713F-C69B-971C-2DA4-130282EF4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E2F855-F610-2AC3-388D-BCCF5F6B210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4451" y="1257302"/>
            <a:ext cx="8807980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How does curb parking reduce street capacity and LOS?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What are the advantages of electronic parking data collection?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How can parking pricing be used to reduce congestion in CBD areas?</a:t>
            </a:r>
          </a:p>
        </p:txBody>
      </p:sp>
    </p:spTree>
    <p:extLst>
      <p:ext uri="{BB962C8B-B14F-4D97-AF65-F5344CB8AC3E}">
        <p14:creationId xmlns:p14="http://schemas.microsoft.com/office/powerpoint/2010/main" val="1775893576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Introduction </a:t>
            </a:r>
          </a:p>
          <a:p>
            <a:pPr>
              <a:defRPr sz="1800"/>
            </a:pPr>
            <a:r>
              <a:rPr lang="en-US" dirty="0"/>
              <a:t>Hierarchy of Intersection Control</a:t>
            </a:r>
          </a:p>
          <a:p>
            <a:pPr>
              <a:defRPr sz="1800"/>
            </a:pPr>
            <a:r>
              <a:rPr lang="en-US" dirty="0"/>
              <a:t>Level I:  Basic rules of the road </a:t>
            </a:r>
          </a:p>
          <a:p>
            <a:pPr>
              <a:defRPr sz="1800"/>
            </a:pPr>
            <a:r>
              <a:rPr lang="en-US" dirty="0"/>
              <a:t>Level II:  YIELD or STOP Control</a:t>
            </a:r>
          </a:p>
          <a:p>
            <a:pPr>
              <a:defRPr sz="1800"/>
            </a:pPr>
            <a:r>
              <a:rPr lang="en-US" dirty="0"/>
              <a:t>Level III:  Traffic Control Signals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98750" y="5342713"/>
            <a:ext cx="8718300" cy="11274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200" b="1" dirty="0">
                <a:solidFill>
                  <a:srgbClr val="FF0000"/>
                </a:solidFill>
              </a:rPr>
              <a:t>Basic reference</a:t>
            </a:r>
            <a:r>
              <a:rPr lang="en-US" sz="1600" b="1" dirty="0">
                <a:solidFill>
                  <a:srgbClr val="FF0000"/>
                </a:solidFill>
              </a:rPr>
              <a:t>: </a:t>
            </a:r>
          </a:p>
          <a:p>
            <a:pPr defTabSz="2438338">
              <a:spcBef>
                <a:spcPts val="0"/>
              </a:spcBef>
            </a:pPr>
            <a:r>
              <a:rPr lang="en-US" sz="1400" b="1" dirty="0">
                <a:solidFill>
                  <a:srgbClr val="FF0000"/>
                </a:solidFill>
              </a:rPr>
              <a:t>Roger P. Roess; Elena S. Prassas; William R. McShane, Traffic Engineering, 5th edition, Pearson,  2019</a:t>
            </a:r>
          </a:p>
          <a:p>
            <a:pPr defTabSz="2438338">
              <a:spcBef>
                <a:spcPts val="0"/>
              </a:spcBef>
            </a:pPr>
            <a:endParaRPr lang="en-US" sz="14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324E-07C3-C95C-6F21-58458FFA0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9DBA3-91B2-1303-6B10-993D99CD5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415" y="1097754"/>
            <a:ext cx="6531910" cy="4662492"/>
          </a:xfrm>
        </p:spPr>
        <p:txBody>
          <a:bodyPr>
            <a:normAutofit/>
          </a:bodyPr>
          <a:lstStyle/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Parking is a major element of transportation systems.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Every vehicle traveling on a roadway will eventually require parking, either for: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Short-term activities (shopping, delivery, personal errands)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Long-term activities (work, residence, overnight parking)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Because parking demand is high, especially in urban areas, proper planning is required.</a:t>
            </a:r>
            <a:endParaRPr lang="en-US" dirty="0"/>
          </a:p>
        </p:txBody>
      </p:sp>
      <p:pic>
        <p:nvPicPr>
          <p:cNvPr id="10" name="Picture 9" descr="Large car parking lot from above">
            <a:extLst>
              <a:ext uri="{FF2B5EF4-FFF2-40B4-BE49-F238E27FC236}">
                <a16:creationId xmlns:a16="http://schemas.microsoft.com/office/drawing/2014/main" id="{B2B37451-32B8-F8F0-EA6B-4A805FF179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325" y="1421604"/>
            <a:ext cx="4962675" cy="330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6988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48122-2D19-F041-BF5E-7DCF63689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E9B1F-07DE-68EB-FCB9-02B9BB79A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155ED-2FCB-D4FD-19B7-D3A43CD367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415" y="1097754"/>
            <a:ext cx="7046662" cy="4662492"/>
          </a:xfrm>
        </p:spPr>
        <p:txBody>
          <a:bodyPr>
            <a:normAutofit lnSpcReduction="10000"/>
          </a:bodyPr>
          <a:lstStyle/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Parking studies are essential because they help to: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Determine</a:t>
            </a:r>
            <a:r>
              <a:rPr lang="en-US" sz="2000" dirty="0"/>
              <a:t> parking </a:t>
            </a:r>
            <a:r>
              <a:rPr lang="en-US" sz="2000" b="1" dirty="0"/>
              <a:t>demand</a:t>
            </a:r>
            <a:r>
              <a:rPr lang="en-US" sz="2000" dirty="0"/>
              <a:t> and supply in a given area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Reduce congestion </a:t>
            </a:r>
            <a:r>
              <a:rPr lang="en-US" sz="2000" dirty="0"/>
              <a:t>caused by parking search traffic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Support </a:t>
            </a:r>
            <a:r>
              <a:rPr lang="en-US" sz="2000" b="1" dirty="0"/>
              <a:t>land use </a:t>
            </a:r>
            <a:r>
              <a:rPr lang="en-US" sz="2000" dirty="0"/>
              <a:t>and transport planning </a:t>
            </a:r>
            <a:r>
              <a:rPr lang="en-US" sz="2000" b="1" dirty="0"/>
              <a:t>decisions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Improve safety </a:t>
            </a:r>
            <a:r>
              <a:rPr lang="en-US" sz="2000" dirty="0"/>
              <a:t>by reducing illegal parking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Improve accessibility </a:t>
            </a:r>
            <a:r>
              <a:rPr lang="en-US" sz="2000" dirty="0"/>
              <a:t>in commercial and CBD areas</a:t>
            </a:r>
          </a:p>
        </p:txBody>
      </p:sp>
      <p:pic>
        <p:nvPicPr>
          <p:cNvPr id="2050" name="Picture 2" descr="Car Park Nightmare Athens, Greece-May 3, 2018-Parking space is very limited in Athens. These cars are parked in a small lot and it seems they may have to move several cars to get one out. bad parking stock pictures, royalty-free photos &amp; images">
            <a:extLst>
              <a:ext uri="{FF2B5EF4-FFF2-40B4-BE49-F238E27FC236}">
                <a16:creationId xmlns:a16="http://schemas.microsoft.com/office/drawing/2014/main" id="{6EA255AF-D687-8A6C-7329-B0C55257F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742" y="1988344"/>
            <a:ext cx="4343258" cy="28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84230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CF9C6-8658-BF0F-03C7-6266CA88F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CA131-AB26-FFE8-5180-FAB3EB9E8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E15385-70C2-42E4-2D9A-D6FEA4EE65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415" y="1097754"/>
            <a:ext cx="6579996" cy="46624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Parking demand is closely linked to: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Business activities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Residential density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Commercial centers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Institutional land uses (schools, hospitals)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Transit terminals</a:t>
            </a:r>
          </a:p>
          <a:p>
            <a:pPr marL="0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2000" dirty="0"/>
              <a:t>In high-density cities, land is expensive, and planners must decide how to allocate space for: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Traffic movement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Parking facilities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37D30F-9932-79BB-D83C-A70073240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86700" y="1714607"/>
            <a:ext cx="2143018" cy="214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43500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54CFC-A400-4A6B-5FEE-9AB12AB19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D0CC7-51C6-3C4C-9648-C02B0AFF7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39154B-5759-5258-E828-1305E51631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415" y="1097754"/>
            <a:ext cx="6579996" cy="46624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Central Business District (CBD) parking </a:t>
            </a:r>
            <a:r>
              <a:rPr lang="en-US" sz="2000" b="1" dirty="0"/>
              <a:t>issues</a:t>
            </a:r>
            <a:r>
              <a:rPr lang="en-US" sz="2000" dirty="0"/>
              <a:t> include: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High parking demand with limited land supply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Illegal parking </a:t>
            </a:r>
            <a:r>
              <a:rPr lang="en-US" sz="2000" dirty="0"/>
              <a:t>that reduces road capacity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Increased congestion </a:t>
            </a:r>
            <a:r>
              <a:rPr lang="en-US" sz="2000" dirty="0"/>
              <a:t>due to vehicles searching for parking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Conflicts</a:t>
            </a:r>
            <a:r>
              <a:rPr lang="en-US" sz="2000" dirty="0"/>
              <a:t> between parking needs and roadway capacity needs</a:t>
            </a:r>
          </a:p>
          <a:p>
            <a:pPr marL="0" indent="0">
              <a:buNone/>
            </a:pPr>
            <a:r>
              <a:rPr lang="en-US" sz="2000" dirty="0"/>
              <a:t>Parking studies support decisions on whether curb parking should be reduced or expanded.</a:t>
            </a:r>
          </a:p>
        </p:txBody>
      </p:sp>
      <p:pic>
        <p:nvPicPr>
          <p:cNvPr id="1026" name="Picture 2" descr="No parking sign at red stripes sign on street No parking sign at red stripes sign on street parking problem stock pictures, royalty-free photos &amp; images">
            <a:extLst>
              <a:ext uri="{FF2B5EF4-FFF2-40B4-BE49-F238E27FC236}">
                <a16:creationId xmlns:a16="http://schemas.microsoft.com/office/drawing/2014/main" id="{3136DEB5-CF89-B67C-0137-BE7348578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574" y="3023232"/>
            <a:ext cx="4543425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0D0DF8-EBC8-ED11-7BE8-07E4EEE5D290}"/>
              </a:ext>
            </a:extLst>
          </p:cNvPr>
          <p:cNvSpPr txBox="1"/>
          <p:nvPr/>
        </p:nvSpPr>
        <p:spPr>
          <a:xfrm>
            <a:off x="8382000" y="6049338"/>
            <a:ext cx="3333750" cy="4349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rgbClr val="890F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What is wrong? </a:t>
            </a:r>
          </a:p>
        </p:txBody>
      </p:sp>
      <p:pic>
        <p:nvPicPr>
          <p:cNvPr id="5" name="Picture 2" descr="Car Park Nightmare Athens, Greece-May 3, 2018-Parking space is very limited in Athens. These cars are parked in a small lot and it seems they may have to move several cars to get one out. bad parking stock pictures, royalty-free photos &amp; images">
            <a:extLst>
              <a:ext uri="{FF2B5EF4-FFF2-40B4-BE49-F238E27FC236}">
                <a16:creationId xmlns:a16="http://schemas.microsoft.com/office/drawing/2014/main" id="{AC644D92-D3D0-E2AE-78A6-C5E96FBC0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573" y="364794"/>
            <a:ext cx="4543425" cy="265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49955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6174F-F1FF-3FBA-D217-567683EE2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750047" cy="717551"/>
          </a:xfrm>
        </p:spPr>
        <p:txBody>
          <a:bodyPr/>
          <a:lstStyle/>
          <a:p>
            <a:r>
              <a:rPr lang="en-US" sz="2800" dirty="0"/>
              <a:t>Types of Parking Facilities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59C564-3E9A-4A84-F6F0-3DBADC9EFF8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7712072" cy="505952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Parking facilities can be divided into two major groups:</a:t>
            </a:r>
          </a:p>
          <a:p>
            <a:pPr marL="1066793" lvl="2" indent="-457200">
              <a:spcBef>
                <a:spcPts val="60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2000" b="1" dirty="0"/>
              <a:t>On-street parking</a:t>
            </a:r>
          </a:p>
          <a:p>
            <a:pPr marL="1066793" lvl="2" indent="-457200">
              <a:spcBef>
                <a:spcPts val="60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2000" b="1" dirty="0"/>
              <a:t>Off-street parking</a:t>
            </a:r>
          </a:p>
          <a:p>
            <a:pPr marL="1066793" lvl="2" indent="-457200">
              <a:spcBef>
                <a:spcPts val="600"/>
              </a:spcBef>
              <a:buClr>
                <a:srgbClr val="C00000"/>
              </a:buClr>
              <a:buFont typeface="+mj-lt"/>
              <a:buAutoNum type="arabicPeriod"/>
            </a:pPr>
            <a:endParaRPr lang="en-US" sz="2000" b="1" dirty="0"/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On-street parking </a:t>
            </a:r>
            <a:r>
              <a:rPr lang="en-US" sz="2000" dirty="0"/>
              <a:t>is also known as </a:t>
            </a:r>
            <a:r>
              <a:rPr lang="en-US" sz="2000" b="1" dirty="0"/>
              <a:t>curb parking:</a:t>
            </a:r>
          </a:p>
          <a:p>
            <a:pPr marL="609593" lvl="2" indent="0">
              <a:spcBef>
                <a:spcPts val="600"/>
              </a:spcBef>
              <a:buClr>
                <a:srgbClr val="C00000"/>
              </a:buClr>
              <a:buNone/>
            </a:pPr>
            <a:r>
              <a:rPr lang="en-US" sz="1800" dirty="0"/>
              <a:t>Characteristics: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Parking bays are located along the </a:t>
            </a:r>
            <a:r>
              <a:rPr lang="en-US" sz="1800" b="1" dirty="0"/>
              <a:t>curb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Can be on </a:t>
            </a:r>
            <a:r>
              <a:rPr lang="en-US" sz="1800" b="1" dirty="0"/>
              <a:t>one side or both </a:t>
            </a:r>
            <a:r>
              <a:rPr lang="en-US" sz="1800" dirty="0"/>
              <a:t>sides of the road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b="1" dirty="0"/>
              <a:t>Reduces roadway width </a:t>
            </a:r>
            <a:r>
              <a:rPr lang="en-US" sz="1800" dirty="0"/>
              <a:t>available for moving traffic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On-street parking can significantly affect </a:t>
            </a:r>
            <a:r>
              <a:rPr lang="en-US" sz="1800" b="1" dirty="0"/>
              <a:t>road capacity </a:t>
            </a:r>
            <a:r>
              <a:rPr lang="en-US" sz="1800" dirty="0"/>
              <a:t>and </a:t>
            </a:r>
            <a:r>
              <a:rPr lang="en-US" sz="1800" b="1" dirty="0"/>
              <a:t>safety</a:t>
            </a:r>
            <a:r>
              <a:rPr lang="en-US" sz="1800" dirty="0"/>
              <a:t>.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17884491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E451F-44AF-16DE-334A-98F7B9560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7DFA3-6EFC-AB47-90AA-67F007BE0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750047" cy="717551"/>
          </a:xfrm>
        </p:spPr>
        <p:txBody>
          <a:bodyPr/>
          <a:lstStyle/>
          <a:p>
            <a:r>
              <a:rPr lang="en-US" sz="2800" dirty="0"/>
              <a:t>Types of Parking Facilities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30DBF1-032A-D289-5B96-7D64A06F699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7302"/>
            <a:ext cx="7712072" cy="505952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None/>
            </a:pPr>
            <a:r>
              <a:rPr lang="en-US" sz="2000" b="1" dirty="0"/>
              <a:t>Unrestricted Vs Restricted On-Street Parking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b="1" dirty="0"/>
              <a:t>Unrestricted</a:t>
            </a:r>
            <a:r>
              <a:rPr lang="en-US" sz="2400" dirty="0"/>
              <a:t> parking refers to: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No time limit on duration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Often </a:t>
            </a:r>
            <a:r>
              <a:rPr lang="en-US" sz="2000" b="1" dirty="0"/>
              <a:t>free</a:t>
            </a:r>
            <a:r>
              <a:rPr lang="en-US" sz="2000" dirty="0"/>
              <a:t> parking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Usually occurs in </a:t>
            </a:r>
            <a:r>
              <a:rPr lang="en-US" sz="2000" b="1" dirty="0"/>
              <a:t>low-demand</a:t>
            </a:r>
            <a:r>
              <a:rPr lang="en-US" sz="2000" dirty="0"/>
              <a:t> areas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Long-term occupation of curb space (problem)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b="1" dirty="0"/>
              <a:t>Restricted</a:t>
            </a:r>
            <a:r>
              <a:rPr lang="en-US" sz="2400" dirty="0"/>
              <a:t> parking refers to parking with: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Time limitations </a:t>
            </a:r>
            <a:r>
              <a:rPr lang="en-US" sz="2000" dirty="0"/>
              <a:t>(e.g., 30 minutes, 1 hour, 2 hours)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Specific permitted times </a:t>
            </a:r>
            <a:r>
              <a:rPr lang="en-US" sz="2000" dirty="0"/>
              <a:t>of the day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Possible </a:t>
            </a:r>
            <a:r>
              <a:rPr lang="en-US" sz="2000" b="1" dirty="0"/>
              <a:t>fees </a:t>
            </a:r>
            <a:r>
              <a:rPr lang="en-US" sz="2000" dirty="0"/>
              <a:t>or enforcement rules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Restricted parking </a:t>
            </a:r>
            <a:r>
              <a:rPr lang="en-US" sz="2000" b="1" dirty="0"/>
              <a:t>improves turnover </a:t>
            </a:r>
            <a:r>
              <a:rPr lang="en-US" sz="2000" dirty="0"/>
              <a:t>and availability in high-demand areas.</a:t>
            </a:r>
            <a:endParaRPr lang="en-US" sz="1800" b="1" dirty="0"/>
          </a:p>
        </p:txBody>
      </p:sp>
      <p:pic>
        <p:nvPicPr>
          <p:cNvPr id="3074" name="Picture 2" descr="Parking meter on city street, space for text. Modern device">
            <a:extLst>
              <a:ext uri="{FF2B5EF4-FFF2-40B4-BE49-F238E27FC236}">
                <a16:creationId xmlns:a16="http://schemas.microsoft.com/office/drawing/2014/main" id="{733BB07C-8A93-AC3D-A2C2-70D50D44C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533" y="1162050"/>
            <a:ext cx="4580467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16724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5B9ABF-ED15-4EBC-9E07-6BA0C6287C0E}"/>
</file>

<file path=customXml/itemProps3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1548</Words>
  <Application>Microsoft Office PowerPoint</Application>
  <PresentationFormat>Widescreen</PresentationFormat>
  <Paragraphs>246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Introduction</vt:lpstr>
      <vt:lpstr>Introduction</vt:lpstr>
      <vt:lpstr>Introduction</vt:lpstr>
      <vt:lpstr>Introduction</vt:lpstr>
      <vt:lpstr>Types of Parking Facilities</vt:lpstr>
      <vt:lpstr>Types of Parking Facilities</vt:lpstr>
      <vt:lpstr>Types of Parking Facilities</vt:lpstr>
      <vt:lpstr>Types of Parking Facilities</vt:lpstr>
      <vt:lpstr>Key Parking Study Definitions</vt:lpstr>
      <vt:lpstr>Key Parking Study Definitions</vt:lpstr>
      <vt:lpstr>Key Parking Study Definitions</vt:lpstr>
      <vt:lpstr>Key Parking Study Definitions</vt:lpstr>
      <vt:lpstr>Methodology of Parking Studies</vt:lpstr>
      <vt:lpstr>Methodology of Parking Studies</vt:lpstr>
      <vt:lpstr>Methodology of Parking Studies</vt:lpstr>
      <vt:lpstr>Methodology of Parking Studies</vt:lpstr>
      <vt:lpstr>Identification of Parking Generators</vt:lpstr>
      <vt:lpstr>Parking Data Analysis</vt:lpstr>
      <vt:lpstr>Parking Data Analysis</vt:lpstr>
      <vt:lpstr>Parking Data Analysis</vt:lpstr>
      <vt:lpstr>Parking Data Analysis</vt:lpstr>
      <vt:lpstr>PowerPoint Presentation</vt:lpstr>
      <vt:lpstr>Discussion Questions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746</cp:revision>
  <dcterms:modified xsi:type="dcterms:W3CDTF">2026-02-16T08:09:34Z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