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306" r:id="rId5"/>
    <p:sldId id="308" r:id="rId6"/>
    <p:sldId id="313" r:id="rId7"/>
    <p:sldId id="382" r:id="rId8"/>
    <p:sldId id="415" r:id="rId9"/>
    <p:sldId id="435" r:id="rId10"/>
    <p:sldId id="437" r:id="rId11"/>
    <p:sldId id="438" r:id="rId12"/>
    <p:sldId id="439" r:id="rId13"/>
    <p:sldId id="440" r:id="rId14"/>
    <p:sldId id="442" r:id="rId15"/>
    <p:sldId id="441" r:id="rId16"/>
    <p:sldId id="448" r:id="rId17"/>
    <p:sldId id="443" r:id="rId18"/>
    <p:sldId id="446" r:id="rId19"/>
    <p:sldId id="447" r:id="rId20"/>
    <p:sldId id="445" r:id="rId21"/>
    <p:sldId id="449" r:id="rId22"/>
    <p:sldId id="450" r:id="rId23"/>
    <p:sldId id="444" r:id="rId24"/>
    <p:sldId id="451" r:id="rId25"/>
    <p:sldId id="452" r:id="rId26"/>
    <p:sldId id="309" r:id="rId27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9675241" cy="867561"/>
          </a:xfrm>
        </p:spPr>
        <p:txBody>
          <a:bodyPr/>
          <a:lstStyle/>
          <a:p>
            <a:r>
              <a:rPr lang="en-US" dirty="0"/>
              <a:t>Lecture 3.2: Traffic Volume studies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785FF-0E7B-6187-3CEC-F7B1DAF50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201" y="411637"/>
            <a:ext cx="6720556" cy="717551"/>
          </a:xfrm>
        </p:spPr>
        <p:txBody>
          <a:bodyPr/>
          <a:lstStyle/>
          <a:p>
            <a:r>
              <a:rPr lang="en-US" dirty="0"/>
              <a:t>Volume vs Demand vs Capacity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BB28F-41E7-ED1B-98E8-05E08A3B12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129188"/>
            <a:ext cx="5125799" cy="262998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dirty="0"/>
              <a:t>Volume = what is observed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Demand = what users want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Capacity = physical limit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Confusion leads to poor design decisions</a:t>
            </a:r>
          </a:p>
          <a:p>
            <a:endParaRPr lang="en-US" dirty="0"/>
          </a:p>
        </p:txBody>
      </p:sp>
      <p:pic>
        <p:nvPicPr>
          <p:cNvPr id="6" name="Picture 5" descr="A diagram of a flowchart&#10;&#10;AI-generated content may be incorrect.">
            <a:extLst>
              <a:ext uri="{FF2B5EF4-FFF2-40B4-BE49-F238E27FC236}">
                <a16:creationId xmlns:a16="http://schemas.microsoft.com/office/drawing/2014/main" id="{249A808D-9445-DBAB-92D8-66772A854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2695" y="1355942"/>
            <a:ext cx="6559305" cy="437287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9BA0200-4607-D9E0-8305-8C9C3BF6A35C}"/>
              </a:ext>
            </a:extLst>
          </p:cNvPr>
          <p:cNvSpPr txBox="1">
            <a:spLocks/>
          </p:cNvSpPr>
          <p:nvPr/>
        </p:nvSpPr>
        <p:spPr>
          <a:xfrm>
            <a:off x="828687" y="3192882"/>
            <a:ext cx="6720556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t">
            <a:no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Bottleneck Concept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F2E2F7C-1A6A-264A-1B3B-386D4A776455}"/>
              </a:ext>
            </a:extLst>
          </p:cNvPr>
          <p:cNvSpPr txBox="1">
            <a:spLocks/>
          </p:cNvSpPr>
          <p:nvPr/>
        </p:nvSpPr>
        <p:spPr>
          <a:xfrm>
            <a:off x="970200" y="3759175"/>
            <a:ext cx="5125799" cy="2629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000" dirty="0"/>
              <a:t>Occurs where demand exceeds capacity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Creates queues and delays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Observed volume capped at capacity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True demand remains hidden</a:t>
            </a:r>
          </a:p>
          <a:p>
            <a:pPr hangingPunct="1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DF2A37-D476-C45C-4D70-05CAD996A9F5}"/>
              </a:ext>
            </a:extLst>
          </p:cNvPr>
          <p:cNvSpPr txBox="1"/>
          <p:nvPr/>
        </p:nvSpPr>
        <p:spPr>
          <a:xfrm>
            <a:off x="7029269" y="5790195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Engineering, 4</a:t>
            </a:r>
            <a:r>
              <a:rPr kumimoji="0" lang="en-US" sz="1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 </a:t>
            </a:r>
          </a:p>
        </p:txBody>
      </p:sp>
    </p:spTree>
    <p:extLst>
      <p:ext uri="{BB962C8B-B14F-4D97-AF65-F5344CB8AC3E}">
        <p14:creationId xmlns:p14="http://schemas.microsoft.com/office/powerpoint/2010/main" val="242482116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CCC06848-5F97-B3C0-E0E3-B1D8452707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15" descr="A graph with a line&#10;&#10;AI-generated content may be incorrect.">
            <a:extLst>
              <a:ext uri="{FF2B5EF4-FFF2-40B4-BE49-F238E27FC236}">
                <a16:creationId xmlns:a16="http://schemas.microsoft.com/office/drawing/2014/main" id="{74C867C3-8B44-4369-8A1D-E18F2CA20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1595386"/>
            <a:ext cx="5834743" cy="3889829"/>
          </a:xfrm>
          <a:prstGeom prst="rect">
            <a:avLst/>
          </a:prstGeom>
        </p:spPr>
      </p:pic>
      <p:pic>
        <p:nvPicPr>
          <p:cNvPr id="19" name="Picture 18" descr="A diagram of a demand&#10;&#10;AI-generated content may be incorrect.">
            <a:extLst>
              <a:ext uri="{FF2B5EF4-FFF2-40B4-BE49-F238E27FC236}">
                <a16:creationId xmlns:a16="http://schemas.microsoft.com/office/drawing/2014/main" id="{7FF3DA6B-2D62-F33E-307C-042DDBB02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156" y="1427385"/>
            <a:ext cx="6004844" cy="4003229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5F42563-9281-DEE5-6A58-D118DFAFD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6521450" cy="717550"/>
          </a:xfrm>
        </p:spPr>
        <p:txBody>
          <a:bodyPr/>
          <a:lstStyle/>
          <a:p>
            <a:r>
              <a:rPr lang="en-US" dirty="0"/>
              <a:t>Volume vs Demand vs Capacity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467CB5-BB0D-C423-6930-B24A99B7FECD}"/>
              </a:ext>
            </a:extLst>
          </p:cNvPr>
          <p:cNvSpPr txBox="1"/>
          <p:nvPr/>
        </p:nvSpPr>
        <p:spPr>
          <a:xfrm>
            <a:off x="5045103" y="5634304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Engineering, 4</a:t>
            </a:r>
            <a:r>
              <a:rPr kumimoji="0" lang="en-US" sz="1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 </a:t>
            </a:r>
          </a:p>
        </p:txBody>
      </p:sp>
    </p:spTree>
    <p:extLst>
      <p:ext uri="{BB962C8B-B14F-4D97-AF65-F5344CB8AC3E}">
        <p14:creationId xmlns:p14="http://schemas.microsoft.com/office/powerpoint/2010/main" val="171741007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D295A-01F1-A80E-8749-E501AB134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Volume Characteristics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DB9A74-7E8E-6112-CAF9-B65620798661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000" dirty="0"/>
              <a:t>Traffic demand varies over time (by hours of a day, by days of a week, by months of a year)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Facilities are designed for peak conditions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Underutilization occurs off-peak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Accurate data prevents overdesign</a:t>
            </a:r>
          </a:p>
          <a:p>
            <a:endParaRPr lang="en-US" dirty="0"/>
          </a:p>
        </p:txBody>
      </p:sp>
      <p:pic>
        <p:nvPicPr>
          <p:cNvPr id="11" name="Picture 10" descr="A screenshot of a graph&#10;&#10;AI-generated content may be incorrect.">
            <a:extLst>
              <a:ext uri="{FF2B5EF4-FFF2-40B4-BE49-F238E27FC236}">
                <a16:creationId xmlns:a16="http://schemas.microsoft.com/office/drawing/2014/main" id="{B601AB0A-B71A-4B9D-A384-DC32FBD35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530" y="3383608"/>
            <a:ext cx="6067413" cy="28078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A94FCF8-0C60-427E-32B7-1016204E2CCE}"/>
              </a:ext>
            </a:extLst>
          </p:cNvPr>
          <p:cNvSpPr txBox="1"/>
          <p:nvPr/>
        </p:nvSpPr>
        <p:spPr>
          <a:xfrm>
            <a:off x="970201" y="6299765"/>
            <a:ext cx="645369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/>
              <a:t>Garber, N. J., &amp; Hoel, L. A. (2009). </a:t>
            </a:r>
            <a:r>
              <a:rPr lang="en-US" sz="1100" i="1" dirty="0"/>
              <a:t>Traffic and Highway Engineering</a:t>
            </a:r>
            <a:r>
              <a:rPr lang="en-US" sz="1100" dirty="0"/>
              <a:t> (4th ed., pp. 127)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697719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6FF24-ABE9-A7CB-87C4-D5A8A9F55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Traffic Variation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5F0D5-CAC9-304F-1305-DCBDB03FF17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5383" y="1258729"/>
            <a:ext cx="6819431" cy="217027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400" dirty="0"/>
              <a:t>Volumes differ by day of the week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Weekdays differ from weekends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Friday is often higher than midweek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Depends on land use and trip purpose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B46175-D78B-355D-9F79-8EDF224EB514}"/>
              </a:ext>
            </a:extLst>
          </p:cNvPr>
          <p:cNvSpPr txBox="1">
            <a:spLocks/>
          </p:cNvSpPr>
          <p:nvPr/>
        </p:nvSpPr>
        <p:spPr>
          <a:xfrm>
            <a:off x="675382" y="3429000"/>
            <a:ext cx="6819431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t">
            <a:no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Monthly and Seasonal Variation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DA2DBCB-B1AD-9FA6-DC66-B8CCF163F4BF}"/>
              </a:ext>
            </a:extLst>
          </p:cNvPr>
          <p:cNvSpPr txBox="1">
            <a:spLocks/>
          </p:cNvSpPr>
          <p:nvPr/>
        </p:nvSpPr>
        <p:spPr>
          <a:xfrm>
            <a:off x="675381" y="4186078"/>
            <a:ext cx="6819431" cy="2170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 lnSpcReduction="100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sz="2400" dirty="0"/>
              <a:t>Traffic varies by season</a:t>
            </a:r>
          </a:p>
          <a:p>
            <a:r>
              <a:rPr lang="en-US" sz="2400" dirty="0"/>
              <a:t>Recreational routes peak seasonally</a:t>
            </a:r>
          </a:p>
          <a:p>
            <a:r>
              <a:rPr lang="en-US" sz="2400" dirty="0"/>
              <a:t>Commuter routes are more stable</a:t>
            </a:r>
          </a:p>
          <a:p>
            <a:r>
              <a:rPr lang="en-US" sz="2400" dirty="0"/>
              <a:t>Important for AADT estimation</a:t>
            </a:r>
          </a:p>
          <a:p>
            <a:pPr hangingPunct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0A6C9F-28B1-44CD-856E-3748D48EC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838" y="2133917"/>
            <a:ext cx="5011162" cy="300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0681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503BB-680B-B445-47EA-2D86C7B7F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Hourly Traffic Variation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2CC468-CCB3-3ECC-CF8E-65B5465F155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3975" y="1258729"/>
            <a:ext cx="5678250" cy="217027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000" dirty="0"/>
              <a:t>Traffic is not uniform throughout the day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Morning and evening peaks are common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Peaks driven by commuter travel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Pattern varies by facility type</a:t>
            </a:r>
          </a:p>
          <a:p>
            <a:endParaRPr lang="en-US" dirty="0"/>
          </a:p>
        </p:txBody>
      </p:sp>
      <p:pic>
        <p:nvPicPr>
          <p:cNvPr id="6" name="Picture 5" descr="A graph of different types of lines&#10;&#10;AI-generated content may be incorrect.">
            <a:extLst>
              <a:ext uri="{FF2B5EF4-FFF2-40B4-BE49-F238E27FC236}">
                <a16:creationId xmlns:a16="http://schemas.microsoft.com/office/drawing/2014/main" id="{0124B136-F94F-3DA9-2E69-2390E52BD8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69" r="13891" b="826"/>
          <a:stretch/>
        </p:blipFill>
        <p:spPr>
          <a:xfrm>
            <a:off x="6854824" y="0"/>
            <a:ext cx="5337175" cy="579563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FE503B9-57CE-2FC0-C5EF-46BDBBDA09F9}"/>
              </a:ext>
            </a:extLst>
          </p:cNvPr>
          <p:cNvSpPr/>
          <p:nvPr/>
        </p:nvSpPr>
        <p:spPr>
          <a:xfrm>
            <a:off x="10344150" y="114300"/>
            <a:ext cx="628650" cy="552450"/>
          </a:xfrm>
          <a:prstGeom prst="ellipse">
            <a:avLst/>
          </a:prstGeom>
          <a:noFill/>
          <a:ln w="38100" cap="flat">
            <a:solidFill>
              <a:srgbClr val="EE230C"/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B0DD739-38C8-2BF1-C496-1A28AA330744}"/>
              </a:ext>
            </a:extLst>
          </p:cNvPr>
          <p:cNvSpPr/>
          <p:nvPr/>
        </p:nvSpPr>
        <p:spPr>
          <a:xfrm>
            <a:off x="8524875" y="1695450"/>
            <a:ext cx="628650" cy="552450"/>
          </a:xfrm>
          <a:prstGeom prst="ellipse">
            <a:avLst/>
          </a:prstGeom>
          <a:noFill/>
          <a:ln w="38100" cap="flat">
            <a:solidFill>
              <a:srgbClr val="EE230C"/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A5DCEE9-B74D-DF21-AD3D-8CE1AA8B1F8E}"/>
              </a:ext>
            </a:extLst>
          </p:cNvPr>
          <p:cNvSpPr/>
          <p:nvPr/>
        </p:nvSpPr>
        <p:spPr>
          <a:xfrm>
            <a:off x="8524875" y="4610100"/>
            <a:ext cx="628650" cy="552450"/>
          </a:xfrm>
          <a:prstGeom prst="ellipse">
            <a:avLst/>
          </a:prstGeom>
          <a:noFill/>
          <a:ln w="38100" cap="flat">
            <a:solidFill>
              <a:srgbClr val="EE230C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6B11C9C-0B08-F8E3-8CFE-F585A8E4E175}"/>
              </a:ext>
            </a:extLst>
          </p:cNvPr>
          <p:cNvSpPr/>
          <p:nvPr/>
        </p:nvSpPr>
        <p:spPr>
          <a:xfrm>
            <a:off x="10344150" y="3343275"/>
            <a:ext cx="628650" cy="552450"/>
          </a:xfrm>
          <a:prstGeom prst="ellipse">
            <a:avLst/>
          </a:prstGeom>
          <a:noFill/>
          <a:ln w="38100" cap="flat">
            <a:solidFill>
              <a:srgbClr val="EE230C"/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CF30377-9109-9203-ADEA-0B4D8A686ABC}"/>
              </a:ext>
            </a:extLst>
          </p:cNvPr>
          <p:cNvSpPr txBox="1">
            <a:spLocks/>
          </p:cNvSpPr>
          <p:nvPr/>
        </p:nvSpPr>
        <p:spPr>
          <a:xfrm>
            <a:off x="603253" y="3429000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t">
            <a:no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Peak Hour Concept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C06683D-593E-4584-F433-7D9D0E44C325}"/>
              </a:ext>
            </a:extLst>
          </p:cNvPr>
          <p:cNvSpPr txBox="1">
            <a:spLocks/>
          </p:cNvSpPr>
          <p:nvPr/>
        </p:nvSpPr>
        <p:spPr>
          <a:xfrm>
            <a:off x="807465" y="4037602"/>
            <a:ext cx="5678250" cy="2170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2000" dirty="0"/>
              <a:t>Highest hourly traffic volume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Typically 9–15% of daily traffic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Key design condition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Varies by location and land use</a:t>
            </a:r>
          </a:p>
          <a:p>
            <a:pPr hangingPunct="1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5F3FA3-6F70-0BB5-409D-4D741A82EEF5}"/>
              </a:ext>
            </a:extLst>
          </p:cNvPr>
          <p:cNvSpPr txBox="1"/>
          <p:nvPr/>
        </p:nvSpPr>
        <p:spPr>
          <a:xfrm>
            <a:off x="8083578" y="5843384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Engineering, 4</a:t>
            </a:r>
            <a:r>
              <a:rPr kumimoji="0" lang="en-US" sz="1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 </a:t>
            </a:r>
          </a:p>
        </p:txBody>
      </p:sp>
    </p:spTree>
    <p:extLst>
      <p:ext uri="{BB962C8B-B14F-4D97-AF65-F5344CB8AC3E}">
        <p14:creationId xmlns:p14="http://schemas.microsoft.com/office/powerpoint/2010/main" val="250833112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68D40-121D-5EB0-3F4B-E76BAD02B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Urban Hourly Patterns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8FEF36-8033-B19E-EF7D-ADEFF04823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2" y="1257302"/>
            <a:ext cx="6202124" cy="216067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200" dirty="0"/>
              <a:t>Some facilities show extended peaks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Congestion spreads demand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Off-peak travel increases</a:t>
            </a:r>
          </a:p>
          <a:p>
            <a:pPr>
              <a:spcBef>
                <a:spcPts val="1200"/>
              </a:spcBef>
            </a:pPr>
            <a:r>
              <a:rPr lang="en-US" sz="2200" dirty="0"/>
              <a:t>Clear AM/PM peaks may disappear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B5CC37-01D2-FB00-2804-C2D9ED72E2F8}"/>
              </a:ext>
            </a:extLst>
          </p:cNvPr>
          <p:cNvSpPr txBox="1">
            <a:spLocks/>
          </p:cNvSpPr>
          <p:nvPr/>
        </p:nvSpPr>
        <p:spPr>
          <a:xfrm>
            <a:off x="603253" y="3417975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t">
            <a:no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Rural Hourly Patterns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38FED70-0867-8E4D-46CD-3562F032073E}"/>
              </a:ext>
            </a:extLst>
          </p:cNvPr>
          <p:cNvSpPr txBox="1">
            <a:spLocks/>
          </p:cNvSpPr>
          <p:nvPr/>
        </p:nvSpPr>
        <p:spPr>
          <a:xfrm>
            <a:off x="879278" y="4106667"/>
            <a:ext cx="6426398" cy="21606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 fontScale="92500" lnSpcReduction="100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sz="2400" dirty="0"/>
              <a:t>Single broad peak common</a:t>
            </a:r>
          </a:p>
          <a:p>
            <a:r>
              <a:rPr lang="en-US" sz="2400" dirty="0"/>
              <a:t>Weekend and seasonal effects are strong</a:t>
            </a:r>
          </a:p>
          <a:p>
            <a:r>
              <a:rPr lang="en-US" sz="2400" dirty="0"/>
              <a:t>Higher variability than urban routes</a:t>
            </a:r>
          </a:p>
          <a:p>
            <a:r>
              <a:rPr lang="en-US" sz="2400" dirty="0"/>
              <a:t>Driven by non-work trips</a:t>
            </a:r>
          </a:p>
          <a:p>
            <a:pPr hangingPunct="1"/>
            <a:endParaRPr lang="en-US" dirty="0"/>
          </a:p>
        </p:txBody>
      </p:sp>
      <p:pic>
        <p:nvPicPr>
          <p:cNvPr id="8" name="Picture 7" descr="A graph of different types of lines&#10;&#10;AI-generated content may be incorrect.">
            <a:extLst>
              <a:ext uri="{FF2B5EF4-FFF2-40B4-BE49-F238E27FC236}">
                <a16:creationId xmlns:a16="http://schemas.microsoft.com/office/drawing/2014/main" id="{521FBB1B-EB07-DDAF-B457-A043AFF42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75" y="809735"/>
            <a:ext cx="4810125" cy="48101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0094A2-9D35-4D63-92D0-BCCACEB671FE}"/>
              </a:ext>
            </a:extLst>
          </p:cNvPr>
          <p:cNvSpPr txBox="1"/>
          <p:nvPr/>
        </p:nvSpPr>
        <p:spPr>
          <a:xfrm>
            <a:off x="8502043" y="5619860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Engineering, 4</a:t>
            </a:r>
            <a:r>
              <a:rPr kumimoji="0" lang="en-US" sz="1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 </a:t>
            </a:r>
          </a:p>
        </p:txBody>
      </p:sp>
    </p:spTree>
    <p:extLst>
      <p:ext uri="{BB962C8B-B14F-4D97-AF65-F5344CB8AC3E}">
        <p14:creationId xmlns:p14="http://schemas.microsoft.com/office/powerpoint/2010/main" val="364694440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D8A74-C98B-2901-F472-F330372A8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Hour Factor (PHF)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AB6EE7-ABD5-B781-2C77-C1C9F8C31B0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Ratio of hourly volume to peak flow rate</a:t>
            </a:r>
          </a:p>
          <a:p>
            <a:r>
              <a:rPr lang="en-US" dirty="0"/>
              <a:t>Indicates demand concentration</a:t>
            </a:r>
          </a:p>
          <a:p>
            <a:r>
              <a:rPr lang="en-US" dirty="0"/>
              <a:t>Lower PHF means sharper peak</a:t>
            </a:r>
          </a:p>
          <a:p>
            <a:r>
              <a:rPr lang="en-US" dirty="0"/>
              <a:t>Critical for design decisions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09659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972BF-2367-3A8C-D706-51B4DA164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707990" cy="717551"/>
          </a:xfrm>
        </p:spPr>
        <p:txBody>
          <a:bodyPr/>
          <a:lstStyle/>
          <a:p>
            <a:r>
              <a:rPr lang="en-US" dirty="0"/>
              <a:t>Average Annual Daily Traffic (AADT)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F4FADF1-0F44-7B84-6287-A43678015D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8807980" cy="5059521"/>
          </a:xfrm>
        </p:spPr>
        <p:txBody>
          <a:bodyPr>
            <a:normAutofit/>
          </a:bodyPr>
          <a:lstStyle/>
          <a:p>
            <a:r>
              <a:rPr lang="en-US" sz="2400" b="1" dirty="0"/>
              <a:t>Average 24-hour traffic volume over a year</a:t>
            </a:r>
            <a:endParaRPr lang="en-US" sz="2400" dirty="0"/>
          </a:p>
          <a:p>
            <a:pPr lvl="1"/>
            <a:r>
              <a:rPr lang="en-US" sz="2000" dirty="0"/>
              <a:t>Calculated by averaging daily traffic counts for all 365 days</a:t>
            </a:r>
          </a:p>
          <a:p>
            <a:r>
              <a:rPr lang="en-US" sz="2400" b="1" dirty="0"/>
              <a:t>Represents long-term traffic demand</a:t>
            </a:r>
            <a:endParaRPr lang="en-US" sz="2400" dirty="0"/>
          </a:p>
          <a:p>
            <a:pPr lvl="1"/>
            <a:r>
              <a:rPr lang="en-US" sz="2000" dirty="0"/>
              <a:t>Smooths out daily, weekly, and seasonal variations</a:t>
            </a:r>
          </a:p>
          <a:p>
            <a:r>
              <a:rPr lang="en-US" sz="2400" b="1" dirty="0"/>
              <a:t>Used in the evaluation of the economic feasibility of highway projects </a:t>
            </a:r>
          </a:p>
          <a:p>
            <a:r>
              <a:rPr lang="en-US" sz="2400" b="1" dirty="0"/>
              <a:t>Essential for highway planning and design</a:t>
            </a:r>
          </a:p>
          <a:p>
            <a:pPr lvl="1"/>
            <a:r>
              <a:rPr lang="en-US" sz="2000" dirty="0"/>
              <a:t>Basis for functional classification, geometric design, and investment decisions</a:t>
            </a:r>
            <a:br>
              <a:rPr lang="en-US" sz="20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32231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F47E1-F36F-A926-96CF-2589E98E6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728276" cy="717551"/>
          </a:xfrm>
        </p:spPr>
        <p:txBody>
          <a:bodyPr/>
          <a:lstStyle/>
          <a:p>
            <a:r>
              <a:rPr lang="en-US" dirty="0"/>
              <a:t>Average Daily Traffic (ADT)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FFC1C-AC3A-EF69-1D8E-3AC3EDC3461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Average 24-hour volume over several days</a:t>
            </a:r>
            <a:endParaRPr lang="en-US" sz="2400" dirty="0"/>
          </a:p>
          <a:p>
            <a:pPr lvl="1"/>
            <a:r>
              <a:rPr lang="en-US" sz="2000" dirty="0"/>
              <a:t>Computed from multiple daily traffic counts within a short period</a:t>
            </a:r>
          </a:p>
          <a:p>
            <a:r>
              <a:rPr lang="en-US" sz="2400" b="1" dirty="0"/>
              <a:t>Collected for periods shorter than one year</a:t>
            </a:r>
          </a:p>
          <a:p>
            <a:pPr lvl="1"/>
            <a:r>
              <a:rPr lang="en-US" dirty="0"/>
              <a:t>Does not account for full seasonal variation</a:t>
            </a:r>
          </a:p>
          <a:p>
            <a:r>
              <a:rPr lang="en-US" sz="2400" b="1" dirty="0"/>
              <a:t>Used to evaluate current traffic demand</a:t>
            </a:r>
          </a:p>
          <a:p>
            <a:pPr lvl="1"/>
            <a:r>
              <a:rPr lang="en-US" dirty="0"/>
              <a:t>Reflects existing traffic conditions on a roadway</a:t>
            </a:r>
          </a:p>
          <a:p>
            <a:r>
              <a:rPr lang="en-US" sz="2400" b="1" dirty="0"/>
              <a:t>Can be converted to AADT by multiplying by the seasonal factor.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77671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D3FF3-9C50-E180-D7B0-A83E1FF96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956876" cy="717551"/>
          </a:xfrm>
        </p:spPr>
        <p:txBody>
          <a:bodyPr/>
          <a:lstStyle/>
          <a:p>
            <a:r>
              <a:rPr lang="en-US" dirty="0"/>
              <a:t>Vehicle Kilometer of Travel (VKT)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71052-C982-908E-CC14-2826B4B97C9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 of traffic volume and roadway length</a:t>
            </a:r>
          </a:p>
          <a:p>
            <a:r>
              <a:rPr lang="en-US" dirty="0"/>
              <a:t>Represents total travel demand</a:t>
            </a:r>
          </a:p>
          <a:p>
            <a:r>
              <a:rPr lang="en-US" dirty="0"/>
              <a:t>Used for funding allocation and maintenance planning</a:t>
            </a:r>
          </a:p>
          <a:p>
            <a:r>
              <a:rPr lang="en-US" dirty="0"/>
              <a:t>Indicator of system usage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97136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Understand traffic volume concepts</a:t>
            </a:r>
          </a:p>
          <a:p>
            <a:r>
              <a:rPr lang="en-US" sz="1800" dirty="0"/>
              <a:t>Differentiate volume, demand, and capacity</a:t>
            </a:r>
          </a:p>
          <a:p>
            <a:r>
              <a:rPr lang="en-US" sz="1800" dirty="0"/>
              <a:t>Explain temporal traffic variation patterns</a:t>
            </a:r>
          </a:p>
          <a:p>
            <a:r>
              <a:rPr lang="en-US" sz="1800" dirty="0"/>
              <a:t>Apply concepts to intersection and network studies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26610-4132-1172-81C4-9D93B386F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532333" cy="717551"/>
          </a:xfrm>
        </p:spPr>
        <p:txBody>
          <a:bodyPr/>
          <a:lstStyle/>
          <a:p>
            <a:r>
              <a:rPr lang="en-US" dirty="0"/>
              <a:t>Traffic flow map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497A4-9C1D-BB3A-13D2-0D724E27A73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8728"/>
            <a:ext cx="7145099" cy="505952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Shows traffic volumes on individual routes </a:t>
            </a:r>
          </a:p>
          <a:p>
            <a:r>
              <a:rPr lang="en-US" dirty="0"/>
              <a:t>Traffic volume is represented by the </a:t>
            </a:r>
            <a:r>
              <a:rPr lang="en-US" b="1" dirty="0"/>
              <a:t>width of bands</a:t>
            </a:r>
            <a:r>
              <a:rPr lang="en-US" dirty="0"/>
              <a:t> drawn on the map</a:t>
            </a:r>
          </a:p>
          <a:p>
            <a:r>
              <a:rPr lang="en-US" dirty="0"/>
              <a:t> Bandwidth is </a:t>
            </a:r>
            <a:r>
              <a:rPr lang="en-US" b="1" dirty="0"/>
              <a:t>proportional to the magnitude of traffic flow</a:t>
            </a:r>
          </a:p>
          <a:p>
            <a:r>
              <a:rPr lang="en-US" dirty="0"/>
              <a:t>Enable </a:t>
            </a:r>
            <a:r>
              <a:rPr lang="en-US" b="1" dirty="0"/>
              <a:t>quick visual comparison</a:t>
            </a:r>
            <a:r>
              <a:rPr lang="en-US" dirty="0"/>
              <a:t> of traffic volumes across routes</a:t>
            </a:r>
          </a:p>
          <a:p>
            <a:r>
              <a:rPr lang="en-US" dirty="0"/>
              <a:t>Include </a:t>
            </a:r>
            <a:r>
              <a:rPr lang="en-US" b="1" dirty="0"/>
              <a:t>numerical volume values</a:t>
            </a:r>
            <a:r>
              <a:rPr lang="en-US" dirty="0"/>
              <a:t> near bands to improve clarity and accuracy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A map of a road&#10;&#10;AI-generated content may be incorrect.">
            <a:extLst>
              <a:ext uri="{FF2B5EF4-FFF2-40B4-BE49-F238E27FC236}">
                <a16:creationId xmlns:a16="http://schemas.microsoft.com/office/drawing/2014/main" id="{442E4164-AFD6-7EF5-F1BC-DB3E85F13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351" y="8479"/>
            <a:ext cx="4443649" cy="63097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B74960-8A1F-05F4-E4F5-72D223D92273}"/>
              </a:ext>
            </a:extLst>
          </p:cNvPr>
          <p:cNvSpPr txBox="1"/>
          <p:nvPr/>
        </p:nvSpPr>
        <p:spPr>
          <a:xfrm>
            <a:off x="8534400" y="6318249"/>
            <a:ext cx="3657600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/>
              <a:t>Garber, N. J., &amp; Hoel, L. A. (2009). </a:t>
            </a:r>
            <a:r>
              <a:rPr lang="en-US" sz="1100" i="1" dirty="0"/>
              <a:t>Traffic and Highway Engineering</a:t>
            </a:r>
            <a:r>
              <a:rPr lang="en-US" sz="1100" dirty="0"/>
              <a:t> (4th ed., pp. 125)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304800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749B1-7C3F-8906-B697-7B15B3220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038518" cy="717551"/>
          </a:xfrm>
        </p:spPr>
        <p:txBody>
          <a:bodyPr/>
          <a:lstStyle/>
          <a:p>
            <a:r>
              <a:rPr lang="en-US" dirty="0"/>
              <a:t>Intersection Volume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C8DD2F-91A7-A577-B6E2-CE216357179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6867513" cy="5059521"/>
          </a:xfrm>
        </p:spPr>
        <p:txBody>
          <a:bodyPr>
            <a:normAutofit/>
          </a:bodyPr>
          <a:lstStyle/>
          <a:p>
            <a:r>
              <a:rPr lang="en-US" dirty="0"/>
              <a:t>Most complex traffic locations</a:t>
            </a:r>
          </a:p>
          <a:p>
            <a:r>
              <a:rPr lang="en-US" dirty="0"/>
              <a:t>Multiple movements and conflicts</a:t>
            </a:r>
          </a:p>
          <a:p>
            <a:r>
              <a:rPr lang="en-US" dirty="0"/>
              <a:t>Turning movements critical</a:t>
            </a:r>
          </a:p>
          <a:p>
            <a:r>
              <a:rPr lang="en-US" dirty="0"/>
              <a:t>Often counted manually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7E4F9C-3D2B-58A8-9D88-3088D167CC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1228"/>
          <a:stretch/>
        </p:blipFill>
        <p:spPr>
          <a:xfrm>
            <a:off x="8170447" y="578946"/>
            <a:ext cx="4021553" cy="57001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BD0068-9066-753F-FAB3-EAAD3EAC2E66}"/>
              </a:ext>
            </a:extLst>
          </p:cNvPr>
          <p:cNvSpPr txBox="1"/>
          <p:nvPr/>
        </p:nvSpPr>
        <p:spPr>
          <a:xfrm>
            <a:off x="8534400" y="6318249"/>
            <a:ext cx="3657600" cy="4072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/>
              <a:t>Garber, N. J., &amp; Hoel, L. A. (2009). </a:t>
            </a:r>
            <a:r>
              <a:rPr lang="en-US" sz="1100" i="1" dirty="0"/>
              <a:t>Traffic and Highway Engineering</a:t>
            </a:r>
            <a:r>
              <a:rPr lang="en-US" sz="1100" dirty="0"/>
              <a:t> (4th ed., pp. 126)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655311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DFB19-31DE-8CA5-F638-61C02A4E0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809918" cy="717551"/>
          </a:xfrm>
        </p:spPr>
        <p:txBody>
          <a:bodyPr/>
          <a:lstStyle/>
          <a:p>
            <a:r>
              <a:rPr lang="en-US" dirty="0"/>
              <a:t>Applications of Traffic Volume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F3906-A3C0-3426-1C15-8C1C36451A9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Highway and intersection design</a:t>
            </a:r>
          </a:p>
          <a:p>
            <a:r>
              <a:rPr lang="en-US" dirty="0"/>
              <a:t>Traffic signal timing</a:t>
            </a:r>
          </a:p>
          <a:p>
            <a:r>
              <a:rPr lang="en-US" dirty="0"/>
              <a:t>Pavement and structural design</a:t>
            </a:r>
          </a:p>
          <a:p>
            <a:r>
              <a:rPr lang="en-US" dirty="0"/>
              <a:t>Transportation planning and policy</a:t>
            </a:r>
          </a:p>
          <a:p>
            <a:r>
              <a:rPr lang="en-US" dirty="0"/>
              <a:t>Roadway and intersection design</a:t>
            </a:r>
          </a:p>
          <a:p>
            <a:r>
              <a:rPr lang="en-US" dirty="0"/>
              <a:t>Traffic control and signal timing</a:t>
            </a:r>
          </a:p>
          <a:p>
            <a:r>
              <a:rPr lang="en-US" dirty="0"/>
              <a:t>Capacity analysis</a:t>
            </a:r>
          </a:p>
          <a:p>
            <a:r>
              <a:rPr lang="en-US" dirty="0"/>
              <a:t>Network planning and VMT estimation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09112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Why Traffic Volume Studies are Important?</a:t>
            </a:r>
          </a:p>
          <a:p>
            <a:pPr hangingPunct="1"/>
            <a:r>
              <a:rPr lang="en-US" sz="1800" dirty="0"/>
              <a:t>Key Traffic Parameters</a:t>
            </a:r>
          </a:p>
          <a:p>
            <a:pPr>
              <a:defRPr sz="1800"/>
            </a:pPr>
            <a:r>
              <a:rPr lang="en-US" dirty="0"/>
              <a:t>Volume vs Demand vs Capacity</a:t>
            </a:r>
          </a:p>
          <a:p>
            <a:pPr>
              <a:defRPr sz="1800"/>
            </a:pPr>
            <a:r>
              <a:rPr lang="en-US" dirty="0"/>
              <a:t>Volume Characteristics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54300" y="4809756"/>
            <a:ext cx="8718300" cy="1372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</a:t>
            </a:r>
            <a:r>
              <a:rPr lang="en-US" sz="1800" dirty="0"/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McShane, Traffic Engineering, 5th edition, Pearson,  2019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8"/>
            <a:ext cx="7405810" cy="462397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dirty="0"/>
              <a:t>Traffic volume studies measure the number of vehicles or pedestrians</a:t>
            </a:r>
          </a:p>
          <a:p>
            <a:r>
              <a:rPr lang="en-US" dirty="0"/>
              <a:t>Include directional movement, occupancy rates, vehicle classification, and pedestrian age. </a:t>
            </a:r>
          </a:p>
          <a:p>
            <a:r>
              <a:rPr lang="en-US" dirty="0"/>
              <a:t>Counts are taken over a specified time period</a:t>
            </a:r>
          </a:p>
          <a:p>
            <a:r>
              <a:rPr lang="en-US" dirty="0"/>
              <a:t>Time period varies from 15 minutes to a full year</a:t>
            </a:r>
          </a:p>
          <a:p>
            <a:r>
              <a:rPr lang="en-US" dirty="0"/>
              <a:t>Fundamental input to traffic engineering decisions</a:t>
            </a:r>
          </a:p>
          <a:p>
            <a:r>
              <a:rPr lang="en-US" dirty="0"/>
              <a:t>Used in planning, design, and operations</a:t>
            </a:r>
          </a:p>
          <a:p>
            <a:endParaRPr lang="en-US" sz="20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4595D-6301-E8E4-3C11-9D02AA985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092947" cy="717551"/>
          </a:xfrm>
        </p:spPr>
        <p:txBody>
          <a:bodyPr/>
          <a:lstStyle/>
          <a:p>
            <a:r>
              <a:rPr lang="en-US" dirty="0"/>
              <a:t>Why Traffic Volume Studies are Important?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7F89D-8BB8-4FAA-ACCC-9411A0BD9E2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48281" y="1798323"/>
            <a:ext cx="6329759" cy="4343398"/>
          </a:xfrm>
        </p:spPr>
        <p:txBody>
          <a:bodyPr>
            <a:normAutofit/>
          </a:bodyPr>
          <a:lstStyle/>
          <a:p>
            <a:r>
              <a:rPr lang="en-US" sz="2400" dirty="0"/>
              <a:t>Provide foundation for traffic engineering analysis</a:t>
            </a:r>
          </a:p>
          <a:p>
            <a:r>
              <a:rPr lang="en-US" sz="2400" dirty="0"/>
              <a:t>Support transportation planning and design</a:t>
            </a:r>
          </a:p>
          <a:p>
            <a:r>
              <a:rPr lang="en-US" sz="2400" dirty="0"/>
              <a:t>Help evaluate safety and operational performance</a:t>
            </a:r>
          </a:p>
          <a:p>
            <a:r>
              <a:rPr lang="en-US" sz="2400" dirty="0"/>
              <a:t>Enable long-term infrastructure investment decisions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A6271D-EBBA-A6F0-50B2-122034138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390" y="1955214"/>
            <a:ext cx="5056551" cy="27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466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5352A-AF9A-A1F5-0CDC-58EBEEA9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5706107" cy="717551"/>
          </a:xfrm>
        </p:spPr>
        <p:txBody>
          <a:bodyPr/>
          <a:lstStyle/>
          <a:p>
            <a:r>
              <a:rPr lang="en-US" dirty="0"/>
              <a:t>Key Traffic Parameters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8D8EC-A2AA-E16D-6AB2-E12F951D54C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5339158" cy="5059521"/>
          </a:xfrm>
        </p:spPr>
        <p:txBody>
          <a:bodyPr>
            <a:normAutofit/>
          </a:bodyPr>
          <a:lstStyle/>
          <a:p>
            <a:r>
              <a:rPr lang="en-US" dirty="0"/>
              <a:t>Volume</a:t>
            </a:r>
          </a:p>
          <a:p>
            <a:r>
              <a:rPr lang="en-US" dirty="0"/>
              <a:t>Rate of flow</a:t>
            </a:r>
          </a:p>
          <a:p>
            <a:r>
              <a:rPr lang="en-US" dirty="0"/>
              <a:t>Demand</a:t>
            </a:r>
          </a:p>
          <a:p>
            <a:r>
              <a:rPr lang="en-US" dirty="0"/>
              <a:t>Capacity</a:t>
            </a:r>
          </a:p>
          <a:p>
            <a:pPr marL="0" indent="0">
              <a:buNone/>
            </a:pPr>
            <a:r>
              <a:rPr lang="en-US" dirty="0"/>
              <a:t>All expressed in vehicles per unit time</a:t>
            </a:r>
          </a:p>
          <a:p>
            <a:endParaRPr lang="en-US" dirty="0"/>
          </a:p>
        </p:txBody>
      </p:sp>
      <p:pic>
        <p:nvPicPr>
          <p:cNvPr id="2050" name="Picture 2" descr="Traffic Jams">
            <a:extLst>
              <a:ext uri="{FF2B5EF4-FFF2-40B4-BE49-F238E27FC236}">
                <a16:creationId xmlns:a16="http://schemas.microsoft.com/office/drawing/2014/main" id="{4A1DE0D9-8C9B-C3F3-89C7-B1316ABCA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971" y="1553690"/>
            <a:ext cx="5989029" cy="336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3364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89605-7A2C-6E8F-6335-E7F65FA07EB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Volume</a:t>
            </a:r>
            <a:r>
              <a:rPr lang="en-US" dirty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is the number of vehicles (persons) passing a point during a specified time period.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 Time period can be an hour or a day.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Cannot exceed roadway capacity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Different types of volume based on the length of the count period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Annual average daily Traffic (AADT)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Average Daily Traffic (ADT)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Peak Hour Volume (PHV)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6F818E2-3085-7730-FC0F-D10FA7A55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7443470" cy="717550"/>
          </a:xfrm>
        </p:spPr>
        <p:txBody>
          <a:bodyPr/>
          <a:lstStyle/>
          <a:p>
            <a:r>
              <a:rPr lang="en-US" dirty="0"/>
              <a:t>Key Traffic Parameters</a:t>
            </a:r>
          </a:p>
        </p:txBody>
      </p:sp>
    </p:spTree>
    <p:extLst>
      <p:ext uri="{BB962C8B-B14F-4D97-AF65-F5344CB8AC3E}">
        <p14:creationId xmlns:p14="http://schemas.microsoft.com/office/powerpoint/2010/main" val="59227528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7D84D-784F-63F1-E0C3-2351A7B5558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/>
              <a:t>Flow</a:t>
            </a:r>
            <a:r>
              <a:rPr lang="en-US" dirty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Equivalent hourly rate for short periods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Expressed in vehicle per hr.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Important for peak flow analysis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b="1" dirty="0"/>
              <a:t>Capacity</a:t>
            </a:r>
            <a:r>
              <a:rPr lang="en-US" dirty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The maximum rate at which vehicles can traverse a point or short segment during a specified time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It is the characteristics of the roadway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Estimated using Highway Capacity Manual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May differ from observed maximum flow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E42C839-7969-617B-110F-557C08DEE254}"/>
              </a:ext>
            </a:extLst>
          </p:cNvPr>
          <p:cNvSpPr txBox="1">
            <a:spLocks/>
          </p:cNvSpPr>
          <p:nvPr/>
        </p:nvSpPr>
        <p:spPr>
          <a:xfrm>
            <a:off x="786132" y="411637"/>
            <a:ext cx="5706107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t">
            <a:noAutofit/>
          </a:bodyPr>
          <a:lstStyle>
            <a:lvl1pPr marL="0" marR="0" indent="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22859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194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791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389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2986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583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180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777" algn="l" defTabSz="1219154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1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dirty="0"/>
              <a:t>Key Traffic Parameters</a:t>
            </a:r>
          </a:p>
        </p:txBody>
      </p:sp>
    </p:spTree>
    <p:extLst>
      <p:ext uri="{BB962C8B-B14F-4D97-AF65-F5344CB8AC3E}">
        <p14:creationId xmlns:p14="http://schemas.microsoft.com/office/powerpoint/2010/main" val="237290172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1484CF-A5DD-A988-ECCE-BB998695B09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2081" y="401200"/>
            <a:ext cx="8807980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b="1" dirty="0"/>
              <a:t>Demand</a:t>
            </a:r>
            <a:r>
              <a:rPr lang="en-US" dirty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The number of vehicles (persons) that </a:t>
            </a:r>
            <a:r>
              <a:rPr lang="en-US" sz="2000" b="1" dirty="0">
                <a:solidFill>
                  <a:srgbClr val="00518E"/>
                </a:solidFill>
              </a:rPr>
              <a:t>DESIRE</a:t>
            </a:r>
            <a:r>
              <a:rPr lang="en-US" sz="2000" dirty="0"/>
              <a:t> to pass a point during the specified time, usually an hour.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May exceed observed volume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Includes queued, diverted, and suppressed trips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Not directly observable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When demand is higher than capacity, CONGESTION will result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217EA1-F371-C2F0-8FF2-48E2D2E65607}"/>
              </a:ext>
            </a:extLst>
          </p:cNvPr>
          <p:cNvSpPr txBox="1"/>
          <p:nvPr/>
        </p:nvSpPr>
        <p:spPr>
          <a:xfrm>
            <a:off x="8665832" y="6322404"/>
            <a:ext cx="3254679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Engineering, 4</a:t>
            </a:r>
            <a:r>
              <a:rPr kumimoji="0" lang="en-US" sz="1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 </a:t>
            </a:r>
          </a:p>
        </p:txBody>
      </p:sp>
    </p:spTree>
    <p:extLst>
      <p:ext uri="{BB962C8B-B14F-4D97-AF65-F5344CB8AC3E}">
        <p14:creationId xmlns:p14="http://schemas.microsoft.com/office/powerpoint/2010/main" val="397387368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4E55F32-D56C-4F1F-93EB-DA3965F25251}"/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999</Words>
  <Application>Microsoft Office PowerPoint</Application>
  <PresentationFormat>Widescreen</PresentationFormat>
  <Paragraphs>161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Why Traffic Volume Studies are Important?</vt:lpstr>
      <vt:lpstr>Key Traffic Parameters</vt:lpstr>
      <vt:lpstr>Key Traffic Parameters</vt:lpstr>
      <vt:lpstr>PowerPoint Presentation</vt:lpstr>
      <vt:lpstr>PowerPoint Presentation</vt:lpstr>
      <vt:lpstr>Volume vs Demand vs Capacity</vt:lpstr>
      <vt:lpstr>Volume vs Demand vs Capacity</vt:lpstr>
      <vt:lpstr>Volume Characteristics</vt:lpstr>
      <vt:lpstr>Daily Traffic Variation</vt:lpstr>
      <vt:lpstr>Hourly Traffic Variation</vt:lpstr>
      <vt:lpstr>Urban Hourly Patterns</vt:lpstr>
      <vt:lpstr>Peak Hour Factor (PHF)</vt:lpstr>
      <vt:lpstr>Average Annual Daily Traffic (AADT)</vt:lpstr>
      <vt:lpstr>Average Daily Traffic (ADT)</vt:lpstr>
      <vt:lpstr>Vehicle Kilometer of Travel (VKT)</vt:lpstr>
      <vt:lpstr>Traffic flow map </vt:lpstr>
      <vt:lpstr>Intersection Volume Studies</vt:lpstr>
      <vt:lpstr>Applications of Traffic Volume Studies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361</cp:revision>
  <dcterms:modified xsi:type="dcterms:W3CDTF">2026-02-16T07:33:18Z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