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306" r:id="rId5"/>
    <p:sldId id="308" r:id="rId6"/>
    <p:sldId id="313" r:id="rId7"/>
    <p:sldId id="534" r:id="rId8"/>
    <p:sldId id="548" r:id="rId9"/>
    <p:sldId id="549" r:id="rId10"/>
    <p:sldId id="550" r:id="rId11"/>
    <p:sldId id="553" r:id="rId12"/>
    <p:sldId id="554" r:id="rId13"/>
    <p:sldId id="555" r:id="rId14"/>
    <p:sldId id="556" r:id="rId15"/>
    <p:sldId id="557" r:id="rId16"/>
    <p:sldId id="559" r:id="rId17"/>
    <p:sldId id="537" r:id="rId18"/>
    <p:sldId id="558" r:id="rId19"/>
    <p:sldId id="551" r:id="rId20"/>
    <p:sldId id="560" r:id="rId21"/>
    <p:sldId id="552" r:id="rId22"/>
    <p:sldId id="538" r:id="rId23"/>
    <p:sldId id="539" r:id="rId24"/>
    <p:sldId id="540" r:id="rId25"/>
    <p:sldId id="541" r:id="rId26"/>
    <p:sldId id="561" r:id="rId27"/>
    <p:sldId id="542" r:id="rId28"/>
    <p:sldId id="543" r:id="rId29"/>
    <p:sldId id="544" r:id="rId30"/>
    <p:sldId id="562" r:id="rId31"/>
    <p:sldId id="545" r:id="rId32"/>
    <p:sldId id="546" r:id="rId33"/>
    <p:sldId id="547" r:id="rId34"/>
    <p:sldId id="563" r:id="rId35"/>
    <p:sldId id="564" r:id="rId36"/>
    <p:sldId id="533" r:id="rId37"/>
    <p:sldId id="565" r:id="rId38"/>
    <p:sldId id="309" r:id="rId3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B51600"/>
    <a:srgbClr val="B43519"/>
    <a:srgbClr val="005EA4"/>
    <a:srgbClr val="EE230C"/>
    <a:srgbClr val="F26211"/>
    <a:srgbClr val="F78722"/>
    <a:srgbClr val="890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fgsv-verlag.de/pub/media/pdf/321_E.v.pdf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ops.fhwa.dot.gov/publications/fhwahop08024/fhwa_hop_08_024.pdf" TargetMode="Externa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gsv-verlag.de/pub/media/pdf/321_E.v.pdf" TargetMode="External"/><Relationship Id="rId2" Type="http://schemas.openxmlformats.org/officeDocument/2006/relationships/hyperlink" Target="https://ops.fhwa.dot.gov/publications/fhwahop08024/fhwa_hop_08_024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nd.de/kultur/gruener-wird-s-nicht-die-echte-ampel-in-deutschland-feiert-geburtstag-PAVY4RDXONHURGGNBZBE6T4C3U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fr/photo/866433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4.3: Traffic Signal Design Phasing and Timing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BFD68-6839-A746-2670-D1DCA4D1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4F6E3-AADD-4F32-DC33-C974767634C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6" y="1086804"/>
            <a:ext cx="5507034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spc="-20" dirty="0">
                <a:solidFill>
                  <a:schemeClr val="tx1"/>
                </a:solidFill>
                <a:latin typeface="+mn-lt"/>
                <a:cs typeface="Calibri"/>
              </a:rPr>
              <a:t>System</a:t>
            </a:r>
            <a:r>
              <a:rPr lang="en-US" sz="24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2400" b="1" spc="-25" dirty="0">
                <a:solidFill>
                  <a:schemeClr val="tx1"/>
                </a:solidFill>
                <a:latin typeface="+mn-lt"/>
                <a:cs typeface="Calibri"/>
              </a:rPr>
              <a:t>components</a:t>
            </a:r>
            <a:r>
              <a:rPr lang="en-US" sz="24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+mn-lt"/>
                <a:cs typeface="Calibri"/>
              </a:rPr>
              <a:t>-</a:t>
            </a:r>
            <a:r>
              <a:rPr lang="en-US" sz="2400" b="1" spc="-75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2400" b="1" spc="-10" dirty="0">
                <a:solidFill>
                  <a:schemeClr val="tx1"/>
                </a:solidFill>
                <a:latin typeface="+mn-lt"/>
                <a:cs typeface="Calibri"/>
              </a:rPr>
              <a:t>Signal</a:t>
            </a:r>
            <a:r>
              <a:rPr lang="en-US" sz="24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2400" b="1" spc="-10" dirty="0">
                <a:solidFill>
                  <a:schemeClr val="tx1"/>
                </a:solidFill>
                <a:latin typeface="+mn-lt"/>
                <a:cs typeface="Calibri"/>
              </a:rPr>
              <a:t>transmitter</a:t>
            </a:r>
            <a:endParaRPr lang="en-US" sz="2400" b="1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960"/>
              </a:spcBef>
              <a:buNone/>
            </a:pPr>
            <a:r>
              <a:rPr lang="en-US" sz="2000" b="1" dirty="0">
                <a:latin typeface="+mn-lt"/>
                <a:cs typeface="Calibri"/>
              </a:rPr>
              <a:t>Detectors</a:t>
            </a:r>
            <a:r>
              <a:rPr lang="en-US" sz="2000" b="1" spc="-35" dirty="0">
                <a:latin typeface="+mn-lt"/>
                <a:cs typeface="Calibri"/>
              </a:rPr>
              <a:t> </a:t>
            </a:r>
            <a:r>
              <a:rPr lang="en-US" sz="2000" b="1" dirty="0">
                <a:latin typeface="+mn-lt"/>
                <a:cs typeface="Calibri"/>
              </a:rPr>
              <a:t>for</a:t>
            </a:r>
            <a:r>
              <a:rPr lang="en-US" sz="2000" b="1" spc="-35" dirty="0">
                <a:latin typeface="+mn-lt"/>
                <a:cs typeface="Calibri"/>
              </a:rPr>
              <a:t> </a:t>
            </a:r>
            <a:r>
              <a:rPr lang="en-US" sz="2000" b="1" spc="-10" dirty="0">
                <a:latin typeface="+mn-lt"/>
                <a:cs typeface="Calibri"/>
              </a:rPr>
              <a:t>vehicle</a:t>
            </a:r>
            <a:r>
              <a:rPr lang="en-US" sz="2000" b="1" spc="-50" dirty="0">
                <a:latin typeface="+mn-lt"/>
                <a:cs typeface="Calibri"/>
              </a:rPr>
              <a:t> </a:t>
            </a:r>
            <a:r>
              <a:rPr lang="en-US" sz="2000" b="1" spc="-10" dirty="0">
                <a:latin typeface="+mn-lt"/>
                <a:cs typeface="Calibri"/>
              </a:rPr>
              <a:t>traffic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Different</a:t>
            </a:r>
            <a:r>
              <a:rPr lang="en-US" sz="2000" spc="-50" dirty="0">
                <a:latin typeface="+mn-lt"/>
                <a:cs typeface="Calibri"/>
              </a:rPr>
              <a:t> </a:t>
            </a:r>
            <a:r>
              <a:rPr lang="en-US" sz="2000" spc="-10" dirty="0">
                <a:latin typeface="+mn-lt"/>
                <a:cs typeface="Calibri"/>
              </a:rPr>
              <a:t>sensor</a:t>
            </a:r>
            <a:r>
              <a:rPr lang="en-US" sz="2000" spc="-60" dirty="0">
                <a:latin typeface="+mn-lt"/>
                <a:cs typeface="Calibri"/>
              </a:rPr>
              <a:t> </a:t>
            </a:r>
            <a:r>
              <a:rPr lang="en-US" sz="2000" spc="-10" dirty="0">
                <a:latin typeface="+mn-lt"/>
                <a:cs typeface="Calibri"/>
              </a:rPr>
              <a:t>types</a:t>
            </a:r>
            <a:endParaRPr lang="en-US" sz="2000" dirty="0">
              <a:latin typeface="+mn-lt"/>
              <a:cs typeface="Calibri"/>
            </a:endParaRPr>
          </a:p>
          <a:p>
            <a:pPr marL="715011" lvl="1" indent="-342900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Induction</a:t>
            </a:r>
            <a:r>
              <a:rPr lang="en-US" sz="1600" spc="-5" dirty="0">
                <a:latin typeface="+mn-lt"/>
                <a:cs typeface="Calibri"/>
              </a:rPr>
              <a:t> </a:t>
            </a:r>
            <a:r>
              <a:rPr lang="en-US" sz="1600" spc="-20" dirty="0">
                <a:latin typeface="+mn-lt"/>
                <a:cs typeface="Calibri"/>
              </a:rPr>
              <a:t>loops</a:t>
            </a:r>
            <a:endParaRPr lang="en-US" sz="1600" dirty="0">
              <a:latin typeface="+mn-lt"/>
              <a:cs typeface="Calibri"/>
            </a:endParaRPr>
          </a:p>
          <a:p>
            <a:pPr marL="715011" marR="83820" lvl="1" indent="-342900">
              <a:lnSpc>
                <a:spcPct val="128200"/>
              </a:lnSpc>
              <a:spcBef>
                <a:spcPts val="1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Infrared,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thermal</a:t>
            </a:r>
            <a:r>
              <a:rPr lang="en-US" sz="1600" spc="-40" dirty="0">
                <a:latin typeface="+mn-lt"/>
                <a:cs typeface="Calibri"/>
              </a:rPr>
              <a:t> </a:t>
            </a:r>
            <a:r>
              <a:rPr lang="en-US" sz="1600" spc="-20" dirty="0">
                <a:latin typeface="+mn-lt"/>
                <a:cs typeface="Calibri"/>
              </a:rPr>
              <a:t>image</a:t>
            </a:r>
          </a:p>
          <a:p>
            <a:pPr marL="715011" marR="83820" lvl="1" indent="-342900">
              <a:lnSpc>
                <a:spcPct val="128200"/>
              </a:lnSpc>
              <a:spcBef>
                <a:spcPts val="1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Video</a:t>
            </a:r>
            <a:endParaRPr lang="en-US" sz="1600" dirty="0">
              <a:latin typeface="+mn-lt"/>
              <a:cs typeface="Calibri"/>
            </a:endParaRPr>
          </a:p>
          <a:p>
            <a:pPr marL="715011" marR="523875" lvl="1" indent="-342900">
              <a:lnSpc>
                <a:spcPts val="2250"/>
              </a:lnSpc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Radar,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ultrasound </a:t>
            </a:r>
          </a:p>
          <a:p>
            <a:pPr marL="715011" marR="523875" lvl="1" indent="-342900">
              <a:lnSpc>
                <a:spcPts val="2250"/>
              </a:lnSpc>
              <a:spcBef>
                <a:spcPts val="15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Lidar</a:t>
            </a:r>
            <a:endParaRPr lang="en-US" sz="16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7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Use</a:t>
            </a:r>
            <a:r>
              <a:rPr lang="en-US" sz="2000" spc="-20" dirty="0">
                <a:latin typeface="+mn-lt"/>
                <a:cs typeface="Calibri"/>
              </a:rPr>
              <a:t> </a:t>
            </a:r>
            <a:r>
              <a:rPr lang="en-US" sz="2000" spc="-25" dirty="0">
                <a:latin typeface="+mn-lt"/>
                <a:cs typeface="Calibri"/>
              </a:rPr>
              <a:t>for</a:t>
            </a:r>
            <a:endParaRPr lang="en-US" sz="2000" dirty="0">
              <a:latin typeface="+mn-lt"/>
              <a:cs typeface="Calibri"/>
            </a:endParaRPr>
          </a:p>
          <a:p>
            <a:pPr marL="676907" lvl="1">
              <a:lnSpc>
                <a:spcPct val="100000"/>
              </a:lnSpc>
              <a:spcBef>
                <a:spcPts val="515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Dimensioning</a:t>
            </a:r>
            <a:endParaRPr lang="en-US" sz="1600" dirty="0">
              <a:latin typeface="+mn-lt"/>
              <a:cs typeface="Calibri"/>
            </a:endParaRPr>
          </a:p>
          <a:p>
            <a:pPr marL="676907" marR="275590" lvl="1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Congestion</a:t>
            </a:r>
            <a:r>
              <a:rPr lang="en-US" sz="1600" spc="-1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detection </a:t>
            </a:r>
          </a:p>
          <a:p>
            <a:pPr marL="676907" marR="275590" lvl="1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Counting</a:t>
            </a:r>
            <a:endParaRPr lang="en-US" sz="1600" dirty="0">
              <a:latin typeface="+mn-lt"/>
              <a:cs typeface="Calibri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A0C701-BBC9-FA15-58FF-4ED535D0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/>
          <a:lstStyle/>
          <a:p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2" name="object 8">
            <a:extLst>
              <a:ext uri="{FF2B5EF4-FFF2-40B4-BE49-F238E27FC236}">
                <a16:creationId xmlns:a16="http://schemas.microsoft.com/office/drawing/2014/main" id="{85ABECCA-CC84-D267-AB2D-9D30CB613BD5}"/>
              </a:ext>
            </a:extLst>
          </p:cNvPr>
          <p:cNvGrpSpPr/>
          <p:nvPr/>
        </p:nvGrpSpPr>
        <p:grpSpPr>
          <a:xfrm>
            <a:off x="6970395" y="1221344"/>
            <a:ext cx="5221605" cy="4790440"/>
            <a:chOff x="5925311" y="771144"/>
            <a:chExt cx="5221605" cy="4790440"/>
          </a:xfrm>
        </p:grpSpPr>
        <p:pic>
          <p:nvPicPr>
            <p:cNvPr id="6" name="object 9">
              <a:extLst>
                <a:ext uri="{FF2B5EF4-FFF2-40B4-BE49-F238E27FC236}">
                  <a16:creationId xmlns:a16="http://schemas.microsoft.com/office/drawing/2014/main" id="{5B78DF9A-7286-9058-A782-CD831075233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5311" y="771144"/>
              <a:ext cx="5221223" cy="4789930"/>
            </a:xfrm>
            <a:prstGeom prst="rect">
              <a:avLst/>
            </a:prstGeom>
          </p:spPr>
        </p:pic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E23A46D1-D46C-25C7-DB25-0F503F4FC728}"/>
                </a:ext>
              </a:extLst>
            </p:cNvPr>
            <p:cNvSpPr/>
            <p:nvPr/>
          </p:nvSpPr>
          <p:spPr>
            <a:xfrm>
              <a:off x="8993122" y="819911"/>
              <a:ext cx="1440180" cy="1440180"/>
            </a:xfrm>
            <a:custGeom>
              <a:avLst/>
              <a:gdLst/>
              <a:ahLst/>
              <a:cxnLst/>
              <a:rect l="l" t="t" r="r" b="b"/>
              <a:pathLst>
                <a:path w="1440179" h="1440180">
                  <a:moveTo>
                    <a:pt x="0" y="720088"/>
                  </a:moveTo>
                  <a:lnTo>
                    <a:pt x="0" y="720088"/>
                  </a:lnTo>
                  <a:lnTo>
                    <a:pt x="1530" y="672742"/>
                  </a:lnTo>
                  <a:lnTo>
                    <a:pt x="6063" y="626214"/>
                  </a:lnTo>
                  <a:lnTo>
                    <a:pt x="13499" y="580597"/>
                  </a:lnTo>
                  <a:lnTo>
                    <a:pt x="23747" y="535988"/>
                  </a:lnTo>
                  <a:lnTo>
                    <a:pt x="36710" y="492483"/>
                  </a:lnTo>
                  <a:lnTo>
                    <a:pt x="52292" y="450174"/>
                  </a:lnTo>
                  <a:lnTo>
                    <a:pt x="70402" y="409158"/>
                  </a:lnTo>
                  <a:lnTo>
                    <a:pt x="90941" y="369528"/>
                  </a:lnTo>
                  <a:lnTo>
                    <a:pt x="113816" y="331382"/>
                  </a:lnTo>
                  <a:lnTo>
                    <a:pt x="138933" y="294811"/>
                  </a:lnTo>
                  <a:lnTo>
                    <a:pt x="166195" y="259913"/>
                  </a:lnTo>
                  <a:lnTo>
                    <a:pt x="195510" y="226780"/>
                  </a:lnTo>
                  <a:lnTo>
                    <a:pt x="226780" y="195510"/>
                  </a:lnTo>
                  <a:lnTo>
                    <a:pt x="259913" y="166195"/>
                  </a:lnTo>
                  <a:lnTo>
                    <a:pt x="294811" y="138933"/>
                  </a:lnTo>
                  <a:lnTo>
                    <a:pt x="331382" y="113816"/>
                  </a:lnTo>
                  <a:lnTo>
                    <a:pt x="369528" y="90941"/>
                  </a:lnTo>
                  <a:lnTo>
                    <a:pt x="409158" y="70402"/>
                  </a:lnTo>
                  <a:lnTo>
                    <a:pt x="450174" y="52292"/>
                  </a:lnTo>
                  <a:lnTo>
                    <a:pt x="492483" y="36710"/>
                  </a:lnTo>
                  <a:lnTo>
                    <a:pt x="535988" y="23747"/>
                  </a:lnTo>
                  <a:lnTo>
                    <a:pt x="580597" y="13499"/>
                  </a:lnTo>
                  <a:lnTo>
                    <a:pt x="626214" y="6063"/>
                  </a:lnTo>
                  <a:lnTo>
                    <a:pt x="672742" y="1530"/>
                  </a:lnTo>
                  <a:lnTo>
                    <a:pt x="720090" y="0"/>
                  </a:lnTo>
                  <a:lnTo>
                    <a:pt x="720090" y="0"/>
                  </a:lnTo>
                  <a:lnTo>
                    <a:pt x="767436" y="1530"/>
                  </a:lnTo>
                  <a:lnTo>
                    <a:pt x="813965" y="6063"/>
                  </a:lnTo>
                  <a:lnTo>
                    <a:pt x="859581" y="13499"/>
                  </a:lnTo>
                  <a:lnTo>
                    <a:pt x="904190" y="23747"/>
                  </a:lnTo>
                  <a:lnTo>
                    <a:pt x="947696" y="36710"/>
                  </a:lnTo>
                  <a:lnTo>
                    <a:pt x="990004" y="52292"/>
                  </a:lnTo>
                  <a:lnTo>
                    <a:pt x="1031020" y="70402"/>
                  </a:lnTo>
                  <a:lnTo>
                    <a:pt x="1070650" y="90941"/>
                  </a:lnTo>
                  <a:lnTo>
                    <a:pt x="1108797" y="113816"/>
                  </a:lnTo>
                  <a:lnTo>
                    <a:pt x="1145367" y="138933"/>
                  </a:lnTo>
                  <a:lnTo>
                    <a:pt x="1180266" y="166195"/>
                  </a:lnTo>
                  <a:lnTo>
                    <a:pt x="1213398" y="195510"/>
                  </a:lnTo>
                  <a:lnTo>
                    <a:pt x="1244668" y="226780"/>
                  </a:lnTo>
                  <a:lnTo>
                    <a:pt x="1273982" y="259913"/>
                  </a:lnTo>
                  <a:lnTo>
                    <a:pt x="1301246" y="294811"/>
                  </a:lnTo>
                  <a:lnTo>
                    <a:pt x="1326362" y="331382"/>
                  </a:lnTo>
                  <a:lnTo>
                    <a:pt x="1349237" y="369528"/>
                  </a:lnTo>
                  <a:lnTo>
                    <a:pt x="1369777" y="409158"/>
                  </a:lnTo>
                  <a:lnTo>
                    <a:pt x="1387886" y="450174"/>
                  </a:lnTo>
                  <a:lnTo>
                    <a:pt x="1403468" y="492483"/>
                  </a:lnTo>
                  <a:lnTo>
                    <a:pt x="1416432" y="535988"/>
                  </a:lnTo>
                  <a:lnTo>
                    <a:pt x="1426679" y="580597"/>
                  </a:lnTo>
                  <a:lnTo>
                    <a:pt x="1434116" y="626214"/>
                  </a:lnTo>
                  <a:lnTo>
                    <a:pt x="1438648" y="672742"/>
                  </a:lnTo>
                  <a:lnTo>
                    <a:pt x="1440180" y="720088"/>
                  </a:lnTo>
                  <a:lnTo>
                    <a:pt x="1440180" y="720088"/>
                  </a:lnTo>
                  <a:lnTo>
                    <a:pt x="720090" y="1440180"/>
                  </a:lnTo>
                  <a:lnTo>
                    <a:pt x="720090" y="1440180"/>
                  </a:lnTo>
                  <a:lnTo>
                    <a:pt x="0" y="720088"/>
                  </a:lnTo>
                  <a:close/>
                </a:path>
              </a:pathLst>
            </a:custGeom>
            <a:ln w="76200">
              <a:solidFill>
                <a:srgbClr val="ED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62342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B9E00-4B47-C697-0173-74343DCAB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CF1F8-47DD-EBB8-8441-B3A0337580E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6" y="1086804"/>
            <a:ext cx="5507034" cy="505952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960"/>
              </a:spcBef>
              <a:buNone/>
            </a:pPr>
            <a:r>
              <a:rPr lang="en-US" sz="2000" b="1" dirty="0">
                <a:latin typeface="+mn-lt"/>
                <a:cs typeface="Calibri"/>
              </a:rPr>
              <a:t>Detector</a:t>
            </a:r>
            <a:r>
              <a:rPr lang="en-US" sz="2000" b="1" spc="-50" dirty="0">
                <a:latin typeface="+mn-lt"/>
                <a:cs typeface="Calibri"/>
              </a:rPr>
              <a:t> </a:t>
            </a:r>
            <a:r>
              <a:rPr lang="en-US" sz="2000" b="1" dirty="0">
                <a:latin typeface="+mn-lt"/>
                <a:cs typeface="Calibri"/>
              </a:rPr>
              <a:t>for</a:t>
            </a:r>
            <a:r>
              <a:rPr lang="en-US" sz="2000" b="1" spc="-45" dirty="0">
                <a:latin typeface="+mn-lt"/>
                <a:cs typeface="Calibri"/>
              </a:rPr>
              <a:t> </a:t>
            </a:r>
            <a:r>
              <a:rPr lang="en-US" sz="2000" b="1" dirty="0">
                <a:latin typeface="+mn-lt"/>
                <a:cs typeface="Calibri"/>
              </a:rPr>
              <a:t>requesting</a:t>
            </a:r>
            <a:r>
              <a:rPr lang="en-US" sz="2000" b="1" spc="-50" dirty="0">
                <a:latin typeface="+mn-lt"/>
                <a:cs typeface="Calibri"/>
              </a:rPr>
              <a:t> </a:t>
            </a:r>
            <a:r>
              <a:rPr lang="en-US" sz="2000" b="1" spc="-10" dirty="0">
                <a:latin typeface="+mn-lt"/>
                <a:cs typeface="Calibri"/>
              </a:rPr>
              <a:t>Pedestrian</a:t>
            </a:r>
            <a:r>
              <a:rPr lang="en-US" sz="2000" b="1" spc="-65" dirty="0">
                <a:latin typeface="+mn-lt"/>
                <a:cs typeface="Calibri"/>
              </a:rPr>
              <a:t> </a:t>
            </a:r>
            <a:r>
              <a:rPr lang="en-US" sz="2000" b="1" spc="-10" dirty="0">
                <a:latin typeface="+mn-lt"/>
                <a:cs typeface="Calibri"/>
              </a:rPr>
              <a:t>traffic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Wide</a:t>
            </a:r>
            <a:r>
              <a:rPr lang="en-US" sz="2000" spc="-2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range</a:t>
            </a:r>
            <a:r>
              <a:rPr lang="en-US" sz="2000" spc="-2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of</a:t>
            </a:r>
            <a:r>
              <a:rPr lang="en-US" sz="2000" spc="-2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designs</a:t>
            </a:r>
            <a:r>
              <a:rPr lang="en-US" sz="2000" spc="-2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and</a:t>
            </a:r>
            <a:r>
              <a:rPr lang="en-US" sz="2000" spc="-25" dirty="0">
                <a:latin typeface="+mn-lt"/>
                <a:cs typeface="Calibri"/>
              </a:rPr>
              <a:t> </a:t>
            </a:r>
            <a:r>
              <a:rPr lang="en-US" sz="2000" spc="-10" dirty="0">
                <a:latin typeface="+mn-lt"/>
                <a:cs typeface="Calibri"/>
              </a:rPr>
              <a:t>technologies</a:t>
            </a:r>
            <a:endParaRPr lang="en-US" sz="2000" dirty="0">
              <a:latin typeface="+mn-lt"/>
              <a:cs typeface="Calibri"/>
            </a:endParaRPr>
          </a:p>
          <a:p>
            <a:pPr marL="715011" lvl="1" indent="-342900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1600" spc="-20" dirty="0">
                <a:latin typeface="+mn-lt"/>
                <a:cs typeface="Calibri"/>
              </a:rPr>
              <a:t>Push-</a:t>
            </a:r>
            <a:r>
              <a:rPr lang="en-US" sz="1600" dirty="0">
                <a:latin typeface="+mn-lt"/>
                <a:cs typeface="Calibri"/>
              </a:rPr>
              <a:t>button,</a:t>
            </a:r>
            <a:r>
              <a:rPr lang="en-US" sz="1600" spc="-20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touch</a:t>
            </a:r>
            <a:r>
              <a:rPr lang="en-US" sz="1600" spc="-3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detector,...</a:t>
            </a:r>
            <a:endParaRPr lang="en-US" sz="16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55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spc="-10" dirty="0">
                <a:latin typeface="+mn-lt"/>
                <a:cs typeface="Calibri"/>
              </a:rPr>
              <a:t>Confirmation</a:t>
            </a:r>
            <a:r>
              <a:rPr lang="en-US" sz="2000" spc="-65" dirty="0">
                <a:latin typeface="+mn-lt"/>
                <a:cs typeface="Calibri"/>
              </a:rPr>
              <a:t> </a:t>
            </a:r>
            <a:r>
              <a:rPr lang="en-US" sz="2000" spc="-10" dirty="0">
                <a:latin typeface="+mn-lt"/>
                <a:cs typeface="Calibri"/>
              </a:rPr>
              <a:t>display</a:t>
            </a:r>
            <a:endParaRPr lang="en-US" sz="2000" dirty="0">
              <a:latin typeface="+mn-lt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60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2000" dirty="0">
                <a:latin typeface="+mn-lt"/>
                <a:cs typeface="Calibri"/>
              </a:rPr>
              <a:t>Support</a:t>
            </a:r>
            <a:r>
              <a:rPr lang="en-US" sz="2000" spc="-4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for</a:t>
            </a:r>
            <a:r>
              <a:rPr lang="en-US" sz="2000" spc="-4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people</a:t>
            </a:r>
            <a:r>
              <a:rPr lang="en-US" sz="2000" spc="-4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with</a:t>
            </a:r>
            <a:r>
              <a:rPr lang="en-US" sz="2000" spc="-45" dirty="0">
                <a:latin typeface="+mn-lt"/>
                <a:cs typeface="Calibri"/>
              </a:rPr>
              <a:t> </a:t>
            </a:r>
            <a:r>
              <a:rPr lang="en-US" sz="2000" dirty="0">
                <a:latin typeface="+mn-lt"/>
                <a:cs typeface="Calibri"/>
              </a:rPr>
              <a:t>visual</a:t>
            </a:r>
            <a:r>
              <a:rPr lang="en-US" sz="2000" spc="-65" dirty="0">
                <a:latin typeface="+mn-lt"/>
                <a:cs typeface="Calibri"/>
              </a:rPr>
              <a:t> </a:t>
            </a:r>
            <a:r>
              <a:rPr lang="en-US" sz="2000" spc="-10" dirty="0">
                <a:latin typeface="+mn-lt"/>
                <a:cs typeface="Calibri"/>
              </a:rPr>
              <a:t>impairments</a:t>
            </a:r>
            <a:endParaRPr lang="en-US" sz="2000" dirty="0">
              <a:latin typeface="+mn-lt"/>
              <a:cs typeface="Calibri"/>
            </a:endParaRPr>
          </a:p>
          <a:p>
            <a:pPr marL="715011" marR="613410" lvl="1" indent="-342900">
              <a:lnSpc>
                <a:spcPct val="128699"/>
              </a:lnSpc>
              <a:spcBef>
                <a:spcPts val="5"/>
              </a:spcBef>
              <a:buFont typeface="Wingdings" panose="05000000000000000000" pitchFamily="2" charset="2"/>
              <a:buChar char="Ø"/>
            </a:pPr>
            <a:r>
              <a:rPr lang="en-US" sz="1600" spc="-10" dirty="0">
                <a:latin typeface="+mn-lt"/>
                <a:cs typeface="Calibri"/>
              </a:rPr>
              <a:t>Additional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button</a:t>
            </a:r>
            <a:r>
              <a:rPr lang="en-US" sz="1600" spc="-2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for</a:t>
            </a:r>
            <a:r>
              <a:rPr lang="en-US" sz="1600" spc="-20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activating</a:t>
            </a:r>
            <a:r>
              <a:rPr lang="en-US" sz="1600" spc="-2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acoustic</a:t>
            </a:r>
            <a:r>
              <a:rPr lang="en-US" sz="1600" spc="-1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signals </a:t>
            </a:r>
            <a:r>
              <a:rPr lang="en-US" sz="1600" dirty="0">
                <a:solidFill>
                  <a:srgbClr val="006B93"/>
                </a:solidFill>
                <a:latin typeface="+mn-lt"/>
                <a:cs typeface="Calibri"/>
              </a:rPr>
              <a:t>'</a:t>
            </a:r>
            <a:r>
              <a:rPr lang="en-US" sz="1600" spc="-5" dirty="0">
                <a:solidFill>
                  <a:srgbClr val="006B93"/>
                </a:solidFill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Vibrating</a:t>
            </a:r>
            <a:r>
              <a:rPr lang="en-US" sz="1600" spc="-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elements</a:t>
            </a:r>
            <a:endParaRPr lang="en-US" sz="1600" dirty="0">
              <a:latin typeface="+mn-lt"/>
              <a:cs typeface="Calibri"/>
            </a:endParaRPr>
          </a:p>
          <a:p>
            <a:pPr marL="715011" lvl="1" indent="-342900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Tactile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elements</a:t>
            </a:r>
            <a:r>
              <a:rPr lang="en-US" sz="1600" spc="-35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to</a:t>
            </a:r>
            <a:r>
              <a:rPr lang="en-US" sz="1600" spc="-3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indicate</a:t>
            </a:r>
            <a:r>
              <a:rPr lang="en-US" sz="1600" spc="-3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the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direction</a:t>
            </a:r>
            <a:r>
              <a:rPr lang="en-US" sz="1600" spc="-45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of</a:t>
            </a:r>
            <a:r>
              <a:rPr lang="en-US" sz="1600" spc="-50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travel</a:t>
            </a:r>
            <a:endParaRPr lang="en-US" sz="1600" dirty="0">
              <a:latin typeface="+mn-lt"/>
              <a:cs typeface="Calibri"/>
            </a:endParaRPr>
          </a:p>
          <a:p>
            <a:pPr marL="714376" lvl="1" indent="-342900">
              <a:lnSpc>
                <a:spcPct val="100000"/>
              </a:lnSpc>
              <a:spcBef>
                <a:spcPts val="49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latin typeface="+mn-lt"/>
                <a:cs typeface="Calibri"/>
              </a:rPr>
              <a:t>Tactile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elements</a:t>
            </a:r>
            <a:r>
              <a:rPr lang="en-US" sz="1600" spc="-35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to</a:t>
            </a:r>
            <a:r>
              <a:rPr lang="en-US" sz="1600" spc="-3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describe</a:t>
            </a:r>
            <a:r>
              <a:rPr lang="en-US" sz="1600" spc="-30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the</a:t>
            </a:r>
            <a:r>
              <a:rPr lang="en-US" sz="1600" spc="-35" dirty="0">
                <a:latin typeface="+mn-lt"/>
                <a:cs typeface="Calibri"/>
              </a:rPr>
              <a:t> </a:t>
            </a:r>
            <a:r>
              <a:rPr lang="en-US" sz="1600" dirty="0">
                <a:latin typeface="+mn-lt"/>
                <a:cs typeface="Calibri"/>
              </a:rPr>
              <a:t>crossing</a:t>
            </a:r>
            <a:r>
              <a:rPr lang="en-US" sz="1600" spc="-25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(relief</a:t>
            </a:r>
            <a:r>
              <a:rPr lang="en-US" sz="1600" spc="-50" dirty="0">
                <a:latin typeface="+mn-lt"/>
                <a:cs typeface="Calibri"/>
              </a:rPr>
              <a:t> </a:t>
            </a:r>
            <a:r>
              <a:rPr lang="en-US" sz="1600" spc="-10" dirty="0">
                <a:latin typeface="+mn-lt"/>
                <a:cs typeface="Calibri"/>
              </a:rPr>
              <a:t>symbol)</a:t>
            </a:r>
            <a:endParaRPr lang="en-US" dirty="0">
              <a:latin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98C766-B68A-4E90-13C1-EADB51B1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/>
          <a:lstStyle/>
          <a:p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5" name="object 8">
            <a:extLst>
              <a:ext uri="{FF2B5EF4-FFF2-40B4-BE49-F238E27FC236}">
                <a16:creationId xmlns:a16="http://schemas.microsoft.com/office/drawing/2014/main" id="{0EF86B99-7742-2C45-BF66-38BE967EA2F5}"/>
              </a:ext>
            </a:extLst>
          </p:cNvPr>
          <p:cNvGrpSpPr/>
          <p:nvPr/>
        </p:nvGrpSpPr>
        <p:grpSpPr>
          <a:xfrm>
            <a:off x="6972300" y="1472804"/>
            <a:ext cx="5219700" cy="4287520"/>
            <a:chOff x="5926835" y="1272794"/>
            <a:chExt cx="5219700" cy="4287520"/>
          </a:xfrm>
        </p:grpSpPr>
        <p:pic>
          <p:nvPicPr>
            <p:cNvPr id="8" name="object 9">
              <a:extLst>
                <a:ext uri="{FF2B5EF4-FFF2-40B4-BE49-F238E27FC236}">
                  <a16:creationId xmlns:a16="http://schemas.microsoft.com/office/drawing/2014/main" id="{1F4769D2-94CE-F3B0-1F58-4055B4411DF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54211" y="1272794"/>
              <a:ext cx="2592322" cy="4285487"/>
            </a:xfrm>
            <a:prstGeom prst="rect">
              <a:avLst/>
            </a:prstGeom>
          </p:spPr>
        </p:pic>
        <p:pic>
          <p:nvPicPr>
            <p:cNvPr id="9" name="object 10">
              <a:extLst>
                <a:ext uri="{FF2B5EF4-FFF2-40B4-BE49-F238E27FC236}">
                  <a16:creationId xmlns:a16="http://schemas.microsoft.com/office/drawing/2014/main" id="{CE5B354C-C82A-4A0A-34D5-03EF87C85A5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6835" y="1275841"/>
              <a:ext cx="2592322" cy="42839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113369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CAE9-2F2E-B7E1-B5BC-5D28B3C5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position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8A023-B84A-C858-78B4-AC37912BF83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874" y="1243967"/>
            <a:ext cx="5492747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b="1" dirty="0"/>
              <a:t>Included information: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Junction geometry (access roads, lanes, Krebs, islands)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Markings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Stop lines, fords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Lane markings, guidelines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Arrow markings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Traffic signs regulating right of way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Z. 306 for privileged access roads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Z. 205 or Z. 206 for access roads requiring waiting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• Masts, signal heads, signal groups (SGR)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• Position of detectors and buttons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9F9FC3-7D2A-E7AF-C480-0278208AC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621" y="1386843"/>
            <a:ext cx="6112379" cy="4213858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C6709224-E753-21E7-10EF-65A3E257CA2E}"/>
              </a:ext>
            </a:extLst>
          </p:cNvPr>
          <p:cNvSpPr txBox="1"/>
          <p:nvPr/>
        </p:nvSpPr>
        <p:spPr>
          <a:xfrm>
            <a:off x="9860915" y="5708254"/>
            <a:ext cx="21107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Image:</a:t>
            </a: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RiLSA</a:t>
            </a: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example</a:t>
            </a: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 collection </a:t>
            </a: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(FGSV</a:t>
            </a:r>
            <a:r>
              <a:rPr sz="9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2017)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493CFC0-9F2F-7C72-4792-394A83BB7B7F}"/>
              </a:ext>
            </a:extLst>
          </p:cNvPr>
          <p:cNvSpPr txBox="1"/>
          <p:nvPr/>
        </p:nvSpPr>
        <p:spPr>
          <a:xfrm>
            <a:off x="7773351" y="1091216"/>
            <a:ext cx="2513649" cy="25276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>
            <a:defPPr marL="0" marR="0" indent="0" algn="l" defTabSz="457177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12700" marR="5080" algn="ctr">
              <a:lnSpc>
                <a:spcPct val="101699"/>
              </a:lnSpc>
              <a:spcBef>
                <a:spcPts val="80"/>
              </a:spcBef>
              <a:defRPr sz="950" spc="-10">
                <a:latin typeface="Calibri"/>
                <a:cs typeface="Calibri"/>
              </a:defRPr>
            </a:lvl1pPr>
          </a:lstStyle>
          <a:p>
            <a:r>
              <a:rPr sz="1600" b="1" dirty="0"/>
              <a:t>Signal position plan</a:t>
            </a:r>
          </a:p>
        </p:txBody>
      </p:sp>
    </p:spTree>
    <p:extLst>
      <p:ext uri="{BB962C8B-B14F-4D97-AF65-F5344CB8AC3E}">
        <p14:creationId xmlns:p14="http://schemas.microsoft.com/office/powerpoint/2010/main" val="290545040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2CDAD-7B66-F2D8-B40A-0B5833E4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5" y="212777"/>
            <a:ext cx="6876019" cy="717551"/>
          </a:xfrm>
        </p:spPr>
        <p:txBody>
          <a:bodyPr/>
          <a:lstStyle/>
          <a:p>
            <a:r>
              <a:rPr lang="en-US" sz="2800" dirty="0"/>
              <a:t>Signal Timing Manuals and Guidelines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CA8F0-DEDB-FC7C-1A40-24CBDF916E13}"/>
              </a:ext>
            </a:extLst>
          </p:cNvPr>
          <p:cNvSpPr txBox="1"/>
          <p:nvPr/>
        </p:nvSpPr>
        <p:spPr>
          <a:xfrm>
            <a:off x="7079456" y="6186290"/>
            <a:ext cx="6100762" cy="2585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https://www.fgsv-verlag.de/pub/media/pdf/321_E.v.pdf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29A5E7-7C10-AE20-4991-99E9B91F7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060" y="832791"/>
            <a:ext cx="3979303" cy="5353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E1E156-A48C-DACA-2431-21F48FA99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81" y="930328"/>
            <a:ext cx="4123020" cy="515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CD303F-A4E6-320A-A368-3377418CFC19}"/>
              </a:ext>
            </a:extLst>
          </p:cNvPr>
          <p:cNvSpPr txBox="1"/>
          <p:nvPr/>
        </p:nvSpPr>
        <p:spPr>
          <a:xfrm>
            <a:off x="978694" y="6186290"/>
            <a:ext cx="4291247" cy="885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dirty="0">
                <a:hlinkClick r:id="rId5"/>
              </a:rPr>
              <a:t>https://ops.fhwa.dot.gov/publications/fhwahop08024/fhwa_hop_08_024.pdf</a:t>
            </a:r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119976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2EED-9306-D94C-2EB4-7166BD01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69047" cy="717551"/>
          </a:xfrm>
        </p:spPr>
        <p:txBody>
          <a:bodyPr/>
          <a:lstStyle/>
          <a:p>
            <a:r>
              <a:rPr lang="en-US" dirty="0"/>
              <a:t>TERMS AND DEFINITIONS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3317-C4A9-2B53-9EDD-1B3A2FA1BAD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174928" cy="51890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Components of a Signal Cycle: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Cycle</a:t>
            </a:r>
            <a:r>
              <a:rPr lang="en-US" sz="2000" dirty="0"/>
              <a:t>: One complete rotation through all signal indications.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 cycle includes green, yellow, red, and all-red intervals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Each legal movement gets a green at least once per cycle,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Cycle is the basic unit of signal design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Cycle length(C)</a:t>
            </a:r>
            <a:r>
              <a:rPr lang="en-US" sz="2000" dirty="0"/>
              <a:t>: Total time required to complete one full cycle.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Measured in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Typical cycle lengths: 40–120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Long cycles increase capacity but also increase delay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Signal Phase</a:t>
            </a:r>
            <a:r>
              <a:rPr lang="en-US" sz="2000" dirty="0"/>
              <a:t>: Total time required to complete one full cycle.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Measured in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Typical cycle lengths: 40–120 seconds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Long cycles increase capacity but also increase delay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Phase (G</a:t>
            </a:r>
            <a:r>
              <a:rPr lang="en-US" sz="2200" baseline="-25000" dirty="0"/>
              <a:t>i</a:t>
            </a:r>
            <a:r>
              <a:rPr lang="en-US" sz="2200" dirty="0"/>
              <a:t> + Y</a:t>
            </a:r>
            <a:r>
              <a:rPr lang="en-US" sz="2200" baseline="-25000" dirty="0"/>
              <a:t>i</a:t>
            </a:r>
            <a:r>
              <a:rPr lang="en-US" sz="2200" dirty="0"/>
              <a:t> + </a:t>
            </a:r>
            <a:r>
              <a:rPr lang="en-US" sz="2200" dirty="0" err="1"/>
              <a:t>ar</a:t>
            </a:r>
            <a:r>
              <a:rPr lang="en-US" sz="2200" baseline="-25000" dirty="0" err="1"/>
              <a:t>i</a:t>
            </a:r>
            <a:r>
              <a:rPr lang="en-US" sz="2200" dirty="0"/>
              <a:t>) 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447728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F514A-731C-68C8-ADC6-C092AE77F86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b="1" dirty="0"/>
              <a:t>Interval: </a:t>
            </a:r>
            <a:r>
              <a:rPr lang="en-US" sz="2000" dirty="0"/>
              <a:t>A period during which no signal indication changes.</a:t>
            </a:r>
            <a:r>
              <a:rPr lang="en-US" sz="2000" b="1" dirty="0"/>
              <a:t> </a:t>
            </a:r>
          </a:p>
          <a:p>
            <a:pPr marL="704847" lvl="1" indent="-400050">
              <a:spcBef>
                <a:spcPts val="600"/>
              </a:spcBef>
              <a:buFont typeface="+mj-lt"/>
              <a:buAutoNum type="romanLcPeriod"/>
            </a:pPr>
            <a:r>
              <a:rPr lang="en-US" sz="1600" b="1" dirty="0"/>
              <a:t>Change interval (</a:t>
            </a:r>
            <a:r>
              <a:rPr lang="en-US" sz="1600" b="1" dirty="0" err="1"/>
              <a:t>y</a:t>
            </a:r>
            <a:r>
              <a:rPr lang="en-US" sz="1600" b="1" baseline="-25000" dirty="0" err="1"/>
              <a:t>i</a:t>
            </a:r>
            <a:r>
              <a:rPr lang="en-US" sz="1600" b="1" dirty="0"/>
              <a:t>)</a:t>
            </a:r>
            <a:r>
              <a:rPr lang="en-US" sz="1600" dirty="0"/>
              <a:t>: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Yellow indication and transition from green to red,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Allows vehicles that cannot stop safely to enter the intersection legally,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Prevents sudden braking and collisions,</a:t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endParaRPr lang="en-US" sz="900" dirty="0"/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Clearance Interval (All-Red Interval), </a:t>
            </a:r>
            <a:r>
              <a:rPr lang="en-US" sz="1600" b="1" dirty="0" err="1"/>
              <a:t>ar</a:t>
            </a:r>
            <a:r>
              <a:rPr lang="en-US" sz="1600" b="1" baseline="-25000" dirty="0" err="1"/>
              <a:t>i</a:t>
            </a:r>
            <a:endParaRPr lang="en-US" sz="1600" b="1" baseline="-25000" dirty="0"/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Vehicles that entered during the yellow clear the intersection safely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Avoid conflict between vehicles leaving the intersection and vehicles starting a new phase</a:t>
            </a:r>
          </a:p>
          <a:p>
            <a:pPr marL="609593" lvl="2" indent="0">
              <a:spcBef>
                <a:spcPts val="600"/>
              </a:spcBef>
              <a:buClr>
                <a:srgbClr val="C00000"/>
              </a:buClr>
              <a:buNone/>
            </a:pPr>
            <a:endParaRPr lang="en-US" sz="900" dirty="0"/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Green interval (G</a:t>
            </a:r>
            <a:r>
              <a:rPr lang="en-US" sz="1600" b="1" baseline="-25000" dirty="0"/>
              <a:t>i</a:t>
            </a:r>
            <a:r>
              <a:rPr lang="en-US" sz="1600" b="1" dirty="0"/>
              <a:t>)</a:t>
            </a:r>
            <a:r>
              <a:rPr lang="en-US" sz="1600" dirty="0"/>
              <a:t>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Movement is permitted to proceed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Green time is allocated based on traffic demand and priority</a:t>
            </a:r>
          </a:p>
          <a:p>
            <a:pPr marL="704847" lvl="1" indent="-400050">
              <a:spcBef>
                <a:spcPts val="600"/>
              </a:spcBef>
              <a:buClr>
                <a:srgbClr val="C00000"/>
              </a:buClr>
              <a:buFont typeface="+mj-lt"/>
              <a:buAutoNum type="romanLcPeriod"/>
            </a:pPr>
            <a:r>
              <a:rPr lang="en-US" sz="1600" b="1" dirty="0"/>
              <a:t>Red interval (R</a:t>
            </a:r>
            <a:r>
              <a:rPr lang="en-US" sz="1600" b="1" baseline="-25000" dirty="0"/>
              <a:t>i</a:t>
            </a:r>
            <a:r>
              <a:rPr lang="en-US" sz="1600" b="1" dirty="0"/>
              <a:t>)</a:t>
            </a:r>
            <a:r>
              <a:rPr lang="en-US" sz="1600" dirty="0"/>
              <a:t>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Movement is prohibited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Red time includes the time when other movements have green, yellow, or all-red</a:t>
            </a:r>
            <a:endParaRPr lang="en-US" sz="1600" b="1" baseline="-25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7DA2ED-6D1F-1F6F-61A1-7EDC0020A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69047" cy="717551"/>
          </a:xfrm>
        </p:spPr>
        <p:txBody>
          <a:bodyPr/>
          <a:lstStyle/>
          <a:p>
            <a:r>
              <a:rPr lang="en-US" dirty="0"/>
              <a:t>TERMS AND DEFINITIONS</a:t>
            </a:r>
          </a:p>
        </p:txBody>
      </p:sp>
    </p:spTree>
    <p:extLst>
      <p:ext uri="{BB962C8B-B14F-4D97-AF65-F5344CB8AC3E}">
        <p14:creationId xmlns:p14="http://schemas.microsoft.com/office/powerpoint/2010/main" val="423923038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A5589-62D8-76EC-E298-4C3E7948F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2158" cy="717551"/>
          </a:xfrm>
        </p:spPr>
        <p:txBody>
          <a:bodyPr/>
          <a:lstStyle/>
          <a:p>
            <a:r>
              <a:rPr lang="en-US" dirty="0"/>
              <a:t>Types of Signal Operation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CDD64-FC3A-52B2-8390-ECD162A2A63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174928" cy="51890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Traffic signals operate in different modes depending on detectors and demand:</a:t>
            </a:r>
          </a:p>
          <a:p>
            <a:pPr marL="1066793" lvl="2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b="1" dirty="0"/>
              <a:t>Pretimed operation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Cycle length, phase sequence, and intervals are constant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Same timing repeats continuously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Simple, predictable, low cost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Cannot respond to sudden demand changes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b="1" dirty="0"/>
              <a:t>Semi-actuated operation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Detectors placed on minor approaches only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Major road remains green unless a call is detected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Best for major road carries continuous flow</a:t>
            </a:r>
          </a:p>
          <a:p>
            <a:pPr marL="1066793" lvl="2" indent="-45720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694586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8BFB0-A752-2424-AD36-C4061A283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15AE2-F240-817E-AB73-953597222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2158" cy="717551"/>
          </a:xfrm>
        </p:spPr>
        <p:txBody>
          <a:bodyPr/>
          <a:lstStyle/>
          <a:p>
            <a:r>
              <a:rPr lang="en-US" dirty="0"/>
              <a:t>Types of Signal Operation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3C01E-CC03-7D20-9C79-08CB612742C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9403" y="1295404"/>
            <a:ext cx="7369673" cy="5189061"/>
          </a:xfrm>
        </p:spPr>
        <p:txBody>
          <a:bodyPr>
            <a:normAutofit/>
          </a:bodyPr>
          <a:lstStyle/>
          <a:p>
            <a:pPr marL="1066793" lvl="2" indent="-457200">
              <a:buFont typeface="+mj-lt"/>
              <a:buAutoNum type="arabicPeriod" startAt="3"/>
            </a:pPr>
            <a:r>
              <a:rPr lang="en-US" sz="2000" b="1" dirty="0"/>
              <a:t>Fully actuated operation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Detectors placed on every lane of every approach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Signal timings vary from cycle to cycle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Green times are adjusted based on demand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Efficient allocation of green time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Reduced delay under variable demand</a:t>
            </a:r>
          </a:p>
          <a:p>
            <a:pPr marL="1066793" lvl="2" indent="-457200">
              <a:buFont typeface="+mj-lt"/>
              <a:buAutoNum type="arabicPeriod" startAt="3"/>
            </a:pPr>
            <a:r>
              <a:rPr lang="en-US" sz="2000" b="1" dirty="0"/>
              <a:t>Coordinated operation (system control)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 urban areas, intersections are close together. Hence, signal coordination aims to: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Reduce stops along an arterial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Create smooth traffic progression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Improve travel time and reduce delay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</p:txBody>
      </p:sp>
      <p:pic>
        <p:nvPicPr>
          <p:cNvPr id="4" name="object 9">
            <a:extLst>
              <a:ext uri="{FF2B5EF4-FFF2-40B4-BE49-F238E27FC236}">
                <a16:creationId xmlns:a16="http://schemas.microsoft.com/office/drawing/2014/main" id="{98D383F2-3911-D835-5C89-6FADB8D9688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9075" y="1635784"/>
            <a:ext cx="4363521" cy="392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8045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520A-BC27-80B3-9D57-611B29F5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11358" cy="717551"/>
          </a:xfrm>
        </p:spPr>
        <p:txBody>
          <a:bodyPr/>
          <a:lstStyle/>
          <a:p>
            <a:r>
              <a:rPr lang="en-US" sz="2800" dirty="0"/>
              <a:t>Discharge Headways and Saturation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B5F67-9127-5A2B-CD3D-AFDC4E18551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696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When the signal turns green: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stored in a queue start moving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discharge through the stop line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Headways between vehicles can be measured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As the queue moves, headway measurements can be taken as follows: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First headway</a:t>
            </a:r>
            <a:r>
              <a:rPr lang="en-US" sz="2000" dirty="0"/>
              <a:t>: from green start to first vehicle crossing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Second headway</a:t>
            </a:r>
            <a:r>
              <a:rPr lang="en-US" sz="2000" dirty="0"/>
              <a:t>: between the first and second vehicle front wheel crossing the stop line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Subsequent headways follow similarly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391789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78794-2024-8CCC-62E4-22177EC9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733252" cy="717551"/>
          </a:xfrm>
        </p:spPr>
        <p:txBody>
          <a:bodyPr/>
          <a:lstStyle/>
          <a:p>
            <a:r>
              <a:rPr lang="en-US" dirty="0"/>
              <a:t>Discharge Headways and Saturation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CF947-CBF8-7268-EFD3-67304E8F9CD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405097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Headway behavior in a Queue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First headway is largest (reaction + acceleration)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Second headway is shorter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Headways gradually decrease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Eventually stabilize at a constant value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C1E22C-C43E-1478-5AA5-E91720A1CC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4"/>
          <a:stretch/>
        </p:blipFill>
        <p:spPr>
          <a:xfrm>
            <a:off x="5967663" y="1386842"/>
            <a:ext cx="5422232" cy="2141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1C3CAB-2517-93FE-9EDC-38E24DCFD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895" y="3528155"/>
            <a:ext cx="4572000" cy="30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27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At the end of this lecture, students should be able to:</a:t>
            </a:r>
          </a:p>
          <a:p>
            <a:r>
              <a:rPr lang="en-US" sz="1800" dirty="0"/>
              <a:t>Explain key terms used in signalized intersections</a:t>
            </a:r>
          </a:p>
          <a:p>
            <a:r>
              <a:rPr lang="en-US" sz="1800" dirty="0"/>
              <a:t>Describe signal cycle components and signal phases</a:t>
            </a:r>
          </a:p>
          <a:p>
            <a:r>
              <a:rPr lang="en-US" sz="1800" dirty="0"/>
              <a:t>Understand discharge headways and saturation flow</a:t>
            </a:r>
          </a:p>
          <a:p>
            <a:r>
              <a:rPr lang="en-US" sz="1800" dirty="0"/>
              <a:t>Apply critical lane and time budget concepts</a:t>
            </a:r>
          </a:p>
          <a:p>
            <a:r>
              <a:rPr lang="en-US" sz="1800" dirty="0"/>
              <a:t>Compute intersection capacity and cycle length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3F42E-C84D-32E1-D14E-1679DC6F6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524705" cy="717551"/>
          </a:xfrm>
        </p:spPr>
        <p:txBody>
          <a:bodyPr/>
          <a:lstStyle/>
          <a:p>
            <a:r>
              <a:rPr lang="en-US" dirty="0"/>
              <a:t>Discharge Headways and Saturation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995C5-8362-97EA-CAA7-98A5109279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Saturation headway (h)</a:t>
            </a:r>
            <a:r>
              <a:rPr lang="en-US" sz="2400" dirty="0"/>
              <a:t>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Constant headway achieved when the average headway level out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Usually begins after 4th or 5th vehicle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Measured in seconds per vehicle (s/</a:t>
            </a:r>
            <a:r>
              <a:rPr lang="en-US" sz="2000" dirty="0" err="1"/>
              <a:t>veh</a:t>
            </a:r>
            <a:r>
              <a:rPr lang="en-US" sz="20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Saturation flow rate (s)</a:t>
            </a:r>
            <a:r>
              <a:rPr lang="en-US" sz="2400" dirty="0"/>
              <a:t>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Maximum flow rate possible if green were always available.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Where:</a:t>
            </a:r>
          </a:p>
          <a:p>
            <a:pPr lvl="3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dirty="0"/>
              <a:t>s = saturation flow rate (</a:t>
            </a:r>
            <a:r>
              <a:rPr lang="en-US" sz="2000" dirty="0" err="1"/>
              <a:t>veh</a:t>
            </a:r>
            <a:r>
              <a:rPr lang="en-US" sz="2000" dirty="0"/>
              <a:t>/h of green per lane)</a:t>
            </a:r>
          </a:p>
          <a:p>
            <a:pPr lvl="3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379538" algn="l"/>
              </a:tabLst>
            </a:pPr>
            <a:r>
              <a:rPr lang="en-US" sz="2000" dirty="0"/>
              <a:t>h = saturation headway (s/</a:t>
            </a:r>
            <a:r>
              <a:rPr lang="en-US" sz="2000" dirty="0" err="1"/>
              <a:t>veh</a:t>
            </a:r>
            <a:r>
              <a:rPr lang="en-US" sz="2000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1C15F-E4F6-3506-7A6C-3142230FE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209" y="4070657"/>
            <a:ext cx="1350391" cy="89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228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E7D12-8485-7BE3-9508-E71809F3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9439105" cy="717551"/>
          </a:xfrm>
        </p:spPr>
        <p:txBody>
          <a:bodyPr/>
          <a:lstStyle/>
          <a:p>
            <a:r>
              <a:rPr lang="en-US" dirty="0"/>
              <a:t>Discharge Headways and Saturation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1E369-D1C1-201A-33A4-73373CB56A4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1895" y="1386842"/>
            <a:ext cx="4892842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Saturation flow represents: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“</a:t>
            </a:r>
            <a:r>
              <a:rPr lang="en-US" sz="2000" b="1" dirty="0"/>
              <a:t>ideal capacity</a:t>
            </a:r>
            <a:r>
              <a:rPr lang="en-US" sz="2000" dirty="0"/>
              <a:t>” of a lane during continuous green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</a:t>
            </a:r>
            <a:r>
              <a:rPr lang="en-US" sz="2000" b="1" dirty="0"/>
              <a:t>maximum discharge </a:t>
            </a:r>
            <a:r>
              <a:rPr lang="en-US" sz="2000" dirty="0"/>
              <a:t>ability under saturated conditions</a:t>
            </a:r>
          </a:p>
          <a:p>
            <a:pPr marL="609593" lvl="2" indent="0">
              <a:buClr>
                <a:srgbClr val="C00000"/>
              </a:buClr>
              <a:buNone/>
            </a:pPr>
            <a:r>
              <a:rPr lang="en-US" sz="2000" dirty="0"/>
              <a:t>However,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Actual intersection capacity depends on effective green time, and there are lost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18DCF-8087-192D-8248-3F0B523E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71078"/>
            <a:ext cx="5512944" cy="3178438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59EFE320-6345-024F-CA36-2911B5C58F54}"/>
              </a:ext>
            </a:extLst>
          </p:cNvPr>
          <p:cNvSpPr txBox="1"/>
          <p:nvPr/>
        </p:nvSpPr>
        <p:spPr>
          <a:xfrm>
            <a:off x="8144410" y="5483664"/>
            <a:ext cx="31331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solidFill>
                  <a:schemeClr val="tx1"/>
                </a:solidFill>
                <a:cs typeface="Calibri"/>
              </a:rPr>
              <a:t>Source: Signal Timing Manual, FHWA</a:t>
            </a:r>
            <a:endParaRPr sz="12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608443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84A5-B003-DBA5-4CDA-984970C14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LOST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C0099-FD16-824C-1FD4-5F3287EA757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Start-Up Lost Time-</a:t>
            </a:r>
            <a:r>
              <a:rPr lang="en-US" sz="2400" dirty="0"/>
              <a:t>at the beginning of the green: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Drivers react and accelerate slowly,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first three or four headways are larger than the saturation headway,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sum of these extra headways is known as</a:t>
            </a:r>
            <a:r>
              <a:rPr lang="en-US" sz="2000" b="1" dirty="0"/>
              <a:t> “Start-up Lost time.”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where: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= start-up lost time, s/phase</a:t>
            </a:r>
            <a:r>
              <a:rPr lang="en-US" sz="2000" b="1" dirty="0"/>
              <a:t>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     =</a:t>
            </a:r>
            <a:r>
              <a:rPr lang="en-US" sz="2000" dirty="0"/>
              <a:t>incremental headway (above “h” seconds) for vehicle </a:t>
            </a:r>
            <a:r>
              <a:rPr lang="en-US" sz="2000" i="1" dirty="0"/>
              <a:t>i</a:t>
            </a:r>
            <a:r>
              <a:rPr lang="en-US" sz="2000" dirty="0"/>
              <a:t>, s</a:t>
            </a: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91DBB-8D24-4E93-8DD4-C1325836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731" y="4024740"/>
            <a:ext cx="1631269" cy="787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270FA2-130D-9B09-DD59-F00A82FC5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36" y="5127446"/>
            <a:ext cx="309341" cy="343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D42C1A-43BC-F466-79BA-4AE867B8F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36" y="5676405"/>
            <a:ext cx="428429" cy="35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930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CC02-E8E4-4CB6-010E-80915299D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A771-B3BC-ADA5-9BBB-92059AE02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LOST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E7A00-CF5D-0647-CFFF-B110C8A976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Clearance Lost Time: </a:t>
            </a:r>
            <a:r>
              <a:rPr lang="en-US" sz="2400" dirty="0"/>
              <a:t>at the end of the green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Vehicles may not fully use the remaining green time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The last vehicle may cross the stop line before the green ends</a:t>
            </a:r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This unused time is called </a:t>
            </a:r>
            <a:r>
              <a:rPr lang="en-US" sz="2000" b="1" dirty="0"/>
              <a:t>“Clearance Lost time (</a:t>
            </a:r>
            <a:r>
              <a:rPr lang="en-US" sz="2000" b="1" i="1" dirty="0"/>
              <a:t>l</a:t>
            </a:r>
            <a:r>
              <a:rPr lang="en-US" sz="2000" b="1" i="1" baseline="-25000" dirty="0"/>
              <a:t>2 </a:t>
            </a:r>
            <a:r>
              <a:rPr lang="en-US" sz="2000" b="1" i="1" dirty="0"/>
              <a:t>)”</a:t>
            </a:r>
            <a:endParaRPr lang="en-US" sz="2000" b="1" dirty="0"/>
          </a:p>
          <a:p>
            <a:pPr lvl="1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Total Lost Time </a:t>
            </a:r>
            <a:r>
              <a:rPr lang="en-US" sz="2400" dirty="0"/>
              <a:t>at the end of the green: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Total lost time per phase:</a:t>
            </a:r>
          </a:p>
          <a:p>
            <a:pPr marL="304797" lvl="1" indent="0">
              <a:buClr>
                <a:srgbClr val="C00000"/>
              </a:buClr>
              <a:buNone/>
            </a:pPr>
            <a:r>
              <a:rPr lang="en-US" sz="2000" dirty="0"/>
              <a:t>              </a:t>
            </a:r>
            <a:r>
              <a:rPr lang="en-US" sz="2000" b="1" dirty="0">
                <a:solidFill>
                  <a:srgbClr val="00518E"/>
                </a:solidFill>
              </a:rPr>
              <a:t>Total Lost Time per phase (s/phase) </a:t>
            </a:r>
            <a:r>
              <a:rPr lang="en-US" sz="2000" dirty="0">
                <a:solidFill>
                  <a:srgbClr val="00518E"/>
                </a:solidFill>
              </a:rPr>
              <a:t>= </a:t>
            </a:r>
            <a:r>
              <a:rPr lang="en-US" sz="2000" b="1" i="1" dirty="0">
                <a:solidFill>
                  <a:srgbClr val="00518E"/>
                </a:solidFill>
              </a:rPr>
              <a:t>l</a:t>
            </a:r>
            <a:r>
              <a:rPr lang="en-US" sz="2000" b="1" i="1" baseline="-25000" dirty="0">
                <a:solidFill>
                  <a:srgbClr val="00518E"/>
                </a:solidFill>
              </a:rPr>
              <a:t>1</a:t>
            </a:r>
            <a:r>
              <a:rPr lang="en-US" sz="2000" b="1" i="1" dirty="0">
                <a:solidFill>
                  <a:srgbClr val="00518E"/>
                </a:solidFill>
              </a:rPr>
              <a:t>  + l</a:t>
            </a:r>
            <a:r>
              <a:rPr lang="en-US" sz="2000" b="1" i="1" baseline="-25000" dirty="0">
                <a:solidFill>
                  <a:srgbClr val="00518E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7047031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6BD4-4DA1-C784-83BC-3C047039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Green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67930-53EA-16D6-A77D-28CE697ED72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514052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The actual signal goes through a series of intervals for each phase: </a:t>
            </a:r>
            <a:r>
              <a:rPr lang="en-US" sz="2000" b="1" dirty="0"/>
              <a:t>Green, Yellow, All-red, 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The </a:t>
            </a:r>
            <a:r>
              <a:rPr lang="en-US" sz="2000" b="1" dirty="0"/>
              <a:t>Yellow</a:t>
            </a:r>
            <a:r>
              <a:rPr lang="en-US" sz="2000" dirty="0"/>
              <a:t> and </a:t>
            </a:r>
            <a:r>
              <a:rPr lang="en-US" sz="2000" b="1" dirty="0"/>
              <a:t>All-red</a:t>
            </a:r>
            <a:r>
              <a:rPr lang="en-US" sz="2000" dirty="0"/>
              <a:t> intervals are transitions between </a:t>
            </a:r>
            <a:r>
              <a:rPr lang="en-US" sz="2000" b="1" dirty="0"/>
              <a:t>Green</a:t>
            </a:r>
            <a:r>
              <a:rPr lang="en-US" sz="2000" dirty="0"/>
              <a:t> and </a:t>
            </a:r>
            <a:r>
              <a:rPr lang="en-US" sz="2000" b="1" dirty="0"/>
              <a:t>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In terms of modeling, only </a:t>
            </a:r>
            <a:r>
              <a:rPr lang="en-US" sz="2000" b="1" dirty="0"/>
              <a:t>two</a:t>
            </a:r>
            <a:r>
              <a:rPr lang="en-US" sz="2000" dirty="0"/>
              <a:t> time periods are important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Effective Green Time: is </a:t>
            </a:r>
            <a:r>
              <a:rPr lang="en-US" sz="2000" dirty="0"/>
              <a:t>the actual time vehicles can discharge at saturation flow.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r>
              <a:rPr lang="en-US" sz="2000" b="1" dirty="0"/>
              <a:t>Effective Red Time</a:t>
            </a:r>
            <a:r>
              <a:rPr lang="en-US" sz="2000" dirty="0"/>
              <a:t>: the amount of time that the vehicle is not moving</a:t>
            </a:r>
          </a:p>
          <a:p>
            <a:pPr lvl="1">
              <a:buClr>
                <a:srgbClr val="B51600"/>
              </a:buClr>
              <a:buFont typeface="Wingdings" panose="05000000000000000000" pitchFamily="2" charset="2"/>
              <a:buChar char="Ø"/>
            </a:pPr>
            <a:endParaRPr lang="en-US" sz="2000" b="1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FAEEB38E-0DB0-92F8-163A-BEF8752EFAD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61685" y="2219773"/>
            <a:ext cx="3930316" cy="3346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5AF94C-304B-ABEE-02D7-1142BA4CD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820" y="4494378"/>
            <a:ext cx="3576450" cy="7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0778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20321-29B5-A8A1-DD6A-6DD2C1748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4073" cy="717551"/>
          </a:xfrm>
        </p:spPr>
        <p:txBody>
          <a:bodyPr/>
          <a:lstStyle/>
          <a:p>
            <a:r>
              <a:rPr lang="en-US" sz="2800" dirty="0"/>
              <a:t>Capacity of Signalized Lane 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BB15D-64E2-9D06-7548-A18971F04F5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93738" y="1386842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The Capacity of an Intersection lane or lane group may be computed as: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0" indent="0">
              <a:buNone/>
            </a:pPr>
            <a:r>
              <a:rPr lang="en-US" sz="2000" dirty="0"/>
              <a:t>Where: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/>
              <a:t>c</a:t>
            </a:r>
            <a:r>
              <a:rPr lang="en-US" sz="2400" i="1" baseline="-25000" dirty="0"/>
              <a:t>i</a:t>
            </a:r>
            <a:r>
              <a:rPr lang="en-US" sz="2400" dirty="0"/>
              <a:t> = </a:t>
            </a:r>
            <a:r>
              <a:rPr lang="en-US" sz="2000" dirty="0"/>
              <a:t>capacity of lane or lane group </a:t>
            </a:r>
            <a:r>
              <a:rPr lang="en-US" sz="2000" i="1" dirty="0"/>
              <a:t>i</a:t>
            </a:r>
            <a:r>
              <a:rPr lang="en-US" sz="2000" dirty="0"/>
              <a:t>, (</a:t>
            </a:r>
            <a:r>
              <a:rPr lang="en-US" sz="2000" dirty="0" err="1"/>
              <a:t>veh</a:t>
            </a:r>
            <a:r>
              <a:rPr lang="en-US" sz="2000" dirty="0"/>
              <a:t>/h)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i="1" dirty="0" err="1"/>
              <a:t>s</a:t>
            </a:r>
            <a:r>
              <a:rPr lang="en-US" sz="2400" i="1" baseline="-25000" dirty="0" err="1"/>
              <a:t>i</a:t>
            </a:r>
            <a:r>
              <a:rPr lang="en-US" sz="2400" dirty="0"/>
              <a:t> = </a:t>
            </a:r>
            <a:r>
              <a:rPr lang="en-US" sz="2000" dirty="0"/>
              <a:t>saturation flow rate (</a:t>
            </a:r>
            <a:r>
              <a:rPr lang="en-US" sz="2000" dirty="0" err="1"/>
              <a:t>veh</a:t>
            </a:r>
            <a:r>
              <a:rPr lang="en-US" sz="2000" dirty="0"/>
              <a:t>/hg)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i="1" dirty="0" err="1"/>
              <a:t>g</a:t>
            </a:r>
            <a:r>
              <a:rPr lang="en-US" sz="2000" baseline="-25000" dirty="0" err="1"/>
              <a:t>i</a:t>
            </a:r>
            <a:r>
              <a:rPr lang="en-US" sz="2000" dirty="0"/>
              <a:t> = effective green time (s)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C = cycle length (s)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D6CD09-42E2-3188-562D-2BC975D85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520" y="2208365"/>
            <a:ext cx="2089438" cy="90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4791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A2B2B-8EBC-731E-B62A-AD42212F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Example-1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B6AEF-C261-767B-604E-CA05D366F16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Consider a given movement at a signalized intersection with the following known characteristics: 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Cycle length, C= 60s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Green time, G=27s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Yellow plus all-red, </a:t>
            </a:r>
            <a:r>
              <a:rPr lang="el-GR" sz="2400" i="1" dirty="0">
                <a:latin typeface="GreekC" panose="00000400000000000000" pitchFamily="2" charset="0"/>
                <a:cs typeface="GreekC" panose="00000400000000000000" pitchFamily="2" charset="0"/>
              </a:rPr>
              <a:t>η</a:t>
            </a:r>
            <a:r>
              <a:rPr lang="en-US" sz="2400" i="1" dirty="0">
                <a:latin typeface="GreekC" panose="00000400000000000000" pitchFamily="2" charset="0"/>
                <a:cs typeface="GreekC" panose="00000400000000000000" pitchFamily="2" charset="0"/>
              </a:rPr>
              <a:t>=</a:t>
            </a:r>
            <a:r>
              <a:rPr lang="en-US" sz="2400" i="1" dirty="0"/>
              <a:t>4s,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Saturation headway, h=2.4 s/</a:t>
            </a:r>
            <a:r>
              <a:rPr lang="en-US" sz="2400" i="1" dirty="0" err="1"/>
              <a:t>veh</a:t>
            </a:r>
            <a:endParaRPr lang="en-US" sz="2400" i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Start-up lost time, l1= 2.0 s,</a:t>
            </a:r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400" i="1" dirty="0"/>
              <a:t>Clearance lost time, l2= 2.0 s</a:t>
            </a:r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2400" dirty="0"/>
              <a:t>What is the capacity per lane for this movement?</a:t>
            </a:r>
          </a:p>
        </p:txBody>
      </p:sp>
    </p:spTree>
    <p:extLst>
      <p:ext uri="{BB962C8B-B14F-4D97-AF65-F5344CB8AC3E}">
        <p14:creationId xmlns:p14="http://schemas.microsoft.com/office/powerpoint/2010/main" val="145333132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42237-8BCC-8384-4A46-FB1FB9B5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DCF5B-37B5-B490-547D-3FCAC048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Example-1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B69E6-DF45-9F31-69AE-2A2B19A9066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Solution: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Saturation flow </a:t>
            </a:r>
            <a:r>
              <a:rPr lang="en-US" sz="2400" dirty="0" err="1"/>
              <a:t>s</a:t>
            </a:r>
            <a:r>
              <a:rPr lang="en-US" sz="2400" baseline="-25000" dirty="0" err="1"/>
              <a:t>i</a:t>
            </a:r>
            <a:r>
              <a:rPr lang="en-US" sz="2400" dirty="0"/>
              <a:t>= 3600/h = 3600/2.4= 1500 </a:t>
            </a:r>
            <a:r>
              <a:rPr lang="en-US" sz="2400" dirty="0" err="1"/>
              <a:t>veh</a:t>
            </a:r>
            <a:r>
              <a:rPr lang="en-US" sz="2400" dirty="0"/>
              <a:t>/hg/ln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Effective green time = G + Yi – </a:t>
            </a:r>
            <a:r>
              <a:rPr lang="en-US" sz="2400" dirty="0" err="1"/>
              <a:t>t</a:t>
            </a:r>
            <a:r>
              <a:rPr lang="en-US" sz="2400" baseline="-25000" dirty="0" err="1"/>
              <a:t>L</a:t>
            </a:r>
            <a:r>
              <a:rPr lang="en-US" sz="2400" baseline="-25000" dirty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aseline="-25000" dirty="0"/>
              <a:t>                                                                   </a:t>
            </a:r>
            <a:r>
              <a:rPr lang="en-US" sz="2400" dirty="0"/>
              <a:t>= 27 + 4 – (2 + 2)= 27 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 Capacity, c = 1500 * 27/60 = 675 </a:t>
            </a:r>
            <a:r>
              <a:rPr lang="en-US" sz="2400" dirty="0" err="1"/>
              <a:t>veh</a:t>
            </a:r>
            <a:r>
              <a:rPr lang="en-US" sz="2400" dirty="0"/>
              <a:t>/h/ln</a:t>
            </a:r>
          </a:p>
        </p:txBody>
      </p:sp>
    </p:spTree>
    <p:extLst>
      <p:ext uri="{BB962C8B-B14F-4D97-AF65-F5344CB8AC3E}">
        <p14:creationId xmlns:p14="http://schemas.microsoft.com/office/powerpoint/2010/main" val="246326588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E112C-7E5E-C400-3638-CA6BA04C5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15105" cy="717551"/>
          </a:xfrm>
        </p:spPr>
        <p:txBody>
          <a:bodyPr/>
          <a:lstStyle/>
          <a:p>
            <a:r>
              <a:rPr lang="en-US" dirty="0"/>
              <a:t>Critical Lane and Time Budget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8A674-A2ED-2600-D5EB-D690D4BCE60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Time Budget</a:t>
            </a:r>
            <a:r>
              <a:rPr lang="en-US" sz="2000" dirty="0"/>
              <a:t>: is the allocation of time to various vehicular and pedestrian movements. </a:t>
            </a:r>
          </a:p>
          <a:p>
            <a:pPr marL="304797" lvl="1" indent="0">
              <a:buNone/>
            </a:pPr>
            <a:r>
              <a:rPr lang="en-US" sz="2000" dirty="0"/>
              <a:t>Time budget allocates: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effective green time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lost times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i="1" dirty="0"/>
              <a:t>pedestrian phases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i="1" dirty="0"/>
          </a:p>
          <a:p>
            <a:pPr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b="1" dirty="0"/>
              <a:t>Critical Lane</a:t>
            </a:r>
            <a:r>
              <a:rPr lang="en-US" sz="2400" dirty="0"/>
              <a:t>: is the lane that controls signal timing for a phase.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It is </a:t>
            </a:r>
            <a:r>
              <a:rPr lang="en-US" sz="2000" b="1" dirty="0"/>
              <a:t>NOT</a:t>
            </a:r>
            <a:r>
              <a:rPr lang="en-US" sz="2000" dirty="0"/>
              <a:t> always the lane with the highest volume.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It is the lane with the </a:t>
            </a:r>
            <a:r>
              <a:rPr lang="en-US" sz="2000" b="1" u="sng" dirty="0"/>
              <a:t>highest demand intensity, </a:t>
            </a:r>
            <a:r>
              <a:rPr lang="en-US" sz="2000" dirty="0"/>
              <a:t>considering </a:t>
            </a:r>
            <a:r>
              <a:rPr lang="en-US" sz="2000" i="1" dirty="0"/>
              <a:t>turning movements, heavy vehicles, lane conditions, and pedestrian effects</a:t>
            </a:r>
          </a:p>
          <a:p>
            <a:pPr lvl="3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09247791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7656B-C633-AB3A-6E55-AADF7FB5D5A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83161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General rules for Critical Lane Identification;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Each phase has one critical lane and critical-lane flow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Only one critical lane can be served at a time (excluding overlaps)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Lost time occurs in every phase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Overlapping phases must preserve the “</a:t>
            </a:r>
            <a:r>
              <a:rPr lang="en-US" sz="2000" b="1" dirty="0"/>
              <a:t>one critical lane moving</a:t>
            </a:r>
            <a:r>
              <a:rPr lang="en-US" sz="2000" dirty="0"/>
              <a:t>” rule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FE0C41-0E78-FC36-67D7-D1F88C07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15105" cy="717551"/>
          </a:xfrm>
        </p:spPr>
        <p:txBody>
          <a:bodyPr/>
          <a:lstStyle/>
          <a:p>
            <a:r>
              <a:rPr lang="en-US" dirty="0"/>
              <a:t>Critical Lane and Time Budget</a:t>
            </a:r>
          </a:p>
        </p:txBody>
      </p:sp>
    </p:spTree>
    <p:extLst>
      <p:ext uri="{BB962C8B-B14F-4D97-AF65-F5344CB8AC3E}">
        <p14:creationId xmlns:p14="http://schemas.microsoft.com/office/powerpoint/2010/main" val="183386676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defRPr sz="1800"/>
            </a:pPr>
            <a:r>
              <a:rPr lang="en-US" dirty="0"/>
              <a:t>Introduction 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Terms and definitions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Types of Signal Operation</a:t>
            </a:r>
          </a:p>
          <a:p>
            <a:pPr>
              <a:spcBef>
                <a:spcPts val="1200"/>
              </a:spcBef>
              <a:defRPr sz="1800"/>
            </a:pPr>
            <a:r>
              <a:rPr lang="en-US" sz="1800" dirty="0"/>
              <a:t>Discharge Headways and Saturation Flow</a:t>
            </a:r>
          </a:p>
          <a:p>
            <a:pPr>
              <a:spcBef>
                <a:spcPts val="1200"/>
              </a:spcBef>
              <a:defRPr sz="1800"/>
            </a:pPr>
            <a:r>
              <a:rPr lang="en-US" sz="1800" dirty="0"/>
              <a:t>Capacity of Signalized Lane Group</a:t>
            </a:r>
          </a:p>
          <a:p>
            <a:pPr>
              <a:spcBef>
                <a:spcPts val="1200"/>
              </a:spcBef>
              <a:defRPr sz="1800"/>
            </a:pPr>
            <a:r>
              <a:rPr lang="en-US" dirty="0"/>
              <a:t>Critical Lane and Time Budget</a:t>
            </a:r>
            <a:endParaRPr lang="en-US" sz="1800" dirty="0"/>
          </a:p>
          <a:p>
            <a:pPr>
              <a:defRPr sz="1800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4954915"/>
            <a:ext cx="8718300" cy="1903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/>
              <a:t>Basic reference</a:t>
            </a:r>
            <a:r>
              <a:rPr lang="en-US" sz="1600" b="1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/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r>
              <a:rPr lang="en-US" sz="1400" b="1" dirty="0"/>
              <a:t>Additional reference:</a:t>
            </a:r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/>
            </a:pPr>
            <a:r>
              <a:rPr lang="en-US" sz="1400" dirty="0">
                <a:hlinkClick r:id="rId2"/>
              </a:rPr>
              <a:t>https://ops.fhwa.dot.gov/publications/fhwahop08024/fhwa_hop_08_024.pdf</a:t>
            </a:r>
            <a:endParaRPr lang="en-US" sz="1400" dirty="0"/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 startAt="2"/>
            </a:pPr>
            <a:r>
              <a:rPr lang="en-US" sz="1400" dirty="0">
                <a:hlinkClick r:id="rId3"/>
              </a:rPr>
              <a:t>https://www.fgsv-verlag.de/pub/media/pdf/321_E.v.pdf</a:t>
            </a:r>
            <a:endParaRPr lang="en-US" sz="1400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AA9DE-F6BF-A285-ABE4-B9246F64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177168" cy="717551"/>
          </a:xfrm>
        </p:spPr>
        <p:txBody>
          <a:bodyPr/>
          <a:lstStyle/>
          <a:p>
            <a:r>
              <a:rPr lang="en-US" dirty="0"/>
              <a:t>Critical Lane and Time Budget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0D36E-9C86-549C-4982-46574BB401A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To determine the </a:t>
            </a:r>
            <a:r>
              <a:rPr lang="en-US" sz="2000" b="1" dirty="0"/>
              <a:t>Maximum Sum of Critical Lane Volumes</a:t>
            </a:r>
            <a:r>
              <a:rPr lang="en-US" sz="2000" dirty="0"/>
              <a:t>: 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Determine the total lost time in the hour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Divide the remaining time (total effective green time) by saturation headway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Assuming the total lost time per phase (</a:t>
            </a:r>
            <a:r>
              <a:rPr lang="en-US" sz="2000" b="1" dirty="0" err="1"/>
              <a:t>t</a:t>
            </a:r>
            <a:r>
              <a:rPr lang="en-US" sz="2000" b="1" baseline="-25000" dirty="0" err="1"/>
              <a:t>L</a:t>
            </a:r>
            <a:r>
              <a:rPr lang="en-US" sz="2000" b="1" dirty="0"/>
              <a:t>) to be constant for all phases,</a:t>
            </a:r>
            <a:r>
              <a:rPr lang="en-US" sz="2000" dirty="0"/>
              <a:t> the total lost time per signal cycle is: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05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The total lost time in an hour depends upon the number of cycles occurring in the hour: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9C8876-88CE-7997-419A-BD45965C2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418" y="3567114"/>
            <a:ext cx="5696213" cy="1045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E9D3F5-F07F-F9FF-5C5F-CB01CD382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533" y="5373298"/>
            <a:ext cx="5209594" cy="104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041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53776-1273-4FC9-845C-79516020D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30311" cy="717551"/>
          </a:xfrm>
        </p:spPr>
        <p:txBody>
          <a:bodyPr/>
          <a:lstStyle/>
          <a:p>
            <a:r>
              <a:rPr lang="en-US" dirty="0"/>
              <a:t>Critical Lane and Time Budget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78C7-CB8A-433B-F11B-F24972C866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The remaining time within the hour is devoted to effective green time for the critical lane movements, 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100" dirty="0"/>
          </a:p>
          <a:p>
            <a:pPr marL="0" indent="0">
              <a:buClr>
                <a:srgbClr val="C00000"/>
              </a:buClr>
              <a:buNone/>
            </a:pPr>
            <a:r>
              <a:rPr lang="en-US" sz="1800" dirty="0"/>
              <a:t>where: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= total effective green time in the hour, 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This time may be used at a rate of one every “h” seconds, where h is the saturation headway: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/>
              <a:t>where: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= maximum sum of critical lane volumes, </a:t>
            </a:r>
            <a:r>
              <a:rPr lang="en-US" sz="1600" dirty="0" err="1"/>
              <a:t>veh</a:t>
            </a:r>
            <a:r>
              <a:rPr lang="en-US" sz="1600" dirty="0"/>
              <a:t>/</a:t>
            </a:r>
            <a:r>
              <a:rPr lang="en-US" sz="1600" dirty="0" err="1"/>
              <a:t>hr</a:t>
            </a:r>
            <a:r>
              <a:rPr lang="en-US" sz="1600" dirty="0"/>
              <a:t>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     = saturation headway, s/</a:t>
            </a:r>
            <a:r>
              <a:rPr lang="en-US" sz="1600" dirty="0" err="1"/>
              <a:t>veh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520B8-B839-0A6F-0697-E4734586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047" y="1963839"/>
            <a:ext cx="2035351" cy="5682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84EDCF-5A1A-8F3A-E32C-68C35633B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445" y="2976840"/>
            <a:ext cx="299469" cy="2837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AEA063-D3C1-A218-DC5F-54A40DA15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770" y="4212807"/>
            <a:ext cx="1359904" cy="836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7067A4-06DE-29C5-19EA-89971B6CC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265" y="5471157"/>
            <a:ext cx="302620" cy="283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D48EE4-E074-FB66-3026-F5CE96D6B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5663" y="5993924"/>
            <a:ext cx="299468" cy="3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8724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22B6-627B-9518-58C7-C0ADBE9E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97" y="245524"/>
            <a:ext cx="6616413" cy="518752"/>
          </a:xfrm>
        </p:spPr>
        <p:txBody>
          <a:bodyPr/>
          <a:lstStyle/>
          <a:p>
            <a:r>
              <a:rPr lang="en-US" dirty="0"/>
              <a:t>Critical Lane and Time Budget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EB0A1-5B4D-92B3-FEF4-4B1548F72E0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34180" y="899239"/>
            <a:ext cx="9174929" cy="5059521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Critical lane capacity </a:t>
            </a:r>
            <a:r>
              <a:rPr lang="en-US" sz="2000" dirty="0"/>
              <a:t>relationship: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1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1050" dirty="0"/>
          </a:p>
          <a:p>
            <a:pPr marL="0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2000" dirty="0"/>
              <a:t>Key trends: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Increasing cycle length increases capacity (less lost time per hour),</a:t>
            </a:r>
          </a:p>
          <a:p>
            <a:pPr lvl="2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Increasing number of phases reduces capacity (more lost time)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Desirable cycle length (C</a:t>
            </a:r>
            <a:r>
              <a:rPr lang="en-US" sz="2000" b="1" baseline="-25000" dirty="0"/>
              <a:t>des</a:t>
            </a:r>
            <a:r>
              <a:rPr lang="en-US" sz="2000" b="1" dirty="0"/>
              <a:t>), 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b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b="1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Peak Hour Factor (PHF)</a:t>
            </a:r>
            <a:r>
              <a:rPr lang="en-US" sz="1600" dirty="0"/>
              <a:t>: to account for the flow rate in the worst 15-minute period of the hour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v/c (volume to capacity ratio) – </a:t>
            </a:r>
            <a:r>
              <a:rPr lang="en-US" sz="1600" dirty="0"/>
              <a:t>to provide some excess capacity to avoid failure of individual cycles or peak periods on a specific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33F04-2A6A-3FBA-3C6F-969CE4262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981" y="1194180"/>
            <a:ext cx="3045147" cy="1038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4C984-E2A3-7B50-9FB8-06D5C7AFD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981" y="3472001"/>
            <a:ext cx="3580138" cy="115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3377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044D7-C877-D653-0B03-0F769F20AAD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Why does saturation flow vary significantly across intersections?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lost times affect capacity and signal efficiency?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do more phases reduce intersection capacity?</a:t>
            </a:r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ED012-8655-4F15-95E9-9140C3F6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1F40C-3165-F4B5-C966-A847DDF7675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922" y="1386842"/>
            <a:ext cx="90002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Given: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Cycle length = 80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Green = 35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Yellow + all-red = 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Start-up lost time = 2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Clearance lost time = 3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Saturation headway = 2.2 s/</a:t>
            </a:r>
            <a:r>
              <a:rPr lang="en-US" sz="2000" dirty="0" err="1"/>
              <a:t>veh</a:t>
            </a:r>
            <a:endParaRPr lang="en-US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Calculate: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saturation flow rate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effective green time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Compute lane capacity</a:t>
            </a:r>
          </a:p>
        </p:txBody>
      </p:sp>
    </p:spTree>
    <p:extLst>
      <p:ext uri="{BB962C8B-B14F-4D97-AF65-F5344CB8AC3E}">
        <p14:creationId xmlns:p14="http://schemas.microsoft.com/office/powerpoint/2010/main" val="2241722548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415" y="1097754"/>
            <a:ext cx="7046662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Historical Overview: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First experiments with gas-powered light signals in 1868 in London (Parliament Square)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Urban electrification and motorization led to the installation of electric traffic signals.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first two-colored (red/green) traffic signal was installed in 1914 in Cleveland (OH)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first three-color system was introduced in 1920 in Detroit (MI) and New York City (NY)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In Germany, the first traffic signal was installed in 1924 at Potsdamer Platz in Berlin 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C8B10-276D-CCCB-449E-CE883AEF7D8E}"/>
              </a:ext>
            </a:extLst>
          </p:cNvPr>
          <p:cNvSpPr txBox="1"/>
          <p:nvPr/>
        </p:nvSpPr>
        <p:spPr>
          <a:xfrm>
            <a:off x="2371725" y="5854399"/>
            <a:ext cx="708977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B4351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When and where was the first traffic signal installed in Cammeron/ DRC?</a:t>
            </a:r>
          </a:p>
        </p:txBody>
      </p:sp>
      <p:pic>
        <p:nvPicPr>
          <p:cNvPr id="8" name="object 7">
            <a:extLst>
              <a:ext uri="{FF2B5EF4-FFF2-40B4-BE49-F238E27FC236}">
                <a16:creationId xmlns:a16="http://schemas.microsoft.com/office/drawing/2014/main" id="{1919E599-1F4E-9FF9-C8B5-E13C817E99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87192" y="1927821"/>
            <a:ext cx="4404808" cy="3001367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23C56ED9-FA2E-E23F-2F0C-64AB7AD364E9}"/>
              </a:ext>
            </a:extLst>
          </p:cNvPr>
          <p:cNvSpPr txBox="1"/>
          <p:nvPr/>
        </p:nvSpPr>
        <p:spPr>
          <a:xfrm>
            <a:off x="11139620" y="4931571"/>
            <a:ext cx="7099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Calibri"/>
                <a:cs typeface="Calibri"/>
              </a:rPr>
              <a:t>Picture:</a:t>
            </a: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900" u="sng" spc="-10" dirty="0">
                <a:solidFill>
                  <a:srgbClr val="006B93"/>
                </a:solidFill>
                <a:uFill>
                  <a:solidFill>
                    <a:srgbClr val="006B93"/>
                  </a:solidFill>
                </a:uFill>
                <a:latin typeface="Calibri"/>
                <a:cs typeface="Calibri"/>
                <a:hlinkClick r:id="rId3"/>
              </a:rPr>
              <a:t>rnd.de</a:t>
            </a:r>
            <a:endParaRPr sz="9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B57ED-AB84-FA72-D4BA-CB1CF74AC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671B-4894-120A-F120-CD256D30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C4C2F-4D2B-9D36-8972-381ABCA756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271588"/>
            <a:ext cx="7889624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Signalized intersections are important because: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They control the movement of traffic in urban networks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They affect delay, travel time, and congestion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Poor timing can cause severe inefficiency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Good signal timing improves safety and capacity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152399" lvl="1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b="1" dirty="0"/>
              <a:t>Key Focus Areas of Signalized Intersection Operation: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Discharge headways, saturation flow, and lost times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Time allocation and the critical lane concept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Left-turn equivalency</a:t>
            </a:r>
          </a:p>
          <a:p>
            <a:pPr marL="609599" lvl="1" indent="-457200">
              <a:spcBef>
                <a:spcPts val="60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Delay as a measure of service quality</a:t>
            </a:r>
          </a:p>
        </p:txBody>
      </p:sp>
      <p:pic>
        <p:nvPicPr>
          <p:cNvPr id="1028" name="Picture 4" descr="Night scene of light trails traffic speeds through an intersection in Gangnam center business district of Seoul at Seoul city, South Korea.">
            <a:extLst>
              <a:ext uri="{FF2B5EF4-FFF2-40B4-BE49-F238E27FC236}">
                <a16:creationId xmlns:a16="http://schemas.microsoft.com/office/drawing/2014/main" id="{D7F196A2-F0B0-DC74-A607-4188DBD6F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100" y="2024700"/>
            <a:ext cx="4212900" cy="28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9310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0DAE2-EDA4-889E-60D8-FD5B5CDFC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7112-A2BE-11A0-E8F6-503DF739D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48D1B-EA5F-110C-59E3-8BCEA475D3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271588"/>
            <a:ext cx="7494529" cy="4662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Traffic signals are used when: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Traffic demand becomes high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Conflicts increase and cause safety problems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Efficiency and orderly movement are needed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 convenience and pedestrian crossing must be supported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152399" lvl="1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b="1" dirty="0"/>
              <a:t>Signalized intersection operation is complex due to: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Competing movements (vehicles and pedestrians)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Turning movements</a:t>
            </a:r>
          </a:p>
          <a:p>
            <a:pPr marL="495299" lvl="1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Varying traffic demand throughout the day</a:t>
            </a:r>
          </a:p>
        </p:txBody>
      </p:sp>
      <p:pic>
        <p:nvPicPr>
          <p:cNvPr id="5" name="Picture 4" descr="A collage of several traffic lights&#10;&#10;AI-generated content may be incorrect.">
            <a:extLst>
              <a:ext uri="{FF2B5EF4-FFF2-40B4-BE49-F238E27FC236}">
                <a16:creationId xmlns:a16="http://schemas.microsoft.com/office/drawing/2014/main" id="{0958F1E2-E8AD-88CB-EB5B-961C9B69E1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48830" y="2032000"/>
            <a:ext cx="4115012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3545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8712A-AF34-CA53-10D2-D7B57E4E7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89" y="245924"/>
            <a:ext cx="7040561" cy="717551"/>
          </a:xfrm>
        </p:spPr>
        <p:txBody>
          <a:bodyPr/>
          <a:lstStyle/>
          <a:p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89E99B40-18AB-EC84-7F46-E64B90EBEA56}"/>
              </a:ext>
            </a:extLst>
          </p:cNvPr>
          <p:cNvGrpSpPr/>
          <p:nvPr/>
        </p:nvGrpSpPr>
        <p:grpSpPr>
          <a:xfrm>
            <a:off x="4177030" y="634843"/>
            <a:ext cx="8014716" cy="5811011"/>
            <a:chOff x="3451859" y="59435"/>
            <a:chExt cx="8014716" cy="5811011"/>
          </a:xfrm>
        </p:grpSpPr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A0A50847-2881-71A8-3EB9-EEDDC703714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1859" y="59435"/>
              <a:ext cx="8014716" cy="5811011"/>
            </a:xfrm>
            <a:prstGeom prst="rect">
              <a:avLst/>
            </a:prstGeom>
          </p:spPr>
        </p:pic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82B3B72-1F8E-4D9E-0747-30782F4EAE95}"/>
                </a:ext>
              </a:extLst>
            </p:cNvPr>
            <p:cNvSpPr/>
            <p:nvPr/>
          </p:nvSpPr>
          <p:spPr>
            <a:xfrm>
              <a:off x="8442071" y="2767583"/>
              <a:ext cx="234950" cy="478155"/>
            </a:xfrm>
            <a:custGeom>
              <a:avLst/>
              <a:gdLst/>
              <a:ahLst/>
              <a:cxnLst/>
              <a:rect l="l" t="t" r="r" b="b"/>
              <a:pathLst>
                <a:path w="234950" h="478155">
                  <a:moveTo>
                    <a:pt x="0" y="0"/>
                  </a:moveTo>
                  <a:lnTo>
                    <a:pt x="125817" y="1346"/>
                  </a:lnTo>
                  <a:lnTo>
                    <a:pt x="234569" y="47815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C6F699E7-CE7C-3B72-A891-86F80698D4ED}"/>
                </a:ext>
              </a:extLst>
            </p:cNvPr>
            <p:cNvSpPr/>
            <p:nvPr/>
          </p:nvSpPr>
          <p:spPr>
            <a:xfrm>
              <a:off x="7300230" y="2795777"/>
              <a:ext cx="253365" cy="306705"/>
            </a:xfrm>
            <a:custGeom>
              <a:avLst/>
              <a:gdLst/>
              <a:ahLst/>
              <a:cxnLst/>
              <a:rect l="l" t="t" r="r" b="b"/>
              <a:pathLst>
                <a:path w="253365" h="306705">
                  <a:moveTo>
                    <a:pt x="0" y="0"/>
                  </a:moveTo>
                  <a:lnTo>
                    <a:pt x="160210" y="1905"/>
                  </a:lnTo>
                  <a:lnTo>
                    <a:pt x="252920" y="3067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5D5143E5-7081-F1C5-52AE-27FF9F385C31}"/>
                </a:ext>
              </a:extLst>
            </p:cNvPr>
            <p:cNvSpPr/>
            <p:nvPr/>
          </p:nvSpPr>
          <p:spPr>
            <a:xfrm>
              <a:off x="7584438" y="1887472"/>
              <a:ext cx="331470" cy="170815"/>
            </a:xfrm>
            <a:custGeom>
              <a:avLst/>
              <a:gdLst/>
              <a:ahLst/>
              <a:cxnLst/>
              <a:rect l="l" t="t" r="r" b="b"/>
              <a:pathLst>
                <a:path w="331470" h="170814">
                  <a:moveTo>
                    <a:pt x="0" y="0"/>
                  </a:moveTo>
                  <a:lnTo>
                    <a:pt x="122555" y="1905"/>
                  </a:lnTo>
                  <a:lnTo>
                    <a:pt x="330961" y="17030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452506C7-6ADB-27A8-7E15-E8D17EC8902E}"/>
                </a:ext>
              </a:extLst>
            </p:cNvPr>
            <p:cNvSpPr/>
            <p:nvPr/>
          </p:nvSpPr>
          <p:spPr>
            <a:xfrm>
              <a:off x="5851762" y="1771266"/>
              <a:ext cx="416559" cy="260985"/>
            </a:xfrm>
            <a:custGeom>
              <a:avLst/>
              <a:gdLst/>
              <a:ahLst/>
              <a:cxnLst/>
              <a:rect l="l" t="t" r="r" b="b"/>
              <a:pathLst>
                <a:path w="416560" h="260985">
                  <a:moveTo>
                    <a:pt x="416520" y="260985"/>
                  </a:moveTo>
                  <a:lnTo>
                    <a:pt x="256590" y="259079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94684B3D-8C4C-8E0C-BEF7-98A0EB9E8185}"/>
                </a:ext>
              </a:extLst>
            </p:cNvPr>
            <p:cNvSpPr/>
            <p:nvPr/>
          </p:nvSpPr>
          <p:spPr>
            <a:xfrm>
              <a:off x="6945140" y="5246368"/>
              <a:ext cx="253365" cy="306705"/>
            </a:xfrm>
            <a:custGeom>
              <a:avLst/>
              <a:gdLst/>
              <a:ahLst/>
              <a:cxnLst/>
              <a:rect l="l" t="t" r="r" b="b"/>
              <a:pathLst>
                <a:path w="253365" h="306704">
                  <a:moveTo>
                    <a:pt x="0" y="0"/>
                  </a:moveTo>
                  <a:lnTo>
                    <a:pt x="160210" y="1904"/>
                  </a:lnTo>
                  <a:lnTo>
                    <a:pt x="252920" y="3067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D8A401D3-E0C8-0526-4231-550D21D0225A}"/>
                </a:ext>
              </a:extLst>
            </p:cNvPr>
            <p:cNvSpPr/>
            <p:nvPr/>
          </p:nvSpPr>
          <p:spPr>
            <a:xfrm>
              <a:off x="9452619" y="1641728"/>
              <a:ext cx="560705" cy="276860"/>
            </a:xfrm>
            <a:custGeom>
              <a:avLst/>
              <a:gdLst/>
              <a:ahLst/>
              <a:cxnLst/>
              <a:rect l="l" t="t" r="r" b="b"/>
              <a:pathLst>
                <a:path w="560704" h="276860">
                  <a:moveTo>
                    <a:pt x="560133" y="1904"/>
                  </a:moveTo>
                  <a:lnTo>
                    <a:pt x="400202" y="0"/>
                  </a:lnTo>
                  <a:lnTo>
                    <a:pt x="0" y="27649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7D8A2319-09AF-68C7-1179-6FE51A568A68}"/>
                </a:ext>
              </a:extLst>
            </p:cNvPr>
            <p:cNvSpPr/>
            <p:nvPr/>
          </p:nvSpPr>
          <p:spPr>
            <a:xfrm>
              <a:off x="10178039" y="3865057"/>
              <a:ext cx="321945" cy="304800"/>
            </a:xfrm>
            <a:custGeom>
              <a:avLst/>
              <a:gdLst/>
              <a:ahLst/>
              <a:cxnLst/>
              <a:rect l="l" t="t" r="r" b="b"/>
              <a:pathLst>
                <a:path w="321945" h="304800">
                  <a:moveTo>
                    <a:pt x="321563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321563" y="304800"/>
                  </a:lnTo>
                  <a:lnTo>
                    <a:pt x="321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E4ABE3F-7536-7947-1C61-3A6179E988F1}"/>
                </a:ext>
              </a:extLst>
            </p:cNvPr>
            <p:cNvSpPr/>
            <p:nvPr/>
          </p:nvSpPr>
          <p:spPr>
            <a:xfrm>
              <a:off x="10166602" y="3851147"/>
              <a:ext cx="321945" cy="304800"/>
            </a:xfrm>
            <a:custGeom>
              <a:avLst/>
              <a:gdLst/>
              <a:ahLst/>
              <a:cxnLst/>
              <a:rect l="l" t="t" r="r" b="b"/>
              <a:pathLst>
                <a:path w="321945" h="304800">
                  <a:moveTo>
                    <a:pt x="0" y="0"/>
                  </a:moveTo>
                  <a:lnTo>
                    <a:pt x="321563" y="0"/>
                  </a:lnTo>
                  <a:lnTo>
                    <a:pt x="321563" y="304800"/>
                  </a:lnTo>
                  <a:lnTo>
                    <a:pt x="0" y="3048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A55059AE-8C91-9756-EE24-668974ADB7C0}"/>
                </a:ext>
              </a:extLst>
            </p:cNvPr>
            <p:cNvSpPr/>
            <p:nvPr/>
          </p:nvSpPr>
          <p:spPr>
            <a:xfrm>
              <a:off x="9745093" y="3720972"/>
              <a:ext cx="419734" cy="278765"/>
            </a:xfrm>
            <a:custGeom>
              <a:avLst/>
              <a:gdLst/>
              <a:ahLst/>
              <a:cxnLst/>
              <a:rect l="l" t="t" r="r" b="b"/>
              <a:pathLst>
                <a:path w="419734" h="278764">
                  <a:moveTo>
                    <a:pt x="419366" y="278763"/>
                  </a:moveTo>
                  <a:lnTo>
                    <a:pt x="304190" y="276858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8F0EAB0E-2615-B3F4-AC09-A25B7796CE8D}"/>
                </a:ext>
              </a:extLst>
            </p:cNvPr>
            <p:cNvSpPr/>
            <p:nvPr/>
          </p:nvSpPr>
          <p:spPr>
            <a:xfrm>
              <a:off x="8949554" y="921167"/>
              <a:ext cx="511175" cy="76835"/>
            </a:xfrm>
            <a:custGeom>
              <a:avLst/>
              <a:gdLst/>
              <a:ahLst/>
              <a:cxnLst/>
              <a:rect l="l" t="t" r="r" b="b"/>
              <a:pathLst>
                <a:path w="511175" h="76834">
                  <a:moveTo>
                    <a:pt x="510819" y="76288"/>
                  </a:moveTo>
                  <a:lnTo>
                    <a:pt x="395643" y="74383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A82E9298-59A2-8372-DAE7-32954F5C26E9}"/>
                </a:ext>
              </a:extLst>
            </p:cNvPr>
            <p:cNvSpPr/>
            <p:nvPr/>
          </p:nvSpPr>
          <p:spPr>
            <a:xfrm>
              <a:off x="5763259" y="676603"/>
              <a:ext cx="448945" cy="204470"/>
            </a:xfrm>
            <a:custGeom>
              <a:avLst/>
              <a:gdLst/>
              <a:ahLst/>
              <a:cxnLst/>
              <a:rect l="l" t="t" r="r" b="b"/>
              <a:pathLst>
                <a:path w="448945" h="204469">
                  <a:moveTo>
                    <a:pt x="0" y="201980"/>
                  </a:moveTo>
                  <a:lnTo>
                    <a:pt x="122555" y="203885"/>
                  </a:lnTo>
                  <a:lnTo>
                    <a:pt x="44852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34B324-A579-174B-44D8-A25C0659ACB2}"/>
              </a:ext>
            </a:extLst>
          </p:cNvPr>
          <p:cNvGrpSpPr/>
          <p:nvPr/>
        </p:nvGrpSpPr>
        <p:grpSpPr>
          <a:xfrm>
            <a:off x="6170620" y="1307784"/>
            <a:ext cx="5020818" cy="4490759"/>
            <a:chOff x="5441950" y="707694"/>
            <a:chExt cx="5020818" cy="4490759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ADB2A1FF-B9A1-C7EA-C92E-D6A62759C31E}"/>
                </a:ext>
              </a:extLst>
            </p:cNvPr>
            <p:cNvSpPr txBox="1"/>
            <p:nvPr/>
          </p:nvSpPr>
          <p:spPr>
            <a:xfrm>
              <a:off x="10255250" y="3671696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5</a:t>
              </a:r>
              <a:endParaRPr sz="1600" dirty="0">
                <a:latin typeface="Calibri"/>
                <a:cs typeface="Calibri"/>
              </a:endParaRPr>
            </a:p>
          </p:txBody>
        </p:sp>
        <p:grpSp>
          <p:nvGrpSpPr>
            <p:cNvPr id="20" name="object 22">
              <a:extLst>
                <a:ext uri="{FF2B5EF4-FFF2-40B4-BE49-F238E27FC236}">
                  <a16:creationId xmlns:a16="http://schemas.microsoft.com/office/drawing/2014/main" id="{56A1166F-DD36-F7AB-727A-4ACEDAF13B37}"/>
                </a:ext>
              </a:extLst>
            </p:cNvPr>
            <p:cNvGrpSpPr/>
            <p:nvPr/>
          </p:nvGrpSpPr>
          <p:grpSpPr>
            <a:xfrm>
              <a:off x="8122666" y="2450744"/>
              <a:ext cx="325120" cy="317500"/>
              <a:chOff x="8122666" y="2450744"/>
              <a:chExt cx="325120" cy="317500"/>
            </a:xfrm>
          </p:grpSpPr>
          <p:sp>
            <p:nvSpPr>
              <p:cNvPr id="38" name="object 23">
                <a:extLst>
                  <a:ext uri="{FF2B5EF4-FFF2-40B4-BE49-F238E27FC236}">
                    <a16:creationId xmlns:a16="http://schemas.microsoft.com/office/drawing/2014/main" id="{854590E0-3F77-E12F-4A9F-803ECD966176}"/>
                  </a:ext>
                </a:extLst>
              </p:cNvPr>
              <p:cNvSpPr/>
              <p:nvPr/>
            </p:nvSpPr>
            <p:spPr>
              <a:xfrm>
                <a:off x="8129016" y="2457094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24">
                <a:extLst>
                  <a:ext uri="{FF2B5EF4-FFF2-40B4-BE49-F238E27FC236}">
                    <a16:creationId xmlns:a16="http://schemas.microsoft.com/office/drawing/2014/main" id="{B80F7550-5051-5134-FB87-AC24E167D85E}"/>
                  </a:ext>
                </a:extLst>
              </p:cNvPr>
              <p:cNvSpPr/>
              <p:nvPr/>
            </p:nvSpPr>
            <p:spPr>
              <a:xfrm>
                <a:off x="8129016" y="2457094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1" name="object 25">
              <a:extLst>
                <a:ext uri="{FF2B5EF4-FFF2-40B4-BE49-F238E27FC236}">
                  <a16:creationId xmlns:a16="http://schemas.microsoft.com/office/drawing/2014/main" id="{CCB9E84A-302C-F511-478A-F3BA276B44F3}"/>
                </a:ext>
              </a:extLst>
            </p:cNvPr>
            <p:cNvSpPr txBox="1"/>
            <p:nvPr/>
          </p:nvSpPr>
          <p:spPr>
            <a:xfrm>
              <a:off x="8213471" y="2445461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2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2" name="object 26">
              <a:extLst>
                <a:ext uri="{FF2B5EF4-FFF2-40B4-BE49-F238E27FC236}">
                  <a16:creationId xmlns:a16="http://schemas.microsoft.com/office/drawing/2014/main" id="{5388621F-0468-C098-4EF6-1C32DADABE96}"/>
                </a:ext>
              </a:extLst>
            </p:cNvPr>
            <p:cNvGrpSpPr/>
            <p:nvPr/>
          </p:nvGrpSpPr>
          <p:grpSpPr>
            <a:xfrm>
              <a:off x="7263130" y="1628851"/>
              <a:ext cx="325120" cy="317500"/>
              <a:chOff x="7263130" y="1628851"/>
              <a:chExt cx="325120" cy="317500"/>
            </a:xfrm>
          </p:grpSpPr>
          <p:sp>
            <p:nvSpPr>
              <p:cNvPr id="36" name="object 27">
                <a:extLst>
                  <a:ext uri="{FF2B5EF4-FFF2-40B4-BE49-F238E27FC236}">
                    <a16:creationId xmlns:a16="http://schemas.microsoft.com/office/drawing/2014/main" id="{9241C1CB-9B7B-38AD-0C9E-828D650ADF61}"/>
                  </a:ext>
                </a:extLst>
              </p:cNvPr>
              <p:cNvSpPr/>
              <p:nvPr/>
            </p:nvSpPr>
            <p:spPr>
              <a:xfrm>
                <a:off x="7269480" y="1635201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28">
                <a:extLst>
                  <a:ext uri="{FF2B5EF4-FFF2-40B4-BE49-F238E27FC236}">
                    <a16:creationId xmlns:a16="http://schemas.microsoft.com/office/drawing/2014/main" id="{41DEF4E2-CEB9-B56A-4C31-0D0EDCAE84B3}"/>
                  </a:ext>
                </a:extLst>
              </p:cNvPr>
              <p:cNvSpPr/>
              <p:nvPr/>
            </p:nvSpPr>
            <p:spPr>
              <a:xfrm>
                <a:off x="7269480" y="1635201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29">
              <a:extLst>
                <a:ext uri="{FF2B5EF4-FFF2-40B4-BE49-F238E27FC236}">
                  <a16:creationId xmlns:a16="http://schemas.microsoft.com/office/drawing/2014/main" id="{3A9CD896-C91D-F40F-B8C5-1BF27556EA5D}"/>
                </a:ext>
              </a:extLst>
            </p:cNvPr>
            <p:cNvSpPr txBox="1"/>
            <p:nvPr/>
          </p:nvSpPr>
          <p:spPr>
            <a:xfrm>
              <a:off x="7354570" y="1623567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1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4" name="object 30">
              <a:extLst>
                <a:ext uri="{FF2B5EF4-FFF2-40B4-BE49-F238E27FC236}">
                  <a16:creationId xmlns:a16="http://schemas.microsoft.com/office/drawing/2014/main" id="{169178A3-9C88-8074-14BE-4B215A15A7D6}"/>
                </a:ext>
              </a:extLst>
            </p:cNvPr>
            <p:cNvGrpSpPr/>
            <p:nvPr/>
          </p:nvGrpSpPr>
          <p:grpSpPr>
            <a:xfrm>
              <a:off x="9456166" y="792949"/>
              <a:ext cx="334645" cy="317500"/>
              <a:chOff x="9456166" y="792949"/>
              <a:chExt cx="334645" cy="317500"/>
            </a:xfrm>
          </p:grpSpPr>
          <p:sp>
            <p:nvSpPr>
              <p:cNvPr id="34" name="object 31">
                <a:extLst>
                  <a:ext uri="{FF2B5EF4-FFF2-40B4-BE49-F238E27FC236}">
                    <a16:creationId xmlns:a16="http://schemas.microsoft.com/office/drawing/2014/main" id="{106AFCC6-7BEA-B545-0826-C71ECDF89F32}"/>
                  </a:ext>
                </a:extLst>
              </p:cNvPr>
              <p:cNvSpPr/>
              <p:nvPr/>
            </p:nvSpPr>
            <p:spPr>
              <a:xfrm>
                <a:off x="9462516" y="799299"/>
                <a:ext cx="321945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04800">
                    <a:moveTo>
                      <a:pt x="321563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21563" y="304800"/>
                    </a:lnTo>
                    <a:lnTo>
                      <a:pt x="32156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32">
                <a:extLst>
                  <a:ext uri="{FF2B5EF4-FFF2-40B4-BE49-F238E27FC236}">
                    <a16:creationId xmlns:a16="http://schemas.microsoft.com/office/drawing/2014/main" id="{A23EFFC6-EAE1-4F26-9F98-48D7FF5ACEA5}"/>
                  </a:ext>
                </a:extLst>
              </p:cNvPr>
              <p:cNvSpPr/>
              <p:nvPr/>
            </p:nvSpPr>
            <p:spPr>
              <a:xfrm>
                <a:off x="9462516" y="799299"/>
                <a:ext cx="321945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304800">
                    <a:moveTo>
                      <a:pt x="0" y="0"/>
                    </a:moveTo>
                    <a:lnTo>
                      <a:pt x="321563" y="0"/>
                    </a:lnTo>
                    <a:lnTo>
                      <a:pt x="321563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5" name="object 33">
              <a:extLst>
                <a:ext uri="{FF2B5EF4-FFF2-40B4-BE49-F238E27FC236}">
                  <a16:creationId xmlns:a16="http://schemas.microsoft.com/office/drawing/2014/main" id="{EEE2E1CB-45D9-F22F-5F21-D64A6B0F3037}"/>
                </a:ext>
              </a:extLst>
            </p:cNvPr>
            <p:cNvSpPr txBox="1"/>
            <p:nvPr/>
          </p:nvSpPr>
          <p:spPr>
            <a:xfrm>
              <a:off x="9552051" y="787666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6</a:t>
              </a:r>
              <a:endParaRPr sz="1600">
                <a:latin typeface="Calibri"/>
                <a:cs typeface="Calibri"/>
              </a:endParaRPr>
            </a:p>
          </p:txBody>
        </p:sp>
        <p:grpSp>
          <p:nvGrpSpPr>
            <p:cNvPr id="26" name="object 34">
              <a:extLst>
                <a:ext uri="{FF2B5EF4-FFF2-40B4-BE49-F238E27FC236}">
                  <a16:creationId xmlns:a16="http://schemas.microsoft.com/office/drawing/2014/main" id="{45C4F3EA-726B-4D9B-68D6-2655B662886E}"/>
                </a:ext>
              </a:extLst>
            </p:cNvPr>
            <p:cNvGrpSpPr/>
            <p:nvPr/>
          </p:nvGrpSpPr>
          <p:grpSpPr>
            <a:xfrm>
              <a:off x="5441950" y="712977"/>
              <a:ext cx="325120" cy="317500"/>
              <a:chOff x="5441950" y="712977"/>
              <a:chExt cx="325120" cy="317500"/>
            </a:xfrm>
          </p:grpSpPr>
          <p:sp>
            <p:nvSpPr>
              <p:cNvPr id="32" name="object 35">
                <a:extLst>
                  <a:ext uri="{FF2B5EF4-FFF2-40B4-BE49-F238E27FC236}">
                    <a16:creationId xmlns:a16="http://schemas.microsoft.com/office/drawing/2014/main" id="{10B32C00-937B-BF8D-C313-787A1241145E}"/>
                  </a:ext>
                </a:extLst>
              </p:cNvPr>
              <p:cNvSpPr/>
              <p:nvPr/>
            </p:nvSpPr>
            <p:spPr>
              <a:xfrm>
                <a:off x="5448300" y="719327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312420" y="0"/>
                    </a:moveTo>
                    <a:lnTo>
                      <a:pt x="0" y="0"/>
                    </a:lnTo>
                    <a:lnTo>
                      <a:pt x="0" y="304800"/>
                    </a:lnTo>
                    <a:lnTo>
                      <a:pt x="312420" y="304800"/>
                    </a:lnTo>
                    <a:lnTo>
                      <a:pt x="3124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6">
                <a:extLst>
                  <a:ext uri="{FF2B5EF4-FFF2-40B4-BE49-F238E27FC236}">
                    <a16:creationId xmlns:a16="http://schemas.microsoft.com/office/drawing/2014/main" id="{BB141BC0-F5AE-ADA0-94C2-2ECB29EFC989}"/>
                  </a:ext>
                </a:extLst>
              </p:cNvPr>
              <p:cNvSpPr/>
              <p:nvPr/>
            </p:nvSpPr>
            <p:spPr>
              <a:xfrm>
                <a:off x="5448300" y="719327"/>
                <a:ext cx="31242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304800">
                    <a:moveTo>
                      <a:pt x="0" y="0"/>
                    </a:moveTo>
                    <a:lnTo>
                      <a:pt x="312420" y="0"/>
                    </a:lnTo>
                    <a:lnTo>
                      <a:pt x="312420" y="304800"/>
                    </a:lnTo>
                    <a:lnTo>
                      <a:pt x="0" y="304800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object 37">
              <a:extLst>
                <a:ext uri="{FF2B5EF4-FFF2-40B4-BE49-F238E27FC236}">
                  <a16:creationId xmlns:a16="http://schemas.microsoft.com/office/drawing/2014/main" id="{4AA183A2-41C2-2565-92D0-487995CD7B0D}"/>
                </a:ext>
              </a:extLst>
            </p:cNvPr>
            <p:cNvSpPr txBox="1"/>
            <p:nvPr/>
          </p:nvSpPr>
          <p:spPr>
            <a:xfrm>
              <a:off x="5532754" y="707694"/>
              <a:ext cx="128905" cy="2692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600" spc="-50" dirty="0">
                  <a:latin typeface="Calibri"/>
                  <a:cs typeface="Calibri"/>
                </a:rPr>
                <a:t>7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28" name="object 47">
              <a:extLst>
                <a:ext uri="{FF2B5EF4-FFF2-40B4-BE49-F238E27FC236}">
                  <a16:creationId xmlns:a16="http://schemas.microsoft.com/office/drawing/2014/main" id="{26B05CF5-390A-0D9B-75D9-9DE0AFE65AFA}"/>
                </a:ext>
              </a:extLst>
            </p:cNvPr>
            <p:cNvSpPr txBox="1"/>
            <p:nvPr/>
          </p:nvSpPr>
          <p:spPr>
            <a:xfrm>
              <a:off x="6533388" y="4932388"/>
              <a:ext cx="408940" cy="2660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1270" rIns="0" bIns="0" rtlCol="0">
              <a:spAutoFit/>
            </a:bodyPr>
            <a:lstStyle/>
            <a:p>
              <a:pPr marL="91440">
                <a:lnSpc>
                  <a:spcPct val="100000"/>
                </a:lnSpc>
                <a:spcBef>
                  <a:spcPts val="10"/>
                </a:spcBef>
              </a:pPr>
              <a:r>
                <a:rPr sz="1600" spc="-25" dirty="0">
                  <a:latin typeface="Calibri"/>
                  <a:cs typeface="Calibri"/>
                </a:rPr>
                <a:t>4a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29" name="object 48">
              <a:extLst>
                <a:ext uri="{FF2B5EF4-FFF2-40B4-BE49-F238E27FC236}">
                  <a16:creationId xmlns:a16="http://schemas.microsoft.com/office/drawing/2014/main" id="{1FB12B39-75A6-4A61-A456-79904CDC1DC4}"/>
                </a:ext>
              </a:extLst>
            </p:cNvPr>
            <p:cNvSpPr txBox="1"/>
            <p:nvPr/>
          </p:nvSpPr>
          <p:spPr>
            <a:xfrm>
              <a:off x="6888480" y="2481478"/>
              <a:ext cx="408940" cy="26479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91440">
                <a:lnSpc>
                  <a:spcPct val="100000"/>
                </a:lnSpc>
              </a:pPr>
              <a:r>
                <a:rPr sz="1600" spc="-25" dirty="0">
                  <a:latin typeface="Calibri"/>
                  <a:cs typeface="Calibri"/>
                </a:rPr>
                <a:t>3a</a:t>
              </a:r>
              <a:endParaRPr sz="1600">
                <a:latin typeface="Calibri"/>
                <a:cs typeface="Calibri"/>
              </a:endParaRPr>
            </a:p>
          </p:txBody>
        </p:sp>
        <p:sp>
          <p:nvSpPr>
            <p:cNvPr id="30" name="object 49">
              <a:extLst>
                <a:ext uri="{FF2B5EF4-FFF2-40B4-BE49-F238E27FC236}">
                  <a16:creationId xmlns:a16="http://schemas.microsoft.com/office/drawing/2014/main" id="{737172ED-373F-45FE-CD78-4B503BB07CE2}"/>
                </a:ext>
              </a:extLst>
            </p:cNvPr>
            <p:cNvSpPr txBox="1"/>
            <p:nvPr/>
          </p:nvSpPr>
          <p:spPr>
            <a:xfrm>
              <a:off x="6271259" y="1787601"/>
              <a:ext cx="447040" cy="26543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635" rIns="0" bIns="0" rtlCol="0">
              <a:spAutoFit/>
            </a:bodyPr>
            <a:lstStyle/>
            <a:p>
              <a:pPr marL="104775">
                <a:lnSpc>
                  <a:spcPct val="100000"/>
                </a:lnSpc>
                <a:spcBef>
                  <a:spcPts val="5"/>
                </a:spcBef>
              </a:pPr>
              <a:r>
                <a:rPr sz="1600" spc="-25" dirty="0">
                  <a:latin typeface="Calibri"/>
                  <a:cs typeface="Calibri"/>
                </a:rPr>
                <a:t>3b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31" name="object 50">
              <a:extLst>
                <a:ext uri="{FF2B5EF4-FFF2-40B4-BE49-F238E27FC236}">
                  <a16:creationId xmlns:a16="http://schemas.microsoft.com/office/drawing/2014/main" id="{DD62C77A-A244-F091-8395-51AA1EE5ADFA}"/>
                </a:ext>
              </a:extLst>
            </p:cNvPr>
            <p:cNvSpPr txBox="1"/>
            <p:nvPr/>
          </p:nvSpPr>
          <p:spPr>
            <a:xfrm>
              <a:off x="10015728" y="1398981"/>
              <a:ext cx="447040" cy="2660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</a:ln>
          </p:spPr>
          <p:txBody>
            <a:bodyPr vert="horz" wrap="square" lIns="0" tIns="1270" rIns="0" bIns="0" rtlCol="0">
              <a:spAutoFit/>
            </a:bodyPr>
            <a:lstStyle/>
            <a:p>
              <a:pPr marL="105410">
                <a:lnSpc>
                  <a:spcPct val="100000"/>
                </a:lnSpc>
                <a:spcBef>
                  <a:spcPts val="10"/>
                </a:spcBef>
              </a:pPr>
              <a:r>
                <a:rPr sz="1600" spc="-25" dirty="0">
                  <a:latin typeface="Calibri"/>
                  <a:cs typeface="Calibri"/>
                </a:rPr>
                <a:t>4b</a:t>
              </a:r>
              <a:endParaRPr sz="1600">
                <a:latin typeface="Calibri"/>
                <a:cs typeface="Calibri"/>
              </a:endParaRPr>
            </a:p>
          </p:txBody>
        </p:sp>
      </p:grpSp>
      <p:sp>
        <p:nvSpPr>
          <p:cNvPr id="43" name="object 39">
            <a:extLst>
              <a:ext uri="{FF2B5EF4-FFF2-40B4-BE49-F238E27FC236}">
                <a16:creationId xmlns:a16="http://schemas.microsoft.com/office/drawing/2014/main" id="{699B77C3-D022-F09C-6030-C3A7F53A2B26}"/>
              </a:ext>
            </a:extLst>
          </p:cNvPr>
          <p:cNvSpPr/>
          <p:nvPr/>
        </p:nvSpPr>
        <p:spPr>
          <a:xfrm>
            <a:off x="276606" y="1399743"/>
            <a:ext cx="334010" cy="1510665"/>
          </a:xfrm>
          <a:custGeom>
            <a:avLst/>
            <a:gdLst/>
            <a:ahLst/>
            <a:cxnLst/>
            <a:rect l="l" t="t" r="r" b="b"/>
            <a:pathLst>
              <a:path w="334009" h="1510664">
                <a:moveTo>
                  <a:pt x="0" y="55625"/>
                </a:moveTo>
                <a:lnTo>
                  <a:pt x="0" y="55625"/>
                </a:lnTo>
                <a:lnTo>
                  <a:pt x="4370" y="33972"/>
                </a:lnTo>
                <a:lnTo>
                  <a:pt x="16292" y="16292"/>
                </a:lnTo>
                <a:lnTo>
                  <a:pt x="33972" y="4370"/>
                </a:lnTo>
                <a:lnTo>
                  <a:pt x="55626" y="0"/>
                </a:lnTo>
                <a:lnTo>
                  <a:pt x="278129" y="0"/>
                </a:lnTo>
                <a:lnTo>
                  <a:pt x="278129" y="0"/>
                </a:lnTo>
                <a:lnTo>
                  <a:pt x="299781" y="4370"/>
                </a:lnTo>
                <a:lnTo>
                  <a:pt x="317463" y="16292"/>
                </a:lnTo>
                <a:lnTo>
                  <a:pt x="329384" y="33972"/>
                </a:lnTo>
                <a:lnTo>
                  <a:pt x="333756" y="55625"/>
                </a:lnTo>
                <a:lnTo>
                  <a:pt x="333756" y="1454658"/>
                </a:lnTo>
                <a:lnTo>
                  <a:pt x="333756" y="1454658"/>
                </a:lnTo>
                <a:lnTo>
                  <a:pt x="278129" y="1510283"/>
                </a:lnTo>
                <a:lnTo>
                  <a:pt x="55626" y="1510283"/>
                </a:lnTo>
                <a:lnTo>
                  <a:pt x="55626" y="1510283"/>
                </a:lnTo>
                <a:lnTo>
                  <a:pt x="0" y="1454658"/>
                </a:lnTo>
                <a:lnTo>
                  <a:pt x="0" y="55625"/>
                </a:lnTo>
                <a:close/>
              </a:path>
            </a:pathLst>
          </a:custGeom>
          <a:ln w="28574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0">
            <a:extLst>
              <a:ext uri="{FF2B5EF4-FFF2-40B4-BE49-F238E27FC236}">
                <a16:creationId xmlns:a16="http://schemas.microsoft.com/office/drawing/2014/main" id="{5E3EF12A-0584-9E40-7F69-0F9B60DB8808}"/>
              </a:ext>
            </a:extLst>
          </p:cNvPr>
          <p:cNvSpPr/>
          <p:nvPr/>
        </p:nvSpPr>
        <p:spPr>
          <a:xfrm>
            <a:off x="276606" y="2970988"/>
            <a:ext cx="334010" cy="2103120"/>
          </a:xfrm>
          <a:custGeom>
            <a:avLst/>
            <a:gdLst/>
            <a:ahLst/>
            <a:cxnLst/>
            <a:rect l="l" t="t" r="r" b="b"/>
            <a:pathLst>
              <a:path w="334009" h="2103120">
                <a:moveTo>
                  <a:pt x="0" y="55625"/>
                </a:moveTo>
                <a:lnTo>
                  <a:pt x="0" y="55625"/>
                </a:lnTo>
                <a:lnTo>
                  <a:pt x="4370" y="33972"/>
                </a:lnTo>
                <a:lnTo>
                  <a:pt x="16292" y="16292"/>
                </a:lnTo>
                <a:lnTo>
                  <a:pt x="33972" y="4370"/>
                </a:lnTo>
                <a:lnTo>
                  <a:pt x="55626" y="0"/>
                </a:lnTo>
                <a:lnTo>
                  <a:pt x="278129" y="0"/>
                </a:lnTo>
                <a:lnTo>
                  <a:pt x="278129" y="0"/>
                </a:lnTo>
                <a:lnTo>
                  <a:pt x="299781" y="4370"/>
                </a:lnTo>
                <a:lnTo>
                  <a:pt x="317463" y="16292"/>
                </a:lnTo>
                <a:lnTo>
                  <a:pt x="329384" y="33972"/>
                </a:lnTo>
                <a:lnTo>
                  <a:pt x="333756" y="55625"/>
                </a:lnTo>
                <a:lnTo>
                  <a:pt x="333756" y="2047494"/>
                </a:lnTo>
                <a:lnTo>
                  <a:pt x="333756" y="2047494"/>
                </a:lnTo>
                <a:lnTo>
                  <a:pt x="278129" y="2103120"/>
                </a:lnTo>
                <a:lnTo>
                  <a:pt x="55626" y="2103120"/>
                </a:lnTo>
                <a:lnTo>
                  <a:pt x="55626" y="2103120"/>
                </a:lnTo>
                <a:lnTo>
                  <a:pt x="0" y="2047494"/>
                </a:lnTo>
                <a:lnTo>
                  <a:pt x="0" y="55625"/>
                </a:lnTo>
                <a:close/>
              </a:path>
            </a:pathLst>
          </a:custGeom>
          <a:ln w="28575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1">
            <a:extLst>
              <a:ext uri="{FF2B5EF4-FFF2-40B4-BE49-F238E27FC236}">
                <a16:creationId xmlns:a16="http://schemas.microsoft.com/office/drawing/2014/main" id="{14E2A08F-416A-9D6A-2E41-F8C553032A5B}"/>
              </a:ext>
            </a:extLst>
          </p:cNvPr>
          <p:cNvSpPr txBox="1"/>
          <p:nvPr/>
        </p:nvSpPr>
        <p:spPr>
          <a:xfrm>
            <a:off x="361225" y="1401895"/>
            <a:ext cx="176530" cy="75247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1.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2.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6" name="object 42">
            <a:extLst>
              <a:ext uri="{FF2B5EF4-FFF2-40B4-BE49-F238E27FC236}">
                <a16:creationId xmlns:a16="http://schemas.microsoft.com/office/drawing/2014/main" id="{DB4914D4-02F9-6FBE-B702-E85D9EB187ED}"/>
              </a:ext>
            </a:extLst>
          </p:cNvPr>
          <p:cNvSpPr txBox="1"/>
          <p:nvPr/>
        </p:nvSpPr>
        <p:spPr>
          <a:xfrm>
            <a:off x="361225" y="2280417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3.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7" name="object 44">
            <a:extLst>
              <a:ext uri="{FF2B5EF4-FFF2-40B4-BE49-F238E27FC236}">
                <a16:creationId xmlns:a16="http://schemas.microsoft.com/office/drawing/2014/main" id="{46D2BDE0-CECF-E92A-7AC8-3B93A4BAD200}"/>
              </a:ext>
            </a:extLst>
          </p:cNvPr>
          <p:cNvSpPr txBox="1"/>
          <p:nvPr/>
        </p:nvSpPr>
        <p:spPr>
          <a:xfrm>
            <a:off x="361225" y="3832904"/>
            <a:ext cx="176530" cy="74866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5.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6.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8" name="object 45">
            <a:extLst>
              <a:ext uri="{FF2B5EF4-FFF2-40B4-BE49-F238E27FC236}">
                <a16:creationId xmlns:a16="http://schemas.microsoft.com/office/drawing/2014/main" id="{9670BC9F-2DE0-8E02-00F1-A7B45A181FD3}"/>
              </a:ext>
            </a:extLst>
          </p:cNvPr>
          <p:cNvSpPr txBox="1"/>
          <p:nvPr/>
        </p:nvSpPr>
        <p:spPr>
          <a:xfrm>
            <a:off x="361225" y="4708251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7.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3" name="object 43">
            <a:extLst>
              <a:ext uri="{FF2B5EF4-FFF2-40B4-BE49-F238E27FC236}">
                <a16:creationId xmlns:a16="http://schemas.microsoft.com/office/drawing/2014/main" id="{80DCA9C2-A488-55A1-3418-B529CBD8FECC}"/>
              </a:ext>
            </a:extLst>
          </p:cNvPr>
          <p:cNvSpPr txBox="1"/>
          <p:nvPr/>
        </p:nvSpPr>
        <p:spPr>
          <a:xfrm>
            <a:off x="361225" y="2995898"/>
            <a:ext cx="1765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006B93"/>
                </a:solidFill>
                <a:latin typeface="Calibri"/>
                <a:cs typeface="Calibri"/>
              </a:rPr>
              <a:t>4.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63CB6717-95BE-CE19-99F1-1BC6B03F6FAE}"/>
              </a:ext>
            </a:extLst>
          </p:cNvPr>
          <p:cNvSpPr txBox="1"/>
          <p:nvPr/>
        </p:nvSpPr>
        <p:spPr>
          <a:xfrm>
            <a:off x="703580" y="1354721"/>
            <a:ext cx="3690624" cy="2602892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600" spc="-10" dirty="0">
                <a:cs typeface="Calibri"/>
              </a:rPr>
              <a:t>Control</a:t>
            </a:r>
            <a:r>
              <a:rPr sz="1600" spc="-60" dirty="0">
                <a:cs typeface="Calibri"/>
              </a:rPr>
              <a:t> </a:t>
            </a:r>
            <a:r>
              <a:rPr sz="1600" spc="-20" dirty="0">
                <a:cs typeface="Calibri"/>
              </a:rPr>
              <a:t>unit</a:t>
            </a:r>
            <a:endParaRPr sz="16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cs typeface="Calibri"/>
              </a:rPr>
              <a:t>Mast</a:t>
            </a:r>
            <a:r>
              <a:rPr sz="1600" spc="-35" dirty="0">
                <a:cs typeface="Calibri"/>
              </a:rPr>
              <a:t> </a:t>
            </a:r>
            <a:r>
              <a:rPr sz="1600" dirty="0">
                <a:cs typeface="Calibri"/>
              </a:rPr>
              <a:t>(with</a:t>
            </a:r>
            <a:r>
              <a:rPr sz="1600" spc="-20" dirty="0">
                <a:cs typeface="Calibri"/>
              </a:rPr>
              <a:t> boom)</a:t>
            </a:r>
            <a:endParaRPr sz="1600" dirty="0">
              <a:cs typeface="Calibri"/>
            </a:endParaRPr>
          </a:p>
          <a:p>
            <a:pPr marL="243204" indent="-230504">
              <a:lnSpc>
                <a:spcPct val="100000"/>
              </a:lnSpc>
              <a:spcBef>
                <a:spcPts val="1015"/>
              </a:spcBef>
              <a:buSzPct val="112500"/>
              <a:buAutoNum type="alphaLcParenR"/>
              <a:tabLst>
                <a:tab pos="243204" algn="l"/>
              </a:tabLst>
            </a:pPr>
            <a:r>
              <a:rPr sz="1600" spc="-10" dirty="0">
                <a:cs typeface="Calibri"/>
              </a:rPr>
              <a:t>Vehicle</a:t>
            </a:r>
            <a:r>
              <a:rPr sz="1600" spc="-4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traffic</a:t>
            </a:r>
            <a:r>
              <a:rPr sz="1600" spc="-40" dirty="0">
                <a:cs typeface="Calibri"/>
              </a:rPr>
              <a:t> </a:t>
            </a:r>
            <a:r>
              <a:rPr sz="1600" dirty="0">
                <a:cs typeface="Calibri"/>
              </a:rPr>
              <a:t>signal</a:t>
            </a:r>
            <a:r>
              <a:rPr sz="1600" spc="-30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transmitter</a:t>
            </a:r>
            <a:endParaRPr sz="1600" dirty="0">
              <a:cs typeface="Calibri"/>
            </a:endParaRPr>
          </a:p>
          <a:p>
            <a:pPr marL="253365" indent="-240665">
              <a:lnSpc>
                <a:spcPct val="100000"/>
              </a:lnSpc>
              <a:spcBef>
                <a:spcPts val="20"/>
              </a:spcBef>
              <a:buSzPct val="112500"/>
              <a:buAutoNum type="alphaLcParenR"/>
              <a:tabLst>
                <a:tab pos="253365" algn="l"/>
              </a:tabLst>
            </a:pPr>
            <a:r>
              <a:rPr sz="1600" spc="-10" dirty="0">
                <a:cs typeface="Calibri"/>
              </a:rPr>
              <a:t>Pedestrian</a:t>
            </a:r>
            <a:r>
              <a:rPr sz="1600" spc="-4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traffic</a:t>
            </a:r>
            <a:r>
              <a:rPr sz="1600" spc="-45" dirty="0">
                <a:cs typeface="Calibri"/>
              </a:rPr>
              <a:t> </a:t>
            </a:r>
            <a:r>
              <a:rPr sz="1600" dirty="0">
                <a:cs typeface="Calibri"/>
              </a:rPr>
              <a:t>signal</a:t>
            </a:r>
            <a:r>
              <a:rPr sz="1600" spc="-2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heads</a:t>
            </a:r>
            <a:endParaRPr sz="16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600" spc="-10" dirty="0">
                <a:cs typeface="Calibri"/>
              </a:rPr>
              <a:t>Detection</a:t>
            </a:r>
            <a:r>
              <a:rPr sz="1600" spc="-50" dirty="0">
                <a:cs typeface="Calibri"/>
              </a:rPr>
              <a:t> </a:t>
            </a:r>
            <a:r>
              <a:rPr sz="1600" dirty="0">
                <a:cs typeface="Calibri"/>
              </a:rPr>
              <a:t>of</a:t>
            </a:r>
            <a:r>
              <a:rPr sz="1600" spc="-50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vehicle</a:t>
            </a:r>
            <a:r>
              <a:rPr sz="1600" spc="-5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traffic,</a:t>
            </a:r>
            <a:r>
              <a:rPr sz="1600" spc="-55" dirty="0">
                <a:cs typeface="Calibri"/>
              </a:rPr>
              <a:t> </a:t>
            </a:r>
            <a:r>
              <a:rPr sz="1600" spc="-20" dirty="0">
                <a:cs typeface="Calibri"/>
              </a:rPr>
              <a:t>e.g.</a:t>
            </a:r>
            <a:endParaRPr sz="1600" dirty="0">
              <a:cs typeface="Calibri"/>
            </a:endParaRPr>
          </a:p>
          <a:p>
            <a:pPr marL="243204" indent="-230504">
              <a:lnSpc>
                <a:spcPts val="2100"/>
              </a:lnSpc>
              <a:spcBef>
                <a:spcPts val="40"/>
              </a:spcBef>
              <a:buSzPct val="112500"/>
              <a:buAutoNum type="alphaLcParenR"/>
              <a:tabLst>
                <a:tab pos="243204" algn="l"/>
              </a:tabLst>
            </a:pPr>
            <a:r>
              <a:rPr lang="en-US" sz="1600" spc="-10" dirty="0">
                <a:cs typeface="Calibri"/>
              </a:rPr>
              <a:t> Induction loop</a:t>
            </a:r>
            <a:endParaRPr sz="1600" dirty="0">
              <a:cs typeface="Calibri"/>
            </a:endParaRPr>
          </a:p>
          <a:p>
            <a:pPr marL="253365" indent="-240665">
              <a:lnSpc>
                <a:spcPts val="2100"/>
              </a:lnSpc>
              <a:buSzPct val="112500"/>
              <a:buAutoNum type="alphaLcParenR"/>
              <a:tabLst>
                <a:tab pos="253365" algn="l"/>
              </a:tabLst>
            </a:pPr>
            <a:r>
              <a:rPr sz="1600" spc="-10" dirty="0">
                <a:cs typeface="Calibri"/>
              </a:rPr>
              <a:t>Camera</a:t>
            </a:r>
          </a:p>
        </p:txBody>
      </p:sp>
      <p:sp>
        <p:nvSpPr>
          <p:cNvPr id="55" name="object 19">
            <a:extLst>
              <a:ext uri="{FF2B5EF4-FFF2-40B4-BE49-F238E27FC236}">
                <a16:creationId xmlns:a16="http://schemas.microsoft.com/office/drawing/2014/main" id="{EF86AED0-ACFC-04F0-D2BE-BCBD71AB6DB0}"/>
              </a:ext>
            </a:extLst>
          </p:cNvPr>
          <p:cNvSpPr txBox="1"/>
          <p:nvPr/>
        </p:nvSpPr>
        <p:spPr>
          <a:xfrm>
            <a:off x="684326" y="3836615"/>
            <a:ext cx="3053715" cy="1171924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600" dirty="0">
                <a:cs typeface="Calibri"/>
              </a:rPr>
              <a:t>Detection</a:t>
            </a:r>
            <a:r>
              <a:rPr sz="1600" spc="-55" dirty="0">
                <a:cs typeface="Calibri"/>
              </a:rPr>
              <a:t> </a:t>
            </a:r>
            <a:r>
              <a:rPr sz="1600" dirty="0">
                <a:cs typeface="Calibri"/>
              </a:rPr>
              <a:t>of</a:t>
            </a:r>
            <a:r>
              <a:rPr sz="1600" spc="-50" dirty="0">
                <a:cs typeface="Calibri"/>
              </a:rPr>
              <a:t> </a:t>
            </a:r>
            <a:r>
              <a:rPr sz="1600" dirty="0">
                <a:cs typeface="Calibri"/>
              </a:rPr>
              <a:t>foot</a:t>
            </a:r>
            <a:r>
              <a:rPr sz="1600" spc="-6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traffic</a:t>
            </a:r>
            <a:endParaRPr sz="1600" dirty="0">
              <a:cs typeface="Calibri"/>
            </a:endParaRP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r>
              <a:rPr sz="1600" spc="-10" dirty="0">
                <a:cs typeface="Calibri"/>
              </a:rPr>
              <a:t>Traffic</a:t>
            </a:r>
            <a:r>
              <a:rPr sz="1600" spc="-3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computer</a:t>
            </a:r>
            <a:endParaRPr lang="en-US" sz="1600" spc="-10" dirty="0">
              <a:cs typeface="Calibri"/>
            </a:endParaRP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endParaRPr lang="en-US" sz="500" spc="-10" dirty="0">
              <a:cs typeface="Calibri"/>
            </a:endParaRPr>
          </a:p>
          <a:p>
            <a:pPr marL="12700" marR="5080">
              <a:lnSpc>
                <a:spcPct val="146200"/>
              </a:lnSpc>
              <a:spcBef>
                <a:spcPts val="25"/>
              </a:spcBef>
            </a:pPr>
            <a:r>
              <a:rPr sz="1600" spc="-40" dirty="0">
                <a:cs typeface="Calibri"/>
              </a:rPr>
              <a:t> </a:t>
            </a:r>
            <a:r>
              <a:rPr sz="1600" spc="-20" dirty="0">
                <a:cs typeface="Calibri"/>
              </a:rPr>
              <a:t>Traffic</a:t>
            </a:r>
            <a:r>
              <a:rPr sz="1600" spc="-55" dirty="0">
                <a:cs typeface="Calibri"/>
              </a:rPr>
              <a:t> </a:t>
            </a:r>
            <a:r>
              <a:rPr sz="1600" spc="-20" dirty="0">
                <a:cs typeface="Calibri"/>
              </a:rPr>
              <a:t>management </a:t>
            </a:r>
            <a:r>
              <a:rPr sz="1600" spc="-10" dirty="0">
                <a:cs typeface="Calibri"/>
              </a:rPr>
              <a:t>center</a:t>
            </a:r>
            <a:endParaRPr sz="1600" dirty="0">
              <a:cs typeface="Calibri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7CB9AA28-C80E-DFE7-2514-465E800F2708}"/>
              </a:ext>
            </a:extLst>
          </p:cNvPr>
          <p:cNvSpPr txBox="1"/>
          <p:nvPr/>
        </p:nvSpPr>
        <p:spPr>
          <a:xfrm>
            <a:off x="693819" y="5236539"/>
            <a:ext cx="3327400" cy="53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cs typeface="Calibri"/>
              </a:rPr>
              <a:t>Basic equipment for fixed time control (FZS)</a:t>
            </a: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700" dirty="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600"/>
              </a:spcBef>
            </a:pPr>
            <a:r>
              <a:rPr sz="700" b="1" dirty="0">
                <a:cs typeface="Calibri"/>
              </a:rPr>
              <a:t>Additional</a:t>
            </a:r>
            <a:r>
              <a:rPr sz="700" b="1" spc="5" dirty="0">
                <a:cs typeface="Calibri"/>
              </a:rPr>
              <a:t> </a:t>
            </a:r>
            <a:r>
              <a:rPr sz="700" b="1" spc="-10" dirty="0">
                <a:cs typeface="Calibri"/>
              </a:rPr>
              <a:t>components</a:t>
            </a:r>
            <a:r>
              <a:rPr sz="700" b="1" dirty="0">
                <a:cs typeface="Calibri"/>
              </a:rPr>
              <a:t> for </a:t>
            </a:r>
            <a:r>
              <a:rPr sz="700" b="1" spc="-10" dirty="0">
                <a:cs typeface="Calibri"/>
              </a:rPr>
              <a:t>traffic-</a:t>
            </a:r>
            <a:r>
              <a:rPr sz="700" b="1" dirty="0">
                <a:cs typeface="Calibri"/>
              </a:rPr>
              <a:t>dependent</a:t>
            </a:r>
            <a:r>
              <a:rPr sz="700" b="1" spc="10" dirty="0">
                <a:cs typeface="Calibri"/>
              </a:rPr>
              <a:t> </a:t>
            </a:r>
            <a:r>
              <a:rPr sz="700" b="1" spc="-10" dirty="0">
                <a:cs typeface="Calibri"/>
              </a:rPr>
              <a:t>control</a:t>
            </a:r>
            <a:r>
              <a:rPr sz="700" b="1" spc="5" dirty="0">
                <a:cs typeface="Calibri"/>
              </a:rPr>
              <a:t> </a:t>
            </a:r>
            <a:r>
              <a:rPr sz="700" b="1" dirty="0">
                <a:cs typeface="Calibri"/>
              </a:rPr>
              <a:t>(VAS),</a:t>
            </a:r>
            <a:r>
              <a:rPr sz="700" b="1" spc="5" dirty="0">
                <a:cs typeface="Calibri"/>
              </a:rPr>
              <a:t> </a:t>
            </a:r>
            <a:r>
              <a:rPr sz="700" b="1" spc="-10" dirty="0">
                <a:cs typeface="Calibri"/>
              </a:rPr>
              <a:t>coordination</a:t>
            </a:r>
            <a:r>
              <a:rPr lang="en-US" sz="700" b="1" spc="-10" dirty="0">
                <a:cs typeface="Calibri"/>
              </a:rPr>
              <a:t>,</a:t>
            </a:r>
            <a:r>
              <a:rPr sz="700" b="1" spc="10" dirty="0">
                <a:cs typeface="Calibri"/>
              </a:rPr>
              <a:t> </a:t>
            </a:r>
            <a:r>
              <a:rPr sz="700" b="1" dirty="0">
                <a:cs typeface="Calibri"/>
              </a:rPr>
              <a:t>and</a:t>
            </a:r>
            <a:r>
              <a:rPr sz="700" b="1" spc="5" dirty="0">
                <a:cs typeface="Calibri"/>
              </a:rPr>
              <a:t> </a:t>
            </a:r>
            <a:r>
              <a:rPr sz="700" b="1" spc="-10" dirty="0">
                <a:cs typeface="Calibri"/>
              </a:rPr>
              <a:t>management</a:t>
            </a:r>
            <a:endParaRPr sz="700" b="1" dirty="0">
              <a:cs typeface="Calibri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E149FE3-643F-EAFC-D1AC-8253830F955E}"/>
              </a:ext>
            </a:extLst>
          </p:cNvPr>
          <p:cNvSpPr/>
          <p:nvPr/>
        </p:nvSpPr>
        <p:spPr>
          <a:xfrm>
            <a:off x="305589" y="5207636"/>
            <a:ext cx="206883" cy="203931"/>
          </a:xfrm>
          <a:prstGeom prst="roundRect">
            <a:avLst/>
          </a:prstGeom>
          <a:noFill/>
          <a:ln w="38100" cap="flat">
            <a:solidFill>
              <a:srgbClr val="00B0F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8E5DF1-E314-A423-D0F7-B302838C6EE6}"/>
              </a:ext>
            </a:extLst>
          </p:cNvPr>
          <p:cNvSpPr/>
          <p:nvPr/>
        </p:nvSpPr>
        <p:spPr>
          <a:xfrm>
            <a:off x="305589" y="5600700"/>
            <a:ext cx="206883" cy="197843"/>
          </a:xfrm>
          <a:prstGeom prst="roundRect">
            <a:avLst/>
          </a:prstGeom>
          <a:noFill/>
          <a:ln w="38100" cap="flat">
            <a:solidFill>
              <a:srgbClr val="0070C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90806943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99979-C0B0-721D-4C0D-A3CF79F6B75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8965" y="1086804"/>
            <a:ext cx="5683247" cy="538543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200" b="1" spc="-20" dirty="0">
                <a:solidFill>
                  <a:schemeClr val="tx1"/>
                </a:solidFill>
                <a:latin typeface="+mn-lt"/>
                <a:cs typeface="Calibri"/>
              </a:rPr>
              <a:t>System</a:t>
            </a:r>
            <a:r>
              <a:rPr lang="en-US" sz="42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4200" b="1" spc="-25" dirty="0">
                <a:solidFill>
                  <a:schemeClr val="tx1"/>
                </a:solidFill>
                <a:latin typeface="+mn-lt"/>
                <a:cs typeface="Calibri"/>
              </a:rPr>
              <a:t>components</a:t>
            </a:r>
            <a:r>
              <a:rPr lang="en-US" sz="42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4200" b="1" dirty="0">
                <a:solidFill>
                  <a:schemeClr val="tx1"/>
                </a:solidFill>
                <a:latin typeface="+mn-lt"/>
                <a:cs typeface="Calibri"/>
              </a:rPr>
              <a:t>-</a:t>
            </a:r>
            <a:r>
              <a:rPr lang="en-US" sz="4200" b="1" spc="-75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4200" b="1" spc="-10" dirty="0">
                <a:solidFill>
                  <a:schemeClr val="tx1"/>
                </a:solidFill>
                <a:latin typeface="+mn-lt"/>
                <a:cs typeface="Calibri"/>
              </a:rPr>
              <a:t>Signal</a:t>
            </a:r>
            <a:r>
              <a:rPr lang="en-US" sz="4200" b="1" spc="-80" dirty="0">
                <a:solidFill>
                  <a:schemeClr val="tx1"/>
                </a:solidFill>
                <a:latin typeface="+mn-lt"/>
                <a:cs typeface="Calibri"/>
              </a:rPr>
              <a:t> </a:t>
            </a:r>
            <a:r>
              <a:rPr lang="en-US" sz="4200" b="1" spc="-10" dirty="0">
                <a:solidFill>
                  <a:schemeClr val="tx1"/>
                </a:solidFill>
                <a:latin typeface="+mn-lt"/>
                <a:cs typeface="Calibri"/>
              </a:rPr>
              <a:t>transmitter</a:t>
            </a:r>
            <a:endParaRPr lang="en-US" sz="4200" b="1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285750" indent="-273050">
              <a:lnSpc>
                <a:spcPct val="100000"/>
              </a:lnSpc>
              <a:spcBef>
                <a:spcPts val="969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3040" algn="l"/>
              </a:tabLst>
            </a:pPr>
            <a:r>
              <a:rPr lang="en-US" sz="3800" dirty="0">
                <a:latin typeface="+mn-lt"/>
                <a:cs typeface="Calibri"/>
              </a:rPr>
              <a:t>Visually</a:t>
            </a:r>
            <a:r>
              <a:rPr lang="en-US" sz="3800" spc="-4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transmit</a:t>
            </a:r>
            <a:r>
              <a:rPr lang="en-US" sz="3800" spc="-4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control</a:t>
            </a:r>
            <a:r>
              <a:rPr lang="en-US" sz="3800" spc="-35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information</a:t>
            </a:r>
            <a:r>
              <a:rPr lang="en-US" sz="3800" spc="-4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to</a:t>
            </a:r>
            <a:r>
              <a:rPr lang="en-US" sz="3800" spc="-4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road</a:t>
            </a:r>
            <a:r>
              <a:rPr lang="en-US" sz="3800" spc="-45" dirty="0">
                <a:latin typeface="+mn-lt"/>
                <a:cs typeface="Calibri"/>
              </a:rPr>
              <a:t> </a:t>
            </a:r>
            <a:r>
              <a:rPr lang="en-US" sz="3800" spc="-10" dirty="0">
                <a:latin typeface="+mn-lt"/>
                <a:cs typeface="Calibri"/>
              </a:rPr>
              <a:t>users</a:t>
            </a:r>
            <a:endParaRPr lang="en-US" sz="3800" dirty="0">
              <a:latin typeface="+mn-lt"/>
              <a:cs typeface="Calibri"/>
            </a:endParaRPr>
          </a:p>
          <a:p>
            <a:pPr marL="285750" indent="-273050">
              <a:lnSpc>
                <a:spcPct val="100000"/>
              </a:lnSpc>
              <a:spcBef>
                <a:spcPts val="1180"/>
              </a:spcBef>
              <a:buClr>
                <a:srgbClr val="C00000"/>
              </a:buClr>
              <a:buSzPct val="112500"/>
              <a:buFont typeface="Wingdings" panose="05000000000000000000" pitchFamily="2" charset="2"/>
              <a:buChar char="§"/>
              <a:tabLst>
                <a:tab pos="192405" algn="l"/>
              </a:tabLst>
            </a:pPr>
            <a:r>
              <a:rPr lang="en-US" sz="3800" dirty="0">
                <a:latin typeface="+mn-lt"/>
                <a:cs typeface="Calibri"/>
              </a:rPr>
              <a:t>Signal</a:t>
            </a:r>
            <a:r>
              <a:rPr lang="en-US" sz="3800" spc="-45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transmitter</a:t>
            </a:r>
            <a:r>
              <a:rPr lang="en-US" sz="3800" spc="-35" dirty="0">
                <a:latin typeface="+mn-lt"/>
                <a:cs typeface="Calibri"/>
              </a:rPr>
              <a:t> </a:t>
            </a:r>
            <a:r>
              <a:rPr lang="en-US" sz="3800" spc="-25" dirty="0">
                <a:latin typeface="+mn-lt"/>
                <a:cs typeface="Calibri"/>
              </a:rPr>
              <a:t>for</a:t>
            </a:r>
            <a:endParaRPr lang="en-US" sz="3800" dirty="0">
              <a:latin typeface="+mn-lt"/>
              <a:cs typeface="Calibri"/>
            </a:endParaRPr>
          </a:p>
          <a:p>
            <a:pPr marL="571500" lvl="1" indent="-200025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Motor</a:t>
            </a:r>
            <a:r>
              <a:rPr lang="en-US" sz="3400" spc="-5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vehicles</a:t>
            </a:r>
            <a:endParaRPr lang="en-US" sz="3400" dirty="0">
              <a:latin typeface="+mn-lt"/>
              <a:cs typeface="Calibri"/>
            </a:endParaRPr>
          </a:p>
          <a:p>
            <a:pPr marL="571500" marR="1693545" lvl="1" indent="-200025">
              <a:lnSpc>
                <a:spcPct val="127899"/>
              </a:lnSpc>
              <a:spcBef>
                <a:spcPts val="1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Pedestrian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traffic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(visual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and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acoustic) </a:t>
            </a:r>
          </a:p>
          <a:p>
            <a:pPr marL="571500" marR="1693545" lvl="1" indent="-200025">
              <a:lnSpc>
                <a:spcPct val="127899"/>
              </a:lnSpc>
              <a:spcBef>
                <a:spcPts val="1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Bicycle</a:t>
            </a:r>
            <a:r>
              <a:rPr lang="en-US" sz="3400" spc="-4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traffic</a:t>
            </a:r>
            <a:endParaRPr lang="en-US" sz="3400" dirty="0">
              <a:latin typeface="+mn-lt"/>
              <a:cs typeface="Calibri"/>
            </a:endParaRPr>
          </a:p>
          <a:p>
            <a:pPr marL="571500" lvl="1" indent="-200025">
              <a:lnSpc>
                <a:spcPct val="100000"/>
              </a:lnSpc>
              <a:spcBef>
                <a:spcPts val="505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Trams/buses</a:t>
            </a:r>
            <a:endParaRPr lang="en-US" sz="3400" dirty="0">
              <a:latin typeface="+mn-lt"/>
              <a:cs typeface="Calibri"/>
            </a:endParaRPr>
          </a:p>
          <a:p>
            <a:pPr marL="571500" lvl="1" indent="-200025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Auxiliary</a:t>
            </a:r>
            <a:r>
              <a:rPr lang="en-US" sz="3400" spc="-4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signals,</a:t>
            </a:r>
            <a:r>
              <a:rPr lang="en-US" sz="3400" spc="-4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speed</a:t>
            </a:r>
            <a:r>
              <a:rPr lang="en-US" sz="3400" spc="-6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signals</a:t>
            </a:r>
          </a:p>
          <a:p>
            <a:pPr marL="372110">
              <a:lnSpc>
                <a:spcPct val="100000"/>
              </a:lnSpc>
              <a:spcBef>
                <a:spcPts val="500"/>
              </a:spcBef>
            </a:pPr>
            <a:endParaRPr lang="en-US" sz="3800" dirty="0">
              <a:latin typeface="+mn-lt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1135"/>
              </a:spcBef>
              <a:buClr>
                <a:srgbClr val="006B93"/>
              </a:buClr>
              <a:buSzPct val="112500"/>
              <a:buFont typeface="Arial"/>
              <a:buChar char="•"/>
              <a:tabLst>
                <a:tab pos="192405" algn="l"/>
              </a:tabLst>
            </a:pPr>
            <a:r>
              <a:rPr lang="en-US" sz="3800" dirty="0">
                <a:latin typeface="+mn-lt"/>
                <a:cs typeface="Calibri"/>
              </a:rPr>
              <a:t>Light</a:t>
            </a:r>
            <a:r>
              <a:rPr lang="en-US" sz="3800" spc="-3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fields</a:t>
            </a:r>
            <a:r>
              <a:rPr lang="en-US" sz="3800" spc="-25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in</a:t>
            </a:r>
            <a:r>
              <a:rPr lang="en-US" sz="3800" spc="-20" dirty="0">
                <a:latin typeface="+mn-lt"/>
                <a:cs typeface="Calibri"/>
              </a:rPr>
              <a:t> </a:t>
            </a:r>
            <a:r>
              <a:rPr lang="en-US" sz="3800" dirty="0">
                <a:latin typeface="+mn-lt"/>
                <a:cs typeface="Calibri"/>
              </a:rPr>
              <a:t>vertical</a:t>
            </a:r>
            <a:r>
              <a:rPr lang="en-US" sz="3800" spc="-25" dirty="0">
                <a:latin typeface="+mn-lt"/>
                <a:cs typeface="Calibri"/>
              </a:rPr>
              <a:t> </a:t>
            </a:r>
            <a:r>
              <a:rPr lang="en-US" sz="3800" spc="-10" dirty="0">
                <a:latin typeface="+mn-lt"/>
                <a:cs typeface="Calibri"/>
              </a:rPr>
              <a:t>arrangement</a:t>
            </a:r>
            <a:endParaRPr lang="en-US" sz="3800" dirty="0">
              <a:latin typeface="+mn-lt"/>
              <a:cs typeface="Calibri"/>
            </a:endParaRPr>
          </a:p>
          <a:p>
            <a:pPr marL="628650" marR="84455" lvl="1" indent="-285750">
              <a:lnSpc>
                <a:spcPct val="100000"/>
              </a:lnSpc>
              <a:spcBef>
                <a:spcPts val="520"/>
              </a:spcBef>
              <a:buFont typeface="Wingdings" panose="05000000000000000000" pitchFamily="2" charset="2"/>
              <a:buChar char="Ø"/>
            </a:pPr>
            <a:r>
              <a:rPr lang="en-US" sz="3400" spc="-10" dirty="0">
                <a:latin typeface="+mn-lt"/>
                <a:cs typeface="Calibri"/>
              </a:rPr>
              <a:t>1-</a:t>
            </a:r>
            <a:r>
              <a:rPr lang="en-US" sz="3400" dirty="0">
                <a:latin typeface="+mn-lt"/>
                <a:cs typeface="Calibri"/>
              </a:rPr>
              <a:t>,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2-</a:t>
            </a:r>
            <a:r>
              <a:rPr lang="en-US" sz="3400" dirty="0">
                <a:latin typeface="+mn-lt"/>
                <a:cs typeface="Calibri"/>
              </a:rPr>
              <a:t>,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or</a:t>
            </a:r>
            <a:r>
              <a:rPr lang="en-US" sz="3400" spc="-20" dirty="0">
                <a:latin typeface="+mn-lt"/>
                <a:cs typeface="Calibri"/>
              </a:rPr>
              <a:t> 3-</a:t>
            </a:r>
            <a:r>
              <a:rPr lang="en-US" sz="3400" dirty="0">
                <a:latin typeface="+mn-lt"/>
                <a:cs typeface="Calibri"/>
              </a:rPr>
              <a:t>field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design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(for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public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transport,</a:t>
            </a:r>
            <a:r>
              <a:rPr lang="en-US" sz="3400" spc="-3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sometimes</a:t>
            </a:r>
            <a:r>
              <a:rPr lang="en-US" sz="3400" spc="-20" dirty="0">
                <a:latin typeface="+mn-lt"/>
                <a:cs typeface="Calibri"/>
              </a:rPr>
              <a:t> also </a:t>
            </a:r>
            <a:r>
              <a:rPr lang="en-US" sz="3400" dirty="0">
                <a:latin typeface="+mn-lt"/>
                <a:cs typeface="Calibri"/>
              </a:rPr>
              <a:t>more</a:t>
            </a:r>
            <a:r>
              <a:rPr lang="en-US" sz="3400" spc="-4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fields)</a:t>
            </a:r>
          </a:p>
          <a:p>
            <a:pPr marL="628650" marR="5080" lvl="1" indent="-257175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Diameter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200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mm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(also</a:t>
            </a:r>
            <a:r>
              <a:rPr lang="en-US" sz="3400" spc="-1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300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spc="-30" dirty="0">
                <a:latin typeface="+mn-lt"/>
                <a:cs typeface="Calibri"/>
              </a:rPr>
              <a:t>mm</a:t>
            </a:r>
            <a:r>
              <a:rPr lang="en-US" sz="3400" spc="-55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depending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on</a:t>
            </a:r>
            <a:r>
              <a:rPr lang="en-US" sz="3400" spc="-2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the</a:t>
            </a:r>
            <a:r>
              <a:rPr lang="en-US" sz="3400" spc="-20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situation) </a:t>
            </a:r>
          </a:p>
          <a:p>
            <a:pPr marL="685800" marR="5080" lvl="1" indent="-314325">
              <a:lnSpc>
                <a:spcPts val="2240"/>
              </a:lnSpc>
              <a:spcBef>
                <a:spcPts val="90"/>
              </a:spcBef>
              <a:buFont typeface="Wingdings" panose="05000000000000000000" pitchFamily="2" charset="2"/>
              <a:buChar char="Ø"/>
            </a:pPr>
            <a:r>
              <a:rPr lang="en-US" sz="3400" dirty="0">
                <a:latin typeface="+mn-lt"/>
                <a:cs typeface="Calibri"/>
              </a:rPr>
              <a:t>Contrast</a:t>
            </a:r>
            <a:r>
              <a:rPr lang="en-US" sz="3400" spc="-4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aperture</a:t>
            </a:r>
            <a:r>
              <a:rPr lang="en-US" sz="3400" spc="-3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with</a:t>
            </a:r>
            <a:r>
              <a:rPr lang="en-US" sz="3400" spc="-45" dirty="0">
                <a:latin typeface="+mn-lt"/>
                <a:cs typeface="Calibri"/>
              </a:rPr>
              <a:t> </a:t>
            </a:r>
            <a:r>
              <a:rPr lang="en-US" sz="3400" dirty="0">
                <a:latin typeface="+mn-lt"/>
                <a:cs typeface="Calibri"/>
              </a:rPr>
              <a:t>opposing</a:t>
            </a:r>
            <a:r>
              <a:rPr lang="en-US" sz="3400" spc="-35" dirty="0">
                <a:latin typeface="+mn-lt"/>
                <a:cs typeface="Calibri"/>
              </a:rPr>
              <a:t> </a:t>
            </a:r>
            <a:r>
              <a:rPr lang="en-US" sz="3400" spc="-10" dirty="0">
                <a:latin typeface="+mn-lt"/>
                <a:cs typeface="Calibri"/>
              </a:rPr>
              <a:t>background</a:t>
            </a:r>
            <a:endParaRPr lang="en-US" sz="3400" dirty="0">
              <a:latin typeface="+mn-lt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8FB8CB-3BF1-A314-2EE8-2DB0282D6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8" y="254213"/>
            <a:ext cx="7040561" cy="717551"/>
          </a:xfrm>
        </p:spPr>
        <p:txBody>
          <a:bodyPr/>
          <a:lstStyle/>
          <a:p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pic>
        <p:nvPicPr>
          <p:cNvPr id="5" name="object 8">
            <a:extLst>
              <a:ext uri="{FF2B5EF4-FFF2-40B4-BE49-F238E27FC236}">
                <a16:creationId xmlns:a16="http://schemas.microsoft.com/office/drawing/2014/main" id="{D8B13BAD-24A6-E802-BB83-36327EDAC2B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7586" y="1636889"/>
            <a:ext cx="5221223" cy="39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7625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B786C56C-8786-3EA2-D5CC-2CAF568FCC5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933" y="1869794"/>
            <a:ext cx="5206387" cy="3836765"/>
          </a:xfrm>
          <a:prstGeom prst="rect">
            <a:avLst/>
          </a:prstGeom>
        </p:spPr>
      </p:pic>
      <p:pic>
        <p:nvPicPr>
          <p:cNvPr id="6" name="object 3">
            <a:extLst>
              <a:ext uri="{FF2B5EF4-FFF2-40B4-BE49-F238E27FC236}">
                <a16:creationId xmlns:a16="http://schemas.microsoft.com/office/drawing/2014/main" id="{0803C113-F81F-BEE7-1E46-3FFA867FA65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7368" y="1869795"/>
            <a:ext cx="5207906" cy="383676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CDAEDC4-60C5-3886-7F0F-9776BD978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8" y="539963"/>
            <a:ext cx="7040561" cy="717551"/>
          </a:xfrm>
        </p:spPr>
        <p:txBody>
          <a:bodyPr/>
          <a:lstStyle/>
          <a:p>
            <a:r>
              <a:rPr lang="en-US" dirty="0"/>
              <a:t>Traffic signal system</a:t>
            </a:r>
            <a:r>
              <a:rPr lang="en-US" spc="-60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r>
              <a:rPr lang="en-US" dirty="0"/>
              <a:t>components</a:t>
            </a:r>
            <a:r>
              <a:rPr lang="en-US" spc="-65" dirty="0">
                <a:solidFill>
                  <a:srgbClr val="006B93"/>
                </a:solidFill>
                <a:latin typeface="Calibri"/>
                <a:cs typeface="Calibri"/>
              </a:rPr>
              <a:t> 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74785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059381-734C-40B8-97DC-4A90B308D6B5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2267</Words>
  <Application>Microsoft Office PowerPoint</Application>
  <PresentationFormat>Widescreen</PresentationFormat>
  <Paragraphs>346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Aptos</vt:lpstr>
      <vt:lpstr>Arial</vt:lpstr>
      <vt:lpstr>Arial Rounded MT Bold</vt:lpstr>
      <vt:lpstr>Calibri</vt:lpstr>
      <vt:lpstr>GreekC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Introduction</vt:lpstr>
      <vt:lpstr>Traffic signal system components  </vt:lpstr>
      <vt:lpstr>Traffic signal system components  </vt:lpstr>
      <vt:lpstr>Traffic signal system components  </vt:lpstr>
      <vt:lpstr>Traffic signal system components  </vt:lpstr>
      <vt:lpstr>Traffic signal system components  </vt:lpstr>
      <vt:lpstr>Signal position plan</vt:lpstr>
      <vt:lpstr>Signal Timing Manuals and Guidelines</vt:lpstr>
      <vt:lpstr>TERMS AND DEFINITIONS</vt:lpstr>
      <vt:lpstr>TERMS AND DEFINITIONS</vt:lpstr>
      <vt:lpstr>Types of Signal Operation</vt:lpstr>
      <vt:lpstr>Types of Signal Operation</vt:lpstr>
      <vt:lpstr>Discharge Headways and Saturation Flow</vt:lpstr>
      <vt:lpstr>Discharge Headways and Saturation Flow</vt:lpstr>
      <vt:lpstr>Discharge Headways and Saturation Flow</vt:lpstr>
      <vt:lpstr>Discharge Headways and Saturation Flow</vt:lpstr>
      <vt:lpstr>LOST TIMES</vt:lpstr>
      <vt:lpstr>LOST TIMES</vt:lpstr>
      <vt:lpstr>Effective Green Time</vt:lpstr>
      <vt:lpstr>Capacity of Signalized Lane Group</vt:lpstr>
      <vt:lpstr>Example-1 </vt:lpstr>
      <vt:lpstr>Example-1 </vt:lpstr>
      <vt:lpstr>Critical Lane and Time Budget</vt:lpstr>
      <vt:lpstr>Critical Lane and Time Budget</vt:lpstr>
      <vt:lpstr>Critical Lane and Time Budget</vt:lpstr>
      <vt:lpstr>Critical Lane and Time Budget</vt:lpstr>
      <vt:lpstr>Critical Lane and Time Budget</vt:lpstr>
      <vt:lpstr>Discussion Questions</vt:lpstr>
      <vt:lpstr>Exercise Problem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664</cp:revision>
  <dcterms:modified xsi:type="dcterms:W3CDTF">2026-02-16T07:47:40Z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