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59"/>
  </p:notesMasterIdLst>
  <p:handoutMasterIdLst>
    <p:handoutMasterId r:id="rId60"/>
  </p:handoutMasterIdLst>
  <p:sldIdLst>
    <p:sldId id="306" r:id="rId5"/>
    <p:sldId id="308" r:id="rId6"/>
    <p:sldId id="313" r:id="rId7"/>
    <p:sldId id="534" r:id="rId8"/>
    <p:sldId id="629" r:id="rId9"/>
    <p:sldId id="630" r:id="rId10"/>
    <p:sldId id="631" r:id="rId11"/>
    <p:sldId id="632" r:id="rId12"/>
    <p:sldId id="628" r:id="rId13"/>
    <p:sldId id="623" r:id="rId14"/>
    <p:sldId id="633" r:id="rId15"/>
    <p:sldId id="636" r:id="rId16"/>
    <p:sldId id="634" r:id="rId17"/>
    <p:sldId id="635" r:id="rId18"/>
    <p:sldId id="637" r:id="rId19"/>
    <p:sldId id="641" r:id="rId20"/>
    <p:sldId id="642" r:id="rId21"/>
    <p:sldId id="643" r:id="rId22"/>
    <p:sldId id="644" r:id="rId23"/>
    <p:sldId id="639" r:id="rId24"/>
    <p:sldId id="640" r:id="rId25"/>
    <p:sldId id="645" r:id="rId26"/>
    <p:sldId id="646" r:id="rId27"/>
    <p:sldId id="638" r:id="rId28"/>
    <p:sldId id="650" r:id="rId29"/>
    <p:sldId id="651" r:id="rId30"/>
    <p:sldId id="652" r:id="rId31"/>
    <p:sldId id="653" r:id="rId32"/>
    <p:sldId id="654" r:id="rId33"/>
    <p:sldId id="655" r:id="rId34"/>
    <p:sldId id="656" r:id="rId35"/>
    <p:sldId id="657" r:id="rId36"/>
    <p:sldId id="647" r:id="rId37"/>
    <p:sldId id="658" r:id="rId38"/>
    <p:sldId id="659" r:id="rId39"/>
    <p:sldId id="664" r:id="rId40"/>
    <p:sldId id="660" r:id="rId41"/>
    <p:sldId id="661" r:id="rId42"/>
    <p:sldId id="665" r:id="rId43"/>
    <p:sldId id="666" r:id="rId44"/>
    <p:sldId id="662" r:id="rId45"/>
    <p:sldId id="667" r:id="rId46"/>
    <p:sldId id="668" r:id="rId47"/>
    <p:sldId id="669" r:id="rId48"/>
    <p:sldId id="670" r:id="rId49"/>
    <p:sldId id="663" r:id="rId50"/>
    <p:sldId id="671" r:id="rId51"/>
    <p:sldId id="672" r:id="rId52"/>
    <p:sldId id="673" r:id="rId53"/>
    <p:sldId id="674" r:id="rId54"/>
    <p:sldId id="675" r:id="rId55"/>
    <p:sldId id="627" r:id="rId56"/>
    <p:sldId id="610" r:id="rId57"/>
    <p:sldId id="309" r:id="rId58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  <a:srgbClr val="EE230C"/>
    <a:srgbClr val="890F00"/>
    <a:srgbClr val="B51600"/>
    <a:srgbClr val="B43519"/>
    <a:srgbClr val="F26211"/>
    <a:srgbClr val="005EA4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light-trails-on-highway-at-night-315938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stonlangford.com/images/photo/118257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d/3.0/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352146516305324" TargetMode="External"/><Relationship Id="rId2" Type="http://schemas.openxmlformats.org/officeDocument/2006/relationships/hyperlink" Target="https://www.youtube.com/watch?v=V3bEdLs_8pE&amp;t=385s" TargetMode="Externa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Lecture 5.3: Capacity and Level of Service (LOS)  Analysis –</a:t>
            </a:r>
          </a:p>
          <a:p>
            <a:r>
              <a:rPr lang="en-US" dirty="0"/>
              <a:t>Freeways &amp; Multilane Highways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8E4A1-45E9-9132-F33F-61CDE61BB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ABDBC-70DC-1E46-5AC7-AC4AC7DBC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36F9A-B588-9545-9539-0AFF26048D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271588"/>
            <a:ext cx="9250628" cy="4724657"/>
          </a:xfrm>
        </p:spPr>
        <p:txBody>
          <a:bodyPr>
            <a:normAutofit fontScale="92500" lnSpcReduction="10000"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1 – Base Conditions</a:t>
            </a:r>
            <a:endParaRPr lang="en-US" sz="2800" dirty="0"/>
          </a:p>
          <a:p>
            <a:pPr marL="152398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2800" dirty="0"/>
              <a:t>Example: Base Conditions for Freeway Segments include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12-ft lanes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6-ft right shoulder lateral clearance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2-ft median clearance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Passenger cars only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More than 5 lanes per direction (urban case)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2-mile or greater interchange spacing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Level terrain (≤2% grades)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Familiar driver population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1612029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212C3-2BA2-776A-14D7-C5E3335B1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92883" cy="717551"/>
          </a:xfrm>
        </p:spPr>
        <p:txBody>
          <a:bodyPr/>
          <a:lstStyle/>
          <a:p>
            <a:r>
              <a:rPr lang="en-US" dirty="0"/>
              <a:t>Base Conditions for Freeway Segments: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A5FEB3F-CEE5-EF80-82AD-F16C3371144A}"/>
              </a:ext>
            </a:extLst>
          </p:cNvPr>
          <p:cNvSpPr txBox="1">
            <a:spLocks/>
          </p:cNvSpPr>
          <p:nvPr/>
        </p:nvSpPr>
        <p:spPr>
          <a:xfrm>
            <a:off x="466525" y="1463317"/>
            <a:ext cx="9250628" cy="4724657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52398" indent="0" hangingPunct="1">
              <a:spcBef>
                <a:spcPts val="1200"/>
              </a:spcBef>
              <a:buClr>
                <a:srgbClr val="C00000"/>
              </a:buClr>
              <a:buFontTx/>
              <a:buNone/>
            </a:pPr>
            <a:r>
              <a:rPr lang="en-US" sz="2800" dirty="0"/>
              <a:t>Base Conditions for a basic Freeway Segment include:</a:t>
            </a:r>
          </a:p>
          <a:p>
            <a:pPr lvl="2" hangingPunct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12-ft minimum lane width</a:t>
            </a:r>
          </a:p>
          <a:p>
            <a:pPr lvl="2" hangingPunct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6-ft right shoulder lateral clearance</a:t>
            </a:r>
          </a:p>
          <a:p>
            <a:pPr lvl="2" hangingPunct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2-ft median clearance</a:t>
            </a:r>
          </a:p>
          <a:p>
            <a:pPr lvl="2" hangingPunct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Passenger cars only</a:t>
            </a:r>
          </a:p>
          <a:p>
            <a:pPr lvl="2" hangingPunct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More than 5 lanes per direction (urban case)</a:t>
            </a:r>
          </a:p>
          <a:p>
            <a:pPr lvl="2" hangingPunct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2-mile or greater interchange spacing</a:t>
            </a:r>
          </a:p>
          <a:p>
            <a:pPr lvl="2" hangingPunct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Level terrain (≤2% grades)</a:t>
            </a:r>
          </a:p>
          <a:p>
            <a:pPr lvl="2" hangingPunct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Familiar driver population</a:t>
            </a:r>
          </a:p>
          <a:p>
            <a:pPr lvl="2" hangingPunct="1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237584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11F8A-CA38-5365-F809-E2D649ABD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807980" cy="717551"/>
          </a:xfrm>
        </p:spPr>
        <p:txBody>
          <a:bodyPr/>
          <a:lstStyle/>
          <a:p>
            <a:r>
              <a:rPr lang="en-US" dirty="0"/>
              <a:t>Base Speed–Flow Curves for Freeways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5E234A-B070-B2B0-73E6-B2B26C76CC4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BFFS</a:t>
            </a:r>
            <a:r>
              <a:rPr lang="en-US" dirty="0"/>
              <a:t> represents the free-flow speed under ideal conditions.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9CFA10-0523-94B7-80E7-006EFEA10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13569" y="1430257"/>
            <a:ext cx="4058241" cy="58948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554020-8A78-61FC-07DA-2EEC9A0C4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3582329"/>
            <a:ext cx="4241752" cy="141736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8004A695-A464-4A28-264B-5D9EF7087446}"/>
              </a:ext>
            </a:extLst>
          </p:cNvPr>
          <p:cNvSpPr/>
          <p:nvPr/>
        </p:nvSpPr>
        <p:spPr>
          <a:xfrm>
            <a:off x="6990099" y="3700006"/>
            <a:ext cx="782301" cy="1182013"/>
          </a:xfrm>
          <a:prstGeom prst="rightArrow">
            <a:avLst/>
          </a:prstGeom>
          <a:solidFill>
            <a:srgbClr val="890F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solidFill>
                  <a:srgbClr val="B43519"/>
                </a:solidFill>
              </a:ln>
              <a:solidFill>
                <a:srgbClr val="B516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AC97C69-071C-1367-83F1-57573C8E72EF}"/>
              </a:ext>
            </a:extLst>
          </p:cNvPr>
          <p:cNvCxnSpPr>
            <a:cxnSpLocks/>
          </p:cNvCxnSpPr>
          <p:nvPr/>
        </p:nvCxnSpPr>
        <p:spPr>
          <a:xfrm>
            <a:off x="3248025" y="2800350"/>
            <a:ext cx="0" cy="321945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478BAF3-4CCF-DCA4-D0A2-7F184E039239}"/>
              </a:ext>
            </a:extLst>
          </p:cNvPr>
          <p:cNvCxnSpPr>
            <a:cxnSpLocks/>
          </p:cNvCxnSpPr>
          <p:nvPr/>
        </p:nvCxnSpPr>
        <p:spPr>
          <a:xfrm>
            <a:off x="4286250" y="2876550"/>
            <a:ext cx="0" cy="314325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A4AE869-D1A0-07E3-EDB2-A2E5F042520E}"/>
              </a:ext>
            </a:extLst>
          </p:cNvPr>
          <p:cNvCxnSpPr>
            <a:cxnSpLocks/>
          </p:cNvCxnSpPr>
          <p:nvPr/>
        </p:nvCxnSpPr>
        <p:spPr>
          <a:xfrm>
            <a:off x="6534150" y="3714750"/>
            <a:ext cx="0" cy="230505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68995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2F017-8C55-2639-381D-0597F5B69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723625" cy="717551"/>
          </a:xfrm>
        </p:spPr>
        <p:txBody>
          <a:bodyPr/>
          <a:lstStyle/>
          <a:p>
            <a:r>
              <a:rPr lang="en-US" dirty="0"/>
              <a:t>Service performance measures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9B2BAE-C436-47AD-67FA-3BE9A6A24BE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48975" y="1372094"/>
            <a:ext cx="8807980" cy="50595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The three main service measures for freeways are: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Density (pc/mi/ln)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Speed (mi/hr.), and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Volume-to-capacity (v/c) ratio.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An indication of how well or how poorly traffic flow is being accommodated by the freeway segment.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For freeways/multilane highways: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Speed remains almost constant over a wide range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Speed differences between LOS categories are small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Density changes significantly → better performance measure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28125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86653-A461-2C4F-4F6B-DDA9DB3DB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937632" cy="717551"/>
          </a:xfrm>
        </p:spPr>
        <p:txBody>
          <a:bodyPr/>
          <a:lstStyle/>
          <a:p>
            <a:r>
              <a:rPr lang="en-US" dirty="0"/>
              <a:t>LOS Criteria</a:t>
            </a:r>
          </a:p>
        </p:txBody>
      </p:sp>
      <p:pic>
        <p:nvPicPr>
          <p:cNvPr id="6" name="Picture 5" descr="A table with numbers and lines&#10;&#10;AI-generated content may be incorrect.">
            <a:extLst>
              <a:ext uri="{FF2B5EF4-FFF2-40B4-BE49-F238E27FC236}">
                <a16:creationId xmlns:a16="http://schemas.microsoft.com/office/drawing/2014/main" id="{102E3B1F-6E8A-2F20-3DC6-79CF4479CE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813" b="23976"/>
          <a:stretch/>
        </p:blipFill>
        <p:spPr>
          <a:xfrm>
            <a:off x="603253" y="1257302"/>
            <a:ext cx="9263331" cy="47815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13B77D-6CB9-7932-9F66-C57252375190}"/>
              </a:ext>
            </a:extLst>
          </p:cNvPr>
          <p:cNvSpPr txBox="1"/>
          <p:nvPr/>
        </p:nvSpPr>
        <p:spPr>
          <a:xfrm>
            <a:off x="3359142" y="6018778"/>
            <a:ext cx="314643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b="1" dirty="0">
                <a:solidFill>
                  <a:schemeClr val="tx1"/>
                </a:solidFill>
              </a:rPr>
              <a:t>Traffic Engineering, 5th edition</a:t>
            </a:r>
            <a:endParaRPr kumimoji="0" lang="en-US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7941704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72E04-CBEA-18AA-7896-EFC1761D8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 Criteria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1F85F5-707A-0CC4-A2A4-7177CD157A18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LOS A </a:t>
            </a:r>
            <a:r>
              <a:rPr lang="en-US" dirty="0"/>
              <a:t>represents: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Free-flow operations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Little interaction among vehicles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Lane changing is easy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Average spacing ≥ 480 ft (~24 car lengths)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LOS B </a:t>
            </a:r>
            <a:r>
              <a:rPr lang="en-US" dirty="0"/>
              <a:t>represents: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Drivers begin responding to other vehicles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Still near free-flow speed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Average spacing ≥ 293 ft (~15 car lengths)</a:t>
            </a:r>
          </a:p>
        </p:txBody>
      </p:sp>
    </p:spTree>
    <p:extLst>
      <p:ext uri="{BB962C8B-B14F-4D97-AF65-F5344CB8AC3E}">
        <p14:creationId xmlns:p14="http://schemas.microsoft.com/office/powerpoint/2010/main" val="411407004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B5ABD-098F-C0CB-3B97-D30A86676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84578-8CBA-47ED-DE89-7E810468C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 Criteria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8A0E5-DB71-16AC-9C02-B82ABE4E8A6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LOS C </a:t>
            </a:r>
            <a:r>
              <a:rPr lang="en-US" dirty="0"/>
              <a:t>represents: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Reduced maneuverability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Free-flow speed maintained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More driver effort needed for lane changes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Average spacing ≥ 203 ft (~10 car lengths)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LOS D </a:t>
            </a:r>
            <a:r>
              <a:rPr lang="en-US" dirty="0"/>
              <a:t>represents: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Speed begins declining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Difficult merging/passing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Average spacing ≥ 151 ft (~7 car lengths)</a:t>
            </a:r>
          </a:p>
        </p:txBody>
      </p:sp>
    </p:spTree>
    <p:extLst>
      <p:ext uri="{BB962C8B-B14F-4D97-AF65-F5344CB8AC3E}">
        <p14:creationId xmlns:p14="http://schemas.microsoft.com/office/powerpoint/2010/main" val="353440111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99094-C007-DF79-2C18-CE95ED286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6E71A-5E2F-956D-64FE-C80BDE1A9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 Criteria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4E3396-738D-7F93-B636-F11E172DDB3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22958"/>
            <a:ext cx="8807980" cy="541523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LOS E </a:t>
            </a:r>
            <a:r>
              <a:rPr lang="en-US" dirty="0"/>
              <a:t>represents: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Operation near capacity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Few usable gaps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Small disruptions create shockwaves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Average spacing ≥ 117 ft (~6 car lengths)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LOS F </a:t>
            </a:r>
            <a:r>
              <a:rPr lang="en-US" dirty="0"/>
              <a:t>represents: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Queue operation (breakdown conditions)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Caused by incidents or demand &gt; capacity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Stop-and-go flow and unstable conditions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Equivalent to </a:t>
            </a:r>
            <a:r>
              <a:rPr lang="en-US" b="1" dirty="0"/>
              <a:t>v/c &gt; 1.00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Density cannot be predicted reliably</a:t>
            </a:r>
            <a:endParaRPr lang="en-US" b="1" dirty="0"/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97261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384A2-7C6A-30B0-9636-867D2C3CD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957087" cy="717551"/>
          </a:xfrm>
        </p:spPr>
        <p:txBody>
          <a:bodyPr/>
          <a:lstStyle/>
          <a:p>
            <a:r>
              <a:rPr lang="en-US" dirty="0"/>
              <a:t>Service flow rates and capacity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E74F4-CCB1-42C0-12D3-63B651B913E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32973" y="1214199"/>
            <a:ext cx="8807980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/>
              <a:t>Maximum service flow rate (MSF):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Maximum flow allowed for each LOS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Derived from speed-flow curves </a:t>
            </a:r>
            <a:endParaRPr lang="en-US" sz="2000" b="1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7" name="Picture 6" descr="A table of numbers and a level of service&#10;&#10;AI-generated content may be incorrect.">
            <a:extLst>
              <a:ext uri="{FF2B5EF4-FFF2-40B4-BE49-F238E27FC236}">
                <a16:creationId xmlns:a16="http://schemas.microsoft.com/office/drawing/2014/main" id="{29716E27-C342-DCC4-59A7-3EDFC5EE0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95" y="2771775"/>
            <a:ext cx="5143500" cy="32515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AACC7EA-65B0-EB82-797C-F6DB548101A5}"/>
              </a:ext>
            </a:extLst>
          </p:cNvPr>
          <p:cNvSpPr txBox="1"/>
          <p:nvPr/>
        </p:nvSpPr>
        <p:spPr>
          <a:xfrm>
            <a:off x="3359142" y="6018778"/>
            <a:ext cx="314643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b="1" dirty="0">
                <a:solidFill>
                  <a:schemeClr val="tx1"/>
                </a:solidFill>
              </a:rPr>
              <a:t>Traffic Engineering, 5th edition</a:t>
            </a:r>
            <a:endParaRPr kumimoji="0" lang="en-US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5" name="Picture 14" descr="A table of numbers and a number&#10;&#10;AI-generated content may be incorrect.">
            <a:extLst>
              <a:ext uri="{FF2B5EF4-FFF2-40B4-BE49-F238E27FC236}">
                <a16:creationId xmlns:a16="http://schemas.microsoft.com/office/drawing/2014/main" id="{CF84C013-6B24-717E-4CD3-E8DC830DEF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0" b="20107"/>
          <a:stretch/>
        </p:blipFill>
        <p:spPr>
          <a:xfrm>
            <a:off x="6292106" y="2886075"/>
            <a:ext cx="5302950" cy="301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14930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42923-2088-959A-054F-2B885C5FB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596F0-76C7-D1DC-0353-4D8A48FF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957087" cy="717551"/>
          </a:xfrm>
        </p:spPr>
        <p:txBody>
          <a:bodyPr/>
          <a:lstStyle/>
          <a:p>
            <a:r>
              <a:rPr lang="en-US" dirty="0"/>
              <a:t>Service flow rates and capacity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38D237-9734-F77B-F003-262C5116B98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9428" y="1798480"/>
            <a:ext cx="8807980" cy="412187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2400" dirty="0"/>
              <a:t>Base curves assume ideal conditions.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2400" dirty="0"/>
              <a:t>Real facilities require adjustments due to: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Lane width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Lateral clearance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Ramp/access density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Heavy vehicles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Unfamiliar drivers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pic>
        <p:nvPicPr>
          <p:cNvPr id="10" name="Picture 9" descr="A table with numbers and a few words&#10;&#10;AI-generated content may be incorrect.">
            <a:extLst>
              <a:ext uri="{FF2B5EF4-FFF2-40B4-BE49-F238E27FC236}">
                <a16:creationId xmlns:a16="http://schemas.microsoft.com/office/drawing/2014/main" id="{42CA41FB-DAB9-6EA1-251D-E8CF7DA5A8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9" t="13333" r="947" b="10684"/>
          <a:stretch/>
        </p:blipFill>
        <p:spPr>
          <a:xfrm>
            <a:off x="7116857" y="2803335"/>
            <a:ext cx="5064598" cy="26561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AD3FD5-682E-9F0B-3790-71C487A173B3}"/>
              </a:ext>
            </a:extLst>
          </p:cNvPr>
          <p:cNvSpPr txBox="1"/>
          <p:nvPr/>
        </p:nvSpPr>
        <p:spPr>
          <a:xfrm>
            <a:off x="7994191" y="5562467"/>
            <a:ext cx="314643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>
                <a:solidFill>
                  <a:schemeClr val="tx1"/>
                </a:solidFill>
              </a:rPr>
              <a:t>Traffic Engineering, 5th edition</a:t>
            </a:r>
            <a:endParaRPr kumimoji="0" lang="en-US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8656301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At the end of this lecture, students should be able to:</a:t>
            </a:r>
          </a:p>
          <a:p>
            <a:r>
              <a:rPr lang="en-US" sz="1800" dirty="0"/>
              <a:t>Identify freeway and multilane highway facility types</a:t>
            </a:r>
          </a:p>
          <a:p>
            <a:r>
              <a:rPr lang="en-US" sz="1800" dirty="0"/>
              <a:t>Compute LOS using density criteria</a:t>
            </a:r>
          </a:p>
          <a:p>
            <a:r>
              <a:rPr lang="en-US" sz="1800" dirty="0"/>
              <a:t>Estimate free-flow speed (FFS) for freeway and multilane segments</a:t>
            </a:r>
          </a:p>
          <a:p>
            <a:r>
              <a:rPr lang="en-US" sz="1800" dirty="0"/>
              <a:t>Adjust flow rates using PHF and heavy vehicle factors</a:t>
            </a:r>
          </a:p>
          <a:p>
            <a:r>
              <a:rPr lang="en-US" sz="1800" dirty="0"/>
              <a:t>Conduct capacity and LOS analysis using HCM methodology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F529D-25A1-2570-3DDA-296E5FF46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526D28-181A-9C3E-6980-2688DC635D0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433337"/>
            <a:ext cx="8807980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Three types of analysis for basic freeway and multilane highway sections: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Operational analysis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Service flow/service volume analysis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Design analysis</a:t>
            </a:r>
          </a:p>
        </p:txBody>
      </p:sp>
    </p:spTree>
    <p:extLst>
      <p:ext uri="{BB962C8B-B14F-4D97-AF65-F5344CB8AC3E}">
        <p14:creationId xmlns:p14="http://schemas.microsoft.com/office/powerpoint/2010/main" val="116677547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0D16E-4F3C-6527-7379-3FD031E00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Operational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5497A3-09A2-CA8F-8580-D1FFF8549CD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The most common form of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All traffic, roadway, and control conditions are defined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Expected speed, density, and LOS determined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Adjusted demand flow rate per lane calculated as: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A42550-C834-120B-E053-8A1EDDB24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350" y="4098811"/>
            <a:ext cx="2720576" cy="8611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CA2A4A-4C1B-21E4-86D0-560134747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645" y="4444321"/>
            <a:ext cx="3348005" cy="205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9530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2296D-4CFE-D1F7-48F1-34B694550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2EF8F-358A-4E43-3006-D4299C77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Operational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43D9A-5523-01E5-20B0-C67FD33AE88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Using Speed–Flow Curves: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Procedure: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Compute adjusted flow rate </a:t>
            </a:r>
            <a:r>
              <a:rPr lang="en-US" sz="2000" dirty="0" err="1"/>
              <a:t>v</a:t>
            </a:r>
            <a:r>
              <a:rPr lang="en-US" sz="2000" baseline="-25000" dirty="0" err="1"/>
              <a:t>p</a:t>
            </a:r>
            <a:endParaRPr lang="en-US" sz="2000" baseline="-25000" dirty="0"/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Select appropriate FFS curve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Read speed from the curve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Compute density = </a:t>
            </a:r>
            <a:r>
              <a:rPr lang="en-US" sz="2000" dirty="0" err="1"/>
              <a:t>v</a:t>
            </a:r>
            <a:r>
              <a:rPr lang="en-US" sz="2000" baseline="-25000" dirty="0" err="1"/>
              <a:t>p</a:t>
            </a:r>
            <a:r>
              <a:rPr lang="en-US" sz="2000" dirty="0"/>
              <a:t> / speed</a:t>
            </a:r>
          </a:p>
        </p:txBody>
      </p:sp>
    </p:spTree>
    <p:extLst>
      <p:ext uri="{BB962C8B-B14F-4D97-AF65-F5344CB8AC3E}">
        <p14:creationId xmlns:p14="http://schemas.microsoft.com/office/powerpoint/2010/main" val="58060322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7781E-ADEB-AEE9-B311-CCCDC2AA1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7D21C-FB2E-D0C5-EF06-636D8E8B2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Operational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EC1E4-0EAA-81AB-A5F7-4D158A3283C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Example: </a:t>
            </a:r>
            <a:r>
              <a:rPr lang="en-US" sz="2400" dirty="0"/>
              <a:t>If an adjusted demand flow (</a:t>
            </a:r>
            <a:r>
              <a:rPr lang="en-US" sz="2400" dirty="0" err="1"/>
              <a:t>vp</a:t>
            </a:r>
            <a:r>
              <a:rPr lang="en-US" sz="2400" dirty="0"/>
              <a:t>) of 1800 pc/h/ln is traveling on a freeway segment with a free-flow speed of 65 mi/h, what is the estimated LOS?</a:t>
            </a:r>
            <a:endParaRPr lang="en-US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Given: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pt-BR" sz="2000" dirty="0"/>
              <a:t>vp = 1800 pc/h/ln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FFS = 65 mi/h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Solution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Speed from curve ≈ 62 mi/h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Density = 1800 / 62 = 29 pc/mi/ln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Hence, LOS = D </a:t>
            </a:r>
            <a:r>
              <a:rPr lang="en-US" sz="2000" dirty="0"/>
              <a:t>(refer table on slide 15)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ABAA55-8977-6A4F-DAA7-292D4B873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300860" y="1555224"/>
            <a:ext cx="4058241" cy="572403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91B2F2E-7A7E-CCCE-FDEA-59541744DAAC}"/>
              </a:ext>
            </a:extLst>
          </p:cNvPr>
          <p:cNvCxnSpPr/>
          <p:nvPr/>
        </p:nvCxnSpPr>
        <p:spPr>
          <a:xfrm flipV="1">
            <a:off x="10687050" y="3362325"/>
            <a:ext cx="0" cy="2695575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DE1EB3A-49A6-2190-37EE-0DF71887CCA7}"/>
              </a:ext>
            </a:extLst>
          </p:cNvPr>
          <p:cNvCxnSpPr/>
          <p:nvPr/>
        </p:nvCxnSpPr>
        <p:spPr>
          <a:xfrm flipH="1">
            <a:off x="6848475" y="3429000"/>
            <a:ext cx="3838575" cy="0"/>
          </a:xfrm>
          <a:prstGeom prst="straightConnector1">
            <a:avLst/>
          </a:prstGeom>
          <a:ln w="28575">
            <a:prstDash val="lg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1056F97-CEE8-2E6B-28C6-DE1640722BBF}"/>
              </a:ext>
            </a:extLst>
          </p:cNvPr>
          <p:cNvCxnSpPr/>
          <p:nvPr/>
        </p:nvCxnSpPr>
        <p:spPr>
          <a:xfrm flipH="1">
            <a:off x="4572000" y="3429000"/>
            <a:ext cx="2276475" cy="1609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64EE8F6-B224-7044-946C-BED454C67F0E}"/>
              </a:ext>
            </a:extLst>
          </p:cNvPr>
          <p:cNvSpPr txBox="1"/>
          <p:nvPr/>
        </p:nvSpPr>
        <p:spPr>
          <a:xfrm>
            <a:off x="10496550" y="6082390"/>
            <a:ext cx="552449" cy="2272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1800</a:t>
            </a:r>
          </a:p>
        </p:txBody>
      </p:sp>
    </p:spTree>
    <p:extLst>
      <p:ext uri="{BB962C8B-B14F-4D97-AF65-F5344CB8AC3E}">
        <p14:creationId xmlns:p14="http://schemas.microsoft.com/office/powerpoint/2010/main" val="380695019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35B93-6775-29CF-944C-6A0B36FCE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338480" cy="717551"/>
          </a:xfrm>
        </p:spPr>
        <p:txBody>
          <a:bodyPr/>
          <a:lstStyle/>
          <a:p>
            <a:r>
              <a:rPr lang="en-US" dirty="0"/>
              <a:t>Determining Free-Flow Speed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802B0-CF6B-83E8-3032-D725479343F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Gather important data, including 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Lane widths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Right-shoulder lateral clearance between the edge of the travel lane and the nearest obstacle or object influencing traffic 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Percentage and type of vehicles (passenger cars, trucks, etc.) 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Number of on-or off-ramps within 3 miles upstream and down stream of the segment </a:t>
            </a:r>
          </a:p>
        </p:txBody>
      </p:sp>
    </p:spTree>
    <p:extLst>
      <p:ext uri="{BB962C8B-B14F-4D97-AF65-F5344CB8AC3E}">
        <p14:creationId xmlns:p14="http://schemas.microsoft.com/office/powerpoint/2010/main" val="6941583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90AE4-BB2A-9B7B-CC35-2FC4AC8E0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10BE0-1CB1-21EB-30DB-E193A7BCC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338480" cy="717551"/>
          </a:xfrm>
        </p:spPr>
        <p:txBody>
          <a:bodyPr/>
          <a:lstStyle/>
          <a:p>
            <a:r>
              <a:rPr lang="en-US" dirty="0"/>
              <a:t>Determining Free-Flow Speed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223D4-5ACE-D457-1561-0C5FF92EB61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Gather important data -</a:t>
            </a:r>
            <a:r>
              <a:rPr lang="en-US" b="1" dirty="0"/>
              <a:t>Lateral clearance </a:t>
            </a:r>
          </a:p>
        </p:txBody>
      </p:sp>
      <p:pic>
        <p:nvPicPr>
          <p:cNvPr id="14" name="Picture 13" descr="A collage of a road with cars&#10;&#10;AI-generated content may be incorrect.">
            <a:extLst>
              <a:ext uri="{FF2B5EF4-FFF2-40B4-BE49-F238E27FC236}">
                <a16:creationId xmlns:a16="http://schemas.microsoft.com/office/drawing/2014/main" id="{3DF8C77A-D108-6544-1AD4-57E59B179B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61" b="12510"/>
          <a:stretch/>
        </p:blipFill>
        <p:spPr>
          <a:xfrm>
            <a:off x="494543" y="2066925"/>
            <a:ext cx="9154281" cy="41529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43D2D9-33F3-BDF6-3100-92570AD5E2E0}"/>
              </a:ext>
            </a:extLst>
          </p:cNvPr>
          <p:cNvCxnSpPr>
            <a:cxnSpLocks/>
          </p:cNvCxnSpPr>
          <p:nvPr/>
        </p:nvCxnSpPr>
        <p:spPr>
          <a:xfrm>
            <a:off x="3486150" y="2505075"/>
            <a:ext cx="1190625" cy="9239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8D153C4-6DDD-B1B5-97D2-363E9B3D7888}"/>
              </a:ext>
            </a:extLst>
          </p:cNvPr>
          <p:cNvCxnSpPr>
            <a:cxnSpLocks/>
          </p:cNvCxnSpPr>
          <p:nvPr/>
        </p:nvCxnSpPr>
        <p:spPr>
          <a:xfrm flipH="1">
            <a:off x="1143000" y="2305050"/>
            <a:ext cx="1096357" cy="7334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1203BDD-F623-747B-38CC-2E66C0F64504}"/>
              </a:ext>
            </a:extLst>
          </p:cNvPr>
          <p:cNvCxnSpPr>
            <a:cxnSpLocks/>
          </p:cNvCxnSpPr>
          <p:nvPr/>
        </p:nvCxnSpPr>
        <p:spPr>
          <a:xfrm>
            <a:off x="6000750" y="4381500"/>
            <a:ext cx="828675" cy="0"/>
          </a:xfrm>
          <a:prstGeom prst="straightConnector1">
            <a:avLst/>
          </a:prstGeom>
          <a:noFill/>
          <a:ln w="25400" cap="flat">
            <a:solidFill>
              <a:srgbClr val="EE230C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B718F88-4D0D-7E99-F0C8-891A5717FEB1}"/>
              </a:ext>
            </a:extLst>
          </p:cNvPr>
          <p:cNvSpPr txBox="1"/>
          <p:nvPr/>
        </p:nvSpPr>
        <p:spPr>
          <a:xfrm>
            <a:off x="2095500" y="6099999"/>
            <a:ext cx="1096357" cy="3518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Narrow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E48970-2E45-A2DF-45AE-EBA031EAB338}"/>
              </a:ext>
            </a:extLst>
          </p:cNvPr>
          <p:cNvSpPr txBox="1"/>
          <p:nvPr/>
        </p:nvSpPr>
        <p:spPr>
          <a:xfrm>
            <a:off x="6953250" y="6099999"/>
            <a:ext cx="1096357" cy="3518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Wide </a:t>
            </a:r>
          </a:p>
        </p:txBody>
      </p:sp>
    </p:spTree>
    <p:extLst>
      <p:ext uri="{BB962C8B-B14F-4D97-AF65-F5344CB8AC3E}">
        <p14:creationId xmlns:p14="http://schemas.microsoft.com/office/powerpoint/2010/main" val="28531838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146C4-AE12-9DCC-B653-BE08F50C1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B36DC-339B-3AA1-1BFD-6BF2087B0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338480" cy="717551"/>
          </a:xfrm>
        </p:spPr>
        <p:txBody>
          <a:bodyPr/>
          <a:lstStyle/>
          <a:p>
            <a:r>
              <a:rPr lang="en-US" dirty="0"/>
              <a:t>Determining Free-Flow Speed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16147-1273-A4E1-FEFA-47DCF4470FC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Gather important data -</a:t>
            </a:r>
            <a:r>
              <a:rPr lang="en-US" b="1" dirty="0"/>
              <a:t>Heavy vehicles </a:t>
            </a:r>
          </a:p>
        </p:txBody>
      </p:sp>
      <p:pic>
        <p:nvPicPr>
          <p:cNvPr id="11" name="Picture 10" descr="A collage of cars on a highway&#10;&#10;AI-generated content may be incorrect.">
            <a:extLst>
              <a:ext uri="{FF2B5EF4-FFF2-40B4-BE49-F238E27FC236}">
                <a16:creationId xmlns:a16="http://schemas.microsoft.com/office/drawing/2014/main" id="{993381FB-B11A-754D-E6EB-8D473F9A20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4" t="1337" r="-1666" b="20971"/>
          <a:stretch/>
        </p:blipFill>
        <p:spPr>
          <a:xfrm>
            <a:off x="1228725" y="2190750"/>
            <a:ext cx="7838667" cy="352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555444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088CF-1E6C-2348-AF3C-FB632C3FC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AF127-1D00-C786-27BD-4A0712FAF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913280" cy="717551"/>
          </a:xfrm>
        </p:spPr>
        <p:txBody>
          <a:bodyPr/>
          <a:lstStyle/>
          <a:p>
            <a:r>
              <a:rPr lang="en-US" dirty="0"/>
              <a:t>Determining Free-Flow Speed -</a:t>
            </a:r>
            <a:r>
              <a:rPr lang="en-US" dirty="0">
                <a:solidFill>
                  <a:srgbClr val="00518E"/>
                </a:solidFill>
              </a:rPr>
              <a:t> Freeway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0734A-D20D-8A6D-21D8-F5A37467559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/>
              <a:t>Estimate Free-flow speed if measurement is not possible 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Freeway FFS model: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0A070B-68CE-9307-B61E-2ADC680FC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819" y="3085190"/>
            <a:ext cx="4880180" cy="6876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418FC0-E18A-6092-6084-078EE1721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771" y="3992801"/>
            <a:ext cx="4570643" cy="174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178740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E274A-1DBC-D5DD-F7B4-1A2EF2754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ECC52-37C6-2F57-4BE2-1BC5F0DFB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811680" cy="717551"/>
          </a:xfrm>
        </p:spPr>
        <p:txBody>
          <a:bodyPr/>
          <a:lstStyle/>
          <a:p>
            <a:r>
              <a:rPr lang="en-US" dirty="0"/>
              <a:t>Determining Free-Flow Speed -</a:t>
            </a:r>
            <a:r>
              <a:rPr lang="en-US" dirty="0">
                <a:solidFill>
                  <a:srgbClr val="00518E"/>
                </a:solidFill>
              </a:rPr>
              <a:t> Freeway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80DDB3-BBCF-7459-D87A-E9D2DEFD716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835897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Total Ramp Density (TRD)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TRD is calculated as:</a:t>
            </a:r>
          </a:p>
          <a:p>
            <a:pPr lvl="3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Total ramps within ±3 miles of segment midpoint</a:t>
            </a:r>
          </a:p>
          <a:p>
            <a:pPr lvl="3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Divided by 6 miles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Example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In the figure, there are </a:t>
            </a:r>
            <a:r>
              <a:rPr lang="en-US" sz="2000" b="1" dirty="0"/>
              <a:t>four ramp </a:t>
            </a:r>
            <a:r>
              <a:rPr lang="en-US" sz="2000" dirty="0"/>
              <a:t>terminals and </a:t>
            </a:r>
            <a:r>
              <a:rPr lang="en-US" sz="2000" b="1" dirty="0"/>
              <a:t>one major diverge </a:t>
            </a:r>
            <a:r>
              <a:rPr lang="en-US" sz="2000" dirty="0"/>
              <a:t>point in a 6-mile segment. 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Hence, </a:t>
            </a:r>
            <a:r>
              <a:rPr lang="en-US" sz="2000" b="1" dirty="0"/>
              <a:t>TRD= 5/6 = 0.83 ramp/mi</a:t>
            </a:r>
            <a:r>
              <a:rPr lang="en-US" sz="2000" dirty="0"/>
              <a:t>.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Higher TRD → lower FFS due to turbulence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i="1" dirty="0"/>
          </a:p>
        </p:txBody>
      </p:sp>
      <p:pic>
        <p:nvPicPr>
          <p:cNvPr id="12" name="Picture 11" descr="A diagram of a measuring device&#10;&#10;AI-generated content may be incorrect.">
            <a:extLst>
              <a:ext uri="{FF2B5EF4-FFF2-40B4-BE49-F238E27FC236}">
                <a16:creationId xmlns:a16="http://schemas.microsoft.com/office/drawing/2014/main" id="{71A34196-3EC6-D325-E17D-CAC44DE5A6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1" t="26224" r="4260" b="32917"/>
          <a:stretch/>
        </p:blipFill>
        <p:spPr>
          <a:xfrm>
            <a:off x="7146785" y="4181475"/>
            <a:ext cx="496901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39778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0F664-22E4-9CA8-28C2-C7C41CC27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3BE54-20E1-98C3-2475-9A02358AA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693147" cy="717551"/>
          </a:xfrm>
        </p:spPr>
        <p:txBody>
          <a:bodyPr/>
          <a:lstStyle/>
          <a:p>
            <a:r>
              <a:rPr lang="en-US" dirty="0"/>
              <a:t>Determining Free-Flow Speed- </a:t>
            </a:r>
            <a:r>
              <a:rPr lang="en-US" dirty="0">
                <a:solidFill>
                  <a:srgbClr val="00518E"/>
                </a:solidFill>
              </a:rPr>
              <a:t>Freeway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4A2B75-AB42-DE09-BBF6-6D778E2BE1E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6932080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Lane Width Adjustment (Freeway)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Base lane width </a:t>
            </a:r>
            <a:r>
              <a:rPr lang="en-US" sz="2000" b="1" dirty="0"/>
              <a:t>= 12 ft; </a:t>
            </a:r>
            <a:r>
              <a:rPr lang="en-US" sz="2000" dirty="0"/>
              <a:t>for narrower lanes, the base free-flow speed is reduced by 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i="1" u="sng" dirty="0"/>
              <a:t>&gt;</a:t>
            </a:r>
            <a:r>
              <a:rPr lang="en-US" sz="2000" i="1" dirty="0"/>
              <a:t> 12 ft → 0.0 mi/h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i="1" dirty="0"/>
              <a:t>11 ft → 1.9 mi/h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i="1" dirty="0"/>
              <a:t>10 ft → 6.6 mi/h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b="1" dirty="0"/>
              <a:t>Lateral Clearance Adjustment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Base right-side clearance = </a:t>
            </a:r>
            <a:r>
              <a:rPr lang="en-US" sz="2000" b="1" dirty="0"/>
              <a:t>6 ft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For a narrower right-side clearance, adjustment is made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Adjustment depends on the </a:t>
            </a:r>
            <a:r>
              <a:rPr lang="en-US" sz="2000" b="1" dirty="0"/>
              <a:t>number of lanes  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No adjustment for median, 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i="1" dirty="0"/>
          </a:p>
        </p:txBody>
      </p:sp>
      <p:pic>
        <p:nvPicPr>
          <p:cNvPr id="8" name="Picture 7" descr="A table with numbers and lines&#10;&#10;AI-generated content may be incorrect.">
            <a:extLst>
              <a:ext uri="{FF2B5EF4-FFF2-40B4-BE49-F238E27FC236}">
                <a16:creationId xmlns:a16="http://schemas.microsoft.com/office/drawing/2014/main" id="{8831D7D6-5845-BE1B-6CDE-B056C123FE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18" r="6668" b="14009"/>
          <a:stretch/>
        </p:blipFill>
        <p:spPr>
          <a:xfrm>
            <a:off x="7426299" y="2327788"/>
            <a:ext cx="4765701" cy="31433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379323-0D27-1D0B-4ADF-10BF9D0D9D28}"/>
              </a:ext>
            </a:extLst>
          </p:cNvPr>
          <p:cNvSpPr txBox="1"/>
          <p:nvPr/>
        </p:nvSpPr>
        <p:spPr>
          <a:xfrm>
            <a:off x="8235932" y="5576347"/>
            <a:ext cx="314643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>
                <a:solidFill>
                  <a:schemeClr val="tx1"/>
                </a:solidFill>
              </a:rPr>
              <a:t>Traffic Engineering, 5th edition</a:t>
            </a:r>
            <a:endParaRPr kumimoji="0" lang="en-US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9143860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Uninterrupted flow facilities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>
              <a:defRPr sz="1800"/>
            </a:pPr>
            <a:r>
              <a:rPr lang="en-US" dirty="0"/>
              <a:t>Freeways </a:t>
            </a:r>
          </a:p>
          <a:p>
            <a:pPr>
              <a:defRPr sz="1800"/>
            </a:pPr>
            <a:r>
              <a:rPr lang="en-US" dirty="0"/>
              <a:t>Multilane Highways</a:t>
            </a:r>
          </a:p>
          <a:p>
            <a:pPr>
              <a:defRPr sz="1800"/>
            </a:pPr>
            <a:r>
              <a:rPr lang="en-US" dirty="0"/>
              <a:t>Base Speed–Flow Curves</a:t>
            </a:r>
          </a:p>
          <a:p>
            <a:pPr>
              <a:defRPr sz="1800"/>
            </a:pPr>
            <a:r>
              <a:rPr lang="en-US" dirty="0"/>
              <a:t>LOS Criteria</a:t>
            </a:r>
          </a:p>
          <a:p>
            <a:pPr>
              <a:defRPr sz="1800"/>
            </a:pPr>
            <a:r>
              <a:rPr lang="en-US" dirty="0"/>
              <a:t>Service flow rates and capacity</a:t>
            </a:r>
          </a:p>
          <a:p>
            <a:pPr>
              <a:defRPr sz="1800"/>
            </a:pPr>
            <a:r>
              <a:rPr lang="en-US" dirty="0"/>
              <a:t>Determining Free-Flow Speed</a:t>
            </a:r>
            <a:endParaRPr lang="en-US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98750" y="5342713"/>
            <a:ext cx="8718300" cy="1127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200" b="1" dirty="0">
                <a:solidFill>
                  <a:schemeClr val="tx1"/>
                </a:solidFill>
              </a:rPr>
              <a:t>Basic reference</a:t>
            </a:r>
            <a:r>
              <a:rPr lang="en-US" sz="1600" b="1" dirty="0">
                <a:solidFill>
                  <a:schemeClr val="tx1"/>
                </a:solidFill>
              </a:rPr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400" b="1" dirty="0">
                <a:solidFill>
                  <a:schemeClr val="tx1"/>
                </a:solidFill>
              </a:rPr>
              <a:t>Roger P. Roess; Elena S. Prassas; William R. McShane, Traffic Engineering, 5th edition, Pearson,  2019 (Chapter 13, pp 275-284)</a:t>
            </a:r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4760A-039F-94FE-E24C-DDAD16DCC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CFA2F-C779-7241-85AC-395C57F46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964080" cy="717551"/>
          </a:xfrm>
        </p:spPr>
        <p:txBody>
          <a:bodyPr/>
          <a:lstStyle/>
          <a:p>
            <a:r>
              <a:rPr lang="en-US" dirty="0"/>
              <a:t>Determining Free-Flow Speed- </a:t>
            </a:r>
            <a:r>
              <a:rPr lang="en-US" dirty="0">
                <a:solidFill>
                  <a:srgbClr val="00518E"/>
                </a:solidFill>
              </a:rPr>
              <a:t>Multilane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85997-DBF2-7291-1228-EA9A5DBCFFE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lvl="2"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Multilane highway FFS equation: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b="1" dirty="0"/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b="1" dirty="0"/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b="1" dirty="0"/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b="1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Base Free-Flow Speed (Multilane)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60 mi/h </a:t>
            </a:r>
            <a:r>
              <a:rPr lang="en-US" dirty="0"/>
              <a:t>for rural/suburban multilane highways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Or based on </a:t>
            </a:r>
            <a:r>
              <a:rPr lang="en-US" b="1" dirty="0"/>
              <a:t>posted speed limit</a:t>
            </a:r>
            <a:r>
              <a:rPr lang="en-US" dirty="0"/>
              <a:t>:</a:t>
            </a:r>
          </a:p>
          <a:p>
            <a:pPr lvl="5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nn-NO" dirty="0"/>
              <a:t>For 40–45 mi/h → BFFS ≈ limit + 7 mi/h </a:t>
            </a:r>
          </a:p>
          <a:p>
            <a:pPr lvl="5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nn-NO" dirty="0"/>
              <a:t>For 50–55 mi/h → BFFS ≈ limit + 5 mi/h </a:t>
            </a:r>
            <a:endParaRPr lang="en-US" dirty="0"/>
          </a:p>
          <a:p>
            <a:pPr lvl="3"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CCCB16-92A8-5F7C-7DB7-07D479203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918" y="2172178"/>
            <a:ext cx="4537331" cy="612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58141C-6876-04AF-6D10-06979CAD8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618" y="2172178"/>
            <a:ext cx="3510649" cy="183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66320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857B2-DCA8-6189-B7B8-252C4919C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7B572-81FE-A33F-96E8-65D0A1056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9065681" cy="717551"/>
          </a:xfrm>
        </p:spPr>
        <p:txBody>
          <a:bodyPr/>
          <a:lstStyle/>
          <a:p>
            <a:r>
              <a:rPr lang="en-US" dirty="0"/>
              <a:t>Determining Free-Flow Speed- </a:t>
            </a:r>
            <a:r>
              <a:rPr lang="en-US" dirty="0">
                <a:solidFill>
                  <a:srgbClr val="00518E"/>
                </a:solidFill>
              </a:rPr>
              <a:t>Multilane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D22B01-964A-FF4D-2934-D822D694264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6932080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Lane Width Adjustment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Base lane width </a:t>
            </a:r>
            <a:r>
              <a:rPr lang="en-US" sz="2000" b="1" dirty="0"/>
              <a:t>= 12 ft; </a:t>
            </a:r>
            <a:r>
              <a:rPr lang="en-US" sz="2000" dirty="0"/>
              <a:t>for narrower lanes, the base free-flow speed is reduced by 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i="1" u="sng" dirty="0"/>
              <a:t>&gt;</a:t>
            </a:r>
            <a:r>
              <a:rPr lang="en-US" sz="2000" i="1" dirty="0"/>
              <a:t> 12 ft → 0.0 mi/h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i="1" dirty="0"/>
              <a:t>11 ft → 1.9 mi/h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i="1" dirty="0"/>
              <a:t>10 ft → 6.6 mi/h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i="1" dirty="0"/>
              <a:t>The same as freeways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b="1" dirty="0"/>
              <a:t>Total Clearance Adjustment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Total lateral clearance = right + left clearance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Maximum value per side = </a:t>
            </a:r>
            <a:r>
              <a:rPr lang="en-US" sz="2000" b="1" dirty="0"/>
              <a:t>6 ft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Base total = </a:t>
            </a:r>
            <a:r>
              <a:rPr lang="en-US" sz="2000" b="1" dirty="0"/>
              <a:t>12 ft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Undivided highway assumes 6 ft on the left to avoid double-counting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i="1" dirty="0"/>
          </a:p>
        </p:txBody>
      </p:sp>
      <p:pic>
        <p:nvPicPr>
          <p:cNvPr id="5" name="Picture 4" descr="A table with text and numbers&#10;&#10;AI-generated content may be incorrect.">
            <a:extLst>
              <a:ext uri="{FF2B5EF4-FFF2-40B4-BE49-F238E27FC236}">
                <a16:creationId xmlns:a16="http://schemas.microsoft.com/office/drawing/2014/main" id="{A8A44CCE-F8D1-246F-13DF-843911943F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33" b="11528"/>
          <a:stretch/>
        </p:blipFill>
        <p:spPr>
          <a:xfrm>
            <a:off x="7334250" y="2471977"/>
            <a:ext cx="4857750" cy="2889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DD1A11-069A-907A-F216-5400BCE66F05}"/>
              </a:ext>
            </a:extLst>
          </p:cNvPr>
          <p:cNvSpPr txBox="1"/>
          <p:nvPr/>
        </p:nvSpPr>
        <p:spPr>
          <a:xfrm>
            <a:off x="8556166" y="5361227"/>
            <a:ext cx="314643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>
                <a:solidFill>
                  <a:schemeClr val="tx1"/>
                </a:solidFill>
              </a:rPr>
              <a:t>Traffic Engineering, 5th edition</a:t>
            </a:r>
            <a:endParaRPr kumimoji="0" lang="en-US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626210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C47E2-ED43-69B5-F080-68EF00A28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80B11-8877-1676-02B5-E379F21AE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9065681" cy="717551"/>
          </a:xfrm>
        </p:spPr>
        <p:txBody>
          <a:bodyPr/>
          <a:lstStyle/>
          <a:p>
            <a:r>
              <a:rPr lang="en-US" dirty="0"/>
              <a:t>Determining Free-Flow Speed- </a:t>
            </a:r>
            <a:r>
              <a:rPr lang="en-US" dirty="0">
                <a:solidFill>
                  <a:srgbClr val="00518E"/>
                </a:solidFill>
              </a:rPr>
              <a:t>Multilane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842F10-68B2-DD3C-DA89-C50B143BF4A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6932080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Median Type Adjustment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b="1" dirty="0"/>
          </a:p>
          <a:p>
            <a:pPr>
              <a:buFont typeface="Wingdings" panose="05000000000000000000" pitchFamily="2" charset="2"/>
              <a:buChar char="§"/>
            </a:pPr>
            <a:endParaRPr lang="en-US" b="1" dirty="0"/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b="1" dirty="0"/>
              <a:t>Access Point Density Adjustment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i="1" dirty="0"/>
          </a:p>
        </p:txBody>
      </p:sp>
      <p:pic>
        <p:nvPicPr>
          <p:cNvPr id="7" name="Picture 6" descr="A table with text and numbers&#10;&#10;AI-generated content may be incorrect.">
            <a:extLst>
              <a:ext uri="{FF2B5EF4-FFF2-40B4-BE49-F238E27FC236}">
                <a16:creationId xmlns:a16="http://schemas.microsoft.com/office/drawing/2014/main" id="{400DC03B-100A-EC33-B36D-6CA74545C4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18" b="26224"/>
          <a:stretch/>
        </p:blipFill>
        <p:spPr>
          <a:xfrm>
            <a:off x="4570835" y="1472567"/>
            <a:ext cx="3953260" cy="1956433"/>
          </a:xfrm>
          <a:prstGeom prst="rect">
            <a:avLst/>
          </a:prstGeom>
        </p:spPr>
      </p:pic>
      <p:pic>
        <p:nvPicPr>
          <p:cNvPr id="10" name="Picture 9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CB030931-E4D4-D1A7-ED01-9BF3D377DF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18" b="6003"/>
          <a:stretch/>
        </p:blipFill>
        <p:spPr>
          <a:xfrm>
            <a:off x="4521307" y="4048512"/>
            <a:ext cx="3918901" cy="24710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E5B27B-204E-B4DE-3CD0-82B8129477F6}"/>
              </a:ext>
            </a:extLst>
          </p:cNvPr>
          <p:cNvSpPr txBox="1"/>
          <p:nvPr/>
        </p:nvSpPr>
        <p:spPr>
          <a:xfrm>
            <a:off x="8442314" y="6264608"/>
            <a:ext cx="314643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>
                <a:solidFill>
                  <a:schemeClr val="tx1"/>
                </a:solidFill>
              </a:rPr>
              <a:t>Traffic Engineering, 5th edition</a:t>
            </a:r>
            <a:endParaRPr kumimoji="0" lang="en-US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4388411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D56CF-D2A8-E357-CD93-177A187EC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Example-1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87632E-9A88-7B20-D578-F5E835D5355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8728"/>
            <a:ext cx="9489014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An old </a:t>
            </a:r>
            <a:r>
              <a:rPr lang="en-US" sz="2400" b="1" dirty="0"/>
              <a:t>6-lane</a:t>
            </a:r>
            <a:r>
              <a:rPr lang="en-US" sz="2400" dirty="0"/>
              <a:t> urban </a:t>
            </a:r>
            <a:r>
              <a:rPr lang="en-US" sz="2400" b="1" dirty="0"/>
              <a:t>freeway</a:t>
            </a:r>
            <a:r>
              <a:rPr lang="en-US" sz="2400" dirty="0"/>
              <a:t> has the following characteristics: </a:t>
            </a:r>
            <a:r>
              <a:rPr lang="en-US" sz="2400" b="1" dirty="0"/>
              <a:t>11-foot </a:t>
            </a:r>
            <a:r>
              <a:rPr lang="en-US" sz="2400" dirty="0"/>
              <a:t>lanes; frequent roadside obstructions located 2 feet from the right pavement edge; and a total ramp density of </a:t>
            </a:r>
            <a:r>
              <a:rPr lang="en-US" sz="2400" b="1" dirty="0"/>
              <a:t>3 ramps/mile. </a:t>
            </a:r>
          </a:p>
          <a:p>
            <a:pPr marL="0" indent="0">
              <a:buNone/>
            </a:pPr>
            <a:r>
              <a:rPr lang="en-US" sz="2400" dirty="0"/>
              <a:t>What is the free-flow speed of this freeway?</a:t>
            </a:r>
          </a:p>
          <a:p>
            <a:pPr marL="0" indent="0">
              <a:buNone/>
            </a:pPr>
            <a:r>
              <a:rPr lang="en-US" sz="2400" b="1" dirty="0"/>
              <a:t>Solution: </a:t>
            </a:r>
          </a:p>
          <a:p>
            <a:pPr marL="0" indent="0">
              <a:buNone/>
            </a:pPr>
            <a:r>
              <a:rPr lang="en-US" sz="2400" dirty="0"/>
              <a:t>The free-flow speed of a freeway may be estimated using Equation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3F6341-B015-1EF5-1E67-CEB028620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843" y="4799576"/>
            <a:ext cx="5631834" cy="67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33059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A03D9-B503-F783-FA84-F5378E900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D532E-F572-524A-0692-732082A9A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Example-1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B3CBB6-92AB-A905-7FFC-F68C8E1A919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965834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Solution: </a:t>
            </a:r>
          </a:p>
          <a:p>
            <a:pPr marL="0" indent="0">
              <a:buNone/>
            </a:pPr>
            <a:r>
              <a:rPr lang="en-US" sz="2400" dirty="0"/>
              <a:t>The following values are used in this computation: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      =  1.9 mi/h ( </a:t>
            </a:r>
            <a:r>
              <a:rPr lang="en-US" sz="1800" dirty="0"/>
              <a:t>adjustment for 11-ft lanes, </a:t>
            </a:r>
            <a:r>
              <a:rPr lang="en-US" sz="1600" dirty="0"/>
              <a:t>refer to the table on slide 30</a:t>
            </a:r>
            <a:r>
              <a:rPr lang="en-US" sz="1800" dirty="0"/>
              <a:t>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       =1.6 mi/h </a:t>
            </a:r>
            <a:r>
              <a:rPr lang="en-US" sz="1600" dirty="0"/>
              <a:t>(2-ft lateral clearance, 3 lanes, refer to the table on slide 30</a:t>
            </a:r>
            <a:r>
              <a:rPr lang="en-US" sz="2000" dirty="0"/>
              <a:t>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TRD = 3 ramps/mi (Given)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400" dirty="0"/>
              <a:t>Hence,  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95467E-F096-948B-DF7F-D2ABD6660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396" y="2482838"/>
            <a:ext cx="487455" cy="3280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E18374-C67C-1E2E-4F2D-BF42CAD69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396" y="3041638"/>
            <a:ext cx="520172" cy="3873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B06EFE-E97B-8DD3-62B1-01F7DE2DB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7448" y="4479035"/>
            <a:ext cx="4762420" cy="156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59993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71A71-029D-D02F-7762-FB102000D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340E7-E395-A31E-C330-E6A4840C8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19" y="539751"/>
            <a:ext cx="4889500" cy="717551"/>
          </a:xfrm>
        </p:spPr>
        <p:txBody>
          <a:bodyPr/>
          <a:lstStyle/>
          <a:p>
            <a:r>
              <a:rPr lang="en-US" dirty="0"/>
              <a:t>Example-2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DC3AC4-FCE9-4ADD-9872-8F15CC3E9F7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33919" y="1258728"/>
            <a:ext cx="9658347" cy="5059521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sz="2400" dirty="0"/>
              <a:t>A </a:t>
            </a:r>
            <a:r>
              <a:rPr lang="en-US" sz="2400" b="1" dirty="0"/>
              <a:t>four-lane </a:t>
            </a:r>
            <a:r>
              <a:rPr lang="en-US" sz="2400" dirty="0"/>
              <a:t>undivided </a:t>
            </a:r>
            <a:r>
              <a:rPr lang="en-US" sz="2400" b="1" dirty="0"/>
              <a:t>multilane</a:t>
            </a:r>
            <a:r>
              <a:rPr lang="en-US" sz="2400" dirty="0"/>
              <a:t> highway in a suburban area has the following characteristics: </a:t>
            </a:r>
            <a:r>
              <a:rPr lang="en-US" sz="2400" b="1" dirty="0"/>
              <a:t>posted speed limit = 50 mi/h</a:t>
            </a:r>
            <a:r>
              <a:rPr lang="en-US" sz="2400" dirty="0"/>
              <a:t>, 11-foot lanes; frequent obstructions located </a:t>
            </a:r>
            <a:r>
              <a:rPr lang="en-US" sz="2400" b="1" dirty="0"/>
              <a:t>4 feet from </a:t>
            </a:r>
            <a:r>
              <a:rPr lang="en-US" sz="2400" dirty="0"/>
              <a:t>the right pavement edge; </a:t>
            </a:r>
            <a:r>
              <a:rPr lang="en-US" sz="2400" b="1" dirty="0"/>
              <a:t>30 access points/mile </a:t>
            </a:r>
            <a:r>
              <a:rPr lang="en-US" sz="2400" dirty="0"/>
              <a:t>on the right side of the facility.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400" dirty="0"/>
              <a:t>What is the free-flow speed for the direction described?</a:t>
            </a:r>
          </a:p>
          <a:p>
            <a:pPr marL="0" indent="0">
              <a:buNone/>
            </a:pPr>
            <a:r>
              <a:rPr lang="en-US" sz="2400" b="1" dirty="0"/>
              <a:t>Solution</a:t>
            </a:r>
          </a:p>
          <a:p>
            <a:pPr marL="0" indent="0">
              <a:buNone/>
            </a:pPr>
            <a:r>
              <a:rPr lang="en-US" sz="2400" dirty="0"/>
              <a:t>The free-flow speed for a multilane highway is computed using Equation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49F6BF-7047-E406-ABB3-23E8DC20C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340" y="5260719"/>
            <a:ext cx="4901928" cy="61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74846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DAA49-FB7E-7906-6562-D81241A1A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2E5ED-ECC3-F359-F1F1-9C951E12F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19" y="539751"/>
            <a:ext cx="4889500" cy="717551"/>
          </a:xfrm>
        </p:spPr>
        <p:txBody>
          <a:bodyPr/>
          <a:lstStyle/>
          <a:p>
            <a:r>
              <a:rPr lang="en-US" dirty="0"/>
              <a:t>Example-2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EB412B3-A31C-B954-60DE-9C5D618ACCC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33919" y="1258728"/>
            <a:ext cx="965834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Solution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The base free-flow speed based on the posted speed limit of 50 mi/h, calculated as: </a:t>
            </a:r>
            <a:r>
              <a:rPr lang="en-US" sz="2000" b="1" dirty="0"/>
              <a:t>50+5=55 mi/h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Adjustments to the base free-flow speed are as follows: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b="1" dirty="0"/>
              <a:t>         =</a:t>
            </a:r>
            <a:r>
              <a:rPr lang="en-US" sz="1600" dirty="0"/>
              <a:t>1.9 mi/h (for 11-ft lanes)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         =0.4 mi/h (total lateral clearance = 10 ft, 4-lane highway)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         =1.6 mi/h (Median adjustment for undivided highway)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         =7.5 mi/h ( Adjustment for 30 access points/mi)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Hence, 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1600" b="1" dirty="0"/>
          </a:p>
          <a:p>
            <a:pPr marL="609593" lvl="2" indent="0">
              <a:buClr>
                <a:srgbClr val="890F00"/>
              </a:buClr>
              <a:buNone/>
            </a:pP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AB2C6F-C234-850D-402A-09C787ACF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673" y="3307069"/>
            <a:ext cx="484558" cy="3040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CBEF31-383C-6B80-CDEB-2624934DF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673" y="3788488"/>
            <a:ext cx="500577" cy="2875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F58127-E86A-1222-DF06-117053B79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673" y="4255762"/>
            <a:ext cx="357330" cy="317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CF1AC9-66CC-BC4B-18F7-FC032D169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0502" y="4753097"/>
            <a:ext cx="346501" cy="3176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426A5D-49CE-B400-37C2-92495BF916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7223" y="5599272"/>
            <a:ext cx="5067561" cy="49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80239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51698-324A-C1D3-16BB-AD88F8F6D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889818" cy="717551"/>
          </a:xfrm>
        </p:spPr>
        <p:txBody>
          <a:bodyPr/>
          <a:lstStyle/>
          <a:p>
            <a:r>
              <a:rPr lang="en-US" dirty="0"/>
              <a:t>Determining Free-Flow Speed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42531-89E6-5D8E-7C38-363DC2378AE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7172067" cy="5059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Choosing the Correct FFS Curve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Do not interpolate curves.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Use the nearest curve as shown in the table.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Example: In the previous examples, the free-flow speeds were estimated as 63.8 mi/h for the freeways (example 1) and 43.6 mi/h for the multilane highway (example 2). Determine the correct FFS curves. 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For free-flow speed 63.8 mi/h =&gt; FFS curve is </a:t>
            </a:r>
            <a:r>
              <a:rPr lang="en-US" sz="2000" b="1" dirty="0"/>
              <a:t>65 mi/h 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For free-flow speed 43.6 mi/h =&gt; FFS curve is </a:t>
            </a:r>
            <a:r>
              <a:rPr lang="en-US" sz="2000" b="1" dirty="0"/>
              <a:t>45 mi/h 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v"/>
            </a:pPr>
            <a:endParaRPr lang="en-US" sz="2000" b="1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pic>
        <p:nvPicPr>
          <p:cNvPr id="6" name="Picture 5" descr="A table with numbers and lines&#10;&#10;AI-generated content may be incorrect.">
            <a:extLst>
              <a:ext uri="{FF2B5EF4-FFF2-40B4-BE49-F238E27FC236}">
                <a16:creationId xmlns:a16="http://schemas.microsoft.com/office/drawing/2014/main" id="{21E121CE-DC60-D0E0-D0DB-974A58F99C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21" t="18334" r="9176" b="2099"/>
          <a:stretch/>
        </p:blipFill>
        <p:spPr>
          <a:xfrm>
            <a:off x="7775320" y="2366643"/>
            <a:ext cx="4539852" cy="2980272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4BAD340-2678-14EF-F856-BD27F75B1751}"/>
              </a:ext>
            </a:extLst>
          </p:cNvPr>
          <p:cNvCxnSpPr>
            <a:endCxn id="6" idx="1"/>
          </p:cNvCxnSpPr>
          <p:nvPr/>
        </p:nvCxnSpPr>
        <p:spPr>
          <a:xfrm flipV="1">
            <a:off x="6972300" y="3856779"/>
            <a:ext cx="803020" cy="915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EAB0AA8-D7F6-AAA3-B40F-FB7DA70B725F}"/>
              </a:ext>
            </a:extLst>
          </p:cNvPr>
          <p:cNvCxnSpPr/>
          <p:nvPr/>
        </p:nvCxnSpPr>
        <p:spPr>
          <a:xfrm flipV="1">
            <a:off x="7200900" y="5200650"/>
            <a:ext cx="574420" cy="361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714450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9CCA4-D437-10E3-390F-357DAEE3E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Analysis Flow Rate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0C1E34-151C-8C9A-D64B-E58B83EDED4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This step includes the following tasks</a:t>
            </a:r>
          </a:p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Adjust for PHF</a:t>
            </a:r>
          </a:p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Adjust for vehicle mix</a:t>
            </a:r>
          </a:p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Adjust for driver population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9B6B0B-3844-63A2-B430-FBD7038BF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742" y="2796656"/>
            <a:ext cx="3057139" cy="10773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FF3379-11AA-F267-6F1A-A36F69A88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" y="3916602"/>
            <a:ext cx="8949445" cy="278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29552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99F36-9974-5F84-0BEE-775BA8F55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503F1-8C93-5903-10EA-911957C2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Analysis Flow Rate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E8638-9EF9-7A42-D6E3-4B8F92794B0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157388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Peak Hour Factor (PHF)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Heavy vehicle adjustment factor (</a:t>
            </a:r>
            <a:r>
              <a:rPr lang="en-US" dirty="0" err="1"/>
              <a:t>f</a:t>
            </a:r>
            <a:r>
              <a:rPr lang="en-US" baseline="-25000" dirty="0" err="1"/>
              <a:t>HV</a:t>
            </a:r>
            <a:r>
              <a:rPr lang="en-US" dirty="0"/>
              <a:t>):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B356CF-29D5-56F5-F8F9-A322C4D48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756" y="1699612"/>
            <a:ext cx="1631028" cy="7694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6947B80-4AF4-ABD1-28D3-89D867283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002" y="1717907"/>
            <a:ext cx="4569178" cy="12975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B09547-7EE5-B0AB-BC89-94B0C4569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214" y="3685054"/>
            <a:ext cx="4164111" cy="7694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08D9A7-3DCF-D299-852D-B3B9D89E7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820" y="4654103"/>
            <a:ext cx="7111076" cy="166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2619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324E-07C3-C95C-6F21-58458FFA0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dirty="0"/>
              <a:t>Uninterrupted flow facilities: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9DBA3-91B2-1303-6B10-993D99CD5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299" y="1465297"/>
            <a:ext cx="7128261" cy="4662492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Traffic movement is not interrupted by traffic signals or stop control.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Vehicles can travel continuously with minimal forced stops.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Maximum access control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Example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Freeways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Long multilane highway segments with access control</a:t>
            </a:r>
          </a:p>
        </p:txBody>
      </p:sp>
      <p:pic>
        <p:nvPicPr>
          <p:cNvPr id="12" name="Picture 11" descr="A highway with cars on it&#10;&#10;AI-generated content may be incorrect.">
            <a:extLst>
              <a:ext uri="{FF2B5EF4-FFF2-40B4-BE49-F238E27FC236}">
                <a16:creationId xmlns:a16="http://schemas.microsoft.com/office/drawing/2014/main" id="{81D8FA52-38C3-C3FD-50B9-75B1169083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20083" y="2124749"/>
            <a:ext cx="4371917" cy="291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69880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15A67-4E7D-D3AA-38E0-898A706F1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72ABC-90A6-5D38-F610-A97707368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Analysis Flow Rate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DCF7E9-D5A4-979D-E3EB-175B404B251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Passenger Car Equivalency (PCE) factor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Two vehicle classes 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Trucks and Buses (T)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Recreational vehicles (RVs)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Passenger equivalence values 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1 Trucks = 2.5 passenger car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1 RV       = 2.0 passenger car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 However, for different terrains, the PCE values will be 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</a:t>
            </a:r>
            <a:r>
              <a:rPr lang="nb-NO" sz="2000" dirty="0"/>
              <a:t>Level terrain: ET = 1.5, ER = 1.2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</a:t>
            </a:r>
            <a:r>
              <a:rPr lang="nb-NO" sz="2000" b="1" dirty="0"/>
              <a:t>Rolling terrain: ET = 2.5, ER = 2.0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Mountainous</a:t>
            </a:r>
            <a:r>
              <a:rPr lang="fr-FR" sz="2000" dirty="0"/>
              <a:t> terrain: ET = 4.5, ER = 4.0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Detailed</a:t>
            </a:r>
            <a:r>
              <a:rPr lang="fr-FR" sz="2000" dirty="0"/>
              <a:t> values of PCE are </a:t>
            </a:r>
            <a:r>
              <a:rPr lang="en-US" sz="2000" dirty="0"/>
              <a:t>also</a:t>
            </a:r>
            <a:r>
              <a:rPr lang="fr-FR" sz="2000" dirty="0"/>
              <a:t> </a:t>
            </a:r>
            <a:r>
              <a:rPr lang="en-US" sz="2000" dirty="0"/>
              <a:t>available</a:t>
            </a:r>
            <a:r>
              <a:rPr lang="fr-FR" sz="2000" dirty="0"/>
              <a:t> for </a:t>
            </a:r>
            <a:r>
              <a:rPr lang="en-US" sz="2000" dirty="0"/>
              <a:t>different</a:t>
            </a:r>
            <a:r>
              <a:rPr lang="fr-FR" sz="2000" dirty="0"/>
              <a:t> grades </a:t>
            </a:r>
            <a:endParaRPr lang="en-US" sz="2000" dirty="0"/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478848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E4D37-1480-5A82-E2FB-13D541CF8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C5E79-048A-4C48-782C-423B18626AD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712072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Consider the following situation: A volume of </a:t>
            </a:r>
            <a:r>
              <a:rPr lang="en-US" sz="2000" b="1" dirty="0"/>
              <a:t>2,500 </a:t>
            </a:r>
            <a:r>
              <a:rPr lang="en-US" sz="2000" b="1" dirty="0" err="1"/>
              <a:t>veh</a:t>
            </a:r>
            <a:r>
              <a:rPr lang="en-US" sz="2000" b="1" dirty="0"/>
              <a:t>/h</a:t>
            </a:r>
            <a:r>
              <a:rPr lang="en-US" sz="2000" dirty="0"/>
              <a:t> traverses a section of freeway and contains </a:t>
            </a:r>
            <a:r>
              <a:rPr lang="en-US" sz="2000" b="1" dirty="0"/>
              <a:t>15% trucks</a:t>
            </a:r>
            <a:r>
              <a:rPr lang="en-US" sz="2000" dirty="0"/>
              <a:t> and </a:t>
            </a:r>
            <a:r>
              <a:rPr lang="en-US" sz="2000" b="1" dirty="0"/>
              <a:t>5% RVs</a:t>
            </a:r>
            <a:r>
              <a:rPr lang="en-US" sz="2000" dirty="0"/>
              <a:t>. The section in question is a </a:t>
            </a:r>
            <a:r>
              <a:rPr lang="en-US" sz="2000" b="1" dirty="0"/>
              <a:t>5% upgrade, 0.75 miles </a:t>
            </a:r>
            <a:r>
              <a:rPr lang="en-US" sz="2000" dirty="0"/>
              <a:t>long. What is the equivalent volume in passenger-car equivalents?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Solution:</a:t>
            </a:r>
            <a:r>
              <a:rPr lang="en-US" sz="2000" dirty="0"/>
              <a:t> </a:t>
            </a:r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first determine </a:t>
            </a:r>
            <a:r>
              <a:rPr lang="en-US" sz="2000" b="1" dirty="0"/>
              <a:t>E</a:t>
            </a:r>
            <a:r>
              <a:rPr lang="en-US" sz="2000" b="1" baseline="-25000" dirty="0"/>
              <a:t>T</a:t>
            </a:r>
            <a:r>
              <a:rPr lang="en-US" sz="2000" b="1" dirty="0"/>
              <a:t> =2.5 </a:t>
            </a:r>
            <a:r>
              <a:rPr lang="en-US" sz="2000" dirty="0"/>
              <a:t>and </a:t>
            </a:r>
            <a:r>
              <a:rPr lang="en-US" sz="2000" b="1" dirty="0"/>
              <a:t>E</a:t>
            </a:r>
            <a:r>
              <a:rPr lang="en-US" sz="2000" b="1" baseline="-25000" dirty="0"/>
              <a:t>R </a:t>
            </a:r>
            <a:r>
              <a:rPr lang="en-US" sz="2000" b="1" dirty="0"/>
              <a:t>= 3.0  </a:t>
            </a:r>
            <a:r>
              <a:rPr lang="en-US" sz="2000" dirty="0"/>
              <a:t>from the tables for 5% grade and a 0.75-mile length</a:t>
            </a:r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The heavy-vehicle adjustment factor is computed as: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9FC19F-DFEF-1710-2CBA-7C09D3085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0268" y="719057"/>
            <a:ext cx="3543607" cy="269009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200997A-4006-D0D2-61CF-8C96599821D3}"/>
              </a:ext>
            </a:extLst>
          </p:cNvPr>
          <p:cNvCxnSpPr>
            <a:cxnSpLocks/>
          </p:cNvCxnSpPr>
          <p:nvPr/>
        </p:nvCxnSpPr>
        <p:spPr>
          <a:xfrm>
            <a:off x="11296650" y="1181100"/>
            <a:ext cx="0" cy="193357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0A37F77-211F-1F9C-0F87-CA4F5F949D19}"/>
              </a:ext>
            </a:extLst>
          </p:cNvPr>
          <p:cNvCxnSpPr/>
          <p:nvPr/>
        </p:nvCxnSpPr>
        <p:spPr>
          <a:xfrm>
            <a:off x="9420225" y="3143250"/>
            <a:ext cx="17145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868E249-99FB-7818-BD08-9D31CCBD5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805" y="4229901"/>
            <a:ext cx="3213869" cy="221646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C902AB-A913-44EE-57F7-5415D1094AAC}"/>
              </a:ext>
            </a:extLst>
          </p:cNvPr>
          <p:cNvSpPr/>
          <p:nvPr/>
        </p:nvSpPr>
        <p:spPr>
          <a:xfrm>
            <a:off x="11058525" y="3028950"/>
            <a:ext cx="238121" cy="114290"/>
          </a:xfrm>
          <a:prstGeom prst="rect">
            <a:avLst/>
          </a:prstGeom>
          <a:noFill/>
          <a:ln w="28575" cap="flat">
            <a:solidFill>
              <a:schemeClr val="accent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FA59FC7-A53F-7608-030E-4A472F264880}"/>
              </a:ext>
            </a:extLst>
          </p:cNvPr>
          <p:cNvCxnSpPr/>
          <p:nvPr/>
        </p:nvCxnSpPr>
        <p:spPr>
          <a:xfrm>
            <a:off x="9420225" y="6019800"/>
            <a:ext cx="6858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E9D4A53-3EF0-3C22-4624-DBD4F3DA2E5C}"/>
              </a:ext>
            </a:extLst>
          </p:cNvPr>
          <p:cNvCxnSpPr/>
          <p:nvPr/>
        </p:nvCxnSpPr>
        <p:spPr>
          <a:xfrm>
            <a:off x="10296525" y="4829175"/>
            <a:ext cx="0" cy="11906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BC1ECBF-E0EB-4D9F-CD22-2351C238FCBB}"/>
              </a:ext>
            </a:extLst>
          </p:cNvPr>
          <p:cNvSpPr/>
          <p:nvPr/>
        </p:nvSpPr>
        <p:spPr>
          <a:xfrm>
            <a:off x="10106025" y="5867400"/>
            <a:ext cx="190500" cy="152387"/>
          </a:xfrm>
          <a:prstGeom prst="rect">
            <a:avLst/>
          </a:prstGeom>
          <a:noFill/>
          <a:ln w="19050" cap="flat">
            <a:solidFill>
              <a:schemeClr val="accent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27A8EBD-FAA8-E9B8-5283-93EA25DE9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7567" y="4254715"/>
            <a:ext cx="3848433" cy="23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02162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4CB8B-5965-0454-783A-48EA2989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B22B8-4C0A-783C-EC4A-60F54E737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32EFD-1419-36E7-375F-22F5658E8D1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712072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Solution:</a:t>
            </a:r>
            <a:r>
              <a:rPr lang="en-US" sz="2000" dirty="0"/>
              <a:t> </a:t>
            </a:r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Hence, the passenger-car equivalent volume is estimated as:</a:t>
            </a:r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Alternative Method (Direct Application of PCEs)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The solution can also be found by applying passenger-car equivalents directly: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Truck PCE: </a:t>
            </a:r>
            <a:r>
              <a:rPr lang="en-US" sz="1600" b="1" dirty="0"/>
              <a:t>2500 X 0.15 X2.5 = 938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RVs PCE :   </a:t>
            </a:r>
            <a:r>
              <a:rPr lang="en-US" sz="1600" b="1" dirty="0"/>
              <a:t>2500 X 0.05 X 3.0 = 375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Passenger cars: </a:t>
            </a:r>
            <a:r>
              <a:rPr lang="en-US" sz="1600" b="1" dirty="0"/>
              <a:t>2500 X 0.80 X 1.0 = 2000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1600" b="1" dirty="0"/>
          </a:p>
          <a:p>
            <a:pPr marL="609593" lvl="2" indent="0">
              <a:spcBef>
                <a:spcPts val="600"/>
              </a:spcBef>
              <a:buClr>
                <a:srgbClr val="890F00"/>
              </a:buClr>
              <a:buNone/>
            </a:pPr>
            <a:r>
              <a:rPr lang="en-US" sz="1600" b="1" dirty="0"/>
              <a:t>Hence, Total PCE = 2000+ 375+ 938= 3,313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0EEB9B-18BF-0DF3-493D-106537BE0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0732" y="2400268"/>
            <a:ext cx="3185436" cy="7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93754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7B827-26DD-EBBA-AAEB-1541BB38A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0B325-E012-D067-474F-919AC47FB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Analysis Flow Rate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87046B-8C27-B10E-0A79-CF53AC5A9E2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Driver Population Factor (</a:t>
            </a:r>
            <a:r>
              <a:rPr lang="en-US" i="1" dirty="0" err="1"/>
              <a:t>f</a:t>
            </a:r>
            <a:r>
              <a:rPr lang="en-US" i="1" baseline="-25000" dirty="0" err="1"/>
              <a:t>p</a:t>
            </a:r>
            <a:r>
              <a:rPr lang="en-US" dirty="0"/>
              <a:t>)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The value for </a:t>
            </a:r>
            <a:r>
              <a:rPr lang="en-US" i="1" dirty="0" err="1"/>
              <a:t>f</a:t>
            </a:r>
            <a:r>
              <a:rPr lang="en-US" i="1" baseline="-25000" dirty="0" err="1"/>
              <a:t>p</a:t>
            </a:r>
            <a:r>
              <a:rPr lang="en-US" i="1" dirty="0"/>
              <a:t> </a:t>
            </a:r>
            <a:r>
              <a:rPr lang="en-US" dirty="0"/>
              <a:t>ranges from </a:t>
            </a:r>
            <a:r>
              <a:rPr lang="en-US" b="1" dirty="0"/>
              <a:t>1.0 to 0.85</a:t>
            </a:r>
            <a:r>
              <a:rPr lang="en-US" dirty="0"/>
              <a:t>. 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Consider </a:t>
            </a:r>
            <a:r>
              <a:rPr lang="en-US" b="1" dirty="0"/>
              <a:t>1.0 for commuter traffic </a:t>
            </a:r>
            <a:r>
              <a:rPr lang="en-US" dirty="0"/>
              <a:t>(i.e., familiar road users)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Unless there is sufficient evidence available, a value of 1.0 is generally used.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 Where future situations are analyzed, and recreational users dominate, a value of 0.85 is suggested. 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511856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CD024-C025-EFA7-7AAD-3AA2283CF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95394-F148-C64B-3045-9CD182FF3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Density and LOS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2D20A-A26B-4B4B-63E6-9871BBC02DA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Density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3919AA-DBEC-9EC1-8FAE-74D2039D8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965" y="2255119"/>
            <a:ext cx="5959356" cy="37036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F227F1-B193-78BF-9EC4-A02B3ADA6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300860" y="580018"/>
            <a:ext cx="4058241" cy="572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240630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CE0B5-903F-EF5A-31C4-6B1A985B7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21334-0DF8-6153-428A-6C7E23B1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Density and LOS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0241C-9BF8-E772-8C7B-A4504AA5B58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LOS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A table with numbers and lines&#10;&#10;AI-generated content may be incorrect.">
            <a:extLst>
              <a:ext uri="{FF2B5EF4-FFF2-40B4-BE49-F238E27FC236}">
                <a16:creationId xmlns:a16="http://schemas.microsoft.com/office/drawing/2014/main" id="{82E549CE-AC3A-811A-AC71-90BEF7FA1B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84" b="24068"/>
          <a:stretch/>
        </p:blipFill>
        <p:spPr>
          <a:xfrm>
            <a:off x="1409700" y="1938749"/>
            <a:ext cx="8284490" cy="42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79831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E91CE-9393-C853-5322-0E6DC66A9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0219D1-EE4F-63C3-2279-A062F9723BE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181750"/>
            <a:ext cx="9021194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A six-lane urban freeway (three lanes in each direction) is on </a:t>
            </a:r>
            <a:r>
              <a:rPr lang="en-US" sz="2200" b="1" dirty="0"/>
              <a:t>rolling terrain</a:t>
            </a:r>
            <a:r>
              <a:rPr lang="en-US" sz="2200" dirty="0"/>
              <a:t> with </a:t>
            </a:r>
            <a:r>
              <a:rPr lang="en-US" sz="2200" b="1" dirty="0"/>
              <a:t>11-ft lanes</a:t>
            </a:r>
            <a:r>
              <a:rPr lang="en-US" sz="2200" dirty="0"/>
              <a:t>, with </a:t>
            </a:r>
            <a:r>
              <a:rPr lang="en-US" sz="2200" b="1" dirty="0"/>
              <a:t>obstructions 2 ft</a:t>
            </a:r>
            <a:r>
              <a:rPr lang="en-US" sz="2200" dirty="0"/>
              <a:t> from the right edge of the traveled pavement, and </a:t>
            </a:r>
            <a:r>
              <a:rPr lang="en-US" sz="2200" b="1" dirty="0"/>
              <a:t>9 ramps within 3 miles upstream and 3 miles downstream</a:t>
            </a:r>
            <a:r>
              <a:rPr lang="en-US" sz="2200" dirty="0"/>
              <a:t> of the midpoint of the analysis segment. The traffic stream consists </a:t>
            </a:r>
            <a:r>
              <a:rPr lang="en-US" sz="2200" b="1" dirty="0"/>
              <a:t>primarily</a:t>
            </a:r>
            <a:r>
              <a:rPr lang="en-US" sz="2200" dirty="0"/>
              <a:t> of</a:t>
            </a:r>
            <a:r>
              <a:rPr lang="en-US" sz="2200" b="1" dirty="0"/>
              <a:t> commuters</a:t>
            </a:r>
            <a:r>
              <a:rPr lang="en-US" sz="2200" dirty="0"/>
              <a:t>. A directional weekday peak-hour volume of </a:t>
            </a:r>
            <a:r>
              <a:rPr lang="en-US" sz="2200" b="1" dirty="0"/>
              <a:t>2300 </a:t>
            </a:r>
            <a:r>
              <a:rPr lang="en-US" sz="2200" b="1" dirty="0" err="1"/>
              <a:t>veh</a:t>
            </a:r>
            <a:r>
              <a:rPr lang="en-US" sz="2200" b="1" dirty="0"/>
              <a:t>/h</a:t>
            </a:r>
            <a:r>
              <a:rPr lang="en-US" sz="2200" dirty="0"/>
              <a:t> is observed, with </a:t>
            </a:r>
            <a:r>
              <a:rPr lang="en-US" sz="2200" b="1" dirty="0"/>
              <a:t>700 vehicles arriving in the most congested 15-minute period</a:t>
            </a:r>
            <a:r>
              <a:rPr lang="en-US" sz="2200" dirty="0"/>
              <a:t>. If the traffic stream has </a:t>
            </a:r>
            <a:r>
              <a:rPr lang="en-US" sz="2200" b="1" dirty="0"/>
              <a:t>15% large trucks and buses</a:t>
            </a:r>
            <a:r>
              <a:rPr lang="en-US" sz="2200" dirty="0"/>
              <a:t> and </a:t>
            </a:r>
            <a:r>
              <a:rPr lang="en-US" sz="2200" b="1" dirty="0"/>
              <a:t>no recreational vehicles</a:t>
            </a:r>
            <a:r>
              <a:rPr lang="en-US" sz="2200" dirty="0"/>
              <a:t>, determine the </a:t>
            </a:r>
            <a:r>
              <a:rPr lang="en-US" sz="2200" b="1" dirty="0"/>
              <a:t>level of service (LOS)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99950428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8A540-E916-D12B-FB46-7C3C876EA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C1478-C3CC-1F97-5D32-E41D06640D4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9083188" cy="50609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Given: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Lane width = 11 ft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Right-shoulder lateral clearance=2 ft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Heavy vehicle percentage = 15%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No. of ramps within 3-mi upstream and downstream =9 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Terrain type = rolling 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Driver population = frequent commuters or familiar users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998036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BE5B4-9292-0B9D-28F0-3BBD42500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62E60-CF70-21B0-6A66-8CF85F3BD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E642C1-2858-7B6A-5475-5EAB6A7E31F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9083188" cy="5060947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/>
              <a:t>Solution: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/>
              <a:t>Step 1 — Estimate free-flow speed (FFS</a:t>
            </a:r>
            <a:r>
              <a:rPr lang="en-US" sz="2000" dirty="0"/>
              <a:t>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For freeway FFS model:</a:t>
            </a:r>
          </a:p>
          <a:p>
            <a:pPr lvl="3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        =  1.9 mi/h  ( Lane adjustment for 11-ft)</a:t>
            </a:r>
          </a:p>
          <a:p>
            <a:pPr lvl="3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      =  1.6 mi/h  ( Adjustment for Lateral clearance of 2-ft)</a:t>
            </a:r>
          </a:p>
          <a:p>
            <a:pPr lvl="3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Compute total ramp density (TRD)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766888" algn="l"/>
              </a:tabLst>
            </a:pPr>
            <a:r>
              <a:rPr lang="en-US" sz="2000" dirty="0"/>
              <a:t>There are </a:t>
            </a:r>
            <a:r>
              <a:rPr lang="en-US" sz="2000" b="1" dirty="0"/>
              <a:t>9 ramps </a:t>
            </a:r>
            <a:r>
              <a:rPr lang="en-US" sz="2000" dirty="0"/>
              <a:t>within a total length of </a:t>
            </a:r>
            <a:r>
              <a:rPr lang="en-US" sz="2000" b="1" dirty="0"/>
              <a:t>3+3=6 miles.</a:t>
            </a:r>
          </a:p>
          <a:p>
            <a:pPr marL="1193800" lvl="5" indent="-279400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084263" algn="l"/>
              </a:tabLst>
            </a:pPr>
            <a:endParaRPr lang="en-US" sz="2000" b="1" dirty="0"/>
          </a:p>
          <a:p>
            <a:pPr marL="1193800" lvl="5" indent="-279400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084263" algn="l"/>
              </a:tabLst>
            </a:pPr>
            <a:r>
              <a:rPr lang="en-US" sz="2000" b="1" dirty="0"/>
              <a:t>Hence,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766888" algn="l"/>
              </a:tabLst>
            </a:pPr>
            <a:endParaRPr lang="en-US" sz="2000" b="1" dirty="0"/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766888" algn="l"/>
              </a:tabLst>
            </a:pPr>
            <a:r>
              <a:rPr lang="en-US" sz="2000" dirty="0"/>
              <a:t>Accordingly, the appropriate FFS curve is the </a:t>
            </a:r>
            <a:r>
              <a:rPr lang="en-US" sz="2000" b="1" dirty="0"/>
              <a:t>65 mi/h curve</a:t>
            </a:r>
          </a:p>
          <a:p>
            <a:pPr marL="609593" lvl="2" indent="0">
              <a:buClr>
                <a:srgbClr val="C00000"/>
              </a:buClr>
              <a:buNone/>
              <a:tabLst>
                <a:tab pos="1766888" algn="l"/>
              </a:tabLst>
            </a:pPr>
            <a:endParaRPr lang="en-US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B7AB8-46DC-9034-CFBA-05B54C559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095" y="4297632"/>
            <a:ext cx="2688984" cy="7153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C8D1A7-3F99-DDD7-F467-E2669FA68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882" y="2230801"/>
            <a:ext cx="4339675" cy="4577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70A4B5-E884-8F24-F4CD-C405F539A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233" y="2648209"/>
            <a:ext cx="466659" cy="367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705BC2-C2CB-B554-48B8-39B280650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5201" y="3061632"/>
            <a:ext cx="478691" cy="3673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1F9877-6EEA-79D9-7FDF-913A572772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5783" y="5071199"/>
            <a:ext cx="3543607" cy="3962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D601F0-6004-4FD5-C71C-A3926CB516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5783" y="5519667"/>
            <a:ext cx="3939881" cy="35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40612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58638-7DF7-8E55-CE5C-7AE9CBC44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4C56C-739E-5040-B6E8-D13B226EE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AE962-130B-20B7-1441-B9C098F3538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9083188" cy="5060947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/>
              <a:t>Solution: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/>
              <a:t>Step 2 — Determine the flow rate (     )</a:t>
            </a:r>
          </a:p>
          <a:p>
            <a:pPr marL="0" indent="0">
              <a:spcBef>
                <a:spcPts val="1200"/>
              </a:spcBef>
              <a:buNone/>
            </a:pPr>
            <a:endParaRPr lang="en-US" sz="2000" b="1" dirty="0"/>
          </a:p>
          <a:p>
            <a:pPr marL="0" indent="0">
              <a:spcBef>
                <a:spcPts val="1200"/>
              </a:spcBef>
              <a:buNone/>
            </a:pPr>
            <a:endParaRPr lang="en-US" sz="2000" b="1" dirty="0"/>
          </a:p>
          <a:p>
            <a:pPr marL="0" indent="0">
              <a:spcBef>
                <a:spcPts val="1200"/>
              </a:spcBef>
              <a:buNone/>
            </a:pPr>
            <a:endParaRPr lang="en-US" sz="2000" b="1" dirty="0"/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b="1" dirty="0"/>
              <a:t> </a:t>
            </a:r>
            <a:r>
              <a:rPr lang="en-US" sz="2000" dirty="0"/>
              <a:t>Compute Peak Hour Factor (PHF)</a:t>
            </a:r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Heavy-vehicle adjustment factor (       )</a:t>
            </a:r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 use equation</a:t>
            </a:r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609593" lvl="2" indent="0">
              <a:buClr>
                <a:srgbClr val="C00000"/>
              </a:buClr>
              <a:buNone/>
              <a:tabLst>
                <a:tab pos="1766888" algn="l"/>
              </a:tabLst>
            </a:pP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A4CDA3-A5AA-21E4-0C66-6A483390A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415" y="2192842"/>
            <a:ext cx="3057139" cy="10773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E7D67D-9A84-8BB9-AC65-CD0F942FF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415" y="3966644"/>
            <a:ext cx="3642676" cy="7087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868411E-E120-C6E7-C0F7-753F275E5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5741" y="4706361"/>
            <a:ext cx="403895" cy="350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6238E4-FF7C-8072-652D-CC3698AD6B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3591" y="5206976"/>
            <a:ext cx="4244300" cy="8384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91453D-824B-26FB-A5C4-EE7414301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134" y="1744466"/>
            <a:ext cx="311819" cy="31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9397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724EC-C930-062B-7E1C-CC59C3225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E5E80-8447-E011-7EA0-A58AE85FD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Freeways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77F2B-3F51-515B-07B2-BC6E4C7B7B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1" y="1343377"/>
            <a:ext cx="7672282" cy="4662492"/>
          </a:xfrm>
        </p:spPr>
        <p:txBody>
          <a:bodyPr>
            <a:normAutofit fontScale="92500" lnSpcReduction="10000"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sz="2600" b="1" dirty="0"/>
              <a:t>Characteristics of Freeways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Is a separated highway with two or more lanes in each direction.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provide </a:t>
            </a:r>
            <a:r>
              <a:rPr lang="en-US" b="1" dirty="0"/>
              <a:t>pure uninterrupted flow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No at-grade intersections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No driveway access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No parking permitted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Full access control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Entry/exit via ramps only</a:t>
            </a:r>
          </a:p>
        </p:txBody>
      </p:sp>
      <p:pic>
        <p:nvPicPr>
          <p:cNvPr id="9" name="Picture 8" descr="A highway with cars on it&#10;&#10;AI-generated content may be incorrect.">
            <a:extLst>
              <a:ext uri="{FF2B5EF4-FFF2-40B4-BE49-F238E27FC236}">
                <a16:creationId xmlns:a16="http://schemas.microsoft.com/office/drawing/2014/main" id="{7335E3CA-C67B-D0A5-27E7-52E5D50D40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80597" y="2675480"/>
            <a:ext cx="5211403" cy="34916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470E8A-23DC-FAA9-E47A-C3F37E1758C6}"/>
              </a:ext>
            </a:extLst>
          </p:cNvPr>
          <p:cNvSpPr txBox="1"/>
          <p:nvPr/>
        </p:nvSpPr>
        <p:spPr>
          <a:xfrm>
            <a:off x="1425129" y="7055778"/>
            <a:ext cx="10235821" cy="5221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900">
                <a:hlinkClick r:id="rId3" tooltip="https://www.westonlangford.com/images/photo/118257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d/3.0/"/>
              </a:rPr>
              <a:t>CC BY-ND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0640315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3A630-A2D5-F550-3496-CD2CF799F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D996A-40EE-4B23-7CCF-4A4649994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DC2D4-AE26-0488-0476-7C8D0BDC7A8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990602"/>
            <a:ext cx="9083188" cy="5060947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/>
              <a:t>Solution: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/>
              <a:t>Step 2 — Determine the flow rate (    )</a:t>
            </a:r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Heavy-vehicle adjustment factor (       )</a:t>
            </a:r>
          </a:p>
          <a:p>
            <a:pPr lvl="3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However, P</a:t>
            </a:r>
            <a:r>
              <a:rPr lang="en-US" sz="2000" baseline="-25000" dirty="0"/>
              <a:t>T</a:t>
            </a:r>
            <a:r>
              <a:rPr lang="en-US" sz="2000" dirty="0"/>
              <a:t>= 0.15, P</a:t>
            </a:r>
            <a:r>
              <a:rPr lang="en-US" sz="2000" baseline="-25000" dirty="0"/>
              <a:t>RV</a:t>
            </a:r>
            <a:r>
              <a:rPr lang="en-US" sz="2000" dirty="0"/>
              <a:t> = 0</a:t>
            </a:r>
          </a:p>
          <a:p>
            <a:pPr lvl="3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For rolling terrain basic freeway segment,  E</a:t>
            </a:r>
            <a:r>
              <a:rPr lang="en-US" sz="2000" baseline="-25000" dirty="0"/>
              <a:t>T</a:t>
            </a:r>
            <a:r>
              <a:rPr lang="en-US" sz="2000" dirty="0"/>
              <a:t> = 2.5 </a:t>
            </a:r>
          </a:p>
          <a:p>
            <a:pPr lvl="3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Hence, 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Driver population factor for </a:t>
            </a:r>
            <a:r>
              <a:rPr lang="en-US" sz="2000" b="1" dirty="0"/>
              <a:t>commuters</a:t>
            </a:r>
            <a:r>
              <a:rPr lang="en-US" sz="2000" dirty="0"/>
              <a:t>: </a:t>
            </a:r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Therefore, Passenger-car equivalent flow rate per lane will be: </a:t>
            </a:r>
          </a:p>
          <a:p>
            <a:pPr marL="609593" lvl="2" indent="0">
              <a:buClr>
                <a:srgbClr val="C00000"/>
              </a:buClr>
              <a:buNone/>
              <a:tabLst>
                <a:tab pos="1766888" algn="l"/>
              </a:tabLst>
            </a:pPr>
            <a:endParaRPr lang="en-US" sz="20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228022F-5ED1-EE4F-CA23-4695B8DF5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791" y="1926197"/>
            <a:ext cx="403895" cy="350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932B3E-75F6-8006-D464-632C3944F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113" y="3101831"/>
            <a:ext cx="6306878" cy="8384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B59DF1-DA1A-DCDC-40C9-E416FFB5C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546" y="4022891"/>
            <a:ext cx="1109612" cy="3629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A75C48-8FD8-A42B-93D1-2661A17133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5755" y="4810613"/>
            <a:ext cx="6104149" cy="16917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8DA722-D510-8BFB-96B2-EF89C4DB54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0796" y="1487005"/>
            <a:ext cx="251482" cy="25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49654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E1C2D-E207-C0AD-7845-A03E0396B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B88E5-C58A-489D-1824-2A39B4707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273051"/>
            <a:ext cx="5492747" cy="717551"/>
          </a:xfrm>
        </p:spPr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13615-0855-4920-C6BC-9996A0A908C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990602"/>
            <a:ext cx="9083188" cy="506094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/>
              <a:t>Solution: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/>
              <a:t>Step 3 — Determine the Density and LOS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For a basic freeway segment, LOS is determined primarily by </a:t>
            </a:r>
            <a:r>
              <a:rPr lang="en-US" sz="2000" b="1" dirty="0"/>
              <a:t>density</a:t>
            </a:r>
            <a:r>
              <a:rPr lang="en-US" sz="2000" dirty="0"/>
              <a:t>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At this moderate flow, the average speed is close to the free-flow speed; use </a:t>
            </a:r>
            <a:r>
              <a:rPr lang="en-US" sz="2000" b="1" dirty="0"/>
              <a:t>S=65 mi/h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Since </a:t>
            </a:r>
            <a:r>
              <a:rPr lang="en-US" sz="2000" b="1" dirty="0"/>
              <a:t>D=17.6, </a:t>
            </a:r>
            <a:r>
              <a:rPr lang="en-US" sz="2000" dirty="0"/>
              <a:t>the facility operates at: </a:t>
            </a:r>
            <a:r>
              <a:rPr lang="en-US" sz="2000" b="1" dirty="0"/>
              <a:t>LOS =B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Level of Service (LOS) = B</a:t>
            </a:r>
            <a:r>
              <a:rPr lang="en-US" sz="2000" dirty="0"/>
              <a:t> (stable flow with slight restrictions; speeds near free-flow and moderate density).</a:t>
            </a:r>
            <a:r>
              <a:rPr lang="en-US" sz="2000" b="1" dirty="0"/>
              <a:t>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609593" lvl="2" indent="0">
              <a:buClr>
                <a:srgbClr val="C00000"/>
              </a:buClr>
              <a:buNone/>
              <a:tabLst>
                <a:tab pos="1766888" algn="l"/>
              </a:tabLst>
            </a:pP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9CAF3D-C6F8-5CCF-66E0-52385EFB8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50" y="2287879"/>
            <a:ext cx="883997" cy="5867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44B727-DB19-688C-923E-3BCF0A69F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3658" y="3325521"/>
            <a:ext cx="2499577" cy="670618"/>
          </a:xfrm>
          <a:prstGeom prst="rect">
            <a:avLst/>
          </a:prstGeom>
        </p:spPr>
      </p:pic>
      <p:pic>
        <p:nvPicPr>
          <p:cNvPr id="10" name="Picture 9" descr="A table with numbers and lines&#10;&#10;AI-generated content may be incorrect.">
            <a:extLst>
              <a:ext uri="{FF2B5EF4-FFF2-40B4-BE49-F238E27FC236}">
                <a16:creationId xmlns:a16="http://schemas.microsoft.com/office/drawing/2014/main" id="{1F9D24D9-6157-61A8-9A36-D675835764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5" t="7776" r="55169" b="24067"/>
          <a:stretch/>
        </p:blipFill>
        <p:spPr>
          <a:xfrm>
            <a:off x="9730902" y="3197224"/>
            <a:ext cx="2460419" cy="2613023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72BC14D-CD42-38C4-A424-E006A9C86B98}"/>
              </a:ext>
            </a:extLst>
          </p:cNvPr>
          <p:cNvCxnSpPr>
            <a:cxnSpLocks/>
          </p:cNvCxnSpPr>
          <p:nvPr/>
        </p:nvCxnSpPr>
        <p:spPr>
          <a:xfrm>
            <a:off x="7019925" y="4303710"/>
            <a:ext cx="29718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021499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BB11C-8827-6F47-30FE-4079D8CB9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pic>
        <p:nvPicPr>
          <p:cNvPr id="10" name="Picture 9" descr="A row of lines with text&#10;&#10;AI-generated content may be incorrect.">
            <a:extLst>
              <a:ext uri="{FF2B5EF4-FFF2-40B4-BE49-F238E27FC236}">
                <a16:creationId xmlns:a16="http://schemas.microsoft.com/office/drawing/2014/main" id="{BDAF65C6-9DE2-4225-3176-A85444F19D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49" t="23226" r="729" b="33118"/>
          <a:stretch/>
        </p:blipFill>
        <p:spPr>
          <a:xfrm>
            <a:off x="603253" y="3000654"/>
            <a:ext cx="9315445" cy="2209521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E58FA16-1662-F568-1969-35EA09B9715F}"/>
              </a:ext>
            </a:extLst>
          </p:cNvPr>
          <p:cNvSpPr txBox="1">
            <a:spLocks/>
          </p:cNvSpPr>
          <p:nvPr/>
        </p:nvSpPr>
        <p:spPr>
          <a:xfrm>
            <a:off x="603253" y="1468106"/>
            <a:ext cx="9678420" cy="106212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Clr>
                <a:srgbClr val="C00000"/>
              </a:buClr>
              <a:buFontTx/>
              <a:buNone/>
            </a:pPr>
            <a:r>
              <a:rPr lang="en-US" b="1" dirty="0"/>
              <a:t>Example:</a:t>
            </a:r>
          </a:p>
          <a:p>
            <a:pPr marL="0" indent="0" hangingPunct="1">
              <a:buClr>
                <a:srgbClr val="C00000"/>
              </a:buClr>
              <a:buFontTx/>
              <a:buNone/>
            </a:pPr>
            <a:r>
              <a:rPr lang="en-US" b="1" dirty="0"/>
              <a:t>Define the following freeway sections as basic, off-ramp (diverging), on-ramp (merging), or weaving.</a:t>
            </a:r>
          </a:p>
        </p:txBody>
      </p:sp>
    </p:spTree>
    <p:extLst>
      <p:ext uri="{BB962C8B-B14F-4D97-AF65-F5344CB8AC3E}">
        <p14:creationId xmlns:p14="http://schemas.microsoft.com/office/powerpoint/2010/main" val="3641368771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21CDA-FF3F-5D18-BCE8-CDA5DD92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884F9-4E40-6A8B-8558-FED562C0E5C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1520" y="1386842"/>
            <a:ext cx="9046661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i="1" dirty="0"/>
              <a:t>Transportation Research Board (TRB).</a:t>
            </a:r>
            <a:r>
              <a:rPr lang="en-US" sz="2400" dirty="0"/>
              <a:t> </a:t>
            </a:r>
            <a:r>
              <a:rPr lang="en-US" sz="2400" b="1" dirty="0"/>
              <a:t>Highway Capacity Manual, </a:t>
            </a:r>
            <a:r>
              <a:rPr lang="en-US" sz="2400" dirty="0"/>
              <a:t>Washington, DC: The National Academies Press, 2010.</a:t>
            </a:r>
            <a:endParaRPr lang="en-US" sz="2400" dirty="0">
              <a:hlinkClick r:id="rId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2"/>
              </a:rPr>
              <a:t>https://www.youtube.com/watch?v=V3bEdLs_8pE&amp;t=385s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3"/>
              </a:rPr>
              <a:t>https://www.sciencedirect.com/science/article/pii/S2352146516305324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215244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5FB85-E13C-1D1F-2EE0-09D62AFF2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39E6D-A1CC-085A-4F22-C354819AF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54" y="465768"/>
            <a:ext cx="8807200" cy="683266"/>
          </a:xfrm>
        </p:spPr>
        <p:txBody>
          <a:bodyPr/>
          <a:lstStyle/>
          <a:p>
            <a:r>
              <a:rPr lang="en-US" dirty="0"/>
              <a:t>Freeways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075FB-CE0C-924C-567A-DA1ED2915D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097754"/>
            <a:ext cx="5649519" cy="4662492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sz="2600" b="1" dirty="0"/>
              <a:t>Freeways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It includes 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Basic freeway segment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en-US" dirty="0"/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Freeway merger/diverge segment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en-US" dirty="0"/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Freeway weaving segment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979AE6-CE3E-F29A-9978-68308754E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819" y="3321729"/>
            <a:ext cx="5752474" cy="11710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42C349-8A2C-6167-3850-82AD720B1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8225" y="4618931"/>
            <a:ext cx="4032104" cy="17168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E30AC2-334C-1441-203E-33458EDC7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600" y="2074833"/>
            <a:ext cx="4751020" cy="7768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412FB3-2909-01F6-90DB-A9F5F403EEAD}"/>
              </a:ext>
            </a:extLst>
          </p:cNvPr>
          <p:cNvSpPr txBox="1"/>
          <p:nvPr/>
        </p:nvSpPr>
        <p:spPr>
          <a:xfrm>
            <a:off x="7917663" y="6335826"/>
            <a:ext cx="342494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Highway Capacity Manual 2010, TRB</a:t>
            </a:r>
          </a:p>
        </p:txBody>
      </p:sp>
    </p:spTree>
    <p:extLst>
      <p:ext uri="{BB962C8B-B14F-4D97-AF65-F5344CB8AC3E}">
        <p14:creationId xmlns:p14="http://schemas.microsoft.com/office/powerpoint/2010/main" val="285460434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EA193-54F6-4F3B-E540-CAC1B2732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F1FF0-8CDB-6180-59A5-2CE55D928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54" y="465768"/>
            <a:ext cx="8807200" cy="683266"/>
          </a:xfrm>
        </p:spPr>
        <p:txBody>
          <a:bodyPr/>
          <a:lstStyle/>
          <a:p>
            <a:r>
              <a:rPr lang="en-US" dirty="0"/>
              <a:t>Freeways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79DDCD-F043-8E08-B3C6-A900E776B6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1" y="1097754"/>
            <a:ext cx="9009962" cy="5571060"/>
          </a:xfrm>
        </p:spPr>
        <p:txBody>
          <a:bodyPr>
            <a:normAutofit lnSpcReduction="10000"/>
          </a:bodyPr>
          <a:lstStyle/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Basic freeway segments: </a:t>
            </a:r>
            <a:r>
              <a:rPr lang="en-US" dirty="0"/>
              <a:t>Segments of freeway that are outside the influence area of ramps or weaving areas.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Freeway weaving areas</a:t>
            </a:r>
            <a:r>
              <a:rPr lang="en-US" dirty="0"/>
              <a:t>: segments of freeway where two or more vehicle flows must cross each other’s path along a length of the freeway. 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They are usually formed when an on-ramp is followed by an off-ramp, and the two are connected by an auxiliary lane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Freeway merger/diverge areas</a:t>
            </a:r>
            <a:r>
              <a:rPr lang="en-US" dirty="0"/>
              <a:t>: points at which on-and off-ramps join the freeway. </a:t>
            </a:r>
          </a:p>
          <a:p>
            <a:pPr lvl="3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junction formed at this point is an area of turbulence because of the concentration of merging or diverging vehicles. </a:t>
            </a:r>
          </a:p>
        </p:txBody>
      </p:sp>
    </p:spTree>
    <p:extLst>
      <p:ext uri="{BB962C8B-B14F-4D97-AF65-F5344CB8AC3E}">
        <p14:creationId xmlns:p14="http://schemas.microsoft.com/office/powerpoint/2010/main" val="294818102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94BB4-73CD-9634-4A9E-34E74AE29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13093-BBAA-CDE0-AA0E-31D61F68F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54" y="465768"/>
            <a:ext cx="8807200" cy="683266"/>
          </a:xfrm>
        </p:spPr>
        <p:txBody>
          <a:bodyPr/>
          <a:lstStyle/>
          <a:p>
            <a:r>
              <a:rPr lang="en-US" dirty="0"/>
              <a:t>Freeways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C0F861-3CC2-ED74-2A52-11EB5A0162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1225" y="983836"/>
            <a:ext cx="9678420" cy="1062122"/>
          </a:xfrm>
        </p:spPr>
        <p:txBody>
          <a:bodyPr>
            <a:normAutofit fontScale="85000" lnSpcReduction="20000"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b="1" dirty="0"/>
              <a:t>Example: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/>
              <a:t>Define the following freeway sections as basic, off-ramp (diverging), on-ramp (merging), or weaving.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DF3DA4-8C96-6368-C586-B198F2BA0F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2" t="13318" b="5428"/>
          <a:stretch/>
        </p:blipFill>
        <p:spPr>
          <a:xfrm>
            <a:off x="781225" y="2564026"/>
            <a:ext cx="10944176" cy="266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2942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4D37E-2DA8-2435-26CF-C7E11E4A6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Multilane Highways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4C43B-8DB4-232F-7567-513E6EBEC51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44306" y="1386842"/>
            <a:ext cx="8807980" cy="5059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Multilane highways can be: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Undivided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Divided (physical median)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Two-Way Left Turn Lane (TWLTL)</a:t>
            </a:r>
          </a:p>
          <a:p>
            <a:pPr marL="0" indent="0">
              <a:buNone/>
            </a:pPr>
            <a:r>
              <a:rPr lang="en-US" dirty="0"/>
              <a:t>Median type affects operations: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Physical median limits midblock turns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 An undivided road allows turning anywhere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TWLTL allows turning without blocking through flow</a:t>
            </a:r>
          </a:p>
        </p:txBody>
      </p:sp>
    </p:spTree>
    <p:extLst>
      <p:ext uri="{BB962C8B-B14F-4D97-AF65-F5344CB8AC3E}">
        <p14:creationId xmlns:p14="http://schemas.microsoft.com/office/powerpoint/2010/main" val="49181449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95B333C-6B47-456D-8FFD-6FFA8619FCE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2677</Words>
  <Application>Microsoft Office PowerPoint</Application>
  <PresentationFormat>Widescreen</PresentationFormat>
  <Paragraphs>418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Uninterrupted flow facilities:</vt:lpstr>
      <vt:lpstr>Freeways</vt:lpstr>
      <vt:lpstr>Freeways</vt:lpstr>
      <vt:lpstr>Freeways</vt:lpstr>
      <vt:lpstr>Freeways</vt:lpstr>
      <vt:lpstr>Multilane Highways</vt:lpstr>
      <vt:lpstr>LOS Determination Process</vt:lpstr>
      <vt:lpstr>Base Conditions for Freeway Segments: </vt:lpstr>
      <vt:lpstr>Base Speed–Flow Curves for Freeways</vt:lpstr>
      <vt:lpstr>Service performance measures </vt:lpstr>
      <vt:lpstr>LOS Criteria</vt:lpstr>
      <vt:lpstr>LOS Criteria </vt:lpstr>
      <vt:lpstr>LOS Criteria </vt:lpstr>
      <vt:lpstr>LOS Criteria </vt:lpstr>
      <vt:lpstr>Service flow rates and capacity</vt:lpstr>
      <vt:lpstr>Service flow rates and capacity</vt:lpstr>
      <vt:lpstr>Types of Analysis</vt:lpstr>
      <vt:lpstr>Operational Analysis</vt:lpstr>
      <vt:lpstr>Operational Analysis</vt:lpstr>
      <vt:lpstr>Operational Analysis</vt:lpstr>
      <vt:lpstr>Determining Free-Flow Speed</vt:lpstr>
      <vt:lpstr>Determining Free-Flow Speed</vt:lpstr>
      <vt:lpstr>Determining Free-Flow Speed</vt:lpstr>
      <vt:lpstr>Determining Free-Flow Speed - Freeway</vt:lpstr>
      <vt:lpstr>Determining Free-Flow Speed - Freeway</vt:lpstr>
      <vt:lpstr>Determining Free-Flow Speed- Freeway</vt:lpstr>
      <vt:lpstr>Determining Free-Flow Speed- Multilane</vt:lpstr>
      <vt:lpstr>Determining Free-Flow Speed- Multilane</vt:lpstr>
      <vt:lpstr>Determining Free-Flow Speed- Multilane</vt:lpstr>
      <vt:lpstr>Example-1</vt:lpstr>
      <vt:lpstr>Example-1</vt:lpstr>
      <vt:lpstr>Example-2</vt:lpstr>
      <vt:lpstr>Example-2</vt:lpstr>
      <vt:lpstr>Determining Free-Flow Speed</vt:lpstr>
      <vt:lpstr>Calculate Analysis Flow Rate </vt:lpstr>
      <vt:lpstr>Calculate Analysis Flow Rate </vt:lpstr>
      <vt:lpstr>Calculate Analysis Flow Rate </vt:lpstr>
      <vt:lpstr>Example-3</vt:lpstr>
      <vt:lpstr>Example-3</vt:lpstr>
      <vt:lpstr>Calculate Analysis Flow Rate </vt:lpstr>
      <vt:lpstr>Calculate Density and LOS </vt:lpstr>
      <vt:lpstr>Calculate Density and LOS </vt:lpstr>
      <vt:lpstr>Example-4</vt:lpstr>
      <vt:lpstr>Example-4</vt:lpstr>
      <vt:lpstr>Example-4</vt:lpstr>
      <vt:lpstr>Example-4</vt:lpstr>
      <vt:lpstr>Example-4</vt:lpstr>
      <vt:lpstr>Example-4</vt:lpstr>
      <vt:lpstr>Exercise</vt:lpstr>
      <vt:lpstr>Additional 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941</cp:revision>
  <dcterms:modified xsi:type="dcterms:W3CDTF">2026-02-15T12:13:02Z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