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306" r:id="rId5"/>
    <p:sldId id="308" r:id="rId6"/>
    <p:sldId id="313" r:id="rId7"/>
    <p:sldId id="382" r:id="rId8"/>
    <p:sldId id="343" r:id="rId9"/>
    <p:sldId id="380" r:id="rId10"/>
    <p:sldId id="381" r:id="rId11"/>
    <p:sldId id="383" r:id="rId12"/>
    <p:sldId id="385" r:id="rId13"/>
    <p:sldId id="384" r:id="rId14"/>
    <p:sldId id="386" r:id="rId15"/>
    <p:sldId id="387" r:id="rId16"/>
    <p:sldId id="388" r:id="rId17"/>
    <p:sldId id="389" r:id="rId18"/>
    <p:sldId id="392" r:id="rId19"/>
    <p:sldId id="393" r:id="rId20"/>
    <p:sldId id="394" r:id="rId21"/>
    <p:sldId id="390" r:id="rId22"/>
    <p:sldId id="341" r:id="rId23"/>
    <p:sldId id="342" r:id="rId24"/>
    <p:sldId id="309" r:id="rId25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A4"/>
    <a:srgbClr val="00518E"/>
    <a:srgbClr val="F26211"/>
    <a:srgbClr val="EE230C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ffice365" userId="5fcdbc0c-b1d0-4b52-bc28-28c25c9fccde" providerId="ADAL" clId="{839C158B-1674-498C-8D10-D29DEC7F3344}"/>
    <pc:docChg chg="custSel modSld">
      <pc:chgData name="office365" userId="5fcdbc0c-b1d0-4b52-bc28-28c25c9fccde" providerId="ADAL" clId="{839C158B-1674-498C-8D10-D29DEC7F3344}" dt="2026-07-15T18:47:19.446" v="17" actId="27636"/>
      <pc:docMkLst>
        <pc:docMk/>
      </pc:docMkLst>
      <pc:sldChg chg="modSp mod">
        <pc:chgData name="office365" userId="5fcdbc0c-b1d0-4b52-bc28-28c25c9fccde" providerId="ADAL" clId="{839C158B-1674-498C-8D10-D29DEC7F3344}" dt="2026-07-15T18:47:19.432" v="12" actId="27636"/>
        <pc:sldMkLst>
          <pc:docMk/>
          <pc:sldMk cId="2709198226" sldId="341"/>
        </pc:sldMkLst>
        <pc:spChg chg="mod">
          <ac:chgData name="office365" userId="5fcdbc0c-b1d0-4b52-bc28-28c25c9fccde" providerId="ADAL" clId="{839C158B-1674-498C-8D10-D29DEC7F3344}" dt="2026-07-15T18:47:19.432" v="12" actId="27636"/>
          <ac:spMkLst>
            <pc:docMk/>
            <pc:sldMk cId="2709198226" sldId="341"/>
            <ac:spMk id="2" creationId="{A4D9CD05-E6F2-097F-F0D5-C45067478127}"/>
          </ac:spMkLst>
        </pc:spChg>
      </pc:sldChg>
      <pc:sldChg chg="modSp mod">
        <pc:chgData name="office365" userId="5fcdbc0c-b1d0-4b52-bc28-28c25c9fccde" providerId="ADAL" clId="{839C158B-1674-498C-8D10-D29DEC7F3344}" dt="2026-07-15T18:47:19.432" v="13" actId="27636"/>
        <pc:sldMkLst>
          <pc:docMk/>
          <pc:sldMk cId="3239113323" sldId="342"/>
        </pc:sldMkLst>
        <pc:spChg chg="mod">
          <ac:chgData name="office365" userId="5fcdbc0c-b1d0-4b52-bc28-28c25c9fccde" providerId="ADAL" clId="{839C158B-1674-498C-8D10-D29DEC7F3344}" dt="2026-07-15T18:47:19.432" v="13" actId="27636"/>
          <ac:spMkLst>
            <pc:docMk/>
            <pc:sldMk cId="3239113323" sldId="342"/>
            <ac:spMk id="2" creationId="{46C3E325-E42B-3D97-8B52-CA73A7A88D54}"/>
          </ac:spMkLst>
        </pc:spChg>
      </pc:sldChg>
      <pc:sldChg chg="modSp mod">
        <pc:chgData name="office365" userId="5fcdbc0c-b1d0-4b52-bc28-28c25c9fccde" providerId="ADAL" clId="{839C158B-1674-498C-8D10-D29DEC7F3344}" dt="2026-07-15T18:47:19.444" v="16" actId="27636"/>
        <pc:sldMkLst>
          <pc:docMk/>
          <pc:sldMk cId="1293966169" sldId="380"/>
        </pc:sldMkLst>
        <pc:spChg chg="mod">
          <ac:chgData name="office365" userId="5fcdbc0c-b1d0-4b52-bc28-28c25c9fccde" providerId="ADAL" clId="{839C158B-1674-498C-8D10-D29DEC7F3344}" dt="2026-07-15T18:47:19.444" v="16" actId="27636"/>
          <ac:spMkLst>
            <pc:docMk/>
            <pc:sldMk cId="1293966169" sldId="380"/>
            <ac:spMk id="4" creationId="{91851B04-C687-C8D6-51ED-767BD1E53F75}"/>
          </ac:spMkLst>
        </pc:spChg>
      </pc:sldChg>
      <pc:sldChg chg="addSp delSp modSp mod">
        <pc:chgData name="office365" userId="5fcdbc0c-b1d0-4b52-bc28-28c25c9fccde" providerId="ADAL" clId="{839C158B-1674-498C-8D10-D29DEC7F3344}" dt="2026-07-15T18:47:19.446" v="17" actId="27636"/>
        <pc:sldMkLst>
          <pc:docMk/>
          <pc:sldMk cId="3986096834" sldId="381"/>
        </pc:sldMkLst>
        <pc:spChg chg="mod">
          <ac:chgData name="office365" userId="5fcdbc0c-b1d0-4b52-bc28-28c25c9fccde" providerId="ADAL" clId="{839C158B-1674-498C-8D10-D29DEC7F3344}" dt="2026-07-15T18:47:19.446" v="17" actId="27636"/>
          <ac:spMkLst>
            <pc:docMk/>
            <pc:sldMk cId="3986096834" sldId="381"/>
            <ac:spMk id="2" creationId="{52FE5E47-93A8-59F4-5E0A-A1D9D7CC6A56}"/>
          </ac:spMkLst>
        </pc:spChg>
        <pc:picChg chg="del">
          <ac:chgData name="office365" userId="5fcdbc0c-b1d0-4b52-bc28-28c25c9fccde" providerId="ADAL" clId="{839C158B-1674-498C-8D10-D29DEC7F3344}" dt="2026-07-15T18:46:58.529" v="0" actId="478"/>
          <ac:picMkLst>
            <pc:docMk/>
            <pc:sldMk cId="3986096834" sldId="381"/>
            <ac:picMk id="6" creationId="{AF06C5EB-616A-8B37-C1E8-57CC8219DCAF}"/>
          </ac:picMkLst>
        </pc:picChg>
        <pc:picChg chg="add mod">
          <ac:chgData name="office365" userId="5fcdbc0c-b1d0-4b52-bc28-28c25c9fccde" providerId="ADAL" clId="{839C158B-1674-498C-8D10-D29DEC7F3344}" dt="2026-07-15T18:47:08.163" v="4" actId="27614"/>
          <ac:picMkLst>
            <pc:docMk/>
            <pc:sldMk cId="3986096834" sldId="381"/>
            <ac:picMk id="7" creationId="{80121BE8-E293-D133-FF59-FC2B63C93FF8}"/>
          </ac:picMkLst>
        </pc:picChg>
      </pc:sldChg>
      <pc:sldChg chg="modSp mod">
        <pc:chgData name="office365" userId="5fcdbc0c-b1d0-4b52-bc28-28c25c9fccde" providerId="ADAL" clId="{839C158B-1674-498C-8D10-D29DEC7F3344}" dt="2026-07-15T18:47:19.432" v="15" actId="27636"/>
        <pc:sldMkLst>
          <pc:docMk/>
          <pc:sldMk cId="2864386417" sldId="382"/>
        </pc:sldMkLst>
        <pc:spChg chg="mod">
          <ac:chgData name="office365" userId="5fcdbc0c-b1d0-4b52-bc28-28c25c9fccde" providerId="ADAL" clId="{839C158B-1674-498C-8D10-D29DEC7F3344}" dt="2026-07-15T18:47:19.432" v="14" actId="27636"/>
          <ac:spMkLst>
            <pc:docMk/>
            <pc:sldMk cId="2864386417" sldId="382"/>
            <ac:spMk id="2" creationId="{30820946-D12C-8FD5-67D1-BF294A95E03A}"/>
          </ac:spMkLst>
        </pc:spChg>
        <pc:spChg chg="mod">
          <ac:chgData name="office365" userId="5fcdbc0c-b1d0-4b52-bc28-28c25c9fccde" providerId="ADAL" clId="{839C158B-1674-498C-8D10-D29DEC7F3344}" dt="2026-07-15T18:47:19.432" v="15" actId="27636"/>
          <ac:spMkLst>
            <pc:docMk/>
            <pc:sldMk cId="2864386417" sldId="382"/>
            <ac:spMk id="3" creationId="{6971D71C-816A-9CEB-3679-685E0FDCD172}"/>
          </ac:spMkLst>
        </pc:spChg>
      </pc:sldChg>
      <pc:sldChg chg="modSp mod">
        <pc:chgData name="office365" userId="5fcdbc0c-b1d0-4b52-bc28-28c25c9fccde" providerId="ADAL" clId="{839C158B-1674-498C-8D10-D29DEC7F3344}" dt="2026-07-15T18:47:19.412" v="5" actId="27636"/>
        <pc:sldMkLst>
          <pc:docMk/>
          <pc:sldMk cId="1543296538" sldId="387"/>
        </pc:sldMkLst>
        <pc:spChg chg="mod">
          <ac:chgData name="office365" userId="5fcdbc0c-b1d0-4b52-bc28-28c25c9fccde" providerId="ADAL" clId="{839C158B-1674-498C-8D10-D29DEC7F3344}" dt="2026-07-15T18:47:19.412" v="5" actId="27636"/>
          <ac:spMkLst>
            <pc:docMk/>
            <pc:sldMk cId="1543296538" sldId="387"/>
            <ac:spMk id="4" creationId="{162EC640-D2CA-2F2D-D593-42551C1A3E91}"/>
          </ac:spMkLst>
        </pc:spChg>
      </pc:sldChg>
      <pc:sldChg chg="modSp mod">
        <pc:chgData name="office365" userId="5fcdbc0c-b1d0-4b52-bc28-28c25c9fccde" providerId="ADAL" clId="{839C158B-1674-498C-8D10-D29DEC7F3344}" dt="2026-07-15T18:47:19.412" v="7" actId="27636"/>
        <pc:sldMkLst>
          <pc:docMk/>
          <pc:sldMk cId="1961898442" sldId="388"/>
        </pc:sldMkLst>
        <pc:spChg chg="mod">
          <ac:chgData name="office365" userId="5fcdbc0c-b1d0-4b52-bc28-28c25c9fccde" providerId="ADAL" clId="{839C158B-1674-498C-8D10-D29DEC7F3344}" dt="2026-07-15T18:47:19.412" v="6" actId="27636"/>
          <ac:spMkLst>
            <pc:docMk/>
            <pc:sldMk cId="1961898442" sldId="388"/>
            <ac:spMk id="3" creationId="{CACA6C8B-99A8-8453-1E98-E1257402A81C}"/>
          </ac:spMkLst>
        </pc:spChg>
        <pc:spChg chg="mod">
          <ac:chgData name="office365" userId="5fcdbc0c-b1d0-4b52-bc28-28c25c9fccde" providerId="ADAL" clId="{839C158B-1674-498C-8D10-D29DEC7F3344}" dt="2026-07-15T18:47:19.412" v="7" actId="27636"/>
          <ac:spMkLst>
            <pc:docMk/>
            <pc:sldMk cId="1961898442" sldId="388"/>
            <ac:spMk id="4" creationId="{DDC1FD20-BFBF-8438-9E3A-29C7311BC8ED}"/>
          </ac:spMkLst>
        </pc:spChg>
      </pc:sldChg>
      <pc:sldChg chg="modSp mod">
        <pc:chgData name="office365" userId="5fcdbc0c-b1d0-4b52-bc28-28c25c9fccde" providerId="ADAL" clId="{839C158B-1674-498C-8D10-D29DEC7F3344}" dt="2026-07-15T18:47:19.428" v="8" actId="27636"/>
        <pc:sldMkLst>
          <pc:docMk/>
          <pc:sldMk cId="1050749628" sldId="389"/>
        </pc:sldMkLst>
        <pc:spChg chg="mod">
          <ac:chgData name="office365" userId="5fcdbc0c-b1d0-4b52-bc28-28c25c9fccde" providerId="ADAL" clId="{839C158B-1674-498C-8D10-D29DEC7F3344}" dt="2026-07-15T18:47:19.428" v="8" actId="27636"/>
          <ac:spMkLst>
            <pc:docMk/>
            <pc:sldMk cId="1050749628" sldId="389"/>
            <ac:spMk id="4" creationId="{0C6A195F-C309-C21F-F15D-E68D4A2B9B73}"/>
          </ac:spMkLst>
        </pc:spChg>
      </pc:sldChg>
      <pc:sldChg chg="modSp mod">
        <pc:chgData name="office365" userId="5fcdbc0c-b1d0-4b52-bc28-28c25c9fccde" providerId="ADAL" clId="{839C158B-1674-498C-8D10-D29DEC7F3344}" dt="2026-07-15T18:47:19.432" v="11" actId="27636"/>
        <pc:sldMkLst>
          <pc:docMk/>
          <pc:sldMk cId="3957472376" sldId="390"/>
        </pc:sldMkLst>
        <pc:spChg chg="mod">
          <ac:chgData name="office365" userId="5fcdbc0c-b1d0-4b52-bc28-28c25c9fccde" providerId="ADAL" clId="{839C158B-1674-498C-8D10-D29DEC7F3344}" dt="2026-07-15T18:47:19.432" v="11" actId="27636"/>
          <ac:spMkLst>
            <pc:docMk/>
            <pc:sldMk cId="3957472376" sldId="390"/>
            <ac:spMk id="4" creationId="{F3824980-7F98-5347-A337-03504EB238B9}"/>
          </ac:spMkLst>
        </pc:spChg>
      </pc:sldChg>
      <pc:sldChg chg="modSp mod">
        <pc:chgData name="office365" userId="5fcdbc0c-b1d0-4b52-bc28-28c25c9fccde" providerId="ADAL" clId="{839C158B-1674-498C-8D10-D29DEC7F3344}" dt="2026-07-15T18:47:19.428" v="9" actId="27636"/>
        <pc:sldMkLst>
          <pc:docMk/>
          <pc:sldMk cId="3082721658" sldId="392"/>
        </pc:sldMkLst>
        <pc:spChg chg="mod">
          <ac:chgData name="office365" userId="5fcdbc0c-b1d0-4b52-bc28-28c25c9fccde" providerId="ADAL" clId="{839C158B-1674-498C-8D10-D29DEC7F3344}" dt="2026-07-15T18:47:19.428" v="9" actId="27636"/>
          <ac:spMkLst>
            <pc:docMk/>
            <pc:sldMk cId="3082721658" sldId="392"/>
            <ac:spMk id="4" creationId="{FC7FDA7D-8917-98E1-00BD-C2996C4DCF6F}"/>
          </ac:spMkLst>
        </pc:spChg>
      </pc:sldChg>
      <pc:sldChg chg="modSp mod">
        <pc:chgData name="office365" userId="5fcdbc0c-b1d0-4b52-bc28-28c25c9fccde" providerId="ADAL" clId="{839C158B-1674-498C-8D10-D29DEC7F3344}" dt="2026-07-15T18:47:19.432" v="10" actId="27636"/>
        <pc:sldMkLst>
          <pc:docMk/>
          <pc:sldMk cId="2901485254" sldId="393"/>
        </pc:sldMkLst>
        <pc:spChg chg="mod">
          <ac:chgData name="office365" userId="5fcdbc0c-b1d0-4b52-bc28-28c25c9fccde" providerId="ADAL" clId="{839C158B-1674-498C-8D10-D29DEC7F3344}" dt="2026-07-15T18:47:19.432" v="10" actId="27636"/>
          <ac:spMkLst>
            <pc:docMk/>
            <pc:sldMk cId="2901485254" sldId="393"/>
            <ac:spMk id="2" creationId="{41A2E8A9-21C6-36AF-2C31-C14D4A16C25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GgTcr6aBFU&amp;list=PLneifN52CCdu_uMCA-R6zHD_1YYxVS0Oe&amp;index=13" TargetMode="Externa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youtube.com/watch?v=SqSUJ0UYWMQ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Ingénierie du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67347" y="3907639"/>
            <a:ext cx="9675241" cy="867561"/>
          </a:xfrm>
        </p:spPr>
        <p:txBody>
          <a:bodyPr>
            <a:normAutofit/>
          </a:bodyPr>
          <a:lstStyle/>
          <a:p>
            <a:r>
              <a:rPr lang="en-US" dirty="0"/>
              <a:t>Cours 2.3 : Théories des files d’attente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6AEFAD-9D3F-3AEE-FFB7-22BF50929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048" y="256152"/>
            <a:ext cx="7529000" cy="53277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15BDC3-C86C-E7DD-E8D9-CE151823DA02}"/>
              </a:ext>
            </a:extLst>
          </p:cNvPr>
          <p:cNvSpPr txBox="1"/>
          <p:nvPr/>
        </p:nvSpPr>
        <p:spPr>
          <a:xfrm>
            <a:off x="2450592" y="5583936"/>
            <a:ext cx="5531964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Queuing diagram for an incident situation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6CA294-1F40-1526-AFE2-717F419B0DE9}"/>
              </a:ext>
            </a:extLst>
          </p:cNvPr>
          <p:cNvSpPr txBox="1"/>
          <p:nvPr/>
        </p:nvSpPr>
        <p:spPr>
          <a:xfrm>
            <a:off x="2090928" y="6056610"/>
            <a:ext cx="6453690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Garber, N. J., &amp; Hoel, L. A. (2009). Traffic and Route Engineering (4th ed., pp. 251) </a:t>
            </a:r>
          </a:p>
        </p:txBody>
      </p:sp>
    </p:spTree>
    <p:extLst>
      <p:ext uri="{BB962C8B-B14F-4D97-AF65-F5344CB8AC3E}">
        <p14:creationId xmlns:p14="http://schemas.microsoft.com/office/powerpoint/2010/main" val="97987331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B7A83-8053-ECEA-038A-F484C0BF0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 (continued..)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F5FB87-7C77-FD16-3E2F-20D644314E1E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dirty="0"/>
              <a:t>The maximum longueur de file is the excess demande rate multiplied by the duration of the incident:</a:t>
            </a:r>
          </a:p>
          <a:p>
            <a:pPr marL="1523981" lvl="5" indent="0">
              <a:spcBef>
                <a:spcPts val="1200"/>
              </a:spcBef>
              <a:buNone/>
              <a:tabLst>
                <a:tab pos="1597025" algn="l"/>
              </a:tabLst>
            </a:pPr>
            <a:r>
              <a:rPr lang="en-US" sz="1600" dirty="0"/>
              <a:t>q max = (demande débit – reduced capacité)* temps of incident</a:t>
            </a:r>
          </a:p>
          <a:p>
            <a:pPr marL="1523981" lvl="5" indent="0">
              <a:spcBef>
                <a:spcPts val="1200"/>
              </a:spcBef>
              <a:buNone/>
              <a:tabLst>
                <a:tab pos="1597025" algn="l"/>
              </a:tabLst>
            </a:pPr>
            <a:r>
              <a:rPr lang="en-US" sz="1600" dirty="0"/>
              <a:t>           = (5000véh/h – 2 voie * 2000 véh/h/ln)* 1.5 hr</a:t>
            </a:r>
          </a:p>
          <a:p>
            <a:pPr marL="1523981" lvl="5" indent="0">
              <a:spcBef>
                <a:spcPts val="1200"/>
              </a:spcBef>
              <a:buNone/>
              <a:tabLst>
                <a:tab pos="1597025" algn="l"/>
              </a:tabLst>
            </a:pPr>
            <a:r>
              <a:rPr lang="en-US" sz="1600" dirty="0"/>
              <a:t>            = 1500 véhicules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/>
              <a:t>The temps duration of the file is the longueur de file divided by the excess capacité (capacité minus demande rate)</a:t>
            </a:r>
          </a:p>
          <a:p>
            <a:pPr marL="1523981" lvl="5" indent="0">
              <a:spcBef>
                <a:spcPts val="1200"/>
              </a:spcBef>
              <a:buNone/>
              <a:tabLst>
                <a:tab pos="1597025" algn="l"/>
              </a:tabLst>
            </a:pPr>
            <a:r>
              <a:rPr lang="en-US" sz="1600" dirty="0"/>
              <a:t>t q = (demande débit – reduced capacité)* temps of incident</a:t>
            </a:r>
          </a:p>
          <a:p>
            <a:pPr marL="1523981" lvl="5" indent="0">
              <a:spcBef>
                <a:spcPts val="0"/>
              </a:spcBef>
              <a:buNone/>
              <a:tabLst>
                <a:tab pos="1597025" algn="l"/>
              </a:tabLst>
            </a:pPr>
            <a:r>
              <a:rPr lang="en-US" sz="1600" dirty="0"/>
              <a:t>                              (capacité – demande débit)</a:t>
            </a:r>
          </a:p>
          <a:p>
            <a:pPr marL="1523981" lvl="5" indent="0">
              <a:spcBef>
                <a:spcPts val="1200"/>
              </a:spcBef>
              <a:buNone/>
              <a:tabLst>
                <a:tab pos="1597025" algn="l"/>
              </a:tabLst>
            </a:pPr>
            <a:r>
              <a:rPr lang="en-US" sz="1600" dirty="0"/>
              <a:t>           = (5000véh/h – 2 voie * 2000 véh/h/ln)* 1.5 hr</a:t>
            </a:r>
            <a:endParaRPr lang="en-US" sz="1600" u="sng" dirty="0"/>
          </a:p>
          <a:p>
            <a:pPr marL="1523981" lvl="5" indent="0">
              <a:spcBef>
                <a:spcPts val="0"/>
              </a:spcBef>
              <a:buNone/>
              <a:tabLst>
                <a:tab pos="1597025" algn="l"/>
              </a:tabLst>
            </a:pPr>
            <a:r>
              <a:rPr lang="en-US" sz="1600" dirty="0"/>
              <a:t>                    (3 voie* 2000 véh/h/ln - 5000 véh/h)</a:t>
            </a:r>
          </a:p>
          <a:p>
            <a:pPr marL="1523981" lvl="5" indent="0">
              <a:spcBef>
                <a:spcPts val="1200"/>
              </a:spcBef>
              <a:buNone/>
              <a:tabLst>
                <a:tab pos="1597025" algn="l"/>
              </a:tabLst>
            </a:pPr>
            <a:r>
              <a:rPr lang="en-US" sz="1600" dirty="0"/>
              <a:t>           = 1500 veh</a:t>
            </a:r>
            <a:endParaRPr lang="en-US" sz="1600" u="sng" dirty="0"/>
          </a:p>
          <a:p>
            <a:pPr marL="1523981" lvl="5" indent="0">
              <a:spcBef>
                <a:spcPts val="0"/>
              </a:spcBef>
              <a:buNone/>
              <a:tabLst>
                <a:tab pos="1597025" algn="l"/>
              </a:tabLst>
            </a:pPr>
            <a:r>
              <a:rPr lang="en-US" sz="1600" dirty="0"/>
              <a:t>               1000 véh/h</a:t>
            </a:r>
          </a:p>
          <a:p>
            <a:pPr marL="1523981" lvl="5" indent="0">
              <a:spcBef>
                <a:spcPts val="0"/>
              </a:spcBef>
              <a:buNone/>
              <a:tabLst>
                <a:tab pos="1597025" algn="l"/>
              </a:tabLst>
            </a:pPr>
            <a:endParaRPr lang="en-US" sz="1600" dirty="0"/>
          </a:p>
          <a:p>
            <a:pPr marL="1523981" lvl="5" indent="0">
              <a:spcBef>
                <a:spcPts val="0"/>
              </a:spcBef>
              <a:buNone/>
              <a:tabLst>
                <a:tab pos="1597025" algn="l"/>
              </a:tabLst>
            </a:pPr>
            <a:r>
              <a:rPr lang="en-US" sz="1600" dirty="0"/>
              <a:t>            = 1.5 hours 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7860208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B5CF17-8D52-5C1A-4CAE-4545ABFC8D1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87321" y="1615442"/>
            <a:ext cx="8807980" cy="5059521"/>
          </a:xfrm>
        </p:spPr>
        <p:txBody>
          <a:bodyPr>
            <a:normAutofit/>
          </a:bodyPr>
          <a:lstStyle/>
          <a:p>
            <a:r>
              <a:rPr lang="en-US" sz="2000" dirty="0"/>
              <a:t>stochastique file analyse is a method utilisé to évaluer traffic scenarios where arrival rates and service times are random rather than deterministic.</a:t>
            </a:r>
          </a:p>
          <a:p>
            <a:r>
              <a:rPr lang="en-US" sz="2000" dirty="0"/>
              <a:t>This approach is most applicable to light-to-medium traffic conditions, where arrivals follow probabiliste patterns (often modeled by a Poisson distribution).</a:t>
            </a:r>
          </a:p>
          <a:p>
            <a:r>
              <a:rPr lang="en-US" sz="2000" dirty="0"/>
              <a:t>However, deterministic patterns seen in high-volume congestion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62EC640-D2CA-2F2D-D593-42551C1A3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443468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Queuing Théories stochastique Queueing Analyse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 descr="Isometric Queue Set vector">
            <a:extLst>
              <a:ext uri="{FF2B5EF4-FFF2-40B4-BE49-F238E27FC236}">
                <a16:creationId xmlns:a16="http://schemas.microsoft.com/office/drawing/2014/main" id="{1F1C4A29-8AE8-A76F-1B9B-B2ABA0EE7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170" y="4208820"/>
            <a:ext cx="6953715" cy="2466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29653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CA6C8B-99A8-8453-1E98-E1257402A81C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Requirements for proper file specification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b="1" dirty="0"/>
              <a:t>distribution des arrivées: How véhicules arrive (e.g., Uniform, Poisson, etc.)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b="1" dirty="0"/>
              <a:t>méthode de service: The order in which véhicules are served (typically First-Come–First-Served, priority, or random)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b="1" dirty="0"/>
              <a:t>longueur de file Caractéristiques: Whether the file is finite (limité waiting space) or infinite (unrestricted space).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b="1" dirty="0"/>
              <a:t>distribution du service: The temps pattern for servicing véhicules (e.g., negative exponential distributions)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b="1" dirty="0"/>
              <a:t>configuration des files: The number of waiting lines (single or multiple)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b="1" dirty="0"/>
              <a:t>Oversaturated (q &gt; Q) and sous-saturé (q&lt; Q) files: </a:t>
            </a:r>
            <a:endParaRPr lang="en-US" sz="12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DC1FD20-BFBF-8438-9E3A-29C7311BC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443468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Queuing Théories stochastique Queueing Analyse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89844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8224A-1A8A-C476-11D9-48156A57F1C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417322"/>
            <a:ext cx="925702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5EA4"/>
                </a:solidFill>
              </a:rPr>
              <a:t>Scenario-1: canal unique, sous-saturé, files infinies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Assume an taux d’arrivée of q véh/h and a taux de service of Q véh/h, where Q &gt; q, and both rates of arrival and service are random, the following relation can be established: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C6A195F-C309-C21F-F15D-E68D4A2B9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443468" cy="717551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Queuing Théories stochastique Queueing Analyse 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54CAC8-E68E-BA9C-6987-2BE1510B7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720" y="2932082"/>
            <a:ext cx="5569122" cy="370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4962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73231-8294-283D-8AB0-1761B6864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F373CC-777E-C6D1-F1CE-2AE16555933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25172" y="1556492"/>
            <a:ext cx="925702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5EA4"/>
                </a:solidFill>
              </a:rPr>
              <a:t>Scenario-1: canal unique, sous-saturé, files infinies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Probability of “n” véhicules in the system, P(n)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Expected number of véhicules in the system, E(n)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Expected number of véhicules waiting for service (mean longueur de file), E(m)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temps d’attente moyen in file, E(w)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C7FDA7D-8917-98E1-00BD-C2996C4DC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443468" cy="717551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Queuing Théories stochastique Queueing Analyse 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E53977-AC09-F563-A02A-2B753C534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1694" y="2027792"/>
            <a:ext cx="2699523" cy="6591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52B46F-7388-0F34-DEDC-A9DD5D199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2677" y="2787479"/>
            <a:ext cx="1977556" cy="6591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0E5870-0143-F587-ABD5-28BD401EA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4118" y="4086252"/>
            <a:ext cx="2028022" cy="7754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9911E2-F4E5-866C-7896-ACE5A2B06D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0453" y="4962387"/>
            <a:ext cx="1961002" cy="67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72165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2E8A9-21C6-36AF-2C31-C14D4A16C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976808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Example: Application of the canal unique, sous-saturé, Infinite File Théorie to a Tollbooth Exploitation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002076-A6FF-65AF-0909-C0CB0EED3D8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7667" y="1548288"/>
            <a:ext cx="8976808" cy="47699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On a given day, 425 Veh/hr. arrive at a toll booth with a canal unique service at a rate of 625 Veh/hr. Déterminer (a) the percentage of temps the operator of the tool booth will be free, (b) the moyen number of véhicules in the system, and (c ) the temps d’attente moyen in the file (Assume Poisson arrival and negative binomial service temps). </a:t>
            </a:r>
          </a:p>
          <a:p>
            <a:pPr marL="0" indent="0">
              <a:buNone/>
            </a:pPr>
            <a:r>
              <a:rPr lang="en-US" sz="2000" dirty="0"/>
              <a:t>Solution : </a:t>
            </a:r>
          </a:p>
          <a:p>
            <a:pPr marL="457200" indent="-457200">
              <a:buAutoNum type="alphaLcParenR"/>
            </a:pPr>
            <a:r>
              <a:rPr lang="en-US" sz="2000" dirty="0"/>
              <a:t>q=425, and Q=625, hence the condition Q &gt;q is satisfied, and the débit is sous-saturé. For the operator to be free, the number of véhicules in the system must be zero. Hence, P(0) is </a:t>
            </a:r>
          </a:p>
          <a:p>
            <a:pPr marL="914388" lvl="3" indent="0">
              <a:spcBef>
                <a:spcPts val="600"/>
              </a:spcBef>
              <a:buNone/>
              <a:tabLst>
                <a:tab pos="3489325" algn="l"/>
              </a:tabLst>
            </a:pPr>
            <a:r>
              <a:rPr lang="en-US" sz="1600" b="1" dirty="0"/>
              <a:t>P(0) = 1-q/Q = 1 – (425/625) = 1- 0.68 = 0.32 </a:t>
            </a:r>
          </a:p>
          <a:p>
            <a:pPr marL="914388" lvl="3" indent="0">
              <a:spcBef>
                <a:spcPts val="600"/>
              </a:spcBef>
              <a:buNone/>
              <a:tabLst>
                <a:tab pos="3489325" algn="l"/>
              </a:tabLst>
            </a:pPr>
            <a:r>
              <a:rPr lang="en-US" sz="1600" b="1" dirty="0"/>
              <a:t>Hence, the operator is free for 32% of the temps.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C8903D-0CF9-51AF-CB12-BED522AB03B5}"/>
              </a:ext>
            </a:extLst>
          </p:cNvPr>
          <p:cNvSpPr txBox="1"/>
          <p:nvPr/>
        </p:nvSpPr>
        <p:spPr>
          <a:xfrm>
            <a:off x="9875520" y="5988563"/>
            <a:ext cx="2316480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lang="en-US" sz="1000" dirty="0"/>
              <a:t>Adapted from: Garber, N. J., &amp; Hoel, L. A. (2009. Traffic and Route Engineering (4th ed., pp. 256). </a:t>
            </a:r>
            <a:endParaRPr lang="en-US" sz="800" dirty="0"/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90148525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C4077C-FAB9-2298-29CD-5F9ABB92C613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b) The moyen number of véhicules in the system will be </a:t>
            </a:r>
          </a:p>
          <a:p>
            <a:pPr marL="609593" lvl="2" indent="0">
              <a:buNone/>
            </a:pPr>
            <a:r>
              <a:rPr lang="en-US" sz="1600" b="1" dirty="0"/>
              <a:t>E(n) = q = 425 = 2 véhicules  </a:t>
            </a:r>
          </a:p>
          <a:p>
            <a:pPr marL="609593" lvl="2" indent="0">
              <a:spcBef>
                <a:spcPts val="0"/>
              </a:spcBef>
              <a:buNone/>
            </a:pPr>
            <a:r>
              <a:rPr lang="en-US" sz="1600" b="1" dirty="0"/>
              <a:t>           (Q-q) (625-425)</a:t>
            </a:r>
          </a:p>
          <a:p>
            <a:pPr marL="609593" lvl="2" indent="0">
              <a:spcBef>
                <a:spcPts val="0"/>
              </a:spcBef>
              <a:buNone/>
            </a:pPr>
            <a:endParaRPr lang="en-US" sz="1600" b="1" dirty="0"/>
          </a:p>
          <a:p>
            <a:pPr marL="609593" lvl="2" indent="0">
              <a:spcBef>
                <a:spcPts val="0"/>
              </a:spcBef>
              <a:buNone/>
            </a:pPr>
            <a:endParaRPr lang="en-US" sz="1600" b="1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b) The temps d’attente moyen in the file will be </a:t>
            </a:r>
          </a:p>
          <a:p>
            <a:pPr marL="609593" lvl="2" indent="0">
              <a:buNone/>
            </a:pPr>
            <a:r>
              <a:rPr lang="en-US" sz="1600" b="1" dirty="0"/>
              <a:t>E(w) = q = 425 = 12 seconds  </a:t>
            </a:r>
          </a:p>
          <a:p>
            <a:pPr marL="609593" lvl="2" indent="0">
              <a:spcBef>
                <a:spcPts val="0"/>
              </a:spcBef>
              <a:buNone/>
            </a:pPr>
            <a:r>
              <a:rPr lang="en-US" sz="1600" b="1" dirty="0"/>
              <a:t>          Q(Q-q) 625(625-425)</a:t>
            </a:r>
          </a:p>
          <a:p>
            <a:pPr marL="609593" lvl="2" indent="0">
              <a:spcBef>
                <a:spcPts val="0"/>
              </a:spcBef>
              <a:buNone/>
            </a:pPr>
            <a:endParaRPr lang="en-US" sz="1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332BA5-DA94-B4C3-5E79-40628BA0D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128" y="4277969"/>
            <a:ext cx="5029213" cy="238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5834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51E90-8EE7-C7F1-BC07-5ED992B6B23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71575" y="1595202"/>
            <a:ext cx="4806266" cy="442459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As intensité du trafic (q/Q) increases, the expected number of véhicules in the system increases exponentially,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As the intensity tends to approach 1, the expected number of véhicules tends to infinity, and the rupture of the system.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As a rule of thumb, it is useful to keep the ratio below 0.85 and certainly below 0.9. 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3824980-7F98-5347-A337-03504EB23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443468" cy="717551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Queuing Théories stochastique Queueing Analyse 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AEB16F-7354-AEC9-9C9C-C28E696CA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257302"/>
            <a:ext cx="5643877" cy="458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7237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CD05-E6F2-097F-F0D5-C45067478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Questions de 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B55228-FA7B-7947-43C7-C85E901A02D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How does the "two-capacité" phenomenon challenge the exactitude of standard deterministic queueing modèles during facility breakdowns, and what are the practical implications for predicting dégagement times?</a:t>
            </a:r>
          </a:p>
          <a:p>
            <a:r>
              <a:rPr lang="en-US" sz="2400" dirty="0"/>
              <a:t> Traffic engineers often appliquer a rule of thumb to keep the q/Q ratio below 0.85 or 0.90. Why is "wasted" capacité considered a necessary requirement for a high niveau de service, and how does this contradict the goal of maximizing resource utilization?</a:t>
            </a:r>
          </a:p>
        </p:txBody>
      </p:sp>
    </p:spTree>
    <p:extLst>
      <p:ext uri="{BB962C8B-B14F-4D97-AF65-F5344CB8AC3E}">
        <p14:creationId xmlns:p14="http://schemas.microsoft.com/office/powerpoint/2010/main" val="270919822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Objectifs d’apprentissage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656" dirty="0"/>
              <a:t>Discuter the fundamentals of théorie des files d’attente</a:t>
            </a:r>
          </a:p>
          <a:p>
            <a:r>
              <a:rPr lang="en-US" sz="1800" dirty="0"/>
              <a:t>Comprendre deterministic and stochastique file analyse </a:t>
            </a:r>
          </a:p>
          <a:p>
            <a:r>
              <a:rPr lang="en-US" sz="1800" dirty="0"/>
              <a:t>Définir the paramètres required to fully specify a file </a:t>
            </a:r>
          </a:p>
          <a:p>
            <a:r>
              <a:rPr lang="en-US" sz="1800" dirty="0"/>
              <a:t>Analyser the performance of systèmes in file </a:t>
            </a:r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3E325-E42B-3D97-8B52-CA73A7A88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Ressources complémentaires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057EC1-05BA-3505-A2ED-29BA2C3366D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>
                <a:hlinkClick r:id="rId2"/>
              </a:rPr>
              <a:t>https://www.youtube.com/watch?v=d6WC3TPMDuA&amp;list=PLneifN52CCdu_uMCA-R6zHD_1YYxVS0Oe&amp;index=12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hlinkClick r:id="rId2"/>
              </a:rPr>
              <a:t>https://www.youtube.com/watch?v=EGgTcr6aBFU&amp;list=PLneifN52CCdu_uMCA-R6zHD_1YYxVS0Oe&amp;index=13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Garber, N. J., &amp; Hoel, L. A. (2009). Chapter 6: Fondamental Principles of flux de trafic. In Traffic and Route Engineering (4th ed., pp. 253–305).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3911332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 du cours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Principes de base de la théorie des files d’attente </a:t>
            </a:r>
          </a:p>
          <a:p>
            <a:pPr>
              <a:defRPr sz="1800"/>
            </a:pPr>
            <a:r>
              <a:rPr lang="en-US" dirty="0">
                <a:solidFill>
                  <a:srgbClr val="002060"/>
                </a:solidFill>
              </a:rPr>
              <a:t>Queueing théories: Deterministic analyse </a:t>
            </a:r>
            <a:endParaRPr lang="en-US" dirty="0"/>
          </a:p>
          <a:p>
            <a:pPr>
              <a:defRPr sz="1800"/>
            </a:pPr>
            <a:r>
              <a:rPr lang="en-US" dirty="0">
                <a:solidFill>
                  <a:srgbClr val="002060"/>
                </a:solidFill>
              </a:rPr>
              <a:t>Queueing théories: stochastique analyse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CD3B0B-E23A-F121-59BF-F8712E762D2E}"/>
              </a:ext>
            </a:extLst>
          </p:cNvPr>
          <p:cNvSpPr txBox="1"/>
          <p:nvPr/>
        </p:nvSpPr>
        <p:spPr>
          <a:xfrm>
            <a:off x="654300" y="4662280"/>
            <a:ext cx="8718300" cy="16671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4500"/>
              </a:spcBef>
            </a:pPr>
            <a:r>
              <a:rPr lang="en-US" sz="1288" dirty="0"/>
              <a:t>Référence principale : </a:t>
            </a:r>
          </a:p>
          <a:p>
            <a:r>
              <a:rPr lang="en-US" sz="1600" dirty="0"/>
              <a:t>Garber, N. J., &amp; Hoel, L. A. (2009). Chapter 6: Fondamental Principles of flux de trafic. In Traffic and Route Engineering (4th ed., pp. 253–305).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0946-D12C-8FD5-67D1-BF294A95E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6066540" cy="402278"/>
          </a:xfrm>
        </p:spPr>
        <p:txBody>
          <a:bodyPr>
            <a:normAutofit fontScale="90000"/>
          </a:bodyPr>
          <a:lstStyle/>
          <a:p>
            <a:r>
              <a:rPr lang="en-US" dirty="0"/>
              <a:t>Principes de base de la théorie des files d’attente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1D71C-816A-9CEB-3679-685E0FDCD1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387" y="2508187"/>
            <a:ext cx="7813133" cy="114058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Regarder the following vidéo and résumer the clé principles of théorie des files d’attente. 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https://www.youtube.com/watch?v=SqSUJ0UYWMQ</a:t>
            </a:r>
            <a:endParaRPr lang="en-US" dirty="0"/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268" name="Picture 4" descr="Isometric Queue Set vector">
            <a:extLst>
              <a:ext uri="{FF2B5EF4-FFF2-40B4-BE49-F238E27FC236}">
                <a16:creationId xmlns:a16="http://schemas.microsoft.com/office/drawing/2014/main" id="{3BC3018C-629D-221E-1F6A-4D60C5373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526278"/>
            <a:ext cx="5775250" cy="204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3864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0437A86-36B9-9CDA-9BFC-43238C3725C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35982" y="1178560"/>
            <a:ext cx="7405810" cy="472161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defRPr sz="1800"/>
            </a:pPr>
            <a:r>
              <a:rPr lang="en-US" sz="2200" dirty="0"/>
              <a:t>théorie des files d’attente in ingénierie du trafic involves mathematical modeling to décrire the processes by which traffic les files se forment and dissipate. </a:t>
            </a:r>
          </a:p>
          <a:p>
            <a:pPr>
              <a:spcBef>
                <a:spcPts val="600"/>
              </a:spcBef>
              <a:defRPr sz="1800"/>
            </a:pPr>
            <a:endParaRPr lang="en-US" sz="2200" dirty="0"/>
          </a:p>
          <a:p>
            <a:pPr>
              <a:spcBef>
                <a:spcPts val="600"/>
              </a:spcBef>
              <a:defRPr sz="1800"/>
            </a:pPr>
            <a:r>
              <a:rPr lang="en-US" sz="2200" dirty="0"/>
              <a:t>On uninterrupted débit, les files se forment behind breakdown points at which arriving demande débit exceeds capacité, </a:t>
            </a:r>
          </a:p>
          <a:p>
            <a:pPr>
              <a:spcBef>
                <a:spcPts val="600"/>
              </a:spcBef>
              <a:defRPr sz="1800"/>
            </a:pPr>
            <a:endParaRPr lang="en-US" sz="2200" dirty="0"/>
          </a:p>
          <a:p>
            <a:pPr>
              <a:spcBef>
                <a:spcPts val="600"/>
              </a:spcBef>
              <a:defRPr sz="1800"/>
            </a:pPr>
            <a:r>
              <a:rPr lang="en-US" sz="2200" dirty="0"/>
              <a:t>On infrastructures à écoulement interrompu, queueing forms at every intersection à feux.  </a:t>
            </a:r>
          </a:p>
          <a:p>
            <a:pPr>
              <a:spcBef>
                <a:spcPts val="600"/>
              </a:spcBef>
              <a:defRPr sz="1800"/>
            </a:pPr>
            <a:endParaRPr lang="en-US" sz="2200" dirty="0"/>
          </a:p>
          <a:p>
            <a:pPr lvl="1">
              <a:spcBef>
                <a:spcPts val="600"/>
              </a:spcBef>
              <a:defRPr sz="1800"/>
            </a:pPr>
            <a:endParaRPr lang="en-US" sz="20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lvl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1439EE4-4A17-8D57-C71F-21AC01E13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9" y="461009"/>
            <a:ext cx="8760911" cy="717551"/>
          </a:xfrm>
        </p:spPr>
        <p:txBody>
          <a:bodyPr>
            <a:normAutofit/>
          </a:bodyPr>
          <a:lstStyle/>
          <a:p>
            <a:r>
              <a:rPr lang="en-US" dirty="0"/>
              <a:t>Théories des files d’attente</a:t>
            </a:r>
            <a:endParaRPr lang="pl-PL" dirty="0"/>
          </a:p>
        </p:txBody>
      </p:sp>
      <p:pic>
        <p:nvPicPr>
          <p:cNvPr id="3" name="Picture 2" descr="Aerial view of two rows of cars in parking-lot">
            <a:extLst>
              <a:ext uri="{FF2B5EF4-FFF2-40B4-BE49-F238E27FC236}">
                <a16:creationId xmlns:a16="http://schemas.microsoft.com/office/drawing/2014/main" id="{7DCB083E-A68A-F042-E455-84439189C0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16386" y="1542289"/>
            <a:ext cx="5372875" cy="357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33881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CBFFFD-24E2-B336-7D83-111A9AEE90C3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It is utilisé to analyser the retard, longueur de file, and service efficacité at goulots d’étranglement such as postes de péage, intersections à feux, and zones de travaux.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dirty="0"/>
              <a:t>théorie des files d’attente is generally divided into two analytical approaches: </a:t>
            </a:r>
          </a:p>
          <a:p>
            <a:pPr marL="761997" lvl="1" indent="-457200">
              <a:buSzPct val="89000"/>
              <a:buFont typeface="+mj-lt"/>
              <a:buAutoNum type="arabicPeriod"/>
            </a:pPr>
            <a:r>
              <a:rPr lang="en-US" sz="2000" b="1" dirty="0"/>
              <a:t>Deterministic (for oversaturated conditions) and,</a:t>
            </a:r>
          </a:p>
          <a:p>
            <a:pPr marL="761997" lvl="1" indent="-457200">
              <a:buSzPct val="89000"/>
              <a:buFont typeface="+mj-lt"/>
              <a:buAutoNum type="arabicPeriod"/>
            </a:pPr>
            <a:r>
              <a:rPr lang="en-US" sz="2000" b="1" dirty="0"/>
              <a:t>stochastique (for random arrivals).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851B04-C687-C8D6-51ED-767BD1E53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4889500" cy="717550"/>
          </a:xfrm>
        </p:spPr>
        <p:txBody>
          <a:bodyPr>
            <a:normAutofit fontScale="90000"/>
          </a:bodyPr>
          <a:lstStyle/>
          <a:p>
            <a:r>
              <a:rPr lang="en-US" dirty="0"/>
              <a:t>Théories des files d’attente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396616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E5E47-93A8-59F4-5E0A-A1D9D7CC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443468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Queuing Théories Deterministic Queueing Analyse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136184-7C29-1D0D-4F92-D3472CFFBD0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14169" y="1798479"/>
            <a:ext cx="8807980" cy="4626705"/>
          </a:xfrm>
        </p:spPr>
        <p:txBody>
          <a:bodyPr>
            <a:normAutofit/>
          </a:bodyPr>
          <a:lstStyle/>
          <a:p>
            <a:r>
              <a:rPr lang="en-US" sz="2400" dirty="0"/>
              <a:t>The longueur of the file is the difference between arrivals and departures at a point. </a:t>
            </a:r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DB1A1E-BEF7-9187-E4A0-39D6EADE4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220" y="2615164"/>
            <a:ext cx="2997627" cy="813836"/>
          </a:xfrm>
          <a:prstGeom prst="rect">
            <a:avLst/>
          </a:prstGeom>
        </p:spPr>
      </p:pic>
      <p:pic>
        <p:nvPicPr>
          <p:cNvPr id="7" name="Picture 6" descr="The text describes a set of variables used to calculate the length of a queue (line) of vehicles at the start and end of a period, as well as the number of arrivals and departures during that period.&#10;&#10;AI-generated content may be incorrect.">
            <a:extLst>
              <a:ext uri="{FF2B5EF4-FFF2-40B4-BE49-F238E27FC236}">
                <a16:creationId xmlns:a16="http://schemas.microsoft.com/office/drawing/2014/main" id="{80121BE8-E293-D133-FF59-FC2B63C93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376" y="3507025"/>
            <a:ext cx="7701046" cy="246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09683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80018-995B-FED6-0A43-BE762843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Exemple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44D4C6-DA46-154A-31E8-56D5182367E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0" y="1386842"/>
            <a:ext cx="9161351" cy="5059521"/>
          </a:xfrm>
        </p:spPr>
        <p:txBody>
          <a:bodyPr>
            <a:normAutofit/>
          </a:bodyPr>
          <a:lstStyle/>
          <a:p>
            <a:r>
              <a:rPr lang="en-US" sz="2400" dirty="0"/>
              <a:t>Consider a section of a three-lane route with a capacité of 2000 véh/h/ln. If an incident occurs that results in the closure of one voie for 90 minutes. Assume the demande volume is 5000 véh/h throughout the incident période.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800" dirty="0"/>
              <a:t>Before the incident, the is NO File because the demande volume is less than the capacité.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800" dirty="0"/>
              <a:t>During the incident, the demande volume (arriving véhicules) is higher than the reduced capacité of the route, which results in the formation of a File.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600" dirty="0"/>
              <a:t> Once the incident is removed, the File will take some temps to dissipate, and the normal débit will be restored.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800" dirty="0"/>
              <a:t>The following Figures show the scenario presented above. </a:t>
            </a:r>
          </a:p>
        </p:txBody>
      </p:sp>
    </p:spTree>
    <p:extLst>
      <p:ext uri="{BB962C8B-B14F-4D97-AF65-F5344CB8AC3E}">
        <p14:creationId xmlns:p14="http://schemas.microsoft.com/office/powerpoint/2010/main" val="93855353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E3C71E-61E5-3425-A2FD-D4C033F2C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205" y="1015644"/>
            <a:ext cx="8339298" cy="45073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EFD7D0-7CFD-BAB5-828F-0B994FD6EFA2}"/>
              </a:ext>
            </a:extLst>
          </p:cNvPr>
          <p:cNvSpPr txBox="1"/>
          <p:nvPr/>
        </p:nvSpPr>
        <p:spPr>
          <a:xfrm>
            <a:off x="2292096" y="5632120"/>
            <a:ext cx="5531964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Queuing diagram for an incident situation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EC8366-86FD-B3C2-3EC1-F84B6DBF5699}"/>
              </a:ext>
            </a:extLst>
          </p:cNvPr>
          <p:cNvSpPr txBox="1"/>
          <p:nvPr/>
        </p:nvSpPr>
        <p:spPr>
          <a:xfrm>
            <a:off x="2090928" y="6056610"/>
            <a:ext cx="6453690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Garber, N. J., &amp; Hoel, L. A. (2009). Traffic and Route Engineering (4th ed., pp. 251) </a:t>
            </a:r>
          </a:p>
        </p:txBody>
      </p:sp>
    </p:spTree>
    <p:extLst>
      <p:ext uri="{BB962C8B-B14F-4D97-AF65-F5344CB8AC3E}">
        <p14:creationId xmlns:p14="http://schemas.microsoft.com/office/powerpoint/2010/main" val="523253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D68576-D3DC-4F14-8289-E312FF19A8E8}"/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1464</Words>
  <Application>Microsoft Office PowerPoint</Application>
  <PresentationFormat>Widescreen</PresentationFormat>
  <Paragraphs>105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Ingénierie du trafic</vt:lpstr>
      <vt:lpstr>Objectifs d’apprentissage</vt:lpstr>
      <vt:lpstr>Plan du cours</vt:lpstr>
      <vt:lpstr>Principes de base de la théorie des files d’attente</vt:lpstr>
      <vt:lpstr>Théories des files d’attente</vt:lpstr>
      <vt:lpstr>Théories des files d’attente</vt:lpstr>
      <vt:lpstr>Queuing Théories Deterministic Queueing Analyse  </vt:lpstr>
      <vt:lpstr>Exemple</vt:lpstr>
      <vt:lpstr>PowerPoint Presentation</vt:lpstr>
      <vt:lpstr>PowerPoint Presentation</vt:lpstr>
      <vt:lpstr>Example (continued..)</vt:lpstr>
      <vt:lpstr>Queuing Théories stochastique Queueing Analyse  </vt:lpstr>
      <vt:lpstr>Queuing Théories stochastique Queueing Analyse  </vt:lpstr>
      <vt:lpstr>Queuing Théories stochastique Queueing Analyse  </vt:lpstr>
      <vt:lpstr>Queuing Théories stochastique Queueing Analyse  </vt:lpstr>
      <vt:lpstr>Example: Application of the canal unique, sous-saturé, Infinite File Théorie to a Tollbooth Exploitation  </vt:lpstr>
      <vt:lpstr>PowerPoint Presentation</vt:lpstr>
      <vt:lpstr>Queuing Théories stochastique Queueing Analyse  </vt:lpstr>
      <vt:lpstr>Questions de discussion</vt:lpstr>
      <vt:lpstr>Ressources complémentaires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office365</cp:lastModifiedBy>
  <cp:revision>197</cp:revision>
  <dcterms:modified xsi:type="dcterms:W3CDTF">2026-07-15T18:47:25Z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