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9"/>
  </p:notesMasterIdLst>
  <p:handoutMasterIdLst>
    <p:handoutMasterId r:id="rId30"/>
  </p:handoutMasterIdLst>
  <p:sldIdLst>
    <p:sldId id="306" r:id="rId5"/>
    <p:sldId id="308" r:id="rId6"/>
    <p:sldId id="313" r:id="rId7"/>
    <p:sldId id="382" r:id="rId8"/>
    <p:sldId id="343" r:id="rId9"/>
    <p:sldId id="395" r:id="rId10"/>
    <p:sldId id="396" r:id="rId11"/>
    <p:sldId id="397" r:id="rId12"/>
    <p:sldId id="411" r:id="rId13"/>
    <p:sldId id="398" r:id="rId14"/>
    <p:sldId id="401" r:id="rId15"/>
    <p:sldId id="399" r:id="rId16"/>
    <p:sldId id="400" r:id="rId17"/>
    <p:sldId id="402" r:id="rId18"/>
    <p:sldId id="403" r:id="rId19"/>
    <p:sldId id="404" r:id="rId20"/>
    <p:sldId id="405" r:id="rId21"/>
    <p:sldId id="406" r:id="rId22"/>
    <p:sldId id="407" r:id="rId23"/>
    <p:sldId id="408" r:id="rId24"/>
    <p:sldId id="409" r:id="rId25"/>
    <p:sldId id="341" r:id="rId26"/>
    <p:sldId id="342" r:id="rId27"/>
    <p:sldId id="309" r:id="rId28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A4"/>
    <a:srgbClr val="00518E"/>
    <a:srgbClr val="F26211"/>
    <a:srgbClr val="EE230C"/>
    <a:srgbClr val="B51600"/>
    <a:srgbClr val="F78722"/>
    <a:srgbClr val="890F00"/>
    <a:srgbClr val="B43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ffice365" userId="5fcdbc0c-b1d0-4b52-bc28-28c25c9fccde" providerId="ADAL" clId="{839C158B-1674-498C-8D10-D29DEC7F3344}"/>
    <pc:docChg chg="custSel modSld">
      <pc:chgData name="office365" userId="5fcdbc0c-b1d0-4b52-bc28-28c25c9fccde" providerId="ADAL" clId="{839C158B-1674-498C-8D10-D29DEC7F3344}" dt="2026-07-15T18:50:49.180" v="23" actId="14100"/>
      <pc:docMkLst>
        <pc:docMk/>
      </pc:docMkLst>
      <pc:sldChg chg="modSp mod">
        <pc:chgData name="office365" userId="5fcdbc0c-b1d0-4b52-bc28-28c25c9fccde" providerId="ADAL" clId="{839C158B-1674-498C-8D10-D29DEC7F3344}" dt="2026-07-15T18:49:45.401" v="9" actId="27636"/>
        <pc:sldMkLst>
          <pc:docMk/>
          <pc:sldMk cId="2709198226" sldId="341"/>
        </pc:sldMkLst>
        <pc:spChg chg="mod">
          <ac:chgData name="office365" userId="5fcdbc0c-b1d0-4b52-bc28-28c25c9fccde" providerId="ADAL" clId="{839C158B-1674-498C-8D10-D29DEC7F3344}" dt="2026-07-15T18:49:45.401" v="9" actId="27636"/>
          <ac:spMkLst>
            <pc:docMk/>
            <pc:sldMk cId="2709198226" sldId="341"/>
            <ac:spMk id="2" creationId="{A4D9CD05-E6F2-097F-F0D5-C45067478127}"/>
          </ac:spMkLst>
        </pc:spChg>
      </pc:sldChg>
      <pc:sldChg chg="modSp mod">
        <pc:chgData name="office365" userId="5fcdbc0c-b1d0-4b52-bc28-28c25c9fccde" providerId="ADAL" clId="{839C158B-1674-498C-8D10-D29DEC7F3344}" dt="2026-07-15T18:49:45.402" v="10" actId="27636"/>
        <pc:sldMkLst>
          <pc:docMk/>
          <pc:sldMk cId="3239113323" sldId="342"/>
        </pc:sldMkLst>
        <pc:spChg chg="mod">
          <ac:chgData name="office365" userId="5fcdbc0c-b1d0-4b52-bc28-28c25c9fccde" providerId="ADAL" clId="{839C158B-1674-498C-8D10-D29DEC7F3344}" dt="2026-07-15T18:49:45.402" v="10" actId="27636"/>
          <ac:spMkLst>
            <pc:docMk/>
            <pc:sldMk cId="3239113323" sldId="342"/>
            <ac:spMk id="2" creationId="{46C3E325-E42B-3D97-8B52-CA73A7A88D54}"/>
          </ac:spMkLst>
        </pc:spChg>
      </pc:sldChg>
      <pc:sldChg chg="modSp mod">
        <pc:chgData name="office365" userId="5fcdbc0c-b1d0-4b52-bc28-28c25c9fccde" providerId="ADAL" clId="{839C158B-1674-498C-8D10-D29DEC7F3344}" dt="2026-07-15T18:49:45.407" v="11" actId="27636"/>
        <pc:sldMkLst>
          <pc:docMk/>
          <pc:sldMk cId="2864386417" sldId="382"/>
        </pc:sldMkLst>
        <pc:spChg chg="mod">
          <ac:chgData name="office365" userId="5fcdbc0c-b1d0-4b52-bc28-28c25c9fccde" providerId="ADAL" clId="{839C158B-1674-498C-8D10-D29DEC7F3344}" dt="2026-07-15T18:49:45.407" v="11" actId="27636"/>
          <ac:spMkLst>
            <pc:docMk/>
            <pc:sldMk cId="2864386417" sldId="382"/>
            <ac:spMk id="2" creationId="{30820946-D12C-8FD5-67D1-BF294A95E03A}"/>
          </ac:spMkLst>
        </pc:spChg>
      </pc:sldChg>
      <pc:sldChg chg="modSp mod">
        <pc:chgData name="office365" userId="5fcdbc0c-b1d0-4b52-bc28-28c25c9fccde" providerId="ADAL" clId="{839C158B-1674-498C-8D10-D29DEC7F3344}" dt="2026-07-15T18:49:45.411" v="12" actId="27636"/>
        <pc:sldMkLst>
          <pc:docMk/>
          <pc:sldMk cId="2534718788" sldId="395"/>
        </pc:sldMkLst>
        <pc:spChg chg="mod">
          <ac:chgData name="office365" userId="5fcdbc0c-b1d0-4b52-bc28-28c25c9fccde" providerId="ADAL" clId="{839C158B-1674-498C-8D10-D29DEC7F3344}" dt="2026-07-15T18:49:45.411" v="12" actId="27636"/>
          <ac:spMkLst>
            <pc:docMk/>
            <pc:sldMk cId="2534718788" sldId="395"/>
            <ac:spMk id="2" creationId="{E321B934-59C1-09EF-EE9F-63270A19C6B4}"/>
          </ac:spMkLst>
        </pc:spChg>
      </pc:sldChg>
      <pc:sldChg chg="modSp mod">
        <pc:chgData name="office365" userId="5fcdbc0c-b1d0-4b52-bc28-28c25c9fccde" providerId="ADAL" clId="{839C158B-1674-498C-8D10-D29DEC7F3344}" dt="2026-07-15T18:49:45.412" v="13" actId="27636"/>
        <pc:sldMkLst>
          <pc:docMk/>
          <pc:sldMk cId="3168612636" sldId="399"/>
        </pc:sldMkLst>
        <pc:spChg chg="mod">
          <ac:chgData name="office365" userId="5fcdbc0c-b1d0-4b52-bc28-28c25c9fccde" providerId="ADAL" clId="{839C158B-1674-498C-8D10-D29DEC7F3344}" dt="2026-07-15T18:49:45.412" v="13" actId="27636"/>
          <ac:spMkLst>
            <pc:docMk/>
            <pc:sldMk cId="3168612636" sldId="399"/>
            <ac:spMk id="2" creationId="{97F69994-43F5-B909-E424-716B00D9CDD6}"/>
          </ac:spMkLst>
        </pc:spChg>
      </pc:sldChg>
      <pc:sldChg chg="addSp modSp mod">
        <pc:chgData name="office365" userId="5fcdbc0c-b1d0-4b52-bc28-28c25c9fccde" providerId="ADAL" clId="{839C158B-1674-498C-8D10-D29DEC7F3344}" dt="2026-07-15T18:50:49.180" v="23" actId="14100"/>
        <pc:sldMkLst>
          <pc:docMk/>
          <pc:sldMk cId="1971984958" sldId="402"/>
        </pc:sldMkLst>
        <pc:spChg chg="mod">
          <ac:chgData name="office365" userId="5fcdbc0c-b1d0-4b52-bc28-28c25c9fccde" providerId="ADAL" clId="{839C158B-1674-498C-8D10-D29DEC7F3344}" dt="2026-07-15T18:49:45.412" v="14" actId="27636"/>
          <ac:spMkLst>
            <pc:docMk/>
            <pc:sldMk cId="1971984958" sldId="402"/>
            <ac:spMk id="2" creationId="{E78330A4-F3DA-38D0-9140-75CE9D118A69}"/>
          </ac:spMkLst>
        </pc:spChg>
        <pc:spChg chg="add mod">
          <ac:chgData name="office365" userId="5fcdbc0c-b1d0-4b52-bc28-28c25c9fccde" providerId="ADAL" clId="{839C158B-1674-498C-8D10-D29DEC7F3344}" dt="2026-07-15T18:50:49.180" v="23" actId="14100"/>
          <ac:spMkLst>
            <pc:docMk/>
            <pc:sldMk cId="1971984958" sldId="402"/>
            <ac:spMk id="6" creationId="{1479ED53-B233-62F2-7EFE-2F3359B9786A}"/>
          </ac:spMkLst>
        </pc:spChg>
      </pc:sldChg>
      <pc:sldChg chg="modSp mod">
        <pc:chgData name="office365" userId="5fcdbc0c-b1d0-4b52-bc28-28c25c9fccde" providerId="ADAL" clId="{839C158B-1674-498C-8D10-D29DEC7F3344}" dt="2026-07-15T18:49:45.412" v="15" actId="27636"/>
        <pc:sldMkLst>
          <pc:docMk/>
          <pc:sldMk cId="976545893" sldId="403"/>
        </pc:sldMkLst>
        <pc:spChg chg="mod">
          <ac:chgData name="office365" userId="5fcdbc0c-b1d0-4b52-bc28-28c25c9fccde" providerId="ADAL" clId="{839C158B-1674-498C-8D10-D29DEC7F3344}" dt="2026-07-15T18:49:45.412" v="15" actId="27636"/>
          <ac:spMkLst>
            <pc:docMk/>
            <pc:sldMk cId="976545893" sldId="403"/>
            <ac:spMk id="2" creationId="{E548B0D1-68BE-27B4-8D1D-F66CACA6D68C}"/>
          </ac:spMkLst>
        </pc:spChg>
      </pc:sldChg>
      <pc:sldChg chg="addSp modSp mod">
        <pc:chgData name="office365" userId="5fcdbc0c-b1d0-4b52-bc28-28c25c9fccde" providerId="ADAL" clId="{839C158B-1674-498C-8D10-D29DEC7F3344}" dt="2026-07-15T18:49:49.281" v="16" actId="14100"/>
        <pc:sldMkLst>
          <pc:docMk/>
          <pc:sldMk cId="2831268417" sldId="404"/>
        </pc:sldMkLst>
        <pc:spChg chg="mod">
          <ac:chgData name="office365" userId="5fcdbc0c-b1d0-4b52-bc28-28c25c9fccde" providerId="ADAL" clId="{839C158B-1674-498C-8D10-D29DEC7F3344}" dt="2026-07-15T18:49:45.389" v="6" actId="27636"/>
          <ac:spMkLst>
            <pc:docMk/>
            <pc:sldMk cId="2831268417" sldId="404"/>
            <ac:spMk id="5" creationId="{E9BB106B-5BC4-072E-3234-398D24367DE8}"/>
          </ac:spMkLst>
        </pc:spChg>
        <pc:spChg chg="add mod">
          <ac:chgData name="office365" userId="5fcdbc0c-b1d0-4b52-bc28-28c25c9fccde" providerId="ADAL" clId="{839C158B-1674-498C-8D10-D29DEC7F3344}" dt="2026-07-15T18:49:49.281" v="16" actId="14100"/>
          <ac:spMkLst>
            <pc:docMk/>
            <pc:sldMk cId="2831268417" sldId="404"/>
            <ac:spMk id="9" creationId="{2887CA51-CB5E-0E84-4DAD-603D2E562851}"/>
          </ac:spMkLst>
        </pc:spChg>
      </pc:sldChg>
      <pc:sldChg chg="modSp mod">
        <pc:chgData name="office365" userId="5fcdbc0c-b1d0-4b52-bc28-28c25c9fccde" providerId="ADAL" clId="{839C158B-1674-498C-8D10-D29DEC7F3344}" dt="2026-07-15T18:49:45.394" v="7" actId="27636"/>
        <pc:sldMkLst>
          <pc:docMk/>
          <pc:sldMk cId="3175430316" sldId="405"/>
        </pc:sldMkLst>
        <pc:spChg chg="mod">
          <ac:chgData name="office365" userId="5fcdbc0c-b1d0-4b52-bc28-28c25c9fccde" providerId="ADAL" clId="{839C158B-1674-498C-8D10-D29DEC7F3344}" dt="2026-07-15T18:49:45.394" v="7" actId="27636"/>
          <ac:spMkLst>
            <pc:docMk/>
            <pc:sldMk cId="3175430316" sldId="405"/>
            <ac:spMk id="2" creationId="{EB35BAD8-4880-ECFB-CCE5-760495F10F94}"/>
          </ac:spMkLst>
        </pc:spChg>
      </pc:sldChg>
      <pc:sldChg chg="modSp mod">
        <pc:chgData name="office365" userId="5fcdbc0c-b1d0-4b52-bc28-28c25c9fccde" providerId="ADAL" clId="{839C158B-1674-498C-8D10-D29DEC7F3344}" dt="2026-07-15T18:49:45.395" v="8" actId="27636"/>
        <pc:sldMkLst>
          <pc:docMk/>
          <pc:sldMk cId="2346707645" sldId="406"/>
        </pc:sldMkLst>
        <pc:spChg chg="mod">
          <ac:chgData name="office365" userId="5fcdbc0c-b1d0-4b52-bc28-28c25c9fccde" providerId="ADAL" clId="{839C158B-1674-498C-8D10-D29DEC7F3344}" dt="2026-07-15T18:49:45.395" v="8" actId="27636"/>
          <ac:spMkLst>
            <pc:docMk/>
            <pc:sldMk cId="2346707645" sldId="406"/>
            <ac:spMk id="4" creationId="{D20DE0BD-2553-E635-E6B9-69FAA3DE4AD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15.07.2026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>
            <a:normAutofit/>
          </a:bodyPr>
          <a:lstStyle/>
          <a:p>
            <a:endParaRPr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391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ocw.tudelft.nl/course-readings/chapter-8-shock-wave-analysis/" TargetMode="External"/><Relationship Id="rId2" Type="http://schemas.openxmlformats.org/officeDocument/2006/relationships/hyperlink" Target="https://ocw.tudelft.nl/course-lectures/4-shockwave-theory-s-p-hoogendoorn/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open.umn.edu/opentextbooks/textbooks/973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h6PNQbKBYo" TargetMode="External"/><Relationship Id="rId2" Type="http://schemas.openxmlformats.org/officeDocument/2006/relationships/hyperlink" Target="https://www.youtube.com/watch?v=Suugn-p5C1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Ingénierie du trafic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67347" y="3907639"/>
            <a:ext cx="9675241" cy="867561"/>
          </a:xfrm>
        </p:spPr>
        <p:txBody>
          <a:bodyPr>
            <a:normAutofit/>
          </a:bodyPr>
          <a:lstStyle/>
          <a:p>
            <a:r>
              <a:rPr lang="en-US" dirty="0"/>
              <a:t>Cours 2.4 : Théories des ondes de choc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075F5-FC58-71FB-2F11-429F07A79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Types d’ondes de choc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8C8448-9596-0665-D613-BAA815A2228B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Frontal Stationary Shockwave</a:t>
            </a:r>
          </a:p>
          <a:p>
            <a:pPr lvl="1">
              <a:spcBef>
                <a:spcPts val="600"/>
              </a:spcBef>
            </a:pPr>
            <a:r>
              <a:rPr lang="en-US" i="1" dirty="0"/>
              <a:t>Occurs when la capacité tombe à zéro</a:t>
            </a:r>
          </a:p>
          <a:p>
            <a:pPr lvl="1">
              <a:spcBef>
                <a:spcPts val="600"/>
              </a:spcBef>
            </a:pPr>
            <a:r>
              <a:rPr lang="en-US" i="1" dirty="0"/>
              <a:t>Example: feu rouge</a:t>
            </a:r>
          </a:p>
          <a:p>
            <a:pPr lvl="1">
              <a:spcBef>
                <a:spcPts val="600"/>
              </a:spcBef>
            </a:pPr>
            <a:r>
              <a:rPr lang="en-US" i="1" dirty="0"/>
              <a:t> Waves remain fixed in space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onde de choc de formation vers l’amont</a:t>
            </a:r>
          </a:p>
          <a:p>
            <a:pPr marL="857250" lvl="1" indent="-457200">
              <a:spcBef>
                <a:spcPts val="600"/>
              </a:spcBef>
            </a:pPr>
            <a:r>
              <a:rPr lang="en-US" i="1" dirty="0"/>
              <a:t>File grows upstream when demande &gt; capacité</a:t>
            </a:r>
          </a:p>
          <a:p>
            <a:pPr marL="857250" lvl="1" indent="-457200">
              <a:spcBef>
                <a:spcPts val="600"/>
              </a:spcBef>
            </a:pPr>
            <a:r>
              <a:rPr lang="en-US" i="1" dirty="0"/>
              <a:t>Courant at goulots d’étranglement and red feux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onde de choc de récupération vers l’amont</a:t>
            </a:r>
          </a:p>
          <a:p>
            <a:pPr marL="914400" lvl="1" indent="-514350">
              <a:spcBef>
                <a:spcPts val="600"/>
              </a:spcBef>
            </a:pPr>
            <a:r>
              <a:rPr lang="en-US" i="1" dirty="0"/>
              <a:t>File dissipates when demande &lt; capacité</a:t>
            </a:r>
          </a:p>
          <a:p>
            <a:pPr marL="914400" lvl="1" indent="-514350">
              <a:spcBef>
                <a:spcPts val="600"/>
              </a:spcBef>
            </a:pPr>
            <a:r>
              <a:rPr lang="en-US" i="1" dirty="0"/>
              <a:t>Moves upstream, releasing véhicules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85139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1FFB1-88EF-569D-B0BC-0E909599C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B177E-EC3E-4A8E-2EB3-82EFB0F77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Types d’ondes de choc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D0814A-D147-B4DA-9471-5FB363BF7503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US" dirty="0"/>
              <a:t>Rear Stationary Shockwave</a:t>
            </a:r>
          </a:p>
          <a:p>
            <a:pPr lvl="1">
              <a:spcBef>
                <a:spcPts val="600"/>
              </a:spcBef>
            </a:pPr>
            <a:r>
              <a:rPr lang="en-US" i="1" dirty="0"/>
              <a:t>demande equals capacité after oversaturation</a:t>
            </a:r>
          </a:p>
          <a:p>
            <a:pPr lvl="1">
              <a:spcBef>
                <a:spcPts val="600"/>
              </a:spcBef>
            </a:pPr>
            <a:r>
              <a:rPr lang="en-US" i="1" dirty="0"/>
              <a:t>File neither grows nor shrinks</a:t>
            </a:r>
          </a:p>
          <a:p>
            <a:pPr lvl="1">
              <a:spcBef>
                <a:spcPts val="600"/>
              </a:spcBef>
            </a:pPr>
            <a:r>
              <a:rPr lang="en-US" i="1" dirty="0"/>
              <a:t>Transitional condition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dirty="0"/>
              <a:t>onde de choc de récupération vers l’aval</a:t>
            </a:r>
          </a:p>
          <a:p>
            <a:pPr marL="857250" lvl="1" indent="-457200">
              <a:spcBef>
                <a:spcPts val="600"/>
              </a:spcBef>
            </a:pPr>
            <a:r>
              <a:rPr lang="en-US" i="1" dirty="0"/>
              <a:t>Occurs after congestion clears</a:t>
            </a:r>
          </a:p>
          <a:p>
            <a:pPr marL="857250" lvl="1" indent="-457200">
              <a:spcBef>
                <a:spcPts val="600"/>
              </a:spcBef>
            </a:pPr>
            <a:r>
              <a:rPr lang="en-US" i="1" dirty="0"/>
              <a:t>Wave moves downstream</a:t>
            </a:r>
          </a:p>
          <a:p>
            <a:pPr marL="857250" lvl="1" indent="-457200">
              <a:spcBef>
                <a:spcPts val="600"/>
              </a:spcBef>
            </a:pPr>
            <a:r>
              <a:rPr lang="en-US" i="1" dirty="0"/>
              <a:t>véhicules accelerate to écoulement libre vitesse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079586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69994-43F5-B909-E424-716B00D9C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9174928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Example: ondes de choc at intersections à feux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1338A9-3E69-4D4A-678E-86299A5CA2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1225" y="2240166"/>
            <a:ext cx="4801016" cy="31016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14D3169-EBB1-5674-CC52-B8D1DE5491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376" y="1760065"/>
            <a:ext cx="5464013" cy="35817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4E24423-9A60-5EE6-58EF-415AF7775A31}"/>
              </a:ext>
            </a:extLst>
          </p:cNvPr>
          <p:cNvSpPr txBox="1"/>
          <p:nvPr/>
        </p:nvSpPr>
        <p:spPr>
          <a:xfrm>
            <a:off x="2674252" y="6063307"/>
            <a:ext cx="7670807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0"/>
              </a:spcBef>
            </a:pP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Garber, N. J., &amp; Hoel, L. A. (2009). Traffic and Route Engineering (4th ed., pp. 232)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52B257-51EB-56FA-9818-168F7991E93A}"/>
              </a:ext>
            </a:extLst>
          </p:cNvPr>
          <p:cNvSpPr txBox="1"/>
          <p:nvPr/>
        </p:nvSpPr>
        <p:spPr>
          <a:xfrm>
            <a:off x="3398153" y="5631018"/>
            <a:ext cx="5395693" cy="5042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0"/>
              </a:spcBef>
            </a:pPr>
            <a:r>
              <a:rPr lang="en-US" sz="1800" dirty="0"/>
              <a:t>Shock Wave at intersection à feux </a:t>
            </a:r>
            <a:br>
              <a:rPr lang="en-US" sz="1100" dirty="0"/>
            </a:br>
            <a:endParaRPr kumimoji="0" lang="en-US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168612636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F36E8-418C-15D6-C0C3-14B0FC11E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899976" cy="717551"/>
          </a:xfrm>
        </p:spPr>
        <p:txBody>
          <a:bodyPr>
            <a:normAutofit/>
          </a:bodyPr>
          <a:lstStyle/>
          <a:p>
            <a:r>
              <a:rPr lang="en-US" dirty="0"/>
              <a:t>Example: ondes de choc at Bottleneck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48D098-D3A7-3295-3B01-9EF47F1BD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114" y="968916"/>
            <a:ext cx="8194546" cy="53493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0B87E25-1309-3137-5B89-EF372C3F0E48}"/>
              </a:ext>
            </a:extLst>
          </p:cNvPr>
          <p:cNvSpPr txBox="1"/>
          <p:nvPr/>
        </p:nvSpPr>
        <p:spPr>
          <a:xfrm>
            <a:off x="3555994" y="6301012"/>
            <a:ext cx="7670807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0"/>
              </a:spcBef>
            </a:pP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Garber, N. J., &amp; Hoel, L. A. (2009). Traffic and Route Engineering (4th ed., pp. 233) </a:t>
            </a:r>
          </a:p>
        </p:txBody>
      </p:sp>
    </p:spTree>
    <p:extLst>
      <p:ext uri="{BB962C8B-B14F-4D97-AF65-F5344CB8AC3E}">
        <p14:creationId xmlns:p14="http://schemas.microsoft.com/office/powerpoint/2010/main" val="3155064921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330A4-F3DA-38D0-9140-75CE9D118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5851976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Vitesse des ondes de choc 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88019C-BC60-F7D2-0053-6AEFBE32A5A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0" y="1386842"/>
            <a:ext cx="939299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états de trafic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400" dirty="0"/>
              <a:t>State 1: (q₁, k₁, u₁)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400" dirty="0"/>
              <a:t>State 2: (q₂, k₂, u₂)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400" dirty="0"/>
              <a:t>Shockwave boundary between the two states (w)</a:t>
            </a:r>
          </a:p>
          <a:p>
            <a:pPr marL="0" indent="0">
              <a:buNone/>
            </a:pPr>
            <a:endParaRPr lang="en-US" sz="1050" b="1" dirty="0"/>
          </a:p>
          <a:p>
            <a:pPr marL="0" indent="0">
              <a:buNone/>
            </a:pPr>
            <a:r>
              <a:rPr lang="en-US" b="1" dirty="0"/>
              <a:t>Conservation Principle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000" dirty="0"/>
              <a:t>No véhicule creation or loss across the wave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000" dirty="0"/>
              <a:t>véhicules entering = véhicules leaving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000" dirty="0"/>
              <a:t>Basis for shockwave vitesse derivation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7E7385-C975-7F25-F71B-1575D98800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7096" y="1039588"/>
            <a:ext cx="4761713" cy="15784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79ED53-B233-62F2-7EFE-2F3359B9786A}"/>
              </a:ext>
            </a:extLst>
          </p:cNvPr>
          <p:cNvSpPr txBox="1"/>
          <p:nvPr/>
        </p:nvSpPr>
        <p:spPr>
          <a:xfrm>
            <a:off x="5147096" y="2212065"/>
            <a:ext cx="4625554" cy="535531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pl-PL" sz="1600" dirty="0"/>
              <a:t>Propagation de l’onde de choc due à une variation des densités</a:t>
            </a:r>
          </a:p>
        </p:txBody>
      </p:sp>
    </p:spTree>
    <p:extLst>
      <p:ext uri="{BB962C8B-B14F-4D97-AF65-F5344CB8AC3E}">
        <p14:creationId xmlns:p14="http://schemas.microsoft.com/office/powerpoint/2010/main" val="1971984958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8B0D1-68BE-27B4-8D1D-F66CACA6D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6374490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Vitesse des ondes de choc 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126E8E-0798-C8E1-096B-C230D328F20E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The relative space mean speeds of véhicules in the two états de trafic are</a:t>
            </a:r>
          </a:p>
          <a:p>
            <a:endParaRPr lang="en-US" sz="2000" dirty="0"/>
          </a:p>
          <a:p>
            <a:r>
              <a:rPr lang="en-US" sz="2000" dirty="0"/>
              <a:t>The number of véhicules crossing the line “w” during a temps période t is: </a:t>
            </a:r>
          </a:p>
          <a:p>
            <a:endParaRPr lang="en-US" sz="2000" dirty="0"/>
          </a:p>
          <a:p>
            <a:r>
              <a:rPr lang="en-US" sz="2000" dirty="0"/>
              <a:t>Since the net change is zero—that is, N1 =N2 (conservation) </a:t>
            </a:r>
            <a:br>
              <a:rPr lang="en-US" sz="2000" dirty="0"/>
            </a:br>
            <a:br>
              <a:rPr lang="en-US" sz="2000" dirty="0"/>
            </a:br>
            <a:endParaRPr lang="en-US" sz="2000" dirty="0"/>
          </a:p>
          <a:p>
            <a:pPr marL="0" indent="0">
              <a:buNone/>
            </a:pPr>
            <a:br>
              <a:rPr lang="en-US" dirty="0"/>
            </a:br>
            <a:r>
              <a:rPr lang="en-US" sz="2000" dirty="0"/>
              <a:t>However,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019116-5799-0E92-E720-5596069DB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4609" y="2017428"/>
            <a:ext cx="2045063" cy="4920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8DF2397-74BB-EDCB-71FC-F61E8C28EC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4609" y="3429000"/>
            <a:ext cx="1564573" cy="4253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305DF8-2A3B-5D12-57B0-A2736D9D31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1469" y="2017427"/>
            <a:ext cx="1870045" cy="4950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4246E71-77F0-1D63-4D61-762264FEE4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5202" y="3428998"/>
            <a:ext cx="1330839" cy="4253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446E333-0535-9F27-7182-4660B8B096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1469" y="4801270"/>
            <a:ext cx="2982997" cy="3817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AB166C-3F50-992D-9379-1D91D8AECD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03658" y="4844878"/>
            <a:ext cx="2573010" cy="38171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1A0C8EC-07F9-DDAF-79E7-E4C91A545750}"/>
              </a:ext>
            </a:extLst>
          </p:cNvPr>
          <p:cNvSpPr txBox="1"/>
          <p:nvPr/>
        </p:nvSpPr>
        <p:spPr>
          <a:xfrm>
            <a:off x="5144794" y="4801270"/>
            <a:ext cx="567463" cy="5457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norm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b="1" dirty="0"/>
              <a:t>=&gt;</a:t>
            </a:r>
            <a:endParaRPr kumimoji="0" lang="en-US" sz="3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56D787A-DB45-2099-10C5-850DC6BBBA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64609" y="5642626"/>
            <a:ext cx="2747648" cy="547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545893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AC2ADE-A732-F801-1B9A-8F2641F17D42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Substituting q1 and q2 gives</a:t>
            </a:r>
          </a:p>
          <a:p>
            <a:r>
              <a:rPr lang="en-US" sz="2400" dirty="0"/>
              <a:t>Hence, the shockwave vitesse will be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dirty="0"/>
              <a:t>Interpretation of Shockwave vitesse</a:t>
            </a:r>
          </a:p>
          <a:p>
            <a:r>
              <a:rPr lang="en-US" sz="2400" dirty="0"/>
              <a:t> uw &lt; 0: upstream wave</a:t>
            </a:r>
          </a:p>
          <a:p>
            <a:r>
              <a:rPr lang="pl-PL" sz="2400" b="1" dirty="0"/>
              <a:t>uw &gt; 0: downstream wave</a:t>
            </a: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48705B-5A56-2779-3564-2FF9266C19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9650" y="1386842"/>
            <a:ext cx="2680664" cy="49017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9BB106B-5BC4-072E-3234-398D24367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6374490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Vitesse des ondes de choc </a:t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D2C093-9F4C-9F98-7475-6E21E5E875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9995" y="2373087"/>
            <a:ext cx="2274919" cy="9035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427D74-9EDD-FC23-127D-6454F30551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0287" y="4191747"/>
            <a:ext cx="4761713" cy="15784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D394F33-3BB4-325C-AAC2-E26800D7DF4D}"/>
              </a:ext>
            </a:extLst>
          </p:cNvPr>
          <p:cNvSpPr txBox="1"/>
          <p:nvPr/>
        </p:nvSpPr>
        <p:spPr>
          <a:xfrm>
            <a:off x="8019138" y="6039072"/>
            <a:ext cx="4172862" cy="4072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0"/>
              </a:spcBef>
            </a:pP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Garber, N. J., &amp; Hoel, L. A. (2009). Traffic and Route Engineering (4th ed., pp. 234)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87CA51-CB5E-0E84-4DAD-603D2E562851}"/>
              </a:ext>
            </a:extLst>
          </p:cNvPr>
          <p:cNvSpPr txBox="1"/>
          <p:nvPr/>
        </p:nvSpPr>
        <p:spPr>
          <a:xfrm>
            <a:off x="7430288" y="5305096"/>
            <a:ext cx="4766474" cy="480131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pl-PL" sz="1400" dirty="0"/>
              <a:t>Propagation de l’onde de choc due à une variation de densité</a:t>
            </a:r>
          </a:p>
        </p:txBody>
      </p:sp>
    </p:spTree>
    <p:extLst>
      <p:ext uri="{BB962C8B-B14F-4D97-AF65-F5344CB8AC3E}">
        <p14:creationId xmlns:p14="http://schemas.microsoft.com/office/powerpoint/2010/main" val="2831268417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5BAD8-4880-ECFB-CCE5-760495F10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343319" cy="717551"/>
          </a:xfrm>
        </p:spPr>
        <p:txBody>
          <a:bodyPr>
            <a:normAutofit fontScale="90000"/>
          </a:bodyPr>
          <a:lstStyle/>
          <a:p>
            <a:r>
              <a:rPr lang="de-DE" dirty="0"/>
              <a:t>Exemple corrigé – intersection à feux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9A49A-C6EF-04D7-C667-F4E599476BC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41014" y="1377223"/>
            <a:ext cx="9188786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The southbound approach of a intersection à feux carries a débit of 1000 véh/h/ln at a velocity of 50 km/h. The feu rouge duration is 15 seconds. If the débit de saturation is 2000 véh/h/ln and the densité is 75 veh/ln, the densité de saturation is 150 véh/km. Déterminer the following: </a:t>
            </a:r>
          </a:p>
          <a:p>
            <a:pPr marL="1066793" lvl="2" indent="-457200">
              <a:buFont typeface="+mj-lt"/>
              <a:buAutoNum type="alphaLcParenR"/>
            </a:pPr>
            <a:r>
              <a:rPr lang="en-US" sz="2000" dirty="0"/>
              <a:t>The longueur of the file at the end of the red phase </a:t>
            </a:r>
          </a:p>
          <a:p>
            <a:pPr marL="1066793" lvl="2" indent="-457200">
              <a:buFont typeface="+mj-lt"/>
              <a:buAutoNum type="alphaLcParenR"/>
            </a:pPr>
            <a:r>
              <a:rPr lang="en-US" sz="1840" dirty="0"/>
              <a:t>The maximum longueur de file </a:t>
            </a:r>
          </a:p>
          <a:p>
            <a:pPr marL="1066793" lvl="2" indent="-457200">
              <a:buFont typeface="+mj-lt"/>
              <a:buAutoNum type="alphaLcParenR"/>
            </a:pPr>
            <a:r>
              <a:rPr lang="en-US" sz="2000" dirty="0"/>
              <a:t>File dissipation temps after the end of the red. </a:t>
            </a:r>
            <a:br>
              <a:rPr lang="en-US" sz="1600" dirty="0"/>
            </a:br>
            <a:br>
              <a:rPr lang="en-US" sz="1600" dirty="0"/>
            </a:br>
            <a:br>
              <a:rPr lang="en-US" sz="1600" dirty="0"/>
            </a:br>
            <a:br>
              <a:rPr lang="en-US" sz="1600" dirty="0"/>
            </a:br>
            <a:endParaRPr lang="en-US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BBD18E-7F97-7008-086B-BAA6CA7BEEFB}"/>
              </a:ext>
            </a:extLst>
          </p:cNvPr>
          <p:cNvSpPr txBox="1"/>
          <p:nvPr/>
        </p:nvSpPr>
        <p:spPr>
          <a:xfrm>
            <a:off x="564451" y="4424135"/>
            <a:ext cx="7670807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0"/>
              </a:spcBef>
            </a:pPr>
            <a:r>
              <a:rPr lang="en-US" sz="1100" dirty="0"/>
              <a:t>Adapted from: Garber, N. J., &amp; Hoel, L. A. (2009). Traffic and Route Engineering (4th ed., pp. 237) </a:t>
            </a:r>
          </a:p>
        </p:txBody>
      </p:sp>
    </p:spTree>
    <p:extLst>
      <p:ext uri="{BB962C8B-B14F-4D97-AF65-F5344CB8AC3E}">
        <p14:creationId xmlns:p14="http://schemas.microsoft.com/office/powerpoint/2010/main" val="3175430316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08872-D2BE-B7B9-7883-777B46C0F59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0" y="1386842"/>
            <a:ext cx="7245350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40" b="1" dirty="0">
                <a:solidFill>
                  <a:srgbClr val="0070C0"/>
                </a:solidFill>
              </a:rPr>
              <a:t>Données :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1656" dirty="0"/>
              <a:t>débit de saturation</a:t>
            </a:r>
          </a:p>
          <a:p>
            <a:pPr marL="0" indent="0">
              <a:buNone/>
            </a:pPr>
            <a:r>
              <a:rPr lang="en-US" sz="1800" dirty="0"/>
              <a:t>Densité at saturation </a:t>
            </a:r>
          </a:p>
          <a:p>
            <a:pPr marL="0" indent="0">
              <a:buNone/>
            </a:pPr>
            <a:r>
              <a:rPr lang="en-US" sz="1656" dirty="0"/>
              <a:t>densité de saturation                 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0070C0"/>
                </a:solidFill>
              </a:rPr>
              <a:t>Solution : </a:t>
            </a:r>
          </a:p>
          <a:p>
            <a:pPr marL="0" indent="0">
              <a:buNone/>
            </a:pPr>
            <a:r>
              <a:rPr lang="en-US" sz="2000" dirty="0"/>
              <a:t>a) Let us first déterminer the vitesse of the backward-forming shock wave when the feux turn to red (w13)</a:t>
            </a:r>
          </a:p>
          <a:p>
            <a:pPr marL="0" indent="0">
              <a:buNone/>
            </a:pPr>
            <a:r>
              <a:rPr lang="en-US" sz="2000" dirty="0"/>
              <a:t>             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20DE0BD-2553-E635-E6B9-69FAA3DE4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7245350" cy="717550"/>
          </a:xfrm>
        </p:spPr>
        <p:txBody>
          <a:bodyPr>
            <a:normAutofit fontScale="90000"/>
          </a:bodyPr>
          <a:lstStyle/>
          <a:p>
            <a:r>
              <a:rPr lang="de-DE" dirty="0"/>
              <a:t>Exemple corrigé – intersection à feux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E9EDFA-8EC7-1D61-BB55-4242EB295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771" y="984070"/>
            <a:ext cx="4992303" cy="3272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E1BEA-E533-D6AE-26CF-EA9C680698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485" y="5554532"/>
            <a:ext cx="1445681" cy="5175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4216CCD-53B5-187E-586E-A04BBCB9FE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662" y="1768928"/>
            <a:ext cx="2237309" cy="3646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B76501F-DA0D-802F-8029-6617475F3F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3998" y="1688413"/>
            <a:ext cx="1616241" cy="3131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C50CFF-9665-B124-7D67-9BD1C2B4D7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2391" y="2490086"/>
            <a:ext cx="1970840" cy="2750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153B109-7516-21D8-DBA8-CCCDB10F7D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79485" y="2947689"/>
            <a:ext cx="1786860" cy="3455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39A16F2-062F-CA71-8800-40C259F0DA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79485" y="3428996"/>
            <a:ext cx="1839685" cy="34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707645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048958-42B8-6110-5B50-79122D6B4F2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013744" y="390875"/>
            <a:ext cx="9284142" cy="6076249"/>
          </a:xfrm>
        </p:spPr>
        <p:txBody>
          <a:bodyPr>
            <a:normAutofit/>
          </a:bodyPr>
          <a:lstStyle/>
          <a:p>
            <a:r>
              <a:rPr lang="en-US" sz="2000" dirty="0"/>
              <a:t>En utilisant the relation fondamentale, déterminer the initial densité (k1)</a:t>
            </a:r>
          </a:p>
          <a:p>
            <a:endParaRPr lang="en-US" sz="2000" dirty="0"/>
          </a:p>
          <a:p>
            <a:r>
              <a:rPr lang="en-US" sz="2000" dirty="0"/>
              <a:t>Since débit stops at the signal during red, q3=0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longueur de file at the end of red:</a:t>
            </a:r>
          </a:p>
          <a:p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C77A3B-B649-6C75-8D3C-0801277E4D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4427" y="806061"/>
            <a:ext cx="3048591" cy="7070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1374DF-F5A5-7A8C-79B2-7F8556995D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0028" y="2190846"/>
            <a:ext cx="1445681" cy="5175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15DE4A3-6EC8-848A-DF86-2DADB28318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3381" y="2190845"/>
            <a:ext cx="3180816" cy="5175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D768D67-F604-AEF9-A122-50347549A7CD}"/>
              </a:ext>
            </a:extLst>
          </p:cNvPr>
          <p:cNvSpPr txBox="1"/>
          <p:nvPr/>
        </p:nvSpPr>
        <p:spPr>
          <a:xfrm>
            <a:off x="4219511" y="2259843"/>
            <a:ext cx="250068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norm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=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6C90C4A-38AD-D213-EDA8-F2BCEE9D45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3381" y="2964139"/>
            <a:ext cx="3180816" cy="5301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2F7A77-257F-23F2-9971-83C5FDBC94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9579" y="4241630"/>
            <a:ext cx="2655667" cy="888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12333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518C4-CFB6-80CF-93BE-415270C8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Objectifs d’apprentissage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4C39-ED3C-6FE6-3666-9B9D5F8A6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r>
              <a:rPr lang="en-US" sz="1800" dirty="0"/>
              <a:t>Comprendre traffic ondes de choc</a:t>
            </a:r>
          </a:p>
          <a:p>
            <a:r>
              <a:rPr lang="en-US" sz="1800" dirty="0"/>
              <a:t>Classify shockwave types</a:t>
            </a:r>
          </a:p>
          <a:p>
            <a:r>
              <a:rPr lang="en-US" sz="1800" dirty="0"/>
              <a:t>Calculer shockwave vitesse</a:t>
            </a:r>
          </a:p>
          <a:p>
            <a:r>
              <a:rPr lang="en-US" sz="1656" dirty="0"/>
              <a:t>Analyser files at feux and goulots d’étranglement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805231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51FACD-C919-A266-1736-63D7D418385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046401" y="461556"/>
            <a:ext cx="8807980" cy="57106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40" b="1" dirty="0"/>
              <a:t>b) Maximum longueur de file</a:t>
            </a:r>
          </a:p>
          <a:p>
            <a:pPr marL="0" indent="0">
              <a:buNone/>
            </a:pPr>
            <a:r>
              <a:rPr lang="en-US" sz="1840" dirty="0"/>
              <a:t>Let us calculer the onde de choc de récupération vers l’amont vitesse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Hence, the maximum longueur de file is given by 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4D0F76-4CA4-763B-9C1A-75C6A07B48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756" t="50000"/>
          <a:stretch/>
        </p:blipFill>
        <p:spPr>
          <a:xfrm>
            <a:off x="4029137" y="1636370"/>
            <a:ext cx="3184929" cy="6387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529C9FF-52C7-085C-1876-B8B7A4E49A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9137" y="2275114"/>
            <a:ext cx="3649022" cy="6050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41D3558-D809-E21C-414A-D943822E9B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9716" b="52636"/>
          <a:stretch/>
        </p:blipFill>
        <p:spPr>
          <a:xfrm>
            <a:off x="1181188" y="1636370"/>
            <a:ext cx="2713163" cy="6050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993FCB-0F4B-1E09-7247-D93BE8C87CFD}"/>
              </a:ext>
            </a:extLst>
          </p:cNvPr>
          <p:cNvSpPr txBox="1"/>
          <p:nvPr/>
        </p:nvSpPr>
        <p:spPr>
          <a:xfrm>
            <a:off x="3773201" y="1726445"/>
            <a:ext cx="250068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norm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=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6E1662-1E0D-30D2-2132-D53FD93AFD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2811" y="3813659"/>
            <a:ext cx="2378618" cy="1647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399459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017545-ABE9-2E24-9551-B9143195226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057286" y="581299"/>
            <a:ext cx="8807980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c) File dissipation temps after the end of red</a:t>
            </a:r>
          </a:p>
          <a:p>
            <a:pPr marL="0" indent="0">
              <a:buNone/>
            </a:pPr>
            <a:r>
              <a:rPr lang="en-US" sz="2000" dirty="0"/>
              <a:t>File dissipation temps is given by: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DAA1F7-FD52-43BA-0B8C-70FBEB703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2511" y="1818414"/>
            <a:ext cx="2383489" cy="1349330"/>
          </a:xfrm>
          <a:prstGeom prst="rect">
            <a:avLst/>
          </a:prstGeom>
        </p:spPr>
      </p:pic>
      <p:pic>
        <p:nvPicPr>
          <p:cNvPr id="19458" name="Picture 2" descr="Urban intersection at sunset with smart traffic lights managing vehicle flow using predictive AI, vibrant city lights reflecting on wet roads, creating a dynamic and futuristic atmosphere.">
            <a:extLst>
              <a:ext uri="{FF2B5EF4-FFF2-40B4-BE49-F238E27FC236}">
                <a16:creationId xmlns:a16="http://schemas.microsoft.com/office/drawing/2014/main" id="{1117BBB3-CF18-8725-484F-BD3A9B6F8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283" y="3239587"/>
            <a:ext cx="5407750" cy="3037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048897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CD05-E6F2-097F-F0D5-C45067478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Questions de discussion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B55228-FA7B-7947-43C7-C85E901A02D7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At a intersection à feux, why is the dissipation of a file not instantaneous when the light turns green, and how do the "Forward Moving" and "Backward Recovery" waves interact to déterminer the total temps to dégagement?</a:t>
            </a:r>
          </a:p>
          <a:p>
            <a:r>
              <a:rPr lang="en-US" sz="2400" dirty="0"/>
              <a:t>In the scenario of a slow-moving truck, how can a facility experience both a "backward moving" shockwave and a "forward moving" shockwave simultaneously, and what does this tell us about densité relative to the obstacle?</a:t>
            </a:r>
          </a:p>
        </p:txBody>
      </p:sp>
    </p:spTree>
    <p:extLst>
      <p:ext uri="{BB962C8B-B14F-4D97-AF65-F5344CB8AC3E}">
        <p14:creationId xmlns:p14="http://schemas.microsoft.com/office/powerpoint/2010/main" val="2709198226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3E325-E42B-3D97-8B52-CA73A7A88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Ressources complémentaires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057EC1-05BA-3505-A2ED-29BA2C3366D7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000" dirty="0">
                <a:hlinkClick r:id="rId2"/>
              </a:rPr>
              <a:t>https://ocw.tudelft.nl/course-lectures/4-shockwave-theory-s-p-hoogendoorn/</a:t>
            </a:r>
            <a:endParaRPr lang="en-US" sz="2000" dirty="0"/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hlinkClick r:id="rId3"/>
              </a:rPr>
              <a:t>https://ocw.tudelft.nl/course-readings/chapter-8-shock-wave-analysis/</a:t>
            </a:r>
            <a:endParaRPr lang="en-US" sz="2000" dirty="0"/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hlinkClick r:id="rId4"/>
              </a:rPr>
              <a:t>https://open.umn.edu/opentextbooks/textbooks/973</a:t>
            </a:r>
            <a:endParaRPr lang="en-US" sz="2000" dirty="0"/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Garber, N. J., &amp; Hoel, L. A. (2009). Chapter 6: Fondamental Principles of flux de trafic. In Traffic and Route Engineering (4th ed., pp. 253–305).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39113323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BDBF4-355D-B4E3-10D1-06B8A4C5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51BCF-0592-10CF-A3C1-FA1F59A7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Plan du cours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03214-F85B-32F9-908F-14ED2B99D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>
              <a:defRPr sz="1800"/>
            </a:pPr>
            <a:r>
              <a:rPr lang="en-US" sz="1800" dirty="0">
                <a:solidFill>
                  <a:srgbClr val="002060"/>
                </a:solidFill>
              </a:rPr>
              <a:t>Rappel : variables fondamentales du trafic</a:t>
            </a:r>
          </a:p>
          <a:p>
            <a:pPr>
              <a:defRPr sz="1800"/>
            </a:pPr>
            <a:r>
              <a:rPr lang="en-US" sz="1800" dirty="0">
                <a:solidFill>
                  <a:srgbClr val="002060"/>
                </a:solidFill>
              </a:rPr>
              <a:t>What is traffic Shockwave?</a:t>
            </a:r>
          </a:p>
          <a:p>
            <a:pPr>
              <a:defRPr sz="1800"/>
            </a:pPr>
            <a:r>
              <a:rPr lang="en-US" sz="1800" dirty="0">
                <a:solidFill>
                  <a:srgbClr val="002060"/>
                </a:solidFill>
              </a:rPr>
              <a:t>Types d’ondes de choc</a:t>
            </a:r>
          </a:p>
          <a:p>
            <a:pPr>
              <a:defRPr sz="1800"/>
            </a:pPr>
            <a:r>
              <a:rPr lang="en-US" sz="1800" dirty="0">
                <a:solidFill>
                  <a:srgbClr val="002060"/>
                </a:solidFill>
              </a:rPr>
              <a:t>Velocity of ondes de choc</a:t>
            </a:r>
          </a:p>
          <a:p>
            <a:pPr>
              <a:defRPr sz="1800"/>
            </a:pPr>
            <a:r>
              <a:rPr lang="de-DE" sz="1800" dirty="0">
                <a:solidFill>
                  <a:srgbClr val="002060"/>
                </a:solidFill>
              </a:rPr>
              <a:t>Exemple corrigé – intersection à feux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CD3B0B-E23A-F121-59BF-F8712E762D2E}"/>
              </a:ext>
            </a:extLst>
          </p:cNvPr>
          <p:cNvSpPr txBox="1"/>
          <p:nvPr/>
        </p:nvSpPr>
        <p:spPr>
          <a:xfrm>
            <a:off x="654300" y="4662280"/>
            <a:ext cx="8718300" cy="16671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4500"/>
              </a:spcBef>
            </a:pPr>
            <a:r>
              <a:rPr lang="en-US" sz="1288" dirty="0"/>
              <a:t>Référence principale : </a:t>
            </a:r>
          </a:p>
          <a:p>
            <a:r>
              <a:rPr lang="en-US" sz="1600" dirty="0"/>
              <a:t>Garber, N. J., &amp; Hoel, L. A. (2009). Chapter 6: Fondamental Principles of flux de trafic. In Traffic and Route Engineering (4th ed., pp. 253–305). 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73024004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20946-D12C-8FD5-67D1-BF294A95E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6066540" cy="402278"/>
          </a:xfrm>
        </p:spPr>
        <p:txBody>
          <a:bodyPr>
            <a:normAutofit fontScale="90000"/>
          </a:bodyPr>
          <a:lstStyle/>
          <a:p>
            <a:r>
              <a:rPr lang="en-US" dirty="0"/>
              <a:t>Pourquoi les ondes de choc 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71D71C-816A-9CEB-3679-685E0FDCD1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5587" y="5129093"/>
            <a:ext cx="7813133" cy="1140585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dirty="0">
                <a:solidFill>
                  <a:schemeClr val="tx1"/>
                </a:solidFill>
              </a:rPr>
              <a:t> Regarder these videos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>
                <a:hlinkClick r:id="rId2"/>
              </a:rPr>
              <a:t>https://www.youtube.com/watch?v=Suugn-p5C1M</a:t>
            </a:r>
            <a:endParaRPr lang="en-US" sz="20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>
                <a:hlinkClick r:id="rId3"/>
              </a:rPr>
              <a:t>https://www.youtube.com/watch?v=Mh6PNQbKBYo</a:t>
            </a:r>
            <a:endParaRPr lang="en-US" sz="2000" dirty="0"/>
          </a:p>
          <a:p>
            <a:pPr marL="0" indent="0">
              <a:spcBef>
                <a:spcPts val="600"/>
              </a:spcBef>
              <a:buNone/>
            </a:pPr>
            <a:endParaRPr lang="en-US" sz="2000" dirty="0"/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58F4387-0F15-2B1E-8B81-3578AFC46870}"/>
              </a:ext>
            </a:extLst>
          </p:cNvPr>
          <p:cNvSpPr txBox="1">
            <a:spLocks/>
          </p:cNvSpPr>
          <p:nvPr/>
        </p:nvSpPr>
        <p:spPr>
          <a:xfrm>
            <a:off x="835982" y="1178560"/>
            <a:ext cx="6723058" cy="4551680"/>
          </a:xfrm>
          <a:prstGeom prst="rect">
            <a:avLst/>
          </a:prstGeom>
        </p:spPr>
        <p:txBody>
          <a:bodyPr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>
              <a:spcBef>
                <a:spcPts val="600"/>
              </a:spcBef>
              <a:buClr>
                <a:srgbClr val="F26211"/>
              </a:buClr>
              <a:buFont typeface="Wingdings" panose="05000000000000000000" pitchFamily="2" charset="2"/>
              <a:buChar char="Ø"/>
              <a:defRPr sz="1800"/>
            </a:pPr>
            <a:endParaRPr lang="en-US" sz="2200" dirty="0"/>
          </a:p>
          <a:p>
            <a:pPr lvl="1" hangingPunct="1">
              <a:spcBef>
                <a:spcPts val="600"/>
              </a:spcBef>
              <a:defRPr sz="1800"/>
            </a:pPr>
            <a:endParaRPr lang="en-US" sz="2000" dirty="0"/>
          </a:p>
          <a:p>
            <a:pPr lvl="1" hangingPunct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  <p:pic>
        <p:nvPicPr>
          <p:cNvPr id="11270" name="Picture 6" descr="traffic city night traffic city in night. adobe rgb 1998 use........... traffic stock pictures, royalty-free photos &amp; images">
            <a:extLst>
              <a:ext uri="{FF2B5EF4-FFF2-40B4-BE49-F238E27FC236}">
                <a16:creationId xmlns:a16="http://schemas.microsoft.com/office/drawing/2014/main" id="{D18AA518-4350-5CBF-DD5D-B58464CE1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1792" y="1924289"/>
            <a:ext cx="3950208" cy="3060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6126981-E723-1392-4DBF-20AE3F530E3A}"/>
              </a:ext>
            </a:extLst>
          </p:cNvPr>
          <p:cNvSpPr txBox="1">
            <a:spLocks/>
          </p:cNvSpPr>
          <p:nvPr/>
        </p:nvSpPr>
        <p:spPr>
          <a:xfrm>
            <a:off x="835982" y="1294228"/>
            <a:ext cx="7405810" cy="3762573"/>
          </a:xfrm>
          <a:prstGeom prst="rect">
            <a:avLst/>
          </a:prstGeom>
        </p:spPr>
        <p:txBody>
          <a:bodyPr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>
              <a:spcBef>
                <a:spcPts val="1800"/>
              </a:spcBef>
              <a:defRPr sz="1800"/>
            </a:pPr>
            <a:r>
              <a:rPr lang="en-US" sz="2000" dirty="0"/>
              <a:t>ondes de choc décrire how changements brusques in vitesse, débit, or capacité propagate through a courant de trafic, forming a file mobile. </a:t>
            </a:r>
          </a:p>
          <a:p>
            <a:pPr hangingPunct="1">
              <a:spcBef>
                <a:spcPts val="1800"/>
              </a:spcBef>
              <a:defRPr sz="1800"/>
            </a:pPr>
            <a:r>
              <a:rPr lang="en-US" sz="2000" dirty="0"/>
              <a:t>Essential for exploitation du trafic and contrôle because it explains how congestion forms, grows, and dissipates</a:t>
            </a:r>
          </a:p>
          <a:p>
            <a:pPr hangingPunct="1">
              <a:spcBef>
                <a:spcPts val="1800"/>
              </a:spcBef>
              <a:defRPr sz="1800"/>
            </a:pPr>
            <a:r>
              <a:rPr lang="en-US" sz="1840" dirty="0"/>
              <a:t>Critique for signal conception, zones de travaux, and gestion des incidents</a:t>
            </a:r>
          </a:p>
          <a:p>
            <a:pPr hangingPunct="1">
              <a:spcBef>
                <a:spcPts val="1800"/>
              </a:spcBef>
              <a:defRPr sz="1800"/>
            </a:pPr>
            <a:r>
              <a:rPr lang="en-US" sz="2000" dirty="0"/>
              <a:t>Strong lien to route sécurité and congestion mitigation</a:t>
            </a:r>
            <a:endParaRPr lang="en-US" dirty="0"/>
          </a:p>
          <a:p>
            <a:pPr lvl="1" hangingPunct="1">
              <a:spcBef>
                <a:spcPts val="600"/>
              </a:spcBef>
              <a:defRPr sz="1800"/>
            </a:pPr>
            <a:endParaRPr lang="en-US" sz="2000" dirty="0"/>
          </a:p>
          <a:p>
            <a:pPr lvl="1" hangingPunct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38641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0437A86-36B9-9CDA-9BFC-43238C3725C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835982" y="1178560"/>
            <a:ext cx="10331890" cy="4721616"/>
          </a:xfrm>
        </p:spPr>
        <p:txBody>
          <a:bodyPr>
            <a:normAutofit/>
          </a:bodyPr>
          <a:lstStyle/>
          <a:p>
            <a:r>
              <a:rPr lang="en-US" sz="2400" b="1" dirty="0"/>
              <a:t>Débit (q)= Rate of véhicules passing a point. Unit: véh/h</a:t>
            </a:r>
          </a:p>
          <a:p>
            <a:r>
              <a:rPr lang="en-US" sz="2400" b="1" dirty="0"/>
              <a:t>Densité (k)= Concentration of V1ehicles over a distance. Unit: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                            Veh/ km </a:t>
            </a:r>
          </a:p>
          <a:p>
            <a:r>
              <a:rPr lang="en-US" sz="2208" b="1" dirty="0"/>
              <a:t>vitesse (u)= vitesse moyenne spatiale of the stream. Unit: km/h</a:t>
            </a:r>
            <a:endParaRPr lang="en-US" sz="2400" dirty="0"/>
          </a:p>
          <a:p>
            <a:r>
              <a:rPr lang="en-US" sz="2208" dirty="0"/>
              <a:t>vitesse moyenne spatiale vs vitesse moyenne temporelle</a:t>
            </a:r>
          </a:p>
          <a:p>
            <a:r>
              <a:rPr lang="en-US" sz="2400" b="1" dirty="0"/>
              <a:t>Fondamental relation: q = k · u</a:t>
            </a:r>
          </a:p>
          <a:p>
            <a:pPr>
              <a:spcBef>
                <a:spcPts val="600"/>
              </a:spcBef>
              <a:defRPr sz="1800"/>
            </a:pPr>
            <a:endParaRPr lang="en-US" sz="2200" dirty="0"/>
          </a:p>
          <a:p>
            <a:pPr>
              <a:spcBef>
                <a:spcPts val="600"/>
              </a:spcBef>
              <a:defRPr sz="1800"/>
            </a:pPr>
            <a:endParaRPr lang="en-US" sz="2200" dirty="0"/>
          </a:p>
          <a:p>
            <a:pPr lvl="1">
              <a:spcBef>
                <a:spcPts val="600"/>
              </a:spcBef>
              <a:defRPr sz="1800"/>
            </a:pPr>
            <a:endParaRPr lang="en-US" sz="200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pPr lvl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1439EE4-4A17-8D57-C71F-21AC01E13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69" y="461009"/>
            <a:ext cx="8760911" cy="717551"/>
          </a:xfrm>
        </p:spPr>
        <p:txBody>
          <a:bodyPr>
            <a:normAutofit/>
          </a:bodyPr>
          <a:lstStyle/>
          <a:p>
            <a:r>
              <a:rPr lang="en-US" dirty="0"/>
              <a:t>Rappel : variables fondamentales du trafic</a:t>
            </a:r>
            <a:endParaRPr lang="pl-PL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4C7BB3-3CAB-FB1D-E1EC-D67F051C21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0251" y="4700211"/>
            <a:ext cx="5975797" cy="178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33881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1B934-59C1-09EF-EE9F-63270A19C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053067" cy="717551"/>
          </a:xfrm>
        </p:spPr>
        <p:txBody>
          <a:bodyPr>
            <a:normAutofit fontScale="90000"/>
          </a:bodyPr>
          <a:lstStyle/>
          <a:p>
            <a:r>
              <a:rPr lang="en-US" dirty="0"/>
              <a:t>Diagramme fondamental de l’écoulement du trafic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FB5304-85BE-3D82-6CE4-76C8CC0BE68A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Shows the relation between débit and densité</a:t>
            </a:r>
          </a:p>
          <a:p>
            <a:r>
              <a:rPr lang="en-US" dirty="0"/>
              <a:t>Defines capacité and densité de saturation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C3AE11-A953-CAAC-35AC-ACAEC019E3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7370" y="2909959"/>
            <a:ext cx="5241958" cy="38744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20F06F-319C-D92B-965A-7017FF628A59}"/>
              </a:ext>
            </a:extLst>
          </p:cNvPr>
          <p:cNvSpPr txBox="1"/>
          <p:nvPr/>
        </p:nvSpPr>
        <p:spPr>
          <a:xfrm>
            <a:off x="8473302" y="6104447"/>
            <a:ext cx="3432048" cy="4072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0"/>
              </a:spcBef>
            </a:pP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Garber, N. J., &amp; Hoel, L. A. (2009). Traffic and Route Engineering (4th ed., pp. 251) </a:t>
            </a:r>
          </a:p>
        </p:txBody>
      </p:sp>
    </p:spTree>
    <p:extLst>
      <p:ext uri="{BB962C8B-B14F-4D97-AF65-F5344CB8AC3E}">
        <p14:creationId xmlns:p14="http://schemas.microsoft.com/office/powerpoint/2010/main" val="253471878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5AC4A-B570-FF9C-284B-B3ECB9650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455403" cy="717551"/>
          </a:xfrm>
        </p:spPr>
        <p:txBody>
          <a:bodyPr>
            <a:normAutofit/>
          </a:bodyPr>
          <a:lstStyle/>
          <a:p>
            <a:r>
              <a:rPr lang="en-US" dirty="0"/>
              <a:t>Qu’est-ce qu’une onde de choc du trafic 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8DE108-60E1-35AB-C1AE-E7A26C7601B4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 moving boundary between two états de trafic with different speeds, flows, and densities.</a:t>
            </a:r>
          </a:p>
          <a:p>
            <a:r>
              <a:rPr lang="en-US" sz="2400" dirty="0"/>
              <a:t>Represents the propagation of a disturbance, not the motion of individual véhicules.</a:t>
            </a:r>
          </a:p>
          <a:p>
            <a:r>
              <a:rPr lang="en-US" sz="2400" dirty="0"/>
              <a:t>Can move upstream, downstream, or remain stationary.</a:t>
            </a:r>
          </a:p>
          <a:p>
            <a:r>
              <a:rPr lang="en-US" sz="2400" dirty="0"/>
              <a:t>Commonly observé as sudden braking or acceleration in traffic streams</a:t>
            </a:r>
          </a:p>
          <a:p>
            <a:r>
              <a:rPr lang="en-US" sz="2208" dirty="0"/>
              <a:t>Typical at feux, goulots d’étranglement, zones de travaux, and incidents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4855523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700BC-5D8C-28A2-55CA-C3C16708A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Types d’ondes de choc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3FA304-C417-7180-3E0E-401F616A353F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Majeur types:</a:t>
            </a:r>
          </a:p>
          <a:p>
            <a:pPr lvl="1">
              <a:lnSpc>
                <a:spcPct val="150000"/>
              </a:lnSpc>
              <a:buClr>
                <a:srgbClr val="F26211"/>
              </a:buClr>
              <a:buFont typeface="Wingdings" panose="05000000000000000000" pitchFamily="2" charset="2"/>
              <a:buChar char="Ø"/>
            </a:pPr>
            <a:r>
              <a:rPr lang="en-US" b="1" dirty="0"/>
              <a:t>Frontal stationary</a:t>
            </a:r>
          </a:p>
          <a:p>
            <a:pPr lvl="1">
              <a:lnSpc>
                <a:spcPct val="150000"/>
              </a:lnSpc>
              <a:buClr>
                <a:srgbClr val="F26211"/>
              </a:buClr>
              <a:buFont typeface="Wingdings" panose="05000000000000000000" pitchFamily="2" charset="2"/>
              <a:buChar char="Ø"/>
            </a:pPr>
            <a:r>
              <a:rPr lang="en-US" b="1" dirty="0"/>
              <a:t>Backward forming</a:t>
            </a:r>
          </a:p>
          <a:p>
            <a:pPr lvl="1">
              <a:lnSpc>
                <a:spcPct val="150000"/>
              </a:lnSpc>
              <a:buClr>
                <a:srgbClr val="F26211"/>
              </a:buClr>
              <a:buFont typeface="Wingdings" panose="05000000000000000000" pitchFamily="2" charset="2"/>
              <a:buChar char="Ø"/>
            </a:pPr>
            <a:r>
              <a:rPr lang="en-US" b="1" dirty="0"/>
              <a:t>Backward recovery</a:t>
            </a:r>
          </a:p>
          <a:p>
            <a:pPr lvl="1">
              <a:lnSpc>
                <a:spcPct val="150000"/>
              </a:lnSpc>
              <a:buClr>
                <a:srgbClr val="F26211"/>
              </a:buClr>
              <a:buFont typeface="Wingdings" panose="05000000000000000000" pitchFamily="2" charset="2"/>
              <a:buChar char="Ø"/>
            </a:pPr>
            <a:r>
              <a:rPr lang="en-US" b="1" dirty="0"/>
              <a:t>Rear stationary</a:t>
            </a:r>
          </a:p>
          <a:p>
            <a:pPr lvl="1">
              <a:lnSpc>
                <a:spcPct val="150000"/>
              </a:lnSpc>
              <a:buClr>
                <a:srgbClr val="F26211"/>
              </a:buClr>
              <a:buFont typeface="Wingdings" panose="05000000000000000000" pitchFamily="2" charset="2"/>
              <a:buChar char="Ø"/>
            </a:pPr>
            <a:r>
              <a:rPr lang="en-US" b="1" dirty="0"/>
              <a:t>Forward recovery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07016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96153-53A8-355D-8F1C-A16F641A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712093-B3E5-0F00-1897-48AEC915BD5C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5" name="Picture 4" descr="A diagram of a traffic jam&#10;&#10;AI-generated content may be incorrect.">
            <a:extLst>
              <a:ext uri="{FF2B5EF4-FFF2-40B4-BE49-F238E27FC236}">
                <a16:creationId xmlns:a16="http://schemas.microsoft.com/office/drawing/2014/main" id="{73BA90EB-E272-BDDA-CD5F-BC67B386F8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22881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7E10790A-0D31-454E-8307-346DE98AA562}"/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1234</Words>
  <Application>Microsoft Office PowerPoint</Application>
  <PresentationFormat>Widescreen</PresentationFormat>
  <Paragraphs>146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Wingdings</vt:lpstr>
      <vt:lpstr>21_BasicWhite</vt:lpstr>
      <vt:lpstr>Ingénierie du trafic</vt:lpstr>
      <vt:lpstr>Objectifs d’apprentissage</vt:lpstr>
      <vt:lpstr>Plan du cours</vt:lpstr>
      <vt:lpstr>Pourquoi les ondes de choc ?</vt:lpstr>
      <vt:lpstr>Rappel : variables fondamentales du trafic</vt:lpstr>
      <vt:lpstr>Diagramme fondamental de l’écoulement du trafic</vt:lpstr>
      <vt:lpstr>Qu’est-ce qu’une onde de choc du trafic ?</vt:lpstr>
      <vt:lpstr>Types d’ondes de choc</vt:lpstr>
      <vt:lpstr>PowerPoint Presentation</vt:lpstr>
      <vt:lpstr>Types d’ondes de choc</vt:lpstr>
      <vt:lpstr>Types d’ondes de choc</vt:lpstr>
      <vt:lpstr>Example: ondes de choc at intersections à feux </vt:lpstr>
      <vt:lpstr>Example: ondes de choc at Bottleneck</vt:lpstr>
      <vt:lpstr>Vitesse des ondes de choc  </vt:lpstr>
      <vt:lpstr>Vitesse des ondes de choc  </vt:lpstr>
      <vt:lpstr>Vitesse des ondes de choc  </vt:lpstr>
      <vt:lpstr>Exemple corrigé – intersection à feux</vt:lpstr>
      <vt:lpstr>Exemple corrigé – intersection à feux</vt:lpstr>
      <vt:lpstr>PowerPoint Presentation</vt:lpstr>
      <vt:lpstr>PowerPoint Presentation</vt:lpstr>
      <vt:lpstr>PowerPoint Presentation</vt:lpstr>
      <vt:lpstr>Questions de discussion</vt:lpstr>
      <vt:lpstr>Ressources complémentaires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office365</cp:lastModifiedBy>
  <cp:revision>263</cp:revision>
  <dcterms:modified xsi:type="dcterms:W3CDTF">2026-07-15T18:50:56Z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