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06" r:id="rId5"/>
    <p:sldId id="308" r:id="rId6"/>
    <p:sldId id="313" r:id="rId7"/>
    <p:sldId id="382" r:id="rId8"/>
    <p:sldId id="490" r:id="rId9"/>
    <p:sldId id="488" r:id="rId10"/>
    <p:sldId id="491" r:id="rId11"/>
    <p:sldId id="492" r:id="rId12"/>
    <p:sldId id="493" r:id="rId13"/>
    <p:sldId id="495" r:id="rId14"/>
    <p:sldId id="494" r:id="rId15"/>
    <p:sldId id="496" r:id="rId16"/>
    <p:sldId id="497" r:id="rId17"/>
    <p:sldId id="498" r:id="rId18"/>
    <p:sldId id="499" r:id="rId19"/>
    <p:sldId id="501" r:id="rId20"/>
    <p:sldId id="502" r:id="rId21"/>
    <p:sldId id="503" r:id="rId22"/>
    <p:sldId id="504" r:id="rId23"/>
    <p:sldId id="505" r:id="rId24"/>
    <p:sldId id="458" r:id="rId25"/>
    <p:sldId id="309" r:id="rId26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3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tif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Relationship Id="rId3" Type="http://schemas.openxmlformats.org/officeDocument/2006/relationships/image" Target="../media/image22.jpe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eg"/><Relationship Id="rId3" Type="http://schemas.openxmlformats.org/officeDocument/2006/relationships/hyperlink" Target="https://pxhere.com/th/photo/1139549" TargetMode="Externa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e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mutcd.fhwa.dot.gov/kno_11th_Edition.htm" TargetMode="External"/><Relationship Id="rId3" Type="http://schemas.openxmlformats.org/officeDocument/2006/relationships/hyperlink" Target="https://www.gov.uk/government/publications/traffic-signs-manual" TargetMode="External"/><Relationship Id="rId4" Type="http://schemas.openxmlformats.org/officeDocument/2006/relationships/hyperlink" Target="https://www.youtube.com/watch?v=Qn753J46dMk" TargetMode="Externa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mutcd.fhwa.dot.gov/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Relationship Id="rId3" Type="http://schemas.openxmlformats.org/officeDocument/2006/relationships/hyperlink" Target="https://www.geograph.org.uk/photo/5266188" TargetMode="Externa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Ingénierie du trafic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Cours 4.1 : dispositifs de régulation du trafic : panneaux, feux et marquages routiers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15A13-A9FC-B21A-0D76-DE1D8A59C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52" y="2358391"/>
            <a:ext cx="3450587" cy="717551"/>
          </a:xfrm>
        </p:spPr>
        <p:txBody>
          <a:bodyPr/>
          <a:lstStyle/>
          <a:p>
            <a:r>
              <a:rPr lang="en-US" dirty="0"/>
              <a:t>Marquages routiers – exemple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65EB89-D703-0AC0-2807-339B0B8BB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512" y="52454"/>
            <a:ext cx="5215888" cy="6753091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498EFA5-AB11-910C-A9E9-D2A224A0BE48}"/>
              </a:ext>
            </a:extLst>
          </p:cNvPr>
          <p:cNvSpPr txBox="1">
            <a:spLocks/>
          </p:cNvSpPr>
          <p:nvPr/>
        </p:nvSpPr>
        <p:spPr>
          <a:xfrm>
            <a:off x="9550400" y="6135503"/>
            <a:ext cx="2283247" cy="509137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 : MUTCD, 11e édition </a:t>
            </a:r>
            <a:r>
              <a:rPr lang="en-US" sz="1200" baseline="30000" dirty="0"/>
              <a:t/>
            </a:r>
            <a:r>
              <a:rPr lang="en-US" sz="1200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88159036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11FAA-C86C-BC44-C1B5-63131503C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442" y="316231"/>
            <a:ext cx="6373917" cy="717551"/>
          </a:xfrm>
        </p:spPr>
        <p:txBody>
          <a:bodyPr/>
          <a:lstStyle/>
          <a:p>
            <a:r>
              <a:rPr lang="en-US" dirty="0"/>
              <a:t>Marquages routiers – exemple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0EA688-C1E9-15B6-F8AC-690293F1F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606" y="914083"/>
            <a:ext cx="6989034" cy="5079180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D57DA59-54EA-AC35-EC1D-D5AD1B2F0FBE}"/>
              </a:ext>
            </a:extLst>
          </p:cNvPr>
          <p:cNvSpPr txBox="1">
            <a:spLocks/>
          </p:cNvSpPr>
          <p:nvPr/>
        </p:nvSpPr>
        <p:spPr>
          <a:xfrm>
            <a:off x="4595073" y="6115183"/>
            <a:ext cx="5438006" cy="324986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 : MUTCD, 11e édition </a:t>
            </a:r>
            <a:r>
              <a:rPr lang="en-US" sz="1200" baseline="30000" dirty="0"/>
              <a:t/>
            </a:r>
            <a:r>
              <a:rPr lang="en-US" sz="1200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1993443022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7E45-74C8-F0E5-8942-AEE69C07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Signalisation verticale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225A86-2A97-1E9C-BA17-97F15E4FA52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017861" cy="5059521"/>
          </a:xfrm>
        </p:spPr>
        <p:txBody>
          <a:bodyPr>
            <a:normAutofit/>
          </a:bodyPr>
          <a:lstStyle/>
          <a:p>
            <a:r>
              <a:rPr lang="en-US" sz="2400" dirty="0"/>
              <a:t>Dispositifs installés au bord des routes ou au-dessus de celles-ci</a:t>
            </a:r>
          </a:p>
          <a:p>
            <a:r>
              <a:rPr lang="en-US" sz="2400" dirty="0"/>
              <a:t>Transmettent des informations au moyen de symboles, de mots ou des deux</a:t>
            </a:r>
            <a:r>
              <a:rPr lang="en-US" sz="2400" b="1" dirty="0"/>
              <a:t/>
            </a:r>
            <a:endParaRPr lang="en-US" sz="2400" dirty="0"/>
          </a:p>
          <a:p>
            <a:r>
              <a:rPr lang="en-US" sz="2400" dirty="0"/>
              <a:t>informent les usagers de la route sur les règles, les dangers potentiels et les directions.</a:t>
            </a:r>
          </a:p>
          <a:p>
            <a:pPr marL="0" indent="0">
              <a:buNone/>
            </a:pPr>
            <a:r>
              <a:rPr lang="en-US" sz="2400" b="1" dirty="0"/>
              <a:t>Fonctions de la signalisation verticale</a:t>
            </a:r>
          </a:p>
          <a:p>
            <a:r>
              <a:rPr lang="en-US" sz="2400" dirty="0"/>
              <a:t>Réglementer les mouvements de trafic (panneaux réglementaires)</a:t>
            </a:r>
          </a:p>
          <a:p>
            <a:r>
              <a:rPr lang="en-US" sz="2400" dirty="0"/>
              <a:t>Avertir les usagers des dangers ou des changements de conditions routières (panneaux de danger)</a:t>
            </a:r>
          </a:p>
          <a:p>
            <a:r>
              <a:rPr lang="en-US" sz="2400" dirty="0"/>
              <a:t>Guider les conducteurs vers les destinations et les services (panneaux de direction)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63266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6CFA4-88E7-A777-7243-476905F2D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Signalisation verticale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76790-B4D9-372A-98BD-E2C59CD265E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17447" y="125730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Panneaux réglementaires :</a:t>
            </a:r>
          </a:p>
          <a:p>
            <a:r>
              <a:rPr lang="en-US" sz="2400" dirty="0"/>
              <a:t>incluent tous les panneaux indiquant des obligations, interdictions ou restrictions.</a:t>
            </a:r>
            <a:r>
              <a:rPr lang="en-US" dirty="0"/>
              <a:t/>
            </a:r>
          </a:p>
          <a:p>
            <a:r>
              <a:rPr lang="en-US" sz="2400" dirty="0"/>
              <a:t>Respect obligatoire</a:t>
            </a:r>
          </a:p>
          <a:p>
            <a:r>
              <a:rPr lang="en-US" sz="2400" dirty="0"/>
              <a:t>Exemples de panneaux réglementaires</a:t>
            </a:r>
          </a:p>
          <a:p>
            <a:pPr lvl="2"/>
            <a:r>
              <a:rPr lang="en-US" dirty="0"/>
              <a:t>Stop</a:t>
            </a:r>
          </a:p>
          <a:p>
            <a:pPr lvl="2"/>
            <a:r>
              <a:rPr lang="en-US" dirty="0"/>
              <a:t>Cédez le passage</a:t>
            </a:r>
          </a:p>
          <a:p>
            <a:pPr lvl="2"/>
            <a:r>
              <a:rPr lang="en-US" dirty="0"/>
              <a:t>Limitation de vitesse</a:t>
            </a:r>
          </a:p>
          <a:p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1C27D4-B3E1-B2B4-7C78-BE4D2C054A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205" b="8519"/>
          <a:stretch/>
        </p:blipFill>
        <p:spPr>
          <a:xfrm>
            <a:off x="7194994" y="2641479"/>
            <a:ext cx="4997006" cy="2291165"/>
          </a:xfrm>
          <a:prstGeom prst="rect">
            <a:avLst/>
          </a:prstGeom>
        </p:spPr>
      </p:pic>
      <p:sp>
        <p:nvSpPr>
          <p:cNvPr id="7" name="Textplatzhalter 4">
            <a:extLst>
              <a:ext uri="{FF2B5EF4-FFF2-40B4-BE49-F238E27FC236}">
                <a16:creationId xmlns:a16="http://schemas.microsoft.com/office/drawing/2014/main" id="{D7967107-A9D7-51D1-AEC6-E9C31FA477BE}"/>
              </a:ext>
            </a:extLst>
          </p:cNvPr>
          <p:cNvSpPr txBox="1">
            <a:spLocks/>
          </p:cNvSpPr>
          <p:nvPr/>
        </p:nvSpPr>
        <p:spPr>
          <a:xfrm>
            <a:off x="8872433" y="5078863"/>
            <a:ext cx="2943647" cy="275457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 : Traffic Sign Manual, Royaume-Uni</a:t>
            </a:r>
          </a:p>
        </p:txBody>
      </p:sp>
    </p:spTree>
    <p:extLst>
      <p:ext uri="{BB962C8B-B14F-4D97-AF65-F5344CB8AC3E}">
        <p14:creationId xmlns:p14="http://schemas.microsoft.com/office/powerpoint/2010/main" val="2848453747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51376-5078-C87D-4A1E-C19A701DE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Signalisation verticale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EF149-D6B3-3C55-A509-FA001AF5BC4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658883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Panneaux de danger</a:t>
            </a:r>
            <a:r>
              <a:rPr lang="en-US" dirty="0"/>
              <a:t/>
            </a:r>
            <a:r>
              <a:rPr lang="en-US" sz="3200" b="1" dirty="0"/>
              <a:t/>
            </a:r>
          </a:p>
          <a:p>
            <a:r>
              <a:rPr lang="en-US" sz="2400" dirty="0"/>
              <a:t>Les panneaux signalent un danger situé en aval</a:t>
            </a:r>
          </a:p>
          <a:p>
            <a:r>
              <a:rPr lang="en-US" sz="2400" dirty="0"/>
              <a:t>Ils alertent les usagers de la route et les incitent à la prudence</a:t>
            </a:r>
          </a:p>
          <a:p>
            <a:r>
              <a:rPr lang="en-US" sz="2400" dirty="0"/>
              <a:t>Ils sont généralement de forme triangulaire, à l’exception du panneau d’avertissement « Give Way »</a:t>
            </a:r>
          </a:p>
          <a:p>
            <a:r>
              <a:rPr lang="en-US" sz="2400" dirty="0"/>
              <a:t>Leur dimension est liée à la vitesse de conception de la route</a:t>
            </a:r>
          </a:p>
          <a:p>
            <a:pPr marL="0" indent="0">
              <a:buNone/>
            </a:pPr>
            <a:endParaRPr lang="en-US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DB574C-37F5-3F16-AE16-D79B63BEC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2942" y="670321"/>
            <a:ext cx="2956816" cy="2758679"/>
          </a:xfrm>
          <a:prstGeom prst="rect">
            <a:avLst/>
          </a:prstGeom>
        </p:spPr>
      </p:pic>
      <p:pic>
        <p:nvPicPr>
          <p:cNvPr id="6" name="Picture 2" descr="various traffic signs are shown in red and white">
            <a:extLst>
              <a:ext uri="{FF2B5EF4-FFF2-40B4-BE49-F238E27FC236}">
                <a16:creationId xmlns:a16="http://schemas.microsoft.com/office/drawing/2014/main" id="{284EFCDC-2C88-909F-0DC7-50BC1A41A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641" y="3429000"/>
            <a:ext cx="3606117" cy="2758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platzhalter 4">
            <a:extLst>
              <a:ext uri="{FF2B5EF4-FFF2-40B4-BE49-F238E27FC236}">
                <a16:creationId xmlns:a16="http://schemas.microsoft.com/office/drawing/2014/main" id="{562F029B-8BAC-583D-975D-ADA322AD6F53}"/>
              </a:ext>
            </a:extLst>
          </p:cNvPr>
          <p:cNvSpPr txBox="1">
            <a:spLocks/>
          </p:cNvSpPr>
          <p:nvPr/>
        </p:nvSpPr>
        <p:spPr>
          <a:xfrm>
            <a:off x="8872433" y="6196463"/>
            <a:ext cx="2943647" cy="275457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 : Traffic Sign Manual, Royaume-Uni</a:t>
            </a:r>
          </a:p>
        </p:txBody>
      </p:sp>
    </p:spTree>
    <p:extLst>
      <p:ext uri="{BB962C8B-B14F-4D97-AF65-F5344CB8AC3E}">
        <p14:creationId xmlns:p14="http://schemas.microsoft.com/office/powerpoint/2010/main" val="279401222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A5C1-2107-C7EB-EDA7-4D71377C6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Signalisation verticale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FD46B-D7C8-4684-4EC4-E59B3D20087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38734" y="1356362"/>
            <a:ext cx="664129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Panneaux de direction</a:t>
            </a:r>
            <a:r>
              <a:rPr lang="en-US" dirty="0"/>
              <a:t/>
            </a:r>
            <a:r>
              <a:rPr lang="en-US" sz="3200" b="1" dirty="0"/>
              <a:t/>
            </a:r>
          </a:p>
          <a:p>
            <a:r>
              <a:rPr lang="en-US" dirty="0"/>
              <a:t>Fournissent aux usagers des informations sur un itinéraire, des lieux ou des équipements présentant une valeur ou un intérêt particulier</a:t>
            </a:r>
          </a:p>
          <a:p>
            <a:r>
              <a:rPr lang="en-US" dirty="0"/>
              <a:t>La plupart des panneaux de direction sont rectangulaires, y compris les panneaux de présignalisation directionnelle (ADS)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77EEF-3FD1-1618-A533-1E85492FF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722" y="0"/>
            <a:ext cx="4360278" cy="5889923"/>
          </a:xfrm>
          <a:prstGeom prst="rect">
            <a:avLst/>
          </a:prstGeom>
        </p:spPr>
      </p:pic>
      <p:sp>
        <p:nvSpPr>
          <p:cNvPr id="6" name="Textplatzhalter 4">
            <a:extLst>
              <a:ext uri="{FF2B5EF4-FFF2-40B4-BE49-F238E27FC236}">
                <a16:creationId xmlns:a16="http://schemas.microsoft.com/office/drawing/2014/main" id="{0D2FED92-9C09-7F98-6CB4-3AE2940ABBDC}"/>
              </a:ext>
            </a:extLst>
          </p:cNvPr>
          <p:cNvSpPr txBox="1">
            <a:spLocks/>
          </p:cNvSpPr>
          <p:nvPr/>
        </p:nvSpPr>
        <p:spPr>
          <a:xfrm>
            <a:off x="8882593" y="5972943"/>
            <a:ext cx="2943647" cy="275457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 : Traffic Sign Manual, UNRA, Ouganda</a:t>
            </a:r>
          </a:p>
        </p:txBody>
      </p:sp>
    </p:spTree>
    <p:extLst>
      <p:ext uri="{BB962C8B-B14F-4D97-AF65-F5344CB8AC3E}">
        <p14:creationId xmlns:p14="http://schemas.microsoft.com/office/powerpoint/2010/main" val="161283906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FFF88-C284-D9F3-38FD-CEE5D0906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Feux de circulation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6AE62-F853-6906-F4F2-D04FBA71E03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77161" y="1417322"/>
            <a:ext cx="7371159" cy="50595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Ce sont des dispositifs électriques utilisés principalement aux intersections,</a:t>
            </a:r>
            <a:r>
              <a:rPr lang="en-US" sz="2400" b="1" dirty="0"/>
              <a:t/>
            </a:r>
            <a:r>
              <a:rPr lang="en-US" sz="2400" dirty="0"/>
              <a:t/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b="1" dirty="0"/>
              <a:t>Ils attribuent la priorité entre des mouvements de trafic conflictuels.</a:t>
            </a:r>
            <a:r>
              <a:rPr lang="en-US" sz="2400" dirty="0"/>
              <a:t/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Objectif des feux de circulation 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Réduire les conflits entre flux de circulation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Améliorer l’efficacité des intersections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000" dirty="0"/>
              <a:t>Renforcer la sécurité des véhicules et des piétons</a:t>
            </a:r>
          </a:p>
        </p:txBody>
      </p:sp>
    </p:spTree>
    <p:extLst>
      <p:ext uri="{BB962C8B-B14F-4D97-AF65-F5344CB8AC3E}">
        <p14:creationId xmlns:p14="http://schemas.microsoft.com/office/powerpoint/2010/main" val="138548414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74640-3CA3-258B-AAF1-087455474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Feux de circulation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E509D1-7A2B-7D2B-F937-625A02956F5A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Phases des feux :</a:t>
            </a:r>
          </a:p>
          <a:p>
            <a:r>
              <a:rPr lang="en-US" b="1" dirty="0"/>
              <a:t>Vert : passer</a:t>
            </a:r>
            <a:r>
              <a:rPr lang="en-US" dirty="0"/>
              <a:t/>
            </a:r>
          </a:p>
          <a:p>
            <a:r>
              <a:rPr lang="en-US" b="1" dirty="0"/>
              <a:t>Jaune : se préparer à s’arrêter</a:t>
            </a:r>
            <a:r>
              <a:rPr lang="en-US" dirty="0"/>
              <a:t/>
            </a:r>
          </a:p>
          <a:p>
            <a:r>
              <a:rPr lang="en-US" b="1" dirty="0"/>
              <a:t>Rouge : s’arrêter</a:t>
            </a:r>
            <a:r>
              <a:rPr lang="en-US" dirty="0"/>
              <a:t/>
            </a:r>
          </a:p>
          <a:p>
            <a:pPr marL="0" indent="0">
              <a:buNone/>
            </a:pPr>
            <a:r>
              <a:rPr lang="en-US" dirty="0"/>
              <a:t>Types de feux de circulation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/>
              <a:t>Feux à temps fixe : fonctionnent selon des cycles prédéfinis</a:t>
            </a:r>
            <a:r>
              <a:rPr lang="en-US" dirty="0"/>
              <a:t/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b="1" dirty="0"/>
              <a:t>Feux commandés par véhicules : adaptent les temps selon la demande de trafic</a:t>
            </a:r>
            <a:r>
              <a:rPr lang="en-US" dirty="0"/>
              <a:t/>
            </a:r>
          </a:p>
        </p:txBody>
      </p:sp>
      <p:pic>
        <p:nvPicPr>
          <p:cNvPr id="5" name="Picture 4" descr="A traffic light with red light&#10;&#10;AI-generated content may be incorrect.">
            <a:extLst>
              <a:ext uri="{FF2B5EF4-FFF2-40B4-BE49-F238E27FC236}">
                <a16:creationId xmlns:a16="http://schemas.microsoft.com/office/drawing/2014/main" id="{DBD5F04A-A8D6-6EF3-D40E-D1EFE3702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9225" r="13187" b="2858"/>
          <a:stretch/>
        </p:blipFill>
        <p:spPr>
          <a:xfrm flipH="1">
            <a:off x="7995919" y="1052147"/>
            <a:ext cx="4196081" cy="295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145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7BC5D-EF70-E604-2C5A-87B54D8C3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Feux de circulation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72D8D-1547-3502-3731-8375287F7D9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000" b="1" dirty="0"/>
              <a:t>Concepts de réglage des feux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1" dirty="0"/>
              <a:t>Durée du cycle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Temps total nécessaire pour réaliser une séquence complète de phases de feux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Comprend toutes les périodes de vert, de jaune et de rouge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1" dirty="0"/>
              <a:t>Répartition du temps vert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Part de la durée du cycle attribuée à un mouvement de trafic donné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Détermine la durée pendant laquelle un mouvement bénéficie du feu vert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100" b="1" dirty="0"/>
              <a:t>Décalage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Différence de temps entre le début du vert à des intersections successives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2000" dirty="0"/>
              <a:t>Utilisé pour coordonner les feux et améliorer la progression du trafic le long des corridors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9271721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A67DF-24FD-69BE-279A-444CE6798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Feux de circulation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AA5FE1-7614-1CBF-08FB-15E07A14221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7005399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Feux piétons et signaux spéciaux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Feux de passage piéton : aident à séparer les mouvements des piétons et des véhicules, réduisant ainsi les conflits</a:t>
            </a:r>
            <a:r>
              <a:rPr lang="en-US" sz="2400" dirty="0"/>
              <a:t/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Feux clignotants : avertissent ou régulent le trafic dans des conditions particulières</a:t>
            </a:r>
            <a:r>
              <a:rPr lang="en-US" sz="2400" dirty="0"/>
              <a:t/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b="1" dirty="0"/>
              <a:t>Signaux de passage à niveau : avertissent de l’approche de trains aux croisements rail–route</a:t>
            </a:r>
            <a:r>
              <a:rPr lang="en-US" sz="2400" dirty="0"/>
              <a:t/>
            </a:r>
            <a:endParaRPr lang="en-US" sz="2400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3075" name="Picture 3" descr="Pedestrian and cyclist traffic signal - Go Pedestrian and cyclist traffic signal - Go pedestrian traffic light stock pictures, royalty-free photos &amp; images">
            <a:extLst>
              <a:ext uri="{FF2B5EF4-FFF2-40B4-BE49-F238E27FC236}">
                <a16:creationId xmlns:a16="http://schemas.microsoft.com/office/drawing/2014/main" id="{BA77468A-BBE6-4832-6671-1D72E3D5A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6" t="495" r="1562" b="-495"/>
          <a:stretch/>
        </p:blipFill>
        <p:spPr bwMode="auto">
          <a:xfrm>
            <a:off x="7820660" y="1504950"/>
            <a:ext cx="437134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43833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Objectifs d’apprentissage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Comprendre les dispositifs de régulation du trafic</a:t>
            </a:r>
          </a:p>
          <a:p>
            <a:r>
              <a:rPr lang="en-US" sz="1800" dirty="0"/>
              <a:t>Expliquer leurs types et leurs fonctions</a:t>
            </a:r>
          </a:p>
          <a:p>
            <a:r>
              <a:rPr lang="en-US" sz="1800" dirty="0"/>
              <a:t>Les appliquer à la sécurité routière et à l’exploitation du trafic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C1A62-8A12-A3C2-F962-77EC1DDBC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Normes et manuels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3CA59E-9025-22E8-25DB-45DBA54A0AB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938599" cy="5059521"/>
          </a:xfrm>
        </p:spPr>
        <p:txBody>
          <a:bodyPr>
            <a:normAutofit/>
          </a:bodyPr>
          <a:lstStyle/>
          <a:p>
            <a:r>
              <a:rPr lang="en-US" sz="2400" b="1" dirty="0"/>
              <a:t>L’uniformité des dispositifs de régulation du trafic est essentielle pour que les usagers puissent reconnaître et comprendre rapidement leur signification,</a:t>
            </a:r>
            <a:r>
              <a:rPr lang="en-US" sz="2400" dirty="0"/>
              <a:t/>
            </a:r>
            <a:r>
              <a:rPr lang="en-US" sz="2400" b="1" dirty="0"/>
              <a:t/>
            </a:r>
            <a:r>
              <a:rPr lang="en-US" sz="2400" dirty="0"/>
              <a:t/>
            </a:r>
          </a:p>
          <a:p>
            <a:r>
              <a:rPr lang="en-US" sz="2400" dirty="0"/>
              <a:t>Les normes nationales et internationales assurent la cohérence de la forme, de la couleur, de la taille et de l’implantation.</a:t>
            </a:r>
          </a:p>
          <a:p>
            <a:r>
              <a:rPr lang="en-US" sz="2400" dirty="0"/>
              <a:t>De nombreux pays disposent de leurs propres manuels de signalisation routière et de dispositifs de régulation du trafic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6E2A61-2632-C128-1110-3C8C7FA1F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00" y="193827"/>
            <a:ext cx="2443963" cy="31489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ACC74C-8785-AE0B-3E30-51F792DA7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486" y="1386842"/>
            <a:ext cx="2728196" cy="37112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195967-B658-B1A6-8D57-18B938C99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8037" y="3135911"/>
            <a:ext cx="2443963" cy="34274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884128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48AA-6545-776D-5D91-54C15013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Références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8AE2B-71F4-5AF7-D621-1F3DC4FFD1D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0" y="1386842"/>
            <a:ext cx="9189799" cy="505952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2"/>
              </a:rPr>
              <a:t>https://mutcd.fhwa.dot.gov/kno_11th_Edition.htm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3"/>
              </a:rPr>
              <a:t>https://www.gov.uk/government/publications/traffic-signs-manual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4"/>
              </a:rPr>
              <a:t>https://www.youtube.com/watch?v=Qn753J46dMk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7627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du cours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Importance des dispositifs de régulation du trafic</a:t>
            </a:r>
          </a:p>
          <a:p>
            <a:pPr>
              <a:defRPr sz="1800"/>
            </a:pPr>
            <a:r>
              <a:rPr lang="en-US" dirty="0"/>
              <a:t>Classification des dispositifs de régulation du trafic</a:t>
            </a:r>
          </a:p>
          <a:p>
            <a:pPr>
              <a:defRPr sz="1800"/>
            </a:pPr>
            <a:r>
              <a:rPr lang="en-US" dirty="0"/>
              <a:t>Marquage routier</a:t>
            </a:r>
          </a:p>
          <a:p>
            <a:pPr>
              <a:defRPr sz="1800"/>
            </a:pPr>
            <a:r>
              <a:rPr lang="en-US" dirty="0"/>
              <a:t>Signalisation verticale</a:t>
            </a:r>
          </a:p>
          <a:p>
            <a:pPr>
              <a:defRPr sz="1800"/>
            </a:pPr>
            <a:r>
              <a:rPr lang="en-US" dirty="0"/>
              <a:t>Feux de circulation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54300" y="4477359"/>
            <a:ext cx="8718300" cy="20369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Référence de base : </a:t>
            </a:r>
            <a:r>
              <a:rPr lang="en-US" sz="1800" dirty="0"/>
              <a:t/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 ; Elena S. Prassas ; William R. McShane, Traffic Engineering, 5e édition, Pearson, 2019</a:t>
            </a:r>
          </a:p>
          <a:p>
            <a:pPr defTabSz="2438338">
              <a:spcBef>
                <a:spcPts val="0"/>
              </a:spcBef>
            </a:pPr>
            <a:endParaRPr lang="en-US" sz="1600" b="1" dirty="0"/>
          </a:p>
          <a:p>
            <a:pPr defTabSz="2438338">
              <a:spcBef>
                <a:spcPts val="0"/>
              </a:spcBef>
            </a:pPr>
            <a:r>
              <a:rPr lang="en-US" sz="1600" b="1" dirty="0">
                <a:hlinkClick r:id="rId2"/>
              </a:rPr>
              <a:t>https://mutcd.fhwa.dot.gov/</a:t>
            </a:r>
            <a:endParaRPr lang="en-US" sz="1600" b="1" dirty="0"/>
          </a:p>
          <a:p>
            <a:pPr defTabSz="2438338">
              <a:spcBef>
                <a:spcPts val="0"/>
              </a:spcBef>
            </a:pP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9042804" cy="4623971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Les dispositifs de régulation du trafic servent à réglementer, avertir et guider les usagers de la route.</a:t>
            </a:r>
            <a:r>
              <a:rPr lang="en-US" b="1" dirty="0"/>
              <a:t/>
            </a:r>
            <a:r>
              <a:rPr lang="en-US" dirty="0"/>
              <a:t/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Ils contribuent à assurer un écoulement du trafic sûr, efficace et ordonné</a:t>
            </a:r>
            <a:r>
              <a:rPr lang="en-US" b="1" dirty="0"/>
              <a:t/>
            </a:r>
            <a:r>
              <a:rPr lang="en-US" dirty="0"/>
              <a:t/>
            </a:r>
            <a:r>
              <a:rPr lang="en-US" b="1" dirty="0"/>
              <a:t/>
            </a:r>
            <a:r>
              <a:rPr lang="en-US" dirty="0"/>
              <a:t/>
            </a:r>
            <a:r>
              <a:rPr lang="en-US" b="1" dirty="0"/>
              <a:t/>
            </a:r>
            <a:r>
              <a:rPr lang="en-US" dirty="0"/>
              <a:t/>
            </a:r>
          </a:p>
          <a:p>
            <a:pPr>
              <a:buClr>
                <a:srgbClr val="EE230C"/>
              </a:buClr>
              <a:buFont typeface="Wingdings" panose="05000000000000000000" pitchFamily="2" charset="2"/>
              <a:buChar char="q"/>
            </a:pPr>
            <a:r>
              <a:rPr lang="en-US" dirty="0"/>
              <a:t>Une utilisation appropriée de ces dispositifs :</a:t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Ø"/>
            </a:pPr>
            <a:r>
              <a:rPr lang="en-US" dirty="0"/>
              <a:t>réduit les conflits,</a:t>
            </a:r>
            <a:r>
              <a:rPr lang="en-US" b="1" dirty="0"/>
              <a:t/>
            </a:r>
            <a:r>
              <a:rPr lang="en-US" dirty="0"/>
              <a:t/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Ø"/>
            </a:pPr>
            <a:r>
              <a:rPr lang="en-US" b="1" dirty="0"/>
              <a:t>diminue le nombre d’accidents, et</a:t>
            </a:r>
            <a:r>
              <a:rPr lang="en-US" dirty="0"/>
              <a:t/>
            </a:r>
          </a:p>
          <a:p>
            <a:pPr lvl="2">
              <a:buClr>
                <a:srgbClr val="EE230C"/>
              </a:buClr>
              <a:buFont typeface="Wingdings" panose="05000000000000000000" pitchFamily="2" charset="2"/>
              <a:buChar char="Ø"/>
            </a:pPr>
            <a:r>
              <a:rPr lang="en-US" dirty="0"/>
              <a:t>améliore l’exploitation globale du trafic.</a:t>
            </a:r>
            <a:r>
              <a:rPr lang="en-US" b="1" dirty="0"/>
              <a:t/>
            </a:r>
            <a:r>
              <a:rPr lang="en-US" dirty="0"/>
              <a:t/>
            </a:r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9BBE0-0CCA-A953-A7A6-2FB96E510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67025" cy="717551"/>
          </a:xfrm>
        </p:spPr>
        <p:txBody>
          <a:bodyPr/>
          <a:lstStyle/>
          <a:p>
            <a:r>
              <a:rPr lang="en-US" dirty="0"/>
              <a:t>Importance des dispositifs de régulation du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0C0BE-AA97-BAF9-B510-BE9127AB572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Les dispositifs de régulation du trafic jouent un rôle essentiel pour 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Fournir des informations claires et cohérentes aux usagers de la route</a:t>
            </a:r>
            <a:r>
              <a:rPr lang="en-US" sz="2400" b="1" dirty="0"/>
              <a:t/>
            </a:r>
            <a:r>
              <a:rPr lang="en-US" sz="2400" dirty="0"/>
              <a:t/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Améliorer la sécurité routière des conducteurs, des piétons et des cyclistes</a:t>
            </a:r>
            <a:r>
              <a:rPr lang="en-US" sz="2400" b="1" dirty="0"/>
              <a:t/>
            </a:r>
            <a:r>
              <a:rPr lang="en-US" sz="2400" dirty="0"/>
              <a:t/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Réduire la confusion et les conflits aux intersections et le long des routes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Soutenir un écoulement efficace du trafic et l’application du code de la route</a:t>
            </a:r>
          </a:p>
        </p:txBody>
      </p:sp>
    </p:spTree>
    <p:extLst>
      <p:ext uri="{BB962C8B-B14F-4D97-AF65-F5344CB8AC3E}">
        <p14:creationId xmlns:p14="http://schemas.microsoft.com/office/powerpoint/2010/main" val="141763484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54AE8-4F8F-B285-48E8-38F7C89D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412" y="313691"/>
            <a:ext cx="8611085" cy="717551"/>
          </a:xfrm>
        </p:spPr>
        <p:txBody>
          <a:bodyPr/>
          <a:lstStyle/>
          <a:p>
            <a:r>
              <a:rPr lang="en-US" dirty="0" sz="2900"/>
              <a:t>Classification des dispositifs de trafic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785B7-E233-5727-9454-5E1A4C65DBF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20482" y="929642"/>
            <a:ext cx="789519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Les dispositifs de régulation du trafic sont généralement classés en trois grandes catégories :</a:t>
            </a:r>
            <a:r>
              <a:rPr lang="en-US" sz="2400" b="1" dirty="0"/>
              <a:t/>
            </a:r>
            <a:r>
              <a:rPr lang="en-US" sz="2400" dirty="0"/>
              <a:t/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Marquages routiers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Signalisation verticale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/>
              <a:t>Feux de circulation</a:t>
            </a:r>
          </a:p>
          <a:p>
            <a:pPr marL="0" indent="0">
              <a:buNone/>
            </a:pPr>
            <a:r>
              <a:rPr lang="en-US" sz="2400" dirty="0"/>
              <a:t>Chaque catégorie remplit une fonction distincte, mais complémentaire.</a:t>
            </a:r>
            <a:endParaRPr lang="en-US" sz="2400" b="1" dirty="0"/>
          </a:p>
        </p:txBody>
      </p:sp>
      <p:pic>
        <p:nvPicPr>
          <p:cNvPr id="5" name="Picture 4" descr="A red road with white numbers on it&#10;&#10;AI-generated content may be incorrect.">
            <a:extLst>
              <a:ext uri="{FF2B5EF4-FFF2-40B4-BE49-F238E27FC236}">
                <a16:creationId xmlns:a16="http://schemas.microsoft.com/office/drawing/2014/main" id="{7B29212A-5F1E-AEDF-A3ED-7790596028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352009" y="4286755"/>
            <a:ext cx="4839991" cy="257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2045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7B0BB-47A0-D988-FBD1-03A3641A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Marquage routier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5AABB-CD62-7A64-BC03-4ACE1B78664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3" y="1386842"/>
            <a:ext cx="9174928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Fonctions des marquages routiers</a:t>
            </a:r>
          </a:p>
          <a:p>
            <a:r>
              <a:rPr lang="en-US" dirty="0"/>
              <a:t>Guider les véhicules sur les trajectoires appropriées</a:t>
            </a:r>
          </a:p>
          <a:p>
            <a:r>
              <a:rPr lang="en-US" dirty="0"/>
              <a:t>Réguler l’utilisation des voies et les mouvements de tourne-à-gauche ou de tourne-à-droite</a:t>
            </a:r>
          </a:p>
          <a:p>
            <a:r>
              <a:rPr lang="en-US" dirty="0"/>
              <a:t>Avertir les conducteurs des dangers et des restrictions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3088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18D9-F424-D509-93A2-A68FF7653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Marquages routiers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F7A079-B242-B165-E88C-9E4733EA25C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97481" y="1122682"/>
            <a:ext cx="880798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z="2300"/>
              <a:t>Types de marquages routiers</a:t>
            </a:r>
          </a:p>
          <a:p>
            <a:r>
              <a:rPr lang="en-US" b="1" dirty="0" sz="2300"/>
              <a:t>Marquages longitudinaux : lignes médianes, lignes de voie, lignes de rive</a:t>
            </a:r>
            <a:r>
              <a:rPr lang="en-US" dirty="0" sz="2300"/>
              <a:t/>
            </a:r>
          </a:p>
          <a:p>
            <a:r>
              <a:rPr lang="en-US" b="1" dirty="0" sz="2300"/>
              <a:t>Marquages transversaux : lignes d’arrêt, lignes de cédez-le-passage, passages piétons</a:t>
            </a:r>
            <a:r>
              <a:rPr lang="en-US" dirty="0" sz="2300"/>
              <a:t/>
            </a:r>
          </a:p>
          <a:p>
            <a:r>
              <a:rPr lang="en-US" b="1" dirty="0" sz="2300"/>
              <a:t>Marquages d’obstacles et de dangers : objets fixes et obstructions</a:t>
            </a:r>
            <a:r>
              <a:rPr lang="en-US" dirty="0" sz="2300"/>
              <a:t/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008238-6B6C-143B-B88F-65D8D73B5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732" y="4905901"/>
            <a:ext cx="8393729" cy="1859233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9821316-FE40-AA13-6846-D194C1ECB57C}"/>
              </a:ext>
            </a:extLst>
          </p:cNvPr>
          <p:cNvSpPr txBox="1">
            <a:spLocks/>
          </p:cNvSpPr>
          <p:nvPr/>
        </p:nvSpPr>
        <p:spPr>
          <a:xfrm>
            <a:off x="9605461" y="5857217"/>
            <a:ext cx="2312219" cy="324986"/>
          </a:xfrm>
          <a:prstGeom prst="rect">
            <a:avLst/>
          </a:prstGeom>
        </p:spPr>
        <p:txBody>
          <a:bodyPr/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hangingPunct="1">
              <a:buFontTx/>
              <a:buNone/>
            </a:pPr>
            <a:r>
              <a:rPr lang="en-US" sz="1200" dirty="0"/>
              <a:t>Source : MUTCD, 11e édition </a:t>
            </a:r>
            <a:r>
              <a:rPr lang="en-US" sz="1200" baseline="30000" dirty="0"/>
              <a:t/>
            </a:r>
            <a:r>
              <a:rPr lang="en-US" sz="1200" dirty="0"/>
              <a:t/>
            </a:r>
          </a:p>
        </p:txBody>
      </p:sp>
    </p:spTree>
    <p:extLst>
      <p:ext uri="{BB962C8B-B14F-4D97-AF65-F5344CB8AC3E}">
        <p14:creationId xmlns:p14="http://schemas.microsoft.com/office/powerpoint/2010/main" val="301236209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4415A-EAE8-97DA-2B00-3A6414B5D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010885" cy="717551"/>
          </a:xfrm>
        </p:spPr>
        <p:txBody>
          <a:bodyPr/>
          <a:lstStyle/>
          <a:p>
            <a:r>
              <a:rPr lang="en-US" dirty="0"/>
              <a:t>Marquages routiers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690EB-9637-8280-78B1-58EB290CA902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Selon le manuel MUTCD </a:t>
            </a:r>
            <a:r>
              <a:rPr lang="en-US" sz="2000" b="1" dirty="0"/>
              <a:t/>
            </a:r>
            <a:r>
              <a:rPr lang="en-US" sz="2000" dirty="0"/>
              <a:t/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B0BD1E-9AB6-DDF6-EC0C-979FCC221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040" y="1861732"/>
            <a:ext cx="7723862" cy="345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8297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06A7C95-49DA-4817-92EB-DDC2272D1EB9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782</Words>
  <Application>Microsoft Office PowerPoint</Application>
  <PresentationFormat>Widescreen</PresentationFormat>
  <Paragraphs>122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Introduction</vt:lpstr>
      <vt:lpstr>Importance of Traffic Control Devices</vt:lpstr>
      <vt:lpstr>Classification of Traffic Control Devices</vt:lpstr>
      <vt:lpstr>Road Marking</vt:lpstr>
      <vt:lpstr>Road Markings</vt:lpstr>
      <vt:lpstr>Road Markings </vt:lpstr>
      <vt:lpstr>Road Markings -Example</vt:lpstr>
      <vt:lpstr>Road Markings -Example</vt:lpstr>
      <vt:lpstr>Traffic Signs</vt:lpstr>
      <vt:lpstr>Traffic Signs</vt:lpstr>
      <vt:lpstr>Traffic Signs</vt:lpstr>
      <vt:lpstr>Traffic Signs</vt:lpstr>
      <vt:lpstr>Traffic Signal</vt:lpstr>
      <vt:lpstr>Traffic Signal</vt:lpstr>
      <vt:lpstr>Traffic Signal</vt:lpstr>
      <vt:lpstr>Traffic Signal</vt:lpstr>
      <vt:lpstr>Standards and Manuals</vt:lpstr>
      <vt:lpstr>Reference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497</cp:revision>
  <dcterms:modified xsi:type="dcterms:W3CDTF">2026-02-16T07:44:19Z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