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06" r:id="rId5"/>
    <p:sldId id="308" r:id="rId6"/>
    <p:sldId id="313" r:id="rId7"/>
    <p:sldId id="382" r:id="rId8"/>
    <p:sldId id="415" r:id="rId9"/>
    <p:sldId id="435" r:id="rId10"/>
    <p:sldId id="437" r:id="rId11"/>
    <p:sldId id="438" r:id="rId12"/>
    <p:sldId id="439" r:id="rId13"/>
    <p:sldId id="440" r:id="rId14"/>
    <p:sldId id="442" r:id="rId15"/>
    <p:sldId id="441" r:id="rId16"/>
    <p:sldId id="448" r:id="rId17"/>
    <p:sldId id="443" r:id="rId18"/>
    <p:sldId id="446" r:id="rId19"/>
    <p:sldId id="447" r:id="rId20"/>
    <p:sldId id="445" r:id="rId21"/>
    <p:sldId id="449" r:id="rId22"/>
    <p:sldId id="450" r:id="rId23"/>
    <p:sldId id="444" r:id="rId24"/>
    <p:sldId id="451" r:id="rId25"/>
    <p:sldId id="452" r:id="rId26"/>
    <p:sldId id="309" r:id="rId2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18:53:49.616" v="23" actId="27636"/>
      <pc:docMkLst>
        <pc:docMk/>
      </pc:docMkLst>
      <pc:sldChg chg="modSp mod">
        <pc:chgData name="office365" userId="5fcdbc0c-b1d0-4b52-bc28-28c25c9fccde" providerId="ADAL" clId="{839C158B-1674-498C-8D10-D29DEC7F3344}" dt="2026-07-15T18:53:49.572" v="1" actId="27636"/>
        <pc:sldMkLst>
          <pc:docMk/>
          <pc:sldMk cId="2864386417" sldId="382"/>
        </pc:sldMkLst>
        <pc:spChg chg="mod">
          <ac:chgData name="office365" userId="5fcdbc0c-b1d0-4b52-bc28-28c25c9fccde" providerId="ADAL" clId="{839C158B-1674-498C-8D10-D29DEC7F3344}" dt="2026-07-15T18:53:49.572" v="1" actId="27636"/>
          <ac:spMkLst>
            <pc:docMk/>
            <pc:sldMk cId="2864386417" sldId="382"/>
            <ac:spMk id="2" creationId="{30820946-D12C-8FD5-67D1-BF294A95E03A}"/>
          </ac:spMkLst>
        </pc:spChg>
        <pc:spChg chg="mod">
          <ac:chgData name="office365" userId="5fcdbc0c-b1d0-4b52-bc28-28c25c9fccde" providerId="ADAL" clId="{839C158B-1674-498C-8D10-D29DEC7F3344}" dt="2026-07-15T18:53:24.344" v="0" actId="14100"/>
          <ac:spMkLst>
            <pc:docMk/>
            <pc:sldMk cId="2864386417" sldId="382"/>
            <ac:spMk id="5" creationId="{B6126981-E723-1392-4DBF-20AE3F530E3A}"/>
          </ac:spMkLst>
        </pc:spChg>
      </pc:sldChg>
      <pc:sldChg chg="modSp mod">
        <pc:chgData name="office365" userId="5fcdbc0c-b1d0-4b52-bc28-28c25c9fccde" providerId="ADAL" clId="{839C158B-1674-498C-8D10-D29DEC7F3344}" dt="2026-07-15T18:53:49.586" v="2" actId="27636"/>
        <pc:sldMkLst>
          <pc:docMk/>
          <pc:sldMk cId="6044663" sldId="415"/>
        </pc:sldMkLst>
        <pc:spChg chg="mod">
          <ac:chgData name="office365" userId="5fcdbc0c-b1d0-4b52-bc28-28c25c9fccde" providerId="ADAL" clId="{839C158B-1674-498C-8D10-D29DEC7F3344}" dt="2026-07-15T18:53:49.586" v="2" actId="27636"/>
          <ac:spMkLst>
            <pc:docMk/>
            <pc:sldMk cId="6044663" sldId="415"/>
            <ac:spMk id="2" creationId="{4654595D-6301-E8E4-3C11-9D02AA985B57}"/>
          </ac:spMkLst>
        </pc:spChg>
      </pc:sldChg>
      <pc:sldChg chg="modSp mod">
        <pc:chgData name="office365" userId="5fcdbc0c-b1d0-4b52-bc28-28c25c9fccde" providerId="ADAL" clId="{839C158B-1674-498C-8D10-D29DEC7F3344}" dt="2026-07-15T18:53:49.594" v="3" actId="27636"/>
        <pc:sldMkLst>
          <pc:docMk/>
          <pc:sldMk cId="2372901729" sldId="438"/>
        </pc:sldMkLst>
        <pc:spChg chg="mod">
          <ac:chgData name="office365" userId="5fcdbc0c-b1d0-4b52-bc28-28c25c9fccde" providerId="ADAL" clId="{839C158B-1674-498C-8D10-D29DEC7F3344}" dt="2026-07-15T18:53:49.594" v="3" actId="27636"/>
          <ac:spMkLst>
            <pc:docMk/>
            <pc:sldMk cId="2372901729" sldId="438"/>
            <ac:spMk id="3" creationId="{3F47D84D-784F-63F1-E0C3-2351A7B5558A}"/>
          </ac:spMkLst>
        </pc:spChg>
      </pc:sldChg>
      <pc:sldChg chg="modSp mod">
        <pc:chgData name="office365" userId="5fcdbc0c-b1d0-4b52-bc28-28c25c9fccde" providerId="ADAL" clId="{839C158B-1674-498C-8D10-D29DEC7F3344}" dt="2026-07-15T18:53:49.596" v="4" actId="27636"/>
        <pc:sldMkLst>
          <pc:docMk/>
          <pc:sldMk cId="2424821167" sldId="440"/>
        </pc:sldMkLst>
        <pc:spChg chg="mod">
          <ac:chgData name="office365" userId="5fcdbc0c-b1d0-4b52-bc28-28c25c9fccde" providerId="ADAL" clId="{839C158B-1674-498C-8D10-D29DEC7F3344}" dt="2026-07-15T18:53:49.596" v="4" actId="27636"/>
          <ac:spMkLst>
            <pc:docMk/>
            <pc:sldMk cId="2424821167" sldId="440"/>
            <ac:spMk id="7" creationId="{79BA0200-4607-D9E0-8305-8C9C3BF6A35C}"/>
          </ac:spMkLst>
        </pc:spChg>
      </pc:sldChg>
      <pc:sldChg chg="modSp mod">
        <pc:chgData name="office365" userId="5fcdbc0c-b1d0-4b52-bc28-28c25c9fccde" providerId="ADAL" clId="{839C158B-1674-498C-8D10-D29DEC7F3344}" dt="2026-07-15T18:53:49.600" v="7" actId="27636"/>
        <pc:sldMkLst>
          <pc:docMk/>
          <pc:sldMk cId="3286977193" sldId="441"/>
        </pc:sldMkLst>
        <pc:spChg chg="mod">
          <ac:chgData name="office365" userId="5fcdbc0c-b1d0-4b52-bc28-28c25c9fccde" providerId="ADAL" clId="{839C158B-1674-498C-8D10-D29DEC7F3344}" dt="2026-07-15T18:53:49.600" v="7" actId="27636"/>
          <ac:spMkLst>
            <pc:docMk/>
            <pc:sldMk cId="3286977193" sldId="441"/>
            <ac:spMk id="2" creationId="{B39D295A-01F1-A80E-8749-E501AB134120}"/>
          </ac:spMkLst>
        </pc:spChg>
      </pc:sldChg>
      <pc:sldChg chg="modSp mod">
        <pc:chgData name="office365" userId="5fcdbc0c-b1d0-4b52-bc28-28c25c9fccde" providerId="ADAL" clId="{839C158B-1674-498C-8D10-D29DEC7F3344}" dt="2026-07-15T18:53:49.598" v="6" actId="27636"/>
        <pc:sldMkLst>
          <pc:docMk/>
          <pc:sldMk cId="1717410078" sldId="442"/>
        </pc:sldMkLst>
        <pc:spChg chg="mod">
          <ac:chgData name="office365" userId="5fcdbc0c-b1d0-4b52-bc28-28c25c9fccde" providerId="ADAL" clId="{839C158B-1674-498C-8D10-D29DEC7F3344}" dt="2026-07-15T18:53:49.598" v="6" actId="27636"/>
          <ac:spMkLst>
            <pc:docMk/>
            <pc:sldMk cId="1717410078" sldId="442"/>
            <ac:spMk id="4" creationId="{CCC06848-5F97-B3C0-E0E3-B1D845270781}"/>
          </ac:spMkLst>
        </pc:spChg>
        <pc:spChg chg="mod">
          <ac:chgData name="office365" userId="5fcdbc0c-b1d0-4b52-bc28-28c25c9fccde" providerId="ADAL" clId="{839C158B-1674-498C-8D10-D29DEC7F3344}" dt="2026-07-15T18:53:49.598" v="5" actId="27636"/>
          <ac:spMkLst>
            <pc:docMk/>
            <pc:sldMk cId="1717410078" sldId="442"/>
            <ac:spMk id="20" creationId="{95F42563-9281-DEE5-6A58-D118DFAFDF31}"/>
          </ac:spMkLst>
        </pc:spChg>
      </pc:sldChg>
      <pc:sldChg chg="modSp mod">
        <pc:chgData name="office365" userId="5fcdbc0c-b1d0-4b52-bc28-28c25c9fccde" providerId="ADAL" clId="{839C158B-1674-498C-8D10-D29DEC7F3344}" dt="2026-07-15T18:53:49.610" v="16" actId="27636"/>
        <pc:sldMkLst>
          <pc:docMk/>
          <pc:sldMk cId="2508331120" sldId="443"/>
        </pc:sldMkLst>
        <pc:spChg chg="mod">
          <ac:chgData name="office365" userId="5fcdbc0c-b1d0-4b52-bc28-28c25c9fccde" providerId="ADAL" clId="{839C158B-1674-498C-8D10-D29DEC7F3344}" dt="2026-07-15T18:53:49.610" v="16" actId="27636"/>
          <ac:spMkLst>
            <pc:docMk/>
            <pc:sldMk cId="2508331120" sldId="443"/>
            <ac:spMk id="2" creationId="{0C8503BB-680B-B445-47EA-2D86C7B7F525}"/>
          </ac:spMkLst>
        </pc:spChg>
        <pc:spChg chg="mod">
          <ac:chgData name="office365" userId="5fcdbc0c-b1d0-4b52-bc28-28c25c9fccde" providerId="ADAL" clId="{839C158B-1674-498C-8D10-D29DEC7F3344}" dt="2026-07-15T18:53:49.610" v="15" actId="27636"/>
          <ac:spMkLst>
            <pc:docMk/>
            <pc:sldMk cId="2508331120" sldId="443"/>
            <ac:spMk id="7" creationId="{EFE503B9-57CE-2FC0-C5EF-46BDBBDA09F9}"/>
          </ac:spMkLst>
        </pc:spChg>
        <pc:spChg chg="mod">
          <ac:chgData name="office365" userId="5fcdbc0c-b1d0-4b52-bc28-28c25c9fccde" providerId="ADAL" clId="{839C158B-1674-498C-8D10-D29DEC7F3344}" dt="2026-07-15T18:53:49.606" v="11" actId="27636"/>
          <ac:spMkLst>
            <pc:docMk/>
            <pc:sldMk cId="2508331120" sldId="443"/>
            <ac:spMk id="8" creationId="{1B0DD739-38C8-2BF1-C496-1A28AA330744}"/>
          </ac:spMkLst>
        </pc:spChg>
        <pc:spChg chg="mod">
          <ac:chgData name="office365" userId="5fcdbc0c-b1d0-4b52-bc28-28c25c9fccde" providerId="ADAL" clId="{839C158B-1674-498C-8D10-D29DEC7F3344}" dt="2026-07-15T18:53:49.606" v="12" actId="27636"/>
          <ac:spMkLst>
            <pc:docMk/>
            <pc:sldMk cId="2508331120" sldId="443"/>
            <ac:spMk id="11" creationId="{BA5DCEE9-B74D-DF21-AD3D-8CE1AA8B1F8E}"/>
          </ac:spMkLst>
        </pc:spChg>
        <pc:spChg chg="mod">
          <ac:chgData name="office365" userId="5fcdbc0c-b1d0-4b52-bc28-28c25c9fccde" providerId="ADAL" clId="{839C158B-1674-498C-8D10-D29DEC7F3344}" dt="2026-07-15T18:53:49.607" v="13" actId="27636"/>
          <ac:spMkLst>
            <pc:docMk/>
            <pc:sldMk cId="2508331120" sldId="443"/>
            <ac:spMk id="12" creationId="{06B11C9C-0B08-F8E3-8CFE-F585A8E4E175}"/>
          </ac:spMkLst>
        </pc:spChg>
        <pc:spChg chg="mod">
          <ac:chgData name="office365" userId="5fcdbc0c-b1d0-4b52-bc28-28c25c9fccde" providerId="ADAL" clId="{839C158B-1674-498C-8D10-D29DEC7F3344}" dt="2026-07-15T18:53:49.608" v="14" actId="27636"/>
          <ac:spMkLst>
            <pc:docMk/>
            <pc:sldMk cId="2508331120" sldId="443"/>
            <ac:spMk id="13" creationId="{2CF30377-9109-9203-ADEA-0B4D8A686ABC}"/>
          </ac:spMkLst>
        </pc:spChg>
      </pc:sldChg>
      <pc:sldChg chg="modSp mod">
        <pc:chgData name="office365" userId="5fcdbc0c-b1d0-4b52-bc28-28c25c9fccde" providerId="ADAL" clId="{839C158B-1674-498C-8D10-D29DEC7F3344}" dt="2026-07-15T18:53:49.616" v="20" actId="27636"/>
        <pc:sldMkLst>
          <pc:docMk/>
          <pc:sldMk cId="1853048001" sldId="444"/>
        </pc:sldMkLst>
        <pc:spChg chg="mod">
          <ac:chgData name="office365" userId="5fcdbc0c-b1d0-4b52-bc28-28c25c9fccde" providerId="ADAL" clId="{839C158B-1674-498C-8D10-D29DEC7F3344}" dt="2026-07-15T18:53:49.616" v="20" actId="27636"/>
          <ac:spMkLst>
            <pc:docMk/>
            <pc:sldMk cId="1853048001" sldId="444"/>
            <ac:spMk id="3" creationId="{25F497A4-9C1D-BB3A-13D2-0D724E27A73E}"/>
          </ac:spMkLst>
        </pc:spChg>
      </pc:sldChg>
      <pc:sldChg chg="modSp mod">
        <pc:chgData name="office365" userId="5fcdbc0c-b1d0-4b52-bc28-28c25c9fccde" providerId="ADAL" clId="{839C158B-1674-498C-8D10-D29DEC7F3344}" dt="2026-07-15T18:53:49.613" v="17" actId="27636"/>
        <pc:sldMkLst>
          <pc:docMk/>
          <pc:sldMk cId="3646944408" sldId="446"/>
        </pc:sldMkLst>
        <pc:spChg chg="mod">
          <ac:chgData name="office365" userId="5fcdbc0c-b1d0-4b52-bc28-28c25c9fccde" providerId="ADAL" clId="{839C158B-1674-498C-8D10-D29DEC7F3344}" dt="2026-07-15T18:53:49.613" v="17" actId="27636"/>
          <ac:spMkLst>
            <pc:docMk/>
            <pc:sldMk cId="3646944408" sldId="446"/>
            <ac:spMk id="5" creationId="{338FED70-0867-8E4D-46CD-3562F032073E}"/>
          </ac:spMkLst>
        </pc:spChg>
      </pc:sldChg>
      <pc:sldChg chg="modSp mod">
        <pc:chgData name="office365" userId="5fcdbc0c-b1d0-4b52-bc28-28c25c9fccde" providerId="ADAL" clId="{839C158B-1674-498C-8D10-D29DEC7F3344}" dt="2026-07-15T18:53:49.615" v="18" actId="27636"/>
        <pc:sldMkLst>
          <pc:docMk/>
          <pc:sldMk cId="2904096594" sldId="447"/>
        </pc:sldMkLst>
        <pc:spChg chg="mod">
          <ac:chgData name="office365" userId="5fcdbc0c-b1d0-4b52-bc28-28c25c9fccde" providerId="ADAL" clId="{839C158B-1674-498C-8D10-D29DEC7F3344}" dt="2026-07-15T18:53:49.615" v="18" actId="27636"/>
          <ac:spMkLst>
            <pc:docMk/>
            <pc:sldMk cId="2904096594" sldId="447"/>
            <ac:spMk id="2" creationId="{0A3D8A74-C98B-2901-F472-F330372A8C02}"/>
          </ac:spMkLst>
        </pc:spChg>
      </pc:sldChg>
      <pc:sldChg chg="modSp mod">
        <pc:chgData name="office365" userId="5fcdbc0c-b1d0-4b52-bc28-28c25c9fccde" providerId="ADAL" clId="{839C158B-1674-498C-8D10-D29DEC7F3344}" dt="2026-07-15T18:53:49.604" v="10" actId="27636"/>
        <pc:sldMkLst>
          <pc:docMk/>
          <pc:sldMk cId="3295106813" sldId="448"/>
        </pc:sldMkLst>
        <pc:spChg chg="mod">
          <ac:chgData name="office365" userId="5fcdbc0c-b1d0-4b52-bc28-28c25c9fccde" providerId="ADAL" clId="{839C158B-1674-498C-8D10-D29DEC7F3344}" dt="2026-07-15T18:53:49.601" v="8" actId="27636"/>
          <ac:spMkLst>
            <pc:docMk/>
            <pc:sldMk cId="3295106813" sldId="448"/>
            <ac:spMk id="2" creationId="{7466FF24-ABE9-A7CB-87C4-D5A8A9F55306}"/>
          </ac:spMkLst>
        </pc:spChg>
        <pc:spChg chg="mod">
          <ac:chgData name="office365" userId="5fcdbc0c-b1d0-4b52-bc28-28c25c9fccde" providerId="ADAL" clId="{839C158B-1674-498C-8D10-D29DEC7F3344}" dt="2026-07-15T18:53:49.604" v="10" actId="27636"/>
          <ac:spMkLst>
            <pc:docMk/>
            <pc:sldMk cId="3295106813" sldId="448"/>
            <ac:spMk id="4" creationId="{66B46175-D78B-355D-9F79-8EDF224EB514}"/>
          </ac:spMkLst>
        </pc:spChg>
        <pc:spChg chg="mod">
          <ac:chgData name="office365" userId="5fcdbc0c-b1d0-4b52-bc28-28c25c9fccde" providerId="ADAL" clId="{839C158B-1674-498C-8D10-D29DEC7F3344}" dt="2026-07-15T18:53:49.603" v="9" actId="27636"/>
          <ac:spMkLst>
            <pc:docMk/>
            <pc:sldMk cId="3295106813" sldId="448"/>
            <ac:spMk id="5" creationId="{CDA2DBCB-B1AD-9FA6-DC66-B8CCF163F4BF}"/>
          </ac:spMkLst>
        </pc:spChg>
      </pc:sldChg>
      <pc:sldChg chg="modSp mod">
        <pc:chgData name="office365" userId="5fcdbc0c-b1d0-4b52-bc28-28c25c9fccde" providerId="ADAL" clId="{839C158B-1674-498C-8D10-D29DEC7F3344}" dt="2026-07-15T18:53:49.616" v="19" actId="27636"/>
        <pc:sldMkLst>
          <pc:docMk/>
          <pc:sldMk cId="919971369" sldId="450"/>
        </pc:sldMkLst>
        <pc:spChg chg="mod">
          <ac:chgData name="office365" userId="5fcdbc0c-b1d0-4b52-bc28-28c25c9fccde" providerId="ADAL" clId="{839C158B-1674-498C-8D10-D29DEC7F3344}" dt="2026-07-15T18:53:49.616" v="19" actId="27636"/>
          <ac:spMkLst>
            <pc:docMk/>
            <pc:sldMk cId="919971369" sldId="450"/>
            <ac:spMk id="2" creationId="{42AD3FF3-9C50-E180-D7B0-A83E1FF96200}"/>
          </ac:spMkLst>
        </pc:spChg>
      </pc:sldChg>
      <pc:sldChg chg="modSp mod">
        <pc:chgData name="office365" userId="5fcdbc0c-b1d0-4b52-bc28-28c25c9fccde" providerId="ADAL" clId="{839C158B-1674-498C-8D10-D29DEC7F3344}" dt="2026-07-15T18:53:49.616" v="21" actId="27636"/>
        <pc:sldMkLst>
          <pc:docMk/>
          <pc:sldMk cId="676553114" sldId="451"/>
        </pc:sldMkLst>
        <pc:spChg chg="mod">
          <ac:chgData name="office365" userId="5fcdbc0c-b1d0-4b52-bc28-28c25c9fccde" providerId="ADAL" clId="{839C158B-1674-498C-8D10-D29DEC7F3344}" dt="2026-07-15T18:53:49.616" v="21" actId="27636"/>
          <ac:spMkLst>
            <pc:docMk/>
            <pc:sldMk cId="676553114" sldId="451"/>
            <ac:spMk id="2" creationId="{7A8749B1-7C3F-8906-B697-7B15B32207A6}"/>
          </ac:spMkLst>
        </pc:spChg>
      </pc:sldChg>
      <pc:sldChg chg="modSp mod">
        <pc:chgData name="office365" userId="5fcdbc0c-b1d0-4b52-bc28-28c25c9fccde" providerId="ADAL" clId="{839C158B-1674-498C-8D10-D29DEC7F3344}" dt="2026-07-15T18:53:49.616" v="23" actId="27636"/>
        <pc:sldMkLst>
          <pc:docMk/>
          <pc:sldMk cId="821091127" sldId="452"/>
        </pc:sldMkLst>
        <pc:spChg chg="mod">
          <ac:chgData name="office365" userId="5fcdbc0c-b1d0-4b52-bc28-28c25c9fccde" providerId="ADAL" clId="{839C158B-1674-498C-8D10-D29DEC7F3344}" dt="2026-07-15T18:53:49.616" v="23" actId="27636"/>
          <ac:spMkLst>
            <pc:docMk/>
            <pc:sldMk cId="821091127" sldId="452"/>
            <ac:spMk id="2" creationId="{2F0DFB19-31DE-8CA5-F638-61C02A4E0853}"/>
          </ac:spMkLst>
        </pc:spChg>
        <pc:spChg chg="mod">
          <ac:chgData name="office365" userId="5fcdbc0c-b1d0-4b52-bc28-28c25c9fccde" providerId="ADAL" clId="{839C158B-1674-498C-8D10-D29DEC7F3344}" dt="2026-07-15T18:53:49.616" v="22" actId="27636"/>
          <ac:spMkLst>
            <pc:docMk/>
            <pc:sldMk cId="821091127" sldId="452"/>
            <ac:spMk id="3" creationId="{B98F3906-A3C0-3426-1C15-8C1C36451A9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3.2 : Études des volumes de trafic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85FF-0E7B-6187-3CEC-F7B1DAF50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01" y="411637"/>
            <a:ext cx="6720556" cy="717551"/>
          </a:xfrm>
        </p:spPr>
        <p:txBody>
          <a:bodyPr>
            <a:normAutofit/>
          </a:bodyPr>
          <a:lstStyle/>
          <a:p>
            <a:r>
              <a:rPr lang="en-US" dirty="0"/>
              <a:t>Volume vs demande vs capacité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BB28F-41E7-ED1B-98E8-05E08A3B12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129188"/>
            <a:ext cx="5125799" cy="262998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dirty="0"/>
              <a:t>volume = what is observé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demande = what users want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capacité = physical limit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Confusion leads to poor conception decisions</a:t>
            </a:r>
          </a:p>
          <a:p>
            <a:endParaRPr lang="en-US" dirty="0"/>
          </a:p>
        </p:txBody>
      </p:sp>
      <p:pic>
        <p:nvPicPr>
          <p:cNvPr id="6" name="Picture 5" descr="A diagram of a flowchart&#10;&#10;AI-generated content may be incorrect.">
            <a:extLst>
              <a:ext uri="{FF2B5EF4-FFF2-40B4-BE49-F238E27FC236}">
                <a16:creationId xmlns:a16="http://schemas.microsoft.com/office/drawing/2014/main" id="{249A808D-9445-DBAB-92D8-66772A854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695" y="1355942"/>
            <a:ext cx="6559305" cy="43728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9BA0200-4607-D9E0-8305-8C9C3BF6A35C}"/>
              </a:ext>
            </a:extLst>
          </p:cNvPr>
          <p:cNvSpPr txBox="1">
            <a:spLocks/>
          </p:cNvSpPr>
          <p:nvPr/>
        </p:nvSpPr>
        <p:spPr>
          <a:xfrm>
            <a:off x="828687" y="3192882"/>
            <a:ext cx="6720556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 fontScale="92500"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concept de goulot d’étranglement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F2E2F7C-1A6A-264A-1B3B-386D4A776455}"/>
              </a:ext>
            </a:extLst>
          </p:cNvPr>
          <p:cNvSpPr txBox="1">
            <a:spLocks/>
          </p:cNvSpPr>
          <p:nvPr/>
        </p:nvSpPr>
        <p:spPr>
          <a:xfrm>
            <a:off x="970200" y="3759175"/>
            <a:ext cx="5125799" cy="2629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Occurs where demande exceeds capacité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Creates files and retards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volume observé capped at capacité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True demande remains hidden</a:t>
            </a:r>
          </a:p>
          <a:p>
            <a:pPr hangingPunct="1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DF2A37-D476-C45C-4D70-05CAD996A9F5}"/>
              </a:ext>
            </a:extLst>
          </p:cNvPr>
          <p:cNvSpPr txBox="1"/>
          <p:nvPr/>
        </p:nvSpPr>
        <p:spPr>
          <a:xfrm>
            <a:off x="7029269" y="5790195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242482116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CCC06848-5F97-B3C0-E0E3-B1D8452707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endParaRPr lang="en-US"/>
          </a:p>
        </p:txBody>
      </p:sp>
      <p:pic>
        <p:nvPicPr>
          <p:cNvPr id="16" name="Picture 15" descr="A graph with a line&#10;&#10;AI-generated content may be incorrect.">
            <a:extLst>
              <a:ext uri="{FF2B5EF4-FFF2-40B4-BE49-F238E27FC236}">
                <a16:creationId xmlns:a16="http://schemas.microsoft.com/office/drawing/2014/main" id="{74C867C3-8B44-4369-8A1D-E18F2CA20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1595386"/>
            <a:ext cx="5834743" cy="3889829"/>
          </a:xfrm>
          <a:prstGeom prst="rect">
            <a:avLst/>
          </a:prstGeom>
        </p:spPr>
      </p:pic>
      <p:pic>
        <p:nvPicPr>
          <p:cNvPr id="19" name="Picture 18" descr="A diagram of a demand&#10;&#10;AI-generated content may be incorrect.">
            <a:extLst>
              <a:ext uri="{FF2B5EF4-FFF2-40B4-BE49-F238E27FC236}">
                <a16:creationId xmlns:a16="http://schemas.microsoft.com/office/drawing/2014/main" id="{7FF3DA6B-2D62-F33E-307C-042DDBB02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156" y="1427385"/>
            <a:ext cx="6004844" cy="400322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5F42563-9281-DEE5-6A58-D118DFAFD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52145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Volume vs demande vs capacité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467CB5-BB0D-C423-6930-B24A99B7FECD}"/>
              </a:ext>
            </a:extLst>
          </p:cNvPr>
          <p:cNvSpPr txBox="1"/>
          <p:nvPr/>
        </p:nvSpPr>
        <p:spPr>
          <a:xfrm>
            <a:off x="5045103" y="5634304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17174100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295A-01F1-A80E-8749-E501AB13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Caractéristiques des volumes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B9A74-7E8E-6112-CAF9-B6562079866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Traffic demande varies over temps (by hours of a day, by days of a week, by months of a year)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Facilities are designed for peak conditions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sous-utilisation occurs off-peak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Accurate données prevents surdimensionnement</a:t>
            </a:r>
          </a:p>
          <a:p>
            <a:endParaRPr lang="en-US" dirty="0"/>
          </a:p>
        </p:txBody>
      </p:sp>
      <p:pic>
        <p:nvPicPr>
          <p:cNvPr id="11" name="Picture 10" descr="A screenshot of a graph&#10;&#10;AI-generated content may be incorrect.">
            <a:extLst>
              <a:ext uri="{FF2B5EF4-FFF2-40B4-BE49-F238E27FC236}">
                <a16:creationId xmlns:a16="http://schemas.microsoft.com/office/drawing/2014/main" id="{B601AB0A-B71A-4B9D-A384-DC32FBD35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530" y="3383608"/>
            <a:ext cx="6067413" cy="28078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94FCF8-0C60-427E-32B7-1016204E2CCE}"/>
              </a:ext>
            </a:extLst>
          </p:cNvPr>
          <p:cNvSpPr txBox="1"/>
          <p:nvPr/>
        </p:nvSpPr>
        <p:spPr>
          <a:xfrm>
            <a:off x="970201" y="6299765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127) </a:t>
            </a:r>
          </a:p>
        </p:txBody>
      </p:sp>
    </p:spTree>
    <p:extLst>
      <p:ext uri="{BB962C8B-B14F-4D97-AF65-F5344CB8AC3E}">
        <p14:creationId xmlns:p14="http://schemas.microsoft.com/office/powerpoint/2010/main" val="32869771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6FF24-ABE9-A7CB-87C4-D5A8A9F55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Variation quotidienne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5F0D5-CAC9-304F-1305-DCBDB03FF17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5383" y="1258729"/>
            <a:ext cx="6819431" cy="217027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volumes differ by day of the week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Weekdays differ from weekends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Friday is often higher than midweek</a:t>
            </a:r>
          </a:p>
          <a:p>
            <a:pPr>
              <a:spcBef>
                <a:spcPts val="1200"/>
              </a:spcBef>
            </a:pPr>
            <a:r>
              <a:rPr lang="en-US" sz="2208" dirty="0"/>
              <a:t>Depends on occupation du sol and trip purpose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B46175-D78B-355D-9F79-8EDF224EB514}"/>
              </a:ext>
            </a:extLst>
          </p:cNvPr>
          <p:cNvSpPr txBox="1">
            <a:spLocks/>
          </p:cNvSpPr>
          <p:nvPr/>
        </p:nvSpPr>
        <p:spPr>
          <a:xfrm>
            <a:off x="675382" y="3429000"/>
            <a:ext cx="6819431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 fontScale="92500"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Variation mensuelle et saisonnière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DA2DBCB-B1AD-9FA6-DC66-B8CCF163F4BF}"/>
              </a:ext>
            </a:extLst>
          </p:cNvPr>
          <p:cNvSpPr txBox="1">
            <a:spLocks/>
          </p:cNvSpPr>
          <p:nvPr/>
        </p:nvSpPr>
        <p:spPr>
          <a:xfrm>
            <a:off x="675381" y="4186078"/>
            <a:ext cx="6819431" cy="2170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 lnSpcReduction="1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400" dirty="0"/>
              <a:t>Traffic varies by season</a:t>
            </a:r>
          </a:p>
          <a:p>
            <a:r>
              <a:rPr lang="en-US" sz="2400" dirty="0"/>
              <a:t>itinéraires récréatifs peak seasonally</a:t>
            </a:r>
          </a:p>
          <a:p>
            <a:r>
              <a:rPr lang="en-US" sz="2208" dirty="0"/>
              <a:t>itinéraires pendulaires are more stable</a:t>
            </a:r>
          </a:p>
          <a:p>
            <a:r>
              <a:rPr lang="en-US" sz="2400" dirty="0"/>
              <a:t>Important for AADT estimation</a:t>
            </a:r>
          </a:p>
          <a:p>
            <a:pPr hangingPunct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0A6C9F-28B1-44CD-856E-3748D48E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838" y="2133917"/>
            <a:ext cx="5011162" cy="300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0681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503BB-680B-B445-47EA-2D86C7B7F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Variation horaire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CC468-CCB3-3ECC-CF8E-65B5465F155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3975" y="1258729"/>
            <a:ext cx="5678250" cy="217027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Traffic is not uniform throughout the day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pointes du matin et du soir are courant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Peaks driven by déplacements domicile-travail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Pattern varies by type d’infrastructure</a:t>
            </a:r>
          </a:p>
          <a:p>
            <a:endParaRPr lang="en-US" dirty="0"/>
          </a:p>
        </p:txBody>
      </p:sp>
      <p:pic>
        <p:nvPicPr>
          <p:cNvPr id="6" name="Picture 5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0124B136-F94F-3DA9-2E69-2390E52BD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69" r="13891" b="826"/>
          <a:stretch/>
        </p:blipFill>
        <p:spPr>
          <a:xfrm>
            <a:off x="6854824" y="0"/>
            <a:ext cx="5337175" cy="579563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FE503B9-57CE-2FC0-C5EF-46BDBBDA09F9}"/>
              </a:ext>
            </a:extLst>
          </p:cNvPr>
          <p:cNvSpPr/>
          <p:nvPr/>
        </p:nvSpPr>
        <p:spPr>
          <a:xfrm>
            <a:off x="10344150" y="11430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7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0DD739-38C8-2BF1-C496-1A28AA330744}"/>
              </a:ext>
            </a:extLst>
          </p:cNvPr>
          <p:cNvSpPr/>
          <p:nvPr/>
        </p:nvSpPr>
        <p:spPr>
          <a:xfrm>
            <a:off x="8524875" y="169545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7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A5DCEE9-B74D-DF21-AD3D-8CE1AA8B1F8E}"/>
              </a:ext>
            </a:extLst>
          </p:cNvPr>
          <p:cNvSpPr/>
          <p:nvPr/>
        </p:nvSpPr>
        <p:spPr>
          <a:xfrm>
            <a:off x="8524875" y="461010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7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B11C9C-0B08-F8E3-8CFE-F585A8E4E175}"/>
              </a:ext>
            </a:extLst>
          </p:cNvPr>
          <p:cNvSpPr/>
          <p:nvPr/>
        </p:nvSpPr>
        <p:spPr>
          <a:xfrm>
            <a:off x="10344150" y="3343275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 fontScale="7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CF30377-9109-9203-ADEA-0B4D8A686ABC}"/>
              </a:ext>
            </a:extLst>
          </p:cNvPr>
          <p:cNvSpPr txBox="1">
            <a:spLocks/>
          </p:cNvSpPr>
          <p:nvPr/>
        </p:nvSpPr>
        <p:spPr>
          <a:xfrm>
            <a:off x="603253" y="3429000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 fontScale="92500" lnSpcReduction="20000"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Concept d’heure de pointe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C06683D-593E-4584-F433-7D9D0E44C325}"/>
              </a:ext>
            </a:extLst>
          </p:cNvPr>
          <p:cNvSpPr txBox="1">
            <a:spLocks/>
          </p:cNvSpPr>
          <p:nvPr/>
        </p:nvSpPr>
        <p:spPr>
          <a:xfrm>
            <a:off x="807465" y="4037602"/>
            <a:ext cx="5678250" cy="2170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000" dirty="0"/>
              <a:t>Highest horaire volume de trafic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Typically 9–15% of journalier traffic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Clé conception condition</a:t>
            </a:r>
          </a:p>
          <a:p>
            <a:pPr>
              <a:spcBef>
                <a:spcPts val="1200"/>
              </a:spcBef>
            </a:pPr>
            <a:r>
              <a:rPr lang="en-US" sz="1840" dirty="0"/>
              <a:t>Varies by location and occupation du sol</a:t>
            </a:r>
          </a:p>
          <a:p>
            <a:pPr hangingPunct="1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F3FA3-6F70-0BB5-409D-4D741A82EEF5}"/>
              </a:ext>
            </a:extLst>
          </p:cNvPr>
          <p:cNvSpPr txBox="1"/>
          <p:nvPr/>
        </p:nvSpPr>
        <p:spPr>
          <a:xfrm>
            <a:off x="8083578" y="5843384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250833112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8D40-121D-5EB0-3F4B-E76BAD02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Profils horaires urbains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FEF36-8033-B19E-EF7D-ADEFF04823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257302"/>
            <a:ext cx="6202124" cy="216067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200" dirty="0"/>
              <a:t>Some facilities show extended peaks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congestion spreads demande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Off-peak travel increases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Clear AM/PM peaks may disappear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B5CC37-01D2-FB00-2804-C2D9ED72E2F8}"/>
              </a:ext>
            </a:extLst>
          </p:cNvPr>
          <p:cNvSpPr txBox="1">
            <a:spLocks/>
          </p:cNvSpPr>
          <p:nvPr/>
        </p:nvSpPr>
        <p:spPr>
          <a:xfrm>
            <a:off x="603253" y="3417975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Profils horaires ruraux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38FED70-0867-8E4D-46CD-3562F032073E}"/>
              </a:ext>
            </a:extLst>
          </p:cNvPr>
          <p:cNvSpPr txBox="1">
            <a:spLocks/>
          </p:cNvSpPr>
          <p:nvPr/>
        </p:nvSpPr>
        <p:spPr>
          <a:xfrm>
            <a:off x="879278" y="4106667"/>
            <a:ext cx="6426398" cy="2160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 fontScale="925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400" dirty="0"/>
              <a:t>Single broad peak courant</a:t>
            </a:r>
          </a:p>
          <a:p>
            <a:r>
              <a:rPr lang="en-US" sz="2400" dirty="0"/>
              <a:t>Weekend and seasonal effects are strong</a:t>
            </a:r>
          </a:p>
          <a:p>
            <a:r>
              <a:rPr lang="en-US" sz="2208" dirty="0"/>
              <a:t>Higher variability than urbain itinéraires</a:t>
            </a:r>
          </a:p>
          <a:p>
            <a:r>
              <a:rPr lang="en-US" sz="2400" dirty="0"/>
              <a:t>Driven by non-work trips</a:t>
            </a:r>
          </a:p>
          <a:p>
            <a:pPr hangingPunct="1"/>
            <a:endParaRPr lang="en-US" dirty="0"/>
          </a:p>
        </p:txBody>
      </p:sp>
      <p:pic>
        <p:nvPicPr>
          <p:cNvPr id="8" name="Picture 7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521FBB1B-EB07-DDAF-B457-A043AFF4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5" y="809735"/>
            <a:ext cx="4810125" cy="4810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094A2-9D35-4D63-92D0-BCCACEB671FE}"/>
              </a:ext>
            </a:extLst>
          </p:cNvPr>
          <p:cNvSpPr txBox="1"/>
          <p:nvPr/>
        </p:nvSpPr>
        <p:spPr>
          <a:xfrm>
            <a:off x="8502043" y="5619860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364694440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D8A74-C98B-2901-F472-F330372A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Facteur d’heure de pointe (PHF)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B6EE7-ABD5-B781-2C77-C1C9F8C31B0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Ratio of horaire volume to peak débit</a:t>
            </a:r>
          </a:p>
          <a:p>
            <a:r>
              <a:rPr lang="en-US" dirty="0"/>
              <a:t>Indicates demande concentration</a:t>
            </a:r>
          </a:p>
          <a:p>
            <a:r>
              <a:rPr lang="en-US" dirty="0"/>
              <a:t>Lower PHF means sharper peak</a:t>
            </a:r>
          </a:p>
          <a:p>
            <a:r>
              <a:rPr lang="en-US" dirty="0"/>
              <a:t>Critique for conception decisions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9659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972BF-2367-3A8C-D706-51B4DA164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707990" cy="717551"/>
          </a:xfrm>
        </p:spPr>
        <p:txBody>
          <a:bodyPr>
            <a:normAutofit/>
          </a:bodyPr>
          <a:lstStyle/>
          <a:p>
            <a:r>
              <a:rPr lang="en-US" dirty="0"/>
              <a:t>Trafic journalier moyen annuel (AADT)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F4FADF1-0F44-7B84-6287-A43678015D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r>
              <a:rPr lang="en-US" sz="2400" b="1" dirty="0"/>
              <a:t>Moyen 24-heure volume de trafic over a year</a:t>
            </a:r>
            <a:endParaRPr lang="en-US" sz="2400" dirty="0"/>
          </a:p>
          <a:p>
            <a:pPr lvl="1"/>
            <a:r>
              <a:rPr lang="en-US" sz="2000" dirty="0"/>
              <a:t>Calculated by averaging journalier traffic counts for all 365 days</a:t>
            </a:r>
          </a:p>
          <a:p>
            <a:r>
              <a:rPr lang="en-US" sz="2400" b="1" dirty="0"/>
              <a:t>Represents long-term traffic demande</a:t>
            </a:r>
            <a:endParaRPr lang="en-US" sz="2400" dirty="0"/>
          </a:p>
          <a:p>
            <a:pPr lvl="1"/>
            <a:r>
              <a:rPr lang="en-US" sz="2000" dirty="0"/>
              <a:t>Smooths out journalier, weekly, and seasonal variations</a:t>
            </a:r>
          </a:p>
          <a:p>
            <a:r>
              <a:rPr lang="en-US" sz="2400" b="1" dirty="0"/>
              <a:t>Utilisé in the evaluation of the economic feasibility of route projects </a:t>
            </a:r>
          </a:p>
          <a:p>
            <a:r>
              <a:rPr lang="en-US" sz="2400" b="1" dirty="0"/>
              <a:t>Essential for route planification et conception</a:t>
            </a:r>
          </a:p>
          <a:p>
            <a:pPr lvl="1"/>
            <a:r>
              <a:rPr lang="en-US" sz="2000" dirty="0"/>
              <a:t>Basis for functional classification, conception géométrique, and investment decisions</a:t>
            </a:r>
            <a:br>
              <a:rPr lang="en-US" sz="20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2231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F47E1-F36F-A926-96CF-2589E98E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28276" cy="717551"/>
          </a:xfrm>
        </p:spPr>
        <p:txBody>
          <a:bodyPr>
            <a:normAutofit/>
          </a:bodyPr>
          <a:lstStyle/>
          <a:p>
            <a:r>
              <a:rPr lang="en-US" dirty="0"/>
              <a:t>Trafic journalier moyen (ADT)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FFC1C-AC3A-EF69-1D8E-3AC3EDC3461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Moyen 24-heure volume over several days</a:t>
            </a:r>
            <a:endParaRPr lang="en-US" sz="2400" dirty="0"/>
          </a:p>
          <a:p>
            <a:pPr lvl="1"/>
            <a:r>
              <a:rPr lang="en-US" sz="2000" dirty="0"/>
              <a:t>Computed from multiple journalier traffic counts within a short période</a:t>
            </a:r>
          </a:p>
          <a:p>
            <a:r>
              <a:rPr lang="en-US" sz="2400" b="1" dirty="0"/>
              <a:t>Collected for periods shorter than one year</a:t>
            </a:r>
          </a:p>
          <a:p>
            <a:pPr lvl="1"/>
            <a:r>
              <a:rPr lang="en-US" dirty="0"/>
              <a:t>Does not account for full variation saisonnière</a:t>
            </a:r>
          </a:p>
          <a:p>
            <a:r>
              <a:rPr lang="en-US" sz="2400" b="1" dirty="0"/>
              <a:t>Utilisé to évaluer current traffic demande</a:t>
            </a:r>
          </a:p>
          <a:p>
            <a:pPr lvl="1"/>
            <a:r>
              <a:rPr lang="en-US" dirty="0"/>
              <a:t>Reflects existing traffic conditions on a roadway</a:t>
            </a:r>
          </a:p>
          <a:p>
            <a:r>
              <a:rPr lang="en-US" sz="2400" b="1" dirty="0"/>
              <a:t>Can be converted to AADT by multiplying by the seasonal factor.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7671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3FF3-9C50-E180-D7B0-A83E1FF9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956876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Véhicules-kilomètres parcourus (VKT)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71052-C982-908E-CC14-2826B4B97C9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of volume de trafic and roadway longueur</a:t>
            </a:r>
          </a:p>
          <a:p>
            <a:r>
              <a:rPr lang="en-US" dirty="0"/>
              <a:t>Represents total travel demande</a:t>
            </a:r>
          </a:p>
          <a:p>
            <a:r>
              <a:rPr lang="en-US" dirty="0"/>
              <a:t>Utilisé for allocation des financements and planification de l’entretien</a:t>
            </a:r>
          </a:p>
          <a:p>
            <a:r>
              <a:rPr lang="en-US" dirty="0"/>
              <a:t>Indicator of system usage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9713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volume de trafic concepts</a:t>
            </a:r>
          </a:p>
          <a:p>
            <a:r>
              <a:rPr lang="en-US" sz="1800" dirty="0"/>
              <a:t>Differentiate volume, demande, and capacité</a:t>
            </a:r>
          </a:p>
          <a:p>
            <a:r>
              <a:rPr lang="en-US" sz="1800" dirty="0"/>
              <a:t>Expliquer temporal traffic variation patterns</a:t>
            </a:r>
          </a:p>
          <a:p>
            <a:r>
              <a:rPr lang="en-US" sz="1800" dirty="0"/>
              <a:t>Appliquer concepts to intersection and réseau studies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6610-4132-1172-81C4-9D93B386F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32333" cy="717551"/>
          </a:xfrm>
        </p:spPr>
        <p:txBody>
          <a:bodyPr>
            <a:normAutofit/>
          </a:bodyPr>
          <a:lstStyle/>
          <a:p>
            <a:r>
              <a:rPr lang="en-US" dirty="0"/>
              <a:t>Carte des flux de trafic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497A4-9C1D-BB3A-13D2-0D724E27A73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7145099" cy="505952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Shows traffic volumes on individual itinéraires </a:t>
            </a:r>
          </a:p>
          <a:p>
            <a:r>
              <a:rPr lang="en-US" dirty="0"/>
              <a:t>volume de trafic is represented by the width of bands drawn on the map</a:t>
            </a:r>
          </a:p>
          <a:p>
            <a:r>
              <a:rPr lang="en-US" dirty="0"/>
              <a:t> Bandwidth is proportional to the magnitude of flux de trafic</a:t>
            </a:r>
          </a:p>
          <a:p>
            <a:r>
              <a:rPr lang="en-US" dirty="0"/>
              <a:t>Enable quick visual comparison of traffic volumes across itinéraires</a:t>
            </a:r>
          </a:p>
          <a:p>
            <a:r>
              <a:rPr lang="en-US" dirty="0"/>
              <a:t>Inclure numerical volume values near bands to improve clarity and exactitude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A map of a road&#10;&#10;AI-generated content may be incorrect.">
            <a:extLst>
              <a:ext uri="{FF2B5EF4-FFF2-40B4-BE49-F238E27FC236}">
                <a16:creationId xmlns:a16="http://schemas.microsoft.com/office/drawing/2014/main" id="{442E4164-AFD6-7EF5-F1BC-DB3E85F13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351" y="8479"/>
            <a:ext cx="4443649" cy="6309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B74960-8A1F-05F4-E4F5-72D223D92273}"/>
              </a:ext>
            </a:extLst>
          </p:cNvPr>
          <p:cNvSpPr txBox="1"/>
          <p:nvPr/>
        </p:nvSpPr>
        <p:spPr>
          <a:xfrm>
            <a:off x="8534400" y="6318249"/>
            <a:ext cx="365760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125) </a:t>
            </a:r>
          </a:p>
        </p:txBody>
      </p:sp>
    </p:spTree>
    <p:extLst>
      <p:ext uri="{BB962C8B-B14F-4D97-AF65-F5344CB8AC3E}">
        <p14:creationId xmlns:p14="http://schemas.microsoft.com/office/powerpoint/2010/main" val="185304800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49B1-7C3F-8906-B697-7B15B322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03851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Études des volumes aux intersections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8DD2F-91A7-A577-B6E2-CE216357179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867513" cy="5059521"/>
          </a:xfrm>
        </p:spPr>
        <p:txBody>
          <a:bodyPr>
            <a:normAutofit/>
          </a:bodyPr>
          <a:lstStyle/>
          <a:p>
            <a:r>
              <a:rPr lang="en-US" dirty="0"/>
              <a:t>Most complex traffic locations</a:t>
            </a:r>
          </a:p>
          <a:p>
            <a:r>
              <a:rPr lang="en-US" dirty="0"/>
              <a:t>Multiple movements and conflicts</a:t>
            </a:r>
          </a:p>
          <a:p>
            <a:r>
              <a:rPr lang="en-US" dirty="0"/>
              <a:t>mouvements tournants critique</a:t>
            </a:r>
          </a:p>
          <a:p>
            <a:r>
              <a:rPr lang="en-US" dirty="0"/>
              <a:t>Often counted manually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E4F9C-3D2B-58A8-9D88-3088D167C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1228"/>
          <a:stretch/>
        </p:blipFill>
        <p:spPr>
          <a:xfrm>
            <a:off x="8170447" y="578946"/>
            <a:ext cx="4021553" cy="57001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BD0068-9066-753F-FAB3-EAAD3EAC2E66}"/>
              </a:ext>
            </a:extLst>
          </p:cNvPr>
          <p:cNvSpPr txBox="1"/>
          <p:nvPr/>
        </p:nvSpPr>
        <p:spPr>
          <a:xfrm>
            <a:off x="8534400" y="6318249"/>
            <a:ext cx="365760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126) </a:t>
            </a:r>
          </a:p>
        </p:txBody>
      </p:sp>
    </p:spTree>
    <p:extLst>
      <p:ext uri="{BB962C8B-B14F-4D97-AF65-F5344CB8AC3E}">
        <p14:creationId xmlns:p14="http://schemas.microsoft.com/office/powerpoint/2010/main" val="67655311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DFB19-31DE-8CA5-F638-61C02A4E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80991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Applications des études de volumes de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F3906-A3C0-3426-1C15-8C1C36451A9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Route and intersection conception</a:t>
            </a:r>
          </a:p>
          <a:p>
            <a:r>
              <a:rPr lang="en-US" dirty="0"/>
              <a:t>programmation des feux</a:t>
            </a:r>
          </a:p>
          <a:p>
            <a:r>
              <a:rPr lang="en-US" dirty="0"/>
              <a:t>conception des chaussées et des structures</a:t>
            </a:r>
          </a:p>
          <a:p>
            <a:r>
              <a:rPr lang="en-US" dirty="0"/>
              <a:t>Transportation planification and policy</a:t>
            </a:r>
          </a:p>
          <a:p>
            <a:r>
              <a:rPr lang="en-US" dirty="0"/>
              <a:t>Roadway and intersection conception</a:t>
            </a:r>
          </a:p>
          <a:p>
            <a:r>
              <a:rPr lang="en-US" dirty="0"/>
              <a:t>Traffic contrôle and signal timing</a:t>
            </a:r>
          </a:p>
          <a:p>
            <a:r>
              <a:rPr lang="en-US" dirty="0"/>
              <a:t>analyse de capacité</a:t>
            </a:r>
          </a:p>
          <a:p>
            <a:r>
              <a:rPr lang="en-US" dirty="0"/>
              <a:t>planification du réseau and VMT estimation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9112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Pourquoi les études des volumes de trafic sont-elles importantes ?</a:t>
            </a:r>
          </a:p>
          <a:p>
            <a:pPr hangingPunct="1"/>
            <a:r>
              <a:rPr lang="en-US" sz="1800" dirty="0"/>
              <a:t>Paramètres clés du trafic</a:t>
            </a:r>
          </a:p>
          <a:p>
            <a:pPr>
              <a:defRPr sz="1800"/>
            </a:pPr>
            <a:r>
              <a:rPr lang="en-US" dirty="0"/>
              <a:t>Volume vs demande vs capacité</a:t>
            </a:r>
          </a:p>
          <a:p>
            <a:pPr>
              <a:defRPr sz="1800"/>
            </a:pPr>
            <a:r>
              <a:rPr lang="en-US" dirty="0"/>
              <a:t>Caractéristiques des volumes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 Shane, ingénierie du trafic, 5th edition, Pearson,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1" y="1294228"/>
            <a:ext cx="8793793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dirty="0"/>
              <a:t>études des volumes de trafic mesurer the number of véhicules or pedestrians</a:t>
            </a:r>
          </a:p>
          <a:p>
            <a:r>
              <a:rPr lang="en-US" dirty="0"/>
              <a:t>Inclure directional movement, occupancy rates, véhicule classification, and pedestrian age. </a:t>
            </a:r>
          </a:p>
          <a:p>
            <a:r>
              <a:rPr lang="en-US" dirty="0"/>
              <a:t>Counts are taken over a specified temps période</a:t>
            </a:r>
          </a:p>
          <a:p>
            <a:r>
              <a:rPr lang="en-US" dirty="0"/>
              <a:t>Temps période varies from 15 minutes to a full year</a:t>
            </a:r>
          </a:p>
          <a:p>
            <a:r>
              <a:rPr lang="en-US" dirty="0"/>
              <a:t>Fondamental input to ingénierie du trafic decisions</a:t>
            </a:r>
          </a:p>
          <a:p>
            <a:r>
              <a:rPr lang="en-US" dirty="0"/>
              <a:t>Utilisé in planification, conception, and exploitation</a:t>
            </a:r>
          </a:p>
          <a:p>
            <a:endParaRPr lang="en-US" sz="20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595D-6301-E8E4-3C11-9D02AA985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29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Pourquoi les études des volumes de trafic sont-elles importantes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7F89D-8BB8-4FAA-ACCC-9411A0BD9E2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48281" y="1798323"/>
            <a:ext cx="6329759" cy="4343398"/>
          </a:xfrm>
        </p:spPr>
        <p:txBody>
          <a:bodyPr>
            <a:normAutofit/>
          </a:bodyPr>
          <a:lstStyle/>
          <a:p>
            <a:r>
              <a:rPr lang="en-US" sz="2400" dirty="0"/>
              <a:t>Provide foundation for ingénierie du trafic analyse</a:t>
            </a:r>
          </a:p>
          <a:p>
            <a:r>
              <a:rPr lang="en-US" sz="2208" dirty="0"/>
              <a:t>Support transportation planification et conception</a:t>
            </a:r>
          </a:p>
          <a:p>
            <a:r>
              <a:rPr lang="en-US" sz="2400" dirty="0"/>
              <a:t>Help évaluer sécurité and operational performance</a:t>
            </a:r>
          </a:p>
          <a:p>
            <a:r>
              <a:rPr lang="en-US" sz="2400" dirty="0"/>
              <a:t>Enable long-term infrastructure investment decisions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A6271D-EBBA-A6F0-50B2-12203413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390" y="1955214"/>
            <a:ext cx="5056551" cy="27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352A-AF9A-A1F5-0CDC-58EBEEA9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5706107" cy="717551"/>
          </a:xfrm>
        </p:spPr>
        <p:txBody>
          <a:bodyPr>
            <a:normAutofit/>
          </a:bodyPr>
          <a:lstStyle/>
          <a:p>
            <a:r>
              <a:rPr lang="en-US" dirty="0"/>
              <a:t>Paramètres clés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8D8EC-A2AA-E16D-6AB2-E12F951D54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339158" cy="5059521"/>
          </a:xfrm>
        </p:spPr>
        <p:txBody>
          <a:bodyPr>
            <a:normAutofit/>
          </a:bodyPr>
          <a:lstStyle/>
          <a:p>
            <a:r>
              <a:rPr lang="en-US" dirty="0"/>
              <a:t>volume</a:t>
            </a:r>
          </a:p>
          <a:p>
            <a:r>
              <a:rPr lang="en-US" dirty="0"/>
              <a:t>débit</a:t>
            </a:r>
          </a:p>
          <a:p>
            <a:r>
              <a:rPr lang="en-US" dirty="0"/>
              <a:t>demande</a:t>
            </a:r>
          </a:p>
          <a:p>
            <a:r>
              <a:rPr lang="en-US" dirty="0"/>
              <a:t>capacité</a:t>
            </a:r>
          </a:p>
          <a:p>
            <a:pPr marL="0" indent="0">
              <a:buNone/>
            </a:pPr>
            <a:r>
              <a:rPr lang="en-US" dirty="0"/>
              <a:t>All expressed in véhicules per unité de temps</a:t>
            </a:r>
          </a:p>
          <a:p>
            <a:endParaRPr lang="en-US" dirty="0"/>
          </a:p>
        </p:txBody>
      </p:sp>
      <p:pic>
        <p:nvPicPr>
          <p:cNvPr id="2050" name="Picture 2" descr="Traffic Jams">
            <a:extLst>
              <a:ext uri="{FF2B5EF4-FFF2-40B4-BE49-F238E27FC236}">
                <a16:creationId xmlns:a16="http://schemas.microsoft.com/office/drawing/2014/main" id="{4A1DE0D9-8C9B-C3F3-89C7-B1316ABC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971" y="1553690"/>
            <a:ext cx="5989029" cy="336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336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89605-7A2C-6E8F-6335-E7F65FA07EB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volume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is the number of véhicules (persons) passing a point during a specified temps période.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 Temps période can be an heure or a day.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Cannot exceed roadway capacité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Different types of volume fondé on the longueur of the count période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Annuel trafic journalier moyen (AADT)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Trafic journalier moyen (ADT)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40" dirty="0"/>
              <a:t>volume de l’heure de pointe (PHV)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F818E2-3085-7730-FC0F-D10FA7A5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443470" cy="717550"/>
          </a:xfrm>
        </p:spPr>
        <p:txBody>
          <a:bodyPr>
            <a:normAutofit/>
          </a:bodyPr>
          <a:lstStyle/>
          <a:p>
            <a:r>
              <a:rPr lang="en-US" dirty="0"/>
              <a:t>Paramètres clés du trafic</a:t>
            </a:r>
          </a:p>
        </p:txBody>
      </p:sp>
    </p:spTree>
    <p:extLst>
      <p:ext uri="{BB962C8B-B14F-4D97-AF65-F5344CB8AC3E}">
        <p14:creationId xmlns:p14="http://schemas.microsoft.com/office/powerpoint/2010/main" val="5922752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7D84D-784F-63F1-E0C3-2351A7B5558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/>
              <a:t>Débit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Equivalent horaire rate for short periods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Expressed in véhicule per hr.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Important for peak débit analyse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capacité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The maximum rate at which véhicules can traverse a point or short segment during a specified temps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It is the caractéristiques of the roadway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Estimated en utilisant Route capacité Manuel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May differ from observé maximum débit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E42C839-7969-617B-110F-557C08DEE254}"/>
              </a:ext>
            </a:extLst>
          </p:cNvPr>
          <p:cNvSpPr txBox="1">
            <a:spLocks/>
          </p:cNvSpPr>
          <p:nvPr/>
        </p:nvSpPr>
        <p:spPr>
          <a:xfrm>
            <a:off x="786132" y="411637"/>
            <a:ext cx="5706107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Paramètres clés du trafic</a:t>
            </a:r>
          </a:p>
        </p:txBody>
      </p:sp>
    </p:spTree>
    <p:extLst>
      <p:ext uri="{BB962C8B-B14F-4D97-AF65-F5344CB8AC3E}">
        <p14:creationId xmlns:p14="http://schemas.microsoft.com/office/powerpoint/2010/main" val="23729017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484CF-A5DD-A988-ECCE-BB998695B0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2081" y="401200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/>
              <a:t>demande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The number of véhicules (persons) that DESIRE to pass a point during the specified temps, usually an heure.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May exceed volume observé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Inclut queued, diverted, and suppressed trips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Not directly observable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When demande is higher than capacité, congestion will result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17EA1-F371-C2F0-8FF2-48E2D2E65607}"/>
              </a:ext>
            </a:extLst>
          </p:cNvPr>
          <p:cNvSpPr txBox="1"/>
          <p:nvPr/>
        </p:nvSpPr>
        <p:spPr>
          <a:xfrm>
            <a:off x="8665832" y="6322404"/>
            <a:ext cx="3254679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Traffic Engineering, 4e édition,  </a:t>
            </a:r>
          </a:p>
        </p:txBody>
      </p:sp>
    </p:spTree>
    <p:extLst>
      <p:ext uri="{BB962C8B-B14F-4D97-AF65-F5344CB8AC3E}">
        <p14:creationId xmlns:p14="http://schemas.microsoft.com/office/powerpoint/2010/main" val="39738736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972776-B5DD-4EA2-B742-2508A11F097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1048</Words>
  <Application>Microsoft Office PowerPoint</Application>
  <PresentationFormat>Widescreen</PresentationFormat>
  <Paragraphs>161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Introduction</vt:lpstr>
      <vt:lpstr>Pourquoi les études des volumes de trafic sont-elles importantes ?</vt:lpstr>
      <vt:lpstr>Paramètres clés du trafic</vt:lpstr>
      <vt:lpstr>Paramètres clés du trafic</vt:lpstr>
      <vt:lpstr>PowerPoint Presentation</vt:lpstr>
      <vt:lpstr>PowerPoint Presentation</vt:lpstr>
      <vt:lpstr>Volume vs demande vs capacité</vt:lpstr>
      <vt:lpstr>Volume vs demande vs capacité</vt:lpstr>
      <vt:lpstr>Caractéristiques des volumes</vt:lpstr>
      <vt:lpstr>Variation quotidienne du trafic</vt:lpstr>
      <vt:lpstr>Variation horaire du trafic</vt:lpstr>
      <vt:lpstr>Profils horaires urbains</vt:lpstr>
      <vt:lpstr>Facteur d’heure de pointe (PHF)</vt:lpstr>
      <vt:lpstr>Trafic journalier moyen annuel (AADT)</vt:lpstr>
      <vt:lpstr>Trafic journalier moyen (ADT)</vt:lpstr>
      <vt:lpstr>Véhicules-kilomètres parcourus (VKT)</vt:lpstr>
      <vt:lpstr>Carte des flux de trafic </vt:lpstr>
      <vt:lpstr>Études des volumes aux intersections</vt:lpstr>
      <vt:lpstr>Applications des études de volumes de trafic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361</cp:revision>
  <dcterms:modified xsi:type="dcterms:W3CDTF">2026-07-15T18:53:51Z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