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06" r:id="rId5"/>
    <p:sldId id="611" r:id="rId6"/>
    <p:sldId id="612" r:id="rId7"/>
    <p:sldId id="309" r:id="rId8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0F00"/>
    <a:srgbClr val="00518E"/>
    <a:srgbClr val="B51600"/>
    <a:srgbClr val="B43519"/>
    <a:srgbClr val="005EA4"/>
    <a:srgbClr val="EE230C"/>
    <a:srgbClr val="F26211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 wrap="square"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 wrap="square">
            <a:normAutofit/>
          </a:bodyPr>
          <a:lstStyle/>
          <a:p>
            <a:r>
              <a:rPr lang="en-US" dirty="0"/>
              <a:t>Exercice 5.3 : Analyse du niveau de service (LOS) – Routes à deux voies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3FC57-98BC-FACC-FDBA-176B0384C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US" dirty="0"/>
              <a:t>Exercice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7292AC-0CE8-6548-3B91-9FC5EF00B59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43556" y="1433336"/>
            <a:ext cx="8807980" cy="5059521"/>
          </a:xfrm>
        </p:spPr>
        <p:txBody>
          <a:bodyPr wrap="square">
            <a:normAutofit/>
          </a:bodyPr>
          <a:lstStyle/>
          <a:p>
            <a:pPr marL="514350" indent="-514350">
              <a:buClr>
                <a:srgbClr val="890F00"/>
              </a:buClr>
              <a:buFont typeface="+mj-lt"/>
              <a:buAutoNum type="arabicPeriod"/>
            </a:pPr>
            <a:r>
              <a:rPr lang="en-US" sz="1640" dirty="0"/>
              <a:t>Comparez les procédures d’analyse du LOS pour les autoroutes, les routes multilane et les routes à deux voies, en soulignant les différences dans les mesures d’efficacité et les principales hypothèses.</a:t>
            </a:r>
          </a:p>
          <a:p>
            <a:pPr marL="514350" indent="-514350">
              <a:buClr>
                <a:srgbClr val="890F00"/>
              </a:buClr>
              <a:buFont typeface="+mj-lt"/>
              <a:buAutoNum type="arabicPeriod"/>
            </a:pPr>
            <a:r>
              <a:rPr lang="en-US" sz="1640" dirty="0"/>
              <a:t>Un segment rural de route à deux voies de classe I, long de 10 miles et situé en terrain plat, a une vitesse de base en écoulement libre (BFFS) de 65 mi/h. La section transversale comporte des voies de 12 ft et des accotements dégagés de 6 ft de chaque côté de la route. On observe en moyenne 15 points d’accès par mile le long du segment, et 25 % du segment correspond à des zones « sans dépassement ». Le trafic actuel de l’infrastructure est de 800 véh/h, avec 8 % de camions et aucun véhicule récréatif. La répartition directionnelle du trafic est de 70–30 et le PHF est de 0,83. Quel LOS est attendu dans chaque direction sur ce segment ?</a:t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b="1" dirty="0" err="1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  <a:r>
              <a:rPr lang="en-US" sz="1640" b="1" dirty="0"/>
              <a:t/>
            </a:r>
            <a:r>
              <a:rPr lang="en-US" sz="1640" dirty="0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360776601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8FB4C-4A7F-D20A-1FF6-8F904CF5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E9EAC-5549-96B6-5E35-BE5E49D7E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US" dirty="0"/>
              <a:t>Exercice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778FF-6BEE-9E74-BE53-DE9707B0FBD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43556" y="1433336"/>
            <a:ext cx="8807980" cy="5059521"/>
          </a:xfrm>
        </p:spPr>
        <p:txBody>
          <a:bodyPr wrap="square">
            <a:normAutofit/>
          </a:bodyPr>
          <a:lstStyle/>
          <a:p>
            <a:pPr marL="514350" indent="-514350">
              <a:buClr>
                <a:srgbClr val="890F00"/>
              </a:buClr>
              <a:buFont typeface="+mj-lt"/>
              <a:buAutoNum type="arabicPeriod" startAt="3"/>
            </a:pPr>
            <a:r>
              <a:rPr lang="en-US" sz="2000" dirty="0"/>
              <a:t>Un segment rural de route à deux voies de classe I, long de 20 miles et situé en terrain vallonné, a une vitesse de base en écoulement libre (BFFS) de 60 mi/h. Il comporte des voies de 12 ft et des accotements dégagés de 4 ft de chaque côté de la chaussée. On observe en moyenne huit points d’accès par mile le long du segment considéré, et 60 % du segment correspond à des zones « sans dépassement ». Le trafic actuel de l’infrastructure est de 400 véh/h (total, deux sens), dont 15 % de camions et 2 % de véhicules récréatifs. La répartition directionnelle du trafic est de 60–40 et le PHF est de 0,84.</a:t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b="1" dirty="0" err="1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marL="1428738" lvl="3" indent="-514350">
              <a:buClr>
                <a:srgbClr val="890F00"/>
              </a:buClr>
              <a:buFont typeface="+mj-lt"/>
              <a:buAutoNum type="alphaLcParenR"/>
            </a:pPr>
            <a:r>
              <a:rPr lang="en-US" sz="1800" dirty="0"/>
              <a:t>Dans les conditions actuelles décrites, à quel LOS chaque direction de l’infrastructure devrait-elle fonctionner ?</a:t>
            </a:r>
            <a:r>
              <a:rPr lang="en-US" sz="1800" b="1" dirty="0"/>
              <a:t/>
            </a:r>
            <a:r>
              <a:rPr lang="en-US" sz="1800" dirty="0"/>
              <a:t/>
            </a:r>
          </a:p>
          <a:p>
            <a:pPr marL="1428738" lvl="3" indent="-514350">
              <a:buClr>
                <a:srgbClr val="890F00"/>
              </a:buClr>
              <a:buFont typeface="+mj-lt"/>
              <a:buAutoNum type="alphaLcParenR"/>
            </a:pPr>
            <a:r>
              <a:rPr lang="en-US" sz="1800" dirty="0"/>
              <a:t>Si le trafic croît à un taux de 5 % par an, combien d’années faudra-t-il avant que la capacité de cette infrastructure soit atteinte ?</a:t>
            </a:r>
          </a:p>
        </p:txBody>
      </p:sp>
    </p:spTree>
    <p:extLst>
      <p:ext uri="{BB962C8B-B14F-4D97-AF65-F5344CB8AC3E}">
        <p14:creationId xmlns:p14="http://schemas.microsoft.com/office/powerpoint/2010/main" val="319083426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81EB43A-EC75-418D-98CE-9DE5C1AC1B0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21_BasicWhite</vt:lpstr>
      <vt:lpstr>Traffic Engineering</vt:lpstr>
      <vt:lpstr>Exercise</vt:lpstr>
      <vt:lpstr>Exercise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799</cp:revision>
  <dcterms:modified xsi:type="dcterms:W3CDTF">2026-02-16T19:19:48Z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