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media/image26.jpg" ContentType="image/jpeg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306" r:id="rId5"/>
    <p:sldId id="308" r:id="rId6"/>
    <p:sldId id="313" r:id="rId7"/>
    <p:sldId id="534" r:id="rId8"/>
    <p:sldId id="571" r:id="rId9"/>
    <p:sldId id="572" r:id="rId10"/>
    <p:sldId id="588" r:id="rId11"/>
    <p:sldId id="589" r:id="rId12"/>
    <p:sldId id="592" r:id="rId13"/>
    <p:sldId id="593" r:id="rId14"/>
    <p:sldId id="594" r:id="rId15"/>
    <p:sldId id="598" r:id="rId16"/>
    <p:sldId id="595" r:id="rId17"/>
    <p:sldId id="599" r:id="rId18"/>
    <p:sldId id="600" r:id="rId19"/>
    <p:sldId id="601" r:id="rId20"/>
    <p:sldId id="602" r:id="rId21"/>
    <p:sldId id="603" r:id="rId22"/>
    <p:sldId id="604" r:id="rId23"/>
    <p:sldId id="605" r:id="rId24"/>
    <p:sldId id="606" r:id="rId25"/>
    <p:sldId id="607" r:id="rId26"/>
    <p:sldId id="608" r:id="rId27"/>
    <p:sldId id="596" r:id="rId28"/>
    <p:sldId id="609" r:id="rId29"/>
    <p:sldId id="597" r:id="rId30"/>
    <p:sldId id="590" r:id="rId31"/>
    <p:sldId id="610" r:id="rId32"/>
    <p:sldId id="309" r:id="rId33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21:17:36.807" v="19" actId="478"/>
      <pc:docMkLst>
        <pc:docMk/>
      </pc:docMkLst>
      <pc:sldChg chg="modSp mod">
        <pc:chgData name="office365" userId="5fcdbc0c-b1d0-4b52-bc28-28c25c9fccde" providerId="ADAL" clId="{839C158B-1674-498C-8D10-D29DEC7F3344}" dt="2026-07-15T21:16:24.553" v="11" actId="27636"/>
        <pc:sldMkLst>
          <pc:docMk/>
          <pc:sldMk cId="1050435007" sldId="572"/>
        </pc:sldMkLst>
        <pc:spChg chg="mod">
          <ac:chgData name="office365" userId="5fcdbc0c-b1d0-4b52-bc28-28c25c9fccde" providerId="ADAL" clId="{839C158B-1674-498C-8D10-D29DEC7F3344}" dt="2026-07-15T21:16:24.553" v="11" actId="27636"/>
          <ac:spMkLst>
            <pc:docMk/>
            <pc:sldMk cId="1050435007" sldId="572"/>
            <ac:spMk id="3" creationId="{58E15385-70C2-42E4-2D9A-D6FEA4EE65F5}"/>
          </ac:spMkLst>
        </pc:spChg>
      </pc:sldChg>
      <pc:sldChg chg="modSp mod">
        <pc:chgData name="office365" userId="5fcdbc0c-b1d0-4b52-bc28-28c25c9fccde" providerId="ADAL" clId="{839C158B-1674-498C-8D10-D29DEC7F3344}" dt="2026-07-15T21:16:24.539" v="10" actId="27636"/>
        <pc:sldMkLst>
          <pc:docMk/>
          <pc:sldMk cId="81733751" sldId="590"/>
        </pc:sldMkLst>
        <pc:spChg chg="mod">
          <ac:chgData name="office365" userId="5fcdbc0c-b1d0-4b52-bc28-28c25c9fccde" providerId="ADAL" clId="{839C158B-1674-498C-8D10-D29DEC7F3344}" dt="2026-07-15T21:16:24.539" v="10" actId="27636"/>
          <ac:spMkLst>
            <pc:docMk/>
            <pc:sldMk cId="81733751" sldId="590"/>
            <ac:spMk id="3" creationId="{044D29F6-8484-F23A-CD34-1FD921728D67}"/>
          </ac:spMkLst>
        </pc:spChg>
      </pc:sldChg>
      <pc:sldChg chg="modSp mod">
        <pc:chgData name="office365" userId="5fcdbc0c-b1d0-4b52-bc28-28c25c9fccde" providerId="ADAL" clId="{839C158B-1674-498C-8D10-D29DEC7F3344}" dt="2026-07-15T21:16:24.565" v="12" actId="27636"/>
        <pc:sldMkLst>
          <pc:docMk/>
          <pc:sldMk cId="2887205675" sldId="593"/>
        </pc:sldMkLst>
        <pc:spChg chg="mod">
          <ac:chgData name="office365" userId="5fcdbc0c-b1d0-4b52-bc28-28c25c9fccde" providerId="ADAL" clId="{839C158B-1674-498C-8D10-D29DEC7F3344}" dt="2026-07-15T21:16:24.565" v="12" actId="27636"/>
          <ac:spMkLst>
            <pc:docMk/>
            <pc:sldMk cId="2887205675" sldId="593"/>
            <ac:spMk id="3" creationId="{8F150E63-836C-394F-CEB3-354B0DCD2068}"/>
          </ac:spMkLst>
        </pc:spChg>
      </pc:sldChg>
      <pc:sldChg chg="addSp delSp modSp mod">
        <pc:chgData name="office365" userId="5fcdbc0c-b1d0-4b52-bc28-28c25c9fccde" providerId="ADAL" clId="{839C158B-1674-498C-8D10-D29DEC7F3344}" dt="2026-07-15T21:17:36.807" v="19" actId="478"/>
        <pc:sldMkLst>
          <pc:docMk/>
          <pc:sldMk cId="1803772272" sldId="594"/>
        </pc:sldMkLst>
        <pc:picChg chg="del">
          <ac:chgData name="office365" userId="5fcdbc0c-b1d0-4b52-bc28-28c25c9fccde" providerId="ADAL" clId="{839C158B-1674-498C-8D10-D29DEC7F3344}" dt="2026-07-15T21:17:36.807" v="19" actId="478"/>
          <ac:picMkLst>
            <pc:docMk/>
            <pc:sldMk cId="1803772272" sldId="594"/>
            <ac:picMk id="4" creationId="{D37B66B1-18D4-A836-BD48-C246C965F976}"/>
          </ac:picMkLst>
        </pc:picChg>
        <pc:picChg chg="add del mod">
          <ac:chgData name="office365" userId="5fcdbc0c-b1d0-4b52-bc28-28c25c9fccde" providerId="ADAL" clId="{839C158B-1674-498C-8D10-D29DEC7F3344}" dt="2026-07-15T21:16:19.804" v="4" actId="478"/>
          <ac:picMkLst>
            <pc:docMk/>
            <pc:sldMk cId="1803772272" sldId="594"/>
            <ac:picMk id="7" creationId="{E11769D4-7744-0115-F77F-4DEDC495CE21}"/>
          </ac:picMkLst>
        </pc:picChg>
        <pc:picChg chg="add mod">
          <ac:chgData name="office365" userId="5fcdbc0c-b1d0-4b52-bc28-28c25c9fccde" providerId="ADAL" clId="{839C158B-1674-498C-8D10-D29DEC7F3344}" dt="2026-07-15T21:17:33.976" v="18" actId="1076"/>
          <ac:picMkLst>
            <pc:docMk/>
            <pc:sldMk cId="1803772272" sldId="594"/>
            <ac:picMk id="9" creationId="{BA82FD4F-7D5B-AEB3-F926-6B05144C4585}"/>
          </ac:picMkLst>
        </pc:picChg>
      </pc:sldChg>
      <pc:sldChg chg="modSp mod">
        <pc:chgData name="office365" userId="5fcdbc0c-b1d0-4b52-bc28-28c25c9fccde" providerId="ADAL" clId="{839C158B-1674-498C-8D10-D29DEC7F3344}" dt="2026-07-15T21:16:24.506" v="7" actId="27636"/>
        <pc:sldMkLst>
          <pc:docMk/>
          <pc:sldMk cId="1830729251" sldId="596"/>
        </pc:sldMkLst>
        <pc:spChg chg="mod">
          <ac:chgData name="office365" userId="5fcdbc0c-b1d0-4b52-bc28-28c25c9fccde" providerId="ADAL" clId="{839C158B-1674-498C-8D10-D29DEC7F3344}" dt="2026-07-15T21:16:24.506" v="7" actId="27636"/>
          <ac:spMkLst>
            <pc:docMk/>
            <pc:sldMk cId="1830729251" sldId="596"/>
            <ac:spMk id="3" creationId="{8AD4C573-0E29-D4C7-D3D8-904371553B4E}"/>
          </ac:spMkLst>
        </pc:spChg>
      </pc:sldChg>
      <pc:sldChg chg="modSp mod">
        <pc:chgData name="office365" userId="5fcdbc0c-b1d0-4b52-bc28-28c25c9fccde" providerId="ADAL" clId="{839C158B-1674-498C-8D10-D29DEC7F3344}" dt="2026-07-15T21:16:24.535" v="9" actId="27636"/>
        <pc:sldMkLst>
          <pc:docMk/>
          <pc:sldMk cId="3990196411" sldId="597"/>
        </pc:sldMkLst>
        <pc:spChg chg="mod">
          <ac:chgData name="office365" userId="5fcdbc0c-b1d0-4b52-bc28-28c25c9fccde" providerId="ADAL" clId="{839C158B-1674-498C-8D10-D29DEC7F3344}" dt="2026-07-15T21:16:24.535" v="9" actId="27636"/>
          <ac:spMkLst>
            <pc:docMk/>
            <pc:sldMk cId="3990196411" sldId="597"/>
            <ac:spMk id="3" creationId="{4DB34CA7-0F34-87E0-7040-1F5D5229C5B2}"/>
          </ac:spMkLst>
        </pc:spChg>
      </pc:sldChg>
      <pc:sldChg chg="modSp mod">
        <pc:chgData name="office365" userId="5fcdbc0c-b1d0-4b52-bc28-28c25c9fccde" providerId="ADAL" clId="{839C158B-1674-498C-8D10-D29DEC7F3344}" dt="2026-07-15T21:16:24.503" v="5" actId="27636"/>
        <pc:sldMkLst>
          <pc:docMk/>
          <pc:sldMk cId="3285322325" sldId="598"/>
        </pc:sldMkLst>
        <pc:spChg chg="mod">
          <ac:chgData name="office365" userId="5fcdbc0c-b1d0-4b52-bc28-28c25c9fccde" providerId="ADAL" clId="{839C158B-1674-498C-8D10-D29DEC7F3344}" dt="2026-07-15T21:16:24.503" v="5" actId="27636"/>
          <ac:spMkLst>
            <pc:docMk/>
            <pc:sldMk cId="3285322325" sldId="598"/>
            <ac:spMk id="3" creationId="{80CAEBAA-AC6C-E09D-6A75-FE2E05F981E2}"/>
          </ac:spMkLst>
        </pc:spChg>
      </pc:sldChg>
      <pc:sldChg chg="modSp mod">
        <pc:chgData name="office365" userId="5fcdbc0c-b1d0-4b52-bc28-28c25c9fccde" providerId="ADAL" clId="{839C158B-1674-498C-8D10-D29DEC7F3344}" dt="2026-07-15T21:16:24.506" v="6" actId="27636"/>
        <pc:sldMkLst>
          <pc:docMk/>
          <pc:sldMk cId="3201960955" sldId="601"/>
        </pc:sldMkLst>
        <pc:spChg chg="mod">
          <ac:chgData name="office365" userId="5fcdbc0c-b1d0-4b52-bc28-28c25c9fccde" providerId="ADAL" clId="{839C158B-1674-498C-8D10-D29DEC7F3344}" dt="2026-07-15T21:16:24.506" v="6" actId="27636"/>
          <ac:spMkLst>
            <pc:docMk/>
            <pc:sldMk cId="3201960955" sldId="601"/>
            <ac:spMk id="3" creationId="{D3459249-64DA-48B6-FEC3-A251AE79E9DF}"/>
          </ac:spMkLst>
        </pc:spChg>
      </pc:sldChg>
      <pc:sldChg chg="modSp mod">
        <pc:chgData name="office365" userId="5fcdbc0c-b1d0-4b52-bc28-28c25c9fccde" providerId="ADAL" clId="{839C158B-1674-498C-8D10-D29DEC7F3344}" dt="2026-07-15T21:16:24.530" v="8" actId="27636"/>
        <pc:sldMkLst>
          <pc:docMk/>
          <pc:sldMk cId="3533972392" sldId="609"/>
        </pc:sldMkLst>
        <pc:spChg chg="mod">
          <ac:chgData name="office365" userId="5fcdbc0c-b1d0-4b52-bc28-28c25c9fccde" providerId="ADAL" clId="{839C158B-1674-498C-8D10-D29DEC7F3344}" dt="2026-07-15T21:16:24.530" v="8" actId="27636"/>
          <ac:spMkLst>
            <pc:docMk/>
            <pc:sldMk cId="3533972392" sldId="609"/>
            <ac:spMk id="3" creationId="{0D7F2483-3852-124C-3184-0E25A83D14A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pxhere.com/en/photo/180299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lickr.com/photos/sounderbruce/18345262103" TargetMode="External"/><Relationship Id="rId5" Type="http://schemas.openxmlformats.org/officeDocument/2006/relationships/image" Target="../media/image26.jpg"/><Relationship Id="rId4" Type="http://schemas.openxmlformats.org/officeDocument/2006/relationships/hyperlink" Target="https://pxhere.com/en/photo/953530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3bEdLs_8pE&amp;t=385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sciencedirect.com/science/article/pii/S2352146516305324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5.1 : Analyse du niveau de service (LOS) – concepts 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B9825-2373-EC81-1CF6-A58FC3BBB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6CF14-DB90-0A0C-E6C0-8493F393A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>
            <a:normAutofit/>
          </a:bodyPr>
          <a:lstStyle/>
          <a:p>
            <a:r>
              <a:rPr lang="en-US" dirty="0"/>
              <a:t>Concept de capacité routière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50E63-836C-394F-CEB3-354B0DCD206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Capacité changes if any du following changes :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Roadway conditions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Number de lanes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Lane width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Shoulder width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Free-écoulement speed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Traffic conditions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Cars vs heavy véhicules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Buses et recreational véhicules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Control conditions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Signal timing (mainly interrupted écoulement facilities)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720567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F72CC-4A0B-7F37-F7D5-64F85987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6C2B1-F945-B0FF-EA0E-27559C2E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>
            <a:normAutofit/>
          </a:bodyPr>
          <a:lstStyle/>
          <a:p>
            <a:r>
              <a:rPr lang="en-US" dirty="0"/>
              <a:t>Concept de capacité routière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9AB24-B30D-3DC3-78D4-81A22FBE7AD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49426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Ideal capacité values pour uninterrupted écoulement facilities : (HCM2010)</a:t>
            </a:r>
          </a:p>
          <a:p>
            <a:pPr marL="0" indent="0">
              <a:buNone/>
            </a:pPr>
            <a:r>
              <a:rPr lang="en-US" dirty="0"/>
              <a:t>Examples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Freeways : about 2,250–2,400 pc/h/ln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Multilane highways : about 1,900–2,200 pc/h/ln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Two-lane highways : about 3,200 pc/h total (both directions)</a:t>
            </a:r>
          </a:p>
          <a:p>
            <a:pPr marL="304797" lvl="1" indent="0">
              <a:buClr>
                <a:srgbClr val="C00000"/>
              </a:buClr>
              <a:buNone/>
            </a:pPr>
            <a:r>
              <a:rPr lang="en-US" dirty="0"/>
              <a:t>These values represent ideal conditions et doit être adjusted pour real conditions.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4543E7-EED5-CBB3-8169-8277EC8F28E8}"/>
              </a:ext>
            </a:extLst>
          </p:cNvPr>
          <p:cNvSpPr txBox="1"/>
          <p:nvPr/>
        </p:nvSpPr>
        <p:spPr>
          <a:xfrm>
            <a:off x="8310774" y="5580418"/>
            <a:ext cx="374051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algn="ctr" defTabSz="2438338">
              <a:spcBef>
                <a:spcPts val="0"/>
              </a:spcBef>
            </a:pPr>
            <a:r>
              <a:rPr lang="en-US" sz="1100" dirty="0"/>
              <a:t>Source : Traffic Engineering, 5th edition , (pp : 278)</a:t>
            </a:r>
            <a:endParaRPr kumimoji="0" lang="en-US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9" name="Picture 8" descr="The image presents a table illustrating the maximum vehicle flow (measured in unitￃﾩ vￃﾩhicule par heure, or uvp/h) for various types of roadways, including multi-lane highways, two-lane roads, and two-way streets, at different speed ranges.&#10;&#10;AI-generated content may be incorrect.">
            <a:extLst>
              <a:ext uri="{FF2B5EF4-FFF2-40B4-BE49-F238E27FC236}">
                <a16:creationId xmlns:a16="http://schemas.microsoft.com/office/drawing/2014/main" id="{BA82FD4F-7D5B-AEB3-F926-6B05144C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274" y="0"/>
            <a:ext cx="3994726" cy="547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722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47870-E70B-1171-D8FB-4CA32297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1A445-DAD1-4C3E-5E5B-790B95B87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>
            <a:normAutofit/>
          </a:bodyPr>
          <a:lstStyle/>
          <a:p>
            <a:r>
              <a:rPr lang="en-US" dirty="0"/>
              <a:t>Concept de capacité routière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AEBAA-AC6C-E09D-6A75-FE2E05F981E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08306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Vitesse en écoulement libre et Capacité Relationship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freeways et multilane highways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Capacité depends sur free-écoulement speed (FFS)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Lower FFS → lower capacité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Free-écoulement speed decreases due à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Narrow lanes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Restricted lateral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Ramp densité (freeways)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Roadside access densité (multilane highways)</a:t>
            </a:r>
          </a:p>
          <a:p>
            <a:pPr marL="609593" lvl="2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/>
              <a:t>This is why design features strongly affect LOS.</a:t>
            </a:r>
          </a:p>
        </p:txBody>
      </p:sp>
    </p:spTree>
    <p:extLst>
      <p:ext uri="{BB962C8B-B14F-4D97-AF65-F5344CB8AC3E}">
        <p14:creationId xmlns:p14="http://schemas.microsoft.com/office/powerpoint/2010/main" val="328532232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A879-727E-8CE2-153F-ACFD9CE0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E4D07-0C24-2B7E-3828-5CA3211079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8728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Pourquoi Capacité Alone is Not Enough 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A route segment operating à capacité produces poor conditions because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No usable gaps dans trafic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Lane changing becomes difficult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Entering véhicules creates chain reactions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Traffic disturbances propagate upstream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Breakdown may occur quickly</a:t>
            </a:r>
          </a:p>
        </p:txBody>
      </p:sp>
    </p:spTree>
    <p:extLst>
      <p:ext uri="{BB962C8B-B14F-4D97-AF65-F5344CB8AC3E}">
        <p14:creationId xmlns:p14="http://schemas.microsoft.com/office/powerpoint/2010/main" val="22037621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753D9-759F-227E-2040-60282DF65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8AA80-179B-0BC6-9D6F-181410C3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6B62B-10F7-23B1-0C37-C11B7D93F8A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9155602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Quoi is Niveau de service (LOS) 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LOS was introduced dans le HCM (1965) as a convenient way à describe le general quality de operation.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LOS uses a letter-grade system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A, B, C, D, E, et F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LOS is mainly a communication tool pour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Engineers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Decision makers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General public </a:t>
            </a:r>
          </a:p>
        </p:txBody>
      </p:sp>
    </p:spTree>
    <p:extLst>
      <p:ext uri="{BB962C8B-B14F-4D97-AF65-F5344CB8AC3E}">
        <p14:creationId xmlns:p14="http://schemas.microsoft.com/office/powerpoint/2010/main" val="349899436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7DBC7-1B49-F7EE-75D8-A0BDE4F5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2EEF2-35CC-C575-EA0E-5F03786E6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B1237-0D8C-2054-F21F-CD745F8D388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9155602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Quoi is Niveau de service (LOS) 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LOS as a quality measure describing operational conditions dans a trafic stream.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LOS is based sur service measures such as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Speed et déplacement temps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Freedom à maneuver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Traffic interruptions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Comfort et convenience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9814772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5F423-DB8F-3F85-4421-C2792B2A2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0F393-93A0-3FB4-727D-809A34A28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59249-64DA-48B6-FEC3-A251AE79E9D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7326802" cy="50595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/>
              <a:t>LOS Grades (A à F)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LOS categories are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A : Excellent conditions, free écoulement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B : Stable écoulement avec slight restrictions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C : Stable écoulement but noticeable interaction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D : High densité, limited maneuvering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E : Operation à ou near capacité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F : Breakdown écoulement et unstable operation</a:t>
            </a:r>
            <a:endParaRPr lang="es-ES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E65EBAD3-EA29-B6C0-0741-83A72867BC2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7807" y="1805862"/>
            <a:ext cx="4439654" cy="35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609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42D54-F1F3-9BD9-4FB9-CBF5B3857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C1ACC-9EBD-163A-C311-87D451E8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C1D7F-DCB3-7A94-5056-15EB6490AD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A represents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 Free-écoulement trafic conditions,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Very faible volumes,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Vehicles unaffected par le presence de others,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High freedom à select desired speeds,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High freedom de maneuver,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Excellent level de driver comfort et convenience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D32E2A-20DF-0B41-C28F-5A954E527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871" y="1906349"/>
            <a:ext cx="5023129" cy="36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1231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28253-3748-0177-5179-B42E865AA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35D25-A84B-A52E-7EF2-BDD45E9AB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549B2-4750-0AD6-3786-885EAFB88C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B represents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 à ou near free-écoulement speed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Noticeable presence de other users,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High freedom à select desired speeds,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Slight decline dans le freedom à maneuver,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1EE317-9DF3-F019-BF3B-0ECAB21FC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531" y="1752737"/>
            <a:ext cx="5302469" cy="39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7177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5374-EECF-FA24-A955-38C76F999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E93A-0EF6-6393-D551-37BCEE3AA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67FE5-B06B-4902-A343-0D037827B7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C represents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 à ou near free-écoulement speed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Freedom à maneuver noticeably restricted,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Le general level de comfort et convenience declines significantly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Disruption dans le trafic stream can result dans significant queue et retard,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B84F68-4211-CD57-51A6-1DED8A0DF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896" y="1746035"/>
            <a:ext cx="4754661" cy="339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337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À la fin de ce cours, les étudiants devraient être capables de :</a:t>
            </a:r>
          </a:p>
          <a:p>
            <a:r>
              <a:rPr lang="en-US" sz="1800" dirty="0">
                <a:solidFill>
                  <a:schemeClr val="tx1"/>
                </a:solidFill>
              </a:rPr>
              <a:t>Définir uninterrupted écoulement facilities et describe their characteristics</a:t>
            </a:r>
          </a:p>
          <a:p>
            <a:r>
              <a:rPr lang="en-US" sz="1800" dirty="0">
                <a:solidFill>
                  <a:schemeClr val="tx1"/>
                </a:solidFill>
              </a:rPr>
              <a:t>Expliquer le concept de highway capacité et factors affecting it</a:t>
            </a:r>
          </a:p>
          <a:p>
            <a:r>
              <a:rPr lang="en-US" sz="1800" dirty="0">
                <a:solidFill>
                  <a:schemeClr val="tx1"/>
                </a:solidFill>
              </a:rPr>
              <a:t>Définir Niveau de service (LOS) et interpret LOS grades A–F</a:t>
            </a:r>
          </a:p>
          <a:p>
            <a:r>
              <a:rPr lang="en-US" sz="1800" dirty="0">
                <a:solidFill>
                  <a:schemeClr val="tx1"/>
                </a:solidFill>
              </a:rPr>
              <a:t>Identifier le measures de effectiveness (MOEs) pour different facilities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Discuter le limitations de LOS as a performance indicator </a:t>
            </a: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B0E1-EC8F-A233-E619-8CC24D30B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9504E-B89E-930E-A9E1-489057804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28E05-FBF3-84D0-BBAE-50DA0BE87D6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D represents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Speeds begin à decline avec increasing écoulement,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 freedom à maneuver is more restricted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Drivers experience reductions dans physical et psychological comfort.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Incidents can generate lengthy queues,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DD7E28-E2AD-0D91-7358-3897CC6E1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402" y="1974853"/>
            <a:ext cx="4888598" cy="359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243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E9F9-8F0B-48ED-34C2-470AE4B74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86BBA-5A95-7EFE-81C8-AFA9D784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05AB1-E374-A593-938D-217B3B4E158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E represents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Operating à ou near le capacité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Even a secondaires disruption au trafic stream can cause a retard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 Maneuverability extremely limited,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Drivers experience considerable physical et psychological discomfort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C734ED-5359-311D-7C64-370F62A11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267" y="1821584"/>
            <a:ext cx="5063733" cy="360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975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E413D-88D9-A538-9EE4-BB85E9951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30564-9F00-A814-EAB0-33D324C61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>
            <a:normAutofit/>
          </a:bodyPr>
          <a:lstStyle/>
          <a:p>
            <a:r>
              <a:rPr lang="en-US" dirty="0"/>
              <a:t>Concept de niveau de service (LOS)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463497-4878-907B-B144-A75B11654F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E represents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Breakdown dans véhicule écoulement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Queues form quickly behind points if demande exceeds capacité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Low speeds ou even stop-et-go conditions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Le cyclic formations et dissipation de queues are le key characterization de LOS F.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52CE44-7B8F-5565-5D06-4A6D21AD4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465" y="2019177"/>
            <a:ext cx="4769409" cy="34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977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4477C-B825-D976-9BFC-A0501CD88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FDDE-9AA3-547A-ECA9-B3AB068D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139837" cy="717551"/>
          </a:xfrm>
        </p:spPr>
        <p:txBody>
          <a:bodyPr>
            <a:normAutofit/>
          </a:bodyPr>
          <a:lstStyle/>
          <a:p>
            <a:r>
              <a:rPr lang="en-US" dirty="0"/>
              <a:t>Mesures d’efficacité pour le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52890-6FAA-A3F4-7090-7407A24BD8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3983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Measures de Effectiveness Used dans HCM2000 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interrupted écoulement facilities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Signalized intersections : control retard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STOP-controlled intersections : control retard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Urban rues : moyen déplacement speed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This shows interrupted écoulement facilities focus sur retard-based performance.</a:t>
            </a:r>
          </a:p>
        </p:txBody>
      </p:sp>
    </p:spTree>
    <p:extLst>
      <p:ext uri="{BB962C8B-B14F-4D97-AF65-F5344CB8AC3E}">
        <p14:creationId xmlns:p14="http://schemas.microsoft.com/office/powerpoint/2010/main" val="175146836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37D31-E098-F954-3156-0673C5CA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139837" cy="717551"/>
          </a:xfrm>
        </p:spPr>
        <p:txBody>
          <a:bodyPr>
            <a:normAutofit/>
          </a:bodyPr>
          <a:lstStyle/>
          <a:p>
            <a:r>
              <a:rPr lang="en-US" dirty="0"/>
              <a:t>Mesures d’efficacité pour le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4C573-0E29-D4C7-D3D8-904371553B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39836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Measures de Effectiveness Used dans HCM2000 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uninterrupted écoulement facilities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Two-lane highways : % temps spent following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Multilane highways : densité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Basic freeway segments : densité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Weaving areas : densité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Ramp junctions : densité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Density is le most important indicator pour freeway-related LOS.</a:t>
            </a:r>
          </a:p>
        </p:txBody>
      </p:sp>
    </p:spTree>
    <p:extLst>
      <p:ext uri="{BB962C8B-B14F-4D97-AF65-F5344CB8AC3E}">
        <p14:creationId xmlns:p14="http://schemas.microsoft.com/office/powerpoint/2010/main" val="183072925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B698-F2D4-E0B9-3D1E-7346798AD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D1CC-42F9-05E2-9F92-6D12E0A0C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139837" cy="717551"/>
          </a:xfrm>
        </p:spPr>
        <p:txBody>
          <a:bodyPr>
            <a:normAutofit/>
          </a:bodyPr>
          <a:lstStyle/>
          <a:p>
            <a:r>
              <a:rPr lang="en-US" dirty="0"/>
              <a:t>Mesures d’efficacité pour le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F2483-3852-124C-3184-0E25A83D14A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39836" cy="5059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Pourquoi is densité used pour Freeways ?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Density is a strong indicator pour freeways because it reflects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Vehicle spacing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 comfort et maneuvering freedom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Traffic stream stability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As densité increases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Lane changing becomes difficult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Drivers feel stress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Breakdown risk increases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Thus, LOS pour freeways is based sur densité rather than retard.</a:t>
            </a:r>
          </a:p>
        </p:txBody>
      </p:sp>
    </p:spTree>
    <p:extLst>
      <p:ext uri="{BB962C8B-B14F-4D97-AF65-F5344CB8AC3E}">
        <p14:creationId xmlns:p14="http://schemas.microsoft.com/office/powerpoint/2010/main" val="353397239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F3E08-4A2D-17C3-5F67-71EF4E1F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7781" cy="717551"/>
          </a:xfrm>
        </p:spPr>
        <p:txBody>
          <a:bodyPr>
            <a:normAutofit/>
          </a:bodyPr>
          <a:lstStyle/>
          <a:p>
            <a:r>
              <a:rPr lang="en-US" dirty="0"/>
              <a:t>Limites et problèmes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4CA7-0F34-87E0-7040-1F5D5229C5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707395" cy="505952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Problems dans LOS Interpretation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is a step-function scale applied à continuous variables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 letter grade oversimplifies complex conditions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may hide important details such as speed, densité, et retard values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comparability varies par location (urban vs rural expectations)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is not perceived equally everywhere. For example :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High freeway densité peut être normal dans some big Cities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 same densité peut être unacceptable dans smaller cities</a:t>
            </a:r>
          </a:p>
        </p:txBody>
      </p:sp>
    </p:spTree>
    <p:extLst>
      <p:ext uri="{BB962C8B-B14F-4D97-AF65-F5344CB8AC3E}">
        <p14:creationId xmlns:p14="http://schemas.microsoft.com/office/powerpoint/2010/main" val="399019641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>
            <a:normAutofit/>
          </a:bodyPr>
          <a:lstStyle/>
          <a:p>
            <a:r>
              <a:rPr lang="en-US" dirty="0"/>
              <a:t>Discussion questions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041488"/>
            <a:ext cx="10003787" cy="61467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Quoi subjective LOS do you estimate pour le following circulations ? WHY ?</a:t>
            </a:r>
          </a:p>
        </p:txBody>
      </p:sp>
      <p:pic>
        <p:nvPicPr>
          <p:cNvPr id="5" name="Picture 4" descr="A highway with cars on it&#10;&#10;AI-generated content may be incorrect.">
            <a:extLst>
              <a:ext uri="{FF2B5EF4-FFF2-40B4-BE49-F238E27FC236}">
                <a16:creationId xmlns:a16="http://schemas.microsoft.com/office/drawing/2014/main" id="{7FA10201-0DED-47FE-5487-0C6671E766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1238" y="1808394"/>
            <a:ext cx="3965162" cy="4008118"/>
          </a:xfrm>
          <a:prstGeom prst="rect">
            <a:avLst/>
          </a:prstGeom>
        </p:spPr>
      </p:pic>
      <p:pic>
        <p:nvPicPr>
          <p:cNvPr id="7" name="Picture 6" descr="A traffic jam on a highway&#10;&#10;AI-generated content may be incorrect.">
            <a:extLst>
              <a:ext uri="{FF2B5EF4-FFF2-40B4-BE49-F238E27FC236}">
                <a16:creationId xmlns:a16="http://schemas.microsoft.com/office/drawing/2014/main" id="{06FC914B-E858-01A6-D088-C98D2A530E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473749" y="1808394"/>
            <a:ext cx="4476432" cy="4008118"/>
          </a:xfrm>
          <a:prstGeom prst="rect">
            <a:avLst/>
          </a:prstGeom>
        </p:spPr>
      </p:pic>
      <p:pic>
        <p:nvPicPr>
          <p:cNvPr id="10" name="Picture 9" descr="A high angle view of a busy highway&#10;&#10;AI-generated content may be incorrect.">
            <a:extLst>
              <a:ext uri="{FF2B5EF4-FFF2-40B4-BE49-F238E27FC236}">
                <a16:creationId xmlns:a16="http://schemas.microsoft.com/office/drawing/2014/main" id="{EDA28E86-1061-7690-DE48-28B50EED30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979865" y="1808394"/>
            <a:ext cx="3062275" cy="40081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8E4E62-F75E-D3D7-35FD-30636358CDF3}"/>
              </a:ext>
            </a:extLst>
          </p:cNvPr>
          <p:cNvSpPr txBox="1"/>
          <p:nvPr/>
        </p:nvSpPr>
        <p:spPr>
          <a:xfrm>
            <a:off x="1574800" y="5907519"/>
            <a:ext cx="963405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0C7A1-C8CD-4E65-C1AD-6494A57F8A75}"/>
              </a:ext>
            </a:extLst>
          </p:cNvPr>
          <p:cNvSpPr txBox="1"/>
          <p:nvPr/>
        </p:nvSpPr>
        <p:spPr>
          <a:xfrm>
            <a:off x="589280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6D183-4A03-52E8-D628-AEA487C49764}"/>
              </a:ext>
            </a:extLst>
          </p:cNvPr>
          <p:cNvSpPr txBox="1"/>
          <p:nvPr/>
        </p:nvSpPr>
        <p:spPr>
          <a:xfrm>
            <a:off x="991616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-3</a:t>
            </a:r>
          </a:p>
        </p:txBody>
      </p:sp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Additional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 Highway Capacité Manual, Washington, DC : Le National Academies Press, 2010.</a:t>
            </a:r>
            <a:endParaRPr lang="en-US" sz="2400" dirty="0">
              <a:hlinkClick r:id="rId3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 ://www.youtube.com/watch ?v=V3bEdLs_8pE&amp;t=385s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4"/>
              </a:rPr>
              <a:t>https ://www.sciencedirect.com/science/article/pii/S2352146516305324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sz="1800" dirty="0"/>
              <a:t>Introduction </a:t>
            </a:r>
          </a:p>
          <a:p>
            <a:pPr>
              <a:defRPr sz="1800"/>
            </a:pPr>
            <a:r>
              <a:rPr lang="en-US" dirty="0"/>
              <a:t>Concept de capacité routière</a:t>
            </a:r>
          </a:p>
          <a:p>
            <a:pPr>
              <a:defRPr sz="1800"/>
            </a:pPr>
            <a:r>
              <a:rPr lang="en-US" dirty="0"/>
              <a:t>Concept de niveau de service (LOS)</a:t>
            </a:r>
          </a:p>
          <a:p>
            <a:pPr>
              <a:defRPr sz="1800"/>
            </a:pPr>
            <a:r>
              <a:rPr lang="en-US" dirty="0"/>
              <a:t>Mesures d’efficacité pour le LOS</a:t>
            </a:r>
          </a:p>
          <a:p>
            <a:pPr>
              <a:defRPr sz="1800"/>
            </a:pPr>
            <a:r>
              <a:rPr lang="en-US" dirty="0"/>
              <a:t>Limites et problèmes du LOS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Basic reference 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 ; Elena S. Prassas ; William R. McShane, Traffic Engineering, 5th edition, Pearson,  2019 (Chapter 13, pp 275-284)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465297"/>
            <a:ext cx="8174390" cy="4662492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b="1" dirty="0"/>
              <a:t>Pourquoi Study LOS et Capacité ?</a:t>
            </a:r>
          </a:p>
          <a:p>
            <a:pPr marL="304797" lvl="1" indent="0">
              <a:buClr>
                <a:srgbClr val="C00000"/>
              </a:buClr>
              <a:buNone/>
            </a:pPr>
            <a:r>
              <a:rPr lang="en-US" sz="2000" dirty="0"/>
              <a:t>Traffic engineers must understand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Comment much trafic a facility can accommodate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Under what operating conditions can trafic be served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When congestion begins et how it grows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Since opportunities à redesign routes occur rarely, engineers must use LOS et capacité tools effectively during design et planification stages.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8122-2D19-F041-BF5E-7DCF6368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9B1F-07DE-68EB-FCB9-02B9BB79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55ED-2FCB-D4FD-19B7-D3A43CD36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4" y="1097754"/>
            <a:ext cx="7926323" cy="4662492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b="1" dirty="0"/>
              <a:t>Infrastructures à écoulement ininterrompu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Uninterrupted écoulement exists when trafic is not affected par external controls such as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Feux de circulation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STOP signs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YIELD signs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At-grade intersections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Freeways represent uninterrupted écoulement dans its purest form because access is only through ramps.</a:t>
            </a:r>
          </a:p>
        </p:txBody>
      </p:sp>
    </p:spTree>
    <p:extLst>
      <p:ext uri="{BB962C8B-B14F-4D97-AF65-F5344CB8AC3E}">
        <p14:creationId xmlns:p14="http://schemas.microsoft.com/office/powerpoint/2010/main" val="29208423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F9C6-8658-BF0F-03C7-6266CA88F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A131-AB26-FFE8-5180-FAB3EB9E8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15385-70C2-42E4-2D9A-D6FEA4EE6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607186"/>
            <a:ext cx="8399288" cy="4662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Quoi Makes Flow “Uninterrupted” ?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uninterrupted écoulement :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Vehicles interact mainly avec each other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Congestion is caused par internal véhicule interactions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No fixed interruptions exist de dispositifs de contrôle du trafic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However, congestion can still occur, especially dans urban peak hours. 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Three facility types operate under uninterrupted écoulement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Freeways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Multilane highways avec more than 2 miles ou more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Rural two-lane highways avec more than 2 miles ou more</a:t>
            </a:r>
          </a:p>
        </p:txBody>
      </p:sp>
    </p:spTree>
    <p:extLst>
      <p:ext uri="{BB962C8B-B14F-4D97-AF65-F5344CB8AC3E}">
        <p14:creationId xmlns:p14="http://schemas.microsoft.com/office/powerpoint/2010/main" val="10504350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4E3E-4D48-6CCF-5EB5-AE70B1240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468692" cy="717551"/>
          </a:xfrm>
        </p:spPr>
        <p:txBody>
          <a:bodyPr>
            <a:normAutofit/>
          </a:bodyPr>
          <a:lstStyle/>
          <a:p>
            <a:r>
              <a:rPr lang="en-US" dirty="0"/>
              <a:t>Concept de capacité routière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A0022-A43C-10ED-0E12-04F5FA77C7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 Highway Capacité Manual (HCM)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1F5E40-B9E4-311E-787F-A1CA24B99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404" y="2079314"/>
            <a:ext cx="3517192" cy="3722396"/>
          </a:xfrm>
          <a:prstGeom prst="rect">
            <a:avLst/>
          </a:prstGeom>
        </p:spPr>
      </p:pic>
      <p:pic>
        <p:nvPicPr>
          <p:cNvPr id="5" name="object 8">
            <a:extLst>
              <a:ext uri="{FF2B5EF4-FFF2-40B4-BE49-F238E27FC236}">
                <a16:creationId xmlns:a16="http://schemas.microsoft.com/office/drawing/2014/main" id="{7F67A105-AE1B-F9BF-AEF7-66B9A74E381F}"/>
              </a:ext>
            </a:extLst>
          </p:cNvPr>
          <p:cNvPicPr/>
          <p:nvPr/>
        </p:nvPicPr>
        <p:blipFill>
          <a:blip r:embed="rId4" cstate="print"/>
          <a:srcRect r="15786"/>
          <a:stretch/>
        </p:blipFill>
        <p:spPr>
          <a:xfrm>
            <a:off x="7259516" y="1976838"/>
            <a:ext cx="3965532" cy="38248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6C8717-5A0D-95E8-50E7-B5FB81FC2CB2}"/>
              </a:ext>
            </a:extLst>
          </p:cNvPr>
          <p:cNvSpPr txBox="1"/>
          <p:nvPr/>
        </p:nvSpPr>
        <p:spPr>
          <a:xfrm>
            <a:off x="1050079" y="5808863"/>
            <a:ext cx="3740517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algn="ctr" defTabSz="2438338">
              <a:spcBef>
                <a:spcPts val="0"/>
              </a:spcBef>
            </a:pPr>
            <a:r>
              <a:rPr lang="en-US" sz="1600" dirty="0"/>
              <a:t>Le U.S. standard pour LOS et capacité analyse is le Highway Capacité Manual (HCM).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6F4D9-E08D-2DCA-D23D-7145660875DD}"/>
              </a:ext>
            </a:extLst>
          </p:cNvPr>
          <p:cNvSpPr txBox="1"/>
          <p:nvPr/>
        </p:nvSpPr>
        <p:spPr>
          <a:xfrm>
            <a:off x="7473650" y="5919663"/>
            <a:ext cx="3740517" cy="5457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algn="ctr" defTabSz="2438338">
              <a:spcBef>
                <a:spcPts val="0"/>
              </a:spcBef>
            </a:pPr>
            <a:r>
              <a:rPr lang="en-US" sz="1600" dirty="0"/>
              <a:t>Le German Highway Capacité Manual (HBS)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215741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35496-A6A4-D877-9301-8AA72A680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>
            <a:normAutofit/>
          </a:bodyPr>
          <a:lstStyle/>
          <a:p>
            <a:r>
              <a:rPr lang="en-US" dirty="0"/>
              <a:t>Concept de capacité routière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6F540-AA5D-B8EA-D93B-FFC8C384C3E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Definition de Capacité (HCM2000)</a:t>
            </a:r>
          </a:p>
          <a:p>
            <a:pPr marL="609593" lvl="2" indent="0">
              <a:buNone/>
            </a:pPr>
            <a:r>
              <a:rPr lang="en-US" b="1" dirty="0"/>
              <a:t>“Capacité is le maximal hourly rate à which persons ou véhicules can reasonably be expected à traverse a point ou uniform segment under prevailing roadway, trafic, et control conditions.”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909954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EAD14-24F2-C09B-A82A-8C2BE58F6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B713-8C84-4A18-3195-7CDD4E02B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>
            <a:normAutofit/>
          </a:bodyPr>
          <a:lstStyle/>
          <a:p>
            <a:r>
              <a:rPr lang="en-US" dirty="0"/>
              <a:t>Concept de capacité routière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E241B-47A3-5710-34C8-0A9D0BDF027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 definition contains important concepts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Capacité is a maximal hourly rate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Usually based sur le peak 15 minutes du peak hour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Capacité peut être measured dans persons ou véhicules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Capacité depends sur prevailing conditions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Capacité is defined pour a point ou uniform segment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Capacité is based sur “reasonable expectancy,” not extreme cases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379971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030897A-86E6-4CB5-967D-0C346B56A9A3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1454</Words>
  <Application>Microsoft Office PowerPoint</Application>
  <PresentationFormat>Widescreen</PresentationFormat>
  <Paragraphs>208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Introduction</vt:lpstr>
      <vt:lpstr>Introduction</vt:lpstr>
      <vt:lpstr>Introduction</vt:lpstr>
      <vt:lpstr>Concept de capacité routière</vt:lpstr>
      <vt:lpstr>Concept de capacité routière</vt:lpstr>
      <vt:lpstr>Concept de capacité routière</vt:lpstr>
      <vt:lpstr>Concept de capacité routière</vt:lpstr>
      <vt:lpstr>Concept de capacité routière</vt:lpstr>
      <vt:lpstr>Concept de capacité routière</vt:lpstr>
      <vt:lpstr>Concept de niveau de service (LOS)</vt:lpstr>
      <vt:lpstr>Concept de niveau de service (LOS)</vt:lpstr>
      <vt:lpstr>Concept de niveau de service (LOS)</vt:lpstr>
      <vt:lpstr>Concept de niveau de service (LOS)</vt:lpstr>
      <vt:lpstr>Concept de niveau de service (LOS)</vt:lpstr>
      <vt:lpstr>Concept de niveau de service (LOS)</vt:lpstr>
      <vt:lpstr>Concept de niveau de service (LOS)</vt:lpstr>
      <vt:lpstr>Concept de niveau de service (LOS)</vt:lpstr>
      <vt:lpstr>Concept de niveau de service (LOS)</vt:lpstr>
      <vt:lpstr>Concept de niveau de service (LOS)</vt:lpstr>
      <vt:lpstr>Mesures d’efficacité pour le LOS</vt:lpstr>
      <vt:lpstr>Mesures d’efficacité pour le LOS</vt:lpstr>
      <vt:lpstr>Mesures d’efficacité pour le LOS</vt:lpstr>
      <vt:lpstr>Limites et problèmes du LOS</vt:lpstr>
      <vt:lpstr>Discussion questions ?</vt:lpstr>
      <vt:lpstr>Additional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779</cp:revision>
  <dcterms:modified xsi:type="dcterms:W3CDTF">2026-07-15T21:17:37Z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