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9"/>
  </p:notesMasterIdLst>
  <p:handoutMasterIdLst>
    <p:handoutMasterId r:id="rId10"/>
  </p:handoutMasterIdLst>
  <p:sldIdLst>
    <p:sldId id="306" r:id="rId5"/>
    <p:sldId id="611" r:id="rId6"/>
    <p:sldId id="590" r:id="rId7"/>
    <p:sldId id="309" r:id="rId8"/>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0F00"/>
    <a:srgbClr val="00518E"/>
    <a:srgbClr val="B51600"/>
    <a:srgbClr val="B43519"/>
    <a:srgbClr val="005EA4"/>
    <a:srgbClr val="EE230C"/>
    <a:srgbClr val="F26211"/>
    <a:srgbClr val="F787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notesMaster" Target="notesMasters/notesMaster1.xml"/><Relationship Id="rId10" Type="http://schemas.openxmlformats.org/officeDocument/2006/relationships/handoutMaster" Target="handoutMasters/handout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16.02.2026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tif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tif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1937759"/>
            <a:ext cx="8910054" cy="1370632"/>
          </a:xfrm>
        </p:spPr>
        <p:txBody>
          <a:bodyPr wrap="square">
            <a:normAutofit/>
          </a:bodyPr>
          <a:lstStyle/>
          <a:p>
            <a:r>
              <a:rPr lang="en-US" dirty="0"/>
              <a:t>Ingénierie du trafic</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38772" y="3936214"/>
            <a:ext cx="9675241" cy="867561"/>
          </a:xfrm>
        </p:spPr>
        <p:txBody>
          <a:bodyPr wrap="square">
            <a:normAutofit/>
          </a:bodyPr>
          <a:lstStyle/>
          <a:p>
            <a:r>
              <a:rPr lang="en-US" dirty="0"/>
              <a:t>Exercice 5.2 : Analyse du niveau de service (LOS) – Concepts</a:t>
            </a:r>
            <a:endParaRPr lang="pl-PL" dirty="0">
              <a:solidFill>
                <a:srgbClr val="FF000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3FC57-98BC-FACC-FDBA-176B0384CB78}"/>
              </a:ext>
            </a:extLst>
          </p:cNvPr>
          <p:cNvSpPr>
            <a:spLocks noGrp="1"/>
          </p:cNvSpPr>
          <p:nvPr>
            <p:ph type="title"/>
          </p:nvPr>
        </p:nvSpPr>
        <p:spPr/>
        <p:txBody>
          <a:bodyPr wrap="square">
            <a:normAutofit/>
          </a:bodyPr>
          <a:lstStyle/>
          <a:p>
            <a:r>
              <a:rPr lang="en-US" dirty="0"/>
              <a:t>Exercice</a:t>
            </a:r>
          </a:p>
        </p:txBody>
      </p:sp>
      <p:sp>
        <p:nvSpPr>
          <p:cNvPr id="3" name="Text Placeholder 2">
            <a:extLst>
              <a:ext uri="{FF2B5EF4-FFF2-40B4-BE49-F238E27FC236}">
                <a16:creationId xmlns:a16="http://schemas.microsoft.com/office/drawing/2014/main" id="{0F7292AC-0CE8-6548-3B91-9FC5EF00B598}"/>
              </a:ext>
            </a:extLst>
          </p:cNvPr>
          <p:cNvSpPr>
            <a:spLocks noGrp="1"/>
          </p:cNvSpPr>
          <p:nvPr>
            <p:ph type="body" sz="half" idx="1"/>
          </p:nvPr>
        </p:nvSpPr>
        <p:spPr>
          <a:xfrm>
            <a:off x="643556" y="1433336"/>
            <a:ext cx="8807980" cy="5059521"/>
          </a:xfrm>
        </p:spPr>
        <p:txBody>
          <a:bodyPr wrap="square">
            <a:normAutofit/>
          </a:bodyPr>
          <a:lstStyle/>
          <a:p>
            <a:pPr marL="514350" indent="-514350">
              <a:buClr>
                <a:srgbClr val="890F00"/>
              </a:buClr>
              <a:buFont typeface="+mj-lt"/>
              <a:buAutoNum type="arabicPeriod"/>
            </a:pPr>
            <a:r>
              <a:rPr lang="en-US" sz="2000" dirty="0"/>
              <a:t>Estimez la vitesse en écoulement libre d’une autoroute suburbaine à six voies, avec des voies de 11 ft, un dégagement latéral droit de 2 ft et une densité de bretelles de 4,5/mi.</a:t>
            </a:r>
            <a:r>
              <a:rPr lang="en-US" sz="2000" b="1" dirty="0"/>
              <a:t/>
            </a:r>
            <a:r>
              <a:rPr lang="en-US" sz="2000" dirty="0"/>
              <a:t/>
            </a:r>
            <a:r>
              <a:rPr lang="en-US" sz="2000" b="1" dirty="0"/>
              <a:t/>
            </a:r>
            <a:r>
              <a:rPr lang="en-US" sz="2000" dirty="0"/>
              <a:t/>
            </a:r>
          </a:p>
          <a:p>
            <a:pPr marL="514350" indent="-514350">
              <a:buClr>
                <a:srgbClr val="890F00"/>
              </a:buClr>
              <a:buFont typeface="+mj-lt"/>
              <a:buAutoNum type="arabicPeriod"/>
            </a:pPr>
            <a:r>
              <a:rPr lang="en-US" sz="2000" dirty="0"/>
              <a:t>Une autoroute à six voies (trois voies dans chaque direction) en terrain vallonné présente des voies de 10 ft et des obstacles à 4 ft du bord droit de la chaussée circulée. On compte cinq bretelles dans les trois miles en amont du point médian du segment et quatre bretelles dans les trois miles en aval. Un volume directionnel d’heure de pointe de 2000 véhicules (principalement des navetteurs) est observé, avec 600 véhicules arrivant pendant la période de 15 minutes au débit le plus élevé. Le flux comprend 12 % de gros camions et d’autobus, et aucun véhicule récréatif. Quelle est la densité du flux de trafic et le LOS de l’infrastructure ?</a:t>
            </a:r>
            <a:r>
              <a:rPr lang="en-US" sz="2000" b="1" dirty="0"/>
              <a:t/>
            </a:r>
            <a:r>
              <a:rPr lang="en-US" sz="2000" dirty="0"/>
              <a:t/>
            </a:r>
            <a:r>
              <a:rPr lang="en-US" sz="2000" b="1" dirty="0"/>
              <a:t/>
            </a:r>
            <a:r>
              <a:rPr lang="en-US" sz="2000" dirty="0"/>
              <a:t/>
            </a:r>
            <a:r>
              <a:rPr lang="en-US" sz="2000" b="1" dirty="0"/>
              <a:t/>
            </a:r>
            <a:r>
              <a:rPr lang="en-US" sz="2000" dirty="0"/>
              <a:t/>
            </a:r>
            <a:r>
              <a:rPr lang="en-US" sz="2000" b="1" dirty="0"/>
              <a:t/>
            </a:r>
            <a:r>
              <a:rPr lang="en-US" sz="2000" dirty="0"/>
              <a:t/>
            </a:r>
            <a:r>
              <a:rPr lang="en-US" sz="2000" b="1" dirty="0"/>
              <a:t/>
            </a:r>
            <a:r>
              <a:rPr lang="en-US" sz="2000" dirty="0"/>
              <a:t/>
            </a:r>
            <a:r>
              <a:rPr lang="en-US" sz="2000" b="1" dirty="0"/>
              <a:t/>
            </a:r>
            <a:r>
              <a:rPr lang="en-US" sz="2000" dirty="0"/>
              <a:t/>
            </a:r>
            <a:r>
              <a:rPr lang="en-US" sz="2000" b="1" dirty="0"/>
              <a:t/>
            </a:r>
            <a:r>
              <a:rPr lang="en-US" sz="2000" dirty="0"/>
              <a:t/>
            </a:r>
            <a:r>
              <a:rPr lang="en-US" sz="2000" b="1" dirty="0"/>
              <a:t/>
            </a:r>
            <a:r>
              <a:rPr lang="en-US" sz="2000" dirty="0"/>
              <a:t/>
            </a:r>
            <a:r>
              <a:rPr lang="en-US" sz="2000" b="1" dirty="0"/>
              <a:t/>
            </a:r>
            <a:endParaRPr lang="en-US" sz="2000" dirty="0"/>
          </a:p>
        </p:txBody>
      </p:sp>
    </p:spTree>
    <p:extLst>
      <p:ext uri="{BB962C8B-B14F-4D97-AF65-F5344CB8AC3E}">
        <p14:creationId xmlns:p14="http://schemas.microsoft.com/office/powerpoint/2010/main" val="360776601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EE049-B9AC-9655-7A36-D5EEC5D150AE}"/>
              </a:ext>
            </a:extLst>
          </p:cNvPr>
          <p:cNvSpPr>
            <a:spLocks noGrp="1"/>
          </p:cNvSpPr>
          <p:nvPr>
            <p:ph type="title"/>
          </p:nvPr>
        </p:nvSpPr>
        <p:spPr>
          <a:xfrm>
            <a:off x="603252" y="323937"/>
            <a:ext cx="4889500" cy="717551"/>
          </a:xfrm>
        </p:spPr>
        <p:txBody>
          <a:bodyPr wrap="square">
            <a:normAutofit/>
          </a:bodyPr>
          <a:lstStyle/>
          <a:p>
            <a:r>
              <a:rPr lang="en-US" dirty="0"/>
              <a:t>Exercice</a:t>
            </a:r>
          </a:p>
        </p:txBody>
      </p:sp>
      <p:sp>
        <p:nvSpPr>
          <p:cNvPr id="3" name="Text Placeholder 2">
            <a:extLst>
              <a:ext uri="{FF2B5EF4-FFF2-40B4-BE49-F238E27FC236}">
                <a16:creationId xmlns:a16="http://schemas.microsoft.com/office/drawing/2014/main" id="{044D29F6-8484-F23A-CD34-1FD921728D67}"/>
              </a:ext>
            </a:extLst>
          </p:cNvPr>
          <p:cNvSpPr>
            <a:spLocks noGrp="1"/>
          </p:cNvSpPr>
          <p:nvPr>
            <p:ph type="body" sz="half" idx="1"/>
          </p:nvPr>
        </p:nvSpPr>
        <p:spPr>
          <a:xfrm>
            <a:off x="603252" y="1041488"/>
            <a:ext cx="6095998" cy="5684776"/>
          </a:xfrm>
        </p:spPr>
        <p:txBody>
          <a:bodyPr wrap="square">
            <a:normAutofit/>
          </a:bodyPr>
          <a:lstStyle/>
          <a:p>
            <a:pPr marL="457200" indent="-457200">
              <a:buFont typeface="+mj-lt"/>
              <a:buAutoNum type="arabicPeriod" startAt="3"/>
            </a:pPr>
            <a:r>
              <a:rPr lang="en-US" sz="1825" dirty="0"/>
              <a:t>Supposons que vous souhaitiez évaluer la capacité et le LOS d’un segment autoroutier urbain reliant le centre-ville de Yaoundé à l’aéroport de Nsimalen. Le segment est une section autoroutière de base (sans influence d’entrecroisement), et les données de base suivantes sont collectées ou supposées.</a:t>
            </a:r>
            <a:r>
              <a:rPr lang="en-US" sz="1825" b="1" dirty="0"/>
              <a:t/>
            </a:r>
            <a:r>
              <a:rPr lang="en-US" sz="1825" b="1" dirty="0" err="1"/>
              <a:t/>
            </a:r>
            <a:r>
              <a:rPr lang="en-US" sz="1825" b="1" dirty="0"/>
              <a:t/>
            </a:r>
            <a:r>
              <a:rPr lang="en-US" sz="1825" dirty="0"/>
              <a:t/>
            </a:r>
            <a:r>
              <a:rPr lang="en-US" sz="1825" b="1" dirty="0"/>
              <a:t/>
            </a:r>
            <a:r>
              <a:rPr lang="en-US" sz="1825" dirty="0"/>
              <a:t/>
            </a:r>
          </a:p>
          <a:p>
            <a:pPr lvl="1">
              <a:spcBef>
                <a:spcPts val="600"/>
              </a:spcBef>
              <a:buClr>
                <a:srgbClr val="C00000"/>
              </a:buClr>
              <a:buFont typeface="Wingdings" panose="05000000000000000000" pitchFamily="2" charset="2"/>
              <a:buChar char="Ø"/>
            </a:pPr>
            <a:r>
              <a:rPr lang="en-US" sz="1460" dirty="0"/>
              <a:t>Voies : autoroute à 6 voies (3 voies par direction)</a:t>
            </a:r>
            <a:r>
              <a:rPr lang="en-US" sz="1460" b="1" dirty="0"/>
              <a:t/>
            </a:r>
          </a:p>
          <a:p>
            <a:pPr lvl="1">
              <a:spcBef>
                <a:spcPts val="600"/>
              </a:spcBef>
              <a:buClr>
                <a:srgbClr val="C00000"/>
              </a:buClr>
              <a:buFont typeface="Wingdings" panose="05000000000000000000" pitchFamily="2" charset="2"/>
              <a:buChar char="Ø"/>
            </a:pPr>
            <a:r>
              <a:rPr lang="en-US" sz="1460" dirty="0"/>
              <a:t>Direction analysée : sens sortant</a:t>
            </a:r>
            <a:r>
              <a:rPr lang="en-US" sz="1460" b="1" dirty="0"/>
              <a:t/>
            </a:r>
          </a:p>
          <a:p>
            <a:pPr lvl="1">
              <a:spcBef>
                <a:spcPts val="600"/>
              </a:spcBef>
              <a:buClr>
                <a:srgbClr val="C00000"/>
              </a:buClr>
              <a:buFont typeface="Wingdings" panose="05000000000000000000" pitchFamily="2" charset="2"/>
              <a:buChar char="Ø"/>
            </a:pPr>
            <a:r>
              <a:rPr lang="en-US" sz="1460" dirty="0"/>
              <a:t>Lane width: 11 ft</a:t>
            </a:r>
            <a:r>
              <a:rPr lang="en-US" sz="1460" b="1" dirty="0"/>
              <a:t/>
            </a:r>
          </a:p>
          <a:p>
            <a:pPr lvl="1">
              <a:spcBef>
                <a:spcPts val="600"/>
              </a:spcBef>
              <a:buClr>
                <a:srgbClr val="C00000"/>
              </a:buClr>
              <a:buFont typeface="Wingdings" panose="05000000000000000000" pitchFamily="2" charset="2"/>
              <a:buChar char="Ø"/>
            </a:pPr>
            <a:r>
              <a:rPr lang="en-US" sz="1460" dirty="0"/>
              <a:t>Dégagement latéral droit : &gt; 2 ft</a:t>
            </a:r>
            <a:r>
              <a:rPr lang="en-US" sz="1460" b="1" dirty="0"/>
              <a:t/>
            </a:r>
            <a:r>
              <a:rPr lang="en-US" sz="1460" dirty="0"/>
              <a:t/>
            </a:r>
            <a:r>
              <a:rPr lang="en-US" sz="1460" b="1" dirty="0"/>
              <a:t/>
            </a:r>
          </a:p>
          <a:p>
            <a:pPr lvl="1">
              <a:spcBef>
                <a:spcPts val="600"/>
              </a:spcBef>
              <a:buClr>
                <a:srgbClr val="C00000"/>
              </a:buClr>
              <a:buFont typeface="Wingdings" panose="05000000000000000000" pitchFamily="2" charset="2"/>
              <a:buChar char="Ø"/>
            </a:pPr>
            <a:r>
              <a:rPr lang="en-US" sz="1460" dirty="0"/>
              <a:t>Nombre total de bretelles dans les 3 mi en amont + 3 mi en aval : 10 bretelles</a:t>
            </a:r>
            <a:r>
              <a:rPr lang="en-US" sz="1460" b="1" dirty="0"/>
              <a:t/>
            </a:r>
          </a:p>
          <a:p>
            <a:pPr lvl="1">
              <a:spcBef>
                <a:spcPts val="600"/>
              </a:spcBef>
              <a:buClr>
                <a:srgbClr val="C00000"/>
              </a:buClr>
              <a:buFont typeface="Wingdings" panose="05000000000000000000" pitchFamily="2" charset="2"/>
              <a:buChar char="Ø"/>
            </a:pPr>
            <a:r>
              <a:rPr lang="en-US" sz="1460" dirty="0"/>
              <a:t>Volume d’heure de pointe (directionnel) : V = 2 500 véh/h</a:t>
            </a:r>
            <a:r>
              <a:rPr lang="en-US" sz="1460" b="1" dirty="0"/>
              <a:t/>
            </a:r>
            <a:r>
              <a:rPr lang="en-US" sz="1460" b="1" dirty="0" err="1"/>
              <a:t/>
            </a:r>
            <a:r>
              <a:rPr lang="en-US" sz="1460" b="1" dirty="0"/>
              <a:t/>
            </a:r>
          </a:p>
          <a:p>
            <a:pPr lvl="1">
              <a:spcBef>
                <a:spcPts val="600"/>
              </a:spcBef>
              <a:buClr>
                <a:srgbClr val="C00000"/>
              </a:buClr>
              <a:buFont typeface="Wingdings" panose="05000000000000000000" pitchFamily="2" charset="2"/>
              <a:buChar char="Ø"/>
            </a:pPr>
            <a:r>
              <a:rPr lang="en-US" sz="1460" dirty="0"/>
              <a:t>Volume maximal de 15 min pendant l’heure de pointe : V15 = 720 véh/15 min</a:t>
            </a:r>
            <a:r>
              <a:rPr lang="en-US" sz="1460" b="1" dirty="0"/>
              <a:t/>
            </a:r>
            <a:r>
              <a:rPr lang="en-US" sz="1460" b="1" dirty="0" err="1"/>
              <a:t/>
            </a:r>
            <a:r>
              <a:rPr lang="en-US" sz="1460" b="1" dirty="0"/>
              <a:t/>
            </a:r>
          </a:p>
          <a:p>
            <a:pPr lvl="1">
              <a:spcBef>
                <a:spcPts val="600"/>
              </a:spcBef>
              <a:buClr>
                <a:srgbClr val="C00000"/>
              </a:buClr>
              <a:buFont typeface="Wingdings" panose="05000000000000000000" pitchFamily="2" charset="2"/>
              <a:buChar char="Ø"/>
            </a:pPr>
            <a:r>
              <a:rPr lang="en-US" sz="1460" dirty="0"/>
              <a:t>Véhicules lourds : 12 % camions/autobus</a:t>
            </a:r>
            <a:r>
              <a:rPr lang="en-US" sz="1460" b="1" dirty="0"/>
              <a:t/>
            </a:r>
          </a:p>
          <a:p>
            <a:pPr lvl="1">
              <a:spcBef>
                <a:spcPts val="600"/>
              </a:spcBef>
              <a:buClr>
                <a:srgbClr val="C00000"/>
              </a:buClr>
              <a:buFont typeface="Wingdings" panose="05000000000000000000" pitchFamily="2" charset="2"/>
              <a:buChar char="Ø"/>
            </a:pPr>
            <a:r>
              <a:rPr lang="en-US" sz="1460" dirty="0"/>
              <a:t>véhicules récréatifs: 0%</a:t>
            </a:r>
            <a:r>
              <a:rPr lang="en-US" sz="1460" b="1" dirty="0"/>
              <a:t/>
            </a:r>
          </a:p>
          <a:p>
            <a:pPr lvl="1">
              <a:spcBef>
                <a:spcPts val="600"/>
              </a:spcBef>
              <a:buClr>
                <a:srgbClr val="C00000"/>
              </a:buClr>
              <a:buFont typeface="Wingdings" panose="05000000000000000000" pitchFamily="2" charset="2"/>
              <a:buChar char="Ø"/>
            </a:pPr>
            <a:r>
              <a:rPr lang="en-US" sz="1460" dirty="0"/>
              <a:t>Population de conducteurs : trafic pendulaire (fp = 1,0)</a:t>
            </a:r>
            <a:r>
              <a:rPr lang="en-US" sz="1460" b="1" dirty="0"/>
              <a:t/>
            </a:r>
            <a:r>
              <a:rPr lang="en-US" sz="1460" b="1" dirty="0" err="1"/>
              <a:t/>
            </a:r>
            <a:r>
              <a:rPr lang="en-US" sz="1460" b="1" dirty="0"/>
              <a:t/>
            </a:r>
          </a:p>
          <a:p>
            <a:pPr lvl="1">
              <a:spcBef>
                <a:spcPts val="600"/>
              </a:spcBef>
              <a:buClr>
                <a:srgbClr val="C00000"/>
              </a:buClr>
              <a:buFont typeface="Wingdings" panose="05000000000000000000" pitchFamily="2" charset="2"/>
              <a:buChar char="Ø"/>
            </a:pPr>
            <a:r>
              <a:rPr lang="en-US" sz="1460" dirty="0"/>
              <a:t>Terrain : plat</a:t>
            </a:r>
            <a:r>
              <a:rPr lang="en-US" sz="1460" b="1" dirty="0"/>
              <a:t/>
            </a:r>
          </a:p>
          <a:p>
            <a:pPr marL="304797" lvl="1" indent="0">
              <a:spcBef>
                <a:spcPts val="600"/>
              </a:spcBef>
              <a:buClr>
                <a:srgbClr val="C00000"/>
              </a:buClr>
              <a:buNone/>
            </a:pPr>
            <a:r>
              <a:rPr/>
              <a:t/>
            </a:r>
            <a:endParaRPr lang="en-US" sz="1600" b="1" dirty="0"/>
          </a:p>
          <a:p>
            <a:pPr marL="304797" lvl="1" indent="0">
              <a:spcBef>
                <a:spcPts val="600"/>
              </a:spcBef>
              <a:buClr>
                <a:srgbClr val="C00000"/>
              </a:buClr>
              <a:buNone/>
            </a:pPr>
            <a:r>
              <a:rPr lang="en-US" sz="1460" b="1" dirty="0"/>
              <a:t>Calculez la capacité et le LOS de l’autoroute.</a:t>
            </a:r>
          </a:p>
          <a:p>
            <a:pPr lvl="1">
              <a:spcBef>
                <a:spcPts val="600"/>
              </a:spcBef>
              <a:buClr>
                <a:srgbClr val="C00000"/>
              </a:buClr>
              <a:buFont typeface="Wingdings" panose="05000000000000000000" pitchFamily="2" charset="2"/>
              <a:buChar char="Ø"/>
            </a:pPr>
            <a:r>
              <a:rPr/>
              <a:t/>
            </a:r>
            <a:endParaRPr lang="en-US" sz="1600" b="1" dirty="0"/>
          </a:p>
          <a:p>
            <a:pPr lvl="1">
              <a:buClr>
                <a:srgbClr val="C00000"/>
              </a:buClr>
              <a:buFont typeface="Wingdings" panose="05000000000000000000" pitchFamily="2" charset="2"/>
              <a:buChar char="Ø"/>
            </a:pPr>
            <a:r>
              <a:rPr/>
              <a:t/>
            </a:r>
            <a:endParaRPr lang="en-US" sz="1600" b="1" dirty="0"/>
          </a:p>
        </p:txBody>
      </p:sp>
      <p:sp>
        <p:nvSpPr>
          <p:cNvPr id="11" name="TextBox 10">
            <a:extLst>
              <a:ext uri="{FF2B5EF4-FFF2-40B4-BE49-F238E27FC236}">
                <a16:creationId xmlns:a16="http://schemas.microsoft.com/office/drawing/2014/main" id="{678E4E62-F75E-D3D7-35FD-30636358CDF3}"/>
              </a:ext>
            </a:extLst>
          </p:cNvPr>
          <p:cNvSpPr txBox="1"/>
          <p:nvPr/>
        </p:nvSpPr>
        <p:spPr>
          <a:xfrm>
            <a:off x="7356820" y="5717785"/>
            <a:ext cx="4231928" cy="2549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rmAutofit/>
          </a:bodyPr>
          <a:lstStyle/>
          <a:p>
            <a:pPr defTabSz="2438338">
              <a:spcBef>
                <a:spcPts val="0"/>
              </a:spcBef>
            </a:pPr>
            <a:r>
              <a:rPr kumimoji="0" lang="en-US" sz="1100" i="0" u="none" strike="noStrike" cap="none" spc="0" normalizeH="0" baseline="0" dirty="0">
                <a:ln>
                  <a:noFill/>
                </a:ln>
                <a:solidFill>
                  <a:srgbClr val="000000"/>
                </a:solidFill>
                <a:effectLst/>
                <a:uFillTx/>
                <a:latin typeface="+mn-lt"/>
                <a:ea typeface="+mn-ea"/>
                <a:cs typeface="+mn-cs"/>
                <a:sym typeface="Helvetica Neue"/>
              </a:rPr>
              <a:t>Source : Google Maps consulté le 15.02.2026, heure 4:15 PM</a:t>
            </a:r>
            <a:r>
              <a:rPr lang="en-US" sz="1100" dirty="0"/>
              <a:t/>
            </a:r>
            <a:r>
              <a:rPr kumimoji="0" lang="en-US" sz="1100" i="0" u="none" strike="noStrike" cap="none" spc="0" normalizeH="0" baseline="0" dirty="0">
                <a:ln>
                  <a:noFill/>
                </a:ln>
                <a:solidFill>
                  <a:srgbClr val="000000"/>
                </a:solidFill>
                <a:effectLst/>
                <a:uFillTx/>
                <a:latin typeface="+mn-lt"/>
                <a:ea typeface="+mn-ea"/>
                <a:cs typeface="+mn-cs"/>
                <a:sym typeface="Helvetica Neue"/>
              </a:rPr>
              <a:t/>
            </a:r>
          </a:p>
        </p:txBody>
      </p:sp>
      <p:pic>
        <p:nvPicPr>
          <p:cNvPr id="4" name="Picture 3">
            <a:extLst>
              <a:ext uri="{FF2B5EF4-FFF2-40B4-BE49-F238E27FC236}">
                <a16:creationId xmlns:a16="http://schemas.microsoft.com/office/drawing/2014/main" id="{9D495390-DA7D-935F-CE8F-B559C46C5A07}"/>
              </a:ext>
            </a:extLst>
          </p:cNvPr>
          <p:cNvPicPr>
            <a:picLocks noChangeAspect="1"/>
          </p:cNvPicPr>
          <p:nvPr/>
        </p:nvPicPr>
        <p:blipFill>
          <a:blip r:embed="rId2"/>
          <a:stretch>
            <a:fillRect/>
          </a:stretch>
        </p:blipFill>
        <p:spPr>
          <a:xfrm>
            <a:off x="6897360" y="829159"/>
            <a:ext cx="5294640" cy="4888626"/>
          </a:xfrm>
          <a:prstGeom prst="rect">
            <a:avLst/>
          </a:prstGeom>
        </p:spPr>
      </p:pic>
    </p:spTree>
    <p:extLst>
      <p:ext uri="{BB962C8B-B14F-4D97-AF65-F5344CB8AC3E}">
        <p14:creationId xmlns:p14="http://schemas.microsoft.com/office/powerpoint/2010/main" val="8173375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4E4BA1E0-97AE-4CE0-8F77-1306883BE841}"/>
</file>

<file path=docProps/app.xml><?xml version="1.0" encoding="utf-8"?>
<Properties xmlns="http://schemas.openxmlformats.org/officeDocument/2006/extended-properties" xmlns:vt="http://schemas.openxmlformats.org/officeDocument/2006/docPropsVTypes">
  <TotalTime>0</TotalTime>
  <Words>306</Words>
  <Application>Microsoft Office PowerPoint</Application>
  <PresentationFormat>Widescreen</PresentationFormat>
  <Paragraphs>21</Paragraphs>
  <Slides>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vt:i4>
      </vt:variant>
    </vt:vector>
  </HeadingPairs>
  <TitlesOfParts>
    <vt:vector size="13" baseType="lpstr">
      <vt:lpstr>Aptos</vt:lpstr>
      <vt:lpstr>Arial</vt:lpstr>
      <vt:lpstr>Arial Rounded MT Bold</vt:lpstr>
      <vt:lpstr>Calibri</vt:lpstr>
      <vt:lpstr>Helvetica Neue</vt:lpstr>
      <vt:lpstr>Helvetica Neue Medium</vt:lpstr>
      <vt:lpstr>Montserrat Regular</vt:lpstr>
      <vt:lpstr>Wingdings</vt:lpstr>
      <vt:lpstr>21_BasicWhite</vt:lpstr>
      <vt:lpstr>Traffic Engineering</vt:lpstr>
      <vt:lpstr>Exercise</vt:lpstr>
      <vt:lpstr>Exercise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wondwossen Tad</dc:creator>
  <cp:lastModifiedBy>Wondwossen Taddesse Gedamu</cp:lastModifiedBy>
  <cp:revision>793</cp:revision>
  <dcterms:modified xsi:type="dcterms:W3CDTF">2026-02-16T08:18:18Z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