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06" r:id="rId5"/>
    <p:sldId id="308" r:id="rId6"/>
    <p:sldId id="313" r:id="rId7"/>
    <p:sldId id="534" r:id="rId8"/>
    <p:sldId id="590" r:id="rId9"/>
    <p:sldId id="571" r:id="rId10"/>
    <p:sldId id="616" r:id="rId11"/>
    <p:sldId id="625" r:id="rId12"/>
    <p:sldId id="617" r:id="rId13"/>
    <p:sldId id="618" r:id="rId14"/>
    <p:sldId id="623" r:id="rId15"/>
    <p:sldId id="619" r:id="rId16"/>
    <p:sldId id="621" r:id="rId17"/>
    <p:sldId id="624" r:id="rId18"/>
    <p:sldId id="626" r:id="rId19"/>
    <p:sldId id="620" r:id="rId20"/>
    <p:sldId id="622" r:id="rId21"/>
    <p:sldId id="610" r:id="rId22"/>
    <p:sldId id="309" r:id="rId23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ffice365" userId="5fcdbc0c-b1d0-4b52-bc28-28c25c9fccde" providerId="ADAL" clId="{839C158B-1674-498C-8D10-D29DEC7F3344}"/>
    <pc:docChg chg="custSel modSld">
      <pc:chgData name="office365" userId="5fcdbc0c-b1d0-4b52-bc28-28c25c9fccde" providerId="ADAL" clId="{839C158B-1674-498C-8D10-D29DEC7F3344}" dt="2026-07-16T06:59:59.551" v="38" actId="404"/>
      <pc:docMkLst>
        <pc:docMk/>
      </pc:docMkLst>
      <pc:sldChg chg="modSp mod">
        <pc:chgData name="office365" userId="5fcdbc0c-b1d0-4b52-bc28-28c25c9fccde" providerId="ADAL" clId="{839C158B-1674-498C-8D10-D29DEC7F3344}" dt="2026-07-16T06:53:05.660" v="1" actId="404"/>
        <pc:sldMkLst>
          <pc:docMk/>
          <pc:sldMk cId="4281769880" sldId="534"/>
        </pc:sldMkLst>
        <pc:spChg chg="mod">
          <ac:chgData name="office365" userId="5fcdbc0c-b1d0-4b52-bc28-28c25c9fccde" providerId="ADAL" clId="{839C158B-1674-498C-8D10-D29DEC7F3344}" dt="2026-07-16T06:53:05.660" v="1" actId="404"/>
          <ac:spMkLst>
            <pc:docMk/>
            <pc:sldMk cId="4281769880" sldId="534"/>
            <ac:spMk id="3" creationId="{7879DBA3-91B2-1303-6B10-993D99CD5BFE}"/>
          </ac:spMkLst>
        </pc:spChg>
      </pc:sldChg>
      <pc:sldChg chg="modSp mod">
        <pc:chgData name="office365" userId="5fcdbc0c-b1d0-4b52-bc28-28c25c9fccde" providerId="ADAL" clId="{839C158B-1674-498C-8D10-D29DEC7F3344}" dt="2026-07-16T06:54:15.282" v="2" actId="404"/>
        <pc:sldMkLst>
          <pc:docMk/>
          <pc:sldMk cId="3826579429" sldId="616"/>
        </pc:sldMkLst>
        <pc:spChg chg="mod">
          <ac:chgData name="office365" userId="5fcdbc0c-b1d0-4b52-bc28-28c25c9fccde" providerId="ADAL" clId="{839C158B-1674-498C-8D10-D29DEC7F3344}" dt="2026-07-16T06:54:15.282" v="2" actId="404"/>
          <ac:spMkLst>
            <pc:docMk/>
            <pc:sldMk cId="3826579429" sldId="616"/>
            <ac:spMk id="3" creationId="{849397A8-3F26-4AD9-693E-3DD78AF79B38}"/>
          </ac:spMkLst>
        </pc:spChg>
      </pc:sldChg>
      <pc:sldChg chg="modSp mod">
        <pc:chgData name="office365" userId="5fcdbc0c-b1d0-4b52-bc28-28c25c9fccde" providerId="ADAL" clId="{839C158B-1674-498C-8D10-D29DEC7F3344}" dt="2026-07-16T06:54:32.690" v="3" actId="404"/>
        <pc:sldMkLst>
          <pc:docMk/>
          <pc:sldMk cId="1888873115" sldId="619"/>
        </pc:sldMkLst>
        <pc:spChg chg="mod">
          <ac:chgData name="office365" userId="5fcdbc0c-b1d0-4b52-bc28-28c25c9fccde" providerId="ADAL" clId="{839C158B-1674-498C-8D10-D29DEC7F3344}" dt="2026-07-16T06:54:32.690" v="3" actId="404"/>
          <ac:spMkLst>
            <pc:docMk/>
            <pc:sldMk cId="1888873115" sldId="619"/>
            <ac:spMk id="3" creationId="{ED8BD7EF-08A4-7753-7C23-F38344921C3B}"/>
          </ac:spMkLst>
        </pc:spChg>
      </pc:sldChg>
      <pc:sldChg chg="modSp mod">
        <pc:chgData name="office365" userId="5fcdbc0c-b1d0-4b52-bc28-28c25c9fccde" providerId="ADAL" clId="{839C158B-1674-498C-8D10-D29DEC7F3344}" dt="2026-07-16T06:54:39.630" v="4" actId="404"/>
        <pc:sldMkLst>
          <pc:docMk/>
          <pc:sldMk cId="1488273046" sldId="621"/>
        </pc:sldMkLst>
        <pc:spChg chg="mod">
          <ac:chgData name="office365" userId="5fcdbc0c-b1d0-4b52-bc28-28c25c9fccde" providerId="ADAL" clId="{839C158B-1674-498C-8D10-D29DEC7F3344}" dt="2026-07-16T06:54:39.630" v="4" actId="404"/>
          <ac:spMkLst>
            <pc:docMk/>
            <pc:sldMk cId="1488273046" sldId="621"/>
            <ac:spMk id="3" creationId="{6B9B4BDC-A63F-8FED-32C0-394692E28CF5}"/>
          </ac:spMkLst>
        </pc:spChg>
      </pc:sldChg>
      <pc:sldChg chg="modSp mod">
        <pc:chgData name="office365" userId="5fcdbc0c-b1d0-4b52-bc28-28c25c9fccde" providerId="ADAL" clId="{839C158B-1674-498C-8D10-D29DEC7F3344}" dt="2026-07-16T06:59:59.551" v="38" actId="404"/>
        <pc:sldMkLst>
          <pc:docMk/>
          <pc:sldMk cId="3302024468" sldId="622"/>
        </pc:sldMkLst>
        <pc:spChg chg="mod">
          <ac:chgData name="office365" userId="5fcdbc0c-b1d0-4b52-bc28-28c25c9fccde" providerId="ADAL" clId="{839C158B-1674-498C-8D10-D29DEC7F3344}" dt="2026-07-16T06:59:59.551" v="38" actId="404"/>
          <ac:spMkLst>
            <pc:docMk/>
            <pc:sldMk cId="3302024468" sldId="622"/>
            <ac:spMk id="3" creationId="{034EE84C-8BF8-007C-3174-E57D8D0A8A42}"/>
          </ac:spMkLst>
        </pc:spChg>
      </pc:sldChg>
      <pc:sldChg chg="addSp delSp modSp mod">
        <pc:chgData name="office365" userId="5fcdbc0c-b1d0-4b52-bc28-28c25c9fccde" providerId="ADAL" clId="{839C158B-1674-498C-8D10-D29DEC7F3344}" dt="2026-07-16T06:59:52.197" v="36" actId="1036"/>
        <pc:sldMkLst>
          <pc:docMk/>
          <pc:sldMk cId="1135444529" sldId="626"/>
        </pc:sldMkLst>
        <pc:picChg chg="del">
          <ac:chgData name="office365" userId="5fcdbc0c-b1d0-4b52-bc28-28c25c9fccde" providerId="ADAL" clId="{839C158B-1674-498C-8D10-D29DEC7F3344}" dt="2026-07-16T06:59:05.874" v="5" actId="478"/>
          <ac:picMkLst>
            <pc:docMk/>
            <pc:sldMk cId="1135444529" sldId="626"/>
            <ac:picMk id="6" creationId="{7391E80C-B5C4-7434-4866-6E7A4BBB3C68}"/>
          </ac:picMkLst>
        </pc:picChg>
        <pc:picChg chg="del">
          <ac:chgData name="office365" userId="5fcdbc0c-b1d0-4b52-bc28-28c25c9fccde" providerId="ADAL" clId="{839C158B-1674-498C-8D10-D29DEC7F3344}" dt="2026-07-16T06:59:05.874" v="5" actId="478"/>
          <ac:picMkLst>
            <pc:docMk/>
            <pc:sldMk cId="1135444529" sldId="626"/>
            <ac:picMk id="7" creationId="{18C11E84-5D6E-135F-0E4E-6F41A255589D}"/>
          </ac:picMkLst>
        </pc:picChg>
        <pc:picChg chg="add mod modCrop">
          <ac:chgData name="office365" userId="5fcdbc0c-b1d0-4b52-bc28-28c25c9fccde" providerId="ADAL" clId="{839C158B-1674-498C-8D10-D29DEC7F3344}" dt="2026-07-16T06:59:52.197" v="36" actId="1036"/>
          <ac:picMkLst>
            <pc:docMk/>
            <pc:sldMk cId="1135444529" sldId="626"/>
            <ac:picMk id="8" creationId="{EA5BBC50-9B32-39E5-9CD1-61EA7E6A50F5}"/>
          </ac:picMkLst>
        </pc:picChg>
        <pc:picChg chg="add mod modCrop">
          <ac:chgData name="office365" userId="5fcdbc0c-b1d0-4b52-bc28-28c25c9fccde" providerId="ADAL" clId="{839C158B-1674-498C-8D10-D29DEC7F3344}" dt="2026-07-16T06:59:52.197" v="36" actId="1036"/>
          <ac:picMkLst>
            <pc:docMk/>
            <pc:sldMk cId="1135444529" sldId="626"/>
            <ac:picMk id="10" creationId="{0C175D16-3AF2-A3B1-B6B7-BABBEE81B9D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352146516305324" TargetMode="External"/><Relationship Id="rId2" Type="http://schemas.openxmlformats.org/officeDocument/2006/relationships/hyperlink" Target="https://www.youtube.com/watch?v=V3bEdLs_8pE&amp;t=385s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5353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53530" TargetMode="External"/><Relationship Id="rId7" Type="http://schemas.openxmlformats.org/officeDocument/2006/relationships/hyperlink" Target="https://pxhere.com/en/photo/180299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hyperlink" Target="https://www.flickr.com/photos/sounderbruce/18345262103" TargetMode="Externa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 wrap="square">
            <a:normAutofit/>
          </a:bodyPr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 wrap="square">
            <a:normAutofit/>
          </a:bodyPr>
          <a:lstStyle/>
          <a:p>
            <a:r>
              <a:rPr lang="en-US" dirty="0"/>
              <a:t>Cours 5.2 : Analyse de la capacité et du niveau de service (LOS) – 1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A9DB2-E7D1-04E6-5262-10A3DF309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3588-0965-2AAC-E5B4-3870FAD28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9C4D7-F390-6E2B-0A9A-E68E5171FC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500" b="1" dirty="0"/>
              <a:t>Étape 1 – Conditions de base</a:t>
            </a:r>
            <a:endParaRPr lang="en-US" sz="2800" dirty="0"/>
          </a:p>
          <a:p>
            <a:pPr marL="152398" indent="0">
              <a:buClr>
                <a:srgbClr val="C00000"/>
              </a:buClr>
              <a:buNone/>
            </a:pPr>
            <a:r>
              <a:rPr lang="en-US" sz="2500" dirty="0"/>
              <a:t>Le segment routier atteint sa capacité maximale uniquement lorsque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Les conditions routières respectent les normes de base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Les conditions du flux de trafic respectent les normes de base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Améliorer les conditions au-delà des valeurs de base n’augmente pas la capacité.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Des conditions restrictives inférieures aux valeurs de base réduisent la capacité.</a:t>
            </a:r>
          </a:p>
          <a:p>
            <a:pPr marL="609593" lvl="2" indent="0">
              <a:buClr>
                <a:srgbClr val="C00000"/>
              </a:buClr>
              <a:buNone/>
            </a:pPr>
            <a:r>
              <a:rPr lang="en-US" dirty="0"/>
              <a:t>Exemple: voie width above 12 ft does not increase capacité, but voie width below 12 ft reduces capacité.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941708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8E4A1-45E9-9132-F33F-61CDE61BB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ABDBC-70DC-1E46-5AC7-AC4AC7DB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36F9A-B588-9545-9539-0AFF26048D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271588"/>
            <a:ext cx="9250628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319" b="1" dirty="0"/>
              <a:t>Étape 1 – Conditions de base</a:t>
            </a:r>
            <a:endParaRPr lang="en-US" sz="2800" dirty="0"/>
          </a:p>
          <a:p>
            <a:pPr marL="152398" indent="0">
              <a:spcBef>
                <a:spcPts val="1200"/>
              </a:spcBef>
              <a:buClr>
                <a:srgbClr val="C00000"/>
              </a:buClr>
              <a:buNone/>
            </a:pPr>
            <a:r>
              <a:rPr lang="en-US" sz="2319" dirty="0"/>
              <a:t>Exemple : les conditions de base pour les segments autoroutiers comprennent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Voies de 12 ft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Dégagement latéral d’accotement droit de 6 ft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Dégagement de terre-plein central de 2 ft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Voitures particulières uniquement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More than 5 voies par direction (urbain case)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Espacement des échangeurs d’au moins 2 miles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Terrain plat (pentes ≤ 2 %)</a:t>
            </a:r>
          </a:p>
          <a:p>
            <a:pPr lvl="2"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Population de conducteurs familiers de la route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612029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7829E-D9C3-08DC-F997-E5DDBAF70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206CC-A75A-31F6-579D-9986230C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BD7EF-08A4-7753-7C23-F38344921C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 wrap="square">
            <a:no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000" b="1" dirty="0"/>
              <a:t>Étape 2 – Détermination de la vitesse en écoulement libre (FFS)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La vitesse en écoulement libre (FFS) est définie comme la vitesse moyenne du trafic lorsque la densité tend vers zéro.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La FFS dépend de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Géométrie de la chaussée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Points d’accès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Complexité de l’environnement de conduite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Limite de vitesse et comportement des conducteurs</a:t>
            </a:r>
          </a:p>
        </p:txBody>
      </p:sp>
    </p:spTree>
    <p:extLst>
      <p:ext uri="{BB962C8B-B14F-4D97-AF65-F5344CB8AC3E}">
        <p14:creationId xmlns:p14="http://schemas.microsoft.com/office/powerpoint/2010/main" val="188887311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F6419-9D1A-46E3-474D-A3E3828A4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42DBA-A313-7CE9-22E5-57C6EFE13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B4BDC-A63F-8FED-32C0-394692E28C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 wrap="square">
            <a:no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000" b="1" dirty="0"/>
              <a:t>Étape 2 – Détermination de la vitesse en écoulement libre (FFS)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Deux méthodes permettent de déterminer la FFS</a:t>
            </a:r>
          </a:p>
          <a:p>
            <a:pPr marL="819147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Mesure directe sur le terrain (préférée)</a:t>
            </a:r>
          </a:p>
          <a:p>
            <a:pPr marL="819147" lvl="1" indent="-514350">
              <a:buClr>
                <a:srgbClr val="C00000"/>
              </a:buClr>
              <a:buFont typeface="+mj-lt"/>
              <a:buAutoNum type="arabicPeriod"/>
            </a:pPr>
            <a:r>
              <a:rPr lang="en-US" sz="2000" dirty="0"/>
              <a:t>Méthode d’estimation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Commencer par la vitesse de base en écoulement libre (BFFS)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Appliquer les facteurs d’ajustement liés aux caractéristiques routières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b="1" dirty="0"/>
              <a:t>La BFFS représente la vitesse en écoulement libre dans des conditions idéales.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827304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AC7B1-F018-43DF-0AA4-D459A27CC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491B9-49BD-AD24-301B-E8861F23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8184C-DB19-486A-1537-42C573C6A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124" y="1271588"/>
            <a:ext cx="8919551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218" b="1" dirty="0"/>
              <a:t>Étape 2 – Détermination de la vitesse en écoulement libre (FFS)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b="1" dirty="0"/>
              <a:t>La BFFS représente la vitesse en écoulement libre dans des conditions idéales.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F9F66B-34FF-685C-6032-9689112DE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50241" y="1383635"/>
            <a:ext cx="4058241" cy="58948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57138-61F5-DB73-9A12-233AAE52E737}"/>
              </a:ext>
            </a:extLst>
          </p:cNvPr>
          <p:cNvSpPr txBox="1"/>
          <p:nvPr/>
        </p:nvSpPr>
        <p:spPr>
          <a:xfrm>
            <a:off x="3666737" y="6424569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Principles of Highway Engineering and Traffic Analysis, 5th Edition, (PP 182)</a:t>
            </a:r>
          </a:p>
        </p:txBody>
      </p:sp>
    </p:spTree>
    <p:extLst>
      <p:ext uri="{BB962C8B-B14F-4D97-AF65-F5344CB8AC3E}">
        <p14:creationId xmlns:p14="http://schemas.microsoft.com/office/powerpoint/2010/main" val="109194759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7DF8C-5B09-FFB0-3C9B-B4DF6AB71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5A11-DCB7-9D17-4B52-B685903F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C3279-B55B-A09B-5599-BD697EE83F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124" y="1271588"/>
            <a:ext cx="8919551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184" b="1" dirty="0"/>
              <a:t>Étape 2 – Détermination de la vitesse en écoulement libre (FFS)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42E4B2-E798-892C-0C8F-AB656DB4F6CB}"/>
              </a:ext>
            </a:extLst>
          </p:cNvPr>
          <p:cNvSpPr txBox="1"/>
          <p:nvPr/>
        </p:nvSpPr>
        <p:spPr>
          <a:xfrm>
            <a:off x="2689164" y="5938621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Principles of Highway Engineering and Traffic Analysis, 5th Edition, (PP 184, 187)</a:t>
            </a:r>
          </a:p>
        </p:txBody>
      </p:sp>
      <p:pic>
        <p:nvPicPr>
          <p:cNvPr id="8" name="Picture 7" descr="The image presents a table comparing the speed reduction and passenger car equivalents for different terrains and vehicle types.&#10;&#10;AI-generated content may be incorrect.">
            <a:extLst>
              <a:ext uri="{FF2B5EF4-FFF2-40B4-BE49-F238E27FC236}">
                <a16:creationId xmlns:a16="http://schemas.microsoft.com/office/drawing/2014/main" id="{EA5BBC50-9B32-39E5-9CD1-61EA7E6A50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5385"/>
          <a:stretch>
            <a:fillRect/>
          </a:stretch>
        </p:blipFill>
        <p:spPr>
          <a:xfrm>
            <a:off x="289057" y="2503961"/>
            <a:ext cx="5806943" cy="2743732"/>
          </a:xfrm>
          <a:prstGeom prst="rect">
            <a:avLst/>
          </a:prstGeom>
        </p:spPr>
      </p:pic>
      <p:pic>
        <p:nvPicPr>
          <p:cNvPr id="10" name="Picture 9" descr="The image presents a table comparing the speed reduction and passenger car equivalents for different terrains and vehicle types.&#10;&#10;AI-generated content may be incorrect.">
            <a:extLst>
              <a:ext uri="{FF2B5EF4-FFF2-40B4-BE49-F238E27FC236}">
                <a16:creationId xmlns:a16="http://schemas.microsoft.com/office/drawing/2014/main" id="{0C175D16-3AF2-A3B1-B6B7-BABBEE81B9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951"/>
          <a:stretch>
            <a:fillRect/>
          </a:stretch>
        </p:blipFill>
        <p:spPr>
          <a:xfrm>
            <a:off x="6385057" y="2503961"/>
            <a:ext cx="5806943" cy="295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4452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9726A-89E8-D833-CA13-899F2CFD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416BA-AF81-5E8B-4A01-6BD96C0A5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EFC78-2A22-8116-636D-1EAD2419A6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545021"/>
            <a:ext cx="8919551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535" b="1" dirty="0"/>
              <a:t>Étape 3 – Détermination du débit d’analyse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535" dirty="0"/>
              <a:t>Le volume le plus élevé sur une période de 24 heures doit être ajusté pour tenir compte de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353" dirty="0"/>
              <a:t>la variation temporelle de la demande de trafic pendant l’heure d’analyse,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353" dirty="0"/>
              <a:t>les effets des véhicules lourds et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353" dirty="0"/>
              <a:t>les caractéristiques de la population de conducteurs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Par conséquent, V est converti en débit équivalent en voitures particulières</a:t>
            </a:r>
          </a:p>
        </p:txBody>
      </p:sp>
    </p:spTree>
    <p:extLst>
      <p:ext uri="{BB962C8B-B14F-4D97-AF65-F5344CB8AC3E}">
        <p14:creationId xmlns:p14="http://schemas.microsoft.com/office/powerpoint/2010/main" val="329493442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CBF3B-CEEA-F502-36D5-6E9267AC3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B1869-2DB7-F375-92E8-2A38A7AC4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EE84C-8BF8-007C-3174-E57D8D0A8A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6241" y="1271589"/>
            <a:ext cx="8919551" cy="4998090"/>
          </a:xfrm>
        </p:spPr>
        <p:txBody>
          <a:bodyPr wrap="square">
            <a:no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000" b="1" dirty="0"/>
              <a:t>Étape 4 – Mesure(s) de service et LOS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Après avoir déterminé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Vitesse en écoulement libre (FFS)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Débit d’analyse (vp)</a:t>
            </a:r>
          </a:p>
          <a:p>
            <a:pPr marL="609598" indent="-4572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Calculer la mesure de service (MOE), par exemple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Densité (autoroutes)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dirty="0"/>
              <a:t>Vitesse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800" dirty="0"/>
              <a:t>Rapport v/c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dirty="0"/>
              <a:t>Déterminer ensuite le LOS à l’aide de tableaux ou de graphiques de critères LOS.</a:t>
            </a:r>
          </a:p>
        </p:txBody>
      </p:sp>
    </p:spTree>
    <p:extLst>
      <p:ext uri="{BB962C8B-B14F-4D97-AF65-F5344CB8AC3E}">
        <p14:creationId xmlns:p14="http://schemas.microsoft.com/office/powerpoint/2010/main" val="330202446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21CDA-FF3F-5D18-BCE8-CDA5DD92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Références complémentaires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884F9-4E40-6A8B-8558-FED562C0E5C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31520" y="1386842"/>
            <a:ext cx="9046661" cy="5059521"/>
          </a:xfrm>
        </p:spPr>
        <p:txBody>
          <a:bodyPr wrap="square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i="1" dirty="0"/>
              <a:t>Transportation Research Board (TRB). Highway Capacité Manual, Washington, DC: The National Academies Press, 2010.</a:t>
            </a:r>
            <a:endParaRPr lang="en-US" sz="24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2"/>
              </a:rPr>
              <a:t>https://www.youtube.com/watch?v=V3bEdLs_8pE&amp;t=385s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https://www.sciencedirect.com/science/article/pii/S2352146516305324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1524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 wrap="square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À la fin de ce cours, les étudiants devraient être capables de :</a:t>
            </a:r>
          </a:p>
          <a:p>
            <a:r>
              <a:rPr lang="en-US" sz="1800" dirty="0">
                <a:solidFill>
                  <a:schemeClr val="tx1"/>
                </a:solidFill>
              </a:rPr>
              <a:t>Définir les infrastructures à écoulement non interrompu et décrire leurs caractéristiques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Expliquer le concept de capacité routière et les facteurs qui l’influencent</a:t>
            </a:r>
          </a:p>
          <a:p>
            <a:r>
              <a:rPr lang="en-US" sz="1800" dirty="0">
                <a:solidFill>
                  <a:schemeClr val="tx1"/>
                </a:solidFill>
              </a:rPr>
              <a:t>Définir le niveau de service (LOS) et interpréter les niveaux LOS A–F</a:t>
            </a:r>
          </a:p>
          <a:p>
            <a:r>
              <a:rPr lang="en-US" sz="1800" dirty="0">
                <a:solidFill>
                  <a:schemeClr val="tx1"/>
                </a:solidFill>
              </a:rPr>
              <a:t>Identifier les mesures d’efficacité (MOEs) pour différents types d’infrastructures</a:t>
            </a:r>
          </a:p>
          <a:p>
            <a:r>
              <a:rPr lang="en-US" sz="1800" dirty="0">
                <a:solidFill>
                  <a:schemeClr val="tx1"/>
                </a:solidFill>
              </a:rPr>
              <a:t>Discuter les limites du LOS comme indicateur de performance</a:t>
            </a:r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>
            <a:normAutofit/>
          </a:bodyPr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 wrap="square">
            <a:normAutofit/>
          </a:bodyPr>
          <a:lstStyle/>
          <a:p>
            <a:pPr>
              <a:defRPr sz="1800"/>
            </a:pPr>
            <a:r>
              <a:rPr lang="en-US" sz="1675" dirty="0"/>
              <a:t>Introduction</a:t>
            </a:r>
          </a:p>
          <a:p>
            <a:pPr>
              <a:defRPr sz="1800"/>
            </a:pPr>
            <a:r>
              <a:rPr lang="en-US" dirty="0"/>
              <a:t>Processus de détermination du LOS</a:t>
            </a:r>
          </a:p>
          <a:p>
            <a:pPr>
              <a:defRPr sz="1800"/>
            </a:pPr>
            <a:r>
              <a:rPr lang="en-US" sz="1675" dirty="0"/>
              <a:t>Étape 1 – Conditions de base</a:t>
            </a:r>
          </a:p>
          <a:p>
            <a:pPr>
              <a:defRPr sz="1800"/>
            </a:pPr>
            <a:r>
              <a:rPr lang="en-US" sz="1675" dirty="0"/>
              <a:t>Étape 2 – Détermination de la vitesse en écoulement libre (FFS)</a:t>
            </a:r>
          </a:p>
          <a:p>
            <a:pPr>
              <a:defRPr sz="1800"/>
            </a:pPr>
            <a:r>
              <a:rPr lang="en-US" sz="1675" dirty="0"/>
              <a:t>Étape 3 – Détermination du débit d’analyse</a:t>
            </a:r>
          </a:p>
          <a:p>
            <a:pPr>
              <a:defRPr sz="1800"/>
            </a:pPr>
            <a:r>
              <a:rPr lang="en-US" sz="1675" dirty="0"/>
              <a:t>Étape 4 – Mesure(s) de service et LOS</a:t>
            </a:r>
          </a:p>
          <a:p>
            <a:pPr>
              <a:defRPr sz="1800"/>
            </a:pP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98750" y="5342713"/>
            <a:ext cx="8718300" cy="1127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defTabSz="2438338">
              <a:spcBef>
                <a:spcPts val="0"/>
              </a:spcBef>
            </a:pPr>
            <a:r>
              <a:rPr lang="en-US" sz="1200" b="1" dirty="0">
                <a:solidFill>
                  <a:schemeClr val="tx1"/>
                </a:solidFill>
              </a:rPr>
              <a:t>Référence principale :</a:t>
            </a:r>
          </a:p>
          <a:p>
            <a:pPr defTabSz="2438338">
              <a:spcBef>
                <a:spcPts val="0"/>
              </a:spcBef>
            </a:pPr>
            <a:r>
              <a:rPr lang="en-US" sz="1400" b="1" dirty="0">
                <a:solidFill>
                  <a:schemeClr val="tx1"/>
                </a:solidFill>
              </a:rPr>
              <a:t>Roger P. Roess; Elena S. Prassas; William R. McShane, Traffic Engineering, 5th edition, Pearson,  2019 (Chapter 13, pp 275-284)</a:t>
            </a:r>
          </a:p>
          <a:p>
            <a:pPr defTabSz="2438338">
              <a:spcBef>
                <a:spcPts val="0"/>
              </a:spcBef>
            </a:pPr>
            <a:endParaRPr lang="en-US" sz="14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324E-07C3-C95C-6F21-58458FFA0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DBA3-91B2-1303-6B10-993D99CD5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299" y="1465297"/>
            <a:ext cx="7237395" cy="4662492"/>
          </a:xfrm>
        </p:spPr>
        <p:txBody>
          <a:bodyPr wrap="square">
            <a:no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dirty="0"/>
              <a:t>L’analyse du niveau de service (LOS) est utilisée pour décrire la qualité de fonctionnement d’une infrastructure routière.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dirty="0"/>
              <a:t>Pour les infrastructures à écoulement non interrompu, comme les autoroutes et les routes multivoie, le LOS est principalement déterminé à partir de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Vitesse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Débit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Densité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Rapport volume/capacité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800" dirty="0"/>
              <a:t>La détermination du LOS suit une procédure systématique étape par étape.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9349C3CE-3C98-1EB3-8118-CBADEE44F5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91695" y="1394352"/>
            <a:ext cx="4300305" cy="434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698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7456" y="1041488"/>
            <a:ext cx="10003787" cy="614677"/>
          </a:xfrm>
        </p:spPr>
        <p:txBody>
          <a:bodyPr wrap="square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Comment déterminer systématiquement le LOS des flux de trafic suivants ?</a:t>
            </a:r>
          </a:p>
        </p:txBody>
      </p:sp>
      <p:pic>
        <p:nvPicPr>
          <p:cNvPr id="5" name="Picture 4" descr="A highway with cars on it&#10;&#10;AI-generated content may be incorrect.">
            <a:extLst>
              <a:ext uri="{FF2B5EF4-FFF2-40B4-BE49-F238E27FC236}">
                <a16:creationId xmlns:a16="http://schemas.microsoft.com/office/drawing/2014/main" id="{7FA10201-0DED-47FE-5487-0C6671E76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1238" y="1808394"/>
            <a:ext cx="3965162" cy="4008118"/>
          </a:xfrm>
          <a:prstGeom prst="rect">
            <a:avLst/>
          </a:prstGeom>
        </p:spPr>
      </p:pic>
      <p:pic>
        <p:nvPicPr>
          <p:cNvPr id="7" name="Picture 6" descr="A traffic jam on a highway&#10;&#10;AI-generated content may be incorrect.">
            <a:extLst>
              <a:ext uri="{FF2B5EF4-FFF2-40B4-BE49-F238E27FC236}">
                <a16:creationId xmlns:a16="http://schemas.microsoft.com/office/drawing/2014/main" id="{06FC914B-E858-01A6-D088-C98D2A530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73749" y="1808394"/>
            <a:ext cx="4476432" cy="4008118"/>
          </a:xfrm>
          <a:prstGeom prst="rect">
            <a:avLst/>
          </a:prstGeom>
        </p:spPr>
      </p:pic>
      <p:pic>
        <p:nvPicPr>
          <p:cNvPr id="10" name="Picture 9" descr="A high angle view of a busy highway&#10;&#10;AI-generated content may be incorrect.">
            <a:extLst>
              <a:ext uri="{FF2B5EF4-FFF2-40B4-BE49-F238E27FC236}">
                <a16:creationId xmlns:a16="http://schemas.microsoft.com/office/drawing/2014/main" id="{EDA28E86-1061-7690-DE48-28B50EED30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979865" y="1808394"/>
            <a:ext cx="3062275" cy="40081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8E4E62-F75E-D3D7-35FD-30636358CDF3}"/>
              </a:ext>
            </a:extLst>
          </p:cNvPr>
          <p:cNvSpPr txBox="1"/>
          <p:nvPr/>
        </p:nvSpPr>
        <p:spPr>
          <a:xfrm>
            <a:off x="1574800" y="5907519"/>
            <a:ext cx="963405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0C7A1-C8CD-4E65-C1AD-6494A57F8A75}"/>
              </a:ext>
            </a:extLst>
          </p:cNvPr>
          <p:cNvSpPr txBox="1"/>
          <p:nvPr/>
        </p:nvSpPr>
        <p:spPr>
          <a:xfrm>
            <a:off x="589280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6D183-4A03-52E8-D628-AEA487C49764}"/>
              </a:ext>
            </a:extLst>
          </p:cNvPr>
          <p:cNvSpPr txBox="1"/>
          <p:nvPr/>
        </p:nvSpPr>
        <p:spPr>
          <a:xfrm>
            <a:off x="9916160" y="5907519"/>
            <a:ext cx="1005083" cy="3241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Figure -3</a:t>
            </a:r>
          </a:p>
        </p:txBody>
      </p:sp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8122-2D19-F041-BF5E-7DCF6368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9B1F-07DE-68EB-FCB9-02B9BB79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155ED-2FCB-D4FD-19B7-D3A43CD367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 wrap="square">
            <a:normAutofit/>
          </a:bodyPr>
          <a:lstStyle/>
          <a:p>
            <a:pPr marL="495298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dirty="0"/>
              <a:t>La procédure de base de détermination du LOS pour les infrastructures à écoulement non interrompu comprend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Spécifier les conditions routières de base et la capacité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Déterminer la vitesse en écoulement libre (FFS)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Déterminer le débit d’analyse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Calculer la ou les mesures de service et déterminer le LOS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08423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62C79-4AC0-7279-4E53-8850D465F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37946-907A-192F-30DE-B4298DBF5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397A8-3F26-4AD9-693E-3DD78AF79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 wrap="square">
            <a:no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b="1" dirty="0"/>
              <a:t>Étape 1 – Conditions de base</a:t>
            </a:r>
          </a:p>
          <a:p>
            <a:pPr marL="495298" indent="-34290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Les conditions routières de base comprennent des caractéristiques géométriques telles que :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Largeur de voie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Dégagement latéral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Largeur d’accotement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Fréquence des accès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dirty="0"/>
              <a:t>Conditions de terrain (plat/vallonné/montagneux)</a:t>
            </a:r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2000" dirty="0"/>
              <a:t>Ces facteurs influencent fortement la vitesse d’exploitation et la capacité.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152398" indent="0">
              <a:buClr>
                <a:srgbClr val="C00000"/>
              </a:buClr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82657942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B4A13-3127-5515-BB0C-13402F350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6404-B2AA-3267-3209-1609C856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BFA9F-7AF8-5A71-F374-5CE0C5EEE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607186"/>
            <a:ext cx="8496072" cy="4662492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800" b="1" dirty="0"/>
              <a:t>Étape 1 – Conditions de base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461002-41A0-6DE8-B9D9-9A27F18FFA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9" t="2592" r="266" b="13067"/>
          <a:stretch/>
        </p:blipFill>
        <p:spPr>
          <a:xfrm>
            <a:off x="1869440" y="2214880"/>
            <a:ext cx="7193280" cy="27228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DDDF0E-1702-EA4D-5D18-D43ECEF2802B}"/>
              </a:ext>
            </a:extLst>
          </p:cNvPr>
          <p:cNvSpPr txBox="1"/>
          <p:nvPr/>
        </p:nvSpPr>
        <p:spPr>
          <a:xfrm>
            <a:off x="2254497" y="4937760"/>
            <a:ext cx="6239263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norm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 : Principles of Highway Engineering and Traffic Analysis, 5th Edition, (PP 185)</a:t>
            </a:r>
          </a:p>
        </p:txBody>
      </p:sp>
    </p:spTree>
    <p:extLst>
      <p:ext uri="{BB962C8B-B14F-4D97-AF65-F5344CB8AC3E}">
        <p14:creationId xmlns:p14="http://schemas.microsoft.com/office/powerpoint/2010/main" val="31186737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DF95C-EDBC-3CF1-9605-44EB1F375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E6612-DC65-E812-327C-84D21AE7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83266"/>
          </a:xfrm>
        </p:spPr>
        <p:txBody>
          <a:bodyPr wrap="square">
            <a:normAutofit/>
          </a:bodyPr>
          <a:lstStyle/>
          <a:p>
            <a:r>
              <a:rPr lang="en-US" dirty="0"/>
              <a:t>Processus de détermination du LOS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32C3F-F8BB-3289-33CC-BB4345DBB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5428" y="1545021"/>
            <a:ext cx="8496072" cy="4724657"/>
          </a:xfrm>
        </p:spPr>
        <p:txBody>
          <a:bodyPr wrap="square">
            <a:normAutofit/>
          </a:bodyPr>
          <a:lstStyle/>
          <a:p>
            <a:pPr marL="152398" indent="0">
              <a:buClr>
                <a:srgbClr val="C00000"/>
              </a:buClr>
              <a:buNone/>
            </a:pPr>
            <a:r>
              <a:rPr lang="en-US" sz="2272" b="1" dirty="0"/>
              <a:t>Étape 1 – Conditions de base</a:t>
            </a:r>
            <a:endParaRPr lang="en-US" sz="2800" dirty="0"/>
          </a:p>
          <a:p>
            <a:pPr marL="152398" indent="0">
              <a:buClr>
                <a:srgbClr val="C00000"/>
              </a:buClr>
              <a:buNone/>
            </a:pPr>
            <a:r>
              <a:rPr lang="en-US" sz="2272" dirty="0"/>
              <a:t>Les facteurs du flux de trafic dans les conditions de base supposent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Voitures particulières uniquement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Aucun véhicule lourd (camions, autobus, véhicules récréatifs)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La population de conducteurs est majoritairement familière de la route</a:t>
            </a:r>
          </a:p>
          <a:p>
            <a:pPr lvl="2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/>
              <a:t>Lorsque le trafic réel diffère, des facteurs d’ajustement doivent être appliqués.</a:t>
            </a:r>
          </a:p>
          <a:p>
            <a:pPr marL="152398" indent="0">
              <a:buClr>
                <a:srgbClr val="C00000"/>
              </a:buCl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774979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EC6129D4-5FBA-4BC8-BE60-414556E7D7CA}"/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1025</Words>
  <Application>Microsoft Office PowerPoint</Application>
  <PresentationFormat>Widescreen</PresentationFormat>
  <Paragraphs>119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Ingénierie du trafic</vt:lpstr>
      <vt:lpstr>Objectifs d’apprentissage</vt:lpstr>
      <vt:lpstr>Plan du cours</vt:lpstr>
      <vt:lpstr>Introduction</vt:lpstr>
      <vt:lpstr>Introduction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Processus de détermination du LOS</vt:lpstr>
      <vt:lpstr>Références complémentaires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office365</cp:lastModifiedBy>
  <cp:revision>805</cp:revision>
  <dcterms:modified xsi:type="dcterms:W3CDTF">2026-07-16T07:00:00Z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