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32"/>
  </p:notesMasterIdLst>
  <p:handoutMasterIdLst>
    <p:handoutMasterId r:id="rId33"/>
  </p:handoutMasterIdLst>
  <p:sldIdLst>
    <p:sldId id="306" r:id="rId5"/>
    <p:sldId id="308" r:id="rId6"/>
    <p:sldId id="313" r:id="rId7"/>
    <p:sldId id="534" r:id="rId8"/>
    <p:sldId id="571" r:id="rId9"/>
    <p:sldId id="572" r:id="rId10"/>
    <p:sldId id="573" r:id="rId11"/>
    <p:sldId id="566" r:id="rId12"/>
    <p:sldId id="575" r:id="rId13"/>
    <p:sldId id="576" r:id="rId14"/>
    <p:sldId id="577" r:id="rId15"/>
    <p:sldId id="567" r:id="rId16"/>
    <p:sldId id="578" r:id="rId17"/>
    <p:sldId id="579" r:id="rId18"/>
    <p:sldId id="580" r:id="rId19"/>
    <p:sldId id="568" r:id="rId20"/>
    <p:sldId id="581" r:id="rId21"/>
    <p:sldId id="582" r:id="rId22"/>
    <p:sldId id="583" r:id="rId23"/>
    <p:sldId id="569" r:id="rId24"/>
    <p:sldId id="570" r:id="rId25"/>
    <p:sldId id="586" r:id="rId26"/>
    <p:sldId id="587" r:id="rId27"/>
    <p:sldId id="584" r:id="rId28"/>
    <p:sldId id="574" r:id="rId29"/>
    <p:sldId id="585" r:id="rId30"/>
    <p:sldId id="309" r:id="rId31"/>
  </p:sldIdLst>
  <p:sldSz cx="12192000" cy="6858000"/>
  <p:notesSz cx="6858000" cy="9144000"/>
  <p:defaultTextStyle>
    <a:defPPr marL="0" marR="0" indent="0" algn="l" defTabSz="457177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22858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457177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685766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914354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1142943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1371531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160012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182870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0F00"/>
    <a:srgbClr val="00518E"/>
    <a:srgbClr val="B51600"/>
    <a:srgbClr val="B43519"/>
    <a:srgbClr val="005EA4"/>
    <a:srgbClr val="EE230C"/>
    <a:srgbClr val="F26211"/>
    <a:srgbClr val="F787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7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notesMaster" Target="notesMasters/notesMaster1.xml"/><Relationship Id="rId33" Type="http://schemas.openxmlformats.org/officeDocument/2006/relationships/handoutMaster" Target="handoutMasters/handoutMaster1.xml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37" Type="http://schemas.openxmlformats.org/officeDocument/2006/relationships/tableStyles" Target="tableStyles.xml"/></Relationships>
</file>

<file path=ppt/handoutMasters/_rels/handout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9EEF72D-7315-6A85-D9EB-830FF89268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1C4B9E-DF6E-CA61-9438-27E3062F231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B9809F-B601-46A5-95FD-A01EF3B82BA5}" type="datetimeFigureOut">
              <a:rPr lang="pl-PL" smtClean="0"/>
              <a:t>16.02.2026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E034D3-8DE9-CCDC-17EC-464B2DE7AF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59069B-BC8B-5825-2EF9-186239D4AD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C6221-82B4-4BEE-9CB4-736C66E0B1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42218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74" name="Shape 37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1pPr>
    <a:lvl2pPr indent="11429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2pPr>
    <a:lvl3pPr indent="228589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3pPr>
    <a:lvl4pPr indent="342883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4pPr>
    <a:lvl5pPr indent="457177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5pPr>
    <a:lvl6pPr indent="571471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6pPr>
    <a:lvl7pPr indent="685766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7pPr>
    <a:lvl8pPr indent="800060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8pPr>
    <a:lvl9pPr indent="91435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 sz="quarter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 sz="quarter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 sz="quarter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 sz="quarter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 sz="quarter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 sz="quarter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 sz="quarter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 sz="quarter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 sz="quarter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 sz="quarter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 sz="quarter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 sz="quarter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 sz="quarter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 sz="quarter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 sz="quarter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 sz="quarter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 sz="quarter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 sz="quarter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 sz="quarter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 sz="quarter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 sz="quarter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 sz="quarter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 sz="quarter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 sz="quarter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 sz="quarter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 sz="quarter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 sz="quarter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jpeg"/><Relationship Id="rId8" Type="http://schemas.openxmlformats.org/officeDocument/2006/relationships/image" Target="../media/image7.jpeg"/><Relationship Id="rId9" Type="http://schemas.openxmlformats.org/officeDocument/2006/relationships/image" Target="../media/image8.jpeg"/><Relationship Id="rId10" Type="http://schemas.openxmlformats.org/officeDocument/2006/relationships/image" Target="../media/image9.jpeg"/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tiff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eg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3.png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jpeg"/><Relationship Id="rId8" Type="http://schemas.openxmlformats.org/officeDocument/2006/relationships/image" Target="../media/image7.jpeg"/><Relationship Id="rId9" Type="http://schemas.openxmlformats.org/officeDocument/2006/relationships/image" Target="../media/image8.jpeg"/><Relationship Id="rId10" Type="http://schemas.openxmlformats.org/officeDocument/2006/relationships/image" Target="../media/image9.jpeg"/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tif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5448300" y="366148"/>
            <a:ext cx="3119096" cy="925849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7329" y="522113"/>
            <a:ext cx="4177075" cy="928532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6196" y="1937759"/>
            <a:ext cx="8910054" cy="137063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6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4" name="Body Level One…">
            <a:extLst>
              <a:ext uri="{FF2B5EF4-FFF2-40B4-BE49-F238E27FC236}">
                <a16:creationId xmlns:a16="http://schemas.microsoft.com/office/drawing/2014/main" id="{1A6CDE22-E8DA-52CE-374D-E1B0E8D6DCE6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67347" y="3907639"/>
            <a:ext cx="9675241" cy="5738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rgbClr val="F787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r>
              <a:rPr dirty="0"/>
              <a:t>Presentation Subtitle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760360" y="1219340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478545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limin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59060-377F-FDF7-6A0B-608171A92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1024578"/>
          </a:xfr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lang="pl-PL" sz="3200" spc="0" normalizeH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lang="en-US" dirty="0"/>
              <a:t>Click to edit Master title style</a:t>
            </a:r>
            <a:endParaRPr lang="pl-PL" dirty="0"/>
          </a:p>
        </p:txBody>
      </p:sp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50B9F30-EF70-733D-8FA7-5149A979B9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81971" y="2117727"/>
            <a:ext cx="7392511" cy="3816351"/>
          </a:xfrm>
        </p:spPr>
        <p:txBody>
          <a:bodyPr>
            <a:normAutofit/>
          </a:bodyPr>
          <a:lstStyle>
            <a:lvl1pPr marL="457194" indent="-457194">
              <a:buClr>
                <a:srgbClr val="F26211"/>
              </a:buClr>
              <a:buFont typeface="+mj-lt"/>
              <a:buAutoNum type="arabicPeriod"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321805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_f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bowl of salad with fried rice, boiled eggs and chopsticks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 marL="0" indent="0"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809921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_cons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  <p:pic>
        <p:nvPicPr>
          <p:cNvPr id="2" name="AdobeStock_327403039 (1).jpeg" descr="AdobeStock_327403039 (1).jpeg">
            <a:extLst>
              <a:ext uri="{FF2B5EF4-FFF2-40B4-BE49-F238E27FC236}">
                <a16:creationId xmlns:a16="http://schemas.microsoft.com/office/drawing/2014/main" id="{598BF2E8-CED0-74AA-B0A7-D3B01E976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0947" r="31881"/>
          <a:stretch>
            <a:fillRect/>
          </a:stretch>
        </p:blipFill>
        <p:spPr>
          <a:xfrm flipH="1">
            <a:off x="7596329" y="0"/>
            <a:ext cx="472942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Body Level One…">
            <a:extLst>
              <a:ext uri="{FF2B5EF4-FFF2-40B4-BE49-F238E27FC236}">
                <a16:creationId xmlns:a16="http://schemas.microsoft.com/office/drawing/2014/main" id="{81193AA5-7E0E-3068-3555-20A8461E9F01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0"/>
            <a:ext cx="5933876" cy="455676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702144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429C12A-3B1A-9342-8C6B-1CC6D9C118A8}"/>
              </a:ext>
            </a:extLst>
          </p:cNvPr>
          <p:cNvSpPr txBox="1">
            <a:spLocks/>
          </p:cNvSpPr>
          <p:nvPr userDrawn="1"/>
        </p:nvSpPr>
        <p:spPr>
          <a:xfrm>
            <a:off x="5938106" y="6560485"/>
            <a:ext cx="315792" cy="297517"/>
          </a:xfrm>
          <a:prstGeom prst="rect">
            <a:avLst/>
          </a:prstGeom>
          <a:noFill/>
          <a:ln w="12700">
            <a:miter lim="400000"/>
          </a:ln>
        </p:spPr>
        <p:txBody>
          <a:bodyPr wrap="none" lIns="25400" tIns="25400" rIns="25400" bIns="25400" anchor="b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pl-PL" sz="3200" b="0" i="0" u="none" strike="noStrike" cap="none" spc="0" normalizeH="0" baseline="0" smtClean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 panose="00000500000000000000" pitchFamily="2" charset="-18"/>
                <a:ea typeface="Montserrat Regular" panose="00000500000000000000" pitchFamily="2" charset="-18"/>
                <a:cs typeface="Montserrat Regular" panose="00000500000000000000" pitchFamily="2" charset="-18"/>
                <a:sym typeface="Jura Light Bold"/>
              </a:defRPr>
            </a:lvl1pPr>
            <a:lvl2pPr marL="0" marR="0" indent="457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fld id="{86CB4B4D-7CA3-9044-876B-883B54F8677D}" type="slidenum">
              <a:rPr lang="pl-PL" sz="1600" smtClean="0"/>
              <a:pPr/>
              <a:t>‹#›</a:t>
            </a:fld>
            <a:endParaRPr lang="pl-PL" sz="1600"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3214153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0448F59B-1696-C8F0-6727-7C8C7C76F06C}"/>
              </a:ext>
            </a:extLst>
          </p:cNvPr>
          <p:cNvSpPr/>
          <p:nvPr userDrawn="1"/>
        </p:nvSpPr>
        <p:spPr>
          <a:xfrm>
            <a:off x="7590680" y="100"/>
            <a:ext cx="4610944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5" name="Prostokąt 3">
            <a:extLst>
              <a:ext uri="{FF2B5EF4-FFF2-40B4-BE49-F238E27FC236}">
                <a16:creationId xmlns:a16="http://schemas.microsoft.com/office/drawing/2014/main" id="{6B5EBAE9-110C-F2D1-0E42-07936DE34ED5}"/>
              </a:ext>
            </a:extLst>
          </p:cNvPr>
          <p:cNvSpPr/>
          <p:nvPr userDrawn="1"/>
        </p:nvSpPr>
        <p:spPr>
          <a:xfrm>
            <a:off x="2445951" y="3274664"/>
            <a:ext cx="7261320" cy="29751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419100" dist="444500" dir="8520000">
              <a:srgbClr val="FFC000">
                <a:alpha val="1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4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2639442" y="2618753"/>
            <a:ext cx="6902765" cy="2602176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0" indent="0">
              <a:buClr>
                <a:srgbClr val="F78722"/>
              </a:buClr>
              <a:buFont typeface="Arial" panose="020B0604020202020204" pitchFamily="34" charset="0"/>
              <a:buNone/>
              <a:defRPr kumimoji="0" sz="24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639443" y="1549867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40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75031240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&amp;bulle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7AA7FE7-C925-7647-BE96-8B85A565DE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0515" t="24855" r="52771" b="56359"/>
          <a:stretch/>
        </p:blipFill>
        <p:spPr>
          <a:xfrm>
            <a:off x="9748685" y="5102941"/>
            <a:ext cx="2443316" cy="1755059"/>
          </a:xfrm>
          <a:prstGeom prst="rect">
            <a:avLst/>
          </a:prstGeom>
        </p:spPr>
      </p:pic>
      <p:sp>
        <p:nvSpPr>
          <p:cNvPr id="4" name="Slide Title">
            <a:extLst>
              <a:ext uri="{FF2B5EF4-FFF2-40B4-BE49-F238E27FC236}">
                <a16:creationId xmlns:a16="http://schemas.microsoft.com/office/drawing/2014/main" id="{6F028D56-E5BA-213C-4BB7-DF98DFBE4946}"/>
              </a:ext>
            </a:extLst>
          </p:cNvPr>
          <p:cNvSpPr txBox="1">
            <a:spLocks/>
          </p:cNvSpPr>
          <p:nvPr userDrawn="1"/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2860" tIns="22860" rIns="22860" bIns="22860" anchor="t">
            <a:no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600" b="1" i="0" u="none" strike="noStrike" cap="none" spc="0" normalizeH="0" baseline="0" dirty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defTabSz="247648" hangingPunct="0">
              <a:lnSpc>
                <a:spcPct val="100000"/>
              </a:lnSpc>
            </a:pPr>
            <a:r>
              <a:rPr lang="pl-PL" sz="3200" dirty="0" err="1"/>
              <a:t>Slide</a:t>
            </a:r>
            <a:r>
              <a:rPr lang="pl-PL" sz="3200" dirty="0"/>
              <a:t> </a:t>
            </a:r>
            <a:r>
              <a:rPr lang="pl-PL" sz="3200" dirty="0" err="1"/>
              <a:t>Title</a:t>
            </a:r>
            <a:endParaRPr lang="pl-PL" sz="3200" dirty="0"/>
          </a:p>
        </p:txBody>
      </p:sp>
      <p:pic>
        <p:nvPicPr>
          <p:cNvPr id="7" name="afryka.svg" descr="afryka.svg">
            <a:extLst>
              <a:ext uri="{FF2B5EF4-FFF2-40B4-BE49-F238E27FC236}">
                <a16:creationId xmlns:a16="http://schemas.microsoft.com/office/drawing/2014/main" id="{BA6D182A-EEE0-3541-CD96-504AE4002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4011" t="-5164" r="-14972" b="73693"/>
          <a:stretch/>
        </p:blipFill>
        <p:spPr>
          <a:xfrm>
            <a:off x="0" y="4681025"/>
            <a:ext cx="5223749" cy="2176977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Body Level One…">
            <a:extLst>
              <a:ext uri="{FF2B5EF4-FFF2-40B4-BE49-F238E27FC236}">
                <a16:creationId xmlns:a16="http://schemas.microsoft.com/office/drawing/2014/main" id="{483CB89B-51C9-A270-F251-447E8DE9DB5A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0" y="1386840"/>
            <a:ext cx="10407877" cy="405531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91272961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ryka.svg" descr="afryka.svg">
            <a:extLst>
              <a:ext uri="{FF2B5EF4-FFF2-40B4-BE49-F238E27FC236}">
                <a16:creationId xmlns:a16="http://schemas.microsoft.com/office/drawing/2014/main" id="{FDDE8007-15B1-B20D-2109-A45AF4734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6861" r="43957"/>
          <a:stretch/>
        </p:blipFill>
        <p:spPr>
          <a:xfrm>
            <a:off x="8576053" y="2"/>
            <a:ext cx="3615947" cy="505952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lide Title">
            <a:extLst>
              <a:ext uri="{FF2B5EF4-FFF2-40B4-BE49-F238E27FC236}">
                <a16:creationId xmlns:a16="http://schemas.microsoft.com/office/drawing/2014/main" id="{08014D8F-04FD-678E-AC67-9901AD07829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D23B232E-4B33-E4C1-DDB0-31B90820D4A6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851909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3417254" y="1179598"/>
            <a:ext cx="4926646" cy="1706353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2993" y="398036"/>
            <a:ext cx="3124261" cy="694500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851416" y="2885952"/>
            <a:ext cx="8910054" cy="949719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r>
              <a:rPr lang="pl-PL" dirty="0" err="1"/>
              <a:t>Thank</a:t>
            </a:r>
            <a:r>
              <a:rPr lang="pl-PL" dirty="0"/>
              <a:t> </a:t>
            </a:r>
            <a:r>
              <a:rPr lang="pl-PL" dirty="0" err="1"/>
              <a:t>you</a:t>
            </a:r>
            <a:r>
              <a:rPr lang="pl-PL" dirty="0"/>
              <a:t> for </a:t>
            </a:r>
            <a:r>
              <a:rPr lang="pl-PL" dirty="0" err="1"/>
              <a:t>your</a:t>
            </a:r>
            <a:r>
              <a:rPr lang="pl-PL" dirty="0"/>
              <a:t> </a:t>
            </a:r>
            <a:r>
              <a:rPr lang="pl-PL" dirty="0" err="1"/>
              <a:t>attention</a:t>
            </a:r>
            <a:r>
              <a:rPr lang="pl-PL" dirty="0"/>
              <a:t>!</a:t>
            </a:r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2401" y="1167068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425832235"/>
      </p:ext>
    </p:extLst>
  </p:cSld>
  <p:clrMapOvr>
    <a:masterClrMapping/>
  </p:clrMapOvr>
  <p:transition spd="med"/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10985500" cy="716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3" y="2124254"/>
            <a:ext cx="10985500" cy="4128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66240" y="6486710"/>
            <a:ext cx="253274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292097">
              <a:lnSpc>
                <a:spcPct val="100000"/>
              </a:lnSpc>
              <a:spcBef>
                <a:spcPts val="0"/>
              </a:spcBef>
              <a:defRPr sz="9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9" r:id="rId2"/>
    <p:sldLayoutId id="2147483678" r:id="rId3"/>
    <p:sldLayoutId id="2147483680" r:id="rId4"/>
    <p:sldLayoutId id="2147483682" r:id="rId5"/>
    <p:sldLayoutId id="2147483683" r:id="rId6"/>
    <p:sldLayoutId id="2147483684" r:id="rId7"/>
    <p:sldLayoutId id="2147483685" r:id="rId8"/>
    <p:sldLayoutId id="2147483687" r:id="rId9"/>
  </p:sldLayoutIdLst>
  <p:transition spd="med"/>
  <p:txStyles>
    <p:titleStyle>
      <a:lvl1pPr marL="0" marR="0" indent="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79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59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389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184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3981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777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57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370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16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0.jpg"/><Relationship Id="rId3" Type="http://schemas.openxmlformats.org/officeDocument/2006/relationships/hyperlink" Target="https://pixabay.com/photos/multi-storey-car-park-parking-1271917/" TargetMode="External"/><Relationship Id="rId4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1.png"/><Relationship Id="rId3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2.png"/><Relationship Id="rId3" Type="http://schemas.openxmlformats.org/officeDocument/2006/relationships/image" Target="../media/image23.jpeg"/><Relationship Id="rId4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4.jpeg"/><Relationship Id="rId3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5.png"/><Relationship Id="rId3" Type="http://schemas.openxmlformats.org/officeDocument/2006/relationships/hyperlink" Target="https://www.mapc.org/wp-content/uploads/2010/02/HTD_5.pdf" TargetMode="External"/><Relationship Id="rId4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6.png"/><Relationship Id="rId3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7.png"/><Relationship Id="rId3" Type="http://schemas.openxmlformats.org/officeDocument/2006/relationships/notesSlide" Target="../notesSlides/notesSlide2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8.png"/><Relationship Id="rId3" Type="http://schemas.openxmlformats.org/officeDocument/2006/relationships/notesSlide" Target="../notesSlides/notesSlide25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3" Type="http://schemas.openxmlformats.org/officeDocument/2006/relationships/hyperlink" Target="https://www.pngall.com/parking-only-sign-png/download/31087" TargetMode="External"/><Relationship Id="rId4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Relationship Id="rId3" Type="http://schemas.openxmlformats.org/officeDocument/2006/relationships/image" Target="../media/image16.jpeg"/><Relationship Id="rId4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9.jpeg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11A30-B86A-18DC-CFD2-586F00D22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940" y="1937759"/>
            <a:ext cx="8910054" cy="1370632"/>
          </a:xfrm>
        </p:spPr>
        <p:txBody>
          <a:bodyPr>
            <a:normAutofit/>
          </a:bodyPr>
          <a:lstStyle/>
          <a:p>
            <a:r>
              <a:rPr lang="en-US" dirty="0"/>
              <a:t>Ingénierie du trafic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85AD9-F452-2FFB-4F41-12718A52AA2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738772" y="3936214"/>
            <a:ext cx="9675241" cy="867561"/>
          </a:xfrm>
        </p:spPr>
        <p:txBody>
          <a:bodyPr>
            <a:normAutofit/>
          </a:bodyPr>
          <a:lstStyle/>
          <a:p>
            <a:r>
              <a:rPr lang="en-US" dirty="0"/>
              <a:t>Cours 4.4 : Gestion du stationnement</a:t>
            </a:r>
            <a:endParaRPr lang="pl-P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447607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D3FF6A-7172-33FE-5AB5-A2E824B82B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8B878-CAE7-EC7F-1FEF-6F71D2921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750047" cy="717551"/>
          </a:xfrm>
        </p:spPr>
        <p:txBody>
          <a:bodyPr>
            <a:normAutofit/>
          </a:bodyPr>
          <a:lstStyle/>
          <a:p>
            <a:r>
              <a:rPr lang="en-US" sz="2800" dirty="0"/>
              <a:t>Types de Parking Facilities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90ADD9-09F6-659F-E30B-2D2423288C1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114425"/>
            <a:ext cx="7426324" cy="5410200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000" b="1" dirty="0"/>
              <a:t>Off-Street Parking Facilities comprennent</a:t>
            </a:r>
            <a:r>
              <a:rPr lang="en-US" sz="2000" dirty="0"/>
              <a:t/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b="1" dirty="0"/>
              <a:t>Surface parking lots</a:t>
            </a:r>
            <a:r>
              <a:rPr lang="en-US" sz="2000" dirty="0"/>
              <a:t/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Parking garages (multi-level)</a:t>
            </a:r>
            <a:r>
              <a:rPr lang="en-US" sz="2000" b="1" dirty="0"/>
              <a:t/>
            </a:r>
            <a:r>
              <a:rPr lang="en-US" sz="2000" dirty="0"/>
              <a:t/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Can be private (shopping malls, offices) ou publicly owned (municipal parking lots)</a:t>
            </a:r>
            <a:r>
              <a:rPr lang="en-US" sz="2000" b="1" dirty="0"/>
              <a:t/>
            </a:r>
            <a:r>
              <a:rPr lang="en-US" sz="2000" dirty="0"/>
              <a:t/>
            </a:r>
            <a:r>
              <a:rPr lang="en-US" sz="2000" b="1" dirty="0"/>
              <a:t/>
            </a:r>
            <a:r>
              <a:rPr lang="en-US" sz="2000" dirty="0"/>
              <a:t/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Stationnement hors voirie réduit curbside congestion but requires significant land ou investment.</a:t>
            </a:r>
            <a:r>
              <a:rPr lang="en-US" sz="2000" b="1" dirty="0"/>
              <a:t/>
            </a:r>
            <a:r>
              <a:rPr lang="en-US" sz="2000" dirty="0"/>
              <a:t/>
            </a:r>
            <a:r>
              <a:rPr lang="en-US" sz="2000" b="1" dirty="0"/>
              <a:t/>
            </a:r>
            <a:r>
              <a:rPr lang="en-US" sz="2000" dirty="0"/>
              <a:t/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sz="1200" dirty="0"/>
          </a:p>
          <a:p>
            <a:pPr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400" dirty="0"/>
              <a:t>Two principaux types de garages comprennent :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b="1" dirty="0"/>
              <a:t>Self-parking garages</a:t>
            </a:r>
          </a:p>
          <a:p>
            <a:pPr lvl="5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Drivers park their own véhicules</a:t>
            </a:r>
          </a:p>
          <a:p>
            <a:pPr lvl="5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Requires clear layout et guidance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b="1" dirty="0"/>
              <a:t>Attendant-parking garages</a:t>
            </a:r>
          </a:p>
          <a:p>
            <a:pPr lvl="5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Staff park le véhicules pour users</a:t>
            </a:r>
          </a:p>
          <a:p>
            <a:pPr lvl="5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More efficient space use but higher operational coût</a:t>
            </a:r>
          </a:p>
        </p:txBody>
      </p:sp>
      <p:pic>
        <p:nvPicPr>
          <p:cNvPr id="5" name="Picture 4" descr="A parking garage with cars parked&#10;&#10;AI-generated content may be incorrect.">
            <a:extLst>
              <a:ext uri="{FF2B5EF4-FFF2-40B4-BE49-F238E27FC236}">
                <a16:creationId xmlns:a16="http://schemas.microsoft.com/office/drawing/2014/main" id="{50C08936-2A8E-6150-E7F4-82D458D7CD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893051" y="1690688"/>
            <a:ext cx="4298949" cy="3224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848354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33E1C5-7BAA-C993-0946-1BC95A6BE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46B8E-3A96-D06A-DB35-A4B9C6A69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1" y="333375"/>
            <a:ext cx="6750047" cy="717551"/>
          </a:xfrm>
        </p:spPr>
        <p:txBody>
          <a:bodyPr>
            <a:normAutofit/>
          </a:bodyPr>
          <a:lstStyle/>
          <a:p>
            <a:r>
              <a:rPr lang="en-US" sz="2800" dirty="0"/>
              <a:t>Types de Parking Facilities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B809CD-7A9C-7052-7385-7A90B49DC32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1" y="1114425"/>
            <a:ext cx="8874123" cy="5410200"/>
          </a:xfrm>
        </p:spPr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buClr>
                <a:srgbClr val="C00000"/>
              </a:buClr>
              <a:buNone/>
            </a:pPr>
            <a:r>
              <a:rPr lang="en-US" sz="2000" dirty="0"/>
              <a:t>Comparison de On-Street vs Off-Street Parking</a:t>
            </a:r>
            <a:r>
              <a:rPr lang="en-US" sz="2000" b="1" dirty="0"/>
              <a:t/>
            </a:r>
          </a:p>
          <a:p>
            <a:pPr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000" b="1" dirty="0"/>
              <a:t>Stationnement sur voirie :</a:t>
            </a:r>
            <a:r>
              <a:rPr lang="en-US" sz="2000" dirty="0"/>
              <a:t/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Convenient access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Rougeuces roadway capacité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More conflicts avec piétons et cyclists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sz="2000" dirty="0"/>
          </a:p>
          <a:p>
            <a:pPr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000" b="1" dirty="0"/>
              <a:t>Stationnement hors voirie :</a:t>
            </a:r>
            <a:r>
              <a:rPr lang="en-US" sz="2000" dirty="0"/>
              <a:t/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Higher capacité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Less interference avec circulation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Requires construction coût et land availability</a:t>
            </a:r>
          </a:p>
        </p:txBody>
      </p:sp>
    </p:spTree>
    <p:extLst>
      <p:ext uri="{BB962C8B-B14F-4D97-AF65-F5344CB8AC3E}">
        <p14:creationId xmlns:p14="http://schemas.microsoft.com/office/powerpoint/2010/main" val="843269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8C3C3-7A45-35A5-4E18-4F964C1D8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340598" cy="717551"/>
          </a:xfrm>
        </p:spPr>
        <p:txBody>
          <a:bodyPr>
            <a:normAutofit/>
          </a:bodyPr>
          <a:lstStyle/>
          <a:p>
            <a:r>
              <a:rPr lang="en-US" sz="2800" dirty="0"/>
              <a:t>Key Parking Study Definitions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155CBE-A310-8ACB-64B1-91D37AB86A3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258728"/>
            <a:ext cx="9092381" cy="5059521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US" sz="2000" dirty="0"/>
              <a:t>To conduct parking studies, trafic engineers use several standard terms, including :</a:t>
            </a:r>
          </a:p>
          <a:p>
            <a:pPr lvl="1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sz="2000" b="1" dirty="0"/>
              <a:t>Place-heure is defined as :</a:t>
            </a:r>
            <a:r>
              <a:rPr lang="en-US" sz="2000" dirty="0"/>
              <a:t/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Le use de one parking space pour a period de one hour,</a:t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Space-hours are le foundation pour demande de stationnement analyse,</a:t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1800" dirty="0"/>
              <a:t>Exemple :</a:t>
            </a:r>
          </a:p>
          <a:p>
            <a:pPr lvl="3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1800" i="1" dirty="0"/>
              <a:t>If 1 car parks pour 2 hours → 2 space-hours</a:t>
            </a:r>
          </a:p>
          <a:p>
            <a:pPr lvl="3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1800" i="1" dirty="0"/>
              <a:t>If 10 cars park pour 1 hour each → 10 space-hours</a:t>
            </a:r>
          </a:p>
          <a:p>
            <a:pPr lvl="1">
              <a:spcBef>
                <a:spcPts val="1800"/>
              </a:spcBef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sz="2000" b="1" dirty="0"/>
              <a:t>Volume de stationnement is :</a:t>
            </a:r>
            <a:r>
              <a:rPr lang="en-US" sz="2000" dirty="0"/>
              <a:t/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Le total nombre de véhicules that park dans a study area during a specified temps period (usually one day).</a:t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Parking volume aide identify :</a:t>
            </a:r>
          </a:p>
          <a:p>
            <a:pPr lvl="3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1800" dirty="0"/>
              <a:t>Total demande intensity</a:t>
            </a:r>
          </a:p>
          <a:p>
            <a:pPr lvl="3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1800" dirty="0"/>
              <a:t>Daily activity levels dans a parking zone</a:t>
            </a:r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2939690193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D9EC78-BC8A-5A81-5C51-F54A977BFC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1EDC56-1CDD-FA6A-C4C5-FB9E7879A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340598" cy="717551"/>
          </a:xfrm>
        </p:spPr>
        <p:txBody>
          <a:bodyPr>
            <a:normAutofit/>
          </a:bodyPr>
          <a:lstStyle/>
          <a:p>
            <a:r>
              <a:rPr lang="en-US" sz="2800" dirty="0"/>
              <a:t>Key Parking Study Definitions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010A9E-AEF0-CD22-16B7-9056A96A3AB0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258728"/>
            <a:ext cx="7807323" cy="5059521"/>
          </a:xfrm>
        </p:spPr>
        <p:txBody>
          <a:bodyPr>
            <a:normAutofit/>
          </a:bodyPr>
          <a:lstStyle/>
          <a:p>
            <a:pPr lvl="1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sz="2000" b="1" dirty="0"/>
              <a:t>Accumulation de stationnement is :</a:t>
            </a:r>
            <a:r>
              <a:rPr lang="en-US" sz="2000" dirty="0"/>
              <a:t/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Le nombre de véhicules parked dans a study area à a specific temps,</a:t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Parking accumulation varies throughout le day et is often presented as a curve,</a:t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Accumulation is useful pour identifying peak parking periods.</a:t>
            </a:r>
          </a:p>
          <a:p>
            <a:pPr lvl="1">
              <a:spcBef>
                <a:spcPts val="1800"/>
              </a:spcBef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sz="2000" b="1" dirty="0"/>
              <a:t>Accumulation de stationnement Curve shows :</a:t>
            </a:r>
            <a:r>
              <a:rPr lang="en-US" sz="2000" dirty="0"/>
              <a:t/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Time de day sur le x-axis et nombre de parked véhicules sur le y-axis,</a:t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Indicates peak accumulation temps,</a:t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Duration de élevé-demande periods,</a:t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Variation patterns across le day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B744AA-5576-F867-BF80-9E49CF7346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80" t="267" r="2266" b="7873"/>
          <a:stretch/>
        </p:blipFill>
        <p:spPr>
          <a:xfrm>
            <a:off x="8821042" y="1419225"/>
            <a:ext cx="3370958" cy="30003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7C105F2-9175-C369-D1F3-BCC3CE8285F9}"/>
              </a:ext>
            </a:extLst>
          </p:cNvPr>
          <p:cNvSpPr txBox="1"/>
          <p:nvPr/>
        </p:nvSpPr>
        <p:spPr>
          <a:xfrm>
            <a:off x="8971419" y="4646842"/>
            <a:ext cx="3143489" cy="2272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norm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 : Traffic et Highway Engineering, 4th Edition </a:t>
            </a:r>
            <a:r>
              <a:rPr kumimoji="0" lang="en-US" sz="900" b="0" i="0" u="none" strike="noStrike" cap="none" spc="0" normalizeH="0" baseline="3000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/>
            </a:r>
            <a:r>
              <a:rPr kumimoji="0" lang="en-US" sz="9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/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12294C-04B3-7220-5BAC-BC4B3509E0A3}"/>
              </a:ext>
            </a:extLst>
          </p:cNvPr>
          <p:cNvSpPr txBox="1"/>
          <p:nvPr/>
        </p:nvSpPr>
        <p:spPr>
          <a:xfrm>
            <a:off x="9596516" y="4419600"/>
            <a:ext cx="1816203" cy="2272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norm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9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Parking accumulation curve</a:t>
            </a:r>
          </a:p>
        </p:txBody>
      </p:sp>
    </p:spTree>
    <p:extLst>
      <p:ext uri="{BB962C8B-B14F-4D97-AF65-F5344CB8AC3E}">
        <p14:creationId xmlns:p14="http://schemas.microsoft.com/office/powerpoint/2010/main" val="1927216774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F29C2-59B2-AD58-4897-794AF3F69F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B1CF88-4CE5-2538-4FF1-FF8A594DB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340598" cy="717551"/>
          </a:xfrm>
        </p:spPr>
        <p:txBody>
          <a:bodyPr>
            <a:normAutofit/>
          </a:bodyPr>
          <a:lstStyle/>
          <a:p>
            <a:r>
              <a:rPr lang="en-US" sz="2800" dirty="0"/>
              <a:t>Key Parking Study Definitions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90C960-8CE2-F082-BBAA-1BA1721F8CE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258728"/>
            <a:ext cx="8550273" cy="5059521"/>
          </a:xfrm>
        </p:spPr>
        <p:txBody>
          <a:bodyPr>
            <a:normAutofit/>
          </a:bodyPr>
          <a:lstStyle/>
          <a:p>
            <a:pPr lvl="1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sz="2000" b="1" dirty="0"/>
              <a:t>Charge de stationnement is :</a:t>
            </a:r>
            <a:r>
              <a:rPr lang="en-US" sz="2000" dirty="0"/>
              <a:t/>
            </a:r>
            <a:r>
              <a:rPr lang="en-US" sz="2000" b="1" dirty="0"/>
              <a:t/>
            </a:r>
            <a:r>
              <a:rPr lang="en-US" sz="2000" dirty="0"/>
              <a:t/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Le area under le parking accumulation curve between two times,</a:t>
            </a:r>
            <a:r>
              <a:rPr lang="en-US" sz="2000" b="1" dirty="0"/>
              <a:t/>
            </a:r>
            <a:r>
              <a:rPr lang="en-US" sz="2000" dirty="0"/>
              <a:t/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It represents total space-hours used during that temps interval</a:t>
            </a:r>
            <a:r>
              <a:rPr lang="en-US" sz="2000" b="1" dirty="0"/>
              <a:t/>
            </a:r>
            <a:r>
              <a:rPr lang="en-US" sz="2000" dirty="0"/>
              <a:t/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Charge de stationnement is a strong measure de total demande.</a:t>
            </a:r>
          </a:p>
          <a:p>
            <a:pPr lvl="1">
              <a:spcBef>
                <a:spcPts val="1800"/>
              </a:spcBef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sz="2000" b="1" dirty="0"/>
              <a:t>Durée de stationnement is :</a:t>
            </a:r>
            <a:r>
              <a:rPr lang="en-US" sz="2000" dirty="0"/>
              <a:t/>
            </a:r>
            <a:r>
              <a:rPr lang="en-US" sz="2000" b="1" dirty="0"/>
              <a:t/>
            </a:r>
            <a:r>
              <a:rPr lang="en-US" sz="2000" dirty="0"/>
              <a:t/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Le length de temps a véhicule remains parked dans a parking bay,</a:t>
            </a:r>
            <a:r>
              <a:rPr lang="en-US" sz="2000" b="1" dirty="0"/>
              <a:t/>
            </a:r>
            <a:r>
              <a:rPr lang="en-US" sz="2000" dirty="0"/>
              <a:t/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Long durations réduit turnover et réduit parking availability</a:t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Average duration indicates</a:t>
            </a:r>
          </a:p>
          <a:p>
            <a:pPr lvl="3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Comment frequently spaces become available</a:t>
            </a:r>
          </a:p>
          <a:p>
            <a:pPr lvl="3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Whether demande is short-term ou long-term</a:t>
            </a:r>
          </a:p>
        </p:txBody>
      </p:sp>
    </p:spTree>
    <p:extLst>
      <p:ext uri="{BB962C8B-B14F-4D97-AF65-F5344CB8AC3E}">
        <p14:creationId xmlns:p14="http://schemas.microsoft.com/office/powerpoint/2010/main" val="153451637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C8A43-6452-A6EC-86B8-4DF7A37D5D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F95DE-75F7-9E77-C640-1694CDB9E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340598" cy="717551"/>
          </a:xfrm>
        </p:spPr>
        <p:txBody>
          <a:bodyPr>
            <a:normAutofit/>
          </a:bodyPr>
          <a:lstStyle/>
          <a:p>
            <a:r>
              <a:rPr lang="en-US" sz="2800" dirty="0"/>
              <a:t>Key Parking Study Definitions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0AF9FE-3A1E-DD1B-EBBA-76D9BECD5FD0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258728"/>
            <a:ext cx="8550273" cy="5059521"/>
          </a:xfrm>
        </p:spPr>
        <p:txBody>
          <a:bodyPr>
            <a:normAutofit/>
          </a:bodyPr>
          <a:lstStyle/>
          <a:p>
            <a:pPr lvl="1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sz="2000" b="1" dirty="0"/>
              <a:t>Rotation du stationnement is :</a:t>
            </a:r>
            <a:r>
              <a:rPr lang="en-US" sz="2000" dirty="0"/>
              <a:t/>
            </a:r>
            <a:r>
              <a:rPr lang="en-US" sz="2000" b="1" dirty="0"/>
              <a:t/>
            </a:r>
            <a:r>
              <a:rPr lang="en-US" sz="2000" dirty="0"/>
              <a:t/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Le rate de use de a parking space,</a:t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endParaRPr lang="en-US" sz="2000" dirty="0"/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endParaRPr lang="en-US" sz="2000" dirty="0"/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endParaRPr lang="en-US" sz="2000" dirty="0"/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endParaRPr lang="en-US" sz="2000" dirty="0"/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A higher turnover means :</a:t>
            </a:r>
          </a:p>
          <a:p>
            <a:pPr lvl="3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Parking spaces are used more frequently</a:t>
            </a:r>
          </a:p>
          <a:p>
            <a:pPr lvl="3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Demand is more short-term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DA4AED-04E4-933B-EFC7-AC674B3C4B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0264" y="2040219"/>
            <a:ext cx="3961530" cy="1112556"/>
          </a:xfrm>
          <a:prstGeom prst="rect">
            <a:avLst/>
          </a:prstGeom>
        </p:spPr>
      </p:pic>
      <p:pic>
        <p:nvPicPr>
          <p:cNvPr id="4098" name="Picture 2" descr="yellow coupe on parking lot at daytime">
            <a:extLst>
              <a:ext uri="{FF2B5EF4-FFF2-40B4-BE49-F238E27FC236}">
                <a16:creationId xmlns:a16="http://schemas.microsoft.com/office/drawing/2014/main" id="{91CF4CB6-8428-6184-CDA1-7B05AEE54A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564" y="419100"/>
            <a:ext cx="4091653" cy="546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0661088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57AA06-2FD8-6E13-EE19-E56970359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359647" cy="717551"/>
          </a:xfrm>
        </p:spPr>
        <p:txBody>
          <a:bodyPr>
            <a:normAutofit/>
          </a:bodyPr>
          <a:lstStyle/>
          <a:p>
            <a:r>
              <a:rPr lang="en-US" sz="2800" dirty="0"/>
              <a:t>Méthodologie de Parking Studies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D2BAF4-223C-B252-6510-600A398EDB0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257302"/>
            <a:ext cx="9174929" cy="5059521"/>
          </a:xfrm>
        </p:spPr>
        <p:txBody>
          <a:bodyPr>
            <a:normAutofit/>
          </a:bodyPr>
          <a:lstStyle/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sz="2000" dirty="0"/>
              <a:t>A comprehensive parking study comprend le following principaux steps :</a:t>
            </a:r>
          </a:p>
          <a:p>
            <a:pPr marL="952493" lvl="2" indent="-342900">
              <a:buClr>
                <a:srgbClr val="890F00"/>
              </a:buClr>
              <a:buFont typeface="+mj-lt"/>
              <a:buAutoNum type="arabicPeriod"/>
            </a:pPr>
            <a:r>
              <a:rPr lang="en-US" sz="2000" dirty="0"/>
              <a:t>Inventory de existing parking facilities</a:t>
            </a:r>
          </a:p>
          <a:p>
            <a:pPr marL="952493" lvl="2" indent="-342900">
              <a:buClr>
                <a:srgbClr val="890F00"/>
              </a:buClr>
              <a:buFont typeface="+mj-lt"/>
              <a:buAutoNum type="arabicPeriod"/>
            </a:pPr>
            <a:r>
              <a:rPr lang="en-US" sz="2000" dirty="0"/>
              <a:t>Collection de parking données (accumulation, turnover, duration)</a:t>
            </a:r>
          </a:p>
          <a:p>
            <a:pPr marL="952493" lvl="2" indent="-342900">
              <a:buClr>
                <a:srgbClr val="890F00"/>
              </a:buClr>
              <a:buFont typeface="+mj-lt"/>
              <a:buAutoNum type="arabicPeriod"/>
            </a:pPr>
            <a:r>
              <a:rPr lang="en-US" sz="2000" dirty="0"/>
              <a:t>Identification de parking generators</a:t>
            </a:r>
          </a:p>
          <a:p>
            <a:pPr marL="952493" lvl="2" indent="-342900">
              <a:buClr>
                <a:srgbClr val="890F00"/>
              </a:buClr>
              <a:buFont typeface="+mj-lt"/>
              <a:buAutoNum type="arabicPeriod"/>
            </a:pPr>
            <a:r>
              <a:rPr lang="en-US" sz="2000" dirty="0"/>
              <a:t>Collection de information sur demande de stationnement</a:t>
            </a:r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sz="2000" dirty="0"/>
              <a:t>Additional information may comprennent :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Financial issues (willingness à pay)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Legal et administrative regulations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§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522597180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494077-FC01-D122-3720-5E42BDB08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F75DA6-B3EA-795C-AEE1-E605119EC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359647" cy="717551"/>
          </a:xfrm>
        </p:spPr>
        <p:txBody>
          <a:bodyPr>
            <a:normAutofit/>
          </a:bodyPr>
          <a:lstStyle/>
          <a:p>
            <a:r>
              <a:rPr lang="en-US" sz="2800" dirty="0"/>
              <a:t>Méthodologie de Parking Studies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A6AB8E-4A64-0606-69A5-ECE412B7F5B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257302"/>
            <a:ext cx="9174929" cy="5059521"/>
          </a:xfrm>
        </p:spPr>
        <p:txBody>
          <a:bodyPr>
            <a:normAutofit/>
          </a:bodyPr>
          <a:lstStyle/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sz="2000" dirty="0"/>
              <a:t> Inventory de Existing Parking facilities comprend :</a:t>
            </a:r>
            <a:r>
              <a:rPr lang="en-US" sz="2000" b="1" dirty="0"/>
              <a:t/>
            </a:r>
            <a:r>
              <a:rPr lang="en-US" sz="2000" dirty="0"/>
              <a:t/>
            </a:r>
          </a:p>
          <a:p>
            <a:pPr marL="952493" lvl="2" indent="-342900">
              <a:buClr>
                <a:srgbClr val="890F00"/>
              </a:buClr>
              <a:buFont typeface="+mj-lt"/>
              <a:buAutoNum type="arabicPeriod"/>
            </a:pPr>
            <a:r>
              <a:rPr lang="en-US" sz="2000" dirty="0"/>
              <a:t>Type et nombre de spaces à each facility</a:t>
            </a:r>
          </a:p>
          <a:p>
            <a:pPr marL="952493" lvl="2" indent="-342900">
              <a:buClr>
                <a:srgbClr val="890F00"/>
              </a:buClr>
              <a:buFont typeface="+mj-lt"/>
              <a:buAutoNum type="arabicPeriod"/>
            </a:pPr>
            <a:r>
              <a:rPr lang="en-US" sz="2000" dirty="0"/>
              <a:t>Times de operation et parking duration limits</a:t>
            </a:r>
          </a:p>
          <a:p>
            <a:pPr marL="952493" lvl="2" indent="-342900">
              <a:buClr>
                <a:srgbClr val="890F00"/>
              </a:buClr>
              <a:buFont typeface="+mj-lt"/>
              <a:buAutoNum type="arabicPeriod"/>
            </a:pPr>
            <a:r>
              <a:rPr lang="en-US" sz="2000" dirty="0"/>
              <a:t>Ownership type (public ou private)</a:t>
            </a:r>
          </a:p>
          <a:p>
            <a:pPr marL="952493" lvl="2" indent="-342900">
              <a:buClr>
                <a:srgbClr val="890F00"/>
              </a:buClr>
              <a:buFont typeface="+mj-lt"/>
              <a:buAutoNum type="arabicPeriod"/>
            </a:pPr>
            <a:r>
              <a:rPr lang="en-US" sz="2000" dirty="0"/>
              <a:t>Parking fees et collection méthode</a:t>
            </a:r>
          </a:p>
          <a:p>
            <a:pPr marL="952493" lvl="2" indent="-342900">
              <a:buClr>
                <a:srgbClr val="890F00"/>
              </a:buClr>
              <a:buFont typeface="+mj-lt"/>
              <a:buAutoNum type="arabicPeriod"/>
            </a:pPr>
            <a:r>
              <a:rPr lang="en-US" sz="2000" dirty="0"/>
              <a:t>Restrictions (loading zones, bus stops, taxi ranks)</a:t>
            </a:r>
          </a:p>
          <a:p>
            <a:pPr marL="952493" lvl="2" indent="-342900">
              <a:buClr>
                <a:srgbClr val="890F00"/>
              </a:buClr>
              <a:buFont typeface="+mj-lt"/>
              <a:buAutoNum type="arabicPeriod"/>
            </a:pPr>
            <a:r>
              <a:rPr lang="en-US" sz="2000" dirty="0"/>
              <a:t>Accessibility au public</a:t>
            </a:r>
          </a:p>
          <a:p>
            <a:pPr marL="952493" lvl="2" indent="-342900">
              <a:buClr>
                <a:srgbClr val="890F00"/>
              </a:buClr>
              <a:buFont typeface="+mj-lt"/>
              <a:buAutoNum type="arabicPeriod"/>
            </a:pPr>
            <a:r>
              <a:rPr lang="en-US" sz="2000" dirty="0"/>
              <a:t>Permanency de facility (temporary ou permanent)</a:t>
            </a:r>
            <a:endParaRPr lang="en-US" sz="1600" dirty="0"/>
          </a:p>
        </p:txBody>
      </p:sp>
      <p:pic>
        <p:nvPicPr>
          <p:cNvPr id="8194" name="Picture 2" descr="Free parking A parking sign indicating free access free parking stock pictures, royalty-free photos &amp; images">
            <a:extLst>
              <a:ext uri="{FF2B5EF4-FFF2-40B4-BE49-F238E27FC236}">
                <a16:creationId xmlns:a16="http://schemas.microsoft.com/office/drawing/2014/main" id="{8755772D-0E9B-E25B-A226-A6D23B44C6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4375" y="0"/>
            <a:ext cx="3857625" cy="582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8680572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30160C-22DB-39BE-F729-C398C2254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CA76D-E9A5-1B59-8E19-5C1D94146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234949"/>
            <a:ext cx="7359647" cy="717551"/>
          </a:xfrm>
        </p:spPr>
        <p:txBody>
          <a:bodyPr>
            <a:normAutofit/>
          </a:bodyPr>
          <a:lstStyle/>
          <a:p>
            <a:r>
              <a:rPr lang="en-US" sz="2800" dirty="0"/>
              <a:t>Méthodologie de Parking Studies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BF0AC1-A0F5-3423-F038-C6BE4283D97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952500"/>
            <a:ext cx="7969247" cy="5364323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sz="2000" b="1" dirty="0"/>
              <a:t>Parking accumulation données is obtained par :</a:t>
            </a:r>
            <a:r>
              <a:rPr lang="en-US" sz="2000" dirty="0"/>
              <a:t/>
            </a:r>
          </a:p>
          <a:p>
            <a:pPr lvl="2">
              <a:spcBef>
                <a:spcPts val="12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Checking le nombre de parked véhicules à regular temps intervals</a:t>
            </a:r>
          </a:p>
          <a:p>
            <a:pPr lvl="2">
              <a:spcBef>
                <a:spcPts val="12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Common intervals à every 1 ou 2 hours</a:t>
            </a:r>
            <a:r>
              <a:rPr lang="en-US" sz="2000" b="1" dirty="0"/>
              <a:t/>
            </a:r>
          </a:p>
          <a:p>
            <a:pPr lvl="2">
              <a:spcBef>
                <a:spcPts val="12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Typical study period de 6 :00 AM à 12 :00 midnight</a:t>
            </a:r>
            <a:r>
              <a:rPr lang="en-US" sz="2000" b="1" dirty="0"/>
              <a:t/>
            </a:r>
            <a:r>
              <a:rPr lang="en-US" sz="2000" dirty="0"/>
              <a:t/>
            </a:r>
          </a:p>
          <a:p>
            <a:pPr lvl="2">
              <a:spcBef>
                <a:spcPts val="12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Le selected temps range depends sur land use activity patterns, pour instance</a:t>
            </a:r>
            <a:r>
              <a:rPr lang="en-US" sz="2000" b="1" dirty="0"/>
              <a:t/>
            </a:r>
            <a:r>
              <a:rPr lang="en-US" sz="2000" dirty="0"/>
              <a:t/>
            </a:r>
          </a:p>
          <a:p>
            <a:pPr lvl="5">
              <a:spcBef>
                <a:spcPts val="12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b="1" dirty="0"/>
              <a:t>Retail zones may require monitoring until 9 :30 PM</a:t>
            </a:r>
            <a:r>
              <a:rPr lang="en-US" sz="2000" dirty="0"/>
              <a:t/>
            </a:r>
            <a:r>
              <a:rPr lang="en-US" sz="2000" b="1" dirty="0"/>
              <a:t/>
            </a:r>
          </a:p>
          <a:p>
            <a:pPr lvl="5">
              <a:spcBef>
                <a:spcPts val="12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b="1" dirty="0"/>
              <a:t>Truck stops may require monitoring around midnight</a:t>
            </a:r>
            <a:r>
              <a:rPr lang="en-US" sz="2000" dirty="0"/>
              <a:t/>
            </a:r>
            <a:r>
              <a:rPr lang="en-US" sz="2000" b="1" dirty="0"/>
              <a:t/>
            </a:r>
            <a:r>
              <a:rPr lang="en-US" sz="2000" dirty="0"/>
              <a:t/>
            </a:r>
            <a:r>
              <a:rPr lang="en-US" sz="2000" b="1" dirty="0"/>
              <a:t/>
            </a:r>
          </a:p>
          <a:p>
            <a:pPr lvl="5">
              <a:spcBef>
                <a:spcPts val="12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b="1" dirty="0"/>
              <a:t>Residential areas may require evening et overnight observations</a:t>
            </a:r>
            <a:r>
              <a:rPr lang="en-US" sz="2000" dirty="0"/>
              <a:t/>
            </a:r>
            <a:r>
              <a:rPr lang="en-US" sz="2000" b="1" dirty="0"/>
              <a:t/>
            </a:r>
            <a:r>
              <a:rPr lang="en-US" sz="2000" dirty="0"/>
              <a:t/>
            </a:r>
            <a:r>
              <a:rPr lang="en-US" sz="2000" b="1" dirty="0"/>
              <a:t/>
            </a:r>
            <a:r>
              <a:rPr lang="en-US" sz="2000" dirty="0"/>
              <a:t/>
            </a:r>
          </a:p>
          <a:p>
            <a:pPr marL="914400" lvl="5" indent="-285750">
              <a:spcBef>
                <a:spcPts val="12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100" dirty="0"/>
              <a:t>This ensures peak demande is not missed.</a:t>
            </a:r>
            <a:r>
              <a:rPr lang="en-US" sz="2100" b="1" dirty="0"/>
              <a:t/>
            </a:r>
            <a:r>
              <a:rPr lang="en-US" sz="2100" dirty="0"/>
              <a:t/>
            </a:r>
            <a:r>
              <a:rPr lang="en-US" sz="2100" b="1" dirty="0"/>
              <a:t/>
            </a:r>
            <a:r>
              <a:rPr lang="en-US" sz="2100" dirty="0"/>
              <a:t/>
            </a:r>
            <a:r>
              <a:rPr lang="en-US" sz="2100" b="1" dirty="0"/>
              <a:t/>
            </a:r>
            <a:r>
              <a:rPr lang="en-US" sz="2100" dirty="0"/>
              <a:t/>
            </a:r>
          </a:p>
        </p:txBody>
      </p:sp>
    </p:spTree>
    <p:extLst>
      <p:ext uri="{BB962C8B-B14F-4D97-AF65-F5344CB8AC3E}">
        <p14:creationId xmlns:p14="http://schemas.microsoft.com/office/powerpoint/2010/main" val="4052268054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AB62B2-61B6-4F60-B03E-583BF1A3AB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BF2546-D34B-FBCA-66F5-BEA6EB39A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234949"/>
            <a:ext cx="7359647" cy="717551"/>
          </a:xfrm>
        </p:spPr>
        <p:txBody>
          <a:bodyPr>
            <a:normAutofit/>
          </a:bodyPr>
          <a:lstStyle/>
          <a:p>
            <a:r>
              <a:rPr lang="en-US" sz="2800" dirty="0"/>
              <a:t>Méthodologie de Parking Studies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9132B7-BE18-38CA-952A-2118ED473B3C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952500"/>
            <a:ext cx="7969247" cy="5364323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sz="2000" b="1" dirty="0"/>
              <a:t>Rotation du stationnement et Duration are measured par :</a:t>
            </a:r>
            <a:r>
              <a:rPr lang="en-US" sz="2000" dirty="0"/>
              <a:t/>
            </a:r>
            <a:r>
              <a:rPr lang="en-US" sz="2000" b="1" dirty="0"/>
              <a:t/>
            </a:r>
            <a:r>
              <a:rPr lang="en-US" sz="2000" dirty="0"/>
              <a:t/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Selecting a sample de parking spaces</a:t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Recording license plates à fixed temps intervals</a:t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Exemple :</a:t>
            </a:r>
          </a:p>
          <a:p>
            <a:pPr lvl="5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1800" dirty="0"/>
              <a:t>If parking limit is 1 hour → check every 20 minutes</a:t>
            </a:r>
          </a:p>
          <a:p>
            <a:pPr lvl="5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1800" dirty="0"/>
              <a:t>If le parking limit is 2 hours → check every 30 minutes</a:t>
            </a:r>
          </a:p>
          <a:p>
            <a:pPr>
              <a:spcBef>
                <a:spcPts val="12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sz="2000" dirty="0"/>
              <a:t>In a License Plate Survey :</a:t>
            </a:r>
            <a:r>
              <a:rPr lang="en-US" sz="2000" b="1" dirty="0"/>
              <a:t/>
            </a:r>
            <a:r>
              <a:rPr lang="en-US" sz="2000" dirty="0"/>
              <a:t/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Each parking bay is observed à regular intervals</a:t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Changes dans plate numbers indicate véhicule replacement</a:t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Duration is estimated based sur how long a plate remains</a:t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This méthode provides accurate données but is labor-intensive</a:t>
            </a:r>
          </a:p>
          <a:p>
            <a:pPr lvl="5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342493958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518C4-CFB6-80CF-93BE-415270C88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Objectifs d’apprentissage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94C39-ED3C-6FE6-3666-9B9D5F8A6E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À la fin de ce cours, les étudiants devraient être capables de :</a:t>
            </a:r>
          </a:p>
          <a:p>
            <a:r>
              <a:rPr lang="en-US" sz="1800" dirty="0"/>
              <a:t>Expliquer why parking studies are important dans trafic engineering</a:t>
            </a:r>
          </a:p>
          <a:p>
            <a:r>
              <a:rPr lang="en-US" sz="1800" dirty="0"/>
              <a:t>Définir key parking study terms (volume, accumulation, load, turnover, etc.)</a:t>
            </a:r>
          </a:p>
          <a:p>
            <a:r>
              <a:rPr lang="en-US" sz="1800" dirty="0"/>
              <a:t>Analyser parking données using space-hour concepts</a:t>
            </a:r>
          </a:p>
          <a:p>
            <a:r>
              <a:rPr lang="en-US" sz="1800" dirty="0"/>
              <a:t>Appliquer demande et supply equations pour parking analyse</a:t>
            </a:r>
          </a:p>
          <a:p>
            <a:r>
              <a:rPr lang="en-US" sz="1800" dirty="0"/>
              <a:t>Identifier different types de parking facilities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88052319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643B56-590E-0BFA-140D-C56509734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7388222" cy="717551"/>
          </a:xfrm>
        </p:spPr>
        <p:txBody>
          <a:bodyPr>
            <a:normAutofit/>
          </a:bodyPr>
          <a:lstStyle/>
          <a:p>
            <a:r>
              <a:rPr lang="en-US" sz="2800" dirty="0"/>
              <a:t>Identification de Parking Generators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36A7BF-9006-DD8A-0841-81CB38F940D7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158242"/>
            <a:ext cx="7064372" cy="5059521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sz="2000" dirty="0"/>
              <a:t>Générateurs de stationnement are land uses that attract élevé demande de stationnement,</a:t>
            </a:r>
            <a:r>
              <a:rPr lang="en-US" sz="2000" b="1" dirty="0"/>
              <a:t/>
            </a:r>
            <a:r>
              <a:rPr lang="en-US" sz="2000" dirty="0"/>
              <a:t/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1800" i="1" dirty="0"/>
              <a:t>Shopping centers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1800" i="1" dirty="0"/>
              <a:t>Business offices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1800" i="1" dirty="0"/>
              <a:t>Schools et universities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1800" i="1" dirty="0"/>
              <a:t>Hospitals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1800" i="1" dirty="0"/>
              <a:t>Transit terminals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000" dirty="0"/>
              <a:t>These generators doit être mapped et linked à demande de stationnement patterns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000" dirty="0"/>
              <a:t>Parking demande données peut être collected par interviewing conducteurs à parking facilities. Including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1600" dirty="0"/>
              <a:t>Trip origin, déplacement purpose, destination after parking, arrival, et departure temps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42BB61-0B0A-FC39-DA79-C89AB1D5CD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0597" y="1158242"/>
            <a:ext cx="4511403" cy="393763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90C4F37-468C-1CA1-8482-E9C685A91FBA}"/>
              </a:ext>
            </a:extLst>
          </p:cNvPr>
          <p:cNvSpPr txBox="1"/>
          <p:nvPr/>
        </p:nvSpPr>
        <p:spPr>
          <a:xfrm>
            <a:off x="7680597" y="5185899"/>
            <a:ext cx="4625702" cy="4488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/>
          </a:bodyPr>
          <a:lstStyle/>
          <a:p>
            <a:pPr defTabSz="2438338">
              <a:spcBef>
                <a:spcPts val="0"/>
              </a:spcBef>
            </a:pPr>
            <a:r>
              <a:rPr lang="en-US" sz="1000" dirty="0">
                <a:hlinkClick r:id="rId3"/>
              </a:rPr>
              <a:t>https ://www.mapc.org/wp-content/uploads/2010/02/HTD_5.pdf</a:t>
            </a:r>
            <a:endParaRPr lang="en-US" sz="1000" dirty="0"/>
          </a:p>
          <a:p>
            <a:pPr defTabSz="2438338">
              <a:spcBef>
                <a:spcPts val="0"/>
              </a:spcBef>
            </a:pPr>
            <a:endParaRPr kumimoji="0" lang="en-US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933113530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745BC-98F5-255F-483E-6C6746AC6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228077"/>
            <a:ext cx="4889500" cy="717551"/>
          </a:xfrm>
        </p:spPr>
        <p:txBody>
          <a:bodyPr>
            <a:normAutofit/>
          </a:bodyPr>
          <a:lstStyle/>
          <a:p>
            <a:r>
              <a:rPr lang="en-US" sz="2800" dirty="0"/>
              <a:t>Analyse des données de stationnement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D97F58-8DD1-A1E2-2509-0649ACD8522F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69928" y="710567"/>
            <a:ext cx="9174928" cy="5059521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sz="2000" dirty="0"/>
              <a:t>Parking données analyse involves : 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Summarizing collected données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Coding et interpreting information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Generating indicators pour decision-making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§"/>
            </a:pPr>
            <a:endParaRPr lang="en-US" sz="700" dirty="0"/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sz="2000" dirty="0"/>
              <a:t>Key outputs comprennent : 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Number et duration dugally parked véhicules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Number et duration de illegally parked véhicules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Parking space-hour demande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Parking supply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sz="2000" dirty="0"/>
              <a:t>Parking demande dans space-hours is computed as 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7D9F00-55FA-F504-D21E-56B2B39258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9596" b="63923"/>
          <a:stretch/>
        </p:blipFill>
        <p:spPr>
          <a:xfrm>
            <a:off x="2600325" y="5120665"/>
            <a:ext cx="1740702" cy="10001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5CB8A68-E534-C459-B187-F9189A5B2E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7424" r="6502"/>
          <a:stretch/>
        </p:blipFill>
        <p:spPr>
          <a:xfrm>
            <a:off x="4928102" y="4878183"/>
            <a:ext cx="4916754" cy="1593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911044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D65BBE-5943-3B0D-699D-C0EE033512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7028C-82C6-BD3D-0617-217E8E507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228077"/>
            <a:ext cx="4889500" cy="717551"/>
          </a:xfrm>
        </p:spPr>
        <p:txBody>
          <a:bodyPr>
            <a:normAutofit/>
          </a:bodyPr>
          <a:lstStyle/>
          <a:p>
            <a:r>
              <a:rPr lang="en-US" sz="2800" dirty="0"/>
              <a:t>Analyse des données de stationnement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20254E-6B39-24E5-D9AF-2140BF743553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69928" y="710567"/>
            <a:ext cx="9174928" cy="5556883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sz="2000" b="1" dirty="0"/>
              <a:t>Place-heures de Parking Supply is computed as : </a:t>
            </a:r>
            <a:r>
              <a:rPr lang="en-US" sz="2000" dirty="0"/>
              <a:t/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q"/>
            </a:pPr>
            <a:endParaRPr lang="en-US" sz="2000" dirty="0"/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q"/>
            </a:pPr>
            <a:endParaRPr lang="en-US" sz="2000" dirty="0"/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q"/>
            </a:pPr>
            <a:endParaRPr lang="en-US" sz="2000" dirty="0"/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q"/>
            </a:pPr>
            <a:endParaRPr lang="en-US" sz="2000" dirty="0"/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sz="2000" dirty="0"/>
              <a:t>Le efficiency factor (f) accounts pour temps lost due à turnover (véhicules leaving et entering spaces).</a:t>
            </a:r>
            <a:r>
              <a:rPr lang="en-US" sz="2000" b="1" dirty="0"/>
              <a:t/>
            </a:r>
            <a:r>
              <a:rPr lang="en-US" sz="2000" dirty="0"/>
              <a:t/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sz="1600" dirty="0"/>
              <a:t>Efficiency varies depending sur facility type :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Curb parking : 78% – 96%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Garages et lots : 75% – 92%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sz="1600" dirty="0"/>
              <a:t>Typical moyen values :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0.90 pour curb parking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0.80 pour garages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0.85 pour surface lots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F7EE9E-3489-15F4-3DE9-62C3465FC29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2055" b="68800"/>
          <a:stretch/>
        </p:blipFill>
        <p:spPr>
          <a:xfrm>
            <a:off x="2088945" y="1428118"/>
            <a:ext cx="1376298" cy="78168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2B855A4-7BC7-ED96-DB36-64B13DB39FE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7455" r="13062"/>
          <a:stretch/>
        </p:blipFill>
        <p:spPr>
          <a:xfrm>
            <a:off x="3955084" y="1178316"/>
            <a:ext cx="4281831" cy="1567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127049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777F06-DB67-B702-4A4C-F8CD74D6B7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348B3-FE09-82B7-84A5-7BE8FD6AA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228077"/>
            <a:ext cx="4889500" cy="717551"/>
          </a:xfrm>
        </p:spPr>
        <p:txBody>
          <a:bodyPr>
            <a:normAutofit/>
          </a:bodyPr>
          <a:lstStyle/>
          <a:p>
            <a:r>
              <a:rPr lang="en-US" sz="2800" dirty="0"/>
              <a:t>Analyse des données de stationnement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59A7D7-DC76-0E01-8C99-852C93E316EC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057275"/>
            <a:ext cx="7312022" cy="5029200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1200"/>
              </a:spcAft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sz="2000" dirty="0"/>
              <a:t>Interpretation de Demand vs Supply. If </a:t>
            </a:r>
            <a:r>
              <a:rPr lang="en-US" sz="2000" b="1" dirty="0"/>
              <a:t/>
            </a:r>
            <a:r>
              <a:rPr lang="en-US" sz="2000" dirty="0"/>
              <a:t/>
            </a:r>
            <a:r>
              <a:rPr lang="en-US" sz="2000" b="1" dirty="0"/>
              <a:t/>
            </a:r>
            <a:r>
              <a:rPr lang="en-US" sz="2000" dirty="0"/>
              <a:t/>
            </a:r>
          </a:p>
          <a:p>
            <a:pPr lvl="3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v"/>
            </a:pPr>
            <a:r>
              <a:rPr lang="en-US" sz="2000" dirty="0"/>
              <a:t> D &gt; S  =&gt;  parking shortage exists (demande exceeds supply)</a:t>
            </a:r>
            <a:r>
              <a:rPr lang="en-US" sz="2000" b="1" dirty="0"/>
              <a:t/>
            </a:r>
            <a:r>
              <a:rPr lang="en-US" sz="2000" dirty="0"/>
              <a:t/>
            </a:r>
          </a:p>
          <a:p>
            <a:pPr lvl="3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v"/>
            </a:pPr>
            <a:r>
              <a:rPr lang="en-US" sz="2000" b="1" dirty="0"/>
              <a:t>D &lt; S  =&gt; parking spaces are adequate ou underutilized</a:t>
            </a:r>
            <a:r>
              <a:rPr lang="en-US" sz="2000" dirty="0"/>
              <a:t/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q"/>
            </a:pPr>
            <a:endParaRPr lang="en-US" sz="800" dirty="0"/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sz="2000" dirty="0"/>
              <a:t>This comparison soutient : 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parking policy decisions 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parking facility expansion planification 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pricing et regulation strategies 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Ø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123393315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F6C35-9462-F471-3B85-35C790467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750173" cy="717551"/>
          </a:xfrm>
        </p:spPr>
        <p:txBody>
          <a:bodyPr>
            <a:normAutofit/>
          </a:bodyPr>
          <a:lstStyle/>
          <a:p>
            <a:r>
              <a:rPr lang="en-US" sz="2800" dirty="0"/>
              <a:t>Analyse des données de stationnement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5C2AD9-3B8B-0FED-D0E6-9426649729B1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13026" y="1139192"/>
            <a:ext cx="8807980" cy="5059521"/>
          </a:xfrm>
        </p:spPr>
        <p:txBody>
          <a:bodyPr>
            <a:normAutofit/>
          </a:bodyPr>
          <a:lstStyle/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sz="2000" dirty="0"/>
              <a:t>Practical Applications de Parking Studies :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ü"/>
            </a:pPr>
            <a:r>
              <a:rPr lang="en-US" sz="1600" dirty="0"/>
              <a:t>CBD parking policies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ü"/>
            </a:pPr>
            <a:r>
              <a:rPr lang="en-US" sz="1600" dirty="0"/>
              <a:t>Meter pricing decisions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ü"/>
            </a:pPr>
            <a:r>
              <a:rPr lang="en-US" sz="1600" dirty="0"/>
              <a:t>Development approvals (minimal parking requirements)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ü"/>
            </a:pPr>
            <a:r>
              <a:rPr lang="en-US" sz="1600" dirty="0"/>
              <a:t>Transit-oriented development planification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ü"/>
            </a:pPr>
            <a:r>
              <a:rPr lang="en-US" sz="1600" dirty="0"/>
              <a:t>Urban congestion reduction strategies</a:t>
            </a:r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sz="2000" dirty="0"/>
              <a:t>Common challenges dans Parking Studies :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ü"/>
            </a:pPr>
            <a:r>
              <a:rPr lang="en-US" sz="1600" dirty="0"/>
              <a:t>Manual données collection labor coût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ü"/>
            </a:pPr>
            <a:r>
              <a:rPr lang="en-US" sz="1600" dirty="0"/>
              <a:t>Inaccurate driver interviews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ü"/>
            </a:pPr>
            <a:r>
              <a:rPr lang="en-US" sz="1600" dirty="0"/>
              <a:t>Low response rate dans le postcard technique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ü"/>
            </a:pPr>
            <a:r>
              <a:rPr lang="en-US" sz="1600" dirty="0"/>
              <a:t>Illegal parking is not always recorded properly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ü"/>
            </a:pPr>
            <a:r>
              <a:rPr lang="en-US" sz="1600" dirty="0"/>
              <a:t>Rapid changes dans land use affecting results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Clr>
                <a:srgbClr val="890F00"/>
              </a:buClr>
              <a:buFont typeface="Wingdings" panose="05000000000000000000" pitchFamily="2" charset="2"/>
              <a:buChar char="ü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153669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EFF47-0A0C-B589-A511-2F4F1B19E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D84711-C4FD-8FF7-81F2-2EC44D342E42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FFFBC1-1A8A-6EE3-9915-7DEDBB7E90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852" y="374380"/>
            <a:ext cx="11056347" cy="6071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427252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6A713F-C69B-971C-2DA4-130282EF4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Discussion Questions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E2F855-F610-2AC3-388D-BCCF5F6B210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84451" y="1257302"/>
            <a:ext cx="8807980" cy="5059521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400" dirty="0"/>
              <a:t>Comment does curb parking réduit rue capacité et LOS 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Quoi are le advantages de electronic parking données collection 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Comment can parking pricing be utilisés pour réduit congestion dans CBD areas ?</a:t>
            </a:r>
          </a:p>
        </p:txBody>
      </p:sp>
    </p:spTree>
    <p:extLst>
      <p:ext uri="{BB962C8B-B14F-4D97-AF65-F5344CB8AC3E}">
        <p14:creationId xmlns:p14="http://schemas.microsoft.com/office/powerpoint/2010/main" val="1775893576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6D842-4E1E-E72D-536F-78F068E62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018307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BDBF4-355D-B4E3-10D1-06B8A4C55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51BCF-0592-10CF-A3C1-FA1F59A79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Plan du cours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003214-F85B-32F9-908F-14ED2B99D3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>
            <a:normAutofit/>
          </a:bodyPr>
          <a:lstStyle/>
          <a:p>
            <a:pPr>
              <a:defRPr sz="1800"/>
            </a:pPr>
            <a:r>
              <a:rPr lang="en-US" dirty="0"/>
              <a:t>Introduction </a:t>
            </a:r>
          </a:p>
          <a:p>
            <a:pPr>
              <a:defRPr sz="1800"/>
            </a:pPr>
            <a:r>
              <a:rPr lang="en-US" dirty="0"/>
              <a:t>Hiérarchie de la régulation des intersections</a:t>
            </a:r>
          </a:p>
          <a:p>
            <a:pPr>
              <a:defRPr sz="1800"/>
            </a:pPr>
            <a:r>
              <a:rPr lang="en-US" dirty="0"/>
              <a:t>Niveau I : règles générales de circulation </a:t>
            </a:r>
          </a:p>
          <a:p>
            <a:pPr>
              <a:defRPr sz="1800"/>
            </a:pPr>
            <a:r>
              <a:rPr lang="en-US" dirty="0"/>
              <a:t>Niveau II : régulation par CÉDEZ LE PASSAGE ou STOP</a:t>
            </a:r>
          </a:p>
          <a:p>
            <a:pPr>
              <a:defRPr sz="1800"/>
            </a:pPr>
            <a:r>
              <a:rPr lang="en-US" dirty="0"/>
              <a:t>Niveau III : régulation par feux de circulation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492243-103C-908B-ECBE-EEEF644C069E}"/>
              </a:ext>
            </a:extLst>
          </p:cNvPr>
          <p:cNvSpPr txBox="1"/>
          <p:nvPr/>
        </p:nvSpPr>
        <p:spPr>
          <a:xfrm>
            <a:off x="698750" y="5342713"/>
            <a:ext cx="8718300" cy="11274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/>
          </a:bodyPr>
          <a:lstStyle/>
          <a:p>
            <a:pPr defTabSz="2438338">
              <a:spcBef>
                <a:spcPts val="0"/>
              </a:spcBef>
            </a:pPr>
            <a:r>
              <a:rPr lang="en-US" sz="1200" b="1" dirty="0">
                <a:solidFill>
                  <a:srgbClr val="FF0000"/>
                </a:solidFill>
              </a:rPr>
              <a:t>Basic reference : </a:t>
            </a:r>
            <a:r>
              <a:rPr lang="en-US" sz="1600" b="1" dirty="0">
                <a:solidFill>
                  <a:srgbClr val="FF0000"/>
                </a:solidFill>
              </a:rPr>
              <a:t/>
            </a:r>
          </a:p>
          <a:p>
            <a:pPr defTabSz="2438338">
              <a:spcBef>
                <a:spcPts val="0"/>
              </a:spcBef>
            </a:pPr>
            <a:r>
              <a:rPr lang="en-US" sz="1400" b="1" dirty="0">
                <a:solidFill>
                  <a:srgbClr val="FF0000"/>
                </a:solidFill>
              </a:rPr>
              <a:t>Roger P. Roess ; Elena S. Prassas ; William R. McShane, Traffic Engineering, 5th edition, Pearson,  2019</a:t>
            </a:r>
          </a:p>
          <a:p>
            <a:pPr defTabSz="2438338">
              <a:spcBef>
                <a:spcPts val="0"/>
              </a:spcBef>
            </a:pPr>
            <a:endParaRPr lang="en-US" sz="1400" b="1" dirty="0"/>
          </a:p>
          <a:p>
            <a:pPr defTabSz="2438338">
              <a:spcBef>
                <a:spcPts val="0"/>
              </a:spcBef>
            </a:pP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730240041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6324E-07C3-C95C-6F21-58458FFA0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683266"/>
          </a:xfrm>
        </p:spPr>
        <p:txBody>
          <a:bodyPr>
            <a:normAutofit/>
          </a:bodyPr>
          <a:lstStyle/>
          <a:p>
            <a:r>
              <a:rPr lang="en-US" dirty="0"/>
              <a:t>Introduction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79DBA3-91B2-1303-6B10-993D99CD5B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7415" y="1097754"/>
            <a:ext cx="6531910" cy="4662492"/>
          </a:xfrm>
        </p:spPr>
        <p:txBody>
          <a:bodyPr>
            <a:normAutofit/>
          </a:bodyPr>
          <a:lstStyle/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Parking is a principaux element de transportation systems.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Every véhicule traveling sur a roadway will eventually require parking, either pour :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Short-term activities (shopping, delivery, personal errands)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Long-term activities (work, residence, overnight parking)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Because demande de stationnement is élevé, especially dans urban areas, proper planification is required.</a:t>
            </a:r>
            <a:endParaRPr lang="en-US" dirty="0"/>
          </a:p>
        </p:txBody>
      </p:sp>
      <p:pic>
        <p:nvPicPr>
          <p:cNvPr id="10" name="Picture 9" descr="Large car parking lot from above">
            <a:extLst>
              <a:ext uri="{FF2B5EF4-FFF2-40B4-BE49-F238E27FC236}">
                <a16:creationId xmlns:a16="http://schemas.microsoft.com/office/drawing/2014/main" id="{B2B37451-32B8-F8F0-EA6B-4A805FF179B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9325" y="1421604"/>
            <a:ext cx="4962675" cy="3302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769880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248122-2D19-F041-BF5E-7DCF63689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E9B1F-07DE-68EB-FCB9-02B9BB79A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683266"/>
          </a:xfrm>
        </p:spPr>
        <p:txBody>
          <a:bodyPr>
            <a:normAutofit/>
          </a:bodyPr>
          <a:lstStyle/>
          <a:p>
            <a:r>
              <a:rPr lang="en-US" dirty="0"/>
              <a:t>Introduction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E155ED-2FCB-D4FD-19B7-D3A43CD3674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7415" y="1097754"/>
            <a:ext cx="7046662" cy="4662492"/>
          </a:xfrm>
        </p:spPr>
        <p:txBody>
          <a:bodyPr>
            <a:normAutofit/>
          </a:bodyPr>
          <a:lstStyle/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dirty="0"/>
              <a:t>Études de stationnement are essential because they aide à :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b="1" dirty="0"/>
              <a:t>Déterminer demande de stationnement et supply dans a given area</a:t>
            </a:r>
            <a:r>
              <a:rPr lang="en-US" sz="2000" dirty="0"/>
              <a:t/>
            </a:r>
            <a:r>
              <a:rPr lang="en-US" sz="2000" b="1" dirty="0"/>
              <a:t/>
            </a:r>
            <a:r>
              <a:rPr lang="en-US" sz="2000" dirty="0"/>
              <a:t/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b="1" dirty="0"/>
              <a:t>Rougeuce congestion caused par parking search trafic</a:t>
            </a:r>
            <a:r>
              <a:rPr lang="en-US" sz="2000" dirty="0"/>
              <a:t/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Support land use et transport planification decisions</a:t>
            </a:r>
            <a:r>
              <a:rPr lang="en-US" sz="2000" b="1" dirty="0"/>
              <a:t/>
            </a:r>
            <a:r>
              <a:rPr lang="en-US" sz="2000" dirty="0"/>
              <a:t/>
            </a:r>
            <a:r>
              <a:rPr lang="en-US" sz="2000" b="1" dirty="0"/>
              <a:t/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b="1" dirty="0"/>
              <a:t>Improve sécurité par reducing illegal parking</a:t>
            </a:r>
            <a:r>
              <a:rPr lang="en-US" sz="2000" dirty="0"/>
              <a:t/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b="1" dirty="0"/>
              <a:t>Improve accessibility dans commercial et CBD areas</a:t>
            </a:r>
            <a:r>
              <a:rPr lang="en-US" sz="2000" dirty="0"/>
              <a:t/>
            </a:r>
          </a:p>
        </p:txBody>
      </p:sp>
      <p:pic>
        <p:nvPicPr>
          <p:cNvPr id="2050" name="Picture 2" descr="Car Park Nightmare Athens, Greece-May 3, 2018-Parking space is very limited in Athens. These cars are parked in a small lot and it seems they may have to move several cars to get one out. bad parking stock pictures, royalty-free photos &amp; images">
            <a:extLst>
              <a:ext uri="{FF2B5EF4-FFF2-40B4-BE49-F238E27FC236}">
                <a16:creationId xmlns:a16="http://schemas.microsoft.com/office/drawing/2014/main" id="{6EA255AF-D687-8A6C-7329-B0C55257FE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742" y="1988344"/>
            <a:ext cx="4343258" cy="2881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84230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8CF9C6-8658-BF0F-03C7-6266CA88FA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CA131-AB26-FFE8-5180-FAB3EB9E8A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683266"/>
          </a:xfrm>
        </p:spPr>
        <p:txBody>
          <a:bodyPr>
            <a:normAutofit/>
          </a:bodyPr>
          <a:lstStyle/>
          <a:p>
            <a:r>
              <a:rPr lang="en-US" dirty="0"/>
              <a:t>Introduction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E15385-70C2-42E4-2D9A-D6FEA4EE65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7415" y="1097754"/>
            <a:ext cx="6579996" cy="46624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Parking demande is closely linked à :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Business activities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Residential densité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Commercial centers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Institutional land uses (schools, hospitals)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Transit terminals</a:t>
            </a:r>
          </a:p>
          <a:p>
            <a:pPr marL="0" indent="0">
              <a:spcBef>
                <a:spcPts val="1200"/>
              </a:spcBef>
              <a:buClr>
                <a:srgbClr val="C00000"/>
              </a:buClr>
              <a:buNone/>
            </a:pPr>
            <a:r>
              <a:rPr lang="en-US" sz="2000" dirty="0"/>
              <a:t>In élevé-densité cities, land is expensive, et planners must decide how à allocate space pour :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Traffic mouvement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Parking facilities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E37D30F-9932-79BB-D83C-A700732403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886700" y="1714607"/>
            <a:ext cx="2143018" cy="2143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435007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654CFC-A400-4A6B-5FEE-9AB12AB194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D0CC7-51C6-3C4C-9648-C02B0AFF7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683266"/>
          </a:xfrm>
        </p:spPr>
        <p:txBody>
          <a:bodyPr>
            <a:normAutofit/>
          </a:bodyPr>
          <a:lstStyle/>
          <a:p>
            <a:r>
              <a:rPr lang="en-US" dirty="0"/>
              <a:t>Introduction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39154B-5759-5258-E828-1305E51631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7415" y="1097754"/>
            <a:ext cx="6579996" cy="46624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Central Business District (CBD) parking issues comprennent :</a:t>
            </a:r>
            <a:r>
              <a:rPr lang="en-US" sz="2000" b="1" dirty="0"/>
              <a:t/>
            </a:r>
            <a:r>
              <a:rPr lang="en-US" sz="2000" dirty="0"/>
              <a:t/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High demande de stationnement avec limited land supply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b="1" dirty="0"/>
              <a:t>Illegal parking that réduit route capacité</a:t>
            </a:r>
            <a:r>
              <a:rPr lang="en-US" sz="2000" dirty="0"/>
              <a:t/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b="1" dirty="0"/>
              <a:t>Increased congestion due à véhicules searching pour parking</a:t>
            </a:r>
            <a:r>
              <a:rPr lang="en-US" sz="2000" dirty="0"/>
              <a:t/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b="1" dirty="0"/>
              <a:t>Conflicts between parking needs et roadway capacité needs</a:t>
            </a:r>
            <a:r>
              <a:rPr lang="en-US" sz="2000" dirty="0"/>
              <a:t/>
            </a:r>
          </a:p>
          <a:p>
            <a:pPr marL="0" indent="0">
              <a:buNone/>
            </a:pPr>
            <a:r>
              <a:rPr lang="en-US" sz="2000" dirty="0"/>
              <a:t>Études de stationnement soutient decisions sur whether curb parking doit être reduced ou expanded.</a:t>
            </a:r>
          </a:p>
        </p:txBody>
      </p:sp>
      <p:pic>
        <p:nvPicPr>
          <p:cNvPr id="1026" name="Picture 2" descr="No parking sign at red stripes sign on street No parking sign at red stripes sign on street parking problem stock pictures, royalty-free photos &amp; images">
            <a:extLst>
              <a:ext uri="{FF2B5EF4-FFF2-40B4-BE49-F238E27FC236}">
                <a16:creationId xmlns:a16="http://schemas.microsoft.com/office/drawing/2014/main" id="{3136DEB5-CF89-B67C-0137-BE73485784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8574" y="3023232"/>
            <a:ext cx="4543425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E0D0DF8-EBC8-ED11-7BE8-07E4EEE5D290}"/>
              </a:ext>
            </a:extLst>
          </p:cNvPr>
          <p:cNvSpPr txBox="1"/>
          <p:nvPr/>
        </p:nvSpPr>
        <p:spPr>
          <a:xfrm>
            <a:off x="8382000" y="6049338"/>
            <a:ext cx="3333750" cy="4349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spc="0" normalizeH="0" baseline="0" dirty="0">
                <a:ln>
                  <a:noFill/>
                </a:ln>
                <a:solidFill>
                  <a:srgbClr val="890F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Quoi is wrong ? </a:t>
            </a:r>
          </a:p>
        </p:txBody>
      </p:sp>
      <p:pic>
        <p:nvPicPr>
          <p:cNvPr id="5" name="Picture 2" descr="Car Park Nightmare Athens, Greece-May 3, 2018-Parking space is very limited in Athens. These cars are parked in a small lot and it seems they may have to move several cars to get one out. bad parking stock pictures, royalty-free photos &amp; images">
            <a:extLst>
              <a:ext uri="{FF2B5EF4-FFF2-40B4-BE49-F238E27FC236}">
                <a16:creationId xmlns:a16="http://schemas.microsoft.com/office/drawing/2014/main" id="{AC644D92-D3D0-E2AE-78A6-C5E96FBC0F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8573" y="364794"/>
            <a:ext cx="4543425" cy="2658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8499557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6174F-F1FF-3FBA-D217-567683EE2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750047" cy="717551"/>
          </a:xfrm>
        </p:spPr>
        <p:txBody>
          <a:bodyPr>
            <a:normAutofit/>
          </a:bodyPr>
          <a:lstStyle/>
          <a:p>
            <a:r>
              <a:rPr lang="en-US" sz="2800" dirty="0"/>
              <a:t>Types de Parking Facilities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59C564-3E9A-4A84-F6F0-3DBADC9EFF8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7712072" cy="5059521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000" dirty="0"/>
              <a:t>Parking facilities peut être divided into two principaux groups :</a:t>
            </a:r>
          </a:p>
          <a:p>
            <a:pPr marL="1066793" lvl="2" indent="-457200">
              <a:spcBef>
                <a:spcPts val="600"/>
              </a:spcBef>
              <a:buClr>
                <a:srgbClr val="C00000"/>
              </a:buClr>
              <a:buFont typeface="+mj-lt"/>
              <a:buAutoNum type="arabicPeriod"/>
            </a:pPr>
            <a:r>
              <a:rPr lang="en-US" sz="2000" b="1" dirty="0"/>
              <a:t>Stationnement sur voirie</a:t>
            </a:r>
          </a:p>
          <a:p>
            <a:pPr marL="1066793" lvl="2" indent="-457200">
              <a:spcBef>
                <a:spcPts val="600"/>
              </a:spcBef>
              <a:buClr>
                <a:srgbClr val="C00000"/>
              </a:buClr>
              <a:buFont typeface="+mj-lt"/>
              <a:buAutoNum type="arabicPeriod"/>
            </a:pPr>
            <a:r>
              <a:rPr lang="en-US" sz="2000" b="1" dirty="0"/>
              <a:t>Stationnement hors voirie</a:t>
            </a:r>
          </a:p>
          <a:p>
            <a:pPr marL="1066793" lvl="2" indent="-457200">
              <a:spcBef>
                <a:spcPts val="600"/>
              </a:spcBef>
              <a:buClr>
                <a:srgbClr val="C00000"/>
              </a:buClr>
              <a:buFont typeface="+mj-lt"/>
              <a:buAutoNum type="arabicPeriod"/>
            </a:pPr>
            <a:endParaRPr lang="en-US" sz="2000" b="1" dirty="0"/>
          </a:p>
          <a:p>
            <a:pPr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000" b="1" dirty="0"/>
              <a:t>Stationnement sur voirie is also known as curb parking :</a:t>
            </a:r>
            <a:r>
              <a:rPr lang="en-US" sz="2000" dirty="0"/>
              <a:t/>
            </a:r>
            <a:r>
              <a:rPr lang="en-US" sz="2000" b="1" dirty="0"/>
              <a:t/>
            </a:r>
          </a:p>
          <a:p>
            <a:pPr marL="609593" lvl="2" indent="0">
              <a:spcBef>
                <a:spcPts val="600"/>
              </a:spcBef>
              <a:buClr>
                <a:srgbClr val="C00000"/>
              </a:buClr>
              <a:buNone/>
            </a:pPr>
            <a:r>
              <a:rPr lang="en-US" sz="1800" dirty="0"/>
              <a:t>Characteristics :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800" dirty="0"/>
              <a:t>Parking bays are located along le curb</a:t>
            </a:r>
            <a:r>
              <a:rPr lang="en-US" sz="1800" b="1" dirty="0"/>
              <a:t/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800" dirty="0"/>
              <a:t>Can be sur one side ou both sides du route</a:t>
            </a:r>
            <a:r>
              <a:rPr lang="en-US" sz="1800" b="1" dirty="0"/>
              <a:t/>
            </a:r>
            <a:r>
              <a:rPr lang="en-US" sz="1800" dirty="0"/>
              <a:t/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800" b="1" dirty="0"/>
              <a:t>Rougeuces roadway width available pour moving trafic</a:t>
            </a:r>
            <a:r>
              <a:rPr lang="en-US" sz="1800" dirty="0"/>
              <a:t/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800" dirty="0"/>
              <a:t>Stationnement sur voirie can significantly affect route capacité et sécurité.</a:t>
            </a:r>
            <a:r>
              <a:rPr lang="en-US" sz="1800" b="1" dirty="0"/>
              <a:t/>
            </a:r>
            <a:r>
              <a:rPr lang="en-US" sz="1800" dirty="0"/>
              <a:t/>
            </a:r>
            <a:r>
              <a:rPr lang="en-US" sz="1800" b="1" dirty="0"/>
              <a:t/>
            </a:r>
            <a:r>
              <a:rPr lang="en-US" sz="1800" dirty="0"/>
              <a:t/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3178844912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EE451F-44AF-16DE-334A-98F7B9560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17DFA3-6EFC-AB47-90AA-67F007BE0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750047" cy="717551"/>
          </a:xfrm>
        </p:spPr>
        <p:txBody>
          <a:bodyPr>
            <a:normAutofit/>
          </a:bodyPr>
          <a:lstStyle/>
          <a:p>
            <a:r>
              <a:rPr lang="en-US" sz="2800" dirty="0"/>
              <a:t>Types de Parking Facilities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30DBF1-032A-D289-5B96-7D64A06F699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257302"/>
            <a:ext cx="7712072" cy="5059521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Clr>
                <a:srgbClr val="C00000"/>
              </a:buClr>
              <a:buNone/>
            </a:pPr>
            <a:r>
              <a:rPr lang="en-US" sz="2000" b="1" dirty="0"/>
              <a:t>Unrestricted Vs Restricted On-Street Parking</a:t>
            </a:r>
          </a:p>
          <a:p>
            <a:pPr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400" b="1" dirty="0"/>
              <a:t>Unrestricted parking refers à :</a:t>
            </a:r>
            <a:r>
              <a:rPr lang="en-US" sz="2400" dirty="0"/>
              <a:t/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No temps limit sur duration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Often free parking</a:t>
            </a:r>
            <a:r>
              <a:rPr lang="en-US" sz="2000" b="1" dirty="0"/>
              <a:t/>
            </a:r>
            <a:r>
              <a:rPr lang="en-US" sz="2000" dirty="0"/>
              <a:t/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Usually occurs dans faible-demande areas</a:t>
            </a:r>
            <a:r>
              <a:rPr lang="en-US" sz="2000" b="1" dirty="0"/>
              <a:t/>
            </a:r>
            <a:r>
              <a:rPr lang="en-US" sz="2000" dirty="0"/>
              <a:t/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Long-term occupation de curb space (problem)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sz="2000" b="1" dirty="0"/>
          </a:p>
          <a:p>
            <a:pPr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400" b="1" dirty="0"/>
              <a:t>Restricted parking refers à parking avec :</a:t>
            </a:r>
            <a:r>
              <a:rPr lang="en-US" sz="2400" dirty="0"/>
              <a:t/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b="1" dirty="0"/>
              <a:t>Time limitations (e.g., 30 minutes, 1 hour, 2 hours)</a:t>
            </a:r>
            <a:r>
              <a:rPr lang="en-US" sz="2000" dirty="0"/>
              <a:t/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b="1" dirty="0"/>
              <a:t>Specific permitted times du day</a:t>
            </a:r>
            <a:r>
              <a:rPr lang="en-US" sz="2000" dirty="0"/>
              <a:t/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Possible fees ou enforcement rules</a:t>
            </a:r>
            <a:r>
              <a:rPr lang="en-US" sz="2000" b="1" dirty="0"/>
              <a:t/>
            </a:r>
            <a:r>
              <a:rPr lang="en-US" sz="2000" dirty="0"/>
              <a:t/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Restricted parking améliore turnover et availability dans élevé-demande areas.</a:t>
            </a:r>
            <a:r>
              <a:rPr lang="en-US" sz="2000" b="1" dirty="0"/>
              <a:t/>
            </a:r>
            <a:r>
              <a:rPr lang="en-US" sz="2000" dirty="0"/>
              <a:t/>
            </a:r>
            <a:endParaRPr lang="en-US" sz="1800" b="1" dirty="0"/>
          </a:p>
        </p:txBody>
      </p:sp>
      <p:pic>
        <p:nvPicPr>
          <p:cNvPr id="3074" name="Picture 2" descr="Parking meter on city street, space for text. Modern device">
            <a:extLst>
              <a:ext uri="{FF2B5EF4-FFF2-40B4-BE49-F238E27FC236}">
                <a16:creationId xmlns:a16="http://schemas.microsoft.com/office/drawing/2014/main" id="{733BB07C-8A93-AC3D-A2C2-70D50D44C9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533" y="1162050"/>
            <a:ext cx="4580467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4167248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AfroTrans">
      <a:dk1>
        <a:srgbClr val="080300"/>
      </a:dk1>
      <a:lt1>
        <a:srgbClr val="FFFFFF"/>
      </a:lt1>
      <a:dk2>
        <a:srgbClr val="FFFFFF"/>
      </a:dk2>
      <a:lt2>
        <a:srgbClr val="FFFFFF"/>
      </a:lt2>
      <a:accent1>
        <a:srgbClr val="F8BA00"/>
      </a:accent1>
      <a:accent2>
        <a:srgbClr val="FF9300"/>
      </a:accent2>
      <a:accent3>
        <a:srgbClr val="FF5400"/>
      </a:accent3>
      <a:accent4>
        <a:srgbClr val="EE230C"/>
      </a:accent4>
      <a:accent5>
        <a:srgbClr val="B51600"/>
      </a:accent5>
      <a:accent6>
        <a:srgbClr val="890F00"/>
      </a:accent6>
      <a:hlink>
        <a:srgbClr val="0000FF"/>
      </a:hlink>
      <a:folHlink>
        <a:srgbClr val="FF00FF"/>
      </a:folHlink>
    </a:clrScheme>
    <a:fontScheme name="AfroTrans_font">
      <a:majorFont>
        <a:latin typeface="Montserrat Regular"/>
        <a:ea typeface="Helvetica Neue"/>
        <a:cs typeface="Helvetica Neue"/>
      </a:majorFont>
      <a:minorFont>
        <a:latin typeface="Montserrat Regular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'1.0' encoding='UTF-8' standalone='yes'?>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'1.0' encoding='UTF-8' standalone='yes'?>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'1.0' encoding='UTF-8' standalone='yes'?>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A3EF0A11BD24C4C9008F746CD06379C" ma:contentTypeVersion="17" ma:contentTypeDescription="Utwórz nowy dokument." ma:contentTypeScope="" ma:versionID="caadc8ac3d9c8f5e94a5cd7632daf69a">
  <xsd:schema xmlns:xsd="http://www.w3.org/2001/XMLSchema" xmlns:xs="http://www.w3.org/2001/XMLSchema" xmlns:p="http://schemas.microsoft.com/office/2006/metadata/properties" xmlns:ns2="597320a7-26c9-4ada-a5d3-9ce4cfbbe2be" xmlns:ns3="d7c2d7e5-d637-40e7-a03d-32f79b35a394" targetNamespace="http://schemas.microsoft.com/office/2006/metadata/properties" ma:root="true" ma:fieldsID="4a746da7f9616cdcbea3d0def05ee909" ns2:_="" ns3:_="">
    <xsd:import namespace="597320a7-26c9-4ada-a5d3-9ce4cfbbe2be"/>
    <xsd:import namespace="d7c2d7e5-d637-40e7-a03d-32f79b35a3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Title0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7320a7-26c9-4ada-a5d3-9ce4cfbb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Tagi obrazów" ma:readOnly="false" ma:fieldId="{5cf76f15-5ced-4ddc-b409-7134ff3c332f}" ma:taxonomyMulti="true" ma:sspId="0d7908e7-ca7e-4471-83c9-3ee8b5a5cf0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Title0" ma:index="23" nillable="true" ma:displayName="Title" ma:format="Dropdown" ma:internalName="Title0">
      <xsd:simpleType>
        <xsd:restriction base="dms:Text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2d7e5-d637-40e7-a03d-32f79b35a394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ff4abbc-c280-4740-a48b-ef07fb128eca}" ma:internalName="TaxCatchAll" ma:showField="CatchAllData" ma:web="d7c2d7e5-d637-40e7-a03d-32f79b35a3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97320a7-26c9-4ada-a5d3-9ce4cfbbe2be">
      <Terms xmlns="http://schemas.microsoft.com/office/infopath/2007/PartnerControls"/>
    </lcf76f155ced4ddcb4097134ff3c332f>
    <TaxCatchAll xmlns="d7c2d7e5-d637-40e7-a03d-32f79b35a394" xsi:nil="true"/>
    <Title0 xmlns="597320a7-26c9-4ada-a5d3-9ce4cfbbe2be" xsi:nil="true"/>
  </documentManagement>
</p:properties>
</file>

<file path=customXml/itemProps1.xml><?xml version="1.0" encoding="utf-8"?>
<ds:datastoreItem xmlns:ds="http://schemas.openxmlformats.org/officeDocument/2006/customXml" ds:itemID="{5167823F-587A-477D-BE82-6BCC301C67C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0BB023A-7AF6-47BD-8CB1-5FE569ACB5D5}"/>
</file>

<file path=customXml/itemProps3.xml><?xml version="1.0" encoding="utf-8"?>
<ds:datastoreItem xmlns:ds="http://schemas.openxmlformats.org/officeDocument/2006/customXml" ds:itemID="{065DF086-0EAC-4629-BE9C-33DF98D26663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d7c2d7e5-d637-40e7-a03d-32f79b35a394"/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infopath/2007/PartnerControls"/>
    <ds:schemaRef ds:uri="597320a7-26c9-4ada-a5d3-9ce4cfbbe2b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1548</Words>
  <Application>Microsoft Office PowerPoint</Application>
  <PresentationFormat>Widescreen</PresentationFormat>
  <Paragraphs>246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6" baseType="lpstr">
      <vt:lpstr>Aptos</vt:lpstr>
      <vt:lpstr>Arial</vt:lpstr>
      <vt:lpstr>Arial Rounded MT Bold</vt:lpstr>
      <vt:lpstr>Calibri</vt:lpstr>
      <vt:lpstr>Helvetica Neue</vt:lpstr>
      <vt:lpstr>Helvetica Neue Medium</vt:lpstr>
      <vt:lpstr>Montserrat Regular</vt:lpstr>
      <vt:lpstr>Wingdings</vt:lpstr>
      <vt:lpstr>21_BasicWhite</vt:lpstr>
      <vt:lpstr>Traffic Engineering</vt:lpstr>
      <vt:lpstr>Learning objectives</vt:lpstr>
      <vt:lpstr>Lecture outline</vt:lpstr>
      <vt:lpstr>Introduction</vt:lpstr>
      <vt:lpstr>Introduction</vt:lpstr>
      <vt:lpstr>Introduction</vt:lpstr>
      <vt:lpstr>Introduction</vt:lpstr>
      <vt:lpstr>Types of Parking Facilities</vt:lpstr>
      <vt:lpstr>Types of Parking Facilities</vt:lpstr>
      <vt:lpstr>Types of Parking Facilities</vt:lpstr>
      <vt:lpstr>Types of Parking Facilities</vt:lpstr>
      <vt:lpstr>Key Parking Study Definitions</vt:lpstr>
      <vt:lpstr>Key Parking Study Definitions</vt:lpstr>
      <vt:lpstr>Key Parking Study Definitions</vt:lpstr>
      <vt:lpstr>Key Parking Study Definitions</vt:lpstr>
      <vt:lpstr>Methodology of Parking Studies</vt:lpstr>
      <vt:lpstr>Methodology of Parking Studies</vt:lpstr>
      <vt:lpstr>Methodology of Parking Studies</vt:lpstr>
      <vt:lpstr>Methodology of Parking Studies</vt:lpstr>
      <vt:lpstr>Identification of Parking Generators</vt:lpstr>
      <vt:lpstr>Parking Data Analysis</vt:lpstr>
      <vt:lpstr>Parking Data Analysis</vt:lpstr>
      <vt:lpstr>Parking Data Analysis</vt:lpstr>
      <vt:lpstr>Parking Data Analysis</vt:lpstr>
      <vt:lpstr>PowerPoint Presentation</vt:lpstr>
      <vt:lpstr>Discussion Questions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wondwossen Tad</dc:creator>
  <cp:lastModifiedBy>Wondwossen Taddesse Gedamu</cp:lastModifiedBy>
  <cp:revision>746</cp:revision>
  <dcterms:modified xsi:type="dcterms:W3CDTF">2026-02-16T08:09:34Z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0x0101009A3EF0A11BD24C4C9008F746CD06379C</vt:lpwstr>
  </property>
  <property fmtid="{D5CDD505-2E9C-101B-9397-08002B2CF9AE}" pid="3" name="MediaServiceImageTags">
    <vt:lpwstr/>
  </property>
</Properties>
</file>