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Props/core0.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openxmlformats.org/officedocument/2006/relationships/metadata/core-properties" Target="docProps/core0.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 id="2147483651" r:id="rId5"/>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Lst>
  <p:sldSz cx="12192000" cy="6858000"/>
  <p:notesSz cx="7559675" cy="10691813"/>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1" d="100"/>
          <a:sy n="101" d="100"/>
        </p:scale>
        <p:origin x="876"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slide" Target="slides/slide34.xml"/><Relationship Id="rId21" Type="http://schemas.openxmlformats.org/officeDocument/2006/relationships/slide" Target="slides/slide16.xml"/><Relationship Id="rId34" Type="http://schemas.openxmlformats.org/officeDocument/2006/relationships/slide" Target="slides/slide29.xml"/><Relationship Id="rId42" Type="http://schemas.openxmlformats.org/officeDocument/2006/relationships/slide" Target="slides/slide37.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2.xml"/><Relationship Id="rId2" Type="http://schemas.openxmlformats.org/officeDocument/2006/relationships/customXml" Target="../customXml/item2.xml"/><Relationship Id="rId16" Type="http://schemas.openxmlformats.org/officeDocument/2006/relationships/slide" Target="slides/slide11.xml"/><Relationship Id="rId29" Type="http://schemas.openxmlformats.org/officeDocument/2006/relationships/slide" Target="slides/slide24.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theme" Target="theme/theme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4" Type="http://schemas.openxmlformats.org/officeDocument/2006/relationships/slide" Target="slides/slide39.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viewProps" Target="viewProps.xml"/><Relationship Id="rId8" Type="http://schemas.openxmlformats.org/officeDocument/2006/relationships/slide" Target="slides/slide3.xml"/><Relationship Id="rId51" Type="http://schemas.microsoft.com/office/2016/11/relationships/changesInfo" Target="changesInfos/changesInfo1.xml"/><Relationship Id="rId3" Type="http://schemas.openxmlformats.org/officeDocument/2006/relationships/customXml" Target="../customXml/item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20" Type="http://schemas.openxmlformats.org/officeDocument/2006/relationships/slide" Target="slides/slide15.xml"/><Relationship Id="rId41" Type="http://schemas.openxmlformats.org/officeDocument/2006/relationships/slide" Target="slides/slide36.xml"/><Relationship Id="rId1" Type="http://schemas.openxmlformats.org/officeDocument/2006/relationships/customXml" Target="../customXml/item1.xml"/><Relationship Id="rId6" Type="http://schemas.openxmlformats.org/officeDocument/2006/relationships/slide" Target="slides/slid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custSel modSld">
      <pc:chgData name="office365" userId="5fcdbc0c-b1d0-4b52-bc28-28c25c9fccde" providerId="ADAL" clId="{839C158B-1674-498C-8D10-D29DEC7F3344}" dt="2026-07-16T07:51:15.963" v="90" actId="1076"/>
      <pc:docMkLst>
        <pc:docMk/>
      </pc:docMkLst>
      <pc:sldChg chg="modSp mod">
        <pc:chgData name="office365" userId="5fcdbc0c-b1d0-4b52-bc28-28c25c9fccde" providerId="ADAL" clId="{839C158B-1674-498C-8D10-D29DEC7F3344}" dt="2026-07-16T07:49:21.774" v="27" actId="27636"/>
        <pc:sldMkLst>
          <pc:docMk/>
          <pc:sldMk cId="0" sldId="260"/>
        </pc:sldMkLst>
        <pc:spChg chg="mod">
          <ac:chgData name="office365" userId="5fcdbc0c-b1d0-4b52-bc28-28c25c9fccde" providerId="ADAL" clId="{839C158B-1674-498C-8D10-D29DEC7F3344}" dt="2026-07-16T07:49:21.774" v="27" actId="27636"/>
          <ac:spMkLst>
            <pc:docMk/>
            <pc:sldMk cId="0" sldId="260"/>
            <ac:spMk id="66" creationId="{00000000-0000-0000-0000-000000000000}"/>
          </ac:spMkLst>
        </pc:spChg>
      </pc:sldChg>
      <pc:sldChg chg="modSp mod">
        <pc:chgData name="office365" userId="5fcdbc0c-b1d0-4b52-bc28-28c25c9fccde" providerId="ADAL" clId="{839C158B-1674-498C-8D10-D29DEC7F3344}" dt="2026-07-16T07:30:25.133" v="0" actId="14100"/>
        <pc:sldMkLst>
          <pc:docMk/>
          <pc:sldMk cId="0" sldId="263"/>
        </pc:sldMkLst>
        <pc:spChg chg="mod">
          <ac:chgData name="office365" userId="5fcdbc0c-b1d0-4b52-bc28-28c25c9fccde" providerId="ADAL" clId="{839C158B-1674-498C-8D10-D29DEC7F3344}" dt="2026-07-16T07:30:25.133" v="0" actId="14100"/>
          <ac:spMkLst>
            <pc:docMk/>
            <pc:sldMk cId="0" sldId="263"/>
            <ac:spMk id="73" creationId="{00000000-0000-0000-0000-000000000000}"/>
          </ac:spMkLst>
        </pc:spChg>
      </pc:sldChg>
      <pc:sldChg chg="modSp mod">
        <pc:chgData name="office365" userId="5fcdbc0c-b1d0-4b52-bc28-28c25c9fccde" providerId="ADAL" clId="{839C158B-1674-498C-8D10-D29DEC7F3344}" dt="2026-07-16T07:49:21.788" v="28" actId="27636"/>
        <pc:sldMkLst>
          <pc:docMk/>
          <pc:sldMk cId="0" sldId="264"/>
        </pc:sldMkLst>
        <pc:spChg chg="mod">
          <ac:chgData name="office365" userId="5fcdbc0c-b1d0-4b52-bc28-28c25c9fccde" providerId="ADAL" clId="{839C158B-1674-498C-8D10-D29DEC7F3344}" dt="2026-07-16T07:49:21.788" v="28" actId="27636"/>
          <ac:spMkLst>
            <pc:docMk/>
            <pc:sldMk cId="0" sldId="264"/>
            <ac:spMk id="75" creationId="{00000000-0000-0000-0000-000000000000}"/>
          </ac:spMkLst>
        </pc:spChg>
        <pc:spChg chg="mod">
          <ac:chgData name="office365" userId="5fcdbc0c-b1d0-4b52-bc28-28c25c9fccde" providerId="ADAL" clId="{839C158B-1674-498C-8D10-D29DEC7F3344}" dt="2026-07-16T07:30:31.653" v="2" actId="27636"/>
          <ac:spMkLst>
            <pc:docMk/>
            <pc:sldMk cId="0" sldId="264"/>
            <ac:spMk id="76" creationId="{00000000-0000-0000-0000-000000000000}"/>
          </ac:spMkLst>
        </pc:spChg>
      </pc:sldChg>
      <pc:sldChg chg="modSp mod">
        <pc:chgData name="office365" userId="5fcdbc0c-b1d0-4b52-bc28-28c25c9fccde" providerId="ADAL" clId="{839C158B-1674-498C-8D10-D29DEC7F3344}" dt="2026-07-16T07:49:21.804" v="29" actId="27636"/>
        <pc:sldMkLst>
          <pc:docMk/>
          <pc:sldMk cId="0" sldId="265"/>
        </pc:sldMkLst>
        <pc:spChg chg="mod">
          <ac:chgData name="office365" userId="5fcdbc0c-b1d0-4b52-bc28-28c25c9fccde" providerId="ADAL" clId="{839C158B-1674-498C-8D10-D29DEC7F3344}" dt="2026-07-16T07:49:21.804" v="29" actId="27636"/>
          <ac:spMkLst>
            <pc:docMk/>
            <pc:sldMk cId="0" sldId="265"/>
            <ac:spMk id="78" creationId="{00000000-0000-0000-0000-000000000000}"/>
          </ac:spMkLst>
        </pc:spChg>
        <pc:spChg chg="mod">
          <ac:chgData name="office365" userId="5fcdbc0c-b1d0-4b52-bc28-28c25c9fccde" providerId="ADAL" clId="{839C158B-1674-498C-8D10-D29DEC7F3344}" dt="2026-07-16T07:30:38.401" v="3" actId="14100"/>
          <ac:spMkLst>
            <pc:docMk/>
            <pc:sldMk cId="0" sldId="265"/>
            <ac:spMk id="79" creationId="{00000000-0000-0000-0000-000000000000}"/>
          </ac:spMkLst>
        </pc:spChg>
      </pc:sldChg>
      <pc:sldChg chg="modSp mod">
        <pc:chgData name="office365" userId="5fcdbc0c-b1d0-4b52-bc28-28c25c9fccde" providerId="ADAL" clId="{839C158B-1674-498C-8D10-D29DEC7F3344}" dt="2026-07-16T07:49:21.804" v="30" actId="27636"/>
        <pc:sldMkLst>
          <pc:docMk/>
          <pc:sldMk cId="0" sldId="266"/>
        </pc:sldMkLst>
        <pc:spChg chg="mod">
          <ac:chgData name="office365" userId="5fcdbc0c-b1d0-4b52-bc28-28c25c9fccde" providerId="ADAL" clId="{839C158B-1674-498C-8D10-D29DEC7F3344}" dt="2026-07-16T07:49:21.804" v="30" actId="27636"/>
          <ac:spMkLst>
            <pc:docMk/>
            <pc:sldMk cId="0" sldId="266"/>
            <ac:spMk id="82" creationId="{00000000-0000-0000-0000-000000000000}"/>
          </ac:spMkLst>
        </pc:spChg>
      </pc:sldChg>
      <pc:sldChg chg="modSp mod">
        <pc:chgData name="office365" userId="5fcdbc0c-b1d0-4b52-bc28-28c25c9fccde" providerId="ADAL" clId="{839C158B-1674-498C-8D10-D29DEC7F3344}" dt="2026-07-16T07:30:45.763" v="4" actId="14100"/>
        <pc:sldMkLst>
          <pc:docMk/>
          <pc:sldMk cId="0" sldId="269"/>
        </pc:sldMkLst>
        <pc:spChg chg="mod">
          <ac:chgData name="office365" userId="5fcdbc0c-b1d0-4b52-bc28-28c25c9fccde" providerId="ADAL" clId="{839C158B-1674-498C-8D10-D29DEC7F3344}" dt="2026-07-16T07:30:45.763" v="4" actId="14100"/>
          <ac:spMkLst>
            <pc:docMk/>
            <pc:sldMk cId="0" sldId="269"/>
            <ac:spMk id="89" creationId="{00000000-0000-0000-0000-000000000000}"/>
          </ac:spMkLst>
        </pc:spChg>
      </pc:sldChg>
      <pc:sldChg chg="modSp mod">
        <pc:chgData name="office365" userId="5fcdbc0c-b1d0-4b52-bc28-28c25c9fccde" providerId="ADAL" clId="{839C158B-1674-498C-8D10-D29DEC7F3344}" dt="2026-07-16T07:49:21.804" v="31" actId="27636"/>
        <pc:sldMkLst>
          <pc:docMk/>
          <pc:sldMk cId="0" sldId="270"/>
        </pc:sldMkLst>
        <pc:spChg chg="mod">
          <ac:chgData name="office365" userId="5fcdbc0c-b1d0-4b52-bc28-28c25c9fccde" providerId="ADAL" clId="{839C158B-1674-498C-8D10-D29DEC7F3344}" dt="2026-07-16T07:49:21.804" v="31" actId="27636"/>
          <ac:spMkLst>
            <pc:docMk/>
            <pc:sldMk cId="0" sldId="270"/>
            <ac:spMk id="92" creationId="{00000000-0000-0000-0000-000000000000}"/>
          </ac:spMkLst>
        </pc:spChg>
      </pc:sldChg>
      <pc:sldChg chg="addSp delSp modSp mod">
        <pc:chgData name="office365" userId="5fcdbc0c-b1d0-4b52-bc28-28c25c9fccde" providerId="ADAL" clId="{839C158B-1674-498C-8D10-D29DEC7F3344}" dt="2026-07-16T07:31:48.727" v="8" actId="27614"/>
        <pc:sldMkLst>
          <pc:docMk/>
          <pc:sldMk cId="0" sldId="274"/>
        </pc:sldMkLst>
        <pc:picChg chg="add mod">
          <ac:chgData name="office365" userId="5fcdbc0c-b1d0-4b52-bc28-28c25c9fccde" providerId="ADAL" clId="{839C158B-1674-498C-8D10-D29DEC7F3344}" dt="2026-07-16T07:31:48.727" v="8" actId="27614"/>
          <ac:picMkLst>
            <pc:docMk/>
            <pc:sldMk cId="0" sldId="274"/>
            <ac:picMk id="3" creationId="{0A00D9C8-653F-DCFE-58C7-A1CBAFFBB794}"/>
          </ac:picMkLst>
        </pc:picChg>
        <pc:picChg chg="del">
          <ac:chgData name="office365" userId="5fcdbc0c-b1d0-4b52-bc28-28c25c9fccde" providerId="ADAL" clId="{839C158B-1674-498C-8D10-D29DEC7F3344}" dt="2026-07-16T07:31:39.967" v="5" actId="478"/>
          <ac:picMkLst>
            <pc:docMk/>
            <pc:sldMk cId="0" sldId="274"/>
            <ac:picMk id="101" creationId="{00000000-0000-0000-0000-000000000000}"/>
          </ac:picMkLst>
        </pc:picChg>
      </pc:sldChg>
      <pc:sldChg chg="addSp delSp modSp mod">
        <pc:chgData name="office365" userId="5fcdbc0c-b1d0-4b52-bc28-28c25c9fccde" providerId="ADAL" clId="{839C158B-1674-498C-8D10-D29DEC7F3344}" dt="2026-07-16T07:32:23.813" v="12" actId="27614"/>
        <pc:sldMkLst>
          <pc:docMk/>
          <pc:sldMk cId="0" sldId="276"/>
        </pc:sldMkLst>
        <pc:picChg chg="add mod">
          <ac:chgData name="office365" userId="5fcdbc0c-b1d0-4b52-bc28-28c25c9fccde" providerId="ADAL" clId="{839C158B-1674-498C-8D10-D29DEC7F3344}" dt="2026-07-16T07:32:23.813" v="12" actId="27614"/>
          <ac:picMkLst>
            <pc:docMk/>
            <pc:sldMk cId="0" sldId="276"/>
            <ac:picMk id="3" creationId="{D7D8104D-0063-A943-D075-973D1C7D112F}"/>
          </ac:picMkLst>
        </pc:picChg>
        <pc:picChg chg="del">
          <ac:chgData name="office365" userId="5fcdbc0c-b1d0-4b52-bc28-28c25c9fccde" providerId="ADAL" clId="{839C158B-1674-498C-8D10-D29DEC7F3344}" dt="2026-07-16T07:32:18.696" v="9" actId="478"/>
          <ac:picMkLst>
            <pc:docMk/>
            <pc:sldMk cId="0" sldId="276"/>
            <ac:picMk id="107" creationId="{00000000-0000-0000-0000-000000000000}"/>
          </ac:picMkLst>
        </pc:picChg>
      </pc:sldChg>
      <pc:sldChg chg="addSp delSp modSp mod">
        <pc:chgData name="office365" userId="5fcdbc0c-b1d0-4b52-bc28-28c25c9fccde" providerId="ADAL" clId="{839C158B-1674-498C-8D10-D29DEC7F3344}" dt="2026-07-16T07:33:13.024" v="16" actId="27614"/>
        <pc:sldMkLst>
          <pc:docMk/>
          <pc:sldMk cId="0" sldId="277"/>
        </pc:sldMkLst>
        <pc:picChg chg="add mod">
          <ac:chgData name="office365" userId="5fcdbc0c-b1d0-4b52-bc28-28c25c9fccde" providerId="ADAL" clId="{839C158B-1674-498C-8D10-D29DEC7F3344}" dt="2026-07-16T07:33:13.024" v="16" actId="27614"/>
          <ac:picMkLst>
            <pc:docMk/>
            <pc:sldMk cId="0" sldId="277"/>
            <ac:picMk id="3" creationId="{E0A2F5D9-A779-018D-857B-F043A195F1C4}"/>
          </ac:picMkLst>
        </pc:picChg>
        <pc:picChg chg="del">
          <ac:chgData name="office365" userId="5fcdbc0c-b1d0-4b52-bc28-28c25c9fccde" providerId="ADAL" clId="{839C158B-1674-498C-8D10-D29DEC7F3344}" dt="2026-07-16T07:33:03.710" v="13" actId="478"/>
          <ac:picMkLst>
            <pc:docMk/>
            <pc:sldMk cId="0" sldId="277"/>
            <ac:picMk id="111" creationId="{00000000-0000-0000-0000-000000000000}"/>
          </ac:picMkLst>
        </pc:picChg>
      </pc:sldChg>
      <pc:sldChg chg="addSp delSp modSp mod">
        <pc:chgData name="office365" userId="5fcdbc0c-b1d0-4b52-bc28-28c25c9fccde" providerId="ADAL" clId="{839C158B-1674-498C-8D10-D29DEC7F3344}" dt="2026-07-16T07:50:40.304" v="87" actId="1036"/>
        <pc:sldMkLst>
          <pc:docMk/>
          <pc:sldMk cId="0" sldId="279"/>
        </pc:sldMkLst>
        <pc:spChg chg="mod">
          <ac:chgData name="office365" userId="5fcdbc0c-b1d0-4b52-bc28-28c25c9fccde" providerId="ADAL" clId="{839C158B-1674-498C-8D10-D29DEC7F3344}" dt="2026-07-16T07:49:21.682" v="17" actId="27636"/>
          <ac:spMkLst>
            <pc:docMk/>
            <pc:sldMk cId="0" sldId="279"/>
            <ac:spMk id="115" creationId="{00000000-0000-0000-0000-000000000000}"/>
          </ac:spMkLst>
        </pc:spChg>
        <pc:picChg chg="add mod">
          <ac:chgData name="office365" userId="5fcdbc0c-b1d0-4b52-bc28-28c25c9fccde" providerId="ADAL" clId="{839C158B-1674-498C-8D10-D29DEC7F3344}" dt="2026-07-16T07:50:40.304" v="87" actId="1036"/>
          <ac:picMkLst>
            <pc:docMk/>
            <pc:sldMk cId="0" sldId="279"/>
            <ac:picMk id="3" creationId="{462DD37F-BCA5-F565-255C-34A94D29392A}"/>
          </ac:picMkLst>
        </pc:picChg>
        <pc:picChg chg="add mod">
          <ac:chgData name="office365" userId="5fcdbc0c-b1d0-4b52-bc28-28c25c9fccde" providerId="ADAL" clId="{839C158B-1674-498C-8D10-D29DEC7F3344}" dt="2026-07-16T07:50:34.703" v="74" actId="1036"/>
          <ac:picMkLst>
            <pc:docMk/>
            <pc:sldMk cId="0" sldId="279"/>
            <ac:picMk id="5" creationId="{F0EE6873-F0F4-7CE0-94F4-143DC83929DE}"/>
          </ac:picMkLst>
        </pc:picChg>
        <pc:picChg chg="del">
          <ac:chgData name="office365" userId="5fcdbc0c-b1d0-4b52-bc28-28c25c9fccde" providerId="ADAL" clId="{839C158B-1674-498C-8D10-D29DEC7F3344}" dt="2026-07-16T07:49:42.180" v="32" actId="478"/>
          <ac:picMkLst>
            <pc:docMk/>
            <pc:sldMk cId="0" sldId="279"/>
            <ac:picMk id="117" creationId="{00000000-0000-0000-0000-000000000000}"/>
          </ac:picMkLst>
        </pc:picChg>
        <pc:picChg chg="del">
          <ac:chgData name="office365" userId="5fcdbc0c-b1d0-4b52-bc28-28c25c9fccde" providerId="ADAL" clId="{839C158B-1674-498C-8D10-D29DEC7F3344}" dt="2026-07-16T07:49:42.180" v="32" actId="478"/>
          <ac:picMkLst>
            <pc:docMk/>
            <pc:sldMk cId="0" sldId="279"/>
            <ac:picMk id="118" creationId="{00000000-0000-0000-0000-000000000000}"/>
          </ac:picMkLst>
        </pc:picChg>
      </pc:sldChg>
      <pc:sldChg chg="modSp mod">
        <pc:chgData name="office365" userId="5fcdbc0c-b1d0-4b52-bc28-28c25c9fccde" providerId="ADAL" clId="{839C158B-1674-498C-8D10-D29DEC7F3344}" dt="2026-07-16T07:51:15.963" v="90" actId="1076"/>
        <pc:sldMkLst>
          <pc:docMk/>
          <pc:sldMk cId="0" sldId="281"/>
        </pc:sldMkLst>
        <pc:spChg chg="mod">
          <ac:chgData name="office365" userId="5fcdbc0c-b1d0-4b52-bc28-28c25c9fccde" providerId="ADAL" clId="{839C158B-1674-498C-8D10-D29DEC7F3344}" dt="2026-07-16T07:49:21.703" v="18" actId="27636"/>
          <ac:spMkLst>
            <pc:docMk/>
            <pc:sldMk cId="0" sldId="281"/>
            <ac:spMk id="123" creationId="{00000000-0000-0000-0000-000000000000}"/>
          </ac:spMkLst>
        </pc:spChg>
        <pc:picChg chg="mod">
          <ac:chgData name="office365" userId="5fcdbc0c-b1d0-4b52-bc28-28c25c9fccde" providerId="ADAL" clId="{839C158B-1674-498C-8D10-D29DEC7F3344}" dt="2026-07-16T07:51:15.963" v="90" actId="1076"/>
          <ac:picMkLst>
            <pc:docMk/>
            <pc:sldMk cId="0" sldId="281"/>
            <ac:picMk id="125" creationId="{00000000-0000-0000-0000-000000000000}"/>
          </ac:picMkLst>
        </pc:picChg>
        <pc:picChg chg="mod">
          <ac:chgData name="office365" userId="5fcdbc0c-b1d0-4b52-bc28-28c25c9fccde" providerId="ADAL" clId="{839C158B-1674-498C-8D10-D29DEC7F3344}" dt="2026-07-16T07:51:13.144" v="89" actId="1076"/>
          <ac:picMkLst>
            <pc:docMk/>
            <pc:sldMk cId="0" sldId="281"/>
            <ac:picMk id="127" creationId="{00000000-0000-0000-0000-000000000000}"/>
          </ac:picMkLst>
        </pc:picChg>
      </pc:sldChg>
      <pc:sldChg chg="modSp mod">
        <pc:chgData name="office365" userId="5fcdbc0c-b1d0-4b52-bc28-28c25c9fccde" providerId="ADAL" clId="{839C158B-1674-498C-8D10-D29DEC7F3344}" dt="2026-07-16T07:49:21.713" v="19" actId="27636"/>
        <pc:sldMkLst>
          <pc:docMk/>
          <pc:sldMk cId="0" sldId="285"/>
        </pc:sldMkLst>
        <pc:spChg chg="mod">
          <ac:chgData name="office365" userId="5fcdbc0c-b1d0-4b52-bc28-28c25c9fccde" providerId="ADAL" clId="{839C158B-1674-498C-8D10-D29DEC7F3344}" dt="2026-07-16T07:49:21.713" v="19" actId="27636"/>
          <ac:spMkLst>
            <pc:docMk/>
            <pc:sldMk cId="0" sldId="285"/>
            <ac:spMk id="141" creationId="{00000000-0000-0000-0000-000000000000}"/>
          </ac:spMkLst>
        </pc:spChg>
      </pc:sldChg>
      <pc:sldChg chg="modSp mod">
        <pc:chgData name="office365" userId="5fcdbc0c-b1d0-4b52-bc28-28c25c9fccde" providerId="ADAL" clId="{839C158B-1674-498C-8D10-D29DEC7F3344}" dt="2026-07-16T07:49:21.732" v="22" actId="27636"/>
        <pc:sldMkLst>
          <pc:docMk/>
          <pc:sldMk cId="0" sldId="289"/>
        </pc:sldMkLst>
        <pc:spChg chg="mod">
          <ac:chgData name="office365" userId="5fcdbc0c-b1d0-4b52-bc28-28c25c9fccde" providerId="ADAL" clId="{839C158B-1674-498C-8D10-D29DEC7F3344}" dt="2026-07-16T07:49:21.722" v="20" actId="27636"/>
          <ac:spMkLst>
            <pc:docMk/>
            <pc:sldMk cId="0" sldId="289"/>
            <ac:spMk id="151" creationId="{00000000-0000-0000-0000-000000000000}"/>
          </ac:spMkLst>
        </pc:spChg>
        <pc:spChg chg="mod">
          <ac:chgData name="office365" userId="5fcdbc0c-b1d0-4b52-bc28-28c25c9fccde" providerId="ADAL" clId="{839C158B-1674-498C-8D10-D29DEC7F3344}" dt="2026-07-16T07:49:21.732" v="21" actId="27636"/>
          <ac:spMkLst>
            <pc:docMk/>
            <pc:sldMk cId="0" sldId="289"/>
            <ac:spMk id="152" creationId="{00000000-0000-0000-0000-000000000000}"/>
          </ac:spMkLst>
        </pc:spChg>
        <pc:spChg chg="mod">
          <ac:chgData name="office365" userId="5fcdbc0c-b1d0-4b52-bc28-28c25c9fccde" providerId="ADAL" clId="{839C158B-1674-498C-8D10-D29DEC7F3344}" dt="2026-07-16T07:49:21.732" v="22" actId="27636"/>
          <ac:spMkLst>
            <pc:docMk/>
            <pc:sldMk cId="0" sldId="289"/>
            <ac:spMk id="155" creationId="{00000000-0000-0000-0000-000000000000}"/>
          </ac:spMkLst>
        </pc:spChg>
      </pc:sldChg>
      <pc:sldChg chg="modSp mod">
        <pc:chgData name="office365" userId="5fcdbc0c-b1d0-4b52-bc28-28c25c9fccde" providerId="ADAL" clId="{839C158B-1674-498C-8D10-D29DEC7F3344}" dt="2026-07-16T07:49:21.750" v="23" actId="27636"/>
        <pc:sldMkLst>
          <pc:docMk/>
          <pc:sldMk cId="0" sldId="291"/>
        </pc:sldMkLst>
        <pc:spChg chg="mod">
          <ac:chgData name="office365" userId="5fcdbc0c-b1d0-4b52-bc28-28c25c9fccde" providerId="ADAL" clId="{839C158B-1674-498C-8D10-D29DEC7F3344}" dt="2026-07-16T07:49:21.750" v="23" actId="27636"/>
          <ac:spMkLst>
            <pc:docMk/>
            <pc:sldMk cId="0" sldId="291"/>
            <ac:spMk id="161" creationId="{00000000-0000-0000-0000-000000000000}"/>
          </ac:spMkLst>
        </pc:spChg>
      </pc:sldChg>
      <pc:sldChg chg="modSp mod">
        <pc:chgData name="office365" userId="5fcdbc0c-b1d0-4b52-bc28-28c25c9fccde" providerId="ADAL" clId="{839C158B-1674-498C-8D10-D29DEC7F3344}" dt="2026-07-16T07:49:21.758" v="24" actId="27636"/>
        <pc:sldMkLst>
          <pc:docMk/>
          <pc:sldMk cId="0" sldId="292"/>
        </pc:sldMkLst>
        <pc:spChg chg="mod">
          <ac:chgData name="office365" userId="5fcdbc0c-b1d0-4b52-bc28-28c25c9fccde" providerId="ADAL" clId="{839C158B-1674-498C-8D10-D29DEC7F3344}" dt="2026-07-16T07:49:21.758" v="24" actId="27636"/>
          <ac:spMkLst>
            <pc:docMk/>
            <pc:sldMk cId="0" sldId="292"/>
            <ac:spMk id="165" creationId="{00000000-0000-0000-0000-000000000000}"/>
          </ac:spMkLst>
        </pc:spChg>
      </pc:sldChg>
      <pc:sldChg chg="modSp mod">
        <pc:chgData name="office365" userId="5fcdbc0c-b1d0-4b52-bc28-28c25c9fccde" providerId="ADAL" clId="{839C158B-1674-498C-8D10-D29DEC7F3344}" dt="2026-07-16T07:49:21.763" v="25" actId="27636"/>
        <pc:sldMkLst>
          <pc:docMk/>
          <pc:sldMk cId="0" sldId="293"/>
        </pc:sldMkLst>
        <pc:spChg chg="mod">
          <ac:chgData name="office365" userId="5fcdbc0c-b1d0-4b52-bc28-28c25c9fccde" providerId="ADAL" clId="{839C158B-1674-498C-8D10-D29DEC7F3344}" dt="2026-07-16T07:49:21.763" v="25" actId="27636"/>
          <ac:spMkLst>
            <pc:docMk/>
            <pc:sldMk cId="0" sldId="293"/>
            <ac:spMk id="170" creationId="{00000000-0000-0000-0000-000000000000}"/>
          </ac:spMkLst>
        </pc:spChg>
      </pc:sldChg>
      <pc:sldChg chg="modSp mod">
        <pc:chgData name="office365" userId="5fcdbc0c-b1d0-4b52-bc28-28c25c9fccde" providerId="ADAL" clId="{839C158B-1674-498C-8D10-D29DEC7F3344}" dt="2026-07-16T07:49:21.774" v="26" actId="27636"/>
        <pc:sldMkLst>
          <pc:docMk/>
          <pc:sldMk cId="0" sldId="295"/>
        </pc:sldMkLst>
        <pc:spChg chg="mod">
          <ac:chgData name="office365" userId="5fcdbc0c-b1d0-4b52-bc28-28c25c9fccde" providerId="ADAL" clId="{839C158B-1674-498C-8D10-D29DEC7F3344}" dt="2026-07-16T07:49:21.774" v="26" actId="27636"/>
          <ac:spMkLst>
            <pc:docMk/>
            <pc:sldMk cId="0" sldId="295"/>
            <ac:spMk id="181" creationId="{00000000-0000-0000-0000-000000000000}"/>
          </ac:spMkLst>
        </pc:spChg>
      </pc:sldChg>
    </pc:docChg>
  </pc:docChgLst>
</pc:chgInfo>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4.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Presentation_title">
    <p:bg>
      <p:bgPr>
        <a:solidFill>
          <a:srgbClr val="FFFFFF"/>
        </a:solidFill>
        <a:effectLst/>
      </p:bgPr>
    </p:bg>
    <p:spTree>
      <p:nvGrpSpPr>
        <p:cNvPr id="1" name=""/>
        <p:cNvGrpSpPr/>
        <p:nvPr/>
      </p:nvGrpSpPr>
      <p:grpSpPr>
        <a:xfrm>
          <a:off x="0" y="0"/>
          <a:ext cx="0" cy="0"/>
          <a:chOff x="0" y="0"/>
          <a:chExt cx="0" cy="0"/>
        </a:xfrm>
      </p:grpSpPr>
      <p:grpSp>
        <p:nvGrpSpPr>
          <p:cNvPr id="17" name="Grupa 4"/>
          <p:cNvGrpSpPr/>
          <p:nvPr/>
        </p:nvGrpSpPr>
        <p:grpSpPr>
          <a:xfrm>
            <a:off x="5448240" y="366120"/>
            <a:ext cx="3118680" cy="925560"/>
            <a:chOff x="5448240" y="366120"/>
            <a:chExt cx="3118680" cy="925560"/>
          </a:xfrm>
        </p:grpSpPr>
        <p:pic>
          <p:nvPicPr>
            <p:cNvPr id="18" name="Logo.svg" descr="Logo.svg"/>
            <p:cNvPicPr/>
            <p:nvPr/>
          </p:nvPicPr>
          <p:blipFill>
            <a:blip r:embed="rId2"/>
            <a:stretch/>
          </p:blipFill>
          <p:spPr>
            <a:xfrm>
              <a:off x="5448240" y="366120"/>
              <a:ext cx="3118680" cy="925560"/>
            </a:xfrm>
            <a:prstGeom prst="rect">
              <a:avLst/>
            </a:prstGeom>
            <a:solidFill>
              <a:schemeClr val="bg1"/>
            </a:solidFill>
            <a:ln w="12700">
              <a:noFill/>
            </a:ln>
          </p:spPr>
        </p:pic>
        <p:pic>
          <p:nvPicPr>
            <p:cNvPr id="2" name="Obraz 3" descr="Obraz zawierający tekst, Czcionka, Grafika, logo&#10;&#10;Opis wygenerowany automatycznie"/>
            <p:cNvPicPr/>
            <p:nvPr/>
          </p:nvPicPr>
          <p:blipFill>
            <a:blip r:embed="rId3"/>
            <a:srcRect l="3565" r="5703"/>
            <a:stretch/>
          </p:blipFill>
          <p:spPr>
            <a:xfrm>
              <a:off x="5744160" y="401760"/>
              <a:ext cx="2468880" cy="863280"/>
            </a:xfrm>
            <a:prstGeom prst="rect">
              <a:avLst/>
            </a:prstGeom>
            <a:solidFill>
              <a:schemeClr val="bg1"/>
            </a:solidFill>
            <a:ln w="0">
              <a:noFill/>
            </a:ln>
          </p:spPr>
        </p:pic>
      </p:grpSp>
      <p:pic>
        <p:nvPicPr>
          <p:cNvPr id="3"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 name="Obraz 5" descr="Obraz zawierający zrzut ekranu, tekst, Grafika, Czcionka&#10;&#10;Opis wygenerowany automatycznie"/>
          <p:cNvPicPr/>
          <p:nvPr/>
        </p:nvPicPr>
        <p:blipFill>
          <a:blip r:embed="rId5"/>
          <a:stretch/>
        </p:blipFill>
        <p:spPr>
          <a:xfrm>
            <a:off x="527400" y="522000"/>
            <a:ext cx="4176720" cy="928080"/>
          </a:xfrm>
          <a:prstGeom prst="rect">
            <a:avLst/>
          </a:prstGeom>
          <a:noFill/>
          <a:ln w="0">
            <a:noFill/>
          </a:ln>
        </p:spPr>
      </p:pic>
      <p:sp>
        <p:nvSpPr>
          <p:cNvPr id="5" name="PlaceHolder 1"/>
          <p:cNvSpPr>
            <a:spLocks noGrp="1"/>
          </p:cNvSpPr>
          <p:nvPr>
            <p:ph type="title"/>
          </p:nvPr>
        </p:nvSpPr>
        <p:spPr>
          <a:xfrm>
            <a:off x="756360" y="1937880"/>
            <a:ext cx="8909640" cy="1370160"/>
          </a:xfrm>
          <a:prstGeom prst="rect">
            <a:avLst/>
          </a:prstGeom>
          <a:noFill/>
          <a:ln w="12600">
            <a:noFill/>
          </a:ln>
        </p:spPr>
        <p:txBody>
          <a:bodyPr lIns="50760" tIns="50760" rIns="50760" bIns="50760" anchor="ctr">
            <a:normAutofit/>
          </a:bodyPr>
          <a:lstStyle/>
          <a:p>
            <a:pPr indent="0">
              <a:lnSpc>
                <a:spcPct val="90000"/>
              </a:lnSpc>
              <a:buNone/>
            </a:pPr>
            <a:r>
              <a:rPr lang="en-US" sz="3600" b="0" u="none" strike="noStrike">
                <a:solidFill>
                  <a:srgbClr val="000000"/>
                </a:solidFill>
                <a:effectLst/>
                <a:uFillTx/>
                <a:latin typeface="Montserrat Regular"/>
              </a:rPr>
              <a:t>Click to edit the title text format</a:t>
            </a:r>
          </a:p>
        </p:txBody>
      </p:sp>
      <p:grpSp>
        <p:nvGrpSpPr>
          <p:cNvPr id="6" name="Group 3"/>
          <p:cNvGrpSpPr/>
          <p:nvPr/>
        </p:nvGrpSpPr>
        <p:grpSpPr>
          <a:xfrm>
            <a:off x="1097280" y="5380560"/>
            <a:ext cx="10413720" cy="1017000"/>
            <a:chOff x="1097280" y="5380560"/>
            <a:chExt cx="10413720" cy="1017000"/>
          </a:xfrm>
        </p:grpSpPr>
        <p:pic>
          <p:nvPicPr>
            <p:cNvPr id="7"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8"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9"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10"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11"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12"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13"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14"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15" name="PlaceHolder 2"/>
          <p:cNvSpPr>
            <a:spLocks noGrp="1"/>
          </p:cNvSpPr>
          <p:nvPr>
            <p:ph type="body"/>
          </p:nvPr>
        </p:nvSpPr>
        <p:spPr>
          <a:xfrm>
            <a:off x="767520" y="3907800"/>
            <a:ext cx="9675000" cy="573480"/>
          </a:xfrm>
          <a:prstGeom prst="rect">
            <a:avLst/>
          </a:prstGeom>
          <a:noFill/>
          <a:ln w="12600">
            <a:noFill/>
          </a:ln>
        </p:spPr>
        <p:txBody>
          <a:bodyPr lIns="50760" tIns="50760" rIns="50760" bIns="50760" anchor="t">
            <a:no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Presentation Subtitle</a:t>
            </a: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a:p>
            <a:pPr indent="0" algn="ctr" defTabSz="825480">
              <a:lnSpc>
                <a:spcPct val="100000"/>
              </a:lnSpc>
              <a:buNone/>
              <a:tabLst>
                <a:tab pos="0" algn="l"/>
              </a:tabLst>
            </a:pPr>
            <a:endParaRPr lang="en-US" sz="2000" b="0" u="none" strike="noStrike">
              <a:solidFill>
                <a:srgbClr val="000000"/>
              </a:solidFill>
              <a:effectLst/>
              <a:uFillTx/>
              <a:latin typeface="Montserrat Regular"/>
            </a:endParaRPr>
          </a:p>
        </p:txBody>
      </p:sp>
      <p:sp>
        <p:nvSpPr>
          <p:cNvPr id="16" name="TextBox 27"/>
          <p:cNvSpPr/>
          <p:nvPr/>
        </p:nvSpPr>
        <p:spPr>
          <a:xfrm>
            <a:off x="5760360" y="12193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End_slide">
    <p:bg>
      <p:bgPr>
        <a:solidFill>
          <a:srgbClr val="FFFFFF"/>
        </a:solidFill>
        <a:effectLst/>
      </p:bgPr>
    </p:bg>
    <p:spTree>
      <p:nvGrpSpPr>
        <p:cNvPr id="1" name=""/>
        <p:cNvGrpSpPr/>
        <p:nvPr/>
      </p:nvGrpSpPr>
      <p:grpSpPr>
        <a:xfrm>
          <a:off x="0" y="0"/>
          <a:ext cx="0" cy="0"/>
          <a:chOff x="0" y="0"/>
          <a:chExt cx="0" cy="0"/>
        </a:xfrm>
      </p:grpSpPr>
      <p:grpSp>
        <p:nvGrpSpPr>
          <p:cNvPr id="39" name="Grupa 4"/>
          <p:cNvGrpSpPr/>
          <p:nvPr/>
        </p:nvGrpSpPr>
        <p:grpSpPr>
          <a:xfrm>
            <a:off x="3417120" y="1179720"/>
            <a:ext cx="4926240" cy="1706040"/>
            <a:chOff x="3417120" y="1179720"/>
            <a:chExt cx="4926240" cy="1706040"/>
          </a:xfrm>
        </p:grpSpPr>
        <p:pic>
          <p:nvPicPr>
            <p:cNvPr id="40" name="Logo.svg" descr="Logo.svg"/>
            <p:cNvPicPr/>
            <p:nvPr/>
          </p:nvPicPr>
          <p:blipFill>
            <a:blip r:embed="rId2"/>
            <a:stretch/>
          </p:blipFill>
          <p:spPr>
            <a:xfrm>
              <a:off x="3417120" y="1179720"/>
              <a:ext cx="4926240" cy="1706040"/>
            </a:xfrm>
            <a:prstGeom prst="rect">
              <a:avLst/>
            </a:prstGeom>
            <a:solidFill>
              <a:schemeClr val="bg1"/>
            </a:solidFill>
            <a:ln w="12700">
              <a:noFill/>
            </a:ln>
          </p:spPr>
        </p:pic>
        <p:pic>
          <p:nvPicPr>
            <p:cNvPr id="41" name="Obraz 3" descr="Obraz zawierający tekst, Czcionka, Grafika, logo&#10;&#10;Opis wygenerowany automatycznie"/>
            <p:cNvPicPr/>
            <p:nvPr/>
          </p:nvPicPr>
          <p:blipFill>
            <a:blip r:embed="rId3"/>
            <a:srcRect l="3565" r="5703"/>
            <a:stretch/>
          </p:blipFill>
          <p:spPr>
            <a:xfrm>
              <a:off x="3884400" y="1245240"/>
              <a:ext cx="3899520" cy="1591560"/>
            </a:xfrm>
            <a:prstGeom prst="rect">
              <a:avLst/>
            </a:prstGeom>
            <a:solidFill>
              <a:schemeClr val="bg1"/>
            </a:solidFill>
            <a:ln w="0">
              <a:noFill/>
            </a:ln>
          </p:spPr>
        </p:pic>
      </p:grpSp>
      <p:pic>
        <p:nvPicPr>
          <p:cNvPr id="42" name="afryka.svg" descr="afryka.svg"/>
          <p:cNvPicPr/>
          <p:nvPr/>
        </p:nvPicPr>
        <p:blipFill>
          <a:blip r:embed="rId4"/>
          <a:srcRect t="38421" r="28456"/>
          <a:stretch/>
        </p:blipFill>
        <p:spPr>
          <a:xfrm>
            <a:off x="6901200" y="10080"/>
            <a:ext cx="5290200" cy="4881960"/>
          </a:xfrm>
          <a:prstGeom prst="rect">
            <a:avLst/>
          </a:prstGeom>
          <a:noFill/>
          <a:ln w="12700">
            <a:noFill/>
          </a:ln>
        </p:spPr>
      </p:pic>
      <p:pic>
        <p:nvPicPr>
          <p:cNvPr id="43" name="Obraz 5" descr="Obraz zawierający zrzut ekranu, tekst, Grafika, Czcionka&#10;&#10;Opis wygenerowany automatycznie"/>
          <p:cNvPicPr/>
          <p:nvPr/>
        </p:nvPicPr>
        <p:blipFill>
          <a:blip r:embed="rId5"/>
          <a:stretch/>
        </p:blipFill>
        <p:spPr>
          <a:xfrm>
            <a:off x="293040" y="398160"/>
            <a:ext cx="3124080" cy="694080"/>
          </a:xfrm>
          <a:prstGeom prst="rect">
            <a:avLst/>
          </a:prstGeom>
          <a:noFill/>
          <a:ln w="0">
            <a:noFill/>
          </a:ln>
        </p:spPr>
      </p:pic>
      <p:sp>
        <p:nvSpPr>
          <p:cNvPr id="44"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rmAutofit/>
          </a:bodyPr>
          <a:lstStyle/>
          <a:p>
            <a:pPr indent="0" defTabSz="1219320">
              <a:lnSpc>
                <a:spcPct val="80000"/>
              </a:lnSpc>
              <a:buNone/>
              <a:tabLst>
                <a:tab pos="0" algn="l"/>
              </a:tabLst>
            </a:pPr>
            <a:r>
              <a:rPr lang="pl-PL" sz="4400" b="1" u="none" strike="noStrike" spc="-232">
                <a:solidFill>
                  <a:srgbClr val="F78722"/>
                </a:solidFill>
                <a:effectLst/>
                <a:uFillTx/>
                <a:latin typeface="Montserrat Regular"/>
                <a:ea typeface="Helvetica Neue"/>
              </a:rPr>
              <a:t>Thank you for your attention!</a:t>
            </a:r>
            <a:endParaRPr lang="en-US" sz="4400" b="0" u="none" strike="noStrike">
              <a:solidFill>
                <a:srgbClr val="000000"/>
              </a:solidFill>
              <a:effectLst/>
              <a:uFillTx/>
              <a:latin typeface="Montserrat Regular"/>
            </a:endParaRPr>
          </a:p>
        </p:txBody>
      </p:sp>
      <p:grpSp>
        <p:nvGrpSpPr>
          <p:cNvPr id="45" name="Group 3"/>
          <p:cNvGrpSpPr/>
          <p:nvPr/>
        </p:nvGrpSpPr>
        <p:grpSpPr>
          <a:xfrm>
            <a:off x="1097280" y="5380560"/>
            <a:ext cx="10413720" cy="1017000"/>
            <a:chOff x="1097280" y="5380560"/>
            <a:chExt cx="10413720" cy="1017000"/>
          </a:xfrm>
        </p:grpSpPr>
        <p:pic>
          <p:nvPicPr>
            <p:cNvPr id="46" name="_Universite Officielle de Ruwenzori (UOR).png" descr="_Universite Officielle de Ruwenzori (UOR).png"/>
            <p:cNvPicPr/>
            <p:nvPr/>
          </p:nvPicPr>
          <p:blipFill>
            <a:blip r:embed="rId6"/>
            <a:stretch/>
          </p:blipFill>
          <p:spPr>
            <a:xfrm>
              <a:off x="9786240" y="5538240"/>
              <a:ext cx="656280" cy="702000"/>
            </a:xfrm>
            <a:prstGeom prst="rect">
              <a:avLst/>
            </a:prstGeom>
            <a:noFill/>
            <a:ln w="12700">
              <a:noFill/>
            </a:ln>
          </p:spPr>
        </p:pic>
        <p:pic>
          <p:nvPicPr>
            <p:cNvPr id="47" name="institut-de-technologie-de-l-industrie-du-management-et-de-l-entrepreneuriat-501467.jpg" descr="institut-de-technologie-de-l-industrie-du-management-et-de-l-entrepreneuriat-501467.jpg"/>
            <p:cNvPicPr/>
            <p:nvPr/>
          </p:nvPicPr>
          <p:blipFill>
            <a:blip r:embed="rId7"/>
            <a:stretch/>
          </p:blipFill>
          <p:spPr>
            <a:xfrm>
              <a:off x="6306480" y="5380560"/>
              <a:ext cx="1101240" cy="1017000"/>
            </a:xfrm>
            <a:prstGeom prst="rect">
              <a:avLst/>
            </a:prstGeom>
            <a:noFill/>
            <a:ln w="12700">
              <a:noFill/>
            </a:ln>
          </p:spPr>
        </p:pic>
        <p:pic>
          <p:nvPicPr>
            <p:cNvPr id="48" name="Université de l'Assomption au Congo.jpg" descr="Université de l'Assomption au Congo.jpg"/>
            <p:cNvPicPr/>
            <p:nvPr/>
          </p:nvPicPr>
          <p:blipFill>
            <a:blip r:embed="rId8"/>
            <a:stretch/>
          </p:blipFill>
          <p:spPr>
            <a:xfrm>
              <a:off x="10649160" y="5487840"/>
              <a:ext cx="861840" cy="802800"/>
            </a:xfrm>
            <a:prstGeom prst="rect">
              <a:avLst/>
            </a:prstGeom>
            <a:noFill/>
            <a:ln w="12700">
              <a:noFill/>
            </a:ln>
          </p:spPr>
        </p:pic>
        <p:pic>
          <p:nvPicPr>
            <p:cNvPr id="49" name="Universite Libre des Pays des Grands Lacs (ULPGL) .jpg" descr="Universite Libre des Pays des Grands Lacs (ULPGL) .jpg"/>
            <p:cNvPicPr/>
            <p:nvPr/>
          </p:nvPicPr>
          <p:blipFill>
            <a:blip r:embed="rId9"/>
            <a:stretch/>
          </p:blipFill>
          <p:spPr>
            <a:xfrm>
              <a:off x="8922960" y="5538600"/>
              <a:ext cx="656280" cy="700920"/>
            </a:xfrm>
            <a:prstGeom prst="rect">
              <a:avLst/>
            </a:prstGeom>
            <a:noFill/>
            <a:ln w="12700">
              <a:noFill/>
            </a:ln>
          </p:spPr>
        </p:pic>
        <p:pic>
          <p:nvPicPr>
            <p:cNvPr id="50" name="universite-de-dschang (1).jpg" descr="universite-de-dschang (1).jpg"/>
            <p:cNvPicPr/>
            <p:nvPr/>
          </p:nvPicPr>
          <p:blipFill>
            <a:blip r:embed="rId10"/>
            <a:srcRect l="17176" t="13134" r="27762" b="10934"/>
            <a:stretch/>
          </p:blipFill>
          <p:spPr>
            <a:xfrm>
              <a:off x="7614720" y="5496120"/>
              <a:ext cx="1101240" cy="785880"/>
            </a:xfrm>
            <a:prstGeom prst="rect">
              <a:avLst/>
            </a:prstGeom>
            <a:noFill/>
            <a:ln w="12700">
              <a:noFill/>
            </a:ln>
          </p:spPr>
        </p:pic>
        <p:pic>
          <p:nvPicPr>
            <p:cNvPr id="51" name="Obraz 2" descr="Obraz zawierający tekst, Czcionka, Grafika, projekt graficzny&#10;&#10;Opis wygenerowany automatycznie"/>
            <p:cNvPicPr/>
            <p:nvPr/>
          </p:nvPicPr>
          <p:blipFill>
            <a:blip r:embed="rId11"/>
            <a:stretch/>
          </p:blipFill>
          <p:spPr>
            <a:xfrm>
              <a:off x="2601000" y="5602320"/>
              <a:ext cx="2188800" cy="573480"/>
            </a:xfrm>
            <a:prstGeom prst="rect">
              <a:avLst/>
            </a:prstGeom>
            <a:noFill/>
            <a:ln w="0">
              <a:noFill/>
            </a:ln>
          </p:spPr>
        </p:pic>
        <p:pic>
          <p:nvPicPr>
            <p:cNvPr id="52" name="Obraz 4" descr="Obraz zawierający Czcionka, Grafika, tekst, zrzut ekranu&#10;&#10;Opis wygenerowany automatycznie"/>
            <p:cNvPicPr/>
            <p:nvPr/>
          </p:nvPicPr>
          <p:blipFill>
            <a:blip r:embed="rId12"/>
            <a:stretch/>
          </p:blipFill>
          <p:spPr>
            <a:xfrm>
              <a:off x="1097280" y="5542200"/>
              <a:ext cx="1296720" cy="694080"/>
            </a:xfrm>
            <a:prstGeom prst="rect">
              <a:avLst/>
            </a:prstGeom>
            <a:noFill/>
            <a:ln w="0">
              <a:noFill/>
            </a:ln>
          </p:spPr>
        </p:pic>
        <p:pic>
          <p:nvPicPr>
            <p:cNvPr id="53" name="Obraz 1" descr="Obraz zawierający tekst, Czcionka, zrzut ekranu, Grafika&#10;&#10;Opis wygenerowany automatycznie"/>
            <p:cNvPicPr/>
            <p:nvPr/>
          </p:nvPicPr>
          <p:blipFill>
            <a:blip r:embed="rId13"/>
            <a:stretch/>
          </p:blipFill>
          <p:spPr>
            <a:xfrm>
              <a:off x="4996800" y="5590080"/>
              <a:ext cx="1102680" cy="597960"/>
            </a:xfrm>
            <a:prstGeom prst="rect">
              <a:avLst/>
            </a:prstGeom>
            <a:noFill/>
            <a:ln w="0">
              <a:noFill/>
            </a:ln>
          </p:spPr>
        </p:pic>
      </p:grpSp>
      <p:sp>
        <p:nvSpPr>
          <p:cNvPr id="54" name="TextBox 27"/>
          <p:cNvSpPr/>
          <p:nvPr/>
        </p:nvSpPr>
        <p:spPr>
          <a:xfrm>
            <a:off x="52560" y="1167120"/>
            <a:ext cx="4176720" cy="559440"/>
          </a:xfrm>
          <a:prstGeom prst="rect">
            <a:avLst/>
          </a:prstGeom>
          <a:noFill/>
          <a:ln w="12700">
            <a:noFill/>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defTabSz="2438280">
              <a:lnSpc>
                <a:spcPct val="90000"/>
              </a:lnSpc>
              <a:tabLst>
                <a:tab pos="0" algn="l"/>
              </a:tabLst>
            </a:pPr>
            <a:r>
              <a:rPr lang="en-GB" sz="1100" b="0" u="none" strike="noStrike">
                <a:solidFill>
                  <a:srgbClr val="595959"/>
                </a:solidFill>
                <a:effectLst/>
                <a:uFillTx/>
                <a:latin typeface="Calibri"/>
                <a:ea typeface="Calibri"/>
              </a:rPr>
              <a:t>Road Transportation Systems Engineering </a:t>
            </a:r>
            <a:r>
              <a:rPr lang="pl-PL" sz="1100" b="0" u="none" strike="noStrike">
                <a:solidFill>
                  <a:srgbClr val="595959"/>
                </a:solidFill>
                <a:effectLst/>
                <a:uFillTx/>
                <a:latin typeface="Calibri"/>
                <a:ea typeface="Calibri"/>
              </a:rPr>
              <a:t>Development</a:t>
            </a:r>
            <a:r>
              <a:rPr lang="en-GB" sz="1100" b="0" u="none" strike="noStrike">
                <a:solidFill>
                  <a:srgbClr val="595959"/>
                </a:solidFill>
                <a:effectLst/>
                <a:uFillTx/>
                <a:latin typeface="Calibri"/>
                <a:ea typeface="Calibri"/>
              </a:rPr>
              <a:t> in the Sub-Saharan Africa - Modern EU Master Programme &amp; Capacity Building</a:t>
            </a:r>
            <a:endParaRPr lang="en-US" sz="1100" b="0" u="none" strike="noStrike">
              <a:solidFill>
                <a:srgbClr val="000000"/>
              </a:solidFill>
              <a:effectLst/>
              <a:uFillTx/>
              <a:latin typeface="Arial"/>
            </a:endParaRPr>
          </a:p>
          <a:p>
            <a:pPr defTabSz="2438280">
              <a:lnSpc>
                <a:spcPct val="90000"/>
              </a:lnSpc>
              <a:tabLst>
                <a:tab pos="0" algn="l"/>
              </a:tabLst>
            </a:pPr>
            <a:r>
              <a:rPr lang="en-GB" sz="1100" b="0" u="none" strike="noStrike">
                <a:solidFill>
                  <a:srgbClr val="595959"/>
                </a:solidFill>
                <a:effectLst/>
                <a:uFillTx/>
                <a:latin typeface="Calibri"/>
                <a:ea typeface="Calibri"/>
              </a:rPr>
              <a:t>ERASMUS-EDU-2023-CBHE</a:t>
            </a:r>
            <a:endParaRPr lang="en-US" sz="1100" b="0" u="none" strike="noStrike">
              <a:solidFill>
                <a:srgbClr val="000000"/>
              </a:solidFill>
              <a:effectLst/>
              <a:uFillTx/>
              <a:latin typeface="Aria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reserve="1">
  <p:cSld name="Preliminary">
    <p:bg>
      <p:bgPr>
        <a:solidFill>
          <a:srgbClr val="FFFFFF"/>
        </a:solidFill>
        <a:effectLst/>
      </p:bgPr>
    </p:bg>
    <p:spTree>
      <p:nvGrpSpPr>
        <p:cNvPr id="1" name=""/>
        <p:cNvGrpSpPr/>
        <p:nvPr/>
      </p:nvGrpSpPr>
      <p:grpSpPr>
        <a:xfrm>
          <a:off x="0" y="0"/>
          <a:ext cx="0" cy="0"/>
          <a:chOff x="0" y="0"/>
          <a:chExt cx="0" cy="0"/>
        </a:xfrm>
      </p:grpSpPr>
      <p:sp>
        <p:nvSpPr>
          <p:cNvPr id="17" name="PlaceHolder 1"/>
          <p:cNvSpPr>
            <a:spLocks noGrp="1"/>
          </p:cNvSpPr>
          <p:nvPr>
            <p:ph type="title"/>
          </p:nvPr>
        </p:nvSpPr>
        <p:spPr>
          <a:xfrm>
            <a:off x="654480" y="588240"/>
            <a:ext cx="8806680" cy="102420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Click to edit Master title style</a:t>
            </a:r>
            <a:endParaRPr lang="en-US" sz="3200" b="0" u="none" strike="noStrike">
              <a:solidFill>
                <a:srgbClr val="000000"/>
              </a:solidFill>
              <a:effectLst/>
              <a:uFillTx/>
              <a:latin typeface="Montserrat Regular"/>
            </a:endParaRPr>
          </a:p>
        </p:txBody>
      </p:sp>
      <p:sp>
        <p:nvSpPr>
          <p:cNvPr id="18"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19" name="PlaceHolder 2"/>
          <p:cNvSpPr>
            <a:spLocks noGrp="1"/>
          </p:cNvSpPr>
          <p:nvPr>
            <p:ph type="body"/>
          </p:nvPr>
        </p:nvSpPr>
        <p:spPr>
          <a:xfrm>
            <a:off x="1782000" y="2117880"/>
            <a:ext cx="7392240" cy="3816000"/>
          </a:xfrm>
          <a:prstGeom prst="rect">
            <a:avLst/>
          </a:prstGeom>
          <a:noFill/>
          <a:ln w="12600">
            <a:noFill/>
          </a:ln>
        </p:spPr>
        <p:txBody>
          <a:bodyPr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2400" b="0" u="none" strike="noStrike">
                <a:solidFill>
                  <a:srgbClr val="000000"/>
                </a:solidFill>
                <a:effectLst/>
                <a:uFillTx/>
                <a:latin typeface="Montserrat Regular"/>
                <a:ea typeface="Helvetica Neue"/>
              </a:rPr>
              <a:t>Click to edit Master text styles</a:t>
            </a:r>
            <a:endParaRPr lang="en-US" sz="2400" b="0" u="none" strike="noStrike">
              <a:solidFill>
                <a:srgbClr val="000000"/>
              </a:solidFill>
              <a:effectLst/>
              <a:uFillTx/>
              <a:latin typeface="Montserrat Regular"/>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Photo_fix">
    <p:bg>
      <p:bgPr>
        <a:solidFill>
          <a:srgbClr val="FFFFFF"/>
        </a:solidFill>
        <a:effectLst/>
      </p:bgPr>
    </p:bg>
    <p:spTree>
      <p:nvGrpSpPr>
        <p:cNvPr id="1" name=""/>
        <p:cNvGrpSpPr/>
        <p:nvPr/>
      </p:nvGrpSpPr>
      <p:grpSpPr>
        <a:xfrm>
          <a:off x="0" y="0"/>
          <a:ext cx="0" cy="0"/>
          <a:chOff x="0" y="0"/>
          <a:chExt cx="0" cy="0"/>
        </a:xfrm>
      </p:grpSpPr>
      <p:sp>
        <p:nvSpPr>
          <p:cNvPr id="20" name="PlaceHolder 1"/>
          <p:cNvSpPr>
            <a:spLocks noGrp="1"/>
          </p:cNvSpPr>
          <p:nvPr>
            <p:ph type="body"/>
          </p:nvPr>
        </p:nvSpPr>
        <p:spPr>
          <a:xfrm>
            <a:off x="0" y="0"/>
            <a:ext cx="12191760" cy="6857640"/>
          </a:xfrm>
          <a:prstGeom prst="rect">
            <a:avLst/>
          </a:prstGeom>
          <a:noFill/>
          <a:ln w="0">
            <a:noFill/>
          </a:ln>
        </p:spPr>
        <p:txBody>
          <a:bodyPr lIns="91440" tIns="45720" rIns="91440" bIns="45720" anchor="t">
            <a:noAutofit/>
          </a:bodyPr>
          <a:lstStyle/>
          <a:p>
            <a:pPr marL="432000" indent="-324000">
              <a:lnSpc>
                <a:spcPct val="90000"/>
              </a:lnSpc>
              <a:spcBef>
                <a:spcPts val="1417"/>
              </a:spcBef>
              <a:buClr>
                <a:srgbClr val="000000"/>
              </a:buClr>
              <a:buSzPct val="45000"/>
              <a:buFont typeface="Wingdings" charset="2"/>
              <a:buChar char=""/>
            </a:pPr>
            <a:r>
              <a:rPr lang="en-US" sz="2400" b="0" u="none" strike="noStrike">
                <a:solidFill>
                  <a:srgbClr val="000000"/>
                </a:solidFill>
                <a:effectLst/>
                <a:uFillTx/>
                <a:latin typeface="Montserrat Regular"/>
              </a:rPr>
              <a:t>Click to edit the outline text format</a:t>
            </a:r>
          </a:p>
          <a:p>
            <a:pPr marL="864000" lvl="1" indent="-324000">
              <a:lnSpc>
                <a:spcPct val="90000"/>
              </a:lnSpc>
              <a:spcBef>
                <a:spcPts val="1134"/>
              </a:spcBef>
              <a:buClr>
                <a:srgbClr val="000000"/>
              </a:buClr>
              <a:buSzPct val="75000"/>
              <a:buFont typeface="Symbol" charset="2"/>
              <a:buChar char=""/>
            </a:pPr>
            <a:r>
              <a:rPr lang="en-US" sz="2400" b="0" u="none" strike="noStrike">
                <a:solidFill>
                  <a:srgbClr val="000000"/>
                </a:solidFill>
                <a:effectLst/>
                <a:uFillTx/>
                <a:latin typeface="Montserrat Regular"/>
              </a:rPr>
              <a:t>Second Outline Level</a:t>
            </a:r>
          </a:p>
          <a:p>
            <a:pPr marL="1296000" lvl="2" indent="-288000">
              <a:lnSpc>
                <a:spcPct val="90000"/>
              </a:lnSpc>
              <a:spcBef>
                <a:spcPts val="850"/>
              </a:spcBef>
              <a:buClr>
                <a:srgbClr val="000000"/>
              </a:buClr>
              <a:buSzPct val="45000"/>
              <a:buFont typeface="Wingdings" charset="2"/>
              <a:buChar char=""/>
            </a:pPr>
            <a:r>
              <a:rPr lang="en-US" sz="2400" b="0" u="none" strike="noStrike">
                <a:solidFill>
                  <a:srgbClr val="000000"/>
                </a:solidFill>
                <a:effectLst/>
                <a:uFillTx/>
                <a:latin typeface="Montserrat Regular"/>
              </a:rPr>
              <a:t>Third Outline Level</a:t>
            </a:r>
          </a:p>
          <a:p>
            <a:pPr marL="1728000" lvl="3" indent="-216000">
              <a:lnSpc>
                <a:spcPct val="90000"/>
              </a:lnSpc>
              <a:spcBef>
                <a:spcPts val="567"/>
              </a:spcBef>
              <a:buClr>
                <a:srgbClr val="000000"/>
              </a:buClr>
              <a:buSzPct val="75000"/>
              <a:buFont typeface="Symbol" charset="2"/>
              <a:buChar char=""/>
            </a:pPr>
            <a:r>
              <a:rPr lang="en-US" sz="2400" b="0" u="none" strike="noStrike">
                <a:solidFill>
                  <a:srgbClr val="000000"/>
                </a:solidFill>
                <a:effectLst/>
                <a:uFillTx/>
                <a:latin typeface="Montserrat Regular"/>
              </a:rPr>
              <a:t>Fourth Outline Level</a:t>
            </a:r>
          </a:p>
          <a:p>
            <a:pPr marL="2160000" lvl="4"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Fifth Outline Level</a:t>
            </a:r>
          </a:p>
          <a:p>
            <a:pPr marL="2592000" lvl="5"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Sixth Outline Level</a:t>
            </a:r>
          </a:p>
          <a:p>
            <a:pPr marL="3024000" lvl="6" indent="-216000">
              <a:lnSpc>
                <a:spcPct val="90000"/>
              </a:lnSpc>
              <a:spcBef>
                <a:spcPts val="283"/>
              </a:spcBef>
              <a:buClr>
                <a:srgbClr val="000000"/>
              </a:buClr>
              <a:buSzPct val="45000"/>
              <a:buFont typeface="Wingdings" charset="2"/>
              <a:buChar char=""/>
            </a:pPr>
            <a:r>
              <a:rPr lang="en-US" sz="2400" b="0" u="none" strike="noStrike">
                <a:solidFill>
                  <a:srgbClr val="000000"/>
                </a:solidFill>
                <a:effectLst/>
                <a:uFillTx/>
                <a:latin typeface="Montserrat Regular"/>
              </a:rPr>
              <a:t>Seventh Outline Level</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itle, Text_constant">
    <p:bg>
      <p:bgPr>
        <a:solidFill>
          <a:srgbClr val="FFFFFF"/>
        </a:solidFill>
        <a:effectLst/>
      </p:bgPr>
    </p:bg>
    <p:spTree>
      <p:nvGrpSpPr>
        <p:cNvPr id="1" name=""/>
        <p:cNvGrpSpPr/>
        <p:nvPr/>
      </p:nvGrpSpPr>
      <p:grpSpPr>
        <a:xfrm>
          <a:off x="0" y="0"/>
          <a:ext cx="0" cy="0"/>
          <a:chOff x="0" y="0"/>
          <a:chExt cx="0" cy="0"/>
        </a:xfrm>
      </p:grpSpPr>
      <p:sp>
        <p:nvSpPr>
          <p:cNvPr id="21"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pic>
        <p:nvPicPr>
          <p:cNvPr id="22" name="AdobeStock_327403039 (1).jpeg" descr="AdobeStock_327403039 (1).jpeg"/>
          <p:cNvPicPr/>
          <p:nvPr/>
        </p:nvPicPr>
        <p:blipFill>
          <a:blip r:embed="rId2"/>
          <a:srcRect l="20948" r="31881"/>
          <a:stretch/>
        </p:blipFill>
        <p:spPr>
          <a:xfrm flipH="1">
            <a:off x="7596720" y="0"/>
            <a:ext cx="4728960" cy="6857640"/>
          </a:xfrm>
          <a:prstGeom prst="rect">
            <a:avLst/>
          </a:prstGeom>
          <a:noFill/>
          <a:ln w="12700">
            <a:noFill/>
          </a:ln>
        </p:spPr>
      </p:pic>
      <p:sp>
        <p:nvSpPr>
          <p:cNvPr id="23" name="PlaceHolder 2"/>
          <p:cNvSpPr>
            <a:spLocks noGrp="1"/>
          </p:cNvSpPr>
          <p:nvPr>
            <p:ph type="body"/>
          </p:nvPr>
        </p:nvSpPr>
        <p:spPr>
          <a:xfrm>
            <a:off x="970200" y="1386720"/>
            <a:ext cx="5933520" cy="455652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Text">
    <p:bg>
      <p:bgPr>
        <a:solidFill>
          <a:srgbClr val="FFFFFF"/>
        </a:solidFill>
        <a:effectLst/>
      </p:bgPr>
    </p:bg>
    <p:spTree>
      <p:nvGrpSpPr>
        <p:cNvPr id="1" name=""/>
        <p:cNvGrpSpPr/>
        <p:nvPr/>
      </p:nvGrpSpPr>
      <p:grpSpPr>
        <a:xfrm>
          <a:off x="0" y="0"/>
          <a:ext cx="0" cy="0"/>
          <a:chOff x="0" y="0"/>
          <a:chExt cx="0" cy="0"/>
        </a:xfrm>
      </p:grpSpPr>
      <p:sp>
        <p:nvSpPr>
          <p:cNvPr id="24" name="Rectangle"/>
          <p:cNvSpPr/>
          <p:nvPr/>
        </p:nvSpPr>
        <p:spPr>
          <a:xfrm>
            <a:off x="9928080" y="0"/>
            <a:ext cx="227340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5" name="Slide Number"/>
          <p:cNvSpPr/>
          <p:nvPr/>
        </p:nvSpPr>
        <p:spPr>
          <a:xfrm>
            <a:off x="5938200" y="6560640"/>
            <a:ext cx="315360" cy="297000"/>
          </a:xfrm>
          <a:prstGeom prst="rect">
            <a:avLst/>
          </a:prstGeom>
          <a:noFill/>
          <a:ln w="12700">
            <a:noFill/>
          </a:ln>
        </p:spPr>
        <p:style>
          <a:lnRef idx="0">
            <a:scrgbClr r="0" g="0" b="0"/>
          </a:lnRef>
          <a:fillRef idx="0">
            <a:scrgbClr r="0" g="0" b="0"/>
          </a:fillRef>
          <a:effectRef idx="0">
            <a:scrgbClr r="0" g="0" b="0"/>
          </a:effectRef>
          <a:fontRef idx="minor"/>
        </p:style>
        <p:txBody>
          <a:bodyPr wrap="none" lIns="25560" tIns="25560" rIns="25560" bIns="25560" anchor="b">
            <a:spAutoFit/>
          </a:bodyPr>
          <a:lstStyle/>
          <a:p>
            <a:pPr algn="ctr" defTabSz="584280">
              <a:lnSpc>
                <a:spcPct val="100000"/>
              </a:lnSpc>
              <a:tabLst>
                <a:tab pos="0" algn="l"/>
              </a:tabLst>
            </a:pPr>
            <a:fld id="{F476F970-9266-4D97-A30F-171EC7E916AE}" type="slidenum">
              <a:rPr lang="pl-PL" sz="1600" b="0" u="none" strike="noStrike">
                <a:solidFill>
                  <a:srgbClr val="F26211"/>
                </a:solidFill>
                <a:effectLst/>
                <a:uFillTx/>
                <a:latin typeface="Montserrat Regular"/>
                <a:ea typeface="Montserrat Regular"/>
              </a:rPr>
              <a:t>‹#›</a:t>
            </a:fld>
            <a:endParaRPr lang="en-US" sz="1600" b="0" u="none" strike="noStrike">
              <a:solidFill>
                <a:srgbClr val="000000"/>
              </a:solidFill>
              <a:effectLst/>
              <a:uFillTx/>
              <a:latin typeface="Arial"/>
            </a:endParaRPr>
          </a:p>
        </p:txBody>
      </p:sp>
      <p:sp>
        <p:nvSpPr>
          <p:cNvPr id="26"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27"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Text">
    <p:bg>
      <p:bgPr>
        <a:solidFill>
          <a:srgbClr val="FFFFFF"/>
        </a:solidFill>
        <a:effectLst/>
      </p:bgPr>
    </p:bg>
    <p:spTree>
      <p:nvGrpSpPr>
        <p:cNvPr id="1" name=""/>
        <p:cNvGrpSpPr/>
        <p:nvPr/>
      </p:nvGrpSpPr>
      <p:grpSpPr>
        <a:xfrm>
          <a:off x="0" y="0"/>
          <a:ext cx="0" cy="0"/>
          <a:chOff x="0" y="0"/>
          <a:chExt cx="0" cy="0"/>
        </a:xfrm>
      </p:grpSpPr>
      <p:sp>
        <p:nvSpPr>
          <p:cNvPr id="28" name="Rectangle"/>
          <p:cNvSpPr/>
          <p:nvPr/>
        </p:nvSpPr>
        <p:spPr>
          <a:xfrm>
            <a:off x="7590600" y="0"/>
            <a:ext cx="4610520" cy="6857640"/>
          </a:xfrm>
          <a:prstGeom prst="rect">
            <a:avLst/>
          </a:prstGeom>
          <a:gradFill rotWithShape="0">
            <a:gsLst>
              <a:gs pos="0">
                <a:srgbClr val="E9D02B"/>
              </a:gs>
              <a:gs pos="100000">
                <a:srgbClr val="F26211"/>
              </a:gs>
            </a:gsLst>
            <a:lin ang="6330000"/>
          </a:gradFill>
          <a:ln w="12700">
            <a:noFill/>
          </a:ln>
        </p:spPr>
        <p:style>
          <a:lnRef idx="0">
            <a:scrgbClr r="0" g="0" b="0"/>
          </a:lnRef>
          <a:fillRef idx="0">
            <a:scrgbClr r="0" g="0" b="0"/>
          </a:fillRef>
          <a:effectRef idx="0">
            <a:scrgbClr r="0" g="0" b="0"/>
          </a:effectRef>
          <a:fontRef idx="minor"/>
        </p:style>
        <p:txBody>
          <a:bodyPr lIns="25560" tIns="25560" rIns="25560" bIns="25560" anchor="ctr">
            <a:noAutofit/>
          </a:bodyPr>
          <a:lstStyle/>
          <a:p>
            <a:pPr algn="ctr" defTabSz="412920">
              <a:lnSpc>
                <a:spcPct val="100000"/>
              </a:lnSpc>
              <a:tabLst>
                <a:tab pos="0" algn="l"/>
              </a:tabLst>
            </a:pPr>
            <a:endParaRPr lang="en-US" sz="1600" b="0" u="none" strike="noStrike">
              <a:solidFill>
                <a:srgbClr val="FFA844"/>
              </a:solidFill>
              <a:effectLst/>
              <a:uFillTx/>
              <a:latin typeface="Helvetica Neue Medium"/>
              <a:ea typeface="Helvetica Neue Medium"/>
            </a:endParaRPr>
          </a:p>
        </p:txBody>
      </p:sp>
      <p:sp>
        <p:nvSpPr>
          <p:cNvPr id="29" name="Prostokąt 3"/>
          <p:cNvSpPr/>
          <p:nvPr/>
        </p:nvSpPr>
        <p:spPr>
          <a:xfrm>
            <a:off x="2445840" y="3274560"/>
            <a:ext cx="7260840" cy="297000"/>
          </a:xfrm>
          <a:prstGeom prst="rect">
            <a:avLst/>
          </a:prstGeom>
          <a:solidFill>
            <a:schemeClr val="bg1"/>
          </a:solidFill>
          <a:ln w="12700">
            <a:noFill/>
          </a:ln>
          <a:effectLst>
            <a:outerShdw blurRad="419040" dist="444469" dir="8520418">
              <a:srgbClr val="FFC000">
                <a:alpha val="15000"/>
              </a:srgbClr>
            </a:outerShdw>
          </a:effectLst>
        </p:spPr>
        <p:style>
          <a:lnRef idx="0">
            <a:scrgbClr r="0" g="0" b="0"/>
          </a:lnRef>
          <a:fillRef idx="0">
            <a:scrgbClr r="0" g="0" b="0"/>
          </a:fillRef>
          <a:effectRef idx="0">
            <a:scrgbClr r="0" g="0" b="0"/>
          </a:effectRef>
          <a:fontRef idx="minor"/>
        </p:style>
        <p:txBody>
          <a:bodyPr horzOverflow="overflow" lIns="25560" tIns="25560" rIns="25560" bIns="25560" numCol="1" spcCol="38160" anchor="ctr">
            <a:spAutoFit/>
          </a:bodyPr>
          <a:lstStyle/>
          <a:p>
            <a:pPr algn="ctr" defTabSz="412920">
              <a:lnSpc>
                <a:spcPct val="100000"/>
              </a:lnSpc>
              <a:tabLst>
                <a:tab pos="0" algn="l"/>
              </a:tabLst>
            </a:pPr>
            <a:endParaRPr lang="pl-PL" sz="1600" b="0" u="none" strike="noStrike">
              <a:solidFill>
                <a:srgbClr val="FFFFFF"/>
              </a:solidFill>
              <a:effectLst/>
              <a:uFillTx/>
              <a:latin typeface="Helvetica Neue Medium"/>
              <a:ea typeface="Helvetica Neue Medium"/>
            </a:endParaRPr>
          </a:p>
        </p:txBody>
      </p:sp>
      <p:sp>
        <p:nvSpPr>
          <p:cNvPr id="30" name="PlaceHolder 1"/>
          <p:cNvSpPr>
            <a:spLocks noGrp="1"/>
          </p:cNvSpPr>
          <p:nvPr>
            <p:ph type="body"/>
          </p:nvPr>
        </p:nvSpPr>
        <p:spPr>
          <a:xfrm>
            <a:off x="2639520" y="2618640"/>
            <a:ext cx="6902280" cy="2601720"/>
          </a:xfrm>
          <a:prstGeom prst="rect">
            <a:avLst/>
          </a:prstGeom>
          <a:noFill/>
          <a:ln w="12600">
            <a:noFill/>
          </a:ln>
        </p:spPr>
        <p:txBody>
          <a:bodyPr lIns="45720" tIns="50760" rIns="45720" bIns="50760" anchor="t">
            <a:normAutofit/>
          </a:bodyPr>
          <a:lstStyle/>
          <a:p>
            <a:pPr marL="304920" indent="-304920" defTabSz="404640">
              <a:lnSpc>
                <a:spcPct val="150000"/>
              </a:lnSpc>
              <a:buNone/>
              <a:tabLst>
                <a:tab pos="0" algn="l"/>
              </a:tabLst>
            </a:pPr>
            <a:r>
              <a:rPr lang="pl-PL" sz="2400" b="0" u="none" strike="noStrike">
                <a:solidFill>
                  <a:srgbClr val="432411"/>
                </a:solidFill>
                <a:effectLst/>
                <a:uFillTx/>
                <a:latin typeface="Montserrat Regular"/>
                <a:ea typeface="Montserrat Regular"/>
              </a:rPr>
              <a:t>Text</a:t>
            </a:r>
            <a:endParaRPr lang="en-US" sz="2400" b="0" u="none" strike="noStrike">
              <a:solidFill>
                <a:srgbClr val="000000"/>
              </a:solidFill>
              <a:effectLst/>
              <a:uFillTx/>
              <a:latin typeface="Montserrat Regular"/>
            </a:endParaRPr>
          </a:p>
        </p:txBody>
      </p:sp>
      <p:sp>
        <p:nvSpPr>
          <p:cNvPr id="31" name="PlaceHolder 2"/>
          <p:cNvSpPr>
            <a:spLocks noGrp="1"/>
          </p:cNvSpPr>
          <p:nvPr>
            <p:ph type="title"/>
          </p:nvPr>
        </p:nvSpPr>
        <p:spPr>
          <a:xfrm>
            <a:off x="2639520" y="154980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4000" b="1" u="none" strike="noStrike">
                <a:solidFill>
                  <a:srgbClr val="F26211"/>
                </a:solidFill>
                <a:effectLst/>
                <a:uFillTx/>
                <a:latin typeface="Montserrat Regular"/>
                <a:ea typeface="Jura Light Bold"/>
              </a:rPr>
              <a:t>Slide Title</a:t>
            </a:r>
            <a:endParaRPr lang="en-US" sz="4000" b="0" u="none" strike="noStrike">
              <a:solidFill>
                <a:srgbClr val="000000"/>
              </a:solidFill>
              <a:effectLst/>
              <a:uFillTx/>
              <a:latin typeface="Montserrat Regular"/>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Title&amp;bullets2">
    <p:bg>
      <p:bgPr>
        <a:solidFill>
          <a:srgbClr val="FFFFFF"/>
        </a:solidFill>
        <a:effectLst/>
      </p:bgPr>
    </p:bg>
    <p:spTree>
      <p:nvGrpSpPr>
        <p:cNvPr id="1" name=""/>
        <p:cNvGrpSpPr/>
        <p:nvPr/>
      </p:nvGrpSpPr>
      <p:grpSpPr>
        <a:xfrm>
          <a:off x="0" y="0"/>
          <a:ext cx="0" cy="0"/>
          <a:chOff x="0" y="0"/>
          <a:chExt cx="0" cy="0"/>
        </a:xfrm>
      </p:grpSpPr>
      <p:pic>
        <p:nvPicPr>
          <p:cNvPr id="32" name="Picture 9"/>
          <p:cNvPicPr/>
          <p:nvPr/>
        </p:nvPicPr>
        <p:blipFill>
          <a:blip r:embed="rId2"/>
          <a:srcRect l="20515" t="24855" r="52771" b="56359"/>
          <a:stretch/>
        </p:blipFill>
        <p:spPr>
          <a:xfrm>
            <a:off x="9748800" y="5103000"/>
            <a:ext cx="2442960" cy="1754640"/>
          </a:xfrm>
          <a:prstGeom prst="rect">
            <a:avLst/>
          </a:prstGeom>
          <a:noFill/>
          <a:ln w="0">
            <a:noFill/>
          </a:ln>
        </p:spPr>
      </p:pic>
      <p:sp>
        <p:nvSpPr>
          <p:cNvPr id="33" name="Slide Title"/>
          <p:cNvSpPr/>
          <p:nvPr/>
        </p:nvSpPr>
        <p:spPr>
          <a:xfrm>
            <a:off x="603360" y="539640"/>
            <a:ext cx="4889160" cy="717120"/>
          </a:xfrm>
          <a:prstGeom prst="rect">
            <a:avLst/>
          </a:prstGeom>
          <a:noFill/>
          <a:ln w="12700">
            <a:noFill/>
          </a:ln>
        </p:spPr>
        <p:style>
          <a:lnRef idx="0">
            <a:scrgbClr r="0" g="0" b="0"/>
          </a:lnRef>
          <a:fillRef idx="0">
            <a:scrgbClr r="0" g="0" b="0"/>
          </a:fillRef>
          <a:effectRef idx="0">
            <a:scrgbClr r="0" g="0" b="0"/>
          </a:effectRef>
          <a:fontRef idx="minor"/>
        </p:style>
        <p:txBody>
          <a:bodyPr lIns="23040" tIns="23040" rIns="23040" bIns="23040" anchor="t">
            <a:noAutofit/>
          </a:bodyPr>
          <a:lstStyle/>
          <a:p>
            <a:pPr defTabSz="247680">
              <a:lnSpc>
                <a:spcPct val="100000"/>
              </a:lnSpc>
              <a:tabLst>
                <a:tab pos="0" algn="l"/>
              </a:tabLst>
            </a:pPr>
            <a:r>
              <a:rPr lang="pl-PL"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Arial"/>
            </a:endParaRPr>
          </a:p>
        </p:txBody>
      </p:sp>
      <p:pic>
        <p:nvPicPr>
          <p:cNvPr id="34" name="afryka.svg" descr="afryka.svg"/>
          <p:cNvPicPr/>
          <p:nvPr/>
        </p:nvPicPr>
        <p:blipFill>
          <a:blip r:embed="rId3"/>
          <a:srcRect l="34007" t="-5164" r="-14970" b="73683"/>
          <a:stretch/>
        </p:blipFill>
        <p:spPr>
          <a:xfrm>
            <a:off x="0" y="4681080"/>
            <a:ext cx="5223240" cy="2176560"/>
          </a:xfrm>
          <a:prstGeom prst="rect">
            <a:avLst/>
          </a:prstGeom>
          <a:noFill/>
          <a:ln w="12700">
            <a:noFill/>
          </a:ln>
        </p:spPr>
      </p:pic>
      <p:sp>
        <p:nvSpPr>
          <p:cNvPr id="35" name="PlaceHolder 1"/>
          <p:cNvSpPr>
            <a:spLocks noGrp="1"/>
          </p:cNvSpPr>
          <p:nvPr>
            <p:ph type="body"/>
          </p:nvPr>
        </p:nvSpPr>
        <p:spPr>
          <a:xfrm>
            <a:off x="970200" y="1386720"/>
            <a:ext cx="10407600" cy="405504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Title &amp; Bullets">
    <p:bg>
      <p:bgPr>
        <a:solidFill>
          <a:srgbClr val="FFFFFF"/>
        </a:solidFill>
        <a:effectLst/>
      </p:bgPr>
    </p:bg>
    <p:spTree>
      <p:nvGrpSpPr>
        <p:cNvPr id="1" name=""/>
        <p:cNvGrpSpPr/>
        <p:nvPr/>
      </p:nvGrpSpPr>
      <p:grpSpPr>
        <a:xfrm>
          <a:off x="0" y="0"/>
          <a:ext cx="0" cy="0"/>
          <a:chOff x="0" y="0"/>
          <a:chExt cx="0" cy="0"/>
        </a:xfrm>
      </p:grpSpPr>
      <p:pic>
        <p:nvPicPr>
          <p:cNvPr id="36" name="afryka.svg" descr="afryka.svg"/>
          <p:cNvPicPr/>
          <p:nvPr/>
        </p:nvPicPr>
        <p:blipFill>
          <a:blip r:embed="rId2"/>
          <a:srcRect t="26857" r="43951"/>
          <a:stretch/>
        </p:blipFill>
        <p:spPr>
          <a:xfrm>
            <a:off x="8575920" y="0"/>
            <a:ext cx="3615480" cy="5059080"/>
          </a:xfrm>
          <a:prstGeom prst="rect">
            <a:avLst/>
          </a:prstGeom>
          <a:noFill/>
          <a:ln w="12700">
            <a:noFill/>
          </a:ln>
        </p:spPr>
      </p:pic>
      <p:sp>
        <p:nvSpPr>
          <p:cNvPr id="37" name="PlaceHolder 1"/>
          <p:cNvSpPr>
            <a:spLocks noGrp="1"/>
          </p:cNvSpPr>
          <p:nvPr>
            <p:ph type="title"/>
          </p:nvPr>
        </p:nvSpPr>
        <p:spPr>
          <a:xfrm>
            <a:off x="603360" y="539640"/>
            <a:ext cx="4889160" cy="717120"/>
          </a:xfrm>
          <a:prstGeom prst="rect">
            <a:avLst/>
          </a:prstGeom>
          <a:noFill/>
          <a:ln w="12600">
            <a:noFill/>
          </a:ln>
        </p:spPr>
        <p:txBody>
          <a:bodyPr lIns="45720" tIns="45720" rIns="45720" bIns="45720" anchor="t">
            <a:noAutofit/>
          </a:bodyPr>
          <a:lstStyle/>
          <a:p>
            <a:pPr indent="0" defTabSz="247680">
              <a:lnSpc>
                <a:spcPct val="100000"/>
              </a:lnSpc>
              <a:buNone/>
              <a:tabLst>
                <a:tab pos="0" algn="l"/>
              </a:tabLst>
            </a:pPr>
            <a:r>
              <a:rPr lang="en-US" sz="3200" b="1" u="none" strike="noStrike">
                <a:solidFill>
                  <a:srgbClr val="F26211"/>
                </a:solidFill>
                <a:effectLst/>
                <a:uFillTx/>
                <a:latin typeface="Montserrat Regular"/>
                <a:ea typeface="Jura Light Bold"/>
              </a:rPr>
              <a:t>Slide Title</a:t>
            </a:r>
            <a:endParaRPr lang="en-US" sz="3200" b="0" u="none" strike="noStrike">
              <a:solidFill>
                <a:srgbClr val="000000"/>
              </a:solidFill>
              <a:effectLst/>
              <a:uFillTx/>
              <a:latin typeface="Montserrat Regular"/>
            </a:endParaRPr>
          </a:p>
        </p:txBody>
      </p:sp>
      <p:sp>
        <p:nvSpPr>
          <p:cNvPr id="38" name="PlaceHolder 2"/>
          <p:cNvSpPr>
            <a:spLocks noGrp="1"/>
          </p:cNvSpPr>
          <p:nvPr>
            <p:ph type="body"/>
          </p:nvPr>
        </p:nvSpPr>
        <p:spPr>
          <a:xfrm>
            <a:off x="970200" y="1386720"/>
            <a:ext cx="8807760" cy="5059080"/>
          </a:xfrm>
          <a:prstGeom prst="rect">
            <a:avLst/>
          </a:prstGeom>
          <a:noFill/>
          <a:ln w="12600">
            <a:noFill/>
          </a:ln>
        </p:spPr>
        <p:txBody>
          <a:bodyPr lIns="45720" tIns="50760" rIns="45720" bIns="50760" anchor="t">
            <a:normAutofit/>
          </a:bodyPr>
          <a:lstStyle/>
          <a:p>
            <a:pPr marL="304920" indent="-304920" defTabSz="404640">
              <a:lnSpc>
                <a:spcPct val="150000"/>
              </a:lnSpc>
              <a:buClr>
                <a:srgbClr val="F78722"/>
              </a:buClr>
              <a:buFont typeface="Arial"/>
              <a:buChar char="—"/>
            </a:pPr>
            <a:r>
              <a:rPr lang="pl-PL" sz="2800" b="0" u="none" strike="noStrike">
                <a:solidFill>
                  <a:srgbClr val="432411"/>
                </a:solidFill>
                <a:effectLst/>
                <a:uFillTx/>
                <a:latin typeface="Montserrat Regular"/>
                <a:ea typeface="Montserrat Regular"/>
              </a:rPr>
              <a:t>Text</a:t>
            </a:r>
            <a:endParaRPr lang="en-US" sz="2800" b="0" u="none" strike="noStrike">
              <a:solidFill>
                <a:srgbClr val="000000"/>
              </a:solidFill>
              <a:effectLst/>
              <a:uFillTx/>
              <a:latin typeface="Montserrat Regular"/>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5.xml"/><Relationship Id="rId7" Type="http://schemas.openxmlformats.org/officeDocument/2006/relationships/slideLayout" Target="../slideLayouts/slideLayout9.xml"/><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slideLayout" Target="../slideLayouts/slideLayout8.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6.xml"/><Relationship Id="rId5" Type="http://schemas.openxmlformats.org/officeDocument/2006/relationships/image" Target="../media/image31.png"/><Relationship Id="rId4" Type="http://schemas.openxmlformats.org/officeDocument/2006/relationships/image" Target="../media/image30.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24.png"/><Relationship Id="rId1" Type="http://schemas.openxmlformats.org/officeDocument/2006/relationships/slideLayout" Target="../slideLayouts/slideLayout6.xml"/><Relationship Id="rId5" Type="http://schemas.openxmlformats.org/officeDocument/2006/relationships/image" Target="../media/image34.png"/><Relationship Id="rId4" Type="http://schemas.openxmlformats.org/officeDocument/2006/relationships/image" Target="../media/image33.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6.xml"/><Relationship Id="rId4" Type="http://schemas.openxmlformats.org/officeDocument/2006/relationships/image" Target="../media/image37.png"/></Relationships>
</file>

<file path=ppt/slides/_rels/slide29.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6.xml"/><Relationship Id="rId4" Type="http://schemas.openxmlformats.org/officeDocument/2006/relationships/image" Target="../media/image40.jpe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5.png"/><Relationship Id="rId1" Type="http://schemas.openxmlformats.org/officeDocument/2006/relationships/slideLayout" Target="../slideLayouts/slideLayout6.xml"/><Relationship Id="rId4" Type="http://schemas.openxmlformats.org/officeDocument/2006/relationships/image" Target="../media/image47.png"/></Relationships>
</file>

<file path=ppt/slides/_rels/slide38.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6.xml"/><Relationship Id="rId4" Type="http://schemas.openxmlformats.org/officeDocument/2006/relationships/image" Target="../media/image50.png"/></Relationships>
</file>

<file path=ppt/slides/_rels/slide39.xml.rels><?xml version="1.0" encoding="UTF-8" standalone="yes"?>
<Relationships xmlns="http://schemas.openxmlformats.org/package/2006/relationships"><Relationship Id="rId2" Type="http://schemas.openxmlformats.org/officeDocument/2006/relationships/image" Target="../media/image51.png"/><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6.xml"/></Relationships>
</file>

<file path=ppt/slides/_rels/slide40.xml.rels><?xml version="1.0" encoding="UTF-8" standalone="yes"?>
<Relationships xmlns="http://schemas.openxmlformats.org/package/2006/relationships"><Relationship Id="rId2" Type="http://schemas.openxmlformats.org/officeDocument/2006/relationships/hyperlink" Target="https://www.youtube.com/watch?v=QiaXErgNzc8" TargetMode="External"/><Relationship Id="rId1" Type="http://schemas.openxmlformats.org/officeDocument/2006/relationships/slideLayout" Target="../slideLayouts/slideLayout6.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 name="PlaceHolder 1"/>
          <p:cNvSpPr>
            <a:spLocks noGrp="1"/>
          </p:cNvSpPr>
          <p:nvPr>
            <p:ph type="title"/>
          </p:nvPr>
        </p:nvSpPr>
        <p:spPr>
          <a:xfrm>
            <a:off x="1149840" y="1937880"/>
            <a:ext cx="8909640" cy="1370160"/>
          </a:xfrm>
          <a:prstGeom prst="rect">
            <a:avLst/>
          </a:prstGeom>
          <a:noFill/>
          <a:ln w="12600">
            <a:noFill/>
          </a:ln>
        </p:spPr>
        <p:txBody>
          <a:bodyPr wrap="square" lIns="50760" tIns="50760" rIns="50760" bIns="50760" anchor="ctr">
            <a:normAutofit/>
          </a:bodyPr>
          <a:lstStyle/>
          <a:p>
            <a:pPr indent="0" algn="ctr" defTabSz="1219320">
              <a:lnSpc>
                <a:spcPct val="80000"/>
              </a:lnSpc>
              <a:buNone/>
              <a:tabLst>
                <a:tab pos="0" algn="l"/>
              </a:tabLst>
            </a:pPr>
            <a:r>
              <a:rPr lang="en-US" sz="3600" b="1" u="none" strike="noStrike" spc="-232">
                <a:solidFill>
                  <a:srgbClr val="F78722"/>
                </a:solidFill>
                <a:effectLst/>
                <a:uFillTx/>
                <a:latin typeface="Montserrat Regular"/>
                <a:ea typeface="Helvetica Neue"/>
              </a:rPr>
              <a:t>Ingénierie du trafic</a:t>
            </a:r>
            <a:endParaRPr lang="en-US" sz="3600" b="0" u="none" strike="noStrike">
              <a:solidFill>
                <a:srgbClr val="000000"/>
              </a:solidFill>
              <a:effectLst/>
              <a:uFillTx/>
              <a:latin typeface="Montserrat Regular"/>
            </a:endParaRPr>
          </a:p>
        </p:txBody>
      </p:sp>
      <p:sp>
        <p:nvSpPr>
          <p:cNvPr id="56" name="PlaceHolder 2"/>
          <p:cNvSpPr>
            <a:spLocks noGrp="1"/>
          </p:cNvSpPr>
          <p:nvPr>
            <p:ph/>
          </p:nvPr>
        </p:nvSpPr>
        <p:spPr>
          <a:xfrm>
            <a:off x="738720" y="3936240"/>
            <a:ext cx="9675000" cy="867240"/>
          </a:xfrm>
          <a:prstGeom prst="rect">
            <a:avLst/>
          </a:prstGeom>
          <a:noFill/>
          <a:ln w="12600">
            <a:noFill/>
          </a:ln>
        </p:spPr>
        <p:txBody>
          <a:bodyPr wrap="square" lIns="50760" tIns="50760" rIns="50760" bIns="50760" anchor="t">
            <a:normAutofit/>
          </a:bodyPr>
          <a:lstStyle/>
          <a:p>
            <a:pPr indent="0" algn="ctr" defTabSz="825480">
              <a:lnSpc>
                <a:spcPct val="100000"/>
              </a:lnSpc>
              <a:buNone/>
              <a:tabLst>
                <a:tab pos="0" algn="l"/>
              </a:tabLst>
            </a:pPr>
            <a:r>
              <a:rPr lang="en-US" sz="2000" b="1" u="none" strike="noStrike">
                <a:solidFill>
                  <a:srgbClr val="F78722"/>
                </a:solidFill>
                <a:effectLst/>
                <a:uFillTx/>
                <a:latin typeface="Calibri"/>
                <a:ea typeface="Calibri"/>
              </a:rPr>
              <a:t>Cours 5.4 : Analyse de la capacité et du niveau de service (LOS) – 3 Route à deux voies</a:t>
            </a:r>
            <a:endParaRPr lang="en-US" sz="2000" b="0" u="none" strike="noStrike">
              <a:solidFill>
                <a:srgbClr val="000000"/>
              </a:solidFill>
              <a:effectLst/>
              <a:uFillTx/>
              <a:latin typeface="Montserrat Regul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 name="PlaceHolder 1"/>
          <p:cNvSpPr>
            <a:spLocks noGrp="1"/>
          </p:cNvSpPr>
          <p:nvPr>
            <p:ph type="title"/>
          </p:nvPr>
        </p:nvSpPr>
        <p:spPr>
          <a:xfrm>
            <a:off x="603360" y="539640"/>
            <a:ext cx="710568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Distance de visibilité de dépassement (PSD) :</a:t>
            </a:r>
            <a:br>
              <a:rPr sz="3200"/>
            </a:br>
            <a:endParaRPr lang="en-US" sz="3200" b="0" u="none" strike="noStrike">
              <a:solidFill>
                <a:srgbClr val="000000"/>
              </a:solidFill>
              <a:effectLst/>
              <a:uFillTx/>
              <a:latin typeface="Montserrat Regular"/>
            </a:endParaRPr>
          </a:p>
        </p:txBody>
      </p:sp>
      <p:sp>
        <p:nvSpPr>
          <p:cNvPr id="79" name="PlaceHolder 2"/>
          <p:cNvSpPr>
            <a:spLocks noGrp="1"/>
          </p:cNvSpPr>
          <p:nvPr>
            <p:ph/>
          </p:nvPr>
        </p:nvSpPr>
        <p:spPr>
          <a:xfrm>
            <a:off x="428040" y="1419480"/>
            <a:ext cx="698241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519" b="0" u="none" strike="noStrike" dirty="0">
                <a:solidFill>
                  <a:srgbClr val="432411"/>
                </a:solidFill>
                <a:effectLst/>
                <a:uFillTx/>
                <a:latin typeface="Montserrat Regular"/>
                <a:ea typeface="Montserrat Regular"/>
              </a:rPr>
              <a:t>La PSD </a:t>
            </a:r>
            <a:r>
              <a:rPr lang="en-US" sz="2519" b="0" u="none" strike="noStrike" dirty="0" err="1">
                <a:solidFill>
                  <a:srgbClr val="432411"/>
                </a:solidFill>
                <a:effectLst/>
                <a:uFillTx/>
                <a:latin typeface="Montserrat Regular"/>
                <a:ea typeface="Montserrat Regular"/>
              </a:rPr>
              <a:t>comprend</a:t>
            </a:r>
            <a:r>
              <a:rPr lang="en-US" sz="2519" b="0" u="none" strike="noStrike" dirty="0">
                <a:solidFill>
                  <a:srgbClr val="432411"/>
                </a:solidFill>
                <a:effectLst/>
                <a:uFillTx/>
                <a:latin typeface="Montserrat Regular"/>
                <a:ea typeface="Montserrat Regular"/>
              </a:rPr>
              <a:t> quatre distances :</a:t>
            </a:r>
            <a:endParaRPr lang="en-US" sz="28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799" b="1" u="none" strike="noStrike" dirty="0">
                <a:solidFill>
                  <a:srgbClr val="000000"/>
                </a:solidFill>
                <a:effectLst/>
                <a:uFillTx/>
                <a:latin typeface="Montserrat Regular"/>
                <a:ea typeface="Helvetica Neue"/>
              </a:rPr>
              <a:t>d1 : perception et </a:t>
            </a:r>
            <a:r>
              <a:rPr lang="en-US" sz="1799" b="1" u="none" strike="noStrike" dirty="0" err="1">
                <a:solidFill>
                  <a:srgbClr val="000000"/>
                </a:solidFill>
                <a:effectLst/>
                <a:uFillTx/>
                <a:latin typeface="Montserrat Regular"/>
                <a:ea typeface="Helvetica Neue"/>
              </a:rPr>
              <a:t>accélération</a:t>
            </a:r>
            <a:r>
              <a:rPr lang="en-US" sz="1799" b="1" u="none" strike="noStrike" dirty="0">
                <a:solidFill>
                  <a:srgbClr val="000000"/>
                </a:solidFill>
                <a:effectLst/>
                <a:uFillTx/>
                <a:latin typeface="Montserrat Regular"/>
                <a:ea typeface="Helvetica Neue"/>
              </a:rPr>
              <a:t> avant </a:t>
            </a:r>
            <a:r>
              <a:rPr lang="en-US" sz="1799" b="1" u="none" strike="noStrike" dirty="0" err="1">
                <a:solidFill>
                  <a:srgbClr val="000000"/>
                </a:solidFill>
                <a:effectLst/>
                <a:uFillTx/>
                <a:latin typeface="Montserrat Regular"/>
                <a:ea typeface="Helvetica Neue"/>
              </a:rPr>
              <a:t>empiètement</a:t>
            </a:r>
            <a:r>
              <a:rPr lang="en-US" sz="1799" b="1" u="none" strike="noStrike" dirty="0">
                <a:solidFill>
                  <a:srgbClr val="000000"/>
                </a:solidFill>
                <a:effectLst/>
                <a:uFillTx/>
                <a:latin typeface="Montserrat Regular"/>
                <a:ea typeface="Helvetica Neue"/>
              </a:rPr>
              <a:t> sur la </a:t>
            </a:r>
            <a:r>
              <a:rPr lang="en-US" sz="1799" b="1" u="none" strike="noStrike" dirty="0" err="1">
                <a:solidFill>
                  <a:srgbClr val="000000"/>
                </a:solidFill>
                <a:effectLst/>
                <a:uFillTx/>
                <a:latin typeface="Montserrat Regular"/>
                <a:ea typeface="Helvetica Neue"/>
              </a:rPr>
              <a:t>voie</a:t>
            </a:r>
            <a:r>
              <a:rPr lang="en-US" sz="1799" b="1" u="none" strike="noStrike" dirty="0">
                <a:solidFill>
                  <a:srgbClr val="000000"/>
                </a:solidFill>
                <a:effectLst/>
                <a:uFillTx/>
                <a:latin typeface="Montserrat Regular"/>
                <a:ea typeface="Helvetica Neue"/>
              </a:rPr>
              <a:t> </a:t>
            </a:r>
            <a:r>
              <a:rPr lang="en-US" sz="1799" b="1" u="none" strike="noStrike" dirty="0" err="1">
                <a:solidFill>
                  <a:srgbClr val="000000"/>
                </a:solidFill>
                <a:effectLst/>
                <a:uFillTx/>
                <a:latin typeface="Montserrat Regular"/>
                <a:ea typeface="Helvetica Neue"/>
              </a:rPr>
              <a:t>opposée</a:t>
            </a: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799" b="1" u="none" strike="noStrike" dirty="0">
                <a:solidFill>
                  <a:srgbClr val="000000"/>
                </a:solidFill>
                <a:effectLst/>
                <a:uFillTx/>
                <a:latin typeface="Montserrat Regular"/>
                <a:ea typeface="Helvetica Neue"/>
              </a:rPr>
              <a:t>d2 : distance </a:t>
            </a:r>
            <a:r>
              <a:rPr lang="en-US" sz="1799" b="1" u="none" strike="noStrike" dirty="0" err="1">
                <a:solidFill>
                  <a:srgbClr val="000000"/>
                </a:solidFill>
                <a:effectLst/>
                <a:uFillTx/>
                <a:latin typeface="Montserrat Regular"/>
                <a:ea typeface="Helvetica Neue"/>
              </a:rPr>
              <a:t>parcourue</a:t>
            </a:r>
            <a:r>
              <a:rPr lang="en-US" sz="1799" b="1" u="none" strike="noStrike" dirty="0">
                <a:solidFill>
                  <a:srgbClr val="000000"/>
                </a:solidFill>
                <a:effectLst/>
                <a:uFillTx/>
                <a:latin typeface="Montserrat Regular"/>
                <a:ea typeface="Helvetica Neue"/>
              </a:rPr>
              <a:t> pendant le </a:t>
            </a:r>
            <a:r>
              <a:rPr lang="en-US" sz="1799" b="1" u="none" strike="noStrike" dirty="0" err="1">
                <a:solidFill>
                  <a:srgbClr val="000000"/>
                </a:solidFill>
                <a:effectLst/>
                <a:uFillTx/>
                <a:latin typeface="Montserrat Regular"/>
                <a:ea typeface="Helvetica Neue"/>
              </a:rPr>
              <a:t>dépassement</a:t>
            </a:r>
            <a:r>
              <a:rPr lang="en-US" sz="1799" b="1" u="none" strike="noStrike" dirty="0">
                <a:solidFill>
                  <a:srgbClr val="000000"/>
                </a:solidFill>
                <a:effectLst/>
                <a:uFillTx/>
                <a:latin typeface="Montserrat Regular"/>
                <a:ea typeface="Helvetica Neue"/>
              </a:rPr>
              <a:t> d’un véhicule sur la </a:t>
            </a:r>
            <a:r>
              <a:rPr lang="en-US" sz="1799" b="1" u="none" strike="noStrike" dirty="0" err="1">
                <a:solidFill>
                  <a:srgbClr val="000000"/>
                </a:solidFill>
                <a:effectLst/>
                <a:uFillTx/>
                <a:latin typeface="Montserrat Regular"/>
                <a:ea typeface="Helvetica Neue"/>
              </a:rPr>
              <a:t>voie</a:t>
            </a:r>
            <a:r>
              <a:rPr lang="en-US" sz="1799" b="1" u="none" strike="noStrike" dirty="0">
                <a:solidFill>
                  <a:srgbClr val="000000"/>
                </a:solidFill>
                <a:effectLst/>
                <a:uFillTx/>
                <a:latin typeface="Montserrat Regular"/>
                <a:ea typeface="Helvetica Neue"/>
              </a:rPr>
              <a:t> </a:t>
            </a:r>
            <a:r>
              <a:rPr lang="en-US" sz="1799" b="1" u="none" strike="noStrike" dirty="0" err="1">
                <a:solidFill>
                  <a:srgbClr val="000000"/>
                </a:solidFill>
                <a:effectLst/>
                <a:uFillTx/>
                <a:latin typeface="Montserrat Regular"/>
                <a:ea typeface="Helvetica Neue"/>
              </a:rPr>
              <a:t>opposée</a:t>
            </a: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799" b="1" u="none" strike="noStrike" dirty="0">
                <a:solidFill>
                  <a:srgbClr val="000000"/>
                </a:solidFill>
                <a:effectLst/>
                <a:uFillTx/>
                <a:latin typeface="Montserrat Regular"/>
                <a:ea typeface="Helvetica Neue"/>
              </a:rPr>
              <a:t>d3 : distance de </a:t>
            </a:r>
            <a:r>
              <a:rPr lang="en-US" sz="1799" b="1" u="none" strike="noStrike" dirty="0" err="1">
                <a:solidFill>
                  <a:srgbClr val="000000"/>
                </a:solidFill>
                <a:effectLst/>
                <a:uFillTx/>
                <a:latin typeface="Montserrat Regular"/>
                <a:ea typeface="Helvetica Neue"/>
              </a:rPr>
              <a:t>dégagement</a:t>
            </a:r>
            <a:r>
              <a:rPr lang="en-US" sz="1799" b="1" u="none" strike="noStrike" dirty="0">
                <a:solidFill>
                  <a:srgbClr val="000000"/>
                </a:solidFill>
                <a:effectLst/>
                <a:uFillTx/>
                <a:latin typeface="Montserrat Regular"/>
                <a:ea typeface="Helvetica Neue"/>
              </a:rPr>
              <a:t> entre les </a:t>
            </a:r>
            <a:r>
              <a:rPr lang="en-US" sz="1799" b="1" u="none" strike="noStrike" dirty="0" err="1">
                <a:solidFill>
                  <a:srgbClr val="000000"/>
                </a:solidFill>
                <a:effectLst/>
                <a:uFillTx/>
                <a:latin typeface="Montserrat Regular"/>
                <a:ea typeface="Helvetica Neue"/>
              </a:rPr>
              <a:t>véhicules</a:t>
            </a:r>
            <a:r>
              <a:rPr lang="en-US" sz="1799" b="1" u="none" strike="noStrike" dirty="0">
                <a:solidFill>
                  <a:srgbClr val="000000"/>
                </a:solidFill>
                <a:effectLst/>
                <a:uFillTx/>
                <a:latin typeface="Montserrat Regular"/>
                <a:ea typeface="Helvetica Neue"/>
              </a:rPr>
              <a:t> à la fin</a:t>
            </a:r>
            <a:endParaRPr lang="en-US" sz="20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799" b="1" u="none" strike="noStrike" dirty="0">
                <a:solidFill>
                  <a:srgbClr val="000000"/>
                </a:solidFill>
                <a:effectLst/>
                <a:uFillTx/>
                <a:latin typeface="Montserrat Regular"/>
                <a:ea typeface="Helvetica Neue"/>
              </a:rPr>
              <a:t>d4 : distance </a:t>
            </a:r>
            <a:r>
              <a:rPr lang="en-US" sz="1799" b="1" u="none" strike="noStrike" dirty="0" err="1">
                <a:solidFill>
                  <a:srgbClr val="000000"/>
                </a:solidFill>
                <a:effectLst/>
                <a:uFillTx/>
                <a:latin typeface="Montserrat Regular"/>
                <a:ea typeface="Helvetica Neue"/>
              </a:rPr>
              <a:t>parcourue</a:t>
            </a:r>
            <a:r>
              <a:rPr lang="en-US" sz="1799" b="1" u="none" strike="noStrike" dirty="0">
                <a:solidFill>
                  <a:srgbClr val="000000"/>
                </a:solidFill>
                <a:effectLst/>
                <a:uFillTx/>
                <a:latin typeface="Montserrat Regular"/>
                <a:ea typeface="Helvetica Neue"/>
              </a:rPr>
              <a:t> par le véhicule </a:t>
            </a:r>
            <a:r>
              <a:rPr lang="en-US" sz="1799" b="1" u="none" strike="noStrike" dirty="0" err="1">
                <a:solidFill>
                  <a:srgbClr val="000000"/>
                </a:solidFill>
                <a:effectLst/>
                <a:uFillTx/>
                <a:latin typeface="Montserrat Regular"/>
                <a:ea typeface="Helvetica Neue"/>
              </a:rPr>
              <a:t>opposé</a:t>
            </a:r>
            <a:r>
              <a:rPr lang="en-US" sz="1799" b="1" u="none" strike="noStrike" dirty="0">
                <a:solidFill>
                  <a:srgbClr val="000000"/>
                </a:solidFill>
                <a:effectLst/>
                <a:uFillTx/>
                <a:latin typeface="Montserrat Regular"/>
                <a:ea typeface="Helvetica Neue"/>
              </a:rPr>
              <a:t> pendant le </a:t>
            </a:r>
            <a:r>
              <a:rPr lang="en-US" sz="1799" b="1" u="none" strike="noStrike" dirty="0" err="1">
                <a:solidFill>
                  <a:srgbClr val="000000"/>
                </a:solidFill>
                <a:effectLst/>
                <a:uFillTx/>
                <a:latin typeface="Montserrat Regular"/>
                <a:ea typeface="Helvetica Neue"/>
              </a:rPr>
              <a:t>dépassement</a:t>
            </a:r>
            <a:endParaRPr lang="en-US" sz="2000" b="0" u="none" strike="noStrike" dirty="0">
              <a:solidFill>
                <a:srgbClr val="000000"/>
              </a:solidFill>
              <a:effectLst/>
              <a:uFillTx/>
              <a:latin typeface="Montserrat Regular"/>
            </a:endParaRPr>
          </a:p>
          <a:p>
            <a:pPr indent="0" defTabSz="1219320">
              <a:lnSpc>
                <a:spcPct val="90000"/>
              </a:lnSpc>
              <a:spcBef>
                <a:spcPts val="2251"/>
              </a:spcBef>
              <a:buNone/>
            </a:pPr>
            <a:endParaRPr lang="en-US" sz="2400" b="0" u="none" strike="noStrike" dirty="0">
              <a:solidFill>
                <a:srgbClr val="000000"/>
              </a:solidFill>
              <a:effectLst/>
              <a:uFillTx/>
              <a:latin typeface="Montserrat Regular"/>
            </a:endParaRPr>
          </a:p>
        </p:txBody>
      </p:sp>
      <p:pic>
        <p:nvPicPr>
          <p:cNvPr id="80" name="Picture 5" descr="A diagram of a phase&#10;&#10;AI-generated content may be incorrect."/>
          <p:cNvPicPr/>
          <p:nvPr/>
        </p:nvPicPr>
        <p:blipFill>
          <a:blip r:embed="rId2"/>
          <a:stretch/>
        </p:blipFill>
        <p:spPr>
          <a:xfrm>
            <a:off x="7512840" y="2072160"/>
            <a:ext cx="4678920" cy="3119040"/>
          </a:xfrm>
          <a:prstGeom prst="rect">
            <a:avLst/>
          </a:prstGeom>
          <a:noFill/>
          <a:ln w="0">
            <a:noFill/>
          </a:ln>
        </p:spPr>
      </p:pic>
      <p:pic>
        <p:nvPicPr>
          <p:cNvPr id="81" name="Picture 3"/>
          <p:cNvPicPr/>
          <p:nvPr/>
        </p:nvPicPr>
        <p:blipFill>
          <a:blip r:embed="rId3"/>
          <a:stretch/>
        </p:blipFill>
        <p:spPr>
          <a:xfrm>
            <a:off x="2589480" y="5637240"/>
            <a:ext cx="4041720" cy="680760"/>
          </a:xfrm>
          <a:prstGeom prst="rect">
            <a:avLst/>
          </a:prstGeom>
          <a:noFill/>
          <a:ln w="0">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PlaceHolder 1"/>
          <p:cNvSpPr>
            <a:spLocks noGrp="1"/>
          </p:cNvSpPr>
          <p:nvPr>
            <p:ph type="title"/>
          </p:nvPr>
        </p:nvSpPr>
        <p:spPr>
          <a:xfrm>
            <a:off x="603360" y="539640"/>
            <a:ext cx="672732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Capacité Analyse-Route à deux voies</a:t>
            </a:r>
            <a:endParaRPr lang="en-US" sz="3200" b="0" u="none" strike="noStrike">
              <a:solidFill>
                <a:srgbClr val="000000"/>
              </a:solidFill>
              <a:effectLst/>
              <a:uFillTx/>
              <a:latin typeface="Montserrat Regular"/>
            </a:endParaRPr>
          </a:p>
        </p:txBody>
      </p:sp>
      <p:sp>
        <p:nvSpPr>
          <p:cNvPr id="83" name="PlaceHolder 2"/>
          <p:cNvSpPr>
            <a:spLocks noGrp="1"/>
          </p:cNvSpPr>
          <p:nvPr>
            <p:ph/>
          </p:nvPr>
        </p:nvSpPr>
        <p:spPr>
          <a:xfrm>
            <a:off x="603360" y="1623240"/>
            <a:ext cx="8807760" cy="490320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570" b="0" u="none" strike="noStrike">
                <a:solidFill>
                  <a:srgbClr val="432411"/>
                </a:solidFill>
                <a:effectLst/>
                <a:uFillTx/>
                <a:latin typeface="Montserrat Regular"/>
                <a:ea typeface="Montserrat Regular"/>
              </a:rPr>
              <a:t>La capacité est le débit maximal durable pouvant être écoulé dans les conditions existantes.</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570" b="0" u="none" strike="noStrike">
                <a:solidFill>
                  <a:srgbClr val="432411"/>
                </a:solidFill>
                <a:effectLst/>
                <a:uFillTx/>
                <a:latin typeface="Montserrat Regular"/>
                <a:ea typeface="Montserrat Regular"/>
              </a:rPr>
              <a:t>Pour les routes à deux voies, la capacité est définie comme une capacité bidirectionnelle, mais l’analyse est généralement réalisée par direction.</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570" b="0" u="none" strike="noStrike">
                <a:solidFill>
                  <a:srgbClr val="432411"/>
                </a:solidFill>
                <a:effectLst/>
                <a:uFillTx/>
                <a:latin typeface="Montserrat Regular"/>
                <a:ea typeface="Montserrat Regular"/>
              </a:rPr>
              <a:t>Selon les valeurs de capacité de base du HCM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203" b="0" u="none" strike="noStrike">
                <a:solidFill>
                  <a:srgbClr val="000000"/>
                </a:solidFill>
                <a:effectLst/>
                <a:uFillTx/>
                <a:latin typeface="Montserrat Regular"/>
                <a:ea typeface="Helvetica Neue"/>
              </a:rPr>
              <a:t>Capacité dans les deux directions : 3 200 vp/h</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203" b="0" u="none" strike="noStrike">
                <a:solidFill>
                  <a:srgbClr val="000000"/>
                </a:solidFill>
                <a:effectLst/>
                <a:uFillTx/>
                <a:latin typeface="Montserrat Regular"/>
                <a:ea typeface="Helvetica Neue"/>
              </a:rPr>
              <a:t>Capacité dans une direction : 1 700 vp/h</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400" b="0" u="none" strike="noStrike">
              <a:solidFill>
                <a:srgbClr val="000000"/>
              </a:solidFill>
              <a:effectLst/>
              <a:uFillTx/>
              <a:latin typeface="Montserrat Regul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PlaceHolder 1"/>
          <p:cNvSpPr>
            <a:spLocks noGrp="1"/>
          </p:cNvSpPr>
          <p:nvPr>
            <p:ph type="title"/>
          </p:nvPr>
        </p:nvSpPr>
        <p:spPr>
          <a:xfrm>
            <a:off x="603360" y="539640"/>
            <a:ext cx="67273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Capacité – Route à deux voies</a:t>
            </a:r>
            <a:endParaRPr lang="en-US" sz="3200" b="0" u="none" strike="noStrike">
              <a:solidFill>
                <a:srgbClr val="000000"/>
              </a:solidFill>
              <a:effectLst/>
              <a:uFillTx/>
              <a:latin typeface="Montserrat Regular"/>
            </a:endParaRPr>
          </a:p>
        </p:txBody>
      </p:sp>
      <p:sp>
        <p:nvSpPr>
          <p:cNvPr id="85" name="PlaceHolder 2"/>
          <p:cNvSpPr>
            <a:spLocks noGrp="1"/>
          </p:cNvSpPr>
          <p:nvPr>
            <p:ph/>
          </p:nvPr>
        </p:nvSpPr>
        <p:spPr>
          <a:xfrm>
            <a:off x="603360" y="1560240"/>
            <a:ext cx="9218160" cy="490320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1199"/>
              </a:spcBef>
              <a:buClr>
                <a:srgbClr val="890F00"/>
              </a:buClr>
              <a:buSzPct val="123000"/>
              <a:buFont typeface="Wingdings" charset="2"/>
              <a:buChar char=""/>
            </a:pPr>
            <a:r>
              <a:rPr lang="en-US" sz="2319" b="0" u="none" strike="noStrike">
                <a:solidFill>
                  <a:srgbClr val="432411"/>
                </a:solidFill>
                <a:effectLst/>
                <a:uFillTx/>
                <a:latin typeface="Montserrat Regular"/>
                <a:ea typeface="Montserrat Regular"/>
              </a:rPr>
              <a:t>Les conditions de base comprennent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Voies de 12 ft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accotements de 6 ft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terrain plat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Aucun véhicule lourd, voitures particulières uniquement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dépassement autorisé sur 100 % du segment</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répartition directionnelle 50/50</a:t>
            </a:r>
            <a:endParaRPr lang="en-US" sz="24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1988" b="0" u="none" strike="noStrike">
                <a:solidFill>
                  <a:srgbClr val="000000"/>
                </a:solidFill>
                <a:effectLst/>
                <a:uFillTx/>
                <a:latin typeface="Montserrat Regular"/>
                <a:ea typeface="Helvetica Neue"/>
              </a:rPr>
              <a:t>aucune interruption du trafic</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319" b="0" u="none" strike="noStrike">
                <a:solidFill>
                  <a:srgbClr val="432411"/>
                </a:solidFill>
                <a:effectLst/>
                <a:uFillTx/>
                <a:latin typeface="Montserrat Regular"/>
                <a:ea typeface="Montserrat Regular"/>
              </a:rPr>
              <a:t>Dans ces conditions, la capacité dans les deux directions = 3200 vp/h.</a:t>
            </a:r>
            <a:endParaRPr lang="en-US" sz="2800" b="0" u="none" strike="noStrike">
              <a:solidFill>
                <a:srgbClr val="000000"/>
              </a:solidFill>
              <a:effectLst/>
              <a:uFillTx/>
              <a:latin typeface="Montserrat Regul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PlaceHolder 1"/>
          <p:cNvSpPr>
            <a:spLocks noGrp="1"/>
          </p:cNvSpPr>
          <p:nvPr>
            <p:ph type="title"/>
          </p:nvPr>
        </p:nvSpPr>
        <p:spPr>
          <a:xfrm>
            <a:off x="603360" y="539640"/>
            <a:ext cx="8161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LOS Concept- Route à deux voies</a:t>
            </a:r>
            <a:endParaRPr lang="en-US" sz="3200" b="0" u="none" strike="noStrike">
              <a:solidFill>
                <a:srgbClr val="000000"/>
              </a:solidFill>
              <a:effectLst/>
              <a:uFillTx/>
              <a:latin typeface="Montserrat Regular"/>
            </a:endParaRPr>
          </a:p>
        </p:txBody>
      </p:sp>
      <p:sp>
        <p:nvSpPr>
          <p:cNvPr id="87" name="PlaceHolder 2"/>
          <p:cNvSpPr>
            <a:spLocks noGrp="1"/>
          </p:cNvSpPr>
          <p:nvPr>
            <p:ph/>
          </p:nvPr>
        </p:nvSpPr>
        <p:spPr>
          <a:xfrm>
            <a:off x="690480" y="125856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Le LOS décrit la qualité de fonctionnement du point de vue de l’usager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Vitesse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liberté de dépassement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confort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retard dû aux pelotons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800" b="1" u="none" strike="noStrike">
                <a:solidFill>
                  <a:srgbClr val="432411"/>
                </a:solidFill>
                <a:effectLst/>
                <a:uFillTx/>
                <a:latin typeface="Montserrat Regular"/>
                <a:ea typeface="Montserrat Regular"/>
              </a:rPr>
              <a:t>LOS is measured using specific performance indicators.</a:t>
            </a:r>
            <a:endParaRPr lang="en-US" sz="2800" b="0" u="none" strike="noStrike">
              <a:solidFill>
                <a:srgbClr val="000000"/>
              </a:solidFill>
              <a:effectLst/>
              <a:uFillTx/>
              <a:latin typeface="Montserrat Regul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PlaceHolder 1"/>
          <p:cNvSpPr>
            <a:spLocks noGrp="1"/>
          </p:cNvSpPr>
          <p:nvPr>
            <p:ph type="title"/>
          </p:nvPr>
        </p:nvSpPr>
        <p:spPr>
          <a:xfrm>
            <a:off x="603360" y="539640"/>
            <a:ext cx="8161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Mesures d’efficacité (MOEs)</a:t>
            </a:r>
            <a:endParaRPr lang="en-US" sz="3200" b="0" u="none" strike="noStrike">
              <a:solidFill>
                <a:srgbClr val="000000"/>
              </a:solidFill>
              <a:effectLst/>
              <a:uFillTx/>
              <a:latin typeface="Montserrat Regular"/>
            </a:endParaRPr>
          </a:p>
        </p:txBody>
      </p:sp>
      <p:sp>
        <p:nvSpPr>
          <p:cNvPr id="89" name="PlaceHolder 2"/>
          <p:cNvSpPr>
            <a:spLocks noGrp="1"/>
          </p:cNvSpPr>
          <p:nvPr>
            <p:ph/>
          </p:nvPr>
        </p:nvSpPr>
        <p:spPr>
          <a:xfrm>
            <a:off x="603360" y="1637280"/>
            <a:ext cx="6711840" cy="468072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373" b="0" u="none" strike="noStrike" dirty="0">
                <a:solidFill>
                  <a:srgbClr val="432411"/>
                </a:solidFill>
                <a:effectLst/>
                <a:uFillTx/>
                <a:latin typeface="Montserrat Regular"/>
                <a:ea typeface="Montserrat Regular"/>
              </a:rPr>
              <a:t>Le HCM </a:t>
            </a:r>
            <a:r>
              <a:rPr lang="en-US" sz="2373" b="0" u="none" strike="noStrike" dirty="0" err="1">
                <a:solidFill>
                  <a:srgbClr val="432411"/>
                </a:solidFill>
                <a:effectLst/>
                <a:uFillTx/>
                <a:latin typeface="Montserrat Regular"/>
                <a:ea typeface="Montserrat Regular"/>
              </a:rPr>
              <a:t>utilise</a:t>
            </a:r>
            <a:r>
              <a:rPr lang="en-US" sz="2373" b="0" u="none" strike="noStrike" dirty="0">
                <a:solidFill>
                  <a:srgbClr val="432411"/>
                </a:solidFill>
                <a:effectLst/>
                <a:uFillTx/>
                <a:latin typeface="Montserrat Regular"/>
                <a:ea typeface="Montserrat Regular"/>
              </a:rPr>
              <a:t> trois </a:t>
            </a:r>
            <a:r>
              <a:rPr lang="en-US" sz="2373" b="0" u="none" strike="noStrike" dirty="0" err="1">
                <a:solidFill>
                  <a:srgbClr val="432411"/>
                </a:solidFill>
                <a:effectLst/>
                <a:uFillTx/>
                <a:latin typeface="Montserrat Regular"/>
                <a:ea typeface="Montserrat Regular"/>
              </a:rPr>
              <a:t>principales</a:t>
            </a:r>
            <a:r>
              <a:rPr lang="en-US" sz="2373" b="0" u="none" strike="noStrike" dirty="0">
                <a:solidFill>
                  <a:srgbClr val="432411"/>
                </a:solidFill>
                <a:effectLst/>
                <a:uFillTx/>
                <a:latin typeface="Montserrat Regular"/>
                <a:ea typeface="Montserrat Regular"/>
              </a:rPr>
              <a:t> </a:t>
            </a:r>
            <a:r>
              <a:rPr lang="en-US" sz="2373" b="0" u="none" strike="noStrike" dirty="0" err="1">
                <a:solidFill>
                  <a:srgbClr val="432411"/>
                </a:solidFill>
                <a:effectLst/>
                <a:uFillTx/>
                <a:latin typeface="Montserrat Regular"/>
                <a:ea typeface="Montserrat Regular"/>
              </a:rPr>
              <a:t>mesures</a:t>
            </a:r>
            <a:r>
              <a:rPr lang="en-US" sz="2373" b="0" u="none" strike="noStrike" dirty="0">
                <a:solidFill>
                  <a:srgbClr val="432411"/>
                </a:solidFill>
                <a:effectLst/>
                <a:uFillTx/>
                <a:latin typeface="Montserrat Regular"/>
                <a:ea typeface="Montserrat Regular"/>
              </a:rPr>
              <a:t> </a:t>
            </a:r>
            <a:r>
              <a:rPr lang="en-US" sz="2373" b="0" u="none" strike="noStrike" dirty="0" err="1">
                <a:solidFill>
                  <a:srgbClr val="432411"/>
                </a:solidFill>
                <a:effectLst/>
                <a:uFillTx/>
                <a:latin typeface="Montserrat Regular"/>
                <a:ea typeface="Montserrat Regular"/>
              </a:rPr>
              <a:t>d’efficacité</a:t>
            </a:r>
            <a:r>
              <a:rPr lang="en-US" sz="2373" b="0" u="none" strike="noStrike" dirty="0">
                <a:solidFill>
                  <a:srgbClr val="432411"/>
                </a:solidFill>
                <a:effectLst/>
                <a:uFillTx/>
                <a:latin typeface="Montserrat Regular"/>
                <a:ea typeface="Montserrat Regular"/>
              </a:rPr>
              <a:t> (MOEs) pour les routes à deux </a:t>
            </a:r>
            <a:r>
              <a:rPr lang="en-US" sz="2373" b="0" u="none" strike="noStrike" dirty="0" err="1">
                <a:solidFill>
                  <a:srgbClr val="432411"/>
                </a:solidFill>
                <a:effectLst/>
                <a:uFillTx/>
                <a:latin typeface="Montserrat Regular"/>
                <a:ea typeface="Montserrat Regular"/>
              </a:rPr>
              <a:t>voies</a:t>
            </a:r>
            <a:r>
              <a:rPr lang="en-US" sz="2373" b="0" u="none" strike="noStrike" dirty="0">
                <a:solidFill>
                  <a:srgbClr val="432411"/>
                </a:solidFill>
                <a:effectLst/>
                <a:uFillTx/>
                <a:latin typeface="Montserrat Regular"/>
                <a:ea typeface="Montserrat Regular"/>
              </a:rPr>
              <a:t> :</a:t>
            </a:r>
            <a:endParaRPr lang="en-US" sz="28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34" b="1" u="none" strike="noStrike" dirty="0">
                <a:solidFill>
                  <a:srgbClr val="000000"/>
                </a:solidFill>
                <a:effectLst/>
                <a:uFillTx/>
                <a:latin typeface="Montserrat Regular"/>
                <a:ea typeface="Helvetica Neue"/>
              </a:rPr>
              <a:t>Vitesse </a:t>
            </a:r>
            <a:r>
              <a:rPr lang="en-US" sz="2034" b="1" u="none" strike="noStrike" dirty="0" err="1">
                <a:solidFill>
                  <a:srgbClr val="000000"/>
                </a:solidFill>
                <a:effectLst/>
                <a:uFillTx/>
                <a:latin typeface="Montserrat Regular"/>
                <a:ea typeface="Helvetica Neue"/>
              </a:rPr>
              <a:t>moyenne</a:t>
            </a:r>
            <a:r>
              <a:rPr lang="en-US" sz="2034" b="1" u="none" strike="noStrike" dirty="0">
                <a:solidFill>
                  <a:srgbClr val="000000"/>
                </a:solidFill>
                <a:effectLst/>
                <a:uFillTx/>
                <a:latin typeface="Montserrat Regular"/>
                <a:ea typeface="Helvetica Neue"/>
              </a:rPr>
              <a:t> de </a:t>
            </a:r>
            <a:r>
              <a:rPr lang="en-US" sz="2034" b="1" u="none" strike="noStrike" dirty="0" err="1">
                <a:solidFill>
                  <a:srgbClr val="000000"/>
                </a:solidFill>
                <a:effectLst/>
                <a:uFillTx/>
                <a:latin typeface="Montserrat Regular"/>
                <a:ea typeface="Helvetica Neue"/>
              </a:rPr>
              <a:t>parcours</a:t>
            </a:r>
            <a:r>
              <a:rPr lang="en-US" sz="2034" b="1" u="none" strike="noStrike" dirty="0">
                <a:solidFill>
                  <a:srgbClr val="000000"/>
                </a:solidFill>
                <a:effectLst/>
                <a:uFillTx/>
                <a:latin typeface="Montserrat Regular"/>
                <a:ea typeface="Helvetica Neue"/>
              </a:rPr>
              <a:t> (ATS)</a:t>
            </a:r>
            <a:endParaRPr lang="en-US" sz="24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34" b="1" u="none" strike="noStrike" dirty="0" err="1">
                <a:solidFill>
                  <a:srgbClr val="000000"/>
                </a:solidFill>
                <a:effectLst/>
                <a:uFillTx/>
                <a:latin typeface="Montserrat Regular"/>
                <a:ea typeface="Helvetica Neue"/>
              </a:rPr>
              <a:t>Pourcentage</a:t>
            </a:r>
            <a:r>
              <a:rPr lang="en-US" sz="2034" b="1" u="none" strike="noStrike" dirty="0">
                <a:solidFill>
                  <a:srgbClr val="000000"/>
                </a:solidFill>
                <a:effectLst/>
                <a:uFillTx/>
                <a:latin typeface="Montserrat Regular"/>
                <a:ea typeface="Helvetica Neue"/>
              </a:rPr>
              <a:t> du temps passé à </a:t>
            </a:r>
            <a:r>
              <a:rPr lang="en-US" sz="2034" b="1" u="none" strike="noStrike" dirty="0" err="1">
                <a:solidFill>
                  <a:srgbClr val="000000"/>
                </a:solidFill>
                <a:effectLst/>
                <a:uFillTx/>
                <a:latin typeface="Montserrat Regular"/>
                <a:ea typeface="Helvetica Neue"/>
              </a:rPr>
              <a:t>suivre</a:t>
            </a:r>
            <a:r>
              <a:rPr lang="en-US" sz="2034" b="1" u="none" strike="noStrike" dirty="0">
                <a:solidFill>
                  <a:srgbClr val="000000"/>
                </a:solidFill>
                <a:effectLst/>
                <a:uFillTx/>
                <a:latin typeface="Montserrat Regular"/>
                <a:ea typeface="Helvetica Neue"/>
              </a:rPr>
              <a:t> (PTSF)</a:t>
            </a:r>
            <a:endParaRPr lang="en-US" sz="2400" b="0" u="none" strike="noStrike" dirty="0">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34" b="1" u="none" strike="noStrike" dirty="0" err="1">
                <a:solidFill>
                  <a:srgbClr val="000000"/>
                </a:solidFill>
                <a:effectLst/>
                <a:uFillTx/>
                <a:latin typeface="Montserrat Regular"/>
                <a:ea typeface="Helvetica Neue"/>
              </a:rPr>
              <a:t>Pourcentage</a:t>
            </a:r>
            <a:r>
              <a:rPr lang="en-US" sz="2034" b="1" u="none" strike="noStrike" dirty="0">
                <a:solidFill>
                  <a:srgbClr val="000000"/>
                </a:solidFill>
                <a:effectLst/>
                <a:uFillTx/>
                <a:latin typeface="Montserrat Regular"/>
                <a:ea typeface="Helvetica Neue"/>
              </a:rPr>
              <a:t> de la </a:t>
            </a:r>
            <a:r>
              <a:rPr lang="en-US" sz="2034" b="1" u="none" strike="noStrike" dirty="0" err="1">
                <a:solidFill>
                  <a:srgbClr val="000000"/>
                </a:solidFill>
                <a:effectLst/>
                <a:uFillTx/>
                <a:latin typeface="Montserrat Regular"/>
                <a:ea typeface="Helvetica Neue"/>
              </a:rPr>
              <a:t>vitesse</a:t>
            </a:r>
            <a:r>
              <a:rPr lang="en-US" sz="2034" b="1" u="none" strike="noStrike" dirty="0">
                <a:solidFill>
                  <a:srgbClr val="000000"/>
                </a:solidFill>
                <a:effectLst/>
                <a:uFillTx/>
                <a:latin typeface="Montserrat Regular"/>
                <a:ea typeface="Helvetica Neue"/>
              </a:rPr>
              <a:t> </a:t>
            </a:r>
            <a:r>
              <a:rPr lang="en-US" sz="2034" b="1" u="none" strike="noStrike" dirty="0" err="1">
                <a:solidFill>
                  <a:srgbClr val="000000"/>
                </a:solidFill>
                <a:effectLst/>
                <a:uFillTx/>
                <a:latin typeface="Montserrat Regular"/>
                <a:ea typeface="Helvetica Neue"/>
              </a:rPr>
              <a:t>en</a:t>
            </a:r>
            <a:r>
              <a:rPr lang="en-US" sz="2034" b="1" u="none" strike="noStrike" dirty="0">
                <a:solidFill>
                  <a:srgbClr val="000000"/>
                </a:solidFill>
                <a:effectLst/>
                <a:uFillTx/>
                <a:latin typeface="Montserrat Regular"/>
                <a:ea typeface="Helvetica Neue"/>
              </a:rPr>
              <a:t> </a:t>
            </a:r>
            <a:r>
              <a:rPr lang="en-US" sz="2034" b="1" u="none" strike="noStrike" dirty="0" err="1">
                <a:solidFill>
                  <a:srgbClr val="000000"/>
                </a:solidFill>
                <a:effectLst/>
                <a:uFillTx/>
                <a:latin typeface="Montserrat Regular"/>
                <a:ea typeface="Helvetica Neue"/>
              </a:rPr>
              <a:t>écoulement</a:t>
            </a:r>
            <a:r>
              <a:rPr lang="en-US" sz="2034" b="1" u="none" strike="noStrike" dirty="0">
                <a:solidFill>
                  <a:srgbClr val="000000"/>
                </a:solidFill>
                <a:effectLst/>
                <a:uFillTx/>
                <a:latin typeface="Montserrat Regular"/>
                <a:ea typeface="Helvetica Neue"/>
              </a:rPr>
              <a:t> libre (PFFS)</a:t>
            </a:r>
            <a:endParaRPr lang="en-US" sz="2400" b="0" u="none" strike="noStrike" dirty="0">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373" b="0" u="none" strike="noStrike" dirty="0" err="1">
                <a:solidFill>
                  <a:srgbClr val="432411"/>
                </a:solidFill>
                <a:effectLst/>
                <a:uFillTx/>
                <a:latin typeface="Montserrat Regular"/>
                <a:ea typeface="Montserrat Regular"/>
              </a:rPr>
              <a:t>Différentes</a:t>
            </a:r>
            <a:r>
              <a:rPr lang="en-US" sz="2373" b="0" u="none" strike="noStrike" dirty="0">
                <a:solidFill>
                  <a:srgbClr val="432411"/>
                </a:solidFill>
                <a:effectLst/>
                <a:uFillTx/>
                <a:latin typeface="Montserrat Regular"/>
                <a:ea typeface="Montserrat Regular"/>
              </a:rPr>
              <a:t> classes de routes </a:t>
            </a:r>
            <a:r>
              <a:rPr lang="en-US" sz="2373" b="0" u="none" strike="noStrike" dirty="0" err="1">
                <a:solidFill>
                  <a:srgbClr val="432411"/>
                </a:solidFill>
                <a:effectLst/>
                <a:uFillTx/>
                <a:latin typeface="Montserrat Regular"/>
                <a:ea typeface="Montserrat Regular"/>
              </a:rPr>
              <a:t>utilisent</a:t>
            </a:r>
            <a:r>
              <a:rPr lang="en-US" sz="2373" b="0" u="none" strike="noStrike" dirty="0">
                <a:solidFill>
                  <a:srgbClr val="432411"/>
                </a:solidFill>
                <a:effectLst/>
                <a:uFillTx/>
                <a:latin typeface="Montserrat Regular"/>
                <a:ea typeface="Montserrat Regular"/>
              </a:rPr>
              <a:t> </a:t>
            </a:r>
            <a:r>
              <a:rPr lang="en-US" sz="2373" b="0" u="none" strike="noStrike" dirty="0" err="1">
                <a:solidFill>
                  <a:srgbClr val="432411"/>
                </a:solidFill>
                <a:effectLst/>
                <a:uFillTx/>
                <a:latin typeface="Montserrat Regular"/>
                <a:ea typeface="Montserrat Regular"/>
              </a:rPr>
              <a:t>différentes</a:t>
            </a:r>
            <a:r>
              <a:rPr lang="en-US" sz="2373" b="0" u="none" strike="noStrike" dirty="0">
                <a:solidFill>
                  <a:srgbClr val="432411"/>
                </a:solidFill>
                <a:effectLst/>
                <a:uFillTx/>
                <a:latin typeface="Montserrat Regular"/>
                <a:ea typeface="Montserrat Regular"/>
              </a:rPr>
              <a:t> MOEs.</a:t>
            </a:r>
            <a:endParaRPr lang="en-US" sz="2800" b="0" u="none" strike="noStrike" dirty="0">
              <a:solidFill>
                <a:srgbClr val="000000"/>
              </a:solidFill>
              <a:effectLst/>
              <a:uFillTx/>
              <a:latin typeface="Montserrat Regular"/>
            </a:endParaRPr>
          </a:p>
        </p:txBody>
      </p:sp>
      <p:pic>
        <p:nvPicPr>
          <p:cNvPr id="90" name="Picture 4" descr="A road with a yellow line on the side&#10;&#10;AI-generated content may be incorrect."/>
          <p:cNvPicPr/>
          <p:nvPr/>
        </p:nvPicPr>
        <p:blipFill>
          <a:blip r:embed="rId2"/>
          <a:stretch/>
        </p:blipFill>
        <p:spPr>
          <a:xfrm>
            <a:off x="7596360" y="1823760"/>
            <a:ext cx="4595040" cy="3062880"/>
          </a:xfrm>
          <a:prstGeom prst="rect">
            <a:avLst/>
          </a:prstGeom>
          <a:noFill/>
          <a:ln w="0">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 name="PlaceHolder 1"/>
          <p:cNvSpPr>
            <a:spLocks noGrp="1"/>
          </p:cNvSpPr>
          <p:nvPr>
            <p:ph type="title"/>
          </p:nvPr>
        </p:nvSpPr>
        <p:spPr>
          <a:xfrm>
            <a:off x="603360" y="539640"/>
            <a:ext cx="8161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Mesures d’efficacité (MOEs)</a:t>
            </a:r>
            <a:endParaRPr lang="en-US" sz="3200" b="0" u="none" strike="noStrike">
              <a:solidFill>
                <a:srgbClr val="000000"/>
              </a:solidFill>
              <a:effectLst/>
              <a:uFillTx/>
              <a:latin typeface="Montserrat Regular"/>
            </a:endParaRPr>
          </a:p>
        </p:txBody>
      </p:sp>
      <p:sp>
        <p:nvSpPr>
          <p:cNvPr id="92" name="PlaceHolder 2"/>
          <p:cNvSpPr>
            <a:spLocks noGrp="1"/>
          </p:cNvSpPr>
          <p:nvPr>
            <p:ph/>
          </p:nvPr>
        </p:nvSpPr>
        <p:spPr>
          <a:xfrm>
            <a:off x="603360" y="1637280"/>
            <a:ext cx="8161920" cy="4680720"/>
          </a:xfrm>
          <a:prstGeom prst="rect">
            <a:avLst/>
          </a:prstGeom>
          <a:noFill/>
          <a:ln w="12600">
            <a:noFill/>
          </a:ln>
        </p:spPr>
        <p:txBody>
          <a:bodyPr wrap="square" lIns="45720" tIns="50760" rIns="45720" bIns="50760" anchor="t">
            <a:normAutofit lnSpcReduction="10000"/>
          </a:bodyPr>
          <a:lstStyle/>
          <a:p>
            <a:pPr marL="304920" indent="-304920" defTabSz="1219320">
              <a:lnSpc>
                <a:spcPct val="90000"/>
              </a:lnSpc>
              <a:spcBef>
                <a:spcPts val="2251"/>
              </a:spcBef>
              <a:buClr>
                <a:srgbClr val="890F00"/>
              </a:buClr>
              <a:buSzPct val="123000"/>
              <a:buFont typeface="Wingdings" charset="2"/>
              <a:buChar char=""/>
            </a:pPr>
            <a:r>
              <a:rPr lang="en-US" sz="2501" b="1" u="none" strike="noStrike">
                <a:solidFill>
                  <a:srgbClr val="432411"/>
                </a:solidFill>
                <a:effectLst/>
                <a:uFillTx/>
                <a:latin typeface="Montserrat Regular"/>
                <a:ea typeface="Montserrat Regular"/>
              </a:rPr>
              <a:t>Vitesse moyenne de parcours (ATS)</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44" b="0" u="none" strike="noStrike">
                <a:solidFill>
                  <a:srgbClr val="000000"/>
                </a:solidFill>
                <a:effectLst/>
                <a:uFillTx/>
                <a:latin typeface="Montserrat Regular"/>
                <a:ea typeface="Helvetica Neue"/>
              </a:rPr>
              <a:t>Il s’agit de la vitesse moyenne de tous les véhicules circulant sur le segment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44" b="0" u="none" strike="noStrike">
                <a:solidFill>
                  <a:srgbClr val="000000"/>
                </a:solidFill>
                <a:effectLst/>
                <a:uFillTx/>
                <a:latin typeface="Montserrat Regular"/>
                <a:ea typeface="Helvetica Neue"/>
              </a:rPr>
              <a:t>Longueur du segment d’analyse divisée par le temps moyen de parcours de tous les véhicules traversant le segment pendant la période d’analyse.</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44" b="0" u="none" strike="noStrike">
                <a:solidFill>
                  <a:srgbClr val="000000"/>
                </a:solidFill>
                <a:effectLst/>
                <a:uFillTx/>
                <a:latin typeface="Montserrat Regular"/>
                <a:ea typeface="Helvetica Neue"/>
              </a:rPr>
              <a:t>Mesurée sur la période d’analyse (souvent la période de pointe de 15 min)</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44" b="0" u="none" strike="noStrike">
                <a:solidFill>
                  <a:srgbClr val="000000"/>
                </a:solidFill>
                <a:effectLst/>
                <a:uFillTx/>
                <a:latin typeface="Montserrat Regular"/>
                <a:ea typeface="Helvetica Neue"/>
              </a:rPr>
              <a:t>Vitesse moyenne spatiale !</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144" b="0" u="none" strike="noStrike">
                <a:solidFill>
                  <a:srgbClr val="000000"/>
                </a:solidFill>
                <a:effectLst/>
                <a:uFillTx/>
                <a:latin typeface="Montserrat Regular"/>
                <a:ea typeface="Helvetica Neue"/>
              </a:rPr>
              <a:t>Une ATS plus faible indique une performance dégradée.</a:t>
            </a:r>
            <a:endParaRPr lang="en-US" sz="2400" b="0" u="none" strike="noStrike">
              <a:solidFill>
                <a:srgbClr val="000000"/>
              </a:solidFill>
              <a:effectLst/>
              <a:uFillTx/>
              <a:latin typeface="Montserrat Regul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 name="PlaceHolder 1"/>
          <p:cNvSpPr>
            <a:spLocks noGrp="1"/>
          </p:cNvSpPr>
          <p:nvPr>
            <p:ph type="title"/>
          </p:nvPr>
        </p:nvSpPr>
        <p:spPr>
          <a:xfrm>
            <a:off x="603360" y="539640"/>
            <a:ext cx="8161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Mesures d’efficacité (MOEs)</a:t>
            </a:r>
            <a:endParaRPr lang="en-US" sz="3200" b="0" u="none" strike="noStrike">
              <a:solidFill>
                <a:srgbClr val="000000"/>
              </a:solidFill>
              <a:effectLst/>
              <a:uFillTx/>
              <a:latin typeface="Montserrat Regular"/>
            </a:endParaRPr>
          </a:p>
        </p:txBody>
      </p:sp>
      <p:sp>
        <p:nvSpPr>
          <p:cNvPr id="94" name="PlaceHolder 2"/>
          <p:cNvSpPr>
            <a:spLocks noGrp="1"/>
          </p:cNvSpPr>
          <p:nvPr>
            <p:ph/>
          </p:nvPr>
        </p:nvSpPr>
        <p:spPr>
          <a:xfrm>
            <a:off x="603360" y="1637280"/>
            <a:ext cx="8161920" cy="468072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184" b="1" u="none" strike="noStrike">
                <a:solidFill>
                  <a:srgbClr val="432411"/>
                </a:solidFill>
                <a:effectLst/>
                <a:uFillTx/>
                <a:latin typeface="Montserrat Regular"/>
                <a:ea typeface="Montserrat Regular"/>
              </a:rPr>
              <a:t>Pourcentage du temps passé à suivre (PTSF)</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184" b="0" u="none" strike="noStrike">
                <a:solidFill>
                  <a:srgbClr val="432411"/>
                </a:solidFill>
                <a:effectLst/>
                <a:uFillTx/>
                <a:latin typeface="Montserrat Regular"/>
                <a:ea typeface="Montserrat Regular"/>
              </a:rPr>
              <a:t>Le PTSF mesure la formation de pelotons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Pourcentage moyen du temps pendant lequel les conducteurs sont bloqués derrière des véhicules plus lents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Incapables de dépasser en raison de la géométrie ou du trafic opposé</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Souvent approximé à partir des intervalles ≤ 3 secondes.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872" b="0" u="none" strike="noStrike">
                <a:solidFill>
                  <a:srgbClr val="000000"/>
                </a:solidFill>
                <a:effectLst/>
                <a:uFillTx/>
                <a:latin typeface="Montserrat Regular"/>
                <a:ea typeface="Helvetica Neue"/>
              </a:rPr>
              <a:t>Un PTSF plus élevé indique un niveau de service plus mauvais.</a:t>
            </a:r>
            <a:endParaRPr lang="en-US" sz="2400" b="0" u="none" strike="noStrike">
              <a:solidFill>
                <a:srgbClr val="000000"/>
              </a:solidFill>
              <a:effectLst/>
              <a:uFillTx/>
              <a:latin typeface="Montserrat Regul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PlaceHolder 1"/>
          <p:cNvSpPr>
            <a:spLocks noGrp="1"/>
          </p:cNvSpPr>
          <p:nvPr>
            <p:ph type="title"/>
          </p:nvPr>
        </p:nvSpPr>
        <p:spPr>
          <a:xfrm>
            <a:off x="603360" y="539640"/>
            <a:ext cx="816192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Mesures d’efficacité (MOEs)</a:t>
            </a:r>
            <a:endParaRPr lang="en-US" sz="3200" b="0" u="none" strike="noStrike">
              <a:solidFill>
                <a:srgbClr val="000000"/>
              </a:solidFill>
              <a:effectLst/>
              <a:uFillTx/>
              <a:latin typeface="Montserrat Regular"/>
            </a:endParaRPr>
          </a:p>
        </p:txBody>
      </p:sp>
      <p:sp>
        <p:nvSpPr>
          <p:cNvPr id="96" name="PlaceHolder 2"/>
          <p:cNvSpPr>
            <a:spLocks noGrp="1"/>
          </p:cNvSpPr>
          <p:nvPr>
            <p:ph/>
          </p:nvPr>
        </p:nvSpPr>
        <p:spPr>
          <a:xfrm>
            <a:off x="603360" y="1637280"/>
            <a:ext cx="8161920" cy="468072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282" b="1" u="none" strike="noStrike">
                <a:solidFill>
                  <a:srgbClr val="432411"/>
                </a:solidFill>
                <a:effectLst/>
                <a:uFillTx/>
                <a:latin typeface="Montserrat Regular"/>
                <a:ea typeface="Montserrat Regular"/>
              </a:rPr>
              <a:t>Pourcentage de la vitesse en écoulement libre (PFFS)</a:t>
            </a:r>
            <a:endParaRPr lang="en-US" sz="28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marL="609480" indent="0" defTabSz="1219320">
              <a:lnSpc>
                <a:spcPct val="90000"/>
              </a:lnSpc>
              <a:spcBef>
                <a:spcPts val="2251"/>
              </a:spcBef>
              <a:buNone/>
              <a:tabLst>
                <a:tab pos="0" algn="l"/>
              </a:tabLst>
            </a:pPr>
            <a:r>
              <a:rPr lang="en-US" sz="2282" b="1" u="none" strike="noStrike">
                <a:solidFill>
                  <a:srgbClr val="000000"/>
                </a:solidFill>
                <a:effectLst/>
                <a:uFillTx/>
                <a:latin typeface="Montserrat Regular"/>
                <a:ea typeface="Helvetica Neue"/>
              </a:rPr>
              <a:t>PFFS = (ATS / FFS) × 100%</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1956" b="0" u="none" strike="noStrike">
                <a:solidFill>
                  <a:srgbClr val="000000"/>
                </a:solidFill>
                <a:effectLst/>
                <a:uFillTx/>
                <a:latin typeface="Montserrat Regular"/>
                <a:ea typeface="Helvetica Neue"/>
              </a:rPr>
              <a:t>Cette mesure est utilisée principalement pour les routes de classe III, où les limites de vitesse sont déjà faibles.</a:t>
            </a:r>
            <a:endParaRPr lang="en-US" sz="2400" b="0" u="none" strike="noStrike">
              <a:solidFill>
                <a:srgbClr val="000000"/>
              </a:solidFill>
              <a:effectLst/>
              <a:uFillTx/>
              <a:latin typeface="Montserrat Regul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sp>
        <p:nvSpPr>
          <p:cNvPr id="98" name="PlaceHolder 2"/>
          <p:cNvSpPr>
            <a:spLocks noGrp="1"/>
          </p:cNvSpPr>
          <p:nvPr>
            <p:ph/>
          </p:nvPr>
        </p:nvSpPr>
        <p:spPr>
          <a:xfrm>
            <a:off x="603360" y="1386720"/>
            <a:ext cx="6782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314" b="0" u="none" strike="noStrike">
                <a:solidFill>
                  <a:srgbClr val="432411"/>
                </a:solidFill>
                <a:effectLst/>
                <a:uFillTx/>
                <a:latin typeface="Montserrat Regular"/>
                <a:ea typeface="Montserrat Regular"/>
              </a:rPr>
              <a:t>Les seuils de LOS varient selon la classe.</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983" b="1" u="none" strike="noStrike">
                <a:solidFill>
                  <a:srgbClr val="000000"/>
                </a:solidFill>
                <a:effectLst/>
                <a:uFillTx/>
                <a:latin typeface="Montserrat Regular"/>
                <a:ea typeface="Helvetica Neue"/>
              </a:rPr>
              <a:t>Classe I</a:t>
            </a:r>
            <a:endParaRPr lang="en-US" sz="2400" b="0" u="none" strike="noStrike">
              <a:solidFill>
                <a:srgbClr val="000000"/>
              </a:solidFill>
              <a:effectLst/>
              <a:uFillTx/>
              <a:latin typeface="Montserrat Regular"/>
            </a:endParaRPr>
          </a:p>
          <a:p>
            <a:pPr marL="1828800" lvl="5" indent="-304920" defTabSz="1219320">
              <a:lnSpc>
                <a:spcPct val="90000"/>
              </a:lnSpc>
              <a:spcBef>
                <a:spcPts val="2251"/>
              </a:spcBef>
              <a:buClr>
                <a:srgbClr val="890F00"/>
              </a:buClr>
              <a:buSzPct val="123000"/>
              <a:buFont typeface="Wingdings" charset="2"/>
              <a:buChar char=""/>
            </a:pPr>
            <a:r>
              <a:rPr lang="en-US" sz="1983" b="0" u="none" strike="noStrike">
                <a:solidFill>
                  <a:srgbClr val="000000"/>
                </a:solidFill>
                <a:effectLst/>
                <a:uFillTx/>
                <a:latin typeface="Montserrat Regular"/>
                <a:ea typeface="Helvetica Neue"/>
              </a:rPr>
              <a:t>Basé sur l’ATS et le PTSF (le pire critère prévaut)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983" b="1" u="none" strike="noStrike">
                <a:solidFill>
                  <a:srgbClr val="000000"/>
                </a:solidFill>
                <a:effectLst/>
                <a:uFillTx/>
                <a:latin typeface="Montserrat Regular"/>
                <a:ea typeface="Helvetica Neue"/>
              </a:rPr>
              <a:t>Classe II</a:t>
            </a:r>
            <a:endParaRPr lang="en-US" sz="2400" b="0" u="none" strike="noStrike">
              <a:solidFill>
                <a:srgbClr val="000000"/>
              </a:solidFill>
              <a:effectLst/>
              <a:uFillTx/>
              <a:latin typeface="Montserrat Regular"/>
            </a:endParaRPr>
          </a:p>
          <a:p>
            <a:pPr marL="1828800" lvl="5" indent="-304920" defTabSz="1219320">
              <a:lnSpc>
                <a:spcPct val="90000"/>
              </a:lnSpc>
              <a:spcBef>
                <a:spcPts val="2251"/>
              </a:spcBef>
              <a:buClr>
                <a:srgbClr val="890F00"/>
              </a:buClr>
              <a:buSzPct val="123000"/>
              <a:buFont typeface="Wingdings" charset="2"/>
              <a:buChar char=""/>
            </a:pPr>
            <a:r>
              <a:rPr lang="en-US" sz="1983" b="0" u="none" strike="noStrike">
                <a:solidFill>
                  <a:srgbClr val="000000"/>
                </a:solidFill>
                <a:effectLst/>
                <a:uFillTx/>
                <a:latin typeface="Montserrat Regular"/>
                <a:ea typeface="Helvetica Neue"/>
              </a:rPr>
              <a:t>Basé uniquement sur le PTSF</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1983" b="1" u="none" strike="noStrike">
                <a:solidFill>
                  <a:srgbClr val="000000"/>
                </a:solidFill>
                <a:effectLst/>
                <a:uFillTx/>
                <a:latin typeface="Montserrat Regular"/>
                <a:ea typeface="Helvetica Neue"/>
              </a:rPr>
              <a:t>Classe III</a:t>
            </a:r>
            <a:endParaRPr lang="en-US" sz="2400" b="0" u="none" strike="noStrike">
              <a:solidFill>
                <a:srgbClr val="000000"/>
              </a:solidFill>
              <a:effectLst/>
              <a:uFillTx/>
              <a:latin typeface="Montserrat Regular"/>
            </a:endParaRPr>
          </a:p>
          <a:p>
            <a:pPr marL="1828800" lvl="5" indent="-304920" defTabSz="1219320">
              <a:lnSpc>
                <a:spcPct val="90000"/>
              </a:lnSpc>
              <a:spcBef>
                <a:spcPts val="2251"/>
              </a:spcBef>
              <a:buClr>
                <a:srgbClr val="890F00"/>
              </a:buClr>
              <a:buSzPct val="123000"/>
              <a:buFont typeface="Wingdings" charset="2"/>
              <a:buChar char=""/>
            </a:pPr>
            <a:r>
              <a:rPr lang="en-US" sz="1983" b="0" u="none" strike="noStrike">
                <a:solidFill>
                  <a:srgbClr val="000000"/>
                </a:solidFill>
                <a:effectLst/>
                <a:uFillTx/>
                <a:latin typeface="Montserrat Regular"/>
                <a:ea typeface="Helvetica Neue"/>
              </a:rPr>
              <a:t>Basé sur le PFFS</a:t>
            </a:r>
            <a:endParaRPr lang="en-US" sz="2400" b="0" u="none" strike="noStrike">
              <a:solidFill>
                <a:srgbClr val="000000"/>
              </a:solidFill>
              <a:effectLst/>
              <a:uFillTx/>
              <a:latin typeface="Montserrat Regular"/>
            </a:endParaRPr>
          </a:p>
        </p:txBody>
      </p:sp>
      <p:pic>
        <p:nvPicPr>
          <p:cNvPr id="99" name="Picture 3" descr="A road with snow on the side&#10;&#10;AI-generated content may be incorrect."/>
          <p:cNvPicPr/>
          <p:nvPr/>
        </p:nvPicPr>
        <p:blipFill>
          <a:blip r:embed="rId2"/>
          <a:stretch/>
        </p:blipFill>
        <p:spPr>
          <a:xfrm>
            <a:off x="7386480" y="1897920"/>
            <a:ext cx="4805280" cy="3603960"/>
          </a:xfrm>
          <a:prstGeom prst="rect">
            <a:avLst/>
          </a:prstGeom>
          <a:noFill/>
          <a:ln w="0">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816" b="1" u="none" strike="noStrike">
                <a:solidFill>
                  <a:srgbClr val="F26211"/>
                </a:solidFill>
                <a:effectLst/>
                <a:uFillTx/>
                <a:latin typeface="Montserrat Regular"/>
                <a:ea typeface="Jura Light Bold"/>
              </a:rPr>
              <a:t>Critères du LOS</a:t>
            </a:r>
            <a:endParaRPr lang="en-US" sz="3200" b="0" u="none" strike="noStrike">
              <a:solidFill>
                <a:srgbClr val="000000"/>
              </a:solidFill>
              <a:effectLst/>
              <a:uFillTx/>
              <a:latin typeface="Montserrat Regular"/>
            </a:endParaRPr>
          </a:p>
        </p:txBody>
      </p:sp>
      <p:pic>
        <p:nvPicPr>
          <p:cNvPr id="3" name="Picture 2" descr="The image is a table detailing service level criteria for rural two-lane roads, categorized by speed, percentage of traffic signal failures, and percentage of flood failures.&#10;&#10;AI-generated content may be incorrect.">
            <a:extLst>
              <a:ext uri="{FF2B5EF4-FFF2-40B4-BE49-F238E27FC236}">
                <a16:creationId xmlns:a16="http://schemas.microsoft.com/office/drawing/2014/main" id="{0A00D9C8-653F-DCFE-58C7-A1CBAFFBB794}"/>
              </a:ext>
            </a:extLst>
          </p:cNvPr>
          <p:cNvPicPr>
            <a:picLocks noChangeAspect="1"/>
          </p:cNvPicPr>
          <p:nvPr/>
        </p:nvPicPr>
        <p:blipFill>
          <a:blip r:embed="rId2"/>
          <a:stretch>
            <a:fillRect/>
          </a:stretch>
        </p:blipFill>
        <p:spPr>
          <a:xfrm>
            <a:off x="477771" y="1687667"/>
            <a:ext cx="8855207" cy="3749365"/>
          </a:xfrm>
          <a:prstGeom prst="rect">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675" b="1" u="none" strike="noStrike">
                <a:solidFill>
                  <a:srgbClr val="F26211"/>
                </a:solidFill>
                <a:effectLst/>
                <a:uFillTx/>
                <a:latin typeface="Montserrat Regular"/>
                <a:ea typeface="Jura Light Bold"/>
              </a:rPr>
              <a:t>Objectifs d’apprentissage</a:t>
            </a:r>
            <a:endParaRPr lang="en-US" sz="3200" b="0" u="none" strike="noStrike">
              <a:solidFill>
                <a:srgbClr val="000000"/>
              </a:solidFill>
              <a:effectLst/>
              <a:uFillTx/>
              <a:latin typeface="Montserrat Regular"/>
            </a:endParaRPr>
          </a:p>
        </p:txBody>
      </p:sp>
      <p:sp>
        <p:nvSpPr>
          <p:cNvPr id="58"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indent="0" defTabSz="1219320">
              <a:lnSpc>
                <a:spcPct val="90000"/>
              </a:lnSpc>
              <a:spcBef>
                <a:spcPts val="2251"/>
              </a:spcBef>
              <a:buNone/>
              <a:tabLst>
                <a:tab pos="0" algn="l"/>
              </a:tabLst>
            </a:pPr>
            <a:r>
              <a:rPr lang="en-US" sz="1574" b="0" u="none" strike="noStrike">
                <a:solidFill>
                  <a:schemeClr val="dk1"/>
                </a:solidFill>
                <a:effectLst/>
                <a:uFillTx/>
                <a:latin typeface="Montserrat Regular"/>
                <a:ea typeface="Helvetica Neue"/>
              </a:rPr>
              <a:t>À la fin de ce cours, les étudiants devraient être capables de :</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74" b="0" u="none" strike="noStrike">
                <a:solidFill>
                  <a:srgbClr val="000000"/>
                </a:solidFill>
                <a:effectLst/>
                <a:uFillTx/>
                <a:latin typeface="Montserrat Regular"/>
                <a:ea typeface="Helvetica Neue"/>
              </a:rPr>
              <a:t>Estimer le volume de demande pour une route à deux voies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74" b="0" u="none" strike="noStrike">
                <a:solidFill>
                  <a:srgbClr val="000000"/>
                </a:solidFill>
                <a:effectLst/>
                <a:uFillTx/>
                <a:latin typeface="Montserrat Regular"/>
                <a:ea typeface="Helvetica Neue"/>
              </a:rPr>
              <a:t>Ajuster sur le terrain la vitesse mesurée en écoulement libre pour une route à deux voies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74" b="0" u="none" strike="noStrike">
                <a:solidFill>
                  <a:srgbClr val="000000"/>
                </a:solidFill>
                <a:effectLst/>
                <a:uFillTx/>
                <a:latin typeface="Montserrat Regular"/>
                <a:ea typeface="Helvetica Neue"/>
              </a:rPr>
              <a:t>Estimer la vitesse en écoulement libre d’une route à deux voies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74" b="0" u="none" strike="noStrike">
                <a:solidFill>
                  <a:srgbClr val="000000"/>
                </a:solidFill>
                <a:effectLst/>
                <a:uFillTx/>
                <a:latin typeface="Montserrat Regular"/>
                <a:ea typeface="Helvetica Neue"/>
              </a:rPr>
              <a:t>Calculer la vitesse moyenne de parcours, le pourcentage du temps passé à suivre et le pourcentage de la vitesse en écoulement libre</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tabLst>
                <a:tab pos="0" algn="l"/>
              </a:tabLst>
            </a:pPr>
            <a:r>
              <a:rPr lang="en-US" sz="1574" b="0" u="none" strike="noStrike">
                <a:solidFill>
                  <a:srgbClr val="000000"/>
                </a:solidFill>
                <a:effectLst/>
                <a:uFillTx/>
                <a:latin typeface="Montserrat Regular"/>
                <a:ea typeface="Helvetica Neue"/>
              </a:rPr>
              <a:t>Déterminer le LOS des routes à deux voies</a:t>
            </a:r>
            <a:endParaRPr lang="en-US" sz="1800" b="0" u="none" strike="noStrike">
              <a:solidFill>
                <a:srgbClr val="000000"/>
              </a:solidFill>
              <a:effectLst/>
              <a:uFillTx/>
              <a:latin typeface="Montserrat Regul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03" name="PlaceHolder 2"/>
          <p:cNvSpPr>
            <a:spLocks noGrp="1"/>
          </p:cNvSpPr>
          <p:nvPr>
            <p:ph/>
          </p:nvPr>
        </p:nvSpPr>
        <p:spPr>
          <a:xfrm>
            <a:off x="970200" y="138672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422" b="0" u="none" strike="noStrike">
                <a:solidFill>
                  <a:srgbClr val="432411"/>
                </a:solidFill>
                <a:effectLst/>
                <a:uFillTx/>
                <a:latin typeface="Montserrat Regular"/>
                <a:ea typeface="Montserrat Regular"/>
              </a:rPr>
              <a:t>Pour les routes à deux voies, la FFS est égale à la vitesse moyenne des voitures particulières circulant à des débits allant jusqu’à 200 vp/h (deux sens confondus)</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422" b="0" u="none" strike="noStrike">
                <a:solidFill>
                  <a:srgbClr val="432411"/>
                </a:solidFill>
                <a:effectLst/>
                <a:uFillTx/>
                <a:latin typeface="Montserrat Regular"/>
                <a:ea typeface="Montserrat Regular"/>
              </a:rPr>
              <a:t>La FFS est essentielle car elle constitue la référence pour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76" b="0" u="none" strike="noStrike">
                <a:solidFill>
                  <a:srgbClr val="000000"/>
                </a:solidFill>
                <a:effectLst/>
                <a:uFillTx/>
                <a:latin typeface="Montserrat Regular"/>
                <a:ea typeface="Helvetica Neue"/>
              </a:rPr>
              <a:t>l’estimation de l’ATS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76" b="0" u="none" strike="noStrike">
                <a:solidFill>
                  <a:srgbClr val="000000"/>
                </a:solidFill>
                <a:effectLst/>
                <a:uFillTx/>
                <a:latin typeface="Montserrat Regular"/>
                <a:ea typeface="Helvetica Neue"/>
              </a:rPr>
              <a:t>le calcul du PFFS</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076" b="0" u="none" strike="noStrike">
                <a:solidFill>
                  <a:srgbClr val="000000"/>
                </a:solidFill>
                <a:effectLst/>
                <a:uFillTx/>
                <a:latin typeface="Montserrat Regular"/>
                <a:ea typeface="Helvetica Neue"/>
              </a:rPr>
              <a:t>la compréhension de la réduction de vitesse due aux conditions routières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2422" b="1" u="none" strike="noStrike">
                <a:solidFill>
                  <a:srgbClr val="432411"/>
                </a:solidFill>
                <a:effectLst/>
                <a:uFillTx/>
                <a:latin typeface="Montserrat Regular"/>
                <a:ea typeface="Montserrat Regular"/>
              </a:rPr>
              <a:t>La FFS peut être mesurée ou estimée.</a:t>
            </a:r>
            <a:endParaRPr lang="en-US" sz="2800" b="0" u="none" strike="noStrike">
              <a:solidFill>
                <a:srgbClr val="000000"/>
              </a:solidFill>
              <a:effectLst/>
              <a:uFillTx/>
              <a:latin typeface="Montserrat Regul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05" name="PlaceHolder 2"/>
          <p:cNvSpPr>
            <a:spLocks noGrp="1"/>
          </p:cNvSpPr>
          <p:nvPr>
            <p:ph/>
          </p:nvPr>
        </p:nvSpPr>
        <p:spPr>
          <a:xfrm>
            <a:off x="678240" y="1153080"/>
            <a:ext cx="88077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537" b="1" u="none" strike="noStrike">
                <a:solidFill>
                  <a:srgbClr val="432411"/>
                </a:solidFill>
                <a:effectLst/>
                <a:uFillTx/>
                <a:latin typeface="Montserrat Regular"/>
                <a:ea typeface="Montserrat Regular"/>
              </a:rPr>
              <a:t>Mesure de terrain de la FFS</a:t>
            </a:r>
            <a:endParaRPr lang="en-US" sz="2800" b="0" u="none" strike="noStrike">
              <a:solidFill>
                <a:srgbClr val="000000"/>
              </a:solidFill>
              <a:effectLst/>
              <a:uFillTx/>
              <a:latin typeface="Montserrat Regular"/>
            </a:endParaRPr>
          </a:p>
          <a:p>
            <a:pPr marL="304920" indent="-304920" defTabSz="1219320">
              <a:lnSpc>
                <a:spcPct val="90000"/>
              </a:lnSpc>
              <a:spcBef>
                <a:spcPts val="1199"/>
              </a:spcBef>
              <a:buClr>
                <a:srgbClr val="890F00"/>
              </a:buClr>
              <a:buSzPct val="123000"/>
              <a:buFont typeface="Wingdings" charset="2"/>
              <a:buChar char=""/>
              <a:tabLst>
                <a:tab pos="0" algn="l"/>
              </a:tabLst>
            </a:pPr>
            <a:r>
              <a:rPr lang="en-US" sz="2537" b="0" u="none" strike="noStrike">
                <a:solidFill>
                  <a:srgbClr val="432411"/>
                </a:solidFill>
                <a:effectLst/>
                <a:uFillTx/>
                <a:latin typeface="Montserrat Regular"/>
                <a:ea typeface="Montserrat Regular"/>
              </a:rPr>
              <a:t>Pour mesurer la FFS sur le terrain :</a:t>
            </a:r>
            <a:endParaRPr lang="en-US" sz="28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12" b="0" u="none" strike="noStrike">
                <a:solidFill>
                  <a:srgbClr val="000000"/>
                </a:solidFill>
                <a:effectLst/>
                <a:uFillTx/>
                <a:latin typeface="Montserrat Regular"/>
                <a:ea typeface="Helvetica Neue"/>
              </a:rPr>
              <a:t>Utiliser ≥100 observations de véhicules</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12" b="0" u="none" strike="noStrike">
                <a:solidFill>
                  <a:srgbClr val="000000"/>
                </a:solidFill>
                <a:effectLst/>
                <a:uFillTx/>
                <a:latin typeface="Montserrat Regular"/>
                <a:ea typeface="Helvetica Neue"/>
              </a:rPr>
              <a:t>Débit total bidirectionnel ≤ 200 vp/h</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12" b="0" u="none" strike="noStrike">
                <a:solidFill>
                  <a:srgbClr val="000000"/>
                </a:solidFill>
                <a:effectLst/>
                <a:uFillTx/>
                <a:latin typeface="Montserrat Regular"/>
                <a:ea typeface="Helvetica Neue"/>
              </a:rPr>
              <a:t>Observer uniquement la direction étudiée</a:t>
            </a:r>
            <a:endParaRPr lang="en-US" sz="2000" b="0" u="none" strike="noStrike">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tabLst>
                <a:tab pos="0" algn="l"/>
              </a:tabLst>
            </a:pPr>
            <a:r>
              <a:rPr lang="en-US" sz="1812" b="0" u="none" strike="noStrike">
                <a:solidFill>
                  <a:srgbClr val="000000"/>
                </a:solidFill>
                <a:effectLst/>
                <a:uFillTx/>
                <a:latin typeface="Montserrat Regular"/>
                <a:ea typeface="Helvetica Neue"/>
              </a:rPr>
              <a:t>Échantillonnage systématique autorisé (p. ex. chaque 10e véhicule)</a:t>
            </a:r>
            <a:endParaRPr lang="en-US" sz="20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marL="304920" indent="-304920" defTabSz="1219320">
              <a:lnSpc>
                <a:spcPct val="90000"/>
              </a:lnSpc>
              <a:spcBef>
                <a:spcPts val="1199"/>
              </a:spcBef>
              <a:buClr>
                <a:srgbClr val="890F00"/>
              </a:buClr>
              <a:buSzPct val="123000"/>
              <a:buFont typeface="Wingdings" charset="2"/>
              <a:buChar char=""/>
              <a:tabLst>
                <a:tab pos="0" algn="l"/>
              </a:tabLst>
            </a:pPr>
            <a:r>
              <a:rPr lang="en-US" sz="2537" b="0" u="none" strike="noStrike">
                <a:solidFill>
                  <a:srgbClr val="432411"/>
                </a:solidFill>
                <a:effectLst/>
                <a:uFillTx/>
                <a:latin typeface="Montserrat Regular"/>
                <a:ea typeface="Montserrat Regular"/>
              </a:rPr>
              <a:t>Si le débit total &gt; 200 vp/h :</a:t>
            </a:r>
            <a:endParaRPr lang="en-US" sz="2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06" name="Picture 3"/>
          <p:cNvPicPr/>
          <p:nvPr/>
        </p:nvPicPr>
        <p:blipFill>
          <a:blip r:embed="rId2"/>
          <a:stretch/>
        </p:blipFill>
        <p:spPr>
          <a:xfrm>
            <a:off x="824400" y="4817160"/>
            <a:ext cx="4111560" cy="796320"/>
          </a:xfrm>
          <a:prstGeom prst="rect">
            <a:avLst/>
          </a:prstGeom>
          <a:noFill/>
          <a:ln w="0">
            <a:noFill/>
          </a:ln>
        </p:spPr>
      </p:pic>
      <p:pic>
        <p:nvPicPr>
          <p:cNvPr id="3" name="Picture 2" descr="The image displays mathematical symbols representing variables such as observed speed, observed flow, and a heavy vehicle adjustment factor.&#10;&#10;AI-generated content may be incorrect.">
            <a:extLst>
              <a:ext uri="{FF2B5EF4-FFF2-40B4-BE49-F238E27FC236}">
                <a16:creationId xmlns:a16="http://schemas.microsoft.com/office/drawing/2014/main" id="{D7D8104D-0063-A943-D075-973D1C7D112F}"/>
              </a:ext>
            </a:extLst>
          </p:cNvPr>
          <p:cNvPicPr>
            <a:picLocks noChangeAspect="1"/>
          </p:cNvPicPr>
          <p:nvPr/>
        </p:nvPicPr>
        <p:blipFill>
          <a:blip r:embed="rId3"/>
          <a:stretch>
            <a:fillRect/>
          </a:stretch>
        </p:blipFill>
        <p:spPr>
          <a:xfrm>
            <a:off x="5539865" y="4596703"/>
            <a:ext cx="4092295" cy="1417443"/>
          </a:xfrm>
          <a:prstGeom prst="rect">
            <a:avLst/>
          </a:prstGeom>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09" name="PlaceHolder 2"/>
          <p:cNvSpPr>
            <a:spLocks noGrp="1"/>
          </p:cNvSpPr>
          <p:nvPr>
            <p:ph/>
          </p:nvPr>
        </p:nvSpPr>
        <p:spPr>
          <a:xfrm>
            <a:off x="678240" y="1153080"/>
            <a:ext cx="88077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1199"/>
              </a:spcBef>
              <a:buNone/>
              <a:tabLst>
                <a:tab pos="0" algn="l"/>
              </a:tabLst>
            </a:pPr>
            <a:r>
              <a:rPr lang="en-US" sz="2184" b="1" u="none" strike="noStrike">
                <a:solidFill>
                  <a:srgbClr val="432411"/>
                </a:solidFill>
                <a:effectLst/>
                <a:uFillTx/>
                <a:latin typeface="Montserrat Regular"/>
                <a:ea typeface="Montserrat Regular"/>
              </a:rPr>
              <a:t>Estimation de la FFS (lorsque les données de terrain ne sont pas disponibles)</a:t>
            </a:r>
            <a:endParaRPr lang="en-US" sz="2800" b="0" u="none" strike="noStrike">
              <a:solidFill>
                <a:srgbClr val="000000"/>
              </a:solidFill>
              <a:effectLst/>
              <a:uFillTx/>
              <a:latin typeface="Montserrat Regular"/>
            </a:endParaRPr>
          </a:p>
          <a:p>
            <a:pPr marL="304920" indent="-304920" defTabSz="1219320">
              <a:lnSpc>
                <a:spcPct val="90000"/>
              </a:lnSpc>
              <a:spcBef>
                <a:spcPts val="1199"/>
              </a:spcBef>
              <a:buClr>
                <a:srgbClr val="890F00"/>
              </a:buClr>
              <a:buSzPct val="123000"/>
              <a:buFont typeface="Wingdings" charset="2"/>
              <a:buChar char=""/>
              <a:tabLst>
                <a:tab pos="0" algn="l"/>
              </a:tabLst>
            </a:pPr>
            <a:r>
              <a:rPr lang="en-US" sz="2184" b="0" u="none" strike="noStrike">
                <a:solidFill>
                  <a:srgbClr val="432411"/>
                </a:solidFill>
                <a:effectLst/>
                <a:uFillTx/>
                <a:latin typeface="Montserrat Regular"/>
                <a:ea typeface="Montserrat Regular"/>
              </a:rPr>
              <a:t>La FFS peut être estimée par :</a:t>
            </a:r>
            <a:endParaRPr lang="en-US" sz="2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10" name="Picture 5"/>
          <p:cNvPicPr/>
          <p:nvPr/>
        </p:nvPicPr>
        <p:blipFill>
          <a:blip r:embed="rId2"/>
          <a:stretch/>
        </p:blipFill>
        <p:spPr>
          <a:xfrm>
            <a:off x="2481840" y="2793960"/>
            <a:ext cx="4530960" cy="888480"/>
          </a:xfrm>
          <a:prstGeom prst="rect">
            <a:avLst/>
          </a:prstGeom>
          <a:noFill/>
          <a:ln w="0">
            <a:noFill/>
          </a:ln>
        </p:spPr>
      </p:pic>
      <p:pic>
        <p:nvPicPr>
          <p:cNvPr id="3" name="Picture 2" descr="The image depicts a diagram with annotations for three terms: BFFS (base speed in unobstructed flow), fLs (adjustment factor related to the width of the lane and shoulder), and fA (adjustment factor related to the density of access points).&#10;&#10;AI-generated content may be incorrect.">
            <a:extLst>
              <a:ext uri="{FF2B5EF4-FFF2-40B4-BE49-F238E27FC236}">
                <a16:creationId xmlns:a16="http://schemas.microsoft.com/office/drawing/2014/main" id="{E0A2F5D9-A779-018D-857B-F043A195F1C4}"/>
              </a:ext>
            </a:extLst>
          </p:cNvPr>
          <p:cNvPicPr>
            <a:picLocks noChangeAspect="1"/>
          </p:cNvPicPr>
          <p:nvPr/>
        </p:nvPicPr>
        <p:blipFill>
          <a:blip r:embed="rId3"/>
          <a:stretch>
            <a:fillRect/>
          </a:stretch>
        </p:blipFill>
        <p:spPr>
          <a:xfrm>
            <a:off x="1866660" y="3733611"/>
            <a:ext cx="5524979" cy="1486029"/>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13" name="PlaceHolder 2"/>
          <p:cNvSpPr>
            <a:spLocks noGrp="1"/>
          </p:cNvSpPr>
          <p:nvPr>
            <p:ph/>
          </p:nvPr>
        </p:nvSpPr>
        <p:spPr>
          <a:xfrm>
            <a:off x="678240" y="1153080"/>
            <a:ext cx="880776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401"/>
              </a:spcBef>
              <a:buNone/>
              <a:tabLst>
                <a:tab pos="0" algn="l"/>
              </a:tabLst>
            </a:pPr>
            <a:r>
              <a:rPr lang="en-US" sz="2353" b="1" u="none" strike="noStrike">
                <a:solidFill>
                  <a:srgbClr val="432411"/>
                </a:solidFill>
                <a:effectLst/>
                <a:uFillTx/>
                <a:latin typeface="Montserrat Regular"/>
                <a:ea typeface="Montserrat Regular"/>
              </a:rPr>
              <a:t>Vitesse de base en écoulement libre (BFFS)</a:t>
            </a:r>
            <a:endParaRPr lang="en-US" sz="2800" b="0" u="none" strike="noStrike">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2353" b="0" u="none" strike="noStrike">
                <a:solidFill>
                  <a:srgbClr val="432411"/>
                </a:solidFill>
                <a:effectLst/>
                <a:uFillTx/>
                <a:latin typeface="Montserrat Regular"/>
                <a:ea typeface="Montserrat Regular"/>
              </a:rPr>
              <a:t>La BFFS dépend de la classe :</a:t>
            </a:r>
            <a:endParaRPr lang="en-US" sz="28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2353" b="1" u="none" strike="noStrike">
                <a:solidFill>
                  <a:srgbClr val="000000"/>
                </a:solidFill>
                <a:effectLst/>
                <a:uFillTx/>
                <a:latin typeface="Montserrat Regular"/>
                <a:ea typeface="Helvetica Neue"/>
              </a:rPr>
              <a:t>Classe I : généralement 55–65 mi/h</a:t>
            </a:r>
            <a:endParaRPr lang="en-US" sz="28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2353" b="1" u="none" strike="noStrike">
                <a:solidFill>
                  <a:srgbClr val="000000"/>
                </a:solidFill>
                <a:effectLst/>
                <a:uFillTx/>
                <a:latin typeface="Montserrat Regular"/>
                <a:ea typeface="Helvetica Neue"/>
              </a:rPr>
              <a:t>Classe II : 45–50 mi/h</a:t>
            </a:r>
            <a:endParaRPr lang="en-US" sz="28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2353" b="1" u="none" strike="noStrike">
                <a:solidFill>
                  <a:srgbClr val="000000"/>
                </a:solidFill>
                <a:effectLst/>
                <a:uFillTx/>
                <a:latin typeface="Montserrat Regular"/>
                <a:ea typeface="Helvetica Neue"/>
              </a:rPr>
              <a:t>Classe III : 40–50 mi/h</a:t>
            </a:r>
            <a:endParaRPr lang="en-US" sz="2800" b="0" u="none" strike="noStrike">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2689" b="0" u="none" strike="noStrike">
                <a:solidFill>
                  <a:srgbClr val="432411"/>
                </a:solidFill>
                <a:effectLst/>
                <a:uFillTx/>
                <a:latin typeface="Montserrat Regular"/>
                <a:ea typeface="Montserrat Regular"/>
              </a:rPr>
              <a:t>La BFFS peut être approximée à partir de la vitesse de conception ou de la vitesse affichée + 5 à 7 mi/h.</a:t>
            </a:r>
            <a:endParaRPr lang="en-US" sz="32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15" name="PlaceHolder 2"/>
          <p:cNvSpPr>
            <a:spLocks noGrp="1"/>
          </p:cNvSpPr>
          <p:nvPr>
            <p:ph/>
          </p:nvPr>
        </p:nvSpPr>
        <p:spPr>
          <a:xfrm>
            <a:off x="678240" y="1153080"/>
            <a:ext cx="5935680" cy="505908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2401"/>
              </a:spcBef>
              <a:buNone/>
              <a:tabLst>
                <a:tab pos="0" algn="l"/>
              </a:tabLst>
            </a:pPr>
            <a:r>
              <a:rPr lang="en-US" sz="1955" b="1" u="none" strike="noStrike">
                <a:solidFill>
                  <a:srgbClr val="432411"/>
                </a:solidFill>
                <a:effectLst/>
                <a:uFillTx/>
                <a:latin typeface="Montserrat Regular"/>
                <a:ea typeface="Montserrat Regular"/>
              </a:rPr>
              <a:t>Ajustement de largeur de voie et d’accotement</a:t>
            </a:r>
            <a:endParaRPr lang="en-US" sz="2400" b="0" u="none" strike="noStrike">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1955" b="0" u="none" strike="noStrike">
                <a:solidFill>
                  <a:srgbClr val="432411"/>
                </a:solidFill>
                <a:effectLst/>
                <a:uFillTx/>
                <a:latin typeface="Montserrat Regular"/>
                <a:ea typeface="Montserrat Regular"/>
              </a:rPr>
              <a:t>Le facteur d’ajustement voie/accotement est tiré du tableau 16.5</a:t>
            </a:r>
            <a:endParaRPr lang="en-US" sz="24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1955" b="0" u="none" strike="noStrike">
                <a:solidFill>
                  <a:srgbClr val="000000"/>
                </a:solidFill>
                <a:effectLst/>
                <a:uFillTx/>
                <a:latin typeface="Montserrat Regular"/>
                <a:ea typeface="Helvetica Neue"/>
              </a:rPr>
              <a:t>Des voies plus étroites réduisent la vitesse</a:t>
            </a:r>
            <a:endParaRPr lang="en-US" sz="24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1955" b="0" u="none" strike="noStrike">
                <a:solidFill>
                  <a:srgbClr val="000000"/>
                </a:solidFill>
                <a:effectLst/>
                <a:uFillTx/>
                <a:latin typeface="Montserrat Regular"/>
                <a:ea typeface="Helvetica Neue"/>
              </a:rPr>
              <a:t>Des accotements plus étroits réduisent la vitesse</a:t>
            </a:r>
            <a:endParaRPr lang="en-US" sz="2400" b="0" u="none" strike="noStrike">
              <a:solidFill>
                <a:srgbClr val="000000"/>
              </a:solidFill>
              <a:effectLst/>
              <a:uFillTx/>
              <a:latin typeface="Montserrat Regular"/>
            </a:endParaRPr>
          </a:p>
          <a:p>
            <a:pPr marL="914400" lvl="2" indent="-304920" defTabSz="1219320">
              <a:lnSpc>
                <a:spcPct val="90000"/>
              </a:lnSpc>
              <a:spcBef>
                <a:spcPts val="2401"/>
              </a:spcBef>
              <a:buClr>
                <a:srgbClr val="890F00"/>
              </a:buClr>
              <a:buSzPct val="123000"/>
              <a:buFont typeface="Wingdings" charset="2"/>
              <a:buChar char=""/>
              <a:tabLst>
                <a:tab pos="0" algn="l"/>
              </a:tabLst>
            </a:pPr>
            <a:r>
              <a:rPr lang="en-US" sz="1955" b="0" u="none" strike="noStrike">
                <a:solidFill>
                  <a:srgbClr val="000000"/>
                </a:solidFill>
                <a:effectLst/>
                <a:uFillTx/>
                <a:latin typeface="Montserrat Regular"/>
                <a:ea typeface="Helvetica Neue"/>
              </a:rPr>
              <a:t>les réductions peuvent dépasser 5 mi/h dans de mauvaises conditions</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2401"/>
              </a:spcBef>
              <a:buNone/>
              <a:tabLst>
                <a:tab pos="0" algn="l"/>
              </a:tabLst>
            </a:pPr>
            <a:r>
              <a:rPr lang="en-US" sz="1955" b="1" u="none" strike="noStrike">
                <a:solidFill>
                  <a:srgbClr val="432411"/>
                </a:solidFill>
                <a:effectLst/>
                <a:uFillTx/>
                <a:latin typeface="Montserrat Regular"/>
                <a:ea typeface="Montserrat Regular"/>
              </a:rPr>
              <a:t>Ajustement lié aux points d’accès</a:t>
            </a:r>
            <a:endParaRPr lang="en-US" sz="2400" b="0" u="none" strike="noStrike">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1955" b="0" u="none" strike="noStrike">
                <a:solidFill>
                  <a:srgbClr val="432411"/>
                </a:solidFill>
                <a:effectLst/>
                <a:uFillTx/>
                <a:latin typeface="Montserrat Regular"/>
                <a:ea typeface="Montserrat Regular"/>
              </a:rPr>
              <a:t>Le facteur d’ajustement des points d’accès est tiré du tableau 16.6</a:t>
            </a:r>
            <a:endParaRPr lang="en-US" sz="24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16" name="Picture 3"/>
          <p:cNvPicPr/>
          <p:nvPr/>
        </p:nvPicPr>
        <p:blipFill>
          <a:blip r:embed="rId2"/>
          <a:stretch/>
        </p:blipFill>
        <p:spPr>
          <a:xfrm>
            <a:off x="5369400" y="1153080"/>
            <a:ext cx="484560" cy="435960"/>
          </a:xfrm>
          <a:prstGeom prst="rect">
            <a:avLst/>
          </a:prstGeom>
          <a:noFill/>
          <a:ln w="0">
            <a:noFill/>
          </a:ln>
        </p:spPr>
      </p:pic>
      <p:pic>
        <p:nvPicPr>
          <p:cNvPr id="119" name="Picture 6"/>
          <p:cNvPicPr/>
          <p:nvPr/>
        </p:nvPicPr>
        <p:blipFill>
          <a:blip r:embed="rId3"/>
          <a:stretch/>
        </p:blipFill>
        <p:spPr>
          <a:xfrm>
            <a:off x="4430880" y="4719240"/>
            <a:ext cx="435240" cy="494280"/>
          </a:xfrm>
          <a:prstGeom prst="rect">
            <a:avLst/>
          </a:prstGeom>
          <a:noFill/>
          <a:ln w="0">
            <a:noFill/>
          </a:ln>
        </p:spPr>
      </p:pic>
      <p:pic>
        <p:nvPicPr>
          <p:cNvPr id="3" name="Picture 2" descr="The image is a table that shows how the speed of free flow adjusts based on the width of the road and the banking.&#10;&#10;AI-generated content may be incorrect.">
            <a:extLst>
              <a:ext uri="{FF2B5EF4-FFF2-40B4-BE49-F238E27FC236}">
                <a16:creationId xmlns:a16="http://schemas.microsoft.com/office/drawing/2014/main" id="{462DD37F-BCA5-F565-255C-34A94D29392A}"/>
              </a:ext>
            </a:extLst>
          </p:cNvPr>
          <p:cNvPicPr>
            <a:picLocks noChangeAspect="1"/>
          </p:cNvPicPr>
          <p:nvPr/>
        </p:nvPicPr>
        <p:blipFill>
          <a:blip r:embed="rId4"/>
          <a:stretch>
            <a:fillRect/>
          </a:stretch>
        </p:blipFill>
        <p:spPr>
          <a:xfrm>
            <a:off x="6829425" y="876100"/>
            <a:ext cx="5172075" cy="3304230"/>
          </a:xfrm>
          <a:prstGeom prst="rect">
            <a:avLst/>
          </a:prstGeom>
        </p:spPr>
      </p:pic>
      <p:pic>
        <p:nvPicPr>
          <p:cNvPr id="5" name="Picture 4" descr="The table illustrates how the speed of free flow adjusts based on the density of access points, with the flow speed reduction increasing as the number of access points per mile increases.&#10;&#10;AI-generated content may be incorrect.">
            <a:extLst>
              <a:ext uri="{FF2B5EF4-FFF2-40B4-BE49-F238E27FC236}">
                <a16:creationId xmlns:a16="http://schemas.microsoft.com/office/drawing/2014/main" id="{F0EE6873-F0F4-7CE0-94F4-143DC83929DE}"/>
              </a:ext>
            </a:extLst>
          </p:cNvPr>
          <p:cNvPicPr>
            <a:picLocks noChangeAspect="1"/>
          </p:cNvPicPr>
          <p:nvPr/>
        </p:nvPicPr>
        <p:blipFill>
          <a:blip r:embed="rId5"/>
          <a:stretch>
            <a:fillRect/>
          </a:stretch>
        </p:blipFill>
        <p:spPr>
          <a:xfrm>
            <a:off x="6829425" y="4174209"/>
            <a:ext cx="5172075" cy="2687076"/>
          </a:xfrm>
          <a:prstGeom prst="rect">
            <a:avLst/>
          </a:prstGeom>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0" name="PlaceHolder 1"/>
          <p:cNvSpPr>
            <a:spLocks noGrp="1"/>
          </p:cNvSpPr>
          <p:nvPr>
            <p:ph type="title"/>
          </p:nvPr>
        </p:nvSpPr>
        <p:spPr>
          <a:xfrm>
            <a:off x="603360" y="539640"/>
            <a:ext cx="82882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21" name="PlaceHolder 2"/>
          <p:cNvSpPr>
            <a:spLocks noGrp="1"/>
          </p:cNvSpPr>
          <p:nvPr>
            <p:ph/>
          </p:nvPr>
        </p:nvSpPr>
        <p:spPr>
          <a:xfrm>
            <a:off x="678240" y="1153080"/>
            <a:ext cx="91468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401"/>
              </a:spcBef>
              <a:buNone/>
              <a:tabLst>
                <a:tab pos="0" algn="l"/>
              </a:tabLst>
            </a:pPr>
            <a:r>
              <a:rPr lang="en-US" sz="2129" b="1" u="none" strike="noStrike">
                <a:solidFill>
                  <a:srgbClr val="432411"/>
                </a:solidFill>
                <a:effectLst/>
                <a:uFillTx/>
                <a:latin typeface="Montserrat Regular"/>
                <a:ea typeface="Montserrat Regular"/>
              </a:rPr>
              <a:t>Exemple-1:</a:t>
            </a:r>
            <a:endParaRPr lang="en-US" sz="2400" b="0" u="none" strike="noStrike">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2129" b="0" u="none" strike="noStrike">
                <a:solidFill>
                  <a:srgbClr val="432411"/>
                </a:solidFill>
                <a:effectLst/>
                <a:uFillTx/>
                <a:latin typeface="Montserrat Regular"/>
                <a:ea typeface="Montserrat Regular"/>
              </a:rPr>
              <a:t>Calculez la vitesse estimée en écoulement libre d’un segment de route à deux voies de classe II si la vitesse moyenne mesurée sur le terrain est de 56,5 mi/h et si le débit pendant la collecte des données était de 650 véh/h. Supposons que tous les véhicules soient des voitures particulières.</a:t>
            </a:r>
            <a:endParaRPr lang="en-US" sz="2400" b="0" u="none" strike="noStrike">
              <a:solidFill>
                <a:srgbClr val="000000"/>
              </a:solidFill>
              <a:effectLst/>
              <a:uFillTx/>
              <a:latin typeface="Montserrat Regular"/>
            </a:endParaRPr>
          </a:p>
          <a:p>
            <a:pPr indent="0" defTabSz="1219320">
              <a:lnSpc>
                <a:spcPct val="90000"/>
              </a:lnSpc>
              <a:spcBef>
                <a:spcPts val="2401"/>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800" b="0" u="none" strike="noStrike">
              <a:solidFill>
                <a:srgbClr val="000000"/>
              </a:solidFill>
              <a:effectLst/>
              <a:uFillTx/>
              <a:latin typeface="Montserrat Regular"/>
            </a:endParaRPr>
          </a:p>
          <a:p>
            <a:pPr indent="0" defTabSz="1219320">
              <a:lnSpc>
                <a:spcPct val="90000"/>
              </a:lnSpc>
              <a:spcBef>
                <a:spcPts val="1199"/>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 name="PlaceHolder 1"/>
          <p:cNvSpPr>
            <a:spLocks noGrp="1"/>
          </p:cNvSpPr>
          <p:nvPr>
            <p:ph type="title"/>
          </p:nvPr>
        </p:nvSpPr>
        <p:spPr>
          <a:xfrm>
            <a:off x="603360" y="539640"/>
            <a:ext cx="812484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23"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fontScale="92500" lnSpcReduction="20000"/>
          </a:bodyPr>
          <a:lstStyle/>
          <a:p>
            <a:pPr indent="0" defTabSz="1219320">
              <a:lnSpc>
                <a:spcPct val="90000"/>
              </a:lnSpc>
              <a:spcBef>
                <a:spcPts val="2401"/>
              </a:spcBef>
              <a:buNone/>
              <a:tabLst>
                <a:tab pos="0" algn="l"/>
              </a:tabLst>
            </a:pPr>
            <a:r>
              <a:rPr lang="en-US" sz="2800" b="1" u="none" strike="noStrike" dirty="0">
                <a:solidFill>
                  <a:srgbClr val="432411"/>
                </a:solidFill>
                <a:effectLst/>
                <a:uFillTx/>
                <a:latin typeface="Montserrat Regular"/>
                <a:ea typeface="Montserrat Regular"/>
              </a:rPr>
              <a:t>Données :</a:t>
            </a:r>
            <a:endParaRPr lang="en-US" sz="28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r>
              <a:rPr lang="en-US" sz="2800" b="1" u="none" strike="noStrike" dirty="0">
                <a:solidFill>
                  <a:srgbClr val="432411"/>
                </a:solidFill>
                <a:effectLst/>
                <a:uFillTx/>
                <a:latin typeface="Montserrat Regular"/>
                <a:ea typeface="Montserrat Regular"/>
              </a:rPr>
              <a:t>= 56.5 mi/h,           = 650 </a:t>
            </a:r>
            <a:r>
              <a:rPr lang="en-US" sz="2800" b="1" u="none" strike="noStrike" dirty="0" err="1">
                <a:solidFill>
                  <a:srgbClr val="432411"/>
                </a:solidFill>
                <a:effectLst/>
                <a:uFillTx/>
                <a:latin typeface="Montserrat Regular"/>
                <a:ea typeface="Montserrat Regular"/>
              </a:rPr>
              <a:t>véh</a:t>
            </a:r>
            <a:r>
              <a:rPr lang="en-US" sz="2800" b="1" u="none" strike="noStrike" dirty="0">
                <a:solidFill>
                  <a:srgbClr val="432411"/>
                </a:solidFill>
                <a:effectLst/>
                <a:uFillTx/>
                <a:latin typeface="Montserrat Regular"/>
                <a:ea typeface="Montserrat Regular"/>
              </a:rPr>
              <a:t>/h,           =1.0 (all passenger cars)</a:t>
            </a:r>
            <a:endParaRPr lang="en-US" sz="20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r>
              <a:rPr lang="en-US" sz="2800" b="1" u="none" strike="noStrike" dirty="0">
                <a:solidFill>
                  <a:srgbClr val="432411"/>
                </a:solidFill>
                <a:effectLst/>
                <a:uFillTx/>
                <a:latin typeface="Montserrat Regular"/>
                <a:ea typeface="Montserrat Regular"/>
              </a:rPr>
              <a:t>Solution :</a:t>
            </a:r>
            <a:endParaRPr lang="en-US" sz="2800" b="0" u="none" strike="noStrike" dirty="0">
              <a:solidFill>
                <a:srgbClr val="000000"/>
              </a:solidFill>
              <a:effectLst/>
              <a:uFillTx/>
              <a:latin typeface="Montserrat Regular"/>
            </a:endParaRPr>
          </a:p>
          <a:p>
            <a:pPr marL="304920" indent="-304920" defTabSz="1219320">
              <a:lnSpc>
                <a:spcPct val="90000"/>
              </a:lnSpc>
              <a:spcBef>
                <a:spcPts val="2401"/>
              </a:spcBef>
              <a:buClr>
                <a:srgbClr val="890F00"/>
              </a:buClr>
              <a:buSzPct val="123000"/>
              <a:buFont typeface="Wingdings" charset="2"/>
              <a:buChar char=""/>
              <a:tabLst>
                <a:tab pos="0" algn="l"/>
              </a:tabLst>
            </a:pPr>
            <a:r>
              <a:rPr lang="en-US" sz="2800" b="0" u="none" strike="noStrike" dirty="0">
                <a:solidFill>
                  <a:srgbClr val="432411"/>
                </a:solidFill>
                <a:effectLst/>
                <a:uFillTx/>
                <a:latin typeface="Montserrat Regular"/>
                <a:ea typeface="Montserrat Regular"/>
              </a:rPr>
              <a:t>Comme la </a:t>
            </a:r>
            <a:r>
              <a:rPr lang="en-US" sz="2800" b="0" u="none" strike="noStrike" dirty="0" err="1">
                <a:solidFill>
                  <a:srgbClr val="432411"/>
                </a:solidFill>
                <a:effectLst/>
                <a:uFillTx/>
                <a:latin typeface="Montserrat Regular"/>
                <a:ea typeface="Montserrat Regular"/>
              </a:rPr>
              <a:t>mesure</a:t>
            </a:r>
            <a:r>
              <a:rPr lang="en-US" sz="2800" b="0" u="none" strike="noStrike" dirty="0">
                <a:solidFill>
                  <a:srgbClr val="432411"/>
                </a:solidFill>
                <a:effectLst/>
                <a:uFillTx/>
                <a:latin typeface="Montserrat Regular"/>
                <a:ea typeface="Montserrat Regular"/>
              </a:rPr>
              <a:t> a </a:t>
            </a:r>
            <a:r>
              <a:rPr lang="en-US" sz="2800" b="0" u="none" strike="noStrike" dirty="0" err="1">
                <a:solidFill>
                  <a:srgbClr val="432411"/>
                </a:solidFill>
                <a:effectLst/>
                <a:uFillTx/>
                <a:latin typeface="Montserrat Regular"/>
                <a:ea typeface="Montserrat Regular"/>
              </a:rPr>
              <a:t>été</a:t>
            </a:r>
            <a:r>
              <a:rPr lang="en-US" sz="2800" b="0" u="none" strike="noStrike" dirty="0">
                <a:solidFill>
                  <a:srgbClr val="432411"/>
                </a:solidFill>
                <a:effectLst/>
                <a:uFillTx/>
                <a:latin typeface="Montserrat Regular"/>
                <a:ea typeface="Montserrat Regular"/>
              </a:rPr>
              <a:t> </a:t>
            </a:r>
            <a:r>
              <a:rPr lang="en-US" sz="2800" b="0" u="none" strike="noStrike" dirty="0" err="1">
                <a:solidFill>
                  <a:srgbClr val="432411"/>
                </a:solidFill>
                <a:effectLst/>
                <a:uFillTx/>
                <a:latin typeface="Montserrat Regular"/>
                <a:ea typeface="Montserrat Regular"/>
              </a:rPr>
              <a:t>effectuée</a:t>
            </a:r>
            <a:r>
              <a:rPr lang="en-US" sz="2800" b="0" u="none" strike="noStrike" dirty="0">
                <a:solidFill>
                  <a:srgbClr val="432411"/>
                </a:solidFill>
                <a:effectLst/>
                <a:uFillTx/>
                <a:latin typeface="Montserrat Regular"/>
                <a:ea typeface="Montserrat Regular"/>
              </a:rPr>
              <a:t> </a:t>
            </a:r>
            <a:r>
              <a:rPr lang="en-US" sz="2800" b="0" u="none" strike="noStrike" dirty="0" err="1">
                <a:solidFill>
                  <a:srgbClr val="432411"/>
                </a:solidFill>
                <a:effectLst/>
                <a:uFillTx/>
                <a:latin typeface="Montserrat Regular"/>
                <a:ea typeface="Montserrat Regular"/>
              </a:rPr>
              <a:t>lorsque</a:t>
            </a:r>
            <a:r>
              <a:rPr lang="en-US" sz="2800" b="0" u="none" strike="noStrike" dirty="0">
                <a:solidFill>
                  <a:srgbClr val="432411"/>
                </a:solidFill>
                <a:effectLst/>
                <a:uFillTx/>
                <a:latin typeface="Montserrat Regular"/>
                <a:ea typeface="Montserrat Regular"/>
              </a:rPr>
              <a:t> le </a:t>
            </a:r>
            <a:r>
              <a:rPr lang="en-US" sz="2800" b="0" u="none" strike="noStrike" dirty="0" err="1">
                <a:solidFill>
                  <a:srgbClr val="432411"/>
                </a:solidFill>
                <a:effectLst/>
                <a:uFillTx/>
                <a:latin typeface="Montserrat Regular"/>
                <a:ea typeface="Montserrat Regular"/>
              </a:rPr>
              <a:t>débit</a:t>
            </a:r>
            <a:r>
              <a:rPr lang="en-US" sz="2800" b="0" u="none" strike="noStrike" dirty="0">
                <a:solidFill>
                  <a:srgbClr val="432411"/>
                </a:solidFill>
                <a:effectLst/>
                <a:uFillTx/>
                <a:latin typeface="Montserrat Regular"/>
                <a:ea typeface="Montserrat Regular"/>
              </a:rPr>
              <a:t> </a:t>
            </a:r>
            <a:r>
              <a:rPr lang="en-US" sz="2800" b="0" u="none" strike="noStrike" dirty="0" err="1">
                <a:solidFill>
                  <a:srgbClr val="432411"/>
                </a:solidFill>
                <a:effectLst/>
                <a:uFillTx/>
                <a:latin typeface="Montserrat Regular"/>
                <a:ea typeface="Montserrat Regular"/>
              </a:rPr>
              <a:t>était</a:t>
            </a:r>
            <a:r>
              <a:rPr lang="en-US" sz="2800" b="0" u="none" strike="noStrike" dirty="0">
                <a:solidFill>
                  <a:srgbClr val="432411"/>
                </a:solidFill>
                <a:effectLst/>
                <a:uFillTx/>
                <a:latin typeface="Montserrat Regular"/>
                <a:ea typeface="Montserrat Regular"/>
              </a:rPr>
              <a:t> supérieur à 200 </a:t>
            </a:r>
            <a:r>
              <a:rPr lang="en-US" sz="2800" b="0" u="none" strike="noStrike" dirty="0" err="1">
                <a:solidFill>
                  <a:srgbClr val="432411"/>
                </a:solidFill>
                <a:effectLst/>
                <a:uFillTx/>
                <a:latin typeface="Montserrat Regular"/>
                <a:ea typeface="Montserrat Regular"/>
              </a:rPr>
              <a:t>véh</a:t>
            </a:r>
            <a:r>
              <a:rPr lang="en-US" sz="2800" b="0" u="none" strike="noStrike" dirty="0">
                <a:solidFill>
                  <a:srgbClr val="432411"/>
                </a:solidFill>
                <a:effectLst/>
                <a:uFillTx/>
                <a:latin typeface="Montserrat Regular"/>
                <a:ea typeface="Montserrat Regular"/>
              </a:rPr>
              <a:t>/h, il faut </a:t>
            </a:r>
            <a:r>
              <a:rPr lang="en-US" sz="2800" b="0" u="none" strike="noStrike" dirty="0" err="1">
                <a:solidFill>
                  <a:srgbClr val="432411"/>
                </a:solidFill>
                <a:effectLst/>
                <a:uFillTx/>
                <a:latin typeface="Montserrat Regular"/>
                <a:ea typeface="Montserrat Regular"/>
              </a:rPr>
              <a:t>l’ajuster</a:t>
            </a:r>
            <a:r>
              <a:rPr lang="en-US" sz="2800" b="0" u="none" strike="noStrike" dirty="0">
                <a:solidFill>
                  <a:srgbClr val="432411"/>
                </a:solidFill>
                <a:effectLst/>
                <a:uFillTx/>
                <a:latin typeface="Montserrat Regular"/>
                <a:ea typeface="Montserrat Regular"/>
              </a:rPr>
              <a:t> à </a:t>
            </a:r>
            <a:r>
              <a:rPr lang="en-US" sz="2800" b="0" u="none" strike="noStrike" dirty="0" err="1">
                <a:solidFill>
                  <a:srgbClr val="432411"/>
                </a:solidFill>
                <a:effectLst/>
                <a:uFillTx/>
                <a:latin typeface="Montserrat Regular"/>
                <a:ea typeface="Montserrat Regular"/>
              </a:rPr>
              <a:t>l’aide</a:t>
            </a:r>
            <a:r>
              <a:rPr lang="en-US" sz="2800" b="0" u="none" strike="noStrike" dirty="0">
                <a:solidFill>
                  <a:srgbClr val="432411"/>
                </a:solidFill>
                <a:effectLst/>
                <a:uFillTx/>
                <a:latin typeface="Montserrat Regular"/>
                <a:ea typeface="Montserrat Regular"/>
              </a:rPr>
              <a:t> de </a:t>
            </a:r>
            <a:r>
              <a:rPr lang="en-US" sz="2800" b="0" u="none" strike="noStrike" dirty="0" err="1">
                <a:solidFill>
                  <a:srgbClr val="432411"/>
                </a:solidFill>
                <a:effectLst/>
                <a:uFillTx/>
                <a:latin typeface="Montserrat Regular"/>
                <a:ea typeface="Montserrat Regular"/>
              </a:rPr>
              <a:t>l’équation</a:t>
            </a:r>
            <a:r>
              <a:rPr lang="en-US" sz="2800" b="0" u="none" strike="noStrike" dirty="0">
                <a:solidFill>
                  <a:srgbClr val="432411"/>
                </a:solidFill>
                <a:effectLst/>
                <a:uFillTx/>
                <a:latin typeface="Montserrat Regular"/>
                <a:ea typeface="Montserrat Regular"/>
              </a:rPr>
              <a:t> :</a:t>
            </a:r>
            <a:endParaRPr lang="en-US" sz="28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endParaRPr lang="en-US" sz="28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r>
              <a:rPr lang="en-US" sz="2800" b="0" u="none" strike="noStrike" dirty="0">
                <a:solidFill>
                  <a:srgbClr val="432411"/>
                </a:solidFill>
                <a:effectLst/>
                <a:uFillTx/>
                <a:latin typeface="Montserrat Regular"/>
                <a:ea typeface="Montserrat Regular"/>
              </a:rPr>
              <a:t>FFS = 56.5 + 0.00776 (650/1) = 61.5mi/h</a:t>
            </a:r>
            <a:endParaRPr lang="en-US" sz="28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r>
              <a:rPr lang="en-US" sz="2800" b="0" u="none" strike="noStrike" dirty="0">
                <a:solidFill>
                  <a:srgbClr val="432411"/>
                </a:solidFill>
                <a:effectLst/>
                <a:uFillTx/>
                <a:latin typeface="Montserrat Regular"/>
                <a:ea typeface="Montserrat Regular"/>
              </a:rPr>
              <a:t> </a:t>
            </a:r>
            <a:endParaRPr lang="en-US" sz="2800" b="0" u="none" strike="noStrike" dirty="0">
              <a:solidFill>
                <a:srgbClr val="000000"/>
              </a:solidFill>
              <a:effectLst/>
              <a:uFillTx/>
              <a:latin typeface="Montserrat Regular"/>
            </a:endParaRPr>
          </a:p>
          <a:p>
            <a:pPr indent="0" defTabSz="1219320">
              <a:lnSpc>
                <a:spcPct val="90000"/>
              </a:lnSpc>
              <a:spcBef>
                <a:spcPts val="2401"/>
              </a:spcBef>
              <a:buNone/>
              <a:tabLst>
                <a:tab pos="0" algn="l"/>
              </a:tabLst>
            </a:pPr>
            <a:endParaRPr lang="en-US" sz="2800" b="0" u="none" strike="noStrike" dirty="0">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dirty="0">
              <a:solidFill>
                <a:srgbClr val="000000"/>
              </a:solidFill>
              <a:effectLst/>
              <a:uFillTx/>
              <a:latin typeface="Montserrat Regular"/>
            </a:endParaRPr>
          </a:p>
        </p:txBody>
      </p:sp>
      <p:pic>
        <p:nvPicPr>
          <p:cNvPr id="124" name="Picture 7"/>
          <p:cNvPicPr/>
          <p:nvPr/>
        </p:nvPicPr>
        <p:blipFill>
          <a:blip r:embed="rId2"/>
          <a:stretch/>
        </p:blipFill>
        <p:spPr>
          <a:xfrm>
            <a:off x="2857680" y="4419720"/>
            <a:ext cx="4111560" cy="796320"/>
          </a:xfrm>
          <a:prstGeom prst="rect">
            <a:avLst/>
          </a:prstGeom>
          <a:noFill/>
          <a:ln w="0">
            <a:noFill/>
          </a:ln>
        </p:spPr>
      </p:pic>
      <p:pic>
        <p:nvPicPr>
          <p:cNvPr id="125" name="Picture 3"/>
          <p:cNvPicPr/>
          <p:nvPr/>
        </p:nvPicPr>
        <p:blipFill>
          <a:blip r:embed="rId3"/>
          <a:stretch/>
        </p:blipFill>
        <p:spPr>
          <a:xfrm>
            <a:off x="2436480" y="2048760"/>
            <a:ext cx="421200" cy="389520"/>
          </a:xfrm>
          <a:prstGeom prst="rect">
            <a:avLst/>
          </a:prstGeom>
          <a:noFill/>
          <a:ln w="0">
            <a:noFill/>
          </a:ln>
        </p:spPr>
      </p:pic>
      <p:pic>
        <p:nvPicPr>
          <p:cNvPr id="126" name="Picture 4"/>
          <p:cNvPicPr/>
          <p:nvPr/>
        </p:nvPicPr>
        <p:blipFill>
          <a:blip r:embed="rId4"/>
          <a:stretch/>
        </p:blipFill>
        <p:spPr>
          <a:xfrm>
            <a:off x="2857680" y="2059200"/>
            <a:ext cx="421200" cy="379080"/>
          </a:xfrm>
          <a:prstGeom prst="rect">
            <a:avLst/>
          </a:prstGeom>
          <a:noFill/>
          <a:ln w="0">
            <a:noFill/>
          </a:ln>
        </p:spPr>
      </p:pic>
      <p:pic>
        <p:nvPicPr>
          <p:cNvPr id="127" name="Picture 5"/>
          <p:cNvPicPr/>
          <p:nvPr/>
        </p:nvPicPr>
        <p:blipFill>
          <a:blip r:embed="rId5"/>
          <a:stretch/>
        </p:blipFill>
        <p:spPr>
          <a:xfrm>
            <a:off x="5512080" y="2112570"/>
            <a:ext cx="583920" cy="379080"/>
          </a:xfrm>
          <a:prstGeom prst="rect">
            <a:avLst/>
          </a:prstGeom>
          <a:noFill/>
          <a:ln w="0">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8" name="PlaceHolder 1"/>
          <p:cNvSpPr>
            <a:spLocks noGrp="1"/>
          </p:cNvSpPr>
          <p:nvPr>
            <p:ph type="title"/>
          </p:nvPr>
        </p:nvSpPr>
        <p:spPr>
          <a:xfrm>
            <a:off x="603360" y="539640"/>
            <a:ext cx="80748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29" name="PlaceHolder 2"/>
          <p:cNvSpPr>
            <a:spLocks noGrp="1"/>
          </p:cNvSpPr>
          <p:nvPr>
            <p:ph/>
          </p:nvPr>
        </p:nvSpPr>
        <p:spPr>
          <a:xfrm>
            <a:off x="731520" y="1386720"/>
            <a:ext cx="91602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55" b="1" u="none" strike="noStrike">
                <a:solidFill>
                  <a:srgbClr val="432411"/>
                </a:solidFill>
                <a:effectLst/>
                <a:uFillTx/>
                <a:latin typeface="Montserrat Regular"/>
                <a:ea typeface="Montserrat Regular"/>
              </a:rPr>
              <a:t>Exemple-2:</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355" b="0" u="none" strike="noStrike">
                <a:solidFill>
                  <a:srgbClr val="432411"/>
                </a:solidFill>
                <a:effectLst/>
                <a:uFillTx/>
                <a:latin typeface="Montserrat Regular"/>
                <a:ea typeface="Montserrat Regular"/>
              </a:rPr>
              <a:t>Déterminez la vitesse en écoulement libre d’un segment de route rurale à deux voies en terrain vallonné. La largeur de voie est de 11,0 ft avec des accotements de 2,0 ft. La densité des points d’accès est de 30 par mile, et la vitesse de base en écoulement libre peut être prise égale à 60 mi/h.</a:t>
            </a:r>
            <a:endParaRPr lang="en-US" sz="2800" b="0" u="none" strike="noStrike">
              <a:solidFill>
                <a:srgbClr val="000000"/>
              </a:solidFill>
              <a:effectLst/>
              <a:uFillTx/>
              <a:latin typeface="Montserrat Regular"/>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0" name="PlaceHolder 1"/>
          <p:cNvSpPr>
            <a:spLocks noGrp="1"/>
          </p:cNvSpPr>
          <p:nvPr>
            <p:ph type="title"/>
          </p:nvPr>
        </p:nvSpPr>
        <p:spPr>
          <a:xfrm>
            <a:off x="603360" y="539640"/>
            <a:ext cx="80748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Détermination de la vitesse en écoulement libre</a:t>
            </a:r>
            <a:endParaRPr lang="en-US" sz="3200" b="0" u="none" strike="noStrike">
              <a:solidFill>
                <a:srgbClr val="000000"/>
              </a:solidFill>
              <a:effectLst/>
              <a:uFillTx/>
              <a:latin typeface="Montserrat Regular"/>
            </a:endParaRPr>
          </a:p>
        </p:txBody>
      </p:sp>
      <p:sp>
        <p:nvSpPr>
          <p:cNvPr id="131" name="PlaceHolder 2"/>
          <p:cNvSpPr>
            <a:spLocks noGrp="1"/>
          </p:cNvSpPr>
          <p:nvPr>
            <p:ph/>
          </p:nvPr>
        </p:nvSpPr>
        <p:spPr>
          <a:xfrm>
            <a:off x="731520" y="1386720"/>
            <a:ext cx="91602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600"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600" b="0" u="none" strike="noStrike">
                <a:solidFill>
                  <a:srgbClr val="432411"/>
                </a:solidFill>
                <a:effectLst/>
                <a:uFillTx/>
                <a:latin typeface="Montserrat Regular"/>
                <a:ea typeface="Montserrat Regular"/>
              </a:rPr>
              <a:t>La méthode d’estimation est utilisée. La vitesse en écoulement libre est déterminée comme suit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tabLst>
                <a:tab pos="0" algn="l"/>
              </a:tabLst>
            </a:pPr>
            <a:r>
              <a:rPr lang="en-US" sz="2600" b="0" u="none" strike="noStrike">
                <a:solidFill>
                  <a:srgbClr val="432411"/>
                </a:solidFill>
                <a:effectLst/>
                <a:uFillTx/>
                <a:latin typeface="Montserrat Regular"/>
                <a:ea typeface="Montserrat Regular"/>
              </a:rPr>
              <a:t>Cependant,</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p:txBody>
      </p:sp>
      <p:pic>
        <p:nvPicPr>
          <p:cNvPr id="132" name="Picture 3"/>
          <p:cNvPicPr/>
          <p:nvPr/>
        </p:nvPicPr>
        <p:blipFill>
          <a:blip r:embed="rId2"/>
          <a:stretch/>
        </p:blipFill>
        <p:spPr>
          <a:xfrm>
            <a:off x="3381120" y="3085920"/>
            <a:ext cx="3700080" cy="431640"/>
          </a:xfrm>
          <a:prstGeom prst="rect">
            <a:avLst/>
          </a:prstGeom>
          <a:noFill/>
          <a:ln w="0">
            <a:noFill/>
          </a:ln>
        </p:spPr>
      </p:pic>
      <p:pic>
        <p:nvPicPr>
          <p:cNvPr id="133" name="Picture 5"/>
          <p:cNvPicPr/>
          <p:nvPr/>
        </p:nvPicPr>
        <p:blipFill>
          <a:blip r:embed="rId3"/>
          <a:stretch/>
        </p:blipFill>
        <p:spPr>
          <a:xfrm>
            <a:off x="3036600" y="4137120"/>
            <a:ext cx="3726000" cy="1333800"/>
          </a:xfrm>
          <a:prstGeom prst="rect">
            <a:avLst/>
          </a:prstGeom>
          <a:noFill/>
          <a:ln w="0">
            <a:noFill/>
          </a:ln>
        </p:spPr>
      </p:pic>
      <p:pic>
        <p:nvPicPr>
          <p:cNvPr id="134" name="Picture 6"/>
          <p:cNvPicPr/>
          <p:nvPr/>
        </p:nvPicPr>
        <p:blipFill>
          <a:blip r:embed="rId4"/>
          <a:stretch/>
        </p:blipFill>
        <p:spPr>
          <a:xfrm>
            <a:off x="3328200" y="5790960"/>
            <a:ext cx="4901040" cy="526680"/>
          </a:xfrm>
          <a:prstGeom prst="rect">
            <a:avLst/>
          </a:prstGeom>
          <a:noFill/>
          <a:ln w="0">
            <a:noFill/>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5" name="PlaceHolder 1"/>
          <p:cNvSpPr>
            <a:spLocks noGrp="1"/>
          </p:cNvSpPr>
          <p:nvPr>
            <p:ph type="title"/>
          </p:nvPr>
        </p:nvSpPr>
        <p:spPr>
          <a:xfrm>
            <a:off x="603360" y="539640"/>
            <a:ext cx="78753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Détermination du débit de demande</a:t>
            </a:r>
            <a:endParaRPr lang="en-US" sz="3200" b="0" u="none" strike="noStrike">
              <a:solidFill>
                <a:srgbClr val="000000"/>
              </a:solidFill>
              <a:effectLst/>
              <a:uFillTx/>
              <a:latin typeface="Montserrat Regular"/>
            </a:endParaRPr>
          </a:p>
        </p:txBody>
      </p:sp>
      <p:sp>
        <p:nvSpPr>
          <p:cNvPr id="136" name="PlaceHolder 2"/>
          <p:cNvSpPr>
            <a:spLocks noGrp="1"/>
          </p:cNvSpPr>
          <p:nvPr>
            <p:ph/>
          </p:nvPr>
        </p:nvSpPr>
        <p:spPr>
          <a:xfrm>
            <a:off x="603360" y="125748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890F00"/>
              </a:buClr>
              <a:buSzPct val="123000"/>
              <a:buFont typeface="Wingdings" charset="2"/>
              <a:buChar char=""/>
            </a:pPr>
            <a:r>
              <a:rPr lang="en-US" sz="2487" b="0" u="none" strike="noStrike">
                <a:solidFill>
                  <a:srgbClr val="432411"/>
                </a:solidFill>
                <a:effectLst/>
                <a:uFillTx/>
                <a:latin typeface="Montserrat Regular"/>
                <a:ea typeface="Montserrat Regular"/>
              </a:rPr>
              <a:t>Pour les routes à deux voies, le débit de demande est calculé comme suit :</a:t>
            </a: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pic>
        <p:nvPicPr>
          <p:cNvPr id="137" name="Picture 3"/>
          <p:cNvPicPr/>
          <p:nvPr/>
        </p:nvPicPr>
        <p:blipFill>
          <a:blip r:embed="rId2"/>
          <a:stretch/>
        </p:blipFill>
        <p:spPr>
          <a:xfrm>
            <a:off x="1434960" y="2295000"/>
            <a:ext cx="3105720" cy="1102320"/>
          </a:xfrm>
          <a:prstGeom prst="rect">
            <a:avLst/>
          </a:prstGeom>
          <a:noFill/>
          <a:ln w="0">
            <a:noFill/>
          </a:ln>
        </p:spPr>
      </p:pic>
      <p:pic>
        <p:nvPicPr>
          <p:cNvPr id="138" name="Picture 4"/>
          <p:cNvPicPr/>
          <p:nvPr/>
        </p:nvPicPr>
        <p:blipFill>
          <a:blip r:embed="rId3"/>
          <a:stretch/>
        </p:blipFill>
        <p:spPr>
          <a:xfrm>
            <a:off x="1620000" y="4011840"/>
            <a:ext cx="3215880" cy="1774080"/>
          </a:xfrm>
          <a:prstGeom prst="rect">
            <a:avLst/>
          </a:prstGeom>
          <a:noFill/>
          <a:ln w="0">
            <a:noFill/>
          </a:ln>
        </p:spPr>
      </p:pic>
      <p:pic>
        <p:nvPicPr>
          <p:cNvPr id="139" name="Picture 2" descr="Overtaking vehicle on highway stock images"/>
          <p:cNvPicPr/>
          <p:nvPr/>
        </p:nvPicPr>
        <p:blipFill>
          <a:blip r:embed="rId4"/>
          <a:stretch/>
        </p:blipFill>
        <p:spPr>
          <a:xfrm>
            <a:off x="5852520" y="2422800"/>
            <a:ext cx="5252400" cy="3177360"/>
          </a:xfrm>
          <a:prstGeom prst="rect">
            <a:avLst/>
          </a:prstGeom>
          <a:noFill/>
          <a:ln w="0">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 name="PlaceHolder 1"/>
          <p:cNvSpPr>
            <a:spLocks noGrp="1"/>
          </p:cNvSpPr>
          <p:nvPr>
            <p:ph type="title"/>
          </p:nvPr>
        </p:nvSpPr>
        <p:spPr>
          <a:xfrm>
            <a:off x="654480" y="588240"/>
            <a:ext cx="8806680" cy="102420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Plan du cours</a:t>
            </a:r>
            <a:endParaRPr lang="en-US" sz="3200" b="0" u="none" strike="noStrike">
              <a:solidFill>
                <a:srgbClr val="000000"/>
              </a:solidFill>
              <a:effectLst/>
              <a:uFillTx/>
              <a:latin typeface="Montserrat Regular"/>
            </a:endParaRPr>
          </a:p>
        </p:txBody>
      </p:sp>
      <p:sp>
        <p:nvSpPr>
          <p:cNvPr id="60" name="PlaceHolder 2"/>
          <p:cNvSpPr>
            <a:spLocks noGrp="1"/>
          </p:cNvSpPr>
          <p:nvPr>
            <p:ph/>
          </p:nvPr>
        </p:nvSpPr>
        <p:spPr>
          <a:xfrm>
            <a:off x="766080" y="1375920"/>
            <a:ext cx="7392240" cy="3816000"/>
          </a:xfrm>
          <a:prstGeom prst="rect">
            <a:avLst/>
          </a:prstGeom>
          <a:noFill/>
          <a:ln w="12600">
            <a:noFill/>
          </a:ln>
        </p:spPr>
        <p:txBody>
          <a:bodyPr wrap="square" lIns="50760" tIns="50760" rIns="50760" bIns="50760" anchor="t">
            <a:normAutofit/>
          </a:bodyPr>
          <a:lstStyle/>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Introduction</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Passing Sight Distance (PSD)</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Capacité – Route à deux voies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Mesures d’efficacité (MOEs)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Critères du LOS</a:t>
            </a:r>
            <a:endParaRPr lang="en-US" sz="1800" b="0" u="none" strike="noStrike">
              <a:solidFill>
                <a:srgbClr val="000000"/>
              </a:solidFill>
              <a:effectLst/>
              <a:uFillTx/>
              <a:latin typeface="Montserrat Regular"/>
            </a:endParaRPr>
          </a:p>
          <a:p>
            <a:pPr marL="457200" indent="-457200" defTabSz="1219320">
              <a:lnSpc>
                <a:spcPct val="90000"/>
              </a:lnSpc>
              <a:spcBef>
                <a:spcPts val="2251"/>
              </a:spcBef>
              <a:buClr>
                <a:srgbClr val="F26211"/>
              </a:buClr>
              <a:buSzPct val="123000"/>
              <a:buFont typeface="Montserrat Regular"/>
              <a:buAutoNum type="arabicPeriod"/>
            </a:pPr>
            <a:r>
              <a:rPr lang="en-US" sz="1800" b="0" u="none" strike="noStrike">
                <a:solidFill>
                  <a:srgbClr val="000000"/>
                </a:solidFill>
                <a:effectLst/>
                <a:uFillTx/>
                <a:latin typeface="Montserrat Regular"/>
                <a:ea typeface="Helvetica Neue"/>
              </a:rPr>
              <a:t>Détermination de la vitesse en écoulement libre</a:t>
            </a:r>
            <a:endParaRPr lang="en-US" sz="1800" b="0" u="none" strike="noStrike">
              <a:solidFill>
                <a:srgbClr val="000000"/>
              </a:solidFill>
              <a:effectLst/>
              <a:uFillTx/>
              <a:latin typeface="Montserrat Regular"/>
            </a:endParaRPr>
          </a:p>
        </p:txBody>
      </p:sp>
      <p:sp>
        <p:nvSpPr>
          <p:cNvPr id="61" name="TextBox 4"/>
          <p:cNvSpPr/>
          <p:nvPr/>
        </p:nvSpPr>
        <p:spPr>
          <a:xfrm>
            <a:off x="698760" y="5342760"/>
            <a:ext cx="8718120" cy="112716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200" b="1" u="none" strike="noStrike">
                <a:solidFill>
                  <a:schemeClr val="dk1"/>
                </a:solidFill>
                <a:effectLst/>
                <a:uFillTx/>
                <a:latin typeface="Montserrat Regular"/>
                <a:ea typeface="Helvetica Neue"/>
              </a:rPr>
              <a:t>Référence principale :</a:t>
            </a:r>
            <a:endParaRPr lang="en-US" sz="1600" b="0" u="none" strike="noStrike">
              <a:solidFill>
                <a:srgbClr val="000000"/>
              </a:solidFill>
              <a:effectLst/>
              <a:uFillTx/>
              <a:latin typeface="Arial"/>
            </a:endParaRPr>
          </a:p>
          <a:p>
            <a:pPr defTabSz="2438280">
              <a:lnSpc>
                <a:spcPct val="90000"/>
              </a:lnSpc>
              <a:tabLst>
                <a:tab pos="0" algn="l"/>
              </a:tabLst>
            </a:pPr>
            <a:r>
              <a:rPr lang="en-US" sz="1400" b="1" u="none" strike="noStrike">
                <a:solidFill>
                  <a:schemeClr val="dk1"/>
                </a:solidFill>
                <a:effectLst/>
                <a:uFillTx/>
                <a:latin typeface="Montserrat Regular"/>
                <a:ea typeface="Helvetica Neue"/>
              </a:rPr>
              <a:t>Roger P. Roess; Elena S. Prassas; William R. McShane, Traffic Engineering, 5th edition, Pearson,  2019 (Chapter 20, pp 461-484)</a:t>
            </a:r>
            <a:endParaRPr lang="en-US" sz="1400" b="0" u="none" strike="noStrike">
              <a:solidFill>
                <a:srgbClr val="000000"/>
              </a:solidFill>
              <a:effectLst/>
              <a:uFillTx/>
              <a:latin typeface="Arial"/>
            </a:endParaRPr>
          </a:p>
          <a:p>
            <a:pPr defTabSz="2438280">
              <a:lnSpc>
                <a:spcPct val="90000"/>
              </a:lnSpc>
              <a:tabLst>
                <a:tab pos="0" algn="l"/>
              </a:tabLst>
            </a:pPr>
            <a:endParaRPr lang="en-US" sz="1400" b="0" u="none" strike="noStrike">
              <a:solidFill>
                <a:srgbClr val="000000"/>
              </a:solidFill>
              <a:effectLst/>
              <a:uFillTx/>
              <a:latin typeface="Arial"/>
            </a:endParaRPr>
          </a:p>
          <a:p>
            <a:pPr defTabSz="2438280">
              <a:lnSpc>
                <a:spcPct val="90000"/>
              </a:lnSpc>
              <a:tabLst>
                <a:tab pos="0" algn="l"/>
              </a:tabLst>
            </a:pPr>
            <a:endParaRPr lang="en-US" sz="1600" b="0" u="none" strike="noStrike">
              <a:solidFill>
                <a:srgbClr val="000000"/>
              </a:solidFill>
              <a:effectLst/>
              <a:uFillTx/>
              <a:latin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PlaceHolder 1"/>
          <p:cNvSpPr>
            <a:spLocks noGrp="1"/>
          </p:cNvSpPr>
          <p:nvPr>
            <p:ph type="title"/>
          </p:nvPr>
        </p:nvSpPr>
        <p:spPr>
          <a:xfrm>
            <a:off x="603360" y="539640"/>
            <a:ext cx="78753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Détermination du débit de demande</a:t>
            </a:r>
            <a:endParaRPr lang="en-US" sz="3200" b="0" u="none" strike="noStrike">
              <a:solidFill>
                <a:srgbClr val="000000"/>
              </a:solidFill>
              <a:effectLst/>
              <a:uFillTx/>
              <a:latin typeface="Montserrat Regular"/>
            </a:endParaRPr>
          </a:p>
        </p:txBody>
      </p:sp>
      <p:sp>
        <p:nvSpPr>
          <p:cNvPr id="141" name="PlaceHolder 2"/>
          <p:cNvSpPr>
            <a:spLocks noGrp="1"/>
          </p:cNvSpPr>
          <p:nvPr>
            <p:ph/>
          </p:nvPr>
        </p:nvSpPr>
        <p:spPr>
          <a:xfrm>
            <a:off x="603360" y="1257480"/>
            <a:ext cx="6832080" cy="5059080"/>
          </a:xfrm>
          <a:prstGeom prst="rect">
            <a:avLst/>
          </a:prstGeom>
          <a:noFill/>
          <a:ln w="12600">
            <a:noFill/>
          </a:ln>
        </p:spPr>
        <p:txBody>
          <a:bodyPr wrap="square" lIns="45720" tIns="50760" rIns="45720" bIns="50760" anchor="t">
            <a:normAutofit lnSpcReduction="10000"/>
          </a:bodyPr>
          <a:lstStyle/>
          <a:p>
            <a:pPr marL="304920" indent="-304920" defTabSz="1219320">
              <a:lnSpc>
                <a:spcPct val="90000"/>
              </a:lnSpc>
              <a:spcBef>
                <a:spcPts val="2251"/>
              </a:spcBef>
              <a:buClr>
                <a:srgbClr val="890F00"/>
              </a:buClr>
              <a:buSzPct val="123000"/>
              <a:buFont typeface="Wingdings" charset="2"/>
              <a:buChar char=""/>
            </a:pPr>
            <a:r>
              <a:rPr lang="en-US" sz="2800" b="0" u="none" strike="noStrike">
                <a:solidFill>
                  <a:srgbClr val="432411"/>
                </a:solidFill>
                <a:effectLst/>
                <a:uFillTx/>
                <a:latin typeface="Montserrat Regular"/>
                <a:ea typeface="Montserrat Regular"/>
              </a:rPr>
              <a:t>Le facteur d’ajustement de pente dépend de :</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type de terrain (plat, vallonné, montagneux)</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débit</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du fait que l’on estime l’ATS ou le PTSF</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pPr>
            <a:r>
              <a:rPr lang="en-US" sz="2400" b="0" u="none" strike="noStrike">
                <a:solidFill>
                  <a:srgbClr val="000000"/>
                </a:solidFill>
                <a:effectLst/>
                <a:uFillTx/>
                <a:latin typeface="Montserrat Regular"/>
                <a:ea typeface="Helvetica Neue"/>
              </a:rPr>
              <a:t>du fait qu’il s’agit d’un segment général ou d’une pente spécifique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pPr>
            <a:r>
              <a:rPr lang="en-US" sz="1600" b="0" u="none" strike="noStrike">
                <a:solidFill>
                  <a:srgbClr val="432411"/>
                </a:solidFill>
                <a:effectLst/>
                <a:uFillTx/>
                <a:latin typeface="Montserrat Regular"/>
                <a:ea typeface="Montserrat Regular"/>
              </a:rPr>
              <a:t>(se référer à l’ouvrage « Traffic Engineering » (p. 372–376) pour le reste des tableaux de facteurs d’ajustement de pente)</a:t>
            </a:r>
            <a:endParaRPr lang="en-US" sz="16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pic>
        <p:nvPicPr>
          <p:cNvPr id="142" name="Picture 5"/>
          <p:cNvPicPr/>
          <p:nvPr/>
        </p:nvPicPr>
        <p:blipFill>
          <a:blip r:embed="rId2"/>
          <a:stretch/>
        </p:blipFill>
        <p:spPr>
          <a:xfrm>
            <a:off x="7598160" y="1863000"/>
            <a:ext cx="4473000" cy="2948760"/>
          </a:xfrm>
          <a:prstGeom prst="rect">
            <a:avLst/>
          </a:prstGeom>
          <a:noFill/>
          <a:ln w="0">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44" name="PlaceHolder 2"/>
          <p:cNvSpPr>
            <a:spLocks noGrp="1"/>
          </p:cNvSpPr>
          <p:nvPr>
            <p:ph/>
          </p:nvPr>
        </p:nvSpPr>
        <p:spPr>
          <a:xfrm>
            <a:off x="603360" y="1436760"/>
            <a:ext cx="8807760" cy="5059080"/>
          </a:xfrm>
          <a:prstGeom prst="rect">
            <a:avLst/>
          </a:prstGeom>
          <a:noFill/>
          <a:ln w="12600">
            <a:noFill/>
          </a:ln>
        </p:spPr>
        <p:txBody>
          <a:bodyPr wrap="square" lIns="45720" tIns="50760" rIns="45720" bIns="50760" anchor="t">
            <a:normAutofit/>
          </a:bodyPr>
          <a:lstStyle/>
          <a:p>
            <a:pPr marL="304920" indent="-304920" defTabSz="1219320">
              <a:lnSpc>
                <a:spcPct val="90000"/>
              </a:lnSpc>
              <a:spcBef>
                <a:spcPts val="2251"/>
              </a:spcBef>
              <a:buClr>
                <a:srgbClr val="F78722"/>
              </a:buClr>
              <a:buSzPct val="123000"/>
              <a:buFont typeface="Wingdings" charset="2"/>
              <a:buChar char=""/>
            </a:pPr>
            <a:r>
              <a:rPr lang="en-US" sz="2219" b="0" u="none" strike="noStrike">
                <a:solidFill>
                  <a:srgbClr val="432411"/>
                </a:solidFill>
                <a:effectLst/>
                <a:uFillTx/>
                <a:latin typeface="Montserrat Regular"/>
                <a:ea typeface="Montserrat Regular"/>
              </a:rPr>
              <a:t>Déterminez les débits de demande dans les deux directions d’une route à deux voies de classe I en terrain vallonné avec une FFS de 57,5 mph, et les caractéristiques suivantes :</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000000"/>
              </a:buClr>
              <a:buSzPct val="123000"/>
              <a:buFont typeface="Wingdings" charset="2"/>
              <a:buChar char=""/>
            </a:pPr>
            <a:r>
              <a:rPr lang="en-US" sz="1849" b="0" u="none" strike="noStrike">
                <a:solidFill>
                  <a:srgbClr val="000000"/>
                </a:solidFill>
                <a:effectLst/>
                <a:uFillTx/>
                <a:latin typeface="Montserrat Regular"/>
                <a:ea typeface="Helvetica Neue"/>
              </a:rPr>
              <a:t>Volume d’heure de pointe de 900 véh/h, avec 55 % du trafic dans la direction de pointe et 250 véhicules arrivant pendant les 15 minutes de pointe de l’heure de pointe.</a:t>
            </a:r>
            <a:endParaRPr lang="en-US" sz="2000" b="0" u="none" strike="noStrike">
              <a:solidFill>
                <a:srgbClr val="000000"/>
              </a:solidFill>
              <a:effectLst/>
              <a:uFillTx/>
              <a:latin typeface="Montserrat Regular"/>
            </a:endParaRPr>
          </a:p>
          <a:p>
            <a:pPr marL="914400" lvl="2" indent="-304920" defTabSz="1219320">
              <a:lnSpc>
                <a:spcPct val="90000"/>
              </a:lnSpc>
              <a:spcBef>
                <a:spcPts val="2251"/>
              </a:spcBef>
              <a:buClr>
                <a:srgbClr val="000000"/>
              </a:buClr>
              <a:buSzPct val="123000"/>
              <a:buFont typeface="Wingdings" charset="2"/>
              <a:buChar char=""/>
            </a:pPr>
            <a:r>
              <a:rPr lang="en-US" sz="1849" b="0" u="none" strike="noStrike">
                <a:solidFill>
                  <a:srgbClr val="000000"/>
                </a:solidFill>
                <a:effectLst/>
                <a:uFillTx/>
                <a:latin typeface="Montserrat Regular"/>
                <a:ea typeface="Helvetica Neue"/>
              </a:rPr>
              <a:t>Le flux de trafic comprend 6 % de camions et d’autobus et 0 % de véhicules récréatifs.</a:t>
            </a:r>
            <a:endParaRPr lang="en-US" sz="2000" b="0" u="none" strike="noStrike">
              <a:solidFill>
                <a:srgbClr val="000000"/>
              </a:solidFill>
              <a:effectLst/>
              <a:uFillTx/>
              <a:latin typeface="Montserrat Regular"/>
            </a:endParaRPr>
          </a:p>
          <a:p>
            <a:pPr marL="914400" lvl="2" indent="-304920" defTabSz="1219320">
              <a:lnSpc>
                <a:spcPct val="90000"/>
              </a:lnSpc>
              <a:spcBef>
                <a:spcPts val="2251"/>
              </a:spcBef>
              <a:buClr>
                <a:srgbClr val="000000"/>
              </a:buClr>
              <a:buSzPct val="123000"/>
              <a:buFont typeface="Wingdings" charset="2"/>
              <a:buChar char=""/>
            </a:pPr>
            <a:r>
              <a:rPr lang="en-US" sz="1849" b="0" u="none" strike="noStrike">
                <a:solidFill>
                  <a:srgbClr val="000000"/>
                </a:solidFill>
                <a:effectLst/>
                <a:uFillTx/>
                <a:latin typeface="Montserrat Regular"/>
                <a:ea typeface="Helvetica Neue"/>
              </a:rPr>
              <a:t>Le segment comprend 50 % de zones sans dépassement.</a:t>
            </a:r>
            <a:endParaRPr lang="en-US" sz="2400" b="0" u="none" strike="noStrike">
              <a:solidFill>
                <a:srgbClr val="000000"/>
              </a:solidFill>
              <a:effectLst/>
              <a:uFillTx/>
              <a:latin typeface="Montserrat Regular"/>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5"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46" name="PlaceHolder 2"/>
          <p:cNvSpPr>
            <a:spLocks noGrp="1"/>
          </p:cNvSpPr>
          <p:nvPr>
            <p:ph/>
          </p:nvPr>
        </p:nvSpPr>
        <p:spPr>
          <a:xfrm>
            <a:off x="603360" y="1386720"/>
            <a:ext cx="91746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03"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503" b="0" u="none" strike="noStrike">
                <a:solidFill>
                  <a:srgbClr val="432411"/>
                </a:solidFill>
                <a:effectLst/>
                <a:uFillTx/>
                <a:latin typeface="Montserrat Regular"/>
                <a:ea typeface="Montserrat Regular"/>
              </a:rPr>
              <a:t>Pour une route à deux voies de classe I, il faut calculer l’ATS et le PTSF</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503" b="1" u="none" strike="noStrike">
                <a:solidFill>
                  <a:srgbClr val="432411"/>
                </a:solidFill>
                <a:effectLst/>
                <a:uFillTx/>
                <a:latin typeface="Montserrat Regular"/>
                <a:ea typeface="Montserrat Regular"/>
              </a:rPr>
              <a:t>Étape 1 : Déterminer le facteur d’heure de pointe (PHF)</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503" b="0" u="none" strike="noStrike">
                <a:solidFill>
                  <a:srgbClr val="432411"/>
                </a:solidFill>
                <a:effectLst/>
                <a:uFillTx/>
                <a:latin typeface="Montserrat Regular"/>
                <a:ea typeface="Montserrat Regular"/>
              </a:rPr>
              <a:t>250 véhicules arrivent pendant les 15 minutes de pointe de l’heure de pointe.</a:t>
            </a:r>
            <a:endParaRPr lang="en-US" sz="2800" b="0" u="none" strike="noStrike">
              <a:solidFill>
                <a:srgbClr val="000000"/>
              </a:solidFill>
              <a:effectLst/>
              <a:uFillTx/>
              <a:latin typeface="Montserrat Regular"/>
            </a:endParaRPr>
          </a:p>
        </p:txBody>
      </p:sp>
      <p:pic>
        <p:nvPicPr>
          <p:cNvPr id="147" name="Picture 3"/>
          <p:cNvPicPr/>
          <p:nvPr/>
        </p:nvPicPr>
        <p:blipFill>
          <a:blip r:embed="rId2"/>
          <a:stretch/>
        </p:blipFill>
        <p:spPr>
          <a:xfrm>
            <a:off x="2413800" y="4811760"/>
            <a:ext cx="5382720" cy="923760"/>
          </a:xfrm>
          <a:prstGeom prst="rect">
            <a:avLst/>
          </a:prstGeom>
          <a:noFill/>
          <a:ln w="0">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8"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49" name="PlaceHolder 2"/>
          <p:cNvSpPr>
            <a:spLocks noGrp="1"/>
          </p:cNvSpPr>
          <p:nvPr>
            <p:ph/>
          </p:nvPr>
        </p:nvSpPr>
        <p:spPr>
          <a:xfrm>
            <a:off x="603360" y="1386720"/>
            <a:ext cx="957132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35"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535" b="1" u="none" strike="noStrike">
                <a:solidFill>
                  <a:srgbClr val="432411"/>
                </a:solidFill>
                <a:effectLst/>
                <a:uFillTx/>
                <a:latin typeface="Montserrat Regular"/>
                <a:ea typeface="Montserrat Regular"/>
              </a:rPr>
              <a:t>Étape 2 : Déterminer les volumes d’analyse pour chaque direction</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535" b="0" u="none" strike="noStrike">
                <a:solidFill>
                  <a:srgbClr val="432411"/>
                </a:solidFill>
                <a:effectLst/>
                <a:uFillTx/>
                <a:latin typeface="Montserrat Regular"/>
                <a:ea typeface="Montserrat Regular"/>
              </a:rPr>
              <a:t>Volume bidirectionnel total d’heure de pointe : V = 900 véh/h</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535" b="0" u="none" strike="noStrike">
                <a:solidFill>
                  <a:srgbClr val="432411"/>
                </a:solidFill>
                <a:effectLst/>
                <a:uFillTx/>
                <a:latin typeface="Montserrat Regular"/>
                <a:ea typeface="Montserrat Regular"/>
              </a:rPr>
              <a:t>Répartition directionnelle :</a:t>
            </a:r>
            <a:endParaRPr lang="en-US" sz="28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173" b="0" u="none" strike="noStrike">
                <a:solidFill>
                  <a:srgbClr val="000000"/>
                </a:solidFill>
                <a:effectLst/>
                <a:uFillTx/>
                <a:latin typeface="Montserrat Regular"/>
                <a:ea typeface="Helvetica Neue"/>
              </a:rPr>
              <a:t>Direction de pointe =&gt; Vpd = (900 × 0,55)/0,90 = 550 véh/h</a:t>
            </a:r>
            <a:endParaRPr lang="en-US" sz="2400" b="0" u="none" strike="noStrike">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2173" b="0" u="none" strike="noStrike">
                <a:solidFill>
                  <a:srgbClr val="000000"/>
                </a:solidFill>
                <a:effectLst/>
                <a:uFillTx/>
                <a:latin typeface="Montserrat Regular"/>
                <a:ea typeface="Helvetica Neue"/>
              </a:rPr>
              <a:t>Direction opposée =&gt; Vod = (900 × 0,45)/0,90 = 450 véh/h</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51" name="PlaceHolder 2"/>
          <p:cNvSpPr>
            <a:spLocks noGrp="1"/>
          </p:cNvSpPr>
          <p:nvPr>
            <p:ph/>
          </p:nvPr>
        </p:nvSpPr>
        <p:spPr>
          <a:xfrm>
            <a:off x="603360" y="1386720"/>
            <a:ext cx="9571320" cy="505908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Étape 3 : Déterminer les facteurs d’ajustement de pente (fg) pour les deux directions</a:t>
            </a:r>
            <a:endParaRPr lang="en-US" sz="24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fg.d= 0.96</a:t>
            </a:r>
            <a:endParaRPr lang="en-US" sz="2400" b="0" u="none" strike="noStrike">
              <a:solidFill>
                <a:srgbClr val="000000"/>
              </a:solidFill>
              <a:effectLst/>
              <a:uFillTx/>
              <a:latin typeface="Montserrat Regular"/>
            </a:endParaRPr>
          </a:p>
          <a:p>
            <a:pPr marL="1219320" lvl="3" indent="-304920" defTabSz="1219320">
              <a:lnSpc>
                <a:spcPct val="90000"/>
              </a:lnSpc>
              <a:spcBef>
                <a:spcPts val="60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fg.o= 0.93</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Étape 4 : Déterminer ET et ER pour les deux directions</a:t>
            </a:r>
            <a:endParaRPr lang="en-US" sz="2800" b="0" u="none" strike="noStrike">
              <a:solidFill>
                <a:srgbClr val="000000"/>
              </a:solidFill>
              <a:effectLst/>
              <a:uFillTx/>
              <a:latin typeface="Montserrat Regular"/>
            </a:endParaRPr>
          </a:p>
          <a:p>
            <a:pPr marL="1219320" lvl="3"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ETd  = 1.7</a:t>
            </a:r>
            <a:endParaRPr lang="en-US" sz="2400" b="0" u="none" strike="noStrike">
              <a:solidFill>
                <a:srgbClr val="000000"/>
              </a:solidFill>
              <a:effectLst/>
              <a:uFillTx/>
              <a:latin typeface="Montserrat Regular"/>
            </a:endParaRPr>
          </a:p>
          <a:p>
            <a:pPr marL="1219320" lvl="3"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ETo = 1.9</a:t>
            </a:r>
            <a:endParaRPr lang="en-US" sz="2400" b="0" u="none" strike="noStrike">
              <a:solidFill>
                <a:srgbClr val="000000"/>
              </a:solidFill>
              <a:effectLst/>
              <a:uFillTx/>
              <a:latin typeface="Montserrat Regular"/>
            </a:endParaRPr>
          </a:p>
          <a:p>
            <a:pPr marL="1219320" lvl="3"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ERd= ERo=1.1</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sp>
        <p:nvSpPr>
          <p:cNvPr id="152" name="TextBox 3"/>
          <p:cNvSpPr/>
          <p:nvPr/>
        </p:nvSpPr>
        <p:spPr>
          <a:xfrm>
            <a:off x="4239360" y="3073320"/>
            <a:ext cx="1936080" cy="43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fontScale="85000" lnSpcReduction="10000"/>
          </a:bodyPr>
          <a:lstStyle/>
          <a:p>
            <a:pPr defTabSz="2438280">
              <a:lnSpc>
                <a:spcPct val="90000"/>
              </a:lnSpc>
              <a:tabLst>
                <a:tab pos="0" algn="l"/>
              </a:tabLst>
            </a:pPr>
            <a:r>
              <a:rPr lang="en-US" sz="1872" b="0" u="none" strike="noStrike">
                <a:solidFill>
                  <a:srgbClr val="080300"/>
                </a:solidFill>
                <a:effectLst/>
                <a:uFillTx/>
                <a:latin typeface="Montserrat Regular"/>
                <a:ea typeface="Helvetica Neue"/>
              </a:rPr>
              <a:t>D’après le tableau</a:t>
            </a:r>
            <a:endParaRPr lang="en-US" sz="2400" b="0" u="none" strike="noStrike">
              <a:solidFill>
                <a:srgbClr val="000000"/>
              </a:solidFill>
              <a:effectLst/>
              <a:uFillTx/>
              <a:latin typeface="Arial"/>
            </a:endParaRPr>
          </a:p>
        </p:txBody>
      </p:sp>
      <p:sp>
        <p:nvSpPr>
          <p:cNvPr id="153" name="Right Brace 4"/>
          <p:cNvSpPr/>
          <p:nvPr/>
        </p:nvSpPr>
        <p:spPr>
          <a:xfrm>
            <a:off x="3464640" y="2879280"/>
            <a:ext cx="426240" cy="822600"/>
          </a:xfrm>
          <a:prstGeom prst="rightBrace">
            <a:avLst>
              <a:gd name="adj1" fmla="val 8333"/>
              <a:gd name="adj2" fmla="val 50000"/>
            </a:avLst>
          </a:prstGeom>
          <a:noFill/>
          <a:ln w="25400">
            <a:solidFill>
              <a:srgbClr val="000000"/>
            </a:solidFill>
            <a:miter/>
          </a:ln>
        </p:spPr>
        <p:style>
          <a:lnRef idx="0">
            <a:scrgbClr r="0" g="0" b="0"/>
          </a:lnRef>
          <a:fillRef idx="0">
            <a:scrgbClr r="0" g="0" b="0"/>
          </a:fillRef>
          <a:effectRef idx="0">
            <a:scrgbClr r="0" g="0" b="0"/>
          </a:effectRef>
          <a:fontRef idx="minor"/>
        </p:style>
        <p:txBody>
          <a:bodyPr horzOverflow="overflow" numCol="1" spcCol="38160" anchor="t">
            <a:noAutofit/>
          </a:bodyPr>
          <a:lstStyle/>
          <a:p>
            <a:pPr defTabSz="914400">
              <a:lnSpc>
                <a:spcPct val="100000"/>
              </a:lnSpc>
              <a:tabLst>
                <a:tab pos="0" algn="l"/>
              </a:tabLst>
            </a:pPr>
            <a:endParaRPr lang="en-US" sz="1800" b="0" u="none" strike="noStrike">
              <a:solidFill>
                <a:srgbClr val="000000"/>
              </a:solidFill>
              <a:effectLst/>
              <a:uFillTx/>
              <a:latin typeface="Montserrat Regular"/>
              <a:ea typeface="Helvetica Neue"/>
            </a:endParaRPr>
          </a:p>
        </p:txBody>
      </p:sp>
      <p:sp>
        <p:nvSpPr>
          <p:cNvPr id="154" name="Right Brace 5"/>
          <p:cNvSpPr/>
          <p:nvPr/>
        </p:nvSpPr>
        <p:spPr>
          <a:xfrm>
            <a:off x="3891240" y="4709160"/>
            <a:ext cx="426240" cy="1608840"/>
          </a:xfrm>
          <a:prstGeom prst="rightBrace">
            <a:avLst>
              <a:gd name="adj1" fmla="val 8333"/>
              <a:gd name="adj2" fmla="val 50000"/>
            </a:avLst>
          </a:prstGeom>
          <a:noFill/>
          <a:ln w="25400">
            <a:solidFill>
              <a:srgbClr val="000000"/>
            </a:solidFill>
            <a:miter/>
          </a:ln>
        </p:spPr>
        <p:style>
          <a:lnRef idx="0">
            <a:scrgbClr r="0" g="0" b="0"/>
          </a:lnRef>
          <a:fillRef idx="0">
            <a:scrgbClr r="0" g="0" b="0"/>
          </a:fillRef>
          <a:effectRef idx="0">
            <a:scrgbClr r="0" g="0" b="0"/>
          </a:effectRef>
          <a:fontRef idx="minor"/>
        </p:style>
        <p:txBody>
          <a:bodyPr horzOverflow="overflow" numCol="1" spcCol="38160" anchor="t">
            <a:noAutofit/>
          </a:bodyPr>
          <a:lstStyle/>
          <a:p>
            <a:pPr defTabSz="914400">
              <a:lnSpc>
                <a:spcPct val="100000"/>
              </a:lnSpc>
              <a:tabLst>
                <a:tab pos="0" algn="l"/>
              </a:tabLst>
            </a:pPr>
            <a:endParaRPr lang="en-US" sz="1800" b="0" u="none" strike="noStrike">
              <a:solidFill>
                <a:srgbClr val="000000"/>
              </a:solidFill>
              <a:effectLst/>
              <a:uFillTx/>
              <a:latin typeface="Montserrat Regular"/>
              <a:ea typeface="Helvetica Neue"/>
            </a:endParaRPr>
          </a:p>
        </p:txBody>
      </p:sp>
      <p:sp>
        <p:nvSpPr>
          <p:cNvPr id="155" name="TextBox 6"/>
          <p:cNvSpPr/>
          <p:nvPr/>
        </p:nvSpPr>
        <p:spPr>
          <a:xfrm>
            <a:off x="4524480" y="5191920"/>
            <a:ext cx="1936080" cy="43452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fontScale="85000" lnSpcReduction="10000"/>
          </a:bodyPr>
          <a:lstStyle/>
          <a:p>
            <a:pPr defTabSz="2438280">
              <a:lnSpc>
                <a:spcPct val="90000"/>
              </a:lnSpc>
              <a:tabLst>
                <a:tab pos="0" algn="l"/>
              </a:tabLst>
            </a:pPr>
            <a:r>
              <a:rPr lang="en-US" sz="1872" b="0" u="none" strike="noStrike">
                <a:solidFill>
                  <a:srgbClr val="080300"/>
                </a:solidFill>
                <a:effectLst/>
                <a:uFillTx/>
                <a:latin typeface="Montserrat Regular"/>
                <a:ea typeface="Helvetica Neue"/>
              </a:rPr>
              <a:t>D’après le tableau</a:t>
            </a:r>
            <a:endParaRPr lang="en-US" sz="2400" b="0" u="none" strike="noStrike">
              <a:solidFill>
                <a:srgbClr val="000000"/>
              </a:solidFill>
              <a:effectLst/>
              <a:uFillTx/>
              <a:latin typeface="Arial"/>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6"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57" name="PlaceHolder 2"/>
          <p:cNvSpPr>
            <a:spLocks noGrp="1"/>
          </p:cNvSpPr>
          <p:nvPr>
            <p:ph/>
          </p:nvPr>
        </p:nvSpPr>
        <p:spPr>
          <a:xfrm>
            <a:off x="603360" y="1386720"/>
            <a:ext cx="957132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476"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76" b="1" u="none" strike="noStrike">
                <a:solidFill>
                  <a:srgbClr val="432411"/>
                </a:solidFill>
                <a:effectLst/>
                <a:uFillTx/>
                <a:latin typeface="Montserrat Regular"/>
                <a:ea typeface="Montserrat Regular"/>
              </a:rPr>
              <a:t>Étape 5 : Calculer le facteur d’ajustement pour véhicules lourds</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22" b="1" u="none" strike="noStrike">
                <a:solidFill>
                  <a:srgbClr val="000000"/>
                </a:solidFill>
                <a:effectLst/>
                <a:uFillTx/>
                <a:latin typeface="Montserrat Regular"/>
                <a:ea typeface="Helvetica Neue"/>
              </a:rPr>
              <a:t>fHV,d= (1/(1+0.06(1.7-1))= 0.960</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122" b="1" u="none" strike="noStrike">
                <a:solidFill>
                  <a:srgbClr val="000000"/>
                </a:solidFill>
                <a:effectLst/>
                <a:uFillTx/>
                <a:latin typeface="Montserrat Regular"/>
                <a:ea typeface="Helvetica Neue"/>
              </a:rPr>
              <a:t>fHV,o= (1/(1+0.06(1.9-1))= 0.949</a:t>
            </a:r>
            <a:endParaRPr lang="en-US" sz="2400" b="0" u="none" strike="noStrike">
              <a:solidFill>
                <a:srgbClr val="000000"/>
              </a:solidFill>
              <a:effectLst/>
              <a:uFillTx/>
              <a:latin typeface="Montserrat Regular"/>
            </a:endParaRPr>
          </a:p>
          <a:p>
            <a:pPr marL="304920" indent="0" defTabSz="1219320">
              <a:lnSpc>
                <a:spcPct val="90000"/>
              </a:lnSpc>
              <a:spcBef>
                <a:spcPts val="2251"/>
              </a:spcBef>
              <a:buNone/>
              <a:tabLst>
                <a:tab pos="0" algn="l"/>
              </a:tabLst>
            </a:pPr>
            <a:r>
              <a:rPr lang="en-US" sz="2122" b="1" u="none" strike="noStrike">
                <a:solidFill>
                  <a:srgbClr val="000000"/>
                </a:solidFill>
                <a:effectLst/>
                <a:uFillTx/>
                <a:latin typeface="Montserrat Regular"/>
                <a:ea typeface="Helvetica Neue"/>
              </a:rPr>
              <a:t>Remarque : proportion de véhicules récréatifs PRV = 0,0</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58" name="Picture 7"/>
          <p:cNvPicPr/>
          <p:nvPr/>
        </p:nvPicPr>
        <p:blipFill>
          <a:blip r:embed="rId2"/>
          <a:stretch/>
        </p:blipFill>
        <p:spPr>
          <a:xfrm>
            <a:off x="9194400" y="2034000"/>
            <a:ext cx="740520" cy="475200"/>
          </a:xfrm>
          <a:prstGeom prst="rect">
            <a:avLst/>
          </a:prstGeom>
          <a:noFill/>
          <a:ln w="0">
            <a:noFill/>
          </a:ln>
        </p:spPr>
      </p:pic>
      <p:pic>
        <p:nvPicPr>
          <p:cNvPr id="159" name="Picture 8"/>
          <p:cNvPicPr/>
          <p:nvPr/>
        </p:nvPicPr>
        <p:blipFill>
          <a:blip r:embed="rId3"/>
          <a:stretch/>
        </p:blipFill>
        <p:spPr>
          <a:xfrm>
            <a:off x="3058560" y="2634480"/>
            <a:ext cx="4680000" cy="794160"/>
          </a:xfrm>
          <a:prstGeom prst="rect">
            <a:avLst/>
          </a:prstGeom>
          <a:noFill/>
          <a:ln w="0">
            <a:noFill/>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0"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61" name="PlaceHolder 2"/>
          <p:cNvSpPr>
            <a:spLocks noGrp="1"/>
          </p:cNvSpPr>
          <p:nvPr>
            <p:ph/>
          </p:nvPr>
        </p:nvSpPr>
        <p:spPr>
          <a:xfrm>
            <a:off x="603360" y="1193760"/>
            <a:ext cx="9571320" cy="5059080"/>
          </a:xfrm>
          <a:prstGeom prst="rect">
            <a:avLst/>
          </a:prstGeom>
          <a:noFill/>
          <a:ln w="12600">
            <a:noFill/>
          </a:ln>
        </p:spPr>
        <p:txBody>
          <a:bodyPr wrap="square" lIns="45720" tIns="50760" rIns="45720" bIns="50760" anchor="t">
            <a:normAutofit fontScale="77500" lnSpcReduction="20000"/>
          </a:bodyPr>
          <a:lstStyle/>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Solution :</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Étape 6 : Déterminer le débit de demande dans les deux directions</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800" b="1" u="none" strike="noStrike">
                <a:solidFill>
                  <a:srgbClr val="432411"/>
                </a:solidFill>
                <a:effectLst/>
                <a:uFillTx/>
                <a:latin typeface="Montserrat Regular"/>
                <a:ea typeface="Montserrat Regular"/>
              </a:rPr>
              <a:t>Pour l’ATS</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vd,ATS= (900x0.55/(0.9x0.96x0.96))= 597vp/h</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vo,ATS= (900x0.45/(0.9x0.93x0.949))= 510vp/h</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800" b="1" u="none" strike="noStrike">
                <a:solidFill>
                  <a:srgbClr val="432411"/>
                </a:solidFill>
                <a:effectLst/>
                <a:uFillTx/>
                <a:latin typeface="Montserrat Regular"/>
                <a:ea typeface="Montserrat Regular"/>
              </a:rPr>
              <a:t>Pour le PTSF</a:t>
            </a:r>
            <a:endParaRPr lang="en-US" sz="28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vd,PTSF= 577vp/h</a:t>
            </a:r>
            <a:endParaRPr lang="en-US" sz="2400" b="0" u="none" strike="noStrike">
              <a:solidFill>
                <a:srgbClr val="000000"/>
              </a:solidFill>
              <a:effectLst/>
              <a:uFillTx/>
              <a:latin typeface="Montserrat Regular"/>
            </a:endParaRPr>
          </a:p>
          <a:p>
            <a:pPr marL="914400" lvl="2" indent="-304920" defTabSz="1219320">
              <a:lnSpc>
                <a:spcPct val="90000"/>
              </a:lnSpc>
              <a:spcBef>
                <a:spcPts val="2251"/>
              </a:spcBef>
              <a:buClr>
                <a:srgbClr val="890F00"/>
              </a:buClr>
              <a:buSzPct val="123000"/>
              <a:buFont typeface="Wingdings" charset="2"/>
              <a:buChar char=""/>
              <a:tabLst>
                <a:tab pos="0" algn="l"/>
              </a:tabLst>
            </a:pPr>
            <a:r>
              <a:rPr lang="en-US" sz="2400" b="1" u="none" strike="noStrike">
                <a:solidFill>
                  <a:srgbClr val="000000"/>
                </a:solidFill>
                <a:effectLst/>
                <a:uFillTx/>
                <a:latin typeface="Montserrat Regular"/>
                <a:ea typeface="Helvetica Neue"/>
              </a:rPr>
              <a:t>vo,PTSF= 498vp/h</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62" name="Picture 3"/>
          <p:cNvPicPr/>
          <p:nvPr/>
        </p:nvPicPr>
        <p:blipFill>
          <a:blip r:embed="rId2"/>
          <a:stretch/>
        </p:blipFill>
        <p:spPr>
          <a:xfrm>
            <a:off x="3129120" y="2214720"/>
            <a:ext cx="3105720" cy="1102320"/>
          </a:xfrm>
          <a:prstGeom prst="rect">
            <a:avLst/>
          </a:prstGeom>
          <a:noFill/>
          <a:ln w="0">
            <a:noFill/>
          </a:ln>
        </p:spPr>
      </p:pic>
      <p:sp>
        <p:nvSpPr>
          <p:cNvPr id="163" name="TextBox 4"/>
          <p:cNvSpPr/>
          <p:nvPr/>
        </p:nvSpPr>
        <p:spPr>
          <a:xfrm>
            <a:off x="4258440" y="5391360"/>
            <a:ext cx="4536000" cy="545400"/>
          </a:xfrm>
          <a:prstGeom prst="rect">
            <a:avLst/>
          </a:prstGeom>
          <a:noFill/>
          <a:ln w="12700">
            <a:noFill/>
          </a:ln>
        </p:spPr>
        <p:style>
          <a:lnRef idx="0">
            <a:scrgbClr r="0" g="0" b="0"/>
          </a:lnRef>
          <a:fillRef idx="0">
            <a:scrgbClr r="0" g="0" b="0"/>
          </a:fillRef>
          <a:effectRef idx="0">
            <a:scrgbClr r="0" g="0" b="0"/>
          </a:effectRef>
          <a:fontRef idx="minor"/>
        </p:style>
        <p:txBody>
          <a:bodyPr horzOverflow="overflow" wrap="square" lIns="50760" tIns="50760" rIns="50760" bIns="50760" numCol="1" spcCol="38160" anchor="ctr">
            <a:normAutofit/>
          </a:bodyPr>
          <a:lstStyle/>
          <a:p>
            <a:pPr defTabSz="2438280">
              <a:lnSpc>
                <a:spcPct val="90000"/>
              </a:lnSpc>
              <a:tabLst>
                <a:tab pos="0" algn="l"/>
              </a:tabLst>
            </a:pPr>
            <a:r>
              <a:rPr lang="en-US" sz="1600" b="0" u="none" strike="noStrike">
                <a:solidFill>
                  <a:srgbClr val="080300"/>
                </a:solidFill>
                <a:effectLst/>
                <a:uFillTx/>
                <a:latin typeface="Montserrat Regular"/>
                <a:ea typeface="Helvetica Neue"/>
              </a:rPr>
              <a:t>Suivez la même procédure pour calculer ces valeurs pour le PTSF</a:t>
            </a:r>
            <a:endParaRPr lang="en-US" sz="1600" b="0" u="none" strike="noStrike">
              <a:solidFill>
                <a:srgbClr val="000000"/>
              </a:solidFill>
              <a:effectLst/>
              <a:uFillTx/>
              <a:latin typeface="Aria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65" name="PlaceHolder 2"/>
          <p:cNvSpPr>
            <a:spLocks noGrp="1"/>
          </p:cNvSpPr>
          <p:nvPr>
            <p:ph/>
          </p:nvPr>
        </p:nvSpPr>
        <p:spPr>
          <a:xfrm>
            <a:off x="603360" y="1033920"/>
            <a:ext cx="8672400" cy="5059080"/>
          </a:xfrm>
          <a:prstGeom prst="rect">
            <a:avLst/>
          </a:prstGeom>
          <a:noFill/>
          <a:ln w="12600">
            <a:noFill/>
          </a:ln>
        </p:spPr>
        <p:txBody>
          <a:bodyPr wrap="square" lIns="45720" tIns="50760" rIns="45720" bIns="50760" anchor="t">
            <a:normAutofit fontScale="92500" lnSpcReduction="10000"/>
          </a:bodyPr>
          <a:lstStyle/>
          <a:p>
            <a:pPr indent="0" defTabSz="1219320">
              <a:lnSpc>
                <a:spcPct val="90000"/>
              </a:lnSpc>
              <a:spcBef>
                <a:spcPts val="2251"/>
              </a:spcBef>
              <a:buNone/>
              <a:tabLst>
                <a:tab pos="0" algn="l"/>
              </a:tabLst>
            </a:pPr>
            <a:r>
              <a:rPr lang="en-US" sz="2800" b="1" u="none" strike="noStrike">
                <a:solidFill>
                  <a:srgbClr val="432411"/>
                </a:solidFill>
                <a:effectLst/>
                <a:uFillTx/>
                <a:latin typeface="Montserrat Regular"/>
                <a:ea typeface="Montserrat Regular"/>
              </a:rPr>
              <a:t>Étape 7 : Calculer les mesures de performance – Vitesse moyenne de parcours (ATS)</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F78722"/>
              </a:buClr>
              <a:buSzPct val="123000"/>
              <a:buFont typeface="Wingdings" charset="2"/>
              <a:buChar char=""/>
              <a:tabLst>
                <a:tab pos="0" algn="l"/>
              </a:tabLst>
            </a:pPr>
            <a:r>
              <a:rPr lang="en-US" sz="2400" b="0" u="none" strike="noStrike">
                <a:solidFill>
                  <a:srgbClr val="432411"/>
                </a:solidFill>
                <a:effectLst/>
                <a:uFillTx/>
                <a:latin typeface="Montserrat Regular"/>
                <a:ea typeface="Montserrat Regular"/>
              </a:rPr>
              <a:t>Déterminer fnp par interpolation à partir du tableau 16.15 : fnp = 1,8</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2400" b="0" u="none" strike="noStrike">
                <a:solidFill>
                  <a:srgbClr val="432411"/>
                </a:solidFill>
                <a:effectLst/>
                <a:uFillTx/>
                <a:latin typeface="Montserrat Regular"/>
                <a:ea typeface="Montserrat Regular"/>
              </a:rPr>
              <a:t>Ainsi,</a:t>
            </a:r>
            <a:endParaRPr lang="en-US" sz="2400" b="0" u="none" strike="noStrike">
              <a:solidFill>
                <a:srgbClr val="000000"/>
              </a:solidFill>
              <a:effectLst/>
              <a:uFillTx/>
              <a:latin typeface="Montserrat Regular"/>
            </a:endParaRPr>
          </a:p>
          <a:p>
            <a:pPr marL="304920" indent="0" defTabSz="1219320">
              <a:lnSpc>
                <a:spcPct val="90000"/>
              </a:lnSpc>
              <a:spcBef>
                <a:spcPts val="2251"/>
              </a:spcBef>
              <a:buNone/>
              <a:tabLst>
                <a:tab pos="0" algn="l"/>
              </a:tabLst>
            </a:pPr>
            <a:r>
              <a:rPr lang="en-US" sz="2000" b="1" u="none" strike="noStrike">
                <a:solidFill>
                  <a:srgbClr val="000000"/>
                </a:solidFill>
                <a:effectLst/>
                <a:uFillTx/>
                <a:latin typeface="Montserrat Regular"/>
                <a:ea typeface="Helvetica Neue"/>
              </a:rPr>
              <a:t>ATSd = 57.5 – 0.00776(597+510)-1.8 = 47.1mi/h</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66" name="Picture 5"/>
          <p:cNvPicPr/>
          <p:nvPr/>
        </p:nvPicPr>
        <p:blipFill>
          <a:blip r:embed="rId2"/>
          <a:stretch/>
        </p:blipFill>
        <p:spPr>
          <a:xfrm>
            <a:off x="2916000" y="1928160"/>
            <a:ext cx="4224960" cy="545400"/>
          </a:xfrm>
          <a:prstGeom prst="rect">
            <a:avLst/>
          </a:prstGeom>
          <a:noFill/>
          <a:ln w="0">
            <a:noFill/>
          </a:ln>
        </p:spPr>
      </p:pic>
      <p:pic>
        <p:nvPicPr>
          <p:cNvPr id="167" name="Picture 6"/>
          <p:cNvPicPr/>
          <p:nvPr/>
        </p:nvPicPr>
        <p:blipFill>
          <a:blip r:embed="rId3"/>
          <a:stretch/>
        </p:blipFill>
        <p:spPr>
          <a:xfrm>
            <a:off x="1001880" y="2414520"/>
            <a:ext cx="6384240" cy="1906920"/>
          </a:xfrm>
          <a:prstGeom prst="rect">
            <a:avLst/>
          </a:prstGeom>
          <a:noFill/>
          <a:ln w="0">
            <a:noFill/>
          </a:ln>
        </p:spPr>
      </p:pic>
      <p:pic>
        <p:nvPicPr>
          <p:cNvPr id="168" name="Picture 7"/>
          <p:cNvPicPr/>
          <p:nvPr/>
        </p:nvPicPr>
        <p:blipFill>
          <a:blip r:embed="rId4"/>
          <a:stretch/>
        </p:blipFill>
        <p:spPr>
          <a:xfrm>
            <a:off x="9453960" y="956880"/>
            <a:ext cx="2784600" cy="5900760"/>
          </a:xfrm>
          <a:prstGeom prst="rect">
            <a:avLst/>
          </a:prstGeom>
          <a:noFill/>
          <a:ln w="0">
            <a:noFill/>
          </a:ln>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70" name="PlaceHolder 2"/>
          <p:cNvSpPr>
            <a:spLocks noGrp="1"/>
          </p:cNvSpPr>
          <p:nvPr>
            <p:ph/>
          </p:nvPr>
        </p:nvSpPr>
        <p:spPr>
          <a:xfrm>
            <a:off x="603360" y="1033920"/>
            <a:ext cx="8784360" cy="544788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2251"/>
              </a:spcBef>
              <a:buNone/>
              <a:tabLst>
                <a:tab pos="0" algn="l"/>
              </a:tabLst>
            </a:pPr>
            <a:r>
              <a:rPr lang="en-US" sz="2400" b="1" u="none" strike="noStrike">
                <a:solidFill>
                  <a:srgbClr val="432411"/>
                </a:solidFill>
                <a:effectLst/>
                <a:uFillTx/>
                <a:latin typeface="Montserrat Regular"/>
                <a:ea typeface="Montserrat Regular"/>
              </a:rPr>
              <a:t>Étape 8 : Calculer les mesures de performance – Pourcentage du temps passé à suivre (PTSF)</a:t>
            </a: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1900" b="0" u="none" strike="noStrike">
                <a:solidFill>
                  <a:srgbClr val="432411"/>
                </a:solidFill>
                <a:effectLst/>
                <a:uFillTx/>
                <a:latin typeface="Montserrat Regular"/>
                <a:ea typeface="Montserrat Regular"/>
              </a:rPr>
              <a:t>Par interpolation à partir du tableau 16.17, a = -0,0027 et b = 0,897 ; donc BPTSF = 55,5 %</a:t>
            </a:r>
            <a:endParaRPr lang="en-US" sz="19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1900" b="0" u="none" strike="noStrike">
                <a:solidFill>
                  <a:srgbClr val="432411"/>
                </a:solidFill>
                <a:effectLst/>
                <a:uFillTx/>
                <a:latin typeface="Montserrat Regular"/>
                <a:ea typeface="Montserrat Regular"/>
              </a:rPr>
              <a:t>Le fnp correspondant, interpolé à partir du tableau, vaut 32,4</a:t>
            </a:r>
            <a:endParaRPr lang="en-US" sz="19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00" b="1" u="none" strike="noStrike">
                <a:solidFill>
                  <a:srgbClr val="432411"/>
                </a:solidFill>
                <a:effectLst/>
                <a:uFillTx/>
                <a:latin typeface="Montserrat Regular"/>
                <a:ea typeface="Montserrat Regular"/>
              </a:rPr>
              <a:t>Ainsi,   PTSF 55.5 + 32.4 (577/(577+498))= 72.88%</a:t>
            </a:r>
            <a:endParaRPr lang="en-US" sz="19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19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71" name="Picture 3"/>
          <p:cNvPicPr/>
          <p:nvPr/>
        </p:nvPicPr>
        <p:blipFill>
          <a:blip r:embed="rId2"/>
          <a:stretch/>
        </p:blipFill>
        <p:spPr>
          <a:xfrm>
            <a:off x="2817360" y="1653480"/>
            <a:ext cx="3748680" cy="885600"/>
          </a:xfrm>
          <a:prstGeom prst="rect">
            <a:avLst/>
          </a:prstGeom>
          <a:noFill/>
          <a:ln w="0">
            <a:noFill/>
          </a:ln>
        </p:spPr>
      </p:pic>
      <p:pic>
        <p:nvPicPr>
          <p:cNvPr id="172" name="Picture 4"/>
          <p:cNvPicPr/>
          <p:nvPr/>
        </p:nvPicPr>
        <p:blipFill>
          <a:blip r:embed="rId3"/>
          <a:stretch/>
        </p:blipFill>
        <p:spPr>
          <a:xfrm>
            <a:off x="603360" y="2232000"/>
            <a:ext cx="7837200" cy="2133000"/>
          </a:xfrm>
          <a:prstGeom prst="rect">
            <a:avLst/>
          </a:prstGeom>
          <a:noFill/>
          <a:ln w="0">
            <a:noFill/>
          </a:ln>
        </p:spPr>
      </p:pic>
      <p:pic>
        <p:nvPicPr>
          <p:cNvPr id="173" name="Picture 8"/>
          <p:cNvPicPr/>
          <p:nvPr/>
        </p:nvPicPr>
        <p:blipFill>
          <a:blip r:embed="rId4"/>
          <a:stretch/>
        </p:blipFill>
        <p:spPr>
          <a:xfrm>
            <a:off x="8629560" y="1877760"/>
            <a:ext cx="3562200" cy="2135160"/>
          </a:xfrm>
          <a:prstGeom prst="rect">
            <a:avLst/>
          </a:prstGeom>
          <a:noFill/>
          <a:ln w="0">
            <a:noFill/>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Exemple-3</a:t>
            </a:r>
            <a:endParaRPr lang="en-US" sz="3200" b="0" u="none" strike="noStrike">
              <a:solidFill>
                <a:srgbClr val="000000"/>
              </a:solidFill>
              <a:effectLst/>
              <a:uFillTx/>
              <a:latin typeface="Montserrat Regular"/>
            </a:endParaRPr>
          </a:p>
        </p:txBody>
      </p:sp>
      <p:sp>
        <p:nvSpPr>
          <p:cNvPr id="175" name="PlaceHolder 2"/>
          <p:cNvSpPr>
            <a:spLocks noGrp="1"/>
          </p:cNvSpPr>
          <p:nvPr>
            <p:ph/>
          </p:nvPr>
        </p:nvSpPr>
        <p:spPr>
          <a:xfrm>
            <a:off x="603360" y="1193760"/>
            <a:ext cx="82558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25" b="1" u="none" strike="noStrike">
                <a:solidFill>
                  <a:srgbClr val="432411"/>
                </a:solidFill>
                <a:effectLst/>
                <a:uFillTx/>
                <a:latin typeface="Montserrat Regular"/>
                <a:ea typeface="Montserrat Regular"/>
              </a:rPr>
              <a:t>Étape 9 : Déterminer le LOS à partir de l’ATS et du PTSF</a:t>
            </a: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93" b="1" u="none" strike="noStrike">
                <a:solidFill>
                  <a:srgbClr val="432411"/>
                </a:solidFill>
                <a:effectLst/>
                <a:uFillTx/>
                <a:latin typeface="Montserrat Regular"/>
                <a:ea typeface="Montserrat Regular"/>
              </a:rPr>
              <a:t>ATS= 47.1 mi/h</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93" b="1" u="none" strike="noStrike">
                <a:solidFill>
                  <a:srgbClr val="432411"/>
                </a:solidFill>
                <a:effectLst/>
                <a:uFillTx/>
                <a:latin typeface="Montserrat Regular"/>
                <a:ea typeface="Montserrat Regular"/>
              </a:rPr>
              <a:t>PTSF=72.88%</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93" b="1" u="none" strike="noStrike">
                <a:solidFill>
                  <a:srgbClr val="432411"/>
                </a:solidFill>
                <a:effectLst/>
                <a:uFillTx/>
                <a:latin typeface="Montserrat Regular"/>
                <a:ea typeface="Montserrat Regular"/>
              </a:rPr>
              <a:t>LOS selon l’ATS = C</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93" b="1" u="none" strike="noStrike">
                <a:solidFill>
                  <a:srgbClr val="432411"/>
                </a:solidFill>
                <a:effectLst/>
                <a:uFillTx/>
                <a:latin typeface="Montserrat Regular"/>
                <a:ea typeface="Montserrat Regular"/>
              </a:rPr>
              <a:t>LOS selon le PTSF = D</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r>
              <a:rPr lang="en-US" sz="1993" b="1" u="none" strike="noStrike">
                <a:solidFill>
                  <a:srgbClr val="432411"/>
                </a:solidFill>
                <a:effectLst/>
                <a:uFillTx/>
                <a:latin typeface="Montserrat Regular"/>
                <a:ea typeface="Montserrat Regular"/>
              </a:rPr>
              <a:t>Ainsi, le LOS est « D », car c’est le critère le plus défavorable</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51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8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176" name="Picture 7" descr="A table with numbers and text&#10;&#10;AI-generated content may be incorrect."/>
          <p:cNvPicPr/>
          <p:nvPr/>
        </p:nvPicPr>
        <p:blipFill>
          <a:blip r:embed="rId2"/>
          <a:srcRect r="172" b="28731"/>
          <a:stretch/>
        </p:blipFill>
        <p:spPr>
          <a:xfrm>
            <a:off x="4795560" y="1911240"/>
            <a:ext cx="7396200" cy="3519720"/>
          </a:xfrm>
          <a:prstGeom prst="rect">
            <a:avLst/>
          </a:prstGeom>
          <a:noFill/>
          <a:ln w="0">
            <a:noFill/>
          </a:ln>
        </p:spPr>
      </p:pic>
      <p:sp>
        <p:nvSpPr>
          <p:cNvPr id="177" name="Rectangle 8"/>
          <p:cNvSpPr/>
          <p:nvPr/>
        </p:nvSpPr>
        <p:spPr>
          <a:xfrm>
            <a:off x="5933520" y="4175640"/>
            <a:ext cx="1147680" cy="406080"/>
          </a:xfrm>
          <a:prstGeom prst="rect">
            <a:avLst/>
          </a:prstGeom>
          <a:noFill/>
          <a:ln w="57150">
            <a:solidFill>
              <a:srgbClr val="C00000"/>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sp>
        <p:nvSpPr>
          <p:cNvPr id="178" name="Rectangle 9"/>
          <p:cNvSpPr/>
          <p:nvPr/>
        </p:nvSpPr>
        <p:spPr>
          <a:xfrm>
            <a:off x="7223760" y="4582080"/>
            <a:ext cx="1147680" cy="406080"/>
          </a:xfrm>
          <a:prstGeom prst="rect">
            <a:avLst/>
          </a:prstGeom>
          <a:noFill/>
          <a:ln w="57150">
            <a:solidFill>
              <a:srgbClr val="C00000"/>
            </a:solidFill>
            <a:miter/>
          </a:ln>
        </p:spPr>
        <p:style>
          <a:lnRef idx="0">
            <a:scrgbClr r="0" g="0" b="0"/>
          </a:lnRef>
          <a:fillRef idx="0">
            <a:scrgbClr r="0" g="0" b="0"/>
          </a:fillRef>
          <a:effectRef idx="0">
            <a:scrgbClr r="0" g="0" b="0"/>
          </a:effectRef>
          <a:fontRef idx="minor"/>
        </p:style>
        <p:txBody>
          <a:bodyPr horzOverflow="overflow" lIns="50760" tIns="50760" rIns="50760" bIns="50760" numCol="1" spcCol="38160" anchor="ctr">
            <a:spAutoFit/>
          </a:bodyPr>
          <a:lstStyle/>
          <a:p>
            <a:pPr algn="ctr" defTabSz="825480">
              <a:lnSpc>
                <a:spcPct val="100000"/>
              </a:lnSpc>
              <a:tabLst>
                <a:tab pos="0" algn="l"/>
              </a:tabLst>
            </a:pPr>
            <a:endParaRPr lang="en-US" sz="3200" b="0" u="none" strike="noStrike">
              <a:solidFill>
                <a:srgbClr val="FFFFFF"/>
              </a:solidFill>
              <a:effectLst/>
              <a:uFillTx/>
              <a:latin typeface="Helvetica Neue Medium"/>
              <a:ea typeface="Helvetica Neue Medium"/>
            </a:endParaRPr>
          </a:p>
        </p:txBody>
      </p:sp>
      <p:cxnSp>
        <p:nvCxnSpPr>
          <p:cNvPr id="179" name="Straight Arrow Connector 11"/>
          <p:cNvCxnSpPr/>
          <p:nvPr/>
        </p:nvCxnSpPr>
        <p:spPr>
          <a:xfrm>
            <a:off x="3047760" y="4175640"/>
            <a:ext cx="2794320" cy="203400"/>
          </a:xfrm>
          <a:prstGeom prst="straightConnector1">
            <a:avLst/>
          </a:prstGeom>
          <a:ln w="19050">
            <a:solidFill>
              <a:srgbClr val="890F00"/>
            </a:solidFill>
            <a:round/>
            <a:tailEnd type="arrow" w="med" len="med"/>
          </a:ln>
        </p:spPr>
      </p:cxnSp>
      <p:cxnSp>
        <p:nvCxnSpPr>
          <p:cNvPr id="180" name="Straight Arrow Connector 13"/>
          <p:cNvCxnSpPr/>
          <p:nvPr/>
        </p:nvCxnSpPr>
        <p:spPr>
          <a:xfrm flipV="1">
            <a:off x="3251160" y="4917240"/>
            <a:ext cx="3830400" cy="71640"/>
          </a:xfrm>
          <a:prstGeom prst="straightConnector1">
            <a:avLst/>
          </a:prstGeom>
          <a:ln w="19050">
            <a:solidFill>
              <a:srgbClr val="890F00"/>
            </a:solidFill>
            <a:round/>
            <a:tailEnd type="arrow" w="med" len="med"/>
          </a:ln>
        </p:spPr>
      </p:cxn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Introduction</a:t>
            </a:r>
            <a:endParaRPr lang="en-US" sz="3200" b="0" u="none" strike="noStrike">
              <a:solidFill>
                <a:srgbClr val="000000"/>
              </a:solidFill>
              <a:effectLst/>
              <a:uFillTx/>
              <a:latin typeface="Montserrat Regular"/>
            </a:endParaRPr>
          </a:p>
        </p:txBody>
      </p:sp>
      <p:sp>
        <p:nvSpPr>
          <p:cNvPr id="63" name="PlaceHolder 2"/>
          <p:cNvSpPr>
            <a:spLocks noGrp="1"/>
          </p:cNvSpPr>
          <p:nvPr>
            <p:ph/>
          </p:nvPr>
        </p:nvSpPr>
        <p:spPr>
          <a:xfrm>
            <a:off x="603360" y="1386720"/>
            <a:ext cx="67726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73" b="1" u="none" strike="noStrike">
                <a:solidFill>
                  <a:srgbClr val="432411"/>
                </a:solidFill>
                <a:effectLst/>
                <a:uFillTx/>
                <a:latin typeface="Montserrat Regular"/>
                <a:ea typeface="Montserrat Regular"/>
              </a:rPr>
              <a:t>Routes à deux voies</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373" b="0" u="none" strike="noStrike">
                <a:solidFill>
                  <a:srgbClr val="432411"/>
                </a:solidFill>
                <a:effectLst/>
                <a:uFillTx/>
                <a:latin typeface="Montserrat Regular"/>
                <a:ea typeface="Montserrat Regular"/>
              </a:rPr>
              <a:t>constituent une part importante des réseaux routiers ruraux</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34" b="0" u="none" strike="noStrike">
                <a:solidFill>
                  <a:srgbClr val="432411"/>
                </a:solidFill>
                <a:effectLst/>
                <a:uFillTx/>
                <a:latin typeface="Montserrat Regular"/>
                <a:ea typeface="Montserrat Regular"/>
              </a:rPr>
              <a:t>comportent une voie par direction</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34" b="0" u="none" strike="noStrike">
                <a:solidFill>
                  <a:srgbClr val="432411"/>
                </a:solidFill>
                <a:effectLst/>
                <a:uFillTx/>
                <a:latin typeface="Montserrat Regular"/>
                <a:ea typeface="Montserrat Regular"/>
              </a:rPr>
              <a:t>sont généralement non séparées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34" b="0" u="none" strike="noStrike">
                <a:solidFill>
                  <a:srgbClr val="432411"/>
                </a:solidFill>
                <a:effectLst/>
                <a:uFillTx/>
                <a:latin typeface="Montserrat Regular"/>
                <a:ea typeface="Montserrat Regular"/>
              </a:rPr>
              <a:t>le dépassement s’effectue en utilisant la voie opposée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034" b="0" u="none" strike="noStrike">
                <a:solidFill>
                  <a:srgbClr val="432411"/>
                </a:solidFill>
                <a:effectLst/>
                <a:uFillTx/>
                <a:latin typeface="Montserrat Regular"/>
                <a:ea typeface="Montserrat Regular"/>
              </a:rPr>
              <a:t>le fonctionnement dans une direction influence l’autre direction</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0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64" name="Picture 6" descr="Long shot of a road&#10;&#10;AI-generated content may be incorrect."/>
          <p:cNvPicPr/>
          <p:nvPr/>
        </p:nvPicPr>
        <p:blipFill>
          <a:blip r:embed="rId2"/>
          <a:stretch/>
        </p:blipFill>
        <p:spPr>
          <a:xfrm>
            <a:off x="7376040" y="1976040"/>
            <a:ext cx="4815360" cy="3210120"/>
          </a:xfrm>
          <a:prstGeom prst="rect">
            <a:avLst/>
          </a:prstGeom>
          <a:noFill/>
          <a:ln w="0">
            <a:noFill/>
          </a:ln>
        </p:spPr>
      </p:pic>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 name="PlaceHolder 1"/>
          <p:cNvSpPr>
            <a:spLocks noGrp="1"/>
          </p:cNvSpPr>
          <p:nvPr>
            <p:ph type="title"/>
          </p:nvPr>
        </p:nvSpPr>
        <p:spPr>
          <a:xfrm>
            <a:off x="603360" y="539640"/>
            <a:ext cx="488916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2843" b="1" u="none" strike="noStrike">
                <a:solidFill>
                  <a:srgbClr val="F26211"/>
                </a:solidFill>
                <a:effectLst/>
                <a:uFillTx/>
                <a:latin typeface="Montserrat Regular"/>
                <a:ea typeface="Jura Light Bold"/>
              </a:rPr>
              <a:t>Références complémentaires</a:t>
            </a:r>
            <a:endParaRPr lang="en-US" sz="3200" b="0" u="none" strike="noStrike">
              <a:solidFill>
                <a:srgbClr val="000000"/>
              </a:solidFill>
              <a:effectLst/>
              <a:uFillTx/>
              <a:latin typeface="Montserrat Regular"/>
            </a:endParaRPr>
          </a:p>
        </p:txBody>
      </p:sp>
      <p:sp>
        <p:nvSpPr>
          <p:cNvPr id="182" name="PlaceHolder 2"/>
          <p:cNvSpPr>
            <a:spLocks noGrp="1"/>
          </p:cNvSpPr>
          <p:nvPr>
            <p:ph/>
          </p:nvPr>
        </p:nvSpPr>
        <p:spPr>
          <a:xfrm>
            <a:off x="731520" y="1386720"/>
            <a:ext cx="9046440" cy="5059080"/>
          </a:xfrm>
          <a:prstGeom prst="rect">
            <a:avLst/>
          </a:prstGeom>
          <a:noFill/>
          <a:ln w="12600">
            <a:noFill/>
          </a:ln>
        </p:spPr>
        <p:txBody>
          <a:bodyPr wrap="square" lIns="45720" tIns="50760" rIns="45720" bIns="50760" anchor="t">
            <a:normAutofit/>
          </a:bodyPr>
          <a:lstStyle/>
          <a:p>
            <a:pPr marL="514440" indent="-514440" defTabSz="1219320">
              <a:lnSpc>
                <a:spcPct val="90000"/>
              </a:lnSpc>
              <a:spcBef>
                <a:spcPts val="2251"/>
              </a:spcBef>
              <a:buClr>
                <a:srgbClr val="F78722"/>
              </a:buClr>
              <a:buSzPct val="123000"/>
              <a:buFont typeface="Montserrat Regular"/>
              <a:buAutoNum type="arabicPeriod"/>
            </a:pPr>
            <a:r>
              <a:rPr lang="en-US" sz="2400" b="0" i="1" u="none" strike="noStrike">
                <a:solidFill>
                  <a:srgbClr val="432411"/>
                </a:solidFill>
                <a:effectLst/>
                <a:uFillTx/>
                <a:latin typeface="Montserrat Regular"/>
                <a:ea typeface="Montserrat Regular"/>
              </a:rPr>
              <a:t>Transportation Research Board (TRB). Highway Capacité Manual, Washington, DC: The National Academies Press, 2010.</a:t>
            </a:r>
            <a:endParaRPr lang="en-US" sz="2400" b="0" u="none" strike="noStrike">
              <a:solidFill>
                <a:srgbClr val="000000"/>
              </a:solidFill>
              <a:effectLst/>
              <a:uFillTx/>
              <a:latin typeface="Montserrat Regular"/>
            </a:endParaRPr>
          </a:p>
          <a:p>
            <a:pPr marL="514440" indent="-514440" defTabSz="1219320">
              <a:lnSpc>
                <a:spcPct val="90000"/>
              </a:lnSpc>
              <a:spcBef>
                <a:spcPts val="2251"/>
              </a:spcBef>
              <a:buClr>
                <a:srgbClr val="F78722"/>
              </a:buClr>
              <a:buSzPct val="123000"/>
              <a:buFont typeface="Montserrat Regular"/>
              <a:buAutoNum type="arabicPeriod"/>
            </a:pPr>
            <a:r>
              <a:rPr lang="en-US" sz="2400" b="0" u="sng" strike="noStrike">
                <a:solidFill>
                  <a:srgbClr val="0000FF"/>
                </a:solidFill>
                <a:effectLst/>
                <a:uFillTx/>
                <a:latin typeface="Montserrat Regular"/>
                <a:ea typeface="Montserrat Regular"/>
                <a:hlinkClick r:id="rId2"/>
              </a:rPr>
              <a:t>https://www.youtube.com/watch?v=QiaXErgNzc8</a:t>
            </a:r>
            <a:endParaRPr lang="en-US" sz="2400" b="0" u="none" strike="noStrike">
              <a:solidFill>
                <a:srgbClr val="000000"/>
              </a:solidFill>
              <a:effectLst/>
              <a:uFillTx/>
              <a:latin typeface="Montserrat Regular"/>
            </a:endParaRPr>
          </a:p>
          <a:p>
            <a:pPr indent="0" defTabSz="1219320">
              <a:lnSpc>
                <a:spcPct val="90000"/>
              </a:lnSpc>
              <a:spcBef>
                <a:spcPts val="2251"/>
              </a:spcBef>
              <a:buNone/>
            </a:pPr>
            <a:endParaRPr lang="en-US" sz="2800" b="0" u="none" strike="noStrike">
              <a:solidFill>
                <a:srgbClr val="000000"/>
              </a:solidFill>
              <a:effectLst/>
              <a:uFillTx/>
              <a:latin typeface="Montserrat Regular"/>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PlaceHolder 1"/>
          <p:cNvSpPr>
            <a:spLocks noGrp="1"/>
          </p:cNvSpPr>
          <p:nvPr>
            <p:ph type="title"/>
          </p:nvPr>
        </p:nvSpPr>
        <p:spPr>
          <a:xfrm>
            <a:off x="1851480" y="2886120"/>
            <a:ext cx="8909640" cy="949320"/>
          </a:xfrm>
          <a:prstGeom prst="rect">
            <a:avLst/>
          </a:prstGeom>
          <a:noFill/>
          <a:ln w="12600">
            <a:noFill/>
          </a:ln>
        </p:spPr>
        <p:txBody>
          <a:bodyPr lIns="50760" tIns="50760" rIns="50760" bIns="50760" anchor="b">
            <a:noAutofit/>
          </a:bodyPr>
          <a:lstStyle/>
          <a:p>
            <a:pPr indent="0">
              <a:lnSpc>
                <a:spcPct val="90000"/>
              </a:lnSpc>
              <a:buNone/>
            </a:pPr>
            <a:endParaRPr lang="en-US" sz="4400" b="1" u="none" strike="noStrike" spc="-232">
              <a:solidFill>
                <a:srgbClr val="F78722"/>
              </a:solidFill>
              <a:effectLst/>
              <a:uFillTx/>
              <a:latin typeface="Montserrat Regular"/>
              <a:ea typeface="Helvetica Neue"/>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Introduction</a:t>
            </a:r>
            <a:endParaRPr lang="en-US" sz="3200" b="0" u="none" strike="noStrike">
              <a:solidFill>
                <a:srgbClr val="000000"/>
              </a:solidFill>
              <a:effectLst/>
              <a:uFillTx/>
              <a:latin typeface="Montserrat Regular"/>
            </a:endParaRPr>
          </a:p>
        </p:txBody>
      </p:sp>
      <p:sp>
        <p:nvSpPr>
          <p:cNvPr id="66" name="PlaceHolder 2"/>
          <p:cNvSpPr>
            <a:spLocks noGrp="1"/>
          </p:cNvSpPr>
          <p:nvPr>
            <p:ph/>
          </p:nvPr>
        </p:nvSpPr>
        <p:spPr>
          <a:xfrm>
            <a:off x="603360" y="1386720"/>
            <a:ext cx="8745480" cy="5059080"/>
          </a:xfrm>
          <a:prstGeom prst="rect">
            <a:avLst/>
          </a:prstGeom>
          <a:noFill/>
          <a:ln w="12600">
            <a:noFill/>
          </a:ln>
        </p:spPr>
        <p:txBody>
          <a:bodyPr wrap="square" lIns="45720" tIns="50760" rIns="45720" bIns="50760" anchor="t">
            <a:normAutofit lnSpcReduction="10000"/>
          </a:bodyPr>
          <a:lstStyle/>
          <a:p>
            <a:pPr indent="0" defTabSz="1219320">
              <a:lnSpc>
                <a:spcPct val="90000"/>
              </a:lnSpc>
              <a:spcBef>
                <a:spcPts val="2251"/>
              </a:spcBef>
              <a:buNone/>
              <a:tabLst>
                <a:tab pos="0" algn="l"/>
              </a:tabLst>
            </a:pPr>
            <a:r>
              <a:rPr lang="en-US" sz="2415" b="0" u="none" strike="noStrike">
                <a:solidFill>
                  <a:srgbClr val="432411"/>
                </a:solidFill>
                <a:effectLst/>
                <a:uFillTx/>
                <a:latin typeface="Montserrat Regular"/>
                <a:ea typeface="Montserrat Regular"/>
              </a:rPr>
              <a:t>Contrairement aux routes multivoie, les routes à deux voies</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415" b="0" u="none" strike="noStrike">
                <a:solidFill>
                  <a:srgbClr val="432411"/>
                </a:solidFill>
                <a:effectLst/>
                <a:uFillTx/>
                <a:latin typeface="Montserrat Regular"/>
                <a:ea typeface="Montserrat Regular"/>
              </a:rPr>
              <a:t>Les véhicules doivent dépasser en utilisant la voie opposée</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415" b="0" u="none" strike="noStrike">
                <a:solidFill>
                  <a:srgbClr val="432411"/>
                </a:solidFill>
                <a:effectLst/>
                <a:uFillTx/>
                <a:latin typeface="Montserrat Regular"/>
                <a:ea typeface="Montserrat Regular"/>
              </a:rPr>
              <a:t>Le dépassement dépend de la distance de visibilité et du trafic opposé</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415" b="0" u="none" strike="noStrike">
                <a:solidFill>
                  <a:srgbClr val="432411"/>
                </a:solidFill>
                <a:effectLst/>
                <a:uFillTx/>
                <a:latin typeface="Montserrat Regular"/>
                <a:ea typeface="Montserrat Regular"/>
              </a:rPr>
              <a:t>Des pelotons se forment facilement</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415" b="0" u="none" strike="noStrike">
                <a:solidFill>
                  <a:srgbClr val="432411"/>
                </a:solidFill>
                <a:effectLst/>
                <a:uFillTx/>
                <a:latin typeface="Montserrat Regular"/>
                <a:ea typeface="Montserrat Regular"/>
              </a:rPr>
              <a:t>La congestion apparaît à des volumes relativement faibles</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415" b="0" u="none" strike="noStrike">
                <a:solidFill>
                  <a:srgbClr val="432411"/>
                </a:solidFill>
                <a:effectLst/>
                <a:uFillTx/>
                <a:latin typeface="Montserrat Regular"/>
                <a:ea typeface="Montserrat Regular"/>
              </a:rPr>
              <a:t>Cela rend l’analyse spécifique par rapport aux autoroutes ou aux routes multivoie.</a:t>
            </a:r>
            <a:endParaRPr lang="en-US" sz="2800" b="0" u="none" strike="noStrike">
              <a:solidFill>
                <a:srgbClr val="000000"/>
              </a:solidFill>
              <a:effectLst/>
              <a:uFillTx/>
              <a:latin typeface="Montserrat Regul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Introduction</a:t>
            </a:r>
            <a:endParaRPr lang="en-US" sz="3200" b="0" u="none" strike="noStrike">
              <a:solidFill>
                <a:srgbClr val="000000"/>
              </a:solidFill>
              <a:effectLst/>
              <a:uFillTx/>
              <a:latin typeface="Montserrat Regular"/>
            </a:endParaRPr>
          </a:p>
        </p:txBody>
      </p:sp>
      <p:sp>
        <p:nvSpPr>
          <p:cNvPr id="68" name="PlaceHolder 2"/>
          <p:cNvSpPr>
            <a:spLocks noGrp="1"/>
          </p:cNvSpPr>
          <p:nvPr>
            <p:ph/>
          </p:nvPr>
        </p:nvSpPr>
        <p:spPr>
          <a:xfrm>
            <a:off x="603360" y="1386720"/>
            <a:ext cx="87454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387" b="1" u="none" strike="noStrike">
                <a:solidFill>
                  <a:srgbClr val="432411"/>
                </a:solidFill>
                <a:effectLst/>
                <a:uFillTx/>
                <a:latin typeface="Montserrat Regular"/>
                <a:ea typeface="Montserrat Regular"/>
              </a:rPr>
              <a:t>Les routes à deux voies desservent :</a:t>
            </a:r>
            <a:endParaRPr lang="en-US" sz="28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Corridors de mobilité interurbaine</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Routes collectrices rurales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Routes agricoles et d’accès aux ressources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Routes d’accès isolées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La demande peut varier de très faible (&lt;100 véh/jour) à des volumes pendulaires élevés.</a:t>
            </a:r>
            <a:endParaRPr lang="en-US" sz="2400" b="0" u="none" strike="noStrike">
              <a:solidFill>
                <a:srgbClr val="000000"/>
              </a:solidFill>
              <a:effectLst/>
              <a:uFillTx/>
              <a:latin typeface="Montserrat Regular"/>
            </a:endParaRPr>
          </a:p>
          <a:p>
            <a:pPr marL="304920" indent="-304920" defTabSz="1219320">
              <a:lnSpc>
                <a:spcPct val="90000"/>
              </a:lnSpc>
              <a:spcBef>
                <a:spcPts val="2251"/>
              </a:spcBef>
              <a:buClr>
                <a:srgbClr val="C00000"/>
              </a:buClr>
              <a:buSzPct val="123000"/>
              <a:buFont typeface="Wingdings" charset="2"/>
              <a:buChar char=""/>
              <a:tabLst>
                <a:tab pos="0" algn="l"/>
              </a:tabLst>
            </a:pPr>
            <a:r>
              <a:rPr lang="en-US" sz="2046" b="0" u="none" strike="noStrike">
                <a:solidFill>
                  <a:srgbClr val="432411"/>
                </a:solidFill>
                <a:effectLst/>
                <a:uFillTx/>
                <a:latin typeface="Montserrat Regular"/>
                <a:ea typeface="Montserrat Regular"/>
              </a:rPr>
              <a:t>La vitesse en écoulement libre varie généralement de 45 à 65 mi/h</a:t>
            </a:r>
            <a:endParaRPr lang="en-US" sz="2400" b="0" u="none" strike="noStrike">
              <a:solidFill>
                <a:srgbClr val="000000"/>
              </a:solidFill>
              <a:effectLst/>
              <a:uFillTx/>
              <a:latin typeface="Montserrat Regular"/>
            </a:endParaRPr>
          </a:p>
          <a:p>
            <a:pPr indent="0" defTabSz="1219320">
              <a:lnSpc>
                <a:spcPct val="90000"/>
              </a:lnSpc>
              <a:spcBef>
                <a:spcPts val="2251"/>
              </a:spcBef>
              <a:buNone/>
              <a:tabLst>
                <a:tab pos="0" algn="l"/>
              </a:tabLst>
            </a:pPr>
            <a:endParaRPr lang="en-US" sz="2400" b="0" u="none" strike="noStrike">
              <a:solidFill>
                <a:srgbClr val="000000"/>
              </a:solidFill>
              <a:effectLst/>
              <a:uFillTx/>
              <a:latin typeface="Montserrat Regular"/>
            </a:endParaRPr>
          </a:p>
        </p:txBody>
      </p:sp>
      <p:pic>
        <p:nvPicPr>
          <p:cNvPr id="69" name="Picture 2" descr="desert road leading into the distance - two lane highway stock pictures, royalty-free photos &amp; images"/>
          <p:cNvPicPr/>
          <p:nvPr/>
        </p:nvPicPr>
        <p:blipFill>
          <a:blip r:embed="rId2"/>
          <a:stretch/>
        </p:blipFill>
        <p:spPr>
          <a:xfrm>
            <a:off x="7596360" y="1160640"/>
            <a:ext cx="4491720" cy="2994480"/>
          </a:xfrm>
          <a:prstGeom prst="rect">
            <a:avLst/>
          </a:prstGeom>
          <a:noFill/>
          <a:ln w="0">
            <a:noFill/>
          </a:ln>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 name="PlaceHolder 1"/>
          <p:cNvSpPr>
            <a:spLocks noGrp="1"/>
          </p:cNvSpPr>
          <p:nvPr>
            <p:ph type="title"/>
          </p:nvPr>
        </p:nvSpPr>
        <p:spPr>
          <a:xfrm>
            <a:off x="603360" y="539640"/>
            <a:ext cx="788940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3200" b="1" u="none" strike="noStrike">
                <a:solidFill>
                  <a:srgbClr val="F26211"/>
                </a:solidFill>
                <a:effectLst/>
                <a:uFillTx/>
                <a:latin typeface="Montserrat Regular"/>
                <a:ea typeface="Jura Light Bold"/>
              </a:rPr>
              <a:t>Introduction</a:t>
            </a:r>
            <a:endParaRPr lang="en-US" sz="3200" b="0" u="none" strike="noStrike">
              <a:solidFill>
                <a:srgbClr val="000000"/>
              </a:solidFill>
              <a:effectLst/>
              <a:uFillTx/>
              <a:latin typeface="Montserrat Regular"/>
            </a:endParaRPr>
          </a:p>
        </p:txBody>
      </p:sp>
      <p:sp>
        <p:nvSpPr>
          <p:cNvPr id="71" name="PlaceHolder 2"/>
          <p:cNvSpPr>
            <a:spLocks noGrp="1"/>
          </p:cNvSpPr>
          <p:nvPr>
            <p:ph/>
          </p:nvPr>
        </p:nvSpPr>
        <p:spPr>
          <a:xfrm>
            <a:off x="603360" y="1386720"/>
            <a:ext cx="874548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533" b="1" u="none" strike="noStrike">
                <a:solidFill>
                  <a:srgbClr val="432411"/>
                </a:solidFill>
                <a:effectLst/>
                <a:uFillTx/>
                <a:latin typeface="Montserrat Regular"/>
                <a:ea typeface="Montserrat Regular"/>
              </a:rPr>
              <a:t>Le HCM définit trois classes d’infrastructures :</a:t>
            </a:r>
            <a:endParaRPr lang="en-US" sz="2800" b="0" u="none" strike="noStrike">
              <a:solidFill>
                <a:srgbClr val="000000"/>
              </a:solidFill>
              <a:effectLst/>
              <a:uFillTx/>
              <a:latin typeface="Montserrat Regular"/>
            </a:endParaRPr>
          </a:p>
          <a:p>
            <a:pPr marL="304920" indent="-304920" defTabSz="1219320">
              <a:lnSpc>
                <a:spcPct val="90000"/>
              </a:lnSpc>
              <a:spcBef>
                <a:spcPts val="1800"/>
              </a:spcBef>
              <a:buClr>
                <a:srgbClr val="C00000"/>
              </a:buClr>
              <a:buSzPct val="123000"/>
              <a:buFont typeface="Wingdings" charset="2"/>
              <a:buChar char=""/>
              <a:tabLst>
                <a:tab pos="0" algn="l"/>
              </a:tabLst>
            </a:pPr>
            <a:r>
              <a:rPr lang="en-US" sz="2171" b="1" u="none" strike="noStrike">
                <a:solidFill>
                  <a:srgbClr val="432411"/>
                </a:solidFill>
                <a:effectLst/>
                <a:uFillTx/>
                <a:latin typeface="Montserrat Regular"/>
                <a:ea typeface="Montserrat Regular"/>
              </a:rPr>
              <a:t>Classe I : attente de vitesses élevées, routes de mobilité</a:t>
            </a:r>
            <a:endParaRPr lang="en-US" sz="2400" b="0" u="none" strike="noStrike">
              <a:solidFill>
                <a:srgbClr val="000000"/>
              </a:solidFill>
              <a:effectLst/>
              <a:uFillTx/>
              <a:latin typeface="Montserrat Regular"/>
            </a:endParaRPr>
          </a:p>
          <a:p>
            <a:pPr marL="609480" lvl="1" indent="-304920" defTabSz="1219320">
              <a:lnSpc>
                <a:spcPct val="90000"/>
              </a:lnSpc>
              <a:spcBef>
                <a:spcPts val="1800"/>
              </a:spcBef>
              <a:buClr>
                <a:srgbClr val="C00000"/>
              </a:buClr>
              <a:buSzPct val="123000"/>
              <a:buFont typeface="Wingdings" charset="2"/>
              <a:buChar char=""/>
              <a:tabLst>
                <a:tab pos="0" algn="l"/>
              </a:tabLst>
            </a:pPr>
            <a:r>
              <a:rPr lang="en-US" sz="1809" b="0" u="none" strike="noStrike">
                <a:solidFill>
                  <a:srgbClr val="000000"/>
                </a:solidFill>
                <a:effectLst/>
                <a:uFillTx/>
                <a:latin typeface="Montserrat Regular"/>
                <a:ea typeface="Helvetica Neue"/>
              </a:rPr>
              <a:t>Grands axes interurbains, itinéraires pendulaires</a:t>
            </a:r>
            <a:endParaRPr lang="en-US" sz="2000" b="0" u="none" strike="noStrike">
              <a:solidFill>
                <a:srgbClr val="000000"/>
              </a:solidFill>
              <a:effectLst/>
              <a:uFillTx/>
              <a:latin typeface="Montserrat Regular"/>
            </a:endParaRPr>
          </a:p>
          <a:p>
            <a:pPr marL="304920" indent="-304920" defTabSz="1219320">
              <a:lnSpc>
                <a:spcPct val="90000"/>
              </a:lnSpc>
              <a:spcBef>
                <a:spcPts val="1800"/>
              </a:spcBef>
              <a:buClr>
                <a:srgbClr val="C00000"/>
              </a:buClr>
              <a:buSzPct val="123000"/>
              <a:buFont typeface="Wingdings" charset="2"/>
              <a:buChar char=""/>
              <a:tabLst>
                <a:tab pos="0" algn="l"/>
              </a:tabLst>
            </a:pPr>
            <a:r>
              <a:rPr lang="en-US" sz="2171" b="1" u="none" strike="noStrike">
                <a:solidFill>
                  <a:srgbClr val="432411"/>
                </a:solidFill>
                <a:effectLst/>
                <a:uFillTx/>
                <a:latin typeface="Montserrat Regular"/>
                <a:ea typeface="Montserrat Regular"/>
              </a:rPr>
              <a:t>Classe II : attentes de vitesse plus faibles, routes panoramiques/d’accès</a:t>
            </a:r>
            <a:endParaRPr lang="en-US" sz="2400" b="0" u="none" strike="noStrike">
              <a:solidFill>
                <a:srgbClr val="000000"/>
              </a:solidFill>
              <a:effectLst/>
              <a:uFillTx/>
              <a:latin typeface="Montserrat Regular"/>
            </a:endParaRPr>
          </a:p>
          <a:p>
            <a:pPr marL="609480" lvl="1" indent="-304920" defTabSz="1219320">
              <a:lnSpc>
                <a:spcPct val="90000"/>
              </a:lnSpc>
              <a:spcBef>
                <a:spcPts val="1800"/>
              </a:spcBef>
              <a:buClr>
                <a:srgbClr val="C00000"/>
              </a:buClr>
              <a:buSzPct val="123000"/>
              <a:buFont typeface="Wingdings" charset="2"/>
              <a:buChar char=""/>
              <a:tabLst>
                <a:tab pos="0" algn="l"/>
              </a:tabLst>
            </a:pPr>
            <a:r>
              <a:rPr lang="en-US" sz="1809" b="0" u="none" strike="noStrike">
                <a:solidFill>
                  <a:srgbClr val="000000"/>
                </a:solidFill>
                <a:effectLst/>
                <a:uFillTx/>
                <a:latin typeface="Montserrat Regular"/>
                <a:ea typeface="Helvetica Neue"/>
              </a:rPr>
              <a:t>Scenic roads, rugged terrain roads</a:t>
            </a:r>
            <a:endParaRPr lang="en-US" sz="2000" b="0" u="none" strike="noStrike">
              <a:solidFill>
                <a:srgbClr val="000000"/>
              </a:solidFill>
              <a:effectLst/>
              <a:uFillTx/>
              <a:latin typeface="Montserrat Regular"/>
            </a:endParaRPr>
          </a:p>
          <a:p>
            <a:pPr marL="304920" indent="-304920" defTabSz="1219320">
              <a:lnSpc>
                <a:spcPct val="90000"/>
              </a:lnSpc>
              <a:spcBef>
                <a:spcPts val="1800"/>
              </a:spcBef>
              <a:buClr>
                <a:srgbClr val="C00000"/>
              </a:buClr>
              <a:buSzPct val="123000"/>
              <a:buFont typeface="Wingdings" charset="2"/>
              <a:buChar char=""/>
              <a:tabLst>
                <a:tab pos="0" algn="l"/>
              </a:tabLst>
            </a:pPr>
            <a:r>
              <a:rPr lang="en-US" sz="2171" b="1" u="none" strike="noStrike">
                <a:solidFill>
                  <a:srgbClr val="432411"/>
                </a:solidFill>
                <a:effectLst/>
                <a:uFillTx/>
                <a:latin typeface="Montserrat Regular"/>
                <a:ea typeface="Montserrat Regular"/>
              </a:rPr>
              <a:t>Classe III : zones aménagées (rue principale), faible vitesse, dépassement restreint</a:t>
            </a:r>
            <a:endParaRPr lang="en-US" sz="2400" b="0" u="none" strike="noStrike">
              <a:solidFill>
                <a:srgbClr val="000000"/>
              </a:solidFill>
              <a:effectLst/>
              <a:uFillTx/>
              <a:latin typeface="Montserrat Regular"/>
            </a:endParaRPr>
          </a:p>
          <a:p>
            <a:pPr marL="609480" lvl="1" indent="-304920" defTabSz="1219320">
              <a:lnSpc>
                <a:spcPct val="90000"/>
              </a:lnSpc>
              <a:spcBef>
                <a:spcPts val="1800"/>
              </a:spcBef>
              <a:buClr>
                <a:srgbClr val="C00000"/>
              </a:buClr>
              <a:buSzPct val="123000"/>
              <a:buFont typeface="Wingdings" charset="2"/>
              <a:buChar char=""/>
              <a:tabLst>
                <a:tab pos="0" algn="l"/>
              </a:tabLst>
            </a:pPr>
            <a:r>
              <a:rPr lang="en-US" sz="1809" b="0" u="none" strike="noStrike">
                <a:solidFill>
                  <a:srgbClr val="000000"/>
                </a:solidFill>
                <a:effectLst/>
                <a:uFillTx/>
                <a:latin typeface="Montserrat Regular"/>
                <a:ea typeface="Helvetica Neue"/>
              </a:rPr>
              <a:t>Small towns, developed rural communities</a:t>
            </a:r>
            <a:endParaRPr lang="en-US" sz="2000" b="0" u="none" strike="noStrike">
              <a:solidFill>
                <a:srgbClr val="000000"/>
              </a:solidFill>
              <a:effectLst/>
              <a:uFillTx/>
              <a:latin typeface="Montserrat Regular"/>
            </a:endParaRPr>
          </a:p>
          <a:p>
            <a:pPr marL="304920" indent="-304920" defTabSz="1219320">
              <a:lnSpc>
                <a:spcPct val="90000"/>
              </a:lnSpc>
              <a:spcBef>
                <a:spcPts val="1800"/>
              </a:spcBef>
              <a:buClr>
                <a:srgbClr val="C00000"/>
              </a:buClr>
              <a:buSzPct val="123000"/>
              <a:buFont typeface="Wingdings" charset="2"/>
              <a:buChar char=""/>
              <a:tabLst>
                <a:tab pos="0" algn="l"/>
              </a:tabLst>
            </a:pPr>
            <a:r>
              <a:rPr lang="en-US" sz="2533" b="0" u="none" strike="noStrike">
                <a:solidFill>
                  <a:srgbClr val="432411"/>
                </a:solidFill>
                <a:effectLst/>
                <a:uFillTx/>
                <a:latin typeface="Montserrat Regular"/>
                <a:ea typeface="Montserrat Regular"/>
              </a:rPr>
              <a:t>Ces classes influencent les critères LOS.</a:t>
            </a:r>
            <a:endParaRPr lang="en-US" sz="2800" b="0" u="none" strike="noStrike">
              <a:solidFill>
                <a:srgbClr val="000000"/>
              </a:solidFill>
              <a:effectLst/>
              <a:uFillTx/>
              <a:latin typeface="Montserrat Regul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 name="PlaceHolder 1"/>
          <p:cNvSpPr>
            <a:spLocks noGrp="1"/>
          </p:cNvSpPr>
          <p:nvPr>
            <p:ph type="title"/>
          </p:nvPr>
        </p:nvSpPr>
        <p:spPr>
          <a:xfrm>
            <a:off x="603360" y="539640"/>
            <a:ext cx="6916680" cy="717120"/>
          </a:xfrm>
          <a:prstGeom prst="rect">
            <a:avLst/>
          </a:prstGeom>
          <a:noFill/>
          <a:ln w="12600">
            <a:noFill/>
          </a:ln>
        </p:spPr>
        <p:txBody>
          <a:bodyPr wrap="square" lIns="45720" tIns="45720" rIns="45720" bIns="45720" anchor="t">
            <a:normAutofit/>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Distance de visibilité de dépassement (PSD) :</a:t>
            </a:r>
            <a:endParaRPr lang="en-US" sz="3200" b="0" u="none" strike="noStrike">
              <a:solidFill>
                <a:srgbClr val="000000"/>
              </a:solidFill>
              <a:effectLst/>
              <a:uFillTx/>
              <a:latin typeface="Montserrat Regular"/>
            </a:endParaRPr>
          </a:p>
        </p:txBody>
      </p:sp>
      <p:sp>
        <p:nvSpPr>
          <p:cNvPr id="73" name="PlaceHolder 2"/>
          <p:cNvSpPr>
            <a:spLocks noGrp="1"/>
          </p:cNvSpPr>
          <p:nvPr>
            <p:ph/>
          </p:nvPr>
        </p:nvSpPr>
        <p:spPr>
          <a:xfrm>
            <a:off x="627480" y="1258560"/>
            <a:ext cx="6487200" cy="5059080"/>
          </a:xfrm>
          <a:prstGeom prst="rect">
            <a:avLst/>
          </a:prstGeom>
          <a:noFill/>
          <a:ln w="12600">
            <a:noFill/>
          </a:ln>
        </p:spPr>
        <p:txBody>
          <a:bodyPr wrap="square" lIns="45720" tIns="50760" rIns="45720" bIns="50760" anchor="t">
            <a:normAutofit/>
          </a:bodyPr>
          <a:lstStyle/>
          <a:p>
            <a:pPr indent="0" defTabSz="1219320">
              <a:lnSpc>
                <a:spcPct val="90000"/>
              </a:lnSpc>
              <a:spcBef>
                <a:spcPts val="2251"/>
              </a:spcBef>
              <a:buNone/>
              <a:tabLst>
                <a:tab pos="0" algn="l"/>
              </a:tabLst>
            </a:pPr>
            <a:r>
              <a:rPr lang="en-US" sz="2184" b="1" u="none" strike="noStrike" dirty="0">
                <a:solidFill>
                  <a:srgbClr val="432411"/>
                </a:solidFill>
                <a:effectLst/>
                <a:uFillTx/>
                <a:latin typeface="Montserrat Regular"/>
                <a:ea typeface="Montserrat Regular"/>
              </a:rPr>
              <a:t>Importance du </a:t>
            </a:r>
            <a:r>
              <a:rPr lang="en-US" sz="2184" b="1" u="none" strike="noStrike" dirty="0" err="1">
                <a:solidFill>
                  <a:srgbClr val="432411"/>
                </a:solidFill>
                <a:effectLst/>
                <a:uFillTx/>
                <a:latin typeface="Montserrat Regular"/>
                <a:ea typeface="Montserrat Regular"/>
              </a:rPr>
              <a:t>dépassement</a:t>
            </a:r>
            <a:r>
              <a:rPr lang="en-US" sz="2184" b="1" u="none" strike="noStrike" dirty="0">
                <a:solidFill>
                  <a:srgbClr val="432411"/>
                </a:solidFill>
                <a:effectLst/>
                <a:uFillTx/>
                <a:latin typeface="Montserrat Regular"/>
                <a:ea typeface="Montserrat Regular"/>
              </a:rPr>
              <a:t> :</a:t>
            </a:r>
            <a:endParaRPr lang="en-US" sz="2800" b="0" u="none" strike="noStrike" dirty="0">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84" b="0" u="none" strike="noStrike" dirty="0">
                <a:solidFill>
                  <a:srgbClr val="432411"/>
                </a:solidFill>
                <a:effectLst/>
                <a:uFillTx/>
                <a:latin typeface="Montserrat Regular"/>
                <a:ea typeface="Montserrat Regular"/>
              </a:rPr>
              <a:t>Le </a:t>
            </a:r>
            <a:r>
              <a:rPr lang="en-US" sz="2184" b="0" u="none" strike="noStrike" dirty="0" err="1">
                <a:solidFill>
                  <a:srgbClr val="432411"/>
                </a:solidFill>
                <a:effectLst/>
                <a:uFillTx/>
                <a:latin typeface="Montserrat Regular"/>
                <a:ea typeface="Montserrat Regular"/>
              </a:rPr>
              <a:t>dépassement</a:t>
            </a:r>
            <a:r>
              <a:rPr lang="en-US" sz="2184" b="0" u="none" strike="noStrike" dirty="0">
                <a:solidFill>
                  <a:srgbClr val="432411"/>
                </a:solidFill>
                <a:effectLst/>
                <a:uFillTx/>
                <a:latin typeface="Montserrat Regular"/>
                <a:ea typeface="Montserrat Regular"/>
              </a:rPr>
              <a:t> est </a:t>
            </a:r>
            <a:r>
              <a:rPr lang="en-US" sz="2184" b="0" u="none" strike="noStrike" dirty="0" err="1">
                <a:solidFill>
                  <a:srgbClr val="432411"/>
                </a:solidFill>
                <a:effectLst/>
                <a:uFillTx/>
                <a:latin typeface="Montserrat Regular"/>
                <a:ea typeface="Montserrat Regular"/>
              </a:rPr>
              <a:t>essentiel</a:t>
            </a:r>
            <a:r>
              <a:rPr lang="en-US" sz="2184" b="0" u="none" strike="noStrike" dirty="0">
                <a:solidFill>
                  <a:srgbClr val="432411"/>
                </a:solidFill>
                <a:effectLst/>
                <a:uFillTx/>
                <a:latin typeface="Montserrat Regular"/>
                <a:ea typeface="Montserrat Regular"/>
              </a:rPr>
              <a:t> car :</a:t>
            </a:r>
            <a:endParaRPr lang="en-US" sz="2800" b="0" u="none" strike="noStrike" dirty="0">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72" b="1" u="none" strike="noStrike" dirty="0">
                <a:solidFill>
                  <a:srgbClr val="000000"/>
                </a:solidFill>
                <a:effectLst/>
                <a:uFillTx/>
                <a:latin typeface="Montserrat Regular"/>
                <a:ea typeface="Helvetica Neue"/>
              </a:rPr>
              <a:t>Les </a:t>
            </a:r>
            <a:r>
              <a:rPr lang="en-US" sz="1872" b="1" u="none" strike="noStrike" dirty="0" err="1">
                <a:solidFill>
                  <a:srgbClr val="000000"/>
                </a:solidFill>
                <a:effectLst/>
                <a:uFillTx/>
                <a:latin typeface="Montserrat Regular"/>
                <a:ea typeface="Helvetica Neue"/>
              </a:rPr>
              <a:t>véhicules</a:t>
            </a:r>
            <a:r>
              <a:rPr lang="en-US" sz="1872" b="1" u="none" strike="noStrike" dirty="0">
                <a:solidFill>
                  <a:srgbClr val="000000"/>
                </a:solidFill>
                <a:effectLst/>
                <a:uFillTx/>
                <a:latin typeface="Montserrat Regular"/>
                <a:ea typeface="Helvetica Neue"/>
              </a:rPr>
              <a:t> </a:t>
            </a:r>
            <a:r>
              <a:rPr lang="en-US" sz="1872" b="1" u="none" strike="noStrike" dirty="0" err="1">
                <a:solidFill>
                  <a:srgbClr val="000000"/>
                </a:solidFill>
                <a:effectLst/>
                <a:uFillTx/>
                <a:latin typeface="Montserrat Regular"/>
                <a:ea typeface="Helvetica Neue"/>
              </a:rPr>
              <a:t>lents</a:t>
            </a:r>
            <a:r>
              <a:rPr lang="en-US" sz="1872" b="1" u="none" strike="noStrike" dirty="0">
                <a:solidFill>
                  <a:srgbClr val="000000"/>
                </a:solidFill>
                <a:effectLst/>
                <a:uFillTx/>
                <a:latin typeface="Montserrat Regular"/>
                <a:ea typeface="Helvetica Neue"/>
              </a:rPr>
              <a:t> </a:t>
            </a:r>
            <a:r>
              <a:rPr lang="en-US" sz="1872" b="1" u="none" strike="noStrike" dirty="0" err="1">
                <a:solidFill>
                  <a:srgbClr val="000000"/>
                </a:solidFill>
                <a:effectLst/>
                <a:uFillTx/>
                <a:latin typeface="Montserrat Regular"/>
                <a:ea typeface="Helvetica Neue"/>
              </a:rPr>
              <a:t>créent</a:t>
            </a:r>
            <a:r>
              <a:rPr lang="en-US" sz="1872" b="1" u="none" strike="noStrike" dirty="0">
                <a:solidFill>
                  <a:srgbClr val="000000"/>
                </a:solidFill>
                <a:effectLst/>
                <a:uFillTx/>
                <a:latin typeface="Montserrat Regular"/>
                <a:ea typeface="Helvetica Neue"/>
              </a:rPr>
              <a:t> des pelotons</a:t>
            </a:r>
            <a:endParaRPr lang="en-US" sz="2400" b="0" u="none" strike="noStrike" dirty="0">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72" b="0" u="none" strike="noStrike" dirty="0">
                <a:solidFill>
                  <a:srgbClr val="000000"/>
                </a:solidFill>
                <a:effectLst/>
                <a:uFillTx/>
                <a:latin typeface="Montserrat Regular"/>
                <a:ea typeface="Helvetica Neue"/>
              </a:rPr>
              <a:t>Le </a:t>
            </a:r>
            <a:r>
              <a:rPr lang="en-US" sz="1872" b="0" u="none" strike="noStrike" dirty="0" err="1">
                <a:solidFill>
                  <a:srgbClr val="000000"/>
                </a:solidFill>
                <a:effectLst/>
                <a:uFillTx/>
                <a:latin typeface="Montserrat Regular"/>
                <a:ea typeface="Helvetica Neue"/>
              </a:rPr>
              <a:t>dépassement</a:t>
            </a:r>
            <a:r>
              <a:rPr lang="en-US" sz="1872" b="0" u="none" strike="noStrike" dirty="0">
                <a:solidFill>
                  <a:srgbClr val="000000"/>
                </a:solidFill>
                <a:effectLst/>
                <a:uFillTx/>
                <a:latin typeface="Montserrat Regular"/>
                <a:ea typeface="Helvetica Neue"/>
              </a:rPr>
              <a:t> </a:t>
            </a:r>
            <a:r>
              <a:rPr lang="en-US" sz="1872" b="0" u="none" strike="noStrike" dirty="0" err="1">
                <a:solidFill>
                  <a:srgbClr val="000000"/>
                </a:solidFill>
                <a:effectLst/>
                <a:uFillTx/>
                <a:latin typeface="Montserrat Regular"/>
                <a:ea typeface="Helvetica Neue"/>
              </a:rPr>
              <a:t>améliore</a:t>
            </a:r>
            <a:r>
              <a:rPr lang="en-US" sz="1872" b="0" u="none" strike="noStrike" dirty="0">
                <a:solidFill>
                  <a:srgbClr val="000000"/>
                </a:solidFill>
                <a:effectLst/>
                <a:uFillTx/>
                <a:latin typeface="Montserrat Regular"/>
                <a:ea typeface="Helvetica Neue"/>
              </a:rPr>
              <a:t> la </a:t>
            </a:r>
            <a:r>
              <a:rPr lang="en-US" sz="1872" b="0" u="none" strike="noStrike" dirty="0" err="1">
                <a:solidFill>
                  <a:srgbClr val="000000"/>
                </a:solidFill>
                <a:effectLst/>
                <a:uFillTx/>
                <a:latin typeface="Montserrat Regular"/>
                <a:ea typeface="Helvetica Neue"/>
              </a:rPr>
              <a:t>vitesse</a:t>
            </a:r>
            <a:r>
              <a:rPr lang="en-US" sz="1872" b="0" u="none" strike="noStrike" dirty="0">
                <a:solidFill>
                  <a:srgbClr val="000000"/>
                </a:solidFill>
                <a:effectLst/>
                <a:uFillTx/>
                <a:latin typeface="Montserrat Regular"/>
                <a:ea typeface="Helvetica Neue"/>
              </a:rPr>
              <a:t> de </a:t>
            </a:r>
            <a:r>
              <a:rPr lang="en-US" sz="1872" b="0" u="none" strike="noStrike" dirty="0" err="1">
                <a:solidFill>
                  <a:srgbClr val="000000"/>
                </a:solidFill>
                <a:effectLst/>
                <a:uFillTx/>
                <a:latin typeface="Montserrat Regular"/>
                <a:ea typeface="Helvetica Neue"/>
              </a:rPr>
              <a:t>parcours</a:t>
            </a:r>
            <a:r>
              <a:rPr lang="en-US" sz="1872" b="0" u="none" strike="noStrike" dirty="0">
                <a:solidFill>
                  <a:srgbClr val="000000"/>
                </a:solidFill>
                <a:effectLst/>
                <a:uFillTx/>
                <a:latin typeface="Montserrat Regular"/>
                <a:ea typeface="Helvetica Neue"/>
              </a:rPr>
              <a:t> et </a:t>
            </a:r>
            <a:r>
              <a:rPr lang="en-US" sz="1872" b="0" u="none" strike="noStrike" dirty="0" err="1">
                <a:solidFill>
                  <a:srgbClr val="000000"/>
                </a:solidFill>
                <a:effectLst/>
                <a:uFillTx/>
                <a:latin typeface="Montserrat Regular"/>
                <a:ea typeface="Helvetica Neue"/>
              </a:rPr>
              <a:t>réduit</a:t>
            </a:r>
            <a:r>
              <a:rPr lang="en-US" sz="1872" b="0" u="none" strike="noStrike" dirty="0">
                <a:solidFill>
                  <a:srgbClr val="000000"/>
                </a:solidFill>
                <a:effectLst/>
                <a:uFillTx/>
                <a:latin typeface="Montserrat Regular"/>
                <a:ea typeface="Helvetica Neue"/>
              </a:rPr>
              <a:t> le retard</a:t>
            </a:r>
            <a:endParaRPr lang="en-US" sz="2400" b="0" u="none" strike="noStrike" dirty="0">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72" b="0" u="none" strike="noStrike" dirty="0">
                <a:solidFill>
                  <a:srgbClr val="000000"/>
                </a:solidFill>
                <a:effectLst/>
                <a:uFillTx/>
                <a:latin typeface="Montserrat Regular"/>
                <a:ea typeface="Helvetica Neue"/>
              </a:rPr>
              <a:t>Les </a:t>
            </a:r>
            <a:r>
              <a:rPr lang="en-US" sz="1872" b="0" u="none" strike="noStrike" dirty="0" err="1">
                <a:solidFill>
                  <a:srgbClr val="000000"/>
                </a:solidFill>
                <a:effectLst/>
                <a:uFillTx/>
                <a:latin typeface="Montserrat Regular"/>
                <a:ea typeface="Helvetica Neue"/>
              </a:rPr>
              <a:t>possibilités</a:t>
            </a:r>
            <a:r>
              <a:rPr lang="en-US" sz="1872" b="0" u="none" strike="noStrike" dirty="0">
                <a:solidFill>
                  <a:srgbClr val="000000"/>
                </a:solidFill>
                <a:effectLst/>
                <a:uFillTx/>
                <a:latin typeface="Montserrat Regular"/>
                <a:ea typeface="Helvetica Neue"/>
              </a:rPr>
              <a:t> </a:t>
            </a:r>
            <a:r>
              <a:rPr lang="en-US" sz="1872" b="0" u="none" strike="noStrike" dirty="0" err="1">
                <a:solidFill>
                  <a:srgbClr val="000000"/>
                </a:solidFill>
                <a:effectLst/>
                <a:uFillTx/>
                <a:latin typeface="Montserrat Regular"/>
                <a:ea typeface="Helvetica Neue"/>
              </a:rPr>
              <a:t>limitées</a:t>
            </a:r>
            <a:r>
              <a:rPr lang="en-US" sz="1872" b="0" u="none" strike="noStrike" dirty="0">
                <a:solidFill>
                  <a:srgbClr val="000000"/>
                </a:solidFill>
                <a:effectLst/>
                <a:uFillTx/>
                <a:latin typeface="Montserrat Regular"/>
                <a:ea typeface="Helvetica Neue"/>
              </a:rPr>
              <a:t> de </a:t>
            </a:r>
            <a:r>
              <a:rPr lang="en-US" sz="1872" b="0" u="none" strike="noStrike" dirty="0" err="1">
                <a:solidFill>
                  <a:srgbClr val="000000"/>
                </a:solidFill>
                <a:effectLst/>
                <a:uFillTx/>
                <a:latin typeface="Montserrat Regular"/>
                <a:ea typeface="Helvetica Neue"/>
              </a:rPr>
              <a:t>dépassement</a:t>
            </a:r>
            <a:r>
              <a:rPr lang="en-US" sz="1872" b="0" u="none" strike="noStrike" dirty="0">
                <a:solidFill>
                  <a:srgbClr val="000000"/>
                </a:solidFill>
                <a:effectLst/>
                <a:uFillTx/>
                <a:latin typeface="Montserrat Regular"/>
                <a:ea typeface="Helvetica Neue"/>
              </a:rPr>
              <a:t> </a:t>
            </a:r>
            <a:r>
              <a:rPr lang="en-US" sz="1872" b="0" u="none" strike="noStrike" dirty="0" err="1">
                <a:solidFill>
                  <a:srgbClr val="000000"/>
                </a:solidFill>
                <a:effectLst/>
                <a:uFillTx/>
                <a:latin typeface="Montserrat Regular"/>
                <a:ea typeface="Helvetica Neue"/>
              </a:rPr>
              <a:t>augmentent</a:t>
            </a:r>
            <a:r>
              <a:rPr lang="en-US" sz="1872" b="0" u="none" strike="noStrike" dirty="0">
                <a:solidFill>
                  <a:srgbClr val="000000"/>
                </a:solidFill>
                <a:effectLst/>
                <a:uFillTx/>
                <a:latin typeface="Montserrat Regular"/>
                <a:ea typeface="Helvetica Neue"/>
              </a:rPr>
              <a:t> la frustration des </a:t>
            </a:r>
            <a:r>
              <a:rPr lang="en-US" sz="1872" b="0" u="none" strike="noStrike" dirty="0" err="1">
                <a:solidFill>
                  <a:srgbClr val="000000"/>
                </a:solidFill>
                <a:effectLst/>
                <a:uFillTx/>
                <a:latin typeface="Montserrat Regular"/>
                <a:ea typeface="Helvetica Neue"/>
              </a:rPr>
              <a:t>conducteurs</a:t>
            </a:r>
            <a:endParaRPr lang="en-US" sz="2400" b="0" u="none" strike="noStrike" dirty="0">
              <a:solidFill>
                <a:srgbClr val="000000"/>
              </a:solidFill>
              <a:effectLst/>
              <a:uFillTx/>
              <a:latin typeface="Montserrat Regular"/>
            </a:endParaRPr>
          </a:p>
          <a:p>
            <a:pPr marL="609480" lvl="1" indent="-304920" defTabSz="1219320">
              <a:lnSpc>
                <a:spcPct val="90000"/>
              </a:lnSpc>
              <a:spcBef>
                <a:spcPts val="2251"/>
              </a:spcBef>
              <a:buClr>
                <a:srgbClr val="890F00"/>
              </a:buClr>
              <a:buSzPct val="123000"/>
              <a:buFont typeface="Wingdings" charset="2"/>
              <a:buChar char=""/>
              <a:tabLst>
                <a:tab pos="0" algn="l"/>
              </a:tabLst>
            </a:pPr>
            <a:r>
              <a:rPr lang="en-US" sz="1872" b="1" u="none" strike="noStrike" dirty="0">
                <a:solidFill>
                  <a:srgbClr val="000000"/>
                </a:solidFill>
                <a:effectLst/>
                <a:uFillTx/>
                <a:latin typeface="Montserrat Regular"/>
                <a:ea typeface="Helvetica Neue"/>
              </a:rPr>
              <a:t>Les </a:t>
            </a:r>
            <a:r>
              <a:rPr lang="en-US" sz="1872" b="1" u="none" strike="noStrike" dirty="0" err="1">
                <a:solidFill>
                  <a:srgbClr val="000000"/>
                </a:solidFill>
                <a:effectLst/>
                <a:uFillTx/>
                <a:latin typeface="Montserrat Regular"/>
                <a:ea typeface="Helvetica Neue"/>
              </a:rPr>
              <a:t>dépassements</a:t>
            </a:r>
            <a:r>
              <a:rPr lang="en-US" sz="1872" b="1" u="none" strike="noStrike" dirty="0">
                <a:solidFill>
                  <a:srgbClr val="000000"/>
                </a:solidFill>
                <a:effectLst/>
                <a:uFillTx/>
                <a:latin typeface="Montserrat Regular"/>
                <a:ea typeface="Helvetica Neue"/>
              </a:rPr>
              <a:t> non </a:t>
            </a:r>
            <a:r>
              <a:rPr lang="en-US" sz="1872" b="1" u="none" strike="noStrike" dirty="0" err="1">
                <a:solidFill>
                  <a:srgbClr val="000000"/>
                </a:solidFill>
                <a:effectLst/>
                <a:uFillTx/>
                <a:latin typeface="Montserrat Regular"/>
                <a:ea typeface="Helvetica Neue"/>
              </a:rPr>
              <a:t>sécurisés</a:t>
            </a:r>
            <a:r>
              <a:rPr lang="en-US" sz="1872" b="1" u="none" strike="noStrike" dirty="0">
                <a:solidFill>
                  <a:srgbClr val="000000"/>
                </a:solidFill>
                <a:effectLst/>
                <a:uFillTx/>
                <a:latin typeface="Montserrat Regular"/>
                <a:ea typeface="Helvetica Neue"/>
              </a:rPr>
              <a:t> </a:t>
            </a:r>
            <a:r>
              <a:rPr lang="en-US" sz="1872" b="1" u="none" strike="noStrike" dirty="0" err="1">
                <a:solidFill>
                  <a:srgbClr val="000000"/>
                </a:solidFill>
                <a:effectLst/>
                <a:uFillTx/>
                <a:latin typeface="Montserrat Regular"/>
                <a:ea typeface="Helvetica Neue"/>
              </a:rPr>
              <a:t>augmentent</a:t>
            </a:r>
            <a:r>
              <a:rPr lang="en-US" sz="1872" b="1" u="none" strike="noStrike" dirty="0">
                <a:solidFill>
                  <a:srgbClr val="000000"/>
                </a:solidFill>
                <a:effectLst/>
                <a:uFillTx/>
                <a:latin typeface="Montserrat Regular"/>
                <a:ea typeface="Helvetica Neue"/>
              </a:rPr>
              <a:t> le </a:t>
            </a:r>
            <a:r>
              <a:rPr lang="en-US" sz="1872" b="1" u="none" strike="noStrike" dirty="0" err="1">
                <a:solidFill>
                  <a:srgbClr val="000000"/>
                </a:solidFill>
                <a:effectLst/>
                <a:uFillTx/>
                <a:latin typeface="Montserrat Regular"/>
                <a:ea typeface="Helvetica Neue"/>
              </a:rPr>
              <a:t>risque</a:t>
            </a:r>
            <a:r>
              <a:rPr lang="en-US" sz="1872" b="1" u="none" strike="noStrike" dirty="0">
                <a:solidFill>
                  <a:srgbClr val="000000"/>
                </a:solidFill>
                <a:effectLst/>
                <a:uFillTx/>
                <a:latin typeface="Montserrat Regular"/>
                <a:ea typeface="Helvetica Neue"/>
              </a:rPr>
              <a:t> </a:t>
            </a:r>
            <a:r>
              <a:rPr lang="en-US" sz="1872" b="1" u="none" strike="noStrike" dirty="0" err="1">
                <a:solidFill>
                  <a:srgbClr val="000000"/>
                </a:solidFill>
                <a:effectLst/>
                <a:uFillTx/>
                <a:latin typeface="Montserrat Regular"/>
                <a:ea typeface="Helvetica Neue"/>
              </a:rPr>
              <a:t>d’accident</a:t>
            </a:r>
            <a:endParaRPr lang="en-US" sz="2400" b="0" u="none" strike="noStrike" dirty="0">
              <a:solidFill>
                <a:srgbClr val="000000"/>
              </a:solidFill>
              <a:effectLst/>
              <a:uFillTx/>
              <a:latin typeface="Montserrat Regular"/>
            </a:endParaRPr>
          </a:p>
          <a:p>
            <a:pPr marL="304920" indent="-304920" defTabSz="1219320">
              <a:lnSpc>
                <a:spcPct val="90000"/>
              </a:lnSpc>
              <a:spcBef>
                <a:spcPts val="2251"/>
              </a:spcBef>
              <a:buClr>
                <a:srgbClr val="890F00"/>
              </a:buClr>
              <a:buSzPct val="123000"/>
              <a:buFont typeface="Wingdings" charset="2"/>
              <a:buChar char=""/>
              <a:tabLst>
                <a:tab pos="0" algn="l"/>
              </a:tabLst>
            </a:pPr>
            <a:r>
              <a:rPr lang="en-US" sz="2184" b="1" u="none" strike="noStrike" dirty="0">
                <a:solidFill>
                  <a:srgbClr val="432411"/>
                </a:solidFill>
                <a:effectLst/>
                <a:uFillTx/>
                <a:latin typeface="Montserrat Regular"/>
                <a:ea typeface="Montserrat Regular"/>
              </a:rPr>
              <a:t>La distance de </a:t>
            </a:r>
            <a:r>
              <a:rPr lang="en-US" sz="2184" b="1" u="none" strike="noStrike" dirty="0" err="1">
                <a:solidFill>
                  <a:srgbClr val="432411"/>
                </a:solidFill>
                <a:effectLst/>
                <a:uFillTx/>
                <a:latin typeface="Montserrat Regular"/>
                <a:ea typeface="Montserrat Regular"/>
              </a:rPr>
              <a:t>visibilité</a:t>
            </a:r>
            <a:r>
              <a:rPr lang="en-US" sz="2184" b="1" u="none" strike="noStrike" dirty="0">
                <a:solidFill>
                  <a:srgbClr val="432411"/>
                </a:solidFill>
                <a:effectLst/>
                <a:uFillTx/>
                <a:latin typeface="Montserrat Regular"/>
                <a:ea typeface="Montserrat Regular"/>
              </a:rPr>
              <a:t> de </a:t>
            </a:r>
            <a:r>
              <a:rPr lang="en-US" sz="2184" b="1" u="none" strike="noStrike" dirty="0" err="1">
                <a:solidFill>
                  <a:srgbClr val="432411"/>
                </a:solidFill>
                <a:effectLst/>
                <a:uFillTx/>
                <a:latin typeface="Montserrat Regular"/>
                <a:ea typeface="Montserrat Regular"/>
              </a:rPr>
              <a:t>dépassement</a:t>
            </a:r>
            <a:r>
              <a:rPr lang="en-US" sz="2184" b="1" u="none" strike="noStrike" dirty="0">
                <a:solidFill>
                  <a:srgbClr val="432411"/>
                </a:solidFill>
                <a:effectLst/>
                <a:uFillTx/>
                <a:latin typeface="Montserrat Regular"/>
                <a:ea typeface="Montserrat Regular"/>
              </a:rPr>
              <a:t> est la distance </a:t>
            </a:r>
            <a:r>
              <a:rPr lang="en-US" sz="2184" b="1" u="none" strike="noStrike" dirty="0" err="1">
                <a:solidFill>
                  <a:srgbClr val="432411"/>
                </a:solidFill>
                <a:effectLst/>
                <a:uFillTx/>
                <a:latin typeface="Montserrat Regular"/>
                <a:ea typeface="Montserrat Regular"/>
              </a:rPr>
              <a:t>minimale</a:t>
            </a:r>
            <a:r>
              <a:rPr lang="en-US" sz="2184" b="1" u="none" strike="noStrike" dirty="0">
                <a:solidFill>
                  <a:srgbClr val="432411"/>
                </a:solidFill>
                <a:effectLst/>
                <a:uFillTx/>
                <a:latin typeface="Montserrat Regular"/>
                <a:ea typeface="Montserrat Regular"/>
              </a:rPr>
              <a:t> </a:t>
            </a:r>
            <a:r>
              <a:rPr lang="en-US" sz="2184" b="1" u="none" strike="noStrike" dirty="0" err="1">
                <a:solidFill>
                  <a:srgbClr val="432411"/>
                </a:solidFill>
                <a:effectLst/>
                <a:uFillTx/>
                <a:latin typeface="Montserrat Regular"/>
                <a:ea typeface="Montserrat Regular"/>
              </a:rPr>
              <a:t>nécessaire</a:t>
            </a:r>
            <a:r>
              <a:rPr lang="en-US" sz="2184" b="1" u="none" strike="noStrike" dirty="0">
                <a:solidFill>
                  <a:srgbClr val="432411"/>
                </a:solidFill>
                <a:effectLst/>
                <a:uFillTx/>
                <a:latin typeface="Montserrat Regular"/>
                <a:ea typeface="Montserrat Regular"/>
              </a:rPr>
              <a:t> pour :</a:t>
            </a:r>
            <a:endParaRPr lang="en-US" sz="2800" b="0" u="none" strike="noStrike" dirty="0">
              <a:solidFill>
                <a:srgbClr val="000000"/>
              </a:solidFill>
              <a:effectLst/>
              <a:uFillTx/>
              <a:latin typeface="Montserrat Regular"/>
            </a:endParaRPr>
          </a:p>
        </p:txBody>
      </p:sp>
      <p:pic>
        <p:nvPicPr>
          <p:cNvPr id="74" name="Picture 2" descr="Wet road winds through the woods. Two lane highway stock images, royalty-free photos and pictures"/>
          <p:cNvPicPr/>
          <p:nvPr/>
        </p:nvPicPr>
        <p:blipFill>
          <a:blip r:embed="rId2"/>
          <a:stretch/>
        </p:blipFill>
        <p:spPr>
          <a:xfrm>
            <a:off x="7114680" y="1874880"/>
            <a:ext cx="5077080" cy="2950920"/>
          </a:xfrm>
          <a:prstGeom prst="rect">
            <a:avLst/>
          </a:prstGeom>
          <a:noFill/>
          <a:ln w="0">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 name="PlaceHolder 1"/>
          <p:cNvSpPr>
            <a:spLocks noGrp="1"/>
          </p:cNvSpPr>
          <p:nvPr>
            <p:ph type="title"/>
          </p:nvPr>
        </p:nvSpPr>
        <p:spPr>
          <a:xfrm>
            <a:off x="603360" y="539640"/>
            <a:ext cx="7105680" cy="717120"/>
          </a:xfrm>
          <a:prstGeom prst="rect">
            <a:avLst/>
          </a:prstGeom>
          <a:noFill/>
          <a:ln w="12600">
            <a:noFill/>
          </a:ln>
        </p:spPr>
        <p:txBody>
          <a:bodyPr wrap="square" lIns="45720" tIns="45720" rIns="45720" bIns="45720" anchor="t">
            <a:normAutofit fontScale="90000"/>
          </a:bodyPr>
          <a:lstStyle/>
          <a:p>
            <a:pPr indent="0" defTabSz="1219320">
              <a:lnSpc>
                <a:spcPct val="80000"/>
              </a:lnSpc>
              <a:buNone/>
              <a:tabLst>
                <a:tab pos="0" algn="l"/>
              </a:tabLst>
            </a:pPr>
            <a:r>
              <a:rPr lang="en-US" sz="2496" b="1" u="none" strike="noStrike">
                <a:solidFill>
                  <a:srgbClr val="F26211"/>
                </a:solidFill>
                <a:effectLst/>
                <a:uFillTx/>
                <a:latin typeface="Montserrat Regular"/>
                <a:ea typeface="Jura Light Bold"/>
              </a:rPr>
              <a:t>Distance de visibilité de dépassement (PSD) :</a:t>
            </a:r>
            <a:br>
              <a:rPr sz="3200"/>
            </a:br>
            <a:endParaRPr lang="en-US" sz="3200" b="0" u="none" strike="noStrike">
              <a:solidFill>
                <a:srgbClr val="000000"/>
              </a:solidFill>
              <a:effectLst/>
              <a:uFillTx/>
              <a:latin typeface="Montserrat Regular"/>
            </a:endParaRPr>
          </a:p>
        </p:txBody>
      </p:sp>
      <p:sp>
        <p:nvSpPr>
          <p:cNvPr id="76" name="PlaceHolder 2"/>
          <p:cNvSpPr>
            <a:spLocks noGrp="1"/>
          </p:cNvSpPr>
          <p:nvPr>
            <p:ph/>
          </p:nvPr>
        </p:nvSpPr>
        <p:spPr>
          <a:xfrm>
            <a:off x="603360" y="1450080"/>
            <a:ext cx="7105680" cy="5059080"/>
          </a:xfrm>
          <a:prstGeom prst="rect">
            <a:avLst/>
          </a:prstGeom>
          <a:noFill/>
          <a:ln w="12600">
            <a:noFill/>
          </a:ln>
        </p:spPr>
        <p:txBody>
          <a:bodyPr wrap="square" lIns="45720" tIns="50760" rIns="45720" bIns="50760" anchor="t">
            <a:normAutofit lnSpcReduction="10000"/>
          </a:bodyPr>
          <a:lstStyle/>
          <a:p>
            <a:pPr marL="304920" indent="-304920" defTabSz="1219320">
              <a:lnSpc>
                <a:spcPct val="90000"/>
              </a:lnSpc>
              <a:spcBef>
                <a:spcPts val="1199"/>
              </a:spcBef>
              <a:buClr>
                <a:srgbClr val="890F00"/>
              </a:buClr>
              <a:buSzPct val="123000"/>
              <a:buFont typeface="Wingdings" charset="2"/>
              <a:buChar char=""/>
            </a:pPr>
            <a:r>
              <a:rPr lang="en-US" sz="2471" b="0" u="none" strike="noStrike" dirty="0">
                <a:solidFill>
                  <a:srgbClr val="432411"/>
                </a:solidFill>
                <a:effectLst/>
                <a:uFillTx/>
                <a:latin typeface="Montserrat Regular"/>
                <a:ea typeface="Montserrat Regular"/>
              </a:rPr>
              <a:t>La distance de </a:t>
            </a:r>
            <a:r>
              <a:rPr lang="en-US" sz="2471" b="0" u="none" strike="noStrike" dirty="0" err="1">
                <a:solidFill>
                  <a:srgbClr val="432411"/>
                </a:solidFill>
                <a:effectLst/>
                <a:uFillTx/>
                <a:latin typeface="Montserrat Regular"/>
                <a:ea typeface="Montserrat Regular"/>
              </a:rPr>
              <a:t>visibilité</a:t>
            </a:r>
            <a:r>
              <a:rPr lang="en-US" sz="2471" b="0" u="none" strike="noStrike" dirty="0">
                <a:solidFill>
                  <a:srgbClr val="432411"/>
                </a:solidFill>
                <a:effectLst/>
                <a:uFillTx/>
                <a:latin typeface="Montserrat Regular"/>
                <a:ea typeface="Montserrat Regular"/>
              </a:rPr>
              <a:t> de </a:t>
            </a:r>
            <a:r>
              <a:rPr lang="en-US" sz="2471" b="0" u="none" strike="noStrike" dirty="0" err="1">
                <a:solidFill>
                  <a:srgbClr val="432411"/>
                </a:solidFill>
                <a:effectLst/>
                <a:uFillTx/>
                <a:latin typeface="Montserrat Regular"/>
                <a:ea typeface="Montserrat Regular"/>
              </a:rPr>
              <a:t>dépassement</a:t>
            </a:r>
            <a:r>
              <a:rPr lang="en-US" sz="2471" b="0" u="none" strike="noStrike" dirty="0">
                <a:solidFill>
                  <a:srgbClr val="432411"/>
                </a:solidFill>
                <a:effectLst/>
                <a:uFillTx/>
                <a:latin typeface="Montserrat Regular"/>
                <a:ea typeface="Montserrat Regular"/>
              </a:rPr>
              <a:t> est la distance </a:t>
            </a:r>
            <a:r>
              <a:rPr lang="en-US" sz="2471" b="0" u="none" strike="noStrike" dirty="0" err="1">
                <a:solidFill>
                  <a:srgbClr val="432411"/>
                </a:solidFill>
                <a:effectLst/>
                <a:uFillTx/>
                <a:latin typeface="Montserrat Regular"/>
                <a:ea typeface="Montserrat Regular"/>
              </a:rPr>
              <a:t>minimale</a:t>
            </a:r>
            <a:r>
              <a:rPr lang="en-US" sz="2471" b="0" u="none" strike="noStrike" dirty="0">
                <a:solidFill>
                  <a:srgbClr val="432411"/>
                </a:solidFill>
                <a:effectLst/>
                <a:uFillTx/>
                <a:latin typeface="Montserrat Regular"/>
                <a:ea typeface="Montserrat Regular"/>
              </a:rPr>
              <a:t> </a:t>
            </a:r>
            <a:r>
              <a:rPr lang="en-US" sz="2471" b="0" u="none" strike="noStrike" dirty="0" err="1">
                <a:solidFill>
                  <a:srgbClr val="432411"/>
                </a:solidFill>
                <a:effectLst/>
                <a:uFillTx/>
                <a:latin typeface="Montserrat Regular"/>
                <a:ea typeface="Montserrat Regular"/>
              </a:rPr>
              <a:t>nécessaire</a:t>
            </a:r>
            <a:r>
              <a:rPr lang="en-US" sz="2471" b="0" u="none" strike="noStrike" dirty="0">
                <a:solidFill>
                  <a:srgbClr val="432411"/>
                </a:solidFill>
                <a:effectLst/>
                <a:uFillTx/>
                <a:latin typeface="Montserrat Regular"/>
                <a:ea typeface="Montserrat Regular"/>
              </a:rPr>
              <a:t> pour :</a:t>
            </a:r>
            <a:endParaRPr lang="en-US" sz="28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a:solidFill>
                  <a:srgbClr val="000000"/>
                </a:solidFill>
                <a:effectLst/>
                <a:uFillTx/>
                <a:latin typeface="Montserrat Regular"/>
                <a:ea typeface="Helvetica Neue"/>
              </a:rPr>
              <a:t>commencer le </a:t>
            </a:r>
            <a:r>
              <a:rPr lang="en-US" sz="2118" b="0" u="none" strike="noStrike" dirty="0" err="1">
                <a:solidFill>
                  <a:srgbClr val="000000"/>
                </a:solidFill>
                <a:effectLst/>
                <a:uFillTx/>
                <a:latin typeface="Montserrat Regular"/>
                <a:ea typeface="Helvetica Neue"/>
              </a:rPr>
              <a:t>dépassement</a:t>
            </a:r>
            <a:endParaRPr lang="en-US" sz="24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a:solidFill>
                  <a:srgbClr val="000000"/>
                </a:solidFill>
                <a:effectLst/>
                <a:uFillTx/>
                <a:latin typeface="Montserrat Regular"/>
                <a:ea typeface="Helvetica Neue"/>
              </a:rPr>
              <a:t>terminer le </a:t>
            </a:r>
            <a:r>
              <a:rPr lang="en-US" sz="2118" b="0" u="none" strike="noStrike" dirty="0" err="1">
                <a:solidFill>
                  <a:srgbClr val="000000"/>
                </a:solidFill>
                <a:effectLst/>
                <a:uFillTx/>
                <a:latin typeface="Montserrat Regular"/>
                <a:ea typeface="Helvetica Neue"/>
              </a:rPr>
              <a:t>dépassement</a:t>
            </a:r>
            <a:endParaRPr lang="en-US" sz="24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err="1">
                <a:solidFill>
                  <a:srgbClr val="000000"/>
                </a:solidFill>
                <a:effectLst/>
                <a:uFillTx/>
                <a:latin typeface="Montserrat Regular"/>
                <a:ea typeface="Helvetica Neue"/>
              </a:rPr>
              <a:t>revenir</a:t>
            </a:r>
            <a:r>
              <a:rPr lang="en-US" sz="2118" b="0" u="none" strike="noStrike" dirty="0">
                <a:solidFill>
                  <a:srgbClr val="000000"/>
                </a:solidFill>
                <a:effectLst/>
                <a:uFillTx/>
                <a:latin typeface="Montserrat Regular"/>
                <a:ea typeface="Helvetica Neue"/>
              </a:rPr>
              <a:t> dans la </a:t>
            </a:r>
            <a:r>
              <a:rPr lang="en-US" sz="2118" b="0" u="none" strike="noStrike" dirty="0" err="1">
                <a:solidFill>
                  <a:srgbClr val="000000"/>
                </a:solidFill>
                <a:effectLst/>
                <a:uFillTx/>
                <a:latin typeface="Montserrat Regular"/>
                <a:ea typeface="Helvetica Neue"/>
              </a:rPr>
              <a:t>voie</a:t>
            </a:r>
            <a:r>
              <a:rPr lang="en-US" sz="2118" b="0" u="none" strike="noStrike" dirty="0">
                <a:solidFill>
                  <a:srgbClr val="000000"/>
                </a:solidFill>
                <a:effectLst/>
                <a:uFillTx/>
                <a:latin typeface="Montserrat Regular"/>
                <a:ea typeface="Helvetica Neue"/>
              </a:rPr>
              <a:t> avant le </a:t>
            </a:r>
            <a:r>
              <a:rPr lang="en-US" sz="2118" b="0" u="none" strike="noStrike" dirty="0" err="1">
                <a:solidFill>
                  <a:srgbClr val="000000"/>
                </a:solidFill>
                <a:effectLst/>
                <a:uFillTx/>
                <a:latin typeface="Montserrat Regular"/>
                <a:ea typeface="Helvetica Neue"/>
              </a:rPr>
              <a:t>conflit</a:t>
            </a:r>
            <a:endParaRPr lang="en-US" sz="2400" b="0" u="none" strike="noStrike" dirty="0">
              <a:solidFill>
                <a:srgbClr val="000000"/>
              </a:solidFill>
              <a:effectLst/>
              <a:uFillTx/>
              <a:latin typeface="Montserrat Regular"/>
            </a:endParaRPr>
          </a:p>
          <a:p>
            <a:pPr marL="304920" indent="-304920" defTabSz="1219320">
              <a:lnSpc>
                <a:spcPct val="90000"/>
              </a:lnSpc>
              <a:spcBef>
                <a:spcPts val="1199"/>
              </a:spcBef>
              <a:buClr>
                <a:srgbClr val="890F00"/>
              </a:buClr>
              <a:buSzPct val="123000"/>
              <a:buFont typeface="Wingdings" charset="2"/>
              <a:buChar char=""/>
            </a:pPr>
            <a:r>
              <a:rPr lang="en-US" sz="2471" b="0" u="none" strike="noStrike" dirty="0" err="1">
                <a:solidFill>
                  <a:srgbClr val="432411"/>
                </a:solidFill>
                <a:effectLst/>
                <a:uFillTx/>
                <a:latin typeface="Montserrat Regular"/>
                <a:ea typeface="Montserrat Regular"/>
              </a:rPr>
              <a:t>Lorsque</a:t>
            </a:r>
            <a:r>
              <a:rPr lang="en-US" sz="2471" b="0" u="none" strike="noStrike" dirty="0">
                <a:solidFill>
                  <a:srgbClr val="432411"/>
                </a:solidFill>
                <a:effectLst/>
                <a:uFillTx/>
                <a:latin typeface="Montserrat Regular"/>
                <a:ea typeface="Montserrat Regular"/>
              </a:rPr>
              <a:t> la PSD est </a:t>
            </a:r>
            <a:r>
              <a:rPr lang="en-US" sz="2471" b="0" u="none" strike="noStrike" dirty="0" err="1">
                <a:solidFill>
                  <a:srgbClr val="432411"/>
                </a:solidFill>
                <a:effectLst/>
                <a:uFillTx/>
                <a:latin typeface="Montserrat Regular"/>
                <a:ea typeface="Montserrat Regular"/>
              </a:rPr>
              <a:t>insuffisante</a:t>
            </a:r>
            <a:r>
              <a:rPr lang="en-US" sz="2471" b="0" u="none" strike="noStrike" dirty="0">
                <a:solidFill>
                  <a:srgbClr val="432411"/>
                </a:solidFill>
                <a:effectLst/>
                <a:uFillTx/>
                <a:latin typeface="Montserrat Regular"/>
                <a:ea typeface="Montserrat Regular"/>
              </a:rPr>
              <a:t> :</a:t>
            </a:r>
            <a:endParaRPr lang="en-US" sz="28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a:solidFill>
                  <a:srgbClr val="000000"/>
                </a:solidFill>
                <a:effectLst/>
                <a:uFillTx/>
                <a:latin typeface="Montserrat Regular"/>
                <a:ea typeface="Helvetica Neue"/>
              </a:rPr>
              <a:t>le </a:t>
            </a:r>
            <a:r>
              <a:rPr lang="en-US" sz="2118" b="0" u="none" strike="noStrike" dirty="0" err="1">
                <a:solidFill>
                  <a:srgbClr val="000000"/>
                </a:solidFill>
                <a:effectLst/>
                <a:uFillTx/>
                <a:latin typeface="Montserrat Regular"/>
                <a:ea typeface="Helvetica Neue"/>
              </a:rPr>
              <a:t>marquage</a:t>
            </a:r>
            <a:r>
              <a:rPr lang="en-US" sz="2118" b="0" u="none" strike="noStrike" dirty="0">
                <a:solidFill>
                  <a:srgbClr val="000000"/>
                </a:solidFill>
                <a:effectLst/>
                <a:uFillTx/>
                <a:latin typeface="Montserrat Regular"/>
                <a:ea typeface="Helvetica Neue"/>
              </a:rPr>
              <a:t> au sol et la </a:t>
            </a:r>
            <a:r>
              <a:rPr lang="en-US" sz="2118" b="0" u="none" strike="noStrike" dirty="0" err="1">
                <a:solidFill>
                  <a:srgbClr val="000000"/>
                </a:solidFill>
                <a:effectLst/>
                <a:uFillTx/>
                <a:latin typeface="Montserrat Regular"/>
                <a:ea typeface="Helvetica Neue"/>
              </a:rPr>
              <a:t>signalisation</a:t>
            </a:r>
            <a:r>
              <a:rPr lang="en-US" sz="2118" b="0" u="none" strike="noStrike" dirty="0">
                <a:solidFill>
                  <a:srgbClr val="000000"/>
                </a:solidFill>
                <a:effectLst/>
                <a:uFillTx/>
                <a:latin typeface="Montserrat Regular"/>
                <a:ea typeface="Helvetica Neue"/>
              </a:rPr>
              <a:t> </a:t>
            </a:r>
            <a:r>
              <a:rPr lang="en-US" sz="2118" b="0" u="none" strike="noStrike" dirty="0" err="1">
                <a:solidFill>
                  <a:srgbClr val="000000"/>
                </a:solidFill>
                <a:effectLst/>
                <a:uFillTx/>
                <a:latin typeface="Montserrat Regular"/>
                <a:ea typeface="Helvetica Neue"/>
              </a:rPr>
              <a:t>interdisent</a:t>
            </a:r>
            <a:r>
              <a:rPr lang="en-US" sz="2118" b="0" u="none" strike="noStrike" dirty="0">
                <a:solidFill>
                  <a:srgbClr val="000000"/>
                </a:solidFill>
                <a:effectLst/>
                <a:uFillTx/>
                <a:latin typeface="Montserrat Regular"/>
                <a:ea typeface="Helvetica Neue"/>
              </a:rPr>
              <a:t> le </a:t>
            </a:r>
            <a:r>
              <a:rPr lang="en-US" sz="2118" b="0" u="none" strike="noStrike" dirty="0" err="1">
                <a:solidFill>
                  <a:srgbClr val="000000"/>
                </a:solidFill>
                <a:effectLst/>
                <a:uFillTx/>
                <a:latin typeface="Montserrat Regular"/>
                <a:ea typeface="Helvetica Neue"/>
              </a:rPr>
              <a:t>dépassement</a:t>
            </a:r>
            <a:endParaRPr lang="en-US" sz="24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a:solidFill>
                  <a:srgbClr val="000000"/>
                </a:solidFill>
                <a:effectLst/>
                <a:uFillTx/>
                <a:latin typeface="Montserrat Regular"/>
                <a:ea typeface="Helvetica Neue"/>
              </a:rPr>
              <a:t>Le </a:t>
            </a:r>
            <a:r>
              <a:rPr lang="en-US" sz="2118" b="0" u="none" strike="noStrike" dirty="0" err="1">
                <a:solidFill>
                  <a:srgbClr val="000000"/>
                </a:solidFill>
                <a:effectLst/>
                <a:uFillTx/>
                <a:latin typeface="Montserrat Regular"/>
                <a:ea typeface="Helvetica Neue"/>
              </a:rPr>
              <a:t>pourcentage</a:t>
            </a:r>
            <a:r>
              <a:rPr lang="en-US" sz="2118" b="0" u="none" strike="noStrike" dirty="0">
                <a:solidFill>
                  <a:srgbClr val="000000"/>
                </a:solidFill>
                <a:effectLst/>
                <a:uFillTx/>
                <a:latin typeface="Montserrat Regular"/>
                <a:ea typeface="Helvetica Neue"/>
              </a:rPr>
              <a:t> de route </a:t>
            </a:r>
            <a:r>
              <a:rPr lang="en-US" sz="2118" b="0" u="none" strike="noStrike" dirty="0" err="1">
                <a:solidFill>
                  <a:srgbClr val="000000"/>
                </a:solidFill>
                <a:effectLst/>
                <a:uFillTx/>
                <a:latin typeface="Montserrat Regular"/>
                <a:ea typeface="Helvetica Neue"/>
              </a:rPr>
              <a:t>marqué</a:t>
            </a:r>
            <a:r>
              <a:rPr lang="en-US" sz="2118" b="0" u="none" strike="noStrike" dirty="0">
                <a:solidFill>
                  <a:srgbClr val="000000"/>
                </a:solidFill>
                <a:effectLst/>
                <a:uFillTx/>
                <a:latin typeface="Montserrat Regular"/>
                <a:ea typeface="Helvetica Neue"/>
              </a:rPr>
              <a:t> </a:t>
            </a:r>
            <a:r>
              <a:rPr lang="en-US" sz="2118" b="0" u="none" strike="noStrike" dirty="0" err="1">
                <a:solidFill>
                  <a:srgbClr val="000000"/>
                </a:solidFill>
                <a:effectLst/>
                <a:uFillTx/>
                <a:latin typeface="Montserrat Regular"/>
                <a:ea typeface="Helvetica Neue"/>
              </a:rPr>
              <a:t>comme</a:t>
            </a:r>
            <a:r>
              <a:rPr lang="en-US" sz="2118" b="0" u="none" strike="noStrike" dirty="0">
                <a:solidFill>
                  <a:srgbClr val="000000"/>
                </a:solidFill>
                <a:effectLst/>
                <a:uFillTx/>
                <a:latin typeface="Montserrat Regular"/>
                <a:ea typeface="Helvetica Neue"/>
              </a:rPr>
              <a:t> zone sans </a:t>
            </a:r>
            <a:r>
              <a:rPr lang="en-US" sz="2118" b="0" u="none" strike="noStrike" dirty="0" err="1">
                <a:solidFill>
                  <a:srgbClr val="000000"/>
                </a:solidFill>
                <a:effectLst/>
                <a:uFillTx/>
                <a:latin typeface="Montserrat Regular"/>
                <a:ea typeface="Helvetica Neue"/>
              </a:rPr>
              <a:t>dépassement</a:t>
            </a:r>
            <a:r>
              <a:rPr lang="en-US" sz="2118" b="0" u="none" strike="noStrike" dirty="0">
                <a:solidFill>
                  <a:srgbClr val="000000"/>
                </a:solidFill>
                <a:effectLst/>
                <a:uFillTx/>
                <a:latin typeface="Montserrat Regular"/>
                <a:ea typeface="Helvetica Neue"/>
              </a:rPr>
              <a:t> influence </a:t>
            </a:r>
            <a:r>
              <a:rPr lang="en-US" sz="2118" b="0" u="none" strike="noStrike" dirty="0" err="1">
                <a:solidFill>
                  <a:srgbClr val="000000"/>
                </a:solidFill>
                <a:effectLst/>
                <a:uFillTx/>
                <a:latin typeface="Montserrat Regular"/>
                <a:ea typeface="Helvetica Neue"/>
              </a:rPr>
              <a:t>fortement</a:t>
            </a:r>
            <a:r>
              <a:rPr lang="en-US" sz="2118" b="0" u="none" strike="noStrike" dirty="0">
                <a:solidFill>
                  <a:srgbClr val="000000"/>
                </a:solidFill>
                <a:effectLst/>
                <a:uFillTx/>
                <a:latin typeface="Montserrat Regular"/>
                <a:ea typeface="Helvetica Neue"/>
              </a:rPr>
              <a:t> le LOS</a:t>
            </a:r>
            <a:endParaRPr lang="en-US" sz="2400" b="0" u="none" strike="noStrike" dirty="0">
              <a:solidFill>
                <a:srgbClr val="000000"/>
              </a:solidFill>
              <a:effectLst/>
              <a:uFillTx/>
              <a:latin typeface="Montserrat Regular"/>
            </a:endParaRPr>
          </a:p>
          <a:p>
            <a:pPr marL="914400" lvl="2" indent="-304920" defTabSz="1219320">
              <a:lnSpc>
                <a:spcPct val="90000"/>
              </a:lnSpc>
              <a:spcBef>
                <a:spcPts val="1199"/>
              </a:spcBef>
              <a:buClr>
                <a:srgbClr val="890F00"/>
              </a:buClr>
              <a:buSzPct val="123000"/>
              <a:buFont typeface="Wingdings" charset="2"/>
              <a:buChar char=""/>
            </a:pPr>
            <a:r>
              <a:rPr lang="en-US" sz="2118" b="0" u="none" strike="noStrike" dirty="0">
                <a:solidFill>
                  <a:srgbClr val="000000"/>
                </a:solidFill>
                <a:effectLst/>
                <a:uFillTx/>
                <a:latin typeface="Montserrat Regular"/>
                <a:ea typeface="Helvetica Neue"/>
              </a:rPr>
              <a:t>Higher no-passing zones → higher platooning and lower </a:t>
            </a:r>
            <a:r>
              <a:rPr lang="en-US" sz="2118" b="0" u="none" strike="noStrike" dirty="0" err="1">
                <a:solidFill>
                  <a:srgbClr val="000000"/>
                </a:solidFill>
                <a:effectLst/>
                <a:uFillTx/>
                <a:latin typeface="Montserrat Regular"/>
                <a:ea typeface="Helvetica Neue"/>
              </a:rPr>
              <a:t>vitesses</a:t>
            </a:r>
            <a:endParaRPr lang="en-US" sz="2400" b="0" u="none" strike="noStrike" dirty="0">
              <a:solidFill>
                <a:srgbClr val="000000"/>
              </a:solidFill>
              <a:effectLst/>
              <a:uFillTx/>
              <a:latin typeface="Montserrat Regular"/>
            </a:endParaRPr>
          </a:p>
          <a:p>
            <a:pPr indent="0" defTabSz="1219320">
              <a:lnSpc>
                <a:spcPct val="90000"/>
              </a:lnSpc>
              <a:spcBef>
                <a:spcPts val="2251"/>
              </a:spcBef>
              <a:buNone/>
            </a:pPr>
            <a:endParaRPr lang="en-US" sz="2800" b="0" u="none" strike="noStrike" dirty="0">
              <a:solidFill>
                <a:srgbClr val="000000"/>
              </a:solidFill>
              <a:effectLst/>
              <a:uFillTx/>
              <a:latin typeface="Montserrat Regular"/>
            </a:endParaRPr>
          </a:p>
        </p:txBody>
      </p:sp>
      <p:pic>
        <p:nvPicPr>
          <p:cNvPr id="77" name="Picture 2" descr="A vehicle overtakes near a dangerous curve. There are road signs on the side of the road indicating a dangerous curve. Romania, Severin. May, 22, 2021 overtaking stock pictures, royalty-free photos &amp; images"/>
          <p:cNvPicPr/>
          <p:nvPr/>
        </p:nvPicPr>
        <p:blipFill>
          <a:blip r:embed="rId2"/>
          <a:stretch/>
        </p:blipFill>
        <p:spPr>
          <a:xfrm>
            <a:off x="7630920" y="2013480"/>
            <a:ext cx="4560840" cy="3025440"/>
          </a:xfrm>
          <a:prstGeom prst="rect">
            <a:avLst/>
          </a:prstGeom>
          <a:noFill/>
          <a:ln w="0">
            <a:noFill/>
          </a:ln>
        </p:spPr>
      </p:pic>
    </p:spTree>
  </p:cSld>
  <p:clrMapOvr>
    <a:masterClrMapping/>
  </p:clrMapOvr>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ppt/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a:fillStyleLst>
        <a:solidFill>
          <a:schemeClr val="phClr"/>
        </a:solidFill>
        <a:gradFill>
          <a:gsLst>
            <a:gs pos="0">
              <a:schemeClr val="phClr">
                <a:tint val="50000"/>
              </a:schemeClr>
            </a:gs>
            <a:gs pos="35000">
              <a:schemeClr val="phClr">
                <a:tint val="37000"/>
              </a:schemeClr>
            </a:gs>
            <a:gs pos="100000">
              <a:schemeClr val="phClr">
                <a:tint val="15000"/>
              </a:schemeClr>
            </a:gs>
          </a:gsLst>
          <a:lin ang="16200000" scaled="1"/>
          <a:tileRect/>
        </a:gradFill>
        <a:gradFill>
          <a:gsLst>
            <a:gs pos="0">
              <a:schemeClr val="phClr">
                <a:tint val="100000"/>
                <a:shade val="100000"/>
              </a:schemeClr>
            </a:gs>
            <a:gs pos="100000">
              <a:schemeClr val="phClr">
                <a:tint val="50000"/>
                <a:shade val="100000"/>
              </a:schemeClr>
            </a:gs>
          </a:gsLst>
          <a:lin ang="16200000" scaled="0"/>
          <a:tileRect/>
        </a:gradFill>
      </a:fillStyleLst>
      <a:lnStyleLst>
        <a:ln w="9525" cap="flat" cmpd="sng" algn="ctr">
          <a:prstDash val="solid"/>
        </a:ln>
        <a:ln w="25400" cap="flat" cmpd="sng" algn="ctr">
          <a:prstDash val="solid"/>
        </a:ln>
        <a:ln w="38100" cap="flat" cmpd="sng" algn="ctr">
          <a:prstDash val="solid"/>
        </a:ln>
      </a:lnStyleLst>
      <a:effectStyleLst>
        <a:effectStyle>
          <a:effectLst/>
        </a:effectStyle>
        <a:effectStyle>
          <a:effectLst/>
        </a:effectStyle>
        <a:effectStyle>
          <a:effectLst/>
        </a:effectStyle>
      </a:effectStyleLst>
      <a:bgFillStyleLst>
        <a:solidFill>
          <a:schemeClr val="phClr"/>
        </a:solidFill>
        <a:gradFill>
          <a:gsLst>
            <a:gs pos="0">
              <a:schemeClr val="phClr">
                <a:tint val="40000"/>
              </a:schemeClr>
            </a:gs>
            <a:gs pos="40000">
              <a:schemeClr val="phClr">
                <a:tint val="45000"/>
                <a:shade val="99000"/>
              </a:schemeClr>
            </a:gs>
            <a:gs pos="100000">
              <a:schemeClr val="phClr">
                <a:shade val="20000"/>
              </a:schemeClr>
            </a:gs>
          </a:gsLst>
          <a:path path="circle">
            <a:fillToRect l="50000" t="-80000" r="50000" b="180000"/>
          </a:path>
          <a:tileRect/>
        </a:gradFill>
        <a:gradFill>
          <a:gsLst>
            <a:gs pos="0">
              <a:schemeClr val="phClr">
                <a:tint val="80000"/>
              </a:schemeClr>
            </a:gs>
            <a:gs pos="100000">
              <a:schemeClr val="phClr">
                <a:shade val="30000"/>
              </a:schemeClr>
            </a:gs>
          </a:gsLst>
          <a:path path="circle">
            <a:fillToRect l="50000" t="50000" r="50000" b="50000"/>
          </a:path>
          <a:tileRect/>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25D09D4A-B4CE-4666-A7A6-373BF70438C0}"/>
</file>

<file path=customXml/itemProps2.xml><?xml version="1.0" encoding="utf-8"?>
<ds:datastoreItem xmlns:ds="http://schemas.openxmlformats.org/officeDocument/2006/customXml" ds:itemID="{04495084-B962-430A-BA19-718D5EBE6FD3}">
  <ds:schemaRefs>
    <ds:schemaRef ds:uri="http://schemas.microsoft.com/office/2006/metadata/properties"/>
    <ds:schemaRef ds:uri="http://schemas.microsoft.com/office/infopath/2007/PartnerControls"/>
    <ds:schemaRef ds:uri="597320a7-26c9-4ada-a5d3-9ce4cfbbe2be"/>
    <ds:schemaRef ds:uri="d7c2d7e5-d637-40e7-a03d-32f79b35a394"/>
  </ds:schemaRefs>
</ds:datastoreItem>
</file>

<file path=customXml/itemProps3.xml><?xml version="1.0" encoding="utf-8"?>
<ds:datastoreItem xmlns:ds="http://schemas.openxmlformats.org/officeDocument/2006/customXml" ds:itemID="{F0F9C0FF-9A51-4A6B-8A28-CE1EF446FD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21</TotalTime>
  <Words>2258</Words>
  <Application>Microsoft Office PowerPoint</Application>
  <PresentationFormat>Widescreen</PresentationFormat>
  <Paragraphs>299</Paragraphs>
  <Slides>41</Slides>
  <Notes>0</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41</vt:i4>
      </vt:variant>
    </vt:vector>
  </HeadingPairs>
  <TitlesOfParts>
    <vt:vector size="49" baseType="lpstr">
      <vt:lpstr>Arial</vt:lpstr>
      <vt:lpstr>Calibri</vt:lpstr>
      <vt:lpstr>Helvetica Neue Medium</vt:lpstr>
      <vt:lpstr>Montserrat Regular</vt:lpstr>
      <vt:lpstr>Symbol</vt:lpstr>
      <vt:lpstr>Wingdings</vt:lpstr>
      <vt:lpstr>21_BasicWhite</vt:lpstr>
      <vt:lpstr>21_BasicWhite</vt:lpstr>
      <vt:lpstr>Ingénierie du trafic</vt:lpstr>
      <vt:lpstr>Objectifs d’apprentissage</vt:lpstr>
      <vt:lpstr>Plan du cours</vt:lpstr>
      <vt:lpstr>Introduction</vt:lpstr>
      <vt:lpstr>Introduction</vt:lpstr>
      <vt:lpstr>Introduction</vt:lpstr>
      <vt:lpstr>Introduction</vt:lpstr>
      <vt:lpstr>Distance de visibilité de dépassement (PSD) :</vt:lpstr>
      <vt:lpstr>Distance de visibilité de dépassement (PSD) : </vt:lpstr>
      <vt:lpstr>Distance de visibilité de dépassement (PSD) : </vt:lpstr>
      <vt:lpstr>Capacité Analyse-Route à deux voies</vt:lpstr>
      <vt:lpstr>Capacité – Route à deux voies</vt:lpstr>
      <vt:lpstr>LOS Concept- Route à deux voies</vt:lpstr>
      <vt:lpstr>Mesures d’efficacité (MOEs)</vt:lpstr>
      <vt:lpstr>Mesures d’efficacité (MOEs)</vt:lpstr>
      <vt:lpstr>Mesures d’efficacité (MOEs)</vt:lpstr>
      <vt:lpstr>Mesures d’efficacité (MOEs)</vt:lpstr>
      <vt:lpstr>Critères du LOS</vt:lpstr>
      <vt:lpstr>Critères du LOS</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de la vitesse en écoulement libre</vt:lpstr>
      <vt:lpstr>Détermination du débit de demande</vt:lpstr>
      <vt:lpstr>Détermination du débit de demande</vt:lpstr>
      <vt:lpstr>Exemple-3</vt:lpstr>
      <vt:lpstr>Exemple-3</vt:lpstr>
      <vt:lpstr>Exemple-3</vt:lpstr>
      <vt:lpstr>Exemple-3</vt:lpstr>
      <vt:lpstr>Exemple-3</vt:lpstr>
      <vt:lpstr>Exemple-3</vt:lpstr>
      <vt:lpstr>Exemple-3</vt:lpstr>
      <vt:lpstr>Exemple-3</vt:lpstr>
      <vt:lpstr>Exemple-3</vt:lpstr>
      <vt:lpstr>Références complémentaires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ModifiedBy>office365</cp:lastModifiedBy>
  <cp:revision>1</cp:revision>
  <dcterms:modified xsi:type="dcterms:W3CDTF">2026-07-16T07:51:16Z</dcterms:modified>
</cp:coreProperties>
</file>

<file path=docProps/core0.xml><?xml version="1.0" encoding="utf-8"?>
<cp:coreProperties xmlns:cp="http://schemas.openxmlformats.org/package/2006/metadata/core-properties" xmlns:dc="http://purl.org/dc/elements/1.1/" xmlns:dcterms="http://purl.org/dc/terms/" xmlns:dcmitype="http://purl.org/dc/dcmitype/" xmlns:xsi="http://www.w3.org/2001/XMLSchema-instance">
  <dc:creator>wondwossen Tad</dc:creator>
  <dc:description/>
  <dc:language>en-US</dc:language>
  <cp:lastModifiedBy>Wondwossen Taddesse Gedamu</cp:lastModifiedBy>
  <dcterms:modified xsi:type="dcterms:W3CDTF">2026-02-16T17:40:40Z</dcterms:modified>
  <cp:revision>1032</cp:revision>
  <dc:subject/>
  <dc:title>Prezentacja programu PowerPoint</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y fmtid="{D5CDD505-2E9C-101B-9397-08002B2CF9AE}" pid="4" name="PresentationFormat">
    <vt:lpwstr>Widescreen</vt:lpwstr>
  </property>
  <property fmtid="{D5CDD505-2E9C-101B-9397-08002B2CF9AE}" pid="5" name="Slides">
    <vt:r8>41</vt:r8>
  </property>
</Properties>
</file>