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509" r:id="rId3"/>
    <p:sldId id="512" r:id="rId4"/>
    <p:sldId id="422" r:id="rId5"/>
    <p:sldId id="2172" r:id="rId6"/>
    <p:sldId id="2173" r:id="rId7"/>
    <p:sldId id="2175" r:id="rId8"/>
    <p:sldId id="2176" r:id="rId9"/>
    <p:sldId id="2174" r:id="rId10"/>
    <p:sldId id="2180" r:id="rId11"/>
    <p:sldId id="2177" r:id="rId12"/>
    <p:sldId id="2181" r:id="rId13"/>
    <p:sldId id="2178" r:id="rId14"/>
    <p:sldId id="259" r:id="rId15"/>
    <p:sldId id="260" r:id="rId16"/>
    <p:sldId id="261" r:id="rId17"/>
    <p:sldId id="262" r:id="rId18"/>
    <p:sldId id="263" r:id="rId19"/>
    <p:sldId id="218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6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pl-PL"/>
              <a:t>Kliknij, aby edytować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5/26/2020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l-PL"/>
              <a:t>Kliknij ikonę, aby dodać obraz</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pl-PL"/>
              <a:t>Kliknij, aby edytować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pl-PL"/>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pl-PL"/>
              <a:t>Kliknij, aby edytować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pl-PL"/>
              <a:t>Kliknij, aby edytować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pl-PL"/>
              <a:t>Kliknij, aby edytować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a:t>Kliknij ikonę, aby dodać obraz</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a:t>Kliknij ikonę, aby dodać obraz</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a:t>Kliknij ikonę, aby dodać obraz</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pl-PL"/>
              <a:t>Kliknij, aby edytować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1410" y="3073397"/>
            <a:ext cx="4878391" cy="271780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3073397"/>
            <a:ext cx="4875210" cy="271780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5/26/2020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s://www.youtube.com/watch?v=gdbjw27QPJQ"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712590-9202-4C93-9B8B-10A2DB86B655}"/>
              </a:ext>
            </a:extLst>
          </p:cNvPr>
          <p:cNvSpPr>
            <a:spLocks noGrp="1"/>
          </p:cNvSpPr>
          <p:nvPr>
            <p:ph type="ctrTitle"/>
          </p:nvPr>
        </p:nvSpPr>
        <p:spPr/>
        <p:txBody>
          <a:bodyPr/>
          <a:lstStyle/>
          <a:p>
            <a:r>
              <a:rPr lang="en-US" dirty="0"/>
              <a:t>Assessment of individuals and social situations</a:t>
            </a:r>
          </a:p>
        </p:txBody>
      </p:sp>
      <p:sp>
        <p:nvSpPr>
          <p:cNvPr id="3" name="Podtytuł 2">
            <a:extLst>
              <a:ext uri="{FF2B5EF4-FFF2-40B4-BE49-F238E27FC236}">
                <a16:creationId xmlns:a16="http://schemas.microsoft.com/office/drawing/2014/main" id="{BF7A3817-B800-4FC4-9C3D-491638A4755F}"/>
              </a:ext>
            </a:extLst>
          </p:cNvPr>
          <p:cNvSpPr>
            <a:spLocks noGrp="1"/>
          </p:cNvSpPr>
          <p:nvPr>
            <p:ph type="subTitle" idx="1"/>
          </p:nvPr>
        </p:nvSpPr>
        <p:spPr/>
        <p:txBody>
          <a:bodyPr/>
          <a:lstStyle/>
          <a:p>
            <a:r>
              <a:rPr lang="pl-PL" dirty="0"/>
              <a:t>Pawel </a:t>
            </a:r>
            <a:r>
              <a:rPr lang="pl-PL" dirty="0" err="1"/>
              <a:t>Ziemianski</a:t>
            </a:r>
            <a:r>
              <a:rPr lang="pl-PL" dirty="0"/>
              <a:t>, </a:t>
            </a:r>
            <a:r>
              <a:rPr lang="pl-PL" dirty="0" err="1"/>
              <a:t>Ph.D</a:t>
            </a:r>
            <a:r>
              <a:rPr lang="pl-PL" dirty="0"/>
              <a:t>.</a:t>
            </a:r>
            <a:endParaRPr lang="en-US" dirty="0"/>
          </a:p>
        </p:txBody>
      </p:sp>
      <p:pic>
        <p:nvPicPr>
          <p:cNvPr id="4" name="Dźwięk 3">
            <a:hlinkClick r:id="" action="ppaction://media"/>
            <a:extLst>
              <a:ext uri="{FF2B5EF4-FFF2-40B4-BE49-F238E27FC236}">
                <a16:creationId xmlns:a16="http://schemas.microsoft.com/office/drawing/2014/main" id="{AC3FEB63-6769-4C6B-8207-888D59AA0C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8990421"/>
      </p:ext>
    </p:extLst>
  </p:cSld>
  <p:clrMapOvr>
    <a:masterClrMapping/>
  </p:clrMapOvr>
  <mc:AlternateContent xmlns:mc="http://schemas.openxmlformats.org/markup-compatibility/2006">
    <mc:Choice xmlns:p14="http://schemas.microsoft.com/office/powerpoint/2010/main" Requires="p14">
      <p:transition spd="slow" p14:dur="2000" advTm="39616"/>
    </mc:Choice>
    <mc:Fallback>
      <p:transition spd="slow" advTm="3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9AD57D-92F6-40FB-B520-B03912FA7321}"/>
              </a:ext>
            </a:extLst>
          </p:cNvPr>
          <p:cNvSpPr>
            <a:spLocks noGrp="1"/>
          </p:cNvSpPr>
          <p:nvPr>
            <p:ph type="title"/>
          </p:nvPr>
        </p:nvSpPr>
        <p:spPr/>
        <p:txBody>
          <a:bodyPr/>
          <a:lstStyle/>
          <a:p>
            <a:r>
              <a:rPr lang="en-US" dirty="0"/>
              <a:t>SELF-SERVING BIAS</a:t>
            </a:r>
          </a:p>
        </p:txBody>
      </p:sp>
      <p:sp>
        <p:nvSpPr>
          <p:cNvPr id="3" name="Symbol zastępczy zawartości 2">
            <a:extLst>
              <a:ext uri="{FF2B5EF4-FFF2-40B4-BE49-F238E27FC236}">
                <a16:creationId xmlns:a16="http://schemas.microsoft.com/office/drawing/2014/main" id="{02E59CB8-18FD-4095-86B8-F1B4A597C617}"/>
              </a:ext>
            </a:extLst>
          </p:cNvPr>
          <p:cNvSpPr>
            <a:spLocks noGrp="1"/>
          </p:cNvSpPr>
          <p:nvPr>
            <p:ph idx="1"/>
          </p:nvPr>
        </p:nvSpPr>
        <p:spPr/>
        <p:txBody>
          <a:bodyPr/>
          <a:lstStyle/>
          <a:p>
            <a:pPr algn="just"/>
            <a:r>
              <a:rPr lang="en-US" dirty="0"/>
              <a:t>The self-serving bias refers to the tendency to take</a:t>
            </a:r>
            <a:r>
              <a:rPr lang="pl-PL" dirty="0"/>
              <a:t> </a:t>
            </a:r>
            <a:r>
              <a:rPr lang="en-US" dirty="0"/>
              <a:t>credit for successful outcomes in life, but to blame the</a:t>
            </a:r>
            <a:r>
              <a:rPr lang="pl-PL" dirty="0"/>
              <a:t> </a:t>
            </a:r>
            <a:r>
              <a:rPr lang="en-US" dirty="0"/>
              <a:t>situation or other people for failing outcomes.</a:t>
            </a:r>
          </a:p>
        </p:txBody>
      </p:sp>
      <p:pic>
        <p:nvPicPr>
          <p:cNvPr id="4" name="Dźwięk 3">
            <a:hlinkClick r:id="" action="ppaction://media"/>
            <a:extLst>
              <a:ext uri="{FF2B5EF4-FFF2-40B4-BE49-F238E27FC236}">
                <a16:creationId xmlns:a16="http://schemas.microsoft.com/office/drawing/2014/main" id="{404902D2-0EBE-4ED7-A294-F18DD8ECA2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3077459"/>
      </p:ext>
    </p:extLst>
  </p:cSld>
  <p:clrMapOvr>
    <a:masterClrMapping/>
  </p:clrMapOvr>
  <mc:AlternateContent xmlns:mc="http://schemas.openxmlformats.org/markup-compatibility/2006">
    <mc:Choice xmlns:p14="http://schemas.microsoft.com/office/powerpoint/2010/main" Requires="p14">
      <p:transition spd="slow" p14:dur="2000" advTm="81906"/>
    </mc:Choice>
    <mc:Fallback>
      <p:transition spd="slow" advTm="8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198BED2D-9D43-4DA9-94BC-4CE4AEBBAD87}"/>
              </a:ext>
            </a:extLst>
          </p:cNvPr>
          <p:cNvSpPr>
            <a:spLocks noGrp="1"/>
          </p:cNvSpPr>
          <p:nvPr>
            <p:ph type="ctrTitle"/>
          </p:nvPr>
        </p:nvSpPr>
        <p:spPr/>
        <p:txBody>
          <a:bodyPr/>
          <a:lstStyle/>
          <a:p>
            <a:r>
              <a:rPr lang="pl-PL" dirty="0"/>
              <a:t>HAVING CONTROL</a:t>
            </a:r>
            <a:endParaRPr lang="en-US" dirty="0"/>
          </a:p>
        </p:txBody>
      </p:sp>
      <p:sp>
        <p:nvSpPr>
          <p:cNvPr id="5" name="Podtytuł 4">
            <a:extLst>
              <a:ext uri="{FF2B5EF4-FFF2-40B4-BE49-F238E27FC236}">
                <a16:creationId xmlns:a16="http://schemas.microsoft.com/office/drawing/2014/main" id="{BB42CD20-1233-46EA-BA09-6368AF947554}"/>
              </a:ext>
            </a:extLst>
          </p:cNvPr>
          <p:cNvSpPr>
            <a:spLocks noGrp="1"/>
          </p:cNvSpPr>
          <p:nvPr>
            <p:ph type="subTitle" idx="1"/>
          </p:nvPr>
        </p:nvSpPr>
        <p:spPr/>
        <p:txBody>
          <a:bodyPr/>
          <a:lstStyle/>
          <a:p>
            <a:endParaRPr lang="en-US"/>
          </a:p>
        </p:txBody>
      </p:sp>
      <p:pic>
        <p:nvPicPr>
          <p:cNvPr id="2" name="Dźwięk 1">
            <a:hlinkClick r:id="" action="ppaction://media"/>
            <a:extLst>
              <a:ext uri="{FF2B5EF4-FFF2-40B4-BE49-F238E27FC236}">
                <a16:creationId xmlns:a16="http://schemas.microsoft.com/office/drawing/2014/main" id="{8E559C0C-A4CF-47B1-B9A2-CF49E088D7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1776077"/>
      </p:ext>
    </p:extLst>
  </p:cSld>
  <p:clrMapOvr>
    <a:masterClrMapping/>
  </p:clrMapOvr>
  <mc:AlternateContent xmlns:mc="http://schemas.openxmlformats.org/markup-compatibility/2006">
    <mc:Choice xmlns:p14="http://schemas.microsoft.com/office/powerpoint/2010/main" Requires="p14">
      <p:transition spd="slow" p14:dur="2000" advTm="7419"/>
    </mc:Choice>
    <mc:Fallback>
      <p:transition spd="slow" advTm="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ADB18C-93C8-41D1-8467-5625FCEEA706}"/>
              </a:ext>
            </a:extLst>
          </p:cNvPr>
          <p:cNvSpPr>
            <a:spLocks noGrp="1"/>
          </p:cNvSpPr>
          <p:nvPr>
            <p:ph type="title"/>
          </p:nvPr>
        </p:nvSpPr>
        <p:spPr/>
        <p:txBody>
          <a:bodyPr/>
          <a:lstStyle/>
          <a:p>
            <a:r>
              <a:rPr lang="en-US" dirty="0"/>
              <a:t>Hindsight bias helps people believe in their ability to predict the reality (and control it)</a:t>
            </a:r>
          </a:p>
        </p:txBody>
      </p:sp>
      <p:sp>
        <p:nvSpPr>
          <p:cNvPr id="3" name="Symbol zastępczy zawartości 2">
            <a:extLst>
              <a:ext uri="{FF2B5EF4-FFF2-40B4-BE49-F238E27FC236}">
                <a16:creationId xmlns:a16="http://schemas.microsoft.com/office/drawing/2014/main" id="{925E9BDB-FDA2-49DE-89F4-E6B0F95CFE35}"/>
              </a:ext>
            </a:extLst>
          </p:cNvPr>
          <p:cNvSpPr>
            <a:spLocks noGrp="1"/>
          </p:cNvSpPr>
          <p:nvPr>
            <p:ph idx="1"/>
          </p:nvPr>
        </p:nvSpPr>
        <p:spPr/>
        <p:txBody>
          <a:bodyPr/>
          <a:lstStyle/>
          <a:p>
            <a:r>
              <a:rPr lang="en-US" dirty="0"/>
              <a:t>Captain Hindsight </a:t>
            </a:r>
            <a:r>
              <a:rPr lang="pl-PL" dirty="0"/>
              <a:t>was a </a:t>
            </a:r>
            <a:r>
              <a:rPr lang="en-US" dirty="0"/>
              <a:t>character included in </a:t>
            </a:r>
            <a:r>
              <a:rPr lang="pl-PL" dirty="0"/>
              <a:t>the </a:t>
            </a:r>
            <a:r>
              <a:rPr lang="en-US" dirty="0"/>
              <a:t>South Park series:</a:t>
            </a:r>
          </a:p>
          <a:p>
            <a:pPr marL="0" indent="0">
              <a:buNone/>
            </a:pPr>
            <a:r>
              <a:rPr lang="pl-PL" dirty="0"/>
              <a:t>	</a:t>
            </a:r>
            <a:r>
              <a:rPr lang="pl-PL" dirty="0">
                <a:hlinkClick r:id="rId4"/>
              </a:rPr>
              <a:t>https://www.youtube.com/watch?v=gdbjw27QPJQ</a:t>
            </a:r>
            <a:endParaRPr lang="pl-PL" dirty="0"/>
          </a:p>
          <a:p>
            <a:pPr marL="0" indent="0">
              <a:buNone/>
            </a:pPr>
            <a:endParaRPr lang="en-US" dirty="0"/>
          </a:p>
        </p:txBody>
      </p:sp>
      <p:pic>
        <p:nvPicPr>
          <p:cNvPr id="4" name="Dźwięk 3">
            <a:hlinkClick r:id="" action="ppaction://media"/>
            <a:extLst>
              <a:ext uri="{FF2B5EF4-FFF2-40B4-BE49-F238E27FC236}">
                <a16:creationId xmlns:a16="http://schemas.microsoft.com/office/drawing/2014/main" id="{8E721187-4AEE-445B-8832-DD2A3C97A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27602403"/>
      </p:ext>
    </p:extLst>
  </p:cSld>
  <p:clrMapOvr>
    <a:masterClrMapping/>
  </p:clrMapOvr>
  <mc:AlternateContent xmlns:mc="http://schemas.openxmlformats.org/markup-compatibility/2006">
    <mc:Choice xmlns:p14="http://schemas.microsoft.com/office/powerpoint/2010/main" Requires="p14">
      <p:transition spd="slow" p14:dur="2000" advTm="109103"/>
    </mc:Choice>
    <mc:Fallback>
      <p:transition spd="slow" advTm="10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AFE6A1-C3EA-473B-A52A-BB1487159B69}"/>
              </a:ext>
            </a:extLst>
          </p:cNvPr>
          <p:cNvSpPr>
            <a:spLocks noGrp="1"/>
          </p:cNvSpPr>
          <p:nvPr>
            <p:ph type="title"/>
          </p:nvPr>
        </p:nvSpPr>
        <p:spPr/>
        <p:txBody>
          <a:bodyPr/>
          <a:lstStyle/>
          <a:p>
            <a:r>
              <a:rPr lang="pl-PL" dirty="0" err="1"/>
              <a:t>Self-fulfilling</a:t>
            </a:r>
            <a:r>
              <a:rPr lang="pl-PL" dirty="0"/>
              <a:t> </a:t>
            </a:r>
            <a:r>
              <a:rPr lang="pl-PL" dirty="0" err="1"/>
              <a:t>prophecy</a:t>
            </a:r>
            <a:endParaRPr lang="en-US" dirty="0"/>
          </a:p>
        </p:txBody>
      </p:sp>
      <p:sp>
        <p:nvSpPr>
          <p:cNvPr id="3" name="Symbol zastępczy zawartości 2">
            <a:extLst>
              <a:ext uri="{FF2B5EF4-FFF2-40B4-BE49-F238E27FC236}">
                <a16:creationId xmlns:a16="http://schemas.microsoft.com/office/drawing/2014/main" id="{BAE55508-4C1C-40C2-93FC-3D9F2E0C36D1}"/>
              </a:ext>
            </a:extLst>
          </p:cNvPr>
          <p:cNvSpPr>
            <a:spLocks noGrp="1"/>
          </p:cNvSpPr>
          <p:nvPr>
            <p:ph idx="1"/>
          </p:nvPr>
        </p:nvSpPr>
        <p:spPr>
          <a:xfrm>
            <a:off x="1141412" y="1784733"/>
            <a:ext cx="9905999" cy="4006468"/>
          </a:xfrm>
        </p:spPr>
        <p:txBody>
          <a:bodyPr>
            <a:normAutofit/>
          </a:bodyPr>
          <a:lstStyle/>
          <a:p>
            <a:pPr algn="just"/>
            <a:r>
              <a:rPr lang="en-US" sz="2800" dirty="0"/>
              <a:t>A self-fulfilling prophecy is a process through which</a:t>
            </a:r>
            <a:r>
              <a:rPr lang="pl-PL" sz="2800" dirty="0"/>
              <a:t> </a:t>
            </a:r>
            <a:r>
              <a:rPr lang="en-US" sz="2800" dirty="0"/>
              <a:t>someone’s expectations about a situation or another</a:t>
            </a:r>
            <a:r>
              <a:rPr lang="pl-PL" sz="2800" dirty="0"/>
              <a:t> </a:t>
            </a:r>
            <a:r>
              <a:rPr lang="en-US" sz="2800" dirty="0"/>
              <a:t>person leads to the fulfillment of those expectations.</a:t>
            </a:r>
            <a:endParaRPr lang="pl-PL" sz="2800" dirty="0"/>
          </a:p>
          <a:p>
            <a:pPr algn="just"/>
            <a:endParaRPr lang="pl-PL" sz="2800" dirty="0"/>
          </a:p>
          <a:p>
            <a:pPr algn="just"/>
            <a:r>
              <a:rPr lang="en-US" sz="2800" dirty="0"/>
              <a:t>Correspondence bias also serves the process of maintaining the feeling of controlling social situations</a:t>
            </a:r>
          </a:p>
        </p:txBody>
      </p:sp>
      <p:pic>
        <p:nvPicPr>
          <p:cNvPr id="4" name="Dźwięk 3">
            <a:hlinkClick r:id="" action="ppaction://media"/>
            <a:extLst>
              <a:ext uri="{FF2B5EF4-FFF2-40B4-BE49-F238E27FC236}">
                <a16:creationId xmlns:a16="http://schemas.microsoft.com/office/drawing/2014/main" id="{CD2F4919-A949-4784-86CE-00FD4F75A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0885235"/>
      </p:ext>
    </p:extLst>
  </p:cSld>
  <p:clrMapOvr>
    <a:masterClrMapping/>
  </p:clrMapOvr>
  <mc:AlternateContent xmlns:mc="http://schemas.openxmlformats.org/markup-compatibility/2006">
    <mc:Choice xmlns:p14="http://schemas.microsoft.com/office/powerpoint/2010/main" Requires="p14">
      <p:transition spd="slow" p14:dur="2000" advTm="137121"/>
    </mc:Choice>
    <mc:Fallback>
      <p:transition spd="slow" advTm="13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err="1"/>
              <a:t>Four</a:t>
            </a:r>
            <a:r>
              <a:rPr lang="pl-PL" dirty="0"/>
              <a:t> </a:t>
            </a:r>
            <a:r>
              <a:rPr lang="pl-PL" dirty="0" err="1"/>
              <a:t>methaphors</a:t>
            </a:r>
            <a:r>
              <a:rPr lang="pl-PL" dirty="0"/>
              <a:t> of </a:t>
            </a:r>
            <a:r>
              <a:rPr lang="pl-PL" dirty="0" err="1"/>
              <a:t>people</a:t>
            </a:r>
            <a:r>
              <a:rPr lang="pl-PL" dirty="0"/>
              <a:t> as </a:t>
            </a:r>
            <a:r>
              <a:rPr lang="pl-PL" dirty="0" err="1"/>
              <a:t>self-perceivers</a:t>
            </a:r>
            <a:r>
              <a:rPr lang="pl-PL" dirty="0"/>
              <a:t> (</a:t>
            </a:r>
            <a:r>
              <a:rPr lang="pl-PL" dirty="0" err="1"/>
              <a:t>Robins</a:t>
            </a:r>
            <a:r>
              <a:rPr lang="pl-PL" dirty="0"/>
              <a:t>, John, 1997)</a:t>
            </a:r>
            <a:endParaRPr lang="en-US" dirty="0"/>
          </a:p>
        </p:txBody>
      </p:sp>
      <p:sp>
        <p:nvSpPr>
          <p:cNvPr id="3" name="Symbol zastępczy zawartości 2"/>
          <p:cNvSpPr>
            <a:spLocks noGrp="1"/>
          </p:cNvSpPr>
          <p:nvPr>
            <p:ph idx="1"/>
          </p:nvPr>
        </p:nvSpPr>
        <p:spPr/>
        <p:txBody>
          <a:bodyPr/>
          <a:lstStyle/>
          <a:p>
            <a:r>
              <a:rPr lang="en-US" dirty="0"/>
              <a:t>The Scientist</a:t>
            </a:r>
            <a:endParaRPr lang="pl-PL" dirty="0"/>
          </a:p>
          <a:p>
            <a:r>
              <a:rPr lang="en-US" dirty="0"/>
              <a:t>The Consistency Seeker</a:t>
            </a:r>
            <a:endParaRPr lang="pl-PL" dirty="0"/>
          </a:p>
          <a:p>
            <a:r>
              <a:rPr lang="en-US" dirty="0"/>
              <a:t>The Politician</a:t>
            </a:r>
            <a:endParaRPr lang="pl-PL" dirty="0"/>
          </a:p>
          <a:p>
            <a:r>
              <a:rPr lang="en-US" dirty="0"/>
              <a:t>The Egoist</a:t>
            </a:r>
          </a:p>
        </p:txBody>
      </p:sp>
      <p:pic>
        <p:nvPicPr>
          <p:cNvPr id="4" name="Dźwięk 3">
            <a:hlinkClick r:id="" action="ppaction://media"/>
            <a:extLst>
              <a:ext uri="{FF2B5EF4-FFF2-40B4-BE49-F238E27FC236}">
                <a16:creationId xmlns:a16="http://schemas.microsoft.com/office/drawing/2014/main" id="{59D270B1-A45F-42E8-A73E-0214054E7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78"/>
    </mc:Choice>
    <mc:Fallback>
      <p:transition spd="slow" advTm="63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The</a:t>
            </a:r>
            <a:r>
              <a:rPr lang="pl-PL" dirty="0"/>
              <a:t> </a:t>
            </a:r>
            <a:r>
              <a:rPr lang="pl-PL" dirty="0" err="1"/>
              <a:t>Scientist</a:t>
            </a:r>
            <a:endParaRPr lang="en-US" dirty="0"/>
          </a:p>
        </p:txBody>
      </p:sp>
      <p:sp>
        <p:nvSpPr>
          <p:cNvPr id="3" name="Symbol zastępczy zawartości 2"/>
          <p:cNvSpPr>
            <a:spLocks noGrp="1"/>
          </p:cNvSpPr>
          <p:nvPr>
            <p:ph idx="1"/>
          </p:nvPr>
        </p:nvSpPr>
        <p:spPr/>
        <p:txBody>
          <a:bodyPr/>
          <a:lstStyle/>
          <a:p>
            <a:pPr algn="just"/>
            <a:r>
              <a:rPr lang="en-US" dirty="0" err="1"/>
              <a:t>Festinger</a:t>
            </a:r>
            <a:r>
              <a:rPr lang="en-US" dirty="0"/>
              <a:t> (1954) : "There is a motivation in the human organism to hold correct opinions, beliefs, and ideas . . . and to know precisely what his abilities enable him to do in this world" (p. 194)</a:t>
            </a:r>
          </a:p>
        </p:txBody>
      </p:sp>
      <p:pic>
        <p:nvPicPr>
          <p:cNvPr id="4" name="Dźwięk 3">
            <a:hlinkClick r:id="" action="ppaction://media"/>
            <a:extLst>
              <a:ext uri="{FF2B5EF4-FFF2-40B4-BE49-F238E27FC236}">
                <a16:creationId xmlns:a16="http://schemas.microsoft.com/office/drawing/2014/main" id="{7DEA0C96-8144-4D0C-BD51-53D53BCBE9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73"/>
    </mc:Choice>
    <mc:Fallback>
      <p:transition spd="slow" advTm="5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The Consistency Seeker</a:t>
            </a:r>
            <a:endParaRPr lang="pl-PL" dirty="0"/>
          </a:p>
        </p:txBody>
      </p:sp>
      <p:sp>
        <p:nvSpPr>
          <p:cNvPr id="3" name="Symbol zastępczy zawartości 2"/>
          <p:cNvSpPr>
            <a:spLocks noGrp="1"/>
          </p:cNvSpPr>
          <p:nvPr>
            <p:ph idx="1"/>
          </p:nvPr>
        </p:nvSpPr>
        <p:spPr/>
        <p:txBody>
          <a:bodyPr/>
          <a:lstStyle/>
          <a:p>
            <a:pPr algn="just">
              <a:buNone/>
            </a:pPr>
            <a:r>
              <a:rPr lang="en-US" i="1" dirty="0"/>
              <a:t>"</a:t>
            </a:r>
            <a:r>
              <a:rPr lang="en-US" dirty="0"/>
              <a:t>Stable self-conceptions act like the rudder of a ship, bolstering people's confidence in their ability to navigate through the sometimes murky seas of everyday social life" (Swann, Pelham, </a:t>
            </a:r>
            <a:r>
              <a:rPr lang="en-US" dirty="0" err="1"/>
              <a:t>Krull</a:t>
            </a:r>
            <a:r>
              <a:rPr lang="en-US" dirty="0"/>
              <a:t>, 1989, p. 783)</a:t>
            </a:r>
            <a:endParaRPr lang="pl-PL" dirty="0"/>
          </a:p>
          <a:p>
            <a:endParaRPr lang="en-US" dirty="0"/>
          </a:p>
        </p:txBody>
      </p:sp>
      <p:pic>
        <p:nvPicPr>
          <p:cNvPr id="4" name="Dźwięk 3">
            <a:hlinkClick r:id="" action="ppaction://media"/>
            <a:extLst>
              <a:ext uri="{FF2B5EF4-FFF2-40B4-BE49-F238E27FC236}">
                <a16:creationId xmlns:a16="http://schemas.microsoft.com/office/drawing/2014/main" id="{00AD1EA9-ACA0-434A-B678-F8CFDDB433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143"/>
    </mc:Choice>
    <mc:Fallback>
      <p:transition spd="slow" advTm="8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a:t>The Politician</a:t>
            </a:r>
            <a:endParaRPr lang="pl-PL" dirty="0"/>
          </a:p>
        </p:txBody>
      </p:sp>
      <p:sp>
        <p:nvSpPr>
          <p:cNvPr id="3" name="Symbol zastępczy zawartości 2"/>
          <p:cNvSpPr>
            <a:spLocks noGrp="1"/>
          </p:cNvSpPr>
          <p:nvPr>
            <p:ph idx="1"/>
          </p:nvPr>
        </p:nvSpPr>
        <p:spPr/>
        <p:txBody>
          <a:bodyPr/>
          <a:lstStyle/>
          <a:p>
            <a:pPr algn="just"/>
            <a:r>
              <a:rPr lang="pl-PL" dirty="0"/>
              <a:t>„</a:t>
            </a:r>
            <a:r>
              <a:rPr lang="en-US" dirty="0"/>
              <a:t>Politicians</a:t>
            </a:r>
            <a:r>
              <a:rPr lang="pl-PL" dirty="0"/>
              <a:t> </a:t>
            </a:r>
            <a:r>
              <a:rPr lang="pl-PL" dirty="0" err="1"/>
              <a:t>are</a:t>
            </a:r>
            <a:r>
              <a:rPr lang="pl-PL" dirty="0"/>
              <a:t> </a:t>
            </a:r>
            <a:r>
              <a:rPr lang="en-US" dirty="0"/>
              <a:t>striving to present themselves in ways that create the most favorable impressions on others</a:t>
            </a:r>
            <a:r>
              <a:rPr lang="pl-PL" dirty="0"/>
              <a:t>” (</a:t>
            </a:r>
            <a:r>
              <a:rPr lang="pl-PL" dirty="0" err="1"/>
              <a:t>Robbins</a:t>
            </a:r>
            <a:r>
              <a:rPr lang="pl-PL" dirty="0"/>
              <a:t>, John, 1997)</a:t>
            </a:r>
            <a:endParaRPr lang="en-US" dirty="0"/>
          </a:p>
        </p:txBody>
      </p:sp>
      <p:pic>
        <p:nvPicPr>
          <p:cNvPr id="4" name="Dźwięk 3">
            <a:hlinkClick r:id="" action="ppaction://media"/>
            <a:extLst>
              <a:ext uri="{FF2B5EF4-FFF2-40B4-BE49-F238E27FC236}">
                <a16:creationId xmlns:a16="http://schemas.microsoft.com/office/drawing/2014/main" id="{3556B7C9-67C8-4FC6-AC5C-E2CB4B6AA1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67"/>
    </mc:Choice>
    <mc:Fallback>
      <p:transition spd="slow" advTm="4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dirty="0"/>
              <a:t>The Egoist</a:t>
            </a:r>
          </a:p>
        </p:txBody>
      </p:sp>
      <p:sp>
        <p:nvSpPr>
          <p:cNvPr id="3" name="Symbol zastępczy zawartości 2"/>
          <p:cNvSpPr>
            <a:spLocks noGrp="1"/>
          </p:cNvSpPr>
          <p:nvPr>
            <p:ph idx="1"/>
          </p:nvPr>
        </p:nvSpPr>
        <p:spPr/>
        <p:txBody>
          <a:bodyPr/>
          <a:lstStyle/>
          <a:p>
            <a:pPr algn="just">
              <a:buNone/>
            </a:pPr>
            <a:r>
              <a:rPr lang="en-US" dirty="0"/>
              <a:t>"Normal human thought is marked not by accuracy but by positive self-enhancing illusions" (Taylor, 1989, p. 7)</a:t>
            </a:r>
            <a:endParaRPr lang="pl-PL" dirty="0"/>
          </a:p>
          <a:p>
            <a:endParaRPr lang="en-US" dirty="0"/>
          </a:p>
        </p:txBody>
      </p:sp>
      <p:pic>
        <p:nvPicPr>
          <p:cNvPr id="4" name="Dźwięk 3">
            <a:hlinkClick r:id="" action="ppaction://media"/>
            <a:extLst>
              <a:ext uri="{FF2B5EF4-FFF2-40B4-BE49-F238E27FC236}">
                <a16:creationId xmlns:a16="http://schemas.microsoft.com/office/drawing/2014/main" id="{D8093C97-D021-4534-8828-32B9B3985D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560"/>
    </mc:Choice>
    <mc:Fallback>
      <p:transition spd="slow" advTm="79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D507DF-56D2-4276-A0EB-3C2DE3AB42C6}"/>
              </a:ext>
            </a:extLst>
          </p:cNvPr>
          <p:cNvSpPr>
            <a:spLocks noGrp="1"/>
          </p:cNvSpPr>
          <p:nvPr>
            <p:ph type="title"/>
          </p:nvPr>
        </p:nvSpPr>
        <p:spPr/>
        <p:txBody>
          <a:bodyPr/>
          <a:lstStyle/>
          <a:p>
            <a:r>
              <a:rPr lang="pl-PL" dirty="0" err="1"/>
              <a:t>Sources</a:t>
            </a:r>
            <a:r>
              <a:rPr lang="pl-PL" dirty="0"/>
              <a:t> and </a:t>
            </a:r>
            <a:r>
              <a:rPr lang="pl-PL" dirty="0" err="1"/>
              <a:t>recommended</a:t>
            </a:r>
            <a:r>
              <a:rPr lang="pl-PL" dirty="0"/>
              <a:t> </a:t>
            </a:r>
            <a:r>
              <a:rPr lang="pl-PL" dirty="0" err="1"/>
              <a:t>readings</a:t>
            </a:r>
            <a:endParaRPr lang="en-US" dirty="0"/>
          </a:p>
        </p:txBody>
      </p:sp>
      <p:sp>
        <p:nvSpPr>
          <p:cNvPr id="3" name="Symbol zastępczy zawartości 2">
            <a:extLst>
              <a:ext uri="{FF2B5EF4-FFF2-40B4-BE49-F238E27FC236}">
                <a16:creationId xmlns:a16="http://schemas.microsoft.com/office/drawing/2014/main" id="{C9FE6450-1D79-44B6-9EC2-8DBBD366CF1E}"/>
              </a:ext>
            </a:extLst>
          </p:cNvPr>
          <p:cNvSpPr>
            <a:spLocks noGrp="1"/>
          </p:cNvSpPr>
          <p:nvPr>
            <p:ph idx="1"/>
          </p:nvPr>
        </p:nvSpPr>
        <p:spPr/>
        <p:txBody>
          <a:bodyPr/>
          <a:lstStyle/>
          <a:p>
            <a:r>
              <a:rPr lang="en-US" dirty="0"/>
              <a:t>Moskowitz, G. B. (2005). </a:t>
            </a:r>
            <a:r>
              <a:rPr lang="en-US" i="1" dirty="0"/>
              <a:t>Social cognition: Understanding self and others</a:t>
            </a:r>
            <a:r>
              <a:rPr lang="en-US" dirty="0"/>
              <a:t>. Guilford Press.</a:t>
            </a:r>
            <a:endParaRPr lang="pl-PL" dirty="0"/>
          </a:p>
          <a:p>
            <a:r>
              <a:rPr lang="en-US" dirty="0"/>
              <a:t>Robins, R. W., &amp; John, O. P. (1997). The quest for self-insight: Theory and research on accuracy and bias in self-perception. In </a:t>
            </a:r>
            <a:r>
              <a:rPr lang="en-US" i="1" dirty="0"/>
              <a:t>Handbook of personality psychology</a:t>
            </a:r>
            <a:r>
              <a:rPr lang="en-US" dirty="0"/>
              <a:t> (pp. 649-679). Academic Press.</a:t>
            </a:r>
            <a:endParaRPr lang="pl-PL" dirty="0"/>
          </a:p>
          <a:p>
            <a:endParaRPr lang="pl-PL" dirty="0"/>
          </a:p>
          <a:p>
            <a:endParaRPr lang="en-US" dirty="0"/>
          </a:p>
        </p:txBody>
      </p:sp>
      <p:pic>
        <p:nvPicPr>
          <p:cNvPr id="4" name="Dźwięk 3">
            <a:hlinkClick r:id="" action="ppaction://media"/>
            <a:extLst>
              <a:ext uri="{FF2B5EF4-FFF2-40B4-BE49-F238E27FC236}">
                <a16:creationId xmlns:a16="http://schemas.microsoft.com/office/drawing/2014/main" id="{9D127843-5C62-455B-AA38-130B128CB8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02621195"/>
      </p:ext>
    </p:extLst>
  </p:cSld>
  <p:clrMapOvr>
    <a:masterClrMapping/>
  </p:clrMapOvr>
  <mc:AlternateContent xmlns:mc="http://schemas.openxmlformats.org/markup-compatibility/2006">
    <mc:Choice xmlns:p14="http://schemas.microsoft.com/office/powerpoint/2010/main" Requires="p14">
      <p:transition spd="slow" p14:dur="2000" advTm="30326"/>
    </mc:Choice>
    <mc:Fallback>
      <p:transition spd="slow" advTm="3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ymbol zastępczy numeru slajdu 4">
            <a:extLst>
              <a:ext uri="{FF2B5EF4-FFF2-40B4-BE49-F238E27FC236}">
                <a16:creationId xmlns:a16="http://schemas.microsoft.com/office/drawing/2014/main" id="{013A9A13-AA62-4D40-9115-E31CC49C6C07}"/>
              </a:ext>
            </a:extLst>
          </p:cNvPr>
          <p:cNvSpPr>
            <a:spLocks noGrp="1"/>
          </p:cNvSpPr>
          <p:nvPr>
            <p:ph type="sldNum" sz="quarter" idx="11"/>
          </p:nvPr>
        </p:nvSpPr>
        <p:spPr/>
        <p:txBody>
          <a:bodyPr/>
          <a:lstStyle/>
          <a:p>
            <a:fld id="{C53C993A-EC47-4416-B98B-445643A5E593}" type="slidenum">
              <a:rPr lang="en-US" altLang="en-US"/>
              <a:pPr/>
              <a:t>2</a:t>
            </a:fld>
            <a:endParaRPr lang="en-US" altLang="en-US"/>
          </a:p>
        </p:txBody>
      </p:sp>
      <p:sp>
        <p:nvSpPr>
          <p:cNvPr id="311298" name="Rectangle 2">
            <a:extLst>
              <a:ext uri="{FF2B5EF4-FFF2-40B4-BE49-F238E27FC236}">
                <a16:creationId xmlns:a16="http://schemas.microsoft.com/office/drawing/2014/main" id="{B2F4A7A9-8FBA-4225-A134-686B30A12D9F}"/>
              </a:ext>
            </a:extLst>
          </p:cNvPr>
          <p:cNvSpPr>
            <a:spLocks noGrp="1" noChangeArrowheads="1"/>
          </p:cNvSpPr>
          <p:nvPr>
            <p:ph type="title"/>
          </p:nvPr>
        </p:nvSpPr>
        <p:spPr/>
        <p:txBody>
          <a:bodyPr/>
          <a:lstStyle/>
          <a:p>
            <a:r>
              <a:rPr lang="pl-PL" altLang="en-US" dirty="0"/>
              <a:t>RULES USED BY INDIVIDUALS WHEN ASSESSING THE SOCIAL WORLD</a:t>
            </a:r>
            <a:endParaRPr lang="en-US" altLang="en-US" dirty="0"/>
          </a:p>
        </p:txBody>
      </p:sp>
      <p:sp>
        <p:nvSpPr>
          <p:cNvPr id="311299" name="Rectangle 3">
            <a:extLst>
              <a:ext uri="{FF2B5EF4-FFF2-40B4-BE49-F238E27FC236}">
                <a16:creationId xmlns:a16="http://schemas.microsoft.com/office/drawing/2014/main" id="{039898D6-3AE4-46D2-A62A-15788825BA5D}"/>
              </a:ext>
            </a:extLst>
          </p:cNvPr>
          <p:cNvSpPr>
            <a:spLocks noGrp="1" noChangeArrowheads="1"/>
          </p:cNvSpPr>
          <p:nvPr>
            <p:ph type="body" idx="1"/>
          </p:nvPr>
        </p:nvSpPr>
        <p:spPr/>
        <p:txBody>
          <a:bodyPr/>
          <a:lstStyle/>
          <a:p>
            <a:r>
              <a:rPr lang="en-US" altLang="en-US" dirty="0"/>
              <a:t>Saving the mental effort</a:t>
            </a:r>
          </a:p>
          <a:p>
            <a:r>
              <a:rPr lang="en-US" altLang="en-US" dirty="0"/>
              <a:t>Building a positive self-image</a:t>
            </a:r>
          </a:p>
          <a:p>
            <a:r>
              <a:rPr lang="en-US" altLang="en-US" dirty="0"/>
              <a:t>Maintaining control</a:t>
            </a:r>
            <a:endParaRPr lang="pl-PL" altLang="en-US" dirty="0"/>
          </a:p>
          <a:p>
            <a:endParaRPr lang="pl-PL" altLang="en-US" dirty="0"/>
          </a:p>
          <a:p>
            <a:pPr marL="0" indent="0">
              <a:buNone/>
            </a:pPr>
            <a:r>
              <a:rPr lang="en-US" altLang="en-US" dirty="0"/>
              <a:t>Today’s class is divided among these sections, and relevant phenomena are discussed.</a:t>
            </a:r>
          </a:p>
        </p:txBody>
      </p:sp>
      <p:pic>
        <p:nvPicPr>
          <p:cNvPr id="2" name="Dźwięk 1">
            <a:hlinkClick r:id="" action="ppaction://media"/>
            <a:extLst>
              <a:ext uri="{FF2B5EF4-FFF2-40B4-BE49-F238E27FC236}">
                <a16:creationId xmlns:a16="http://schemas.microsoft.com/office/drawing/2014/main" id="{315E922A-BD74-4A7C-81E5-BF9FEC37D9A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20831"/>
    </mc:Choice>
    <mc:Fallback>
      <p:transition spd="slow" advTm="22083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311298">
                                            <p:txEl>
                                              <p:pRg st="0" end="0"/>
                                            </p:txEl>
                                          </p:spTgt>
                                        </p:tgtEl>
                                        <p:attrNameLst>
                                          <p:attrName>style.visibility</p:attrName>
                                        </p:attrNameLst>
                                      </p:cBhvr>
                                      <p:to>
                                        <p:strVal val="visible"/>
                                      </p:to>
                                    </p:set>
                                    <p:animEffect transition="in" filter="wipe(left)">
                                      <p:cBhvr>
                                        <p:cTn id="10" dur="500"/>
                                        <p:tgtEl>
                                          <p:spTgt spid="31129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1299">
                                            <p:txEl>
                                              <p:pRg st="0" end="0"/>
                                            </p:txEl>
                                          </p:spTgt>
                                        </p:tgtEl>
                                        <p:attrNameLst>
                                          <p:attrName>style.visibility</p:attrName>
                                        </p:attrNameLst>
                                      </p:cBhvr>
                                      <p:to>
                                        <p:strVal val="visible"/>
                                      </p:to>
                                    </p:set>
                                    <p:animEffect transition="in" filter="wipe(left)">
                                      <p:cBhvr>
                                        <p:cTn id="15" dur="500"/>
                                        <p:tgtEl>
                                          <p:spTgt spid="31129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11299">
                                            <p:txEl>
                                              <p:pRg st="1" end="1"/>
                                            </p:txEl>
                                          </p:spTgt>
                                        </p:tgtEl>
                                        <p:attrNameLst>
                                          <p:attrName>style.visibility</p:attrName>
                                        </p:attrNameLst>
                                      </p:cBhvr>
                                      <p:to>
                                        <p:strVal val="visible"/>
                                      </p:to>
                                    </p:set>
                                    <p:animEffect transition="in" filter="wipe(left)">
                                      <p:cBhvr>
                                        <p:cTn id="20" dur="500"/>
                                        <p:tgtEl>
                                          <p:spTgt spid="31129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1299">
                                            <p:txEl>
                                              <p:pRg st="2" end="2"/>
                                            </p:txEl>
                                          </p:spTgt>
                                        </p:tgtEl>
                                        <p:attrNameLst>
                                          <p:attrName>style.visibility</p:attrName>
                                        </p:attrNameLst>
                                      </p:cBhvr>
                                      <p:to>
                                        <p:strVal val="visible"/>
                                      </p:to>
                                    </p:set>
                                    <p:animEffect transition="in" filter="wipe(left)">
                                      <p:cBhvr>
                                        <p:cTn id="25" dur="500"/>
                                        <p:tgtEl>
                                          <p:spTgt spid="311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bldLst>
      <p:bldP spid="311298" grpId="0" build="p" autoUpdateAnimBg="0" advAuto="0"/>
      <p:bldP spid="31129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55843302-3C0D-48C4-9F9E-3090EC4B8074}"/>
              </a:ext>
            </a:extLst>
          </p:cNvPr>
          <p:cNvSpPr>
            <a:spLocks noGrp="1"/>
          </p:cNvSpPr>
          <p:nvPr>
            <p:ph type="ctrTitle"/>
          </p:nvPr>
        </p:nvSpPr>
        <p:spPr/>
        <p:txBody>
          <a:bodyPr/>
          <a:lstStyle/>
          <a:p>
            <a:r>
              <a:rPr lang="en-US" dirty="0"/>
              <a:t>Saving the mental effort</a:t>
            </a:r>
          </a:p>
        </p:txBody>
      </p:sp>
      <p:sp>
        <p:nvSpPr>
          <p:cNvPr id="5" name="Podtytuł 4">
            <a:extLst>
              <a:ext uri="{FF2B5EF4-FFF2-40B4-BE49-F238E27FC236}">
                <a16:creationId xmlns:a16="http://schemas.microsoft.com/office/drawing/2014/main" id="{7275A080-1431-4CC5-86C3-CAF718376205}"/>
              </a:ext>
            </a:extLst>
          </p:cNvPr>
          <p:cNvSpPr>
            <a:spLocks noGrp="1"/>
          </p:cNvSpPr>
          <p:nvPr>
            <p:ph type="subTitle" idx="1"/>
          </p:nvPr>
        </p:nvSpPr>
        <p:spPr/>
        <p:txBody>
          <a:bodyPr/>
          <a:lstStyle/>
          <a:p>
            <a:endParaRPr lang="en-US"/>
          </a:p>
        </p:txBody>
      </p:sp>
      <p:pic>
        <p:nvPicPr>
          <p:cNvPr id="2" name="Dźwięk 1">
            <a:hlinkClick r:id="" action="ppaction://media"/>
            <a:extLst>
              <a:ext uri="{FF2B5EF4-FFF2-40B4-BE49-F238E27FC236}">
                <a16:creationId xmlns:a16="http://schemas.microsoft.com/office/drawing/2014/main" id="{457FE720-5EE5-4870-B01E-8641B74C9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356339"/>
      </p:ext>
    </p:extLst>
  </p:cSld>
  <p:clrMapOvr>
    <a:masterClrMapping/>
  </p:clrMapOvr>
  <mc:AlternateContent xmlns:mc="http://schemas.openxmlformats.org/markup-compatibility/2006">
    <mc:Choice xmlns:p14="http://schemas.microsoft.com/office/powerpoint/2010/main" Requires="p14">
      <p:transition spd="slow" p14:dur="2000" advTm="8467"/>
    </mc:Choice>
    <mc:Fallback>
      <p:transition spd="slow" advTm="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a16="http://schemas.microsoft.com/office/drawing/2014/main" id="{64042639-37E9-4347-A7AC-AA8D7AD81A19}"/>
              </a:ext>
            </a:extLst>
          </p:cNvPr>
          <p:cNvSpPr>
            <a:spLocks noGrp="1"/>
          </p:cNvSpPr>
          <p:nvPr>
            <p:ph idx="1"/>
          </p:nvPr>
        </p:nvSpPr>
        <p:spPr>
          <a:xfrm>
            <a:off x="958467" y="198304"/>
            <a:ext cx="10256704" cy="6038985"/>
          </a:xfrm>
        </p:spPr>
        <p:txBody>
          <a:bodyPr>
            <a:normAutofit fontScale="92500" lnSpcReduction="10000"/>
          </a:bodyPr>
          <a:lstStyle/>
          <a:p>
            <a:pPr algn="just">
              <a:buFont typeface="Arial" panose="020B0604020202020204" pitchFamily="34" charset="0"/>
              <a:buNone/>
              <a:defRPr/>
            </a:pPr>
            <a:r>
              <a:rPr lang="pl-PL" dirty="0" err="1">
                <a:latin typeface="Arial" pitchFamily="34" charset="0"/>
                <a:cs typeface="Arial" pitchFamily="34" charset="0"/>
              </a:rPr>
              <a:t>Activity</a:t>
            </a:r>
            <a:r>
              <a:rPr lang="pl-PL" dirty="0">
                <a:latin typeface="Arial" pitchFamily="34" charset="0"/>
                <a:cs typeface="Arial" pitchFamily="34" charset="0"/>
              </a:rPr>
              <a:t> – </a:t>
            </a:r>
            <a:r>
              <a:rPr lang="pl-PL" dirty="0" err="1">
                <a:latin typeface="Arial" pitchFamily="34" charset="0"/>
                <a:cs typeface="Arial" pitchFamily="34" charset="0"/>
              </a:rPr>
              <a:t>please</a:t>
            </a:r>
            <a:r>
              <a:rPr lang="pl-PL" dirty="0">
                <a:latin typeface="Arial" pitchFamily="34" charset="0"/>
                <a:cs typeface="Arial" pitchFamily="34" charset="0"/>
              </a:rPr>
              <a:t> </a:t>
            </a:r>
            <a:r>
              <a:rPr lang="pl-PL" dirty="0" err="1">
                <a:latin typeface="Arial" pitchFamily="34" charset="0"/>
                <a:cs typeface="Arial" pitchFamily="34" charset="0"/>
              </a:rPr>
              <a:t>read</a:t>
            </a:r>
            <a:r>
              <a:rPr lang="pl-PL" dirty="0">
                <a:latin typeface="Arial" pitchFamily="34" charset="0"/>
                <a:cs typeface="Arial" pitchFamily="34" charset="0"/>
              </a:rPr>
              <a:t> </a:t>
            </a:r>
            <a:r>
              <a:rPr lang="pl-PL" dirty="0" err="1">
                <a:latin typeface="Arial" pitchFamily="34" charset="0"/>
                <a:cs typeface="Arial" pitchFamily="34" charset="0"/>
              </a:rPr>
              <a:t>the</a:t>
            </a:r>
            <a:r>
              <a:rPr lang="pl-PL" dirty="0">
                <a:latin typeface="Arial" pitchFamily="34" charset="0"/>
                <a:cs typeface="Arial" pitchFamily="34" charset="0"/>
              </a:rPr>
              <a:t> </a:t>
            </a:r>
            <a:r>
              <a:rPr lang="pl-PL" dirty="0" err="1">
                <a:latin typeface="Arial" pitchFamily="34" charset="0"/>
                <a:cs typeface="Arial" pitchFamily="34" charset="0"/>
              </a:rPr>
              <a:t>text</a:t>
            </a:r>
            <a:r>
              <a:rPr lang="pl-PL" dirty="0">
                <a:latin typeface="Arial" pitchFamily="34" charset="0"/>
                <a:cs typeface="Arial" pitchFamily="34" charset="0"/>
              </a:rPr>
              <a:t> </a:t>
            </a:r>
            <a:r>
              <a:rPr lang="pl-PL" dirty="0" err="1">
                <a:latin typeface="Arial" pitchFamily="34" charset="0"/>
                <a:cs typeface="Arial" pitchFamily="34" charset="0"/>
              </a:rPr>
              <a:t>below</a:t>
            </a:r>
            <a:r>
              <a:rPr lang="pl-PL" dirty="0">
                <a:latin typeface="Arial" pitchFamily="34" charset="0"/>
                <a:cs typeface="Arial" pitchFamily="34" charset="0"/>
              </a:rPr>
              <a:t> and </a:t>
            </a:r>
            <a:r>
              <a:rPr lang="pl-PL" dirty="0" err="1">
                <a:latin typeface="Arial" pitchFamily="34" charset="0"/>
                <a:cs typeface="Arial" pitchFamily="34" charset="0"/>
              </a:rPr>
              <a:t>try</a:t>
            </a:r>
            <a:r>
              <a:rPr lang="pl-PL" dirty="0">
                <a:latin typeface="Arial" pitchFamily="34" charset="0"/>
                <a:cs typeface="Arial" pitchFamily="34" charset="0"/>
              </a:rPr>
              <a:t> to </a:t>
            </a:r>
            <a:r>
              <a:rPr lang="pl-PL" dirty="0" err="1">
                <a:latin typeface="Arial" pitchFamily="34" charset="0"/>
                <a:cs typeface="Arial" pitchFamily="34" charset="0"/>
              </a:rPr>
              <a:t>memorize</a:t>
            </a:r>
            <a:r>
              <a:rPr lang="pl-PL" dirty="0">
                <a:latin typeface="Arial" pitchFamily="34" charset="0"/>
                <a:cs typeface="Arial" pitchFamily="34" charset="0"/>
              </a:rPr>
              <a:t> </a:t>
            </a:r>
            <a:r>
              <a:rPr lang="pl-PL" dirty="0" err="1">
                <a:latin typeface="Arial" pitchFamily="34" charset="0"/>
                <a:cs typeface="Arial" pitchFamily="34" charset="0"/>
              </a:rPr>
              <a:t>it</a:t>
            </a:r>
            <a:r>
              <a:rPr lang="pl-PL" dirty="0">
                <a:latin typeface="Arial" pitchFamily="34" charset="0"/>
                <a:cs typeface="Arial" pitchFamily="34" charset="0"/>
              </a:rPr>
              <a:t>.</a:t>
            </a:r>
          </a:p>
          <a:p>
            <a:pPr algn="just">
              <a:defRPr/>
            </a:pPr>
            <a:r>
              <a:rPr lang="en-US" dirty="0">
                <a:latin typeface="Arial" pitchFamily="34" charset="0"/>
                <a:cs typeface="Arial" pitchFamily="34" charset="0"/>
              </a:rPr>
              <a:t>The procedure is actually quite simple. First you arrange things into different groups. Of course, one pile may be sufficient depending on how much there is to do. If you have to go somewhere else due to lack of facilities that is the next step, otherwise you are pretty well set. It is important not to overdo things. That is, it is better to do too few things at once than too many. In the short run this may not seem important but complications can easily arise. A mistake can be expensive as well. </a:t>
            </a:r>
            <a:endParaRPr lang="pl-PL" dirty="0">
              <a:latin typeface="Arial" pitchFamily="34" charset="0"/>
              <a:cs typeface="Arial" pitchFamily="34" charset="0"/>
            </a:endParaRPr>
          </a:p>
          <a:p>
            <a:pPr algn="just">
              <a:defRPr/>
            </a:pPr>
            <a:r>
              <a:rPr lang="en-US" dirty="0">
                <a:latin typeface="Arial" pitchFamily="34" charset="0"/>
                <a:cs typeface="Arial" pitchFamily="34" charset="0"/>
              </a:rPr>
              <a:t>At first the whole procedure will seem complicated. Soon, however, it will become just another facet of life. It is difficult to foresee any end to the necessity for this task in the immediate future, but then one never can tell. After the procedure is completed one arranges the materials into different groups again. Then they can be put into their appropriate places. Eventually they will be used once more and the whole cycle will then have to be repeated. However, that is part of life. </a:t>
            </a:r>
            <a:endParaRPr lang="pl-PL" dirty="0">
              <a:latin typeface="Arial" pitchFamily="34" charset="0"/>
              <a:cs typeface="Arial" pitchFamily="34" charset="0"/>
            </a:endParaRPr>
          </a:p>
        </p:txBody>
      </p:sp>
      <p:sp>
        <p:nvSpPr>
          <p:cNvPr id="66563" name="pole tekstowe 2">
            <a:extLst>
              <a:ext uri="{FF2B5EF4-FFF2-40B4-BE49-F238E27FC236}">
                <a16:creationId xmlns:a16="http://schemas.microsoft.com/office/drawing/2014/main" id="{795173BD-02F5-47FB-861A-4952EA9BF1E5}"/>
              </a:ext>
            </a:extLst>
          </p:cNvPr>
          <p:cNvSpPr txBox="1">
            <a:spLocks noChangeArrowheads="1"/>
          </p:cNvSpPr>
          <p:nvPr/>
        </p:nvSpPr>
        <p:spPr bwMode="auto">
          <a:xfrm>
            <a:off x="1703388" y="6308726"/>
            <a:ext cx="86407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l-PL" altLang="pl-PL" sz="1000">
                <a:latin typeface="Arial" panose="020B0604020202020204" pitchFamily="34" charset="0"/>
                <a:cs typeface="Arial" panose="020B0604020202020204" pitchFamily="34" charset="0"/>
              </a:rPr>
              <a:t>Source: </a:t>
            </a:r>
            <a:r>
              <a:rPr lang="en-US" altLang="pl-PL" sz="1000">
                <a:latin typeface="Arial" panose="020B0604020202020204" pitchFamily="34" charset="0"/>
                <a:cs typeface="Arial" panose="020B0604020202020204" pitchFamily="34" charset="0"/>
              </a:rPr>
              <a:t>Bransford, J. D., &amp; Johnson, M. K. (1972). Contextual prerequisites for understanding: Some investigations of comprehension and recall. </a:t>
            </a:r>
            <a:r>
              <a:rPr lang="en-US" altLang="pl-PL" sz="1000" i="1">
                <a:latin typeface="Arial" panose="020B0604020202020204" pitchFamily="34" charset="0"/>
                <a:cs typeface="Arial" panose="020B0604020202020204" pitchFamily="34" charset="0"/>
              </a:rPr>
              <a:t>Journal of verbal learning and verbal behavior</a:t>
            </a:r>
            <a:r>
              <a:rPr lang="en-US" altLang="pl-PL" sz="1000">
                <a:latin typeface="Arial" panose="020B0604020202020204" pitchFamily="34" charset="0"/>
                <a:cs typeface="Arial" panose="020B0604020202020204" pitchFamily="34" charset="0"/>
              </a:rPr>
              <a:t>, </a:t>
            </a:r>
            <a:r>
              <a:rPr lang="en-US" altLang="pl-PL" sz="1000" i="1">
                <a:latin typeface="Arial" panose="020B0604020202020204" pitchFamily="34" charset="0"/>
                <a:cs typeface="Arial" panose="020B0604020202020204" pitchFamily="34" charset="0"/>
              </a:rPr>
              <a:t>11</a:t>
            </a:r>
            <a:r>
              <a:rPr lang="en-US" altLang="pl-PL" sz="1000">
                <a:latin typeface="Arial" panose="020B0604020202020204" pitchFamily="34" charset="0"/>
                <a:cs typeface="Arial" panose="020B0604020202020204" pitchFamily="34" charset="0"/>
              </a:rPr>
              <a:t>(6), 717-726.</a:t>
            </a:r>
          </a:p>
          <a:p>
            <a:pPr>
              <a:spcBef>
                <a:spcPct val="0"/>
              </a:spcBef>
              <a:buFontTx/>
              <a:buNone/>
            </a:pPr>
            <a:endParaRPr lang="en-US" altLang="pl-PL" sz="1800">
              <a:latin typeface="Arial" panose="020B0604020202020204" pitchFamily="34" charset="0"/>
            </a:endParaRPr>
          </a:p>
        </p:txBody>
      </p:sp>
      <p:pic>
        <p:nvPicPr>
          <p:cNvPr id="2" name="Dźwięk 1">
            <a:hlinkClick r:id="" action="ppaction://media"/>
            <a:extLst>
              <a:ext uri="{FF2B5EF4-FFF2-40B4-BE49-F238E27FC236}">
                <a16:creationId xmlns:a16="http://schemas.microsoft.com/office/drawing/2014/main" id="{914ABE37-1D79-4DCF-8EF2-CDA0EFC7A95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842"/>
    </mc:Choice>
    <mc:Fallback>
      <p:transition spd="slow" advTm="4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par>
                                <p:cTn id="12" presetID="4" presetClass="entr" presetSubtype="16"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box(in)">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ytuł 1">
            <a:extLst>
              <a:ext uri="{FF2B5EF4-FFF2-40B4-BE49-F238E27FC236}">
                <a16:creationId xmlns:a16="http://schemas.microsoft.com/office/drawing/2014/main" id="{B5C1BD2D-074A-4A59-807E-FCAC09CD52D2}"/>
              </a:ext>
            </a:extLst>
          </p:cNvPr>
          <p:cNvSpPr>
            <a:spLocks noGrp="1"/>
          </p:cNvSpPr>
          <p:nvPr>
            <p:ph type="title"/>
          </p:nvPr>
        </p:nvSpPr>
        <p:spPr>
          <a:xfrm>
            <a:off x="1652530" y="352541"/>
            <a:ext cx="8310620" cy="1266940"/>
          </a:xfrm>
        </p:spPr>
        <p:txBody>
          <a:bodyPr/>
          <a:lstStyle/>
          <a:p>
            <a:r>
              <a:rPr lang="pl-PL" altLang="pl-PL" dirty="0">
                <a:latin typeface="Arial" panose="020B0604020202020204" pitchFamily="34" charset="0"/>
                <a:cs typeface="Arial" panose="020B0604020202020204" pitchFamily="34" charset="0"/>
              </a:rPr>
              <a:t>How much </a:t>
            </a:r>
            <a:r>
              <a:rPr lang="pl-PL" altLang="pl-PL" dirty="0" err="1">
                <a:latin typeface="Arial" panose="020B0604020202020204" pitchFamily="34" charset="0"/>
                <a:cs typeface="Arial" panose="020B0604020202020204" pitchFamily="34" charset="0"/>
              </a:rPr>
              <a:t>can</a:t>
            </a:r>
            <a:r>
              <a:rPr lang="pl-PL" altLang="pl-PL" dirty="0">
                <a:latin typeface="Arial" panose="020B0604020202020204" pitchFamily="34" charset="0"/>
                <a:cs typeface="Arial" panose="020B0604020202020204" pitchFamily="34" charset="0"/>
              </a:rPr>
              <a:t> </a:t>
            </a:r>
            <a:r>
              <a:rPr lang="pl-PL" altLang="pl-PL" dirty="0" err="1">
                <a:latin typeface="Arial" panose="020B0604020202020204" pitchFamily="34" charset="0"/>
                <a:cs typeface="Arial" panose="020B0604020202020204" pitchFamily="34" charset="0"/>
              </a:rPr>
              <a:t>you</a:t>
            </a:r>
            <a:r>
              <a:rPr lang="pl-PL" altLang="pl-PL" dirty="0">
                <a:latin typeface="Arial" panose="020B0604020202020204" pitchFamily="34" charset="0"/>
                <a:cs typeface="Arial" panose="020B0604020202020204" pitchFamily="34" charset="0"/>
              </a:rPr>
              <a:t> </a:t>
            </a:r>
            <a:r>
              <a:rPr lang="pl-PL" altLang="pl-PL" dirty="0" err="1">
                <a:latin typeface="Arial" panose="020B0604020202020204" pitchFamily="34" charset="0"/>
                <a:cs typeface="Arial" panose="020B0604020202020204" pitchFamily="34" charset="0"/>
              </a:rPr>
              <a:t>remember</a:t>
            </a:r>
            <a:r>
              <a:rPr lang="pl-PL" altLang="pl-PL" dirty="0">
                <a:latin typeface="Arial" panose="020B0604020202020204" pitchFamily="34" charset="0"/>
                <a:cs typeface="Arial" panose="020B0604020202020204" pitchFamily="34" charset="0"/>
              </a:rPr>
              <a:t>?</a:t>
            </a:r>
            <a:endParaRPr lang="en-US" altLang="pl-PL" dirty="0">
              <a:latin typeface="Arial" panose="020B0604020202020204" pitchFamily="34" charset="0"/>
              <a:cs typeface="Arial" panose="020B0604020202020204" pitchFamily="34" charset="0"/>
            </a:endParaRPr>
          </a:p>
        </p:txBody>
      </p:sp>
      <p:sp>
        <p:nvSpPr>
          <p:cNvPr id="67587" name="Symbol zastępczy zawartości 2">
            <a:extLst>
              <a:ext uri="{FF2B5EF4-FFF2-40B4-BE49-F238E27FC236}">
                <a16:creationId xmlns:a16="http://schemas.microsoft.com/office/drawing/2014/main" id="{8A327640-701F-46C7-AE30-FD2AF29862AF}"/>
              </a:ext>
            </a:extLst>
          </p:cNvPr>
          <p:cNvSpPr>
            <a:spLocks noGrp="1"/>
          </p:cNvSpPr>
          <p:nvPr>
            <p:ph idx="1"/>
          </p:nvPr>
        </p:nvSpPr>
        <p:spPr>
          <a:xfrm>
            <a:off x="1141412" y="2249487"/>
            <a:ext cx="9905999" cy="3541714"/>
          </a:xfrm>
        </p:spPr>
        <p:txBody>
          <a:bodyPr/>
          <a:lstStyle/>
          <a:p>
            <a:r>
              <a:rPr lang="en-US" altLang="pl-PL" dirty="0">
                <a:latin typeface="Arial" panose="020B0604020202020204" pitchFamily="34" charset="0"/>
                <a:cs typeface="Arial" panose="020B0604020202020204" pitchFamily="34" charset="0"/>
              </a:rPr>
              <a:t>What if you were shown these pictures before reading?</a:t>
            </a:r>
          </a:p>
          <a:p>
            <a:pPr>
              <a:buFont typeface="Arial" panose="020B0604020202020204" pitchFamily="34" charset="0"/>
              <a:buNone/>
            </a:pPr>
            <a:r>
              <a:rPr lang="pl-PL" altLang="pl-PL" dirty="0"/>
              <a:t>	</a:t>
            </a:r>
            <a:endParaRPr lang="en-US" altLang="pl-PL" dirty="0"/>
          </a:p>
        </p:txBody>
      </p:sp>
      <p:pic>
        <p:nvPicPr>
          <p:cNvPr id="4" name="Obraz 3" descr="Laundry - clothes-line-615962_1920.jpg">
            <a:extLst>
              <a:ext uri="{FF2B5EF4-FFF2-40B4-BE49-F238E27FC236}">
                <a16:creationId xmlns:a16="http://schemas.microsoft.com/office/drawing/2014/main" id="{A380DEE4-FDC3-4CB4-B847-69E913DE5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2781301"/>
            <a:ext cx="5316096" cy="354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descr="washing-machine-2668472_1280.jpg">
            <a:extLst>
              <a:ext uri="{FF2B5EF4-FFF2-40B4-BE49-F238E27FC236}">
                <a16:creationId xmlns:a16="http://schemas.microsoft.com/office/drawing/2014/main" id="{FA30D45D-C946-4930-84CE-CC4223976E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122" y="2781301"/>
            <a:ext cx="4174416" cy="278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źwięk 1">
            <a:hlinkClick r:id="" action="ppaction://media"/>
            <a:extLst>
              <a:ext uri="{FF2B5EF4-FFF2-40B4-BE49-F238E27FC236}">
                <a16:creationId xmlns:a16="http://schemas.microsoft.com/office/drawing/2014/main" id="{0FEDC777-28E7-40F8-96E5-A652CA8C94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7118"/>
    </mc:Choice>
    <mc:Fallback>
      <p:transition spd="slow" advTm="11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par>
                                <p:cTn id="12" presetID="4"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i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8062094A-85D6-488C-A8B3-015DE3F938AC}"/>
              </a:ext>
            </a:extLst>
          </p:cNvPr>
          <p:cNvSpPr>
            <a:spLocks noGrp="1"/>
          </p:cNvSpPr>
          <p:nvPr>
            <p:ph type="ctrTitle"/>
          </p:nvPr>
        </p:nvSpPr>
        <p:spPr>
          <a:xfrm>
            <a:off x="1876423" y="1122363"/>
            <a:ext cx="9966709" cy="2387600"/>
          </a:xfrm>
        </p:spPr>
        <p:txBody>
          <a:bodyPr/>
          <a:lstStyle/>
          <a:p>
            <a:r>
              <a:rPr lang="pl-PL" dirty="0" err="1"/>
              <a:t>Building</a:t>
            </a:r>
            <a:r>
              <a:rPr lang="pl-PL" dirty="0"/>
              <a:t> and </a:t>
            </a:r>
            <a:r>
              <a:rPr lang="en-US" dirty="0"/>
              <a:t>maintaining positive self-image</a:t>
            </a:r>
          </a:p>
        </p:txBody>
      </p:sp>
      <p:sp>
        <p:nvSpPr>
          <p:cNvPr id="5" name="Podtytuł 4">
            <a:extLst>
              <a:ext uri="{FF2B5EF4-FFF2-40B4-BE49-F238E27FC236}">
                <a16:creationId xmlns:a16="http://schemas.microsoft.com/office/drawing/2014/main" id="{B3CC6AE8-60AF-4036-91EF-8C21310DCFC9}"/>
              </a:ext>
            </a:extLst>
          </p:cNvPr>
          <p:cNvSpPr>
            <a:spLocks noGrp="1"/>
          </p:cNvSpPr>
          <p:nvPr>
            <p:ph type="subTitle" idx="1"/>
          </p:nvPr>
        </p:nvSpPr>
        <p:spPr/>
        <p:txBody>
          <a:bodyPr/>
          <a:lstStyle/>
          <a:p>
            <a:endParaRPr lang="en-US"/>
          </a:p>
        </p:txBody>
      </p:sp>
      <p:pic>
        <p:nvPicPr>
          <p:cNvPr id="2" name="Dźwięk 1">
            <a:hlinkClick r:id="" action="ppaction://media"/>
            <a:extLst>
              <a:ext uri="{FF2B5EF4-FFF2-40B4-BE49-F238E27FC236}">
                <a16:creationId xmlns:a16="http://schemas.microsoft.com/office/drawing/2014/main" id="{13884C3C-9E2E-409B-A23C-BEB8A49CC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90457334"/>
      </p:ext>
    </p:extLst>
  </p:cSld>
  <p:clrMapOvr>
    <a:masterClrMapping/>
  </p:clrMapOvr>
  <mc:AlternateContent xmlns:mc="http://schemas.openxmlformats.org/markup-compatibility/2006">
    <mc:Choice xmlns:p14="http://schemas.microsoft.com/office/powerpoint/2010/main" Requires="p14">
      <p:transition spd="slow" p14:dur="2000" advTm="18316"/>
    </mc:Choice>
    <mc:Fallback>
      <p:transition spd="slow" advTm="1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FD5461-2ED7-456F-A61B-A71CFB822CAF}"/>
              </a:ext>
            </a:extLst>
          </p:cNvPr>
          <p:cNvSpPr>
            <a:spLocks noGrp="1"/>
          </p:cNvSpPr>
          <p:nvPr>
            <p:ph type="title"/>
          </p:nvPr>
        </p:nvSpPr>
        <p:spPr/>
        <p:txBody>
          <a:bodyPr/>
          <a:lstStyle/>
          <a:p>
            <a:r>
              <a:rPr lang="pl-PL" dirty="0" err="1"/>
              <a:t>Group</a:t>
            </a:r>
            <a:r>
              <a:rPr lang="pl-PL" dirty="0"/>
              <a:t> A and B</a:t>
            </a:r>
            <a:endParaRPr lang="en-US" dirty="0"/>
          </a:p>
        </p:txBody>
      </p:sp>
      <p:sp>
        <p:nvSpPr>
          <p:cNvPr id="3" name="Symbol zastępczy zawartości 2">
            <a:extLst>
              <a:ext uri="{FF2B5EF4-FFF2-40B4-BE49-F238E27FC236}">
                <a16:creationId xmlns:a16="http://schemas.microsoft.com/office/drawing/2014/main" id="{C1A328C0-994F-48DE-98DD-45A936B32E43}"/>
              </a:ext>
            </a:extLst>
          </p:cNvPr>
          <p:cNvSpPr>
            <a:spLocks noGrp="1"/>
          </p:cNvSpPr>
          <p:nvPr>
            <p:ph idx="1"/>
          </p:nvPr>
        </p:nvSpPr>
        <p:spPr/>
        <p:txBody>
          <a:bodyPr/>
          <a:lstStyle/>
          <a:p>
            <a:pPr algn="just"/>
            <a:r>
              <a:rPr lang="en-US" sz="2800" dirty="0"/>
              <a:t>Researchers found that people with low self-confidence are more sensitive to flattery and compliments than those with high self-confidence. </a:t>
            </a:r>
          </a:p>
          <a:p>
            <a:pPr algn="just"/>
            <a:r>
              <a:rPr lang="pl-PL" sz="2800" dirty="0"/>
              <a:t>W</a:t>
            </a:r>
            <a:r>
              <a:rPr lang="en-US" sz="2800" dirty="0" err="1"/>
              <a:t>hy</a:t>
            </a:r>
            <a:r>
              <a:rPr lang="en-US" sz="2800" dirty="0"/>
              <a:t> do you think this is true?</a:t>
            </a:r>
          </a:p>
          <a:p>
            <a:pPr algn="just"/>
            <a:r>
              <a:rPr lang="en-US" sz="2800" dirty="0"/>
              <a:t>Do you find this result surprising? Provide your assessment on the scale from 1 (not surprising at all) to 5 (very surprising)</a:t>
            </a:r>
            <a:r>
              <a:rPr lang="pl-PL" sz="2800" dirty="0"/>
              <a:t>.</a:t>
            </a:r>
            <a:endParaRPr lang="en-US" sz="2800" dirty="0"/>
          </a:p>
          <a:p>
            <a:endParaRPr lang="en-US" dirty="0"/>
          </a:p>
        </p:txBody>
      </p:sp>
      <p:pic>
        <p:nvPicPr>
          <p:cNvPr id="4" name="Dźwięk 3">
            <a:hlinkClick r:id="" action="ppaction://media"/>
            <a:extLst>
              <a:ext uri="{FF2B5EF4-FFF2-40B4-BE49-F238E27FC236}">
                <a16:creationId xmlns:a16="http://schemas.microsoft.com/office/drawing/2014/main" id="{272656FF-E4B8-4587-927A-BBE5F0310B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26620541"/>
      </p:ext>
    </p:extLst>
  </p:cSld>
  <p:clrMapOvr>
    <a:masterClrMapping/>
  </p:clrMapOvr>
  <mc:AlternateContent xmlns:mc="http://schemas.openxmlformats.org/markup-compatibility/2006">
    <mc:Choice xmlns:p14="http://schemas.microsoft.com/office/powerpoint/2010/main" Requires="p14">
      <p:transition spd="slow" p14:dur="2000" advTm="58385"/>
    </mc:Choice>
    <mc:Fallback>
      <p:transition spd="slow" advTm="5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FD5461-2ED7-456F-A61B-A71CFB822CAF}"/>
              </a:ext>
            </a:extLst>
          </p:cNvPr>
          <p:cNvSpPr>
            <a:spLocks noGrp="1"/>
          </p:cNvSpPr>
          <p:nvPr>
            <p:ph type="title"/>
          </p:nvPr>
        </p:nvSpPr>
        <p:spPr/>
        <p:txBody>
          <a:bodyPr/>
          <a:lstStyle/>
          <a:p>
            <a:r>
              <a:rPr lang="pl-PL" dirty="0" err="1"/>
              <a:t>Group</a:t>
            </a:r>
            <a:r>
              <a:rPr lang="pl-PL" dirty="0"/>
              <a:t> A and B</a:t>
            </a:r>
            <a:endParaRPr lang="en-US" dirty="0"/>
          </a:p>
        </p:txBody>
      </p:sp>
      <p:sp>
        <p:nvSpPr>
          <p:cNvPr id="3" name="Symbol zastępczy zawartości 2">
            <a:extLst>
              <a:ext uri="{FF2B5EF4-FFF2-40B4-BE49-F238E27FC236}">
                <a16:creationId xmlns:a16="http://schemas.microsoft.com/office/drawing/2014/main" id="{C1A328C0-994F-48DE-98DD-45A936B32E43}"/>
              </a:ext>
            </a:extLst>
          </p:cNvPr>
          <p:cNvSpPr>
            <a:spLocks noGrp="1"/>
          </p:cNvSpPr>
          <p:nvPr>
            <p:ph idx="1"/>
          </p:nvPr>
        </p:nvSpPr>
        <p:spPr/>
        <p:txBody>
          <a:bodyPr/>
          <a:lstStyle/>
          <a:p>
            <a:pPr algn="just"/>
            <a:r>
              <a:rPr lang="en-US" sz="2800" dirty="0"/>
              <a:t>Researchers found that people with </a:t>
            </a:r>
            <a:r>
              <a:rPr lang="pl-PL" sz="2800" dirty="0"/>
              <a:t>high</a:t>
            </a:r>
            <a:r>
              <a:rPr lang="en-US" sz="2800" dirty="0"/>
              <a:t> self-confidence are more sensitive to flattery and compliments than those with </a:t>
            </a:r>
            <a:r>
              <a:rPr lang="pl-PL" sz="2800" dirty="0" err="1"/>
              <a:t>low</a:t>
            </a:r>
            <a:r>
              <a:rPr lang="en-US" sz="2800" dirty="0"/>
              <a:t> self-confidence. </a:t>
            </a:r>
          </a:p>
          <a:p>
            <a:pPr algn="just"/>
            <a:r>
              <a:rPr lang="pl-PL" sz="2800" dirty="0"/>
              <a:t>W</a:t>
            </a:r>
            <a:r>
              <a:rPr lang="en-US" sz="2800" dirty="0" err="1"/>
              <a:t>hy</a:t>
            </a:r>
            <a:r>
              <a:rPr lang="en-US" sz="2800" dirty="0"/>
              <a:t> do you think this is true?</a:t>
            </a:r>
          </a:p>
          <a:p>
            <a:pPr algn="just"/>
            <a:r>
              <a:rPr lang="en-US" sz="2800" dirty="0"/>
              <a:t>Do you find this result surprising? Provide your assessment on the scale from 1 (not surprising at all) to 5 (very surprising)</a:t>
            </a:r>
            <a:r>
              <a:rPr lang="pl-PL" sz="2800" dirty="0"/>
              <a:t>.</a:t>
            </a:r>
            <a:endParaRPr lang="en-US" sz="2800" dirty="0"/>
          </a:p>
          <a:p>
            <a:endParaRPr lang="en-US" dirty="0"/>
          </a:p>
        </p:txBody>
      </p:sp>
      <p:pic>
        <p:nvPicPr>
          <p:cNvPr id="4" name="Dźwięk 3">
            <a:hlinkClick r:id="" action="ppaction://media"/>
            <a:extLst>
              <a:ext uri="{FF2B5EF4-FFF2-40B4-BE49-F238E27FC236}">
                <a16:creationId xmlns:a16="http://schemas.microsoft.com/office/drawing/2014/main" id="{814A257F-34CC-44C6-BEBE-5393452939F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73478690"/>
      </p:ext>
    </p:extLst>
  </p:cSld>
  <p:clrMapOvr>
    <a:masterClrMapping/>
  </p:clrMapOvr>
  <mc:AlternateContent xmlns:mc="http://schemas.openxmlformats.org/markup-compatibility/2006">
    <mc:Choice xmlns:p14="http://schemas.microsoft.com/office/powerpoint/2010/main" Requires="p14">
      <p:transition spd="slow" p14:dur="2000" advTm="83030"/>
    </mc:Choice>
    <mc:Fallback>
      <p:transition spd="slow" advTm="8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D2D617-ABCB-4864-B853-DFAC574A855A}"/>
              </a:ext>
            </a:extLst>
          </p:cNvPr>
          <p:cNvSpPr>
            <a:spLocks noGrp="1"/>
          </p:cNvSpPr>
          <p:nvPr>
            <p:ph type="title"/>
          </p:nvPr>
        </p:nvSpPr>
        <p:spPr/>
        <p:txBody>
          <a:bodyPr/>
          <a:lstStyle/>
          <a:p>
            <a:r>
              <a:rPr lang="en-US" dirty="0"/>
              <a:t>False consensus effect</a:t>
            </a:r>
          </a:p>
        </p:txBody>
      </p:sp>
      <p:sp>
        <p:nvSpPr>
          <p:cNvPr id="3" name="Symbol zastępczy zawartości 2">
            <a:extLst>
              <a:ext uri="{FF2B5EF4-FFF2-40B4-BE49-F238E27FC236}">
                <a16:creationId xmlns:a16="http://schemas.microsoft.com/office/drawing/2014/main" id="{0E661E47-F48D-48A7-9133-9E6DEA2D0119}"/>
              </a:ext>
            </a:extLst>
          </p:cNvPr>
          <p:cNvSpPr>
            <a:spLocks noGrp="1"/>
          </p:cNvSpPr>
          <p:nvPr>
            <p:ph idx="1"/>
          </p:nvPr>
        </p:nvSpPr>
        <p:spPr>
          <a:xfrm>
            <a:off x="1141412" y="1740666"/>
            <a:ext cx="10294096" cy="4406746"/>
          </a:xfrm>
        </p:spPr>
        <p:txBody>
          <a:bodyPr>
            <a:normAutofit/>
          </a:bodyPr>
          <a:lstStyle/>
          <a:p>
            <a:r>
              <a:rPr lang="en-US" dirty="0"/>
              <a:t>It pertains to a tendency </a:t>
            </a:r>
            <a:r>
              <a:rPr lang="en-US" altLang="en-US" dirty="0"/>
              <a:t>to overestimate the extent to which others agree with our opinions</a:t>
            </a:r>
          </a:p>
          <a:p>
            <a:endParaRPr lang="en-US" dirty="0"/>
          </a:p>
          <a:p>
            <a:pPr marL="0" indent="0">
              <a:buNone/>
            </a:pPr>
            <a:r>
              <a:rPr lang="en-US" dirty="0"/>
              <a:t>Do you agree with the following statements?:</a:t>
            </a:r>
          </a:p>
          <a:p>
            <a:pPr>
              <a:buFontTx/>
              <a:buChar char="-"/>
            </a:pPr>
            <a:r>
              <a:rPr lang="en-US" dirty="0"/>
              <a:t>Burger King is better than McDonald’s</a:t>
            </a:r>
          </a:p>
          <a:p>
            <a:pPr>
              <a:buFontTx/>
              <a:buChar char="-"/>
            </a:pPr>
            <a:r>
              <a:rPr lang="en-US" dirty="0"/>
              <a:t>Android is better than iOS</a:t>
            </a:r>
          </a:p>
          <a:p>
            <a:pPr>
              <a:buFontTx/>
              <a:buChar char="-"/>
            </a:pPr>
            <a:r>
              <a:rPr lang="en-US" dirty="0" err="1"/>
              <a:t>Playstation</a:t>
            </a:r>
            <a:r>
              <a:rPr lang="en-US" dirty="0"/>
              <a:t> is superior to XBOX</a:t>
            </a:r>
          </a:p>
          <a:p>
            <a:pPr marL="0" indent="0">
              <a:buNone/>
            </a:pPr>
            <a:r>
              <a:rPr lang="en-US" dirty="0"/>
              <a:t>What percentage of people in your group do you believe would agree with you?</a:t>
            </a:r>
          </a:p>
        </p:txBody>
      </p:sp>
      <p:pic>
        <p:nvPicPr>
          <p:cNvPr id="4" name="Dźwięk 3">
            <a:hlinkClick r:id="" action="ppaction://media"/>
            <a:extLst>
              <a:ext uri="{FF2B5EF4-FFF2-40B4-BE49-F238E27FC236}">
                <a16:creationId xmlns:a16="http://schemas.microsoft.com/office/drawing/2014/main" id="{7349AE3F-A487-4043-A54D-62F99E35D38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72789880"/>
      </p:ext>
    </p:extLst>
  </p:cSld>
  <p:clrMapOvr>
    <a:masterClrMapping/>
  </p:clrMapOvr>
  <mc:AlternateContent xmlns:mc="http://schemas.openxmlformats.org/markup-compatibility/2006">
    <mc:Choice xmlns:p14="http://schemas.microsoft.com/office/powerpoint/2010/main" Requires="p14">
      <p:transition spd="slow" p14:dur="2000" advTm="170682"/>
    </mc:Choice>
    <mc:Fallback>
      <p:transition spd="slow" advTm="17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28|55.4"/>
</p:tagLst>
</file>

<file path=ppt/tags/tag2.xml><?xml version="1.0" encoding="utf-8"?>
<p:tagLst xmlns:a="http://schemas.openxmlformats.org/drawingml/2006/main" xmlns:r="http://schemas.openxmlformats.org/officeDocument/2006/relationships" xmlns:p="http://schemas.openxmlformats.org/presentationml/2006/main">
  <p:tag name="TIMING" val="|7.3"/>
</p:tagLst>
</file>

<file path=ppt/tags/tag3.xml><?xml version="1.0" encoding="utf-8"?>
<p:tagLst xmlns:a="http://schemas.openxmlformats.org/drawingml/2006/main" xmlns:r="http://schemas.openxmlformats.org/officeDocument/2006/relationships" xmlns:p="http://schemas.openxmlformats.org/presentationml/2006/main">
  <p:tag name="TIMING" val="|16.6"/>
</p:tagLst>
</file>

<file path=ppt/tags/tag4.xml><?xml version="1.0" encoding="utf-8"?>
<p:tagLst xmlns:a="http://schemas.openxmlformats.org/drawingml/2006/main" xmlns:r="http://schemas.openxmlformats.org/officeDocument/2006/relationships" xmlns:p="http://schemas.openxmlformats.org/presentationml/2006/main">
  <p:tag name="TIMING" val="|2.5|47.2"/>
</p:tagLst>
</file>

<file path=ppt/tags/tag5.xml><?xml version="1.0" encoding="utf-8"?>
<p:tagLst xmlns:a="http://schemas.openxmlformats.org/drawingml/2006/main" xmlns:r="http://schemas.openxmlformats.org/officeDocument/2006/relationships" xmlns:p="http://schemas.openxmlformats.org/presentationml/2006/main">
  <p:tag name="TIMING" val="|0.7|8.3|2.3"/>
</p:tagLst>
</file>

<file path=ppt/tags/tag6.xml><?xml version="1.0" encoding="utf-8"?>
<p:tagLst xmlns:a="http://schemas.openxmlformats.org/drawingml/2006/main" xmlns:r="http://schemas.openxmlformats.org/officeDocument/2006/relationships" xmlns:p="http://schemas.openxmlformats.org/presentationml/2006/main">
  <p:tag name="TIMING" val="|87.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wó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TM04033919[[fn=Obwód]]</Template>
  <TotalTime>386</TotalTime>
  <Words>861</Words>
  <Application>Microsoft Office PowerPoint</Application>
  <PresentationFormat>Panoramiczny</PresentationFormat>
  <Paragraphs>60</Paragraphs>
  <Slides>19</Slides>
  <Notes>0</Notes>
  <HiddenSlides>0</HiddenSlides>
  <MMClips>19</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19</vt:i4>
      </vt:variant>
    </vt:vector>
  </HeadingPairs>
  <TitlesOfParts>
    <vt:vector size="22" baseType="lpstr">
      <vt:lpstr>Arial</vt:lpstr>
      <vt:lpstr>Tw Cen MT</vt:lpstr>
      <vt:lpstr>Obwód</vt:lpstr>
      <vt:lpstr>Assessment of individuals and social situations</vt:lpstr>
      <vt:lpstr>RULES USED BY INDIVIDUALS WHEN ASSESSING THE SOCIAL WORLD</vt:lpstr>
      <vt:lpstr>Saving the mental effort</vt:lpstr>
      <vt:lpstr>Prezentacja programu PowerPoint</vt:lpstr>
      <vt:lpstr>How much can you remember?</vt:lpstr>
      <vt:lpstr>Building and maintaining positive self-image</vt:lpstr>
      <vt:lpstr>Group A and B</vt:lpstr>
      <vt:lpstr>Group A and B</vt:lpstr>
      <vt:lpstr>False consensus effect</vt:lpstr>
      <vt:lpstr>SELF-SERVING BIAS</vt:lpstr>
      <vt:lpstr>HAVING CONTROL</vt:lpstr>
      <vt:lpstr>Hindsight bias helps people believe in their ability to predict the reality (and control it)</vt:lpstr>
      <vt:lpstr>Self-fulfilling prophecy</vt:lpstr>
      <vt:lpstr>Four methaphors of people as self-perceivers (Robins, John, 1997)</vt:lpstr>
      <vt:lpstr>The Scientist</vt:lpstr>
      <vt:lpstr>The Consistency Seeker</vt:lpstr>
      <vt:lpstr>The Politician</vt:lpstr>
      <vt:lpstr>The Egoist</vt:lpstr>
      <vt:lpstr>Sources and recommended readings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individuals and social situations</dc:title>
  <dc:creator>PZ</dc:creator>
  <cp:lastModifiedBy>PZ</cp:lastModifiedBy>
  <cp:revision>18</cp:revision>
  <dcterms:created xsi:type="dcterms:W3CDTF">2019-05-29T20:47:09Z</dcterms:created>
  <dcterms:modified xsi:type="dcterms:W3CDTF">2020-05-26T13:35:41Z</dcterms:modified>
</cp:coreProperties>
</file>