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524" r:id="rId3"/>
    <p:sldId id="497" r:id="rId4"/>
    <p:sldId id="498" r:id="rId5"/>
    <p:sldId id="499" r:id="rId6"/>
    <p:sldId id="500" r:id="rId7"/>
    <p:sldId id="501" r:id="rId8"/>
    <p:sldId id="502" r:id="rId9"/>
    <p:sldId id="503" r:id="rId10"/>
    <p:sldId id="504" r:id="rId11"/>
    <p:sldId id="505" r:id="rId12"/>
    <p:sldId id="506" r:id="rId13"/>
    <p:sldId id="507" r:id="rId14"/>
    <p:sldId id="508" r:id="rId15"/>
    <p:sldId id="509" r:id="rId16"/>
    <p:sldId id="510" r:id="rId17"/>
    <p:sldId id="511" r:id="rId18"/>
    <p:sldId id="512" r:id="rId19"/>
    <p:sldId id="513" r:id="rId20"/>
    <p:sldId id="514" r:id="rId21"/>
    <p:sldId id="515" r:id="rId22"/>
    <p:sldId id="516" r:id="rId23"/>
    <p:sldId id="517" r:id="rId24"/>
    <p:sldId id="518" r:id="rId25"/>
    <p:sldId id="519" r:id="rId26"/>
    <p:sldId id="520" r:id="rId27"/>
    <p:sldId id="521" r:id="rId28"/>
    <p:sldId id="522" r:id="rId29"/>
    <p:sldId id="523" r:id="rId30"/>
  </p:sldIdLst>
  <p:sldSz cx="9144000" cy="6858000" type="screen4x3"/>
  <p:notesSz cx="6858000" cy="9723438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6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66"/>
    <a:srgbClr val="00CC66"/>
    <a:srgbClr val="0000FF"/>
    <a:srgbClr val="99CCFF"/>
    <a:srgbClr val="17048A"/>
    <a:srgbClr val="FF0000"/>
    <a:srgbClr val="6600CC"/>
    <a:srgbClr val="9900FF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6437" autoAdjust="0"/>
  </p:normalViewPr>
  <p:slideViewPr>
    <p:cSldViewPr snapToGrid="0">
      <p:cViewPr varScale="1">
        <p:scale>
          <a:sx n="89" d="100"/>
          <a:sy n="89" d="100"/>
        </p:scale>
        <p:origin x="94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1" d="100"/>
          <a:sy n="81" d="100"/>
        </p:scale>
        <p:origin x="-3912" y="-102"/>
      </p:cViewPr>
      <p:guideLst>
        <p:guide orient="horz" pos="306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10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9.wmf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8.wmf"/><Relationship Id="rId4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image" Target="../media/image23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image" Target="../media/image57.wmf"/><Relationship Id="rId1" Type="http://schemas.openxmlformats.org/officeDocument/2006/relationships/image" Target="../media/image5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1085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8E3AAA6D-8249-41C3-95E9-FDCE19068F8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28663"/>
            <a:ext cx="4862513" cy="36464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8038"/>
            <a:ext cx="5029200" cy="4376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noProof="0" smtClean="0"/>
              <a:t>Kliknij, aby edytować style wzorca tekstu</a:t>
            </a:r>
          </a:p>
          <a:p>
            <a:pPr lvl="1"/>
            <a:r>
              <a:rPr lang="pl-PL" noProof="0" smtClean="0"/>
              <a:t>Drugi poziom</a:t>
            </a:r>
          </a:p>
          <a:p>
            <a:pPr lvl="2"/>
            <a:r>
              <a:rPr lang="pl-PL" noProof="0" smtClean="0"/>
              <a:t>Trzeci poziom</a:t>
            </a:r>
          </a:p>
          <a:p>
            <a:pPr lvl="3"/>
            <a:r>
              <a:rPr lang="pl-PL" noProof="0" smtClean="0"/>
              <a:t>Czwarty poziom</a:t>
            </a:r>
          </a:p>
          <a:p>
            <a:pPr lvl="4"/>
            <a:r>
              <a:rPr lang="pl-PL" noProof="0" smtClean="0"/>
              <a:t>Piąty poziom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237663"/>
            <a:ext cx="2971800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C735295B-0EFB-4D0C-BE9B-792CE871462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5AEE401-21B8-4350-8F37-3E19AB06D6AF}" type="slidenum">
              <a:rPr lang="pl-PL" smtClean="0"/>
              <a:pPr/>
              <a:t>1</a:t>
            </a:fld>
            <a:endParaRPr lang="pl-PL" smtClean="0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pl-PL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>
    <p:pull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pull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</p:spTree>
  </p:cSld>
  <p:clrMapOvr>
    <a:masterClrMapping/>
  </p:clrMapOvr>
  <p:transition>
    <p:pull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2" descr="Bez nazwy-10.pdf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438" y="-214338"/>
            <a:ext cx="1785918" cy="895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rostokąt 8"/>
          <p:cNvSpPr>
            <a:spLocks noChangeArrowheads="1"/>
          </p:cNvSpPr>
          <p:nvPr userDrawn="1"/>
        </p:nvSpPr>
        <p:spPr bwMode="auto">
          <a:xfrm>
            <a:off x="1714480" y="-24"/>
            <a:ext cx="742952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Przedmiot: Modelowanie i identyfikacja 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 charset="0"/>
              </a:rPr>
              <a:t>Tytuł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 charset="0"/>
              </a:rPr>
              <a:t> materiału wykładowego: Technologie modelowania rozmytego – modele lingwistyczne II</a:t>
            </a:r>
            <a:endParaRPr lang="pl-PL" sz="1000" dirty="0">
              <a:solidFill>
                <a:srgbClr val="003366"/>
              </a:solidFill>
              <a:latin typeface="SanukPro-Medium" charset="0"/>
            </a:endParaRPr>
          </a:p>
        </p:txBody>
      </p:sp>
      <p:cxnSp>
        <p:nvCxnSpPr>
          <p:cNvPr id="10" name="Łącznik prosty 9"/>
          <p:cNvCxnSpPr/>
          <p:nvPr userDrawn="1"/>
        </p:nvCxnSpPr>
        <p:spPr>
          <a:xfrm>
            <a:off x="214282" y="428604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 userDrawn="1"/>
        </p:nvCxnSpPr>
        <p:spPr>
          <a:xfrm>
            <a:off x="214282" y="6469373"/>
            <a:ext cx="8786874" cy="1588"/>
          </a:xfrm>
          <a:prstGeom prst="line">
            <a:avLst/>
          </a:prstGeom>
          <a:ln w="15875">
            <a:solidFill>
              <a:srgbClr val="33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ole tekstowe 11"/>
          <p:cNvSpPr txBox="1"/>
          <p:nvPr userDrawn="1"/>
        </p:nvSpPr>
        <p:spPr>
          <a:xfrm>
            <a:off x="196467" y="6550712"/>
            <a:ext cx="36796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  <a:sym typeface="Symbol"/>
              </a:rPr>
              <a:t> </a:t>
            </a:r>
            <a:r>
              <a:rPr lang="pl-PL" sz="100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Kazimierz Duzinkiewicz,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 dr hab. inż., prof. </a:t>
            </a:r>
            <a:r>
              <a:rPr lang="pl-PL" sz="1000" baseline="0" dirty="0" err="1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nadzw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  <a:cs typeface="Arial" pitchFamily="34" charset="0"/>
              </a:rPr>
              <a:t>. PG</a:t>
            </a:r>
            <a:endParaRPr lang="pl-PL" sz="1000" dirty="0">
              <a:solidFill>
                <a:srgbClr val="003366"/>
              </a:solidFill>
              <a:latin typeface="SanukPro-Medium"/>
              <a:cs typeface="Arial" pitchFamily="34" charset="0"/>
            </a:endParaRPr>
          </a:p>
        </p:txBody>
      </p:sp>
      <p:sp>
        <p:nvSpPr>
          <p:cNvPr id="13" name="pole tekstowe 12"/>
          <p:cNvSpPr txBox="1"/>
          <p:nvPr userDrawn="1"/>
        </p:nvSpPr>
        <p:spPr>
          <a:xfrm>
            <a:off x="4714876" y="6446022"/>
            <a:ext cx="40719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Wydział: Elektrotechniki i Automatyki</a:t>
            </a:r>
          </a:p>
          <a:p>
            <a:r>
              <a:rPr lang="pl-PL" sz="1000" dirty="0" smtClean="0">
                <a:solidFill>
                  <a:srgbClr val="003366"/>
                </a:solidFill>
                <a:latin typeface="SanukPro-Medium"/>
              </a:rPr>
              <a:t>Katedra: Elektrotechniki, Systemów Sterowania</a:t>
            </a:r>
            <a:r>
              <a:rPr lang="pl-PL" sz="1000" baseline="0" dirty="0" smtClean="0">
                <a:solidFill>
                  <a:srgbClr val="003366"/>
                </a:solidFill>
                <a:latin typeface="SanukPro-Medium"/>
              </a:rPr>
              <a:t> i Informatyki</a:t>
            </a:r>
            <a:endParaRPr lang="pl-PL" sz="1000" dirty="0">
              <a:solidFill>
                <a:srgbClr val="003366"/>
              </a:solidFill>
              <a:latin typeface="SanukPro-Medium"/>
            </a:endParaRPr>
          </a:p>
        </p:txBody>
      </p:sp>
      <p:sp>
        <p:nvSpPr>
          <p:cNvPr id="14" name="pole tekstowe 13"/>
          <p:cNvSpPr txBox="1"/>
          <p:nvPr userDrawn="1"/>
        </p:nvSpPr>
        <p:spPr>
          <a:xfrm>
            <a:off x="8549089" y="6500834"/>
            <a:ext cx="59491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65BC96B2-911C-42E6-9907-C53CEC08EB3C}" type="slidenum">
              <a:rPr lang="pl-PL" sz="1200" smtClean="0">
                <a:solidFill>
                  <a:srgbClr val="003366"/>
                </a:solidFill>
                <a:latin typeface="SanukPro-Medium"/>
              </a:rPr>
              <a:pPr algn="ctr"/>
              <a:t>‹#›</a:t>
            </a:fld>
            <a:endParaRPr lang="pl-PL" sz="1200" dirty="0">
              <a:solidFill>
                <a:srgbClr val="003366"/>
              </a:solidFill>
              <a:latin typeface="SanukPro-Medium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image" Target="../media/image28.png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9.pn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8.png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42.png"/><Relationship Id="rId5" Type="http://schemas.openxmlformats.org/officeDocument/2006/relationships/image" Target="../media/image36.wmf"/><Relationship Id="rId10" Type="http://schemas.openxmlformats.org/officeDocument/2006/relationships/image" Target="../media/image41.png"/><Relationship Id="rId4" Type="http://schemas.openxmlformats.org/officeDocument/2006/relationships/oleObject" Target="../embeddings/oleObject21.bin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4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59.png"/><Relationship Id="rId7" Type="http://schemas.openxmlformats.org/officeDocument/2006/relationships/image" Target="../media/image57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56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58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69.wmf"/><Relationship Id="rId4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71.wmf"/><Relationship Id="rId4" Type="http://schemas.openxmlformats.org/officeDocument/2006/relationships/oleObject" Target="../embeddings/oleObject27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13" Type="http://schemas.openxmlformats.org/officeDocument/2006/relationships/oleObject" Target="../embeddings/oleObject5.bin"/><Relationship Id="rId18" Type="http://schemas.openxmlformats.org/officeDocument/2006/relationships/image" Target="../media/image10.wmf"/><Relationship Id="rId3" Type="http://schemas.openxmlformats.org/officeDocument/2006/relationships/image" Target="../media/image11.png"/><Relationship Id="rId7" Type="http://schemas.openxmlformats.org/officeDocument/2006/relationships/oleObject" Target="../embeddings/oleObject2.bin"/><Relationship Id="rId12" Type="http://schemas.openxmlformats.org/officeDocument/2006/relationships/image" Target="../media/image7.wmf"/><Relationship Id="rId1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4.bin"/><Relationship Id="rId5" Type="http://schemas.openxmlformats.org/officeDocument/2006/relationships/oleObject" Target="../embeddings/oleObject1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6.w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3.bin"/><Relationship Id="rId14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3.w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5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png"/><Relationship Id="rId4" Type="http://schemas.openxmlformats.org/officeDocument/2006/relationships/image" Target="../media/image19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image" Target="../media/image25.png"/><Relationship Id="rId7" Type="http://schemas.openxmlformats.org/officeDocument/2006/relationships/image" Target="../media/image2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oleObject" Target="../embeddings/oleObject18.bin"/><Relationship Id="rId5" Type="http://schemas.openxmlformats.org/officeDocument/2006/relationships/image" Target="../media/image27.png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26.png"/><Relationship Id="rId9" Type="http://schemas.openxmlformats.org/officeDocument/2006/relationships/image" Target="../media/image24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"/>
            <a:ext cx="9144000" cy="6885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/>
          <p:cNvSpPr txBox="1">
            <a:spLocks noChangeArrowheads="1"/>
          </p:cNvSpPr>
          <p:nvPr/>
        </p:nvSpPr>
        <p:spPr bwMode="auto">
          <a:xfrm>
            <a:off x="138113" y="3562212"/>
            <a:ext cx="8810625" cy="2148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kumimoji="0" lang="pl-PL" sz="3200" dirty="0" smtClean="0">
                <a:solidFill>
                  <a:schemeClr val="bg1"/>
                </a:solidFill>
                <a:latin typeface="SanukPro-Medium" charset="0"/>
              </a:rPr>
              <a:t>Modelowanie i identyfikacja</a:t>
            </a:r>
            <a:endParaRPr kumimoji="0" lang="pl-PL" sz="3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</a:pPr>
            <a:r>
              <a:rPr kumimoji="0" lang="pl-PL" sz="2000" dirty="0" smtClean="0">
                <a:solidFill>
                  <a:schemeClr val="bg1"/>
                </a:solidFill>
                <a:latin typeface="SanukPro-Medium" charset="0"/>
              </a:rPr>
              <a:t>Materiał wykładowy: 9 – Technologie modelowania rozmytego – modele lingwistyczne II</a:t>
            </a:r>
            <a:endParaRPr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</a:pPr>
            <a:endParaRPr kumimoji="0" lang="pl-PL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Kierunek: Automatyka i robotyka -  studia stacjonarne 2 stopnia</a:t>
            </a:r>
          </a:p>
          <a:p>
            <a:pPr lvl="0" algn="ctr">
              <a:spcBef>
                <a:spcPct val="20000"/>
              </a:spcBef>
            </a:pPr>
            <a:r>
              <a:rPr kumimoji="0" lang="pl-PL" sz="1400" dirty="0" smtClean="0">
                <a:solidFill>
                  <a:prstClr val="white"/>
                </a:solidFill>
                <a:latin typeface="SanukPro-Medium" charset="0"/>
                <a:ea typeface="+mn-ea"/>
                <a:cs typeface="+mn-cs"/>
              </a:rPr>
              <a:t>Przedmiot:  kierunkowy</a:t>
            </a:r>
            <a:endParaRPr kumimoji="0" lang="pl-PL" sz="2000" dirty="0">
              <a:solidFill>
                <a:schemeClr val="bg1"/>
              </a:solidFill>
              <a:latin typeface="SanukPro-Medium" charset="0"/>
            </a:endParaRPr>
          </a:p>
        </p:txBody>
      </p:sp>
      <p:sp>
        <p:nvSpPr>
          <p:cNvPr id="8" name="Podtytuł 2"/>
          <p:cNvSpPr txBox="1">
            <a:spLocks/>
          </p:cNvSpPr>
          <p:nvPr/>
        </p:nvSpPr>
        <p:spPr bwMode="auto">
          <a:xfrm>
            <a:off x="1371600" y="6146805"/>
            <a:ext cx="6400800" cy="496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charset="0"/>
                <a:ea typeface="Arial" charset="0"/>
              </a:defRPr>
            </a:lvl9pPr>
          </a:lstStyle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Kazimierz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Duzinkiewicz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, dr hab. inż., prof. </a:t>
            </a:r>
            <a:r>
              <a:rPr kumimoji="0" lang="pl-PL" sz="1200" dirty="0" err="1" smtClean="0">
                <a:solidFill>
                  <a:schemeClr val="bg1"/>
                </a:solidFill>
                <a:latin typeface="SanukPro-Medium" charset="0"/>
              </a:rPr>
              <a:t>nadzw</a:t>
            </a: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. PG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  <a:p>
            <a:pPr algn="ctr">
              <a:spcBef>
                <a:spcPct val="20000"/>
              </a:spcBef>
              <a:buFont typeface="Arial" charset="0"/>
              <a:buNone/>
            </a:pPr>
            <a:r>
              <a:rPr kumimoji="0" lang="pl-PL" sz="1200" dirty="0" smtClean="0">
                <a:solidFill>
                  <a:schemeClr val="bg1"/>
                </a:solidFill>
                <a:latin typeface="SanukPro-Medium" charset="0"/>
              </a:rPr>
              <a:t>Data rozpoczęcia  prezentacji materiału: 2019.05.15</a:t>
            </a:r>
            <a:endParaRPr kumimoji="0" lang="pl-PL" sz="1200" dirty="0">
              <a:solidFill>
                <a:schemeClr val="bg1"/>
              </a:solidFill>
              <a:latin typeface="SanukPro-Medium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73613" y="4265231"/>
            <a:ext cx="4151312" cy="2149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174" name="Grupa 6"/>
          <p:cNvGrpSpPr>
            <a:grpSpLocks/>
          </p:cNvGrpSpPr>
          <p:nvPr/>
        </p:nvGrpSpPr>
        <p:grpSpPr bwMode="auto">
          <a:xfrm>
            <a:off x="3886200" y="1871281"/>
            <a:ext cx="3903663" cy="1306513"/>
            <a:chOff x="228600" y="3159851"/>
            <a:chExt cx="3903785" cy="1307374"/>
          </a:xfrm>
        </p:grpSpPr>
        <p:pic>
          <p:nvPicPr>
            <p:cNvPr id="7179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28600" y="3534083"/>
              <a:ext cx="3903785" cy="933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0" name="pole tekstowe 28"/>
            <p:cNvSpPr txBox="1">
              <a:spLocks noChangeArrowheads="1"/>
            </p:cNvSpPr>
            <p:nvPr/>
          </p:nvSpPr>
          <p:spPr bwMode="auto">
            <a:xfrm>
              <a:off x="1184035" y="3159851"/>
              <a:ext cx="76862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Silnik - napęd</a:t>
              </a:r>
            </a:p>
          </p:txBody>
        </p:sp>
      </p:grpSp>
      <p:grpSp>
        <p:nvGrpSpPr>
          <p:cNvPr id="7175" name="Grupa 7"/>
          <p:cNvGrpSpPr>
            <a:grpSpLocks/>
          </p:cNvGrpSpPr>
          <p:nvPr/>
        </p:nvGrpSpPr>
        <p:grpSpPr bwMode="auto">
          <a:xfrm>
            <a:off x="3840163" y="3153981"/>
            <a:ext cx="4494212" cy="368300"/>
            <a:chOff x="200150" y="829310"/>
            <a:chExt cx="8723312" cy="369332"/>
          </a:xfrm>
        </p:grpSpPr>
        <p:sp>
          <p:nvSpPr>
            <p:cNvPr id="7178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Błąd położenia -     - </a:t>
              </a:r>
              <a:r>
                <a:rPr lang="pl-PL" sz="1800" dirty="0" smtClean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zerowy </a:t>
              </a:r>
              <a:r>
                <a:rPr lang="pl-PL" sz="1800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(Z)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171" name="Object 6"/>
            <p:cNvGraphicFramePr>
              <a:graphicFrameLocks noChangeAspect="1"/>
            </p:cNvGraphicFramePr>
            <p:nvPr/>
          </p:nvGraphicFramePr>
          <p:xfrm>
            <a:off x="3716013" y="914888"/>
            <a:ext cx="518211" cy="229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6" name="Równanie" r:id="rId5" imgW="114201" imgH="139579" progId="Equation.3">
                    <p:embed/>
                  </p:oleObj>
                </mc:Choice>
                <mc:Fallback>
                  <p:oleObj name="Równanie" r:id="rId5" imgW="114201" imgH="139579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16013" y="914888"/>
                          <a:ext cx="518211" cy="2296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176" name="Grupa 10"/>
          <p:cNvGrpSpPr>
            <a:grpSpLocks/>
          </p:cNvGrpSpPr>
          <p:nvPr/>
        </p:nvGrpSpPr>
        <p:grpSpPr bwMode="auto">
          <a:xfrm>
            <a:off x="3816350" y="3552444"/>
            <a:ext cx="5195888" cy="369887"/>
            <a:chOff x="200150" y="829310"/>
            <a:chExt cx="8723312" cy="369332"/>
          </a:xfrm>
        </p:grpSpPr>
        <p:sp>
          <p:nvSpPr>
            <p:cNvPr id="7177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Zmiana błędu położenia -     - ujemna mała (NS)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7170" name="Object 7"/>
            <p:cNvGraphicFramePr>
              <a:graphicFrameLocks noChangeAspect="1"/>
            </p:cNvGraphicFramePr>
            <p:nvPr/>
          </p:nvGraphicFramePr>
          <p:xfrm>
            <a:off x="4815334" y="867142"/>
            <a:ext cx="46174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177" name="Równanie" r:id="rId7" imgW="114102" imgH="177492" progId="Equation.3">
                    <p:embed/>
                  </p:oleObj>
                </mc:Choice>
                <mc:Fallback>
                  <p:oleObj name="Równanie" r:id="rId7" imgW="114102" imgH="177492" progId="Equation.3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334" y="867142"/>
                          <a:ext cx="46174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7172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0675" y="436563"/>
            <a:ext cx="3846513" cy="200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upa 3"/>
          <p:cNvGrpSpPr>
            <a:grpSpLocks/>
          </p:cNvGrpSpPr>
          <p:nvPr/>
        </p:nvGrpSpPr>
        <p:grpSpPr bwMode="auto">
          <a:xfrm>
            <a:off x="1058863" y="1409700"/>
            <a:ext cx="3416300" cy="1624013"/>
            <a:chOff x="346564" y="574748"/>
            <a:chExt cx="3416544" cy="1624061"/>
          </a:xfrm>
        </p:grpSpPr>
        <p:pic>
          <p:nvPicPr>
            <p:cNvPr id="1536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6564" y="574748"/>
              <a:ext cx="3416544" cy="6254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6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9752" y="1244370"/>
              <a:ext cx="3245094" cy="9544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5363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9613" y="3781425"/>
            <a:ext cx="36576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1375" y="1049338"/>
            <a:ext cx="3783013" cy="206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7" name="Text Box 33"/>
          <p:cNvSpPr txBox="1">
            <a:spLocks noChangeArrowheads="1"/>
          </p:cNvSpPr>
          <p:nvPr/>
        </p:nvSpPr>
        <p:spPr bwMode="auto">
          <a:xfrm>
            <a:off x="241300" y="623888"/>
            <a:ext cx="51958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Macierz reguł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4850" y="4046538"/>
            <a:ext cx="5651500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33"/>
          <p:cNvSpPr txBox="1">
            <a:spLocks noChangeArrowheads="1"/>
          </p:cNvSpPr>
          <p:nvPr/>
        </p:nvSpPr>
        <p:spPr bwMode="auto">
          <a:xfrm>
            <a:off x="3338513" y="3546475"/>
            <a:ext cx="519588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Tablica reguł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Text Box 33"/>
          <p:cNvSpPr txBox="1">
            <a:spLocks noChangeArrowheads="1"/>
          </p:cNvSpPr>
          <p:nvPr/>
        </p:nvSpPr>
        <p:spPr bwMode="auto">
          <a:xfrm>
            <a:off x="420688" y="482236"/>
            <a:ext cx="8723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Wnioskowanie – uproszczone Mamdani’ego, t – norma PROD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7" name="Text Box 33"/>
          <p:cNvSpPr txBox="1">
            <a:spLocks noChangeArrowheads="1"/>
          </p:cNvSpPr>
          <p:nvPr/>
        </p:nvSpPr>
        <p:spPr bwMode="auto">
          <a:xfrm>
            <a:off x="407988" y="902924"/>
            <a:ext cx="7056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Np. Reguła 1 – stopień spełnienia przesłanki reguły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538" y="1347788"/>
            <a:ext cx="296068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3054350" y="1803918"/>
          <a:ext cx="4762500" cy="396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0" name="Równanie" r:id="rId4" imgW="2895600" imgH="241300" progId="Equation.3">
                  <p:embed/>
                </p:oleObj>
              </mc:Choice>
              <mc:Fallback>
                <p:oleObj name="Równanie" r:id="rId4" imgW="2895600" imgH="2413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4350" y="1803918"/>
                        <a:ext cx="4762500" cy="3968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5" name="Object 6"/>
          <p:cNvGraphicFramePr>
            <a:graphicFrameLocks noChangeAspect="1"/>
          </p:cNvGraphicFramePr>
          <p:nvPr/>
        </p:nvGraphicFramePr>
        <p:xfrm>
          <a:off x="1247775" y="2680218"/>
          <a:ext cx="2840038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1" name="Równanie" r:id="rId6" imgW="1955800" imgH="241300" progId="Equation.3">
                  <p:embed/>
                </p:oleObj>
              </mc:Choice>
              <mc:Fallback>
                <p:oleObj name="Równanie" r:id="rId6" imgW="1955800" imgH="2413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47775" y="2680218"/>
                        <a:ext cx="2840038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9" name="Text Box 33"/>
          <p:cNvSpPr txBox="1">
            <a:spLocks noChangeArrowheads="1"/>
          </p:cNvSpPr>
          <p:nvPr/>
        </p:nvSpPr>
        <p:spPr bwMode="auto">
          <a:xfrm>
            <a:off x="420688" y="2238893"/>
            <a:ext cx="7056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Np. niech w danej chwili t: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200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5138" y="3213618"/>
            <a:ext cx="3552825" cy="2033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1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316413" y="3092968"/>
            <a:ext cx="3446462" cy="216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Łącznik prosty 13"/>
          <p:cNvCxnSpPr/>
          <p:nvPr/>
        </p:nvCxnSpPr>
        <p:spPr>
          <a:xfrm>
            <a:off x="7051675" y="3010418"/>
            <a:ext cx="0" cy="261937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Łącznik prosty 14"/>
          <p:cNvCxnSpPr/>
          <p:nvPr/>
        </p:nvCxnSpPr>
        <p:spPr>
          <a:xfrm>
            <a:off x="2181580" y="3013593"/>
            <a:ext cx="0" cy="261937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16"/>
          <p:cNvCxnSpPr/>
          <p:nvPr/>
        </p:nvCxnSpPr>
        <p:spPr>
          <a:xfrm>
            <a:off x="773113" y="3963812"/>
            <a:ext cx="3271837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17"/>
          <p:cNvCxnSpPr/>
          <p:nvPr/>
        </p:nvCxnSpPr>
        <p:spPr>
          <a:xfrm>
            <a:off x="758825" y="4649951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4598988" y="4275655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207" name="Picture 8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50975" y="5639318"/>
            <a:ext cx="1662113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08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415088" y="5632968"/>
            <a:ext cx="1101725" cy="73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Dowolny kształt 19"/>
          <p:cNvSpPr/>
          <p:nvPr/>
        </p:nvSpPr>
        <p:spPr>
          <a:xfrm>
            <a:off x="844062" y="3537834"/>
            <a:ext cx="3006969" cy="1503484"/>
          </a:xfrm>
          <a:custGeom>
            <a:avLst/>
            <a:gdLst>
              <a:gd name="connsiteX0" fmla="*/ 0 w 3006969"/>
              <a:gd name="connsiteY0" fmla="*/ 1485900 h 1503484"/>
              <a:gd name="connsiteX1" fmla="*/ 940776 w 3006969"/>
              <a:gd name="connsiteY1" fmla="*/ 1494692 h 1503484"/>
              <a:gd name="connsiteX2" fmla="*/ 1503484 w 3006969"/>
              <a:gd name="connsiteY2" fmla="*/ 0 h 1503484"/>
              <a:gd name="connsiteX3" fmla="*/ 2092569 w 3006969"/>
              <a:gd name="connsiteY3" fmla="*/ 1503484 h 1503484"/>
              <a:gd name="connsiteX4" fmla="*/ 3006969 w 3006969"/>
              <a:gd name="connsiteY4" fmla="*/ 1494692 h 150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969" h="1503484">
                <a:moveTo>
                  <a:pt x="0" y="1485900"/>
                </a:moveTo>
                <a:lnTo>
                  <a:pt x="940776" y="1494692"/>
                </a:lnTo>
                <a:lnTo>
                  <a:pt x="1503484" y="0"/>
                </a:lnTo>
                <a:lnTo>
                  <a:pt x="2092569" y="1503484"/>
                </a:lnTo>
                <a:lnTo>
                  <a:pt x="3006969" y="1494692"/>
                </a:lnTo>
              </a:path>
            </a:pathLst>
          </a:custGeom>
          <a:ln w="254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Dowolny kształt 20"/>
          <p:cNvSpPr/>
          <p:nvPr/>
        </p:nvSpPr>
        <p:spPr>
          <a:xfrm>
            <a:off x="275518" y="3540770"/>
            <a:ext cx="3006969" cy="1503484"/>
          </a:xfrm>
          <a:custGeom>
            <a:avLst/>
            <a:gdLst>
              <a:gd name="connsiteX0" fmla="*/ 0 w 3006969"/>
              <a:gd name="connsiteY0" fmla="*/ 1485900 h 1503484"/>
              <a:gd name="connsiteX1" fmla="*/ 940776 w 3006969"/>
              <a:gd name="connsiteY1" fmla="*/ 1494692 h 1503484"/>
              <a:gd name="connsiteX2" fmla="*/ 1503484 w 3006969"/>
              <a:gd name="connsiteY2" fmla="*/ 0 h 1503484"/>
              <a:gd name="connsiteX3" fmla="*/ 2092569 w 3006969"/>
              <a:gd name="connsiteY3" fmla="*/ 1503484 h 1503484"/>
              <a:gd name="connsiteX4" fmla="*/ 3006969 w 3006969"/>
              <a:gd name="connsiteY4" fmla="*/ 1494692 h 1503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6969" h="1503484">
                <a:moveTo>
                  <a:pt x="0" y="1485900"/>
                </a:moveTo>
                <a:lnTo>
                  <a:pt x="940776" y="1494692"/>
                </a:lnTo>
                <a:lnTo>
                  <a:pt x="1503484" y="0"/>
                </a:lnTo>
                <a:lnTo>
                  <a:pt x="2092569" y="1503484"/>
                </a:lnTo>
                <a:lnTo>
                  <a:pt x="3006969" y="1494692"/>
                </a:lnTo>
              </a:path>
            </a:pathLst>
          </a:custGeom>
          <a:ln w="25400">
            <a:solidFill>
              <a:srgbClr val="FF99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1552575"/>
            <a:ext cx="3535363" cy="184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8" y="3930650"/>
            <a:ext cx="3552825" cy="183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6738" y="534624"/>
            <a:ext cx="166211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3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05300" y="485411"/>
            <a:ext cx="110172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zaokrąglony 5"/>
          <p:cNvSpPr/>
          <p:nvPr/>
        </p:nvSpPr>
        <p:spPr>
          <a:xfrm>
            <a:off x="571500" y="2673350"/>
            <a:ext cx="3262313" cy="333375"/>
          </a:xfrm>
          <a:prstGeom prst="roundRect">
            <a:avLst/>
          </a:prstGeom>
          <a:solidFill>
            <a:srgbClr val="99CCFF">
              <a:alpha val="25000"/>
            </a:srgbClr>
          </a:solidFill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rostokąt zaokrąglony 6"/>
          <p:cNvSpPr/>
          <p:nvPr/>
        </p:nvSpPr>
        <p:spPr>
          <a:xfrm>
            <a:off x="565150" y="3027363"/>
            <a:ext cx="3408363" cy="334962"/>
          </a:xfrm>
          <a:prstGeom prst="roundRect">
            <a:avLst/>
          </a:prstGeom>
          <a:solidFill>
            <a:srgbClr val="99CCFF">
              <a:alpha val="25000"/>
            </a:srgbClr>
          </a:solidFill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600075" y="5057775"/>
            <a:ext cx="3365500" cy="334963"/>
          </a:xfrm>
          <a:prstGeom prst="roundRect">
            <a:avLst/>
          </a:prstGeom>
          <a:solidFill>
            <a:srgbClr val="99CCFF">
              <a:alpha val="25000"/>
            </a:srgbClr>
          </a:solidFill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rostokąt zaokrąglony 8"/>
          <p:cNvSpPr/>
          <p:nvPr/>
        </p:nvSpPr>
        <p:spPr>
          <a:xfrm>
            <a:off x="557213" y="5445125"/>
            <a:ext cx="3398837" cy="334963"/>
          </a:xfrm>
          <a:prstGeom prst="roundRect">
            <a:avLst/>
          </a:prstGeom>
          <a:solidFill>
            <a:srgbClr val="99CCFF">
              <a:alpha val="25000"/>
            </a:srgbClr>
          </a:solidFill>
          <a:ln w="63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1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54538" y="2668588"/>
            <a:ext cx="4316412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9" name="Text Box 33"/>
          <p:cNvSpPr txBox="1">
            <a:spLocks noChangeArrowheads="1"/>
          </p:cNvSpPr>
          <p:nvPr/>
        </p:nvSpPr>
        <p:spPr bwMode="auto">
          <a:xfrm>
            <a:off x="4806950" y="1251371"/>
            <a:ext cx="3360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Stopnie spełnienia przesłanek: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420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54550" y="5059363"/>
            <a:ext cx="4032250" cy="59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3"/>
          <p:cNvSpPr txBox="1">
            <a:spLocks noChangeArrowheads="1"/>
          </p:cNvSpPr>
          <p:nvPr/>
        </p:nvSpPr>
        <p:spPr bwMode="auto">
          <a:xfrm>
            <a:off x="5202238" y="477838"/>
            <a:ext cx="3360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Odpowiedzi cząstkowe: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238" y="979488"/>
            <a:ext cx="2951162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6" name="Text Box 33"/>
          <p:cNvSpPr txBox="1">
            <a:spLocks noChangeArrowheads="1"/>
          </p:cNvSpPr>
          <p:nvPr/>
        </p:nvSpPr>
        <p:spPr bwMode="auto">
          <a:xfrm>
            <a:off x="290513" y="630238"/>
            <a:ext cx="33607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Reguła 9: </a:t>
            </a:r>
            <a:endParaRPr lang="pl-PL" sz="14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Łącznik prosty 4"/>
          <p:cNvCxnSpPr/>
          <p:nvPr/>
        </p:nvCxnSpPr>
        <p:spPr>
          <a:xfrm>
            <a:off x="246063" y="2390775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3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70325" y="1206500"/>
            <a:ext cx="2935288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0313" y="4129088"/>
            <a:ext cx="3360737" cy="312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57650" y="1597025"/>
            <a:ext cx="3744913" cy="249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Łącznik prosty 15"/>
          <p:cNvCxnSpPr/>
          <p:nvPr/>
        </p:nvCxnSpPr>
        <p:spPr>
          <a:xfrm>
            <a:off x="1838325" y="2390775"/>
            <a:ext cx="0" cy="15875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9725" y="3875088"/>
            <a:ext cx="295116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8" name="Łącznik prosty 17"/>
          <p:cNvCxnSpPr/>
          <p:nvPr/>
        </p:nvCxnSpPr>
        <p:spPr>
          <a:xfrm>
            <a:off x="336550" y="5286375"/>
            <a:ext cx="3271838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Łącznik prosty 18"/>
          <p:cNvCxnSpPr/>
          <p:nvPr/>
        </p:nvCxnSpPr>
        <p:spPr>
          <a:xfrm>
            <a:off x="2368550" y="5295900"/>
            <a:ext cx="0" cy="15875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445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19563" y="4572000"/>
            <a:ext cx="4448175" cy="26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46" name="Text Box 33"/>
          <p:cNvSpPr txBox="1">
            <a:spLocks noChangeArrowheads="1"/>
          </p:cNvSpPr>
          <p:nvPr/>
        </p:nvSpPr>
        <p:spPr bwMode="auto">
          <a:xfrm>
            <a:off x="249238" y="3455988"/>
            <a:ext cx="336073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Reguła 10: </a:t>
            </a:r>
            <a:endParaRPr lang="pl-PL" sz="14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4813" y="1241425"/>
            <a:ext cx="3433762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5925" y="4194175"/>
            <a:ext cx="3649663" cy="38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0" name="Text Box 33"/>
          <p:cNvSpPr txBox="1">
            <a:spLocks noChangeArrowheads="1"/>
          </p:cNvSpPr>
          <p:nvPr/>
        </p:nvSpPr>
        <p:spPr bwMode="auto">
          <a:xfrm>
            <a:off x="5202238" y="477838"/>
            <a:ext cx="3360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Odpowiedzi cząstkowe: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238" y="979488"/>
            <a:ext cx="2951162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2" name="Text Box 33"/>
          <p:cNvSpPr txBox="1">
            <a:spLocks noChangeArrowheads="1"/>
          </p:cNvSpPr>
          <p:nvPr/>
        </p:nvSpPr>
        <p:spPr bwMode="auto">
          <a:xfrm>
            <a:off x="290513" y="630238"/>
            <a:ext cx="33607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Reguła 14: </a:t>
            </a:r>
            <a:endParaRPr lang="pl-PL" sz="14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Łącznik prosty 6"/>
          <p:cNvCxnSpPr/>
          <p:nvPr/>
        </p:nvCxnSpPr>
        <p:spPr>
          <a:xfrm>
            <a:off x="246063" y="2084388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Łącznik prosty 10"/>
          <p:cNvCxnSpPr/>
          <p:nvPr/>
        </p:nvCxnSpPr>
        <p:spPr>
          <a:xfrm>
            <a:off x="2268538" y="2092325"/>
            <a:ext cx="0" cy="474663"/>
          </a:xfrm>
          <a:prstGeom prst="line">
            <a:avLst/>
          </a:prstGeom>
          <a:ln w="508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5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" y="3875088"/>
            <a:ext cx="2951163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Łącznik prosty 12"/>
          <p:cNvCxnSpPr/>
          <p:nvPr/>
        </p:nvCxnSpPr>
        <p:spPr>
          <a:xfrm>
            <a:off x="336550" y="4987925"/>
            <a:ext cx="3271838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/>
          <p:cNvCxnSpPr/>
          <p:nvPr/>
        </p:nvCxnSpPr>
        <p:spPr>
          <a:xfrm>
            <a:off x="2798763" y="4994275"/>
            <a:ext cx="0" cy="468313"/>
          </a:xfrm>
          <a:prstGeom prst="line">
            <a:avLst/>
          </a:prstGeom>
          <a:ln w="508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46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38663" y="1708150"/>
            <a:ext cx="4148137" cy="24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9" name="Text Box 33"/>
          <p:cNvSpPr txBox="1">
            <a:spLocks noChangeArrowheads="1"/>
          </p:cNvSpPr>
          <p:nvPr/>
        </p:nvSpPr>
        <p:spPr bwMode="auto">
          <a:xfrm>
            <a:off x="231775" y="3508375"/>
            <a:ext cx="33607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4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Reguła 15: </a:t>
            </a:r>
            <a:endParaRPr lang="pl-PL" sz="14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70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59313" y="4808538"/>
            <a:ext cx="4154487" cy="25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238" y="979488"/>
            <a:ext cx="2951162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Łącznik prosty 3"/>
          <p:cNvCxnSpPr/>
          <p:nvPr/>
        </p:nvCxnSpPr>
        <p:spPr>
          <a:xfrm>
            <a:off x="246063" y="2390775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Łącznik prosty 4"/>
          <p:cNvCxnSpPr/>
          <p:nvPr/>
        </p:nvCxnSpPr>
        <p:spPr>
          <a:xfrm>
            <a:off x="1838325" y="2390775"/>
            <a:ext cx="0" cy="15875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85" name="Text Box 33"/>
          <p:cNvSpPr txBox="1">
            <a:spLocks noChangeArrowheads="1"/>
          </p:cNvSpPr>
          <p:nvPr/>
        </p:nvSpPr>
        <p:spPr bwMode="auto">
          <a:xfrm>
            <a:off x="5202238" y="477838"/>
            <a:ext cx="3360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Odpowiedź całkowita: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Łącznik prosty 7"/>
          <p:cNvCxnSpPr/>
          <p:nvPr/>
        </p:nvCxnSpPr>
        <p:spPr>
          <a:xfrm>
            <a:off x="2268538" y="2092325"/>
            <a:ext cx="0" cy="474663"/>
          </a:xfrm>
          <a:prstGeom prst="line">
            <a:avLst/>
          </a:prstGeom>
          <a:ln w="508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6"/>
          <p:cNvCxnSpPr/>
          <p:nvPr/>
        </p:nvCxnSpPr>
        <p:spPr>
          <a:xfrm>
            <a:off x="2271713" y="2393950"/>
            <a:ext cx="0" cy="158750"/>
          </a:xfrm>
          <a:prstGeom prst="line">
            <a:avLst/>
          </a:prstGeom>
          <a:ln w="508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/>
          <p:cNvCxnSpPr/>
          <p:nvPr/>
        </p:nvCxnSpPr>
        <p:spPr>
          <a:xfrm>
            <a:off x="2701925" y="2084388"/>
            <a:ext cx="0" cy="468312"/>
          </a:xfrm>
          <a:prstGeom prst="line">
            <a:avLst/>
          </a:prstGeom>
          <a:ln w="50800">
            <a:solidFill>
              <a:srgbClr val="00CC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9"/>
          <p:cNvCxnSpPr/>
          <p:nvPr/>
        </p:nvCxnSpPr>
        <p:spPr>
          <a:xfrm>
            <a:off x="214313" y="2105025"/>
            <a:ext cx="3270250" cy="0"/>
          </a:xfrm>
          <a:prstGeom prst="line">
            <a:avLst/>
          </a:prstGeom>
          <a:ln w="1905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90" name="Text Box 33"/>
          <p:cNvSpPr txBox="1">
            <a:spLocks noChangeArrowheads="1"/>
          </p:cNvSpPr>
          <p:nvPr/>
        </p:nvSpPr>
        <p:spPr bwMode="auto">
          <a:xfrm>
            <a:off x="201613" y="2944813"/>
            <a:ext cx="8723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Wyostrzanie – metoda środka ciężkości (COG)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350" y="3454400"/>
            <a:ext cx="4467225" cy="109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9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1288" y="4845050"/>
            <a:ext cx="5191125" cy="69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33"/>
          <p:cNvSpPr txBox="1">
            <a:spLocks noChangeArrowheads="1"/>
          </p:cNvSpPr>
          <p:nvPr/>
        </p:nvSpPr>
        <p:spPr bwMode="auto">
          <a:xfrm>
            <a:off x="219075" y="492125"/>
            <a:ext cx="8723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Wyniki symulacji: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222" name="Grupa 5"/>
          <p:cNvGrpSpPr>
            <a:grpSpLocks/>
          </p:cNvGrpSpPr>
          <p:nvPr/>
        </p:nvGrpSpPr>
        <p:grpSpPr bwMode="auto">
          <a:xfrm>
            <a:off x="811213" y="1891344"/>
            <a:ext cx="7521575" cy="4541838"/>
            <a:chOff x="811828" y="1230922"/>
            <a:chExt cx="7521094" cy="4541227"/>
          </a:xfrm>
        </p:grpSpPr>
        <p:pic>
          <p:nvPicPr>
            <p:cNvPr id="922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70438" y="1230922"/>
              <a:ext cx="7462484" cy="45412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5" name="pole tekstowe 3"/>
            <p:cNvSpPr txBox="1">
              <a:spLocks noChangeArrowheads="1"/>
            </p:cNvSpPr>
            <p:nvPr/>
          </p:nvSpPr>
          <p:spPr bwMode="auto">
            <a:xfrm>
              <a:off x="4158762" y="5416063"/>
              <a:ext cx="1195753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latin typeface="Arial" pitchFamily="34" charset="0"/>
                  <a:cs typeface="Arial" pitchFamily="34" charset="0"/>
                </a:rPr>
                <a:t>Czas t (s)</a:t>
              </a:r>
            </a:p>
          </p:txBody>
        </p:sp>
        <p:sp>
          <p:nvSpPr>
            <p:cNvPr id="5" name="pole tekstowe 4"/>
            <p:cNvSpPr txBox="1"/>
            <p:nvPr/>
          </p:nvSpPr>
          <p:spPr>
            <a:xfrm>
              <a:off x="811828" y="2039822"/>
              <a:ext cx="430859" cy="2461846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pl-PL" sz="1600" dirty="0">
                  <a:latin typeface="Arial" pitchFamily="34" charset="0"/>
                  <a:cs typeface="Arial" pitchFamily="34" charset="0"/>
                </a:rPr>
                <a:t>Położenie kulki (m)</a:t>
              </a:r>
            </a:p>
          </p:txBody>
        </p:sp>
      </p:grpSp>
      <p:sp>
        <p:nvSpPr>
          <p:cNvPr id="9223" name="Text Box 33"/>
          <p:cNvSpPr txBox="1">
            <a:spLocks noChangeArrowheads="1"/>
          </p:cNvSpPr>
          <p:nvPr/>
        </p:nvSpPr>
        <p:spPr bwMode="auto">
          <a:xfrm>
            <a:off x="833438" y="935038"/>
            <a:ext cx="4379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 eksperymentu symulacyjnego: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218" name="Object 4"/>
          <p:cNvGraphicFramePr>
            <a:graphicFrameLocks noChangeAspect="1"/>
          </p:cNvGraphicFramePr>
          <p:nvPr/>
        </p:nvGraphicFramePr>
        <p:xfrm>
          <a:off x="4706938" y="915988"/>
          <a:ext cx="1754187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7" name="Równanie" r:id="rId4" imgW="1066337" imgH="215806" progId="Equation.3">
                  <p:embed/>
                </p:oleObj>
              </mc:Choice>
              <mc:Fallback>
                <p:oleObj name="Równanie" r:id="rId4" imgW="1066337" imgH="215806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06938" y="915988"/>
                        <a:ext cx="1754187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1943100" y="1430338"/>
          <a:ext cx="1400175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Równanie" r:id="rId6" imgW="850531" imgH="215806" progId="Equation.3">
                  <p:embed/>
                </p:oleObj>
              </mc:Choice>
              <mc:Fallback>
                <p:oleObj name="Równanie" r:id="rId6" imgW="850531" imgH="215806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1430338"/>
                        <a:ext cx="1400175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3648075" y="1427163"/>
          <a:ext cx="1357313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Równanie" r:id="rId8" imgW="825142" imgH="215806" progId="Equation.3">
                  <p:embed/>
                </p:oleObj>
              </mc:Choice>
              <mc:Fallback>
                <p:oleObj name="Równanie" r:id="rId8" imgW="825142" imgH="215806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075" y="1427163"/>
                        <a:ext cx="1357313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33"/>
          <p:cNvSpPr txBox="1">
            <a:spLocks noChangeArrowheads="1"/>
          </p:cNvSpPr>
          <p:nvPr/>
        </p:nvSpPr>
        <p:spPr bwMode="auto">
          <a:xfrm>
            <a:off x="219075" y="923425"/>
            <a:ext cx="8723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Strojenie dla poprawy jakości działania przez strojenie skalowalnych wzmocnień (wag)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1507" name="Grupa 6"/>
          <p:cNvGrpSpPr>
            <a:grpSpLocks/>
          </p:cNvGrpSpPr>
          <p:nvPr/>
        </p:nvGrpSpPr>
        <p:grpSpPr bwMode="auto">
          <a:xfrm>
            <a:off x="1479550" y="2379163"/>
            <a:ext cx="5368925" cy="1316037"/>
            <a:chOff x="1408968" y="1332879"/>
            <a:chExt cx="5369902" cy="1315803"/>
          </a:xfrm>
        </p:grpSpPr>
        <p:pic>
          <p:nvPicPr>
            <p:cNvPr id="21512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08968" y="1332879"/>
              <a:ext cx="5369902" cy="13158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3" name="pole tekstowe 28"/>
            <p:cNvSpPr txBox="1">
              <a:spLocks noChangeArrowheads="1"/>
            </p:cNvSpPr>
            <p:nvPr/>
          </p:nvSpPr>
          <p:spPr bwMode="auto">
            <a:xfrm>
              <a:off x="2881275" y="1457078"/>
              <a:ext cx="1084059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Sterownik rozmyty</a:t>
              </a:r>
            </a:p>
          </p:txBody>
        </p:sp>
        <p:sp>
          <p:nvSpPr>
            <p:cNvPr id="21514" name="pole tekstowe 28"/>
            <p:cNvSpPr txBox="1">
              <a:spLocks noChangeArrowheads="1"/>
            </p:cNvSpPr>
            <p:nvPr/>
          </p:nvSpPr>
          <p:spPr bwMode="auto">
            <a:xfrm>
              <a:off x="4545953" y="1433620"/>
              <a:ext cx="870110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Belka i kulka</a:t>
              </a:r>
            </a:p>
          </p:txBody>
        </p:sp>
      </p:grp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78013" y="4104775"/>
            <a:ext cx="489267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33"/>
          <p:cNvSpPr txBox="1">
            <a:spLocks noChangeArrowheads="1"/>
          </p:cNvSpPr>
          <p:nvPr/>
        </p:nvSpPr>
        <p:spPr bwMode="auto">
          <a:xfrm>
            <a:off x="481013" y="1674313"/>
            <a:ext cx="43815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Układ sterowania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0" name="Text Box 33"/>
          <p:cNvSpPr txBox="1">
            <a:spLocks noChangeArrowheads="1"/>
          </p:cNvSpPr>
          <p:nvPr/>
        </p:nvSpPr>
        <p:spPr bwMode="auto">
          <a:xfrm>
            <a:off x="307975" y="3680913"/>
            <a:ext cx="43815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Nowa struktura sterownika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511" name="pole tekstowe 28"/>
          <p:cNvSpPr txBox="1">
            <a:spLocks noChangeArrowheads="1"/>
          </p:cNvSpPr>
          <p:nvPr/>
        </p:nvSpPr>
        <p:spPr bwMode="auto">
          <a:xfrm>
            <a:off x="4432300" y="4466725"/>
            <a:ext cx="984250" cy="6477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l-PL" sz="1200">
                <a:latin typeface="Arial" pitchFamily="34" charset="0"/>
                <a:cs typeface="Arial" pitchFamily="34" charset="0"/>
              </a:rPr>
              <a:t>Statyczny sterownik rozmyty</a:t>
            </a: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27"/>
          <p:cNvSpPr txBox="1">
            <a:spLocks noChangeArrowheads="1"/>
          </p:cNvSpPr>
          <p:nvPr/>
        </p:nvSpPr>
        <p:spPr bwMode="auto">
          <a:xfrm>
            <a:off x="801688" y="863425"/>
            <a:ext cx="77279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Zastosowania systemów </a:t>
            </a:r>
            <a:r>
              <a:rPr lang="pl-PL" sz="2000" b="1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rozmytych lingwistycznych</a:t>
            </a:r>
            <a:endParaRPr lang="pl-PL" sz="20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 Box 127"/>
          <p:cNvSpPr txBox="1">
            <a:spLocks noChangeArrowheads="1"/>
          </p:cNvSpPr>
          <p:nvPr/>
        </p:nvSpPr>
        <p:spPr bwMode="auto">
          <a:xfrm>
            <a:off x="212725" y="1360312"/>
            <a:ext cx="869315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20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Przykład 1: sterowanie rozmyte z wykorzystaniem systemu Mamdani’ego</a:t>
            </a:r>
            <a:endParaRPr lang="pl-PL" sz="200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 Box 33"/>
          <p:cNvSpPr txBox="1">
            <a:spLocks noChangeArrowheads="1"/>
          </p:cNvSpPr>
          <p:nvPr/>
        </p:nvSpPr>
        <p:spPr bwMode="auto">
          <a:xfrm>
            <a:off x="182563" y="2419175"/>
            <a:ext cx="87233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System rozmyty </a:t>
            </a:r>
            <a:r>
              <a:rPr lang="pl-PL" sz="1800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Mamdani’ego</a:t>
            </a: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 może być użyty do budowy sterownika opartego na wiedzy użytkownika (eksperta) – jak sterować obiektem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33"/>
          <p:cNvSpPr txBox="1">
            <a:spLocks noChangeArrowheads="1"/>
          </p:cNvSpPr>
          <p:nvPr/>
        </p:nvSpPr>
        <p:spPr bwMode="auto">
          <a:xfrm>
            <a:off x="195263" y="3208162"/>
            <a:ext cx="8723312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Jeżeli zadania sterowania polega na śledzeniu trajektorii zadanej struktura systemu sterowania zwykle ma postać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upa 30"/>
          <p:cNvGrpSpPr>
            <a:grpSpLocks/>
          </p:cNvGrpSpPr>
          <p:nvPr/>
        </p:nvGrpSpPr>
        <p:grpSpPr bwMode="auto">
          <a:xfrm>
            <a:off x="1244600" y="4328937"/>
            <a:ext cx="6256338" cy="1487488"/>
            <a:chOff x="1244049" y="3793388"/>
            <a:chExt cx="6256683" cy="1487603"/>
          </a:xfrm>
        </p:grpSpPr>
        <p:pic>
          <p:nvPicPr>
            <p:cNvPr id="7" name="Picture 25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44049" y="3793388"/>
              <a:ext cx="6256683" cy="14876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pole tekstowe 28"/>
            <p:cNvSpPr txBox="1">
              <a:spLocks noChangeArrowheads="1"/>
            </p:cNvSpPr>
            <p:nvPr/>
          </p:nvSpPr>
          <p:spPr bwMode="auto">
            <a:xfrm>
              <a:off x="3021496" y="3909392"/>
              <a:ext cx="1325217" cy="646331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800">
                  <a:latin typeface="Arial" pitchFamily="34" charset="0"/>
                  <a:cs typeface="Arial" pitchFamily="34" charset="0"/>
                </a:rPr>
                <a:t>Sterownik rozmyty</a:t>
              </a:r>
            </a:p>
          </p:txBody>
        </p:sp>
        <p:sp>
          <p:nvSpPr>
            <p:cNvPr id="9" name="pole tekstowe 29"/>
            <p:cNvSpPr txBox="1">
              <a:spLocks noChangeArrowheads="1"/>
            </p:cNvSpPr>
            <p:nvPr/>
          </p:nvSpPr>
          <p:spPr bwMode="auto">
            <a:xfrm>
              <a:off x="4936437" y="4022034"/>
              <a:ext cx="109330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>
                  <a:latin typeface="Arial" pitchFamily="34" charset="0"/>
                  <a:cs typeface="Arial" pitchFamily="34" charset="0"/>
                </a:rPr>
                <a:t>Obiekt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5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38" y="1171672"/>
            <a:ext cx="8496300" cy="512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pole tekstowe 2"/>
          <p:cNvSpPr txBox="1">
            <a:spLocks noChangeArrowheads="1"/>
          </p:cNvSpPr>
          <p:nvPr/>
        </p:nvSpPr>
        <p:spPr bwMode="auto">
          <a:xfrm>
            <a:off x="4238625" y="5972272"/>
            <a:ext cx="1195388" cy="3381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l-PL" sz="1600">
                <a:latin typeface="Arial" pitchFamily="34" charset="0"/>
                <a:cs typeface="Arial" pitchFamily="34" charset="0"/>
              </a:rPr>
              <a:t>Czas t (s)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407385" y="2288647"/>
            <a:ext cx="430887" cy="2461846"/>
          </a:xfrm>
          <a:prstGeom prst="rect">
            <a:avLst/>
          </a:prstGeom>
          <a:solidFill>
            <a:schemeClr val="bg1"/>
          </a:solidFill>
        </p:spPr>
        <p:txBody>
          <a:bodyPr vert="vert270">
            <a:spAutoFit/>
          </a:bodyPr>
          <a:lstStyle/>
          <a:p>
            <a:pPr algn="ctr">
              <a:defRPr/>
            </a:pPr>
            <a:r>
              <a:rPr lang="pl-PL" sz="1600" dirty="0">
                <a:latin typeface="Arial" pitchFamily="34" charset="0"/>
                <a:cs typeface="Arial" pitchFamily="34" charset="0"/>
              </a:rPr>
              <a:t>Położenie kulki (m)</a:t>
            </a:r>
          </a:p>
        </p:txBody>
      </p:sp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6075" y="620809"/>
            <a:ext cx="2670175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upa 5"/>
          <p:cNvGrpSpPr>
            <a:grpSpLocks/>
          </p:cNvGrpSpPr>
          <p:nvPr/>
        </p:nvGrpSpPr>
        <p:grpSpPr bwMode="auto">
          <a:xfrm>
            <a:off x="315913" y="1319195"/>
            <a:ext cx="8229600" cy="4835525"/>
            <a:chOff x="316523" y="1578479"/>
            <a:chExt cx="8229600" cy="4835538"/>
          </a:xfrm>
        </p:grpSpPr>
        <p:pic>
          <p:nvPicPr>
            <p:cNvPr id="2355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16523" y="1578479"/>
              <a:ext cx="8229600" cy="48018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3557" name="pole tekstowe 2"/>
            <p:cNvSpPr txBox="1">
              <a:spLocks noChangeArrowheads="1"/>
            </p:cNvSpPr>
            <p:nvPr/>
          </p:nvSpPr>
          <p:spPr bwMode="auto">
            <a:xfrm>
              <a:off x="4202722" y="6075463"/>
              <a:ext cx="1195753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latin typeface="Arial" charset="0"/>
                  <a:cs typeface="Arial" charset="0"/>
                </a:rPr>
                <a:t>Czas t (s)</a:t>
              </a:r>
            </a:p>
          </p:txBody>
        </p:sp>
        <p:sp>
          <p:nvSpPr>
            <p:cNvPr id="4" name="pole tekstowe 3"/>
            <p:cNvSpPr txBox="1"/>
            <p:nvPr/>
          </p:nvSpPr>
          <p:spPr>
            <a:xfrm>
              <a:off x="407385" y="2426663"/>
              <a:ext cx="430887" cy="2461846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pl-PL" sz="1600" dirty="0">
                  <a:latin typeface="Arial" pitchFamily="34" charset="0"/>
                  <a:cs typeface="Arial" pitchFamily="34" charset="0"/>
                </a:rPr>
                <a:t>Położenie kulki (m)</a:t>
              </a:r>
            </a:p>
          </p:txBody>
        </p:sp>
      </p:grp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850" y="603233"/>
            <a:ext cx="280035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upa 5"/>
          <p:cNvGrpSpPr>
            <a:grpSpLocks/>
          </p:cNvGrpSpPr>
          <p:nvPr/>
        </p:nvGrpSpPr>
        <p:grpSpPr bwMode="auto">
          <a:xfrm>
            <a:off x="450850" y="1346604"/>
            <a:ext cx="8059738" cy="4816475"/>
            <a:chOff x="451345" y="1639326"/>
            <a:chExt cx="8059609" cy="4816426"/>
          </a:xfrm>
        </p:grpSpPr>
        <p:pic>
          <p:nvPicPr>
            <p:cNvPr id="2458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483577" y="1639326"/>
              <a:ext cx="8027377" cy="48164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4581" name="pole tekstowe 2"/>
            <p:cNvSpPr txBox="1">
              <a:spLocks noChangeArrowheads="1"/>
            </p:cNvSpPr>
            <p:nvPr/>
          </p:nvSpPr>
          <p:spPr bwMode="auto">
            <a:xfrm>
              <a:off x="4202722" y="6101839"/>
              <a:ext cx="1195753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latin typeface="Arial" charset="0"/>
                  <a:cs typeface="Arial" charset="0"/>
                </a:rPr>
                <a:t>Czas t (s)</a:t>
              </a:r>
            </a:p>
          </p:txBody>
        </p:sp>
        <p:sp>
          <p:nvSpPr>
            <p:cNvPr id="4" name="pole tekstowe 3"/>
            <p:cNvSpPr txBox="1"/>
            <p:nvPr/>
          </p:nvSpPr>
          <p:spPr>
            <a:xfrm>
              <a:off x="451345" y="2426663"/>
              <a:ext cx="430887" cy="2461846"/>
            </a:xfrm>
            <a:prstGeom prst="rect">
              <a:avLst/>
            </a:prstGeom>
            <a:solidFill>
              <a:schemeClr val="bg1"/>
            </a:solidFill>
          </p:spPr>
          <p:txBody>
            <a:bodyPr vert="vert270">
              <a:spAutoFit/>
            </a:bodyPr>
            <a:lstStyle/>
            <a:p>
              <a:pPr algn="ctr">
                <a:defRPr/>
              </a:pPr>
              <a:r>
                <a:rPr lang="pl-PL" sz="1600" dirty="0">
                  <a:latin typeface="Arial" pitchFamily="34" charset="0"/>
                  <a:cs typeface="Arial" pitchFamily="34" charset="0"/>
                </a:rPr>
                <a:t>Położenie kulki (m)</a:t>
              </a:r>
            </a:p>
          </p:txBody>
        </p:sp>
      </p:grp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7525" y="597304"/>
            <a:ext cx="2498725" cy="32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upa 5"/>
          <p:cNvGrpSpPr>
            <a:grpSpLocks/>
          </p:cNvGrpSpPr>
          <p:nvPr/>
        </p:nvGrpSpPr>
        <p:grpSpPr bwMode="auto">
          <a:xfrm>
            <a:off x="617538" y="1182039"/>
            <a:ext cx="7845425" cy="5067300"/>
            <a:chOff x="617689" y="1389183"/>
            <a:chExt cx="7845918" cy="5067301"/>
          </a:xfrm>
        </p:grpSpPr>
        <p:pic>
          <p:nvPicPr>
            <p:cNvPr id="25604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7689" y="1389183"/>
              <a:ext cx="7845918" cy="50673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605" name="pole tekstowe 2"/>
            <p:cNvSpPr txBox="1">
              <a:spLocks noChangeArrowheads="1"/>
            </p:cNvSpPr>
            <p:nvPr/>
          </p:nvSpPr>
          <p:spPr bwMode="auto">
            <a:xfrm>
              <a:off x="4202722" y="6101839"/>
              <a:ext cx="1195753" cy="3385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pl-PL" sz="1600">
                  <a:latin typeface="Arial" charset="0"/>
                  <a:cs typeface="Arial" charset="0"/>
                </a:rPr>
                <a:t>Czas t (s)</a:t>
              </a:r>
            </a:p>
          </p:txBody>
        </p:sp>
        <p:sp>
          <p:nvSpPr>
            <p:cNvPr id="25606" name="pole tekstowe 3"/>
            <p:cNvSpPr txBox="1">
              <a:spLocks noChangeArrowheads="1"/>
            </p:cNvSpPr>
            <p:nvPr/>
          </p:nvSpPr>
          <p:spPr bwMode="auto">
            <a:xfrm>
              <a:off x="1453661" y="2614223"/>
              <a:ext cx="1799493" cy="5847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latin typeface="Arial" charset="0"/>
                  <a:cs typeface="Arial" charset="0"/>
                </a:rPr>
                <a:t>Położenie kątowe belki (rad)</a:t>
              </a:r>
            </a:p>
          </p:txBody>
        </p:sp>
        <p:sp>
          <p:nvSpPr>
            <p:cNvPr id="25607" name="pole tekstowe 4"/>
            <p:cNvSpPr txBox="1">
              <a:spLocks noChangeArrowheads="1"/>
            </p:cNvSpPr>
            <p:nvPr/>
          </p:nvSpPr>
          <p:spPr bwMode="auto">
            <a:xfrm>
              <a:off x="1600201" y="4665761"/>
              <a:ext cx="1591408" cy="5847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latin typeface="Arial" charset="0"/>
                  <a:cs typeface="Arial" charset="0"/>
                </a:rPr>
                <a:t>Położenie kulki (m)</a:t>
              </a:r>
            </a:p>
          </p:txBody>
        </p:sp>
      </p:grpSp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825" y="613714"/>
            <a:ext cx="2497138" cy="32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3"/>
          <p:cNvSpPr txBox="1">
            <a:spLocks noChangeArrowheads="1"/>
          </p:cNvSpPr>
          <p:nvPr/>
        </p:nvSpPr>
        <p:spPr bwMode="auto">
          <a:xfrm>
            <a:off x="219075" y="492125"/>
            <a:ext cx="8723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Wpływ kształtu funkcji przynależności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Text Box 33"/>
          <p:cNvSpPr txBox="1">
            <a:spLocks noChangeArrowheads="1"/>
          </p:cNvSpPr>
          <p:nvPr/>
        </p:nvSpPr>
        <p:spPr bwMode="auto">
          <a:xfrm>
            <a:off x="234950" y="840362"/>
            <a:ext cx="4381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Zastosujemy funkcję Gaussa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125" y="1469012"/>
            <a:ext cx="8045450" cy="493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246" name="Grupa 5"/>
          <p:cNvGrpSpPr>
            <a:grpSpLocks/>
          </p:cNvGrpSpPr>
          <p:nvPr/>
        </p:nvGrpSpPr>
        <p:grpSpPr bwMode="auto">
          <a:xfrm>
            <a:off x="206375" y="1237237"/>
            <a:ext cx="8723313" cy="382588"/>
            <a:chOff x="206009" y="461841"/>
            <a:chExt cx="8723312" cy="382222"/>
          </a:xfrm>
        </p:grpSpPr>
        <p:sp>
          <p:nvSpPr>
            <p:cNvPr id="10247" name="Text Box 33"/>
            <p:cNvSpPr txBox="1">
              <a:spLocks noChangeArrowheads="1"/>
            </p:cNvSpPr>
            <p:nvPr/>
          </p:nvSpPr>
          <p:spPr bwMode="auto">
            <a:xfrm>
              <a:off x="206009" y="474684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(zbiory rozmyte) wejścia sterownika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242" name="Object 4"/>
            <p:cNvGraphicFramePr>
              <a:graphicFrameLocks noChangeAspect="1"/>
            </p:cNvGraphicFramePr>
            <p:nvPr/>
          </p:nvGraphicFramePr>
          <p:xfrm>
            <a:off x="5254312" y="461841"/>
            <a:ext cx="453420" cy="382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245" name="Równanie" r:id="rId4" imgW="253800" imgH="215640" progId="Equation.3">
                    <p:embed/>
                  </p:oleObj>
                </mc:Choice>
                <mc:Fallback>
                  <p:oleObj name="Równanie" r:id="rId4" imgW="253800" imgH="215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54312" y="461841"/>
                          <a:ext cx="453420" cy="3822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2425" y="1148587"/>
            <a:ext cx="8324850" cy="500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268" name="Grupa 2"/>
          <p:cNvGrpSpPr>
            <a:grpSpLocks/>
          </p:cNvGrpSpPr>
          <p:nvPr/>
        </p:nvGrpSpPr>
        <p:grpSpPr bwMode="auto">
          <a:xfrm>
            <a:off x="206375" y="539598"/>
            <a:ext cx="8723313" cy="391167"/>
            <a:chOff x="206009" y="539402"/>
            <a:chExt cx="8723312" cy="390794"/>
          </a:xfrm>
        </p:grpSpPr>
        <p:sp>
          <p:nvSpPr>
            <p:cNvPr id="11269" name="Text Box 33"/>
            <p:cNvSpPr txBox="1">
              <a:spLocks noChangeArrowheads="1"/>
            </p:cNvSpPr>
            <p:nvPr/>
          </p:nvSpPr>
          <p:spPr bwMode="auto">
            <a:xfrm>
              <a:off x="206009" y="560862"/>
              <a:ext cx="8723312" cy="3693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(zbiory rozmyte) wejścia sterownika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1266" name="Object 3"/>
            <p:cNvGraphicFramePr>
              <a:graphicFrameLocks noChangeAspect="1"/>
            </p:cNvGraphicFramePr>
            <p:nvPr/>
          </p:nvGraphicFramePr>
          <p:xfrm>
            <a:off x="5452710" y="539402"/>
            <a:ext cx="453420" cy="382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269" name="Równanie" r:id="rId4" imgW="253780" imgH="215713" progId="Equation.3">
                    <p:embed/>
                  </p:oleObj>
                </mc:Choice>
                <mc:Fallback>
                  <p:oleObj name="Równanie" r:id="rId4" imgW="253780" imgH="215713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52710" y="539402"/>
                          <a:ext cx="453420" cy="3822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5913" y="973462"/>
            <a:ext cx="4430712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33"/>
          <p:cNvSpPr txBox="1">
            <a:spLocks noChangeArrowheads="1"/>
          </p:cNvSpPr>
          <p:nvPr/>
        </p:nvSpPr>
        <p:spPr bwMode="auto">
          <a:xfrm>
            <a:off x="420688" y="508114"/>
            <a:ext cx="8723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Wnioskowanie – uproszczone </a:t>
            </a:r>
            <a:r>
              <a:rPr lang="pl-PL" sz="1800" b="1" dirty="0" err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Mamdani’ego</a:t>
            </a:r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, t – norma PROD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4175" y="3609861"/>
            <a:ext cx="4606925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Łącznik prosty 4"/>
          <p:cNvCxnSpPr/>
          <p:nvPr/>
        </p:nvCxnSpPr>
        <p:spPr>
          <a:xfrm>
            <a:off x="2473325" y="986162"/>
            <a:ext cx="0" cy="261937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Łącznik prosty 5"/>
          <p:cNvCxnSpPr/>
          <p:nvPr/>
        </p:nvCxnSpPr>
        <p:spPr>
          <a:xfrm>
            <a:off x="7889875" y="3557474"/>
            <a:ext cx="0" cy="2619375"/>
          </a:xfrm>
          <a:prstGeom prst="line">
            <a:avLst/>
          </a:prstGeom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1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825" y="1167137"/>
            <a:ext cx="2357438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2" name="Grupa 9"/>
          <p:cNvGrpSpPr>
            <a:grpSpLocks/>
          </p:cNvGrpSpPr>
          <p:nvPr/>
        </p:nvGrpSpPr>
        <p:grpSpPr bwMode="auto">
          <a:xfrm>
            <a:off x="2058988" y="3852749"/>
            <a:ext cx="1958975" cy="2052637"/>
            <a:chOff x="2058865" y="3972937"/>
            <a:chExt cx="1959219" cy="2053443"/>
          </a:xfrm>
        </p:grpSpPr>
        <p:pic>
          <p:nvPicPr>
            <p:cNvPr id="26633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058865" y="3972937"/>
              <a:ext cx="1959219" cy="7924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4" name="Picture 4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074985" y="4791806"/>
              <a:ext cx="1361493" cy="12345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5438" y="1723718"/>
            <a:ext cx="5891212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Text Box 33"/>
          <p:cNvSpPr txBox="1">
            <a:spLocks noChangeArrowheads="1"/>
          </p:cNvSpPr>
          <p:nvPr/>
        </p:nvSpPr>
        <p:spPr bwMode="auto">
          <a:xfrm>
            <a:off x="227013" y="641043"/>
            <a:ext cx="4379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Próg „odpalenia” reguły: 0.1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652" name="Text Box 33"/>
          <p:cNvSpPr txBox="1">
            <a:spLocks noChangeArrowheads="1"/>
          </p:cNvSpPr>
          <p:nvPr/>
        </p:nvSpPr>
        <p:spPr bwMode="auto">
          <a:xfrm>
            <a:off x="265113" y="1277631"/>
            <a:ext cx="43799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Stopień spełnienia przesłanek reguł: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7663" y="4554231"/>
            <a:ext cx="4805362" cy="57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33"/>
          <p:cNvSpPr txBox="1">
            <a:spLocks noChangeArrowheads="1"/>
          </p:cNvSpPr>
          <p:nvPr/>
        </p:nvSpPr>
        <p:spPr bwMode="auto">
          <a:xfrm>
            <a:off x="220663" y="3958918"/>
            <a:ext cx="43799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Ostre wyjście sterownika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8" y="902292"/>
            <a:ext cx="509111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1475" y="3435714"/>
            <a:ext cx="5449888" cy="296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Text Box 33"/>
          <p:cNvSpPr txBox="1">
            <a:spLocks noChangeArrowheads="1"/>
          </p:cNvSpPr>
          <p:nvPr/>
        </p:nvSpPr>
        <p:spPr bwMode="auto">
          <a:xfrm>
            <a:off x="420688" y="516740"/>
            <a:ext cx="8723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Charakterystyki wejście – wyjście badanych sterowników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2326" y="1340768"/>
            <a:ext cx="81938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Dziękuję</a:t>
            </a:r>
          </a:p>
          <a:p>
            <a:pPr algn="ctr"/>
            <a:r>
              <a:rPr lang="pl-PL" sz="2400" b="1" dirty="0" smtClean="0">
                <a:solidFill>
                  <a:srgbClr val="003366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 – koniec materiału prezentowanego podczas wykładu </a:t>
            </a:r>
            <a:endParaRPr lang="pl-PL" sz="2400" b="1" dirty="0">
              <a:solidFill>
                <a:srgbClr val="003366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3" descr="dewiza kolor oś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4810" y="3156681"/>
            <a:ext cx="2170405" cy="2576575"/>
          </a:xfrm>
          <a:prstGeom prst="rect">
            <a:avLst/>
          </a:prstGeom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Text Box 127"/>
          <p:cNvSpPr txBox="1">
            <a:spLocks noChangeArrowheads="1"/>
          </p:cNvSpPr>
          <p:nvPr/>
        </p:nvSpPr>
        <p:spPr bwMode="auto">
          <a:xfrm>
            <a:off x="230188" y="421166"/>
            <a:ext cx="8693150" cy="338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524000" indent="-1524000">
              <a:spcBef>
                <a:spcPct val="50000"/>
              </a:spcBef>
              <a:buFont typeface="Symbol" pitchFamily="18" charset="2"/>
              <a:buNone/>
            </a:pPr>
            <a:r>
              <a:rPr lang="pl-PL" sz="16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Wstępny projekt sterownika rozmytego: obiekt - belka i kulka</a:t>
            </a:r>
            <a:endParaRPr lang="pl-PL" sz="1600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34" name="Grupa 7"/>
          <p:cNvGrpSpPr>
            <a:grpSpLocks/>
          </p:cNvGrpSpPr>
          <p:nvPr/>
        </p:nvGrpSpPr>
        <p:grpSpPr bwMode="auto">
          <a:xfrm>
            <a:off x="4116388" y="2363788"/>
            <a:ext cx="4524375" cy="1778000"/>
            <a:chOff x="1900604" y="1010383"/>
            <a:chExt cx="4524408" cy="1776779"/>
          </a:xfrm>
        </p:grpSpPr>
        <p:pic>
          <p:nvPicPr>
            <p:cNvPr id="1049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900604" y="1010383"/>
              <a:ext cx="4394637" cy="1776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50" name="pole tekstowe 28"/>
            <p:cNvSpPr txBox="1">
              <a:spLocks noChangeArrowheads="1"/>
            </p:cNvSpPr>
            <p:nvPr/>
          </p:nvSpPr>
          <p:spPr bwMode="auto">
            <a:xfrm>
              <a:off x="3437792" y="1140543"/>
              <a:ext cx="768624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Belka</a:t>
              </a:r>
            </a:p>
          </p:txBody>
        </p:sp>
        <p:sp>
          <p:nvSpPr>
            <p:cNvPr id="1051" name="pole tekstowe 28"/>
            <p:cNvSpPr txBox="1">
              <a:spLocks noChangeArrowheads="1"/>
            </p:cNvSpPr>
            <p:nvPr/>
          </p:nvSpPr>
          <p:spPr bwMode="auto">
            <a:xfrm>
              <a:off x="5656388" y="1838066"/>
              <a:ext cx="768624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Kulka</a:t>
              </a:r>
            </a:p>
          </p:txBody>
        </p:sp>
        <p:sp>
          <p:nvSpPr>
            <p:cNvPr id="1052" name="pole tekstowe 28"/>
            <p:cNvSpPr txBox="1">
              <a:spLocks noChangeArrowheads="1"/>
            </p:cNvSpPr>
            <p:nvPr/>
          </p:nvSpPr>
          <p:spPr bwMode="auto">
            <a:xfrm>
              <a:off x="3944819" y="2175105"/>
              <a:ext cx="76862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Silnik - napęd</a:t>
              </a:r>
            </a:p>
          </p:txBody>
        </p:sp>
      </p:grpSp>
      <p:grpSp>
        <p:nvGrpSpPr>
          <p:cNvPr id="1035" name="Grupa 12"/>
          <p:cNvGrpSpPr>
            <a:grpSpLocks/>
          </p:cNvGrpSpPr>
          <p:nvPr/>
        </p:nvGrpSpPr>
        <p:grpSpPr bwMode="auto">
          <a:xfrm>
            <a:off x="354013" y="701675"/>
            <a:ext cx="4373562" cy="1690688"/>
            <a:chOff x="353891" y="700936"/>
            <a:chExt cx="4374202" cy="1690938"/>
          </a:xfrm>
        </p:grpSpPr>
        <p:pic>
          <p:nvPicPr>
            <p:cNvPr id="1045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3891" y="747157"/>
              <a:ext cx="4156563" cy="16447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46" name="pole tekstowe 28"/>
            <p:cNvSpPr txBox="1">
              <a:spLocks noChangeArrowheads="1"/>
            </p:cNvSpPr>
            <p:nvPr/>
          </p:nvSpPr>
          <p:spPr bwMode="auto">
            <a:xfrm>
              <a:off x="1406773" y="700936"/>
              <a:ext cx="76862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Silnik - napęd</a:t>
              </a:r>
            </a:p>
          </p:txBody>
        </p:sp>
        <p:sp>
          <p:nvSpPr>
            <p:cNvPr id="1047" name="pole tekstowe 28"/>
            <p:cNvSpPr txBox="1">
              <a:spLocks noChangeArrowheads="1"/>
            </p:cNvSpPr>
            <p:nvPr/>
          </p:nvSpPr>
          <p:spPr bwMode="auto">
            <a:xfrm>
              <a:off x="3959469" y="2057881"/>
              <a:ext cx="768624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Belka</a:t>
              </a:r>
            </a:p>
          </p:txBody>
        </p:sp>
        <p:sp>
          <p:nvSpPr>
            <p:cNvPr id="1048" name="pole tekstowe 28"/>
            <p:cNvSpPr txBox="1">
              <a:spLocks noChangeArrowheads="1"/>
            </p:cNvSpPr>
            <p:nvPr/>
          </p:nvSpPr>
          <p:spPr bwMode="auto">
            <a:xfrm>
              <a:off x="3320565" y="1621197"/>
              <a:ext cx="768624" cy="276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Kulka</a:t>
              </a:r>
            </a:p>
          </p:txBody>
        </p:sp>
      </p:grpSp>
      <p:sp>
        <p:nvSpPr>
          <p:cNvPr id="15" name="Text Box 33"/>
          <p:cNvSpPr txBox="1">
            <a:spLocks noChangeArrowheads="1"/>
          </p:cNvSpPr>
          <p:nvPr/>
        </p:nvSpPr>
        <p:spPr bwMode="auto">
          <a:xfrm>
            <a:off x="200025" y="3627324"/>
            <a:ext cx="8723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Wiedza o obiekcie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37" name="Grupa 27"/>
          <p:cNvGrpSpPr>
            <a:grpSpLocks/>
          </p:cNvGrpSpPr>
          <p:nvPr/>
        </p:nvGrpSpPr>
        <p:grpSpPr bwMode="auto">
          <a:xfrm>
            <a:off x="203200" y="4052774"/>
            <a:ext cx="8723313" cy="369887"/>
            <a:chOff x="203080" y="4173315"/>
            <a:chExt cx="8723312" cy="369332"/>
          </a:xfrm>
        </p:grpSpPr>
        <p:sp>
          <p:nvSpPr>
            <p:cNvPr id="1044" name="Text Box 33"/>
            <p:cNvSpPr txBox="1">
              <a:spLocks noChangeArrowheads="1"/>
            </p:cNvSpPr>
            <p:nvPr/>
          </p:nvSpPr>
          <p:spPr bwMode="auto">
            <a:xfrm>
              <a:off x="203080" y="4173315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     - położenie kulki na belce (           rozumiane jest jako środek belki)  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31" name="Object 5"/>
            <p:cNvGraphicFramePr>
              <a:graphicFrameLocks noChangeAspect="1"/>
            </p:cNvGraphicFramePr>
            <p:nvPr/>
          </p:nvGraphicFramePr>
          <p:xfrm>
            <a:off x="254975" y="4176346"/>
            <a:ext cx="401860" cy="3253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7" name="Równanie" r:id="rId5" imgW="266353" imgH="215619" progId="Equation.3">
                    <p:embed/>
                  </p:oleObj>
                </mc:Choice>
                <mc:Fallback>
                  <p:oleObj name="Równanie" r:id="rId5" imgW="266353" imgH="215619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975" y="4176346"/>
                          <a:ext cx="401860" cy="3253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2" name="Object 6"/>
            <p:cNvGraphicFramePr>
              <a:graphicFrameLocks noChangeAspect="1"/>
            </p:cNvGraphicFramePr>
            <p:nvPr/>
          </p:nvGraphicFramePr>
          <p:xfrm>
            <a:off x="3399141" y="4208584"/>
            <a:ext cx="708025" cy="325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8" name="Równanie" r:id="rId7" imgW="469696" imgH="215806" progId="Equation.3">
                    <p:embed/>
                  </p:oleObj>
                </mc:Choice>
                <mc:Fallback>
                  <p:oleObj name="Równanie" r:id="rId7" imgW="469696" imgH="215806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99141" y="4208584"/>
                          <a:ext cx="708025" cy="325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8" name="Grupa 28"/>
          <p:cNvGrpSpPr>
            <a:grpSpLocks/>
          </p:cNvGrpSpPr>
          <p:nvPr/>
        </p:nvGrpSpPr>
        <p:grpSpPr bwMode="auto">
          <a:xfrm>
            <a:off x="241300" y="4495686"/>
            <a:ext cx="8723313" cy="368300"/>
            <a:chOff x="241180" y="4615861"/>
            <a:chExt cx="8723312" cy="369332"/>
          </a:xfrm>
        </p:grpSpPr>
        <p:sp>
          <p:nvSpPr>
            <p:cNvPr id="1043" name="Text Box 33"/>
            <p:cNvSpPr txBox="1">
              <a:spLocks noChangeArrowheads="1"/>
            </p:cNvSpPr>
            <p:nvPr/>
          </p:nvSpPr>
          <p:spPr bwMode="auto">
            <a:xfrm>
              <a:off x="241180" y="4615861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       - położenie kątowe belki (           rozumiane jest jako położenie poziome)  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29" name="Object 7"/>
            <p:cNvGraphicFramePr>
              <a:graphicFrameLocks noChangeAspect="1"/>
            </p:cNvGraphicFramePr>
            <p:nvPr/>
          </p:nvGraphicFramePr>
          <p:xfrm>
            <a:off x="285750" y="4638675"/>
            <a:ext cx="439738" cy="325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49" name="Równanie" r:id="rId9" imgW="291847" imgH="215713" progId="Equation.3">
                    <p:embed/>
                  </p:oleObj>
                </mc:Choice>
                <mc:Fallback>
                  <p:oleObj name="Równanie" r:id="rId9" imgW="291847" imgH="215713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5750" y="4638675"/>
                          <a:ext cx="439738" cy="325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30" name="Object 8"/>
            <p:cNvGraphicFramePr>
              <a:graphicFrameLocks noChangeAspect="1"/>
            </p:cNvGraphicFramePr>
            <p:nvPr/>
          </p:nvGraphicFramePr>
          <p:xfrm>
            <a:off x="3314319" y="4643438"/>
            <a:ext cx="746125" cy="32543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0" name="Równanie" r:id="rId11" imgW="494870" imgH="215713" progId="Equation.3">
                    <p:embed/>
                  </p:oleObj>
                </mc:Choice>
                <mc:Fallback>
                  <p:oleObj name="Równanie" r:id="rId11" imgW="494870" imgH="215713" progId="Equation.3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14319" y="4643438"/>
                          <a:ext cx="746125" cy="32543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39" name="Grupa 29"/>
          <p:cNvGrpSpPr>
            <a:grpSpLocks/>
          </p:cNvGrpSpPr>
          <p:nvPr/>
        </p:nvGrpSpPr>
        <p:grpSpPr bwMode="auto">
          <a:xfrm>
            <a:off x="234950" y="5078299"/>
            <a:ext cx="8723313" cy="646112"/>
            <a:chOff x="235319" y="5199087"/>
            <a:chExt cx="8723312" cy="646331"/>
          </a:xfrm>
        </p:grpSpPr>
        <p:sp>
          <p:nvSpPr>
            <p:cNvPr id="1042" name="Text Box 33"/>
            <p:cNvSpPr txBox="1">
              <a:spLocks noChangeArrowheads="1"/>
            </p:cNvSpPr>
            <p:nvPr/>
          </p:nvSpPr>
          <p:spPr bwMode="auto">
            <a:xfrm>
              <a:off x="235319" y="5199087"/>
              <a:ext cx="87233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Wejście sterujące (manipulacyjne) do obiektu belka – kulka: napięcie zasilania       silnika p.s.  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28" name="Object 9"/>
            <p:cNvGraphicFramePr>
              <a:graphicFrameLocks noChangeAspect="1"/>
            </p:cNvGraphicFramePr>
            <p:nvPr/>
          </p:nvGraphicFramePr>
          <p:xfrm>
            <a:off x="1516545" y="5518150"/>
            <a:ext cx="403225" cy="32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1" name="Równanie" r:id="rId13" imgW="266353" imgH="215619" progId="Equation.3">
                    <p:embed/>
                  </p:oleObj>
                </mc:Choice>
                <mc:Fallback>
                  <p:oleObj name="Równanie" r:id="rId13" imgW="266353" imgH="215619" progId="Equation.3">
                    <p:embed/>
                    <p:pic>
                      <p:nvPicPr>
                        <p:cNvPr id="0" name="Picture 1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6545" y="5518150"/>
                          <a:ext cx="403225" cy="323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040" name="Grupa 30"/>
          <p:cNvGrpSpPr>
            <a:grpSpLocks/>
          </p:cNvGrpSpPr>
          <p:nvPr/>
        </p:nvGrpSpPr>
        <p:grpSpPr bwMode="auto">
          <a:xfrm>
            <a:off x="227013" y="5808551"/>
            <a:ext cx="8723312" cy="632076"/>
            <a:chOff x="226526" y="5928846"/>
            <a:chExt cx="8723312" cy="632290"/>
          </a:xfrm>
        </p:grpSpPr>
        <p:sp>
          <p:nvSpPr>
            <p:cNvPr id="1041" name="Text Box 33"/>
            <p:cNvSpPr txBox="1">
              <a:spLocks noChangeArrowheads="1"/>
            </p:cNvSpPr>
            <p:nvPr/>
          </p:nvSpPr>
          <p:spPr bwMode="auto">
            <a:xfrm>
              <a:off x="226526" y="5928846"/>
              <a:ext cx="8723312" cy="3694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Położenie kątowe belki         jest proporcjonalne do napięcia zasilania silnika, czyli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1026" name="Object 10"/>
            <p:cNvGraphicFramePr>
              <a:graphicFrameLocks noChangeAspect="1"/>
            </p:cNvGraphicFramePr>
            <p:nvPr/>
          </p:nvGraphicFramePr>
          <p:xfrm>
            <a:off x="2717312" y="5953613"/>
            <a:ext cx="439738" cy="325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2" name="Równanie" r:id="rId15" imgW="291847" imgH="215713" progId="Equation.3">
                    <p:embed/>
                  </p:oleObj>
                </mc:Choice>
                <mc:Fallback>
                  <p:oleObj name="Równanie" r:id="rId15" imgW="291847" imgH="215713" progId="Equation.3">
                    <p:embed/>
                    <p:pic>
                      <p:nvPicPr>
                        <p:cNvPr id="0" name="Picture 1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17312" y="5953613"/>
                          <a:ext cx="439738" cy="325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7" name="Object 11"/>
            <p:cNvGraphicFramePr>
              <a:graphicFrameLocks noChangeAspect="1"/>
            </p:cNvGraphicFramePr>
            <p:nvPr/>
          </p:nvGraphicFramePr>
          <p:xfrm>
            <a:off x="325650" y="6235698"/>
            <a:ext cx="936625" cy="3254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53" name="Równanie" r:id="rId17" imgW="622030" imgH="215806" progId="Equation.3">
                    <p:embed/>
                  </p:oleObj>
                </mc:Choice>
                <mc:Fallback>
                  <p:oleObj name="Równanie" r:id="rId17" imgW="622030" imgH="215806" progId="Equation.3">
                    <p:embed/>
                    <p:pic>
                      <p:nvPicPr>
                        <p:cNvPr id="0" name="Picture 1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25650" y="6235698"/>
                          <a:ext cx="936625" cy="3254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3"/>
          <p:cNvSpPr txBox="1">
            <a:spLocks noChangeArrowheads="1"/>
          </p:cNvSpPr>
          <p:nvPr/>
        </p:nvSpPr>
        <p:spPr bwMode="auto">
          <a:xfrm>
            <a:off x="227013" y="605908"/>
            <a:ext cx="87233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Zadanie sterowania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55" name="Grupa 29"/>
          <p:cNvGrpSpPr>
            <a:grpSpLocks/>
          </p:cNvGrpSpPr>
          <p:nvPr/>
        </p:nvGrpSpPr>
        <p:grpSpPr bwMode="auto">
          <a:xfrm>
            <a:off x="200025" y="1001195"/>
            <a:ext cx="8723313" cy="647700"/>
            <a:chOff x="200150" y="829310"/>
            <a:chExt cx="8723312" cy="646331"/>
          </a:xfrm>
        </p:grpSpPr>
        <p:sp>
          <p:nvSpPr>
            <p:cNvPr id="2071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Kształtować napięcie       w taki sposób, aby położenie kulki śledziło sygnał wartości zadanej      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2052" name="Object 3"/>
            <p:cNvGraphicFramePr>
              <a:graphicFrameLocks noChangeAspect="1"/>
            </p:cNvGraphicFramePr>
            <p:nvPr/>
          </p:nvGraphicFramePr>
          <p:xfrm>
            <a:off x="2424149" y="858226"/>
            <a:ext cx="403225" cy="32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2" name="Równanie" r:id="rId3" imgW="266353" imgH="215619" progId="Equation.3">
                    <p:embed/>
                  </p:oleObj>
                </mc:Choice>
                <mc:Fallback>
                  <p:oleObj name="Równanie" r:id="rId3" imgW="266353" imgH="215619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24149" y="858226"/>
                          <a:ext cx="403225" cy="323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2053" name="Object 4"/>
            <p:cNvGraphicFramePr>
              <a:graphicFrameLocks noChangeAspect="1"/>
            </p:cNvGraphicFramePr>
            <p:nvPr/>
          </p:nvGraphicFramePr>
          <p:xfrm>
            <a:off x="1145895" y="1136650"/>
            <a:ext cx="384175" cy="3238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3" name="Równanie" r:id="rId5" imgW="253780" imgH="215713" progId="Equation.3">
                    <p:embed/>
                  </p:oleObj>
                </mc:Choice>
                <mc:Fallback>
                  <p:oleObj name="Równanie" r:id="rId5" imgW="253780" imgH="215713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45895" y="1136650"/>
                          <a:ext cx="384175" cy="3238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056" name="Text Box 33"/>
          <p:cNvSpPr txBox="1">
            <a:spLocks noChangeArrowheads="1"/>
          </p:cNvSpPr>
          <p:nvPr/>
        </p:nvSpPr>
        <p:spPr bwMode="auto">
          <a:xfrm>
            <a:off x="203200" y="1725095"/>
            <a:ext cx="87233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Jeżeli to zadanie, uszczegóławia się do postaci, utrzymać kulkę nieruchomo w środku belki, to trajektoria zadana            i wówczas        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50" name="Object 5"/>
          <p:cNvGraphicFramePr>
            <a:graphicFrameLocks noChangeAspect="1"/>
          </p:cNvGraphicFramePr>
          <p:nvPr/>
        </p:nvGraphicFramePr>
        <p:xfrm>
          <a:off x="3707159" y="2026720"/>
          <a:ext cx="730250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Równanie" r:id="rId7" imgW="482181" imgH="215713" progId="Equation.3">
                  <p:embed/>
                </p:oleObj>
              </mc:Choice>
              <mc:Fallback>
                <p:oleObj name="Równanie" r:id="rId7" imgW="482181" imgH="215713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7159" y="2026720"/>
                        <a:ext cx="730250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6"/>
          <p:cNvGraphicFramePr>
            <a:graphicFrameLocks noChangeAspect="1"/>
          </p:cNvGraphicFramePr>
          <p:nvPr/>
        </p:nvGraphicFramePr>
        <p:xfrm>
          <a:off x="5526855" y="2041008"/>
          <a:ext cx="1076325" cy="32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Równanie" r:id="rId9" imgW="710891" imgH="215806" progId="Equation.3">
                  <p:embed/>
                </p:oleObj>
              </mc:Choice>
              <mc:Fallback>
                <p:oleObj name="Równanie" r:id="rId9" imgW="710891" imgH="215806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26855" y="2041008"/>
                        <a:ext cx="1076325" cy="323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 Box 33"/>
          <p:cNvSpPr txBox="1">
            <a:spLocks noChangeArrowheads="1"/>
          </p:cNvSpPr>
          <p:nvPr/>
        </p:nvSpPr>
        <p:spPr bwMode="auto">
          <a:xfrm>
            <a:off x="193675" y="2683945"/>
            <a:ext cx="8723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Realizacja zadania sterowania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Text Box 33"/>
          <p:cNvSpPr txBox="1">
            <a:spLocks noChangeArrowheads="1"/>
          </p:cNvSpPr>
          <p:nvPr/>
        </p:nvSpPr>
        <p:spPr bwMode="auto">
          <a:xfrm>
            <a:off x="206375" y="3099870"/>
            <a:ext cx="87233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Załóżmy, że ekspert zdecydował, że cel sterowania może być osiągnięty korzystając z wiedzy o położeniu i prędkości kulki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231775" y="3874570"/>
            <a:ext cx="87233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Struktura sterownika rozmytego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060" name="Grupa 28"/>
          <p:cNvGrpSpPr>
            <a:grpSpLocks/>
          </p:cNvGrpSpPr>
          <p:nvPr/>
        </p:nvGrpSpPr>
        <p:grpSpPr bwMode="auto">
          <a:xfrm>
            <a:off x="1933575" y="4531795"/>
            <a:ext cx="5497513" cy="1625600"/>
            <a:chOff x="1934306" y="4359125"/>
            <a:chExt cx="5497391" cy="1625141"/>
          </a:xfrm>
        </p:grpSpPr>
        <p:grpSp>
          <p:nvGrpSpPr>
            <p:cNvPr id="2061" name="Grupa 26"/>
            <p:cNvGrpSpPr>
              <a:grpSpLocks/>
            </p:cNvGrpSpPr>
            <p:nvPr/>
          </p:nvGrpSpPr>
          <p:grpSpPr bwMode="auto">
            <a:xfrm>
              <a:off x="1934306" y="4359125"/>
              <a:ext cx="5497391" cy="1625141"/>
              <a:chOff x="1934306" y="4359125"/>
              <a:chExt cx="5497391" cy="1625141"/>
            </a:xfrm>
          </p:grpSpPr>
          <p:grpSp>
            <p:nvGrpSpPr>
              <p:cNvPr id="2063" name="Grupa 17"/>
              <p:cNvGrpSpPr>
                <a:grpSpLocks/>
              </p:cNvGrpSpPr>
              <p:nvPr/>
            </p:nvGrpSpPr>
            <p:grpSpPr bwMode="auto">
              <a:xfrm>
                <a:off x="1934306" y="4359125"/>
                <a:ext cx="5497391" cy="1625141"/>
                <a:chOff x="1934306" y="4359125"/>
                <a:chExt cx="5497391" cy="1625141"/>
              </a:xfrm>
            </p:grpSpPr>
            <p:pic>
              <p:nvPicPr>
                <p:cNvPr id="2067" name="Picture 7"/>
                <p:cNvPicPr>
                  <a:picLocks noChangeAspect="1" noChangeArrowheads="1"/>
                </p:cNvPicPr>
                <p:nvPr/>
              </p:nvPicPr>
              <p:blipFill>
                <a:blip r:embed="rId11" cstate="print"/>
                <a:srcRect/>
                <a:stretch>
                  <a:fillRect/>
                </a:stretch>
              </p:blipFill>
              <p:spPr bwMode="auto">
                <a:xfrm>
                  <a:off x="1934306" y="4359125"/>
                  <a:ext cx="5497391" cy="162514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15" name="Prostokąt 14"/>
                <p:cNvSpPr/>
                <p:nvPr/>
              </p:nvSpPr>
              <p:spPr>
                <a:xfrm>
                  <a:off x="3490021" y="4378170"/>
                  <a:ext cx="1063601" cy="6078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6" name="Prostokąt 15"/>
                <p:cNvSpPr/>
                <p:nvPr/>
              </p:nvSpPr>
              <p:spPr>
                <a:xfrm>
                  <a:off x="3475735" y="5216133"/>
                  <a:ext cx="1063601" cy="607841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7" name="Prostokąt 16"/>
                <p:cNvSpPr/>
                <p:nvPr/>
              </p:nvSpPr>
              <p:spPr>
                <a:xfrm>
                  <a:off x="6087114" y="4813022"/>
                  <a:ext cx="568312" cy="60625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pl-PL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cxnSp>
            <p:nvCxnSpPr>
              <p:cNvPr id="22" name="Łącznik prosty 21"/>
              <p:cNvCxnSpPr/>
              <p:nvPr/>
            </p:nvCxnSpPr>
            <p:spPr>
              <a:xfrm>
                <a:off x="3490021" y="4730495"/>
                <a:ext cx="1073126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Łącznik prosty 22"/>
              <p:cNvCxnSpPr/>
              <p:nvPr/>
            </p:nvCxnSpPr>
            <p:spPr>
              <a:xfrm>
                <a:off x="3396362" y="5551001"/>
                <a:ext cx="1263622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Łącznik prosty 24"/>
              <p:cNvCxnSpPr/>
              <p:nvPr/>
            </p:nvCxnSpPr>
            <p:spPr>
              <a:xfrm>
                <a:off x="6025203" y="5119323"/>
                <a:ext cx="736584" cy="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062" name="pole tekstowe 28"/>
            <p:cNvSpPr txBox="1">
              <a:spLocks noChangeArrowheads="1"/>
            </p:cNvSpPr>
            <p:nvPr/>
          </p:nvSpPr>
          <p:spPr bwMode="auto">
            <a:xfrm>
              <a:off x="4739053" y="4833306"/>
              <a:ext cx="1204547" cy="58477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600">
                  <a:latin typeface="Arial" pitchFamily="34" charset="0"/>
                  <a:cs typeface="Arial" pitchFamily="34" charset="0"/>
                </a:rPr>
                <a:t>Sterownik rozmyty</a:t>
              </a:r>
            </a:p>
          </p:txBody>
        </p:sp>
      </p:grpSp>
    </p:spTree>
  </p:cSld>
  <p:clrMapOvr>
    <a:masterClrMapping/>
  </p:clrMapOvr>
  <p:transition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10" grpId="0" autoUpdateAnimBg="0"/>
      <p:bldP spid="1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39838" y="1660008"/>
            <a:ext cx="6302375" cy="36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076" name="Grupa 4"/>
          <p:cNvGrpSpPr>
            <a:grpSpLocks/>
          </p:cNvGrpSpPr>
          <p:nvPr/>
        </p:nvGrpSpPr>
        <p:grpSpPr bwMode="auto">
          <a:xfrm>
            <a:off x="206375" y="634483"/>
            <a:ext cx="8723313" cy="382587"/>
            <a:chOff x="206009" y="461841"/>
            <a:chExt cx="8723312" cy="382222"/>
          </a:xfrm>
        </p:grpSpPr>
        <p:sp>
          <p:nvSpPr>
            <p:cNvPr id="3077" name="Text Box 33"/>
            <p:cNvSpPr txBox="1">
              <a:spLocks noChangeArrowheads="1"/>
            </p:cNvSpPr>
            <p:nvPr/>
          </p:nvSpPr>
          <p:spPr bwMode="auto">
            <a:xfrm>
              <a:off x="206009" y="474684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(zbiory rozmyte) wejścia sterownika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3074" name="Object 3"/>
            <p:cNvGraphicFramePr>
              <a:graphicFrameLocks noChangeAspect="1"/>
            </p:cNvGraphicFramePr>
            <p:nvPr/>
          </p:nvGraphicFramePr>
          <p:xfrm>
            <a:off x="5237060" y="461841"/>
            <a:ext cx="453420" cy="382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7" name="Równanie" r:id="rId4" imgW="253780" imgH="215713" progId="Equation.3">
                    <p:embed/>
                  </p:oleObj>
                </mc:Choice>
                <mc:Fallback>
                  <p:oleObj name="Równanie" r:id="rId4" imgW="253780" imgH="215713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37060" y="461841"/>
                          <a:ext cx="453420" cy="3822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9" name="Grupa 1"/>
          <p:cNvGrpSpPr>
            <a:grpSpLocks/>
          </p:cNvGrpSpPr>
          <p:nvPr/>
        </p:nvGrpSpPr>
        <p:grpSpPr bwMode="auto">
          <a:xfrm>
            <a:off x="206375" y="694866"/>
            <a:ext cx="8723313" cy="382587"/>
            <a:chOff x="206009" y="694522"/>
            <a:chExt cx="8723312" cy="382222"/>
          </a:xfrm>
        </p:grpSpPr>
        <p:sp>
          <p:nvSpPr>
            <p:cNvPr id="4101" name="Text Box 33"/>
            <p:cNvSpPr txBox="1">
              <a:spLocks noChangeArrowheads="1"/>
            </p:cNvSpPr>
            <p:nvPr/>
          </p:nvSpPr>
          <p:spPr bwMode="auto">
            <a:xfrm>
              <a:off x="206009" y="707366"/>
              <a:ext cx="8723312" cy="369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 dirty="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(zbiory rozmyte) wejścia sterownika </a:t>
              </a:r>
              <a:endParaRPr lang="pl-PL" sz="1800" b="1" dirty="0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4098" name="Object 2"/>
            <p:cNvGraphicFramePr>
              <a:graphicFrameLocks noChangeAspect="1"/>
            </p:cNvGraphicFramePr>
            <p:nvPr/>
          </p:nvGraphicFramePr>
          <p:xfrm>
            <a:off x="5452710" y="694522"/>
            <a:ext cx="453420" cy="38222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01" name="Równanie" r:id="rId3" imgW="253780" imgH="215713" progId="Equation.3">
                    <p:embed/>
                  </p:oleObj>
                </mc:Choice>
                <mc:Fallback>
                  <p:oleObj name="Równanie" r:id="rId3" imgW="253780" imgH="215713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452710" y="694522"/>
                          <a:ext cx="453420" cy="38222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7125" y="1401763"/>
            <a:ext cx="6478588" cy="4075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816100"/>
            <a:ext cx="6478587" cy="384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124" name="Grupa 2"/>
          <p:cNvGrpSpPr>
            <a:grpSpLocks/>
          </p:cNvGrpSpPr>
          <p:nvPr/>
        </p:nvGrpSpPr>
        <p:grpSpPr bwMode="auto">
          <a:xfrm>
            <a:off x="206375" y="772499"/>
            <a:ext cx="8723313" cy="382587"/>
            <a:chOff x="206009" y="461963"/>
            <a:chExt cx="8723312" cy="382587"/>
          </a:xfrm>
        </p:grpSpPr>
        <p:sp>
          <p:nvSpPr>
            <p:cNvPr id="5125" name="Text Box 33"/>
            <p:cNvSpPr txBox="1">
              <a:spLocks noChangeArrowheads="1"/>
            </p:cNvSpPr>
            <p:nvPr/>
          </p:nvSpPr>
          <p:spPr bwMode="auto">
            <a:xfrm>
              <a:off x="206009" y="474684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 b="1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Wartości (zbiory rozmyte) wyjścia sterownika 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5122" name="Object 3"/>
            <p:cNvGraphicFramePr>
              <a:graphicFrameLocks noChangeAspect="1"/>
            </p:cNvGraphicFramePr>
            <p:nvPr/>
          </p:nvGraphicFramePr>
          <p:xfrm>
            <a:off x="5243552" y="461963"/>
            <a:ext cx="474663" cy="3825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5" name="Równanie" r:id="rId4" imgW="266353" imgH="215619" progId="Equation.3">
                    <p:embed/>
                  </p:oleObj>
                </mc:Choice>
                <mc:Fallback>
                  <p:oleObj name="Równanie" r:id="rId4" imgW="266353" imgH="215619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43552" y="461963"/>
                          <a:ext cx="474663" cy="3825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33"/>
          <p:cNvSpPr txBox="1">
            <a:spLocks noChangeArrowheads="1"/>
          </p:cNvSpPr>
          <p:nvPr/>
        </p:nvSpPr>
        <p:spPr bwMode="auto">
          <a:xfrm>
            <a:off x="206375" y="819703"/>
            <a:ext cx="8723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Dlaczego takie wartości rozmyte? Kształty, zakresy …..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39" name="Text Box 33"/>
          <p:cNvSpPr txBox="1">
            <a:spLocks noChangeArrowheads="1"/>
          </p:cNvSpPr>
          <p:nvPr/>
        </p:nvSpPr>
        <p:spPr bwMode="auto">
          <a:xfrm>
            <a:off x="214313" y="1522965"/>
            <a:ext cx="87233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Uchyb położenia </a:t>
            </a: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- Długość belki 1 m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0" name="Text Box 33"/>
          <p:cNvSpPr txBox="1">
            <a:spLocks noChangeArrowheads="1"/>
          </p:cNvSpPr>
          <p:nvPr/>
        </p:nvSpPr>
        <p:spPr bwMode="auto">
          <a:xfrm>
            <a:off x="244475" y="2105578"/>
            <a:ext cx="87233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Zmiana uchybu </a:t>
            </a: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– oszacowanie prędkości kulki po puszczeniu jej swobodnie z położenia stacjonarnego i przebyciu określonego odcinka; </a:t>
            </a:r>
            <a:r>
              <a:rPr lang="pl-PL" sz="1800" dirty="0" smtClean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krańce </a:t>
            </a:r>
            <a:r>
              <a:rPr lang="pl-PL" sz="1800" dirty="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belki, belka pionowa, 1m – prędkość 4.4m/s  </a:t>
            </a:r>
            <a:endParaRPr lang="pl-PL" sz="1800" b="1" dirty="0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Text Box 33"/>
          <p:cNvSpPr txBox="1">
            <a:spLocks noChangeArrowheads="1"/>
          </p:cNvSpPr>
          <p:nvPr/>
        </p:nvSpPr>
        <p:spPr bwMode="auto">
          <a:xfrm>
            <a:off x="238125" y="3199365"/>
            <a:ext cx="87233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Napięcie zasilania – singleton – dogodność przy wyostrzaniu 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4788" y="4398217"/>
            <a:ext cx="3716337" cy="2027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151" name="Grupa 4"/>
          <p:cNvGrpSpPr>
            <a:grpSpLocks/>
          </p:cNvGrpSpPr>
          <p:nvPr/>
        </p:nvGrpSpPr>
        <p:grpSpPr bwMode="auto">
          <a:xfrm>
            <a:off x="374650" y="898850"/>
            <a:ext cx="3906838" cy="1149350"/>
            <a:chOff x="374773" y="592497"/>
            <a:chExt cx="3907081" cy="1149479"/>
          </a:xfrm>
        </p:grpSpPr>
        <p:pic>
          <p:nvPicPr>
            <p:cNvPr id="6164" name="Picture 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74773" y="852245"/>
              <a:ext cx="3907081" cy="8897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5" name="pole tekstowe 28"/>
            <p:cNvSpPr txBox="1">
              <a:spLocks noChangeArrowheads="1"/>
            </p:cNvSpPr>
            <p:nvPr/>
          </p:nvSpPr>
          <p:spPr bwMode="auto">
            <a:xfrm>
              <a:off x="1439012" y="592497"/>
              <a:ext cx="76862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Silnik - napęd</a:t>
              </a:r>
            </a:p>
          </p:txBody>
        </p:sp>
      </p:grpSp>
      <p:grpSp>
        <p:nvGrpSpPr>
          <p:cNvPr id="6152" name="Grupa 13"/>
          <p:cNvGrpSpPr>
            <a:grpSpLocks/>
          </p:cNvGrpSpPr>
          <p:nvPr/>
        </p:nvGrpSpPr>
        <p:grpSpPr bwMode="auto">
          <a:xfrm>
            <a:off x="4502150" y="2703837"/>
            <a:ext cx="4213225" cy="1238250"/>
            <a:chOff x="4501662" y="1861520"/>
            <a:chExt cx="4214446" cy="1238501"/>
          </a:xfrm>
        </p:grpSpPr>
        <p:pic>
          <p:nvPicPr>
            <p:cNvPr id="6162" name="Picture 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01662" y="2131075"/>
              <a:ext cx="4214446" cy="9689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163" name="pole tekstowe 28"/>
            <p:cNvSpPr txBox="1">
              <a:spLocks noChangeArrowheads="1"/>
            </p:cNvSpPr>
            <p:nvPr/>
          </p:nvSpPr>
          <p:spPr bwMode="auto">
            <a:xfrm>
              <a:off x="5556743" y="1861520"/>
              <a:ext cx="768624" cy="46166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pl-PL" sz="1200">
                  <a:latin typeface="Arial" pitchFamily="34" charset="0"/>
                  <a:cs typeface="Arial" pitchFamily="34" charset="0"/>
                </a:rPr>
                <a:t>Silnik - napęd</a:t>
              </a:r>
            </a:p>
          </p:txBody>
        </p:sp>
      </p:grpSp>
      <p:grpSp>
        <p:nvGrpSpPr>
          <p:cNvPr id="6153" name="Grupa 9"/>
          <p:cNvGrpSpPr>
            <a:grpSpLocks/>
          </p:cNvGrpSpPr>
          <p:nvPr/>
        </p:nvGrpSpPr>
        <p:grpSpPr bwMode="auto">
          <a:xfrm>
            <a:off x="147638" y="2129162"/>
            <a:ext cx="4310062" cy="368300"/>
            <a:chOff x="200150" y="829310"/>
            <a:chExt cx="8723312" cy="369332"/>
          </a:xfrm>
        </p:grpSpPr>
        <p:sp>
          <p:nvSpPr>
            <p:cNvPr id="6161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Błąd położenia -     - ujemny duży (NL)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9" name="Object 6"/>
            <p:cNvGraphicFramePr>
              <a:graphicFrameLocks noChangeAspect="1"/>
            </p:cNvGraphicFramePr>
            <p:nvPr/>
          </p:nvGraphicFramePr>
          <p:xfrm>
            <a:off x="3849957" y="914888"/>
            <a:ext cx="518211" cy="229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8" name="Równanie" r:id="rId6" imgW="114201" imgH="139579" progId="Equation.3">
                    <p:embed/>
                  </p:oleObj>
                </mc:Choice>
                <mc:Fallback>
                  <p:oleObj name="Równanie" r:id="rId6" imgW="114201" imgH="139579" progId="Equation.3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9957" y="914888"/>
                          <a:ext cx="518211" cy="2296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54" name="Grupa 14"/>
          <p:cNvGrpSpPr>
            <a:grpSpLocks/>
          </p:cNvGrpSpPr>
          <p:nvPr/>
        </p:nvGrpSpPr>
        <p:grpSpPr bwMode="auto">
          <a:xfrm>
            <a:off x="123825" y="2527625"/>
            <a:ext cx="5195888" cy="368300"/>
            <a:chOff x="200150" y="829310"/>
            <a:chExt cx="8723312" cy="369332"/>
          </a:xfrm>
        </p:grpSpPr>
        <p:sp>
          <p:nvSpPr>
            <p:cNvPr id="6160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Zmiana błędu położenia -     - ujemny duży (NL)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8" name="Object 8"/>
            <p:cNvGraphicFramePr>
              <a:graphicFrameLocks noChangeAspect="1"/>
            </p:cNvGraphicFramePr>
            <p:nvPr/>
          </p:nvGraphicFramePr>
          <p:xfrm>
            <a:off x="4815334" y="867142"/>
            <a:ext cx="46174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59" name="Równanie" r:id="rId8" imgW="114102" imgH="177492" progId="Equation.3">
                    <p:embed/>
                  </p:oleObj>
                </mc:Choice>
                <mc:Fallback>
                  <p:oleObj name="Równanie" r:id="rId8" imgW="114102" imgH="177492" progId="Equation.3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334" y="867142"/>
                          <a:ext cx="46174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55" name="Grupa 17"/>
          <p:cNvGrpSpPr>
            <a:grpSpLocks/>
          </p:cNvGrpSpPr>
          <p:nvPr/>
        </p:nvGrpSpPr>
        <p:grpSpPr bwMode="auto">
          <a:xfrm>
            <a:off x="3754438" y="3792862"/>
            <a:ext cx="4311650" cy="369888"/>
            <a:chOff x="200150" y="829310"/>
            <a:chExt cx="8723312" cy="369332"/>
          </a:xfrm>
        </p:grpSpPr>
        <p:sp>
          <p:nvSpPr>
            <p:cNvPr id="6159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Błąd położenia -     - ujemny duży (NL)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7" name="Object 9"/>
            <p:cNvGraphicFramePr>
              <a:graphicFrameLocks noChangeAspect="1"/>
            </p:cNvGraphicFramePr>
            <p:nvPr/>
          </p:nvGraphicFramePr>
          <p:xfrm>
            <a:off x="3849957" y="914888"/>
            <a:ext cx="518211" cy="229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0" name="Równanie" r:id="rId10" imgW="114201" imgH="139579" progId="Equation.3">
                    <p:embed/>
                  </p:oleObj>
                </mc:Choice>
                <mc:Fallback>
                  <p:oleObj name="Równanie" r:id="rId10" imgW="114201" imgH="139579" progId="Equation.3">
                    <p:embed/>
                    <p:pic>
                      <p:nvPicPr>
                        <p:cNvPr id="0" name="Picture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9957" y="914888"/>
                          <a:ext cx="518211" cy="22965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156" name="Grupa 20"/>
          <p:cNvGrpSpPr>
            <a:grpSpLocks/>
          </p:cNvGrpSpPr>
          <p:nvPr/>
        </p:nvGrpSpPr>
        <p:grpSpPr bwMode="auto">
          <a:xfrm>
            <a:off x="3732213" y="4191325"/>
            <a:ext cx="5194300" cy="369887"/>
            <a:chOff x="200150" y="829310"/>
            <a:chExt cx="8723312" cy="369332"/>
          </a:xfrm>
        </p:grpSpPr>
        <p:sp>
          <p:nvSpPr>
            <p:cNvPr id="6158" name="Text Box 33"/>
            <p:cNvSpPr txBox="1">
              <a:spLocks noChangeArrowheads="1"/>
            </p:cNvSpPr>
            <p:nvPr/>
          </p:nvSpPr>
          <p:spPr bwMode="auto">
            <a:xfrm>
              <a:off x="200150" y="829310"/>
              <a:ext cx="8723312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1800">
                  <a:solidFill>
                    <a:srgbClr val="17048A"/>
                  </a:solidFill>
                  <a:latin typeface="Arial" pitchFamily="34" charset="0"/>
                  <a:cs typeface="Arial" pitchFamily="34" charset="0"/>
                  <a:sym typeface="Symbol" pitchFamily="18" charset="2"/>
                </a:rPr>
                <a:t>Zmiana błędu położenia -     - dodatni duży (PL)</a:t>
              </a:r>
              <a:endPara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</a:endParaRPr>
            </a:p>
          </p:txBody>
        </p:sp>
        <p:graphicFrame>
          <p:nvGraphicFramePr>
            <p:cNvPr id="6146" name="Object 10"/>
            <p:cNvGraphicFramePr>
              <a:graphicFrameLocks noChangeAspect="1"/>
            </p:cNvGraphicFramePr>
            <p:nvPr/>
          </p:nvGraphicFramePr>
          <p:xfrm>
            <a:off x="4815334" y="867142"/>
            <a:ext cx="461740" cy="2921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61" name="Równanie" r:id="rId11" imgW="114102" imgH="177492" progId="Equation.3">
                    <p:embed/>
                  </p:oleObj>
                </mc:Choice>
                <mc:Fallback>
                  <p:oleObj name="Równanie" r:id="rId11" imgW="114102" imgH="177492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15334" y="867142"/>
                          <a:ext cx="461740" cy="2921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57" name="Text Box 33"/>
          <p:cNvSpPr txBox="1">
            <a:spLocks noChangeArrowheads="1"/>
          </p:cNvSpPr>
          <p:nvPr/>
        </p:nvSpPr>
        <p:spPr bwMode="auto">
          <a:xfrm>
            <a:off x="420688" y="490862"/>
            <a:ext cx="87233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b="1">
                <a:solidFill>
                  <a:srgbClr val="17048A"/>
                </a:solidFill>
                <a:latin typeface="Arial" pitchFamily="34" charset="0"/>
                <a:cs typeface="Arial" pitchFamily="34" charset="0"/>
                <a:sym typeface="Symbol" pitchFamily="18" charset="2"/>
              </a:rPr>
              <a:t>Tworzenie bazy reguł</a:t>
            </a:r>
            <a:endParaRPr lang="pl-PL" sz="1800" b="1">
              <a:solidFill>
                <a:srgbClr val="17048A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28623</TotalTime>
  <Words>588</Words>
  <Application>Microsoft Office PowerPoint</Application>
  <PresentationFormat>Pokaz na ekranie (4:3)</PresentationFormat>
  <Paragraphs>94</Paragraphs>
  <Slides>29</Slides>
  <Notes>1</Notes>
  <HiddenSlides>0</HiddenSlides>
  <MMClips>0</MMClips>
  <ScaleCrop>false</ScaleCrop>
  <HeadingPairs>
    <vt:vector size="8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29</vt:i4>
      </vt:variant>
    </vt:vector>
  </HeadingPairs>
  <TitlesOfParts>
    <vt:vector size="37" baseType="lpstr">
      <vt:lpstr>Arial</vt:lpstr>
      <vt:lpstr>Comic Sans MS</vt:lpstr>
      <vt:lpstr>SanukPro-Medium</vt:lpstr>
      <vt:lpstr>Symbol</vt:lpstr>
      <vt:lpstr>Times New Roman</vt:lpstr>
      <vt:lpstr>Wingdings</vt:lpstr>
      <vt:lpstr>Projekt domyślny</vt:lpstr>
      <vt:lpstr>Równanie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ELY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KD</dc:creator>
  <cp:lastModifiedBy>WYKŁAD</cp:lastModifiedBy>
  <cp:revision>283</cp:revision>
  <dcterms:created xsi:type="dcterms:W3CDTF">2005-09-30T13:03:29Z</dcterms:created>
  <dcterms:modified xsi:type="dcterms:W3CDTF">2019-05-29T07:59:49Z</dcterms:modified>
</cp:coreProperties>
</file>