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2"/>
  </p:notesMasterIdLst>
  <p:handoutMasterIdLst>
    <p:handoutMasterId r:id="rId123"/>
  </p:handoutMasterIdLst>
  <p:sldIdLst>
    <p:sldId id="256" r:id="rId2"/>
    <p:sldId id="257" r:id="rId3"/>
    <p:sldId id="279" r:id="rId4"/>
    <p:sldId id="280" r:id="rId5"/>
    <p:sldId id="260" r:id="rId6"/>
    <p:sldId id="261" r:id="rId7"/>
    <p:sldId id="258" r:id="rId8"/>
    <p:sldId id="259" r:id="rId9"/>
    <p:sldId id="275" r:id="rId10"/>
    <p:sldId id="276" r:id="rId11"/>
    <p:sldId id="277" r:id="rId12"/>
    <p:sldId id="278" r:id="rId13"/>
    <p:sldId id="262" r:id="rId14"/>
    <p:sldId id="264" r:id="rId15"/>
    <p:sldId id="267" r:id="rId16"/>
    <p:sldId id="266" r:id="rId17"/>
    <p:sldId id="268" r:id="rId18"/>
    <p:sldId id="269" r:id="rId19"/>
    <p:sldId id="270" r:id="rId20"/>
    <p:sldId id="271" r:id="rId21"/>
    <p:sldId id="272" r:id="rId22"/>
    <p:sldId id="263" r:id="rId23"/>
    <p:sldId id="273" r:id="rId24"/>
    <p:sldId id="274" r:id="rId25"/>
    <p:sldId id="281" r:id="rId26"/>
    <p:sldId id="282" r:id="rId27"/>
    <p:sldId id="286" r:id="rId28"/>
    <p:sldId id="287" r:id="rId29"/>
    <p:sldId id="288" r:id="rId30"/>
    <p:sldId id="289" r:id="rId31"/>
    <p:sldId id="290" r:id="rId32"/>
    <p:sldId id="294" r:id="rId33"/>
    <p:sldId id="295" r:id="rId34"/>
    <p:sldId id="291" r:id="rId35"/>
    <p:sldId id="292" r:id="rId36"/>
    <p:sldId id="293" r:id="rId37"/>
    <p:sldId id="301" r:id="rId38"/>
    <p:sldId id="302" r:id="rId39"/>
    <p:sldId id="298" r:id="rId40"/>
    <p:sldId id="296" r:id="rId41"/>
    <p:sldId id="303" r:id="rId42"/>
    <p:sldId id="304" r:id="rId43"/>
    <p:sldId id="305" r:id="rId44"/>
    <p:sldId id="306" r:id="rId45"/>
    <p:sldId id="307" r:id="rId46"/>
    <p:sldId id="297" r:id="rId47"/>
    <p:sldId id="299" r:id="rId48"/>
    <p:sldId id="308" r:id="rId49"/>
    <p:sldId id="309" r:id="rId50"/>
    <p:sldId id="351" r:id="rId51"/>
    <p:sldId id="360" r:id="rId52"/>
    <p:sldId id="361" r:id="rId53"/>
    <p:sldId id="319" r:id="rId54"/>
    <p:sldId id="316" r:id="rId55"/>
    <p:sldId id="314" r:id="rId56"/>
    <p:sldId id="362" r:id="rId57"/>
    <p:sldId id="311" r:id="rId58"/>
    <p:sldId id="363" r:id="rId59"/>
    <p:sldId id="354" r:id="rId60"/>
    <p:sldId id="364" r:id="rId61"/>
    <p:sldId id="370" r:id="rId62"/>
    <p:sldId id="355" r:id="rId63"/>
    <p:sldId id="369" r:id="rId64"/>
    <p:sldId id="365" r:id="rId65"/>
    <p:sldId id="356" r:id="rId66"/>
    <p:sldId id="366" r:id="rId67"/>
    <p:sldId id="367" r:id="rId68"/>
    <p:sldId id="368" r:id="rId69"/>
    <p:sldId id="357" r:id="rId70"/>
    <p:sldId id="358" r:id="rId71"/>
    <p:sldId id="352" r:id="rId72"/>
    <p:sldId id="353" r:id="rId73"/>
    <p:sldId id="371" r:id="rId74"/>
    <p:sldId id="372" r:id="rId75"/>
    <p:sldId id="265" r:id="rId76"/>
    <p:sldId id="373" r:id="rId77"/>
    <p:sldId id="374" r:id="rId78"/>
    <p:sldId id="375" r:id="rId79"/>
    <p:sldId id="376" r:id="rId80"/>
    <p:sldId id="377" r:id="rId81"/>
    <p:sldId id="378" r:id="rId82"/>
    <p:sldId id="379" r:id="rId83"/>
    <p:sldId id="380" r:id="rId84"/>
    <p:sldId id="381" r:id="rId85"/>
    <p:sldId id="382" r:id="rId86"/>
    <p:sldId id="383" r:id="rId87"/>
    <p:sldId id="384" r:id="rId88"/>
    <p:sldId id="385" r:id="rId89"/>
    <p:sldId id="386" r:id="rId90"/>
    <p:sldId id="387" r:id="rId91"/>
    <p:sldId id="388" r:id="rId92"/>
    <p:sldId id="389" r:id="rId93"/>
    <p:sldId id="390" r:id="rId94"/>
    <p:sldId id="391" r:id="rId95"/>
    <p:sldId id="392" r:id="rId96"/>
    <p:sldId id="393" r:id="rId97"/>
    <p:sldId id="394" r:id="rId98"/>
    <p:sldId id="395" r:id="rId99"/>
    <p:sldId id="396" r:id="rId100"/>
    <p:sldId id="397" r:id="rId101"/>
    <p:sldId id="398" r:id="rId102"/>
    <p:sldId id="399" r:id="rId103"/>
    <p:sldId id="400" r:id="rId104"/>
    <p:sldId id="401" r:id="rId105"/>
    <p:sldId id="402" r:id="rId106"/>
    <p:sldId id="403" r:id="rId107"/>
    <p:sldId id="404" r:id="rId108"/>
    <p:sldId id="405" r:id="rId109"/>
    <p:sldId id="406" r:id="rId110"/>
    <p:sldId id="407" r:id="rId111"/>
    <p:sldId id="408" r:id="rId112"/>
    <p:sldId id="409" r:id="rId113"/>
    <p:sldId id="410" r:id="rId114"/>
    <p:sldId id="411" r:id="rId115"/>
    <p:sldId id="412" r:id="rId116"/>
    <p:sldId id="413" r:id="rId117"/>
    <p:sldId id="414" r:id="rId118"/>
    <p:sldId id="415" r:id="rId119"/>
    <p:sldId id="416" r:id="rId120"/>
    <p:sldId id="417" r:id="rId121"/>
  </p:sldIdLst>
  <p:sldSz cx="9144000" cy="6858000" type="screen4x3"/>
  <p:notesSz cx="6669088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0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118" autoAdjust="0"/>
    <p:restoredTop sz="90929"/>
  </p:normalViewPr>
  <p:slideViewPr>
    <p:cSldViewPr>
      <p:cViewPr varScale="1">
        <p:scale>
          <a:sx n="60" d="100"/>
          <a:sy n="60" d="100"/>
        </p:scale>
        <p:origin x="151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2946" y="72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presProps" Target="presProps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150" y="9430306"/>
            <a:ext cx="2889938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93" tIns="47397" rIns="94793" bIns="47397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0BC77B82-86F0-4E52-99E0-EA5619A78164}" type="slidenum">
              <a:rPr lang="pl-PL" altLang="pl-PL"/>
              <a:pPr/>
              <a:t>‹#›</a:t>
            </a:fld>
            <a:endParaRPr lang="pl-PL" altLang="pl-PL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0"/>
            <a:ext cx="6669088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4793" tIns="47397" rIns="94793" bIns="47397"/>
          <a:lstStyle/>
          <a:p>
            <a:pPr algn="ctr" eaLnBrk="0" hangingPunct="0"/>
            <a:endParaRPr lang="pl-PL" altLang="pl-PL" sz="1300" b="1" dirty="0"/>
          </a:p>
          <a:p>
            <a:pPr algn="ctr" eaLnBrk="0" hangingPunct="0"/>
            <a:endParaRPr lang="pl-PL" altLang="pl-PL" sz="1300" dirty="0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148202" y="9430306"/>
            <a:ext cx="2889938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4793" tIns="47397" rIns="94793" bIns="47397" anchor="b"/>
          <a:lstStyle/>
          <a:p>
            <a:pPr eaLnBrk="0" hangingPunct="0"/>
            <a:endParaRPr lang="pl-PL" altLang="pl-PL" sz="1300"/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48202" y="9430306"/>
            <a:ext cx="2889938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4793" tIns="47397" rIns="94793" bIns="47397" anchor="b"/>
          <a:lstStyle/>
          <a:p>
            <a:pPr eaLnBrk="0" hangingPunct="0"/>
            <a:endParaRPr lang="pl-PL" altLang="pl-PL" sz="1300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148202" y="9430306"/>
            <a:ext cx="2889938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4793" tIns="47397" rIns="94793" bIns="47397" anchor="b"/>
          <a:lstStyle/>
          <a:p>
            <a:pPr eaLnBrk="0" hangingPunct="0"/>
            <a:endParaRPr lang="pl-PL" altLang="pl-PL" sz="1300"/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1" y="9430306"/>
            <a:ext cx="5187068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4793" tIns="47397" rIns="94793" bIns="47397" anchor="b"/>
          <a:lstStyle/>
          <a:p>
            <a:pPr eaLnBrk="0" hangingPunct="0"/>
            <a:r>
              <a:rPr lang="pl-PL" altLang="pl-PL" sz="800" b="1" dirty="0"/>
              <a:t> </a:t>
            </a:r>
            <a:r>
              <a:rPr lang="pl-PL" altLang="pl-PL" sz="800" b="1" dirty="0" err="1"/>
              <a:t>Jgra</a:t>
            </a:r>
            <a:r>
              <a:rPr lang="pl-PL" altLang="pl-PL" sz="800" b="1" dirty="0"/>
              <a:t>@ pg.edu.pl</a:t>
            </a:r>
            <a:endParaRPr lang="pl-PL" altLang="pl-PL" sz="1100" dirty="0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2"/>
            <a:ext cx="6669088" cy="53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4793" tIns="47397" rIns="94793" bIns="47397"/>
          <a:lstStyle/>
          <a:p>
            <a:pPr algn="ctr" eaLnBrk="0" hangingPunct="0"/>
            <a:endParaRPr lang="pl-PL" sz="1300" b="1" dirty="0"/>
          </a:p>
          <a:p>
            <a:pPr algn="ctr" eaLnBrk="0" hangingPunct="0"/>
            <a:r>
              <a:rPr lang="pl-PL" sz="1300" b="1" dirty="0"/>
              <a:t>ZARZĄDZANIE RYZYKIEM I BEZPIECZEŃSTWEM W PRZEDSIĘBIORSTWIE</a:t>
            </a:r>
            <a:endParaRPr lang="pl-PL" sz="1300" dirty="0"/>
          </a:p>
        </p:txBody>
      </p:sp>
    </p:spTree>
    <p:extLst>
      <p:ext uri="{BB962C8B-B14F-4D97-AF65-F5344CB8AC3E}">
        <p14:creationId xmlns:p14="http://schemas.microsoft.com/office/powerpoint/2010/main" val="33257315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889938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93" tIns="47397" rIns="94793" bIns="47397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pl-PL" altLang="pl-PL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9150" y="0"/>
            <a:ext cx="2889938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93" tIns="47397" rIns="94793" bIns="47397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pl-PL" altLang="pl-PL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5663" y="744538"/>
            <a:ext cx="4959350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212" y="4715155"/>
            <a:ext cx="4890665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93" tIns="47397" rIns="94793" bIns="473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30306"/>
            <a:ext cx="2889938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93" tIns="47397" rIns="94793" bIns="47397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pl-PL" altLang="pl-PL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9150" y="9430306"/>
            <a:ext cx="2889938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93" tIns="47397" rIns="94793" bIns="47397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9E6DA81D-19E7-43D2-B0C6-2AE996563F53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9840931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dekra-solutions.pl/tematy-szkolen/scc-vca" TargetMode="External"/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://ssvv.nl/" TargetMode="External"/><Relationship Id="rId4" Type="http://schemas.openxmlformats.org/officeDocument/2006/relationships/hyperlink" Target="http://www.vca.nl/" TargetMode="Externa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dekra-solutions.pl/tematy-szkolen/scc-vca" TargetMode="External"/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W wielu krajach europejskich zleceniodawcy/inwestorzy zlecający prace o wysokim stopniu ryzyka takie jak np. prace budowlane, montażowe, izolacyjne, </a:t>
            </a:r>
            <a:r>
              <a:rPr lang="pl-PL" dirty="0" err="1"/>
              <a:t>rusztowaniowe</a:t>
            </a:r>
            <a:r>
              <a:rPr lang="pl-PL" dirty="0"/>
              <a:t> wymagają od firm podwykonawczych posiadania certyfikowanego systemu zarządzania bezpieczeństwem, zdrowiem i środowiskiem wg normy SCC/VCA, a od pracowników tzw. </a:t>
            </a:r>
            <a:r>
              <a:rPr lang="pl-PL" dirty="0">
                <a:hlinkClick r:id="rId3"/>
              </a:rPr>
              <a:t>paszportów bezpieczeństwa SCC/VCA</a:t>
            </a:r>
            <a:r>
              <a:rPr lang="pl-PL" dirty="0"/>
              <a:t>. Brak takich certyfikatów jest jedną z barier utrudniających wchodzenie polskich przedsiębiorstw na te rynki.</a:t>
            </a:r>
            <a:br>
              <a:rPr lang="pl-PL" dirty="0"/>
            </a:br>
            <a:r>
              <a:rPr lang="pl-PL" dirty="0"/>
              <a:t>Temat certyfikatu SCC jest w Polsce zagadnieniem stosunkowo młodym. </a:t>
            </a:r>
          </a:p>
          <a:p>
            <a:r>
              <a:rPr lang="pl-PL" dirty="0"/>
              <a:t>Pojawił się w momencie wejścia Polski do UE i udostępnienia wspólnego rynku naszym Przedsiębiorcom. </a:t>
            </a:r>
          </a:p>
          <a:p>
            <a:r>
              <a:rPr lang="pl-PL" dirty="0"/>
              <a:t>Wszystkie informacje na temat certyfikatu i trybu jego uzyskania oraz wymagań można uzyskać na stronach: </a:t>
            </a:r>
            <a:r>
              <a:rPr lang="pl-PL" dirty="0">
                <a:hlinkClick r:id="rId4"/>
              </a:rPr>
              <a:t>www.vca.nl</a:t>
            </a:r>
            <a:r>
              <a:rPr lang="pl-PL" dirty="0"/>
              <a:t> lub </a:t>
            </a:r>
            <a:r>
              <a:rPr lang="pl-PL" dirty="0">
                <a:hlinkClick r:id="rId5"/>
              </a:rPr>
              <a:t>www.ssvv.nl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C1721-4F1F-4F75-B317-1ECDEBDFAE56}" type="slidenum">
              <a:rPr lang="pl-PL" smtClean="0"/>
              <a:t>73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23271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Po zakończeniu certyfikacji organizacja uzyskuje certyfikat SCC/VCA w akredytowanej jednostce certyfikującej.</a:t>
            </a:r>
            <a:br>
              <a:rPr lang="pl-PL" dirty="0"/>
            </a:br>
            <a:r>
              <a:rPr lang="pl-PL" dirty="0"/>
              <a:t>Uzyskanie certyfikatu przez organizację nie uprawnia jej do wydawania certyfikatów SCC/VCA swojemu personelowi. </a:t>
            </a:r>
          </a:p>
          <a:p>
            <a:r>
              <a:rPr lang="pl-PL" dirty="0"/>
              <a:t>Personel dalej musi przystępować do szkoleń i egzaminów </a:t>
            </a:r>
          </a:p>
          <a:p>
            <a:r>
              <a:rPr lang="pl-PL" dirty="0"/>
              <a:t>Paszport to książeczka, prowadzona wg zastrzeżonego wzoru, do której wpisuje się informacje o przebiegu pracy pracownika i uzyskanych lub utraconych przez niego kwalifikacjach. </a:t>
            </a:r>
          </a:p>
          <a:p>
            <a:r>
              <a:rPr lang="pl-PL" dirty="0"/>
              <a:t>Do paszportu wpisuje się numer uzyskanego przez pracownika certyfikatu SCC/VCA.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C1721-4F1F-4F75-B317-1ECDEBDFAE56}" type="slidenum">
              <a:rPr lang="pl-PL" smtClean="0"/>
              <a:t>82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20323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1699">
              <a:defRPr/>
            </a:pPr>
            <a:r>
              <a:rPr lang="pl-PL" dirty="0"/>
              <a:t>Spełnienie wymagań Klienta (lub Zleceniodawcy) z zakresie bezpieczeństwa, pracy i środowiska.</a:t>
            </a:r>
            <a:br>
              <a:rPr lang="pl-PL" dirty="0"/>
            </a:br>
            <a:r>
              <a:rPr lang="pl-PL" dirty="0"/>
              <a:t>Międzynarodowy certyfikat dający gwarancję wykonania usługi w sposób profesjonalny i rzetelny.</a:t>
            </a:r>
            <a:br>
              <a:rPr lang="pl-PL" dirty="0"/>
            </a:br>
            <a:r>
              <a:rPr lang="pl-PL" dirty="0"/>
              <a:t>Zmniejszenie wystąpienia wypadków przy pracy oraz szkodliwych dla środowiska, ciągłość usług i brak przestojów związanych z wypadkami z narażeniem zdrowia pracowników lub środowiska</a:t>
            </a:r>
            <a:br>
              <a:rPr lang="pl-PL" dirty="0"/>
            </a:br>
            <a:r>
              <a:rPr lang="pl-PL" dirty="0"/>
              <a:t>Świadczenie usług o najwyższej jakości.</a:t>
            </a:r>
            <a:br>
              <a:rPr lang="pl-PL" dirty="0"/>
            </a:br>
            <a:r>
              <a:rPr lang="pl-PL" dirty="0"/>
              <a:t>Posiadanie świadomego zagrożeń, wysoko wykwalifikowanego personelu.</a:t>
            </a:r>
            <a:br>
              <a:rPr lang="pl-PL" dirty="0"/>
            </a:br>
            <a:r>
              <a:rPr lang="pl-PL" dirty="0"/>
              <a:t>Poprawę wizerunku organizacji pod kątem stosowania bezpiecznych procedur pracy (spełniających wymagania PIP).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C1721-4F1F-4F75-B317-1ECDEBDFAE56}" type="slidenum">
              <a:rPr lang="pl-PL" smtClean="0"/>
              <a:t>83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89371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pl-PL" dirty="0"/>
              <a:t>Ponieważ VCA stosowane jest według formalnych zasad akredytacji, wykonawcy są zapewnieni o uczciwej, bezstronnej, profesjonalnej ocenie certyfikującej instancji (CI). </a:t>
            </a:r>
          </a:p>
          <a:p>
            <a:pPr lvl="0"/>
            <a:r>
              <a:rPr lang="pl-PL" dirty="0"/>
              <a:t>CI znajduje się pod nadzorem Rady ds. Akredytacji (</a:t>
            </a:r>
            <a:r>
              <a:rPr lang="pl-PL" dirty="0" err="1"/>
              <a:t>RvA</a:t>
            </a:r>
            <a:r>
              <a:rPr lang="pl-PL" dirty="0"/>
              <a:t> </a:t>
            </a:r>
            <a:r>
              <a:rPr lang="pl-PL" dirty="0" err="1"/>
              <a:t>Raad</a:t>
            </a:r>
            <a:r>
              <a:rPr lang="pl-PL" dirty="0"/>
              <a:t> </a:t>
            </a:r>
            <a:r>
              <a:rPr lang="pl-PL" dirty="0" err="1"/>
              <a:t>voor</a:t>
            </a:r>
            <a:r>
              <a:rPr lang="pl-PL" dirty="0"/>
              <a:t> </a:t>
            </a:r>
            <a:r>
              <a:rPr lang="pl-PL" dirty="0" err="1"/>
              <a:t>Accreditatie</a:t>
            </a:r>
            <a:r>
              <a:rPr lang="pl-PL" dirty="0"/>
              <a:t> w Holandii), </a:t>
            </a:r>
            <a:r>
              <a:rPr lang="pl-PL" dirty="0" err="1"/>
              <a:t>Belcert</a:t>
            </a:r>
            <a:r>
              <a:rPr lang="pl-PL" dirty="0"/>
              <a:t> (w Belgii), lub </a:t>
            </a:r>
            <a:r>
              <a:rPr lang="pl-PL" dirty="0" err="1"/>
              <a:t>TgA</a:t>
            </a:r>
            <a:r>
              <a:rPr lang="pl-PL" dirty="0"/>
              <a:t> (w Niemczech).</a:t>
            </a:r>
          </a:p>
          <a:p>
            <a:pPr lvl="0"/>
            <a:r>
              <a:rPr lang="pl-PL" dirty="0"/>
              <a:t>Proces certyfikacji VCA ma wiele wspólnego z systemem ISO 9000 i audytami. </a:t>
            </a:r>
          </a:p>
          <a:p>
            <a:pPr lvl="0"/>
            <a:r>
              <a:rPr lang="pl-PL" dirty="0"/>
              <a:t>VCA jest podporą również dla systemów menedżerskich i audytów jak ISO 14001 i OHSAS 18001. </a:t>
            </a:r>
          </a:p>
          <a:p>
            <a:pPr lvl="0"/>
            <a:r>
              <a:rPr lang="pl-PL" dirty="0"/>
              <a:t>Poprzez zastosowanie procesu certyfikacji, prowadzony przez firmę wykonawczą system zarządzania BHP i ochroną środowiska, daje się doskonale dopasować do tego też systemu prowadzonego przez zleceniodawcę.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C1721-4F1F-4F75-B317-1ECDEBDFAE56}" type="slidenum">
              <a:rPr lang="pl-PL" smtClean="0"/>
              <a:t>84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89371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1699">
              <a:defRPr/>
            </a:pPr>
            <a:r>
              <a:rPr lang="pl-PL" dirty="0"/>
              <a:t>System VCA koresponduje z systemem zarządzania BHP i ochrony środowiska kontrahentów (zobacz także w języku holenderskim VCO: VGM </a:t>
            </a:r>
            <a:r>
              <a:rPr lang="pl-PL" dirty="0" err="1"/>
              <a:t>Checklist</a:t>
            </a:r>
            <a:r>
              <a:rPr lang="pl-PL" dirty="0"/>
              <a:t> </a:t>
            </a:r>
            <a:r>
              <a:rPr lang="pl-PL" dirty="0" err="1"/>
              <a:t>Opdrachtgevers</a:t>
            </a:r>
            <a:r>
              <a:rPr lang="pl-PL" dirty="0"/>
              <a:t> lub w języku angielskim SCC </a:t>
            </a:r>
            <a:r>
              <a:rPr lang="pl-PL" dirty="0" err="1"/>
              <a:t>Safety</a:t>
            </a:r>
            <a:r>
              <a:rPr lang="pl-PL" dirty="0"/>
              <a:t> </a:t>
            </a:r>
            <a:r>
              <a:rPr lang="pl-PL" dirty="0" err="1"/>
              <a:t>Checklist</a:t>
            </a:r>
            <a:r>
              <a:rPr lang="pl-PL" dirty="0"/>
              <a:t> for </a:t>
            </a:r>
            <a:r>
              <a:rPr lang="pl-PL" dirty="0" err="1"/>
              <a:t>Contractors</a:t>
            </a:r>
            <a:r>
              <a:rPr lang="pl-PL" dirty="0"/>
              <a:t>)</a:t>
            </a:r>
          </a:p>
          <a:p>
            <a:pPr defTabSz="911699">
              <a:defRPr/>
            </a:pPr>
            <a:br>
              <a:rPr lang="pl-PL" dirty="0"/>
            </a:b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C1721-4F1F-4F75-B317-1ECDEBDFAE56}" type="slidenum">
              <a:rPr lang="pl-PL" smtClean="0"/>
              <a:t>85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89371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1699">
              <a:defRPr/>
            </a:pPr>
            <a:r>
              <a:rPr lang="pl-PL" dirty="0"/>
              <a:t>Proces certyfikacji VCA łączy w sobie elementy systemów i audytów ISO 9001. </a:t>
            </a:r>
          </a:p>
          <a:p>
            <a:pPr defTabSz="911699">
              <a:defRPr/>
            </a:pPr>
            <a:r>
              <a:rPr lang="pl-PL" dirty="0"/>
              <a:t>VCA jest również podporą dla systemów menedżerskich i norm, jak ISO 14001 i OHSAS 18001. </a:t>
            </a:r>
          </a:p>
          <a:p>
            <a:pPr defTabSz="911699">
              <a:defRPr/>
            </a:pPr>
            <a:r>
              <a:rPr lang="pl-PL" dirty="0"/>
              <a:t>Poprzez zastosowanie procesu certyfikacji VCA, system zarządzania BHP i ochroną środowiska którym posługują się firmy wykonawcze, ma możliwość dobrej korespondencji z systemem zarządzania BHP i ochroną środowiska stosowanym przez zleceniodawców.</a:t>
            </a:r>
          </a:p>
          <a:p>
            <a:pPr defTabSz="911699">
              <a:defRPr/>
            </a:pPr>
            <a:br>
              <a:rPr lang="pl-PL" dirty="0"/>
            </a:b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C1721-4F1F-4F75-B317-1ECDEBDFAE56}" type="slidenum">
              <a:rPr lang="pl-PL" smtClean="0"/>
              <a:t>86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89371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1699">
              <a:defRPr/>
            </a:pPr>
            <a:r>
              <a:rPr lang="pl-PL" dirty="0"/>
              <a:t>W sektorze (</a:t>
            </a:r>
            <a:r>
              <a:rPr lang="pl-PL" dirty="0" err="1"/>
              <a:t>petro</a:t>
            </a:r>
            <a:r>
              <a:rPr lang="pl-PL" dirty="0"/>
              <a:t>)chemicznym i wielu innych organizacjach, sprawy BHP i ochrony środowiska są bardzo ważnymi aspektami. </a:t>
            </a:r>
          </a:p>
          <a:p>
            <a:pPr defTabSz="911699">
              <a:defRPr/>
            </a:pPr>
            <a:r>
              <a:rPr lang="pl-PL" dirty="0"/>
              <a:t>Jako skutek restrukturyzacji wewnątrz przemysłowej, prace zostają w coraz większej mierze powierzane wykonawcom. </a:t>
            </a:r>
          </a:p>
          <a:p>
            <a:pPr defTabSz="911699">
              <a:defRPr/>
            </a:pPr>
            <a:r>
              <a:rPr lang="pl-PL" dirty="0"/>
              <a:t>W związku wykonawcy mają coraz to większy wpływ na aspekty BHP i ochrony środowiska. </a:t>
            </a:r>
          </a:p>
          <a:p>
            <a:pPr defTabSz="911699">
              <a:defRPr/>
            </a:pPr>
            <a:r>
              <a:rPr lang="pl-PL" dirty="0"/>
              <a:t>Wybór dobrych wykonawców jest więc istotny w procesie zachowania lub polepszenia poziomu bezpieczeństwa, higieny pracy i ochrony środowiska. </a:t>
            </a:r>
          </a:p>
          <a:p>
            <a:pPr defTabSz="911699">
              <a:defRPr/>
            </a:pPr>
            <a:r>
              <a:rPr lang="pl-PL" dirty="0"/>
              <a:t>Ważnym wkładem dostarczanym tutaj przez VCA, jest umożliwienie wykonawcom, prowadzącym system zarządzania BHP i ochroną środowiska w należytym porządku, uzyskania certyfikatu.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C1721-4F1F-4F75-B317-1ECDEBDFAE56}" type="slidenum">
              <a:rPr lang="pl-PL" smtClean="0"/>
              <a:t>87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89371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1699">
              <a:defRPr/>
            </a:pPr>
            <a:r>
              <a:rPr lang="pl-PL" dirty="0"/>
              <a:t>Mniejsza ilość doznań obrażeń ciała, mniej zwolnień z pracy na skutek wypadków przy pracy, mniejsza ilość pracowników niezdolnych do pracy, mniejsze prawdopodobieństwo zdarzenia się nieszczęśliwych wypadków, więcej uwagi poświęconej ochronie środowiska. </a:t>
            </a:r>
          </a:p>
          <a:p>
            <a:pPr defTabSz="911699">
              <a:defRPr/>
            </a:pPr>
            <a:r>
              <a:rPr lang="pl-PL" dirty="0"/>
              <a:t>Mówiąc krótko: bezpieczniejsze) środowisko pracy ze wzorową higieną.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C1721-4F1F-4F75-B317-1ECDEBDFAE56}" type="slidenum">
              <a:rPr lang="pl-PL" smtClean="0"/>
              <a:t>88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89371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C1721-4F1F-4F75-B317-1ECDEBDFAE56}" type="slidenum">
              <a:rPr lang="pl-PL" smtClean="0"/>
              <a:t>92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3204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Certyfikat SCC jest często wymagany przez zleceniodawców. </a:t>
            </a:r>
          </a:p>
          <a:p>
            <a:r>
              <a:rPr lang="pl-PL" dirty="0"/>
              <a:t>Powinny go posiadać przedsiębiorstwa, które ubiegają się o wykonywanie prac budowalnych lub montażowych, czyli ze zwiększonym ryzykiem</a:t>
            </a:r>
          </a:p>
          <a:p>
            <a:r>
              <a:rPr lang="pl-PL" dirty="0"/>
              <a:t>jak np.:</a:t>
            </a:r>
          </a:p>
          <a:p>
            <a:pPr marL="170943" indent="-170943">
              <a:buFont typeface="Arial" pitchFamily="34" charset="0"/>
              <a:buChar char="•"/>
            </a:pPr>
            <a:r>
              <a:rPr lang="pl-PL" dirty="0"/>
              <a:t>mechaniczne prace inżynierskie (prace konserwacyjne, roboty budowlane),</a:t>
            </a:r>
          </a:p>
          <a:p>
            <a:pPr marL="170943" indent="-170943">
              <a:buFont typeface="Arial" pitchFamily="34" charset="0"/>
              <a:buChar char="•"/>
            </a:pPr>
            <a:r>
              <a:rPr lang="pl-PL" dirty="0"/>
              <a:t>inżynieria elektryczna i kontrola procesu pracy (utrzymanie procesu kontroli, konserwacja instalacji elektrycznych, roboty budowlane),</a:t>
            </a:r>
          </a:p>
          <a:p>
            <a:pPr marL="170943" indent="-170943">
              <a:buFont typeface="Arial" pitchFamily="34" charset="0"/>
              <a:buChar char="•"/>
            </a:pPr>
            <a:r>
              <a:rPr lang="pl-PL" dirty="0"/>
              <a:t>inżynieria konstrukcyjna (roboty budowlane związane ze wznoszeniem konstrukcji),</a:t>
            </a:r>
          </a:p>
          <a:p>
            <a:pPr marL="170943" indent="-170943">
              <a:buFont typeface="Arial" pitchFamily="34" charset="0"/>
              <a:buChar char="•"/>
            </a:pPr>
            <a:r>
              <a:rPr lang="pl-PL" dirty="0"/>
              <a:t>inne usługi inżynieryjne (izolacja lub usuwanie instalacji, budowa rusztowań i platform przemysłowych, sprzątanie przemysłowe, roboty konserwacyjne i</a:t>
            </a:r>
          </a:p>
          <a:p>
            <a:pPr marL="170943" indent="-170943">
              <a:buFont typeface="Arial" pitchFamily="34" charset="0"/>
              <a:buChar char="•"/>
            </a:pPr>
            <a:r>
              <a:rPr lang="pl-PL" dirty="0"/>
              <a:t>malarskie, transportu pionowy, poziomy, urządzenia dźwigowe, bezpieczeństwo przeciwpożarowe, prace kontrolne, itp.).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C1721-4F1F-4F75-B317-1ECDEBDFAE56}" type="slidenum">
              <a:rPr lang="pl-PL" smtClean="0"/>
              <a:t>74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8937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1699">
              <a:defRPr/>
            </a:pPr>
            <a:r>
              <a:rPr lang="pl-PL" dirty="0"/>
              <a:t>Obecny system certyfikacji jest rezultatem rozwijającego się procesu, który został zapoczątkowany w 1989 roku przez Krajowe Stowarzyszenie Bezpieczeństwa Kontrahentów (</a:t>
            </a:r>
            <a:r>
              <a:rPr lang="pl-PL" dirty="0" err="1"/>
              <a:t>Landelijke</a:t>
            </a:r>
            <a:r>
              <a:rPr lang="pl-PL" dirty="0"/>
              <a:t> </a:t>
            </a:r>
            <a:r>
              <a:rPr lang="pl-PL" dirty="0" err="1"/>
              <a:t>Werkgroep</a:t>
            </a:r>
            <a:r>
              <a:rPr lang="pl-PL" dirty="0"/>
              <a:t> </a:t>
            </a:r>
            <a:r>
              <a:rPr lang="pl-PL" dirty="0" err="1"/>
              <a:t>Contractor</a:t>
            </a:r>
            <a:r>
              <a:rPr lang="pl-PL" dirty="0"/>
              <a:t> </a:t>
            </a:r>
            <a:r>
              <a:rPr lang="pl-PL" dirty="0" err="1"/>
              <a:t>Veiligheid</a:t>
            </a:r>
            <a:r>
              <a:rPr lang="pl-PL" dirty="0"/>
              <a:t>). </a:t>
            </a:r>
          </a:p>
          <a:p>
            <a:pPr defTabSz="911699">
              <a:defRPr/>
            </a:pPr>
            <a:r>
              <a:rPr lang="pl-PL" dirty="0"/>
              <a:t>Wewnątrz tej organizacji posiadającej przedstawicieli pochodzących głównie z </a:t>
            </a:r>
            <a:r>
              <a:rPr lang="pl-PL" dirty="0" err="1"/>
              <a:t>sektoru</a:t>
            </a:r>
            <a:r>
              <a:rPr lang="pl-PL" dirty="0"/>
              <a:t> przemysłu </a:t>
            </a:r>
            <a:r>
              <a:rPr lang="pl-PL" dirty="0" err="1"/>
              <a:t>pertochemicznego</a:t>
            </a:r>
            <a:r>
              <a:rPr lang="pl-PL" dirty="0"/>
              <a:t>, powstał pomysł aby stworzyć jednolity i obiektywny system, który dawałby możliwość testowania firm wykonawczych pod względem ich systemu zarządzania bezpieczeństwem i wydajności. </a:t>
            </a:r>
          </a:p>
          <a:p>
            <a:pPr defTabSz="911699">
              <a:defRPr/>
            </a:pPr>
            <a:r>
              <a:rPr lang="pl-PL" dirty="0"/>
              <a:t>Po </a:t>
            </a:r>
            <a:r>
              <a:rPr lang="pl-PL" dirty="0" err="1"/>
              <a:t>współzKorzyści</a:t>
            </a:r>
            <a:r>
              <a:rPr lang="pl-PL" dirty="0"/>
              <a:t> z wprowadzenia systemów SCC/VSP dla firm</a:t>
            </a:r>
          </a:p>
          <a:p>
            <a:pPr defTabSz="911699">
              <a:defRPr/>
            </a:pPr>
            <a:r>
              <a:rPr lang="pl-PL" dirty="0" err="1"/>
              <a:t>aangażowaniu</a:t>
            </a:r>
            <a:r>
              <a:rPr lang="pl-PL" dirty="0"/>
              <a:t> przedstawicieli ze sfer wykonawców, doprowadziło to powstania listy kontrolnej, która po okresie próbnym na obszarze </a:t>
            </a:r>
            <a:r>
              <a:rPr lang="pl-PL" dirty="0" err="1"/>
              <a:t>Europortu-Botlek</a:t>
            </a:r>
            <a:r>
              <a:rPr lang="pl-PL" dirty="0"/>
              <a:t>, pod nadzorem Stowarzyszenia Przedstawicieli Interesów </a:t>
            </a:r>
            <a:r>
              <a:rPr lang="pl-PL" dirty="0" err="1"/>
              <a:t>Europortu</a:t>
            </a:r>
            <a:r>
              <a:rPr lang="pl-PL" dirty="0"/>
              <a:t> </a:t>
            </a:r>
            <a:r>
              <a:rPr lang="pl-PL" dirty="0" err="1"/>
              <a:t>Botlek</a:t>
            </a:r>
            <a:r>
              <a:rPr lang="pl-PL" dirty="0"/>
              <a:t> (obecnie </a:t>
            </a:r>
            <a:r>
              <a:rPr lang="pl-PL" dirty="0" err="1"/>
              <a:t>Deltalinqs</a:t>
            </a:r>
            <a:r>
              <a:rPr lang="pl-PL" dirty="0"/>
              <a:t>), została zaakceptowana przez przemysł jako jednolity system i standard dla przemysłu.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C1721-4F1F-4F75-B317-1ECDEBDFAE56}" type="slidenum">
              <a:rPr lang="pl-PL" smtClean="0"/>
              <a:t>75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89343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Aby ułatwić wprowadzenie na szeroką (krajową) skalę, system ten został na początku roku 1994 powierzony niezależnej organizacji Stowarzyszenie Współpracy nad Bezpieczeństwem, (</a:t>
            </a:r>
            <a:r>
              <a:rPr lang="pl-PL" dirty="0" err="1"/>
              <a:t>Stichting</a:t>
            </a:r>
            <a:r>
              <a:rPr lang="pl-PL" dirty="0"/>
              <a:t> </a:t>
            </a:r>
            <a:r>
              <a:rPr lang="pl-PL" dirty="0" err="1"/>
              <a:t>Samenwerken</a:t>
            </a:r>
            <a:r>
              <a:rPr lang="pl-PL" dirty="0"/>
              <a:t> </a:t>
            </a:r>
            <a:r>
              <a:rPr lang="pl-PL" dirty="0" err="1"/>
              <a:t>voor</a:t>
            </a:r>
            <a:r>
              <a:rPr lang="pl-PL" dirty="0"/>
              <a:t> </a:t>
            </a:r>
            <a:r>
              <a:rPr lang="pl-PL" dirty="0" err="1"/>
              <a:t>Veiligheid</a:t>
            </a:r>
            <a:r>
              <a:rPr lang="pl-PL" dirty="0"/>
              <a:t>) którego organem wykonawczym została Centralna Rada Rzeczoznawców VCA (</a:t>
            </a:r>
            <a:r>
              <a:rPr lang="pl-PL" dirty="0" err="1"/>
              <a:t>Centraal</a:t>
            </a:r>
            <a:r>
              <a:rPr lang="pl-PL" dirty="0"/>
              <a:t> College van </a:t>
            </a:r>
            <a:r>
              <a:rPr lang="pl-PL" dirty="0" err="1"/>
              <a:t>Deskundigen</a:t>
            </a:r>
            <a:r>
              <a:rPr lang="pl-PL" dirty="0"/>
              <a:t> VCA (CCVD-VCA)). Rada ta sprawuje kontrolę nad jakością systemu, jego właściwym zastosowaniem i procedurami.</a:t>
            </a:r>
          </a:p>
          <a:p>
            <a:r>
              <a:rPr lang="pl-PL" dirty="0"/>
              <a:t>System ten został powierzony również Radzie ds. Akredytacji. </a:t>
            </a:r>
          </a:p>
          <a:p>
            <a:r>
              <a:rPr lang="pl-PL" dirty="0"/>
              <a:t>Tym samym została poręczona jego obiektywność ponieważ jednostka certyfikująca jest testowana pod względem dostatecznej ekspertyzy i gwarantuje to poprawne wykonanie procedur oraz niezależność procedury przyjmowania i rozpatrywania skarg . </a:t>
            </a:r>
          </a:p>
          <a:p>
            <a:r>
              <a:rPr lang="pl-PL" dirty="0"/>
              <a:t>Korzyścią tego systemu (tak zwanego schematu certyfikacji) jest to, że odpowiada on wymaganiom europejskich norm, przez co zostaje ułatwione międzynarodowe zastosowanie i wzajemne uznanie między krajami Europy (zostają spełnione wymagania europejskiego standardu)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C1721-4F1F-4F75-B317-1ECDEBDFAE56}" type="slidenum">
              <a:rPr lang="pl-PL" smtClean="0"/>
              <a:t>76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14421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Standard SCC został stworzony w celu ujednolicenia stawianych wykonawcom oraz podwykonawcom wymagań dotyczących bezpieczeństwa i higieny pracy oraz ochrony środowiska.</a:t>
            </a:r>
          </a:p>
          <a:p>
            <a:r>
              <a:rPr lang="pl-PL" dirty="0"/>
              <a:t>Przedsiębiorstwa mogą certyfikować system zarządzania wg SCC/VCA, potwierdzając w ten sposób przestrzeganie obowiązujących standardów bezpiecznej pracy i ochrony środowiska.</a:t>
            </a:r>
            <a:br>
              <a:rPr lang="pl-PL" dirty="0"/>
            </a:br>
            <a:r>
              <a:rPr lang="pl-PL" dirty="0"/>
              <a:t>Osoby fizyczne mogą uzyskać </a:t>
            </a:r>
            <a:r>
              <a:rPr lang="pl-PL" dirty="0">
                <a:hlinkClick r:id="rId3"/>
              </a:rPr>
              <a:t>paszporty bezpieczeństwa</a:t>
            </a:r>
            <a:r>
              <a:rPr lang="pl-PL" dirty="0"/>
              <a:t> potwierdzające znajomość europejskich wymagań w tym zakresie. </a:t>
            </a:r>
          </a:p>
          <a:p>
            <a:r>
              <a:rPr lang="pl-PL" dirty="0">
                <a:hlinkClick r:id="rId3"/>
              </a:rPr>
              <a:t>Certyfikat </a:t>
            </a:r>
            <a:r>
              <a:rPr lang="pl-PL" dirty="0"/>
              <a:t>potwierdza posiadanie przez nich odpowiedniego zasobu wiedzy z zakresu BHP i ochrony środowiska do samodzielnego, bezpiecznego wykonywania obowiązków.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C1721-4F1F-4F75-B317-1ECDEBDFAE56}" type="slidenum">
              <a:rPr lang="pl-PL" smtClean="0"/>
              <a:t>77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926010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Certyfikat VCA jest przeznaczony dla przedsiębiorstw wykonujących prace z wysokim ryzykiem (z punktu widzenia zleceniodawcy). </a:t>
            </a:r>
          </a:p>
          <a:p>
            <a:r>
              <a:rPr lang="pl-PL" dirty="0"/>
              <a:t>Prace tego rodzaju często znajdują miejsce w fabrykach, przy instalacjach, w warsztatach i na terenie wykonywanych projektów.</a:t>
            </a:r>
          </a:p>
          <a:p>
            <a:r>
              <a:rPr lang="pl-PL" dirty="0"/>
              <a:t>Przykładami są prace związane z budową maszyn, na przykład:</a:t>
            </a:r>
          </a:p>
          <a:p>
            <a:pPr marL="170943" indent="-170943">
              <a:buFont typeface="Arial" pitchFamily="34" charset="0"/>
              <a:buChar char="•"/>
            </a:pPr>
            <a:r>
              <a:rPr lang="pl-PL" dirty="0"/>
              <a:t>prace konserwacyjne</a:t>
            </a:r>
          </a:p>
          <a:p>
            <a:pPr marL="170943" indent="-170943">
              <a:buFont typeface="Arial" pitchFamily="34" charset="0"/>
              <a:buChar char="•"/>
            </a:pPr>
            <a:r>
              <a:rPr lang="pl-PL" dirty="0"/>
              <a:t>konstrukcje</a:t>
            </a:r>
          </a:p>
          <a:p>
            <a:pPr marL="170943" indent="-170943">
              <a:buFont typeface="Arial" pitchFamily="34" charset="0"/>
              <a:buChar char="•"/>
            </a:pPr>
            <a:r>
              <a:rPr lang="pl-PL" dirty="0"/>
              <a:t>elektromontaż i kierowanie procesami, na przykład</a:t>
            </a:r>
          </a:p>
          <a:p>
            <a:pPr marL="170943" indent="-170943">
              <a:buFont typeface="Arial" pitchFamily="34" charset="0"/>
              <a:buChar char="•"/>
            </a:pPr>
            <a:r>
              <a:rPr lang="pl-PL" dirty="0"/>
              <a:t>konserwacja systemów kierowania procesami</a:t>
            </a:r>
          </a:p>
          <a:p>
            <a:pPr marL="170943" indent="-170943">
              <a:buFont typeface="Arial" pitchFamily="34" charset="0"/>
              <a:buChar char="•"/>
            </a:pPr>
            <a:r>
              <a:rPr lang="pl-PL" dirty="0"/>
              <a:t>konserwacja instalacji elektrycznych</a:t>
            </a:r>
          </a:p>
          <a:p>
            <a:pPr marL="170943" indent="-170943">
              <a:buFont typeface="Arial" pitchFamily="34" charset="0"/>
              <a:buChar char="•"/>
            </a:pPr>
            <a:r>
              <a:rPr lang="pl-PL" dirty="0"/>
              <a:t>konstrukcje</a:t>
            </a:r>
          </a:p>
          <a:p>
            <a:pPr marL="170943" indent="-170943">
              <a:buFont typeface="Arial" pitchFamily="34" charset="0"/>
              <a:buChar char="•"/>
            </a:pPr>
            <a:r>
              <a:rPr lang="pl-PL" dirty="0"/>
              <a:t>prace budowlane</a:t>
            </a:r>
          </a:p>
          <a:p>
            <a:pPr marL="170943" indent="-170943">
              <a:buFont typeface="Arial" pitchFamily="34" charset="0"/>
              <a:buChar char="•"/>
            </a:pPr>
            <a:r>
              <a:rPr lang="pl-PL" dirty="0"/>
              <a:t>pozostałe usługi techniczne, jak:</a:t>
            </a:r>
          </a:p>
          <a:p>
            <a:pPr marL="170943" indent="-170943">
              <a:buFont typeface="Arial" pitchFamily="34" charset="0"/>
              <a:buChar char="•"/>
            </a:pPr>
            <a:r>
              <a:rPr lang="pl-PL" dirty="0"/>
              <a:t>izolacje (usuwanie/instalacja)</a:t>
            </a:r>
          </a:p>
          <a:p>
            <a:pPr marL="170943" indent="-170943">
              <a:buFont typeface="Arial" pitchFamily="34" charset="0"/>
              <a:buChar char="•"/>
            </a:pPr>
            <a:r>
              <a:rPr lang="pl-PL" dirty="0"/>
              <a:t>budowa rusztowań, przemysłowych stelaży</a:t>
            </a:r>
          </a:p>
          <a:p>
            <a:pPr marL="170943" indent="-170943">
              <a:buFont typeface="Arial" pitchFamily="34" charset="0"/>
              <a:buChar char="•"/>
            </a:pPr>
            <a:r>
              <a:rPr lang="pl-PL" dirty="0"/>
              <a:t>promieniowanie/konserwacja/prace malarskie</a:t>
            </a:r>
          </a:p>
          <a:p>
            <a:pPr marL="170943" indent="-170943">
              <a:buFont typeface="Arial" pitchFamily="34" charset="0"/>
              <a:buChar char="•"/>
            </a:pPr>
            <a:r>
              <a:rPr lang="pl-PL" dirty="0"/>
              <a:t>prace inspekcyjne (rentgen itp.)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C1721-4F1F-4F75-B317-1ECDEBDFAE56}" type="slidenum">
              <a:rPr lang="pl-PL" smtClean="0"/>
              <a:t>78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26032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Certyfikat i paszport bezpieczeństwa są ważne 10 lat od daty wpisania danych osobowych i potwierdzają znajomość wymaganych w wielu krajach Europy Zachodniej przepisów z zakresu BHP i ochrony środowiska. </a:t>
            </a:r>
            <a:br>
              <a:rPr lang="pl-PL" dirty="0"/>
            </a:br>
            <a:r>
              <a:rPr lang="pl-PL" dirty="0"/>
              <a:t>Dokument ten jest "wizytówką pracownika" świadczącą o znajomości przepisów bezpieczeństwa i higieny pracy. 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C1721-4F1F-4F75-B317-1ECDEBDFAE56}" type="slidenum">
              <a:rPr lang="pl-PL" smtClean="0"/>
              <a:t>79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77412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1699">
              <a:defRPr/>
            </a:pPr>
            <a:r>
              <a:rPr lang="pl-PL" dirty="0"/>
              <a:t>Certyfikacja SCC skierowana jest do wszystkich firm wykonujących swoje usługi budowlane, remontowe i inne a zwłaszcza w takich krajach, jak: Holandia, Niemcy, Anglia i Belgia ale również w innych państwach Unii Europejskiej.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C1721-4F1F-4F75-B317-1ECDEBDFAE56}" type="slidenum">
              <a:rPr lang="pl-PL" smtClean="0"/>
              <a:t>80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4741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1699">
              <a:defRPr/>
            </a:pPr>
            <a:r>
              <a:rPr lang="pl-PL" dirty="0"/>
              <a:t>Sama certyfikacja odbywa się na podstawie listy kontrolnej, i jest wykonana przez jednostkę certyfikującą. </a:t>
            </a:r>
          </a:p>
          <a:p>
            <a:pPr defTabSz="911699">
              <a:defRPr/>
            </a:pPr>
            <a:r>
              <a:rPr lang="pl-PL" dirty="0"/>
              <a:t>Zleceniodawca, powierzający prace wysokiego ryzyka wykonawcy posiadającemu certyfikat VCA, ma prawo ufać, iż zlecone zadania będą wykonane w sposób nie zagrażający bezpieczeństwu i zdrowiu pracowników jak i środowisku. </a:t>
            </a:r>
          </a:p>
          <a:p>
            <a:pPr defTabSz="911699">
              <a:defRPr/>
            </a:pPr>
            <a:r>
              <a:rPr lang="pl-PL" dirty="0"/>
              <a:t>Zostało to już przecież wykazane przez niezależną i obiektywną kontrolę uznanej jednostki certyfikującej. </a:t>
            </a:r>
          </a:p>
          <a:p>
            <a:pPr defTabSz="911699">
              <a:defRPr/>
            </a:pPr>
            <a:r>
              <a:rPr lang="pl-PL" dirty="0"/>
              <a:t>System zarządzania BHP i ochroną środowiska spełnia minimalnie wymagane warunki i jest stosowany w sposób strukturalny, z ciągłą uwagą na aspekty BHP i środowiska, i z dobrymi wynikami. (m. innymi niska frekwencja wypadkowości).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C1721-4F1F-4F75-B317-1ECDEBDFAE56}" type="slidenum">
              <a:rPr lang="pl-PL" smtClean="0"/>
              <a:t>81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2032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6325D5-4668-48E5-8AF7-8014976C916A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95214361"/>
      </p:ext>
    </p:extLst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315BCD-D5C3-4B15-98F6-376C981E1019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62551602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58000" y="609600"/>
            <a:ext cx="2286000" cy="5486400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0" y="609600"/>
            <a:ext cx="6705600" cy="54864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119EDC-5E57-4C27-9DD2-9AE5BC53CFDE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428951263"/>
      </p:ext>
    </p:extLst>
  </p:cSld>
  <p:clrMapOvr>
    <a:masterClrMapping/>
  </p:clrMapOvr>
  <p:transition advClick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ytuł i tekst nad zawartości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F59DF0A-266D-404A-B203-FE2DB4C7794A}" type="slidenum">
              <a:rPr lang="pl-PL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1673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C8A4EB-8114-4900-A6AE-EF32EC940CF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34642088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1157FF-AC13-4271-8AF7-96522106AA33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00209392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CBB11E-5DBB-445E-B27C-DA51CD851209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91717398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77752E-5098-4E50-ABE7-38961F3D8A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371868237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3C8841-B60B-47F7-B9F0-E05A9BB7C82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24058426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20E089-BE85-4100-AC49-96DA7A436C3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7484922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160932-7FFE-44E6-A4FC-F81FAB68BE63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72203910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781C7A-897F-45B7-B121-3694EC2B70C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427347343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>
                <a:gamma/>
                <a:shade val="85882"/>
                <a:invGamma/>
              </a:srgbClr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609600"/>
            <a:ext cx="9144000" cy="11430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l-PL" alt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l-PL" alt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C155F5F-B852-4A36-9170-4AA7772909C4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advClick="0"/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7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9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3.wmf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hyperlink" Target="http://ikmj.com/scc-vca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6CF2-42BD-4C2E-9DD9-87DEE7B7B362}" type="slidenum">
              <a:rPr lang="pl-PL" altLang="pl-PL"/>
              <a:pPr/>
              <a:t>1</a:t>
            </a:fld>
            <a:endParaRPr lang="pl-PL" altLang="pl-PL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286000"/>
            <a:ext cx="9144000" cy="1143000"/>
          </a:xfrm>
        </p:spPr>
        <p:txBody>
          <a:bodyPr anchor="ctr"/>
          <a:lstStyle/>
          <a:p>
            <a:r>
              <a:rPr lang="pl-PL" altLang="pl-PL" sz="4000" b="1"/>
              <a:t>BADANIA I KONTROLA STANU </a:t>
            </a:r>
            <a:br>
              <a:rPr lang="pl-PL" altLang="pl-PL" sz="4000" b="1"/>
            </a:br>
            <a:r>
              <a:rPr lang="pl-PL" altLang="pl-PL" sz="4000" b="1"/>
              <a:t>BEZPIECZEŃSTWA PRACY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solidFill>
            <a:srgbClr val="CCFFCC"/>
          </a:solidFill>
        </p:spPr>
        <p:txBody>
          <a:bodyPr/>
          <a:lstStyle/>
          <a:p>
            <a:r>
              <a:rPr lang="pl-PL" altLang="pl-PL" sz="3200" b="1"/>
              <a:t>ZARZĄDZANIE </a:t>
            </a:r>
          </a:p>
          <a:p>
            <a:r>
              <a:rPr lang="pl-PL" altLang="pl-PL" sz="3200" b="1"/>
              <a:t>BEZPIECZEŃSTWEM PRACY</a:t>
            </a:r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A38FE-5D57-44CC-B247-F5AFA9299424}" type="slidenum">
              <a:rPr lang="pl-PL" altLang="pl-PL"/>
              <a:pPr/>
              <a:t>10</a:t>
            </a:fld>
            <a:endParaRPr lang="pl-PL" altLang="pl-PL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OBSZARY AUDITOWANIA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876800"/>
          </a:xfrm>
          <a:solidFill>
            <a:srgbClr val="CCFFCC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z="2400" b="1"/>
              <a:t>Ocena ryzyka</a:t>
            </a:r>
          </a:p>
          <a:p>
            <a:pPr>
              <a:lnSpc>
                <a:spcPct val="90000"/>
              </a:lnSpc>
            </a:pPr>
            <a:r>
              <a:rPr lang="pl-PL" altLang="pl-PL" sz="2400" b="1"/>
              <a:t>Struktura i odpowiedzialność</a:t>
            </a:r>
          </a:p>
          <a:p>
            <a:pPr>
              <a:lnSpc>
                <a:spcPct val="90000"/>
              </a:lnSpc>
            </a:pPr>
            <a:r>
              <a:rPr lang="pl-PL" altLang="pl-PL" sz="2400" b="1"/>
              <a:t>Polityka i cele</a:t>
            </a:r>
          </a:p>
          <a:p>
            <a:pPr>
              <a:lnSpc>
                <a:spcPct val="90000"/>
              </a:lnSpc>
            </a:pPr>
            <a:r>
              <a:rPr lang="pl-PL" altLang="pl-PL" sz="2400" b="1"/>
              <a:t>Standardy bezpieczeństwa</a:t>
            </a:r>
          </a:p>
          <a:p>
            <a:pPr>
              <a:lnSpc>
                <a:spcPct val="90000"/>
              </a:lnSpc>
            </a:pPr>
            <a:r>
              <a:rPr lang="pl-PL" altLang="pl-PL" sz="2400" b="1"/>
              <a:t>Kompetencje załogi</a:t>
            </a:r>
          </a:p>
          <a:p>
            <a:pPr>
              <a:lnSpc>
                <a:spcPct val="90000"/>
              </a:lnSpc>
            </a:pPr>
            <a:r>
              <a:rPr lang="pl-PL" altLang="pl-PL" sz="2400" b="1"/>
              <a:t>Przygotowanie na niebezpieczeństwo</a:t>
            </a:r>
          </a:p>
          <a:p>
            <a:pPr>
              <a:lnSpc>
                <a:spcPct val="90000"/>
              </a:lnSpc>
            </a:pPr>
            <a:r>
              <a:rPr lang="pl-PL" altLang="pl-PL" sz="2400" b="1"/>
              <a:t>Motywowanie</a:t>
            </a:r>
          </a:p>
          <a:p>
            <a:pPr>
              <a:lnSpc>
                <a:spcPct val="90000"/>
              </a:lnSpc>
            </a:pPr>
            <a:r>
              <a:rPr lang="pl-PL" altLang="pl-PL" sz="2400" b="1"/>
              <a:t>Aktywne monitorowanie</a:t>
            </a:r>
          </a:p>
          <a:p>
            <a:pPr>
              <a:lnSpc>
                <a:spcPct val="90000"/>
              </a:lnSpc>
            </a:pPr>
            <a:r>
              <a:rPr lang="pl-PL" altLang="pl-PL" sz="2400" b="1"/>
              <a:t>Monitorowanie reaktywne</a:t>
            </a:r>
          </a:p>
          <a:p>
            <a:pPr>
              <a:lnSpc>
                <a:spcPct val="90000"/>
              </a:lnSpc>
            </a:pPr>
            <a:r>
              <a:rPr lang="pl-PL" altLang="pl-PL" sz="2400" b="1"/>
              <a:t>Identyfikacja i redukcja przyczyn stresu</a:t>
            </a:r>
          </a:p>
          <a:p>
            <a:pPr>
              <a:lnSpc>
                <a:spcPct val="90000"/>
              </a:lnSpc>
            </a:pPr>
            <a:r>
              <a:rPr lang="pl-PL" altLang="pl-PL" sz="2400" b="1"/>
              <a:t>Szacowanie strat wypadkowych i chorobowych</a:t>
            </a:r>
          </a:p>
          <a:p>
            <a:pPr>
              <a:lnSpc>
                <a:spcPct val="90000"/>
              </a:lnSpc>
            </a:pPr>
            <a:r>
              <a:rPr lang="pl-PL" altLang="pl-PL" sz="2400" b="1"/>
              <a:t>Audit bezpieczeństwa</a:t>
            </a:r>
          </a:p>
        </p:txBody>
      </p:sp>
    </p:spTree>
  </p:cSld>
  <p:clrMapOvr>
    <a:masterClrMapping/>
  </p:clrMapOvr>
  <p:transition advClick="0"/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D151E-7269-46D0-AD08-66185D109FF1}" type="slidenum">
              <a:rPr lang="pl-PL"/>
              <a:pPr/>
              <a:t>100</a:t>
            </a:fld>
            <a:endParaRPr lang="pl-PL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  <a:solidFill>
            <a:srgbClr val="CCFFCC"/>
          </a:solidFill>
        </p:spPr>
        <p:txBody>
          <a:bodyPr/>
          <a:lstStyle/>
          <a:p>
            <a:r>
              <a:rPr lang="pl-PL" b="1"/>
              <a:t>RDZEŃ TRADYCYJNEJ KULTURY ORGANIZACJI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209800"/>
            <a:ext cx="8534400" cy="1676400"/>
          </a:xfrm>
          <a:solidFill>
            <a:srgbClr val="FFFF99"/>
          </a:solidFill>
        </p:spPr>
        <p:txBody>
          <a:bodyPr/>
          <a:lstStyle/>
          <a:p>
            <a:pPr algn="just"/>
            <a:r>
              <a:rPr lang="pl-PL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Posłuszeństwo i pracowitość</a:t>
            </a:r>
            <a:r>
              <a:rPr lang="pl-PL" b="1"/>
              <a:t> w zamian za </a:t>
            </a:r>
            <a:r>
              <a:rPr lang="pl-PL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bezpieczeństwo</a:t>
            </a:r>
            <a:r>
              <a:rPr lang="pl-PL" b="1"/>
              <a:t>, bezpieczeństwo w zamian za posłuszeństwo i pracowitość.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04800" y="4267200"/>
            <a:ext cx="8534400" cy="228600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pl-PL" sz="3200" b="1"/>
              <a:t>Transakcja nie zawsze była łatwo realizowana: robotnicy </a:t>
            </a:r>
            <a:r>
              <a:rPr lang="pl-PL" sz="3200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tworzyli związki</a:t>
            </a:r>
            <a:r>
              <a:rPr lang="pl-PL" sz="3200" b="1"/>
              <a:t> by uzyskać prawdziwe bezpieczeństwo, a kierownictwo musiało </a:t>
            </a:r>
            <a:r>
              <a:rPr lang="pl-PL" sz="3200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nadzorować i biurokratyzować</a:t>
            </a:r>
            <a:r>
              <a:rPr lang="pl-PL" sz="3200" b="1"/>
              <a:t>.</a:t>
            </a:r>
          </a:p>
        </p:txBody>
      </p:sp>
    </p:spTree>
  </p:cSld>
  <p:clrMapOvr>
    <a:masterClrMapping/>
  </p:clrMapOvr>
  <p:transition advClick="0"/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03E1-16EC-4418-8ABB-99D5E3073A83}" type="slidenum">
              <a:rPr lang="pl-PL"/>
              <a:pPr/>
              <a:t>101</a:t>
            </a:fld>
            <a:endParaRPr lang="pl-PL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  <a:solidFill>
            <a:srgbClr val="CCFFCC"/>
          </a:solidFill>
        </p:spPr>
        <p:txBody>
          <a:bodyPr/>
          <a:lstStyle/>
          <a:p>
            <a:r>
              <a:rPr lang="pl-PL" b="1"/>
              <a:t>KLUCZOWE PRZESŁANKI NOWEJ KULTURY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209800"/>
            <a:ext cx="8839200" cy="2133600"/>
          </a:xfrm>
          <a:solidFill>
            <a:srgbClr val="FFFF99"/>
          </a:solidFill>
        </p:spPr>
        <p:txBody>
          <a:bodyPr/>
          <a:lstStyle/>
          <a:p>
            <a:pPr algn="just"/>
            <a:r>
              <a:rPr lang="pl-PL" b="1"/>
              <a:t>Kluczowym czynnikiem kształtującym środowisko biznesu staje się fakt </a:t>
            </a:r>
            <a:r>
              <a:rPr lang="pl-PL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przewagi podaży nad popytem</a:t>
            </a:r>
            <a:r>
              <a:rPr lang="pl-PL" b="1"/>
              <a:t> oraz występowanie w otoczeniu </a:t>
            </a:r>
            <a:r>
              <a:rPr lang="pl-PL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inwestora i klienta.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152400" y="4724400"/>
            <a:ext cx="8839200" cy="190500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pl-PL" sz="3200" b="1"/>
              <a:t>W efekcie najważniejszymi wartością staje się </a:t>
            </a:r>
            <a:r>
              <a:rPr lang="pl-PL" sz="3200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wynik</a:t>
            </a:r>
            <a:r>
              <a:rPr lang="pl-PL" sz="3200" b="1"/>
              <a:t>, który dostarczamy </a:t>
            </a:r>
            <a:r>
              <a:rPr lang="pl-PL" sz="3200" b="1" i="1"/>
              <a:t>klientowi.</a:t>
            </a:r>
            <a:r>
              <a:rPr lang="pl-PL" sz="3200" b="1"/>
              <a:t> To klient jest najważniejszy, bo </a:t>
            </a:r>
            <a:r>
              <a:rPr lang="pl-PL" sz="3200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zdobywając klienta zadowolisz inwestorów.</a:t>
            </a:r>
          </a:p>
        </p:txBody>
      </p:sp>
    </p:spTree>
  </p:cSld>
  <p:clrMapOvr>
    <a:masterClrMapping/>
  </p:clrMapOvr>
  <p:transition advClick="0"/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1793-F66B-4155-AFC1-79899C23A69F}" type="slidenum">
              <a:rPr lang="pl-PL"/>
              <a:pPr/>
              <a:t>102</a:t>
            </a:fld>
            <a:endParaRPr lang="pl-PL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  <a:solidFill>
            <a:srgbClr val="CCFFCC"/>
          </a:solidFill>
        </p:spPr>
        <p:txBody>
          <a:bodyPr/>
          <a:lstStyle/>
          <a:p>
            <a:r>
              <a:rPr lang="pl-PL" b="1"/>
              <a:t>RDZEŃ NOWEJ </a:t>
            </a:r>
            <a:br>
              <a:rPr lang="pl-PL" b="1"/>
            </a:br>
            <a:r>
              <a:rPr lang="pl-PL" b="1"/>
              <a:t>KULTURY ORGANIZACJI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81200"/>
            <a:ext cx="8839200" cy="2133600"/>
          </a:xfrm>
          <a:solidFill>
            <a:srgbClr val="FFFF99"/>
          </a:solidFill>
        </p:spPr>
        <p:txBody>
          <a:bodyPr/>
          <a:lstStyle/>
          <a:p>
            <a:pPr algn="just"/>
            <a:r>
              <a:rPr lang="pl-PL" b="1"/>
              <a:t>Istotą nowej transakcji w organizacji skoncentrowanej na procesach jest wymiana </a:t>
            </a:r>
            <a:r>
              <a:rPr lang="pl-PL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inicjatywa za sposobność</a:t>
            </a:r>
            <a:r>
              <a:rPr lang="pl-PL" b="1"/>
              <a:t>, </a:t>
            </a:r>
            <a:r>
              <a:rPr lang="pl-PL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sposobność za inicjatywę.</a:t>
            </a:r>
            <a:r>
              <a:rPr lang="pl-PL" b="1"/>
              <a:t> </a:t>
            </a:r>
            <a:endParaRPr lang="pl-PL" b="1" i="1" u="sng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152400" y="4267200"/>
            <a:ext cx="8839200" cy="236220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pl-PL" sz="3200" b="1" dirty="0"/>
              <a:t>Transakcja ta oznacza, że organizacja oferuje swoim pracobiorcom sposobność osiągnięcia </a:t>
            </a:r>
            <a:r>
              <a:rPr lang="pl-PL" sz="3200" b="1" i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sukcesu</a:t>
            </a:r>
            <a:r>
              <a:rPr lang="pl-PL" sz="3200" b="1" dirty="0"/>
              <a:t> osobistego; w zamian pracobiorca obiecuje wykazać </a:t>
            </a:r>
            <a:r>
              <a:rPr lang="pl-PL" sz="3200" b="1" i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inicjatywę</a:t>
            </a:r>
            <a:r>
              <a:rPr lang="pl-PL" sz="3200" b="1" dirty="0"/>
              <a:t>  w tworzeniu wartości dla klientów.</a:t>
            </a:r>
          </a:p>
        </p:txBody>
      </p:sp>
    </p:spTree>
  </p:cSld>
  <p:clrMapOvr>
    <a:masterClrMapping/>
  </p:clrMapOvr>
  <p:transition advClick="0"/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362B6-5346-499D-985A-5C8FE3D553EB}" type="slidenum">
              <a:rPr lang="pl-PL"/>
              <a:pPr/>
              <a:t>103</a:t>
            </a:fld>
            <a:endParaRPr lang="pl-PL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  <a:solidFill>
            <a:srgbClr val="CCFFCC"/>
          </a:solidFill>
        </p:spPr>
        <p:txBody>
          <a:bodyPr/>
          <a:lstStyle/>
          <a:p>
            <a:r>
              <a:rPr lang="pl-PL" b="1"/>
              <a:t>KIERUNKI ZMIAN </a:t>
            </a:r>
            <a:br>
              <a:rPr lang="pl-PL" b="1"/>
            </a:br>
            <a:r>
              <a:rPr lang="pl-PL" b="1"/>
              <a:t>W ORGANIZACJI PRACY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solidFill>
            <a:srgbClr val="FFFF99"/>
          </a:solidFill>
        </p:spPr>
        <p:txBody>
          <a:bodyPr/>
          <a:lstStyle/>
          <a:p>
            <a:r>
              <a:rPr lang="pl-PL" sz="3200" b="1"/>
              <a:t>Kiedy klient jest „królem”, sama ciężka praca bez </a:t>
            </a:r>
            <a:r>
              <a:rPr lang="pl-PL" sz="3200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zrozumienia, entuzjazmu i elastyczności</a:t>
            </a:r>
            <a:r>
              <a:rPr lang="pl-PL" sz="3200" b="1"/>
              <a:t> prowadzi do nikąd.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sz="half" idx="2"/>
          </p:nvPr>
        </p:nvSpPr>
        <p:spPr>
          <a:solidFill>
            <a:srgbClr val="CCFFFF"/>
          </a:solidFill>
        </p:spPr>
        <p:txBody>
          <a:bodyPr/>
          <a:lstStyle/>
          <a:p>
            <a:r>
              <a:rPr lang="pl-PL" sz="3200" b="1"/>
              <a:t>Praca musi być zręczna, skierowana na </a:t>
            </a:r>
            <a:r>
              <a:rPr lang="pl-PL" sz="3200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właściwy cel i przystosowana do okoliczności procesu i klienta</a:t>
            </a:r>
            <a:r>
              <a:rPr lang="pl-PL" sz="3200" b="1"/>
              <a:t>.</a:t>
            </a:r>
          </a:p>
        </p:txBody>
      </p:sp>
    </p:spTree>
  </p:cSld>
  <p:clrMapOvr>
    <a:masterClrMapping/>
  </p:clrMapOvr>
  <p:transition advClick="0"/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1ED81-F0A2-46B9-8B08-D2D4A059F7F1}" type="slidenum">
              <a:rPr lang="pl-PL"/>
              <a:pPr/>
              <a:t>104</a:t>
            </a:fld>
            <a:endParaRPr lang="pl-PL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  <a:solidFill>
            <a:srgbClr val="CCFFCC"/>
          </a:solidFill>
        </p:spPr>
        <p:txBody>
          <a:bodyPr/>
          <a:lstStyle/>
          <a:p>
            <a:r>
              <a:rPr lang="pl-PL" b="1"/>
              <a:t>KIERUNKI ZMIAN  </a:t>
            </a:r>
            <a:br>
              <a:rPr lang="pl-PL" b="1"/>
            </a:br>
            <a:r>
              <a:rPr lang="pl-PL" b="1"/>
              <a:t>W GWARACJACH PRACY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4191000" cy="4114800"/>
          </a:xfrm>
          <a:solidFill>
            <a:srgbClr val="FFFF99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3200" b="1"/>
              <a:t>Profesjonaliści procesu muszą </a:t>
            </a:r>
            <a:r>
              <a:rPr lang="pl-PL" sz="3200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zimno oceniać</a:t>
            </a:r>
            <a:r>
              <a:rPr lang="pl-PL" sz="3200" b="1"/>
              <a:t> każdą pracę z uwagi na możliwości jakie ona oferuje dla ich osobistego rozwoju.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981200"/>
            <a:ext cx="4114800" cy="4114800"/>
          </a:xfrm>
          <a:solidFill>
            <a:srgbClr val="CCFFFF"/>
          </a:solidFill>
        </p:spPr>
        <p:txBody>
          <a:bodyPr/>
          <a:lstStyle/>
          <a:p>
            <a:r>
              <a:rPr lang="pl-PL" sz="3200" b="1"/>
              <a:t>Pracobiorcom trzeba dać do zrozumienia, że jest mało </a:t>
            </a:r>
            <a:r>
              <a:rPr lang="pl-PL" sz="3200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prawdopodobne,</a:t>
            </a:r>
            <a:r>
              <a:rPr lang="pl-PL" sz="3200" b="1"/>
              <a:t> iż pozostaną w organizacji przez całe życie.</a:t>
            </a:r>
          </a:p>
        </p:txBody>
      </p:sp>
    </p:spTree>
  </p:cSld>
  <p:clrMapOvr>
    <a:masterClrMapping/>
  </p:clrMapOvr>
  <p:transition advClick="0"/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8C1B-FEEE-433E-B47F-1B70FBE1E797}" type="slidenum">
              <a:rPr lang="pl-PL"/>
              <a:pPr/>
              <a:t>105</a:t>
            </a:fld>
            <a:endParaRPr lang="pl-PL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  <a:solidFill>
            <a:srgbClr val="CCFFCC"/>
          </a:solidFill>
        </p:spPr>
        <p:txBody>
          <a:bodyPr/>
          <a:lstStyle/>
          <a:p>
            <a:r>
              <a:rPr lang="pl-PL" b="1"/>
              <a:t>KIERUNKI ZMIAN </a:t>
            </a:r>
            <a:br>
              <a:rPr lang="pl-PL" b="1"/>
            </a:br>
            <a:r>
              <a:rPr lang="pl-PL" b="1"/>
              <a:t> W ETYCE PRACY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981200"/>
            <a:ext cx="4419600" cy="4114800"/>
          </a:xfrm>
          <a:solidFill>
            <a:srgbClr val="FFFF99"/>
          </a:solidFill>
        </p:spPr>
        <p:txBody>
          <a:bodyPr/>
          <a:lstStyle/>
          <a:p>
            <a:r>
              <a:rPr lang="pl-PL" sz="3600" b="1"/>
              <a:t>Od pracobiorców oczekuje się, by ujawniali „</a:t>
            </a:r>
            <a:r>
              <a:rPr lang="pl-PL" sz="3600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zachowanie uczciwe i etyczne</a:t>
            </a:r>
            <a:r>
              <a:rPr lang="pl-PL" sz="3600" b="1"/>
              <a:t>”, 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981200"/>
            <a:ext cx="4114800" cy="4114800"/>
          </a:xfrm>
          <a:solidFill>
            <a:srgbClr val="CCFFFF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3200" b="1"/>
              <a:t>Pracodawca będzie wciąż oferować „traktowanie uczciwe i pełne szacunku” oraz „</a:t>
            </a:r>
            <a:r>
              <a:rPr lang="pl-PL" sz="3200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bezpieczne i zdrowe warunki pracy”.</a:t>
            </a:r>
          </a:p>
        </p:txBody>
      </p:sp>
    </p:spTree>
  </p:cSld>
  <p:clrMapOvr>
    <a:masterClrMapping/>
  </p:clrMapOvr>
  <p:transition advClick="0"/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DE7DC-E7B9-432B-BEF7-12A15191D61D}" type="slidenum">
              <a:rPr lang="pl-PL"/>
              <a:pPr/>
              <a:t>106</a:t>
            </a:fld>
            <a:endParaRPr lang="pl-PL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  <a:solidFill>
            <a:srgbClr val="CCFFCC"/>
          </a:solidFill>
        </p:spPr>
        <p:txBody>
          <a:bodyPr/>
          <a:lstStyle/>
          <a:p>
            <a:r>
              <a:rPr lang="pl-PL" b="1"/>
              <a:t>KIERUNKI ZMIAN </a:t>
            </a:r>
            <a:br>
              <a:rPr lang="pl-PL" b="1"/>
            </a:br>
            <a:r>
              <a:rPr lang="pl-PL" b="1"/>
              <a:t>W ZAANGAŻOWANIU PRACY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528" y="1981200"/>
            <a:ext cx="4172272" cy="4114800"/>
          </a:xfrm>
          <a:solidFill>
            <a:srgbClr val="FFFF99"/>
          </a:solidFill>
        </p:spPr>
        <p:txBody>
          <a:bodyPr/>
          <a:lstStyle/>
          <a:p>
            <a:r>
              <a:rPr lang="pl-PL" sz="3200" b="1" dirty="0"/>
              <a:t>Lojalność wobec organizacji zastępowana jest kulturowym artefaktem „</a:t>
            </a:r>
            <a:r>
              <a:rPr lang="pl-PL" sz="3200" b="1" i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zaangażowaniem dla sukcesu biznesu</a:t>
            </a:r>
            <a:r>
              <a:rPr lang="pl-PL" sz="3200" b="1" dirty="0"/>
              <a:t>”.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sz="half" idx="2"/>
          </p:nvPr>
        </p:nvSpPr>
        <p:spPr>
          <a:solidFill>
            <a:srgbClr val="CCFFFF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3200" b="1"/>
              <a:t>Pracodawcy muszą namawiać pracobiorców, by przedkładali </a:t>
            </a:r>
            <a:r>
              <a:rPr lang="pl-PL" sz="3200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lojalność wobec klienta</a:t>
            </a:r>
            <a:r>
              <a:rPr lang="pl-PL" sz="3200" b="1"/>
              <a:t> nad lojalność wobec nich.</a:t>
            </a:r>
          </a:p>
        </p:txBody>
      </p:sp>
    </p:spTree>
  </p:cSld>
  <p:clrMapOvr>
    <a:masterClrMapping/>
  </p:clrMapOvr>
  <p:transition advClick="0"/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46474-626B-4B8F-84DA-5D10B325AE36}" type="slidenum">
              <a:rPr lang="pl-PL"/>
              <a:pPr/>
              <a:t>107</a:t>
            </a:fld>
            <a:endParaRPr lang="pl-PL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  <a:solidFill>
            <a:srgbClr val="CCFFCC"/>
          </a:solidFill>
        </p:spPr>
        <p:txBody>
          <a:bodyPr/>
          <a:lstStyle/>
          <a:p>
            <a:r>
              <a:rPr lang="pl-PL" b="1"/>
              <a:t>KIERUNKI ZMIAN W NORMACH</a:t>
            </a:r>
            <a:br>
              <a:rPr lang="pl-PL" b="1"/>
            </a:br>
            <a:r>
              <a:rPr lang="pl-PL" b="1"/>
              <a:t>ZACHOWAŃ PRACOBIORCÓW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solidFill>
            <a:srgbClr val="FFFF99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3200" b="1"/>
              <a:t>Obecnie obowiązkiem pracobiorcy jest wziąć na siebie </a:t>
            </a:r>
            <a:r>
              <a:rPr lang="pl-PL" sz="3200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aktywną rolę</a:t>
            </a:r>
            <a:r>
              <a:rPr lang="pl-PL" sz="3200" b="1"/>
              <a:t> w zapewnieniu przyszłości, kariery i rozwoju.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sz="half" idx="2"/>
          </p:nvPr>
        </p:nvSpPr>
        <p:spPr>
          <a:solidFill>
            <a:srgbClr val="CCFFFF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3200" b="1"/>
              <a:t>W efekcie zamiast obiecać „pracować całe życie”, pracobiorca musi zobowiązać się do „</a:t>
            </a:r>
            <a:r>
              <a:rPr lang="pl-PL" sz="3200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gotowości do zmian”.</a:t>
            </a:r>
          </a:p>
        </p:txBody>
      </p:sp>
    </p:spTree>
  </p:cSld>
  <p:clrMapOvr>
    <a:masterClrMapping/>
  </p:clrMapOvr>
  <p:transition advClick="0"/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CDC0-24B1-4F12-A6B9-6FCC0BF2D353}" type="slidenum">
              <a:rPr lang="pl-PL"/>
              <a:pPr/>
              <a:t>108</a:t>
            </a:fld>
            <a:endParaRPr lang="pl-PL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  <a:solidFill>
            <a:srgbClr val="CCFFCC"/>
          </a:solidFill>
        </p:spPr>
        <p:txBody>
          <a:bodyPr/>
          <a:lstStyle/>
          <a:p>
            <a:r>
              <a:rPr lang="pl-PL" b="1"/>
              <a:t>KIERUNKI ZMIAN W NORMACH ZACHOWAŃ  PRACOBIORCÓW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solidFill>
            <a:srgbClr val="FFFF99"/>
          </a:solidFill>
        </p:spPr>
        <p:txBody>
          <a:bodyPr/>
          <a:lstStyle/>
          <a:p>
            <a:r>
              <a:rPr lang="pl-PL" sz="3200" b="1"/>
              <a:t>W organizacji skoncentrowanej na zadaniach </a:t>
            </a:r>
            <a:r>
              <a:rPr lang="pl-PL" sz="3200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„dobre funkcjonowanie”</a:t>
            </a:r>
            <a:r>
              <a:rPr lang="pl-PL" sz="3200" b="1"/>
              <a:t> było wszystkim, czego można było oczekiwać.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sz="half" idx="2"/>
          </p:nvPr>
        </p:nvSpPr>
        <p:spPr>
          <a:solidFill>
            <a:srgbClr val="CCFFFF"/>
          </a:solidFill>
        </p:spPr>
        <p:txBody>
          <a:bodyPr/>
          <a:lstStyle/>
          <a:p>
            <a:r>
              <a:rPr lang="pl-PL" sz="3200" b="1"/>
              <a:t>Obecnie wykonawcy funkcjonującego procesu muszą uzyskiwać wyborny rezultat – </a:t>
            </a:r>
            <a:r>
              <a:rPr lang="pl-PL" sz="3200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wymaga się doskonałości</a:t>
            </a:r>
            <a:r>
              <a:rPr lang="pl-PL" sz="3200" b="1"/>
              <a:t>.</a:t>
            </a:r>
          </a:p>
        </p:txBody>
      </p:sp>
    </p:spTree>
  </p:cSld>
  <p:clrMapOvr>
    <a:masterClrMapping/>
  </p:clrMapOvr>
  <p:transition advClick="0"/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BDBF0-E505-43CB-A985-72C16CDCC2A2}" type="slidenum">
              <a:rPr lang="pl-PL"/>
              <a:pPr/>
              <a:t>109</a:t>
            </a:fld>
            <a:endParaRPr lang="pl-PL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  <a:solidFill>
            <a:srgbClr val="CCFFCC"/>
          </a:solidFill>
        </p:spPr>
        <p:txBody>
          <a:bodyPr/>
          <a:lstStyle/>
          <a:p>
            <a:r>
              <a:rPr lang="pl-PL" b="1"/>
              <a:t>KIERUNKI ZMIAN W NORMACH</a:t>
            </a:r>
            <a:br>
              <a:rPr lang="pl-PL" b="1"/>
            </a:br>
            <a:r>
              <a:rPr lang="pl-PL" b="1"/>
              <a:t>ZACHOWAŃ PRACODAWCÓW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solidFill>
            <a:srgbClr val="FFFF99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3200" b="1"/>
              <a:t>Organizacja </a:t>
            </a:r>
            <a:r>
              <a:rPr lang="pl-PL" sz="3200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nie zobowiązuje się troszczyć o</a:t>
            </a:r>
            <a:r>
              <a:rPr lang="pl-PL" sz="3200" b="1"/>
              <a:t> pracobiorcę, ponieważ zakłada do pewną kontrolę nad ich środowiskiem.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body" sz="half" idx="2"/>
          </p:nvPr>
        </p:nvSpPr>
        <p:spPr>
          <a:solidFill>
            <a:srgbClr val="CCFFFF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3200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Pracodawcy</a:t>
            </a:r>
            <a:r>
              <a:rPr lang="pl-PL" sz="3200" b="1"/>
              <a:t> winni winni ludziom nie ochronę, lecz </a:t>
            </a:r>
            <a:r>
              <a:rPr lang="pl-PL" sz="3200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sposobność,</a:t>
            </a:r>
            <a:r>
              <a:rPr lang="pl-PL" sz="3200" b="1"/>
              <a:t> czyli szansę dobrej pracy, osiągnięcia sukcesu.</a:t>
            </a:r>
            <a:endParaRPr lang="pl-PL" sz="3200" b="1" i="1" u="sng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D45C2-1B71-48C7-942E-09D1CCDF9C4D}" type="slidenum">
              <a:rPr lang="pl-PL" altLang="pl-PL"/>
              <a:pPr/>
              <a:t>11</a:t>
            </a:fld>
            <a:endParaRPr lang="pl-PL" altLang="pl-PL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FUNKCJE KONTROLI STANU BEZPIECZEŃSTWA PRACY</a:t>
            </a:r>
          </a:p>
        </p:txBody>
      </p:sp>
      <p:graphicFrame>
        <p:nvGraphicFramePr>
          <p:cNvPr id="28675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0" y="2286000"/>
          <a:ext cx="9144000" cy="344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2" name="SnapGrafx" r:id="rId3" imgW="8575200" imgH="3003120" progId="SnapGrafx">
                  <p:embed/>
                </p:oleObj>
              </mc:Choice>
              <mc:Fallback>
                <p:oleObj name="SnapGrafx" r:id="rId3" imgW="8575200" imgH="3003120" progId="SnapGrafx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286000"/>
                        <a:ext cx="9144000" cy="3448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advClick="0"/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47671-59E8-404E-803F-D80DC0AD9FEB}" type="slidenum">
              <a:rPr lang="pl-PL"/>
              <a:pPr/>
              <a:t>110</a:t>
            </a:fld>
            <a:endParaRPr lang="pl-PL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  <a:solidFill>
            <a:srgbClr val="CCFFCC"/>
          </a:solidFill>
        </p:spPr>
        <p:txBody>
          <a:bodyPr/>
          <a:lstStyle/>
          <a:p>
            <a:r>
              <a:rPr lang="pl-PL" b="1"/>
              <a:t>KIERUNKI ZMIAN W NORMACH</a:t>
            </a:r>
            <a:br>
              <a:rPr lang="pl-PL" b="1"/>
            </a:br>
            <a:r>
              <a:rPr lang="pl-PL" b="1"/>
              <a:t>ZACHOWAŃ PRACODAWCÓW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981200"/>
            <a:ext cx="4191000" cy="4114800"/>
          </a:xfrm>
          <a:solidFill>
            <a:srgbClr val="FFFF99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3200" b="1"/>
              <a:t>Zarządzanie paternalistyczne zastępuje się </a:t>
            </a:r>
            <a:r>
              <a:rPr lang="pl-PL" sz="3200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szczerym przywództwem</a:t>
            </a:r>
            <a:r>
              <a:rPr lang="pl-PL" sz="3200" b="1"/>
              <a:t> i wymaga to działania i odpowiedzialności każdej ze stron.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sz="half" idx="2"/>
          </p:nvPr>
        </p:nvSpPr>
        <p:spPr>
          <a:solidFill>
            <a:srgbClr val="CCFFFF"/>
          </a:solidFill>
        </p:spPr>
        <p:txBody>
          <a:bodyPr/>
          <a:lstStyle/>
          <a:p>
            <a:r>
              <a:rPr lang="pl-PL" sz="3200" b="1"/>
              <a:t>Przywództwo dostarcza ludziom </a:t>
            </a:r>
            <a:r>
              <a:rPr lang="pl-PL" sz="3200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wizji, motywacji i kontekstu</a:t>
            </a:r>
            <a:r>
              <a:rPr lang="pl-PL" sz="3200" b="1"/>
              <a:t> do osiągania sukcesu.</a:t>
            </a:r>
          </a:p>
        </p:txBody>
      </p:sp>
    </p:spTree>
  </p:cSld>
  <p:clrMapOvr>
    <a:masterClrMapping/>
  </p:clrMapOvr>
  <p:transition advClick="0"/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6119B-CC4B-48DB-A5FE-8AE63FCB13BD}" type="slidenum">
              <a:rPr lang="pl-PL"/>
              <a:pPr/>
              <a:t>111</a:t>
            </a:fld>
            <a:endParaRPr lang="pl-PL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  <a:solidFill>
            <a:srgbClr val="CCFFCC"/>
          </a:solidFill>
        </p:spPr>
        <p:txBody>
          <a:bodyPr/>
          <a:lstStyle/>
          <a:p>
            <a:r>
              <a:rPr lang="pl-PL" b="1"/>
              <a:t>KIERUNKI ZMIAN </a:t>
            </a:r>
            <a:br>
              <a:rPr lang="pl-PL" b="1"/>
            </a:br>
            <a:r>
              <a:rPr lang="pl-PL" b="1"/>
              <a:t>W SZKOLENIACH ORGANIZACJI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981200"/>
            <a:ext cx="4191000" cy="4114800"/>
          </a:xfrm>
          <a:solidFill>
            <a:srgbClr val="FFFF99"/>
          </a:solidFill>
        </p:spPr>
        <p:txBody>
          <a:bodyPr/>
          <a:lstStyle/>
          <a:p>
            <a:r>
              <a:rPr lang="pl-PL" sz="3200" b="1"/>
              <a:t>W świecie </a:t>
            </a:r>
            <a:r>
              <a:rPr lang="pl-PL" sz="3200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zmiennym i nieprzewidywalnym nie można</a:t>
            </a:r>
            <a:r>
              <a:rPr lang="pl-PL" sz="3200" b="1"/>
              <a:t> powiedzieć, jakich talentów organizacja będzie potrzebowała.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981200"/>
            <a:ext cx="4114800" cy="4114800"/>
          </a:xfrm>
          <a:solidFill>
            <a:srgbClr val="CCFFFF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3200" b="1"/>
              <a:t>Obecnie możemy obiecywać „sposobność rozwoju”, czyli zamiast „szkolenia i przeszkolenia” „</a:t>
            </a:r>
            <a:r>
              <a:rPr lang="pl-PL" sz="3200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oferta i klimat szkolenia”.</a:t>
            </a:r>
            <a:r>
              <a:rPr lang="pl-PL" sz="3200" b="1"/>
              <a:t> </a:t>
            </a:r>
          </a:p>
        </p:txBody>
      </p:sp>
    </p:spTree>
  </p:cSld>
  <p:clrMapOvr>
    <a:masterClrMapping/>
  </p:clrMapOvr>
  <p:transition advClick="0"/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76260-EDE3-4ADA-B1AF-84156ED78D3C}" type="slidenum">
              <a:rPr lang="pl-PL"/>
              <a:pPr/>
              <a:t>112</a:t>
            </a:fld>
            <a:endParaRPr lang="pl-PL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  <a:solidFill>
            <a:srgbClr val="CCFFCC"/>
          </a:solidFill>
        </p:spPr>
        <p:txBody>
          <a:bodyPr/>
          <a:lstStyle/>
          <a:p>
            <a:r>
              <a:rPr lang="pl-PL" b="1"/>
              <a:t>KIERUNKI ZMIAN </a:t>
            </a:r>
            <a:br>
              <a:rPr lang="pl-PL" b="1"/>
            </a:br>
            <a:r>
              <a:rPr lang="pl-PL" b="1"/>
              <a:t>W SZKOLENIACH ORGANIZACJI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981200"/>
            <a:ext cx="4191000" cy="4495800"/>
          </a:xfrm>
          <a:solidFill>
            <a:srgbClr val="FFFF99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3200" b="1"/>
              <a:t>Zrozumienie biznesu kształtuje postawy, postawy kształtują zachowania, a zmiana zachowania jest ostatecznie </a:t>
            </a:r>
            <a:r>
              <a:rPr lang="pl-PL" sz="3200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koncentrowaniem się na procesie</a:t>
            </a:r>
            <a:r>
              <a:rPr lang="pl-PL" sz="3200" b="1"/>
              <a:t>.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1981200"/>
            <a:ext cx="3647256" cy="4419600"/>
          </a:xfrm>
          <a:solidFill>
            <a:srgbClr val="CCFFFF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3200" b="1" dirty="0"/>
              <a:t>Biznes </a:t>
            </a:r>
            <a:r>
              <a:rPr lang="pl-PL" sz="3200" b="1" i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potrzebuje biznesmenów</a:t>
            </a:r>
            <a:r>
              <a:rPr lang="pl-PL" sz="3200" b="1" dirty="0"/>
              <a:t>, a nie funkcjonariuszy i w tym celu musi kształcić swoich pracowników.</a:t>
            </a:r>
          </a:p>
        </p:txBody>
      </p:sp>
    </p:spTree>
  </p:cSld>
  <p:clrMapOvr>
    <a:masterClrMapping/>
  </p:clrMapOvr>
  <p:transition advClick="0"/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FFE0A-F41A-483C-A7E4-123A38ACDC13}" type="slidenum">
              <a:rPr lang="pl-PL"/>
              <a:pPr/>
              <a:t>113</a:t>
            </a:fld>
            <a:endParaRPr lang="pl-PL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  <a:solidFill>
            <a:srgbClr val="CCFFCC"/>
          </a:solidFill>
        </p:spPr>
        <p:txBody>
          <a:bodyPr/>
          <a:lstStyle/>
          <a:p>
            <a:r>
              <a:rPr lang="pl-PL" b="1"/>
              <a:t>KIERUNKI ZMIAN </a:t>
            </a:r>
            <a:br>
              <a:rPr lang="pl-PL" b="1"/>
            </a:br>
            <a:r>
              <a:rPr lang="pl-PL" b="1"/>
              <a:t>W ROZUMIENIU KONFLIKTU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981200"/>
            <a:ext cx="4191000" cy="4495800"/>
          </a:xfrm>
          <a:solidFill>
            <a:srgbClr val="FFFF99"/>
          </a:solidFill>
        </p:spPr>
        <p:txBody>
          <a:bodyPr/>
          <a:lstStyle/>
          <a:p>
            <a:r>
              <a:rPr lang="pl-PL" sz="3200" b="1"/>
              <a:t>Kultura organizacji skoncentrowanej na procesach musi nieuchronnie skłaniać ludzi do </a:t>
            </a:r>
            <a:r>
              <a:rPr lang="pl-PL" sz="3200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zaakceptowania napięcia, a nawet konfliktu</a:t>
            </a:r>
            <a:r>
              <a:rPr lang="pl-PL" sz="3200" b="1"/>
              <a:t>.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76800" y="1981200"/>
            <a:ext cx="3962400" cy="4419600"/>
          </a:xfrm>
          <a:solidFill>
            <a:srgbClr val="CCFFFF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3200" b="1"/>
              <a:t>Rywalizacja o zasoby – od </a:t>
            </a:r>
            <a:r>
              <a:rPr lang="pl-PL" sz="3200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pieniędzy do wykonawców</a:t>
            </a:r>
            <a:r>
              <a:rPr lang="pl-PL" sz="3200" b="1"/>
              <a:t> – również stać się może źródłem konfliktu, co może prowadzić do jego eskalacji.</a:t>
            </a:r>
          </a:p>
        </p:txBody>
      </p:sp>
    </p:spTree>
  </p:cSld>
  <p:clrMapOvr>
    <a:masterClrMapping/>
  </p:clrMapOvr>
  <p:transition advClick="0"/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BE152-0459-4149-931D-F510B957BAA3}" type="slidenum">
              <a:rPr lang="pl-PL"/>
              <a:pPr/>
              <a:t>114</a:t>
            </a:fld>
            <a:endParaRPr lang="pl-PL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  <a:solidFill>
            <a:srgbClr val="CCFFCC"/>
          </a:solidFill>
        </p:spPr>
        <p:txBody>
          <a:bodyPr/>
          <a:lstStyle/>
          <a:p>
            <a:r>
              <a:rPr lang="pl-PL" b="1"/>
              <a:t>KIERUNKI ZMIAN </a:t>
            </a:r>
            <a:br>
              <a:rPr lang="pl-PL" b="1"/>
            </a:br>
            <a:r>
              <a:rPr lang="pl-PL" b="1"/>
              <a:t>W ROZUMIENIU KONFLIKTU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981200"/>
            <a:ext cx="4191000" cy="4495800"/>
          </a:xfrm>
          <a:solidFill>
            <a:srgbClr val="FFFF99"/>
          </a:solidFill>
        </p:spPr>
        <p:txBody>
          <a:bodyPr/>
          <a:lstStyle/>
          <a:p>
            <a:r>
              <a:rPr lang="pl-PL" sz="3200" b="1"/>
              <a:t>Dla organizacji byłoby lepiej kształtować kulturę, która </a:t>
            </a:r>
            <a:r>
              <a:rPr lang="pl-PL" sz="3200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docenia twórczą moc konfliktu</a:t>
            </a:r>
            <a:r>
              <a:rPr lang="pl-PL" sz="3200" b="1"/>
              <a:t> i stara się ją zużytkować.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981200"/>
            <a:ext cx="4419600" cy="4419600"/>
          </a:xfrm>
          <a:solidFill>
            <a:srgbClr val="CCFFFF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3200" b="1" dirty="0"/>
              <a:t>Wspólne cele, wzajemny szacunek i prawdziwy duch zespołu pomagają kształtować kontekst, którym </a:t>
            </a:r>
            <a:r>
              <a:rPr lang="pl-PL" sz="3200" b="1" i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konflikt </a:t>
            </a:r>
            <a:r>
              <a:rPr lang="pl-PL" sz="3200" b="1" dirty="0"/>
              <a:t>jest uznawany za oznakę życia.</a:t>
            </a:r>
          </a:p>
        </p:txBody>
      </p:sp>
    </p:spTree>
  </p:cSld>
  <p:clrMapOvr>
    <a:masterClrMapping/>
  </p:clrMapOvr>
  <p:transition advClick="0"/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97D0B-8EB0-4BA0-A94E-BCBD9EA57A33}" type="slidenum">
              <a:rPr lang="pl-PL"/>
              <a:pPr/>
              <a:t>115</a:t>
            </a:fld>
            <a:endParaRPr lang="pl-PL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  <a:solidFill>
            <a:srgbClr val="CCFFCC"/>
          </a:solidFill>
        </p:spPr>
        <p:txBody>
          <a:bodyPr/>
          <a:lstStyle/>
          <a:p>
            <a:r>
              <a:rPr lang="pl-PL" b="1"/>
              <a:t>POGLĄDY NA TEMAT </a:t>
            </a:r>
            <a:br>
              <a:rPr lang="pl-PL" b="1"/>
            </a:br>
            <a:r>
              <a:rPr lang="pl-PL" b="1"/>
              <a:t>WARTOŚĆ KLIENTÓW</a:t>
            </a:r>
            <a:endParaRPr lang="pl-PL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2209800"/>
            <a:ext cx="8839200" cy="1676400"/>
          </a:xfrm>
          <a:solidFill>
            <a:srgbClr val="FFFF99"/>
          </a:solidFill>
        </p:spPr>
        <p:txBody>
          <a:bodyPr/>
          <a:lstStyle/>
          <a:p>
            <a:pPr algn="just"/>
            <a:r>
              <a:rPr lang="pl-PL" b="1"/>
              <a:t>Jedyną miarą sukcesu jest dowiedzieć się, </a:t>
            </a:r>
            <a:r>
              <a:rPr lang="pl-PL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kim są nasi najlepiej płacący klienci</a:t>
            </a:r>
            <a:r>
              <a:rPr lang="pl-PL" b="1"/>
              <a:t>, dowiedzieć się, czego oni chcą i dać im to.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304800" y="4419600"/>
            <a:ext cx="8610600" cy="1600200"/>
          </a:xfrm>
          <a:solidFill>
            <a:srgbClr val="CCFFFF"/>
          </a:solidFill>
        </p:spPr>
        <p:txBody>
          <a:bodyPr/>
          <a:lstStyle/>
          <a:p>
            <a:pPr algn="just"/>
            <a:r>
              <a:rPr lang="pl-PL" b="1"/>
              <a:t>Nic z tego co robimy, nie jest ważniejsze od </a:t>
            </a:r>
            <a:r>
              <a:rPr lang="pl-PL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tworzenia najwyższej wartości</a:t>
            </a:r>
            <a:r>
              <a:rPr lang="pl-PL" b="1"/>
              <a:t> dla naszych klientów.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63-BC5E-44F5-8F46-A47E0A5B4D19}" type="slidenum">
              <a:rPr lang="pl-PL"/>
              <a:pPr/>
              <a:t>116</a:t>
            </a:fld>
            <a:endParaRPr lang="pl-PL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  <a:solidFill>
            <a:srgbClr val="CCFFCC"/>
          </a:solidFill>
        </p:spPr>
        <p:txBody>
          <a:bodyPr/>
          <a:lstStyle/>
          <a:p>
            <a:r>
              <a:rPr lang="pl-PL" b="1"/>
              <a:t>POGLĄDY NA TEMAT </a:t>
            </a:r>
            <a:br>
              <a:rPr lang="pl-PL" b="1"/>
            </a:br>
            <a:r>
              <a:rPr lang="pl-PL" b="1"/>
              <a:t>ZNACZENIA PROFESJONALIZMU</a:t>
            </a:r>
            <a:endParaRPr lang="pl-PL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2209800"/>
            <a:ext cx="8839200" cy="1676400"/>
          </a:xfrm>
          <a:solidFill>
            <a:srgbClr val="FFFF99"/>
          </a:solidFill>
        </p:spPr>
        <p:txBody>
          <a:bodyPr/>
          <a:lstStyle/>
          <a:p>
            <a:pPr algn="just"/>
            <a:r>
              <a:rPr lang="pl-PL" b="1"/>
              <a:t>Służenie klientowi i tworzenie wartości dla niego oznacza, że każdy członek firmy musi być traktowany jak </a:t>
            </a:r>
            <a:r>
              <a:rPr lang="pl-PL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profesjonalista.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304800" y="4419600"/>
            <a:ext cx="8610600" cy="1600200"/>
          </a:xfrm>
          <a:solidFill>
            <a:srgbClr val="CCFFFF"/>
          </a:solidFill>
        </p:spPr>
        <p:txBody>
          <a:bodyPr/>
          <a:lstStyle/>
          <a:p>
            <a:pPr algn="just"/>
            <a:r>
              <a:rPr lang="pl-PL" b="1"/>
              <a:t>Aby być skutecznym, musisz mieć zarówno </a:t>
            </a:r>
            <a:r>
              <a:rPr lang="pl-PL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wolność, jak i autonomię</a:t>
            </a:r>
            <a:r>
              <a:rPr lang="pl-PL" b="1"/>
              <a:t>, działając przy tym profesjonalnie,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82B20-4BB8-4BBE-A18F-429BC3E0AEC0}" type="slidenum">
              <a:rPr lang="pl-PL"/>
              <a:pPr/>
              <a:t>117</a:t>
            </a:fld>
            <a:endParaRPr lang="pl-PL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  <a:solidFill>
            <a:srgbClr val="CCFFCC"/>
          </a:solidFill>
        </p:spPr>
        <p:txBody>
          <a:bodyPr/>
          <a:lstStyle/>
          <a:p>
            <a:r>
              <a:rPr lang="pl-PL" b="1"/>
              <a:t>POGLĄDY NA TEMAT </a:t>
            </a:r>
            <a:br>
              <a:rPr lang="pl-PL" b="1"/>
            </a:br>
            <a:r>
              <a:rPr lang="pl-PL" b="1"/>
              <a:t>CHARAKTERU ORGANIZACJI</a:t>
            </a:r>
            <a:endParaRPr lang="pl-PL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2209800"/>
            <a:ext cx="8839200" cy="1676400"/>
          </a:xfrm>
          <a:solidFill>
            <a:srgbClr val="FFFF99"/>
          </a:solidFill>
        </p:spPr>
        <p:txBody>
          <a:bodyPr/>
          <a:lstStyle/>
          <a:p>
            <a:pPr algn="just"/>
            <a:r>
              <a:rPr lang="pl-PL" b="1"/>
              <a:t>Organizacja skoncentrowana na procesach charakteryzuje się </a:t>
            </a:r>
            <a:r>
              <a:rPr lang="pl-PL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odpowiedzialnością, autonomią i ryzykiem.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228600" y="4419600"/>
            <a:ext cx="8763000" cy="2057400"/>
          </a:xfrm>
          <a:solidFill>
            <a:srgbClr val="CCFFFF"/>
          </a:solidFill>
        </p:spPr>
        <p:txBody>
          <a:bodyPr/>
          <a:lstStyle/>
          <a:p>
            <a:pPr algn="just"/>
            <a:r>
              <a:rPr lang="pl-PL" b="1"/>
              <a:t>Na miejscu jest świat pełen nieporządku, wyzwań i zawiedzonych nadziei, który charakteryzuje </a:t>
            </a:r>
            <a:r>
              <a:rPr lang="pl-PL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prawdziwy świat, prawdziwych ludzi. 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5A6C6-CE3B-434E-A3B2-CE1F3FDFA579}" type="slidenum">
              <a:rPr lang="pl-PL"/>
              <a:pPr/>
              <a:t>118</a:t>
            </a:fld>
            <a:endParaRPr lang="pl-PL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  <a:solidFill>
            <a:srgbClr val="CCFFCC"/>
          </a:solidFill>
        </p:spPr>
        <p:txBody>
          <a:bodyPr/>
          <a:lstStyle/>
          <a:p>
            <a:r>
              <a:rPr lang="pl-PL" b="1"/>
              <a:t>POGLĄDY NA TEMAT </a:t>
            </a:r>
            <a:br>
              <a:rPr lang="pl-PL" b="1"/>
            </a:br>
            <a:r>
              <a:rPr lang="pl-PL" b="1"/>
              <a:t>PODEJMOWANIA RYZYKA </a:t>
            </a:r>
            <a:endParaRPr lang="pl-PL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2209800"/>
            <a:ext cx="8839200" cy="1676400"/>
          </a:xfrm>
          <a:solidFill>
            <a:srgbClr val="FFFF99"/>
          </a:solidFill>
        </p:spPr>
        <p:txBody>
          <a:bodyPr/>
          <a:lstStyle/>
          <a:p>
            <a:pPr algn="just"/>
            <a:r>
              <a:rPr lang="pl-PL" b="1"/>
              <a:t>W nowej kulturze podkreśla się potrzebę podejmowania </a:t>
            </a:r>
            <a:r>
              <a:rPr lang="pl-PL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większego ryzyka</a:t>
            </a:r>
            <a:r>
              <a:rPr lang="pl-PL" b="1"/>
              <a:t> i „wystawiania się na cel”. 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228600" y="4419600"/>
            <a:ext cx="8763000" cy="2057400"/>
          </a:xfrm>
          <a:solidFill>
            <a:srgbClr val="CCFFFF"/>
          </a:solidFill>
        </p:spPr>
        <p:txBody>
          <a:bodyPr/>
          <a:lstStyle/>
          <a:p>
            <a:pPr algn="just"/>
            <a:r>
              <a:rPr lang="pl-PL" b="1"/>
              <a:t>Kluczem do sukcesu jest nadawanie czytelnego sygnału, „nie zamierzamy potępiać ludzi za podejmowanie ryzyka do czasu, jak ich </a:t>
            </a:r>
            <a:r>
              <a:rPr lang="pl-PL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intencje są dobre</a:t>
            </a:r>
            <a:r>
              <a:rPr lang="pl-PL" b="1"/>
              <a:t>”.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8921A-69CF-4E02-8E49-45184771E5E2}" type="slidenum">
              <a:rPr lang="pl-PL"/>
              <a:pPr/>
              <a:t>119</a:t>
            </a:fld>
            <a:endParaRPr lang="pl-PL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  <a:solidFill>
            <a:srgbClr val="CCFFCC"/>
          </a:solidFill>
        </p:spPr>
        <p:txBody>
          <a:bodyPr/>
          <a:lstStyle/>
          <a:p>
            <a:r>
              <a:rPr lang="pl-PL" b="1" dirty="0"/>
              <a:t>ZAGADNIENIA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8839200" cy="4800600"/>
          </a:xfrm>
          <a:solidFill>
            <a:srgbClr val="FFFF99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2400" b="1" dirty="0"/>
              <a:t>Istota bezpiecznej kultury pracy</a:t>
            </a:r>
          </a:p>
          <a:p>
            <a:pPr>
              <a:lnSpc>
                <a:spcPct val="90000"/>
              </a:lnSpc>
            </a:pPr>
            <a:r>
              <a:rPr lang="pl-PL" sz="2400" b="1"/>
              <a:t>Rdzeń </a:t>
            </a:r>
            <a:r>
              <a:rPr lang="pl-PL" sz="2400" b="1" dirty="0"/>
              <a:t>„starej i nowej” kultury pracy</a:t>
            </a:r>
          </a:p>
          <a:p>
            <a:pPr>
              <a:lnSpc>
                <a:spcPct val="90000"/>
              </a:lnSpc>
            </a:pPr>
            <a:r>
              <a:rPr lang="pl-PL" sz="2400" b="1" dirty="0"/>
              <a:t>Kierunki zmian w organizacji bezpiecznej pracy</a:t>
            </a:r>
          </a:p>
          <a:p>
            <a:pPr>
              <a:lnSpc>
                <a:spcPct val="90000"/>
              </a:lnSpc>
            </a:pPr>
            <a:r>
              <a:rPr lang="pl-PL" sz="2400" b="1" dirty="0"/>
              <a:t>Znaczenie konfliktu w organizacji bezpiecznej pracy</a:t>
            </a:r>
          </a:p>
          <a:p>
            <a:pPr>
              <a:lnSpc>
                <a:spcPct val="90000"/>
              </a:lnSpc>
            </a:pPr>
            <a:r>
              <a:rPr lang="pl-PL" sz="2400" b="1" dirty="0"/>
              <a:t>Wartość bezpiecznej pracy</a:t>
            </a:r>
          </a:p>
          <a:p>
            <a:pPr>
              <a:lnSpc>
                <a:spcPct val="90000"/>
              </a:lnSpc>
            </a:pPr>
            <a:r>
              <a:rPr lang="pl-PL" sz="2400" b="1" dirty="0"/>
              <a:t>Profesjonalizm w bezpieczeństwie pracy</a:t>
            </a:r>
          </a:p>
          <a:p>
            <a:pPr>
              <a:lnSpc>
                <a:spcPct val="90000"/>
              </a:lnSpc>
            </a:pPr>
            <a:r>
              <a:rPr lang="pl-PL" sz="2400" b="1" dirty="0"/>
              <a:t>Znaczenie ryzyka w bezpieczeństwie pracy</a:t>
            </a:r>
          </a:p>
          <a:p>
            <a:pPr>
              <a:lnSpc>
                <a:spcPct val="90000"/>
              </a:lnSpc>
            </a:pPr>
            <a:r>
              <a:rPr lang="pl-PL" sz="2400" b="1" dirty="0"/>
              <a:t>Rola kierowników w bezpieczeństwie pracy</a:t>
            </a:r>
          </a:p>
          <a:p>
            <a:pPr>
              <a:lnSpc>
                <a:spcPct val="90000"/>
              </a:lnSpc>
            </a:pPr>
            <a:r>
              <a:rPr lang="pl-PL" sz="2400" b="1" dirty="0"/>
              <a:t>Budowanie świadomości bezpiecznej pracy.</a:t>
            </a:r>
          </a:p>
          <a:p>
            <a:pPr>
              <a:lnSpc>
                <a:spcPct val="90000"/>
              </a:lnSpc>
            </a:pPr>
            <a:endParaRPr lang="pl-PL" sz="2400" b="1" dirty="0"/>
          </a:p>
          <a:p>
            <a:pPr>
              <a:lnSpc>
                <a:spcPct val="90000"/>
              </a:lnSpc>
            </a:pP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2110484467"/>
      </p:ext>
    </p:extLst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2E05-0D91-495D-A053-CCBF88AD7ED9}" type="slidenum">
              <a:rPr lang="pl-PL" altLang="pl-PL"/>
              <a:pPr/>
              <a:t>12</a:t>
            </a:fld>
            <a:endParaRPr lang="pl-PL" altLang="pl-PL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CZYNNOŚCI INSPEKTORÓW PAŃSTWOWEJ INSPEKCJI PRACY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57400"/>
            <a:ext cx="9144000" cy="4419600"/>
          </a:xfrm>
          <a:solidFill>
            <a:srgbClr val="CCFFCC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z="2400" b="1"/>
              <a:t>Ustalanie z pracodawcą osób uczestniczących w kontroli.</a:t>
            </a:r>
          </a:p>
          <a:p>
            <a:pPr>
              <a:lnSpc>
                <a:spcPct val="90000"/>
              </a:lnSpc>
            </a:pPr>
            <a:r>
              <a:rPr lang="pl-PL" altLang="pl-PL" sz="2400" b="1"/>
              <a:t>Ustalanie form korzystania z pomieszczeń pracy.</a:t>
            </a:r>
          </a:p>
          <a:p>
            <a:pPr>
              <a:lnSpc>
                <a:spcPct val="90000"/>
              </a:lnSpc>
            </a:pPr>
            <a:r>
              <a:rPr lang="pl-PL" altLang="pl-PL" sz="2400" b="1"/>
              <a:t>Przeprowadzanie działań kontrolnych.</a:t>
            </a:r>
          </a:p>
          <a:p>
            <a:pPr>
              <a:lnSpc>
                <a:spcPct val="90000"/>
              </a:lnSpc>
            </a:pPr>
            <a:r>
              <a:rPr lang="pl-PL" altLang="pl-PL" sz="2400" b="1"/>
              <a:t>Dokumentowanie stwierdzonych nieprawidłowości.</a:t>
            </a:r>
          </a:p>
          <a:p>
            <a:pPr>
              <a:lnSpc>
                <a:spcPct val="90000"/>
              </a:lnSpc>
            </a:pPr>
            <a:r>
              <a:rPr lang="pl-PL" altLang="pl-PL" sz="2400" b="1"/>
              <a:t>Wydawanie decyzji ustnych dotyczących usunięcia nieprawidłowości.</a:t>
            </a:r>
          </a:p>
          <a:p>
            <a:pPr>
              <a:lnSpc>
                <a:spcPct val="90000"/>
              </a:lnSpc>
            </a:pPr>
            <a:r>
              <a:rPr lang="pl-PL" altLang="pl-PL" sz="2400" b="1"/>
              <a:t>Dokonywanie wpisów do książki kontroli.</a:t>
            </a:r>
          </a:p>
          <a:p>
            <a:pPr>
              <a:lnSpc>
                <a:spcPct val="90000"/>
              </a:lnSpc>
            </a:pPr>
            <a:r>
              <a:rPr lang="pl-PL" altLang="pl-PL" sz="2400" b="1"/>
              <a:t>Przyjmowanie skarg.</a:t>
            </a:r>
          </a:p>
          <a:p>
            <a:pPr>
              <a:lnSpc>
                <a:spcPct val="90000"/>
              </a:lnSpc>
            </a:pPr>
            <a:r>
              <a:rPr lang="pl-PL" altLang="pl-PL" sz="2400" b="1"/>
              <a:t>Udzielanie porad prawnych.</a:t>
            </a:r>
          </a:p>
          <a:p>
            <a:pPr>
              <a:lnSpc>
                <a:spcPct val="90000"/>
              </a:lnSpc>
            </a:pPr>
            <a:r>
              <a:rPr lang="pl-PL" altLang="pl-PL" sz="2400" b="1"/>
              <a:t>Sporządzanie protokołu z kontroli.</a:t>
            </a:r>
          </a:p>
          <a:p>
            <a:pPr>
              <a:lnSpc>
                <a:spcPct val="90000"/>
              </a:lnSpc>
            </a:pPr>
            <a:r>
              <a:rPr lang="pl-PL" altLang="pl-PL" sz="2400" b="1"/>
              <a:t>Wydawanie decyzji na piśmie.</a:t>
            </a:r>
          </a:p>
        </p:txBody>
      </p:sp>
    </p:spTree>
  </p:cSld>
  <p:clrMapOvr>
    <a:masterClrMapping/>
  </p:clrMapOvr>
  <p:transition advClick="0"/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8921A-69CF-4E02-8E49-45184771E5E2}" type="slidenum">
              <a:rPr lang="pl-PL"/>
              <a:pPr/>
              <a:t>120</a:t>
            </a:fld>
            <a:endParaRPr lang="pl-PL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  <a:solidFill>
            <a:srgbClr val="CCFFCC"/>
          </a:solidFill>
        </p:spPr>
        <p:txBody>
          <a:bodyPr/>
          <a:lstStyle/>
          <a:p>
            <a:r>
              <a:rPr lang="pl-PL" b="1" dirty="0"/>
              <a:t>BIBLIOGRAFIA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8839200" cy="4800600"/>
          </a:xfrm>
          <a:solidFill>
            <a:srgbClr val="FFFF99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2400" b="1" u="sng" dirty="0"/>
              <a:t>Mielczarek M.: </a:t>
            </a:r>
            <a:r>
              <a:rPr lang="pl-PL" sz="2400" b="1" dirty="0"/>
              <a:t>Kultura bezpieczeństwa w przedsiębiorstwie. Bezpieczeństwo Pracy nr 10/2000.</a:t>
            </a:r>
          </a:p>
          <a:p>
            <a:pPr>
              <a:lnSpc>
                <a:spcPct val="90000"/>
              </a:lnSpc>
            </a:pPr>
            <a:r>
              <a:rPr lang="pl-PL" sz="2400" b="1" u="sng" dirty="0" err="1"/>
              <a:t>Najmiec</a:t>
            </a:r>
            <a:r>
              <a:rPr lang="pl-PL" sz="2400" b="1" u="sng" dirty="0"/>
              <a:t> A. Milczarek M.: </a:t>
            </a:r>
            <a:r>
              <a:rPr lang="pl-PL" sz="2400" b="1" dirty="0"/>
              <a:t>Indywidualne uwarunkowania bezpiecznych </a:t>
            </a:r>
            <a:r>
              <a:rPr lang="pl-PL" sz="2400" b="1" dirty="0" err="1"/>
              <a:t>zachowań</a:t>
            </a:r>
            <a:r>
              <a:rPr lang="pl-PL" sz="2400" b="1" dirty="0"/>
              <a:t> pracowników. Bezpieczeństwo Pracy nr 6 2003.</a:t>
            </a:r>
          </a:p>
          <a:p>
            <a:pPr>
              <a:lnSpc>
                <a:spcPct val="90000"/>
              </a:lnSpc>
            </a:pPr>
            <a:r>
              <a:rPr lang="pl-PL" sz="2400" b="1" u="sng" dirty="0"/>
              <a:t>Studencki R.: </a:t>
            </a:r>
            <a:r>
              <a:rPr lang="pl-PL" sz="2400" b="1" dirty="0"/>
              <a:t>Kultura bezpieczeństwa pracy w przedsiębiorstwie. Bezpieczeństwo Pracy nr 9/2000.</a:t>
            </a:r>
          </a:p>
          <a:p>
            <a:pPr>
              <a:lnSpc>
                <a:spcPct val="90000"/>
              </a:lnSpc>
            </a:pPr>
            <a:r>
              <a:rPr lang="pl-PL" sz="2400" b="1" u="sng" dirty="0"/>
              <a:t>Szczygielska A.: </a:t>
            </a:r>
            <a:r>
              <a:rPr lang="pl-PL" sz="2400" b="1" dirty="0"/>
              <a:t>Poznawcze, behawioralne i społeczne podejście do postaw wobec bezpieczeństwa pracy. Bezpieczeństwo Pracy nr 4 2011.</a:t>
            </a:r>
          </a:p>
          <a:p>
            <a:pPr>
              <a:lnSpc>
                <a:spcPct val="90000"/>
              </a:lnSpc>
            </a:pPr>
            <a:r>
              <a:rPr lang="pl-PL" sz="2400" b="1" dirty="0"/>
              <a:t>Przywództwo w zarządzaniu w dziedzinie bezpieczeństwa i zdrowia. EU-Europejska Agencja Bezpieczeństwa i Zdrowia w Pracy 2012.</a:t>
            </a:r>
          </a:p>
        </p:txBody>
      </p:sp>
    </p:spTree>
    <p:extLst>
      <p:ext uri="{BB962C8B-B14F-4D97-AF65-F5344CB8AC3E}">
        <p14:creationId xmlns:p14="http://schemas.microsoft.com/office/powerpoint/2010/main" val="2411259869"/>
      </p:ext>
    </p:extLst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0" y="20574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pl-PL" altLang="pl-PL" b="1"/>
              <a:t>Ankieta przeprowadzona w 77 przedsiębiorstwach: 40 dużych i 37 średnich i małych. Struktura przedsiębiorstw: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381000" y="2133600"/>
          <a:ext cx="8164513" cy="333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2" name="Wykres" r:id="rId3" imgW="7102145" imgH="2575926" progId="MSGraph.Chart.8">
                  <p:embed followColorScheme="full"/>
                </p:oleObj>
              </mc:Choice>
              <mc:Fallback>
                <p:oleObj name="Wykres" r:id="rId3" imgW="7102145" imgH="2575926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133600"/>
                        <a:ext cx="8164513" cy="333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152400" y="5029200"/>
            <a:ext cx="8763000" cy="1552575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pl-PL" altLang="pl-PL" b="1" dirty="0"/>
              <a:t>Należy zaznaczyć, że w 20 kopalniach węgla kamiennego          (k. czerwony) proces wdrażania procedur zarządzania bezpieczeństwem jest zaawansowany (wdrażanie innowacji w tych przedsiębiorstwach trwa od 1994r.).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8382000" y="64008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fld id="{4153A354-6214-459D-B3F2-705908B66D8F}" type="slidenum">
              <a:rPr lang="pl-PL" altLang="pl-PL">
                <a:latin typeface="Times New Roman" panose="02020603050405020304" pitchFamily="18" charset="0"/>
              </a:rPr>
              <a:pPr algn="ctr" eaLnBrk="0" hangingPunct="0">
                <a:spcBef>
                  <a:spcPct val="50000"/>
                </a:spcBef>
              </a:pPr>
              <a:t>13</a:t>
            </a:fld>
            <a:endParaRPr lang="pl-PL" altLang="pl-PL">
              <a:latin typeface="Times New Roman" panose="02020603050405020304" pitchFamily="18" charset="0"/>
            </a:endParaRPr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xfrm>
            <a:off x="0" y="838200"/>
            <a:ext cx="9144000" cy="1143000"/>
          </a:xfrm>
        </p:spPr>
        <p:txBody>
          <a:bodyPr/>
          <a:lstStyle/>
          <a:p>
            <a:r>
              <a:rPr lang="pl-PL" altLang="pl-PL" b="1"/>
              <a:t>BADANIA ANKIETOWE </a:t>
            </a:r>
            <a:br>
              <a:rPr lang="pl-PL" altLang="pl-PL" b="1"/>
            </a:br>
            <a:r>
              <a:rPr lang="pl-PL" altLang="pl-PL" b="1"/>
              <a:t>NAD STANEM BEZPIECZEŃSTWA</a:t>
            </a:r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04800" y="2057400"/>
            <a:ext cx="8534400" cy="4365625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pl-PL" altLang="pl-PL" sz="2800" b="1"/>
              <a:t>1. Czy w zakładzie sporządzono listę zagrożeń ?</a:t>
            </a:r>
          </a:p>
          <a:p>
            <a:pPr eaLnBrk="0" hangingPunct="0">
              <a:spcBef>
                <a:spcPct val="50000"/>
              </a:spcBef>
            </a:pPr>
            <a:r>
              <a:rPr lang="pl-PL" altLang="pl-PL" sz="2800" b="1"/>
              <a:t>2. Czy oszacowano wielkość ryzyka ?</a:t>
            </a:r>
          </a:p>
          <a:p>
            <a:pPr eaLnBrk="0" hangingPunct="0">
              <a:spcBef>
                <a:spcPct val="50000"/>
              </a:spcBef>
            </a:pPr>
            <a:r>
              <a:rPr lang="pl-PL" altLang="pl-PL" sz="2800" b="1"/>
              <a:t>3. Czy szacunki ryzyka udokumentowano ?</a:t>
            </a:r>
          </a:p>
          <a:p>
            <a:pPr eaLnBrk="0" hangingPunct="0">
              <a:spcBef>
                <a:spcPct val="50000"/>
              </a:spcBef>
            </a:pPr>
            <a:r>
              <a:rPr lang="pl-PL" altLang="pl-PL" sz="2800" b="1"/>
              <a:t>4. Czy sformułowano na piśmie politykę zdrowia i bezpieczeństwa?</a:t>
            </a:r>
          </a:p>
          <a:p>
            <a:pPr eaLnBrk="0" hangingPunct="0">
              <a:spcBef>
                <a:spcPct val="50000"/>
              </a:spcBef>
            </a:pPr>
            <a:r>
              <a:rPr lang="pl-PL" altLang="pl-PL" sz="2800" b="1"/>
              <a:t>5. Czy osoby odpowiedzialne za bezpieczeństwo pracy mają   dostateczną władzę do wymuszenia bezpiecznego postępowania ?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8382000" y="64008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fld id="{D928EC0C-A68C-4ED4-8B3B-3F72F3F4E951}" type="slidenum">
              <a:rPr lang="pl-PL" altLang="pl-PL">
                <a:latin typeface="Times New Roman" panose="02020603050405020304" pitchFamily="18" charset="0"/>
              </a:rPr>
              <a:pPr algn="ctr" eaLnBrk="0" hangingPunct="0">
                <a:spcBef>
                  <a:spcPct val="50000"/>
                </a:spcBef>
              </a:pPr>
              <a:t>14</a:t>
            </a:fld>
            <a:endParaRPr lang="pl-PL" altLang="pl-PL">
              <a:latin typeface="Times New Roman" panose="02020603050405020304" pitchFamily="18" charset="0"/>
            </a:endParaRP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PYTANIA DLA OCENY SYSTEMU BEZPIECZEŃSTWA PRACY</a:t>
            </a:r>
          </a:p>
        </p:txBody>
      </p:sp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0" y="2057400"/>
            <a:ext cx="9144000" cy="4365625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pl-PL" altLang="pl-PL" sz="2800" b="1"/>
              <a:t>6. Czy formułowane są wymierne cele do osiągnięcia w danym roku z zakresu bezpieczeństwa pracy?</a:t>
            </a:r>
          </a:p>
          <a:p>
            <a:pPr eaLnBrk="0" hangingPunct="0">
              <a:spcBef>
                <a:spcPct val="50000"/>
              </a:spcBef>
            </a:pPr>
            <a:r>
              <a:rPr lang="pl-PL" altLang="pl-PL" sz="2800" b="1"/>
              <a:t>7. Czy opracowano wzorcowe procedury kontrolowania wyposażenia i warunków pracy?</a:t>
            </a:r>
          </a:p>
          <a:p>
            <a:pPr eaLnBrk="0" hangingPunct="0">
              <a:spcBef>
                <a:spcPct val="50000"/>
              </a:spcBef>
            </a:pPr>
            <a:r>
              <a:rPr lang="pl-PL" altLang="pl-PL" sz="2800" b="1"/>
              <a:t>8. Czy opracowano plan inspekcji bezpieczeństwa ?</a:t>
            </a:r>
          </a:p>
          <a:p>
            <a:pPr eaLnBrk="0" hangingPunct="0">
              <a:spcBef>
                <a:spcPct val="50000"/>
              </a:spcBef>
            </a:pPr>
            <a:r>
              <a:rPr lang="pl-PL" altLang="pl-PL" sz="2800" b="1"/>
              <a:t>9. Czy podczas inspekcji zwraca się uwagę na bezpieczne postępowanie? </a:t>
            </a:r>
          </a:p>
          <a:p>
            <a:pPr eaLnBrk="0" hangingPunct="0">
              <a:spcBef>
                <a:spcPct val="50000"/>
              </a:spcBef>
            </a:pPr>
            <a:r>
              <a:rPr lang="pl-PL" altLang="pl-PL" sz="2800" b="1"/>
              <a:t>10. Czy wyniki inspekcji są przekazywane załogom ?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8382000" y="64008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fld id="{DFAF0682-60B8-4B14-B051-E492589FA067}" type="slidenum">
              <a:rPr lang="pl-PL" altLang="pl-PL">
                <a:latin typeface="Times New Roman" panose="02020603050405020304" pitchFamily="18" charset="0"/>
              </a:rPr>
              <a:pPr algn="ctr" eaLnBrk="0" hangingPunct="0">
                <a:spcBef>
                  <a:spcPct val="50000"/>
                </a:spcBef>
              </a:pPr>
              <a:t>15</a:t>
            </a:fld>
            <a:endParaRPr lang="pl-PL" altLang="pl-PL">
              <a:latin typeface="Times New Roman" panose="02020603050405020304" pitchFamily="18" charset="0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PYTANIA DLA OCENY SYSTEMU BEZPIECZEŃSTWA PRACY</a:t>
            </a:r>
          </a:p>
        </p:txBody>
      </p:sp>
    </p:spTree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04800" y="2133600"/>
            <a:ext cx="8686800" cy="4365625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pl-PL" altLang="pl-PL" sz="2800" b="1"/>
              <a:t>11. Czy zatrudnionych poinformowano o zagrożeniach występujących w pracy ?</a:t>
            </a:r>
          </a:p>
          <a:p>
            <a:pPr eaLnBrk="0" hangingPunct="0">
              <a:spcBef>
                <a:spcPct val="50000"/>
              </a:spcBef>
            </a:pPr>
            <a:r>
              <a:rPr lang="pl-PL" altLang="pl-PL" sz="2800" b="1"/>
              <a:t>12. Czy załogę poinformowano o obowiązku zgłaszania zauważonych zagrożeń?</a:t>
            </a:r>
          </a:p>
          <a:p>
            <a:pPr eaLnBrk="0" hangingPunct="0">
              <a:spcBef>
                <a:spcPct val="50000"/>
              </a:spcBef>
            </a:pPr>
            <a:r>
              <a:rPr lang="pl-PL" altLang="pl-PL" sz="2800" b="1"/>
              <a:t>13. Czy wszystkie wypadki są zgłaszane?</a:t>
            </a:r>
          </a:p>
          <a:p>
            <a:pPr eaLnBrk="0" hangingPunct="0">
              <a:spcBef>
                <a:spcPct val="50000"/>
              </a:spcBef>
            </a:pPr>
            <a:r>
              <a:rPr lang="pl-PL" altLang="pl-PL" sz="2800" b="1"/>
              <a:t>14.Czy zgłaszane wypadki są rejestrowane ?</a:t>
            </a:r>
          </a:p>
          <a:p>
            <a:pPr eaLnBrk="0" hangingPunct="0">
              <a:spcBef>
                <a:spcPct val="50000"/>
              </a:spcBef>
            </a:pPr>
            <a:r>
              <a:rPr lang="pl-PL" altLang="pl-PL" sz="2800" b="1"/>
              <a:t>15. Czy przyczyny wypadków są omawiane z pracownikami?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8382000" y="64008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fld id="{89FF0F6C-52FF-4B4B-9B87-E28DF1B83E46}" type="slidenum">
              <a:rPr lang="pl-PL" altLang="pl-PL">
                <a:latin typeface="Times New Roman" panose="02020603050405020304" pitchFamily="18" charset="0"/>
              </a:rPr>
              <a:pPr algn="ctr" eaLnBrk="0" hangingPunct="0">
                <a:spcBef>
                  <a:spcPct val="50000"/>
                </a:spcBef>
              </a:pPr>
              <a:t>16</a:t>
            </a:fld>
            <a:endParaRPr lang="pl-PL" altLang="pl-PL">
              <a:latin typeface="Times New Roman" panose="02020603050405020304" pitchFamily="18" charset="0"/>
            </a:endParaRP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PYTANIA DLA OCENY SYSTEMU BEZPIECZEŃSTWA PRACY</a:t>
            </a:r>
          </a:p>
        </p:txBody>
      </p:sp>
    </p:spTree>
  </p:cSld>
  <p:clrMapOvr>
    <a:masterClrMapping/>
  </p:clrMapOvr>
  <p:transition advClick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0" y="1371600"/>
            <a:ext cx="9144000" cy="5646738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pl-PL" altLang="pl-PL" sz="2800" b="1"/>
              <a:t>16. Czy szacuje się straty ekonomiczne spowodowane wypadkami ?</a:t>
            </a:r>
          </a:p>
          <a:p>
            <a:pPr eaLnBrk="0" hangingPunct="0">
              <a:spcBef>
                <a:spcPct val="50000"/>
              </a:spcBef>
            </a:pPr>
            <a:r>
              <a:rPr lang="pl-PL" altLang="pl-PL" sz="2800" b="1"/>
              <a:t>17. Czy kierownictwo stawia bezpieczeństwo przed wypadkami?</a:t>
            </a:r>
          </a:p>
          <a:p>
            <a:pPr eaLnBrk="0" hangingPunct="0">
              <a:spcBef>
                <a:spcPct val="50000"/>
              </a:spcBef>
            </a:pPr>
            <a:r>
              <a:rPr lang="pl-PL" altLang="pl-PL" sz="2800" b="1"/>
              <a:t>18. Czy informacja o stanie bezpieczeństwa, przekazywana załodze, zawiera dane o sukcesach profilaktycznych? </a:t>
            </a:r>
          </a:p>
          <a:p>
            <a:pPr eaLnBrk="0" hangingPunct="0">
              <a:spcBef>
                <a:spcPct val="50000"/>
              </a:spcBef>
            </a:pPr>
            <a:r>
              <a:rPr lang="pl-PL" altLang="pl-PL" sz="2800" b="1"/>
              <a:t>19. Czy bezpieczne postępowanie jest traktowane jako jedno z kryteriów awansowania ?</a:t>
            </a:r>
          </a:p>
          <a:p>
            <a:pPr eaLnBrk="0" hangingPunct="0">
              <a:spcBef>
                <a:spcPct val="50000"/>
              </a:spcBef>
            </a:pPr>
            <a:r>
              <a:rPr lang="pl-PL" altLang="pl-PL" sz="2800" b="1"/>
              <a:t>20. Czy załogę przygotowano do samoratowania się w sytuacji katastrofy ?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8382000" y="64008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fld id="{AF4AD999-C590-4538-A942-0FD37964B974}" type="slidenum">
              <a:rPr lang="pl-PL" altLang="pl-PL">
                <a:latin typeface="Times New Roman" panose="02020603050405020304" pitchFamily="18" charset="0"/>
              </a:rPr>
              <a:pPr algn="ctr" eaLnBrk="0" hangingPunct="0">
                <a:spcBef>
                  <a:spcPct val="50000"/>
                </a:spcBef>
              </a:pPr>
              <a:t>17</a:t>
            </a:fld>
            <a:endParaRPr lang="pl-PL" altLang="pl-PL">
              <a:latin typeface="Times New Roman" panose="02020603050405020304" pitchFamily="18" charset="0"/>
            </a:endParaRP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143000"/>
          </a:xfrm>
        </p:spPr>
        <p:txBody>
          <a:bodyPr/>
          <a:lstStyle/>
          <a:p>
            <a:r>
              <a:rPr lang="pl-PL" altLang="pl-PL" b="1"/>
              <a:t>PYTANIA DLA OCENY SYSTEMU BEZPIECZEŃSTWA PRACY</a:t>
            </a:r>
          </a:p>
        </p:txBody>
      </p:sp>
    </p:spTree>
  </p:cSld>
  <p:clrMapOvr>
    <a:masterClrMapping/>
  </p:clrMapOvr>
  <p:transition advClick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3657600" y="1447800"/>
          <a:ext cx="4876800" cy="325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9" name="Wykres" r:id="rId3" imgW="6096305" imgH="4069527" progId="MSGraph.Chart.8">
                  <p:embed followColorScheme="full"/>
                </p:oleObj>
              </mc:Choice>
              <mc:Fallback>
                <p:oleObj name="Wykres" r:id="rId3" imgW="6096305" imgH="4069527" progId="MSGraph.Chart.8">
                  <p:embed followColorScheme="full"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447800"/>
                        <a:ext cx="4876800" cy="325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3581400" y="3886200"/>
          <a:ext cx="4876800" cy="325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0" name="Wykres" r:id="rId5" imgW="6096305" imgH="4069527" progId="MSGraph.Chart.8">
                  <p:embed followColorScheme="full"/>
                </p:oleObj>
              </mc:Choice>
              <mc:Fallback>
                <p:oleObj name="Wykres" r:id="rId5" imgW="6096305" imgH="4069527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886200"/>
                        <a:ext cx="4876800" cy="325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0" y="1905000"/>
            <a:ext cx="2819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pl-PL" altLang="pl-PL" b="1"/>
              <a:t>Czy sporządzono listę zagrożeń ?</a:t>
            </a:r>
          </a:p>
        </p:txBody>
      </p:sp>
      <p:sp>
        <p:nvSpPr>
          <p:cNvPr id="19462" name="AutoShape 6"/>
          <p:cNvSpPr>
            <a:spLocks noChangeArrowheads="1"/>
          </p:cNvSpPr>
          <p:nvPr/>
        </p:nvSpPr>
        <p:spPr bwMode="auto">
          <a:xfrm>
            <a:off x="2667000" y="21336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0" y="4572000"/>
            <a:ext cx="30480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pl-PL" altLang="pl-PL" b="1"/>
              <a:t>Czy oszacowano ryzyko sporządzając odpowiednią dokumentację ?</a:t>
            </a:r>
          </a:p>
        </p:txBody>
      </p:sp>
      <p:sp>
        <p:nvSpPr>
          <p:cNvPr id="19464" name="AutoShape 8"/>
          <p:cNvSpPr>
            <a:spLocks noChangeArrowheads="1"/>
          </p:cNvSpPr>
          <p:nvPr/>
        </p:nvSpPr>
        <p:spPr bwMode="auto">
          <a:xfrm>
            <a:off x="2590800" y="49530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8305800" y="63246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fld id="{0F1F2B9F-9393-4559-8B4B-E8957B764AF9}" type="slidenum">
              <a:rPr lang="pl-PL" altLang="pl-PL">
                <a:latin typeface="Times New Roman" panose="02020603050405020304" pitchFamily="18" charset="0"/>
              </a:rPr>
              <a:pPr algn="ctr" eaLnBrk="0" hangingPunct="0">
                <a:spcBef>
                  <a:spcPct val="50000"/>
                </a:spcBef>
              </a:pPr>
              <a:t>18</a:t>
            </a:fld>
            <a:endParaRPr lang="pl-PL" altLang="pl-PL">
              <a:latin typeface="Times New Roman" panose="02020603050405020304" pitchFamily="18" charset="0"/>
            </a:endParaRPr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ZNAJOMOŚĆ </a:t>
            </a:r>
            <a:br>
              <a:rPr lang="pl-PL" altLang="pl-PL" b="1"/>
            </a:br>
            <a:r>
              <a:rPr lang="pl-PL" altLang="pl-PL" b="1"/>
              <a:t>ZAGROŻEŃ RYZYKA </a:t>
            </a:r>
          </a:p>
        </p:txBody>
      </p:sp>
    </p:spTree>
  </p:cSld>
  <p:clrMapOvr>
    <a:masterClrMapping/>
  </p:clrMapOvr>
  <p:transition advClick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3962400" y="1447800"/>
          <a:ext cx="4876800" cy="373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5" name="Wykres" r:id="rId3" imgW="6096305" imgH="4069527" progId="MSGraph.Chart.8">
                  <p:embed followColorScheme="full"/>
                </p:oleObj>
              </mc:Choice>
              <mc:Fallback>
                <p:oleObj name="Wykres" r:id="rId3" imgW="6096305" imgH="4069527" progId="MSGraph.Chart.8">
                  <p:embed followColorScheme="full"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447800"/>
                        <a:ext cx="4876800" cy="373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228600" y="2057400"/>
            <a:ext cx="32766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pl-PL" altLang="pl-PL" b="1"/>
              <a:t>Czy pracownicy zostali powiadomieni o zagrożeniach występujących w pracy ?</a:t>
            </a:r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2895600" y="28956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0" y="5029200"/>
            <a:ext cx="9144000" cy="1187450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pl-PL" altLang="pl-PL" b="1" u="sng"/>
              <a:t>Informacje</a:t>
            </a:r>
            <a:r>
              <a:rPr lang="pl-PL" altLang="pl-PL" b="1"/>
              <a:t> o zagrożeniach przekazywane załodze, </a:t>
            </a:r>
            <a:r>
              <a:rPr lang="pl-PL" altLang="pl-PL" b="1" u="sng"/>
              <a:t>są jednak ogólnikowe i  nie zawierają danych o możliwości wczesnego wykrycia symptomów niebezpieczeństwa</a:t>
            </a:r>
            <a:r>
              <a:rPr lang="pl-PL" altLang="pl-PL" b="1"/>
              <a:t>.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8153400" y="63246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fld id="{0D5932AE-C7AF-4291-9786-B6D06317752A}" type="slidenum">
              <a:rPr lang="pl-PL" altLang="pl-PL">
                <a:latin typeface="Times New Roman" panose="02020603050405020304" pitchFamily="18" charset="0"/>
              </a:rPr>
              <a:pPr algn="ctr" eaLnBrk="0" hangingPunct="0">
                <a:spcBef>
                  <a:spcPct val="50000"/>
                </a:spcBef>
              </a:pPr>
              <a:t>19</a:t>
            </a:fld>
            <a:endParaRPr lang="pl-PL" altLang="pl-PL">
              <a:latin typeface="Times New Roman" panose="02020603050405020304" pitchFamily="18" charset="0"/>
            </a:endParaRPr>
          </a:p>
        </p:txBody>
      </p:sp>
      <p:sp>
        <p:nvSpPr>
          <p:cNvPr id="2048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INFORMACJE </a:t>
            </a:r>
            <a:br>
              <a:rPr lang="pl-PL" altLang="pl-PL" b="1"/>
            </a:br>
            <a:r>
              <a:rPr lang="pl-PL" altLang="pl-PL" b="1"/>
              <a:t>O ZAGROŻENIACH</a:t>
            </a:r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0687-BE98-4342-ABD8-287995DB4CA0}" type="slidenum">
              <a:rPr lang="pl-PL" altLang="pl-PL"/>
              <a:pPr/>
              <a:t>2</a:t>
            </a:fld>
            <a:endParaRPr lang="pl-PL" altLang="pl-PL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TREŚĆ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99"/>
          </a:solidFill>
        </p:spPr>
        <p:txBody>
          <a:bodyPr/>
          <a:lstStyle/>
          <a:p>
            <a:r>
              <a:rPr lang="pl-PL" altLang="pl-PL" sz="2400" b="1"/>
              <a:t>Housekeeping a bezpieczeństwo pracy</a:t>
            </a:r>
          </a:p>
          <a:p>
            <a:r>
              <a:rPr lang="pl-PL" altLang="pl-PL" sz="2400" b="1"/>
              <a:t>Skutki lekceważenia przepisów bezpieczeństwa pracy </a:t>
            </a:r>
          </a:p>
          <a:p>
            <a:r>
              <a:rPr lang="pl-PL" altLang="pl-PL" sz="2400" b="1"/>
              <a:t>Zagrożenia zatrudnionych w świetle statystyki</a:t>
            </a:r>
          </a:p>
          <a:p>
            <a:r>
              <a:rPr lang="pl-PL" altLang="pl-PL" sz="2400" b="1"/>
              <a:t>Badania ankietowe nad stanem bezpieczeństwa pracy</a:t>
            </a:r>
          </a:p>
          <a:p>
            <a:r>
              <a:rPr lang="pl-PL" altLang="pl-PL" sz="2400" b="1"/>
              <a:t>Cele i obszary auditowania systemu bezpieczeństwa pracy</a:t>
            </a:r>
          </a:p>
          <a:p>
            <a:r>
              <a:rPr lang="pl-PL" altLang="pl-PL" sz="2400" b="1"/>
              <a:t>Rola i funkcje kontroli zewnętrznej stanu bezpieczeństwa pracy</a:t>
            </a:r>
          </a:p>
        </p:txBody>
      </p:sp>
    </p:spTree>
  </p:cSld>
  <p:clrMapOvr>
    <a:masterClrMapping/>
  </p:clrMapOvr>
  <p:transition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3657600" y="1447800"/>
          <a:ext cx="4876800" cy="325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7" name="Wykres" r:id="rId3" imgW="6096305" imgH="4069527" progId="MSGraph.Chart.8">
                  <p:embed followColorScheme="full"/>
                </p:oleObj>
              </mc:Choice>
              <mc:Fallback>
                <p:oleObj name="Wykres" r:id="rId3" imgW="6096305" imgH="4069527" progId="MSGraph.Chart.8">
                  <p:embed followColorScheme="full"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447800"/>
                        <a:ext cx="4876800" cy="325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3581400" y="3810000"/>
          <a:ext cx="4876800" cy="325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8" name="Wykres" r:id="rId5" imgW="6096305" imgH="4069527" progId="MSGraph.Chart.8">
                  <p:embed followColorScheme="full"/>
                </p:oleObj>
              </mc:Choice>
              <mc:Fallback>
                <p:oleObj name="Wykres" r:id="rId5" imgW="6096305" imgH="4069527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810000"/>
                        <a:ext cx="4876800" cy="325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304800" y="1752600"/>
            <a:ext cx="28194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pl-PL" altLang="pl-PL" b="1"/>
              <a:t>Czy pracodawca stawia bezpieczeństwo przed produkcją ?</a:t>
            </a:r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2743200" y="2209800"/>
            <a:ext cx="823913" cy="485775"/>
          </a:xfrm>
          <a:prstGeom prst="rightArrow">
            <a:avLst>
              <a:gd name="adj1" fmla="val 50000"/>
              <a:gd name="adj2" fmla="val 42402"/>
            </a:avLst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228600" y="4572000"/>
            <a:ext cx="30480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pl-PL" altLang="pl-PL" b="1"/>
              <a:t>Czy kompetencje w zakresie bezpieczeństwa mają wpływ na awans ?</a:t>
            </a:r>
          </a:p>
        </p:txBody>
      </p:sp>
      <p:sp>
        <p:nvSpPr>
          <p:cNvPr id="21512" name="AutoShape 8"/>
          <p:cNvSpPr>
            <a:spLocks noChangeArrowheads="1"/>
          </p:cNvSpPr>
          <p:nvPr/>
        </p:nvSpPr>
        <p:spPr bwMode="auto">
          <a:xfrm>
            <a:off x="2971800" y="5029200"/>
            <a:ext cx="823913" cy="485775"/>
          </a:xfrm>
          <a:prstGeom prst="rightArrow">
            <a:avLst>
              <a:gd name="adj1" fmla="val 50000"/>
              <a:gd name="adj2" fmla="val 42402"/>
            </a:avLst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8305800" y="64008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fld id="{7B3CB24B-1C68-4473-A6A5-3FED37933C17}" type="slidenum">
              <a:rPr lang="pl-PL" altLang="pl-PL">
                <a:latin typeface="Times New Roman" panose="02020603050405020304" pitchFamily="18" charset="0"/>
              </a:rPr>
              <a:pPr algn="ctr" eaLnBrk="0" hangingPunct="0">
                <a:spcBef>
                  <a:spcPct val="50000"/>
                </a:spcBef>
              </a:pPr>
              <a:t>20</a:t>
            </a:fld>
            <a:endParaRPr lang="pl-PL" altLang="pl-PL">
              <a:latin typeface="Times New Roman" panose="02020603050405020304" pitchFamily="18" charset="0"/>
            </a:endParaRPr>
          </a:p>
        </p:txBody>
      </p:sp>
      <p:sp>
        <p:nvSpPr>
          <p:cNvPr id="21514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POSTAWA KIEROWNICTWA </a:t>
            </a:r>
            <a:br>
              <a:rPr lang="pl-PL" altLang="pl-PL" b="1"/>
            </a:br>
            <a:r>
              <a:rPr lang="pl-PL" altLang="pl-PL" b="1"/>
              <a:t>WOBEC ZAGROŻEŃ</a:t>
            </a:r>
          </a:p>
        </p:txBody>
      </p:sp>
    </p:spTree>
  </p:cSld>
  <p:clrMapOvr>
    <a:masterClrMapping/>
  </p:clrMapOvr>
  <p:transition advClick="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3581400" y="1524000"/>
          <a:ext cx="4876800" cy="325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2" name="Wykres" r:id="rId3" imgW="6096305" imgH="4069527" progId="MSGraph.Chart.8">
                  <p:embed followColorScheme="full"/>
                </p:oleObj>
              </mc:Choice>
              <mc:Fallback>
                <p:oleObj name="Wykres" r:id="rId3" imgW="6096305" imgH="4069527" progId="MSGraph.Chart.8">
                  <p:embed followColorScheme="full"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524000"/>
                        <a:ext cx="4876800" cy="325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3505200" y="3962400"/>
          <a:ext cx="4876800" cy="325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3" name="Wykres" r:id="rId5" imgW="6096305" imgH="4069527" progId="MSGraph.Chart.8">
                  <p:embed followColorScheme="full"/>
                </p:oleObj>
              </mc:Choice>
              <mc:Fallback>
                <p:oleObj name="Wykres" r:id="rId5" imgW="6096305" imgH="4069527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962400"/>
                        <a:ext cx="4876800" cy="325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228600" y="1905000"/>
            <a:ext cx="28194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pl-PL" altLang="pl-PL" b="1"/>
              <a:t>Czy kierownictwa są oceniane za wyniki w dziedzinie bezpieczeństwa i higieny pracy ?</a:t>
            </a:r>
          </a:p>
        </p:txBody>
      </p:sp>
      <p:sp>
        <p:nvSpPr>
          <p:cNvPr id="22534" name="AutoShape 6"/>
          <p:cNvSpPr>
            <a:spLocks noChangeArrowheads="1"/>
          </p:cNvSpPr>
          <p:nvPr/>
        </p:nvSpPr>
        <p:spPr bwMode="auto">
          <a:xfrm>
            <a:off x="2819400" y="2819400"/>
            <a:ext cx="671513" cy="485775"/>
          </a:xfrm>
          <a:prstGeom prst="rightArrow">
            <a:avLst>
              <a:gd name="adj1" fmla="val 50000"/>
              <a:gd name="adj2" fmla="val 34559"/>
            </a:avLst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0" y="4572000"/>
            <a:ext cx="32004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pl-PL" altLang="pl-PL" b="1"/>
              <a:t>Czy podejmowanie ryzyka przez pracowników jest oceniane pozytywnie ?</a:t>
            </a:r>
          </a:p>
        </p:txBody>
      </p:sp>
      <p:sp>
        <p:nvSpPr>
          <p:cNvPr id="22536" name="AutoShape 8"/>
          <p:cNvSpPr>
            <a:spLocks noChangeArrowheads="1"/>
          </p:cNvSpPr>
          <p:nvPr/>
        </p:nvSpPr>
        <p:spPr bwMode="auto">
          <a:xfrm>
            <a:off x="2667000" y="5410200"/>
            <a:ext cx="823913" cy="485775"/>
          </a:xfrm>
          <a:prstGeom prst="rightArrow">
            <a:avLst>
              <a:gd name="adj1" fmla="val 50000"/>
              <a:gd name="adj2" fmla="val 42402"/>
            </a:avLst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22539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PROCEDURY </a:t>
            </a:r>
            <a:br>
              <a:rPr lang="pl-PL" altLang="pl-PL" b="1"/>
            </a:br>
            <a:r>
              <a:rPr lang="pl-PL" altLang="pl-PL" b="1"/>
              <a:t>MOTYWACYJNE</a:t>
            </a:r>
          </a:p>
        </p:txBody>
      </p:sp>
    </p:spTree>
  </p:cSld>
  <p:clrMapOvr>
    <a:masterClrMapping/>
  </p:clrMapOvr>
  <p:transition advClick="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2438400"/>
            <a:ext cx="3886200" cy="4267200"/>
          </a:xfrm>
          <a:solidFill>
            <a:srgbClr val="CCFFCC"/>
          </a:solidFill>
          <a:ln>
            <a:solidFill>
              <a:srgbClr val="CCFFFF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z="2400" b="1"/>
              <a:t>Lepsza znajomość innowacyjnych procedur zarządzania bezpieczeństwem.</a:t>
            </a:r>
          </a:p>
          <a:p>
            <a:pPr>
              <a:lnSpc>
                <a:spcPct val="90000"/>
              </a:lnSpc>
            </a:pPr>
            <a:endParaRPr lang="pl-PL" altLang="pl-PL" sz="2400" b="1"/>
          </a:p>
          <a:p>
            <a:pPr>
              <a:lnSpc>
                <a:spcPct val="90000"/>
              </a:lnSpc>
            </a:pPr>
            <a:r>
              <a:rPr lang="pl-PL" altLang="pl-PL" sz="2400" b="1"/>
              <a:t>Bezpieczeństwa jako ważny cel zarządzania.</a:t>
            </a:r>
          </a:p>
          <a:p>
            <a:pPr>
              <a:lnSpc>
                <a:spcPct val="90000"/>
              </a:lnSpc>
            </a:pPr>
            <a:endParaRPr lang="pl-PL" altLang="pl-PL" sz="2400" b="1"/>
          </a:p>
          <a:p>
            <a:pPr>
              <a:lnSpc>
                <a:spcPct val="90000"/>
              </a:lnSpc>
            </a:pPr>
            <a:r>
              <a:rPr lang="pl-PL" altLang="pl-PL" sz="2400" b="1"/>
              <a:t>Dobry poziom zarządzania w kopalniach. 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2438400"/>
            <a:ext cx="4343400" cy="4267200"/>
          </a:xfrm>
          <a:solidFill>
            <a:srgbClr val="CCFFFF"/>
          </a:solidFill>
          <a:ln>
            <a:solidFill>
              <a:srgbClr val="CCFFFF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z="2400" b="1"/>
              <a:t>Szacowanie ryzyka i identyfikacja zagrożeń na żenująco niskim poziomie.</a:t>
            </a:r>
          </a:p>
          <a:p>
            <a:pPr>
              <a:lnSpc>
                <a:spcPct val="90000"/>
              </a:lnSpc>
            </a:pPr>
            <a:r>
              <a:rPr lang="pl-PL" altLang="pl-PL" sz="2400" b="1"/>
              <a:t>Brak działań blokujących wypadki przed ich zaistnieniem.</a:t>
            </a:r>
          </a:p>
          <a:p>
            <a:pPr>
              <a:lnSpc>
                <a:spcPct val="90000"/>
              </a:lnSpc>
            </a:pPr>
            <a:r>
              <a:rPr lang="pl-PL" altLang="pl-PL" sz="2400" b="1"/>
              <a:t>Nauka „na błędach” jest mało efektywna.</a:t>
            </a:r>
          </a:p>
          <a:p>
            <a:pPr>
              <a:lnSpc>
                <a:spcPct val="90000"/>
              </a:lnSpc>
            </a:pPr>
            <a:r>
              <a:rPr lang="pl-PL" altLang="pl-PL" sz="2400" b="1"/>
              <a:t>Wyraźne gorsza sytuacja w małych i średnich firmach.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304800" y="18288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pl-PL" altLang="pl-PL" b="1">
                <a:solidFill>
                  <a:srgbClr val="00CC00"/>
                </a:solidFill>
              </a:rPr>
              <a:t>Cechy pozytywne: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4572000" y="1828800"/>
            <a:ext cx="419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pl-PL" altLang="pl-PL" b="1">
                <a:solidFill>
                  <a:srgbClr val="CC3300"/>
                </a:solidFill>
              </a:rPr>
              <a:t>Cechy negatywne: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8458200" y="6405563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fld id="{488ECC6F-555E-4437-BE85-991EC8C4BC13}" type="slidenum">
              <a:rPr lang="pl-PL" altLang="pl-PL">
                <a:latin typeface="Times New Roman" panose="02020603050405020304" pitchFamily="18" charset="0"/>
              </a:rPr>
              <a:pPr algn="ctr" eaLnBrk="0" hangingPunct="0">
                <a:spcBef>
                  <a:spcPct val="50000"/>
                </a:spcBef>
              </a:pPr>
              <a:t>22</a:t>
            </a:fld>
            <a:endParaRPr lang="pl-PL" altLang="pl-PL">
              <a:latin typeface="Times New Roman" panose="02020603050405020304" pitchFamily="18" charset="0"/>
            </a:endParaRPr>
          </a:p>
        </p:txBody>
      </p:sp>
      <p:sp>
        <p:nvSpPr>
          <p:cNvPr id="13320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WNIOSKI Z BADAŃ NAD STANEM BEZPIECZEŃSTWA PRACY</a:t>
            </a:r>
          </a:p>
        </p:txBody>
      </p:sp>
    </p:spTree>
  </p:cSld>
  <p:clrMapOvr>
    <a:masterClrMapping/>
  </p:clrMapOvr>
  <p:transition advClick="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17BB4-AD45-4BB0-80F4-D97DD5562D92}" type="slidenum">
              <a:rPr lang="pl-PL" altLang="pl-PL"/>
              <a:pPr/>
              <a:t>23</a:t>
            </a:fld>
            <a:endParaRPr lang="pl-PL" altLang="pl-PL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ZAGADNIENIA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8991600" cy="4648200"/>
          </a:xfrm>
          <a:solidFill>
            <a:srgbClr val="FFFF99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z="2400" b="1"/>
              <a:t>Wyjaśnić istotę i rolę w przedsiębiorstwie Hauskeepingu.</a:t>
            </a:r>
          </a:p>
          <a:p>
            <a:pPr>
              <a:lnSpc>
                <a:spcPct val="90000"/>
              </a:lnSpc>
            </a:pPr>
            <a:r>
              <a:rPr lang="pl-PL" altLang="pl-PL" sz="2400" b="1"/>
              <a:t>Omówić główne przyczyny zagrożeń wypadkowych.</a:t>
            </a:r>
          </a:p>
          <a:p>
            <a:pPr>
              <a:lnSpc>
                <a:spcPct val="90000"/>
              </a:lnSpc>
            </a:pPr>
            <a:r>
              <a:rPr lang="pl-PL" altLang="pl-PL" sz="2400" b="1"/>
              <a:t>Jakie są skutki lekceważenia przepisów bezpieczeństwa pracy?</a:t>
            </a:r>
          </a:p>
          <a:p>
            <a:pPr>
              <a:lnSpc>
                <a:spcPct val="90000"/>
              </a:lnSpc>
            </a:pPr>
            <a:r>
              <a:rPr lang="pl-PL" altLang="pl-PL" sz="2400" b="1"/>
              <a:t>Podstawowe zasady zapewnienia bezpieczeństwa pracy.</a:t>
            </a:r>
          </a:p>
          <a:p>
            <a:pPr>
              <a:lnSpc>
                <a:spcPct val="90000"/>
              </a:lnSpc>
            </a:pPr>
            <a:r>
              <a:rPr lang="pl-PL" altLang="pl-PL" sz="2400" b="1"/>
              <a:t>Cele i zakres auditowania systemu zarządzania bezpieczeństwem pracy.</a:t>
            </a:r>
          </a:p>
          <a:p>
            <a:pPr>
              <a:lnSpc>
                <a:spcPct val="90000"/>
              </a:lnSpc>
            </a:pPr>
            <a:r>
              <a:rPr lang="pl-PL" altLang="pl-PL" sz="2400" b="1"/>
              <a:t>Procedura auditowania systemu zarządzania bezpieczeństwem.</a:t>
            </a:r>
          </a:p>
          <a:p>
            <a:pPr>
              <a:lnSpc>
                <a:spcPct val="90000"/>
              </a:lnSpc>
            </a:pPr>
            <a:r>
              <a:rPr lang="pl-PL" altLang="pl-PL" sz="2400" b="1"/>
              <a:t>Funkcje kontroli stanu bezpieczeństwa pracy.</a:t>
            </a:r>
          </a:p>
          <a:p>
            <a:pPr>
              <a:lnSpc>
                <a:spcPct val="90000"/>
              </a:lnSpc>
            </a:pPr>
            <a:r>
              <a:rPr lang="pl-PL" altLang="pl-PL" sz="2400" b="1"/>
              <a:t>Zaproponować układ zagadnień do badań ankietowych stanu bezpieczeństwa pracy.</a:t>
            </a:r>
          </a:p>
        </p:txBody>
      </p:sp>
    </p:spTree>
  </p:cSld>
  <p:clrMapOvr>
    <a:masterClrMapping/>
  </p:clrMapOvr>
  <p:transition advClick="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36B7C-DCA9-4BF4-8625-910B2AC93432}" type="slidenum">
              <a:rPr lang="pl-PL" altLang="pl-PL"/>
              <a:pPr/>
              <a:t>24</a:t>
            </a:fld>
            <a:endParaRPr lang="pl-PL" altLang="pl-PL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BIBLIOGRAFIA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060575"/>
            <a:ext cx="8534400" cy="4536777"/>
          </a:xfrm>
          <a:solidFill>
            <a:srgbClr val="FFFF99"/>
          </a:solidFill>
        </p:spPr>
        <p:txBody>
          <a:bodyPr/>
          <a:lstStyle/>
          <a:p>
            <a:r>
              <a:rPr lang="pl-PL" sz="2400" b="1" u="sng" dirty="0"/>
              <a:t>Górska E., Lewandowski J.: </a:t>
            </a:r>
            <a:r>
              <a:rPr lang="pl-PL" sz="2400" b="1" dirty="0"/>
              <a:t>Zarządzanie i organizacja środowiska pracy, OWPW, Warszawa 2010.</a:t>
            </a:r>
          </a:p>
          <a:p>
            <a:r>
              <a:rPr lang="pl-PL" sz="2400" b="1" u="sng" dirty="0"/>
              <a:t>Jóźwiak Zb.: </a:t>
            </a:r>
            <a:r>
              <a:rPr lang="pl-PL" sz="2400" b="1" dirty="0"/>
              <a:t>E jak Ergonomiczna lista kontrolna MOP. </a:t>
            </a:r>
            <a:r>
              <a:rPr lang="pl-PL" altLang="pl-PL" sz="2400" b="1" dirty="0"/>
              <a:t>Atest Ochrona Pracy, nr 4, 2015.</a:t>
            </a:r>
            <a:endParaRPr lang="pl-PL" sz="2400" b="1" dirty="0"/>
          </a:p>
          <a:p>
            <a:r>
              <a:rPr lang="pl-PL" sz="2400" b="1" u="sng" dirty="0"/>
              <a:t>Mikulski H., Mikulska A.: </a:t>
            </a:r>
            <a:r>
              <a:rPr lang="pl-PL" sz="2400" b="1" dirty="0" err="1"/>
              <a:t>Benchmarking</a:t>
            </a:r>
            <a:r>
              <a:rPr lang="pl-PL" sz="2400" b="1" dirty="0"/>
              <a:t> jako nowoczesna metoda zarządzania przedsiębiorstwem, Monitor Rachunkowości i Finansów, 6/2006.</a:t>
            </a:r>
          </a:p>
          <a:p>
            <a:r>
              <a:rPr lang="pl-PL" altLang="pl-PL" sz="2400" b="1" u="sng" dirty="0" err="1"/>
              <a:t>Millward</a:t>
            </a:r>
            <a:r>
              <a:rPr lang="pl-PL" altLang="pl-PL" sz="2400" b="1" u="sng" dirty="0"/>
              <a:t> Brown CATI.: </a:t>
            </a:r>
            <a:r>
              <a:rPr lang="pl-PL" altLang="pl-PL" sz="2400" b="1" dirty="0"/>
              <a:t>Bezpieczeństwo pracy w Polsce 2014. Praca i zdrowie nr 11/12 2014.</a:t>
            </a:r>
          </a:p>
          <a:p>
            <a:r>
              <a:rPr lang="pl-PL" altLang="pl-PL" sz="2400" b="1" u="sng" dirty="0"/>
              <a:t>Szczepańska P.: </a:t>
            </a:r>
            <a:r>
              <a:rPr lang="pl-PL" altLang="pl-PL" sz="2400" b="1" dirty="0"/>
              <a:t>Proces bezpieczeństwa oparty na obserwacji </a:t>
            </a:r>
            <a:r>
              <a:rPr lang="pl-PL" altLang="pl-PL" sz="2400" b="1" dirty="0" err="1"/>
              <a:t>zachowań</a:t>
            </a:r>
            <a:r>
              <a:rPr lang="pl-PL" altLang="pl-PL" sz="2400" b="1" dirty="0"/>
              <a:t>. Praca i Zdrowie nr 3 2015.</a:t>
            </a:r>
          </a:p>
        </p:txBody>
      </p:sp>
    </p:spTree>
  </p:cSld>
  <p:clrMapOvr>
    <a:masterClrMapping/>
  </p:clrMapOvr>
  <p:transition advClick="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pl-PL" b="1" dirty="0"/>
              <a:t>PROCESOWO ZORIETOWANE SYSTEMY ZARZĄDZANIA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03648" y="4437112"/>
            <a:ext cx="6400800" cy="105496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pl-PL" altLang="pl-PL" b="1" dirty="0">
                <a:solidFill>
                  <a:schemeClr val="tx1"/>
                </a:solidFill>
              </a:rPr>
              <a:t>ZARZĄDZANIE </a:t>
            </a:r>
          </a:p>
          <a:p>
            <a:r>
              <a:rPr lang="pl-PL" altLang="pl-PL" b="1" dirty="0">
                <a:solidFill>
                  <a:schemeClr val="tx1"/>
                </a:solidFill>
              </a:rPr>
              <a:t>BEZPIECZEŃSTWEM PRACY</a:t>
            </a:r>
          </a:p>
          <a:p>
            <a:endParaRPr lang="pl-PL" b="1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25</a:t>
            </a:fld>
            <a:endParaRPr lang="pl-PL"/>
          </a:p>
        </p:txBody>
      </p:sp>
    </p:spTree>
  </p:cSld>
  <p:clrMapOvr>
    <a:masterClrMapping/>
  </p:clrMapOvr>
  <p:transition advClick="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sz="4000" b="1" dirty="0"/>
              <a:t>TREŚĆ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Cele systemu zarządzania procesami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Normy i obszary w zarządzaniu procesami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Problemy zintegrowanych systemów zarządzania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Mechanizm tworzenia zintegrowanych systemów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Formy integracji systemów zarządzania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Orientacja procesowa w zarządzaniu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Struktura procesów w systemach zarządzania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Podział procesów w zintegrowanych systemach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Granice zarządzania procesami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Ocena systemów zarządzania procesami</a:t>
            </a: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endParaRPr lang="pl-PL" sz="2400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26</a:t>
            </a:fld>
            <a:endParaRPr lang="pl-PL"/>
          </a:p>
        </p:txBody>
      </p:sp>
    </p:spTree>
  </p:cSld>
  <p:clrMapOvr>
    <a:masterClrMapping/>
  </p:clrMapOvr>
  <p:transition advClick="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pl-PL" b="1" dirty="0"/>
              <a:t>SYSTEMY ZARZĄDZANIA – ZARZĄDZANIE</a:t>
            </a:r>
            <a:br>
              <a:rPr lang="pl-PL" b="1" dirty="0"/>
            </a:br>
            <a:r>
              <a:rPr lang="pl-PL" b="1" dirty="0"/>
              <a:t> Z SYSTEMAMI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484784"/>
            <a:ext cx="8892480" cy="5373216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Pojęcie system zarządzania jest często wiązane z pojęciem biurokracja.</a:t>
            </a:r>
          </a:p>
          <a:p>
            <a:endParaRPr lang="pl-PL" sz="10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Pojęcie system zarządzania  jest często wiązany z koniecznością posiadania certyfikatu.</a:t>
            </a:r>
          </a:p>
          <a:p>
            <a:endParaRPr lang="pl-PL" sz="10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Wiele zadań związanych z systemem zarządzania jest powiązane z odpowiedzialnością w kierowaniu.</a:t>
            </a:r>
          </a:p>
          <a:p>
            <a:endParaRPr lang="pl-PL" sz="9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Odpowiedzialność  w systemie zarządzania nie jest całkowicie odzwierciedlona w normach.</a:t>
            </a:r>
          </a:p>
          <a:p>
            <a:endParaRPr lang="pl-PL" sz="9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System zarządzania  jest jedną z metod zarządzania, która nie jest odniesiona do pojedynczego celu, ale służy celom uogólnionym</a:t>
            </a:r>
            <a:r>
              <a:rPr lang="pl-PL" sz="2400" b="1" dirty="0"/>
              <a:t>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27</a:t>
            </a:fld>
            <a:endParaRPr lang="pl-PL"/>
          </a:p>
        </p:txBody>
      </p:sp>
    </p:spTree>
  </p:cSld>
  <p:clrMapOvr>
    <a:masterClrMapping/>
  </p:clrMapOvr>
  <p:transition advClick="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pl-PL" b="1" dirty="0"/>
              <a:t>UOGÓLNIONE CELE</a:t>
            </a:r>
            <a:br>
              <a:rPr lang="pl-PL" b="1" dirty="0"/>
            </a:br>
            <a:r>
              <a:rPr lang="pl-PL" b="1" dirty="0"/>
              <a:t>W ZARZĄDZANIU PROCESAMI</a:t>
            </a: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</p:nvPr>
        </p:nvGraphicFramePr>
        <p:xfrm>
          <a:off x="251520" y="1628800"/>
          <a:ext cx="8892480" cy="51417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8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84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84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92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077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3774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Arial" pitchFamily="34" charset="0"/>
                          <a:cs typeface="Arial" pitchFamily="34" charset="0"/>
                        </a:rPr>
                        <a:t>Klienci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Arial" pitchFamily="34" charset="0"/>
                          <a:cs typeface="Arial" pitchFamily="34" charset="0"/>
                        </a:rPr>
                        <a:t>Współpracownicy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Arial" pitchFamily="34" charset="0"/>
                          <a:cs typeface="Arial" pitchFamily="34" charset="0"/>
                        </a:rPr>
                        <a:t>Dostawcy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Arial" pitchFamily="34" charset="0"/>
                          <a:cs typeface="Arial" pitchFamily="34" charset="0"/>
                        </a:rPr>
                        <a:t>Właściciele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Arial" pitchFamily="34" charset="0"/>
                          <a:cs typeface="Arial" pitchFamily="34" charset="0"/>
                        </a:rPr>
                        <a:t>Społeczeństwo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3250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Arial" pitchFamily="34" charset="0"/>
                          <a:cs typeface="Arial" pitchFamily="34" charset="0"/>
                        </a:rPr>
                        <a:t>Panowanie</a:t>
                      </a:r>
                      <a:r>
                        <a:rPr lang="pl-PL" b="1" baseline="0" dirty="0">
                          <a:latin typeface="Arial" pitchFamily="34" charset="0"/>
                          <a:cs typeface="Arial" pitchFamily="34" charset="0"/>
                        </a:rPr>
                        <a:t> do technicznymi procesami</a:t>
                      </a:r>
                      <a:endParaRPr lang="pl-PL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Arial" pitchFamily="34" charset="0"/>
                          <a:cs typeface="Arial" pitchFamily="34" charset="0"/>
                        </a:rPr>
                        <a:t>Transparentne</a:t>
                      </a:r>
                      <a:r>
                        <a:rPr lang="pl-PL" b="1" baseline="0" dirty="0">
                          <a:latin typeface="Arial" pitchFamily="34" charset="0"/>
                          <a:cs typeface="Arial" pitchFamily="34" charset="0"/>
                        </a:rPr>
                        <a:t> przebiegi pracy</a:t>
                      </a:r>
                      <a:endParaRPr lang="pl-PL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Arial" pitchFamily="34" charset="0"/>
                          <a:cs typeface="Arial" pitchFamily="34" charset="0"/>
                        </a:rPr>
                        <a:t>Wypłacalni partnerzy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Arial" pitchFamily="34" charset="0"/>
                          <a:cs typeface="Arial" pitchFamily="34" charset="0"/>
                        </a:rPr>
                        <a:t>Redukowanie strat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Arial" pitchFamily="34" charset="0"/>
                          <a:cs typeface="Arial" pitchFamily="34" charset="0"/>
                        </a:rPr>
                        <a:t>Minimalne oddziaływanie</a:t>
                      </a:r>
                      <a:r>
                        <a:rPr lang="pl-PL" b="1" baseline="0" dirty="0">
                          <a:latin typeface="Arial" pitchFamily="34" charset="0"/>
                          <a:cs typeface="Arial" pitchFamily="34" charset="0"/>
                        </a:rPr>
                        <a:t> środowiskowe</a:t>
                      </a:r>
                      <a:endParaRPr lang="pl-PL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3250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Arial" pitchFamily="34" charset="0"/>
                          <a:cs typeface="Arial" pitchFamily="34" charset="0"/>
                        </a:rPr>
                        <a:t>Tworzenie innowacyjnych produktów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Arial" pitchFamily="34" charset="0"/>
                          <a:cs typeface="Arial" pitchFamily="34" charset="0"/>
                        </a:rPr>
                        <a:t>Ochrona</a:t>
                      </a:r>
                      <a:r>
                        <a:rPr lang="pl-PL" b="1" baseline="0" dirty="0">
                          <a:latin typeface="Arial" pitchFamily="34" charset="0"/>
                          <a:cs typeface="Arial" pitchFamily="34" charset="0"/>
                        </a:rPr>
                        <a:t> danych</a:t>
                      </a:r>
                      <a:endParaRPr lang="pl-PL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Arial" pitchFamily="34" charset="0"/>
                          <a:cs typeface="Arial" pitchFamily="34" charset="0"/>
                        </a:rPr>
                        <a:t>Właściwe porozumienia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Arial" pitchFamily="34" charset="0"/>
                          <a:cs typeface="Arial" pitchFamily="34" charset="0"/>
                        </a:rPr>
                        <a:t>Wysoka motywacja pracowników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Arial" pitchFamily="34" charset="0"/>
                          <a:cs typeface="Arial" pitchFamily="34" charset="0"/>
                        </a:rPr>
                        <a:t>Minimalizacja strat  w środowisku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3250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Arial" pitchFamily="34" charset="0"/>
                          <a:cs typeface="Arial" pitchFamily="34" charset="0"/>
                        </a:rPr>
                        <a:t>Oferowanie</a:t>
                      </a:r>
                      <a:r>
                        <a:rPr lang="pl-PL" b="1" baseline="0" dirty="0">
                          <a:latin typeface="Arial" pitchFamily="34" charset="0"/>
                          <a:cs typeface="Arial" pitchFamily="34" charset="0"/>
                        </a:rPr>
                        <a:t> interesujących usług</a:t>
                      </a:r>
                      <a:endParaRPr lang="pl-PL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baseline="0" dirty="0">
                          <a:latin typeface="Arial" pitchFamily="34" charset="0"/>
                          <a:cs typeface="Arial" pitchFamily="34" charset="0"/>
                        </a:rPr>
                        <a:t>Zapewnianie pewnych danych</a:t>
                      </a:r>
                      <a:endParaRPr lang="pl-PL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Arial" pitchFamily="34" charset="0"/>
                          <a:cs typeface="Arial" pitchFamily="34" charset="0"/>
                        </a:rPr>
                        <a:t>Pewne odbiory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Arial" pitchFamily="34" charset="0"/>
                          <a:cs typeface="Arial" pitchFamily="34" charset="0"/>
                        </a:rPr>
                        <a:t>Produktywne</a:t>
                      </a:r>
                      <a:r>
                        <a:rPr lang="pl-PL" b="1" baseline="0" dirty="0">
                          <a:latin typeface="Arial" pitchFamily="34" charset="0"/>
                          <a:cs typeface="Arial" pitchFamily="34" charset="0"/>
                        </a:rPr>
                        <a:t> procesy</a:t>
                      </a:r>
                      <a:endParaRPr lang="pl-PL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Arial" pitchFamily="34" charset="0"/>
                          <a:cs typeface="Arial" pitchFamily="34" charset="0"/>
                        </a:rPr>
                        <a:t>Przestrzeganie prawa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78225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Arial" pitchFamily="34" charset="0"/>
                          <a:cs typeface="Arial" pitchFamily="34" charset="0"/>
                        </a:rPr>
                        <a:t>Osiąganie</a:t>
                      </a:r>
                      <a:r>
                        <a:rPr lang="pl-PL" b="1" baseline="0" dirty="0">
                          <a:latin typeface="Arial" pitchFamily="34" charset="0"/>
                          <a:cs typeface="Arial" pitchFamily="34" charset="0"/>
                        </a:rPr>
                        <a:t> wysokiej jakości produkcji</a:t>
                      </a:r>
                      <a:endParaRPr lang="pl-PL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Arial" pitchFamily="34" charset="0"/>
                          <a:cs typeface="Arial" pitchFamily="34" charset="0"/>
                        </a:rPr>
                        <a:t>Zapewnianie</a:t>
                      </a:r>
                      <a:r>
                        <a:rPr lang="pl-PL" b="1" baseline="0" dirty="0">
                          <a:latin typeface="Arial" pitchFamily="34" charset="0"/>
                          <a:cs typeface="Arial" pitchFamily="34" charset="0"/>
                        </a:rPr>
                        <a:t> miejsc pracy</a:t>
                      </a:r>
                      <a:endParaRPr lang="pl-PL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Arial" pitchFamily="34" charset="0"/>
                          <a:cs typeface="Arial" pitchFamily="34" charset="0"/>
                        </a:rPr>
                        <a:t>Właściwa jakość dostaw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Arial" pitchFamily="34" charset="0"/>
                          <a:cs typeface="Arial" pitchFamily="34" charset="0"/>
                        </a:rPr>
                        <a:t>Sukces</a:t>
                      </a:r>
                      <a:r>
                        <a:rPr lang="pl-PL" b="1" baseline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pl-PL" b="1" baseline="0" dirty="0">
                          <a:latin typeface="Arial" pitchFamily="34" charset="0"/>
                          <a:cs typeface="Arial" pitchFamily="34" charset="0"/>
                        </a:rPr>
                        <a:t>w gospodarowania</a:t>
                      </a:r>
                      <a:endParaRPr lang="pl-PL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Arial" pitchFamily="34" charset="0"/>
                          <a:cs typeface="Arial" pitchFamily="34" charset="0"/>
                        </a:rPr>
                        <a:t>Zgodność potwierdzana</a:t>
                      </a:r>
                      <a:r>
                        <a:rPr lang="pl-PL" b="1" baseline="0" dirty="0">
                          <a:latin typeface="Arial" pitchFamily="34" charset="0"/>
                          <a:cs typeface="Arial" pitchFamily="34" charset="0"/>
                        </a:rPr>
                        <a:t> w dokumentach</a:t>
                      </a:r>
                      <a:endParaRPr lang="pl-PL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28</a:t>
            </a:fld>
            <a:endParaRPr lang="pl-PL"/>
          </a:p>
        </p:txBody>
      </p:sp>
    </p:spTree>
  </p:cSld>
  <p:clrMapOvr>
    <a:masterClrMapping/>
  </p:clrMapOvr>
  <p:transition advClick="0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pl-PL" b="1" dirty="0"/>
              <a:t>NORMY I OBSZARY </a:t>
            </a:r>
            <a:br>
              <a:rPr lang="pl-PL" b="1" dirty="0"/>
            </a:br>
            <a:r>
              <a:rPr lang="pl-PL" b="1" dirty="0"/>
              <a:t> W ZARZĄDZANIU PROCESAMI</a:t>
            </a:r>
          </a:p>
        </p:txBody>
      </p:sp>
      <p:sp>
        <p:nvSpPr>
          <p:cNvPr id="10" name="Symbol zastępczy numeru slajd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29</a:t>
            </a:fld>
            <a:endParaRPr lang="pl-PL"/>
          </a:p>
        </p:txBody>
      </p:sp>
      <p:sp>
        <p:nvSpPr>
          <p:cNvPr id="6" name="Symbol zastępczy zawartości 5"/>
          <p:cNvSpPr>
            <a:spLocks noGrp="1"/>
          </p:cNvSpPr>
          <p:nvPr>
            <p:ph sz="half" idx="1"/>
          </p:nvPr>
        </p:nvSpPr>
        <p:spPr>
          <a:xfrm>
            <a:off x="251520" y="1844824"/>
            <a:ext cx="8712968" cy="187220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Zarządzanie jakością – PN- EN- ISO 9 001:2015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Zarządzanie środowiskowe – PN-EN-ISO 14 001: 2015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Zarządzanie bezpieczeństwem – BS OHSAS 18 001:2007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Zarządzanie ryzykiem – ISO- 31 000:2006</a:t>
            </a:r>
          </a:p>
        </p:txBody>
      </p:sp>
      <p:sp>
        <p:nvSpPr>
          <p:cNvPr id="8" name="Symbol zastępczy zawartości 7"/>
          <p:cNvSpPr>
            <a:spLocks noGrp="1"/>
          </p:cNvSpPr>
          <p:nvPr>
            <p:ph sz="half" idx="2"/>
          </p:nvPr>
        </p:nvSpPr>
        <p:spPr>
          <a:xfrm>
            <a:off x="467544" y="4221088"/>
            <a:ext cx="8215064" cy="216024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Zarządzanie finansami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Zarządzanie komunikacją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Zarządzanie projektami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Zarządzanie innowacjami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Zarządzanie wiedzą </a:t>
            </a:r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4E202-0CBD-46E3-AC2B-C574B695E1F5}" type="slidenum">
              <a:rPr lang="pl-PL" altLang="pl-PL"/>
              <a:pPr/>
              <a:t>3</a:t>
            </a:fld>
            <a:endParaRPr lang="pl-PL" altLang="pl-PL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HAUSEKEEPING </a:t>
            </a:r>
            <a:br>
              <a:rPr lang="pl-PL" altLang="pl-PL" b="1"/>
            </a:br>
            <a:r>
              <a:rPr lang="pl-PL" altLang="pl-PL" b="1"/>
              <a:t>A BEZPIECZEŃSTWO PRACY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209800"/>
            <a:ext cx="8686800" cy="1219200"/>
          </a:xfrm>
          <a:solidFill>
            <a:srgbClr val="CCFFCC"/>
          </a:solidFill>
        </p:spPr>
        <p:txBody>
          <a:bodyPr/>
          <a:lstStyle/>
          <a:p>
            <a:pPr algn="just"/>
            <a:r>
              <a:rPr lang="pl-PL" altLang="pl-PL" sz="2400" b="1"/>
              <a:t>Pojęcie „housekeeping index” – używane jest dla określenia poziomu porządku w przedsiębiorstwach,   na stanowiskach pracy, miejscach składowania itp.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228600" y="3733800"/>
            <a:ext cx="8686800" cy="12192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20000"/>
              </a:spcBef>
              <a:buFontTx/>
              <a:buChar char="•"/>
            </a:pPr>
            <a:r>
              <a:rPr lang="pl-PL" altLang="pl-PL" b="1"/>
              <a:t>Badania nad houskeepingiem zapoczątkowane zostały przez H.Meyersa i dotyczyły one wpływu porządku w zakładach pracy na jakość i efektywność produkcji.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228600" y="5181600"/>
            <a:ext cx="8686800" cy="12192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20000"/>
              </a:spcBef>
              <a:buFontTx/>
              <a:buChar char="•"/>
            </a:pPr>
            <a:r>
              <a:rPr lang="pl-PL" altLang="pl-PL" b="1"/>
              <a:t>W ostatnich latach zainteresowano się natomiast housekeepingiem, jako jednym z elementów warunkujących bezpieczeństwo pracy.</a:t>
            </a:r>
          </a:p>
        </p:txBody>
      </p:sp>
    </p:spTree>
  </p:cSld>
  <p:clrMapOvr>
    <a:masterClrMapping/>
  </p:clrMapOvr>
  <p:transition advClick="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pl-PL" b="1" dirty="0"/>
              <a:t>PROBLEMY ZINTEGROWANYCH </a:t>
            </a:r>
            <a:br>
              <a:rPr lang="pl-PL" b="1" dirty="0"/>
            </a:br>
            <a:r>
              <a:rPr lang="pl-PL" b="1" dirty="0"/>
              <a:t>SYSTEMÓW ZARZĄDZANIA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628800"/>
            <a:ext cx="8136904" cy="4824536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Konflikty między celami poszczególnych systemów zarządzania.</a:t>
            </a:r>
          </a:p>
          <a:p>
            <a:endParaRPr lang="pl-PL" sz="9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Przeciwdziałanie autonomizacji w funkcjonowaniu pojedynczych systemów zrządzania.</a:t>
            </a:r>
          </a:p>
          <a:p>
            <a:endParaRPr lang="pl-PL" sz="9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Zapewnienie całościowej  orientacji w systemach zarządzania . </a:t>
            </a:r>
          </a:p>
          <a:p>
            <a:endParaRPr lang="pl-PL" sz="9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Przeciwdziałanie swoistej grze interesów w poszczególnych systemach zarządzania.</a:t>
            </a:r>
          </a:p>
          <a:p>
            <a:endParaRPr lang="pl-PL" sz="9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Ograniczanie kosztów użytkowania w pojedynczych systemach zarządzania.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30</a:t>
            </a:fld>
            <a:endParaRPr lang="pl-PL"/>
          </a:p>
        </p:txBody>
      </p:sp>
    </p:spTree>
  </p:cSld>
  <p:clrMapOvr>
    <a:masterClrMapping/>
  </p:clrMapOvr>
  <p:transition advClick="0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pl-PL" b="1" dirty="0"/>
              <a:t>WYMOGI ZARZĄDZANIA </a:t>
            </a:r>
            <a:br>
              <a:rPr lang="pl-PL" b="1" dirty="0"/>
            </a:br>
            <a:r>
              <a:rPr lang="pl-PL" b="1" dirty="0"/>
              <a:t>ZINTEGROWANYMI SYSTEMAMI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Wymagania klientów ( wewnętrznych – zewnętrznych</a:t>
            </a:r>
          </a:p>
          <a:p>
            <a:endParaRPr lang="pl-PL" sz="9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Wymagania prawa i urzędów</a:t>
            </a:r>
          </a:p>
          <a:p>
            <a:endParaRPr lang="pl-PL" sz="9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Wymagania z przemyśleń strategicznych</a:t>
            </a:r>
          </a:p>
          <a:p>
            <a:endParaRPr lang="pl-PL" sz="9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Wymagania celów (zewnętrznych i wewnętrznych)</a:t>
            </a:r>
          </a:p>
          <a:p>
            <a:endParaRPr lang="pl-PL" sz="9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Wymagania struktury przedsiębiorstwa</a:t>
            </a:r>
          </a:p>
          <a:p>
            <a:endParaRPr lang="pl-PL" sz="9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Wymagania norm i zasad</a:t>
            </a:r>
          </a:p>
          <a:p>
            <a:endParaRPr lang="pl-PL" sz="9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Wymagania jakości, ochrony środowiska, bezpieczeństwa</a:t>
            </a:r>
          </a:p>
          <a:p>
            <a:endParaRPr lang="pl-PL" sz="9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Wymagania specyfiki zasobów</a:t>
            </a:r>
          </a:p>
          <a:p>
            <a:endParaRPr lang="pl-PL" sz="9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Wymagania rodzaju produktów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31</a:t>
            </a:fld>
            <a:endParaRPr lang="pl-PL"/>
          </a:p>
        </p:txBody>
      </p:sp>
    </p:spTree>
  </p:cSld>
  <p:clrMapOvr>
    <a:masterClrMapping/>
  </p:clrMapOvr>
  <p:transition advClick="0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pl-PL" b="1" dirty="0"/>
              <a:t>SPECYFICZNE ZADANIA </a:t>
            </a:r>
            <a:br>
              <a:rPr lang="pl-PL" b="1" dirty="0"/>
            </a:br>
            <a:r>
              <a:rPr lang="pl-PL" b="1" dirty="0"/>
              <a:t> W SYSTEMACH ZARZĄDZANIA</a:t>
            </a:r>
          </a:p>
        </p:txBody>
      </p:sp>
      <p:sp>
        <p:nvSpPr>
          <p:cNvPr id="10" name="Symbol zastępczy numeru slajd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32</a:t>
            </a:fld>
            <a:endParaRPr lang="pl-PL"/>
          </a:p>
        </p:txBody>
      </p:sp>
      <p:sp>
        <p:nvSpPr>
          <p:cNvPr id="6" name="Symbol zastępczy zawartości 5"/>
          <p:cNvSpPr>
            <a:spLocks noGrp="1"/>
          </p:cNvSpPr>
          <p:nvPr>
            <p:ph sz="half" idx="1"/>
          </p:nvPr>
        </p:nvSpPr>
        <p:spPr>
          <a:xfrm>
            <a:off x="467544" y="1556792"/>
            <a:ext cx="8280920" cy="165618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Zarządzanie jakością:</a:t>
            </a:r>
          </a:p>
          <a:p>
            <a:pPr lvl="1"/>
            <a:r>
              <a:rPr lang="pl-PL" b="1" dirty="0">
                <a:latin typeface="Arial" pitchFamily="34" charset="0"/>
                <a:cs typeface="Arial" pitchFamily="34" charset="0"/>
              </a:rPr>
              <a:t>uzgodnienie jakości z klientami i dostawcami,</a:t>
            </a:r>
          </a:p>
          <a:p>
            <a:pPr lvl="1"/>
            <a:r>
              <a:rPr lang="pl-PL" b="1" dirty="0">
                <a:latin typeface="Arial" pitchFamily="34" charset="0"/>
                <a:cs typeface="Arial" pitchFamily="34" charset="0"/>
              </a:rPr>
              <a:t>poziom zadowolenia klientów,</a:t>
            </a:r>
          </a:p>
          <a:p>
            <a:pPr lvl="1"/>
            <a:r>
              <a:rPr lang="pl-PL" b="1" dirty="0">
                <a:latin typeface="Arial" pitchFamily="34" charset="0"/>
                <a:cs typeface="Arial" pitchFamily="34" charset="0"/>
              </a:rPr>
              <a:t>własność klientów.</a:t>
            </a:r>
          </a:p>
        </p:txBody>
      </p:sp>
      <p:sp>
        <p:nvSpPr>
          <p:cNvPr id="8" name="Symbol zastępczy zawartości 7"/>
          <p:cNvSpPr>
            <a:spLocks noGrp="1"/>
          </p:cNvSpPr>
          <p:nvPr>
            <p:ph sz="half" idx="2"/>
          </p:nvPr>
        </p:nvSpPr>
        <p:spPr>
          <a:xfrm>
            <a:off x="539552" y="3212976"/>
            <a:ext cx="8215064" cy="18002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Zarządzanie środowiskiem:</a:t>
            </a:r>
          </a:p>
          <a:p>
            <a:pPr lvl="1"/>
            <a:r>
              <a:rPr lang="pl-PL" b="1" dirty="0">
                <a:latin typeface="Arial" pitchFamily="34" charset="0"/>
                <a:cs typeface="Arial" pitchFamily="34" charset="0"/>
              </a:rPr>
              <a:t>aspekty środowiskowe,</a:t>
            </a:r>
          </a:p>
          <a:p>
            <a:pPr lvl="1"/>
            <a:r>
              <a:rPr lang="pl-PL" b="1" dirty="0">
                <a:latin typeface="Arial" pitchFamily="34" charset="0"/>
                <a:cs typeface="Arial" pitchFamily="34" charset="0"/>
              </a:rPr>
              <a:t>zarządzanie odpadkami,</a:t>
            </a:r>
          </a:p>
          <a:p>
            <a:pPr lvl="1"/>
            <a:r>
              <a:rPr lang="pl-PL" b="1" dirty="0">
                <a:latin typeface="Arial" pitchFamily="34" charset="0"/>
                <a:cs typeface="Arial" pitchFamily="34" charset="0"/>
              </a:rPr>
              <a:t>urzędowe zezwolenia. </a:t>
            </a:r>
          </a:p>
        </p:txBody>
      </p:sp>
      <p:sp>
        <p:nvSpPr>
          <p:cNvPr id="7" name="Symbol zastępczy zawartości 5"/>
          <p:cNvSpPr txBox="1">
            <a:spLocks/>
          </p:cNvSpPr>
          <p:nvPr/>
        </p:nvSpPr>
        <p:spPr>
          <a:xfrm>
            <a:off x="539552" y="5013176"/>
            <a:ext cx="8280920" cy="16561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Zarządzanie bezpieczeństwem: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pl-PL" sz="2400" b="1" dirty="0">
                <a:latin typeface="Arial" pitchFamily="34" charset="0"/>
                <a:cs typeface="Arial" pitchFamily="34" charset="0"/>
              </a:rPr>
              <a:t>zarządzanie ryzykiem,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pl-PL" sz="2400" b="1" dirty="0">
                <a:latin typeface="Arial" pitchFamily="34" charset="0"/>
                <a:cs typeface="Arial" pitchFamily="34" charset="0"/>
              </a:rPr>
              <a:t>w</a:t>
            </a:r>
            <a:r>
              <a:rPr kumimoji="0" lang="pl-PL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ypadki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przy pracy,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pl-PL" sz="2400" b="1" dirty="0">
                <a:latin typeface="Arial" pitchFamily="34" charset="0"/>
                <a:cs typeface="Arial" pitchFamily="34" charset="0"/>
              </a:rPr>
              <a:t>bezpieczeństwo maszyn.</a:t>
            </a: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pl-PL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pl-PL" b="1" dirty="0"/>
              <a:t>MECHANIZM ZINTEGROWANYCH SYSTEMÓW ZARZĄDZANIA IMS</a:t>
            </a:r>
            <a:endParaRPr lang="pl-PL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340768"/>
            <a:ext cx="3923928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33</a:t>
            </a:fld>
            <a:endParaRPr lang="pl-PL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16387" y="1844824"/>
            <a:ext cx="3988061" cy="3944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pl-PL" b="1" dirty="0">
                <a:latin typeface="Arial" pitchFamily="34" charset="0"/>
                <a:cs typeface="Arial" pitchFamily="34" charset="0"/>
              </a:rPr>
              <a:t>„ADDYTYWNA” INTEGRACJA </a:t>
            </a:r>
            <a:br>
              <a:rPr lang="pl-PL" b="1" dirty="0">
                <a:latin typeface="Arial" pitchFamily="34" charset="0"/>
                <a:cs typeface="Arial" pitchFamily="34" charset="0"/>
              </a:rPr>
            </a:br>
            <a:r>
              <a:rPr lang="pl-PL" b="1" dirty="0">
                <a:latin typeface="Arial" pitchFamily="34" charset="0"/>
                <a:cs typeface="Arial" pitchFamily="34" charset="0"/>
              </a:rPr>
              <a:t>SYSTEMÓW ZARZĄDZANIA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Każdy systemów  funkcjonuje jako odrębny system</a:t>
            </a: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Każdy system ma własnego, wybranego pełnomocnika</a:t>
            </a: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Powiązania występują wyłącznie poprzez „macierz powiązań” </a:t>
            </a: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pl-PL" b="1" dirty="0">
                <a:latin typeface="Arial" pitchFamily="34" charset="0"/>
                <a:cs typeface="Arial" pitchFamily="34" charset="0"/>
              </a:rPr>
              <a:t>System zrządzania  jakością</a:t>
            </a:r>
          </a:p>
          <a:p>
            <a:endParaRPr lang="pl-PL" b="1" dirty="0">
              <a:latin typeface="Arial" pitchFamily="34" charset="0"/>
              <a:cs typeface="Arial" pitchFamily="34" charset="0"/>
            </a:endParaRPr>
          </a:p>
          <a:p>
            <a:r>
              <a:rPr lang="pl-PL" b="1" dirty="0">
                <a:latin typeface="Arial" pitchFamily="34" charset="0"/>
                <a:cs typeface="Arial" pitchFamily="34" charset="0"/>
              </a:rPr>
              <a:t>System  zarządzania środowiskiem</a:t>
            </a:r>
          </a:p>
          <a:p>
            <a:endParaRPr lang="pl-PL" b="1" dirty="0">
              <a:latin typeface="Arial" pitchFamily="34" charset="0"/>
              <a:cs typeface="Arial" pitchFamily="34" charset="0"/>
            </a:endParaRPr>
          </a:p>
          <a:p>
            <a:r>
              <a:rPr lang="pl-PL" b="1" dirty="0">
                <a:latin typeface="Arial" pitchFamily="34" charset="0"/>
                <a:cs typeface="Arial" pitchFamily="34" charset="0"/>
              </a:rPr>
              <a:t>System zarządzania bezpieczeństwem i higieną pracy</a:t>
            </a:r>
          </a:p>
          <a:p>
            <a:endParaRPr lang="pl-PL" dirty="0"/>
          </a:p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34</a:t>
            </a:fld>
            <a:endParaRPr lang="pl-PL"/>
          </a:p>
        </p:txBody>
      </p:sp>
    </p:spTree>
  </p:cSld>
  <p:clrMapOvr>
    <a:masterClrMapping/>
  </p:clrMapOvr>
  <p:transition advClick="0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pl-PL" b="1" dirty="0">
                <a:latin typeface="Arial" pitchFamily="34" charset="0"/>
                <a:cs typeface="Arial" pitchFamily="34" charset="0"/>
              </a:rPr>
              <a:t>„RÓWNOLEGŁA” INTEGRACJA </a:t>
            </a:r>
            <a:br>
              <a:rPr lang="pl-PL" b="1" dirty="0">
                <a:latin typeface="Arial" pitchFamily="34" charset="0"/>
                <a:cs typeface="Arial" pitchFamily="34" charset="0"/>
              </a:rPr>
            </a:br>
            <a:r>
              <a:rPr lang="pl-PL" b="1" dirty="0">
                <a:latin typeface="Arial" pitchFamily="34" charset="0"/>
                <a:cs typeface="Arial" pitchFamily="34" charset="0"/>
              </a:rPr>
              <a:t>SYSTEMÓW ZARZĄDZANIA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Zostaje wybrany wiodący system zarządzania.</a:t>
            </a: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Wiodący system tworzy wspólny model struktury systemu.</a:t>
            </a: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Elementy odrębne odzwierciedlają  systemy składowe.</a:t>
            </a: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pl-PL" b="1" dirty="0">
                <a:latin typeface="Arial" pitchFamily="34" charset="0"/>
                <a:cs typeface="Arial" pitchFamily="34" charset="0"/>
              </a:rPr>
              <a:t>System zrządzania  jakością</a:t>
            </a:r>
          </a:p>
          <a:p>
            <a:endParaRPr lang="pl-PL" b="1" dirty="0">
              <a:latin typeface="Arial" pitchFamily="34" charset="0"/>
              <a:cs typeface="Arial" pitchFamily="34" charset="0"/>
            </a:endParaRPr>
          </a:p>
          <a:p>
            <a:r>
              <a:rPr lang="pl-PL" b="1" dirty="0">
                <a:latin typeface="Arial" pitchFamily="34" charset="0"/>
                <a:cs typeface="Arial" pitchFamily="34" charset="0"/>
              </a:rPr>
              <a:t>System  zarządzania środowiskiem</a:t>
            </a:r>
          </a:p>
          <a:p>
            <a:endParaRPr lang="pl-PL" b="1" dirty="0">
              <a:latin typeface="Arial" pitchFamily="34" charset="0"/>
              <a:cs typeface="Arial" pitchFamily="34" charset="0"/>
            </a:endParaRPr>
          </a:p>
          <a:p>
            <a:r>
              <a:rPr lang="pl-PL" b="1" dirty="0">
                <a:latin typeface="Arial" pitchFamily="34" charset="0"/>
                <a:cs typeface="Arial" pitchFamily="34" charset="0"/>
              </a:rPr>
              <a:t>System zarządzania bezpieczeństwem i higieną pracy</a:t>
            </a:r>
          </a:p>
          <a:p>
            <a:endParaRPr lang="pl-PL" dirty="0"/>
          </a:p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35</a:t>
            </a:fld>
            <a:endParaRPr lang="pl-PL"/>
          </a:p>
        </p:txBody>
      </p:sp>
    </p:spTree>
  </p:cSld>
  <p:clrMapOvr>
    <a:masterClrMapping/>
  </p:clrMapOvr>
  <p:transition advClick="0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pl-PL" b="1" dirty="0">
                <a:latin typeface="Arial" pitchFamily="34" charset="0"/>
                <a:cs typeface="Arial" pitchFamily="34" charset="0"/>
              </a:rPr>
              <a:t>„PROCESOWA” INTEGRACJA </a:t>
            </a:r>
            <a:br>
              <a:rPr lang="pl-PL" b="1" dirty="0">
                <a:latin typeface="Arial" pitchFamily="34" charset="0"/>
                <a:cs typeface="Arial" pitchFamily="34" charset="0"/>
              </a:rPr>
            </a:br>
            <a:r>
              <a:rPr lang="pl-PL" b="1" dirty="0">
                <a:latin typeface="Arial" pitchFamily="34" charset="0"/>
                <a:cs typeface="Arial" pitchFamily="34" charset="0"/>
              </a:rPr>
              <a:t>SYSTEMÓW ZARZĄDZANIA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Odrębne systemy nie są widoczne w systemie zintegrowanym.</a:t>
            </a: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Jakość, środowisko oraz bezpieczeństwo są ujmowane w procesie.</a:t>
            </a: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Pełnomocnik jest  gestorem usług procesowych.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pl-PL" b="1" dirty="0">
                <a:latin typeface="Arial" pitchFamily="34" charset="0"/>
                <a:cs typeface="Arial" pitchFamily="34" charset="0"/>
              </a:rPr>
              <a:t>System zrządzania  jakością</a:t>
            </a:r>
          </a:p>
          <a:p>
            <a:endParaRPr lang="pl-PL" b="1" dirty="0">
              <a:latin typeface="Arial" pitchFamily="34" charset="0"/>
              <a:cs typeface="Arial" pitchFamily="34" charset="0"/>
            </a:endParaRPr>
          </a:p>
          <a:p>
            <a:r>
              <a:rPr lang="pl-PL" b="1" dirty="0">
                <a:latin typeface="Arial" pitchFamily="34" charset="0"/>
                <a:cs typeface="Arial" pitchFamily="34" charset="0"/>
              </a:rPr>
              <a:t>System  zarządzania środowiskiem</a:t>
            </a:r>
          </a:p>
          <a:p>
            <a:endParaRPr lang="pl-PL" b="1" dirty="0">
              <a:latin typeface="Arial" pitchFamily="34" charset="0"/>
              <a:cs typeface="Arial" pitchFamily="34" charset="0"/>
            </a:endParaRPr>
          </a:p>
          <a:p>
            <a:r>
              <a:rPr lang="pl-PL" b="1" dirty="0">
                <a:latin typeface="Arial" pitchFamily="34" charset="0"/>
                <a:cs typeface="Arial" pitchFamily="34" charset="0"/>
              </a:rPr>
              <a:t>System zarządzania bezpieczeństwem i higieną pracy</a:t>
            </a:r>
          </a:p>
          <a:p>
            <a:endParaRPr lang="pl-PL" dirty="0"/>
          </a:p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36</a:t>
            </a:fld>
            <a:endParaRPr lang="pl-PL"/>
          </a:p>
        </p:txBody>
      </p:sp>
    </p:spTree>
  </p:cSld>
  <p:clrMapOvr>
    <a:masterClrMapping/>
  </p:clrMapOvr>
  <p:transition advClick="0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pl-PL" b="1" dirty="0"/>
              <a:t>ISTOTA ORIENTACJI PROCESOWEJ </a:t>
            </a:r>
            <a:br>
              <a:rPr lang="pl-PL" b="1" dirty="0"/>
            </a:br>
            <a:r>
              <a:rPr lang="pl-PL" b="1" dirty="0"/>
              <a:t>W ZARZĄDZANIU SYSTEMAMI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484784"/>
            <a:ext cx="8892480" cy="468052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Zarządzanie procesami oznacza odwrót od organizacji funkcjonalnej i przechodzenie do organizacji procesowej.</a:t>
            </a:r>
          </a:p>
          <a:p>
            <a:endParaRPr lang="pl-PL" sz="9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Organizacja procesowa stwarza następujące korzyści:</a:t>
            </a:r>
          </a:p>
          <a:p>
            <a:pPr lvl="1"/>
            <a:r>
              <a:rPr lang="pl-PL" sz="2400" b="1" dirty="0">
                <a:latin typeface="Arial" pitchFamily="34" charset="0"/>
                <a:cs typeface="Arial" pitchFamily="34" charset="0"/>
              </a:rPr>
              <a:t>skrócenie procesu podejmowania decyzji,</a:t>
            </a:r>
          </a:p>
          <a:p>
            <a:pPr lvl="1"/>
            <a:r>
              <a:rPr lang="pl-PL" sz="2400" b="1" dirty="0">
                <a:latin typeface="Arial" pitchFamily="34" charset="0"/>
                <a:cs typeface="Arial" pitchFamily="34" charset="0"/>
              </a:rPr>
              <a:t> przyśpieszenie reakcji na rynkowe warunki,</a:t>
            </a:r>
          </a:p>
          <a:p>
            <a:pPr lvl="1"/>
            <a:r>
              <a:rPr lang="pl-PL" sz="2400" b="1" dirty="0">
                <a:latin typeface="Arial" pitchFamily="34" charset="0"/>
                <a:cs typeface="Arial" pitchFamily="34" charset="0"/>
              </a:rPr>
              <a:t>zwiększa elastyczność,</a:t>
            </a:r>
          </a:p>
          <a:p>
            <a:pPr lvl="1"/>
            <a:r>
              <a:rPr lang="pl-PL" sz="2400" b="1" dirty="0">
                <a:latin typeface="Arial" pitchFamily="34" charset="0"/>
                <a:cs typeface="Arial" pitchFamily="34" charset="0"/>
              </a:rPr>
              <a:t>zwiększa zdolność do wspólnego myślenia i pracy,</a:t>
            </a:r>
          </a:p>
          <a:p>
            <a:pPr lvl="1"/>
            <a:r>
              <a:rPr lang="pl-PL" sz="2400" b="1" dirty="0">
                <a:latin typeface="Arial" pitchFamily="34" charset="0"/>
                <a:cs typeface="Arial" pitchFamily="34" charset="0"/>
              </a:rPr>
              <a:t>uwzględnia klientów wewnętrznych i zewnętrznych.</a:t>
            </a:r>
          </a:p>
          <a:p>
            <a:pPr lvl="1"/>
            <a:endParaRPr lang="pl-PL" sz="9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Orientacja procesowa wymaga odpowiedzialności w reagowaniu na zmiany.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37</a:t>
            </a:fld>
            <a:endParaRPr lang="pl-PL"/>
          </a:p>
        </p:txBody>
      </p:sp>
    </p:spTree>
  </p:cSld>
  <p:clrMapOvr>
    <a:masterClrMapping/>
  </p:clrMapOvr>
  <p:transition advClick="0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pl-PL" b="1" dirty="0">
                <a:latin typeface="Arial" pitchFamily="34" charset="0"/>
                <a:cs typeface="Arial" pitchFamily="34" charset="0"/>
              </a:rPr>
              <a:t>ORIENTACJA PROCESOWA </a:t>
            </a:r>
            <a:br>
              <a:rPr lang="pl-PL" b="1" dirty="0">
                <a:latin typeface="Arial" pitchFamily="34" charset="0"/>
                <a:cs typeface="Arial" pitchFamily="34" charset="0"/>
              </a:rPr>
            </a:br>
            <a:r>
              <a:rPr lang="pl-PL" b="1" dirty="0">
                <a:latin typeface="Arial" pitchFamily="34" charset="0"/>
                <a:cs typeface="Arial" pitchFamily="34" charset="0"/>
              </a:rPr>
              <a:t>W SYSTEMACH ZARZĄDZANIA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38</a:t>
            </a:fld>
            <a:endParaRPr lang="pl-PL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67544" y="1628800"/>
          <a:ext cx="8208912" cy="48658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2" r:id="rId3" imgW="3632040" imgH="3651840" progId="">
                  <p:embed/>
                </p:oleObj>
              </mc:Choice>
              <mc:Fallback>
                <p:oleObj r:id="rId3" imgW="3632040" imgH="3651840" progId="">
                  <p:embed/>
                  <p:pic>
                    <p:nvPicPr>
                      <p:cNvPr id="10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628800"/>
                        <a:ext cx="8208912" cy="48658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advClick="0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pl-PL" b="1" dirty="0"/>
              <a:t>PROCES JAKO ŁAŃCUCH </a:t>
            </a:r>
            <a:br>
              <a:rPr lang="pl-PL" b="1" dirty="0"/>
            </a:br>
            <a:r>
              <a:rPr lang="pl-PL" b="1" dirty="0"/>
              <a:t>W ZARZĄDZANIA SYSTEMAMI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700808"/>
            <a:ext cx="8280920" cy="4464496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Proces składa się łańcucha czynności.</a:t>
            </a: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W wykonywaniu czynności uczestniczą pracownicy.</a:t>
            </a: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W procesie zostaną wykorzystane środki produkcji.</a:t>
            </a: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W procesie jest wykorzystywania i informacja.</a:t>
            </a: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W procesie wymagane są odpowiednie instrukcje.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39</a:t>
            </a:fld>
            <a:endParaRPr lang="pl-PL"/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A9D2B-8E7A-40AC-958E-E6EEEE36763E}" type="slidenum">
              <a:rPr lang="pl-PL" altLang="pl-PL"/>
              <a:pPr/>
              <a:t>4</a:t>
            </a:fld>
            <a:endParaRPr lang="pl-PL" altLang="pl-PL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WYNIKI BADAŃ PRZYCZYN</a:t>
            </a:r>
            <a:br>
              <a:rPr lang="pl-PL" altLang="pl-PL" b="1"/>
            </a:br>
            <a:r>
              <a:rPr lang="pl-PL" altLang="pl-PL" b="1"/>
              <a:t>ZAGROŻEŃ  WYPADKOWYCH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8686800" cy="1219200"/>
          </a:xfrm>
          <a:solidFill>
            <a:srgbClr val="CCFFCC"/>
          </a:solidFill>
        </p:spPr>
        <p:txBody>
          <a:bodyPr/>
          <a:lstStyle/>
          <a:p>
            <a:r>
              <a:rPr lang="pl-PL" altLang="pl-PL" sz="2400" b="1" u="sng"/>
              <a:t>Niedopatrzenia administracyjno-inwestycyjne:</a:t>
            </a:r>
            <a:r>
              <a:rPr lang="pl-PL" altLang="pl-PL" sz="2400" b="1"/>
              <a:t> niesprawne maszyny, nierówne podłogi, brak oznakowań miejsc niebezpiecznych itp. 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228600" y="2971800"/>
            <a:ext cx="8686800" cy="12192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pl-PL" altLang="pl-PL" b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Brak odpowiednich ubrań i ochron osobistych:</a:t>
            </a:r>
            <a:r>
              <a:rPr lang="pl-PL" altLang="pl-PL" b="1" dirty="0"/>
              <a:t> dostosowanych do potrzeb zatrudnionych pracowników i wykonywanej niebezpiecznej pracy,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228600" y="4267200"/>
            <a:ext cx="8686800" cy="12192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pl-PL" altLang="pl-PL" b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Bałagan na stanowiskach pracy:</a:t>
            </a:r>
            <a:r>
              <a:rPr lang="pl-PL" altLang="pl-PL" b="1"/>
              <a:t> nieodpowiednio składowane przedmioty, narzędzia pozostawione nie na swoim miejscu, zły stan maszyn itp.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304800" y="5638800"/>
            <a:ext cx="8686800" cy="838200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pl-PL" altLang="pl-PL" b="1" u="sng" dirty="0"/>
              <a:t>Zły stan przejść i schodów</a:t>
            </a:r>
            <a:r>
              <a:rPr lang="pl-PL" altLang="pl-PL" b="1" dirty="0"/>
              <a:t>: śliskie nawierzchnie, słabe oświetlenie, pozostawione na podłodze przedmioty itp..</a:t>
            </a:r>
          </a:p>
        </p:txBody>
      </p:sp>
    </p:spTree>
  </p:cSld>
  <p:clrMapOvr>
    <a:masterClrMapping/>
  </p:clrMapOvr>
  <p:transition advClick="0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pl-PL" b="1" dirty="0">
                <a:latin typeface="Arial" pitchFamily="34" charset="0"/>
                <a:cs typeface="Arial" pitchFamily="34" charset="0"/>
              </a:rPr>
              <a:t>STRUKTURA PROCESÓW</a:t>
            </a:r>
            <a:br>
              <a:rPr lang="pl-PL" b="1" dirty="0">
                <a:latin typeface="Arial" pitchFamily="34" charset="0"/>
                <a:cs typeface="Arial" pitchFamily="34" charset="0"/>
              </a:rPr>
            </a:br>
            <a:r>
              <a:rPr lang="pl-PL" b="1" dirty="0">
                <a:latin typeface="Arial" pitchFamily="34" charset="0"/>
                <a:cs typeface="Arial" pitchFamily="34" charset="0"/>
              </a:rPr>
              <a:t> W SYSTEMIE ZARZĄDZANIA</a:t>
            </a: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40</a:t>
            </a:fld>
            <a:endParaRPr lang="pl-PL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772816"/>
            <a:ext cx="8280920" cy="465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pl-PL" b="1" dirty="0">
                <a:latin typeface="Arial" pitchFamily="34" charset="0"/>
                <a:cs typeface="Arial" pitchFamily="34" charset="0"/>
              </a:rPr>
              <a:t>STRATEGICZE PROCESY </a:t>
            </a:r>
            <a:br>
              <a:rPr lang="pl-PL" b="1" dirty="0">
                <a:latin typeface="Arial" pitchFamily="34" charset="0"/>
                <a:cs typeface="Arial" pitchFamily="34" charset="0"/>
              </a:rPr>
            </a:br>
            <a:r>
              <a:rPr lang="pl-PL" b="1" dirty="0">
                <a:latin typeface="Arial" pitchFamily="34" charset="0"/>
                <a:cs typeface="Arial" pitchFamily="34" charset="0"/>
              </a:rPr>
              <a:t>W SYSTEMIE ZARZĄDZANIA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700808"/>
            <a:ext cx="8280920" cy="4248472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Procesy strategiczne obejmują procesy, które służą organizacji w zachowaniu orientacji strategicznej oraz umożliwiają dalszy rozwój działań pracowników z pomocą osiągania konkretnych celów.</a:t>
            </a: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Do procesów strategicznych zaliczamy:</a:t>
            </a:r>
          </a:p>
          <a:p>
            <a:pPr lvl="1"/>
            <a:r>
              <a:rPr lang="pl-PL" sz="2400" b="1" dirty="0">
                <a:latin typeface="Arial" pitchFamily="34" charset="0"/>
                <a:cs typeface="Arial" pitchFamily="34" charset="0"/>
              </a:rPr>
              <a:t>planowanie strategiczne i operatywne (cele i programy),</a:t>
            </a:r>
          </a:p>
          <a:p>
            <a:pPr lvl="1"/>
            <a:r>
              <a:rPr lang="pl-PL" sz="2400" b="1" dirty="0">
                <a:latin typeface="Arial" pitchFamily="34" charset="0"/>
                <a:cs typeface="Arial" pitchFamily="34" charset="0"/>
              </a:rPr>
              <a:t> kwalifikowanie personelu,</a:t>
            </a:r>
          </a:p>
          <a:p>
            <a:pPr lvl="1"/>
            <a:r>
              <a:rPr lang="pl-PL" sz="2400" b="1" dirty="0">
                <a:latin typeface="Arial" pitchFamily="34" charset="0"/>
                <a:cs typeface="Arial" pitchFamily="34" charset="0"/>
              </a:rPr>
              <a:t>zapewnianie zasobów.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41</a:t>
            </a:fld>
            <a:endParaRPr lang="pl-PL"/>
          </a:p>
        </p:txBody>
      </p:sp>
    </p:spTree>
  </p:cSld>
  <p:clrMapOvr>
    <a:masterClrMapping/>
  </p:clrMapOvr>
  <p:transition advClick="0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pl-PL" b="1" dirty="0">
                <a:latin typeface="Arial" pitchFamily="34" charset="0"/>
                <a:cs typeface="Arial" pitchFamily="34" charset="0"/>
              </a:rPr>
              <a:t>KLUCZOWE  PROCESY</a:t>
            </a:r>
            <a:br>
              <a:rPr lang="pl-PL" b="1" dirty="0">
                <a:latin typeface="Arial" pitchFamily="34" charset="0"/>
                <a:cs typeface="Arial" pitchFamily="34" charset="0"/>
              </a:rPr>
            </a:br>
            <a:r>
              <a:rPr lang="pl-PL" b="1" dirty="0">
                <a:latin typeface="Arial" pitchFamily="34" charset="0"/>
                <a:cs typeface="Arial" pitchFamily="34" charset="0"/>
              </a:rPr>
              <a:t>W SYSTEMIE ZARZĄDZANIA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700808"/>
            <a:ext cx="8280920" cy="432048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Procesy kluczowe obejmują procesy, które zapewniają uzyskanie przez klientów wymaganych korzyści przez produkcję dóbr lub świadczenie usług.</a:t>
            </a: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Do procesów kluczowych zaliczamy:</a:t>
            </a:r>
          </a:p>
          <a:p>
            <a:pPr lvl="1"/>
            <a:r>
              <a:rPr lang="pl-PL" sz="2400" b="1" dirty="0">
                <a:latin typeface="Arial" pitchFamily="34" charset="0"/>
                <a:cs typeface="Arial" pitchFamily="34" charset="0"/>
              </a:rPr>
              <a:t>wytwarzanie,</a:t>
            </a:r>
          </a:p>
          <a:p>
            <a:pPr lvl="1"/>
            <a:r>
              <a:rPr lang="pl-PL" sz="2400" b="1" dirty="0">
                <a:latin typeface="Arial" pitchFamily="34" charset="0"/>
                <a:cs typeface="Arial" pitchFamily="34" charset="0"/>
              </a:rPr>
              <a:t>rozwój,</a:t>
            </a:r>
          </a:p>
          <a:p>
            <a:pPr lvl="1"/>
            <a:r>
              <a:rPr lang="pl-PL" sz="2400" b="1" dirty="0">
                <a:latin typeface="Arial" pitchFamily="34" charset="0"/>
                <a:cs typeface="Arial" pitchFamily="34" charset="0"/>
              </a:rPr>
              <a:t>doradztwo,</a:t>
            </a:r>
          </a:p>
          <a:p>
            <a:pPr lvl="1"/>
            <a:r>
              <a:rPr lang="pl-PL" sz="2400" b="1" dirty="0">
                <a:latin typeface="Arial" pitchFamily="34" charset="0"/>
                <a:cs typeface="Arial" pitchFamily="34" charset="0"/>
              </a:rPr>
              <a:t>obsługę klientów,</a:t>
            </a:r>
          </a:p>
          <a:p>
            <a:pPr lvl="1"/>
            <a:r>
              <a:rPr lang="pl-PL" sz="2400" b="1" dirty="0">
                <a:latin typeface="Arial" pitchFamily="34" charset="0"/>
                <a:cs typeface="Arial" pitchFamily="34" charset="0"/>
              </a:rPr>
              <a:t>sprzedaż.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42</a:t>
            </a:fld>
            <a:endParaRPr lang="pl-PL"/>
          </a:p>
        </p:txBody>
      </p:sp>
    </p:spTree>
  </p:cSld>
  <p:clrMapOvr>
    <a:masterClrMapping/>
  </p:clrMapOvr>
  <p:transition advClick="0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pl-PL" b="1" dirty="0">
                <a:latin typeface="Arial" pitchFamily="34" charset="0"/>
                <a:cs typeface="Arial" pitchFamily="34" charset="0"/>
              </a:rPr>
              <a:t>WSPIERAJĄCE PROCESY </a:t>
            </a:r>
            <a:br>
              <a:rPr lang="pl-PL" b="1" dirty="0">
                <a:latin typeface="Arial" pitchFamily="34" charset="0"/>
                <a:cs typeface="Arial" pitchFamily="34" charset="0"/>
              </a:rPr>
            </a:br>
            <a:r>
              <a:rPr lang="pl-PL" b="1" dirty="0">
                <a:latin typeface="Arial" pitchFamily="34" charset="0"/>
                <a:cs typeface="Arial" pitchFamily="34" charset="0"/>
              </a:rPr>
              <a:t>W SYSTEMIE ZARZĄDZANIA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700808"/>
            <a:ext cx="8280920" cy="4248472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Procesy wspierające obejmują procesy, które warunkują przebieg innych procesów w warunkach bezpiecznych dla środowiska i pracownika.</a:t>
            </a: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Do procesów wspierających zaliczamy:</a:t>
            </a:r>
          </a:p>
          <a:p>
            <a:pPr lvl="1"/>
            <a:r>
              <a:rPr lang="pl-PL" sz="2400" b="1" dirty="0">
                <a:latin typeface="Arial" pitchFamily="34" charset="0"/>
                <a:cs typeface="Arial" pitchFamily="34" charset="0"/>
              </a:rPr>
              <a:t>zaopatrzenie,</a:t>
            </a:r>
          </a:p>
          <a:p>
            <a:pPr lvl="1"/>
            <a:r>
              <a:rPr lang="pl-PL" sz="2400" b="1" dirty="0">
                <a:latin typeface="Arial" pitchFamily="34" charset="0"/>
                <a:cs typeface="Arial" pitchFamily="34" charset="0"/>
              </a:rPr>
              <a:t> magazynowanie,</a:t>
            </a:r>
          </a:p>
          <a:p>
            <a:pPr lvl="1"/>
            <a:r>
              <a:rPr lang="pl-PL" sz="2400" b="1" dirty="0">
                <a:latin typeface="Arial" pitchFamily="34" charset="0"/>
                <a:cs typeface="Arial" pitchFamily="34" charset="0"/>
              </a:rPr>
              <a:t>utrzymanie ruchu,</a:t>
            </a:r>
          </a:p>
          <a:p>
            <a:pPr lvl="1"/>
            <a:r>
              <a:rPr lang="pl-PL" sz="2400" b="1" dirty="0">
                <a:latin typeface="Arial" pitchFamily="34" charset="0"/>
                <a:cs typeface="Arial" pitchFamily="34" charset="0"/>
              </a:rPr>
              <a:t>nadzorowanie przyrządów pomiarowych,</a:t>
            </a:r>
          </a:p>
          <a:p>
            <a:pPr lvl="1"/>
            <a:r>
              <a:rPr lang="pl-PL" sz="2400" b="1" dirty="0">
                <a:latin typeface="Arial" pitchFamily="34" charset="0"/>
                <a:cs typeface="Arial" pitchFamily="34" charset="0"/>
              </a:rPr>
              <a:t>gospodarowanie odpadami.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43</a:t>
            </a:fld>
            <a:endParaRPr lang="pl-PL"/>
          </a:p>
        </p:txBody>
      </p:sp>
    </p:spTree>
  </p:cSld>
  <p:clrMapOvr>
    <a:masterClrMapping/>
  </p:clrMapOvr>
  <p:transition advClick="0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pl-PL" b="1" dirty="0">
                <a:latin typeface="Arial" pitchFamily="34" charset="0"/>
                <a:cs typeface="Arial" pitchFamily="34" charset="0"/>
              </a:rPr>
              <a:t>DOSKONALĄCE PROCESY </a:t>
            </a:r>
            <a:br>
              <a:rPr lang="pl-PL" b="1" dirty="0">
                <a:latin typeface="Arial" pitchFamily="34" charset="0"/>
                <a:cs typeface="Arial" pitchFamily="34" charset="0"/>
              </a:rPr>
            </a:br>
            <a:r>
              <a:rPr lang="pl-PL" b="1" dirty="0">
                <a:latin typeface="Arial" pitchFamily="34" charset="0"/>
                <a:cs typeface="Arial" pitchFamily="34" charset="0"/>
              </a:rPr>
              <a:t>W SYSTEMIE ZARZĄDZANIA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700808"/>
            <a:ext cx="8280920" cy="4248472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Procesy doskonalące procesy obejmują takie działania jak pomiary, zadworowanie i ciągłe doskonalenie systemów, procesów oraz produktów i usług.</a:t>
            </a: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Do procesów doskonalących zaliczamy:</a:t>
            </a:r>
          </a:p>
          <a:p>
            <a:pPr lvl="1"/>
            <a:r>
              <a:rPr lang="pl-PL" sz="2400" b="1" dirty="0">
                <a:latin typeface="Arial" pitchFamily="34" charset="0"/>
                <a:cs typeface="Arial" pitchFamily="34" charset="0"/>
              </a:rPr>
              <a:t>ocenę poziomu zadowolenia klientów,</a:t>
            </a:r>
          </a:p>
          <a:p>
            <a:pPr lvl="1"/>
            <a:r>
              <a:rPr lang="pl-PL" sz="2400" b="1" dirty="0">
                <a:latin typeface="Arial" pitchFamily="34" charset="0"/>
                <a:cs typeface="Arial" pitchFamily="34" charset="0"/>
              </a:rPr>
              <a:t> pomiar przebiegu procesów,</a:t>
            </a:r>
          </a:p>
          <a:p>
            <a:pPr lvl="1"/>
            <a:r>
              <a:rPr lang="pl-PL" sz="2400" b="1" dirty="0">
                <a:latin typeface="Arial" pitchFamily="34" charset="0"/>
                <a:cs typeface="Arial" pitchFamily="34" charset="0"/>
              </a:rPr>
              <a:t>audyty wewnętrzne,</a:t>
            </a:r>
          </a:p>
          <a:p>
            <a:pPr lvl="1"/>
            <a:r>
              <a:rPr lang="pl-PL" sz="2400" b="1" dirty="0">
                <a:latin typeface="Arial" pitchFamily="34" charset="0"/>
                <a:cs typeface="Arial" pitchFamily="34" charset="0"/>
              </a:rPr>
              <a:t>podnoszenie na wyższy poziom bezpieczeństwa,</a:t>
            </a:r>
          </a:p>
          <a:p>
            <a:pPr lvl="1"/>
            <a:r>
              <a:rPr lang="pl-PL" sz="2400" b="1" dirty="0">
                <a:latin typeface="Arial" pitchFamily="34" charset="0"/>
                <a:cs typeface="Arial" pitchFamily="34" charset="0"/>
              </a:rPr>
              <a:t>działania korygujące i zapobiegawcze.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44</a:t>
            </a:fld>
            <a:endParaRPr lang="pl-PL"/>
          </a:p>
        </p:txBody>
      </p:sp>
    </p:spTree>
  </p:cSld>
  <p:clrMapOvr>
    <a:masterClrMapping/>
  </p:clrMapOvr>
  <p:transition advClick="0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pl-PL" b="1" dirty="0">
                <a:latin typeface="Arial" pitchFamily="34" charset="0"/>
                <a:cs typeface="Arial" pitchFamily="34" charset="0"/>
              </a:rPr>
              <a:t>GRANICE </a:t>
            </a:r>
            <a:br>
              <a:rPr lang="pl-PL" b="1" dirty="0">
                <a:latin typeface="Arial" pitchFamily="34" charset="0"/>
                <a:cs typeface="Arial" pitchFamily="34" charset="0"/>
              </a:rPr>
            </a:br>
            <a:r>
              <a:rPr lang="pl-PL" b="1" dirty="0">
                <a:latin typeface="Arial" pitchFamily="34" charset="0"/>
                <a:cs typeface="Arial" pitchFamily="34" charset="0"/>
              </a:rPr>
              <a:t>ZARZĄDZANIA  PROCESAMI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484784"/>
            <a:ext cx="8892480" cy="5373216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Granice przestrzenne – np. lokalizacja zakładu</a:t>
            </a: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Granice produktu – np. ograniczona oferta produktowa</a:t>
            </a: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Granice segmentu –np. ograniczona liczba klientów</a:t>
            </a: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Granice branżowe – np. ograniczona liczba segmentów</a:t>
            </a: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Granice funkcji – np. ograniczona liczba działów</a:t>
            </a: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Granice czasu – np. ograniczenia trwania projektu</a:t>
            </a: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Granice tematu – np. ograniczenia tematyczne 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45</a:t>
            </a:fld>
            <a:endParaRPr lang="pl-PL"/>
          </a:p>
        </p:txBody>
      </p:sp>
    </p:spTree>
  </p:cSld>
  <p:clrMapOvr>
    <a:masterClrMapping/>
  </p:clrMapOvr>
  <p:transition advClick="0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pl-PL" b="1" dirty="0">
                <a:latin typeface="Arial" pitchFamily="34" charset="0"/>
                <a:cs typeface="Arial" pitchFamily="34" charset="0"/>
              </a:rPr>
              <a:t>OCENA SYSTEMÓW </a:t>
            </a:r>
            <a:br>
              <a:rPr lang="pl-PL" b="1" dirty="0">
                <a:latin typeface="Arial" pitchFamily="34" charset="0"/>
                <a:cs typeface="Arial" pitchFamily="34" charset="0"/>
              </a:rPr>
            </a:br>
            <a:r>
              <a:rPr lang="pl-PL" b="1" dirty="0">
                <a:latin typeface="Arial" pitchFamily="34" charset="0"/>
                <a:cs typeface="Arial" pitchFamily="34" charset="0"/>
              </a:rPr>
              <a:t>ZARZĄDZANIA  PROCESAMI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700808"/>
            <a:ext cx="8568952" cy="4464496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Ocena sukcesu gospodarczego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Ocena zadowolenia klientów i </a:t>
            </a:r>
            <a:r>
              <a:rPr lang="pl-PL" sz="2400" b="1" dirty="0" err="1">
                <a:latin typeface="Arial" pitchFamily="34" charset="0"/>
                <a:cs typeface="Arial" pitchFamily="34" charset="0"/>
              </a:rPr>
              <a:t>interesariuszy</a:t>
            </a:r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Ocena postępowania w zgodności z prawem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Obejmuje porównania </a:t>
            </a:r>
            <a:r>
              <a:rPr lang="pl-PL" sz="2400" b="1" dirty="0" err="1">
                <a:latin typeface="Arial" pitchFamily="34" charset="0"/>
                <a:cs typeface="Arial" pitchFamily="34" charset="0"/>
              </a:rPr>
              <a:t>benchmarkingowe</a:t>
            </a:r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Jest bazą dla przyszłych planów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Jest cyklicznym postępowaniem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Jest połączeniem w całość procesu i kierowania 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Powinna dotyczyć oceny zasobów personalnych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Wykorzystuje instrumenty: audyt, przegląd i wskaźniki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Ocena musi być wewnętrznie komunikowana.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46</a:t>
            </a:fld>
            <a:endParaRPr lang="pl-PL"/>
          </a:p>
        </p:txBody>
      </p:sp>
    </p:spTree>
  </p:cSld>
  <p:clrMapOvr>
    <a:masterClrMapping/>
  </p:clrMapOvr>
  <p:transition advClick="0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sz="4000" b="1" dirty="0"/>
              <a:t>ZAGADNIENIA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b="1" dirty="0"/>
              <a:t>Cykl PDCA w modelu SHE</a:t>
            </a:r>
          </a:p>
          <a:p>
            <a:endParaRPr lang="pl-PL" sz="2400" b="1" dirty="0"/>
          </a:p>
          <a:p>
            <a:r>
              <a:rPr lang="pl-PL" sz="2400" b="1" dirty="0"/>
              <a:t>Inne systemy w modelu SHE</a:t>
            </a:r>
          </a:p>
          <a:p>
            <a:endParaRPr lang="pl-PL" sz="2400" b="1" dirty="0"/>
          </a:p>
          <a:p>
            <a:r>
              <a:rPr lang="pl-PL" sz="2400" b="1" dirty="0"/>
              <a:t>Struktura mapy procesów w modelu SHE </a:t>
            </a:r>
          </a:p>
          <a:p>
            <a:endParaRPr lang="pl-PL" sz="2400" b="1" dirty="0"/>
          </a:p>
          <a:p>
            <a:r>
              <a:rPr lang="pl-PL" sz="2400" b="1" dirty="0"/>
              <a:t>Korzyści z wdrożenia systemu SHE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47</a:t>
            </a:fld>
            <a:endParaRPr lang="pl-PL"/>
          </a:p>
        </p:txBody>
      </p:sp>
    </p:spTree>
  </p:cSld>
  <p:clrMapOvr>
    <a:masterClrMapping/>
  </p:clrMapOvr>
  <p:transition advClick="0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sz="4000" b="1" dirty="0"/>
              <a:t>BIBLIOGRAFIA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7504" y="1268760"/>
            <a:ext cx="9036496" cy="5589240"/>
          </a:xfrm>
        </p:spPr>
        <p:txBody>
          <a:bodyPr>
            <a:normAutofit fontScale="92500" lnSpcReduction="10000"/>
          </a:bodyPr>
          <a:lstStyle/>
          <a:p>
            <a:r>
              <a:rPr lang="pl-PL" sz="2600" b="1" u="sng" dirty="0">
                <a:latin typeface="Arial" panose="020B0604020202020204" pitchFamily="34" charset="0"/>
                <a:cs typeface="Arial" panose="020B0604020202020204" pitchFamily="34" charset="0"/>
              </a:rPr>
              <a:t>Babicz W.: </a:t>
            </a:r>
            <a:r>
              <a:rPr lang="pl-PL" sz="2600" b="1" dirty="0">
                <a:latin typeface="Arial" panose="020B0604020202020204" pitchFamily="34" charset="0"/>
                <a:cs typeface="Arial" panose="020B0604020202020204" pitchFamily="34" charset="0"/>
              </a:rPr>
              <a:t>Oprogramowanie do zarządzania </a:t>
            </a:r>
            <a:r>
              <a:rPr lang="pl-PL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bezpiecze-ństwem</a:t>
            </a:r>
            <a:r>
              <a:rPr lang="pl-PL" sz="2600" b="1" dirty="0">
                <a:latin typeface="Arial" panose="020B0604020202020204" pitchFamily="34" charset="0"/>
                <a:cs typeface="Arial" panose="020B0604020202020204" pitchFamily="34" charset="0"/>
              </a:rPr>
              <a:t> pracy, analiza i koncepcja budowy nowego systemu. [w:] Knosala R. (red.): Komputerowo </a:t>
            </a:r>
            <a:r>
              <a:rPr lang="pl-PL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Zintegro-wane</a:t>
            </a:r>
            <a:r>
              <a:rPr lang="pl-PL" sz="2600" b="1" dirty="0">
                <a:latin typeface="Arial" panose="020B0604020202020204" pitchFamily="34" charset="0"/>
                <a:cs typeface="Arial" panose="020B0604020202020204" pitchFamily="34" charset="0"/>
              </a:rPr>
              <a:t> Zarządzanie, tom I, OW PTZP, Opole, 2011.</a:t>
            </a:r>
            <a:endParaRPr lang="pl-PL" sz="26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6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Chomątowska</a:t>
            </a:r>
            <a:r>
              <a:rPr lang="pl-PL" sz="2600" b="1" u="sng" dirty="0">
                <a:latin typeface="Arial" panose="020B0604020202020204" pitchFamily="34" charset="0"/>
                <a:cs typeface="Arial" panose="020B0604020202020204" pitchFamily="34" charset="0"/>
              </a:rPr>
              <a:t> B.: </a:t>
            </a:r>
            <a:r>
              <a:rPr lang="pl-PL" sz="2600" b="1" dirty="0">
                <a:latin typeface="Arial" panose="020B0604020202020204" pitchFamily="34" charset="0"/>
                <a:cs typeface="Arial" panose="020B0604020202020204" pitchFamily="34" charset="0"/>
              </a:rPr>
              <a:t>Zarządzanie bezpieczeństwem i higieną pracy w świetle ogólnoeuropejskiego badania przedsiębiorstw na temat nowych i pojawiających się zagrożeń (ESENER). Management </a:t>
            </a:r>
            <a:r>
              <a:rPr lang="pl-PL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Sciences</a:t>
            </a:r>
            <a:r>
              <a:rPr lang="pl-PL" sz="2600" b="1" dirty="0">
                <a:latin typeface="Arial" panose="020B0604020202020204" pitchFamily="34" charset="0"/>
                <a:cs typeface="Arial" panose="020B0604020202020204" pitchFamily="34" charset="0"/>
              </a:rPr>
              <a:t> 3(12) 2012.</a:t>
            </a:r>
          </a:p>
          <a:p>
            <a:r>
              <a:rPr lang="pl-PL" sz="2600" b="1" u="sng" dirty="0">
                <a:latin typeface="Arial" panose="020B0604020202020204" pitchFamily="34" charset="0"/>
                <a:cs typeface="Arial" panose="020B0604020202020204" pitchFamily="34" charset="0"/>
              </a:rPr>
              <a:t>Karczewski J.T. Karczewska K W.: </a:t>
            </a:r>
            <a:r>
              <a:rPr lang="pl-PL" sz="2600" b="1" dirty="0">
                <a:latin typeface="Arial" panose="020B0604020202020204" pitchFamily="34" charset="0"/>
                <a:cs typeface="Arial" panose="020B0604020202020204" pitchFamily="34" charset="0"/>
              </a:rPr>
              <a:t>Zarządzanie </a:t>
            </a:r>
            <a:r>
              <a:rPr lang="pl-PL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bezpiecze-ństwem</a:t>
            </a:r>
            <a:r>
              <a:rPr lang="pl-PL" sz="2600" b="1" dirty="0">
                <a:latin typeface="Arial" panose="020B0604020202020204" pitchFamily="34" charset="0"/>
                <a:cs typeface="Arial" panose="020B0604020202020204" pitchFamily="34" charset="0"/>
              </a:rPr>
              <a:t> pracy. Ośrodek Doradztwa i Doskonalenia Kadr Sp. z o.o. Gdańsk 2012</a:t>
            </a:r>
            <a:endParaRPr lang="pl-PL" sz="26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600" b="1" u="sng" dirty="0" err="1">
                <a:latin typeface="Arial" charset="0"/>
                <a:cs typeface="Arial" charset="0"/>
              </a:rPr>
              <a:t>Kolera</a:t>
            </a:r>
            <a:r>
              <a:rPr lang="pl-PL" sz="2600" b="1" u="sng" dirty="0">
                <a:latin typeface="Arial" charset="0"/>
                <a:cs typeface="Arial" charset="0"/>
              </a:rPr>
              <a:t> R.: </a:t>
            </a:r>
            <a:r>
              <a:rPr lang="pl-PL" sz="2600" b="1" dirty="0">
                <a:latin typeface="Arial" charset="0"/>
                <a:cs typeface="Arial" charset="0"/>
              </a:rPr>
              <a:t>Ochrona pracy w Wielkiej Brytanii’, Bezpieczeństwo i ochrona pracy” nr 6/2003.</a:t>
            </a:r>
          </a:p>
          <a:p>
            <a:r>
              <a:rPr lang="pl-PL" sz="2600" b="1" u="sng" dirty="0">
                <a:latin typeface="Arial" panose="020B0604020202020204" pitchFamily="34" charset="0"/>
                <a:cs typeface="Arial" panose="020B0604020202020204" pitchFamily="34" charset="0"/>
              </a:rPr>
              <a:t>Michalec W.: </a:t>
            </a:r>
            <a:r>
              <a:rPr lang="pl-PL" sz="2600" b="1" dirty="0">
                <a:latin typeface="Arial" panose="020B0604020202020204" pitchFamily="34" charset="0"/>
                <a:cs typeface="Arial" panose="020B0604020202020204" pitchFamily="34" charset="0"/>
              </a:rPr>
              <a:t>Certyfikat SCC:2011 odpowiedzialne bhp. Atest nr 11 2011.</a:t>
            </a:r>
          </a:p>
          <a:p>
            <a:endParaRPr lang="pl-PL" sz="2400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48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8764690"/>
      </p:ext>
    </p:extLst>
  </p:cSld>
  <p:clrMapOvr>
    <a:masterClrMapping/>
  </p:clrMapOvr>
  <p:transition advClick="0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DFF56-1AB9-4CFE-BA32-88A5485F42E4}" type="slidenum">
              <a:rPr lang="pl-PL"/>
              <a:pPr/>
              <a:t>49</a:t>
            </a:fld>
            <a:endParaRPr lang="pl-PL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  <a:solidFill>
            <a:schemeClr val="accent5"/>
          </a:solidFill>
        </p:spPr>
        <p:txBody>
          <a:bodyPr/>
          <a:lstStyle/>
          <a:p>
            <a:r>
              <a:rPr lang="pl-PL" sz="3600" b="1" dirty="0"/>
              <a:t>WYMAGANIA ZINTEGROWANEGO SYSTEMU ZARZĄDZANIA HSE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900254"/>
          </a:xfrm>
        </p:spPr>
        <p:txBody>
          <a:bodyPr/>
          <a:lstStyle/>
          <a:p>
            <a:endParaRPr lang="pl-PL" b="1" dirty="0"/>
          </a:p>
          <a:p>
            <a:r>
              <a:rPr lang="pl-PL" b="1" dirty="0"/>
              <a:t>ZARZĄDZANIE BEZPIECZEŃSTWEM PRACY </a:t>
            </a:r>
            <a:br>
              <a:rPr lang="pl-PL" b="1" dirty="0"/>
            </a:br>
            <a:endParaRPr lang="pl-PL" b="1" dirty="0"/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9E126-28E7-4AD3-9960-01DF38706FD5}" type="slidenum">
              <a:rPr lang="pl-PL" altLang="pl-PL"/>
              <a:pPr/>
              <a:t>5</a:t>
            </a:fld>
            <a:endParaRPr lang="pl-PL" altLang="pl-PL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ZATRUDNIENIE W WARUNKACH  ZAGROŻENIA</a:t>
            </a:r>
          </a:p>
        </p:txBody>
      </p:sp>
      <p:graphicFrame>
        <p:nvGraphicFramePr>
          <p:cNvPr id="9220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609600" y="2133600"/>
          <a:ext cx="8077200" cy="441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Wykres" r:id="rId3" imgW="6096305" imgH="4069527" progId="MSGraph.Chart.8">
                  <p:embed followColorScheme="full"/>
                </p:oleObj>
              </mc:Choice>
              <mc:Fallback>
                <p:oleObj name="Wykres" r:id="rId3" imgW="6096305" imgH="4069527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133600"/>
                        <a:ext cx="8077200" cy="441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0" y="1676400"/>
            <a:ext cx="3276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pl-PL" altLang="pl-PL" sz="2000" b="1" dirty="0"/>
              <a:t>Liczba osób zagrożonych w tys. osób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2819400" y="6324600"/>
            <a:ext cx="2438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pl-PL" altLang="pl-PL" sz="1800" b="1"/>
              <a:t>Rodzaje zagrożeń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9220" grpId="0"/>
      <p:bldP spid="9221" grpId="0" autoUpdateAnimBg="0"/>
      <p:bldP spid="9222" grpId="0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C7E2-2CE4-43BF-82B4-FED1FBF3F77A}" type="slidenum">
              <a:rPr lang="pl-PL"/>
              <a:pPr/>
              <a:t>50</a:t>
            </a:fld>
            <a:endParaRPr lang="pl-PL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5"/>
          </a:solidFill>
        </p:spPr>
        <p:txBody>
          <a:bodyPr/>
          <a:lstStyle/>
          <a:p>
            <a:r>
              <a:rPr lang="pl-PL" sz="3600" b="1" dirty="0"/>
              <a:t>TREŚĆ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714348" y="1857364"/>
            <a:ext cx="8029604" cy="4357718"/>
          </a:xfrm>
        </p:spPr>
        <p:txBody>
          <a:bodyPr/>
          <a:lstStyle/>
          <a:p>
            <a:endParaRPr lang="pl-PL" sz="2400" b="1" dirty="0"/>
          </a:p>
          <a:p>
            <a:endParaRPr lang="pl-PL" sz="2400" b="1" dirty="0"/>
          </a:p>
          <a:p>
            <a:endParaRPr lang="pl-PL" sz="2400" b="1" dirty="0"/>
          </a:p>
          <a:p>
            <a:endParaRPr lang="pl-PL" sz="2400" b="1" dirty="0"/>
          </a:p>
          <a:p>
            <a:endParaRPr lang="pl-PL" sz="2400" b="1" dirty="0"/>
          </a:p>
        </p:txBody>
      </p:sp>
      <p:sp>
        <p:nvSpPr>
          <p:cNvPr id="7" name="Symbol zastępczy zawartości 4"/>
          <p:cNvSpPr txBox="1">
            <a:spLocks/>
          </p:cNvSpPr>
          <p:nvPr/>
        </p:nvSpPr>
        <p:spPr bwMode="auto">
          <a:xfrm>
            <a:off x="714348" y="2214554"/>
            <a:ext cx="8029604" cy="3662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l-PL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Podstawowe pojęcia</a:t>
            </a:r>
            <a:r>
              <a:rPr kumimoji="0" lang="pl-PL" sz="2400" b="1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HSE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pl-PL" sz="2400" kern="0" baseline="0" dirty="0">
                <a:latin typeface="+mn-lt"/>
              </a:rPr>
              <a:t>Model</a:t>
            </a:r>
            <a:r>
              <a:rPr lang="pl-PL" sz="2400" kern="0" dirty="0">
                <a:latin typeface="+mn-lt"/>
              </a:rPr>
              <a:t> HSE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l-PL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Polityka i zadania strategiczne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pl-PL" sz="2400" kern="0" dirty="0">
                <a:latin typeface="+mn-lt"/>
              </a:rPr>
              <a:t>Organizacja, dokumentacja i zasoby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l-PL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Zarządzanie ryzykiem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pl-PL" sz="2400" kern="0" dirty="0">
                <a:latin typeface="+mn-lt"/>
              </a:rPr>
              <a:t>Planowanie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l-PL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Wdrażanie</a:t>
            </a:r>
            <a:r>
              <a:rPr kumimoji="0" lang="pl-PL" sz="2400" b="1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 monitoring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pl-PL" sz="2400" kern="0" baseline="0" dirty="0">
                <a:latin typeface="+mn-lt"/>
              </a:rPr>
              <a:t>Audyty i przeglądy</a:t>
            </a:r>
            <a:endParaRPr kumimoji="0" lang="pl-PL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pl-PL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pl-PL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8D2D-7A08-45E5-B32F-335B880C9343}" type="slidenum">
              <a:rPr lang="pl-PL"/>
              <a:pPr/>
              <a:t>51</a:t>
            </a:fld>
            <a:endParaRPr lang="pl-PL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785786" y="571480"/>
            <a:ext cx="77724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pl-PL" sz="3600" b="1" dirty="0">
                <a:latin typeface="Arial" pitchFamily="34" charset="0"/>
                <a:cs typeface="Arial" pitchFamily="34" charset="0"/>
              </a:rPr>
              <a:t>DEFINICJE POJĘĆ</a:t>
            </a:r>
          </a:p>
        </p:txBody>
      </p:sp>
      <p:sp>
        <p:nvSpPr>
          <p:cNvPr id="7" name="Symbol zastępczy zawartości 4"/>
          <p:cNvSpPr txBox="1">
            <a:spLocks/>
          </p:cNvSpPr>
          <p:nvPr/>
        </p:nvSpPr>
        <p:spPr bwMode="auto">
          <a:xfrm>
            <a:off x="642910" y="2357430"/>
            <a:ext cx="8101042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pl-PL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85800" y="1981200"/>
            <a:ext cx="7958166" cy="1590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l-PL" sz="2400" u="sng" kern="0" noProof="0" dirty="0">
                <a:latin typeface="Arial" pitchFamily="34" charset="0"/>
                <a:cs typeface="Arial" pitchFamily="34" charset="0"/>
              </a:rPr>
              <a:t>Cele strategiczne </a:t>
            </a:r>
            <a:r>
              <a:rPr lang="pl-PL" sz="2400" kern="0" noProof="0" dirty="0">
                <a:latin typeface="Arial" pitchFamily="34" charset="0"/>
                <a:cs typeface="Arial" pitchFamily="34" charset="0"/>
              </a:rPr>
              <a:t>– szeroki zakres celów wynikających z polityki HSE, które przedsiębiorstwo samo sobie wyznacza i stara się osiągać, a które powinny być, wyrażane ilościowo.</a:t>
            </a:r>
            <a:endParaRPr kumimoji="0" lang="pl-PL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85786" y="3929066"/>
            <a:ext cx="7958166" cy="1590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l-PL" sz="2400" u="sng" kern="0" dirty="0">
                <a:latin typeface="Arial" pitchFamily="34" charset="0"/>
                <a:cs typeface="Arial" pitchFamily="34" charset="0"/>
              </a:rPr>
              <a:t>Polityka HSE </a:t>
            </a:r>
            <a:r>
              <a:rPr lang="pl-PL" sz="2400" kern="0" dirty="0">
                <a:latin typeface="Arial" pitchFamily="34" charset="0"/>
                <a:cs typeface="Arial" pitchFamily="34" charset="0"/>
              </a:rPr>
              <a:t>– publiczne głoszenie zamierzeń i zasad działania przedsiębiorstwa dotyczące efektów zdrowotnych, środowiskowych, związanych z bezpieczeństwem, będących podstawą strategii.</a:t>
            </a:r>
          </a:p>
          <a:p>
            <a:pPr marL="342900" indent="-342900" algn="just">
              <a:spcBef>
                <a:spcPct val="20000"/>
              </a:spcBef>
              <a:defRPr/>
            </a:pPr>
            <a:endParaRPr lang="pl-PL" sz="2400" dirty="0"/>
          </a:p>
          <a:p>
            <a:pPr marL="342900" indent="-342900" algn="just">
              <a:spcBef>
                <a:spcPct val="20000"/>
              </a:spcBef>
              <a:defRPr/>
            </a:pPr>
            <a:r>
              <a:rPr lang="en-US" sz="2400" u="sng" dirty="0"/>
              <a:t>SHE</a:t>
            </a:r>
            <a:r>
              <a:rPr lang="en-US" sz="2400" dirty="0"/>
              <a:t> </a:t>
            </a:r>
            <a:r>
              <a:rPr lang="pl-PL" sz="2400" dirty="0"/>
              <a:t>-</a:t>
            </a:r>
            <a:r>
              <a:rPr lang="en-US" sz="2400" dirty="0"/>
              <a:t> Safety, Health and Environment. </a:t>
            </a:r>
            <a:endParaRPr lang="pl-PL" sz="2400" dirty="0"/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 advClick="0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8D2D-7A08-45E5-B32F-335B880C9343}" type="slidenum">
              <a:rPr lang="pl-PL"/>
              <a:pPr/>
              <a:t>52</a:t>
            </a:fld>
            <a:endParaRPr lang="pl-PL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785786" y="571480"/>
            <a:ext cx="77724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pl-PL" sz="3600" b="1" dirty="0">
                <a:latin typeface="Arial" pitchFamily="34" charset="0"/>
                <a:cs typeface="Arial" pitchFamily="34" charset="0"/>
              </a:rPr>
              <a:t>DEFINICJE POJĘĆ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714348" y="2571744"/>
            <a:ext cx="8101042" cy="2286016"/>
          </a:xfrm>
        </p:spPr>
        <p:txBody>
          <a:bodyPr/>
          <a:lstStyle/>
          <a:p>
            <a:pPr>
              <a:buNone/>
            </a:pPr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42844" y="1981200"/>
            <a:ext cx="8858312" cy="1590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l-PL" sz="2400" u="sng" kern="0" dirty="0">
                <a:latin typeface="Arial" pitchFamily="34" charset="0"/>
                <a:cs typeface="Arial" pitchFamily="34" charset="0"/>
              </a:rPr>
              <a:t>System zarządzania – HSE </a:t>
            </a:r>
            <a:r>
              <a:rPr lang="pl-PL" sz="2400" kern="0" dirty="0">
                <a:latin typeface="Arial" pitchFamily="34" charset="0"/>
                <a:cs typeface="Arial" pitchFamily="34" charset="0"/>
              </a:rPr>
              <a:t>funkcjonujące w przedsiębiorstwie struktury, rozkład odpowiedzialności, praktyki, procedury, procesy i zasoby niezbędne do zarządzania zdrowiem, bezpieczeństwem i środowiskiem. </a:t>
            </a:r>
            <a:endParaRPr kumimoji="0" lang="pl-PL" sz="2400" b="1" i="0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28596" y="3929066"/>
            <a:ext cx="7958166" cy="1590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l-PL" sz="2400" u="sng" kern="0" dirty="0">
                <a:latin typeface="Arial" pitchFamily="34" charset="0"/>
                <a:cs typeface="Arial" pitchFamily="34" charset="0"/>
              </a:rPr>
              <a:t>Zarządzanie HSE</a:t>
            </a:r>
            <a:r>
              <a:rPr lang="pl-PL" sz="2400" kern="0" dirty="0">
                <a:latin typeface="Arial" pitchFamily="34" charset="0"/>
                <a:cs typeface="Arial" pitchFamily="34" charset="0"/>
              </a:rPr>
              <a:t>– te aspekty całokształtu zarządzania przedsiębiorstwem, które służą opracowywaniu, wdrażaniu i utrzymywaniu polityki HSE.</a:t>
            </a:r>
            <a:endParaRPr kumimoji="0" lang="pl-PL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 advClick="0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468FA-74EE-4BDA-96A5-E00E86D62494}" type="slidenum">
              <a:rPr lang="pl-PL"/>
              <a:pPr/>
              <a:t>53</a:t>
            </a:fld>
            <a:endParaRPr lang="pl-PL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pl-PL" sz="3600" b="1" dirty="0">
                <a:latin typeface="Arial" pitchFamily="34" charset="0"/>
                <a:cs typeface="Arial" pitchFamily="34" charset="0"/>
              </a:rPr>
              <a:t>MODEL ZARZĄDZANIA ZDROWIEM, BEZPIECZEŃSTWEM I ŚRODOWISKIEM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buNone/>
            </a:pPr>
            <a:r>
              <a:rPr lang="pl-PL" sz="2400" b="1" dirty="0">
                <a:latin typeface="Arial" pitchFamily="34" charset="0"/>
                <a:cs typeface="Arial" pitchFamily="34" charset="0"/>
              </a:rPr>
              <a:t>Elementy systemu zarządzania HSE:</a:t>
            </a:r>
          </a:p>
          <a:p>
            <a:pPr algn="just"/>
            <a:r>
              <a:rPr lang="pl-PL" sz="2400" b="1" dirty="0">
                <a:latin typeface="Arial" pitchFamily="34" charset="0"/>
                <a:cs typeface="Arial" pitchFamily="34" charset="0"/>
              </a:rPr>
              <a:t>zaangażowane przywództwo,</a:t>
            </a:r>
          </a:p>
          <a:p>
            <a:pPr algn="just"/>
            <a:r>
              <a:rPr lang="pl-PL" sz="2400" b="1" dirty="0">
                <a:latin typeface="Arial" pitchFamily="34" charset="0"/>
                <a:cs typeface="Arial" pitchFamily="34" charset="0"/>
              </a:rPr>
              <a:t>polityka i zadania strategiczne,</a:t>
            </a:r>
          </a:p>
          <a:p>
            <a:pPr algn="just"/>
            <a:r>
              <a:rPr lang="pl-PL" sz="2400" b="1" dirty="0">
                <a:latin typeface="Arial" pitchFamily="34" charset="0"/>
                <a:cs typeface="Arial" pitchFamily="34" charset="0"/>
              </a:rPr>
              <a:t>organizacja, zasoby i dokumentacja,</a:t>
            </a:r>
          </a:p>
          <a:p>
            <a:pPr algn="just"/>
            <a:r>
              <a:rPr lang="pl-PL" sz="2400" b="1" dirty="0">
                <a:latin typeface="Arial" pitchFamily="34" charset="0"/>
                <a:cs typeface="Arial" pitchFamily="34" charset="0"/>
              </a:rPr>
              <a:t>ocena i zarządzanie ryzykiem,</a:t>
            </a:r>
          </a:p>
          <a:p>
            <a:pPr algn="just"/>
            <a:r>
              <a:rPr lang="pl-PL" sz="2400" b="1" dirty="0">
                <a:latin typeface="Arial" pitchFamily="34" charset="0"/>
                <a:cs typeface="Arial" pitchFamily="34" charset="0"/>
              </a:rPr>
              <a:t>planowanie,</a:t>
            </a:r>
          </a:p>
          <a:p>
            <a:pPr algn="just"/>
            <a:r>
              <a:rPr lang="pl-PL" sz="2400" b="1" dirty="0">
                <a:latin typeface="Arial" pitchFamily="34" charset="0"/>
                <a:cs typeface="Arial" pitchFamily="34" charset="0"/>
              </a:rPr>
              <a:t>wdrażanie i monitoring,</a:t>
            </a:r>
          </a:p>
          <a:p>
            <a:pPr algn="just"/>
            <a:r>
              <a:rPr lang="pl-PL" sz="2400" b="1" dirty="0">
                <a:latin typeface="Arial" pitchFamily="34" charset="0"/>
                <a:cs typeface="Arial" pitchFamily="34" charset="0"/>
              </a:rPr>
              <a:t>audyty i przeglądu.</a:t>
            </a:r>
          </a:p>
        </p:txBody>
      </p:sp>
    </p:spTree>
  </p:cSld>
  <p:clrMapOvr>
    <a:masterClrMapping/>
  </p:clrMapOvr>
  <p:transition advClick="0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4FBD-CA64-407E-95DA-007B3F72D401}" type="slidenum">
              <a:rPr lang="pl-PL"/>
              <a:pPr/>
              <a:t>54</a:t>
            </a:fld>
            <a:endParaRPr lang="pl-PL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pl-PL" sz="3600" b="1" dirty="0"/>
              <a:t>ELEMENTY KULTURY WSPOMAGAJĄCEJ SYSTEM HSE 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519634"/>
          </a:xfrm>
        </p:spPr>
        <p:txBody>
          <a:bodyPr/>
          <a:lstStyle/>
          <a:p>
            <a:pPr>
              <a:buNone/>
            </a:pPr>
            <a:r>
              <a:rPr lang="pl-PL" sz="2400" b="1" dirty="0">
                <a:latin typeface="Arial" pitchFamily="34" charset="0"/>
                <a:cs typeface="Arial" pitchFamily="34" charset="0"/>
              </a:rPr>
              <a:t>Przekonania kultury: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przedsiębiorstwo dąży do poprawy jakości realizacji polityki HSE,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motywacja do poprawy zadań jakości HSE we własnym zakresie,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akceptacja indywidualnej odpowiedzialności za jakość realizacji zadań HSE,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uczestnictwo i angażowanie się w rozwój systemu HSE w przedsiębiorstwie,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angażowanie się w efektywny system zarządzania HSE. </a:t>
            </a:r>
          </a:p>
        </p:txBody>
      </p:sp>
    </p:spTree>
  </p:cSld>
  <p:clrMapOvr>
    <a:masterClrMapping/>
  </p:clrMapOvr>
  <p:transition advClick="0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8D079-0EAB-492F-A1BC-F086D97A96BD}" type="slidenum">
              <a:rPr lang="pl-PL"/>
              <a:pPr/>
              <a:t>55</a:t>
            </a:fld>
            <a:endParaRPr lang="pl-PL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609600"/>
            <a:ext cx="821537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pl-PL" sz="3600" b="1" dirty="0"/>
              <a:t>POLITYKA I ZADANIA STRATEGICZNE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44" y="1981200"/>
            <a:ext cx="8715436" cy="4114800"/>
          </a:xfrm>
        </p:spPr>
        <p:txBody>
          <a:bodyPr/>
          <a:lstStyle/>
          <a:p>
            <a:pPr algn="just">
              <a:buNone/>
            </a:pPr>
            <a:r>
              <a:rPr lang="pl-PL" sz="2400" b="1" dirty="0"/>
              <a:t>Kierownictwo  dokumentuje politykę i zadania HSE:</a:t>
            </a:r>
          </a:p>
          <a:p>
            <a:pPr algn="just"/>
            <a:r>
              <a:rPr lang="pl-PL" sz="2400" b="1" dirty="0">
                <a:latin typeface="Arial" pitchFamily="34" charset="0"/>
                <a:cs typeface="Arial" pitchFamily="34" charset="0"/>
              </a:rPr>
              <a:t>zgodność z polityką i zadaniami przedsiębiorstwa,</a:t>
            </a:r>
          </a:p>
          <a:p>
            <a:pPr algn="just"/>
            <a:r>
              <a:rPr lang="pl-PL" sz="2400" b="1" dirty="0">
                <a:latin typeface="Arial" pitchFamily="34" charset="0"/>
                <a:cs typeface="Arial" pitchFamily="34" charset="0"/>
              </a:rPr>
              <a:t>związek działalności z wpływem na system HSE,</a:t>
            </a:r>
          </a:p>
          <a:p>
            <a:pPr algn="just"/>
            <a:r>
              <a:rPr lang="pl-PL" sz="2400" b="1" dirty="0">
                <a:latin typeface="Arial" pitchFamily="34" charset="0"/>
                <a:cs typeface="Arial" pitchFamily="34" charset="0"/>
              </a:rPr>
              <a:t>wdrażanie i utrzymywanie na wszystkich szczeblach,</a:t>
            </a:r>
          </a:p>
          <a:p>
            <a:pPr algn="just"/>
            <a:r>
              <a:rPr lang="pl-PL" sz="2400" b="1" dirty="0">
                <a:latin typeface="Arial" pitchFamily="34" charset="0"/>
                <a:cs typeface="Arial" pitchFamily="34" charset="0"/>
              </a:rPr>
              <a:t>dostępność i znajomość treści,</a:t>
            </a:r>
          </a:p>
          <a:p>
            <a:pPr algn="just"/>
            <a:r>
              <a:rPr lang="pl-PL" sz="2400" b="1" dirty="0">
                <a:latin typeface="Arial" pitchFamily="34" charset="0"/>
                <a:cs typeface="Arial" pitchFamily="34" charset="0"/>
              </a:rPr>
              <a:t>spełnianie wymogów prawnych i regulacyjnych,</a:t>
            </a:r>
          </a:p>
          <a:p>
            <a:pPr algn="just"/>
            <a:r>
              <a:rPr lang="pl-PL" sz="2400" b="1" dirty="0">
                <a:latin typeface="Arial" pitchFamily="34" charset="0"/>
                <a:cs typeface="Arial" pitchFamily="34" charset="0"/>
              </a:rPr>
              <a:t>stosowanie własnych standardów odpowiedzialności,</a:t>
            </a:r>
          </a:p>
          <a:p>
            <a:pPr algn="just"/>
            <a:r>
              <a:rPr lang="pl-PL" sz="2400" b="1" dirty="0">
                <a:latin typeface="Arial" pitchFamily="34" charset="0"/>
                <a:cs typeface="Arial" pitchFamily="34" charset="0"/>
              </a:rPr>
              <a:t>zobowiązanie do zmniejszania ryzyka i zagrożeń,</a:t>
            </a:r>
          </a:p>
          <a:p>
            <a:pPr algn="just"/>
            <a:r>
              <a:rPr lang="pl-PL" sz="2400" b="1" dirty="0">
                <a:latin typeface="Arial" pitchFamily="34" charset="0"/>
                <a:cs typeface="Arial" pitchFamily="34" charset="0"/>
              </a:rPr>
              <a:t>zawiera zestaw zasad, które służą poprawie HSE. </a:t>
            </a:r>
            <a:r>
              <a:rPr lang="pl-PL" sz="2400" b="1" dirty="0"/>
              <a:t> </a:t>
            </a:r>
          </a:p>
        </p:txBody>
      </p:sp>
    </p:spTree>
  </p:cSld>
  <p:clrMapOvr>
    <a:masterClrMapping/>
  </p:clrMapOvr>
  <p:transition advClick="0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8D079-0EAB-492F-A1BC-F086D97A96BD}" type="slidenum">
              <a:rPr lang="pl-PL"/>
              <a:pPr/>
              <a:t>56</a:t>
            </a:fld>
            <a:endParaRPr lang="pl-PL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609600"/>
            <a:ext cx="821537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pl-PL" sz="3600" b="1" dirty="0"/>
              <a:t>POLITYKA DOTYCZĄCA ZDROWIA </a:t>
            </a:r>
            <a:br>
              <a:rPr lang="pl-PL" sz="3600" b="1" dirty="0"/>
            </a:br>
            <a:r>
              <a:rPr lang="pl-PL" sz="3600" b="1" dirty="0"/>
              <a:t>I BEZPIECZEŃSTWA 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44" y="1981200"/>
            <a:ext cx="8715436" cy="4448196"/>
          </a:xfrm>
        </p:spPr>
        <p:txBody>
          <a:bodyPr/>
          <a:lstStyle/>
          <a:p>
            <a:pPr algn="just">
              <a:buNone/>
            </a:pPr>
            <a:r>
              <a:rPr lang="pl-PL" sz="2400" b="1" dirty="0"/>
              <a:t>Polityka HSE może zawierać zobowiązania:</a:t>
            </a:r>
          </a:p>
          <a:p>
            <a:pPr algn="just"/>
            <a:r>
              <a:rPr lang="pl-PL" sz="2400" b="1" dirty="0"/>
              <a:t>ustanawiania procedur odnośnie zdrowia i bezpieczeństwa,</a:t>
            </a:r>
          </a:p>
          <a:p>
            <a:pPr algn="just"/>
            <a:r>
              <a:rPr lang="pl-PL" sz="2400" b="1" dirty="0"/>
              <a:t>dostarczenia właściwie zaprojektowanych instalacji, urządzeń oraz zapewnienia bezpiecznych warunków,</a:t>
            </a:r>
          </a:p>
          <a:p>
            <a:pPr algn="just"/>
            <a:r>
              <a:rPr lang="pl-PL" sz="2400" b="1" dirty="0"/>
              <a:t> promowania otwartości w sprawach związanych ze zdrowiem i bezpieczeństwem,</a:t>
            </a:r>
          </a:p>
          <a:p>
            <a:pPr algn="just"/>
            <a:r>
              <a:rPr lang="pl-PL" sz="2400" b="1" dirty="0"/>
              <a:t>zapewnienia szkoleń umożliwiających załodze bezpieczną i zdrową pracę,</a:t>
            </a:r>
          </a:p>
          <a:p>
            <a:pPr algn="just"/>
            <a:r>
              <a:rPr lang="pl-PL" sz="2400" b="1" dirty="0"/>
              <a:t>prowadzenia kampanii edukacyjnych zwiększających świadomość zagadnień związanych ze zdrowiem.  </a:t>
            </a:r>
          </a:p>
        </p:txBody>
      </p:sp>
    </p:spTree>
  </p:cSld>
  <p:clrMapOvr>
    <a:masterClrMapping/>
  </p:clrMapOvr>
  <p:transition advClick="0"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8D2D-7A08-45E5-B32F-335B880C9343}" type="slidenum">
              <a:rPr lang="pl-PL"/>
              <a:pPr/>
              <a:t>57</a:t>
            </a:fld>
            <a:endParaRPr lang="pl-PL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pl-PL" sz="3600" b="1" dirty="0"/>
              <a:t>ORGANIZACJA, ZASOBY </a:t>
            </a:r>
            <a:br>
              <a:rPr lang="pl-PL" sz="3600" b="1" dirty="0"/>
            </a:br>
            <a:r>
              <a:rPr lang="pl-PL" sz="3600" b="1" dirty="0"/>
              <a:t>I DOKUMENTACJA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685800" y="1981200"/>
            <a:ext cx="8101042" cy="3805254"/>
          </a:xfrm>
        </p:spPr>
        <p:txBody>
          <a:bodyPr/>
          <a:lstStyle/>
          <a:p>
            <a:pPr>
              <a:buNone/>
            </a:pPr>
            <a:r>
              <a:rPr lang="pl-PL" sz="2400" b="1" dirty="0">
                <a:latin typeface="Arial" pitchFamily="34" charset="0"/>
                <a:cs typeface="Arial" pitchFamily="34" charset="0"/>
              </a:rPr>
              <a:t>Elementy konieczne do wdrożenia HSE: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zapewnianie zasobów i odpowiedniego personelu,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inicjowanie działań zgodnych z polityką HSE,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 zdobywanie, interpretowanie informacji dla HSE,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identyfikacja i rejestrowanie działań korygujących,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rekomendowanie mechanizmów poprawy,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kontrola działania podczas działań naprawczych,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kontrola sytuacji  nagłego zagrożenia.</a:t>
            </a:r>
          </a:p>
        </p:txBody>
      </p:sp>
    </p:spTree>
  </p:cSld>
  <p:clrMapOvr>
    <a:masterClrMapping/>
  </p:clrMapOvr>
  <p:transition advClick="0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8D2D-7A08-45E5-B32F-335B880C9343}" type="slidenum">
              <a:rPr lang="pl-PL"/>
              <a:pPr/>
              <a:t>58</a:t>
            </a:fld>
            <a:endParaRPr lang="pl-PL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pl-PL" sz="3600" b="1" dirty="0"/>
              <a:t>ORGANIZACJA, ZASOBY </a:t>
            </a:r>
            <a:br>
              <a:rPr lang="pl-PL" sz="3600" b="1" dirty="0"/>
            </a:br>
            <a:r>
              <a:rPr lang="pl-PL" sz="3600" b="1" dirty="0"/>
              <a:t>I DOKUMENTACJA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685800" y="1981200"/>
            <a:ext cx="8101042" cy="3805254"/>
          </a:xfrm>
        </p:spPr>
        <p:txBody>
          <a:bodyPr/>
          <a:lstStyle/>
          <a:p>
            <a:pPr>
              <a:buNone/>
            </a:pPr>
            <a:r>
              <a:rPr lang="pl-PL" sz="2400" b="1" dirty="0">
                <a:latin typeface="Arial" pitchFamily="34" charset="0"/>
                <a:cs typeface="Arial" pitchFamily="34" charset="0"/>
              </a:rPr>
              <a:t>Elementy składowe: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struktura organizacyjna,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przedstawiciele kierownictwa,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kompetencje,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zasoby,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kontrahenci,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komunikowanie się,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dokumentacja. </a:t>
            </a:r>
          </a:p>
        </p:txBody>
      </p:sp>
    </p:spTree>
  </p:cSld>
  <p:clrMapOvr>
    <a:masterClrMapping/>
  </p:clrMapOvr>
  <p:transition advClick="0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8D2D-7A08-45E5-B32F-335B880C9343}" type="slidenum">
              <a:rPr lang="pl-PL"/>
              <a:pPr/>
              <a:t>59</a:t>
            </a:fld>
            <a:endParaRPr lang="pl-PL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pl-PL" sz="3600" b="1" dirty="0">
                <a:latin typeface="Arial" pitchFamily="34" charset="0"/>
                <a:cs typeface="Arial" pitchFamily="34" charset="0"/>
              </a:rPr>
              <a:t>OCENA I ZARZĄDZANIE RYZYKIEM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714348" y="2428868"/>
            <a:ext cx="8101042" cy="2947998"/>
          </a:xfrm>
        </p:spPr>
        <p:txBody>
          <a:bodyPr/>
          <a:lstStyle/>
          <a:p>
            <a:pPr>
              <a:buNone/>
            </a:pPr>
            <a:r>
              <a:rPr lang="pl-PL" sz="2400" b="1" dirty="0">
                <a:latin typeface="Arial" pitchFamily="34" charset="0"/>
                <a:cs typeface="Arial" pitchFamily="34" charset="0"/>
              </a:rPr>
              <a:t>Elementy oceny i zarządzania ryzykiem: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identyfikacja zagrożenia i jego skutków,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ocena ryzyka,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rejestrowanie zagrożeń i skutków,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zadania i kryteria wykonawcze,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środki redukcji ryzyka.</a:t>
            </a:r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4424-FF30-4B8A-B11D-F19870A1E52F}" type="slidenum">
              <a:rPr lang="pl-PL" altLang="pl-PL"/>
              <a:pPr/>
              <a:t>6</a:t>
            </a:fld>
            <a:endParaRPr lang="pl-PL" altLang="pl-PL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ŚRODKI ZAPEWNIAJĄCE BEZPIECZEŃSTWO PRACY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534400" cy="4343400"/>
          </a:xfrm>
          <a:solidFill>
            <a:srgbClr val="CCFFCC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z="2800" b="1"/>
              <a:t>Odpowiednie rozplanowanie urządzeń, pomieszczeń do pracy.</a:t>
            </a:r>
          </a:p>
          <a:p>
            <a:pPr>
              <a:lnSpc>
                <a:spcPct val="90000"/>
              </a:lnSpc>
            </a:pPr>
            <a:r>
              <a:rPr lang="pl-PL" altLang="pl-PL" sz="2800" b="1"/>
              <a:t>Udoskonalenie procesów wytwórczych.</a:t>
            </a:r>
          </a:p>
          <a:p>
            <a:pPr>
              <a:lnSpc>
                <a:spcPct val="90000"/>
              </a:lnSpc>
            </a:pPr>
            <a:r>
              <a:rPr lang="pl-PL" altLang="pl-PL" sz="2800" b="1"/>
              <a:t>Zapewnienie bezpieczeństwa technicznego.</a:t>
            </a:r>
          </a:p>
          <a:p>
            <a:pPr>
              <a:lnSpc>
                <a:spcPct val="90000"/>
              </a:lnSpc>
            </a:pPr>
            <a:r>
              <a:rPr lang="pl-PL" altLang="pl-PL" sz="2800" b="1"/>
              <a:t>Stosowanie odzieży ochronnej i sprzętu ochrony osobistej.</a:t>
            </a:r>
          </a:p>
          <a:p>
            <a:pPr>
              <a:lnSpc>
                <a:spcPct val="90000"/>
              </a:lnSpc>
            </a:pPr>
            <a:r>
              <a:rPr lang="pl-PL" altLang="pl-PL" sz="2800" b="1"/>
              <a:t>Stosowanie tzw. ochronnego odżywiania.</a:t>
            </a:r>
          </a:p>
          <a:p>
            <a:pPr>
              <a:lnSpc>
                <a:spcPct val="90000"/>
              </a:lnSpc>
            </a:pPr>
            <a:r>
              <a:rPr lang="pl-PL" altLang="pl-PL" sz="2800" b="1"/>
              <a:t>Szkolenie w zakresie bezpiecznych metod pracy.</a:t>
            </a:r>
            <a:r>
              <a:rPr lang="pl-PL" altLang="pl-PL" sz="2400"/>
              <a:t> </a:t>
            </a:r>
            <a:endParaRPr lang="pl-PL" altLang="pl-PL" sz="2800"/>
          </a:p>
        </p:txBody>
      </p:sp>
    </p:spTree>
  </p:cSld>
  <p:clrMapOvr>
    <a:masterClrMapping/>
  </p:clrMapOvr>
  <p:transition advClick="0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8D2D-7A08-45E5-B32F-335B880C9343}" type="slidenum">
              <a:rPr lang="pl-PL"/>
              <a:pPr/>
              <a:t>60</a:t>
            </a:fld>
            <a:endParaRPr lang="pl-PL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pl-PL" sz="3600" b="1" dirty="0">
                <a:latin typeface="Arial" pitchFamily="34" charset="0"/>
                <a:cs typeface="Arial" pitchFamily="34" charset="0"/>
              </a:rPr>
              <a:t>ETAPY ZARZĄDZANIA ZAGROŻENIAMI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714348" y="2428868"/>
            <a:ext cx="8101042" cy="2947998"/>
          </a:xfrm>
        </p:spPr>
        <p:txBody>
          <a:bodyPr/>
          <a:lstStyle/>
          <a:p>
            <a:pPr>
              <a:buNone/>
            </a:pPr>
            <a:r>
              <a:rPr lang="pl-PL" sz="2400" b="1" dirty="0">
                <a:latin typeface="Arial" pitchFamily="34" charset="0"/>
                <a:cs typeface="Arial" pitchFamily="34" charset="0"/>
              </a:rPr>
              <a:t>Elementy zarządzania zagrożeniami: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identyfikacja,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ocena,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prewencja,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łagodzenie,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odzyskiwanie.</a:t>
            </a:r>
          </a:p>
        </p:txBody>
      </p:sp>
    </p:spTree>
  </p:cSld>
  <p:clrMapOvr>
    <a:masterClrMapping/>
  </p:clrMapOvr>
  <p:transition advClick="0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8D2D-7A08-45E5-B32F-335B880C9343}" type="slidenum">
              <a:rPr lang="pl-PL"/>
              <a:pPr/>
              <a:t>61</a:t>
            </a:fld>
            <a:endParaRPr lang="pl-PL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17248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pl-PL" sz="3600" b="1" dirty="0">
                <a:latin typeface="Arial" pitchFamily="34" charset="0"/>
                <a:cs typeface="Arial" pitchFamily="34" charset="0"/>
              </a:rPr>
              <a:t>ŚRODKI ORGANIZACYJNE </a:t>
            </a:r>
            <a:br>
              <a:rPr lang="pl-PL" sz="3600" b="1" dirty="0">
                <a:latin typeface="Arial" pitchFamily="34" charset="0"/>
                <a:cs typeface="Arial" pitchFamily="34" charset="0"/>
              </a:rPr>
            </a:br>
            <a:r>
              <a:rPr lang="pl-PL" sz="3600" b="1" dirty="0">
                <a:latin typeface="Arial" pitchFamily="34" charset="0"/>
                <a:cs typeface="Arial" pitchFamily="34" charset="0"/>
              </a:rPr>
              <a:t>I SYSTEMOWE REDUKCJI RYZYKA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714348" y="1928802"/>
            <a:ext cx="8101042" cy="4214842"/>
          </a:xfrm>
        </p:spPr>
        <p:txBody>
          <a:bodyPr/>
          <a:lstStyle/>
          <a:p>
            <a:pPr>
              <a:buNone/>
            </a:pPr>
            <a:r>
              <a:rPr lang="pl-PL" sz="2400" b="1" dirty="0">
                <a:latin typeface="Arial" pitchFamily="34" charset="0"/>
                <a:cs typeface="Arial" pitchFamily="34" charset="0"/>
              </a:rPr>
              <a:t>Wyróżnić można następujące rodzaje środków: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zastosowanie rozwiązań wykorzystujących bezpieczeństwo naturalne,,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zapewnienie procedury konserwacji, testów i inspekcji 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stosowanie bezpiecznych praktyk wykonywania pracy,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stosowanie systemu pozwoleń dopuszczających pracowników do pracy,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stosowanie profilaktyki medycznej.</a:t>
            </a:r>
          </a:p>
        </p:txBody>
      </p:sp>
    </p:spTree>
  </p:cSld>
  <p:clrMapOvr>
    <a:masterClrMapping/>
  </p:clrMapOvr>
  <p:transition advClick="0"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8D2D-7A08-45E5-B32F-335B880C9343}" type="slidenum">
              <a:rPr lang="pl-PL"/>
              <a:pPr/>
              <a:t>62</a:t>
            </a:fld>
            <a:endParaRPr lang="pl-PL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pl-PL" sz="3600" b="1" dirty="0">
                <a:latin typeface="Arial" pitchFamily="34" charset="0"/>
                <a:cs typeface="Arial" pitchFamily="34" charset="0"/>
              </a:rPr>
              <a:t>PLANOWANIE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714348" y="2428868"/>
            <a:ext cx="8101042" cy="2786082"/>
          </a:xfrm>
        </p:spPr>
        <p:txBody>
          <a:bodyPr/>
          <a:lstStyle/>
          <a:p>
            <a:pPr>
              <a:buNone/>
            </a:pPr>
            <a:r>
              <a:rPr lang="pl-PL" sz="2400" b="1" dirty="0">
                <a:latin typeface="Arial" pitchFamily="34" charset="0"/>
                <a:cs typeface="Arial" pitchFamily="34" charset="0"/>
              </a:rPr>
              <a:t>Planowanie obejmuje: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zagadnienia ogólne,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integralność zasobów,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procedury i instrukcje dla stanowisk pracy,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zarządzanie zmianami,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planowanie awaryjne.</a:t>
            </a: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8D2D-7A08-45E5-B32F-335B880C9343}" type="slidenum">
              <a:rPr lang="pl-PL"/>
              <a:pPr/>
              <a:t>63</a:t>
            </a:fld>
            <a:endParaRPr lang="pl-PL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pl-PL" sz="3600" b="1" dirty="0">
                <a:latin typeface="Arial" pitchFamily="34" charset="0"/>
                <a:cs typeface="Arial" pitchFamily="34" charset="0"/>
              </a:rPr>
              <a:t>PLANOWANIE </a:t>
            </a:r>
            <a:br>
              <a:rPr lang="pl-PL" sz="3600" b="1" dirty="0">
                <a:latin typeface="Arial" pitchFamily="34" charset="0"/>
                <a:cs typeface="Arial" pitchFamily="34" charset="0"/>
              </a:rPr>
            </a:br>
            <a:r>
              <a:rPr lang="pl-PL" sz="3600" b="1" dirty="0">
                <a:latin typeface="Arial" pitchFamily="34" charset="0"/>
                <a:cs typeface="Arial" pitchFamily="34" charset="0"/>
              </a:rPr>
              <a:t>OSIĄGANIA CELÓW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714348" y="2000240"/>
            <a:ext cx="8101042" cy="4000528"/>
          </a:xfrm>
        </p:spPr>
        <p:txBody>
          <a:bodyPr/>
          <a:lstStyle/>
          <a:p>
            <a:pPr>
              <a:buNone/>
            </a:pPr>
            <a:r>
              <a:rPr lang="pl-PL" sz="2400" b="1" dirty="0">
                <a:latin typeface="Arial" pitchFamily="34" charset="0"/>
                <a:cs typeface="Arial" pitchFamily="34" charset="0"/>
              </a:rPr>
              <a:t>Planowanie osiągania celów powinno obejmować: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jasny opis zadania,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wyznaczanie zakresów odpowiedzialności,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środki osiągania celów,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zapotrzebowanie na zasoby,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ramy czasowe procesu wdrożenia,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programy motywowania personelu,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mechanizmy osiągania celów,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procesy rozpoznania realizacji celów.</a:t>
            </a: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8D2D-7A08-45E5-B32F-335B880C9343}" type="slidenum">
              <a:rPr lang="pl-PL"/>
              <a:pPr/>
              <a:t>64</a:t>
            </a:fld>
            <a:endParaRPr lang="pl-PL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pl-PL" sz="3600" b="1" dirty="0">
                <a:latin typeface="Arial" pitchFamily="34" charset="0"/>
                <a:cs typeface="Arial" pitchFamily="34" charset="0"/>
              </a:rPr>
              <a:t>PLANOWANIE ULEPSZEŃ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714348" y="2428868"/>
            <a:ext cx="8101042" cy="3429024"/>
          </a:xfrm>
        </p:spPr>
        <p:txBody>
          <a:bodyPr/>
          <a:lstStyle/>
          <a:p>
            <a:pPr>
              <a:buNone/>
            </a:pPr>
            <a:r>
              <a:rPr lang="pl-PL" sz="2400" b="1" dirty="0">
                <a:latin typeface="Arial" pitchFamily="34" charset="0"/>
                <a:cs typeface="Arial" pitchFamily="34" charset="0"/>
              </a:rPr>
              <a:t>Planowanie może dotyczyć działań jak: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dostaw,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nowych inwestycji,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procesów technologicznych,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modyfikacji w instalacjach,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badań geologicznych i sejsmologicznych,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programów eksploatacyjnych i rozwojowych.</a:t>
            </a: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8D2D-7A08-45E5-B32F-335B880C9343}" type="slidenum">
              <a:rPr lang="pl-PL"/>
              <a:pPr/>
              <a:t>65</a:t>
            </a:fld>
            <a:endParaRPr lang="pl-PL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pl-PL" sz="3600" b="1" dirty="0">
                <a:latin typeface="Arial" pitchFamily="34" charset="0"/>
                <a:cs typeface="Arial" pitchFamily="34" charset="0"/>
              </a:rPr>
              <a:t>WDRAŻANIE I MONITORING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714348" y="2214554"/>
            <a:ext cx="8101042" cy="3286148"/>
          </a:xfrm>
        </p:spPr>
        <p:txBody>
          <a:bodyPr/>
          <a:lstStyle/>
          <a:p>
            <a:pPr>
              <a:buNone/>
            </a:pPr>
            <a:r>
              <a:rPr lang="pl-PL" sz="2400" b="1" dirty="0">
                <a:latin typeface="Arial" pitchFamily="34" charset="0"/>
                <a:cs typeface="Arial" pitchFamily="34" charset="0"/>
              </a:rPr>
              <a:t>Wdrażanie i monitoring: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działania i zadania,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monitoring,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zapisy,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niezgodności i działania korygujące,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raportowanie o incydentach,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działania poawaryjne.</a:t>
            </a: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8D2D-7A08-45E5-B32F-335B880C9343}" type="slidenum">
              <a:rPr lang="pl-PL"/>
              <a:pPr/>
              <a:t>66</a:t>
            </a:fld>
            <a:endParaRPr lang="pl-PL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pl-PL" sz="3600" b="1" dirty="0">
                <a:latin typeface="Arial" pitchFamily="34" charset="0"/>
                <a:cs typeface="Arial" pitchFamily="34" charset="0"/>
              </a:rPr>
              <a:t>MONITORING ASPEKTÓW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714348" y="2000240"/>
            <a:ext cx="8101042" cy="4286280"/>
          </a:xfrm>
        </p:spPr>
        <p:txBody>
          <a:bodyPr/>
          <a:lstStyle/>
          <a:p>
            <a:pPr>
              <a:buNone/>
            </a:pPr>
            <a:r>
              <a:rPr lang="pl-PL" sz="2400" b="1" dirty="0">
                <a:latin typeface="Arial" pitchFamily="34" charset="0"/>
                <a:cs typeface="Arial" pitchFamily="34" charset="0"/>
              </a:rPr>
              <a:t>Monitoring może obejmować: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regularny monitoring postępów realizacji zadań i celów,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regularne sprawdzanie instalacji, urządzeń i wyposażenia,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systematyczną obserwację pracy oraz zachowania osób nadzorujących proces pracy,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regularną analizę emisji i usuwania ścieków i odpadów,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nadzór zdrowotny nad załogą.</a:t>
            </a:r>
          </a:p>
        </p:txBody>
      </p:sp>
    </p:spTree>
  </p:cSld>
  <p:clrMapOvr>
    <a:masterClrMapping/>
  </p:clrMapOvr>
  <p:transition advClick="0"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8D2D-7A08-45E5-B32F-335B880C9343}" type="slidenum">
              <a:rPr lang="pl-PL"/>
              <a:pPr/>
              <a:t>67</a:t>
            </a:fld>
            <a:endParaRPr lang="pl-PL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pl-PL" sz="3600" b="1" dirty="0">
                <a:latin typeface="Arial" pitchFamily="34" charset="0"/>
                <a:cs typeface="Arial" pitchFamily="34" charset="0"/>
              </a:rPr>
              <a:t>RAPORTOWANIE </a:t>
            </a:r>
            <a:br>
              <a:rPr lang="pl-PL" sz="3600" b="1" dirty="0">
                <a:latin typeface="Arial" pitchFamily="34" charset="0"/>
                <a:cs typeface="Arial" pitchFamily="34" charset="0"/>
              </a:rPr>
            </a:br>
            <a:r>
              <a:rPr lang="pl-PL" sz="3600" b="1" dirty="0">
                <a:latin typeface="Arial" pitchFamily="34" charset="0"/>
                <a:cs typeface="Arial" pitchFamily="34" charset="0"/>
              </a:rPr>
              <a:t>O INCYDENTACH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714348" y="2000240"/>
            <a:ext cx="8101042" cy="4500594"/>
          </a:xfrm>
        </p:spPr>
        <p:txBody>
          <a:bodyPr/>
          <a:lstStyle/>
          <a:p>
            <a:pPr>
              <a:buNone/>
            </a:pPr>
            <a:r>
              <a:rPr lang="pl-PL" sz="2400" b="1" dirty="0">
                <a:latin typeface="Arial" pitchFamily="34" charset="0"/>
                <a:cs typeface="Arial" pitchFamily="34" charset="0"/>
              </a:rPr>
              <a:t>Raportowanie może obejmować: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szczegóły dotyczące obrażeń, chorób zawodowych lub niekorzystnych skutków dla środowiska,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szczegóły dotyczące osób, które brały udział w incydencie,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szczegóły opisu samego zdarzenia i skutków samego zdarzenia,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szczegóły potencjalnych skutków odległych w czasie,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szczegóły udziału, jaki miały w zdarzeniu niedostatki zarządzania HSE.</a:t>
            </a:r>
          </a:p>
        </p:txBody>
      </p:sp>
    </p:spTree>
  </p:cSld>
  <p:clrMapOvr>
    <a:masterClrMapping/>
  </p:clrMapOvr>
  <p:transition advClick="0"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8D2D-7A08-45E5-B32F-335B880C9343}" type="slidenum">
              <a:rPr lang="pl-PL"/>
              <a:pPr/>
              <a:t>68</a:t>
            </a:fld>
            <a:endParaRPr lang="pl-PL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785786" y="571480"/>
            <a:ext cx="77724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pl-PL" sz="3600" b="1" dirty="0">
                <a:latin typeface="Arial" pitchFamily="34" charset="0"/>
                <a:cs typeface="Arial" pitchFamily="34" charset="0"/>
              </a:rPr>
              <a:t>DZIAŁANIA POAWARYJNE 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714348" y="2571744"/>
            <a:ext cx="8101042" cy="2286016"/>
          </a:xfrm>
        </p:spPr>
        <p:txBody>
          <a:bodyPr/>
          <a:lstStyle/>
          <a:p>
            <a:pPr>
              <a:buNone/>
            </a:pPr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ymbol zastępczy zawartości 4"/>
          <p:cNvSpPr txBox="1">
            <a:spLocks/>
          </p:cNvSpPr>
          <p:nvPr/>
        </p:nvSpPr>
        <p:spPr bwMode="auto">
          <a:xfrm>
            <a:off x="642910" y="2357430"/>
            <a:ext cx="8101042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pl-PL" sz="2400" kern="0" dirty="0">
                <a:latin typeface="Arial" pitchFamily="34" charset="0"/>
                <a:cs typeface="Arial" pitchFamily="34" charset="0"/>
              </a:rPr>
              <a:t>Wszystkie incydenty wymagają stosowych badań: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l-PL" sz="2400" kern="0" dirty="0">
                <a:latin typeface="Arial" pitchFamily="34" charset="0"/>
                <a:cs typeface="Arial" pitchFamily="34" charset="0"/>
              </a:rPr>
              <a:t>ustalenia przyczyn powstania incydentu,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l-PL" sz="2400" kern="0" dirty="0">
                <a:latin typeface="Arial" pitchFamily="34" charset="0"/>
                <a:cs typeface="Arial" pitchFamily="34" charset="0"/>
              </a:rPr>
              <a:t>określenia działań minimalizujących możliwość ponownego zajścia takiego zdarzenia,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l-PL" sz="2400" kern="0" dirty="0">
                <a:latin typeface="Arial" pitchFamily="34" charset="0"/>
                <a:cs typeface="Arial" pitchFamily="34" charset="0"/>
              </a:rPr>
              <a:t>spełnienia wszystkich statutowych wymagań raportowania i badania,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l-PL" sz="2400" kern="0" dirty="0">
                <a:latin typeface="Arial" pitchFamily="34" charset="0"/>
                <a:cs typeface="Arial" pitchFamily="34" charset="0"/>
              </a:rPr>
              <a:t> dostarczenia zapisów prezentujących faktyczne okoliczności zajścia incydentu, </a:t>
            </a:r>
          </a:p>
        </p:txBody>
      </p:sp>
    </p:spTree>
  </p:cSld>
  <p:clrMapOvr>
    <a:masterClrMapping/>
  </p:clrMapOvr>
  <p:transition advClick="0"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8D2D-7A08-45E5-B32F-335B880C9343}" type="slidenum">
              <a:rPr lang="pl-PL"/>
              <a:pPr/>
              <a:t>69</a:t>
            </a:fld>
            <a:endParaRPr lang="pl-PL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pl-PL" sz="3600" b="1" dirty="0">
                <a:latin typeface="Arial" pitchFamily="34" charset="0"/>
                <a:cs typeface="Arial" pitchFamily="34" charset="0"/>
              </a:rPr>
              <a:t>AUDYTY I PRZEGLĄDY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714348" y="2571744"/>
            <a:ext cx="8101042" cy="2286016"/>
          </a:xfrm>
        </p:spPr>
        <p:txBody>
          <a:bodyPr/>
          <a:lstStyle/>
          <a:p>
            <a:pPr>
              <a:buNone/>
            </a:pPr>
            <a:r>
              <a:rPr lang="pl-PL" sz="2400" b="1" dirty="0">
                <a:latin typeface="Arial" pitchFamily="34" charset="0"/>
                <a:cs typeface="Arial" pitchFamily="34" charset="0"/>
              </a:rPr>
              <a:t>Przedmiot audytowania działań i elementów HSE: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efektywność wdrożenia,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efektywność funkcjonowania,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zgodność z wymogami prawa,</a:t>
            </a:r>
          </a:p>
          <a:p>
            <a:r>
              <a:rPr lang="pl-PL" sz="2400" b="1" dirty="0">
                <a:latin typeface="Arial" pitchFamily="34" charset="0"/>
                <a:cs typeface="Arial" pitchFamily="34" charset="0"/>
              </a:rPr>
              <a:t>obszary dokonywania ulepszeń.</a:t>
            </a: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0F59-B827-45CF-94C5-E384B903B3BA}" type="slidenum">
              <a:rPr lang="pl-PL" altLang="pl-PL"/>
              <a:pPr/>
              <a:t>7</a:t>
            </a:fld>
            <a:endParaRPr lang="pl-PL" altLang="pl-PL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WYMAGANIA </a:t>
            </a:r>
            <a:br>
              <a:rPr lang="pl-PL" altLang="pl-PL" b="1"/>
            </a:br>
            <a:r>
              <a:rPr lang="pl-PL" altLang="pl-PL" b="1"/>
              <a:t>KODEKSU PRACY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1905000"/>
          </a:xfrm>
          <a:solidFill>
            <a:srgbClr val="CCFFCC"/>
          </a:solidFill>
        </p:spPr>
        <p:txBody>
          <a:bodyPr/>
          <a:lstStyle/>
          <a:p>
            <a:r>
              <a:rPr lang="pl-PL" altLang="pl-PL" sz="2800" b="1"/>
              <a:t>art.207.1 ustawy Kodeksu Pracy , który mówi, że zakład pracy jest obowiązany zapewnić pracownikom bezpieczne i higieniczne warunki pracy. 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762000" y="4267200"/>
            <a:ext cx="7772400" cy="19050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pl-PL" altLang="pl-PL" sz="2800" b="1"/>
              <a:t>Realizacja tego obowiązku powinna stanowić nieodłączny element działalności zakładu przy odpowiednim wykorzystaniu osiągnięć nauki i techniki</a:t>
            </a:r>
            <a:r>
              <a:rPr lang="pl-PL" altLang="pl-PL" sz="2800"/>
              <a:t>. </a:t>
            </a:r>
          </a:p>
        </p:txBody>
      </p:sp>
    </p:spTree>
  </p:cSld>
  <p:clrMapOvr>
    <a:masterClrMapping/>
  </p:clrMapOvr>
  <p:transition advClick="0"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8D2D-7A08-45E5-B32F-335B880C9343}" type="slidenum">
              <a:rPr lang="pl-PL"/>
              <a:pPr/>
              <a:t>70</a:t>
            </a:fld>
            <a:endParaRPr lang="pl-PL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785786" y="571480"/>
            <a:ext cx="77724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pl-PL" sz="3600" b="1" dirty="0">
                <a:latin typeface="Arial" pitchFamily="34" charset="0"/>
                <a:cs typeface="Arial" pitchFamily="34" charset="0"/>
              </a:rPr>
              <a:t>AUDYTY I PRZEGLĄDY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714348" y="2571744"/>
            <a:ext cx="8101042" cy="2286016"/>
          </a:xfrm>
        </p:spPr>
        <p:txBody>
          <a:bodyPr/>
          <a:lstStyle/>
          <a:p>
            <a:pPr>
              <a:buNone/>
            </a:pPr>
            <a:endParaRPr lang="pl-PL" sz="2400" b="1" dirty="0">
              <a:latin typeface="Arial" pitchFamily="34" charset="0"/>
              <a:cs typeface="Arial" pitchFamily="34" charset="0"/>
            </a:endParaRPr>
          </a:p>
          <a:p>
            <a:endParaRPr lang="pl-PL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ymbol zastępczy zawartości 4"/>
          <p:cNvSpPr txBox="1">
            <a:spLocks/>
          </p:cNvSpPr>
          <p:nvPr/>
        </p:nvSpPr>
        <p:spPr bwMode="auto">
          <a:xfrm>
            <a:off x="642910" y="2357430"/>
            <a:ext cx="8101042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pl-PL" sz="2400" kern="0" dirty="0">
                <a:latin typeface="Arial" pitchFamily="34" charset="0"/>
                <a:cs typeface="Arial" pitchFamily="34" charset="0"/>
              </a:rPr>
              <a:t>Zakres przeglądów dotyczy: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l-PL" sz="2400" kern="0" dirty="0">
                <a:latin typeface="Arial" pitchFamily="34" charset="0"/>
                <a:cs typeface="Arial" pitchFamily="34" charset="0"/>
              </a:rPr>
              <a:t>p</a:t>
            </a:r>
            <a:r>
              <a:rPr kumimoji="0" lang="pl-PL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otrzeby</a:t>
            </a:r>
            <a:r>
              <a:rPr kumimoji="0" lang="pl-PL" sz="2400" b="1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zmian w polityce i zadaniach, w świetle zmieniających się okoliczności,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l-PL" sz="2400" kern="0" dirty="0" err="1">
                <a:latin typeface="Arial" pitchFamily="34" charset="0"/>
                <a:cs typeface="Arial" pitchFamily="34" charset="0"/>
              </a:rPr>
              <a:t>r</a:t>
            </a:r>
            <a:r>
              <a:rPr kumimoji="0" lang="pl-PL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ozmieszczenia</a:t>
            </a:r>
            <a:r>
              <a:rPr kumimoji="0" lang="pl-PL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zasobów niezbędnych do wdrożenia i funkcjonowania systemu</a:t>
            </a:r>
            <a:r>
              <a:rPr kumimoji="0" lang="pl-PL" sz="2400" b="1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HSE,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l-PL" sz="2400" kern="0" dirty="0">
                <a:latin typeface="Arial" pitchFamily="34" charset="0"/>
                <a:cs typeface="Arial" pitchFamily="34" charset="0"/>
              </a:rPr>
              <a:t>m</a:t>
            </a:r>
            <a:r>
              <a:rPr lang="pl-PL" sz="2400" kern="0" baseline="0" dirty="0">
                <a:latin typeface="Arial" pitchFamily="34" charset="0"/>
                <a:cs typeface="Arial" pitchFamily="34" charset="0"/>
              </a:rPr>
              <a:t>iejsc i sytuacji</a:t>
            </a:r>
            <a:r>
              <a:rPr kumimoji="0" lang="pl-PL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wyróżnionych na podstawie oceny</a:t>
            </a:r>
            <a:r>
              <a:rPr kumimoji="0" lang="pl-PL" sz="2400" b="1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zagrożenia,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l-PL" sz="2400" kern="0" dirty="0">
                <a:latin typeface="Arial" pitchFamily="34" charset="0"/>
                <a:cs typeface="Arial" pitchFamily="34" charset="0"/>
              </a:rPr>
              <a:t>p</a:t>
            </a:r>
            <a:r>
              <a:rPr lang="pl-PL" sz="2400" kern="0" baseline="0" dirty="0">
                <a:latin typeface="Arial" pitchFamily="34" charset="0"/>
                <a:cs typeface="Arial" pitchFamily="34" charset="0"/>
              </a:rPr>
              <a:t>lanowania działań</a:t>
            </a:r>
            <a:r>
              <a:rPr lang="pl-PL" sz="2400" kern="0" dirty="0">
                <a:latin typeface="Arial" pitchFamily="34" charset="0"/>
                <a:cs typeface="Arial" pitchFamily="34" charset="0"/>
              </a:rPr>
              <a:t> ratowniczych.</a:t>
            </a:r>
            <a:endParaRPr kumimoji="0" lang="pl-PL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 advClick="0"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C7E2-2CE4-43BF-82B4-FED1FBF3F77A}" type="slidenum">
              <a:rPr lang="pl-PL"/>
              <a:pPr/>
              <a:t>71</a:t>
            </a:fld>
            <a:endParaRPr lang="pl-PL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5"/>
          </a:solidFill>
        </p:spPr>
        <p:txBody>
          <a:bodyPr/>
          <a:lstStyle/>
          <a:p>
            <a:r>
              <a:rPr lang="pl-PL" sz="3600" b="1" dirty="0"/>
              <a:t>ZAGADNIENIA 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685800" y="1981200"/>
            <a:ext cx="8029604" cy="4114800"/>
          </a:xfrm>
        </p:spPr>
        <p:txBody>
          <a:bodyPr/>
          <a:lstStyle/>
          <a:p>
            <a:r>
              <a:rPr lang="pl-PL" sz="2400" b="1" dirty="0"/>
              <a:t>Polityka HSE</a:t>
            </a:r>
          </a:p>
          <a:p>
            <a:endParaRPr lang="pl-PL" sz="2400" b="1" dirty="0"/>
          </a:p>
          <a:p>
            <a:r>
              <a:rPr lang="pl-PL" sz="2400" b="1" dirty="0"/>
              <a:t>Programy szkolenia</a:t>
            </a:r>
          </a:p>
          <a:p>
            <a:endParaRPr lang="pl-PL" sz="2400" b="1" dirty="0"/>
          </a:p>
          <a:p>
            <a:r>
              <a:rPr lang="pl-PL" sz="2400" b="1" dirty="0"/>
              <a:t>Struktura dokumentacji</a:t>
            </a:r>
          </a:p>
          <a:p>
            <a:endParaRPr lang="pl-PL" sz="2400" b="1" dirty="0"/>
          </a:p>
          <a:p>
            <a:r>
              <a:rPr lang="pl-PL" sz="2400" b="1" dirty="0"/>
              <a:t>Postępowanie z incydentami</a:t>
            </a:r>
          </a:p>
          <a:p>
            <a:endParaRPr lang="pl-PL" sz="2400" b="1" dirty="0"/>
          </a:p>
          <a:p>
            <a:r>
              <a:rPr lang="pl-PL" sz="2400" b="1" dirty="0"/>
              <a:t>Sposób prowadzenia audytów</a:t>
            </a:r>
          </a:p>
          <a:p>
            <a:endParaRPr lang="pl-PL" sz="2400" b="1" dirty="0"/>
          </a:p>
          <a:p>
            <a:endParaRPr lang="pl-PL" sz="2400" b="1" dirty="0"/>
          </a:p>
          <a:p>
            <a:endParaRPr lang="pl-PL" sz="2400" b="1" dirty="0"/>
          </a:p>
        </p:txBody>
      </p:sp>
    </p:spTree>
  </p:cSld>
  <p:clrMapOvr>
    <a:masterClrMapping/>
  </p:clrMapOvr>
  <p:transition advClick="0"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C7E2-2CE4-43BF-82B4-FED1FBF3F77A}" type="slidenum">
              <a:rPr lang="pl-PL"/>
              <a:pPr/>
              <a:t>72</a:t>
            </a:fld>
            <a:endParaRPr lang="pl-PL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695243" y="260648"/>
            <a:ext cx="7772400" cy="1143000"/>
          </a:xfrm>
          <a:solidFill>
            <a:schemeClr val="accent5"/>
          </a:solidFill>
        </p:spPr>
        <p:txBody>
          <a:bodyPr/>
          <a:lstStyle/>
          <a:p>
            <a:r>
              <a:rPr lang="pl-PL" sz="3600" b="1" dirty="0"/>
              <a:t>BIBLIOGRAFIA 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9443" y="1420234"/>
            <a:ext cx="9144000" cy="5437765"/>
          </a:xfrm>
        </p:spPr>
        <p:txBody>
          <a:bodyPr/>
          <a:lstStyle/>
          <a:p>
            <a:r>
              <a:rPr lang="pl-PL" sz="2400" b="1" u="sng" dirty="0"/>
              <a:t>Borysiewicz M., Lisowska- Mieszkowska E., Żurek J.: </a:t>
            </a:r>
            <a:r>
              <a:rPr lang="pl-PL" sz="2400" b="1" dirty="0"/>
              <a:t>Systemy zintegrowanego zarządzania bezpieczeństwem procesowym w zakładzie przemysłowym oraz ochroną zdrowia i środowiska. CIOP Warszawa 2001.  </a:t>
            </a:r>
          </a:p>
          <a:p>
            <a:r>
              <a:rPr lang="pl-PL" sz="2400" b="1" u="sng" dirty="0"/>
              <a:t>Grajewski P.: </a:t>
            </a:r>
            <a:r>
              <a:rPr lang="pl-PL" sz="2400" b="1" dirty="0"/>
              <a:t>Organizacja procesowa – projektowanie i konfiguracja. PWN Warszawa 2007.</a:t>
            </a:r>
          </a:p>
          <a:p>
            <a:r>
              <a:rPr lang="pl-PL" sz="2400" b="1" u="sng" dirty="0"/>
              <a:t>Michalak A.: </a:t>
            </a:r>
            <a:r>
              <a:rPr lang="pl-PL" sz="2400" b="1" dirty="0"/>
              <a:t>Podejście procesowe w zarządzaniu – analiza procesu ofertowania i zawierania umów z klientami. Problemy Jakości marzec 2007.</a:t>
            </a:r>
          </a:p>
          <a:p>
            <a:r>
              <a:rPr lang="pl-PL" sz="2400" b="1" u="sng" dirty="0"/>
              <a:t>Urbaniak M.: </a:t>
            </a:r>
            <a:r>
              <a:rPr lang="pl-PL" sz="2400" b="1" dirty="0"/>
              <a:t>Doskonalenie procesów – studium badań empirycznych. Problemy Jakości wrzesień 2007.</a:t>
            </a:r>
          </a:p>
          <a:p>
            <a:r>
              <a:rPr lang="pl-PL" sz="2400" b="1" u="sng" dirty="0"/>
              <a:t>PN-ISO 14 001 2015.: </a:t>
            </a:r>
            <a:r>
              <a:rPr lang="pl-PL" sz="2400" b="1" dirty="0"/>
              <a:t>Systemy zarządzania środowiskowego. Ogólne wytyczne stosowania.</a:t>
            </a:r>
          </a:p>
          <a:p>
            <a:endParaRPr lang="pl-PL" sz="2400" dirty="0"/>
          </a:p>
        </p:txBody>
      </p:sp>
    </p:spTree>
  </p:cSld>
  <p:clrMapOvr>
    <a:masterClrMapping/>
  </p:clrMapOvr>
  <p:transition advClick="0"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  <a:solidFill>
            <a:srgbClr val="25FBD7"/>
          </a:solidFill>
        </p:spPr>
        <p:txBody>
          <a:bodyPr/>
          <a:lstStyle/>
          <a:p>
            <a:r>
              <a:rPr lang="pl-PL" b="1" dirty="0"/>
              <a:t>SYSTEM ZARZĄDZANIA SCC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solidFill>
            <a:srgbClr val="FFFF00"/>
          </a:solidFill>
        </p:spPr>
        <p:txBody>
          <a:bodyPr/>
          <a:lstStyle/>
          <a:p>
            <a:endParaRPr lang="pl-PL" dirty="0"/>
          </a:p>
          <a:p>
            <a:r>
              <a:rPr lang="pl-PL" b="1" dirty="0">
                <a:solidFill>
                  <a:schemeClr val="tx1"/>
                </a:solidFill>
              </a:rPr>
              <a:t>ZARZĄDZANIE </a:t>
            </a:r>
          </a:p>
          <a:p>
            <a:r>
              <a:rPr lang="pl-PL" b="1" dirty="0">
                <a:solidFill>
                  <a:schemeClr val="tx1"/>
                </a:solidFill>
              </a:rPr>
              <a:t>BEZPIECZEŃSTWEM PRACY</a:t>
            </a:r>
          </a:p>
        </p:txBody>
      </p:sp>
    </p:spTree>
    <p:extLst>
      <p:ext uri="{BB962C8B-B14F-4D97-AF65-F5344CB8AC3E}">
        <p14:creationId xmlns:p14="http://schemas.microsoft.com/office/powerpoint/2010/main" val="4253124410"/>
      </p:ext>
    </p:extLst>
  </p:cSld>
  <p:clrMapOvr>
    <a:masterClrMapping/>
  </p:clrMapOvr>
  <p:transition advClick="0"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25FBD7"/>
          </a:solidFill>
        </p:spPr>
        <p:txBody>
          <a:bodyPr/>
          <a:lstStyle/>
          <a:p>
            <a:r>
              <a:rPr lang="pl-PL" b="1" dirty="0"/>
              <a:t>TEKST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b="1" dirty="0"/>
              <a:t>Rodowód i istota standardu SCC/VSP</a:t>
            </a:r>
          </a:p>
          <a:p>
            <a:r>
              <a:rPr lang="pl-PL" sz="2400" b="1" dirty="0"/>
              <a:t>Cele i zastosowanie standardu SCC/VSP</a:t>
            </a:r>
          </a:p>
          <a:p>
            <a:r>
              <a:rPr lang="pl-PL" sz="2400" b="1" dirty="0"/>
              <a:t>Certyfikaty i ich uzyskiwanie SCC/VSP</a:t>
            </a:r>
          </a:p>
          <a:p>
            <a:r>
              <a:rPr lang="pl-PL" sz="2400" b="1" dirty="0"/>
              <a:t>Korzyści z certyfikatów dla zleceniobiorców</a:t>
            </a:r>
          </a:p>
          <a:p>
            <a:r>
              <a:rPr lang="pl-PL" sz="2400" b="1" dirty="0"/>
              <a:t>Korzyści z certyfikatów dla zleceniodawców</a:t>
            </a:r>
          </a:p>
          <a:p>
            <a:r>
              <a:rPr lang="pl-PL" sz="2400" b="1" dirty="0"/>
              <a:t>Korzyści z certyfikatów dla pracowników</a:t>
            </a:r>
          </a:p>
          <a:p>
            <a:r>
              <a:rPr lang="pl-PL" sz="2400" b="1" dirty="0"/>
              <a:t>Obszary audytów SCC/VSP</a:t>
            </a:r>
          </a:p>
          <a:p>
            <a:r>
              <a:rPr lang="pl-PL" sz="2400" b="1" dirty="0"/>
              <a:t>Budowa pytań do badań obszarów</a:t>
            </a:r>
          </a:p>
          <a:p>
            <a:r>
              <a:rPr lang="pl-PL" sz="2400" b="1" dirty="0"/>
              <a:t>Liczba pytań w poszczególnych certyfikatach</a:t>
            </a:r>
          </a:p>
          <a:p>
            <a:endParaRPr lang="pl-PL" sz="2400" b="1" dirty="0"/>
          </a:p>
          <a:p>
            <a:endParaRPr lang="pl-PL" sz="2400" b="1" dirty="0"/>
          </a:p>
          <a:p>
            <a:endParaRPr lang="pl-PL" sz="2400" b="1" dirty="0"/>
          </a:p>
          <a:p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2001925786"/>
      </p:ext>
    </p:extLst>
  </p:cSld>
  <p:clrMapOvr>
    <a:masterClrMapping/>
  </p:clrMapOvr>
  <p:transition advClick="0"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25FBD7"/>
          </a:solidFill>
        </p:spPr>
        <p:txBody>
          <a:bodyPr/>
          <a:lstStyle/>
          <a:p>
            <a:r>
              <a:rPr lang="pl-PL" b="1" dirty="0"/>
              <a:t>RODOWÓD STANDARDU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600200"/>
            <a:ext cx="8892480" cy="4525963"/>
          </a:xfrm>
        </p:spPr>
        <p:txBody>
          <a:bodyPr>
            <a:normAutofit lnSpcReduction="10000"/>
          </a:bodyPr>
          <a:lstStyle/>
          <a:p>
            <a:r>
              <a:rPr lang="pl-PL" sz="2400" b="1" dirty="0"/>
              <a:t>VCA ( w j. angielskim SCC ), tak zwana lista kontrolna „SHE </a:t>
            </a:r>
            <a:r>
              <a:rPr lang="pl-PL" sz="2400" b="1" dirty="0" err="1"/>
              <a:t>Checklist</a:t>
            </a:r>
            <a:r>
              <a:rPr lang="pl-PL" sz="2400" b="1" dirty="0"/>
              <a:t> </a:t>
            </a:r>
            <a:r>
              <a:rPr lang="pl-PL" sz="2400" b="1" dirty="0" err="1"/>
              <a:t>Contractors</a:t>
            </a:r>
            <a:r>
              <a:rPr lang="pl-PL" sz="2400" b="1" dirty="0"/>
              <a:t>”, stoi na straży Bezpieczeństwa, Zdrowia i Środowiska (SHE) w zakładzie pracy</a:t>
            </a:r>
            <a:r>
              <a:rPr lang="pl-PL" b="1" dirty="0"/>
              <a:t>.</a:t>
            </a:r>
          </a:p>
          <a:p>
            <a:pPr marL="0" indent="0">
              <a:buNone/>
            </a:pPr>
            <a:endParaRPr lang="pl-PL" sz="2400" b="1" dirty="0"/>
          </a:p>
          <a:p>
            <a:r>
              <a:rPr lang="pl-PL" sz="2400" b="1" dirty="0"/>
              <a:t>VCA powstało w 1994 roku, a w 1989 roku został wdrożony system certyfikacji VCA przez </a:t>
            </a:r>
            <a:r>
              <a:rPr lang="pl-PL" sz="2400" b="1" dirty="0" err="1"/>
              <a:t>National</a:t>
            </a:r>
            <a:r>
              <a:rPr lang="pl-PL" sz="2400" b="1" dirty="0"/>
              <a:t> </a:t>
            </a:r>
            <a:r>
              <a:rPr lang="pl-PL" sz="2400" b="1" dirty="0" err="1"/>
              <a:t>Safety</a:t>
            </a:r>
            <a:r>
              <a:rPr lang="pl-PL" sz="2400" b="1" dirty="0"/>
              <a:t> </a:t>
            </a:r>
            <a:r>
              <a:rPr lang="pl-PL" sz="2400" b="1" dirty="0" err="1"/>
              <a:t>Working</a:t>
            </a:r>
            <a:r>
              <a:rPr lang="pl-PL" sz="2400" b="1" dirty="0"/>
              <a:t> </a:t>
            </a:r>
            <a:r>
              <a:rPr lang="pl-PL" sz="2400" b="1" dirty="0" err="1"/>
              <a:t>Contractor</a:t>
            </a:r>
            <a:r>
              <a:rPr lang="pl-PL" sz="2400" b="1" dirty="0"/>
              <a:t> </a:t>
            </a:r>
            <a:r>
              <a:rPr lang="pl-PL" sz="2400" b="1" dirty="0" err="1"/>
              <a:t>Group</a:t>
            </a:r>
            <a:r>
              <a:rPr lang="pl-PL" sz="2400" b="1" dirty="0"/>
              <a:t>. </a:t>
            </a:r>
          </a:p>
          <a:p>
            <a:endParaRPr lang="pl-PL" sz="2400" b="1" dirty="0"/>
          </a:p>
          <a:p>
            <a:r>
              <a:rPr lang="pl-PL" sz="2400" b="1" dirty="0"/>
              <a:t>W Holandii dokumentem potwierdzającym tę wiedzę jest przede wszystkim certyfikat “zielony” VCA - akredytowany przez holenderski instytut ECABO, a odpowiednio w Niemczech certyfikat SCC - akredytowany przez niemiecki instytut TAG.</a:t>
            </a:r>
          </a:p>
        </p:txBody>
      </p:sp>
    </p:spTree>
    <p:extLst>
      <p:ext uri="{BB962C8B-B14F-4D97-AF65-F5344CB8AC3E}">
        <p14:creationId xmlns:p14="http://schemas.microsoft.com/office/powerpoint/2010/main" val="532127361"/>
      </p:ext>
    </p:extLst>
  </p:cSld>
  <p:clrMapOvr>
    <a:masterClrMapping/>
  </p:clrMapOvr>
  <p:transition advClick="0"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25FBD7"/>
          </a:solidFill>
        </p:spPr>
        <p:txBody>
          <a:bodyPr/>
          <a:lstStyle/>
          <a:p>
            <a:r>
              <a:rPr lang="pl-PL" b="1" dirty="0"/>
              <a:t>ISTOTA STANDARDU SCC/VCA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600200"/>
            <a:ext cx="8856984" cy="5069160"/>
          </a:xfrm>
        </p:spPr>
        <p:txBody>
          <a:bodyPr>
            <a:normAutofit lnSpcReduction="10000"/>
          </a:bodyPr>
          <a:lstStyle/>
          <a:p>
            <a:r>
              <a:rPr lang="pl-PL" sz="2400" b="1" dirty="0"/>
              <a:t> SCC jest procedurą certyfikacji systemów zarządzania bezpieczeństwem, uwzględniającą istotne aspekty zdrowia pracowników i ochrony środowiska naturalnego. </a:t>
            </a:r>
          </a:p>
          <a:p>
            <a:endParaRPr lang="pl-PL" sz="2400" b="1" dirty="0"/>
          </a:p>
          <a:p>
            <a:r>
              <a:rPr lang="pl-PL" sz="2400" b="1" dirty="0"/>
              <a:t>Standard SCC został stworzony w celu ujednolicenia stawianych wykonawcom oraz podwykonawcom wymagań dotyczących bezpieczeństwa i higieny pracy oraz ochrony środowiska.</a:t>
            </a:r>
          </a:p>
          <a:p>
            <a:endParaRPr lang="pl-PL" sz="2400" b="1" dirty="0"/>
          </a:p>
          <a:p>
            <a:r>
              <a:rPr lang="pl-PL" sz="2400" b="1" dirty="0"/>
              <a:t> Proces oceny zgodności z SCC może zostać zintegrowany z PN-EN ISO 9001, PN-EN ISO 14001, BS OHSAS 18001.</a:t>
            </a:r>
          </a:p>
          <a:p>
            <a:endParaRPr lang="pl-PL" sz="2400" b="1" dirty="0"/>
          </a:p>
          <a:p>
            <a:r>
              <a:rPr lang="en-US" sz="2400" b="1" dirty="0"/>
              <a:t>“SCC” jest </a:t>
            </a:r>
            <a:r>
              <a:rPr lang="en-US" sz="2400" b="1" dirty="0" err="1"/>
              <a:t>skrótem</a:t>
            </a:r>
            <a:r>
              <a:rPr lang="en-US" sz="2400" b="1" dirty="0"/>
              <a:t> od SHE Checklist Contractors (SHE = Safety, Health and Environment). 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1113366956"/>
      </p:ext>
    </p:extLst>
  </p:cSld>
  <p:clrMapOvr>
    <a:masterClrMapping/>
  </p:clrMapOvr>
  <p:transition advClick="0"/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rgbClr val="25FBD7"/>
          </a:solidFill>
        </p:spPr>
        <p:txBody>
          <a:bodyPr/>
          <a:lstStyle/>
          <a:p>
            <a:r>
              <a:rPr lang="pl-PL" b="1" dirty="0"/>
              <a:t>CELE STANDARDU SCC/VCA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/>
          </a:bodyPr>
          <a:lstStyle/>
          <a:p>
            <a:r>
              <a:rPr lang="pl-PL" sz="2400" b="1" dirty="0"/>
              <a:t>Zapewnienie wysokiego poziomu bezpieczeństwa, zdrowia i ochrony środowiska</a:t>
            </a:r>
          </a:p>
          <a:p>
            <a:r>
              <a:rPr lang="pl-PL" sz="2400" b="1" dirty="0"/>
              <a:t>Identyfikowanie i ocena ryzyka</a:t>
            </a:r>
          </a:p>
          <a:p>
            <a:r>
              <a:rPr lang="pl-PL" sz="2400" b="1" dirty="0"/>
              <a:t>Informowanie i szkolenie personelu w kwestii BHP oraz ochrony środowiska</a:t>
            </a:r>
          </a:p>
          <a:p>
            <a:r>
              <a:rPr lang="pl-PL" sz="2400" b="1" dirty="0"/>
              <a:t>Poprawianie wewnętrznego systemu ochrony zdrowia</a:t>
            </a:r>
          </a:p>
          <a:p>
            <a:r>
              <a:rPr lang="pl-PL" sz="2400" b="1" dirty="0"/>
              <a:t>Zapewnienie zgodności zakupów maszyn, urządzeń i usług z kryteriami standardu</a:t>
            </a:r>
          </a:p>
          <a:p>
            <a:r>
              <a:rPr lang="pl-PL" sz="2400" b="1" dirty="0"/>
              <a:t>Zapewnienie gotowości na sytuacje awaryjne</a:t>
            </a:r>
          </a:p>
          <a:p>
            <a:r>
              <a:rPr lang="pl-PL" sz="2400" b="1" dirty="0"/>
              <a:t>Raportowanie, rejestrowanie oraz analizowanie wypadków, incydentów, niebezpiecznych sytuacji i chorób zawodowych</a:t>
            </a:r>
          </a:p>
        </p:txBody>
      </p:sp>
    </p:spTree>
    <p:extLst>
      <p:ext uri="{BB962C8B-B14F-4D97-AF65-F5344CB8AC3E}">
        <p14:creationId xmlns:p14="http://schemas.microsoft.com/office/powerpoint/2010/main" val="4029370979"/>
      </p:ext>
    </p:extLst>
  </p:cSld>
  <p:clrMapOvr>
    <a:masterClrMapping/>
  </p:clrMapOvr>
  <p:transition advClick="0"/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25FBD7"/>
          </a:solidFill>
        </p:spPr>
        <p:txBody>
          <a:bodyPr/>
          <a:lstStyle/>
          <a:p>
            <a:r>
              <a:rPr lang="pl-PL" b="1" dirty="0"/>
              <a:t>ZASTOSOWANIE STANDARDU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7504" y="1600200"/>
            <a:ext cx="8856984" cy="5069160"/>
          </a:xfrm>
        </p:spPr>
        <p:txBody>
          <a:bodyPr>
            <a:normAutofit lnSpcReduction="10000"/>
          </a:bodyPr>
          <a:lstStyle/>
          <a:p>
            <a:r>
              <a:rPr lang="pl-PL" sz="2400" b="1" dirty="0"/>
              <a:t>Pierwotnie system SCC był przeznaczony dla podwykonawców działających w przemyśle petrochemicznym, z czasem również w branży chemicznej. </a:t>
            </a:r>
          </a:p>
          <a:p>
            <a:endParaRPr lang="pl-PL" sz="2400" b="1" dirty="0"/>
          </a:p>
          <a:p>
            <a:r>
              <a:rPr lang="pl-PL" sz="2400" b="1" dirty="0"/>
              <a:t>Certyfikacja SCC skierowana jest do wszystkich firm wykonujących swoje usługi budowlane, remontowe i inne a  zwłaszcza w takich krajach, jak: Holandia, Niemcy, Anglia i Belgia ale również w innych państwach Unii Europejskiej.</a:t>
            </a:r>
          </a:p>
          <a:p>
            <a:endParaRPr lang="pl-PL" sz="2400" b="1" dirty="0"/>
          </a:p>
          <a:p>
            <a:r>
              <a:rPr lang="pl-PL" sz="2400" b="1" dirty="0"/>
              <a:t>Obecnie wymagania SCC są znane na rynku międzynarodowym i stosowane są w różnych gałęziach przemysłu, w szczególności wszędzie tam gdzie wykonywane są prace niebezpieczne tak dla zdrowia i życia ludzkiego jak i dla środowiska np.:  specjalistyczne prace instalacyjne, prace na wysokościach,.</a:t>
            </a:r>
          </a:p>
        </p:txBody>
      </p:sp>
    </p:spTree>
    <p:extLst>
      <p:ext uri="{BB962C8B-B14F-4D97-AF65-F5344CB8AC3E}">
        <p14:creationId xmlns:p14="http://schemas.microsoft.com/office/powerpoint/2010/main" val="1262287813"/>
      </p:ext>
    </p:extLst>
  </p:cSld>
  <p:clrMapOvr>
    <a:masterClrMapping/>
  </p:clrMapOvr>
  <p:transition advClick="0"/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25FBD7"/>
          </a:solidFill>
        </p:spPr>
        <p:txBody>
          <a:bodyPr/>
          <a:lstStyle/>
          <a:p>
            <a:r>
              <a:rPr lang="pl-PL" b="1" dirty="0"/>
              <a:t>RODZAJE CERTYFIKATÓW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sz="2400" b="1" dirty="0"/>
              <a:t>SCC*: Certyfikacja ograniczona  - certyfikat ocenia działania systemu zarządzania bezpieczeństwem, ochroną zdrowia i środowiska bezpośrednio na miejscu pracy i z reguły przeznaczony dla małych przedsiębiorstw (≤ 35 pracowników w całym przedsiębiorstwie).</a:t>
            </a:r>
          </a:p>
          <a:p>
            <a:endParaRPr lang="pl-PL" sz="2400" b="1" dirty="0"/>
          </a:p>
          <a:p>
            <a:r>
              <a:rPr lang="pl-PL" sz="2400" b="1" dirty="0"/>
              <a:t>SCC**: Certyfikacja nieograniczona - certyfikat jest przeznaczony dla przedsiębiorstw zatrudniających więcej niż 35 pracowników. Firmy, które zatrudniają mniej niż 35 pracowników, lecz korzystają z podwykonawców dla usług technicznych na zasadzie umowy o dzieło potrzebują certyfikat SCC**. </a:t>
            </a:r>
          </a:p>
        </p:txBody>
      </p:sp>
    </p:spTree>
    <p:extLst>
      <p:ext uri="{BB962C8B-B14F-4D97-AF65-F5344CB8AC3E}">
        <p14:creationId xmlns:p14="http://schemas.microsoft.com/office/powerpoint/2010/main" val="314268155"/>
      </p:ext>
    </p:extLst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0C056-AD9F-4735-9207-8388586F4807}" type="slidenum">
              <a:rPr lang="pl-PL" altLang="pl-PL"/>
              <a:pPr/>
              <a:t>8</a:t>
            </a:fld>
            <a:endParaRPr lang="pl-PL" altLang="pl-PL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SKUTKI   LEKCEWAŻENIA </a:t>
            </a:r>
            <a:br>
              <a:rPr lang="pl-PL" altLang="pl-PL" b="1"/>
            </a:br>
            <a:r>
              <a:rPr lang="pl-PL" altLang="pl-PL" b="1"/>
              <a:t>WYMAGAŃ USTAWY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idx="1"/>
          </p:nvPr>
        </p:nvSpPr>
        <p:spPr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pl-PL" altLang="pl-PL" b="1"/>
              <a:t>Polska zalicza się do krajów o wysokim wskaźniku wypadków </a:t>
            </a:r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0" y="3124200"/>
            <a:ext cx="4343400" cy="3352800"/>
          </a:xfrm>
          <a:prstGeom prst="irregularSeal2">
            <a:avLst/>
          </a:prstGeom>
          <a:solidFill>
            <a:schemeClr val="accent1">
              <a:alpha val="50000"/>
            </a:schemeClr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5029200" y="3124200"/>
            <a:ext cx="4343400" cy="3352800"/>
          </a:xfrm>
          <a:prstGeom prst="irregularSeal2">
            <a:avLst/>
          </a:prstGeom>
          <a:solidFill>
            <a:schemeClr val="accent1">
              <a:alpha val="50000"/>
            </a:schemeClr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990600" y="4191000"/>
            <a:ext cx="2667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pl-PL" altLang="pl-PL" b="1">
                <a:solidFill>
                  <a:srgbClr val="FF3300"/>
                </a:solidFill>
              </a:rPr>
              <a:t>Wypadki przy pracy - ponad 100 tys. rocznie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5943600" y="4191000"/>
            <a:ext cx="2895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pl-PL" altLang="pl-PL" b="1">
                <a:solidFill>
                  <a:srgbClr val="FF3300"/>
                </a:solidFill>
              </a:rPr>
              <a:t>Choroby zawodowe - ponad 12 tys. rocznie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ARA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ARA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build="p" autoUpdateAnimBg="0" advAuto="1000"/>
      <p:bldP spid="8197" grpId="0" animBg="1"/>
      <p:bldP spid="8198" grpId="0" animBg="1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25FBD7"/>
          </a:solidFill>
        </p:spPr>
        <p:txBody>
          <a:bodyPr/>
          <a:lstStyle/>
          <a:p>
            <a:r>
              <a:rPr lang="pl-PL" b="1" dirty="0"/>
              <a:t>RODZAJE CERTYFIKATÓW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>
            <a:normAutofit lnSpcReduction="10000"/>
          </a:bodyPr>
          <a:lstStyle/>
          <a:p>
            <a:r>
              <a:rPr lang="pl-PL" sz="2400" b="1" dirty="0"/>
              <a:t>SCP: Certyfikacja dla firm wypożyczających personel a Certyfikat mogą osiągnąć usługodawcy, którzy wdrożyli system zarządzania bezpieczeństwem, ochroną zdrowia i środowiska, którzy odstępują personel innym przedsiębiorstwom i wykonują tam prace na zasadzie leasingu personelu np. w rafineriach, zakładach chemicznych i innych. </a:t>
            </a:r>
          </a:p>
          <a:p>
            <a:endParaRPr lang="pl-PL" sz="2400" b="1" dirty="0"/>
          </a:p>
          <a:p>
            <a:r>
              <a:rPr lang="pl-PL" sz="2400" b="1" dirty="0"/>
              <a:t>Mówiąc o certyfikacie SCC/VCA należy pamiętać o tym, iż poruszamy trzy tematy:</a:t>
            </a:r>
            <a:br>
              <a:rPr lang="pl-PL" sz="2400" b="1" dirty="0"/>
            </a:br>
            <a:r>
              <a:rPr lang="pl-PL" sz="2400" b="1" dirty="0">
                <a:hlinkClick r:id="rId3"/>
              </a:rPr>
              <a:t>Certyfikat SCC/VCA dla personelu</a:t>
            </a:r>
            <a:br>
              <a:rPr lang="pl-PL" sz="2400" b="1" dirty="0"/>
            </a:br>
            <a:r>
              <a:rPr lang="pl-PL" sz="2400" b="1" dirty="0">
                <a:hlinkClick r:id="rId3"/>
              </a:rPr>
              <a:t>Certyfikat SCC/VCA dla organizacji</a:t>
            </a:r>
            <a:br>
              <a:rPr lang="pl-PL" sz="2400" b="1" dirty="0"/>
            </a:br>
            <a:r>
              <a:rPr lang="pl-PL" sz="2400" b="1" dirty="0">
                <a:hlinkClick r:id="rId3"/>
              </a:rPr>
              <a:t>Paszport SCP/VCA dla pracownika</a:t>
            </a:r>
            <a:endParaRPr lang="pl-PL" sz="2400" b="1" dirty="0"/>
          </a:p>
          <a:p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544970516"/>
      </p:ext>
    </p:extLst>
  </p:cSld>
  <p:clrMapOvr>
    <a:masterClrMapping/>
  </p:clrMapOvr>
  <p:transition advClick="0"/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25FBD7"/>
          </a:solidFill>
        </p:spPr>
        <p:txBody>
          <a:bodyPr/>
          <a:lstStyle/>
          <a:p>
            <a:r>
              <a:rPr lang="pl-PL" b="1" dirty="0"/>
              <a:t>UZYSKANIE CERTYFIKATU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txBody>
          <a:bodyPr>
            <a:normAutofit fontScale="92500" lnSpcReduction="10000"/>
          </a:bodyPr>
          <a:lstStyle/>
          <a:p>
            <a:r>
              <a:rPr lang="pl-PL" sz="2400" b="1" dirty="0"/>
              <a:t>Po podjęciu decyzji o certyfikacji, przedsiębiorstwo przesyła do jednostki certyfikującej całą dokumentację odnoszącą się do pytań obowiązkowych z </a:t>
            </a:r>
            <a:r>
              <a:rPr lang="pl-PL" sz="2400" b="1" dirty="0" err="1"/>
              <a:t>Checklisty</a:t>
            </a:r>
            <a:r>
              <a:rPr lang="pl-PL" sz="2400" b="1" dirty="0"/>
              <a:t> SCC.</a:t>
            </a:r>
          </a:p>
          <a:p>
            <a:endParaRPr lang="pl-PL" sz="2400" b="1" dirty="0"/>
          </a:p>
          <a:p>
            <a:r>
              <a:rPr lang="pl-PL" sz="2400" b="1" dirty="0"/>
              <a:t>Audytorzy mają  uzyskać pogląd o systemie zarządzania bezpieczeństwem, ochroną zdrowia i środowiska w firmie,  co oznacza to, że musi być dostępna obszerna dokumentacja opisująca i potwierdzająca funkcjonowanie systemu SCC.</a:t>
            </a:r>
          </a:p>
          <a:p>
            <a:endParaRPr lang="pl-PL" sz="2400" b="1" dirty="0"/>
          </a:p>
          <a:p>
            <a:r>
              <a:rPr lang="pl-PL" sz="2400" b="1" dirty="0" err="1"/>
              <a:t>Auditor</a:t>
            </a:r>
            <a:r>
              <a:rPr lang="pl-PL" sz="2400" b="1" dirty="0"/>
              <a:t> SCC wyznaczony przez jednostkę certyfikują przeprowadza ocenę dokumentacji. </a:t>
            </a:r>
          </a:p>
          <a:p>
            <a:endParaRPr lang="pl-PL" sz="2400" b="1" dirty="0"/>
          </a:p>
          <a:p>
            <a:r>
              <a:rPr lang="pl-PL" sz="2400" b="1" dirty="0"/>
              <a:t>Ocena ta powinna się odbyć minimum 3 tygodnie przed </a:t>
            </a:r>
            <a:r>
              <a:rPr lang="pl-PL" sz="2400" b="1" dirty="0" err="1"/>
              <a:t>auditem</a:t>
            </a:r>
            <a:r>
              <a:rPr lang="pl-PL" sz="2400" b="1" dirty="0"/>
              <a:t>, tak aby przedsiębiorstwo miało szansę wdrożyć odpowiednie działania korygujące. </a:t>
            </a:r>
          </a:p>
        </p:txBody>
      </p:sp>
    </p:spTree>
    <p:extLst>
      <p:ext uri="{BB962C8B-B14F-4D97-AF65-F5344CB8AC3E}">
        <p14:creationId xmlns:p14="http://schemas.microsoft.com/office/powerpoint/2010/main" val="1677053902"/>
      </p:ext>
    </p:extLst>
  </p:cSld>
  <p:clrMapOvr>
    <a:masterClrMapping/>
  </p:clrMapOvr>
  <p:transition advClick="0"/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25FBD7"/>
          </a:solidFill>
        </p:spPr>
        <p:txBody>
          <a:bodyPr/>
          <a:lstStyle/>
          <a:p>
            <a:r>
              <a:rPr lang="pl-PL" b="1" dirty="0"/>
              <a:t>UZYSKANIE CERTYFIKATU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229200"/>
          </a:xfrm>
        </p:spPr>
        <p:txBody>
          <a:bodyPr>
            <a:normAutofit/>
          </a:bodyPr>
          <a:lstStyle/>
          <a:p>
            <a:r>
              <a:rPr lang="pl-PL" sz="2400" b="1" dirty="0"/>
              <a:t>Przypadek 1: organizacja, która będzie w przyszłości wykonywać prace na rzecz Klienta wymagającego certyfikatu SCC/VCA  personel nie musi posiadać certyfikatów SCC/ VCA.</a:t>
            </a:r>
          </a:p>
          <a:p>
            <a:endParaRPr lang="pl-PL" sz="2400" b="1" dirty="0"/>
          </a:p>
          <a:p>
            <a:r>
              <a:rPr lang="pl-PL" sz="2400" b="1" dirty="0"/>
              <a:t>Przypadek 2: organizacja wykonuje prace na rzecz Klienta wymagającego certyfikatu SCC/ VCA  personel pracujący u Klienta musi posiadać certyfikaty SCC/VCA.</a:t>
            </a:r>
            <a:br>
              <a:rPr lang="pl-PL" sz="2400" dirty="0"/>
            </a:br>
            <a:endParaRPr lang="pl-PL" sz="2400" dirty="0"/>
          </a:p>
          <a:p>
            <a:r>
              <a:rPr lang="pl-PL" sz="2400" b="1" dirty="0"/>
              <a:t>Często mówi się również o Paszportach SCC/VCA wydawanych pracownikom, paszport SCC/VCA nie jest równoważny certyfikatowi SCC VCA. </a:t>
            </a:r>
          </a:p>
        </p:txBody>
      </p:sp>
    </p:spTree>
    <p:extLst>
      <p:ext uri="{BB962C8B-B14F-4D97-AF65-F5344CB8AC3E}">
        <p14:creationId xmlns:p14="http://schemas.microsoft.com/office/powerpoint/2010/main" val="4056690293"/>
      </p:ext>
    </p:extLst>
  </p:cSld>
  <p:clrMapOvr>
    <a:masterClrMapping/>
  </p:clrMapOvr>
  <p:transition advClick="0"/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25FBD7"/>
          </a:solidFill>
        </p:spPr>
        <p:txBody>
          <a:bodyPr>
            <a:normAutofit/>
          </a:bodyPr>
          <a:lstStyle/>
          <a:p>
            <a:r>
              <a:rPr lang="pl-PL" b="1" dirty="0"/>
              <a:t>KORZYŚCI Z CERTYFIKATU DLA FIRM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484784"/>
            <a:ext cx="8972550" cy="5373216"/>
          </a:xfrm>
        </p:spPr>
        <p:txBody>
          <a:bodyPr>
            <a:noAutofit/>
          </a:bodyPr>
          <a:lstStyle/>
          <a:p>
            <a:pPr lvl="0"/>
            <a:r>
              <a:rPr lang="pl-PL" sz="2400" b="1" dirty="0"/>
              <a:t>Posiadanie certyfikatu VCA to warunek do wzięcia udziału w przetargu ofert lub do podpisania kontraktu, stawiany przez niektórych zleceniodawców.</a:t>
            </a:r>
          </a:p>
          <a:p>
            <a:pPr lvl="0"/>
            <a:endParaRPr lang="pl-PL" sz="2400" b="1" dirty="0"/>
          </a:p>
          <a:p>
            <a:pPr lvl="0"/>
            <a:r>
              <a:rPr lang="pl-PL" sz="2400" b="1" dirty="0"/>
              <a:t>Posiadanie VCA daje przewagę na rynku nad (pod)wykonawcami nie posiadającymi certyfikatu VCA oraz zwiększa szansę na otrzymanie zleceń.</a:t>
            </a:r>
          </a:p>
          <a:p>
            <a:pPr lvl="0"/>
            <a:endParaRPr lang="pl-PL" sz="2400" dirty="0"/>
          </a:p>
          <a:p>
            <a:pPr lvl="0"/>
            <a:r>
              <a:rPr lang="pl-PL" sz="2400" b="1" dirty="0"/>
              <a:t>Wykonawcy nie zmagają się już z różnorodnymi wymogami, różnymi systemami zarządzania bezpieczeństwem, „wymyślonymi” w przeszłości i nałożonymi przez różnych zleceniodawców, co często prowadziło do podwójnej pracy, szczególnie w zakresie szkoleń i instruktażu</a:t>
            </a:r>
            <a:r>
              <a:rPr lang="pl-PL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69845261"/>
      </p:ext>
    </p:extLst>
  </p:cSld>
  <p:clrMapOvr>
    <a:masterClrMapping/>
  </p:clrMapOvr>
  <p:transition advClick="0"/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25FBD7"/>
          </a:solidFill>
        </p:spPr>
        <p:txBody>
          <a:bodyPr>
            <a:normAutofit/>
          </a:bodyPr>
          <a:lstStyle/>
          <a:p>
            <a:r>
              <a:rPr lang="pl-PL" b="1" dirty="0"/>
              <a:t>KORZYŚCI Z CERTYFIKATU DLA FIRM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484784"/>
            <a:ext cx="8972550" cy="5373216"/>
          </a:xfrm>
        </p:spPr>
        <p:txBody>
          <a:bodyPr>
            <a:noAutofit/>
          </a:bodyPr>
          <a:lstStyle/>
          <a:p>
            <a:pPr lvl="0"/>
            <a:r>
              <a:rPr lang="pl-PL" sz="2400" b="1" dirty="0"/>
              <a:t>VCA jest w szerokim kręgu uznawane za jednolity system, tzw. listę kontrolną, która zastąpiła duże zróżnicowanie metod i systemów dotyczących zasad zarządzania bezpieczeństwem.</a:t>
            </a:r>
          </a:p>
          <a:p>
            <a:pPr lvl="0"/>
            <a:endParaRPr lang="pl-PL" sz="2400" b="1" dirty="0"/>
          </a:p>
          <a:p>
            <a:pPr lvl="0"/>
            <a:r>
              <a:rPr lang="pl-PL" sz="2400" b="1" dirty="0"/>
              <a:t>VCA daje wyraźną strukturę: wykonawca ma możliwość dążenia do polepszenia swojego systemu zarządzania BHP i ochroną środowiska oraz prowadzenia go według uznanego systemu.</a:t>
            </a:r>
          </a:p>
          <a:p>
            <a:pPr lvl="0"/>
            <a:endParaRPr lang="pl-PL" sz="2400" b="1" dirty="0"/>
          </a:p>
          <a:p>
            <a:pPr lvl="0"/>
            <a:r>
              <a:rPr lang="pl-PL" sz="2400" b="1" dirty="0"/>
              <a:t>VCA dostarcza zręcznego, praktycznego wsparcia i norm.</a:t>
            </a:r>
          </a:p>
          <a:p>
            <a:pPr lvl="0"/>
            <a:endParaRPr lang="pl-PL" sz="2400" b="1" dirty="0"/>
          </a:p>
          <a:p>
            <a:r>
              <a:rPr lang="pl-PL" sz="2400" b="1" dirty="0"/>
              <a:t>VCA to międzynarodowy system, stosowany i uznawany w większości krajów UE</a:t>
            </a:r>
          </a:p>
          <a:p>
            <a:pPr lvl="0"/>
            <a:endParaRPr lang="pl-PL" sz="2400" b="1" dirty="0"/>
          </a:p>
          <a:p>
            <a:pPr lvl="0"/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725793330"/>
      </p:ext>
    </p:extLst>
  </p:cSld>
  <p:clrMapOvr>
    <a:masterClrMapping/>
  </p:clrMapOvr>
  <p:transition advClick="0"/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25FBD7"/>
          </a:solidFill>
        </p:spPr>
        <p:txBody>
          <a:bodyPr>
            <a:normAutofit/>
          </a:bodyPr>
          <a:lstStyle/>
          <a:p>
            <a:r>
              <a:rPr lang="pl-PL" b="1" dirty="0"/>
              <a:t>KORZYŚCI DLA ZLECENIODAWCÓW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484784"/>
            <a:ext cx="8972550" cy="5373216"/>
          </a:xfrm>
        </p:spPr>
        <p:txBody>
          <a:bodyPr>
            <a:noAutofit/>
          </a:bodyPr>
          <a:lstStyle/>
          <a:p>
            <a:r>
              <a:rPr lang="pl-PL" sz="2400" b="1" dirty="0"/>
              <a:t>VCA oferuje wyraźną i jasną strukturę w systemie zarządzania bezpieczeństwem, higieną i ochroną środowiska dla (pod)wykonawców. </a:t>
            </a:r>
          </a:p>
          <a:p>
            <a:endParaRPr lang="pl-PL" sz="1000" b="1" dirty="0"/>
          </a:p>
          <a:p>
            <a:r>
              <a:rPr lang="pl-PL" sz="2400" b="1" dirty="0"/>
              <a:t>Zlecający prace wykonawcze wiedzą zatem czego mogą oczekiwać od (pod)wykonawców posiadających certyfikat VCA.</a:t>
            </a:r>
          </a:p>
          <a:p>
            <a:endParaRPr lang="pl-PL" sz="1000" b="1" dirty="0"/>
          </a:p>
          <a:p>
            <a:pPr lvl="0"/>
            <a:r>
              <a:rPr lang="pl-PL" sz="2400" b="1" dirty="0"/>
              <a:t>Wykonawcy muszą wykazać własną odpowiedzialność za nadanie treści systemie zarządzania BHP i ochroną środowiska.</a:t>
            </a:r>
          </a:p>
          <a:p>
            <a:pPr lvl="0"/>
            <a:endParaRPr lang="pl-PL" sz="1000" b="1" dirty="0"/>
          </a:p>
          <a:p>
            <a:pPr lvl="0"/>
            <a:r>
              <a:rPr lang="pl-PL" sz="2400" b="1" dirty="0"/>
              <a:t>Synergia między zlecającymi prace wykonawcze a wykonawcami zwiększy w całość i jakość i wydajność organizacji i spowoduje zmniejszenie czynnika wypadkowości i szkód w przedsiębiorstwie i środowisku</a:t>
            </a:r>
          </a:p>
          <a:p>
            <a:endParaRPr lang="pl-PL" sz="2400" b="1" dirty="0"/>
          </a:p>
          <a:p>
            <a:pPr lvl="0"/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4148882288"/>
      </p:ext>
    </p:extLst>
  </p:cSld>
  <p:clrMapOvr>
    <a:masterClrMapping/>
  </p:clrMapOvr>
  <p:transition advClick="0"/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25FBD7"/>
          </a:solidFill>
        </p:spPr>
        <p:txBody>
          <a:bodyPr>
            <a:normAutofit/>
          </a:bodyPr>
          <a:lstStyle/>
          <a:p>
            <a:r>
              <a:rPr lang="pl-PL" b="1" dirty="0"/>
              <a:t>KORZYŚCI DLA ZLECENIODAWCÓW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484784"/>
            <a:ext cx="8972550" cy="5373216"/>
          </a:xfrm>
        </p:spPr>
        <p:txBody>
          <a:bodyPr>
            <a:noAutofit/>
          </a:bodyPr>
          <a:lstStyle/>
          <a:p>
            <a:pPr lvl="0"/>
            <a:r>
              <a:rPr lang="pl-PL" sz="2400" b="1" dirty="0"/>
              <a:t>Zleceniodawca nie musi już koniecznie przeprowadzać oceny jakości zarządzania systemem BHP i ochrony środowiska lub może się ograniczyć do ewaluacji wykonywanych projektów lub prac.</a:t>
            </a:r>
          </a:p>
          <a:p>
            <a:pPr lvl="0"/>
            <a:endParaRPr lang="pl-PL" sz="2400" b="1" dirty="0"/>
          </a:p>
          <a:p>
            <a:pPr lvl="0"/>
            <a:r>
              <a:rPr lang="pl-PL" sz="2400" b="1" dirty="0"/>
              <a:t>Ponieważ firmy wykonawcze są kompetentne i dysponują dobrze wykształconym i wykwalifikowanym personelem z zakresu BHP i ochrony środowiska, można im powierzać coraz to więcej zadań i odpowiedzialności.</a:t>
            </a:r>
          </a:p>
          <a:p>
            <a:endParaRPr lang="pl-PL" sz="2400" b="1" dirty="0"/>
          </a:p>
          <a:p>
            <a:r>
              <a:rPr lang="pl-PL" sz="2400" b="1" dirty="0"/>
              <a:t>Wykonawca „mówi tym samym językiem” jeżeli chodzi o bezpieczeństwo, higienę pracy i ochronę środowiska.</a:t>
            </a:r>
          </a:p>
          <a:p>
            <a:pPr lvl="0"/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110871007"/>
      </p:ext>
    </p:extLst>
  </p:cSld>
  <p:clrMapOvr>
    <a:masterClrMapping/>
  </p:clrMapOvr>
  <p:transition advClick="0"/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25FBD7"/>
          </a:solidFill>
        </p:spPr>
        <p:txBody>
          <a:bodyPr/>
          <a:lstStyle/>
          <a:p>
            <a:r>
              <a:rPr lang="pl-PL" b="1" dirty="0"/>
              <a:t>KORZYŚCI DLA PRACOWNIKÓW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pl-PL" sz="2600" b="1" dirty="0"/>
              <a:t>Wymagający certyfikat pracodawca firmy wykonawczej, pokazuje tym samym, że jest poważnie zaangażowany w sprawy BHP i ochrony środowiska.</a:t>
            </a:r>
          </a:p>
          <a:p>
            <a:pPr lvl="0"/>
            <a:endParaRPr lang="pl-PL" sz="2400" b="1" dirty="0"/>
          </a:p>
          <a:p>
            <a:pPr lvl="0"/>
            <a:r>
              <a:rPr lang="pl-PL" sz="2600" b="1" dirty="0"/>
              <a:t>W certyfikowanym VCA przedsiębiorstwie, pracownicy mogą oczekiwać bezpiecznego miejsca pracy z troską o dobrą higienę.</a:t>
            </a:r>
          </a:p>
          <a:p>
            <a:pPr lvl="0"/>
            <a:endParaRPr lang="pl-PL" sz="2400" b="1" dirty="0"/>
          </a:p>
          <a:p>
            <a:pPr lvl="0"/>
            <a:r>
              <a:rPr lang="pl-PL" sz="2600" b="1" dirty="0"/>
              <a:t>Ponieważ pracownik ma obowiązek wykazania swoich kwalifikacji, może on oczekiwać od współpracowników równie wysokiego poziomu kwalifikacji i wyszkolenia.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98810767"/>
      </p:ext>
    </p:extLst>
  </p:cSld>
  <p:clrMapOvr>
    <a:masterClrMapping/>
  </p:clrMapOvr>
  <p:transition advClick="0"/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25FBD7"/>
          </a:solidFill>
        </p:spPr>
        <p:txBody>
          <a:bodyPr/>
          <a:lstStyle/>
          <a:p>
            <a:r>
              <a:rPr lang="pl-PL" b="1" dirty="0"/>
              <a:t>KORZYŚCI DLA PRACOWNIKÓW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600200"/>
            <a:ext cx="8964488" cy="4925144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pl-PL" sz="2800" b="1" dirty="0"/>
              <a:t>Dyplom/atest lub osobisty certyfikat opatrzony w logo VCA, jest wartościowym dokumentem dla posiadacza: jest to oficjalnie uznane świadectwo, dające zaufanie, że jego posiadacz jest profesjonalnym, bezpiecznie pracującym fachowcem.</a:t>
            </a:r>
          </a:p>
          <a:p>
            <a:pPr marL="0" lvl="0" indent="0">
              <a:buNone/>
            </a:pPr>
            <a:endParaRPr lang="pl-PL" sz="2800" b="1" dirty="0"/>
          </a:p>
          <a:p>
            <a:pPr lvl="0"/>
            <a:r>
              <a:rPr lang="pl-PL" sz="2800" b="1" dirty="0"/>
              <a:t>Wykwalifikowany pracownik lub osoba na stanowisku kierowniczym, posiadająca certyfikat VCA ma większą wartość na rynku pracy.</a:t>
            </a:r>
          </a:p>
          <a:p>
            <a:pPr lvl="0"/>
            <a:endParaRPr lang="pl-PL" sz="2800" b="1" dirty="0"/>
          </a:p>
          <a:p>
            <a:pPr lvl="0"/>
            <a:r>
              <a:rPr lang="pl-PL" sz="2800" b="1" dirty="0"/>
              <a:t>Szansa na zdarzenie się nieszczęśliwego wypadku przy pracy lub doznanie obrażenia ciała jest zminimalizowana, a więc zdrowo i cało po pracy do domu!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48533683"/>
      </p:ext>
    </p:extLst>
  </p:cSld>
  <p:clrMapOvr>
    <a:masterClrMapping/>
  </p:clrMapOvr>
  <p:transition advClick="0"/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25FBD7"/>
          </a:solidFill>
        </p:spPr>
        <p:txBody>
          <a:bodyPr/>
          <a:lstStyle/>
          <a:p>
            <a:r>
              <a:rPr lang="pl-PL" b="1" dirty="0"/>
              <a:t>OBSZARY AUDYTU SCC/VCA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pl-PL" sz="2400" b="1" dirty="0"/>
              <a:t>Bezpieczeństwo i zdrowie oraz ochrona środowiska (HSE): polityka, organizacja i zaangażowanie kierownictwa.</a:t>
            </a:r>
          </a:p>
          <a:p>
            <a:pPr marL="0" indent="0">
              <a:buNone/>
            </a:pPr>
            <a:endParaRPr lang="pl-PL" sz="2400" b="1" dirty="0"/>
          </a:p>
          <a:p>
            <a:pPr marL="514350" indent="-514350">
              <a:buFont typeface="+mj-lt"/>
              <a:buAutoNum type="arabicPeriod" startAt="2"/>
            </a:pPr>
            <a:r>
              <a:rPr lang="pl-PL" sz="2400" b="1" dirty="0"/>
              <a:t>Zagrożenia HSE</a:t>
            </a:r>
            <a:r>
              <a:rPr lang="pl-PL" sz="2400" dirty="0"/>
              <a:t> </a:t>
            </a:r>
            <a:r>
              <a:rPr lang="pl-PL" sz="2400" b="1" dirty="0"/>
              <a:t>Systematyczne i kompleksowe badanie identyfikacji i ocena zagrożeń i obciążeń jak również określanie odpowiednich środków redukcji.</a:t>
            </a:r>
          </a:p>
          <a:p>
            <a:pPr marL="514350" indent="-514350">
              <a:buFont typeface="+mj-lt"/>
              <a:buAutoNum type="arabicPeriod" startAt="2"/>
            </a:pPr>
            <a:endParaRPr lang="pl-PL" sz="2400" b="1" dirty="0"/>
          </a:p>
          <a:p>
            <a:pPr marL="514350" indent="-514350">
              <a:buFont typeface="+mj-lt"/>
              <a:buAutoNum type="arabicPeriod" startAt="2"/>
            </a:pPr>
            <a:r>
              <a:rPr lang="pl-PL" sz="2400" b="1" dirty="0"/>
              <a:t>HSE szkolenia, informacje i instruowanie dla zapewnienia bezpieczeństwa i zdrowia pracowników ważnym jest posiadanie przez pracowników odpowiedniej specjalistycznej wiedzy.</a:t>
            </a:r>
          </a:p>
          <a:p>
            <a:pPr marL="514350" indent="-514350">
              <a:buFont typeface="+mj-lt"/>
              <a:buAutoNum type="arabicPeriod" startAt="2"/>
            </a:pPr>
            <a:endParaRPr lang="pl-PL" sz="2400" dirty="0"/>
          </a:p>
          <a:p>
            <a:pPr marL="514350" indent="-514350">
              <a:buFont typeface="+mj-lt"/>
              <a:buAutoNum type="arabicPeriod" startAt="2"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23630563"/>
      </p:ext>
    </p:extLst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367F3-F44E-4311-8516-DEA27C8C2194}" type="slidenum">
              <a:rPr lang="pl-PL" altLang="pl-PL"/>
              <a:pPr/>
              <a:t>9</a:t>
            </a:fld>
            <a:endParaRPr lang="pl-PL" altLang="pl-PL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/>
              <a:t>CELE AUDITOWANIA SYSTEMU BEZPIECZEŃSTWA PRACY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057400"/>
            <a:ext cx="8610600" cy="4191000"/>
          </a:xfrm>
          <a:solidFill>
            <a:srgbClr val="CCFFCC"/>
          </a:solidFill>
        </p:spPr>
        <p:txBody>
          <a:bodyPr/>
          <a:lstStyle/>
          <a:p>
            <a:r>
              <a:rPr lang="pl-PL" altLang="pl-PL" sz="2800" b="1"/>
              <a:t>Upewnienie się czy organizacja bezpieczeństwa jest właściwa?</a:t>
            </a:r>
          </a:p>
          <a:p>
            <a:r>
              <a:rPr lang="pl-PL" altLang="pl-PL" sz="2800" b="1"/>
              <a:t>Sprawdzenie czy można usprawnić proces zarządzania bezpieczeństwem?</a:t>
            </a:r>
          </a:p>
          <a:p>
            <a:r>
              <a:rPr lang="pl-PL" altLang="pl-PL" sz="2800" b="1"/>
              <a:t>Analizowanie co trzeba zmienić lub wprowadzić do procedur zarządzania bezpieczeństwem, aby ograniczyć ryzyko utraty zdrowia lub życia ponoszone przez zatrudnionych podczas wykonywania pracy</a:t>
            </a:r>
          </a:p>
        </p:txBody>
      </p:sp>
    </p:spTree>
  </p:cSld>
  <p:clrMapOvr>
    <a:masterClrMapping/>
  </p:clrMapOvr>
  <p:transition advClick="0"/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25FBD7"/>
          </a:solidFill>
        </p:spPr>
        <p:txBody>
          <a:bodyPr/>
          <a:lstStyle/>
          <a:p>
            <a:r>
              <a:rPr lang="pl-PL" b="1" dirty="0"/>
              <a:t>OBSZARY AUDYTU SCC/VCA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pl-PL" sz="2400" b="1" dirty="0"/>
              <a:t>Rozwijanie komunikacji o zachowaniu bezpieczeństwa, ochronie zdrowia i ochronie środowiskowej - wzmacnianie poziomu świadomości HSE i doskonalenie HSE</a:t>
            </a:r>
            <a:r>
              <a:rPr lang="pl-PL" b="1" dirty="0"/>
              <a:t>. </a:t>
            </a:r>
          </a:p>
          <a:p>
            <a:pPr marL="0" indent="0">
              <a:buNone/>
            </a:pPr>
            <a:endParaRPr lang="pl-PL" b="1" dirty="0"/>
          </a:p>
          <a:p>
            <a:pPr marL="514350" indent="-514350">
              <a:buFont typeface="+mj-lt"/>
              <a:buAutoNum type="arabicPeriod" startAt="5"/>
            </a:pPr>
            <a:r>
              <a:rPr lang="pl-PL" sz="2400" b="1" dirty="0"/>
              <a:t>Projekt planu HSE - projekt planu HSE dotyczy każdej budowy     lub projekt dotyczy konkretnych projektów i wymaga niezależnej projektowej koordynacji.</a:t>
            </a:r>
          </a:p>
          <a:p>
            <a:pPr marL="0" indent="0">
              <a:buNone/>
            </a:pPr>
            <a:endParaRPr lang="pl-PL" sz="2400" b="1" dirty="0"/>
          </a:p>
          <a:p>
            <a:pPr marL="514350" indent="-514350">
              <a:buFont typeface="+mj-lt"/>
              <a:buAutoNum type="arabicPeriod" startAt="6"/>
            </a:pPr>
            <a:r>
              <a:rPr lang="pl-PL" sz="2400" b="1" dirty="0"/>
              <a:t>Ochrona środowiska - zapobieganie szkodom w środowisku.</a:t>
            </a:r>
          </a:p>
          <a:p>
            <a:pPr marL="514350" indent="-514350">
              <a:buFont typeface="+mj-lt"/>
              <a:buAutoNum type="arabicPeriod" startAt="6"/>
            </a:pPr>
            <a:endParaRPr lang="pl-PL" b="1" dirty="0"/>
          </a:p>
          <a:p>
            <a:pPr marL="514350" indent="-514350">
              <a:buFont typeface="+mj-lt"/>
              <a:buAutoNum type="arabicPeriod" startAt="6"/>
            </a:pPr>
            <a:endParaRPr lang="pl-PL" b="1" dirty="0"/>
          </a:p>
          <a:p>
            <a:pPr marL="514350" indent="-514350">
              <a:buFont typeface="+mj-lt"/>
              <a:buAutoNum type="arabicPeriod" startAt="6"/>
            </a:pP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1098777626"/>
      </p:ext>
    </p:extLst>
  </p:cSld>
  <p:clrMapOvr>
    <a:masterClrMapping/>
  </p:clrMapOvr>
  <p:transition advClick="0"/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25FBD7"/>
          </a:solidFill>
        </p:spPr>
        <p:txBody>
          <a:bodyPr/>
          <a:lstStyle/>
          <a:p>
            <a:r>
              <a:rPr lang="pl-PL" b="1" dirty="0"/>
              <a:t>OBSZARY AUDYTU SCC/VCA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 startAt="7"/>
            </a:pPr>
            <a:r>
              <a:rPr lang="pl-PL" sz="2400" b="1" dirty="0"/>
              <a:t>Przygotowanie na sytuacje nadzwyczajne (kryzysowe) - zabezpieczenie organizacyjne i skuteczne reagowanie w sytuacjach nadzwyczajnych (kryzysowych).</a:t>
            </a:r>
          </a:p>
          <a:p>
            <a:pPr marL="457200" indent="-457200">
              <a:buFont typeface="+mj-lt"/>
              <a:buAutoNum type="arabicPeriod" startAt="7"/>
            </a:pPr>
            <a:endParaRPr lang="pl-PL" sz="2400" b="1" dirty="0"/>
          </a:p>
          <a:p>
            <a:pPr marL="457200" indent="-457200">
              <a:buFont typeface="+mj-lt"/>
              <a:buAutoNum type="arabicPeriod" startAt="8"/>
            </a:pPr>
            <a:r>
              <a:rPr lang="pl-PL" sz="2400" b="1" dirty="0"/>
              <a:t>Inspekcje HSE w celu utrzymania wysokiego poziomu HSE na budowach/ stanowiskach pracy, istotne znaczenie ma przeprowadzanie regularnych inspekcji HSE przez odpowiedzialną kadrę kierowniczą. </a:t>
            </a:r>
          </a:p>
          <a:p>
            <a:pPr marL="457200" indent="-457200">
              <a:buFont typeface="+mj-lt"/>
              <a:buAutoNum type="arabicPeriod" startAt="8"/>
            </a:pPr>
            <a:endParaRPr lang="pl-PL" sz="2400" b="1" dirty="0"/>
          </a:p>
          <a:p>
            <a:pPr marL="457200" indent="-457200">
              <a:buFont typeface="+mj-lt"/>
              <a:buAutoNum type="arabicPeriod" startAt="9"/>
            </a:pPr>
            <a:r>
              <a:rPr lang="pl-PL" sz="2400" b="1" dirty="0"/>
              <a:t>Opieka medyczna - ochrona stanu zdrowia zatrudnionych przy wykonywaniu pracy i medyczna odpowiedzialność stosowania</a:t>
            </a:r>
          </a:p>
        </p:txBody>
      </p:sp>
    </p:spTree>
    <p:extLst>
      <p:ext uri="{BB962C8B-B14F-4D97-AF65-F5344CB8AC3E}">
        <p14:creationId xmlns:p14="http://schemas.microsoft.com/office/powerpoint/2010/main" val="4073288287"/>
      </p:ext>
    </p:extLst>
  </p:cSld>
  <p:clrMapOvr>
    <a:masterClrMapping/>
  </p:clrMapOvr>
  <p:transition advClick="0"/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25FBD7"/>
          </a:solidFill>
        </p:spPr>
        <p:txBody>
          <a:bodyPr/>
          <a:lstStyle/>
          <a:p>
            <a:r>
              <a:rPr lang="pl-PL" b="1" dirty="0"/>
              <a:t>OBSZARY AUDYTU SCC/VCA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 startAt="10"/>
            </a:pPr>
            <a:r>
              <a:rPr lang="pl-PL" sz="2400" b="1" dirty="0"/>
              <a:t>Zakupy i sprawdzenia maszyn, urządzeń, wyposażenia i materiałów - wyłączne korzystanie z maszyn, urządzeń, wyposażenia i materiałów, które spełniają z dostatecznymi wymaganiami bezpieczeństwa i ochrony  środowiska. </a:t>
            </a:r>
          </a:p>
          <a:p>
            <a:pPr marL="457200" indent="-457200">
              <a:buFont typeface="+mj-lt"/>
              <a:buAutoNum type="arabicPeriod" startAt="10"/>
            </a:pPr>
            <a:endParaRPr lang="pl-PL" sz="2400" b="1" dirty="0"/>
          </a:p>
          <a:p>
            <a:pPr marL="457200" indent="-457200">
              <a:buFont typeface="+mj-lt"/>
              <a:buAutoNum type="arabicPeriod" startAt="11"/>
            </a:pPr>
            <a:r>
              <a:rPr lang="pl-PL" sz="2400" b="1" dirty="0"/>
              <a:t>Zakupy usług - </a:t>
            </a:r>
            <a:r>
              <a:rPr lang="pl-PL" sz="2400" b="1" dirty="0" err="1"/>
              <a:t>subprzedsiębiorstwa</a:t>
            </a:r>
            <a:r>
              <a:rPr lang="pl-PL" sz="2400" b="1" dirty="0"/>
              <a:t> i/lub osoby świadczące usługi powinny być zobowiązane o staranie się, aby usługi były nadzorowane przez funkcjonującą organizację HSE. </a:t>
            </a:r>
          </a:p>
          <a:p>
            <a:pPr marL="457200" indent="-457200">
              <a:buFont typeface="+mj-lt"/>
              <a:buAutoNum type="arabicPeriod" startAt="11"/>
            </a:pPr>
            <a:endParaRPr lang="pl-PL" sz="2400" b="1" dirty="0"/>
          </a:p>
          <a:p>
            <a:pPr marL="457200" indent="-457200">
              <a:buFont typeface="+mj-lt"/>
              <a:buAutoNum type="arabicPeriod" startAt="11"/>
            </a:pPr>
            <a:r>
              <a:rPr lang="pl-PL" sz="2400" b="1" dirty="0"/>
              <a:t>Meldowanie, rejestrowanie i badanie (postępowanie) w sprawach wypadków,  niemal wypadków i sytuacji niepewnych</a:t>
            </a:r>
          </a:p>
        </p:txBody>
      </p:sp>
    </p:spTree>
    <p:extLst>
      <p:ext uri="{BB962C8B-B14F-4D97-AF65-F5344CB8AC3E}">
        <p14:creationId xmlns:p14="http://schemas.microsoft.com/office/powerpoint/2010/main" val="1965032437"/>
      </p:ext>
    </p:extLst>
  </p:cSld>
  <p:clrMapOvr>
    <a:masterClrMapping/>
  </p:clrMapOvr>
  <p:transition advClick="0"/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25FBD7"/>
          </a:solidFill>
        </p:spPr>
        <p:txBody>
          <a:bodyPr>
            <a:normAutofit/>
          </a:bodyPr>
          <a:lstStyle/>
          <a:p>
            <a:r>
              <a:rPr lang="pl-PL" b="1" dirty="0"/>
              <a:t>BUDOWA PYTAŃ AUDYTU SCC/VCA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7500" lnSpcReduction="20000"/>
          </a:bodyPr>
          <a:lstStyle/>
          <a:p>
            <a:r>
              <a:rPr lang="pl-PL" sz="3100" b="1" dirty="0"/>
              <a:t>Treść pytania</a:t>
            </a:r>
          </a:p>
          <a:p>
            <a:pPr marL="0" indent="0">
              <a:buNone/>
            </a:pPr>
            <a:endParaRPr lang="pl-PL" sz="3100" b="1" dirty="0"/>
          </a:p>
          <a:p>
            <a:r>
              <a:rPr lang="pl-PL" sz="3100" b="1" dirty="0"/>
              <a:t>Zakres  audytu  SCC* x / SCC** x / SCC</a:t>
            </a:r>
            <a:r>
              <a:rPr lang="pl-PL" sz="3100" b="1" baseline="30000" dirty="0"/>
              <a:t>P</a:t>
            </a:r>
            <a:r>
              <a:rPr lang="pl-PL" sz="3100" b="1" dirty="0"/>
              <a:t> x</a:t>
            </a:r>
            <a:endParaRPr lang="pl-PL" sz="3100" dirty="0"/>
          </a:p>
          <a:p>
            <a:endParaRPr lang="pl-PL" sz="3100" b="1" dirty="0"/>
          </a:p>
          <a:p>
            <a:r>
              <a:rPr lang="pl-PL" sz="3100" b="1" dirty="0"/>
              <a:t>Cel</a:t>
            </a:r>
          </a:p>
          <a:p>
            <a:endParaRPr lang="pl-PL" sz="3100" b="1" dirty="0"/>
          </a:p>
          <a:p>
            <a:r>
              <a:rPr lang="pl-PL" sz="3100" b="1" dirty="0"/>
              <a:t>Minimalne wymagania</a:t>
            </a:r>
          </a:p>
          <a:p>
            <a:endParaRPr lang="pl-PL" sz="3100" b="1" dirty="0"/>
          </a:p>
          <a:p>
            <a:r>
              <a:rPr lang="pl-PL" sz="3100" b="1" dirty="0"/>
              <a:t>Dokumenty</a:t>
            </a:r>
          </a:p>
          <a:p>
            <a:endParaRPr lang="pl-PL" sz="3100" b="1" dirty="0"/>
          </a:p>
          <a:p>
            <a:r>
              <a:rPr lang="pl-PL" sz="3100" b="1" dirty="0"/>
              <a:t>Badania i obserwacje</a:t>
            </a:r>
          </a:p>
          <a:p>
            <a:endParaRPr lang="pl-PL" sz="3100" b="1" dirty="0"/>
          </a:p>
          <a:p>
            <a:r>
              <a:rPr lang="pl-PL" sz="3100" b="1" dirty="0"/>
              <a:t>Pytania obowiązkowe oraz uzupełniające</a:t>
            </a:r>
            <a:endParaRPr lang="pl-PL" sz="3100" dirty="0"/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65364103"/>
      </p:ext>
    </p:extLst>
  </p:cSld>
  <p:clrMapOvr>
    <a:masterClrMapping/>
  </p:clrMapOvr>
  <p:transition advClick="0"/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25FBD7"/>
          </a:solidFill>
        </p:spPr>
        <p:txBody>
          <a:bodyPr/>
          <a:lstStyle/>
          <a:p>
            <a:r>
              <a:rPr lang="pl-PL" b="1" dirty="0"/>
              <a:t>LICZBY PYTAŃ DLA AUDYTÓW SCC 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0" y="1309142"/>
          <a:ext cx="8964487" cy="5562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03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917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801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Lp.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Elementy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Ogółem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Obowiązkowe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Dodatkowe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SCC*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SCC**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Liczba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b="1" dirty="0"/>
                        <a:t>1.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b="1" dirty="0"/>
                        <a:t>Bezpieczeństwo i zdrowie oraz ochrona środowiska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b="1" dirty="0"/>
                        <a:t>2.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b="1" dirty="0"/>
                        <a:t>Systematyczne  badanie identyfikacji i ocena zagrożeń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b="1" dirty="0"/>
                        <a:t>3.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b="1" dirty="0"/>
                        <a:t>Szkolenia, informacje i instruowanie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b="1" dirty="0"/>
                        <a:t>4.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b="1" dirty="0"/>
                        <a:t>Rozwijanie komunikacji o zachowaniu bezpieczeństwa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b="1" dirty="0"/>
                        <a:t>5.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b="1" dirty="0"/>
                        <a:t>Projekt planu HSE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b="1" dirty="0"/>
                        <a:t>6.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/>
                        <a:t>Ochrona środowiska - zapobieganie szkodom w środowisku.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b="1" dirty="0"/>
                        <a:t>7.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b="1" dirty="0"/>
                        <a:t>Przygotowanie na sytuacje nadzwyczajne (kryzysowe)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b="1" dirty="0"/>
                        <a:t>8.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b="1" dirty="0"/>
                        <a:t>Inspekcje HSE w celu utrzymania wysokiego poziomu HSE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b="1" dirty="0"/>
                        <a:t>9.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b="1" dirty="0"/>
                        <a:t>Opieka medyczna - ochrona stanu zdrowia zatrudnionych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b="1" dirty="0"/>
                        <a:t>10.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b="1" dirty="0"/>
                        <a:t>Zakupy i sprawdzenia maszyn,  wyposażenia i materiałów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b="1" dirty="0"/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b="1" dirty="0"/>
                        <a:t>Zakupy usług - </a:t>
                      </a:r>
                      <a:r>
                        <a:rPr lang="pl-PL" sz="1400" b="1" dirty="0" err="1"/>
                        <a:t>subprzedsiębiorstwa</a:t>
                      </a:r>
                      <a:r>
                        <a:rPr lang="pl-PL" sz="1400" b="1" dirty="0"/>
                        <a:t> i/lub osoby świadczące usługi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b="1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b="1" dirty="0"/>
                        <a:t>Meldowanie, rejestrowanie i badanie w sprawach wypadków,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b="1" dirty="0"/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b="1" dirty="0"/>
                        <a:t>Suma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47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37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3455498"/>
      </p:ext>
    </p:extLst>
  </p:cSld>
  <p:clrMapOvr>
    <a:masterClrMapping/>
  </p:clrMapOvr>
  <p:transition advClick="0"/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25FBD7"/>
          </a:solidFill>
        </p:spPr>
        <p:txBody>
          <a:bodyPr/>
          <a:lstStyle/>
          <a:p>
            <a:r>
              <a:rPr lang="pl-PL" b="1" dirty="0"/>
              <a:t>ZAGADNIENIA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r>
              <a:rPr lang="pl-PL" sz="2400" b="1" dirty="0"/>
              <a:t>Istota i zakres standardu SCC/VSP</a:t>
            </a:r>
          </a:p>
          <a:p>
            <a:r>
              <a:rPr lang="pl-PL" sz="2400" b="1" dirty="0"/>
              <a:t>Powiązania standardu SCC.VSP z normami</a:t>
            </a:r>
          </a:p>
          <a:p>
            <a:r>
              <a:rPr lang="pl-PL" sz="2400" b="1" dirty="0"/>
              <a:t>Cele i wymagania standardu SCC/VSP</a:t>
            </a:r>
          </a:p>
          <a:p>
            <a:r>
              <a:rPr lang="pl-PL" sz="2400" b="1" dirty="0"/>
              <a:t>Segmenty gospodarcze i branże w obszarze systemu SCC/VSP</a:t>
            </a:r>
          </a:p>
          <a:p>
            <a:r>
              <a:rPr lang="pl-PL" sz="2400" b="1" dirty="0"/>
              <a:t>Korzyści z wprowadzenia systemów SCC/VSP dla firm</a:t>
            </a:r>
          </a:p>
          <a:p>
            <a:r>
              <a:rPr lang="pl-PL" sz="2400" b="1" dirty="0"/>
              <a:t>Korzyści z wprowadzenia systemów SCC/VSP dla pracowników</a:t>
            </a:r>
          </a:p>
          <a:p>
            <a:r>
              <a:rPr lang="pl-PL" sz="2400" b="1" dirty="0"/>
              <a:t>Struktura pytań dla audytu systemu SCC/VSP</a:t>
            </a:r>
          </a:p>
          <a:p>
            <a:r>
              <a:rPr lang="pl-PL" sz="2400" b="1" dirty="0"/>
              <a:t>Budowa pytań w audycie SCC/VSP</a:t>
            </a:r>
          </a:p>
          <a:p>
            <a:r>
              <a:rPr lang="pl-PL" sz="2400" b="1" dirty="0"/>
              <a:t>Warunki utrzymania standardu SCC/VSP.</a:t>
            </a:r>
          </a:p>
          <a:p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2470429347"/>
      </p:ext>
    </p:extLst>
  </p:cSld>
  <p:clrMapOvr>
    <a:masterClrMapping/>
  </p:clrMapOvr>
  <p:transition advClick="0"/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25FBD7"/>
          </a:solidFill>
        </p:spPr>
        <p:txBody>
          <a:bodyPr/>
          <a:lstStyle/>
          <a:p>
            <a:r>
              <a:rPr lang="pl-PL" b="1" dirty="0"/>
              <a:t>BIBLIOGRAFIA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8770" y="1700808"/>
            <a:ext cx="9144000" cy="4752528"/>
          </a:xfrm>
        </p:spPr>
        <p:txBody>
          <a:bodyPr>
            <a:normAutofit/>
          </a:bodyPr>
          <a:lstStyle/>
          <a:p>
            <a:pPr lvl="0"/>
            <a:r>
              <a:rPr lang="pl-PL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Krawczyk St.: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Metody ilościowe w planowaniu </a:t>
            </a:r>
            <a:r>
              <a:rPr lang="pl-PL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przedsię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- biorstwem. Wydawnictwo  </a:t>
            </a:r>
            <a:r>
              <a:rPr lang="pl-PL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C.H.Beck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, Warszawa 2001.</a:t>
            </a:r>
          </a:p>
          <a:p>
            <a:r>
              <a:rPr lang="pl-PL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Personalzertiefizierung.: </a:t>
            </a:r>
            <a:r>
              <a:rPr lang="pl-PL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Operativ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Taeges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 Personal im SGU –</a:t>
            </a:r>
            <a:r>
              <a:rPr lang="pl-PL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Bereich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. DGMK-</a:t>
            </a:r>
            <a:r>
              <a:rPr lang="pl-PL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Arbeitskreis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 Hamburg 2011.</a:t>
            </a:r>
          </a:p>
          <a:p>
            <a:pPr lvl="0"/>
            <a:r>
              <a:rPr lang="pl-PL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Rączka M.: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Znormalizowane systemy zarządzania jako narzędzia kształtowania środowiska pracy. KIPP Politechnika Krakowska Kraków 2011.</a:t>
            </a:r>
          </a:p>
          <a:p>
            <a:pPr lvl="0"/>
            <a:r>
              <a:rPr lang="pl-PL" sz="24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Safety</a:t>
            </a:r>
            <a:r>
              <a:rPr lang="pl-PL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Checklist</a:t>
            </a:r>
            <a:r>
              <a:rPr lang="pl-PL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Contractors</a:t>
            </a:r>
            <a:r>
              <a:rPr lang="pl-PL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.: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Central College van  </a:t>
            </a:r>
            <a:r>
              <a:rPr lang="pl-PL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Deskundigen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 VCA, Holandia 2010.</a:t>
            </a:r>
          </a:p>
          <a:p>
            <a:pPr lvl="0"/>
            <a:r>
              <a:rPr lang="pl-PL" sz="24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Thomanek</a:t>
            </a:r>
            <a:r>
              <a:rPr lang="pl-PL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 D. </a:t>
            </a:r>
            <a:r>
              <a:rPr lang="pl-PL" sz="24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Kojzar</a:t>
            </a:r>
            <a:r>
              <a:rPr lang="pl-PL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 W.: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Zarządzanie bezpieczeństwem pracy podwykonawców. Praca i Zdrowie nr 6 2015.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49170813"/>
      </p:ext>
    </p:extLst>
  </p:cSld>
  <p:clrMapOvr>
    <a:masterClrMapping/>
  </p:clrMapOvr>
  <p:transition advClick="0"/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26FA5-0639-479E-80F7-9249910DD06D}" type="slidenum">
              <a:rPr lang="pl-PL"/>
              <a:pPr/>
              <a:t>97</a:t>
            </a:fld>
            <a:endParaRPr lang="pl-PL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286000"/>
            <a:ext cx="9144000" cy="1143000"/>
          </a:xfrm>
          <a:solidFill>
            <a:srgbClr val="CCFFCC"/>
          </a:solidFill>
        </p:spPr>
        <p:txBody>
          <a:bodyPr/>
          <a:lstStyle/>
          <a:p>
            <a:r>
              <a:rPr lang="pl-PL" b="1" dirty="0"/>
              <a:t>NOWA KULTURA BEZPIECZEŃSTWA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solidFill>
            <a:srgbClr val="FFFF99"/>
          </a:solidFill>
        </p:spPr>
        <p:txBody>
          <a:bodyPr/>
          <a:lstStyle/>
          <a:p>
            <a:endParaRPr lang="pl-PL" b="1" dirty="0"/>
          </a:p>
          <a:p>
            <a:r>
              <a:rPr lang="pl-PL" b="1" dirty="0"/>
              <a:t>ZARZĄDZANIE BEZPIECZEŃSTWEM PRACY</a:t>
            </a:r>
          </a:p>
        </p:txBody>
      </p:sp>
    </p:spTree>
  </p:cSld>
  <p:clrMapOvr>
    <a:masterClrMapping/>
  </p:clrMapOvr>
  <p:transition advClick="0"/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8921A-69CF-4E02-8E49-45184771E5E2}" type="slidenum">
              <a:rPr lang="pl-PL"/>
              <a:pPr/>
              <a:t>98</a:t>
            </a:fld>
            <a:endParaRPr lang="pl-PL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  <a:solidFill>
            <a:srgbClr val="CCFFCC"/>
          </a:solidFill>
        </p:spPr>
        <p:txBody>
          <a:bodyPr/>
          <a:lstStyle/>
          <a:p>
            <a:r>
              <a:rPr lang="pl-PL" b="1"/>
              <a:t>TREŚĆ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8839200" cy="4800600"/>
          </a:xfrm>
          <a:solidFill>
            <a:srgbClr val="FFFF99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b="1" dirty="0"/>
              <a:t>Przesłanki i rdzeń tradycyjnej kultury</a:t>
            </a:r>
          </a:p>
          <a:p>
            <a:pPr>
              <a:lnSpc>
                <a:spcPct val="90000"/>
              </a:lnSpc>
            </a:pPr>
            <a:r>
              <a:rPr lang="pl-PL" b="1" dirty="0"/>
              <a:t>Przesłanki i rdzeń nowej kultury</a:t>
            </a:r>
          </a:p>
          <a:p>
            <a:pPr>
              <a:lnSpc>
                <a:spcPct val="90000"/>
              </a:lnSpc>
            </a:pPr>
            <a:r>
              <a:rPr lang="pl-PL" b="1" dirty="0"/>
              <a:t>Zmiany w organizacji i gwarancjach pracy </a:t>
            </a:r>
          </a:p>
          <a:p>
            <a:pPr>
              <a:lnSpc>
                <a:spcPct val="90000"/>
              </a:lnSpc>
            </a:pPr>
            <a:r>
              <a:rPr lang="pl-PL" b="1" dirty="0"/>
              <a:t>Zmiany w etyce i zaangażowaniu w pracy</a:t>
            </a:r>
          </a:p>
          <a:p>
            <a:pPr>
              <a:lnSpc>
                <a:spcPct val="90000"/>
              </a:lnSpc>
            </a:pPr>
            <a:r>
              <a:rPr lang="pl-PL" b="1" dirty="0"/>
              <a:t>Zmiany norm pracodawców i pracowników</a:t>
            </a:r>
          </a:p>
          <a:p>
            <a:pPr>
              <a:lnSpc>
                <a:spcPct val="90000"/>
              </a:lnSpc>
            </a:pPr>
            <a:r>
              <a:rPr lang="pl-PL" b="1" dirty="0"/>
              <a:t>Zmiany w rozumieniu szkolenia i konfliktu</a:t>
            </a:r>
          </a:p>
          <a:p>
            <a:pPr>
              <a:lnSpc>
                <a:spcPct val="90000"/>
              </a:lnSpc>
            </a:pPr>
            <a:r>
              <a:rPr lang="pl-PL" b="1" dirty="0"/>
              <a:t>Wartość i profesjonalizm dla klienta</a:t>
            </a:r>
          </a:p>
          <a:p>
            <a:pPr>
              <a:lnSpc>
                <a:spcPct val="90000"/>
              </a:lnSpc>
            </a:pPr>
            <a:r>
              <a:rPr lang="pl-PL" b="1" dirty="0"/>
              <a:t>Charakter organizacji i potrzeba ryzyka </a:t>
            </a:r>
          </a:p>
        </p:txBody>
      </p:sp>
    </p:spTree>
  </p:cSld>
  <p:clrMapOvr>
    <a:masterClrMapping/>
  </p:clrMapOvr>
  <p:transition advClick="0"/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BD42-DF6F-4D3C-8E10-17121C5458C3}" type="slidenum">
              <a:rPr lang="pl-PL"/>
              <a:pPr/>
              <a:t>99</a:t>
            </a:fld>
            <a:endParaRPr lang="pl-PL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  <a:solidFill>
            <a:srgbClr val="CCFFCC"/>
          </a:solidFill>
        </p:spPr>
        <p:txBody>
          <a:bodyPr/>
          <a:lstStyle/>
          <a:p>
            <a:r>
              <a:rPr lang="pl-PL" b="1"/>
              <a:t>KLUCZOWE PRZESŁANKI TRADYCYJNEJ KULTURY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209800"/>
            <a:ext cx="8686800" cy="2133600"/>
          </a:xfrm>
          <a:solidFill>
            <a:srgbClr val="FFFF99"/>
          </a:solidFill>
        </p:spPr>
        <p:txBody>
          <a:bodyPr/>
          <a:lstStyle/>
          <a:p>
            <a:pPr algn="just"/>
            <a:r>
              <a:rPr lang="pl-PL" b="1"/>
              <a:t>Kluczowym czynnikiem kształtującym środowisko biznesu przez ostatnie 200 lat był fakt, że </a:t>
            </a:r>
            <a:r>
              <a:rPr lang="pl-PL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popyt przewyższał podaż</a:t>
            </a:r>
            <a:r>
              <a:rPr lang="pl-PL" b="1"/>
              <a:t> oraz występowanie w otoczeniu </a:t>
            </a:r>
            <a:r>
              <a:rPr lang="pl-PL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inwestora.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304800" y="4724400"/>
            <a:ext cx="8534400" cy="190500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pl-PL" sz="3200" b="1"/>
              <a:t>W efekcie najważniejszymi wartościami były </a:t>
            </a:r>
            <a:r>
              <a:rPr lang="pl-PL" sz="3200" b="1" i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planowanie, kontrola i dyscyplina</a:t>
            </a:r>
            <a:r>
              <a:rPr lang="pl-PL" sz="3200" b="1"/>
              <a:t>, wartości potrzebne do upłynnienia na gotowym rynku.</a:t>
            </a:r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533</TotalTime>
  <Words>7451</Words>
  <Application>Microsoft Office PowerPoint</Application>
  <PresentationFormat>Pokaz na ekranie (4:3)</PresentationFormat>
  <Paragraphs>1059</Paragraphs>
  <Slides>120</Slides>
  <Notes>17</Notes>
  <HiddenSlides>0</HiddenSlides>
  <MMClips>0</MMClips>
  <ScaleCrop>false</ScaleCrop>
  <HeadingPairs>
    <vt:vector size="8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2</vt:i4>
      </vt:variant>
      <vt:variant>
        <vt:lpstr>Tytuły slajdów</vt:lpstr>
      </vt:variant>
      <vt:variant>
        <vt:i4>120</vt:i4>
      </vt:variant>
    </vt:vector>
  </HeadingPairs>
  <TitlesOfParts>
    <vt:vector size="125" baseType="lpstr">
      <vt:lpstr>Arial</vt:lpstr>
      <vt:lpstr>Times New Roman</vt:lpstr>
      <vt:lpstr>Projekt domyślny</vt:lpstr>
      <vt:lpstr>Wykres</vt:lpstr>
      <vt:lpstr>SnapGrafx</vt:lpstr>
      <vt:lpstr>BADANIA I KONTROLA STANU  BEZPIECZEŃSTWA PRACY</vt:lpstr>
      <vt:lpstr>TREŚĆ</vt:lpstr>
      <vt:lpstr>HAUSEKEEPING  A BEZPIECZEŃSTWO PRACY</vt:lpstr>
      <vt:lpstr>WYNIKI BADAŃ PRZYCZYN ZAGROŻEŃ  WYPADKOWYCH </vt:lpstr>
      <vt:lpstr>ZATRUDNIENIE W WARUNKACH  ZAGROŻENIA</vt:lpstr>
      <vt:lpstr>ŚRODKI ZAPEWNIAJĄCE BEZPIECZEŃSTWO PRACY</vt:lpstr>
      <vt:lpstr>WYMAGANIA  KODEKSU PRACY</vt:lpstr>
      <vt:lpstr>SKUTKI   LEKCEWAŻENIA  WYMAGAŃ USTAWY</vt:lpstr>
      <vt:lpstr>CELE AUDITOWANIA SYSTEMU BEZPIECZEŃSTWA PRACY</vt:lpstr>
      <vt:lpstr>OBSZARY AUDITOWANIA</vt:lpstr>
      <vt:lpstr>FUNKCJE KONTROLI STANU BEZPIECZEŃSTWA PRACY</vt:lpstr>
      <vt:lpstr>CZYNNOŚCI INSPEKTORÓW PAŃSTWOWEJ INSPEKCJI PRACY</vt:lpstr>
      <vt:lpstr>BADANIA ANKIETOWE  NAD STANEM BEZPIECZEŃSTWA</vt:lpstr>
      <vt:lpstr>PYTANIA DLA OCENY SYSTEMU BEZPIECZEŃSTWA PRACY</vt:lpstr>
      <vt:lpstr>PYTANIA DLA OCENY SYSTEMU BEZPIECZEŃSTWA PRACY</vt:lpstr>
      <vt:lpstr>PYTANIA DLA OCENY SYSTEMU BEZPIECZEŃSTWA PRACY</vt:lpstr>
      <vt:lpstr>PYTANIA DLA OCENY SYSTEMU BEZPIECZEŃSTWA PRACY</vt:lpstr>
      <vt:lpstr>ZNAJOMOŚĆ  ZAGROŻEŃ RYZYKA </vt:lpstr>
      <vt:lpstr>INFORMACJE  O ZAGROŻENIACH</vt:lpstr>
      <vt:lpstr>POSTAWA KIEROWNICTWA  WOBEC ZAGROŻEŃ</vt:lpstr>
      <vt:lpstr>PROCEDURY  MOTYWACYJNE</vt:lpstr>
      <vt:lpstr>WNIOSKI Z BADAŃ NAD STANEM BEZPIECZEŃSTWA PRACY</vt:lpstr>
      <vt:lpstr>ZAGADNIENIA</vt:lpstr>
      <vt:lpstr>BIBLIOGRAFIA</vt:lpstr>
      <vt:lpstr>PROCESOWO ZORIETOWANE SYSTEMY ZARZĄDZANIA</vt:lpstr>
      <vt:lpstr>TREŚĆ</vt:lpstr>
      <vt:lpstr>SYSTEMY ZARZĄDZANIA – ZARZĄDZANIE  Z SYSTEMAMI</vt:lpstr>
      <vt:lpstr>UOGÓLNIONE CELE W ZARZĄDZANIU PROCESAMI</vt:lpstr>
      <vt:lpstr>NORMY I OBSZARY   W ZARZĄDZANIU PROCESAMI</vt:lpstr>
      <vt:lpstr>PROBLEMY ZINTEGROWANYCH  SYSTEMÓW ZARZĄDZANIA</vt:lpstr>
      <vt:lpstr>WYMOGI ZARZĄDZANIA  ZINTEGROWANYMI SYSTEMAMI</vt:lpstr>
      <vt:lpstr>SPECYFICZNE ZADANIA   W SYSTEMACH ZARZĄDZANIA</vt:lpstr>
      <vt:lpstr>MECHANIZM ZINTEGROWANYCH SYSTEMÓW ZARZĄDZANIA IMS</vt:lpstr>
      <vt:lpstr>„ADDYTYWNA” INTEGRACJA  SYSTEMÓW ZARZĄDZANIA</vt:lpstr>
      <vt:lpstr>„RÓWNOLEGŁA” INTEGRACJA  SYSTEMÓW ZARZĄDZANIA</vt:lpstr>
      <vt:lpstr>„PROCESOWA” INTEGRACJA  SYSTEMÓW ZARZĄDZANIA</vt:lpstr>
      <vt:lpstr>ISTOTA ORIENTACJI PROCESOWEJ  W ZARZĄDZANIU SYSTEMAMI</vt:lpstr>
      <vt:lpstr>ORIENTACJA PROCESOWA  W SYSTEMACH ZARZĄDZANIA</vt:lpstr>
      <vt:lpstr>PROCES JAKO ŁAŃCUCH  W ZARZĄDZANIA SYSTEMAMI</vt:lpstr>
      <vt:lpstr>STRUKTURA PROCESÓW  W SYSTEMIE ZARZĄDZANIA</vt:lpstr>
      <vt:lpstr>STRATEGICZE PROCESY  W SYSTEMIE ZARZĄDZANIA</vt:lpstr>
      <vt:lpstr>KLUCZOWE  PROCESY W SYSTEMIE ZARZĄDZANIA</vt:lpstr>
      <vt:lpstr>WSPIERAJĄCE PROCESY  W SYSTEMIE ZARZĄDZANIA</vt:lpstr>
      <vt:lpstr>DOSKONALĄCE PROCESY  W SYSTEMIE ZARZĄDZANIA</vt:lpstr>
      <vt:lpstr>GRANICE  ZARZĄDZANIA  PROCESAMI</vt:lpstr>
      <vt:lpstr>OCENA SYSTEMÓW  ZARZĄDZANIA  PROCESAMI</vt:lpstr>
      <vt:lpstr>ZAGADNIENIA</vt:lpstr>
      <vt:lpstr>BIBLIOGRAFIA</vt:lpstr>
      <vt:lpstr>WYMAGANIA ZINTEGROWANEGO SYSTEMU ZARZĄDZANIA HSE </vt:lpstr>
      <vt:lpstr>TREŚĆ</vt:lpstr>
      <vt:lpstr>DEFINICJE POJĘĆ</vt:lpstr>
      <vt:lpstr>DEFINICJE POJĘĆ</vt:lpstr>
      <vt:lpstr>MODEL ZARZĄDZANIA ZDROWIEM, BEZPIECZEŃSTWEM I ŚRODOWISKIEM</vt:lpstr>
      <vt:lpstr>ELEMENTY KULTURY WSPOMAGAJĄCEJ SYSTEM HSE </vt:lpstr>
      <vt:lpstr>POLITYKA I ZADANIA STRATEGICZNE</vt:lpstr>
      <vt:lpstr>POLITYKA DOTYCZĄCA ZDROWIA  I BEZPIECZEŃSTWA </vt:lpstr>
      <vt:lpstr>ORGANIZACJA, ZASOBY  I DOKUMENTACJA</vt:lpstr>
      <vt:lpstr>ORGANIZACJA, ZASOBY  I DOKUMENTACJA</vt:lpstr>
      <vt:lpstr>OCENA I ZARZĄDZANIE RYZYKIEM</vt:lpstr>
      <vt:lpstr>ETAPY ZARZĄDZANIA ZAGROŻENIAMI</vt:lpstr>
      <vt:lpstr>ŚRODKI ORGANIZACYJNE  I SYSTEMOWE REDUKCJI RYZYKA</vt:lpstr>
      <vt:lpstr>PLANOWANIE</vt:lpstr>
      <vt:lpstr>PLANOWANIE  OSIĄGANIA CELÓW</vt:lpstr>
      <vt:lpstr>PLANOWANIE ULEPSZEŃ</vt:lpstr>
      <vt:lpstr>WDRAŻANIE I MONITORING</vt:lpstr>
      <vt:lpstr>MONITORING ASPEKTÓW</vt:lpstr>
      <vt:lpstr>RAPORTOWANIE  O INCYDENTACH</vt:lpstr>
      <vt:lpstr>DZIAŁANIA POAWARYJNE </vt:lpstr>
      <vt:lpstr>AUDYTY I PRZEGLĄDY</vt:lpstr>
      <vt:lpstr>AUDYTY I PRZEGLĄDY</vt:lpstr>
      <vt:lpstr>ZAGADNIENIA </vt:lpstr>
      <vt:lpstr>BIBLIOGRAFIA </vt:lpstr>
      <vt:lpstr>SYSTEM ZARZĄDZANIA SCC</vt:lpstr>
      <vt:lpstr>TEKST</vt:lpstr>
      <vt:lpstr>RODOWÓD STANDARDU</vt:lpstr>
      <vt:lpstr>ISTOTA STANDARDU SCC/VCA</vt:lpstr>
      <vt:lpstr>CELE STANDARDU SCC/VCA </vt:lpstr>
      <vt:lpstr>ZASTOSOWANIE STANDARDU</vt:lpstr>
      <vt:lpstr>RODZAJE CERTYFIKATÓW</vt:lpstr>
      <vt:lpstr>RODZAJE CERTYFIKATÓW</vt:lpstr>
      <vt:lpstr>UZYSKANIE CERTYFIKATU</vt:lpstr>
      <vt:lpstr>UZYSKANIE CERTYFIKATU</vt:lpstr>
      <vt:lpstr>KORZYŚCI Z CERTYFIKATU DLA FIRM</vt:lpstr>
      <vt:lpstr>KORZYŚCI Z CERTYFIKATU DLA FIRM</vt:lpstr>
      <vt:lpstr>KORZYŚCI DLA ZLECENIODAWCÓW</vt:lpstr>
      <vt:lpstr>KORZYŚCI DLA ZLECENIODAWCÓW</vt:lpstr>
      <vt:lpstr>KORZYŚCI DLA PRACOWNIKÓW</vt:lpstr>
      <vt:lpstr>KORZYŚCI DLA PRACOWNIKÓW</vt:lpstr>
      <vt:lpstr>OBSZARY AUDYTU SCC/VCA</vt:lpstr>
      <vt:lpstr>OBSZARY AUDYTU SCC/VCA</vt:lpstr>
      <vt:lpstr>OBSZARY AUDYTU SCC/VCA</vt:lpstr>
      <vt:lpstr>OBSZARY AUDYTU SCC/VCA</vt:lpstr>
      <vt:lpstr>BUDOWA PYTAŃ AUDYTU SCC/VCA</vt:lpstr>
      <vt:lpstr>LICZBY PYTAŃ DLA AUDYTÓW SCC </vt:lpstr>
      <vt:lpstr>ZAGADNIENIA</vt:lpstr>
      <vt:lpstr>BIBLIOGRAFIA</vt:lpstr>
      <vt:lpstr>NOWA KULTURA BEZPIECZEŃSTWA</vt:lpstr>
      <vt:lpstr>TREŚĆ</vt:lpstr>
      <vt:lpstr>KLUCZOWE PRZESŁANKI TRADYCYJNEJ KULTURY</vt:lpstr>
      <vt:lpstr>RDZEŃ TRADYCYJNEJ KULTURY ORGANIZACJI</vt:lpstr>
      <vt:lpstr>KLUCZOWE PRZESŁANKI NOWEJ KULTURY</vt:lpstr>
      <vt:lpstr>RDZEŃ NOWEJ  KULTURY ORGANIZACJI</vt:lpstr>
      <vt:lpstr>KIERUNKI ZMIAN  W ORGANIZACJI PRACY</vt:lpstr>
      <vt:lpstr>KIERUNKI ZMIAN   W GWARACJACH PRACY</vt:lpstr>
      <vt:lpstr>KIERUNKI ZMIAN   W ETYCE PRACY</vt:lpstr>
      <vt:lpstr>KIERUNKI ZMIAN  W ZAANGAŻOWANIU PRACY</vt:lpstr>
      <vt:lpstr>KIERUNKI ZMIAN W NORMACH ZACHOWAŃ PRACOBIORCÓW</vt:lpstr>
      <vt:lpstr>KIERUNKI ZMIAN W NORMACH ZACHOWAŃ  PRACOBIORCÓW</vt:lpstr>
      <vt:lpstr>KIERUNKI ZMIAN W NORMACH ZACHOWAŃ PRACODAWCÓW</vt:lpstr>
      <vt:lpstr>KIERUNKI ZMIAN W NORMACH ZACHOWAŃ PRACODAWCÓW</vt:lpstr>
      <vt:lpstr>KIERUNKI ZMIAN  W SZKOLENIACH ORGANIZACJI</vt:lpstr>
      <vt:lpstr>KIERUNKI ZMIAN  W SZKOLENIACH ORGANIZACJI</vt:lpstr>
      <vt:lpstr>KIERUNKI ZMIAN  W ROZUMIENIU KONFLIKTU</vt:lpstr>
      <vt:lpstr>KIERUNKI ZMIAN  W ROZUMIENIU KONFLIKTU</vt:lpstr>
      <vt:lpstr>POGLĄDY NA TEMAT  WARTOŚĆ KLIENTÓW</vt:lpstr>
      <vt:lpstr>POGLĄDY NA TEMAT  ZNACZENIA PROFESJONALIZMU</vt:lpstr>
      <vt:lpstr>POGLĄDY NA TEMAT  CHARAKTERU ORGANIZACJI</vt:lpstr>
      <vt:lpstr>POGLĄDY NA TEMAT  PODEJMOWANIA RYZYKA </vt:lpstr>
      <vt:lpstr>ZAGADNIENIA</vt:lpstr>
      <vt:lpstr>BIBLIOGRAFIA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J.Grabosz</dc:creator>
  <cp:lastModifiedBy>Jerzy Grabosz</cp:lastModifiedBy>
  <cp:revision>79</cp:revision>
  <cp:lastPrinted>2019-12-21T14:11:05Z</cp:lastPrinted>
  <dcterms:created xsi:type="dcterms:W3CDTF">1601-01-01T00:00:00Z</dcterms:created>
  <dcterms:modified xsi:type="dcterms:W3CDTF">2019-12-21T16:34:11Z</dcterms:modified>
</cp:coreProperties>
</file>