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4" r:id="rId3"/>
    <p:sldMasterId id="2147483687" r:id="rId4"/>
    <p:sldMasterId id="2147483699" r:id="rId5"/>
  </p:sldMasterIdLst>
  <p:notesMasterIdLst>
    <p:notesMasterId r:id="rId126"/>
  </p:notesMasterIdLst>
  <p:handoutMasterIdLst>
    <p:handoutMasterId r:id="rId127"/>
  </p:handoutMasterIdLst>
  <p:sldIdLst>
    <p:sldId id="291" r:id="rId6"/>
    <p:sldId id="311" r:id="rId7"/>
    <p:sldId id="315" r:id="rId8"/>
    <p:sldId id="310" r:id="rId9"/>
    <p:sldId id="320" r:id="rId10"/>
    <p:sldId id="293" r:id="rId11"/>
    <p:sldId id="316" r:id="rId12"/>
    <p:sldId id="317" r:id="rId13"/>
    <p:sldId id="318" r:id="rId14"/>
    <p:sldId id="305" r:id="rId15"/>
    <p:sldId id="299" r:id="rId16"/>
    <p:sldId id="319" r:id="rId17"/>
    <p:sldId id="297" r:id="rId18"/>
    <p:sldId id="301" r:id="rId19"/>
    <p:sldId id="300" r:id="rId20"/>
    <p:sldId id="294" r:id="rId21"/>
    <p:sldId id="303" r:id="rId22"/>
    <p:sldId id="324" r:id="rId23"/>
    <p:sldId id="323" r:id="rId24"/>
    <p:sldId id="325" r:id="rId25"/>
    <p:sldId id="326" r:id="rId26"/>
    <p:sldId id="327" r:id="rId27"/>
    <p:sldId id="312" r:id="rId28"/>
    <p:sldId id="313" r:id="rId29"/>
    <p:sldId id="286" r:id="rId30"/>
    <p:sldId id="258" r:id="rId31"/>
    <p:sldId id="264" r:id="rId32"/>
    <p:sldId id="284" r:id="rId33"/>
    <p:sldId id="262" r:id="rId34"/>
    <p:sldId id="263" r:id="rId35"/>
    <p:sldId id="279" r:id="rId36"/>
    <p:sldId id="278" r:id="rId37"/>
    <p:sldId id="280" r:id="rId38"/>
    <p:sldId id="281" r:id="rId39"/>
    <p:sldId id="282" r:id="rId40"/>
    <p:sldId id="283" r:id="rId41"/>
    <p:sldId id="265" r:id="rId42"/>
    <p:sldId id="266" r:id="rId43"/>
    <p:sldId id="274" r:id="rId44"/>
    <p:sldId id="275" r:id="rId45"/>
    <p:sldId id="267" r:id="rId46"/>
    <p:sldId id="272" r:id="rId47"/>
    <p:sldId id="270" r:id="rId48"/>
    <p:sldId id="271" r:id="rId49"/>
    <p:sldId id="276" r:id="rId50"/>
    <p:sldId id="277" r:id="rId51"/>
    <p:sldId id="269" r:id="rId52"/>
    <p:sldId id="260" r:id="rId53"/>
    <p:sldId id="256" r:id="rId54"/>
    <p:sldId id="257" r:id="rId55"/>
    <p:sldId id="328" r:id="rId56"/>
    <p:sldId id="329" r:id="rId57"/>
    <p:sldId id="330" r:id="rId58"/>
    <p:sldId id="302" r:id="rId59"/>
    <p:sldId id="261" r:id="rId60"/>
    <p:sldId id="331" r:id="rId61"/>
    <p:sldId id="332" r:id="rId62"/>
    <p:sldId id="288" r:id="rId63"/>
    <p:sldId id="259" r:id="rId64"/>
    <p:sldId id="333" r:id="rId65"/>
    <p:sldId id="289" r:id="rId66"/>
    <p:sldId id="298" r:id="rId67"/>
    <p:sldId id="296" r:id="rId68"/>
    <p:sldId id="304" r:id="rId69"/>
    <p:sldId id="292" r:id="rId70"/>
    <p:sldId id="334" r:id="rId71"/>
    <p:sldId id="290" r:id="rId72"/>
    <p:sldId id="335" r:id="rId73"/>
    <p:sldId id="336" r:id="rId74"/>
    <p:sldId id="295" r:id="rId75"/>
    <p:sldId id="337" r:id="rId76"/>
    <p:sldId id="338" r:id="rId77"/>
    <p:sldId id="339" r:id="rId78"/>
    <p:sldId id="340" r:id="rId79"/>
    <p:sldId id="341" r:id="rId80"/>
    <p:sldId id="342" r:id="rId81"/>
    <p:sldId id="343" r:id="rId82"/>
    <p:sldId id="344" r:id="rId83"/>
    <p:sldId id="345" r:id="rId84"/>
    <p:sldId id="346" r:id="rId85"/>
    <p:sldId id="347" r:id="rId86"/>
    <p:sldId id="348" r:id="rId87"/>
    <p:sldId id="349" r:id="rId88"/>
    <p:sldId id="350" r:id="rId89"/>
    <p:sldId id="268" r:id="rId90"/>
    <p:sldId id="351" r:id="rId91"/>
    <p:sldId id="273" r:id="rId92"/>
    <p:sldId id="352" r:id="rId93"/>
    <p:sldId id="353" r:id="rId94"/>
    <p:sldId id="354" r:id="rId95"/>
    <p:sldId id="355" r:id="rId96"/>
    <p:sldId id="356" r:id="rId97"/>
    <p:sldId id="357" r:id="rId98"/>
    <p:sldId id="358" r:id="rId99"/>
    <p:sldId id="359" r:id="rId100"/>
    <p:sldId id="360" r:id="rId101"/>
    <p:sldId id="361" r:id="rId102"/>
    <p:sldId id="362" r:id="rId103"/>
    <p:sldId id="309" r:id="rId104"/>
    <p:sldId id="363" r:id="rId105"/>
    <p:sldId id="364" r:id="rId106"/>
    <p:sldId id="365" r:id="rId107"/>
    <p:sldId id="285" r:id="rId108"/>
    <p:sldId id="366" r:id="rId109"/>
    <p:sldId id="367" r:id="rId110"/>
    <p:sldId id="368" r:id="rId111"/>
    <p:sldId id="369" r:id="rId112"/>
    <p:sldId id="370" r:id="rId113"/>
    <p:sldId id="371" r:id="rId114"/>
    <p:sldId id="372" r:id="rId115"/>
    <p:sldId id="373" r:id="rId116"/>
    <p:sldId id="374" r:id="rId117"/>
    <p:sldId id="375" r:id="rId118"/>
    <p:sldId id="314" r:id="rId119"/>
    <p:sldId id="376" r:id="rId120"/>
    <p:sldId id="377" r:id="rId121"/>
    <p:sldId id="378" r:id="rId122"/>
    <p:sldId id="379" r:id="rId123"/>
    <p:sldId id="380" r:id="rId124"/>
    <p:sldId id="381" r:id="rId125"/>
  </p:sldIdLst>
  <p:sldSz cx="9144000" cy="6858000" type="screen4x3"/>
  <p:notesSz cx="6881813" cy="10002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1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9016"/>
    </p:cViewPr>
  </p:sorterViewPr>
  <p:notesViewPr>
    <p:cSldViewPr>
      <p:cViewPr varScale="1">
        <p:scale>
          <a:sx n="46" d="100"/>
          <a:sy n="46" d="100"/>
        </p:scale>
        <p:origin x="2796" y="52"/>
      </p:cViewPr>
      <p:guideLst>
        <p:guide orient="horz" pos="3151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2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slide" Target="slides/slide79.xml"/><Relationship Id="rId89" Type="http://schemas.openxmlformats.org/officeDocument/2006/relationships/slide" Target="slides/slide84.xml"/><Relationship Id="rId112" Type="http://schemas.openxmlformats.org/officeDocument/2006/relationships/slide" Target="slides/slide107.xml"/><Relationship Id="rId16" Type="http://schemas.openxmlformats.org/officeDocument/2006/relationships/slide" Target="slides/slide11.xml"/><Relationship Id="rId107" Type="http://schemas.openxmlformats.org/officeDocument/2006/relationships/slide" Target="slides/slide102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102" Type="http://schemas.openxmlformats.org/officeDocument/2006/relationships/slide" Target="slides/slide97.xml"/><Relationship Id="rId123" Type="http://schemas.openxmlformats.org/officeDocument/2006/relationships/slide" Target="slides/slide118.xml"/><Relationship Id="rId12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5.xml"/><Relationship Id="rId95" Type="http://schemas.openxmlformats.org/officeDocument/2006/relationships/slide" Target="slides/slide90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113" Type="http://schemas.openxmlformats.org/officeDocument/2006/relationships/slide" Target="slides/slide108.xml"/><Relationship Id="rId118" Type="http://schemas.openxmlformats.org/officeDocument/2006/relationships/slide" Target="slides/slide113.xml"/><Relationship Id="rId80" Type="http://schemas.openxmlformats.org/officeDocument/2006/relationships/slide" Target="slides/slide75.xml"/><Relationship Id="rId85" Type="http://schemas.openxmlformats.org/officeDocument/2006/relationships/slide" Target="slides/slide80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59" Type="http://schemas.openxmlformats.org/officeDocument/2006/relationships/slide" Target="slides/slide54.xml"/><Relationship Id="rId103" Type="http://schemas.openxmlformats.org/officeDocument/2006/relationships/slide" Target="slides/slide98.xml"/><Relationship Id="rId108" Type="http://schemas.openxmlformats.org/officeDocument/2006/relationships/slide" Target="slides/slide103.xml"/><Relationship Id="rId124" Type="http://schemas.openxmlformats.org/officeDocument/2006/relationships/slide" Target="slides/slide119.xml"/><Relationship Id="rId129" Type="http://schemas.openxmlformats.org/officeDocument/2006/relationships/viewProps" Target="viewProps.xml"/><Relationship Id="rId54" Type="http://schemas.openxmlformats.org/officeDocument/2006/relationships/slide" Target="slides/slide49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91" Type="http://schemas.openxmlformats.org/officeDocument/2006/relationships/slide" Target="slides/slide86.xml"/><Relationship Id="rId96" Type="http://schemas.openxmlformats.org/officeDocument/2006/relationships/slide" Target="slides/slide9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49" Type="http://schemas.openxmlformats.org/officeDocument/2006/relationships/slide" Target="slides/slide44.xml"/><Relationship Id="rId114" Type="http://schemas.openxmlformats.org/officeDocument/2006/relationships/slide" Target="slides/slide109.xml"/><Relationship Id="rId119" Type="http://schemas.openxmlformats.org/officeDocument/2006/relationships/slide" Target="slides/slide114.xml"/><Relationship Id="rId44" Type="http://schemas.openxmlformats.org/officeDocument/2006/relationships/slide" Target="slides/slide39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81" Type="http://schemas.openxmlformats.org/officeDocument/2006/relationships/slide" Target="slides/slide76.xml"/><Relationship Id="rId86" Type="http://schemas.openxmlformats.org/officeDocument/2006/relationships/slide" Target="slides/slide81.xml"/><Relationship Id="rId130" Type="http://schemas.openxmlformats.org/officeDocument/2006/relationships/theme" Target="theme/theme1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109" Type="http://schemas.openxmlformats.org/officeDocument/2006/relationships/slide" Target="slides/slide10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97" Type="http://schemas.openxmlformats.org/officeDocument/2006/relationships/slide" Target="slides/slide92.xml"/><Relationship Id="rId104" Type="http://schemas.openxmlformats.org/officeDocument/2006/relationships/slide" Target="slides/slide99.xml"/><Relationship Id="rId120" Type="http://schemas.openxmlformats.org/officeDocument/2006/relationships/slide" Target="slides/slide115.xml"/><Relationship Id="rId125" Type="http://schemas.openxmlformats.org/officeDocument/2006/relationships/slide" Target="slides/slide120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92" Type="http://schemas.openxmlformats.org/officeDocument/2006/relationships/slide" Target="slides/slide8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slide" Target="slides/slide82.xml"/><Relationship Id="rId110" Type="http://schemas.openxmlformats.org/officeDocument/2006/relationships/slide" Target="slides/slide105.xml"/><Relationship Id="rId115" Type="http://schemas.openxmlformats.org/officeDocument/2006/relationships/slide" Target="slides/slide110.xml"/><Relationship Id="rId131" Type="http://schemas.openxmlformats.org/officeDocument/2006/relationships/tableStyles" Target="tableStyles.xml"/><Relationship Id="rId61" Type="http://schemas.openxmlformats.org/officeDocument/2006/relationships/slide" Target="slides/slide56.xml"/><Relationship Id="rId82" Type="http://schemas.openxmlformats.org/officeDocument/2006/relationships/slide" Target="slides/slide77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56" Type="http://schemas.openxmlformats.org/officeDocument/2006/relationships/slide" Target="slides/slide51.xml"/><Relationship Id="rId77" Type="http://schemas.openxmlformats.org/officeDocument/2006/relationships/slide" Target="slides/slide72.xml"/><Relationship Id="rId100" Type="http://schemas.openxmlformats.org/officeDocument/2006/relationships/slide" Target="slides/slide95.xml"/><Relationship Id="rId105" Type="http://schemas.openxmlformats.org/officeDocument/2006/relationships/slide" Target="slides/slide100.xml"/><Relationship Id="rId126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93" Type="http://schemas.openxmlformats.org/officeDocument/2006/relationships/slide" Target="slides/slide88.xml"/><Relationship Id="rId98" Type="http://schemas.openxmlformats.org/officeDocument/2006/relationships/slide" Target="slides/slide93.xml"/><Relationship Id="rId121" Type="http://schemas.openxmlformats.org/officeDocument/2006/relationships/slide" Target="slides/slide116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20.xml"/><Relationship Id="rId46" Type="http://schemas.openxmlformats.org/officeDocument/2006/relationships/slide" Target="slides/slide41.xml"/><Relationship Id="rId67" Type="http://schemas.openxmlformats.org/officeDocument/2006/relationships/slide" Target="slides/slide62.xml"/><Relationship Id="rId116" Type="http://schemas.openxmlformats.org/officeDocument/2006/relationships/slide" Target="slides/slide11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62" Type="http://schemas.openxmlformats.org/officeDocument/2006/relationships/slide" Target="slides/slide57.xml"/><Relationship Id="rId83" Type="http://schemas.openxmlformats.org/officeDocument/2006/relationships/slide" Target="slides/slide78.xml"/><Relationship Id="rId88" Type="http://schemas.openxmlformats.org/officeDocument/2006/relationships/slide" Target="slides/slide83.xml"/><Relationship Id="rId111" Type="http://schemas.openxmlformats.org/officeDocument/2006/relationships/slide" Target="slides/slide106.xml"/><Relationship Id="rId15" Type="http://schemas.openxmlformats.org/officeDocument/2006/relationships/slide" Target="slides/slide10.xml"/><Relationship Id="rId36" Type="http://schemas.openxmlformats.org/officeDocument/2006/relationships/slide" Target="slides/slide31.xml"/><Relationship Id="rId57" Type="http://schemas.openxmlformats.org/officeDocument/2006/relationships/slide" Target="slides/slide52.xml"/><Relationship Id="rId106" Type="http://schemas.openxmlformats.org/officeDocument/2006/relationships/slide" Target="slides/slide101.xml"/><Relationship Id="rId127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52" Type="http://schemas.openxmlformats.org/officeDocument/2006/relationships/slide" Target="slides/slide47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94" Type="http://schemas.openxmlformats.org/officeDocument/2006/relationships/slide" Target="slides/slide89.xml"/><Relationship Id="rId99" Type="http://schemas.openxmlformats.org/officeDocument/2006/relationships/slide" Target="slides/slide94.xml"/><Relationship Id="rId101" Type="http://schemas.openxmlformats.org/officeDocument/2006/relationships/slide" Target="slides/slide96.xml"/><Relationship Id="rId122" Type="http://schemas.openxmlformats.org/officeDocument/2006/relationships/slide" Target="slides/slide11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26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34844" y="9502696"/>
            <a:ext cx="1146969" cy="50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9" tIns="45990" rIns="91979" bIns="4599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D1AFFB-0E8F-4C0E-A225-DC40A2A55E65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0" y="9502696"/>
            <a:ext cx="4740805" cy="50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979" tIns="45990" rIns="91979" bIns="45990" anchor="b"/>
          <a:lstStyle/>
          <a:p>
            <a:r>
              <a:rPr lang="pl-PL" altLang="pl-PL" sz="900" b="1" dirty="0"/>
              <a:t> Jgra@pg.edu.pl</a:t>
            </a:r>
            <a:endParaRPr lang="pl-PL" altLang="pl-PL" sz="12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D66132E-3FBB-4D87-8E98-E331D083E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905709" cy="503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2" tIns="46261" rIns="92522" bIns="46261" numCol="1" anchor="t" anchorCtr="0" compatLnSpc="1">
            <a:prstTxWarp prst="textNoShape">
              <a:avLst/>
            </a:prstTxWarp>
          </a:bodyPr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l-PL" dirty="0">
              <a:solidFill>
                <a:srgbClr val="000000"/>
              </a:solidFill>
            </a:endParaRPr>
          </a:p>
          <a:p>
            <a:r>
              <a:rPr lang="pl-PL" dirty="0">
                <a:solidFill>
                  <a:srgbClr val="000000"/>
                </a:solidFill>
              </a:rPr>
              <a:t>ERGONOMIA I OCHRONA PRACY</a:t>
            </a:r>
          </a:p>
          <a:p>
            <a:endParaRPr lang="pl-PL" dirty="0">
              <a:solidFill>
                <a:srgbClr val="000000"/>
              </a:solidFill>
            </a:endParaRPr>
          </a:p>
          <a:p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929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50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9" tIns="45990" rIns="91979" bIns="4599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 altLang="pl-P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694" y="0"/>
            <a:ext cx="2982119" cy="50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9" tIns="45990" rIns="91979" bIns="4599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 altLang="pl-PL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0888"/>
            <a:ext cx="4999037" cy="375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51349"/>
            <a:ext cx="5046663" cy="4501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9" tIns="45990" rIns="91979" bIns="459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tekstu z Wzorca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2696"/>
            <a:ext cx="2982119" cy="50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9" tIns="45990" rIns="91979" bIns="4599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 altLang="pl-P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694" y="9502696"/>
            <a:ext cx="2982119" cy="50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9" tIns="45990" rIns="91979" bIns="4599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2B086D-9F33-4683-976F-B228C6B0A09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08919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06C34-9688-4974-A4B3-1B113F542940}" type="slidenum">
              <a:rPr lang="pl-PL" altLang="pl-PL"/>
              <a:pPr/>
              <a:t>1</a:t>
            </a:fld>
            <a:endParaRPr lang="pl-PL" altLang="pl-PL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03264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CC5F3E-E5C0-4EC0-AF81-1CC1D3217369}" type="slidenum">
              <a:rPr lang="pl-PL" altLang="pl-PL"/>
              <a:pPr/>
              <a:t>10</a:t>
            </a:fld>
            <a:endParaRPr lang="pl-PL" altLang="pl-PL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796778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C3AFA-5C54-401D-8859-974B683D6935}" type="slidenum">
              <a:rPr lang="pl-PL" altLang="pl-PL"/>
              <a:pPr/>
              <a:t>11</a:t>
            </a:fld>
            <a:endParaRPr lang="pl-PL" altLang="pl-PL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24474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39600B-3C05-4A05-88FC-3A0E3C53E076}" type="slidenum">
              <a:rPr lang="pl-PL" altLang="pl-PL"/>
              <a:pPr/>
              <a:t>12</a:t>
            </a:fld>
            <a:endParaRPr lang="pl-PL" altLang="pl-PL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52607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129979-A661-4395-A4FE-ABFF4CED440F}" type="slidenum">
              <a:rPr lang="pl-PL" altLang="pl-PL"/>
              <a:pPr/>
              <a:t>13</a:t>
            </a:fld>
            <a:endParaRPr lang="pl-PL" altLang="pl-PL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72933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9EE2F-7C47-4750-A3CD-33B0435AA35A}" type="slidenum">
              <a:rPr lang="pl-PL" altLang="pl-PL"/>
              <a:pPr/>
              <a:t>14</a:t>
            </a:fld>
            <a:endParaRPr lang="pl-PL" altLang="pl-PL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37907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64D632-1694-48D2-84DD-CB250465540C}" type="slidenum">
              <a:rPr lang="pl-PL" altLang="pl-PL"/>
              <a:pPr/>
              <a:t>15</a:t>
            </a:fld>
            <a:endParaRPr lang="pl-PL" altLang="pl-PL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136764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91BCFA-41E1-406D-93E3-E43AC9637809}" type="slidenum">
              <a:rPr lang="pl-PL" altLang="pl-PL"/>
              <a:pPr/>
              <a:t>16</a:t>
            </a:fld>
            <a:endParaRPr lang="pl-PL" altLang="pl-PL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37044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7A962F-73A8-48A8-BCC4-9DE1160D0821}" type="slidenum">
              <a:rPr lang="pl-PL" altLang="pl-PL"/>
              <a:pPr/>
              <a:t>17</a:t>
            </a:fld>
            <a:endParaRPr lang="pl-PL" altLang="pl-PL"/>
          </a:p>
        </p:txBody>
      </p:sp>
      <p:sp>
        <p:nvSpPr>
          <p:cNvPr id="1208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344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7ABE6-7F3B-4395-8CEC-FC97424275FA}" type="slidenum">
              <a:rPr lang="pl-PL" altLang="pl-PL"/>
              <a:pPr/>
              <a:t>18</a:t>
            </a:fld>
            <a:endParaRPr lang="pl-PL" altLang="pl-PL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650050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84310-D7CA-43BB-AD8C-DA1387B7B9C6}" type="slidenum">
              <a:rPr lang="pl-PL" altLang="pl-PL"/>
              <a:pPr/>
              <a:t>19</a:t>
            </a:fld>
            <a:endParaRPr lang="pl-PL" altLang="pl-PL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7154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B02F66-3998-49FF-8D70-ADF1FF27696A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23592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7140C-C4FD-4FC9-9C25-52054B9309DB}" type="slidenum">
              <a:rPr lang="pl-PL" altLang="pl-PL"/>
              <a:pPr/>
              <a:t>20</a:t>
            </a:fld>
            <a:endParaRPr lang="pl-PL" altLang="pl-PL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155759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8D8D7-4E5E-4459-94BB-90600249CAA5}" type="slidenum">
              <a:rPr lang="pl-PL" altLang="pl-PL"/>
              <a:pPr/>
              <a:t>21</a:t>
            </a:fld>
            <a:endParaRPr lang="pl-PL" altLang="pl-PL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738447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C09C1-E698-49DA-A11D-17AC186CC20F}" type="slidenum">
              <a:rPr lang="pl-PL" altLang="pl-PL"/>
              <a:pPr/>
              <a:t>22</a:t>
            </a:fld>
            <a:endParaRPr lang="pl-PL" altLang="pl-PL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457890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E19901-688C-4D8F-B2D5-B5E366CBC68E}" type="slidenum">
              <a:rPr lang="pl-PL" altLang="pl-PL"/>
              <a:pPr/>
              <a:t>23</a:t>
            </a:fld>
            <a:endParaRPr lang="pl-PL" altLang="pl-PL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317634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DDA71-F00E-4714-BAC9-629259035295}" type="slidenum">
              <a:rPr lang="pl-PL" altLang="pl-PL"/>
              <a:pPr/>
              <a:t>24</a:t>
            </a:fld>
            <a:endParaRPr lang="pl-PL" altLang="pl-PL"/>
          </a:p>
        </p:txBody>
      </p:sp>
      <p:sp>
        <p:nvSpPr>
          <p:cNvPr id="1280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294645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05BFE-D2F6-4DF6-8999-5CB877C3081A}" type="slidenum">
              <a:rPr kumimoji="0" lang="pl-PL" altLang="pl-P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370953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0D6479-2C2C-406B-BF28-0465124EC1C8}" type="slidenum">
              <a:rPr kumimoji="0" lang="pl-PL" altLang="pl-P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356781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9B55A7-F4A9-4A00-86EF-F559F831D7E5}" type="slidenum">
              <a:rPr kumimoji="0" lang="pl-PL" altLang="pl-P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703449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A0B097-265D-4E05-99D3-31F7E318BB5D}" type="slidenum">
              <a:rPr kumimoji="0" lang="pl-PL" altLang="pl-P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026635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98740F-36E8-428A-8ECD-C2851DA73F75}" type="slidenum">
              <a:rPr kumimoji="0" lang="pl-PL" altLang="pl-P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00744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FA59E-5FC4-43CB-9C5C-553B0B9140E9}" type="slidenum">
              <a:rPr lang="pl-PL" altLang="pl-PL"/>
              <a:pPr/>
              <a:t>3</a:t>
            </a:fld>
            <a:endParaRPr lang="pl-PL" altLang="pl-PL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04490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1DE51E-5E0F-47B1-B866-D1CD0DAA772E}" type="slidenum">
              <a:rPr kumimoji="0" lang="pl-PL" altLang="pl-P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313815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271C6ED-C534-4FBB-AAA0-072E5D2E3B7F}" type="slidenum">
              <a:rPr kumimoji="0" lang="pl-PL" altLang="pl-P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89056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C30C53-42F4-4FE4-AA58-BD0EDE5C55FB}" type="slidenum">
              <a:rPr kumimoji="0" lang="pl-PL" alt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58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2856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C30C53-42F4-4FE4-AA58-BD0EDE5C55FB}" type="slidenum">
              <a:rPr kumimoji="0" lang="pl-PL" alt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59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28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E0EAD8-3BD8-41FF-8B07-21AA2E3F1C82}" type="slidenum">
              <a:rPr lang="pl-PL" altLang="pl-PL"/>
              <a:pPr/>
              <a:t>4</a:t>
            </a:fld>
            <a:endParaRPr lang="pl-PL" altLang="pl-PL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72016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BF324-2950-4AEE-BA14-7D31A6FAFB61}" type="slidenum">
              <a:rPr lang="pl-PL" altLang="pl-PL"/>
              <a:pPr/>
              <a:t>5</a:t>
            </a:fld>
            <a:endParaRPr lang="pl-PL" altLang="pl-PL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87231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D223BC-1BCE-4201-8FAC-B5B79B24DBF4}" type="slidenum">
              <a:rPr lang="pl-PL" altLang="pl-PL"/>
              <a:pPr/>
              <a:t>6</a:t>
            </a:fld>
            <a:endParaRPr lang="pl-PL" altLang="pl-PL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2528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729DE-8163-4C5B-AD18-56CF77A847E1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30089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48701-2DEA-4D88-B35E-796D21BB43A3}" type="slidenum">
              <a:rPr lang="pl-PL" altLang="pl-PL"/>
              <a:pPr/>
              <a:t>8</a:t>
            </a:fld>
            <a:endParaRPr lang="pl-PL" altLang="pl-PL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22955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46B0A1-15DA-4708-A970-EB8827CAD109}" type="slidenum">
              <a:rPr lang="pl-PL" altLang="pl-PL"/>
              <a:pPr/>
              <a:t>9</a:t>
            </a:fld>
            <a:endParaRPr lang="pl-PL" altLang="pl-PL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40768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E096B-C53D-47EE-8832-590382B6AE5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380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B11DA-372F-4FB0-A4F8-AE1A812A412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89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17DDE-5952-4DC4-AFB0-0694826B8E6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64721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73F70-67F8-4AA2-B8F3-FDD35BF52CE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01640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13D057-7903-446F-B673-EAB417D2A21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93153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9237F-2609-450F-9BE7-36A370B2531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87255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19CEE-E79E-424E-9182-80B4CCC1872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8955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3F25B-DFE2-44E6-9359-CC4C8F0F311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93428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83BC7-F296-4780-8A8F-ED3C2A466D4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417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3F7A5-2D33-43AC-95EF-FDDDCEEC5CA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5702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B4770-7289-41CD-BC29-A0DEEC01CF2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297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0FC95-3389-4F59-BF0E-35737F90336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721048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85A61-3FF4-4515-A3C2-F2573AD7FAF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10425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007AC-7F2B-4425-A2FC-C0DEE1D732A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82006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F1F8C-6DE1-4C28-86C6-76F851371A4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746003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ytuł i tekst nad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232EBD9-1C96-4845-BC0A-94F6EEDC3A3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12305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FE798-12E1-44E1-904B-F87F31A9B71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171430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7489E-17DB-4A04-AB98-6AACBF0D1AE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897718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D7018-5D89-47BA-80C7-0E5FA919505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981465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D4DCA-532F-4918-BB51-A5DD0EBE5C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772675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77244-AABD-490F-8CE7-BCB604E99B7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561650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27501-4475-43C6-AA78-99E273B9A3A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8289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4612E-2494-4B42-B967-5D2D1E8335A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17726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5FBE3-4522-4D82-A655-DC396B102FD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191664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A72B3-D50A-423A-BBA4-7742D272EE1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34192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53D2C-7462-4745-878E-0F008633BE6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010061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FAA52-5BB6-4635-AD97-D64518EA14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515470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45CF5-43C8-4146-9751-DE815C32B32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790301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609600"/>
            <a:ext cx="22860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0" y="609600"/>
            <a:ext cx="67056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41EB4-B67A-46CA-808F-E8DFA2191E6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117856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ytuł i tekst nad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182E1-82A2-423E-9BE6-A79C4283138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819629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69820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36672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531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4A29A-A6D2-4B3A-BAD3-AA52DDDC944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582352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18850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22724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49020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02796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77837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9228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24376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14918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ABC66-EAA9-49D1-B7BB-02B1BCF479D3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78863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43859-B262-4D4B-9DEF-ACD91B5457E4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15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7166D-9EC8-4E76-A81E-C7D4FAB456F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005008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5181F-BE89-45A3-936C-976491594858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22144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9FEDA-AF02-4F4B-BC53-ACC6D773FF04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1571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738E0-FE58-41F6-87A6-703A1BC7FBB3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807899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028F2-2967-417A-BC99-5F0B119FE19E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49219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6DB79-91D1-4645-B157-2D7EA69A10C9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889976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4C18D-D730-4B5C-BE19-2335500F2D93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454473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139D9-365F-4D3C-B916-B9F60187D809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69378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F74A1-4453-44FC-B9C8-BA503F95EDF7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19104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609600"/>
            <a:ext cx="22860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0" y="609600"/>
            <a:ext cx="67056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7D15C-EB8E-44D1-88D5-C9ADA3A3607F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91598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ytuł i tekst nad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2C8FDF-285C-44EF-AD73-AAD315E0E2A5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97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92B6F-5261-4CD3-885E-5770D7DC282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704354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ytuł i zawartość nad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B88B0FE-3DAC-4798-89A7-D73A92491C1E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41005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ytuł, zawartość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E84B260-677D-4A91-B3AE-FDC82282328F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365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C133F-2519-4A3A-A38B-7D35C91E067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0830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C1C3D-62C2-4111-8D98-2FA095416CE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073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54682-C6B5-4CCB-9F67-B37382CBA08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6177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>
                <a:gamma/>
                <a:shade val="78039"/>
                <a:invGamma/>
              </a:srgbClr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tytułu z Wzorca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tekstu z Wzorca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5071943-1FDC-4127-9179-C74CFE15D30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wzorce stylu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/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/>
            </a:lvl1pPr>
          </a:lstStyle>
          <a:p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/>
            </a:lvl1pPr>
          </a:lstStyle>
          <a:p>
            <a:fld id="{B1B28CE7-6048-4E0B-B3DF-8086105DC2F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0044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9E9BA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00"/>
            <a:ext cx="9144000" cy="11430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B79D7CD-D294-4C82-8D35-43A40AE038C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4615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16.04.2020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320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>
                <a:gamma/>
                <a:shade val="91373"/>
                <a:invGamma/>
              </a:srgbClr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00"/>
            <a:ext cx="9144000" cy="11430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1B54CA-2BDE-4204-AC17-7AAEBDCCF26A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03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wmf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0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9.wmf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49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2.wmf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3.wmf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1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4.wmf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e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8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8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8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0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4530-ED62-4685-9AFF-926E3E0B28DF}" type="slidenum">
              <a:rPr lang="pl-PL" altLang="pl-PL"/>
              <a:pPr/>
              <a:t>1</a:t>
            </a:fld>
            <a:endParaRPr lang="pl-PL" altLang="pl-PL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  <a:solidFill>
            <a:srgbClr val="CCFFCC"/>
          </a:solidFill>
        </p:spPr>
        <p:txBody>
          <a:bodyPr anchor="ctr"/>
          <a:lstStyle/>
          <a:p>
            <a:r>
              <a:rPr lang="pl-PL" altLang="pl-PL" sz="4000" b="1"/>
              <a:t>CYKL ZARZĄDZANIA </a:t>
            </a:r>
            <a:br>
              <a:rPr lang="pl-PL" altLang="pl-PL" sz="4000" b="1"/>
            </a:br>
            <a:r>
              <a:rPr lang="pl-PL" altLang="pl-PL" sz="4000" b="1"/>
              <a:t>CZASEM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99"/>
          </a:solidFill>
        </p:spPr>
        <p:txBody>
          <a:bodyPr/>
          <a:lstStyle/>
          <a:p>
            <a:r>
              <a:rPr lang="pl-PL" sz="3200" b="1" dirty="0"/>
              <a:t>ERGONOMIA </a:t>
            </a:r>
          </a:p>
          <a:p>
            <a:r>
              <a:rPr lang="pl-PL" sz="3200" b="1" dirty="0"/>
              <a:t>I BEZPIECZEŃSTWO PRACY</a:t>
            </a:r>
          </a:p>
          <a:p>
            <a:endParaRPr lang="pl-PL" altLang="pl-PL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0A1A-49E7-41E3-8752-00559E262CAE}" type="slidenum">
              <a:rPr lang="pl-PL" altLang="pl-PL"/>
              <a:pPr/>
              <a:t>10</a:t>
            </a:fld>
            <a:endParaRPr lang="pl-PL" altLang="pl-PL"/>
          </a:p>
        </p:txBody>
      </p:sp>
      <p:sp>
        <p:nvSpPr>
          <p:cNvPr id="5325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CELE DZIAŁANIA WEDŁUG MANAGEMENT BY OBJECTIVES</a:t>
            </a:r>
            <a:endParaRPr lang="pl-PL" altLang="pl-PL" sz="3600" b="1"/>
          </a:p>
        </p:txBody>
      </p:sp>
      <p:sp>
        <p:nvSpPr>
          <p:cNvPr id="53251" name="Rectangle 2051"/>
          <p:cNvSpPr>
            <a:spLocks noGrp="1" noChangeArrowheads="1"/>
          </p:cNvSpPr>
          <p:nvPr>
            <p:ph type="body" sz="half" idx="1"/>
          </p:nvPr>
        </p:nvSpPr>
        <p:spPr>
          <a:solidFill>
            <a:srgbClr val="CCFFCC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/>
              <a:t>Cechy:</a:t>
            </a:r>
            <a:endParaRPr lang="pl-PL" altLang="pl-PL" sz="2400" b="1"/>
          </a:p>
          <a:p>
            <a:pPr lvl="1"/>
            <a:r>
              <a:rPr lang="pl-PL" altLang="pl-PL" sz="2400" b="1"/>
              <a:t>Specyficzność</a:t>
            </a:r>
          </a:p>
          <a:p>
            <a:pPr lvl="1"/>
            <a:r>
              <a:rPr lang="pl-PL" altLang="pl-PL" sz="2400" b="1"/>
              <a:t>Mierzalność</a:t>
            </a:r>
          </a:p>
          <a:p>
            <a:pPr lvl="1"/>
            <a:r>
              <a:rPr lang="pl-PL" altLang="pl-PL" sz="2400" b="1"/>
              <a:t>Osiągalność</a:t>
            </a:r>
          </a:p>
          <a:p>
            <a:pPr lvl="1"/>
            <a:r>
              <a:rPr lang="pl-PL" altLang="pl-PL" sz="2400" b="1"/>
              <a:t>Użyteczność</a:t>
            </a:r>
          </a:p>
          <a:p>
            <a:pPr lvl="1"/>
            <a:r>
              <a:rPr lang="pl-PL" altLang="pl-PL" sz="2400" b="1"/>
              <a:t>Zgodność</a:t>
            </a:r>
          </a:p>
          <a:p>
            <a:pPr lvl="1"/>
            <a:r>
              <a:rPr lang="pl-PL" altLang="pl-PL" sz="2400" b="1"/>
              <a:t>Komunikatywność</a:t>
            </a:r>
          </a:p>
          <a:p>
            <a:pPr lvl="1"/>
            <a:r>
              <a:rPr lang="pl-PL" altLang="pl-PL" sz="2400" b="1"/>
              <a:t>Elastyczność</a:t>
            </a:r>
          </a:p>
          <a:p>
            <a:pPr lvl="1"/>
            <a:r>
              <a:rPr lang="pl-PL" altLang="pl-PL" sz="2400" b="1"/>
              <a:t>Forma pisemna</a:t>
            </a:r>
          </a:p>
        </p:txBody>
      </p:sp>
      <p:sp>
        <p:nvSpPr>
          <p:cNvPr id="53252" name="Rectangle 2052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/>
              <a:t>Cele zawodowe:</a:t>
            </a:r>
            <a:endParaRPr lang="pl-PL" altLang="pl-PL" sz="2400" b="1"/>
          </a:p>
          <a:p>
            <a:pPr lvl="1"/>
            <a:r>
              <a:rPr lang="pl-PL" altLang="pl-PL" sz="2000" b="1"/>
              <a:t>kariera,</a:t>
            </a:r>
          </a:p>
          <a:p>
            <a:pPr lvl="1"/>
            <a:r>
              <a:rPr lang="pl-PL" altLang="pl-PL" sz="2000" b="1"/>
              <a:t>zawód,</a:t>
            </a:r>
          </a:p>
          <a:p>
            <a:pPr lvl="1"/>
            <a:r>
              <a:rPr lang="pl-PL" altLang="pl-PL" sz="2000" b="1"/>
              <a:t>stanowisko.</a:t>
            </a:r>
            <a:endParaRPr lang="pl-PL" altLang="pl-PL" sz="2400" b="1"/>
          </a:p>
          <a:p>
            <a:pPr>
              <a:buFontTx/>
              <a:buNone/>
            </a:pPr>
            <a:r>
              <a:rPr lang="pl-PL" altLang="pl-PL" sz="2400" b="1" u="sng"/>
              <a:t>Cele osobiste:</a:t>
            </a:r>
            <a:endParaRPr lang="pl-PL" altLang="pl-PL" sz="2400" b="1"/>
          </a:p>
          <a:p>
            <a:pPr lvl="1"/>
            <a:r>
              <a:rPr lang="pl-PL" altLang="pl-PL" sz="2000" b="1"/>
              <a:t>życie,</a:t>
            </a:r>
          </a:p>
          <a:p>
            <a:pPr lvl="1"/>
            <a:r>
              <a:rPr lang="pl-PL" altLang="pl-PL" sz="2000" b="1"/>
              <a:t>marzenia,</a:t>
            </a:r>
          </a:p>
          <a:p>
            <a:pPr lvl="1"/>
            <a:r>
              <a:rPr lang="pl-PL" altLang="pl-PL" sz="2000" b="1"/>
              <a:t>inne.</a:t>
            </a:r>
          </a:p>
          <a:p>
            <a:pPr>
              <a:buFontTx/>
              <a:buNone/>
            </a:pPr>
            <a:r>
              <a:rPr lang="pl-PL" altLang="pl-PL" sz="2800" b="1"/>
              <a:t>	</a:t>
            </a:r>
            <a:r>
              <a:rPr lang="pl-PL" altLang="pl-PL" sz="2800" b="1" u="sng"/>
              <a:t>Reguła Vilfredo Pareto: 80:20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921A71-8FBA-4FA2-B459-BA6094EF150B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100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PARADYGMATY </a:t>
            </a:r>
            <a:br>
              <a:rPr lang="pl-PL"/>
            </a:br>
            <a:r>
              <a:rPr lang="pl-PL"/>
              <a:t>ELASTYCZNEJ PRACY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610600" cy="4267200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Decentralizacja</a:t>
            </a:r>
            <a:r>
              <a:rPr lang="pl-PL" sz="2400"/>
              <a:t> organizacji z większym zakresem odpowiedzialności.</a:t>
            </a:r>
          </a:p>
          <a:p>
            <a:pPr>
              <a:lnSpc>
                <a:spcPct val="90000"/>
              </a:lnSpc>
            </a:pPr>
            <a:endParaRPr lang="pl-PL" sz="2400"/>
          </a:p>
          <a:p>
            <a:pPr>
              <a:lnSpc>
                <a:spcPct val="90000"/>
              </a:lnSpc>
            </a:pPr>
            <a:r>
              <a:rPr lang="pl-PL" sz="2400"/>
              <a:t>Zwiększenie roli </a:t>
            </a:r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kooperacji</a:t>
            </a:r>
            <a:r>
              <a:rPr lang="pl-PL" sz="2400"/>
              <a:t> między różnymi specjalistami w organizacji.</a:t>
            </a:r>
          </a:p>
          <a:p>
            <a:pPr>
              <a:lnSpc>
                <a:spcPct val="90000"/>
              </a:lnSpc>
            </a:pPr>
            <a:endParaRPr lang="pl-PL" sz="2400"/>
          </a:p>
          <a:p>
            <a:pPr>
              <a:lnSpc>
                <a:spcPct val="90000"/>
              </a:lnSpc>
            </a:pPr>
            <a:r>
              <a:rPr lang="pl-PL" sz="2400"/>
              <a:t>Większe wykorzystanie potencjalnych </a:t>
            </a:r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zdolności </a:t>
            </a:r>
            <a:r>
              <a:rPr lang="pl-PL" sz="2400"/>
              <a:t>współpracowników. </a:t>
            </a:r>
          </a:p>
          <a:p>
            <a:pPr>
              <a:lnSpc>
                <a:spcPct val="90000"/>
              </a:lnSpc>
            </a:pPr>
            <a:endParaRPr lang="pl-PL" sz="2400"/>
          </a:p>
          <a:p>
            <a:pPr>
              <a:lnSpc>
                <a:spcPct val="90000"/>
              </a:lnSpc>
            </a:pPr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Globalizacja</a:t>
            </a:r>
            <a:r>
              <a:rPr lang="pl-PL" sz="2400"/>
              <a:t> konkurencji między podmiotami    w gospodarce. 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5ED19A-0DC3-4C12-B757-1F511B8D8AD8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101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 sz="3600" b="0"/>
              <a:t>KRYTERIA PODZIAŁU </a:t>
            </a:r>
            <a:br>
              <a:rPr lang="pl-PL" sz="3600" b="0"/>
            </a:br>
            <a:r>
              <a:rPr lang="pl-PL" sz="3600" b="0"/>
              <a:t>FORM TELEPRACY</a:t>
            </a:r>
            <a:endParaRPr lang="pl-PL" sz="3600"/>
          </a:p>
        </p:txBody>
      </p:sp>
      <p:graphicFrame>
        <p:nvGraphicFramePr>
          <p:cNvPr id="10445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533400" y="1981200"/>
          <a:ext cx="79248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38" name="SnapGrafx" r:id="rId3" imgW="5943600" imgH="5943600" progId="SnapGrafx">
                  <p:embed/>
                </p:oleObj>
              </mc:Choice>
              <mc:Fallback>
                <p:oleObj name="SnapGrafx" r:id="rId3" imgW="5943600" imgH="5943600" progId="SnapGrafx">
                  <p:embed/>
                  <p:pic>
                    <p:nvPicPr>
                      <p:cNvPr id="1044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81200"/>
                        <a:ext cx="7924800" cy="44958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271AC2-D588-4280-AE32-D869B61CABC5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102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WARUNKI ORGANIZACYJNE ELASTYCZNEJ PRACY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5181600"/>
            <a:ext cx="8763000" cy="1524000"/>
          </a:xfrm>
          <a:solidFill>
            <a:srgbClr val="FFFF99"/>
          </a:solidFill>
        </p:spPr>
        <p:txBody>
          <a:bodyPr/>
          <a:lstStyle/>
          <a:p>
            <a:r>
              <a:rPr lang="pl-PL" sz="2400"/>
              <a:t>Teoria organizacji</a:t>
            </a:r>
          </a:p>
          <a:p>
            <a:endParaRPr lang="pl-PL" sz="2400"/>
          </a:p>
          <a:p>
            <a:r>
              <a:rPr lang="pl-PL" sz="2400"/>
              <a:t>Teoria kierowania</a:t>
            </a:r>
          </a:p>
        </p:txBody>
      </p:sp>
      <p:graphicFrame>
        <p:nvGraphicFramePr>
          <p:cNvPr id="93189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228600" y="1828800"/>
          <a:ext cx="86868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62" name="SnapGrafx" r:id="rId3" imgW="5329080" imgH="3397680" progId="SnapGrafx">
                  <p:embed/>
                </p:oleObj>
              </mc:Choice>
              <mc:Fallback>
                <p:oleObj name="SnapGrafx" r:id="rId3" imgW="5329080" imgH="3397680" progId="SnapGrafx">
                  <p:embed/>
                  <p:pic>
                    <p:nvPicPr>
                      <p:cNvPr id="931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8686800" cy="32004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54156C-8763-4F64-8686-C5347BC87CA2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103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RELACJE Z KLIENTEM </a:t>
            </a:r>
            <a:br>
              <a:rPr lang="pl-PL"/>
            </a:br>
            <a:r>
              <a:rPr lang="pl-PL"/>
              <a:t>PRZY PRACY ELASTYCZNEJ</a:t>
            </a:r>
          </a:p>
        </p:txBody>
      </p:sp>
      <p:grpSp>
        <p:nvGrpSpPr>
          <p:cNvPr id="73751" name="Group 23"/>
          <p:cNvGrpSpPr>
            <a:grpSpLocks/>
          </p:cNvGrpSpPr>
          <p:nvPr/>
        </p:nvGrpSpPr>
        <p:grpSpPr bwMode="auto">
          <a:xfrm>
            <a:off x="1600200" y="2057400"/>
            <a:ext cx="5943600" cy="2232025"/>
            <a:chOff x="1776" y="1740"/>
            <a:chExt cx="2229" cy="1214"/>
          </a:xfrm>
        </p:grpSpPr>
        <p:sp>
          <p:nvSpPr>
            <p:cNvPr id="73752" name="Freeform 24"/>
            <p:cNvSpPr>
              <a:spLocks/>
            </p:cNvSpPr>
            <p:nvPr/>
          </p:nvSpPr>
          <p:spPr bwMode="auto">
            <a:xfrm>
              <a:off x="2060" y="2186"/>
              <a:ext cx="63" cy="284"/>
            </a:xfrm>
            <a:custGeom>
              <a:avLst/>
              <a:gdLst/>
              <a:ahLst/>
              <a:cxnLst>
                <a:cxn ang="0">
                  <a:pos x="30" y="284"/>
                </a:cxn>
                <a:cxn ang="0">
                  <a:pos x="63" y="284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284"/>
                </a:cxn>
                <a:cxn ang="0">
                  <a:pos x="30" y="284"/>
                </a:cxn>
              </a:cxnLst>
              <a:rect l="0" t="0" r="r" b="b"/>
              <a:pathLst>
                <a:path w="63" h="284">
                  <a:moveTo>
                    <a:pt x="30" y="284"/>
                  </a:moveTo>
                  <a:lnTo>
                    <a:pt x="63" y="284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30" y="284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3753" name="Freeform 25"/>
            <p:cNvSpPr>
              <a:spLocks/>
            </p:cNvSpPr>
            <p:nvPr/>
          </p:nvSpPr>
          <p:spPr bwMode="auto">
            <a:xfrm>
              <a:off x="2060" y="2186"/>
              <a:ext cx="63" cy="284"/>
            </a:xfrm>
            <a:custGeom>
              <a:avLst/>
              <a:gdLst/>
              <a:ahLst/>
              <a:cxnLst>
                <a:cxn ang="0">
                  <a:pos x="30" y="284"/>
                </a:cxn>
                <a:cxn ang="0">
                  <a:pos x="63" y="284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284"/>
                </a:cxn>
                <a:cxn ang="0">
                  <a:pos x="30" y="284"/>
                </a:cxn>
              </a:cxnLst>
              <a:rect l="0" t="0" r="r" b="b"/>
              <a:pathLst>
                <a:path w="63" h="284">
                  <a:moveTo>
                    <a:pt x="30" y="284"/>
                  </a:moveTo>
                  <a:lnTo>
                    <a:pt x="63" y="284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30" y="284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3754" name="Freeform 26"/>
            <p:cNvSpPr>
              <a:spLocks/>
            </p:cNvSpPr>
            <p:nvPr/>
          </p:nvSpPr>
          <p:spPr bwMode="auto">
            <a:xfrm>
              <a:off x="3146" y="2397"/>
              <a:ext cx="265" cy="223"/>
            </a:xfrm>
            <a:custGeom>
              <a:avLst/>
              <a:gdLst/>
              <a:ahLst/>
              <a:cxnLst>
                <a:cxn ang="0">
                  <a:pos x="245" y="198"/>
                </a:cxn>
                <a:cxn ang="0">
                  <a:pos x="265" y="173"/>
                </a:cxn>
                <a:cxn ang="0">
                  <a:pos x="38" y="0"/>
                </a:cxn>
                <a:cxn ang="0">
                  <a:pos x="0" y="52"/>
                </a:cxn>
                <a:cxn ang="0">
                  <a:pos x="226" y="223"/>
                </a:cxn>
                <a:cxn ang="0">
                  <a:pos x="245" y="198"/>
                </a:cxn>
              </a:cxnLst>
              <a:rect l="0" t="0" r="r" b="b"/>
              <a:pathLst>
                <a:path w="265" h="223">
                  <a:moveTo>
                    <a:pt x="245" y="198"/>
                  </a:moveTo>
                  <a:lnTo>
                    <a:pt x="265" y="173"/>
                  </a:lnTo>
                  <a:lnTo>
                    <a:pt x="38" y="0"/>
                  </a:lnTo>
                  <a:lnTo>
                    <a:pt x="0" y="52"/>
                  </a:lnTo>
                  <a:lnTo>
                    <a:pt x="226" y="223"/>
                  </a:lnTo>
                  <a:lnTo>
                    <a:pt x="245" y="198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3755" name="Freeform 27"/>
            <p:cNvSpPr>
              <a:spLocks/>
            </p:cNvSpPr>
            <p:nvPr/>
          </p:nvSpPr>
          <p:spPr bwMode="auto">
            <a:xfrm>
              <a:off x="2355" y="2048"/>
              <a:ext cx="244" cy="204"/>
            </a:xfrm>
            <a:custGeom>
              <a:avLst/>
              <a:gdLst/>
              <a:ahLst/>
              <a:cxnLst>
                <a:cxn ang="0">
                  <a:pos x="225" y="179"/>
                </a:cxn>
                <a:cxn ang="0">
                  <a:pos x="244" y="152"/>
                </a:cxn>
                <a:cxn ang="0">
                  <a:pos x="37" y="0"/>
                </a:cxn>
                <a:cxn ang="0">
                  <a:pos x="0" y="50"/>
                </a:cxn>
                <a:cxn ang="0">
                  <a:pos x="206" y="204"/>
                </a:cxn>
                <a:cxn ang="0">
                  <a:pos x="225" y="179"/>
                </a:cxn>
              </a:cxnLst>
              <a:rect l="0" t="0" r="r" b="b"/>
              <a:pathLst>
                <a:path w="244" h="204">
                  <a:moveTo>
                    <a:pt x="225" y="179"/>
                  </a:moveTo>
                  <a:lnTo>
                    <a:pt x="244" y="152"/>
                  </a:lnTo>
                  <a:lnTo>
                    <a:pt x="37" y="0"/>
                  </a:lnTo>
                  <a:lnTo>
                    <a:pt x="0" y="50"/>
                  </a:lnTo>
                  <a:lnTo>
                    <a:pt x="206" y="204"/>
                  </a:lnTo>
                  <a:lnTo>
                    <a:pt x="225" y="179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3756" name="Freeform 28"/>
            <p:cNvSpPr>
              <a:spLocks/>
            </p:cNvSpPr>
            <p:nvPr/>
          </p:nvSpPr>
          <p:spPr bwMode="auto">
            <a:xfrm>
              <a:off x="2386" y="2403"/>
              <a:ext cx="257" cy="213"/>
            </a:xfrm>
            <a:custGeom>
              <a:avLst/>
              <a:gdLst/>
              <a:ahLst/>
              <a:cxnLst>
                <a:cxn ang="0">
                  <a:pos x="19" y="186"/>
                </a:cxn>
                <a:cxn ang="0">
                  <a:pos x="38" y="213"/>
                </a:cxn>
                <a:cxn ang="0">
                  <a:pos x="257" y="50"/>
                </a:cxn>
                <a:cxn ang="0">
                  <a:pos x="219" y="0"/>
                </a:cxn>
                <a:cxn ang="0">
                  <a:pos x="0" y="161"/>
                </a:cxn>
                <a:cxn ang="0">
                  <a:pos x="19" y="186"/>
                </a:cxn>
              </a:cxnLst>
              <a:rect l="0" t="0" r="r" b="b"/>
              <a:pathLst>
                <a:path w="257" h="213">
                  <a:moveTo>
                    <a:pt x="19" y="186"/>
                  </a:moveTo>
                  <a:lnTo>
                    <a:pt x="38" y="213"/>
                  </a:lnTo>
                  <a:lnTo>
                    <a:pt x="257" y="50"/>
                  </a:lnTo>
                  <a:lnTo>
                    <a:pt x="219" y="0"/>
                  </a:lnTo>
                  <a:lnTo>
                    <a:pt x="0" y="161"/>
                  </a:lnTo>
                  <a:lnTo>
                    <a:pt x="19" y="186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3757" name="Freeform 29"/>
            <p:cNvSpPr>
              <a:spLocks/>
            </p:cNvSpPr>
            <p:nvPr/>
          </p:nvSpPr>
          <p:spPr bwMode="auto">
            <a:xfrm>
              <a:off x="3176" y="2035"/>
              <a:ext cx="235" cy="207"/>
            </a:xfrm>
            <a:custGeom>
              <a:avLst/>
              <a:gdLst/>
              <a:ahLst/>
              <a:cxnLst>
                <a:cxn ang="0">
                  <a:pos x="22" y="182"/>
                </a:cxn>
                <a:cxn ang="0">
                  <a:pos x="41" y="207"/>
                </a:cxn>
                <a:cxn ang="0">
                  <a:pos x="235" y="50"/>
                </a:cxn>
                <a:cxn ang="0">
                  <a:pos x="194" y="0"/>
                </a:cxn>
                <a:cxn ang="0">
                  <a:pos x="0" y="157"/>
                </a:cxn>
                <a:cxn ang="0">
                  <a:pos x="22" y="182"/>
                </a:cxn>
              </a:cxnLst>
              <a:rect l="0" t="0" r="r" b="b"/>
              <a:pathLst>
                <a:path w="235" h="207">
                  <a:moveTo>
                    <a:pt x="22" y="182"/>
                  </a:moveTo>
                  <a:lnTo>
                    <a:pt x="41" y="207"/>
                  </a:lnTo>
                  <a:lnTo>
                    <a:pt x="235" y="50"/>
                  </a:lnTo>
                  <a:lnTo>
                    <a:pt x="194" y="0"/>
                  </a:lnTo>
                  <a:lnTo>
                    <a:pt x="0" y="157"/>
                  </a:lnTo>
                  <a:lnTo>
                    <a:pt x="22" y="182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3758" name="Freeform 30"/>
            <p:cNvSpPr>
              <a:spLocks/>
            </p:cNvSpPr>
            <p:nvPr/>
          </p:nvSpPr>
          <p:spPr bwMode="auto">
            <a:xfrm>
              <a:off x="2422" y="1925"/>
              <a:ext cx="1058" cy="64"/>
            </a:xfrm>
            <a:custGeom>
              <a:avLst/>
              <a:gdLst/>
              <a:ahLst/>
              <a:cxnLst>
                <a:cxn ang="0">
                  <a:pos x="1058" y="33"/>
                </a:cxn>
                <a:cxn ang="0">
                  <a:pos x="1058" y="0"/>
                </a:cxn>
                <a:cxn ang="0">
                  <a:pos x="0" y="0"/>
                </a:cxn>
                <a:cxn ang="0">
                  <a:pos x="0" y="64"/>
                </a:cxn>
                <a:cxn ang="0">
                  <a:pos x="1058" y="64"/>
                </a:cxn>
                <a:cxn ang="0">
                  <a:pos x="1058" y="33"/>
                </a:cxn>
              </a:cxnLst>
              <a:rect l="0" t="0" r="r" b="b"/>
              <a:pathLst>
                <a:path w="1058" h="64">
                  <a:moveTo>
                    <a:pt x="1058" y="33"/>
                  </a:moveTo>
                  <a:lnTo>
                    <a:pt x="1058" y="0"/>
                  </a:lnTo>
                  <a:lnTo>
                    <a:pt x="0" y="0"/>
                  </a:lnTo>
                  <a:lnTo>
                    <a:pt x="0" y="64"/>
                  </a:lnTo>
                  <a:lnTo>
                    <a:pt x="1058" y="64"/>
                  </a:lnTo>
                  <a:lnTo>
                    <a:pt x="1058" y="33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3759" name="Freeform 31"/>
            <p:cNvSpPr>
              <a:spLocks/>
            </p:cNvSpPr>
            <p:nvPr/>
          </p:nvSpPr>
          <p:spPr bwMode="auto">
            <a:xfrm>
              <a:off x="2436" y="2699"/>
              <a:ext cx="923" cy="63"/>
            </a:xfrm>
            <a:custGeom>
              <a:avLst/>
              <a:gdLst/>
              <a:ahLst/>
              <a:cxnLst>
                <a:cxn ang="0">
                  <a:pos x="923" y="30"/>
                </a:cxn>
                <a:cxn ang="0">
                  <a:pos x="923" y="0"/>
                </a:cxn>
                <a:cxn ang="0">
                  <a:pos x="0" y="0"/>
                </a:cxn>
                <a:cxn ang="0">
                  <a:pos x="0" y="63"/>
                </a:cxn>
                <a:cxn ang="0">
                  <a:pos x="923" y="63"/>
                </a:cxn>
                <a:cxn ang="0">
                  <a:pos x="923" y="30"/>
                </a:cxn>
              </a:cxnLst>
              <a:rect l="0" t="0" r="r" b="b"/>
              <a:pathLst>
                <a:path w="923" h="63">
                  <a:moveTo>
                    <a:pt x="923" y="30"/>
                  </a:moveTo>
                  <a:lnTo>
                    <a:pt x="923" y="0"/>
                  </a:lnTo>
                  <a:lnTo>
                    <a:pt x="0" y="0"/>
                  </a:lnTo>
                  <a:lnTo>
                    <a:pt x="0" y="63"/>
                  </a:lnTo>
                  <a:lnTo>
                    <a:pt x="923" y="63"/>
                  </a:lnTo>
                  <a:lnTo>
                    <a:pt x="923" y="30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3760" name="Freeform 32"/>
            <p:cNvSpPr>
              <a:spLocks/>
            </p:cNvSpPr>
            <p:nvPr/>
          </p:nvSpPr>
          <p:spPr bwMode="auto">
            <a:xfrm>
              <a:off x="3645" y="2161"/>
              <a:ext cx="63" cy="332"/>
            </a:xfrm>
            <a:custGeom>
              <a:avLst/>
              <a:gdLst/>
              <a:ahLst/>
              <a:cxnLst>
                <a:cxn ang="0">
                  <a:pos x="32" y="332"/>
                </a:cxn>
                <a:cxn ang="0">
                  <a:pos x="63" y="332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332"/>
                </a:cxn>
                <a:cxn ang="0">
                  <a:pos x="32" y="332"/>
                </a:cxn>
              </a:cxnLst>
              <a:rect l="0" t="0" r="r" b="b"/>
              <a:pathLst>
                <a:path w="63" h="332">
                  <a:moveTo>
                    <a:pt x="32" y="332"/>
                  </a:moveTo>
                  <a:lnTo>
                    <a:pt x="63" y="332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332"/>
                  </a:lnTo>
                  <a:lnTo>
                    <a:pt x="32" y="332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grpSp>
          <p:nvGrpSpPr>
            <p:cNvPr id="73761" name="Group 33"/>
            <p:cNvGrpSpPr>
              <a:grpSpLocks/>
            </p:cNvGrpSpPr>
            <p:nvPr/>
          </p:nvGrpSpPr>
          <p:grpSpPr bwMode="auto">
            <a:xfrm>
              <a:off x="3338" y="1741"/>
              <a:ext cx="667" cy="462"/>
              <a:chOff x="3338" y="1585"/>
              <a:chExt cx="667" cy="462"/>
            </a:xfrm>
          </p:grpSpPr>
          <p:sp>
            <p:nvSpPr>
              <p:cNvPr id="73762" name="Freeform 34"/>
              <p:cNvSpPr>
                <a:spLocks/>
              </p:cNvSpPr>
              <p:nvPr/>
            </p:nvSpPr>
            <p:spPr bwMode="auto">
              <a:xfrm>
                <a:off x="3338" y="1585"/>
                <a:ext cx="667" cy="462"/>
              </a:xfrm>
              <a:custGeom>
                <a:avLst/>
                <a:gdLst/>
                <a:ahLst/>
                <a:cxnLst>
                  <a:cxn ang="0">
                    <a:pos x="368" y="2"/>
                  </a:cxn>
                  <a:cxn ang="0">
                    <a:pos x="433" y="11"/>
                  </a:cxn>
                  <a:cxn ang="0">
                    <a:pos x="493" y="29"/>
                  </a:cxn>
                  <a:cxn ang="0">
                    <a:pos x="547" y="54"/>
                  </a:cxn>
                  <a:cxn ang="0">
                    <a:pos x="591" y="84"/>
                  </a:cxn>
                  <a:cxn ang="0">
                    <a:pos x="627" y="121"/>
                  </a:cxn>
                  <a:cxn ang="0">
                    <a:pos x="654" y="163"/>
                  </a:cxn>
                  <a:cxn ang="0">
                    <a:pos x="665" y="207"/>
                  </a:cxn>
                  <a:cxn ang="0">
                    <a:pos x="665" y="255"/>
                  </a:cxn>
                  <a:cxn ang="0">
                    <a:pos x="654" y="301"/>
                  </a:cxn>
                  <a:cxn ang="0">
                    <a:pos x="627" y="341"/>
                  </a:cxn>
                  <a:cxn ang="0">
                    <a:pos x="591" y="378"/>
                  </a:cxn>
                  <a:cxn ang="0">
                    <a:pos x="547" y="411"/>
                  </a:cxn>
                  <a:cxn ang="0">
                    <a:pos x="493" y="435"/>
                  </a:cxn>
                  <a:cxn ang="0">
                    <a:pos x="433" y="453"/>
                  </a:cxn>
                  <a:cxn ang="0">
                    <a:pos x="368" y="462"/>
                  </a:cxn>
                  <a:cxn ang="0">
                    <a:pos x="299" y="462"/>
                  </a:cxn>
                  <a:cxn ang="0">
                    <a:pos x="234" y="453"/>
                  </a:cxn>
                  <a:cxn ang="0">
                    <a:pos x="174" y="435"/>
                  </a:cxn>
                  <a:cxn ang="0">
                    <a:pos x="121" y="411"/>
                  </a:cxn>
                  <a:cxn ang="0">
                    <a:pos x="74" y="378"/>
                  </a:cxn>
                  <a:cxn ang="0">
                    <a:pos x="40" y="341"/>
                  </a:cxn>
                  <a:cxn ang="0">
                    <a:pos x="13" y="301"/>
                  </a:cxn>
                  <a:cxn ang="0">
                    <a:pos x="0" y="255"/>
                  </a:cxn>
                  <a:cxn ang="0">
                    <a:pos x="0" y="207"/>
                  </a:cxn>
                  <a:cxn ang="0">
                    <a:pos x="13" y="163"/>
                  </a:cxn>
                  <a:cxn ang="0">
                    <a:pos x="40" y="121"/>
                  </a:cxn>
                  <a:cxn ang="0">
                    <a:pos x="74" y="84"/>
                  </a:cxn>
                  <a:cxn ang="0">
                    <a:pos x="121" y="54"/>
                  </a:cxn>
                  <a:cxn ang="0">
                    <a:pos x="174" y="29"/>
                  </a:cxn>
                  <a:cxn ang="0">
                    <a:pos x="234" y="11"/>
                  </a:cxn>
                  <a:cxn ang="0">
                    <a:pos x="299" y="2"/>
                  </a:cxn>
                </a:cxnLst>
                <a:rect l="0" t="0" r="r" b="b"/>
                <a:pathLst>
                  <a:path w="667" h="462">
                    <a:moveTo>
                      <a:pt x="334" y="0"/>
                    </a:moveTo>
                    <a:lnTo>
                      <a:pt x="368" y="2"/>
                    </a:lnTo>
                    <a:lnTo>
                      <a:pt x="401" y="6"/>
                    </a:lnTo>
                    <a:lnTo>
                      <a:pt x="433" y="11"/>
                    </a:lnTo>
                    <a:lnTo>
                      <a:pt x="464" y="19"/>
                    </a:lnTo>
                    <a:lnTo>
                      <a:pt x="493" y="29"/>
                    </a:lnTo>
                    <a:lnTo>
                      <a:pt x="520" y="40"/>
                    </a:lnTo>
                    <a:lnTo>
                      <a:pt x="547" y="54"/>
                    </a:lnTo>
                    <a:lnTo>
                      <a:pt x="570" y="69"/>
                    </a:lnTo>
                    <a:lnTo>
                      <a:pt x="591" y="84"/>
                    </a:lnTo>
                    <a:lnTo>
                      <a:pt x="612" y="102"/>
                    </a:lnTo>
                    <a:lnTo>
                      <a:pt x="627" y="121"/>
                    </a:lnTo>
                    <a:lnTo>
                      <a:pt x="642" y="142"/>
                    </a:lnTo>
                    <a:lnTo>
                      <a:pt x="654" y="163"/>
                    </a:lnTo>
                    <a:lnTo>
                      <a:pt x="662" y="186"/>
                    </a:lnTo>
                    <a:lnTo>
                      <a:pt x="665" y="207"/>
                    </a:lnTo>
                    <a:lnTo>
                      <a:pt x="667" y="232"/>
                    </a:lnTo>
                    <a:lnTo>
                      <a:pt x="665" y="255"/>
                    </a:lnTo>
                    <a:lnTo>
                      <a:pt x="662" y="278"/>
                    </a:lnTo>
                    <a:lnTo>
                      <a:pt x="654" y="301"/>
                    </a:lnTo>
                    <a:lnTo>
                      <a:pt x="642" y="322"/>
                    </a:lnTo>
                    <a:lnTo>
                      <a:pt x="627" y="341"/>
                    </a:lnTo>
                    <a:lnTo>
                      <a:pt x="612" y="361"/>
                    </a:lnTo>
                    <a:lnTo>
                      <a:pt x="591" y="378"/>
                    </a:lnTo>
                    <a:lnTo>
                      <a:pt x="570" y="395"/>
                    </a:lnTo>
                    <a:lnTo>
                      <a:pt x="547" y="411"/>
                    </a:lnTo>
                    <a:lnTo>
                      <a:pt x="520" y="424"/>
                    </a:lnTo>
                    <a:lnTo>
                      <a:pt x="493" y="435"/>
                    </a:lnTo>
                    <a:lnTo>
                      <a:pt x="464" y="445"/>
                    </a:lnTo>
                    <a:lnTo>
                      <a:pt x="433" y="453"/>
                    </a:lnTo>
                    <a:lnTo>
                      <a:pt x="401" y="458"/>
                    </a:lnTo>
                    <a:lnTo>
                      <a:pt x="368" y="462"/>
                    </a:lnTo>
                    <a:lnTo>
                      <a:pt x="334" y="462"/>
                    </a:lnTo>
                    <a:lnTo>
                      <a:pt x="299" y="462"/>
                    </a:lnTo>
                    <a:lnTo>
                      <a:pt x="266" y="458"/>
                    </a:lnTo>
                    <a:lnTo>
                      <a:pt x="234" y="453"/>
                    </a:lnTo>
                    <a:lnTo>
                      <a:pt x="203" y="445"/>
                    </a:lnTo>
                    <a:lnTo>
                      <a:pt x="174" y="435"/>
                    </a:lnTo>
                    <a:lnTo>
                      <a:pt x="147" y="424"/>
                    </a:lnTo>
                    <a:lnTo>
                      <a:pt x="121" y="411"/>
                    </a:lnTo>
                    <a:lnTo>
                      <a:pt x="98" y="395"/>
                    </a:lnTo>
                    <a:lnTo>
                      <a:pt x="74" y="378"/>
                    </a:lnTo>
                    <a:lnTo>
                      <a:pt x="55" y="361"/>
                    </a:lnTo>
                    <a:lnTo>
                      <a:pt x="40" y="341"/>
                    </a:lnTo>
                    <a:lnTo>
                      <a:pt x="25" y="322"/>
                    </a:lnTo>
                    <a:lnTo>
                      <a:pt x="13" y="301"/>
                    </a:lnTo>
                    <a:lnTo>
                      <a:pt x="5" y="278"/>
                    </a:lnTo>
                    <a:lnTo>
                      <a:pt x="0" y="255"/>
                    </a:lnTo>
                    <a:lnTo>
                      <a:pt x="0" y="232"/>
                    </a:lnTo>
                    <a:lnTo>
                      <a:pt x="0" y="207"/>
                    </a:lnTo>
                    <a:lnTo>
                      <a:pt x="5" y="186"/>
                    </a:lnTo>
                    <a:lnTo>
                      <a:pt x="13" y="163"/>
                    </a:lnTo>
                    <a:lnTo>
                      <a:pt x="25" y="142"/>
                    </a:lnTo>
                    <a:lnTo>
                      <a:pt x="40" y="121"/>
                    </a:lnTo>
                    <a:lnTo>
                      <a:pt x="55" y="102"/>
                    </a:lnTo>
                    <a:lnTo>
                      <a:pt x="74" y="84"/>
                    </a:lnTo>
                    <a:lnTo>
                      <a:pt x="98" y="69"/>
                    </a:lnTo>
                    <a:lnTo>
                      <a:pt x="121" y="54"/>
                    </a:lnTo>
                    <a:lnTo>
                      <a:pt x="147" y="40"/>
                    </a:lnTo>
                    <a:lnTo>
                      <a:pt x="174" y="29"/>
                    </a:lnTo>
                    <a:lnTo>
                      <a:pt x="203" y="19"/>
                    </a:lnTo>
                    <a:lnTo>
                      <a:pt x="234" y="11"/>
                    </a:lnTo>
                    <a:lnTo>
                      <a:pt x="266" y="6"/>
                    </a:lnTo>
                    <a:lnTo>
                      <a:pt x="299" y="2"/>
                    </a:lnTo>
                    <a:lnTo>
                      <a:pt x="334" y="0"/>
                    </a:lnTo>
                  </a:path>
                </a:pathLst>
              </a:custGeom>
              <a:gradFill rotWithShape="0">
                <a:gsLst>
                  <a:gs pos="0">
                    <a:srgbClr val="FF9999"/>
                  </a:gs>
                  <a:gs pos="100000">
                    <a:srgbClr val="FF3300"/>
                  </a:gs>
                </a:gsLst>
                <a:lin ang="0" scaled="1"/>
              </a:gradFill>
              <a:ln w="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l-PL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3763" name="Rectangle 35"/>
              <p:cNvSpPr>
                <a:spLocks noChangeArrowheads="1"/>
              </p:cNvSpPr>
              <p:nvPr/>
            </p:nvSpPr>
            <p:spPr bwMode="auto">
              <a:xfrm>
                <a:off x="3503" y="1754"/>
                <a:ext cx="223" cy="116"/>
              </a:xfrm>
              <a:prstGeom prst="rect">
                <a:avLst/>
              </a:prstGeom>
              <a:gradFill rotWithShape="0">
                <a:gsLst>
                  <a:gs pos="0">
                    <a:srgbClr val="FF9999"/>
                  </a:gs>
                  <a:gs pos="100000">
                    <a:srgbClr val="FF33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7620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Tx/>
                  <a:buFont typeface="Monotype Sorts" charset="2"/>
                  <a:buNone/>
                  <a:tabLst/>
                  <a:defRPr/>
                </a:pPr>
                <a:r>
                  <a:rPr kumimoji="1" lang="pl-PL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uLnTx/>
                    <a:uFillTx/>
                    <a:latin typeface="Arial Rounded MT Bold" pitchFamily="34" charset="0"/>
                    <a:ea typeface="+mn-ea"/>
                    <a:cs typeface="+mn-cs"/>
                  </a:rPr>
                  <a:t>Klienci</a:t>
                </a:r>
                <a:endParaRPr kumimoji="1" lang="de-DE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73764" name="Group 36"/>
            <p:cNvGrpSpPr>
              <a:grpSpLocks/>
            </p:cNvGrpSpPr>
            <p:nvPr/>
          </p:nvGrpSpPr>
          <p:grpSpPr bwMode="auto">
            <a:xfrm>
              <a:off x="1776" y="2460"/>
              <a:ext cx="669" cy="463"/>
              <a:chOff x="1776" y="2331"/>
              <a:chExt cx="669" cy="463"/>
            </a:xfrm>
          </p:grpSpPr>
          <p:sp>
            <p:nvSpPr>
              <p:cNvPr id="73765" name="Freeform 37"/>
              <p:cNvSpPr>
                <a:spLocks/>
              </p:cNvSpPr>
              <p:nvPr/>
            </p:nvSpPr>
            <p:spPr bwMode="auto">
              <a:xfrm>
                <a:off x="1776" y="2331"/>
                <a:ext cx="669" cy="463"/>
              </a:xfrm>
              <a:custGeom>
                <a:avLst/>
                <a:gdLst/>
                <a:ahLst/>
                <a:cxnLst>
                  <a:cxn ang="0">
                    <a:pos x="370" y="0"/>
                  </a:cxn>
                  <a:cxn ang="0">
                    <a:pos x="435" y="10"/>
                  </a:cxn>
                  <a:cxn ang="0">
                    <a:pos x="495" y="27"/>
                  </a:cxn>
                  <a:cxn ang="0">
                    <a:pos x="548" y="52"/>
                  </a:cxn>
                  <a:cxn ang="0">
                    <a:pos x="593" y="85"/>
                  </a:cxn>
                  <a:cxn ang="0">
                    <a:pos x="629" y="121"/>
                  </a:cxn>
                  <a:cxn ang="0">
                    <a:pos x="654" y="163"/>
                  </a:cxn>
                  <a:cxn ang="0">
                    <a:pos x="667" y="208"/>
                  </a:cxn>
                  <a:cxn ang="0">
                    <a:pos x="667" y="256"/>
                  </a:cxn>
                  <a:cxn ang="0">
                    <a:pos x="654" y="300"/>
                  </a:cxn>
                  <a:cxn ang="0">
                    <a:pos x="629" y="342"/>
                  </a:cxn>
                  <a:cxn ang="0">
                    <a:pos x="593" y="378"/>
                  </a:cxn>
                  <a:cxn ang="0">
                    <a:pos x="548" y="409"/>
                  </a:cxn>
                  <a:cxn ang="0">
                    <a:pos x="495" y="434"/>
                  </a:cxn>
                  <a:cxn ang="0">
                    <a:pos x="435" y="451"/>
                  </a:cxn>
                  <a:cxn ang="0">
                    <a:pos x="370" y="461"/>
                  </a:cxn>
                  <a:cxn ang="0">
                    <a:pos x="301" y="461"/>
                  </a:cxn>
                  <a:cxn ang="0">
                    <a:pos x="236" y="451"/>
                  </a:cxn>
                  <a:cxn ang="0">
                    <a:pos x="176" y="434"/>
                  </a:cxn>
                  <a:cxn ang="0">
                    <a:pos x="123" y="409"/>
                  </a:cxn>
                  <a:cxn ang="0">
                    <a:pos x="76" y="378"/>
                  </a:cxn>
                  <a:cxn ang="0">
                    <a:pos x="40" y="342"/>
                  </a:cxn>
                  <a:cxn ang="0">
                    <a:pos x="15" y="300"/>
                  </a:cxn>
                  <a:cxn ang="0">
                    <a:pos x="2" y="256"/>
                  </a:cxn>
                  <a:cxn ang="0">
                    <a:pos x="2" y="208"/>
                  </a:cxn>
                  <a:cxn ang="0">
                    <a:pos x="15" y="163"/>
                  </a:cxn>
                  <a:cxn ang="0">
                    <a:pos x="40" y="121"/>
                  </a:cxn>
                  <a:cxn ang="0">
                    <a:pos x="76" y="85"/>
                  </a:cxn>
                  <a:cxn ang="0">
                    <a:pos x="123" y="52"/>
                  </a:cxn>
                  <a:cxn ang="0">
                    <a:pos x="176" y="27"/>
                  </a:cxn>
                  <a:cxn ang="0">
                    <a:pos x="236" y="10"/>
                  </a:cxn>
                  <a:cxn ang="0">
                    <a:pos x="301" y="0"/>
                  </a:cxn>
                </a:cxnLst>
                <a:rect l="0" t="0" r="r" b="b"/>
                <a:pathLst>
                  <a:path w="669" h="463">
                    <a:moveTo>
                      <a:pt x="335" y="0"/>
                    </a:moveTo>
                    <a:lnTo>
                      <a:pt x="370" y="0"/>
                    </a:lnTo>
                    <a:lnTo>
                      <a:pt x="403" y="4"/>
                    </a:lnTo>
                    <a:lnTo>
                      <a:pt x="435" y="10"/>
                    </a:lnTo>
                    <a:lnTo>
                      <a:pt x="466" y="18"/>
                    </a:lnTo>
                    <a:lnTo>
                      <a:pt x="495" y="27"/>
                    </a:lnTo>
                    <a:lnTo>
                      <a:pt x="522" y="39"/>
                    </a:lnTo>
                    <a:lnTo>
                      <a:pt x="548" y="52"/>
                    </a:lnTo>
                    <a:lnTo>
                      <a:pt x="572" y="67"/>
                    </a:lnTo>
                    <a:lnTo>
                      <a:pt x="593" y="85"/>
                    </a:lnTo>
                    <a:lnTo>
                      <a:pt x="612" y="102"/>
                    </a:lnTo>
                    <a:lnTo>
                      <a:pt x="629" y="121"/>
                    </a:lnTo>
                    <a:lnTo>
                      <a:pt x="643" y="140"/>
                    </a:lnTo>
                    <a:lnTo>
                      <a:pt x="654" y="163"/>
                    </a:lnTo>
                    <a:lnTo>
                      <a:pt x="664" y="185"/>
                    </a:lnTo>
                    <a:lnTo>
                      <a:pt x="667" y="208"/>
                    </a:lnTo>
                    <a:lnTo>
                      <a:pt x="669" y="231"/>
                    </a:lnTo>
                    <a:lnTo>
                      <a:pt x="667" y="256"/>
                    </a:lnTo>
                    <a:lnTo>
                      <a:pt x="664" y="279"/>
                    </a:lnTo>
                    <a:lnTo>
                      <a:pt x="654" y="300"/>
                    </a:lnTo>
                    <a:lnTo>
                      <a:pt x="643" y="321"/>
                    </a:lnTo>
                    <a:lnTo>
                      <a:pt x="629" y="342"/>
                    </a:lnTo>
                    <a:lnTo>
                      <a:pt x="612" y="361"/>
                    </a:lnTo>
                    <a:lnTo>
                      <a:pt x="593" y="378"/>
                    </a:lnTo>
                    <a:lnTo>
                      <a:pt x="572" y="394"/>
                    </a:lnTo>
                    <a:lnTo>
                      <a:pt x="548" y="409"/>
                    </a:lnTo>
                    <a:lnTo>
                      <a:pt x="522" y="422"/>
                    </a:lnTo>
                    <a:lnTo>
                      <a:pt x="495" y="434"/>
                    </a:lnTo>
                    <a:lnTo>
                      <a:pt x="466" y="444"/>
                    </a:lnTo>
                    <a:lnTo>
                      <a:pt x="435" y="451"/>
                    </a:lnTo>
                    <a:lnTo>
                      <a:pt x="403" y="457"/>
                    </a:lnTo>
                    <a:lnTo>
                      <a:pt x="370" y="461"/>
                    </a:lnTo>
                    <a:lnTo>
                      <a:pt x="335" y="463"/>
                    </a:lnTo>
                    <a:lnTo>
                      <a:pt x="301" y="461"/>
                    </a:lnTo>
                    <a:lnTo>
                      <a:pt x="268" y="457"/>
                    </a:lnTo>
                    <a:lnTo>
                      <a:pt x="236" y="451"/>
                    </a:lnTo>
                    <a:lnTo>
                      <a:pt x="205" y="444"/>
                    </a:lnTo>
                    <a:lnTo>
                      <a:pt x="176" y="434"/>
                    </a:lnTo>
                    <a:lnTo>
                      <a:pt x="147" y="422"/>
                    </a:lnTo>
                    <a:lnTo>
                      <a:pt x="123" y="409"/>
                    </a:lnTo>
                    <a:lnTo>
                      <a:pt x="99" y="394"/>
                    </a:lnTo>
                    <a:lnTo>
                      <a:pt x="76" y="378"/>
                    </a:lnTo>
                    <a:lnTo>
                      <a:pt x="57" y="361"/>
                    </a:lnTo>
                    <a:lnTo>
                      <a:pt x="40" y="342"/>
                    </a:lnTo>
                    <a:lnTo>
                      <a:pt x="27" y="321"/>
                    </a:lnTo>
                    <a:lnTo>
                      <a:pt x="15" y="300"/>
                    </a:lnTo>
                    <a:lnTo>
                      <a:pt x="7" y="279"/>
                    </a:lnTo>
                    <a:lnTo>
                      <a:pt x="2" y="256"/>
                    </a:lnTo>
                    <a:lnTo>
                      <a:pt x="0" y="231"/>
                    </a:lnTo>
                    <a:lnTo>
                      <a:pt x="2" y="208"/>
                    </a:lnTo>
                    <a:lnTo>
                      <a:pt x="7" y="185"/>
                    </a:lnTo>
                    <a:lnTo>
                      <a:pt x="15" y="163"/>
                    </a:lnTo>
                    <a:lnTo>
                      <a:pt x="27" y="140"/>
                    </a:lnTo>
                    <a:lnTo>
                      <a:pt x="40" y="121"/>
                    </a:lnTo>
                    <a:lnTo>
                      <a:pt x="57" y="102"/>
                    </a:lnTo>
                    <a:lnTo>
                      <a:pt x="76" y="85"/>
                    </a:lnTo>
                    <a:lnTo>
                      <a:pt x="99" y="67"/>
                    </a:lnTo>
                    <a:lnTo>
                      <a:pt x="123" y="52"/>
                    </a:lnTo>
                    <a:lnTo>
                      <a:pt x="147" y="39"/>
                    </a:lnTo>
                    <a:lnTo>
                      <a:pt x="176" y="27"/>
                    </a:lnTo>
                    <a:lnTo>
                      <a:pt x="205" y="18"/>
                    </a:lnTo>
                    <a:lnTo>
                      <a:pt x="236" y="10"/>
                    </a:lnTo>
                    <a:lnTo>
                      <a:pt x="268" y="4"/>
                    </a:lnTo>
                    <a:lnTo>
                      <a:pt x="301" y="0"/>
                    </a:lnTo>
                    <a:lnTo>
                      <a:pt x="335" y="0"/>
                    </a:lnTo>
                  </a:path>
                </a:pathLst>
              </a:cu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l-PL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3766" name="Rectangle 38"/>
              <p:cNvSpPr>
                <a:spLocks noChangeArrowheads="1"/>
              </p:cNvSpPr>
              <p:nvPr/>
            </p:nvSpPr>
            <p:spPr bwMode="auto">
              <a:xfrm>
                <a:off x="1996" y="2489"/>
                <a:ext cx="0" cy="232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7620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Tx/>
                  <a:buFont typeface="Monotype Sorts" charset="2"/>
                  <a:buNone/>
                  <a:tabLst/>
                  <a:defRPr/>
                </a:pPr>
                <a:endParaRPr kumimoji="1" lang="de-DE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73767" name="Group 39"/>
            <p:cNvGrpSpPr>
              <a:grpSpLocks/>
            </p:cNvGrpSpPr>
            <p:nvPr/>
          </p:nvGrpSpPr>
          <p:grpSpPr bwMode="auto">
            <a:xfrm>
              <a:off x="3338" y="2491"/>
              <a:ext cx="667" cy="463"/>
              <a:chOff x="3338" y="2331"/>
              <a:chExt cx="667" cy="463"/>
            </a:xfrm>
          </p:grpSpPr>
          <p:sp>
            <p:nvSpPr>
              <p:cNvPr id="73768" name="Freeform 40"/>
              <p:cNvSpPr>
                <a:spLocks/>
              </p:cNvSpPr>
              <p:nvPr/>
            </p:nvSpPr>
            <p:spPr bwMode="auto">
              <a:xfrm>
                <a:off x="3338" y="2331"/>
                <a:ext cx="667" cy="463"/>
              </a:xfrm>
              <a:custGeom>
                <a:avLst/>
                <a:gdLst/>
                <a:ahLst/>
                <a:cxnLst>
                  <a:cxn ang="0">
                    <a:pos x="368" y="0"/>
                  </a:cxn>
                  <a:cxn ang="0">
                    <a:pos x="433" y="10"/>
                  </a:cxn>
                  <a:cxn ang="0">
                    <a:pos x="493" y="27"/>
                  </a:cxn>
                  <a:cxn ang="0">
                    <a:pos x="547" y="52"/>
                  </a:cxn>
                  <a:cxn ang="0">
                    <a:pos x="591" y="85"/>
                  </a:cxn>
                  <a:cxn ang="0">
                    <a:pos x="627" y="121"/>
                  </a:cxn>
                  <a:cxn ang="0">
                    <a:pos x="654" y="163"/>
                  </a:cxn>
                  <a:cxn ang="0">
                    <a:pos x="665" y="208"/>
                  </a:cxn>
                  <a:cxn ang="0">
                    <a:pos x="665" y="256"/>
                  </a:cxn>
                  <a:cxn ang="0">
                    <a:pos x="654" y="300"/>
                  </a:cxn>
                  <a:cxn ang="0">
                    <a:pos x="627" y="342"/>
                  </a:cxn>
                  <a:cxn ang="0">
                    <a:pos x="591" y="378"/>
                  </a:cxn>
                  <a:cxn ang="0">
                    <a:pos x="547" y="409"/>
                  </a:cxn>
                  <a:cxn ang="0">
                    <a:pos x="493" y="434"/>
                  </a:cxn>
                  <a:cxn ang="0">
                    <a:pos x="433" y="451"/>
                  </a:cxn>
                  <a:cxn ang="0">
                    <a:pos x="368" y="461"/>
                  </a:cxn>
                  <a:cxn ang="0">
                    <a:pos x="299" y="461"/>
                  </a:cxn>
                  <a:cxn ang="0">
                    <a:pos x="234" y="451"/>
                  </a:cxn>
                  <a:cxn ang="0">
                    <a:pos x="174" y="434"/>
                  </a:cxn>
                  <a:cxn ang="0">
                    <a:pos x="121" y="409"/>
                  </a:cxn>
                  <a:cxn ang="0">
                    <a:pos x="74" y="378"/>
                  </a:cxn>
                  <a:cxn ang="0">
                    <a:pos x="40" y="342"/>
                  </a:cxn>
                  <a:cxn ang="0">
                    <a:pos x="13" y="300"/>
                  </a:cxn>
                  <a:cxn ang="0">
                    <a:pos x="0" y="256"/>
                  </a:cxn>
                  <a:cxn ang="0">
                    <a:pos x="0" y="208"/>
                  </a:cxn>
                  <a:cxn ang="0">
                    <a:pos x="13" y="163"/>
                  </a:cxn>
                  <a:cxn ang="0">
                    <a:pos x="40" y="121"/>
                  </a:cxn>
                  <a:cxn ang="0">
                    <a:pos x="74" y="85"/>
                  </a:cxn>
                  <a:cxn ang="0">
                    <a:pos x="121" y="52"/>
                  </a:cxn>
                  <a:cxn ang="0">
                    <a:pos x="174" y="27"/>
                  </a:cxn>
                  <a:cxn ang="0">
                    <a:pos x="234" y="10"/>
                  </a:cxn>
                  <a:cxn ang="0">
                    <a:pos x="299" y="0"/>
                  </a:cxn>
                </a:cxnLst>
                <a:rect l="0" t="0" r="r" b="b"/>
                <a:pathLst>
                  <a:path w="667" h="463">
                    <a:moveTo>
                      <a:pt x="334" y="0"/>
                    </a:moveTo>
                    <a:lnTo>
                      <a:pt x="368" y="0"/>
                    </a:lnTo>
                    <a:lnTo>
                      <a:pt x="401" y="4"/>
                    </a:lnTo>
                    <a:lnTo>
                      <a:pt x="433" y="10"/>
                    </a:lnTo>
                    <a:lnTo>
                      <a:pt x="464" y="18"/>
                    </a:lnTo>
                    <a:lnTo>
                      <a:pt x="493" y="27"/>
                    </a:lnTo>
                    <a:lnTo>
                      <a:pt x="520" y="39"/>
                    </a:lnTo>
                    <a:lnTo>
                      <a:pt x="547" y="52"/>
                    </a:lnTo>
                    <a:lnTo>
                      <a:pt x="570" y="67"/>
                    </a:lnTo>
                    <a:lnTo>
                      <a:pt x="591" y="85"/>
                    </a:lnTo>
                    <a:lnTo>
                      <a:pt x="612" y="102"/>
                    </a:lnTo>
                    <a:lnTo>
                      <a:pt x="627" y="121"/>
                    </a:lnTo>
                    <a:lnTo>
                      <a:pt x="642" y="140"/>
                    </a:lnTo>
                    <a:lnTo>
                      <a:pt x="654" y="163"/>
                    </a:lnTo>
                    <a:lnTo>
                      <a:pt x="662" y="185"/>
                    </a:lnTo>
                    <a:lnTo>
                      <a:pt x="665" y="208"/>
                    </a:lnTo>
                    <a:lnTo>
                      <a:pt x="667" y="231"/>
                    </a:lnTo>
                    <a:lnTo>
                      <a:pt x="665" y="256"/>
                    </a:lnTo>
                    <a:lnTo>
                      <a:pt x="662" y="279"/>
                    </a:lnTo>
                    <a:lnTo>
                      <a:pt x="654" y="300"/>
                    </a:lnTo>
                    <a:lnTo>
                      <a:pt x="642" y="321"/>
                    </a:lnTo>
                    <a:lnTo>
                      <a:pt x="627" y="342"/>
                    </a:lnTo>
                    <a:lnTo>
                      <a:pt x="612" y="361"/>
                    </a:lnTo>
                    <a:lnTo>
                      <a:pt x="591" y="378"/>
                    </a:lnTo>
                    <a:lnTo>
                      <a:pt x="570" y="394"/>
                    </a:lnTo>
                    <a:lnTo>
                      <a:pt x="547" y="409"/>
                    </a:lnTo>
                    <a:lnTo>
                      <a:pt x="520" y="422"/>
                    </a:lnTo>
                    <a:lnTo>
                      <a:pt x="493" y="434"/>
                    </a:lnTo>
                    <a:lnTo>
                      <a:pt x="464" y="444"/>
                    </a:lnTo>
                    <a:lnTo>
                      <a:pt x="433" y="451"/>
                    </a:lnTo>
                    <a:lnTo>
                      <a:pt x="401" y="457"/>
                    </a:lnTo>
                    <a:lnTo>
                      <a:pt x="368" y="461"/>
                    </a:lnTo>
                    <a:lnTo>
                      <a:pt x="334" y="463"/>
                    </a:lnTo>
                    <a:lnTo>
                      <a:pt x="299" y="461"/>
                    </a:lnTo>
                    <a:lnTo>
                      <a:pt x="266" y="457"/>
                    </a:lnTo>
                    <a:lnTo>
                      <a:pt x="234" y="451"/>
                    </a:lnTo>
                    <a:lnTo>
                      <a:pt x="203" y="444"/>
                    </a:lnTo>
                    <a:lnTo>
                      <a:pt x="174" y="434"/>
                    </a:lnTo>
                    <a:lnTo>
                      <a:pt x="147" y="422"/>
                    </a:lnTo>
                    <a:lnTo>
                      <a:pt x="121" y="409"/>
                    </a:lnTo>
                    <a:lnTo>
                      <a:pt x="98" y="394"/>
                    </a:lnTo>
                    <a:lnTo>
                      <a:pt x="74" y="378"/>
                    </a:lnTo>
                    <a:lnTo>
                      <a:pt x="55" y="361"/>
                    </a:lnTo>
                    <a:lnTo>
                      <a:pt x="40" y="342"/>
                    </a:lnTo>
                    <a:lnTo>
                      <a:pt x="25" y="321"/>
                    </a:lnTo>
                    <a:lnTo>
                      <a:pt x="13" y="300"/>
                    </a:lnTo>
                    <a:lnTo>
                      <a:pt x="5" y="279"/>
                    </a:lnTo>
                    <a:lnTo>
                      <a:pt x="0" y="256"/>
                    </a:lnTo>
                    <a:lnTo>
                      <a:pt x="0" y="231"/>
                    </a:lnTo>
                    <a:lnTo>
                      <a:pt x="0" y="208"/>
                    </a:lnTo>
                    <a:lnTo>
                      <a:pt x="5" y="185"/>
                    </a:lnTo>
                    <a:lnTo>
                      <a:pt x="13" y="163"/>
                    </a:lnTo>
                    <a:lnTo>
                      <a:pt x="25" y="140"/>
                    </a:lnTo>
                    <a:lnTo>
                      <a:pt x="40" y="121"/>
                    </a:lnTo>
                    <a:lnTo>
                      <a:pt x="55" y="102"/>
                    </a:lnTo>
                    <a:lnTo>
                      <a:pt x="74" y="85"/>
                    </a:lnTo>
                    <a:lnTo>
                      <a:pt x="98" y="67"/>
                    </a:lnTo>
                    <a:lnTo>
                      <a:pt x="121" y="52"/>
                    </a:lnTo>
                    <a:lnTo>
                      <a:pt x="147" y="39"/>
                    </a:lnTo>
                    <a:lnTo>
                      <a:pt x="174" y="27"/>
                    </a:lnTo>
                    <a:lnTo>
                      <a:pt x="203" y="18"/>
                    </a:lnTo>
                    <a:lnTo>
                      <a:pt x="234" y="10"/>
                    </a:lnTo>
                    <a:lnTo>
                      <a:pt x="266" y="4"/>
                    </a:lnTo>
                    <a:lnTo>
                      <a:pt x="299" y="0"/>
                    </a:lnTo>
                    <a:lnTo>
                      <a:pt x="334" y="0"/>
                    </a:lnTo>
                  </a:path>
                </a:pathLst>
              </a:cu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l-PL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3769" name="Rectangle 41"/>
              <p:cNvSpPr>
                <a:spLocks noChangeArrowheads="1"/>
              </p:cNvSpPr>
              <p:nvPr/>
            </p:nvSpPr>
            <p:spPr bwMode="auto">
              <a:xfrm>
                <a:off x="3382" y="2489"/>
                <a:ext cx="0" cy="232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7620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Tx/>
                  <a:buFont typeface="Monotype Sorts" charset="2"/>
                  <a:buNone/>
                  <a:tabLst/>
                  <a:defRPr/>
                </a:pPr>
                <a:endParaRPr kumimoji="1" lang="de-DE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3770" name="Freeform 42"/>
            <p:cNvSpPr>
              <a:spLocks/>
            </p:cNvSpPr>
            <p:nvPr/>
          </p:nvSpPr>
          <p:spPr bwMode="auto">
            <a:xfrm>
              <a:off x="1776" y="1740"/>
              <a:ext cx="669" cy="46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435" y="10"/>
                </a:cxn>
                <a:cxn ang="0">
                  <a:pos x="495" y="27"/>
                </a:cxn>
                <a:cxn ang="0">
                  <a:pos x="548" y="52"/>
                </a:cxn>
                <a:cxn ang="0">
                  <a:pos x="593" y="85"/>
                </a:cxn>
                <a:cxn ang="0">
                  <a:pos x="629" y="121"/>
                </a:cxn>
                <a:cxn ang="0">
                  <a:pos x="654" y="163"/>
                </a:cxn>
                <a:cxn ang="0">
                  <a:pos x="667" y="208"/>
                </a:cxn>
                <a:cxn ang="0">
                  <a:pos x="667" y="256"/>
                </a:cxn>
                <a:cxn ang="0">
                  <a:pos x="654" y="300"/>
                </a:cxn>
                <a:cxn ang="0">
                  <a:pos x="629" y="342"/>
                </a:cxn>
                <a:cxn ang="0">
                  <a:pos x="593" y="378"/>
                </a:cxn>
                <a:cxn ang="0">
                  <a:pos x="548" y="409"/>
                </a:cxn>
                <a:cxn ang="0">
                  <a:pos x="495" y="434"/>
                </a:cxn>
                <a:cxn ang="0">
                  <a:pos x="435" y="451"/>
                </a:cxn>
                <a:cxn ang="0">
                  <a:pos x="370" y="461"/>
                </a:cxn>
                <a:cxn ang="0">
                  <a:pos x="301" y="461"/>
                </a:cxn>
                <a:cxn ang="0">
                  <a:pos x="236" y="451"/>
                </a:cxn>
                <a:cxn ang="0">
                  <a:pos x="176" y="434"/>
                </a:cxn>
                <a:cxn ang="0">
                  <a:pos x="123" y="409"/>
                </a:cxn>
                <a:cxn ang="0">
                  <a:pos x="76" y="378"/>
                </a:cxn>
                <a:cxn ang="0">
                  <a:pos x="40" y="342"/>
                </a:cxn>
                <a:cxn ang="0">
                  <a:pos x="15" y="300"/>
                </a:cxn>
                <a:cxn ang="0">
                  <a:pos x="2" y="256"/>
                </a:cxn>
                <a:cxn ang="0">
                  <a:pos x="2" y="208"/>
                </a:cxn>
                <a:cxn ang="0">
                  <a:pos x="15" y="163"/>
                </a:cxn>
                <a:cxn ang="0">
                  <a:pos x="40" y="121"/>
                </a:cxn>
                <a:cxn ang="0">
                  <a:pos x="76" y="85"/>
                </a:cxn>
                <a:cxn ang="0">
                  <a:pos x="123" y="52"/>
                </a:cxn>
                <a:cxn ang="0">
                  <a:pos x="176" y="27"/>
                </a:cxn>
                <a:cxn ang="0">
                  <a:pos x="236" y="10"/>
                </a:cxn>
                <a:cxn ang="0">
                  <a:pos x="301" y="0"/>
                </a:cxn>
              </a:cxnLst>
              <a:rect l="0" t="0" r="r" b="b"/>
              <a:pathLst>
                <a:path w="669" h="463">
                  <a:moveTo>
                    <a:pt x="335" y="0"/>
                  </a:moveTo>
                  <a:lnTo>
                    <a:pt x="370" y="0"/>
                  </a:lnTo>
                  <a:lnTo>
                    <a:pt x="403" y="4"/>
                  </a:lnTo>
                  <a:lnTo>
                    <a:pt x="435" y="10"/>
                  </a:lnTo>
                  <a:lnTo>
                    <a:pt x="466" y="18"/>
                  </a:lnTo>
                  <a:lnTo>
                    <a:pt x="495" y="27"/>
                  </a:lnTo>
                  <a:lnTo>
                    <a:pt x="522" y="39"/>
                  </a:lnTo>
                  <a:lnTo>
                    <a:pt x="548" y="52"/>
                  </a:lnTo>
                  <a:lnTo>
                    <a:pt x="572" y="67"/>
                  </a:lnTo>
                  <a:lnTo>
                    <a:pt x="593" y="85"/>
                  </a:lnTo>
                  <a:lnTo>
                    <a:pt x="612" y="102"/>
                  </a:lnTo>
                  <a:lnTo>
                    <a:pt x="629" y="121"/>
                  </a:lnTo>
                  <a:lnTo>
                    <a:pt x="643" y="140"/>
                  </a:lnTo>
                  <a:lnTo>
                    <a:pt x="654" y="163"/>
                  </a:lnTo>
                  <a:lnTo>
                    <a:pt x="664" y="185"/>
                  </a:lnTo>
                  <a:lnTo>
                    <a:pt x="667" y="208"/>
                  </a:lnTo>
                  <a:lnTo>
                    <a:pt x="669" y="231"/>
                  </a:lnTo>
                  <a:lnTo>
                    <a:pt x="667" y="256"/>
                  </a:lnTo>
                  <a:lnTo>
                    <a:pt x="664" y="279"/>
                  </a:lnTo>
                  <a:lnTo>
                    <a:pt x="654" y="300"/>
                  </a:lnTo>
                  <a:lnTo>
                    <a:pt x="643" y="321"/>
                  </a:lnTo>
                  <a:lnTo>
                    <a:pt x="629" y="342"/>
                  </a:lnTo>
                  <a:lnTo>
                    <a:pt x="612" y="361"/>
                  </a:lnTo>
                  <a:lnTo>
                    <a:pt x="593" y="378"/>
                  </a:lnTo>
                  <a:lnTo>
                    <a:pt x="572" y="394"/>
                  </a:lnTo>
                  <a:lnTo>
                    <a:pt x="548" y="409"/>
                  </a:lnTo>
                  <a:lnTo>
                    <a:pt x="522" y="422"/>
                  </a:lnTo>
                  <a:lnTo>
                    <a:pt x="495" y="434"/>
                  </a:lnTo>
                  <a:lnTo>
                    <a:pt x="466" y="444"/>
                  </a:lnTo>
                  <a:lnTo>
                    <a:pt x="435" y="451"/>
                  </a:lnTo>
                  <a:lnTo>
                    <a:pt x="403" y="457"/>
                  </a:lnTo>
                  <a:lnTo>
                    <a:pt x="370" y="461"/>
                  </a:lnTo>
                  <a:lnTo>
                    <a:pt x="335" y="463"/>
                  </a:lnTo>
                  <a:lnTo>
                    <a:pt x="301" y="461"/>
                  </a:lnTo>
                  <a:lnTo>
                    <a:pt x="268" y="457"/>
                  </a:lnTo>
                  <a:lnTo>
                    <a:pt x="236" y="451"/>
                  </a:lnTo>
                  <a:lnTo>
                    <a:pt x="205" y="444"/>
                  </a:lnTo>
                  <a:lnTo>
                    <a:pt x="176" y="434"/>
                  </a:lnTo>
                  <a:lnTo>
                    <a:pt x="147" y="422"/>
                  </a:lnTo>
                  <a:lnTo>
                    <a:pt x="123" y="409"/>
                  </a:lnTo>
                  <a:lnTo>
                    <a:pt x="99" y="394"/>
                  </a:lnTo>
                  <a:lnTo>
                    <a:pt x="76" y="378"/>
                  </a:lnTo>
                  <a:lnTo>
                    <a:pt x="57" y="361"/>
                  </a:lnTo>
                  <a:lnTo>
                    <a:pt x="40" y="342"/>
                  </a:lnTo>
                  <a:lnTo>
                    <a:pt x="27" y="321"/>
                  </a:lnTo>
                  <a:lnTo>
                    <a:pt x="15" y="300"/>
                  </a:lnTo>
                  <a:lnTo>
                    <a:pt x="7" y="279"/>
                  </a:lnTo>
                  <a:lnTo>
                    <a:pt x="2" y="256"/>
                  </a:lnTo>
                  <a:lnTo>
                    <a:pt x="0" y="231"/>
                  </a:lnTo>
                  <a:lnTo>
                    <a:pt x="2" y="208"/>
                  </a:lnTo>
                  <a:lnTo>
                    <a:pt x="7" y="185"/>
                  </a:lnTo>
                  <a:lnTo>
                    <a:pt x="15" y="163"/>
                  </a:lnTo>
                  <a:lnTo>
                    <a:pt x="27" y="140"/>
                  </a:lnTo>
                  <a:lnTo>
                    <a:pt x="40" y="121"/>
                  </a:lnTo>
                  <a:lnTo>
                    <a:pt x="57" y="102"/>
                  </a:lnTo>
                  <a:lnTo>
                    <a:pt x="76" y="85"/>
                  </a:lnTo>
                  <a:lnTo>
                    <a:pt x="99" y="67"/>
                  </a:lnTo>
                  <a:lnTo>
                    <a:pt x="123" y="52"/>
                  </a:lnTo>
                  <a:lnTo>
                    <a:pt x="147" y="39"/>
                  </a:lnTo>
                  <a:lnTo>
                    <a:pt x="176" y="27"/>
                  </a:lnTo>
                  <a:lnTo>
                    <a:pt x="205" y="18"/>
                  </a:lnTo>
                  <a:lnTo>
                    <a:pt x="236" y="10"/>
                  </a:lnTo>
                  <a:lnTo>
                    <a:pt x="268" y="4"/>
                  </a:lnTo>
                  <a:lnTo>
                    <a:pt x="301" y="0"/>
                  </a:lnTo>
                  <a:lnTo>
                    <a:pt x="335" y="0"/>
                  </a:lnTo>
                </a:path>
              </a:pathLst>
            </a:cu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3771" name="Rectangle 43"/>
            <p:cNvSpPr>
              <a:spLocks noChangeArrowheads="1"/>
            </p:cNvSpPr>
            <p:nvPr/>
          </p:nvSpPr>
          <p:spPr bwMode="auto">
            <a:xfrm>
              <a:off x="1920" y="1915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Tx/>
                <a:buFont typeface="Monotype Sorts" charset="2"/>
                <a:buNone/>
                <a:tabLst/>
                <a:defRPr/>
              </a:pPr>
              <a:endParaRPr kumimoji="1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endParaRPr>
            </a:p>
          </p:txBody>
        </p:sp>
        <p:sp>
          <p:nvSpPr>
            <p:cNvPr id="73772" name="Freeform 44"/>
            <p:cNvSpPr>
              <a:spLocks/>
            </p:cNvSpPr>
            <p:nvPr/>
          </p:nvSpPr>
          <p:spPr bwMode="auto">
            <a:xfrm>
              <a:off x="2544" y="2077"/>
              <a:ext cx="667" cy="462"/>
            </a:xfrm>
            <a:custGeom>
              <a:avLst/>
              <a:gdLst/>
              <a:ahLst/>
              <a:cxnLst>
                <a:cxn ang="0">
                  <a:pos x="368" y="2"/>
                </a:cxn>
                <a:cxn ang="0">
                  <a:pos x="433" y="11"/>
                </a:cxn>
                <a:cxn ang="0">
                  <a:pos x="493" y="29"/>
                </a:cxn>
                <a:cxn ang="0">
                  <a:pos x="547" y="54"/>
                </a:cxn>
                <a:cxn ang="0">
                  <a:pos x="591" y="84"/>
                </a:cxn>
                <a:cxn ang="0">
                  <a:pos x="627" y="121"/>
                </a:cxn>
                <a:cxn ang="0">
                  <a:pos x="654" y="163"/>
                </a:cxn>
                <a:cxn ang="0">
                  <a:pos x="665" y="207"/>
                </a:cxn>
                <a:cxn ang="0">
                  <a:pos x="665" y="255"/>
                </a:cxn>
                <a:cxn ang="0">
                  <a:pos x="654" y="301"/>
                </a:cxn>
                <a:cxn ang="0">
                  <a:pos x="627" y="341"/>
                </a:cxn>
                <a:cxn ang="0">
                  <a:pos x="591" y="378"/>
                </a:cxn>
                <a:cxn ang="0">
                  <a:pos x="547" y="411"/>
                </a:cxn>
                <a:cxn ang="0">
                  <a:pos x="493" y="435"/>
                </a:cxn>
                <a:cxn ang="0">
                  <a:pos x="433" y="453"/>
                </a:cxn>
                <a:cxn ang="0">
                  <a:pos x="368" y="462"/>
                </a:cxn>
                <a:cxn ang="0">
                  <a:pos x="299" y="462"/>
                </a:cxn>
                <a:cxn ang="0">
                  <a:pos x="234" y="453"/>
                </a:cxn>
                <a:cxn ang="0">
                  <a:pos x="174" y="435"/>
                </a:cxn>
                <a:cxn ang="0">
                  <a:pos x="121" y="411"/>
                </a:cxn>
                <a:cxn ang="0">
                  <a:pos x="74" y="378"/>
                </a:cxn>
                <a:cxn ang="0">
                  <a:pos x="40" y="341"/>
                </a:cxn>
                <a:cxn ang="0">
                  <a:pos x="13" y="301"/>
                </a:cxn>
                <a:cxn ang="0">
                  <a:pos x="0" y="255"/>
                </a:cxn>
                <a:cxn ang="0">
                  <a:pos x="0" y="207"/>
                </a:cxn>
                <a:cxn ang="0">
                  <a:pos x="13" y="163"/>
                </a:cxn>
                <a:cxn ang="0">
                  <a:pos x="40" y="121"/>
                </a:cxn>
                <a:cxn ang="0">
                  <a:pos x="74" y="84"/>
                </a:cxn>
                <a:cxn ang="0">
                  <a:pos x="121" y="54"/>
                </a:cxn>
                <a:cxn ang="0">
                  <a:pos x="174" y="29"/>
                </a:cxn>
                <a:cxn ang="0">
                  <a:pos x="234" y="11"/>
                </a:cxn>
                <a:cxn ang="0">
                  <a:pos x="299" y="2"/>
                </a:cxn>
              </a:cxnLst>
              <a:rect l="0" t="0" r="r" b="b"/>
              <a:pathLst>
                <a:path w="667" h="462">
                  <a:moveTo>
                    <a:pt x="334" y="0"/>
                  </a:moveTo>
                  <a:lnTo>
                    <a:pt x="368" y="2"/>
                  </a:lnTo>
                  <a:lnTo>
                    <a:pt x="401" y="6"/>
                  </a:lnTo>
                  <a:lnTo>
                    <a:pt x="433" y="11"/>
                  </a:lnTo>
                  <a:lnTo>
                    <a:pt x="464" y="19"/>
                  </a:lnTo>
                  <a:lnTo>
                    <a:pt x="493" y="29"/>
                  </a:lnTo>
                  <a:lnTo>
                    <a:pt x="520" y="40"/>
                  </a:lnTo>
                  <a:lnTo>
                    <a:pt x="547" y="54"/>
                  </a:lnTo>
                  <a:lnTo>
                    <a:pt x="570" y="69"/>
                  </a:lnTo>
                  <a:lnTo>
                    <a:pt x="591" y="84"/>
                  </a:lnTo>
                  <a:lnTo>
                    <a:pt x="612" y="102"/>
                  </a:lnTo>
                  <a:lnTo>
                    <a:pt x="627" y="121"/>
                  </a:lnTo>
                  <a:lnTo>
                    <a:pt x="642" y="142"/>
                  </a:lnTo>
                  <a:lnTo>
                    <a:pt x="654" y="163"/>
                  </a:lnTo>
                  <a:lnTo>
                    <a:pt x="662" y="186"/>
                  </a:lnTo>
                  <a:lnTo>
                    <a:pt x="665" y="207"/>
                  </a:lnTo>
                  <a:lnTo>
                    <a:pt x="667" y="232"/>
                  </a:lnTo>
                  <a:lnTo>
                    <a:pt x="665" y="255"/>
                  </a:lnTo>
                  <a:lnTo>
                    <a:pt x="662" y="278"/>
                  </a:lnTo>
                  <a:lnTo>
                    <a:pt x="654" y="301"/>
                  </a:lnTo>
                  <a:lnTo>
                    <a:pt x="642" y="322"/>
                  </a:lnTo>
                  <a:lnTo>
                    <a:pt x="627" y="341"/>
                  </a:lnTo>
                  <a:lnTo>
                    <a:pt x="612" y="361"/>
                  </a:lnTo>
                  <a:lnTo>
                    <a:pt x="591" y="378"/>
                  </a:lnTo>
                  <a:lnTo>
                    <a:pt x="570" y="395"/>
                  </a:lnTo>
                  <a:lnTo>
                    <a:pt x="547" y="411"/>
                  </a:lnTo>
                  <a:lnTo>
                    <a:pt x="520" y="424"/>
                  </a:lnTo>
                  <a:lnTo>
                    <a:pt x="493" y="435"/>
                  </a:lnTo>
                  <a:lnTo>
                    <a:pt x="464" y="445"/>
                  </a:lnTo>
                  <a:lnTo>
                    <a:pt x="433" y="453"/>
                  </a:lnTo>
                  <a:lnTo>
                    <a:pt x="401" y="458"/>
                  </a:lnTo>
                  <a:lnTo>
                    <a:pt x="368" y="462"/>
                  </a:lnTo>
                  <a:lnTo>
                    <a:pt x="334" y="462"/>
                  </a:lnTo>
                  <a:lnTo>
                    <a:pt x="299" y="462"/>
                  </a:lnTo>
                  <a:lnTo>
                    <a:pt x="266" y="458"/>
                  </a:lnTo>
                  <a:lnTo>
                    <a:pt x="234" y="453"/>
                  </a:lnTo>
                  <a:lnTo>
                    <a:pt x="203" y="445"/>
                  </a:lnTo>
                  <a:lnTo>
                    <a:pt x="174" y="435"/>
                  </a:lnTo>
                  <a:lnTo>
                    <a:pt x="147" y="424"/>
                  </a:lnTo>
                  <a:lnTo>
                    <a:pt x="121" y="411"/>
                  </a:lnTo>
                  <a:lnTo>
                    <a:pt x="98" y="395"/>
                  </a:lnTo>
                  <a:lnTo>
                    <a:pt x="74" y="378"/>
                  </a:lnTo>
                  <a:lnTo>
                    <a:pt x="55" y="361"/>
                  </a:lnTo>
                  <a:lnTo>
                    <a:pt x="40" y="341"/>
                  </a:lnTo>
                  <a:lnTo>
                    <a:pt x="25" y="322"/>
                  </a:lnTo>
                  <a:lnTo>
                    <a:pt x="13" y="301"/>
                  </a:lnTo>
                  <a:lnTo>
                    <a:pt x="5" y="278"/>
                  </a:lnTo>
                  <a:lnTo>
                    <a:pt x="0" y="255"/>
                  </a:lnTo>
                  <a:lnTo>
                    <a:pt x="0" y="232"/>
                  </a:lnTo>
                  <a:lnTo>
                    <a:pt x="0" y="207"/>
                  </a:lnTo>
                  <a:lnTo>
                    <a:pt x="5" y="186"/>
                  </a:lnTo>
                  <a:lnTo>
                    <a:pt x="13" y="163"/>
                  </a:lnTo>
                  <a:lnTo>
                    <a:pt x="25" y="142"/>
                  </a:lnTo>
                  <a:lnTo>
                    <a:pt x="40" y="121"/>
                  </a:lnTo>
                  <a:lnTo>
                    <a:pt x="55" y="102"/>
                  </a:lnTo>
                  <a:lnTo>
                    <a:pt x="74" y="84"/>
                  </a:lnTo>
                  <a:lnTo>
                    <a:pt x="98" y="69"/>
                  </a:lnTo>
                  <a:lnTo>
                    <a:pt x="121" y="54"/>
                  </a:lnTo>
                  <a:lnTo>
                    <a:pt x="147" y="40"/>
                  </a:lnTo>
                  <a:lnTo>
                    <a:pt x="174" y="29"/>
                  </a:lnTo>
                  <a:lnTo>
                    <a:pt x="203" y="19"/>
                  </a:lnTo>
                  <a:lnTo>
                    <a:pt x="234" y="11"/>
                  </a:lnTo>
                  <a:lnTo>
                    <a:pt x="266" y="6"/>
                  </a:lnTo>
                  <a:lnTo>
                    <a:pt x="299" y="2"/>
                  </a:lnTo>
                  <a:lnTo>
                    <a:pt x="334" y="0"/>
                  </a:lnTo>
                </a:path>
              </a:pathLst>
            </a:cu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3773" name="Rectangle 45"/>
            <p:cNvSpPr>
              <a:spLocks noChangeArrowheads="1"/>
            </p:cNvSpPr>
            <p:nvPr/>
          </p:nvSpPr>
          <p:spPr bwMode="auto">
            <a:xfrm>
              <a:off x="2592" y="2261"/>
              <a:ext cx="0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Tx/>
                <a:buFont typeface="Monotype Sorts" charset="2"/>
                <a:buNone/>
                <a:tabLst/>
                <a:defRPr/>
              </a:pPr>
              <a:endParaRPr kumimoji="1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endParaRPr>
            </a:p>
          </p:txBody>
        </p:sp>
      </p:grpSp>
      <p:sp>
        <p:nvSpPr>
          <p:cNvPr id="73774" name="Rectangle 46"/>
          <p:cNvSpPr>
            <a:spLocks noChangeArrowheads="1"/>
          </p:cNvSpPr>
          <p:nvPr/>
        </p:nvSpPr>
        <p:spPr bwMode="auto">
          <a:xfrm>
            <a:off x="228600" y="4800600"/>
            <a:ext cx="8763000" cy="1752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Szybki kontakt właściwej osoby z klientem.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Większa dostępność dla klienta.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Dostęp do wszelkich informacji niezależnie         od czasu i miejsca.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74" grpId="0" build="p" autoUpdateAnimBg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00F50D-39A7-47BD-8616-3C34DE55FFE6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104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ZNACZENIE DLA PRACOWNIKA </a:t>
            </a:r>
            <a:br>
              <a:rPr lang="pl-PL"/>
            </a:br>
            <a:r>
              <a:rPr lang="pl-PL"/>
              <a:t>ELASTYCZNEJ PRACY</a:t>
            </a:r>
          </a:p>
        </p:txBody>
      </p:sp>
      <p:sp>
        <p:nvSpPr>
          <p:cNvPr id="72728" name="Rectangle 24"/>
          <p:cNvSpPr>
            <a:spLocks noChangeArrowheads="1"/>
          </p:cNvSpPr>
          <p:nvPr/>
        </p:nvSpPr>
        <p:spPr bwMode="auto">
          <a:xfrm>
            <a:off x="0" y="4267200"/>
            <a:ext cx="9144000" cy="2209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Większa równowaga pomiędzy życiem zawodowym a prywatnym.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Dopasowanie pracy do indywidualnych cech.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Większa satysfakcja i motywacja.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Zmniejszenie łącznego czasu chorób.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72729" name="Group 25"/>
          <p:cNvGrpSpPr>
            <a:grpSpLocks/>
          </p:cNvGrpSpPr>
          <p:nvPr/>
        </p:nvGrpSpPr>
        <p:grpSpPr bwMode="auto">
          <a:xfrm>
            <a:off x="2514600" y="1981200"/>
            <a:ext cx="4724400" cy="1927225"/>
            <a:chOff x="1680" y="1248"/>
            <a:chExt cx="2229" cy="1214"/>
          </a:xfrm>
        </p:grpSpPr>
        <p:sp>
          <p:nvSpPr>
            <p:cNvPr id="72730" name="Freeform 26"/>
            <p:cNvSpPr>
              <a:spLocks/>
            </p:cNvSpPr>
            <p:nvPr/>
          </p:nvSpPr>
          <p:spPr bwMode="auto">
            <a:xfrm>
              <a:off x="1964" y="1694"/>
              <a:ext cx="63" cy="284"/>
            </a:xfrm>
            <a:custGeom>
              <a:avLst/>
              <a:gdLst/>
              <a:ahLst/>
              <a:cxnLst>
                <a:cxn ang="0">
                  <a:pos x="30" y="284"/>
                </a:cxn>
                <a:cxn ang="0">
                  <a:pos x="63" y="284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284"/>
                </a:cxn>
                <a:cxn ang="0">
                  <a:pos x="30" y="284"/>
                </a:cxn>
              </a:cxnLst>
              <a:rect l="0" t="0" r="r" b="b"/>
              <a:pathLst>
                <a:path w="63" h="284">
                  <a:moveTo>
                    <a:pt x="30" y="284"/>
                  </a:moveTo>
                  <a:lnTo>
                    <a:pt x="63" y="284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30" y="284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2731" name="Freeform 27"/>
            <p:cNvSpPr>
              <a:spLocks/>
            </p:cNvSpPr>
            <p:nvPr/>
          </p:nvSpPr>
          <p:spPr bwMode="auto">
            <a:xfrm>
              <a:off x="1964" y="1694"/>
              <a:ext cx="63" cy="284"/>
            </a:xfrm>
            <a:custGeom>
              <a:avLst/>
              <a:gdLst/>
              <a:ahLst/>
              <a:cxnLst>
                <a:cxn ang="0">
                  <a:pos x="30" y="284"/>
                </a:cxn>
                <a:cxn ang="0">
                  <a:pos x="63" y="284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284"/>
                </a:cxn>
                <a:cxn ang="0">
                  <a:pos x="30" y="284"/>
                </a:cxn>
              </a:cxnLst>
              <a:rect l="0" t="0" r="r" b="b"/>
              <a:pathLst>
                <a:path w="63" h="284">
                  <a:moveTo>
                    <a:pt x="30" y="284"/>
                  </a:moveTo>
                  <a:lnTo>
                    <a:pt x="63" y="284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30" y="284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2732" name="Freeform 28"/>
            <p:cNvSpPr>
              <a:spLocks/>
            </p:cNvSpPr>
            <p:nvPr/>
          </p:nvSpPr>
          <p:spPr bwMode="auto">
            <a:xfrm>
              <a:off x="3050" y="1905"/>
              <a:ext cx="265" cy="223"/>
            </a:xfrm>
            <a:custGeom>
              <a:avLst/>
              <a:gdLst/>
              <a:ahLst/>
              <a:cxnLst>
                <a:cxn ang="0">
                  <a:pos x="245" y="198"/>
                </a:cxn>
                <a:cxn ang="0">
                  <a:pos x="265" y="173"/>
                </a:cxn>
                <a:cxn ang="0">
                  <a:pos x="38" y="0"/>
                </a:cxn>
                <a:cxn ang="0">
                  <a:pos x="0" y="52"/>
                </a:cxn>
                <a:cxn ang="0">
                  <a:pos x="226" y="223"/>
                </a:cxn>
                <a:cxn ang="0">
                  <a:pos x="245" y="198"/>
                </a:cxn>
              </a:cxnLst>
              <a:rect l="0" t="0" r="r" b="b"/>
              <a:pathLst>
                <a:path w="265" h="223">
                  <a:moveTo>
                    <a:pt x="245" y="198"/>
                  </a:moveTo>
                  <a:lnTo>
                    <a:pt x="265" y="173"/>
                  </a:lnTo>
                  <a:lnTo>
                    <a:pt x="38" y="0"/>
                  </a:lnTo>
                  <a:lnTo>
                    <a:pt x="0" y="52"/>
                  </a:lnTo>
                  <a:lnTo>
                    <a:pt x="226" y="223"/>
                  </a:lnTo>
                  <a:lnTo>
                    <a:pt x="245" y="198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2733" name="Freeform 29"/>
            <p:cNvSpPr>
              <a:spLocks/>
            </p:cNvSpPr>
            <p:nvPr/>
          </p:nvSpPr>
          <p:spPr bwMode="auto">
            <a:xfrm>
              <a:off x="2259" y="1556"/>
              <a:ext cx="244" cy="204"/>
            </a:xfrm>
            <a:custGeom>
              <a:avLst/>
              <a:gdLst/>
              <a:ahLst/>
              <a:cxnLst>
                <a:cxn ang="0">
                  <a:pos x="225" y="179"/>
                </a:cxn>
                <a:cxn ang="0">
                  <a:pos x="244" y="152"/>
                </a:cxn>
                <a:cxn ang="0">
                  <a:pos x="37" y="0"/>
                </a:cxn>
                <a:cxn ang="0">
                  <a:pos x="0" y="50"/>
                </a:cxn>
                <a:cxn ang="0">
                  <a:pos x="206" y="204"/>
                </a:cxn>
                <a:cxn ang="0">
                  <a:pos x="225" y="179"/>
                </a:cxn>
              </a:cxnLst>
              <a:rect l="0" t="0" r="r" b="b"/>
              <a:pathLst>
                <a:path w="244" h="204">
                  <a:moveTo>
                    <a:pt x="225" y="179"/>
                  </a:moveTo>
                  <a:lnTo>
                    <a:pt x="244" y="152"/>
                  </a:lnTo>
                  <a:lnTo>
                    <a:pt x="37" y="0"/>
                  </a:lnTo>
                  <a:lnTo>
                    <a:pt x="0" y="50"/>
                  </a:lnTo>
                  <a:lnTo>
                    <a:pt x="206" y="204"/>
                  </a:lnTo>
                  <a:lnTo>
                    <a:pt x="225" y="179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2734" name="Freeform 30"/>
            <p:cNvSpPr>
              <a:spLocks/>
            </p:cNvSpPr>
            <p:nvPr/>
          </p:nvSpPr>
          <p:spPr bwMode="auto">
            <a:xfrm>
              <a:off x="2290" y="1911"/>
              <a:ext cx="257" cy="213"/>
            </a:xfrm>
            <a:custGeom>
              <a:avLst/>
              <a:gdLst/>
              <a:ahLst/>
              <a:cxnLst>
                <a:cxn ang="0">
                  <a:pos x="19" y="186"/>
                </a:cxn>
                <a:cxn ang="0">
                  <a:pos x="38" y="213"/>
                </a:cxn>
                <a:cxn ang="0">
                  <a:pos x="257" y="50"/>
                </a:cxn>
                <a:cxn ang="0">
                  <a:pos x="219" y="0"/>
                </a:cxn>
                <a:cxn ang="0">
                  <a:pos x="0" y="161"/>
                </a:cxn>
                <a:cxn ang="0">
                  <a:pos x="19" y="186"/>
                </a:cxn>
              </a:cxnLst>
              <a:rect l="0" t="0" r="r" b="b"/>
              <a:pathLst>
                <a:path w="257" h="213">
                  <a:moveTo>
                    <a:pt x="19" y="186"/>
                  </a:moveTo>
                  <a:lnTo>
                    <a:pt x="38" y="213"/>
                  </a:lnTo>
                  <a:lnTo>
                    <a:pt x="257" y="50"/>
                  </a:lnTo>
                  <a:lnTo>
                    <a:pt x="219" y="0"/>
                  </a:lnTo>
                  <a:lnTo>
                    <a:pt x="0" y="161"/>
                  </a:lnTo>
                  <a:lnTo>
                    <a:pt x="19" y="186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2735" name="Freeform 31"/>
            <p:cNvSpPr>
              <a:spLocks/>
            </p:cNvSpPr>
            <p:nvPr/>
          </p:nvSpPr>
          <p:spPr bwMode="auto">
            <a:xfrm>
              <a:off x="3080" y="1543"/>
              <a:ext cx="235" cy="207"/>
            </a:xfrm>
            <a:custGeom>
              <a:avLst/>
              <a:gdLst/>
              <a:ahLst/>
              <a:cxnLst>
                <a:cxn ang="0">
                  <a:pos x="22" y="182"/>
                </a:cxn>
                <a:cxn ang="0">
                  <a:pos x="41" y="207"/>
                </a:cxn>
                <a:cxn ang="0">
                  <a:pos x="235" y="50"/>
                </a:cxn>
                <a:cxn ang="0">
                  <a:pos x="194" y="0"/>
                </a:cxn>
                <a:cxn ang="0">
                  <a:pos x="0" y="157"/>
                </a:cxn>
                <a:cxn ang="0">
                  <a:pos x="22" y="182"/>
                </a:cxn>
              </a:cxnLst>
              <a:rect l="0" t="0" r="r" b="b"/>
              <a:pathLst>
                <a:path w="235" h="207">
                  <a:moveTo>
                    <a:pt x="22" y="182"/>
                  </a:moveTo>
                  <a:lnTo>
                    <a:pt x="41" y="207"/>
                  </a:lnTo>
                  <a:lnTo>
                    <a:pt x="235" y="50"/>
                  </a:lnTo>
                  <a:lnTo>
                    <a:pt x="194" y="0"/>
                  </a:lnTo>
                  <a:lnTo>
                    <a:pt x="0" y="157"/>
                  </a:lnTo>
                  <a:lnTo>
                    <a:pt x="22" y="182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2736" name="Freeform 32"/>
            <p:cNvSpPr>
              <a:spLocks/>
            </p:cNvSpPr>
            <p:nvPr/>
          </p:nvSpPr>
          <p:spPr bwMode="auto">
            <a:xfrm>
              <a:off x="2326" y="1433"/>
              <a:ext cx="1058" cy="64"/>
            </a:xfrm>
            <a:custGeom>
              <a:avLst/>
              <a:gdLst/>
              <a:ahLst/>
              <a:cxnLst>
                <a:cxn ang="0">
                  <a:pos x="1058" y="33"/>
                </a:cxn>
                <a:cxn ang="0">
                  <a:pos x="1058" y="0"/>
                </a:cxn>
                <a:cxn ang="0">
                  <a:pos x="0" y="0"/>
                </a:cxn>
                <a:cxn ang="0">
                  <a:pos x="0" y="64"/>
                </a:cxn>
                <a:cxn ang="0">
                  <a:pos x="1058" y="64"/>
                </a:cxn>
                <a:cxn ang="0">
                  <a:pos x="1058" y="33"/>
                </a:cxn>
              </a:cxnLst>
              <a:rect l="0" t="0" r="r" b="b"/>
              <a:pathLst>
                <a:path w="1058" h="64">
                  <a:moveTo>
                    <a:pt x="1058" y="33"/>
                  </a:moveTo>
                  <a:lnTo>
                    <a:pt x="1058" y="0"/>
                  </a:lnTo>
                  <a:lnTo>
                    <a:pt x="0" y="0"/>
                  </a:lnTo>
                  <a:lnTo>
                    <a:pt x="0" y="64"/>
                  </a:lnTo>
                  <a:lnTo>
                    <a:pt x="1058" y="64"/>
                  </a:lnTo>
                  <a:lnTo>
                    <a:pt x="1058" y="33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2737" name="Freeform 33"/>
            <p:cNvSpPr>
              <a:spLocks/>
            </p:cNvSpPr>
            <p:nvPr/>
          </p:nvSpPr>
          <p:spPr bwMode="auto">
            <a:xfrm>
              <a:off x="2340" y="2207"/>
              <a:ext cx="923" cy="63"/>
            </a:xfrm>
            <a:custGeom>
              <a:avLst/>
              <a:gdLst/>
              <a:ahLst/>
              <a:cxnLst>
                <a:cxn ang="0">
                  <a:pos x="923" y="30"/>
                </a:cxn>
                <a:cxn ang="0">
                  <a:pos x="923" y="0"/>
                </a:cxn>
                <a:cxn ang="0">
                  <a:pos x="0" y="0"/>
                </a:cxn>
                <a:cxn ang="0">
                  <a:pos x="0" y="63"/>
                </a:cxn>
                <a:cxn ang="0">
                  <a:pos x="923" y="63"/>
                </a:cxn>
                <a:cxn ang="0">
                  <a:pos x="923" y="30"/>
                </a:cxn>
              </a:cxnLst>
              <a:rect l="0" t="0" r="r" b="b"/>
              <a:pathLst>
                <a:path w="923" h="63">
                  <a:moveTo>
                    <a:pt x="923" y="30"/>
                  </a:moveTo>
                  <a:lnTo>
                    <a:pt x="923" y="0"/>
                  </a:lnTo>
                  <a:lnTo>
                    <a:pt x="0" y="0"/>
                  </a:lnTo>
                  <a:lnTo>
                    <a:pt x="0" y="63"/>
                  </a:lnTo>
                  <a:lnTo>
                    <a:pt x="923" y="63"/>
                  </a:lnTo>
                  <a:lnTo>
                    <a:pt x="923" y="30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2738" name="Freeform 34"/>
            <p:cNvSpPr>
              <a:spLocks/>
            </p:cNvSpPr>
            <p:nvPr/>
          </p:nvSpPr>
          <p:spPr bwMode="auto">
            <a:xfrm>
              <a:off x="3549" y="1669"/>
              <a:ext cx="63" cy="332"/>
            </a:xfrm>
            <a:custGeom>
              <a:avLst/>
              <a:gdLst/>
              <a:ahLst/>
              <a:cxnLst>
                <a:cxn ang="0">
                  <a:pos x="32" y="332"/>
                </a:cxn>
                <a:cxn ang="0">
                  <a:pos x="63" y="332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332"/>
                </a:cxn>
                <a:cxn ang="0">
                  <a:pos x="32" y="332"/>
                </a:cxn>
              </a:cxnLst>
              <a:rect l="0" t="0" r="r" b="b"/>
              <a:pathLst>
                <a:path w="63" h="332">
                  <a:moveTo>
                    <a:pt x="32" y="332"/>
                  </a:moveTo>
                  <a:lnTo>
                    <a:pt x="63" y="332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332"/>
                  </a:lnTo>
                  <a:lnTo>
                    <a:pt x="32" y="332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grpSp>
          <p:nvGrpSpPr>
            <p:cNvPr id="72739" name="Group 35"/>
            <p:cNvGrpSpPr>
              <a:grpSpLocks/>
            </p:cNvGrpSpPr>
            <p:nvPr/>
          </p:nvGrpSpPr>
          <p:grpSpPr bwMode="auto">
            <a:xfrm>
              <a:off x="3242" y="1249"/>
              <a:ext cx="667" cy="462"/>
              <a:chOff x="3338" y="1585"/>
              <a:chExt cx="667" cy="462"/>
            </a:xfrm>
          </p:grpSpPr>
          <p:sp>
            <p:nvSpPr>
              <p:cNvPr id="72740" name="Freeform 36"/>
              <p:cNvSpPr>
                <a:spLocks/>
              </p:cNvSpPr>
              <p:nvPr/>
            </p:nvSpPr>
            <p:spPr bwMode="auto">
              <a:xfrm>
                <a:off x="3338" y="1585"/>
                <a:ext cx="667" cy="462"/>
              </a:xfrm>
              <a:custGeom>
                <a:avLst/>
                <a:gdLst/>
                <a:ahLst/>
                <a:cxnLst>
                  <a:cxn ang="0">
                    <a:pos x="368" y="2"/>
                  </a:cxn>
                  <a:cxn ang="0">
                    <a:pos x="433" y="11"/>
                  </a:cxn>
                  <a:cxn ang="0">
                    <a:pos x="493" y="29"/>
                  </a:cxn>
                  <a:cxn ang="0">
                    <a:pos x="547" y="54"/>
                  </a:cxn>
                  <a:cxn ang="0">
                    <a:pos x="591" y="84"/>
                  </a:cxn>
                  <a:cxn ang="0">
                    <a:pos x="627" y="121"/>
                  </a:cxn>
                  <a:cxn ang="0">
                    <a:pos x="654" y="163"/>
                  </a:cxn>
                  <a:cxn ang="0">
                    <a:pos x="665" y="207"/>
                  </a:cxn>
                  <a:cxn ang="0">
                    <a:pos x="665" y="255"/>
                  </a:cxn>
                  <a:cxn ang="0">
                    <a:pos x="654" y="301"/>
                  </a:cxn>
                  <a:cxn ang="0">
                    <a:pos x="627" y="341"/>
                  </a:cxn>
                  <a:cxn ang="0">
                    <a:pos x="591" y="378"/>
                  </a:cxn>
                  <a:cxn ang="0">
                    <a:pos x="547" y="411"/>
                  </a:cxn>
                  <a:cxn ang="0">
                    <a:pos x="493" y="435"/>
                  </a:cxn>
                  <a:cxn ang="0">
                    <a:pos x="433" y="453"/>
                  </a:cxn>
                  <a:cxn ang="0">
                    <a:pos x="368" y="462"/>
                  </a:cxn>
                  <a:cxn ang="0">
                    <a:pos x="299" y="462"/>
                  </a:cxn>
                  <a:cxn ang="0">
                    <a:pos x="234" y="453"/>
                  </a:cxn>
                  <a:cxn ang="0">
                    <a:pos x="174" y="435"/>
                  </a:cxn>
                  <a:cxn ang="0">
                    <a:pos x="121" y="411"/>
                  </a:cxn>
                  <a:cxn ang="0">
                    <a:pos x="74" y="378"/>
                  </a:cxn>
                  <a:cxn ang="0">
                    <a:pos x="40" y="341"/>
                  </a:cxn>
                  <a:cxn ang="0">
                    <a:pos x="13" y="301"/>
                  </a:cxn>
                  <a:cxn ang="0">
                    <a:pos x="0" y="255"/>
                  </a:cxn>
                  <a:cxn ang="0">
                    <a:pos x="0" y="207"/>
                  </a:cxn>
                  <a:cxn ang="0">
                    <a:pos x="13" y="163"/>
                  </a:cxn>
                  <a:cxn ang="0">
                    <a:pos x="40" y="121"/>
                  </a:cxn>
                  <a:cxn ang="0">
                    <a:pos x="74" y="84"/>
                  </a:cxn>
                  <a:cxn ang="0">
                    <a:pos x="121" y="54"/>
                  </a:cxn>
                  <a:cxn ang="0">
                    <a:pos x="174" y="29"/>
                  </a:cxn>
                  <a:cxn ang="0">
                    <a:pos x="234" y="11"/>
                  </a:cxn>
                  <a:cxn ang="0">
                    <a:pos x="299" y="2"/>
                  </a:cxn>
                </a:cxnLst>
                <a:rect l="0" t="0" r="r" b="b"/>
                <a:pathLst>
                  <a:path w="667" h="462">
                    <a:moveTo>
                      <a:pt x="334" y="0"/>
                    </a:moveTo>
                    <a:lnTo>
                      <a:pt x="368" y="2"/>
                    </a:lnTo>
                    <a:lnTo>
                      <a:pt x="401" y="6"/>
                    </a:lnTo>
                    <a:lnTo>
                      <a:pt x="433" y="11"/>
                    </a:lnTo>
                    <a:lnTo>
                      <a:pt x="464" y="19"/>
                    </a:lnTo>
                    <a:lnTo>
                      <a:pt x="493" y="29"/>
                    </a:lnTo>
                    <a:lnTo>
                      <a:pt x="520" y="40"/>
                    </a:lnTo>
                    <a:lnTo>
                      <a:pt x="547" y="54"/>
                    </a:lnTo>
                    <a:lnTo>
                      <a:pt x="570" y="69"/>
                    </a:lnTo>
                    <a:lnTo>
                      <a:pt x="591" y="84"/>
                    </a:lnTo>
                    <a:lnTo>
                      <a:pt x="612" y="102"/>
                    </a:lnTo>
                    <a:lnTo>
                      <a:pt x="627" y="121"/>
                    </a:lnTo>
                    <a:lnTo>
                      <a:pt x="642" y="142"/>
                    </a:lnTo>
                    <a:lnTo>
                      <a:pt x="654" y="163"/>
                    </a:lnTo>
                    <a:lnTo>
                      <a:pt x="662" y="186"/>
                    </a:lnTo>
                    <a:lnTo>
                      <a:pt x="665" y="207"/>
                    </a:lnTo>
                    <a:lnTo>
                      <a:pt x="667" y="232"/>
                    </a:lnTo>
                    <a:lnTo>
                      <a:pt x="665" y="255"/>
                    </a:lnTo>
                    <a:lnTo>
                      <a:pt x="662" y="278"/>
                    </a:lnTo>
                    <a:lnTo>
                      <a:pt x="654" y="301"/>
                    </a:lnTo>
                    <a:lnTo>
                      <a:pt x="642" y="322"/>
                    </a:lnTo>
                    <a:lnTo>
                      <a:pt x="627" y="341"/>
                    </a:lnTo>
                    <a:lnTo>
                      <a:pt x="612" y="361"/>
                    </a:lnTo>
                    <a:lnTo>
                      <a:pt x="591" y="378"/>
                    </a:lnTo>
                    <a:lnTo>
                      <a:pt x="570" y="395"/>
                    </a:lnTo>
                    <a:lnTo>
                      <a:pt x="547" y="411"/>
                    </a:lnTo>
                    <a:lnTo>
                      <a:pt x="520" y="424"/>
                    </a:lnTo>
                    <a:lnTo>
                      <a:pt x="493" y="435"/>
                    </a:lnTo>
                    <a:lnTo>
                      <a:pt x="464" y="445"/>
                    </a:lnTo>
                    <a:lnTo>
                      <a:pt x="433" y="453"/>
                    </a:lnTo>
                    <a:lnTo>
                      <a:pt x="401" y="458"/>
                    </a:lnTo>
                    <a:lnTo>
                      <a:pt x="368" y="462"/>
                    </a:lnTo>
                    <a:lnTo>
                      <a:pt x="334" y="462"/>
                    </a:lnTo>
                    <a:lnTo>
                      <a:pt x="299" y="462"/>
                    </a:lnTo>
                    <a:lnTo>
                      <a:pt x="266" y="458"/>
                    </a:lnTo>
                    <a:lnTo>
                      <a:pt x="234" y="453"/>
                    </a:lnTo>
                    <a:lnTo>
                      <a:pt x="203" y="445"/>
                    </a:lnTo>
                    <a:lnTo>
                      <a:pt x="174" y="435"/>
                    </a:lnTo>
                    <a:lnTo>
                      <a:pt x="147" y="424"/>
                    </a:lnTo>
                    <a:lnTo>
                      <a:pt x="121" y="411"/>
                    </a:lnTo>
                    <a:lnTo>
                      <a:pt x="98" y="395"/>
                    </a:lnTo>
                    <a:lnTo>
                      <a:pt x="74" y="378"/>
                    </a:lnTo>
                    <a:lnTo>
                      <a:pt x="55" y="361"/>
                    </a:lnTo>
                    <a:lnTo>
                      <a:pt x="40" y="341"/>
                    </a:lnTo>
                    <a:lnTo>
                      <a:pt x="25" y="322"/>
                    </a:lnTo>
                    <a:lnTo>
                      <a:pt x="13" y="301"/>
                    </a:lnTo>
                    <a:lnTo>
                      <a:pt x="5" y="278"/>
                    </a:lnTo>
                    <a:lnTo>
                      <a:pt x="0" y="255"/>
                    </a:lnTo>
                    <a:lnTo>
                      <a:pt x="0" y="232"/>
                    </a:lnTo>
                    <a:lnTo>
                      <a:pt x="0" y="207"/>
                    </a:lnTo>
                    <a:lnTo>
                      <a:pt x="5" y="186"/>
                    </a:lnTo>
                    <a:lnTo>
                      <a:pt x="13" y="163"/>
                    </a:lnTo>
                    <a:lnTo>
                      <a:pt x="25" y="142"/>
                    </a:lnTo>
                    <a:lnTo>
                      <a:pt x="40" y="121"/>
                    </a:lnTo>
                    <a:lnTo>
                      <a:pt x="55" y="102"/>
                    </a:lnTo>
                    <a:lnTo>
                      <a:pt x="74" y="84"/>
                    </a:lnTo>
                    <a:lnTo>
                      <a:pt x="98" y="69"/>
                    </a:lnTo>
                    <a:lnTo>
                      <a:pt x="121" y="54"/>
                    </a:lnTo>
                    <a:lnTo>
                      <a:pt x="147" y="40"/>
                    </a:lnTo>
                    <a:lnTo>
                      <a:pt x="174" y="29"/>
                    </a:lnTo>
                    <a:lnTo>
                      <a:pt x="203" y="19"/>
                    </a:lnTo>
                    <a:lnTo>
                      <a:pt x="234" y="11"/>
                    </a:lnTo>
                    <a:lnTo>
                      <a:pt x="266" y="6"/>
                    </a:lnTo>
                    <a:lnTo>
                      <a:pt x="299" y="2"/>
                    </a:lnTo>
                    <a:lnTo>
                      <a:pt x="334" y="0"/>
                    </a:lnTo>
                  </a:path>
                </a:pathLst>
              </a:cu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l-PL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2741" name="Rectangle 37"/>
              <p:cNvSpPr>
                <a:spLocks noChangeArrowheads="1"/>
              </p:cNvSpPr>
              <p:nvPr/>
            </p:nvSpPr>
            <p:spPr bwMode="auto">
              <a:xfrm>
                <a:off x="3503" y="1754"/>
                <a:ext cx="0" cy="269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7620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Tx/>
                  <a:buFont typeface="Monotype Sorts" charset="2"/>
                  <a:buNone/>
                  <a:tabLst/>
                  <a:defRPr/>
                </a:pPr>
                <a:endParaRPr kumimoji="1" lang="de-DE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72742" name="Group 38"/>
            <p:cNvGrpSpPr>
              <a:grpSpLocks/>
            </p:cNvGrpSpPr>
            <p:nvPr/>
          </p:nvGrpSpPr>
          <p:grpSpPr bwMode="auto">
            <a:xfrm>
              <a:off x="1680" y="1968"/>
              <a:ext cx="669" cy="463"/>
              <a:chOff x="1776" y="2331"/>
              <a:chExt cx="669" cy="463"/>
            </a:xfrm>
          </p:grpSpPr>
          <p:sp>
            <p:nvSpPr>
              <p:cNvPr id="72743" name="Freeform 39"/>
              <p:cNvSpPr>
                <a:spLocks/>
              </p:cNvSpPr>
              <p:nvPr/>
            </p:nvSpPr>
            <p:spPr bwMode="auto">
              <a:xfrm>
                <a:off x="1776" y="2331"/>
                <a:ext cx="669" cy="463"/>
              </a:xfrm>
              <a:custGeom>
                <a:avLst/>
                <a:gdLst/>
                <a:ahLst/>
                <a:cxnLst>
                  <a:cxn ang="0">
                    <a:pos x="370" y="0"/>
                  </a:cxn>
                  <a:cxn ang="0">
                    <a:pos x="435" y="10"/>
                  </a:cxn>
                  <a:cxn ang="0">
                    <a:pos x="495" y="27"/>
                  </a:cxn>
                  <a:cxn ang="0">
                    <a:pos x="548" y="52"/>
                  </a:cxn>
                  <a:cxn ang="0">
                    <a:pos x="593" y="85"/>
                  </a:cxn>
                  <a:cxn ang="0">
                    <a:pos x="629" y="121"/>
                  </a:cxn>
                  <a:cxn ang="0">
                    <a:pos x="654" y="163"/>
                  </a:cxn>
                  <a:cxn ang="0">
                    <a:pos x="667" y="208"/>
                  </a:cxn>
                  <a:cxn ang="0">
                    <a:pos x="667" y="256"/>
                  </a:cxn>
                  <a:cxn ang="0">
                    <a:pos x="654" y="300"/>
                  </a:cxn>
                  <a:cxn ang="0">
                    <a:pos x="629" y="342"/>
                  </a:cxn>
                  <a:cxn ang="0">
                    <a:pos x="593" y="378"/>
                  </a:cxn>
                  <a:cxn ang="0">
                    <a:pos x="548" y="409"/>
                  </a:cxn>
                  <a:cxn ang="0">
                    <a:pos x="495" y="434"/>
                  </a:cxn>
                  <a:cxn ang="0">
                    <a:pos x="435" y="451"/>
                  </a:cxn>
                  <a:cxn ang="0">
                    <a:pos x="370" y="461"/>
                  </a:cxn>
                  <a:cxn ang="0">
                    <a:pos x="301" y="461"/>
                  </a:cxn>
                  <a:cxn ang="0">
                    <a:pos x="236" y="451"/>
                  </a:cxn>
                  <a:cxn ang="0">
                    <a:pos x="176" y="434"/>
                  </a:cxn>
                  <a:cxn ang="0">
                    <a:pos x="123" y="409"/>
                  </a:cxn>
                  <a:cxn ang="0">
                    <a:pos x="76" y="378"/>
                  </a:cxn>
                  <a:cxn ang="0">
                    <a:pos x="40" y="342"/>
                  </a:cxn>
                  <a:cxn ang="0">
                    <a:pos x="15" y="300"/>
                  </a:cxn>
                  <a:cxn ang="0">
                    <a:pos x="2" y="256"/>
                  </a:cxn>
                  <a:cxn ang="0">
                    <a:pos x="2" y="208"/>
                  </a:cxn>
                  <a:cxn ang="0">
                    <a:pos x="15" y="163"/>
                  </a:cxn>
                  <a:cxn ang="0">
                    <a:pos x="40" y="121"/>
                  </a:cxn>
                  <a:cxn ang="0">
                    <a:pos x="76" y="85"/>
                  </a:cxn>
                  <a:cxn ang="0">
                    <a:pos x="123" y="52"/>
                  </a:cxn>
                  <a:cxn ang="0">
                    <a:pos x="176" y="27"/>
                  </a:cxn>
                  <a:cxn ang="0">
                    <a:pos x="236" y="10"/>
                  </a:cxn>
                  <a:cxn ang="0">
                    <a:pos x="301" y="0"/>
                  </a:cxn>
                </a:cxnLst>
                <a:rect l="0" t="0" r="r" b="b"/>
                <a:pathLst>
                  <a:path w="669" h="463">
                    <a:moveTo>
                      <a:pt x="335" y="0"/>
                    </a:moveTo>
                    <a:lnTo>
                      <a:pt x="370" y="0"/>
                    </a:lnTo>
                    <a:lnTo>
                      <a:pt x="403" y="4"/>
                    </a:lnTo>
                    <a:lnTo>
                      <a:pt x="435" y="10"/>
                    </a:lnTo>
                    <a:lnTo>
                      <a:pt x="466" y="18"/>
                    </a:lnTo>
                    <a:lnTo>
                      <a:pt x="495" y="27"/>
                    </a:lnTo>
                    <a:lnTo>
                      <a:pt x="522" y="39"/>
                    </a:lnTo>
                    <a:lnTo>
                      <a:pt x="548" y="52"/>
                    </a:lnTo>
                    <a:lnTo>
                      <a:pt x="572" y="67"/>
                    </a:lnTo>
                    <a:lnTo>
                      <a:pt x="593" y="85"/>
                    </a:lnTo>
                    <a:lnTo>
                      <a:pt x="612" y="102"/>
                    </a:lnTo>
                    <a:lnTo>
                      <a:pt x="629" y="121"/>
                    </a:lnTo>
                    <a:lnTo>
                      <a:pt x="643" y="140"/>
                    </a:lnTo>
                    <a:lnTo>
                      <a:pt x="654" y="163"/>
                    </a:lnTo>
                    <a:lnTo>
                      <a:pt x="664" y="185"/>
                    </a:lnTo>
                    <a:lnTo>
                      <a:pt x="667" y="208"/>
                    </a:lnTo>
                    <a:lnTo>
                      <a:pt x="669" y="231"/>
                    </a:lnTo>
                    <a:lnTo>
                      <a:pt x="667" y="256"/>
                    </a:lnTo>
                    <a:lnTo>
                      <a:pt x="664" y="279"/>
                    </a:lnTo>
                    <a:lnTo>
                      <a:pt x="654" y="300"/>
                    </a:lnTo>
                    <a:lnTo>
                      <a:pt x="643" y="321"/>
                    </a:lnTo>
                    <a:lnTo>
                      <a:pt x="629" y="342"/>
                    </a:lnTo>
                    <a:lnTo>
                      <a:pt x="612" y="361"/>
                    </a:lnTo>
                    <a:lnTo>
                      <a:pt x="593" y="378"/>
                    </a:lnTo>
                    <a:lnTo>
                      <a:pt x="572" y="394"/>
                    </a:lnTo>
                    <a:lnTo>
                      <a:pt x="548" y="409"/>
                    </a:lnTo>
                    <a:lnTo>
                      <a:pt x="522" y="422"/>
                    </a:lnTo>
                    <a:lnTo>
                      <a:pt x="495" y="434"/>
                    </a:lnTo>
                    <a:lnTo>
                      <a:pt x="466" y="444"/>
                    </a:lnTo>
                    <a:lnTo>
                      <a:pt x="435" y="451"/>
                    </a:lnTo>
                    <a:lnTo>
                      <a:pt x="403" y="457"/>
                    </a:lnTo>
                    <a:lnTo>
                      <a:pt x="370" y="461"/>
                    </a:lnTo>
                    <a:lnTo>
                      <a:pt x="335" y="463"/>
                    </a:lnTo>
                    <a:lnTo>
                      <a:pt x="301" y="461"/>
                    </a:lnTo>
                    <a:lnTo>
                      <a:pt x="268" y="457"/>
                    </a:lnTo>
                    <a:lnTo>
                      <a:pt x="236" y="451"/>
                    </a:lnTo>
                    <a:lnTo>
                      <a:pt x="205" y="444"/>
                    </a:lnTo>
                    <a:lnTo>
                      <a:pt x="176" y="434"/>
                    </a:lnTo>
                    <a:lnTo>
                      <a:pt x="147" y="422"/>
                    </a:lnTo>
                    <a:lnTo>
                      <a:pt x="123" y="409"/>
                    </a:lnTo>
                    <a:lnTo>
                      <a:pt x="99" y="394"/>
                    </a:lnTo>
                    <a:lnTo>
                      <a:pt x="76" y="378"/>
                    </a:lnTo>
                    <a:lnTo>
                      <a:pt x="57" y="361"/>
                    </a:lnTo>
                    <a:lnTo>
                      <a:pt x="40" y="342"/>
                    </a:lnTo>
                    <a:lnTo>
                      <a:pt x="27" y="321"/>
                    </a:lnTo>
                    <a:lnTo>
                      <a:pt x="15" y="300"/>
                    </a:lnTo>
                    <a:lnTo>
                      <a:pt x="7" y="279"/>
                    </a:lnTo>
                    <a:lnTo>
                      <a:pt x="2" y="256"/>
                    </a:lnTo>
                    <a:lnTo>
                      <a:pt x="0" y="231"/>
                    </a:lnTo>
                    <a:lnTo>
                      <a:pt x="2" y="208"/>
                    </a:lnTo>
                    <a:lnTo>
                      <a:pt x="7" y="185"/>
                    </a:lnTo>
                    <a:lnTo>
                      <a:pt x="15" y="163"/>
                    </a:lnTo>
                    <a:lnTo>
                      <a:pt x="27" y="140"/>
                    </a:lnTo>
                    <a:lnTo>
                      <a:pt x="40" y="121"/>
                    </a:lnTo>
                    <a:lnTo>
                      <a:pt x="57" y="102"/>
                    </a:lnTo>
                    <a:lnTo>
                      <a:pt x="76" y="85"/>
                    </a:lnTo>
                    <a:lnTo>
                      <a:pt x="99" y="67"/>
                    </a:lnTo>
                    <a:lnTo>
                      <a:pt x="123" y="52"/>
                    </a:lnTo>
                    <a:lnTo>
                      <a:pt x="147" y="39"/>
                    </a:lnTo>
                    <a:lnTo>
                      <a:pt x="176" y="27"/>
                    </a:lnTo>
                    <a:lnTo>
                      <a:pt x="205" y="18"/>
                    </a:lnTo>
                    <a:lnTo>
                      <a:pt x="236" y="10"/>
                    </a:lnTo>
                    <a:lnTo>
                      <a:pt x="268" y="4"/>
                    </a:lnTo>
                    <a:lnTo>
                      <a:pt x="301" y="0"/>
                    </a:lnTo>
                    <a:lnTo>
                      <a:pt x="335" y="0"/>
                    </a:lnTo>
                  </a:path>
                </a:pathLst>
              </a:cu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l-PL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2744" name="Rectangle 40"/>
              <p:cNvSpPr>
                <a:spLocks noChangeArrowheads="1"/>
              </p:cNvSpPr>
              <p:nvPr/>
            </p:nvSpPr>
            <p:spPr bwMode="auto">
              <a:xfrm>
                <a:off x="1996" y="2489"/>
                <a:ext cx="0" cy="269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7620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Tx/>
                  <a:buFont typeface="Monotype Sorts" charset="2"/>
                  <a:buNone/>
                  <a:tabLst/>
                  <a:defRPr/>
                </a:pPr>
                <a:endParaRPr kumimoji="1" lang="de-DE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72745" name="Group 41"/>
            <p:cNvGrpSpPr>
              <a:grpSpLocks/>
            </p:cNvGrpSpPr>
            <p:nvPr/>
          </p:nvGrpSpPr>
          <p:grpSpPr bwMode="auto">
            <a:xfrm>
              <a:off x="3242" y="1999"/>
              <a:ext cx="667" cy="463"/>
              <a:chOff x="3338" y="2331"/>
              <a:chExt cx="667" cy="463"/>
            </a:xfrm>
          </p:grpSpPr>
          <p:sp>
            <p:nvSpPr>
              <p:cNvPr id="72746" name="Freeform 42"/>
              <p:cNvSpPr>
                <a:spLocks/>
              </p:cNvSpPr>
              <p:nvPr/>
            </p:nvSpPr>
            <p:spPr bwMode="auto">
              <a:xfrm>
                <a:off x="3338" y="2331"/>
                <a:ext cx="667" cy="463"/>
              </a:xfrm>
              <a:custGeom>
                <a:avLst/>
                <a:gdLst/>
                <a:ahLst/>
                <a:cxnLst>
                  <a:cxn ang="0">
                    <a:pos x="368" y="0"/>
                  </a:cxn>
                  <a:cxn ang="0">
                    <a:pos x="433" y="10"/>
                  </a:cxn>
                  <a:cxn ang="0">
                    <a:pos x="493" y="27"/>
                  </a:cxn>
                  <a:cxn ang="0">
                    <a:pos x="547" y="52"/>
                  </a:cxn>
                  <a:cxn ang="0">
                    <a:pos x="591" y="85"/>
                  </a:cxn>
                  <a:cxn ang="0">
                    <a:pos x="627" y="121"/>
                  </a:cxn>
                  <a:cxn ang="0">
                    <a:pos x="654" y="163"/>
                  </a:cxn>
                  <a:cxn ang="0">
                    <a:pos x="665" y="208"/>
                  </a:cxn>
                  <a:cxn ang="0">
                    <a:pos x="665" y="256"/>
                  </a:cxn>
                  <a:cxn ang="0">
                    <a:pos x="654" y="300"/>
                  </a:cxn>
                  <a:cxn ang="0">
                    <a:pos x="627" y="342"/>
                  </a:cxn>
                  <a:cxn ang="0">
                    <a:pos x="591" y="378"/>
                  </a:cxn>
                  <a:cxn ang="0">
                    <a:pos x="547" y="409"/>
                  </a:cxn>
                  <a:cxn ang="0">
                    <a:pos x="493" y="434"/>
                  </a:cxn>
                  <a:cxn ang="0">
                    <a:pos x="433" y="451"/>
                  </a:cxn>
                  <a:cxn ang="0">
                    <a:pos x="368" y="461"/>
                  </a:cxn>
                  <a:cxn ang="0">
                    <a:pos x="299" y="461"/>
                  </a:cxn>
                  <a:cxn ang="0">
                    <a:pos x="234" y="451"/>
                  </a:cxn>
                  <a:cxn ang="0">
                    <a:pos x="174" y="434"/>
                  </a:cxn>
                  <a:cxn ang="0">
                    <a:pos x="121" y="409"/>
                  </a:cxn>
                  <a:cxn ang="0">
                    <a:pos x="74" y="378"/>
                  </a:cxn>
                  <a:cxn ang="0">
                    <a:pos x="40" y="342"/>
                  </a:cxn>
                  <a:cxn ang="0">
                    <a:pos x="13" y="300"/>
                  </a:cxn>
                  <a:cxn ang="0">
                    <a:pos x="0" y="256"/>
                  </a:cxn>
                  <a:cxn ang="0">
                    <a:pos x="0" y="208"/>
                  </a:cxn>
                  <a:cxn ang="0">
                    <a:pos x="13" y="163"/>
                  </a:cxn>
                  <a:cxn ang="0">
                    <a:pos x="40" y="121"/>
                  </a:cxn>
                  <a:cxn ang="0">
                    <a:pos x="74" y="85"/>
                  </a:cxn>
                  <a:cxn ang="0">
                    <a:pos x="121" y="52"/>
                  </a:cxn>
                  <a:cxn ang="0">
                    <a:pos x="174" y="27"/>
                  </a:cxn>
                  <a:cxn ang="0">
                    <a:pos x="234" y="10"/>
                  </a:cxn>
                  <a:cxn ang="0">
                    <a:pos x="299" y="0"/>
                  </a:cxn>
                </a:cxnLst>
                <a:rect l="0" t="0" r="r" b="b"/>
                <a:pathLst>
                  <a:path w="667" h="463">
                    <a:moveTo>
                      <a:pt x="334" y="0"/>
                    </a:moveTo>
                    <a:lnTo>
                      <a:pt x="368" y="0"/>
                    </a:lnTo>
                    <a:lnTo>
                      <a:pt x="401" y="4"/>
                    </a:lnTo>
                    <a:lnTo>
                      <a:pt x="433" y="10"/>
                    </a:lnTo>
                    <a:lnTo>
                      <a:pt x="464" y="18"/>
                    </a:lnTo>
                    <a:lnTo>
                      <a:pt x="493" y="27"/>
                    </a:lnTo>
                    <a:lnTo>
                      <a:pt x="520" y="39"/>
                    </a:lnTo>
                    <a:lnTo>
                      <a:pt x="547" y="52"/>
                    </a:lnTo>
                    <a:lnTo>
                      <a:pt x="570" y="67"/>
                    </a:lnTo>
                    <a:lnTo>
                      <a:pt x="591" y="85"/>
                    </a:lnTo>
                    <a:lnTo>
                      <a:pt x="612" y="102"/>
                    </a:lnTo>
                    <a:lnTo>
                      <a:pt x="627" y="121"/>
                    </a:lnTo>
                    <a:lnTo>
                      <a:pt x="642" y="140"/>
                    </a:lnTo>
                    <a:lnTo>
                      <a:pt x="654" y="163"/>
                    </a:lnTo>
                    <a:lnTo>
                      <a:pt x="662" y="185"/>
                    </a:lnTo>
                    <a:lnTo>
                      <a:pt x="665" y="208"/>
                    </a:lnTo>
                    <a:lnTo>
                      <a:pt x="667" y="231"/>
                    </a:lnTo>
                    <a:lnTo>
                      <a:pt x="665" y="256"/>
                    </a:lnTo>
                    <a:lnTo>
                      <a:pt x="662" y="279"/>
                    </a:lnTo>
                    <a:lnTo>
                      <a:pt x="654" y="300"/>
                    </a:lnTo>
                    <a:lnTo>
                      <a:pt x="642" y="321"/>
                    </a:lnTo>
                    <a:lnTo>
                      <a:pt x="627" y="342"/>
                    </a:lnTo>
                    <a:lnTo>
                      <a:pt x="612" y="361"/>
                    </a:lnTo>
                    <a:lnTo>
                      <a:pt x="591" y="378"/>
                    </a:lnTo>
                    <a:lnTo>
                      <a:pt x="570" y="394"/>
                    </a:lnTo>
                    <a:lnTo>
                      <a:pt x="547" y="409"/>
                    </a:lnTo>
                    <a:lnTo>
                      <a:pt x="520" y="422"/>
                    </a:lnTo>
                    <a:lnTo>
                      <a:pt x="493" y="434"/>
                    </a:lnTo>
                    <a:lnTo>
                      <a:pt x="464" y="444"/>
                    </a:lnTo>
                    <a:lnTo>
                      <a:pt x="433" y="451"/>
                    </a:lnTo>
                    <a:lnTo>
                      <a:pt x="401" y="457"/>
                    </a:lnTo>
                    <a:lnTo>
                      <a:pt x="368" y="461"/>
                    </a:lnTo>
                    <a:lnTo>
                      <a:pt x="334" y="463"/>
                    </a:lnTo>
                    <a:lnTo>
                      <a:pt x="299" y="461"/>
                    </a:lnTo>
                    <a:lnTo>
                      <a:pt x="266" y="457"/>
                    </a:lnTo>
                    <a:lnTo>
                      <a:pt x="234" y="451"/>
                    </a:lnTo>
                    <a:lnTo>
                      <a:pt x="203" y="444"/>
                    </a:lnTo>
                    <a:lnTo>
                      <a:pt x="174" y="434"/>
                    </a:lnTo>
                    <a:lnTo>
                      <a:pt x="147" y="422"/>
                    </a:lnTo>
                    <a:lnTo>
                      <a:pt x="121" y="409"/>
                    </a:lnTo>
                    <a:lnTo>
                      <a:pt x="98" y="394"/>
                    </a:lnTo>
                    <a:lnTo>
                      <a:pt x="74" y="378"/>
                    </a:lnTo>
                    <a:lnTo>
                      <a:pt x="55" y="361"/>
                    </a:lnTo>
                    <a:lnTo>
                      <a:pt x="40" y="342"/>
                    </a:lnTo>
                    <a:lnTo>
                      <a:pt x="25" y="321"/>
                    </a:lnTo>
                    <a:lnTo>
                      <a:pt x="13" y="300"/>
                    </a:lnTo>
                    <a:lnTo>
                      <a:pt x="5" y="279"/>
                    </a:lnTo>
                    <a:lnTo>
                      <a:pt x="0" y="256"/>
                    </a:lnTo>
                    <a:lnTo>
                      <a:pt x="0" y="231"/>
                    </a:lnTo>
                    <a:lnTo>
                      <a:pt x="0" y="208"/>
                    </a:lnTo>
                    <a:lnTo>
                      <a:pt x="5" y="185"/>
                    </a:lnTo>
                    <a:lnTo>
                      <a:pt x="13" y="163"/>
                    </a:lnTo>
                    <a:lnTo>
                      <a:pt x="25" y="140"/>
                    </a:lnTo>
                    <a:lnTo>
                      <a:pt x="40" y="121"/>
                    </a:lnTo>
                    <a:lnTo>
                      <a:pt x="55" y="102"/>
                    </a:lnTo>
                    <a:lnTo>
                      <a:pt x="74" y="85"/>
                    </a:lnTo>
                    <a:lnTo>
                      <a:pt x="98" y="67"/>
                    </a:lnTo>
                    <a:lnTo>
                      <a:pt x="121" y="52"/>
                    </a:lnTo>
                    <a:lnTo>
                      <a:pt x="147" y="39"/>
                    </a:lnTo>
                    <a:lnTo>
                      <a:pt x="174" y="27"/>
                    </a:lnTo>
                    <a:lnTo>
                      <a:pt x="203" y="18"/>
                    </a:lnTo>
                    <a:lnTo>
                      <a:pt x="234" y="10"/>
                    </a:lnTo>
                    <a:lnTo>
                      <a:pt x="266" y="4"/>
                    </a:lnTo>
                    <a:lnTo>
                      <a:pt x="299" y="0"/>
                    </a:lnTo>
                    <a:lnTo>
                      <a:pt x="334" y="0"/>
                    </a:lnTo>
                  </a:path>
                </a:pathLst>
              </a:cu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l-PL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2747" name="Rectangle 43"/>
              <p:cNvSpPr>
                <a:spLocks noChangeArrowheads="1"/>
              </p:cNvSpPr>
              <p:nvPr/>
            </p:nvSpPr>
            <p:spPr bwMode="auto">
              <a:xfrm>
                <a:off x="3382" y="2489"/>
                <a:ext cx="0" cy="269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7620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Tx/>
                  <a:buFont typeface="Monotype Sorts" charset="2"/>
                  <a:buNone/>
                  <a:tabLst/>
                  <a:defRPr/>
                </a:pPr>
                <a:endParaRPr kumimoji="1" lang="de-DE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2748" name="Freeform 44"/>
            <p:cNvSpPr>
              <a:spLocks/>
            </p:cNvSpPr>
            <p:nvPr/>
          </p:nvSpPr>
          <p:spPr bwMode="auto">
            <a:xfrm>
              <a:off x="1680" y="1248"/>
              <a:ext cx="669" cy="46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435" y="10"/>
                </a:cxn>
                <a:cxn ang="0">
                  <a:pos x="495" y="27"/>
                </a:cxn>
                <a:cxn ang="0">
                  <a:pos x="548" y="52"/>
                </a:cxn>
                <a:cxn ang="0">
                  <a:pos x="593" y="85"/>
                </a:cxn>
                <a:cxn ang="0">
                  <a:pos x="629" y="121"/>
                </a:cxn>
                <a:cxn ang="0">
                  <a:pos x="654" y="163"/>
                </a:cxn>
                <a:cxn ang="0">
                  <a:pos x="667" y="208"/>
                </a:cxn>
                <a:cxn ang="0">
                  <a:pos x="667" y="256"/>
                </a:cxn>
                <a:cxn ang="0">
                  <a:pos x="654" y="300"/>
                </a:cxn>
                <a:cxn ang="0">
                  <a:pos x="629" y="342"/>
                </a:cxn>
                <a:cxn ang="0">
                  <a:pos x="593" y="378"/>
                </a:cxn>
                <a:cxn ang="0">
                  <a:pos x="548" y="409"/>
                </a:cxn>
                <a:cxn ang="0">
                  <a:pos x="495" y="434"/>
                </a:cxn>
                <a:cxn ang="0">
                  <a:pos x="435" y="451"/>
                </a:cxn>
                <a:cxn ang="0">
                  <a:pos x="370" y="461"/>
                </a:cxn>
                <a:cxn ang="0">
                  <a:pos x="301" y="461"/>
                </a:cxn>
                <a:cxn ang="0">
                  <a:pos x="236" y="451"/>
                </a:cxn>
                <a:cxn ang="0">
                  <a:pos x="176" y="434"/>
                </a:cxn>
                <a:cxn ang="0">
                  <a:pos x="123" y="409"/>
                </a:cxn>
                <a:cxn ang="0">
                  <a:pos x="76" y="378"/>
                </a:cxn>
                <a:cxn ang="0">
                  <a:pos x="40" y="342"/>
                </a:cxn>
                <a:cxn ang="0">
                  <a:pos x="15" y="300"/>
                </a:cxn>
                <a:cxn ang="0">
                  <a:pos x="2" y="256"/>
                </a:cxn>
                <a:cxn ang="0">
                  <a:pos x="2" y="208"/>
                </a:cxn>
                <a:cxn ang="0">
                  <a:pos x="15" y="163"/>
                </a:cxn>
                <a:cxn ang="0">
                  <a:pos x="40" y="121"/>
                </a:cxn>
                <a:cxn ang="0">
                  <a:pos x="76" y="85"/>
                </a:cxn>
                <a:cxn ang="0">
                  <a:pos x="123" y="52"/>
                </a:cxn>
                <a:cxn ang="0">
                  <a:pos x="176" y="27"/>
                </a:cxn>
                <a:cxn ang="0">
                  <a:pos x="236" y="10"/>
                </a:cxn>
                <a:cxn ang="0">
                  <a:pos x="301" y="0"/>
                </a:cxn>
              </a:cxnLst>
              <a:rect l="0" t="0" r="r" b="b"/>
              <a:pathLst>
                <a:path w="669" h="463">
                  <a:moveTo>
                    <a:pt x="335" y="0"/>
                  </a:moveTo>
                  <a:lnTo>
                    <a:pt x="370" y="0"/>
                  </a:lnTo>
                  <a:lnTo>
                    <a:pt x="403" y="4"/>
                  </a:lnTo>
                  <a:lnTo>
                    <a:pt x="435" y="10"/>
                  </a:lnTo>
                  <a:lnTo>
                    <a:pt x="466" y="18"/>
                  </a:lnTo>
                  <a:lnTo>
                    <a:pt x="495" y="27"/>
                  </a:lnTo>
                  <a:lnTo>
                    <a:pt x="522" y="39"/>
                  </a:lnTo>
                  <a:lnTo>
                    <a:pt x="548" y="52"/>
                  </a:lnTo>
                  <a:lnTo>
                    <a:pt x="572" y="67"/>
                  </a:lnTo>
                  <a:lnTo>
                    <a:pt x="593" y="85"/>
                  </a:lnTo>
                  <a:lnTo>
                    <a:pt x="612" y="102"/>
                  </a:lnTo>
                  <a:lnTo>
                    <a:pt x="629" y="121"/>
                  </a:lnTo>
                  <a:lnTo>
                    <a:pt x="643" y="140"/>
                  </a:lnTo>
                  <a:lnTo>
                    <a:pt x="654" y="163"/>
                  </a:lnTo>
                  <a:lnTo>
                    <a:pt x="664" y="185"/>
                  </a:lnTo>
                  <a:lnTo>
                    <a:pt x="667" y="208"/>
                  </a:lnTo>
                  <a:lnTo>
                    <a:pt x="669" y="231"/>
                  </a:lnTo>
                  <a:lnTo>
                    <a:pt x="667" y="256"/>
                  </a:lnTo>
                  <a:lnTo>
                    <a:pt x="664" y="279"/>
                  </a:lnTo>
                  <a:lnTo>
                    <a:pt x="654" y="300"/>
                  </a:lnTo>
                  <a:lnTo>
                    <a:pt x="643" y="321"/>
                  </a:lnTo>
                  <a:lnTo>
                    <a:pt x="629" y="342"/>
                  </a:lnTo>
                  <a:lnTo>
                    <a:pt x="612" y="361"/>
                  </a:lnTo>
                  <a:lnTo>
                    <a:pt x="593" y="378"/>
                  </a:lnTo>
                  <a:lnTo>
                    <a:pt x="572" y="394"/>
                  </a:lnTo>
                  <a:lnTo>
                    <a:pt x="548" y="409"/>
                  </a:lnTo>
                  <a:lnTo>
                    <a:pt x="522" y="422"/>
                  </a:lnTo>
                  <a:lnTo>
                    <a:pt x="495" y="434"/>
                  </a:lnTo>
                  <a:lnTo>
                    <a:pt x="466" y="444"/>
                  </a:lnTo>
                  <a:lnTo>
                    <a:pt x="435" y="451"/>
                  </a:lnTo>
                  <a:lnTo>
                    <a:pt x="403" y="457"/>
                  </a:lnTo>
                  <a:lnTo>
                    <a:pt x="370" y="461"/>
                  </a:lnTo>
                  <a:lnTo>
                    <a:pt x="335" y="463"/>
                  </a:lnTo>
                  <a:lnTo>
                    <a:pt x="301" y="461"/>
                  </a:lnTo>
                  <a:lnTo>
                    <a:pt x="268" y="457"/>
                  </a:lnTo>
                  <a:lnTo>
                    <a:pt x="236" y="451"/>
                  </a:lnTo>
                  <a:lnTo>
                    <a:pt x="205" y="444"/>
                  </a:lnTo>
                  <a:lnTo>
                    <a:pt x="176" y="434"/>
                  </a:lnTo>
                  <a:lnTo>
                    <a:pt x="147" y="422"/>
                  </a:lnTo>
                  <a:lnTo>
                    <a:pt x="123" y="409"/>
                  </a:lnTo>
                  <a:lnTo>
                    <a:pt x="99" y="394"/>
                  </a:lnTo>
                  <a:lnTo>
                    <a:pt x="76" y="378"/>
                  </a:lnTo>
                  <a:lnTo>
                    <a:pt x="57" y="361"/>
                  </a:lnTo>
                  <a:lnTo>
                    <a:pt x="40" y="342"/>
                  </a:lnTo>
                  <a:lnTo>
                    <a:pt x="27" y="321"/>
                  </a:lnTo>
                  <a:lnTo>
                    <a:pt x="15" y="300"/>
                  </a:lnTo>
                  <a:lnTo>
                    <a:pt x="7" y="279"/>
                  </a:lnTo>
                  <a:lnTo>
                    <a:pt x="2" y="256"/>
                  </a:lnTo>
                  <a:lnTo>
                    <a:pt x="0" y="231"/>
                  </a:lnTo>
                  <a:lnTo>
                    <a:pt x="2" y="208"/>
                  </a:lnTo>
                  <a:lnTo>
                    <a:pt x="7" y="185"/>
                  </a:lnTo>
                  <a:lnTo>
                    <a:pt x="15" y="163"/>
                  </a:lnTo>
                  <a:lnTo>
                    <a:pt x="27" y="140"/>
                  </a:lnTo>
                  <a:lnTo>
                    <a:pt x="40" y="121"/>
                  </a:lnTo>
                  <a:lnTo>
                    <a:pt x="57" y="102"/>
                  </a:lnTo>
                  <a:lnTo>
                    <a:pt x="76" y="85"/>
                  </a:lnTo>
                  <a:lnTo>
                    <a:pt x="99" y="67"/>
                  </a:lnTo>
                  <a:lnTo>
                    <a:pt x="123" y="52"/>
                  </a:lnTo>
                  <a:lnTo>
                    <a:pt x="147" y="39"/>
                  </a:lnTo>
                  <a:lnTo>
                    <a:pt x="176" y="27"/>
                  </a:lnTo>
                  <a:lnTo>
                    <a:pt x="205" y="18"/>
                  </a:lnTo>
                  <a:lnTo>
                    <a:pt x="236" y="10"/>
                  </a:lnTo>
                  <a:lnTo>
                    <a:pt x="268" y="4"/>
                  </a:lnTo>
                  <a:lnTo>
                    <a:pt x="301" y="0"/>
                  </a:lnTo>
                  <a:lnTo>
                    <a:pt x="335" y="0"/>
                  </a:lnTo>
                </a:path>
              </a:pathLst>
            </a:cu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2749" name="Freeform 45"/>
            <p:cNvSpPr>
              <a:spLocks/>
            </p:cNvSpPr>
            <p:nvPr/>
          </p:nvSpPr>
          <p:spPr bwMode="auto">
            <a:xfrm>
              <a:off x="2448" y="1585"/>
              <a:ext cx="667" cy="462"/>
            </a:xfrm>
            <a:custGeom>
              <a:avLst/>
              <a:gdLst/>
              <a:ahLst/>
              <a:cxnLst>
                <a:cxn ang="0">
                  <a:pos x="368" y="2"/>
                </a:cxn>
                <a:cxn ang="0">
                  <a:pos x="433" y="11"/>
                </a:cxn>
                <a:cxn ang="0">
                  <a:pos x="493" y="29"/>
                </a:cxn>
                <a:cxn ang="0">
                  <a:pos x="547" y="54"/>
                </a:cxn>
                <a:cxn ang="0">
                  <a:pos x="591" y="84"/>
                </a:cxn>
                <a:cxn ang="0">
                  <a:pos x="627" y="121"/>
                </a:cxn>
                <a:cxn ang="0">
                  <a:pos x="654" y="163"/>
                </a:cxn>
                <a:cxn ang="0">
                  <a:pos x="665" y="207"/>
                </a:cxn>
                <a:cxn ang="0">
                  <a:pos x="665" y="255"/>
                </a:cxn>
                <a:cxn ang="0">
                  <a:pos x="654" y="301"/>
                </a:cxn>
                <a:cxn ang="0">
                  <a:pos x="627" y="341"/>
                </a:cxn>
                <a:cxn ang="0">
                  <a:pos x="591" y="378"/>
                </a:cxn>
                <a:cxn ang="0">
                  <a:pos x="547" y="411"/>
                </a:cxn>
                <a:cxn ang="0">
                  <a:pos x="493" y="435"/>
                </a:cxn>
                <a:cxn ang="0">
                  <a:pos x="433" y="453"/>
                </a:cxn>
                <a:cxn ang="0">
                  <a:pos x="368" y="462"/>
                </a:cxn>
                <a:cxn ang="0">
                  <a:pos x="299" y="462"/>
                </a:cxn>
                <a:cxn ang="0">
                  <a:pos x="234" y="453"/>
                </a:cxn>
                <a:cxn ang="0">
                  <a:pos x="174" y="435"/>
                </a:cxn>
                <a:cxn ang="0">
                  <a:pos x="121" y="411"/>
                </a:cxn>
                <a:cxn ang="0">
                  <a:pos x="74" y="378"/>
                </a:cxn>
                <a:cxn ang="0">
                  <a:pos x="40" y="341"/>
                </a:cxn>
                <a:cxn ang="0">
                  <a:pos x="13" y="301"/>
                </a:cxn>
                <a:cxn ang="0">
                  <a:pos x="0" y="255"/>
                </a:cxn>
                <a:cxn ang="0">
                  <a:pos x="0" y="207"/>
                </a:cxn>
                <a:cxn ang="0">
                  <a:pos x="13" y="163"/>
                </a:cxn>
                <a:cxn ang="0">
                  <a:pos x="40" y="121"/>
                </a:cxn>
                <a:cxn ang="0">
                  <a:pos x="74" y="84"/>
                </a:cxn>
                <a:cxn ang="0">
                  <a:pos x="121" y="54"/>
                </a:cxn>
                <a:cxn ang="0">
                  <a:pos x="174" y="29"/>
                </a:cxn>
                <a:cxn ang="0">
                  <a:pos x="234" y="11"/>
                </a:cxn>
                <a:cxn ang="0">
                  <a:pos x="299" y="2"/>
                </a:cxn>
              </a:cxnLst>
              <a:rect l="0" t="0" r="r" b="b"/>
              <a:pathLst>
                <a:path w="667" h="462">
                  <a:moveTo>
                    <a:pt x="334" y="0"/>
                  </a:moveTo>
                  <a:lnTo>
                    <a:pt x="368" y="2"/>
                  </a:lnTo>
                  <a:lnTo>
                    <a:pt x="401" y="6"/>
                  </a:lnTo>
                  <a:lnTo>
                    <a:pt x="433" y="11"/>
                  </a:lnTo>
                  <a:lnTo>
                    <a:pt x="464" y="19"/>
                  </a:lnTo>
                  <a:lnTo>
                    <a:pt x="493" y="29"/>
                  </a:lnTo>
                  <a:lnTo>
                    <a:pt x="520" y="40"/>
                  </a:lnTo>
                  <a:lnTo>
                    <a:pt x="547" y="54"/>
                  </a:lnTo>
                  <a:lnTo>
                    <a:pt x="570" y="69"/>
                  </a:lnTo>
                  <a:lnTo>
                    <a:pt x="591" y="84"/>
                  </a:lnTo>
                  <a:lnTo>
                    <a:pt x="612" y="102"/>
                  </a:lnTo>
                  <a:lnTo>
                    <a:pt x="627" y="121"/>
                  </a:lnTo>
                  <a:lnTo>
                    <a:pt x="642" y="142"/>
                  </a:lnTo>
                  <a:lnTo>
                    <a:pt x="654" y="163"/>
                  </a:lnTo>
                  <a:lnTo>
                    <a:pt x="662" y="186"/>
                  </a:lnTo>
                  <a:lnTo>
                    <a:pt x="665" y="207"/>
                  </a:lnTo>
                  <a:lnTo>
                    <a:pt x="667" y="232"/>
                  </a:lnTo>
                  <a:lnTo>
                    <a:pt x="665" y="255"/>
                  </a:lnTo>
                  <a:lnTo>
                    <a:pt x="662" y="278"/>
                  </a:lnTo>
                  <a:lnTo>
                    <a:pt x="654" y="301"/>
                  </a:lnTo>
                  <a:lnTo>
                    <a:pt x="642" y="322"/>
                  </a:lnTo>
                  <a:lnTo>
                    <a:pt x="627" y="341"/>
                  </a:lnTo>
                  <a:lnTo>
                    <a:pt x="612" y="361"/>
                  </a:lnTo>
                  <a:lnTo>
                    <a:pt x="591" y="378"/>
                  </a:lnTo>
                  <a:lnTo>
                    <a:pt x="570" y="395"/>
                  </a:lnTo>
                  <a:lnTo>
                    <a:pt x="547" y="411"/>
                  </a:lnTo>
                  <a:lnTo>
                    <a:pt x="520" y="424"/>
                  </a:lnTo>
                  <a:lnTo>
                    <a:pt x="493" y="435"/>
                  </a:lnTo>
                  <a:lnTo>
                    <a:pt x="464" y="445"/>
                  </a:lnTo>
                  <a:lnTo>
                    <a:pt x="433" y="453"/>
                  </a:lnTo>
                  <a:lnTo>
                    <a:pt x="401" y="458"/>
                  </a:lnTo>
                  <a:lnTo>
                    <a:pt x="368" y="462"/>
                  </a:lnTo>
                  <a:lnTo>
                    <a:pt x="334" y="462"/>
                  </a:lnTo>
                  <a:lnTo>
                    <a:pt x="299" y="462"/>
                  </a:lnTo>
                  <a:lnTo>
                    <a:pt x="266" y="458"/>
                  </a:lnTo>
                  <a:lnTo>
                    <a:pt x="234" y="453"/>
                  </a:lnTo>
                  <a:lnTo>
                    <a:pt x="203" y="445"/>
                  </a:lnTo>
                  <a:lnTo>
                    <a:pt x="174" y="435"/>
                  </a:lnTo>
                  <a:lnTo>
                    <a:pt x="147" y="424"/>
                  </a:lnTo>
                  <a:lnTo>
                    <a:pt x="121" y="411"/>
                  </a:lnTo>
                  <a:lnTo>
                    <a:pt x="98" y="395"/>
                  </a:lnTo>
                  <a:lnTo>
                    <a:pt x="74" y="378"/>
                  </a:lnTo>
                  <a:lnTo>
                    <a:pt x="55" y="361"/>
                  </a:lnTo>
                  <a:lnTo>
                    <a:pt x="40" y="341"/>
                  </a:lnTo>
                  <a:lnTo>
                    <a:pt x="25" y="322"/>
                  </a:lnTo>
                  <a:lnTo>
                    <a:pt x="13" y="301"/>
                  </a:lnTo>
                  <a:lnTo>
                    <a:pt x="5" y="278"/>
                  </a:lnTo>
                  <a:lnTo>
                    <a:pt x="0" y="255"/>
                  </a:lnTo>
                  <a:lnTo>
                    <a:pt x="0" y="232"/>
                  </a:lnTo>
                  <a:lnTo>
                    <a:pt x="0" y="207"/>
                  </a:lnTo>
                  <a:lnTo>
                    <a:pt x="5" y="186"/>
                  </a:lnTo>
                  <a:lnTo>
                    <a:pt x="13" y="163"/>
                  </a:lnTo>
                  <a:lnTo>
                    <a:pt x="25" y="142"/>
                  </a:lnTo>
                  <a:lnTo>
                    <a:pt x="40" y="121"/>
                  </a:lnTo>
                  <a:lnTo>
                    <a:pt x="55" y="102"/>
                  </a:lnTo>
                  <a:lnTo>
                    <a:pt x="74" y="84"/>
                  </a:lnTo>
                  <a:lnTo>
                    <a:pt x="98" y="69"/>
                  </a:lnTo>
                  <a:lnTo>
                    <a:pt x="121" y="54"/>
                  </a:lnTo>
                  <a:lnTo>
                    <a:pt x="147" y="40"/>
                  </a:lnTo>
                  <a:lnTo>
                    <a:pt x="174" y="29"/>
                  </a:lnTo>
                  <a:lnTo>
                    <a:pt x="203" y="19"/>
                  </a:lnTo>
                  <a:lnTo>
                    <a:pt x="234" y="11"/>
                  </a:lnTo>
                  <a:lnTo>
                    <a:pt x="266" y="6"/>
                  </a:lnTo>
                  <a:lnTo>
                    <a:pt x="299" y="2"/>
                  </a:lnTo>
                  <a:lnTo>
                    <a:pt x="334" y="0"/>
                  </a:lnTo>
                </a:path>
              </a:pathLst>
            </a:custGeom>
            <a:gradFill rotWithShape="0">
              <a:gsLst>
                <a:gs pos="0">
                  <a:srgbClr val="FF9999"/>
                </a:gs>
                <a:gs pos="100000">
                  <a:srgbClr val="FF3300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2750" name="Rectangle 46"/>
            <p:cNvSpPr>
              <a:spLocks noChangeArrowheads="1"/>
            </p:cNvSpPr>
            <p:nvPr/>
          </p:nvSpPr>
          <p:spPr bwMode="auto">
            <a:xfrm>
              <a:off x="2477" y="1728"/>
              <a:ext cx="43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Tx/>
                <a:buFont typeface="Monotype Sorts" charset="2"/>
                <a:buNone/>
                <a:tabLst/>
                <a:defRPr/>
              </a:pPr>
              <a:r>
                <a:rPr kumimoji="1" lang="pl-PL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latin typeface="Arial Rounded MT Bold" pitchFamily="34" charset="0"/>
                  <a:ea typeface="+mn-ea"/>
                  <a:cs typeface="+mn-cs"/>
                </a:rPr>
                <a:t>Pracownik</a:t>
              </a:r>
              <a:endParaRPr kumimoji="1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7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8" grpId="0" build="p" autoUpdateAnimBg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88C3C8-76F3-46EC-963C-BBA7278B8221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105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OSZCZĘDNOŚĆ CZASU </a:t>
            </a:r>
            <a:br>
              <a:rPr lang="pl-PL"/>
            </a:br>
            <a:r>
              <a:rPr lang="pl-PL"/>
              <a:t>PRZY PRACY ELASTYCZNEJ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228600" y="4800600"/>
            <a:ext cx="8763000" cy="1752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Oszczędność czasu dojazdów do pracy.</a:t>
            </a:r>
            <a:endParaRPr kumimoji="0" lang="de-DE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Przyspieszenie procesu decyzyjnego.</a:t>
            </a:r>
            <a:endParaRPr kumimoji="0" lang="de-DE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Większa produktywność.</a:t>
            </a:r>
            <a:endParaRPr kumimoji="0" lang="de-DE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27" name="Freeform 27"/>
          <p:cNvSpPr>
            <a:spLocks/>
          </p:cNvSpPr>
          <p:nvPr/>
        </p:nvSpPr>
        <p:spPr bwMode="auto">
          <a:xfrm>
            <a:off x="3346450" y="2765425"/>
            <a:ext cx="100013" cy="450850"/>
          </a:xfrm>
          <a:custGeom>
            <a:avLst/>
            <a:gdLst/>
            <a:ahLst/>
            <a:cxnLst>
              <a:cxn ang="0">
                <a:pos x="30" y="284"/>
              </a:cxn>
              <a:cxn ang="0">
                <a:pos x="63" y="284"/>
              </a:cxn>
              <a:cxn ang="0">
                <a:pos x="63" y="0"/>
              </a:cxn>
              <a:cxn ang="0">
                <a:pos x="0" y="0"/>
              </a:cxn>
              <a:cxn ang="0">
                <a:pos x="0" y="284"/>
              </a:cxn>
              <a:cxn ang="0">
                <a:pos x="30" y="284"/>
              </a:cxn>
            </a:cxnLst>
            <a:rect l="0" t="0" r="r" b="b"/>
            <a:pathLst>
              <a:path w="63" h="284">
                <a:moveTo>
                  <a:pt x="30" y="284"/>
                </a:moveTo>
                <a:lnTo>
                  <a:pt x="63" y="284"/>
                </a:lnTo>
                <a:lnTo>
                  <a:pt x="63" y="0"/>
                </a:lnTo>
                <a:lnTo>
                  <a:pt x="0" y="0"/>
                </a:lnTo>
                <a:lnTo>
                  <a:pt x="0" y="284"/>
                </a:lnTo>
                <a:lnTo>
                  <a:pt x="30" y="284"/>
                </a:lnTo>
                <a:close/>
              </a:path>
            </a:pathLst>
          </a:custGeom>
          <a:solidFill>
            <a:srgbClr val="666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28" name="Freeform 28"/>
          <p:cNvSpPr>
            <a:spLocks/>
          </p:cNvSpPr>
          <p:nvPr/>
        </p:nvSpPr>
        <p:spPr bwMode="auto">
          <a:xfrm>
            <a:off x="3346450" y="2765425"/>
            <a:ext cx="100013" cy="450850"/>
          </a:xfrm>
          <a:custGeom>
            <a:avLst/>
            <a:gdLst/>
            <a:ahLst/>
            <a:cxnLst>
              <a:cxn ang="0">
                <a:pos x="30" y="284"/>
              </a:cxn>
              <a:cxn ang="0">
                <a:pos x="63" y="284"/>
              </a:cxn>
              <a:cxn ang="0">
                <a:pos x="63" y="0"/>
              </a:cxn>
              <a:cxn ang="0">
                <a:pos x="0" y="0"/>
              </a:cxn>
              <a:cxn ang="0">
                <a:pos x="0" y="284"/>
              </a:cxn>
              <a:cxn ang="0">
                <a:pos x="30" y="284"/>
              </a:cxn>
            </a:cxnLst>
            <a:rect l="0" t="0" r="r" b="b"/>
            <a:pathLst>
              <a:path w="63" h="284">
                <a:moveTo>
                  <a:pt x="30" y="284"/>
                </a:moveTo>
                <a:lnTo>
                  <a:pt x="63" y="284"/>
                </a:lnTo>
                <a:lnTo>
                  <a:pt x="63" y="0"/>
                </a:lnTo>
                <a:lnTo>
                  <a:pt x="0" y="0"/>
                </a:lnTo>
                <a:lnTo>
                  <a:pt x="0" y="284"/>
                </a:lnTo>
                <a:lnTo>
                  <a:pt x="30" y="284"/>
                </a:lnTo>
                <a:close/>
              </a:path>
            </a:pathLst>
          </a:custGeom>
          <a:solidFill>
            <a:srgbClr val="666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29" name="Freeform 29"/>
          <p:cNvSpPr>
            <a:spLocks/>
          </p:cNvSpPr>
          <p:nvPr/>
        </p:nvSpPr>
        <p:spPr bwMode="auto">
          <a:xfrm>
            <a:off x="5070475" y="3100388"/>
            <a:ext cx="420688" cy="354012"/>
          </a:xfrm>
          <a:custGeom>
            <a:avLst/>
            <a:gdLst/>
            <a:ahLst/>
            <a:cxnLst>
              <a:cxn ang="0">
                <a:pos x="245" y="198"/>
              </a:cxn>
              <a:cxn ang="0">
                <a:pos x="265" y="173"/>
              </a:cxn>
              <a:cxn ang="0">
                <a:pos x="38" y="0"/>
              </a:cxn>
              <a:cxn ang="0">
                <a:pos x="0" y="52"/>
              </a:cxn>
              <a:cxn ang="0">
                <a:pos x="226" y="223"/>
              </a:cxn>
              <a:cxn ang="0">
                <a:pos x="245" y="198"/>
              </a:cxn>
            </a:cxnLst>
            <a:rect l="0" t="0" r="r" b="b"/>
            <a:pathLst>
              <a:path w="265" h="223">
                <a:moveTo>
                  <a:pt x="245" y="198"/>
                </a:moveTo>
                <a:lnTo>
                  <a:pt x="265" y="173"/>
                </a:lnTo>
                <a:lnTo>
                  <a:pt x="38" y="0"/>
                </a:lnTo>
                <a:lnTo>
                  <a:pt x="0" y="52"/>
                </a:lnTo>
                <a:lnTo>
                  <a:pt x="226" y="223"/>
                </a:lnTo>
                <a:lnTo>
                  <a:pt x="245" y="198"/>
                </a:lnTo>
                <a:close/>
              </a:path>
            </a:pathLst>
          </a:custGeom>
          <a:solidFill>
            <a:srgbClr val="666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30" name="Freeform 30"/>
          <p:cNvSpPr>
            <a:spLocks/>
          </p:cNvSpPr>
          <p:nvPr/>
        </p:nvSpPr>
        <p:spPr bwMode="auto">
          <a:xfrm>
            <a:off x="3814763" y="2546350"/>
            <a:ext cx="387350" cy="323850"/>
          </a:xfrm>
          <a:custGeom>
            <a:avLst/>
            <a:gdLst/>
            <a:ahLst/>
            <a:cxnLst>
              <a:cxn ang="0">
                <a:pos x="225" y="179"/>
              </a:cxn>
              <a:cxn ang="0">
                <a:pos x="244" y="152"/>
              </a:cxn>
              <a:cxn ang="0">
                <a:pos x="37" y="0"/>
              </a:cxn>
              <a:cxn ang="0">
                <a:pos x="0" y="50"/>
              </a:cxn>
              <a:cxn ang="0">
                <a:pos x="206" y="204"/>
              </a:cxn>
              <a:cxn ang="0">
                <a:pos x="225" y="179"/>
              </a:cxn>
            </a:cxnLst>
            <a:rect l="0" t="0" r="r" b="b"/>
            <a:pathLst>
              <a:path w="244" h="204">
                <a:moveTo>
                  <a:pt x="225" y="179"/>
                </a:moveTo>
                <a:lnTo>
                  <a:pt x="244" y="152"/>
                </a:lnTo>
                <a:lnTo>
                  <a:pt x="37" y="0"/>
                </a:lnTo>
                <a:lnTo>
                  <a:pt x="0" y="50"/>
                </a:lnTo>
                <a:lnTo>
                  <a:pt x="206" y="204"/>
                </a:lnTo>
                <a:lnTo>
                  <a:pt x="225" y="179"/>
                </a:lnTo>
                <a:close/>
              </a:path>
            </a:pathLst>
          </a:custGeom>
          <a:solidFill>
            <a:srgbClr val="666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31" name="Freeform 31"/>
          <p:cNvSpPr>
            <a:spLocks/>
          </p:cNvSpPr>
          <p:nvPr/>
        </p:nvSpPr>
        <p:spPr bwMode="auto">
          <a:xfrm>
            <a:off x="3863975" y="3109913"/>
            <a:ext cx="407988" cy="338137"/>
          </a:xfrm>
          <a:custGeom>
            <a:avLst/>
            <a:gdLst/>
            <a:ahLst/>
            <a:cxnLst>
              <a:cxn ang="0">
                <a:pos x="19" y="186"/>
              </a:cxn>
              <a:cxn ang="0">
                <a:pos x="38" y="213"/>
              </a:cxn>
              <a:cxn ang="0">
                <a:pos x="257" y="50"/>
              </a:cxn>
              <a:cxn ang="0">
                <a:pos x="219" y="0"/>
              </a:cxn>
              <a:cxn ang="0">
                <a:pos x="0" y="161"/>
              </a:cxn>
              <a:cxn ang="0">
                <a:pos x="19" y="186"/>
              </a:cxn>
            </a:cxnLst>
            <a:rect l="0" t="0" r="r" b="b"/>
            <a:pathLst>
              <a:path w="257" h="213">
                <a:moveTo>
                  <a:pt x="19" y="186"/>
                </a:moveTo>
                <a:lnTo>
                  <a:pt x="38" y="213"/>
                </a:lnTo>
                <a:lnTo>
                  <a:pt x="257" y="50"/>
                </a:lnTo>
                <a:lnTo>
                  <a:pt x="219" y="0"/>
                </a:lnTo>
                <a:lnTo>
                  <a:pt x="0" y="161"/>
                </a:lnTo>
                <a:lnTo>
                  <a:pt x="19" y="186"/>
                </a:lnTo>
                <a:close/>
              </a:path>
            </a:pathLst>
          </a:custGeom>
          <a:solidFill>
            <a:srgbClr val="666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32" name="Freeform 32"/>
          <p:cNvSpPr>
            <a:spLocks/>
          </p:cNvSpPr>
          <p:nvPr/>
        </p:nvSpPr>
        <p:spPr bwMode="auto">
          <a:xfrm>
            <a:off x="5118100" y="2525713"/>
            <a:ext cx="373063" cy="328612"/>
          </a:xfrm>
          <a:custGeom>
            <a:avLst/>
            <a:gdLst/>
            <a:ahLst/>
            <a:cxnLst>
              <a:cxn ang="0">
                <a:pos x="22" y="182"/>
              </a:cxn>
              <a:cxn ang="0">
                <a:pos x="41" y="207"/>
              </a:cxn>
              <a:cxn ang="0">
                <a:pos x="235" y="50"/>
              </a:cxn>
              <a:cxn ang="0">
                <a:pos x="194" y="0"/>
              </a:cxn>
              <a:cxn ang="0">
                <a:pos x="0" y="157"/>
              </a:cxn>
              <a:cxn ang="0">
                <a:pos x="22" y="182"/>
              </a:cxn>
            </a:cxnLst>
            <a:rect l="0" t="0" r="r" b="b"/>
            <a:pathLst>
              <a:path w="235" h="207">
                <a:moveTo>
                  <a:pt x="22" y="182"/>
                </a:moveTo>
                <a:lnTo>
                  <a:pt x="41" y="207"/>
                </a:lnTo>
                <a:lnTo>
                  <a:pt x="235" y="50"/>
                </a:lnTo>
                <a:lnTo>
                  <a:pt x="194" y="0"/>
                </a:lnTo>
                <a:lnTo>
                  <a:pt x="0" y="157"/>
                </a:lnTo>
                <a:lnTo>
                  <a:pt x="22" y="182"/>
                </a:lnTo>
                <a:close/>
              </a:path>
            </a:pathLst>
          </a:custGeom>
          <a:solidFill>
            <a:srgbClr val="666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33" name="Freeform 33"/>
          <p:cNvSpPr>
            <a:spLocks/>
          </p:cNvSpPr>
          <p:nvPr/>
        </p:nvSpPr>
        <p:spPr bwMode="auto">
          <a:xfrm>
            <a:off x="3921125" y="2351088"/>
            <a:ext cx="1679575" cy="101600"/>
          </a:xfrm>
          <a:custGeom>
            <a:avLst/>
            <a:gdLst/>
            <a:ahLst/>
            <a:cxnLst>
              <a:cxn ang="0">
                <a:pos x="1058" y="33"/>
              </a:cxn>
              <a:cxn ang="0">
                <a:pos x="1058" y="0"/>
              </a:cxn>
              <a:cxn ang="0">
                <a:pos x="0" y="0"/>
              </a:cxn>
              <a:cxn ang="0">
                <a:pos x="0" y="64"/>
              </a:cxn>
              <a:cxn ang="0">
                <a:pos x="1058" y="64"/>
              </a:cxn>
              <a:cxn ang="0">
                <a:pos x="1058" y="33"/>
              </a:cxn>
            </a:cxnLst>
            <a:rect l="0" t="0" r="r" b="b"/>
            <a:pathLst>
              <a:path w="1058" h="64">
                <a:moveTo>
                  <a:pt x="1058" y="33"/>
                </a:moveTo>
                <a:lnTo>
                  <a:pt x="1058" y="0"/>
                </a:lnTo>
                <a:lnTo>
                  <a:pt x="0" y="0"/>
                </a:lnTo>
                <a:lnTo>
                  <a:pt x="0" y="64"/>
                </a:lnTo>
                <a:lnTo>
                  <a:pt x="1058" y="64"/>
                </a:lnTo>
                <a:lnTo>
                  <a:pt x="1058" y="33"/>
                </a:lnTo>
                <a:close/>
              </a:path>
            </a:pathLst>
          </a:custGeom>
          <a:solidFill>
            <a:srgbClr val="666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34" name="Freeform 34"/>
          <p:cNvSpPr>
            <a:spLocks/>
          </p:cNvSpPr>
          <p:nvPr/>
        </p:nvSpPr>
        <p:spPr bwMode="auto">
          <a:xfrm>
            <a:off x="3943350" y="3579813"/>
            <a:ext cx="1465263" cy="100012"/>
          </a:xfrm>
          <a:custGeom>
            <a:avLst/>
            <a:gdLst/>
            <a:ahLst/>
            <a:cxnLst>
              <a:cxn ang="0">
                <a:pos x="923" y="30"/>
              </a:cxn>
              <a:cxn ang="0">
                <a:pos x="923" y="0"/>
              </a:cxn>
              <a:cxn ang="0">
                <a:pos x="0" y="0"/>
              </a:cxn>
              <a:cxn ang="0">
                <a:pos x="0" y="63"/>
              </a:cxn>
              <a:cxn ang="0">
                <a:pos x="923" y="63"/>
              </a:cxn>
              <a:cxn ang="0">
                <a:pos x="923" y="30"/>
              </a:cxn>
            </a:cxnLst>
            <a:rect l="0" t="0" r="r" b="b"/>
            <a:pathLst>
              <a:path w="923" h="63">
                <a:moveTo>
                  <a:pt x="923" y="30"/>
                </a:moveTo>
                <a:lnTo>
                  <a:pt x="923" y="0"/>
                </a:lnTo>
                <a:lnTo>
                  <a:pt x="0" y="0"/>
                </a:lnTo>
                <a:lnTo>
                  <a:pt x="0" y="63"/>
                </a:lnTo>
                <a:lnTo>
                  <a:pt x="923" y="63"/>
                </a:lnTo>
                <a:lnTo>
                  <a:pt x="923" y="30"/>
                </a:lnTo>
                <a:close/>
              </a:path>
            </a:pathLst>
          </a:custGeom>
          <a:solidFill>
            <a:srgbClr val="666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35" name="Freeform 35"/>
          <p:cNvSpPr>
            <a:spLocks/>
          </p:cNvSpPr>
          <p:nvPr/>
        </p:nvSpPr>
        <p:spPr bwMode="auto">
          <a:xfrm>
            <a:off x="5862638" y="2725738"/>
            <a:ext cx="100012" cy="527050"/>
          </a:xfrm>
          <a:custGeom>
            <a:avLst/>
            <a:gdLst/>
            <a:ahLst/>
            <a:cxnLst>
              <a:cxn ang="0">
                <a:pos x="32" y="332"/>
              </a:cxn>
              <a:cxn ang="0">
                <a:pos x="63" y="332"/>
              </a:cxn>
              <a:cxn ang="0">
                <a:pos x="63" y="0"/>
              </a:cxn>
              <a:cxn ang="0">
                <a:pos x="0" y="0"/>
              </a:cxn>
              <a:cxn ang="0">
                <a:pos x="0" y="332"/>
              </a:cxn>
              <a:cxn ang="0">
                <a:pos x="32" y="332"/>
              </a:cxn>
            </a:cxnLst>
            <a:rect l="0" t="0" r="r" b="b"/>
            <a:pathLst>
              <a:path w="63" h="332">
                <a:moveTo>
                  <a:pt x="32" y="332"/>
                </a:moveTo>
                <a:lnTo>
                  <a:pt x="63" y="332"/>
                </a:lnTo>
                <a:lnTo>
                  <a:pt x="63" y="0"/>
                </a:lnTo>
                <a:lnTo>
                  <a:pt x="0" y="0"/>
                </a:lnTo>
                <a:lnTo>
                  <a:pt x="0" y="332"/>
                </a:lnTo>
                <a:lnTo>
                  <a:pt x="32" y="332"/>
                </a:lnTo>
                <a:close/>
              </a:path>
            </a:pathLst>
          </a:custGeom>
          <a:solidFill>
            <a:srgbClr val="666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76836" name="Group 36"/>
          <p:cNvGrpSpPr>
            <a:grpSpLocks/>
          </p:cNvGrpSpPr>
          <p:nvPr/>
        </p:nvGrpSpPr>
        <p:grpSpPr bwMode="auto">
          <a:xfrm>
            <a:off x="5375275" y="2058988"/>
            <a:ext cx="1058863" cy="733425"/>
            <a:chOff x="3338" y="1585"/>
            <a:chExt cx="667" cy="462"/>
          </a:xfrm>
        </p:grpSpPr>
        <p:sp>
          <p:nvSpPr>
            <p:cNvPr id="76837" name="Freeform 37"/>
            <p:cNvSpPr>
              <a:spLocks/>
            </p:cNvSpPr>
            <p:nvPr/>
          </p:nvSpPr>
          <p:spPr bwMode="auto">
            <a:xfrm>
              <a:off x="3338" y="1585"/>
              <a:ext cx="667" cy="462"/>
            </a:xfrm>
            <a:custGeom>
              <a:avLst/>
              <a:gdLst/>
              <a:ahLst/>
              <a:cxnLst>
                <a:cxn ang="0">
                  <a:pos x="368" y="2"/>
                </a:cxn>
                <a:cxn ang="0">
                  <a:pos x="433" y="11"/>
                </a:cxn>
                <a:cxn ang="0">
                  <a:pos x="493" y="29"/>
                </a:cxn>
                <a:cxn ang="0">
                  <a:pos x="547" y="54"/>
                </a:cxn>
                <a:cxn ang="0">
                  <a:pos x="591" y="84"/>
                </a:cxn>
                <a:cxn ang="0">
                  <a:pos x="627" y="121"/>
                </a:cxn>
                <a:cxn ang="0">
                  <a:pos x="654" y="163"/>
                </a:cxn>
                <a:cxn ang="0">
                  <a:pos x="665" y="207"/>
                </a:cxn>
                <a:cxn ang="0">
                  <a:pos x="665" y="255"/>
                </a:cxn>
                <a:cxn ang="0">
                  <a:pos x="654" y="301"/>
                </a:cxn>
                <a:cxn ang="0">
                  <a:pos x="627" y="341"/>
                </a:cxn>
                <a:cxn ang="0">
                  <a:pos x="591" y="378"/>
                </a:cxn>
                <a:cxn ang="0">
                  <a:pos x="547" y="411"/>
                </a:cxn>
                <a:cxn ang="0">
                  <a:pos x="493" y="435"/>
                </a:cxn>
                <a:cxn ang="0">
                  <a:pos x="433" y="453"/>
                </a:cxn>
                <a:cxn ang="0">
                  <a:pos x="368" y="462"/>
                </a:cxn>
                <a:cxn ang="0">
                  <a:pos x="299" y="462"/>
                </a:cxn>
                <a:cxn ang="0">
                  <a:pos x="234" y="453"/>
                </a:cxn>
                <a:cxn ang="0">
                  <a:pos x="174" y="435"/>
                </a:cxn>
                <a:cxn ang="0">
                  <a:pos x="121" y="411"/>
                </a:cxn>
                <a:cxn ang="0">
                  <a:pos x="74" y="378"/>
                </a:cxn>
                <a:cxn ang="0">
                  <a:pos x="40" y="341"/>
                </a:cxn>
                <a:cxn ang="0">
                  <a:pos x="13" y="301"/>
                </a:cxn>
                <a:cxn ang="0">
                  <a:pos x="0" y="255"/>
                </a:cxn>
                <a:cxn ang="0">
                  <a:pos x="0" y="207"/>
                </a:cxn>
                <a:cxn ang="0">
                  <a:pos x="13" y="163"/>
                </a:cxn>
                <a:cxn ang="0">
                  <a:pos x="40" y="121"/>
                </a:cxn>
                <a:cxn ang="0">
                  <a:pos x="74" y="84"/>
                </a:cxn>
                <a:cxn ang="0">
                  <a:pos x="121" y="54"/>
                </a:cxn>
                <a:cxn ang="0">
                  <a:pos x="174" y="29"/>
                </a:cxn>
                <a:cxn ang="0">
                  <a:pos x="234" y="11"/>
                </a:cxn>
                <a:cxn ang="0">
                  <a:pos x="299" y="2"/>
                </a:cxn>
              </a:cxnLst>
              <a:rect l="0" t="0" r="r" b="b"/>
              <a:pathLst>
                <a:path w="667" h="462">
                  <a:moveTo>
                    <a:pt x="334" y="0"/>
                  </a:moveTo>
                  <a:lnTo>
                    <a:pt x="368" y="2"/>
                  </a:lnTo>
                  <a:lnTo>
                    <a:pt x="401" y="6"/>
                  </a:lnTo>
                  <a:lnTo>
                    <a:pt x="433" y="11"/>
                  </a:lnTo>
                  <a:lnTo>
                    <a:pt x="464" y="19"/>
                  </a:lnTo>
                  <a:lnTo>
                    <a:pt x="493" y="29"/>
                  </a:lnTo>
                  <a:lnTo>
                    <a:pt x="520" y="40"/>
                  </a:lnTo>
                  <a:lnTo>
                    <a:pt x="547" y="54"/>
                  </a:lnTo>
                  <a:lnTo>
                    <a:pt x="570" y="69"/>
                  </a:lnTo>
                  <a:lnTo>
                    <a:pt x="591" y="84"/>
                  </a:lnTo>
                  <a:lnTo>
                    <a:pt x="612" y="102"/>
                  </a:lnTo>
                  <a:lnTo>
                    <a:pt x="627" y="121"/>
                  </a:lnTo>
                  <a:lnTo>
                    <a:pt x="642" y="142"/>
                  </a:lnTo>
                  <a:lnTo>
                    <a:pt x="654" y="163"/>
                  </a:lnTo>
                  <a:lnTo>
                    <a:pt x="662" y="186"/>
                  </a:lnTo>
                  <a:lnTo>
                    <a:pt x="665" y="207"/>
                  </a:lnTo>
                  <a:lnTo>
                    <a:pt x="667" y="232"/>
                  </a:lnTo>
                  <a:lnTo>
                    <a:pt x="665" y="255"/>
                  </a:lnTo>
                  <a:lnTo>
                    <a:pt x="662" y="278"/>
                  </a:lnTo>
                  <a:lnTo>
                    <a:pt x="654" y="301"/>
                  </a:lnTo>
                  <a:lnTo>
                    <a:pt x="642" y="322"/>
                  </a:lnTo>
                  <a:lnTo>
                    <a:pt x="627" y="341"/>
                  </a:lnTo>
                  <a:lnTo>
                    <a:pt x="612" y="361"/>
                  </a:lnTo>
                  <a:lnTo>
                    <a:pt x="591" y="378"/>
                  </a:lnTo>
                  <a:lnTo>
                    <a:pt x="570" y="395"/>
                  </a:lnTo>
                  <a:lnTo>
                    <a:pt x="547" y="411"/>
                  </a:lnTo>
                  <a:lnTo>
                    <a:pt x="520" y="424"/>
                  </a:lnTo>
                  <a:lnTo>
                    <a:pt x="493" y="435"/>
                  </a:lnTo>
                  <a:lnTo>
                    <a:pt x="464" y="445"/>
                  </a:lnTo>
                  <a:lnTo>
                    <a:pt x="433" y="453"/>
                  </a:lnTo>
                  <a:lnTo>
                    <a:pt x="401" y="458"/>
                  </a:lnTo>
                  <a:lnTo>
                    <a:pt x="368" y="462"/>
                  </a:lnTo>
                  <a:lnTo>
                    <a:pt x="334" y="462"/>
                  </a:lnTo>
                  <a:lnTo>
                    <a:pt x="299" y="462"/>
                  </a:lnTo>
                  <a:lnTo>
                    <a:pt x="266" y="458"/>
                  </a:lnTo>
                  <a:lnTo>
                    <a:pt x="234" y="453"/>
                  </a:lnTo>
                  <a:lnTo>
                    <a:pt x="203" y="445"/>
                  </a:lnTo>
                  <a:lnTo>
                    <a:pt x="174" y="435"/>
                  </a:lnTo>
                  <a:lnTo>
                    <a:pt x="147" y="424"/>
                  </a:lnTo>
                  <a:lnTo>
                    <a:pt x="121" y="411"/>
                  </a:lnTo>
                  <a:lnTo>
                    <a:pt x="98" y="395"/>
                  </a:lnTo>
                  <a:lnTo>
                    <a:pt x="74" y="378"/>
                  </a:lnTo>
                  <a:lnTo>
                    <a:pt x="55" y="361"/>
                  </a:lnTo>
                  <a:lnTo>
                    <a:pt x="40" y="341"/>
                  </a:lnTo>
                  <a:lnTo>
                    <a:pt x="25" y="322"/>
                  </a:lnTo>
                  <a:lnTo>
                    <a:pt x="13" y="301"/>
                  </a:lnTo>
                  <a:lnTo>
                    <a:pt x="5" y="278"/>
                  </a:lnTo>
                  <a:lnTo>
                    <a:pt x="0" y="255"/>
                  </a:lnTo>
                  <a:lnTo>
                    <a:pt x="0" y="232"/>
                  </a:lnTo>
                  <a:lnTo>
                    <a:pt x="0" y="207"/>
                  </a:lnTo>
                  <a:lnTo>
                    <a:pt x="5" y="186"/>
                  </a:lnTo>
                  <a:lnTo>
                    <a:pt x="13" y="163"/>
                  </a:lnTo>
                  <a:lnTo>
                    <a:pt x="25" y="142"/>
                  </a:lnTo>
                  <a:lnTo>
                    <a:pt x="40" y="121"/>
                  </a:lnTo>
                  <a:lnTo>
                    <a:pt x="55" y="102"/>
                  </a:lnTo>
                  <a:lnTo>
                    <a:pt x="74" y="84"/>
                  </a:lnTo>
                  <a:lnTo>
                    <a:pt x="98" y="69"/>
                  </a:lnTo>
                  <a:lnTo>
                    <a:pt x="121" y="54"/>
                  </a:lnTo>
                  <a:lnTo>
                    <a:pt x="147" y="40"/>
                  </a:lnTo>
                  <a:lnTo>
                    <a:pt x="174" y="29"/>
                  </a:lnTo>
                  <a:lnTo>
                    <a:pt x="203" y="19"/>
                  </a:lnTo>
                  <a:lnTo>
                    <a:pt x="234" y="11"/>
                  </a:lnTo>
                  <a:lnTo>
                    <a:pt x="266" y="6"/>
                  </a:lnTo>
                  <a:lnTo>
                    <a:pt x="299" y="2"/>
                  </a:lnTo>
                  <a:lnTo>
                    <a:pt x="334" y="0"/>
                  </a:lnTo>
                </a:path>
              </a:pathLst>
            </a:cu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6838" name="Rectangle 38"/>
            <p:cNvSpPr>
              <a:spLocks noChangeArrowheads="1"/>
            </p:cNvSpPr>
            <p:nvPr/>
          </p:nvSpPr>
          <p:spPr bwMode="auto">
            <a:xfrm>
              <a:off x="3503" y="1754"/>
              <a:ext cx="0" cy="269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Tx/>
                <a:buFont typeface="Monotype Sorts" charset="2"/>
                <a:buNone/>
                <a:tabLst/>
                <a:defRPr/>
              </a:pPr>
              <a:endParaRPr kumimoji="1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endParaRPr>
            </a:p>
          </p:txBody>
        </p:sp>
      </p:grpSp>
      <p:grpSp>
        <p:nvGrpSpPr>
          <p:cNvPr id="76839" name="Group 39"/>
          <p:cNvGrpSpPr>
            <a:grpSpLocks/>
          </p:cNvGrpSpPr>
          <p:nvPr/>
        </p:nvGrpSpPr>
        <p:grpSpPr bwMode="auto">
          <a:xfrm>
            <a:off x="2895600" y="3200400"/>
            <a:ext cx="1062038" cy="735013"/>
            <a:chOff x="1776" y="2331"/>
            <a:chExt cx="669" cy="463"/>
          </a:xfrm>
        </p:grpSpPr>
        <p:sp>
          <p:nvSpPr>
            <p:cNvPr id="76840" name="Freeform 40"/>
            <p:cNvSpPr>
              <a:spLocks/>
            </p:cNvSpPr>
            <p:nvPr/>
          </p:nvSpPr>
          <p:spPr bwMode="auto">
            <a:xfrm>
              <a:off x="1776" y="2331"/>
              <a:ext cx="669" cy="46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435" y="10"/>
                </a:cxn>
                <a:cxn ang="0">
                  <a:pos x="495" y="27"/>
                </a:cxn>
                <a:cxn ang="0">
                  <a:pos x="548" y="52"/>
                </a:cxn>
                <a:cxn ang="0">
                  <a:pos x="593" y="85"/>
                </a:cxn>
                <a:cxn ang="0">
                  <a:pos x="629" y="121"/>
                </a:cxn>
                <a:cxn ang="0">
                  <a:pos x="654" y="163"/>
                </a:cxn>
                <a:cxn ang="0">
                  <a:pos x="667" y="208"/>
                </a:cxn>
                <a:cxn ang="0">
                  <a:pos x="667" y="256"/>
                </a:cxn>
                <a:cxn ang="0">
                  <a:pos x="654" y="300"/>
                </a:cxn>
                <a:cxn ang="0">
                  <a:pos x="629" y="342"/>
                </a:cxn>
                <a:cxn ang="0">
                  <a:pos x="593" y="378"/>
                </a:cxn>
                <a:cxn ang="0">
                  <a:pos x="548" y="409"/>
                </a:cxn>
                <a:cxn ang="0">
                  <a:pos x="495" y="434"/>
                </a:cxn>
                <a:cxn ang="0">
                  <a:pos x="435" y="451"/>
                </a:cxn>
                <a:cxn ang="0">
                  <a:pos x="370" y="461"/>
                </a:cxn>
                <a:cxn ang="0">
                  <a:pos x="301" y="461"/>
                </a:cxn>
                <a:cxn ang="0">
                  <a:pos x="236" y="451"/>
                </a:cxn>
                <a:cxn ang="0">
                  <a:pos x="176" y="434"/>
                </a:cxn>
                <a:cxn ang="0">
                  <a:pos x="123" y="409"/>
                </a:cxn>
                <a:cxn ang="0">
                  <a:pos x="76" y="378"/>
                </a:cxn>
                <a:cxn ang="0">
                  <a:pos x="40" y="342"/>
                </a:cxn>
                <a:cxn ang="0">
                  <a:pos x="15" y="300"/>
                </a:cxn>
                <a:cxn ang="0">
                  <a:pos x="2" y="256"/>
                </a:cxn>
                <a:cxn ang="0">
                  <a:pos x="2" y="208"/>
                </a:cxn>
                <a:cxn ang="0">
                  <a:pos x="15" y="163"/>
                </a:cxn>
                <a:cxn ang="0">
                  <a:pos x="40" y="121"/>
                </a:cxn>
                <a:cxn ang="0">
                  <a:pos x="76" y="85"/>
                </a:cxn>
                <a:cxn ang="0">
                  <a:pos x="123" y="52"/>
                </a:cxn>
                <a:cxn ang="0">
                  <a:pos x="176" y="27"/>
                </a:cxn>
                <a:cxn ang="0">
                  <a:pos x="236" y="10"/>
                </a:cxn>
                <a:cxn ang="0">
                  <a:pos x="301" y="0"/>
                </a:cxn>
              </a:cxnLst>
              <a:rect l="0" t="0" r="r" b="b"/>
              <a:pathLst>
                <a:path w="669" h="463">
                  <a:moveTo>
                    <a:pt x="335" y="0"/>
                  </a:moveTo>
                  <a:lnTo>
                    <a:pt x="370" y="0"/>
                  </a:lnTo>
                  <a:lnTo>
                    <a:pt x="403" y="4"/>
                  </a:lnTo>
                  <a:lnTo>
                    <a:pt x="435" y="10"/>
                  </a:lnTo>
                  <a:lnTo>
                    <a:pt x="466" y="18"/>
                  </a:lnTo>
                  <a:lnTo>
                    <a:pt x="495" y="27"/>
                  </a:lnTo>
                  <a:lnTo>
                    <a:pt x="522" y="39"/>
                  </a:lnTo>
                  <a:lnTo>
                    <a:pt x="548" y="52"/>
                  </a:lnTo>
                  <a:lnTo>
                    <a:pt x="572" y="67"/>
                  </a:lnTo>
                  <a:lnTo>
                    <a:pt x="593" y="85"/>
                  </a:lnTo>
                  <a:lnTo>
                    <a:pt x="612" y="102"/>
                  </a:lnTo>
                  <a:lnTo>
                    <a:pt x="629" y="121"/>
                  </a:lnTo>
                  <a:lnTo>
                    <a:pt x="643" y="140"/>
                  </a:lnTo>
                  <a:lnTo>
                    <a:pt x="654" y="163"/>
                  </a:lnTo>
                  <a:lnTo>
                    <a:pt x="664" y="185"/>
                  </a:lnTo>
                  <a:lnTo>
                    <a:pt x="667" y="208"/>
                  </a:lnTo>
                  <a:lnTo>
                    <a:pt x="669" y="231"/>
                  </a:lnTo>
                  <a:lnTo>
                    <a:pt x="667" y="256"/>
                  </a:lnTo>
                  <a:lnTo>
                    <a:pt x="664" y="279"/>
                  </a:lnTo>
                  <a:lnTo>
                    <a:pt x="654" y="300"/>
                  </a:lnTo>
                  <a:lnTo>
                    <a:pt x="643" y="321"/>
                  </a:lnTo>
                  <a:lnTo>
                    <a:pt x="629" y="342"/>
                  </a:lnTo>
                  <a:lnTo>
                    <a:pt x="612" y="361"/>
                  </a:lnTo>
                  <a:lnTo>
                    <a:pt x="593" y="378"/>
                  </a:lnTo>
                  <a:lnTo>
                    <a:pt x="572" y="394"/>
                  </a:lnTo>
                  <a:lnTo>
                    <a:pt x="548" y="409"/>
                  </a:lnTo>
                  <a:lnTo>
                    <a:pt x="522" y="422"/>
                  </a:lnTo>
                  <a:lnTo>
                    <a:pt x="495" y="434"/>
                  </a:lnTo>
                  <a:lnTo>
                    <a:pt x="466" y="444"/>
                  </a:lnTo>
                  <a:lnTo>
                    <a:pt x="435" y="451"/>
                  </a:lnTo>
                  <a:lnTo>
                    <a:pt x="403" y="457"/>
                  </a:lnTo>
                  <a:lnTo>
                    <a:pt x="370" y="461"/>
                  </a:lnTo>
                  <a:lnTo>
                    <a:pt x="335" y="463"/>
                  </a:lnTo>
                  <a:lnTo>
                    <a:pt x="301" y="461"/>
                  </a:lnTo>
                  <a:lnTo>
                    <a:pt x="268" y="457"/>
                  </a:lnTo>
                  <a:lnTo>
                    <a:pt x="236" y="451"/>
                  </a:lnTo>
                  <a:lnTo>
                    <a:pt x="205" y="444"/>
                  </a:lnTo>
                  <a:lnTo>
                    <a:pt x="176" y="434"/>
                  </a:lnTo>
                  <a:lnTo>
                    <a:pt x="147" y="422"/>
                  </a:lnTo>
                  <a:lnTo>
                    <a:pt x="123" y="409"/>
                  </a:lnTo>
                  <a:lnTo>
                    <a:pt x="99" y="394"/>
                  </a:lnTo>
                  <a:lnTo>
                    <a:pt x="76" y="378"/>
                  </a:lnTo>
                  <a:lnTo>
                    <a:pt x="57" y="361"/>
                  </a:lnTo>
                  <a:lnTo>
                    <a:pt x="40" y="342"/>
                  </a:lnTo>
                  <a:lnTo>
                    <a:pt x="27" y="321"/>
                  </a:lnTo>
                  <a:lnTo>
                    <a:pt x="15" y="300"/>
                  </a:lnTo>
                  <a:lnTo>
                    <a:pt x="7" y="279"/>
                  </a:lnTo>
                  <a:lnTo>
                    <a:pt x="2" y="256"/>
                  </a:lnTo>
                  <a:lnTo>
                    <a:pt x="0" y="231"/>
                  </a:lnTo>
                  <a:lnTo>
                    <a:pt x="2" y="208"/>
                  </a:lnTo>
                  <a:lnTo>
                    <a:pt x="7" y="185"/>
                  </a:lnTo>
                  <a:lnTo>
                    <a:pt x="15" y="163"/>
                  </a:lnTo>
                  <a:lnTo>
                    <a:pt x="27" y="140"/>
                  </a:lnTo>
                  <a:lnTo>
                    <a:pt x="40" y="121"/>
                  </a:lnTo>
                  <a:lnTo>
                    <a:pt x="57" y="102"/>
                  </a:lnTo>
                  <a:lnTo>
                    <a:pt x="76" y="85"/>
                  </a:lnTo>
                  <a:lnTo>
                    <a:pt x="99" y="67"/>
                  </a:lnTo>
                  <a:lnTo>
                    <a:pt x="123" y="52"/>
                  </a:lnTo>
                  <a:lnTo>
                    <a:pt x="147" y="39"/>
                  </a:lnTo>
                  <a:lnTo>
                    <a:pt x="176" y="27"/>
                  </a:lnTo>
                  <a:lnTo>
                    <a:pt x="205" y="18"/>
                  </a:lnTo>
                  <a:lnTo>
                    <a:pt x="236" y="10"/>
                  </a:lnTo>
                  <a:lnTo>
                    <a:pt x="268" y="4"/>
                  </a:lnTo>
                  <a:lnTo>
                    <a:pt x="301" y="0"/>
                  </a:lnTo>
                  <a:lnTo>
                    <a:pt x="335" y="0"/>
                  </a:lnTo>
                </a:path>
              </a:pathLst>
            </a:custGeom>
            <a:gradFill rotWithShape="0">
              <a:gsLst>
                <a:gs pos="0">
                  <a:srgbClr val="FF9999"/>
                </a:gs>
                <a:gs pos="100000">
                  <a:srgbClr val="FF3300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6841" name="Rectangle 41"/>
            <p:cNvSpPr>
              <a:spLocks noChangeArrowheads="1"/>
            </p:cNvSpPr>
            <p:nvPr/>
          </p:nvSpPr>
          <p:spPr bwMode="auto">
            <a:xfrm>
              <a:off x="1996" y="2489"/>
              <a:ext cx="269" cy="134"/>
            </a:xfrm>
            <a:prstGeom prst="rect">
              <a:avLst/>
            </a:prstGeom>
            <a:gradFill rotWithShape="0">
              <a:gsLst>
                <a:gs pos="0">
                  <a:srgbClr val="FF9999"/>
                </a:gs>
                <a:gs pos="100000">
                  <a:srgbClr val="FF33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Tx/>
                <a:buFont typeface="Monotype Sorts" charset="2"/>
                <a:buNone/>
                <a:tabLst/>
                <a:defRPr/>
              </a:pPr>
              <a:r>
                <a:rPr kumimoji="1" lang="pl-PL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latin typeface="Arial Rounded MT Bold" pitchFamily="34" charset="0"/>
                  <a:ea typeface="+mn-ea"/>
                  <a:cs typeface="+mn-cs"/>
                </a:rPr>
                <a:t>Czas</a:t>
              </a:r>
              <a:endParaRPr kumimoji="1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endParaRPr>
            </a:p>
          </p:txBody>
        </p:sp>
      </p:grpSp>
      <p:grpSp>
        <p:nvGrpSpPr>
          <p:cNvPr id="76842" name="Group 42"/>
          <p:cNvGrpSpPr>
            <a:grpSpLocks/>
          </p:cNvGrpSpPr>
          <p:nvPr/>
        </p:nvGrpSpPr>
        <p:grpSpPr bwMode="auto">
          <a:xfrm>
            <a:off x="5375275" y="3249613"/>
            <a:ext cx="1058863" cy="735012"/>
            <a:chOff x="3338" y="2331"/>
            <a:chExt cx="667" cy="463"/>
          </a:xfrm>
        </p:grpSpPr>
        <p:sp>
          <p:nvSpPr>
            <p:cNvPr id="76843" name="Freeform 43"/>
            <p:cNvSpPr>
              <a:spLocks/>
            </p:cNvSpPr>
            <p:nvPr/>
          </p:nvSpPr>
          <p:spPr bwMode="auto">
            <a:xfrm>
              <a:off x="3338" y="2331"/>
              <a:ext cx="667" cy="463"/>
            </a:xfrm>
            <a:custGeom>
              <a:avLst/>
              <a:gdLst/>
              <a:ahLst/>
              <a:cxnLst>
                <a:cxn ang="0">
                  <a:pos x="368" y="0"/>
                </a:cxn>
                <a:cxn ang="0">
                  <a:pos x="433" y="10"/>
                </a:cxn>
                <a:cxn ang="0">
                  <a:pos x="493" y="27"/>
                </a:cxn>
                <a:cxn ang="0">
                  <a:pos x="547" y="52"/>
                </a:cxn>
                <a:cxn ang="0">
                  <a:pos x="591" y="85"/>
                </a:cxn>
                <a:cxn ang="0">
                  <a:pos x="627" y="121"/>
                </a:cxn>
                <a:cxn ang="0">
                  <a:pos x="654" y="163"/>
                </a:cxn>
                <a:cxn ang="0">
                  <a:pos x="665" y="208"/>
                </a:cxn>
                <a:cxn ang="0">
                  <a:pos x="665" y="256"/>
                </a:cxn>
                <a:cxn ang="0">
                  <a:pos x="654" y="300"/>
                </a:cxn>
                <a:cxn ang="0">
                  <a:pos x="627" y="342"/>
                </a:cxn>
                <a:cxn ang="0">
                  <a:pos x="591" y="378"/>
                </a:cxn>
                <a:cxn ang="0">
                  <a:pos x="547" y="409"/>
                </a:cxn>
                <a:cxn ang="0">
                  <a:pos x="493" y="434"/>
                </a:cxn>
                <a:cxn ang="0">
                  <a:pos x="433" y="451"/>
                </a:cxn>
                <a:cxn ang="0">
                  <a:pos x="368" y="461"/>
                </a:cxn>
                <a:cxn ang="0">
                  <a:pos x="299" y="461"/>
                </a:cxn>
                <a:cxn ang="0">
                  <a:pos x="234" y="451"/>
                </a:cxn>
                <a:cxn ang="0">
                  <a:pos x="174" y="434"/>
                </a:cxn>
                <a:cxn ang="0">
                  <a:pos x="121" y="409"/>
                </a:cxn>
                <a:cxn ang="0">
                  <a:pos x="74" y="378"/>
                </a:cxn>
                <a:cxn ang="0">
                  <a:pos x="40" y="342"/>
                </a:cxn>
                <a:cxn ang="0">
                  <a:pos x="13" y="300"/>
                </a:cxn>
                <a:cxn ang="0">
                  <a:pos x="0" y="256"/>
                </a:cxn>
                <a:cxn ang="0">
                  <a:pos x="0" y="208"/>
                </a:cxn>
                <a:cxn ang="0">
                  <a:pos x="13" y="163"/>
                </a:cxn>
                <a:cxn ang="0">
                  <a:pos x="40" y="121"/>
                </a:cxn>
                <a:cxn ang="0">
                  <a:pos x="74" y="85"/>
                </a:cxn>
                <a:cxn ang="0">
                  <a:pos x="121" y="52"/>
                </a:cxn>
                <a:cxn ang="0">
                  <a:pos x="174" y="27"/>
                </a:cxn>
                <a:cxn ang="0">
                  <a:pos x="234" y="10"/>
                </a:cxn>
                <a:cxn ang="0">
                  <a:pos x="299" y="0"/>
                </a:cxn>
              </a:cxnLst>
              <a:rect l="0" t="0" r="r" b="b"/>
              <a:pathLst>
                <a:path w="667" h="463">
                  <a:moveTo>
                    <a:pt x="334" y="0"/>
                  </a:moveTo>
                  <a:lnTo>
                    <a:pt x="368" y="0"/>
                  </a:lnTo>
                  <a:lnTo>
                    <a:pt x="401" y="4"/>
                  </a:lnTo>
                  <a:lnTo>
                    <a:pt x="433" y="10"/>
                  </a:lnTo>
                  <a:lnTo>
                    <a:pt x="464" y="18"/>
                  </a:lnTo>
                  <a:lnTo>
                    <a:pt x="493" y="27"/>
                  </a:lnTo>
                  <a:lnTo>
                    <a:pt x="520" y="39"/>
                  </a:lnTo>
                  <a:lnTo>
                    <a:pt x="547" y="52"/>
                  </a:lnTo>
                  <a:lnTo>
                    <a:pt x="570" y="67"/>
                  </a:lnTo>
                  <a:lnTo>
                    <a:pt x="591" y="85"/>
                  </a:lnTo>
                  <a:lnTo>
                    <a:pt x="612" y="102"/>
                  </a:lnTo>
                  <a:lnTo>
                    <a:pt x="627" y="121"/>
                  </a:lnTo>
                  <a:lnTo>
                    <a:pt x="642" y="140"/>
                  </a:lnTo>
                  <a:lnTo>
                    <a:pt x="654" y="163"/>
                  </a:lnTo>
                  <a:lnTo>
                    <a:pt x="662" y="185"/>
                  </a:lnTo>
                  <a:lnTo>
                    <a:pt x="665" y="208"/>
                  </a:lnTo>
                  <a:lnTo>
                    <a:pt x="667" y="231"/>
                  </a:lnTo>
                  <a:lnTo>
                    <a:pt x="665" y="256"/>
                  </a:lnTo>
                  <a:lnTo>
                    <a:pt x="662" y="279"/>
                  </a:lnTo>
                  <a:lnTo>
                    <a:pt x="654" y="300"/>
                  </a:lnTo>
                  <a:lnTo>
                    <a:pt x="642" y="321"/>
                  </a:lnTo>
                  <a:lnTo>
                    <a:pt x="627" y="342"/>
                  </a:lnTo>
                  <a:lnTo>
                    <a:pt x="612" y="361"/>
                  </a:lnTo>
                  <a:lnTo>
                    <a:pt x="591" y="378"/>
                  </a:lnTo>
                  <a:lnTo>
                    <a:pt x="570" y="394"/>
                  </a:lnTo>
                  <a:lnTo>
                    <a:pt x="547" y="409"/>
                  </a:lnTo>
                  <a:lnTo>
                    <a:pt x="520" y="422"/>
                  </a:lnTo>
                  <a:lnTo>
                    <a:pt x="493" y="434"/>
                  </a:lnTo>
                  <a:lnTo>
                    <a:pt x="464" y="444"/>
                  </a:lnTo>
                  <a:lnTo>
                    <a:pt x="433" y="451"/>
                  </a:lnTo>
                  <a:lnTo>
                    <a:pt x="401" y="457"/>
                  </a:lnTo>
                  <a:lnTo>
                    <a:pt x="368" y="461"/>
                  </a:lnTo>
                  <a:lnTo>
                    <a:pt x="334" y="463"/>
                  </a:lnTo>
                  <a:lnTo>
                    <a:pt x="299" y="461"/>
                  </a:lnTo>
                  <a:lnTo>
                    <a:pt x="266" y="457"/>
                  </a:lnTo>
                  <a:lnTo>
                    <a:pt x="234" y="451"/>
                  </a:lnTo>
                  <a:lnTo>
                    <a:pt x="203" y="444"/>
                  </a:lnTo>
                  <a:lnTo>
                    <a:pt x="174" y="434"/>
                  </a:lnTo>
                  <a:lnTo>
                    <a:pt x="147" y="422"/>
                  </a:lnTo>
                  <a:lnTo>
                    <a:pt x="121" y="409"/>
                  </a:lnTo>
                  <a:lnTo>
                    <a:pt x="98" y="394"/>
                  </a:lnTo>
                  <a:lnTo>
                    <a:pt x="74" y="378"/>
                  </a:lnTo>
                  <a:lnTo>
                    <a:pt x="55" y="361"/>
                  </a:lnTo>
                  <a:lnTo>
                    <a:pt x="40" y="342"/>
                  </a:lnTo>
                  <a:lnTo>
                    <a:pt x="25" y="321"/>
                  </a:lnTo>
                  <a:lnTo>
                    <a:pt x="13" y="300"/>
                  </a:lnTo>
                  <a:lnTo>
                    <a:pt x="5" y="279"/>
                  </a:lnTo>
                  <a:lnTo>
                    <a:pt x="0" y="256"/>
                  </a:lnTo>
                  <a:lnTo>
                    <a:pt x="0" y="231"/>
                  </a:lnTo>
                  <a:lnTo>
                    <a:pt x="0" y="208"/>
                  </a:lnTo>
                  <a:lnTo>
                    <a:pt x="5" y="185"/>
                  </a:lnTo>
                  <a:lnTo>
                    <a:pt x="13" y="163"/>
                  </a:lnTo>
                  <a:lnTo>
                    <a:pt x="25" y="140"/>
                  </a:lnTo>
                  <a:lnTo>
                    <a:pt x="40" y="121"/>
                  </a:lnTo>
                  <a:lnTo>
                    <a:pt x="55" y="102"/>
                  </a:lnTo>
                  <a:lnTo>
                    <a:pt x="74" y="85"/>
                  </a:lnTo>
                  <a:lnTo>
                    <a:pt x="98" y="67"/>
                  </a:lnTo>
                  <a:lnTo>
                    <a:pt x="121" y="52"/>
                  </a:lnTo>
                  <a:lnTo>
                    <a:pt x="147" y="39"/>
                  </a:lnTo>
                  <a:lnTo>
                    <a:pt x="174" y="27"/>
                  </a:lnTo>
                  <a:lnTo>
                    <a:pt x="203" y="18"/>
                  </a:lnTo>
                  <a:lnTo>
                    <a:pt x="234" y="10"/>
                  </a:lnTo>
                  <a:lnTo>
                    <a:pt x="266" y="4"/>
                  </a:lnTo>
                  <a:lnTo>
                    <a:pt x="299" y="0"/>
                  </a:lnTo>
                  <a:lnTo>
                    <a:pt x="334" y="0"/>
                  </a:lnTo>
                </a:path>
              </a:pathLst>
            </a:cu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6844" name="Rectangle 44"/>
            <p:cNvSpPr>
              <a:spLocks noChangeArrowheads="1"/>
            </p:cNvSpPr>
            <p:nvPr/>
          </p:nvSpPr>
          <p:spPr bwMode="auto">
            <a:xfrm>
              <a:off x="3382" y="2489"/>
              <a:ext cx="0" cy="269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Tx/>
                <a:buFont typeface="Monotype Sorts" charset="2"/>
                <a:buNone/>
                <a:tabLst/>
                <a:defRPr/>
              </a:pPr>
              <a:endParaRPr kumimoji="1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endParaRPr>
            </a:p>
          </p:txBody>
        </p:sp>
      </p:grpSp>
      <p:sp>
        <p:nvSpPr>
          <p:cNvPr id="76845" name="Freeform 45"/>
          <p:cNvSpPr>
            <a:spLocks/>
          </p:cNvSpPr>
          <p:nvPr/>
        </p:nvSpPr>
        <p:spPr bwMode="auto">
          <a:xfrm>
            <a:off x="2895600" y="2057400"/>
            <a:ext cx="1062038" cy="735013"/>
          </a:xfrm>
          <a:custGeom>
            <a:avLst/>
            <a:gdLst/>
            <a:ahLst/>
            <a:cxnLst>
              <a:cxn ang="0">
                <a:pos x="370" y="0"/>
              </a:cxn>
              <a:cxn ang="0">
                <a:pos x="435" y="10"/>
              </a:cxn>
              <a:cxn ang="0">
                <a:pos x="495" y="27"/>
              </a:cxn>
              <a:cxn ang="0">
                <a:pos x="548" y="52"/>
              </a:cxn>
              <a:cxn ang="0">
                <a:pos x="593" y="85"/>
              </a:cxn>
              <a:cxn ang="0">
                <a:pos x="629" y="121"/>
              </a:cxn>
              <a:cxn ang="0">
                <a:pos x="654" y="163"/>
              </a:cxn>
              <a:cxn ang="0">
                <a:pos x="667" y="208"/>
              </a:cxn>
              <a:cxn ang="0">
                <a:pos x="667" y="256"/>
              </a:cxn>
              <a:cxn ang="0">
                <a:pos x="654" y="300"/>
              </a:cxn>
              <a:cxn ang="0">
                <a:pos x="629" y="342"/>
              </a:cxn>
              <a:cxn ang="0">
                <a:pos x="593" y="378"/>
              </a:cxn>
              <a:cxn ang="0">
                <a:pos x="548" y="409"/>
              </a:cxn>
              <a:cxn ang="0">
                <a:pos x="495" y="434"/>
              </a:cxn>
              <a:cxn ang="0">
                <a:pos x="435" y="451"/>
              </a:cxn>
              <a:cxn ang="0">
                <a:pos x="370" y="461"/>
              </a:cxn>
              <a:cxn ang="0">
                <a:pos x="301" y="461"/>
              </a:cxn>
              <a:cxn ang="0">
                <a:pos x="236" y="451"/>
              </a:cxn>
              <a:cxn ang="0">
                <a:pos x="176" y="434"/>
              </a:cxn>
              <a:cxn ang="0">
                <a:pos x="123" y="409"/>
              </a:cxn>
              <a:cxn ang="0">
                <a:pos x="76" y="378"/>
              </a:cxn>
              <a:cxn ang="0">
                <a:pos x="40" y="342"/>
              </a:cxn>
              <a:cxn ang="0">
                <a:pos x="15" y="300"/>
              </a:cxn>
              <a:cxn ang="0">
                <a:pos x="2" y="256"/>
              </a:cxn>
              <a:cxn ang="0">
                <a:pos x="2" y="208"/>
              </a:cxn>
              <a:cxn ang="0">
                <a:pos x="15" y="163"/>
              </a:cxn>
              <a:cxn ang="0">
                <a:pos x="40" y="121"/>
              </a:cxn>
              <a:cxn ang="0">
                <a:pos x="76" y="85"/>
              </a:cxn>
              <a:cxn ang="0">
                <a:pos x="123" y="52"/>
              </a:cxn>
              <a:cxn ang="0">
                <a:pos x="176" y="27"/>
              </a:cxn>
              <a:cxn ang="0">
                <a:pos x="236" y="10"/>
              </a:cxn>
              <a:cxn ang="0">
                <a:pos x="301" y="0"/>
              </a:cxn>
            </a:cxnLst>
            <a:rect l="0" t="0" r="r" b="b"/>
            <a:pathLst>
              <a:path w="669" h="463">
                <a:moveTo>
                  <a:pt x="335" y="0"/>
                </a:moveTo>
                <a:lnTo>
                  <a:pt x="370" y="0"/>
                </a:lnTo>
                <a:lnTo>
                  <a:pt x="403" y="4"/>
                </a:lnTo>
                <a:lnTo>
                  <a:pt x="435" y="10"/>
                </a:lnTo>
                <a:lnTo>
                  <a:pt x="466" y="18"/>
                </a:lnTo>
                <a:lnTo>
                  <a:pt x="495" y="27"/>
                </a:lnTo>
                <a:lnTo>
                  <a:pt x="522" y="39"/>
                </a:lnTo>
                <a:lnTo>
                  <a:pt x="548" y="52"/>
                </a:lnTo>
                <a:lnTo>
                  <a:pt x="572" y="67"/>
                </a:lnTo>
                <a:lnTo>
                  <a:pt x="593" y="85"/>
                </a:lnTo>
                <a:lnTo>
                  <a:pt x="612" y="102"/>
                </a:lnTo>
                <a:lnTo>
                  <a:pt x="629" y="121"/>
                </a:lnTo>
                <a:lnTo>
                  <a:pt x="643" y="140"/>
                </a:lnTo>
                <a:lnTo>
                  <a:pt x="654" y="163"/>
                </a:lnTo>
                <a:lnTo>
                  <a:pt x="664" y="185"/>
                </a:lnTo>
                <a:lnTo>
                  <a:pt x="667" y="208"/>
                </a:lnTo>
                <a:lnTo>
                  <a:pt x="669" y="231"/>
                </a:lnTo>
                <a:lnTo>
                  <a:pt x="667" y="256"/>
                </a:lnTo>
                <a:lnTo>
                  <a:pt x="664" y="279"/>
                </a:lnTo>
                <a:lnTo>
                  <a:pt x="654" y="300"/>
                </a:lnTo>
                <a:lnTo>
                  <a:pt x="643" y="321"/>
                </a:lnTo>
                <a:lnTo>
                  <a:pt x="629" y="342"/>
                </a:lnTo>
                <a:lnTo>
                  <a:pt x="612" y="361"/>
                </a:lnTo>
                <a:lnTo>
                  <a:pt x="593" y="378"/>
                </a:lnTo>
                <a:lnTo>
                  <a:pt x="572" y="394"/>
                </a:lnTo>
                <a:lnTo>
                  <a:pt x="548" y="409"/>
                </a:lnTo>
                <a:lnTo>
                  <a:pt x="522" y="422"/>
                </a:lnTo>
                <a:lnTo>
                  <a:pt x="495" y="434"/>
                </a:lnTo>
                <a:lnTo>
                  <a:pt x="466" y="444"/>
                </a:lnTo>
                <a:lnTo>
                  <a:pt x="435" y="451"/>
                </a:lnTo>
                <a:lnTo>
                  <a:pt x="403" y="457"/>
                </a:lnTo>
                <a:lnTo>
                  <a:pt x="370" y="461"/>
                </a:lnTo>
                <a:lnTo>
                  <a:pt x="335" y="463"/>
                </a:lnTo>
                <a:lnTo>
                  <a:pt x="301" y="461"/>
                </a:lnTo>
                <a:lnTo>
                  <a:pt x="268" y="457"/>
                </a:lnTo>
                <a:lnTo>
                  <a:pt x="236" y="451"/>
                </a:lnTo>
                <a:lnTo>
                  <a:pt x="205" y="444"/>
                </a:lnTo>
                <a:lnTo>
                  <a:pt x="176" y="434"/>
                </a:lnTo>
                <a:lnTo>
                  <a:pt x="147" y="422"/>
                </a:lnTo>
                <a:lnTo>
                  <a:pt x="123" y="409"/>
                </a:lnTo>
                <a:lnTo>
                  <a:pt x="99" y="394"/>
                </a:lnTo>
                <a:lnTo>
                  <a:pt x="76" y="378"/>
                </a:lnTo>
                <a:lnTo>
                  <a:pt x="57" y="361"/>
                </a:lnTo>
                <a:lnTo>
                  <a:pt x="40" y="342"/>
                </a:lnTo>
                <a:lnTo>
                  <a:pt x="27" y="321"/>
                </a:lnTo>
                <a:lnTo>
                  <a:pt x="15" y="300"/>
                </a:lnTo>
                <a:lnTo>
                  <a:pt x="7" y="279"/>
                </a:lnTo>
                <a:lnTo>
                  <a:pt x="2" y="256"/>
                </a:lnTo>
                <a:lnTo>
                  <a:pt x="0" y="231"/>
                </a:lnTo>
                <a:lnTo>
                  <a:pt x="2" y="208"/>
                </a:lnTo>
                <a:lnTo>
                  <a:pt x="7" y="185"/>
                </a:lnTo>
                <a:lnTo>
                  <a:pt x="15" y="163"/>
                </a:lnTo>
                <a:lnTo>
                  <a:pt x="27" y="140"/>
                </a:lnTo>
                <a:lnTo>
                  <a:pt x="40" y="121"/>
                </a:lnTo>
                <a:lnTo>
                  <a:pt x="57" y="102"/>
                </a:lnTo>
                <a:lnTo>
                  <a:pt x="76" y="85"/>
                </a:lnTo>
                <a:lnTo>
                  <a:pt x="99" y="67"/>
                </a:lnTo>
                <a:lnTo>
                  <a:pt x="123" y="52"/>
                </a:lnTo>
                <a:lnTo>
                  <a:pt x="147" y="39"/>
                </a:lnTo>
                <a:lnTo>
                  <a:pt x="176" y="27"/>
                </a:lnTo>
                <a:lnTo>
                  <a:pt x="205" y="18"/>
                </a:lnTo>
                <a:lnTo>
                  <a:pt x="236" y="10"/>
                </a:lnTo>
                <a:lnTo>
                  <a:pt x="268" y="4"/>
                </a:lnTo>
                <a:lnTo>
                  <a:pt x="301" y="0"/>
                </a:lnTo>
                <a:lnTo>
                  <a:pt x="335" y="0"/>
                </a:lnTo>
              </a:path>
            </a:pathLst>
          </a:custGeom>
          <a:gradFill rotWithShape="0">
            <a:gsLst>
              <a:gs pos="0">
                <a:srgbClr val="99CCFF"/>
              </a:gs>
              <a:gs pos="100000">
                <a:srgbClr val="0066FF"/>
              </a:gs>
            </a:gsLst>
            <a:lin ang="0" scaled="1"/>
          </a:gradFill>
          <a:ln w="0" cap="sq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46" name="Rectangle 46"/>
          <p:cNvSpPr>
            <a:spLocks noChangeArrowheads="1"/>
          </p:cNvSpPr>
          <p:nvPr/>
        </p:nvSpPr>
        <p:spPr bwMode="auto">
          <a:xfrm>
            <a:off x="3124200" y="2335213"/>
            <a:ext cx="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 typeface="Monotype Sorts" charset="2"/>
              <a:buNone/>
              <a:tabLst/>
              <a:defRPr/>
            </a:pPr>
            <a:endParaRPr kumimoji="1" lang="de-DE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76847" name="Freeform 47"/>
          <p:cNvSpPr>
            <a:spLocks/>
          </p:cNvSpPr>
          <p:nvPr/>
        </p:nvSpPr>
        <p:spPr bwMode="auto">
          <a:xfrm>
            <a:off x="4114800" y="2592388"/>
            <a:ext cx="1058863" cy="733425"/>
          </a:xfrm>
          <a:custGeom>
            <a:avLst/>
            <a:gdLst/>
            <a:ahLst/>
            <a:cxnLst>
              <a:cxn ang="0">
                <a:pos x="368" y="2"/>
              </a:cxn>
              <a:cxn ang="0">
                <a:pos x="433" y="11"/>
              </a:cxn>
              <a:cxn ang="0">
                <a:pos x="493" y="29"/>
              </a:cxn>
              <a:cxn ang="0">
                <a:pos x="547" y="54"/>
              </a:cxn>
              <a:cxn ang="0">
                <a:pos x="591" y="84"/>
              </a:cxn>
              <a:cxn ang="0">
                <a:pos x="627" y="121"/>
              </a:cxn>
              <a:cxn ang="0">
                <a:pos x="654" y="163"/>
              </a:cxn>
              <a:cxn ang="0">
                <a:pos x="665" y="207"/>
              </a:cxn>
              <a:cxn ang="0">
                <a:pos x="665" y="255"/>
              </a:cxn>
              <a:cxn ang="0">
                <a:pos x="654" y="301"/>
              </a:cxn>
              <a:cxn ang="0">
                <a:pos x="627" y="341"/>
              </a:cxn>
              <a:cxn ang="0">
                <a:pos x="591" y="378"/>
              </a:cxn>
              <a:cxn ang="0">
                <a:pos x="547" y="411"/>
              </a:cxn>
              <a:cxn ang="0">
                <a:pos x="493" y="435"/>
              </a:cxn>
              <a:cxn ang="0">
                <a:pos x="433" y="453"/>
              </a:cxn>
              <a:cxn ang="0">
                <a:pos x="368" y="462"/>
              </a:cxn>
              <a:cxn ang="0">
                <a:pos x="299" y="462"/>
              </a:cxn>
              <a:cxn ang="0">
                <a:pos x="234" y="453"/>
              </a:cxn>
              <a:cxn ang="0">
                <a:pos x="174" y="435"/>
              </a:cxn>
              <a:cxn ang="0">
                <a:pos x="121" y="411"/>
              </a:cxn>
              <a:cxn ang="0">
                <a:pos x="74" y="378"/>
              </a:cxn>
              <a:cxn ang="0">
                <a:pos x="40" y="341"/>
              </a:cxn>
              <a:cxn ang="0">
                <a:pos x="13" y="301"/>
              </a:cxn>
              <a:cxn ang="0">
                <a:pos x="0" y="255"/>
              </a:cxn>
              <a:cxn ang="0">
                <a:pos x="0" y="207"/>
              </a:cxn>
              <a:cxn ang="0">
                <a:pos x="13" y="163"/>
              </a:cxn>
              <a:cxn ang="0">
                <a:pos x="40" y="121"/>
              </a:cxn>
              <a:cxn ang="0">
                <a:pos x="74" y="84"/>
              </a:cxn>
              <a:cxn ang="0">
                <a:pos x="121" y="54"/>
              </a:cxn>
              <a:cxn ang="0">
                <a:pos x="174" y="29"/>
              </a:cxn>
              <a:cxn ang="0">
                <a:pos x="234" y="11"/>
              </a:cxn>
              <a:cxn ang="0">
                <a:pos x="299" y="2"/>
              </a:cxn>
            </a:cxnLst>
            <a:rect l="0" t="0" r="r" b="b"/>
            <a:pathLst>
              <a:path w="667" h="462">
                <a:moveTo>
                  <a:pt x="334" y="0"/>
                </a:moveTo>
                <a:lnTo>
                  <a:pt x="368" y="2"/>
                </a:lnTo>
                <a:lnTo>
                  <a:pt x="401" y="6"/>
                </a:lnTo>
                <a:lnTo>
                  <a:pt x="433" y="11"/>
                </a:lnTo>
                <a:lnTo>
                  <a:pt x="464" y="19"/>
                </a:lnTo>
                <a:lnTo>
                  <a:pt x="493" y="29"/>
                </a:lnTo>
                <a:lnTo>
                  <a:pt x="520" y="40"/>
                </a:lnTo>
                <a:lnTo>
                  <a:pt x="547" y="54"/>
                </a:lnTo>
                <a:lnTo>
                  <a:pt x="570" y="69"/>
                </a:lnTo>
                <a:lnTo>
                  <a:pt x="591" y="84"/>
                </a:lnTo>
                <a:lnTo>
                  <a:pt x="612" y="102"/>
                </a:lnTo>
                <a:lnTo>
                  <a:pt x="627" y="121"/>
                </a:lnTo>
                <a:lnTo>
                  <a:pt x="642" y="142"/>
                </a:lnTo>
                <a:lnTo>
                  <a:pt x="654" y="163"/>
                </a:lnTo>
                <a:lnTo>
                  <a:pt x="662" y="186"/>
                </a:lnTo>
                <a:lnTo>
                  <a:pt x="665" y="207"/>
                </a:lnTo>
                <a:lnTo>
                  <a:pt x="667" y="232"/>
                </a:lnTo>
                <a:lnTo>
                  <a:pt x="665" y="255"/>
                </a:lnTo>
                <a:lnTo>
                  <a:pt x="662" y="278"/>
                </a:lnTo>
                <a:lnTo>
                  <a:pt x="654" y="301"/>
                </a:lnTo>
                <a:lnTo>
                  <a:pt x="642" y="322"/>
                </a:lnTo>
                <a:lnTo>
                  <a:pt x="627" y="341"/>
                </a:lnTo>
                <a:lnTo>
                  <a:pt x="612" y="361"/>
                </a:lnTo>
                <a:lnTo>
                  <a:pt x="591" y="378"/>
                </a:lnTo>
                <a:lnTo>
                  <a:pt x="570" y="395"/>
                </a:lnTo>
                <a:lnTo>
                  <a:pt x="547" y="411"/>
                </a:lnTo>
                <a:lnTo>
                  <a:pt x="520" y="424"/>
                </a:lnTo>
                <a:lnTo>
                  <a:pt x="493" y="435"/>
                </a:lnTo>
                <a:lnTo>
                  <a:pt x="464" y="445"/>
                </a:lnTo>
                <a:lnTo>
                  <a:pt x="433" y="453"/>
                </a:lnTo>
                <a:lnTo>
                  <a:pt x="401" y="458"/>
                </a:lnTo>
                <a:lnTo>
                  <a:pt x="368" y="462"/>
                </a:lnTo>
                <a:lnTo>
                  <a:pt x="334" y="462"/>
                </a:lnTo>
                <a:lnTo>
                  <a:pt x="299" y="462"/>
                </a:lnTo>
                <a:lnTo>
                  <a:pt x="266" y="458"/>
                </a:lnTo>
                <a:lnTo>
                  <a:pt x="234" y="453"/>
                </a:lnTo>
                <a:lnTo>
                  <a:pt x="203" y="445"/>
                </a:lnTo>
                <a:lnTo>
                  <a:pt x="174" y="435"/>
                </a:lnTo>
                <a:lnTo>
                  <a:pt x="147" y="424"/>
                </a:lnTo>
                <a:lnTo>
                  <a:pt x="121" y="411"/>
                </a:lnTo>
                <a:lnTo>
                  <a:pt x="98" y="395"/>
                </a:lnTo>
                <a:lnTo>
                  <a:pt x="74" y="378"/>
                </a:lnTo>
                <a:lnTo>
                  <a:pt x="55" y="361"/>
                </a:lnTo>
                <a:lnTo>
                  <a:pt x="40" y="341"/>
                </a:lnTo>
                <a:lnTo>
                  <a:pt x="25" y="322"/>
                </a:lnTo>
                <a:lnTo>
                  <a:pt x="13" y="301"/>
                </a:lnTo>
                <a:lnTo>
                  <a:pt x="5" y="278"/>
                </a:lnTo>
                <a:lnTo>
                  <a:pt x="0" y="255"/>
                </a:lnTo>
                <a:lnTo>
                  <a:pt x="0" y="232"/>
                </a:lnTo>
                <a:lnTo>
                  <a:pt x="0" y="207"/>
                </a:lnTo>
                <a:lnTo>
                  <a:pt x="5" y="186"/>
                </a:lnTo>
                <a:lnTo>
                  <a:pt x="13" y="163"/>
                </a:lnTo>
                <a:lnTo>
                  <a:pt x="25" y="142"/>
                </a:lnTo>
                <a:lnTo>
                  <a:pt x="40" y="121"/>
                </a:lnTo>
                <a:lnTo>
                  <a:pt x="55" y="102"/>
                </a:lnTo>
                <a:lnTo>
                  <a:pt x="74" y="84"/>
                </a:lnTo>
                <a:lnTo>
                  <a:pt x="98" y="69"/>
                </a:lnTo>
                <a:lnTo>
                  <a:pt x="121" y="54"/>
                </a:lnTo>
                <a:lnTo>
                  <a:pt x="147" y="40"/>
                </a:lnTo>
                <a:lnTo>
                  <a:pt x="174" y="29"/>
                </a:lnTo>
                <a:lnTo>
                  <a:pt x="203" y="19"/>
                </a:lnTo>
                <a:lnTo>
                  <a:pt x="234" y="11"/>
                </a:lnTo>
                <a:lnTo>
                  <a:pt x="266" y="6"/>
                </a:lnTo>
                <a:lnTo>
                  <a:pt x="299" y="2"/>
                </a:lnTo>
                <a:lnTo>
                  <a:pt x="334" y="0"/>
                </a:lnTo>
              </a:path>
            </a:pathLst>
          </a:custGeom>
          <a:gradFill rotWithShape="0">
            <a:gsLst>
              <a:gs pos="0">
                <a:srgbClr val="99CCFF"/>
              </a:gs>
              <a:gs pos="100000">
                <a:srgbClr val="0066FF"/>
              </a:gs>
            </a:gsLst>
            <a:lin ang="0" scaled="1"/>
          </a:gradFill>
          <a:ln w="0" cap="sq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6848" name="Rectangle 48"/>
          <p:cNvSpPr>
            <a:spLocks noChangeArrowheads="1"/>
          </p:cNvSpPr>
          <p:nvPr/>
        </p:nvSpPr>
        <p:spPr bwMode="auto">
          <a:xfrm>
            <a:off x="4191000" y="2884488"/>
            <a:ext cx="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 typeface="Monotype Sorts" charset="2"/>
              <a:buNone/>
              <a:tabLst/>
              <a:defRPr/>
            </a:pPr>
            <a:endParaRPr kumimoji="1" lang="de-DE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utoUpdateAnimBg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153AB5-9CBB-4C4A-8D0B-E9AECE5BC7D0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106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7826" name="Rectangle 1026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ELASTYCZNOŚĆ </a:t>
            </a:r>
            <a:br>
              <a:rPr lang="pl-PL"/>
            </a:br>
            <a:r>
              <a:rPr lang="pl-PL"/>
              <a:t>PRZY PRACY ELASTYCZNEJ</a:t>
            </a:r>
          </a:p>
        </p:txBody>
      </p:sp>
      <p:sp>
        <p:nvSpPr>
          <p:cNvPr id="77827" name="Rectangle 1027"/>
          <p:cNvSpPr>
            <a:spLocks noChangeArrowheads="1"/>
          </p:cNvSpPr>
          <p:nvPr/>
        </p:nvSpPr>
        <p:spPr bwMode="auto">
          <a:xfrm>
            <a:off x="228600" y="4648200"/>
            <a:ext cx="8763000" cy="1981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Outsourcing telepracy.</a:t>
            </a:r>
            <a:endParaRPr kumimoji="0" lang="de-DE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Dostęp do pracowników w odległych regionach (kraju/świata).</a:t>
            </a:r>
            <a:endParaRPr kumimoji="0" lang="de-DE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Łatwiejsze przemieszczanie siedzib firm.</a:t>
            </a:r>
            <a:endParaRPr kumimoji="0" lang="de-DE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7847" name="Rectangle 1047"/>
          <p:cNvSpPr>
            <a:spLocks noChangeArrowheads="1"/>
          </p:cNvSpPr>
          <p:nvPr/>
        </p:nvSpPr>
        <p:spPr bwMode="auto">
          <a:xfrm>
            <a:off x="3124200" y="2335213"/>
            <a:ext cx="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 typeface="Monotype Sorts" charset="2"/>
              <a:buNone/>
              <a:tabLst/>
              <a:defRPr/>
            </a:pPr>
            <a:endParaRPr kumimoji="1" lang="de-DE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77849" name="Rectangle 1049"/>
          <p:cNvSpPr>
            <a:spLocks noChangeArrowheads="1"/>
          </p:cNvSpPr>
          <p:nvPr/>
        </p:nvSpPr>
        <p:spPr bwMode="auto">
          <a:xfrm>
            <a:off x="4191000" y="2884488"/>
            <a:ext cx="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 typeface="Monotype Sorts" charset="2"/>
              <a:buNone/>
              <a:tabLst/>
              <a:defRPr/>
            </a:pPr>
            <a:endParaRPr kumimoji="1" lang="de-DE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grpSp>
        <p:nvGrpSpPr>
          <p:cNvPr id="77850" name="Group 1050"/>
          <p:cNvGrpSpPr>
            <a:grpSpLocks/>
          </p:cNvGrpSpPr>
          <p:nvPr/>
        </p:nvGrpSpPr>
        <p:grpSpPr bwMode="auto">
          <a:xfrm>
            <a:off x="1676400" y="1828800"/>
            <a:ext cx="6096000" cy="2438400"/>
            <a:chOff x="1728" y="1296"/>
            <a:chExt cx="2229" cy="1214"/>
          </a:xfrm>
        </p:grpSpPr>
        <p:sp>
          <p:nvSpPr>
            <p:cNvPr id="77851" name="Freeform 1051"/>
            <p:cNvSpPr>
              <a:spLocks/>
            </p:cNvSpPr>
            <p:nvPr/>
          </p:nvSpPr>
          <p:spPr bwMode="auto">
            <a:xfrm>
              <a:off x="2012" y="1742"/>
              <a:ext cx="63" cy="284"/>
            </a:xfrm>
            <a:custGeom>
              <a:avLst/>
              <a:gdLst/>
              <a:ahLst/>
              <a:cxnLst>
                <a:cxn ang="0">
                  <a:pos x="30" y="284"/>
                </a:cxn>
                <a:cxn ang="0">
                  <a:pos x="63" y="284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284"/>
                </a:cxn>
                <a:cxn ang="0">
                  <a:pos x="30" y="284"/>
                </a:cxn>
              </a:cxnLst>
              <a:rect l="0" t="0" r="r" b="b"/>
              <a:pathLst>
                <a:path w="63" h="284">
                  <a:moveTo>
                    <a:pt x="30" y="284"/>
                  </a:moveTo>
                  <a:lnTo>
                    <a:pt x="63" y="284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30" y="284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52" name="Freeform 1052"/>
            <p:cNvSpPr>
              <a:spLocks/>
            </p:cNvSpPr>
            <p:nvPr/>
          </p:nvSpPr>
          <p:spPr bwMode="auto">
            <a:xfrm>
              <a:off x="2012" y="1742"/>
              <a:ext cx="63" cy="284"/>
            </a:xfrm>
            <a:custGeom>
              <a:avLst/>
              <a:gdLst/>
              <a:ahLst/>
              <a:cxnLst>
                <a:cxn ang="0">
                  <a:pos x="30" y="284"/>
                </a:cxn>
                <a:cxn ang="0">
                  <a:pos x="63" y="284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284"/>
                </a:cxn>
                <a:cxn ang="0">
                  <a:pos x="30" y="284"/>
                </a:cxn>
              </a:cxnLst>
              <a:rect l="0" t="0" r="r" b="b"/>
              <a:pathLst>
                <a:path w="63" h="284">
                  <a:moveTo>
                    <a:pt x="30" y="284"/>
                  </a:moveTo>
                  <a:lnTo>
                    <a:pt x="63" y="284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30" y="284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53" name="Freeform 1053"/>
            <p:cNvSpPr>
              <a:spLocks/>
            </p:cNvSpPr>
            <p:nvPr/>
          </p:nvSpPr>
          <p:spPr bwMode="auto">
            <a:xfrm>
              <a:off x="3098" y="1953"/>
              <a:ext cx="265" cy="223"/>
            </a:xfrm>
            <a:custGeom>
              <a:avLst/>
              <a:gdLst/>
              <a:ahLst/>
              <a:cxnLst>
                <a:cxn ang="0">
                  <a:pos x="245" y="198"/>
                </a:cxn>
                <a:cxn ang="0">
                  <a:pos x="265" y="173"/>
                </a:cxn>
                <a:cxn ang="0">
                  <a:pos x="38" y="0"/>
                </a:cxn>
                <a:cxn ang="0">
                  <a:pos x="0" y="52"/>
                </a:cxn>
                <a:cxn ang="0">
                  <a:pos x="226" y="223"/>
                </a:cxn>
                <a:cxn ang="0">
                  <a:pos x="245" y="198"/>
                </a:cxn>
              </a:cxnLst>
              <a:rect l="0" t="0" r="r" b="b"/>
              <a:pathLst>
                <a:path w="265" h="223">
                  <a:moveTo>
                    <a:pt x="245" y="198"/>
                  </a:moveTo>
                  <a:lnTo>
                    <a:pt x="265" y="173"/>
                  </a:lnTo>
                  <a:lnTo>
                    <a:pt x="38" y="0"/>
                  </a:lnTo>
                  <a:lnTo>
                    <a:pt x="0" y="52"/>
                  </a:lnTo>
                  <a:lnTo>
                    <a:pt x="226" y="223"/>
                  </a:lnTo>
                  <a:lnTo>
                    <a:pt x="245" y="198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54" name="Freeform 1054"/>
            <p:cNvSpPr>
              <a:spLocks/>
            </p:cNvSpPr>
            <p:nvPr/>
          </p:nvSpPr>
          <p:spPr bwMode="auto">
            <a:xfrm>
              <a:off x="2307" y="1604"/>
              <a:ext cx="244" cy="204"/>
            </a:xfrm>
            <a:custGeom>
              <a:avLst/>
              <a:gdLst/>
              <a:ahLst/>
              <a:cxnLst>
                <a:cxn ang="0">
                  <a:pos x="225" y="179"/>
                </a:cxn>
                <a:cxn ang="0">
                  <a:pos x="244" y="152"/>
                </a:cxn>
                <a:cxn ang="0">
                  <a:pos x="37" y="0"/>
                </a:cxn>
                <a:cxn ang="0">
                  <a:pos x="0" y="50"/>
                </a:cxn>
                <a:cxn ang="0">
                  <a:pos x="206" y="204"/>
                </a:cxn>
                <a:cxn ang="0">
                  <a:pos x="225" y="179"/>
                </a:cxn>
              </a:cxnLst>
              <a:rect l="0" t="0" r="r" b="b"/>
              <a:pathLst>
                <a:path w="244" h="204">
                  <a:moveTo>
                    <a:pt x="225" y="179"/>
                  </a:moveTo>
                  <a:lnTo>
                    <a:pt x="244" y="152"/>
                  </a:lnTo>
                  <a:lnTo>
                    <a:pt x="37" y="0"/>
                  </a:lnTo>
                  <a:lnTo>
                    <a:pt x="0" y="50"/>
                  </a:lnTo>
                  <a:lnTo>
                    <a:pt x="206" y="204"/>
                  </a:lnTo>
                  <a:lnTo>
                    <a:pt x="225" y="179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55" name="Freeform 1055"/>
            <p:cNvSpPr>
              <a:spLocks/>
            </p:cNvSpPr>
            <p:nvPr/>
          </p:nvSpPr>
          <p:spPr bwMode="auto">
            <a:xfrm>
              <a:off x="2338" y="1959"/>
              <a:ext cx="257" cy="213"/>
            </a:xfrm>
            <a:custGeom>
              <a:avLst/>
              <a:gdLst/>
              <a:ahLst/>
              <a:cxnLst>
                <a:cxn ang="0">
                  <a:pos x="19" y="186"/>
                </a:cxn>
                <a:cxn ang="0">
                  <a:pos x="38" y="213"/>
                </a:cxn>
                <a:cxn ang="0">
                  <a:pos x="257" y="50"/>
                </a:cxn>
                <a:cxn ang="0">
                  <a:pos x="219" y="0"/>
                </a:cxn>
                <a:cxn ang="0">
                  <a:pos x="0" y="161"/>
                </a:cxn>
                <a:cxn ang="0">
                  <a:pos x="19" y="186"/>
                </a:cxn>
              </a:cxnLst>
              <a:rect l="0" t="0" r="r" b="b"/>
              <a:pathLst>
                <a:path w="257" h="213">
                  <a:moveTo>
                    <a:pt x="19" y="186"/>
                  </a:moveTo>
                  <a:lnTo>
                    <a:pt x="38" y="213"/>
                  </a:lnTo>
                  <a:lnTo>
                    <a:pt x="257" y="50"/>
                  </a:lnTo>
                  <a:lnTo>
                    <a:pt x="219" y="0"/>
                  </a:lnTo>
                  <a:lnTo>
                    <a:pt x="0" y="161"/>
                  </a:lnTo>
                  <a:lnTo>
                    <a:pt x="19" y="186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56" name="Freeform 1056"/>
            <p:cNvSpPr>
              <a:spLocks/>
            </p:cNvSpPr>
            <p:nvPr/>
          </p:nvSpPr>
          <p:spPr bwMode="auto">
            <a:xfrm>
              <a:off x="3128" y="1591"/>
              <a:ext cx="235" cy="207"/>
            </a:xfrm>
            <a:custGeom>
              <a:avLst/>
              <a:gdLst/>
              <a:ahLst/>
              <a:cxnLst>
                <a:cxn ang="0">
                  <a:pos x="22" y="182"/>
                </a:cxn>
                <a:cxn ang="0">
                  <a:pos x="41" y="207"/>
                </a:cxn>
                <a:cxn ang="0">
                  <a:pos x="235" y="50"/>
                </a:cxn>
                <a:cxn ang="0">
                  <a:pos x="194" y="0"/>
                </a:cxn>
                <a:cxn ang="0">
                  <a:pos x="0" y="157"/>
                </a:cxn>
                <a:cxn ang="0">
                  <a:pos x="22" y="182"/>
                </a:cxn>
              </a:cxnLst>
              <a:rect l="0" t="0" r="r" b="b"/>
              <a:pathLst>
                <a:path w="235" h="207">
                  <a:moveTo>
                    <a:pt x="22" y="182"/>
                  </a:moveTo>
                  <a:lnTo>
                    <a:pt x="41" y="207"/>
                  </a:lnTo>
                  <a:lnTo>
                    <a:pt x="235" y="50"/>
                  </a:lnTo>
                  <a:lnTo>
                    <a:pt x="194" y="0"/>
                  </a:lnTo>
                  <a:lnTo>
                    <a:pt x="0" y="157"/>
                  </a:lnTo>
                  <a:lnTo>
                    <a:pt x="22" y="182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57" name="Freeform 1057"/>
            <p:cNvSpPr>
              <a:spLocks/>
            </p:cNvSpPr>
            <p:nvPr/>
          </p:nvSpPr>
          <p:spPr bwMode="auto">
            <a:xfrm>
              <a:off x="2374" y="1481"/>
              <a:ext cx="1058" cy="64"/>
            </a:xfrm>
            <a:custGeom>
              <a:avLst/>
              <a:gdLst/>
              <a:ahLst/>
              <a:cxnLst>
                <a:cxn ang="0">
                  <a:pos x="1058" y="33"/>
                </a:cxn>
                <a:cxn ang="0">
                  <a:pos x="1058" y="0"/>
                </a:cxn>
                <a:cxn ang="0">
                  <a:pos x="0" y="0"/>
                </a:cxn>
                <a:cxn ang="0">
                  <a:pos x="0" y="64"/>
                </a:cxn>
                <a:cxn ang="0">
                  <a:pos x="1058" y="64"/>
                </a:cxn>
                <a:cxn ang="0">
                  <a:pos x="1058" y="33"/>
                </a:cxn>
              </a:cxnLst>
              <a:rect l="0" t="0" r="r" b="b"/>
              <a:pathLst>
                <a:path w="1058" h="64">
                  <a:moveTo>
                    <a:pt x="1058" y="33"/>
                  </a:moveTo>
                  <a:lnTo>
                    <a:pt x="1058" y="0"/>
                  </a:lnTo>
                  <a:lnTo>
                    <a:pt x="0" y="0"/>
                  </a:lnTo>
                  <a:lnTo>
                    <a:pt x="0" y="64"/>
                  </a:lnTo>
                  <a:lnTo>
                    <a:pt x="1058" y="64"/>
                  </a:lnTo>
                  <a:lnTo>
                    <a:pt x="1058" y="33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58" name="Freeform 1058"/>
            <p:cNvSpPr>
              <a:spLocks/>
            </p:cNvSpPr>
            <p:nvPr/>
          </p:nvSpPr>
          <p:spPr bwMode="auto">
            <a:xfrm>
              <a:off x="2388" y="2255"/>
              <a:ext cx="923" cy="63"/>
            </a:xfrm>
            <a:custGeom>
              <a:avLst/>
              <a:gdLst/>
              <a:ahLst/>
              <a:cxnLst>
                <a:cxn ang="0">
                  <a:pos x="923" y="30"/>
                </a:cxn>
                <a:cxn ang="0">
                  <a:pos x="923" y="0"/>
                </a:cxn>
                <a:cxn ang="0">
                  <a:pos x="0" y="0"/>
                </a:cxn>
                <a:cxn ang="0">
                  <a:pos x="0" y="63"/>
                </a:cxn>
                <a:cxn ang="0">
                  <a:pos x="923" y="63"/>
                </a:cxn>
                <a:cxn ang="0">
                  <a:pos x="923" y="30"/>
                </a:cxn>
              </a:cxnLst>
              <a:rect l="0" t="0" r="r" b="b"/>
              <a:pathLst>
                <a:path w="923" h="63">
                  <a:moveTo>
                    <a:pt x="923" y="30"/>
                  </a:moveTo>
                  <a:lnTo>
                    <a:pt x="923" y="0"/>
                  </a:lnTo>
                  <a:lnTo>
                    <a:pt x="0" y="0"/>
                  </a:lnTo>
                  <a:lnTo>
                    <a:pt x="0" y="63"/>
                  </a:lnTo>
                  <a:lnTo>
                    <a:pt x="923" y="63"/>
                  </a:lnTo>
                  <a:lnTo>
                    <a:pt x="923" y="30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59" name="Freeform 1059"/>
            <p:cNvSpPr>
              <a:spLocks/>
            </p:cNvSpPr>
            <p:nvPr/>
          </p:nvSpPr>
          <p:spPr bwMode="auto">
            <a:xfrm>
              <a:off x="3597" y="1717"/>
              <a:ext cx="63" cy="332"/>
            </a:xfrm>
            <a:custGeom>
              <a:avLst/>
              <a:gdLst/>
              <a:ahLst/>
              <a:cxnLst>
                <a:cxn ang="0">
                  <a:pos x="32" y="332"/>
                </a:cxn>
                <a:cxn ang="0">
                  <a:pos x="63" y="332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332"/>
                </a:cxn>
                <a:cxn ang="0">
                  <a:pos x="32" y="332"/>
                </a:cxn>
              </a:cxnLst>
              <a:rect l="0" t="0" r="r" b="b"/>
              <a:pathLst>
                <a:path w="63" h="332">
                  <a:moveTo>
                    <a:pt x="32" y="332"/>
                  </a:moveTo>
                  <a:lnTo>
                    <a:pt x="63" y="332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332"/>
                  </a:lnTo>
                  <a:lnTo>
                    <a:pt x="32" y="332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60" name="Freeform 1060"/>
            <p:cNvSpPr>
              <a:spLocks/>
            </p:cNvSpPr>
            <p:nvPr/>
          </p:nvSpPr>
          <p:spPr bwMode="auto">
            <a:xfrm>
              <a:off x="3290" y="1297"/>
              <a:ext cx="667" cy="462"/>
            </a:xfrm>
            <a:custGeom>
              <a:avLst/>
              <a:gdLst/>
              <a:ahLst/>
              <a:cxnLst>
                <a:cxn ang="0">
                  <a:pos x="368" y="2"/>
                </a:cxn>
                <a:cxn ang="0">
                  <a:pos x="433" y="11"/>
                </a:cxn>
                <a:cxn ang="0">
                  <a:pos x="493" y="29"/>
                </a:cxn>
                <a:cxn ang="0">
                  <a:pos x="547" y="54"/>
                </a:cxn>
                <a:cxn ang="0">
                  <a:pos x="591" y="84"/>
                </a:cxn>
                <a:cxn ang="0">
                  <a:pos x="627" y="121"/>
                </a:cxn>
                <a:cxn ang="0">
                  <a:pos x="654" y="163"/>
                </a:cxn>
                <a:cxn ang="0">
                  <a:pos x="665" y="207"/>
                </a:cxn>
                <a:cxn ang="0">
                  <a:pos x="665" y="255"/>
                </a:cxn>
                <a:cxn ang="0">
                  <a:pos x="654" y="301"/>
                </a:cxn>
                <a:cxn ang="0">
                  <a:pos x="627" y="341"/>
                </a:cxn>
                <a:cxn ang="0">
                  <a:pos x="591" y="378"/>
                </a:cxn>
                <a:cxn ang="0">
                  <a:pos x="547" y="411"/>
                </a:cxn>
                <a:cxn ang="0">
                  <a:pos x="493" y="435"/>
                </a:cxn>
                <a:cxn ang="0">
                  <a:pos x="433" y="453"/>
                </a:cxn>
                <a:cxn ang="0">
                  <a:pos x="368" y="462"/>
                </a:cxn>
                <a:cxn ang="0">
                  <a:pos x="299" y="462"/>
                </a:cxn>
                <a:cxn ang="0">
                  <a:pos x="234" y="453"/>
                </a:cxn>
                <a:cxn ang="0">
                  <a:pos x="174" y="435"/>
                </a:cxn>
                <a:cxn ang="0">
                  <a:pos x="121" y="411"/>
                </a:cxn>
                <a:cxn ang="0">
                  <a:pos x="74" y="378"/>
                </a:cxn>
                <a:cxn ang="0">
                  <a:pos x="40" y="341"/>
                </a:cxn>
                <a:cxn ang="0">
                  <a:pos x="13" y="301"/>
                </a:cxn>
                <a:cxn ang="0">
                  <a:pos x="0" y="255"/>
                </a:cxn>
                <a:cxn ang="0">
                  <a:pos x="0" y="207"/>
                </a:cxn>
                <a:cxn ang="0">
                  <a:pos x="13" y="163"/>
                </a:cxn>
                <a:cxn ang="0">
                  <a:pos x="40" y="121"/>
                </a:cxn>
                <a:cxn ang="0">
                  <a:pos x="74" y="84"/>
                </a:cxn>
                <a:cxn ang="0">
                  <a:pos x="121" y="54"/>
                </a:cxn>
                <a:cxn ang="0">
                  <a:pos x="174" y="29"/>
                </a:cxn>
                <a:cxn ang="0">
                  <a:pos x="234" y="11"/>
                </a:cxn>
                <a:cxn ang="0">
                  <a:pos x="299" y="2"/>
                </a:cxn>
              </a:cxnLst>
              <a:rect l="0" t="0" r="r" b="b"/>
              <a:pathLst>
                <a:path w="667" h="462">
                  <a:moveTo>
                    <a:pt x="334" y="0"/>
                  </a:moveTo>
                  <a:lnTo>
                    <a:pt x="368" y="2"/>
                  </a:lnTo>
                  <a:lnTo>
                    <a:pt x="401" y="6"/>
                  </a:lnTo>
                  <a:lnTo>
                    <a:pt x="433" y="11"/>
                  </a:lnTo>
                  <a:lnTo>
                    <a:pt x="464" y="19"/>
                  </a:lnTo>
                  <a:lnTo>
                    <a:pt x="493" y="29"/>
                  </a:lnTo>
                  <a:lnTo>
                    <a:pt x="520" y="40"/>
                  </a:lnTo>
                  <a:lnTo>
                    <a:pt x="547" y="54"/>
                  </a:lnTo>
                  <a:lnTo>
                    <a:pt x="570" y="69"/>
                  </a:lnTo>
                  <a:lnTo>
                    <a:pt x="591" y="84"/>
                  </a:lnTo>
                  <a:lnTo>
                    <a:pt x="612" y="102"/>
                  </a:lnTo>
                  <a:lnTo>
                    <a:pt x="627" y="121"/>
                  </a:lnTo>
                  <a:lnTo>
                    <a:pt x="642" y="142"/>
                  </a:lnTo>
                  <a:lnTo>
                    <a:pt x="654" y="163"/>
                  </a:lnTo>
                  <a:lnTo>
                    <a:pt x="662" y="186"/>
                  </a:lnTo>
                  <a:lnTo>
                    <a:pt x="665" y="207"/>
                  </a:lnTo>
                  <a:lnTo>
                    <a:pt x="667" y="232"/>
                  </a:lnTo>
                  <a:lnTo>
                    <a:pt x="665" y="255"/>
                  </a:lnTo>
                  <a:lnTo>
                    <a:pt x="662" y="278"/>
                  </a:lnTo>
                  <a:lnTo>
                    <a:pt x="654" y="301"/>
                  </a:lnTo>
                  <a:lnTo>
                    <a:pt x="642" y="322"/>
                  </a:lnTo>
                  <a:lnTo>
                    <a:pt x="627" y="341"/>
                  </a:lnTo>
                  <a:lnTo>
                    <a:pt x="612" y="361"/>
                  </a:lnTo>
                  <a:lnTo>
                    <a:pt x="591" y="378"/>
                  </a:lnTo>
                  <a:lnTo>
                    <a:pt x="570" y="395"/>
                  </a:lnTo>
                  <a:lnTo>
                    <a:pt x="547" y="411"/>
                  </a:lnTo>
                  <a:lnTo>
                    <a:pt x="520" y="424"/>
                  </a:lnTo>
                  <a:lnTo>
                    <a:pt x="493" y="435"/>
                  </a:lnTo>
                  <a:lnTo>
                    <a:pt x="464" y="445"/>
                  </a:lnTo>
                  <a:lnTo>
                    <a:pt x="433" y="453"/>
                  </a:lnTo>
                  <a:lnTo>
                    <a:pt x="401" y="458"/>
                  </a:lnTo>
                  <a:lnTo>
                    <a:pt x="368" y="462"/>
                  </a:lnTo>
                  <a:lnTo>
                    <a:pt x="334" y="462"/>
                  </a:lnTo>
                  <a:lnTo>
                    <a:pt x="299" y="462"/>
                  </a:lnTo>
                  <a:lnTo>
                    <a:pt x="266" y="458"/>
                  </a:lnTo>
                  <a:lnTo>
                    <a:pt x="234" y="453"/>
                  </a:lnTo>
                  <a:lnTo>
                    <a:pt x="203" y="445"/>
                  </a:lnTo>
                  <a:lnTo>
                    <a:pt x="174" y="435"/>
                  </a:lnTo>
                  <a:lnTo>
                    <a:pt x="147" y="424"/>
                  </a:lnTo>
                  <a:lnTo>
                    <a:pt x="121" y="411"/>
                  </a:lnTo>
                  <a:lnTo>
                    <a:pt x="98" y="395"/>
                  </a:lnTo>
                  <a:lnTo>
                    <a:pt x="74" y="378"/>
                  </a:lnTo>
                  <a:lnTo>
                    <a:pt x="55" y="361"/>
                  </a:lnTo>
                  <a:lnTo>
                    <a:pt x="40" y="341"/>
                  </a:lnTo>
                  <a:lnTo>
                    <a:pt x="25" y="322"/>
                  </a:lnTo>
                  <a:lnTo>
                    <a:pt x="13" y="301"/>
                  </a:lnTo>
                  <a:lnTo>
                    <a:pt x="5" y="278"/>
                  </a:lnTo>
                  <a:lnTo>
                    <a:pt x="0" y="255"/>
                  </a:lnTo>
                  <a:lnTo>
                    <a:pt x="0" y="232"/>
                  </a:lnTo>
                  <a:lnTo>
                    <a:pt x="0" y="207"/>
                  </a:lnTo>
                  <a:lnTo>
                    <a:pt x="5" y="186"/>
                  </a:lnTo>
                  <a:lnTo>
                    <a:pt x="13" y="163"/>
                  </a:lnTo>
                  <a:lnTo>
                    <a:pt x="25" y="142"/>
                  </a:lnTo>
                  <a:lnTo>
                    <a:pt x="40" y="121"/>
                  </a:lnTo>
                  <a:lnTo>
                    <a:pt x="55" y="102"/>
                  </a:lnTo>
                  <a:lnTo>
                    <a:pt x="74" y="84"/>
                  </a:lnTo>
                  <a:lnTo>
                    <a:pt x="98" y="69"/>
                  </a:lnTo>
                  <a:lnTo>
                    <a:pt x="121" y="54"/>
                  </a:lnTo>
                  <a:lnTo>
                    <a:pt x="147" y="40"/>
                  </a:lnTo>
                  <a:lnTo>
                    <a:pt x="174" y="29"/>
                  </a:lnTo>
                  <a:lnTo>
                    <a:pt x="203" y="19"/>
                  </a:lnTo>
                  <a:lnTo>
                    <a:pt x="234" y="11"/>
                  </a:lnTo>
                  <a:lnTo>
                    <a:pt x="266" y="6"/>
                  </a:lnTo>
                  <a:lnTo>
                    <a:pt x="299" y="2"/>
                  </a:lnTo>
                  <a:lnTo>
                    <a:pt x="334" y="0"/>
                  </a:lnTo>
                </a:path>
              </a:pathLst>
            </a:cu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61" name="Rectangle 1061"/>
            <p:cNvSpPr>
              <a:spLocks noChangeArrowheads="1"/>
            </p:cNvSpPr>
            <p:nvPr/>
          </p:nvSpPr>
          <p:spPr bwMode="auto">
            <a:xfrm>
              <a:off x="3455" y="1466"/>
              <a:ext cx="0" cy="213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Tx/>
                <a:buFont typeface="Monotype Sorts" charset="2"/>
                <a:buNone/>
                <a:tabLst/>
                <a:defRPr/>
              </a:pPr>
              <a:endParaRPr kumimoji="1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endParaRPr>
            </a:p>
          </p:txBody>
        </p:sp>
        <p:sp>
          <p:nvSpPr>
            <p:cNvPr id="77862" name="Freeform 1062"/>
            <p:cNvSpPr>
              <a:spLocks/>
            </p:cNvSpPr>
            <p:nvPr/>
          </p:nvSpPr>
          <p:spPr bwMode="auto">
            <a:xfrm>
              <a:off x="1728" y="2016"/>
              <a:ext cx="669" cy="46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435" y="10"/>
                </a:cxn>
                <a:cxn ang="0">
                  <a:pos x="495" y="27"/>
                </a:cxn>
                <a:cxn ang="0">
                  <a:pos x="548" y="52"/>
                </a:cxn>
                <a:cxn ang="0">
                  <a:pos x="593" y="85"/>
                </a:cxn>
                <a:cxn ang="0">
                  <a:pos x="629" y="121"/>
                </a:cxn>
                <a:cxn ang="0">
                  <a:pos x="654" y="163"/>
                </a:cxn>
                <a:cxn ang="0">
                  <a:pos x="667" y="208"/>
                </a:cxn>
                <a:cxn ang="0">
                  <a:pos x="667" y="256"/>
                </a:cxn>
                <a:cxn ang="0">
                  <a:pos x="654" y="300"/>
                </a:cxn>
                <a:cxn ang="0">
                  <a:pos x="629" y="342"/>
                </a:cxn>
                <a:cxn ang="0">
                  <a:pos x="593" y="378"/>
                </a:cxn>
                <a:cxn ang="0">
                  <a:pos x="548" y="409"/>
                </a:cxn>
                <a:cxn ang="0">
                  <a:pos x="495" y="434"/>
                </a:cxn>
                <a:cxn ang="0">
                  <a:pos x="435" y="451"/>
                </a:cxn>
                <a:cxn ang="0">
                  <a:pos x="370" y="461"/>
                </a:cxn>
                <a:cxn ang="0">
                  <a:pos x="301" y="461"/>
                </a:cxn>
                <a:cxn ang="0">
                  <a:pos x="236" y="451"/>
                </a:cxn>
                <a:cxn ang="0">
                  <a:pos x="176" y="434"/>
                </a:cxn>
                <a:cxn ang="0">
                  <a:pos x="123" y="409"/>
                </a:cxn>
                <a:cxn ang="0">
                  <a:pos x="76" y="378"/>
                </a:cxn>
                <a:cxn ang="0">
                  <a:pos x="40" y="342"/>
                </a:cxn>
                <a:cxn ang="0">
                  <a:pos x="15" y="300"/>
                </a:cxn>
                <a:cxn ang="0">
                  <a:pos x="2" y="256"/>
                </a:cxn>
                <a:cxn ang="0">
                  <a:pos x="2" y="208"/>
                </a:cxn>
                <a:cxn ang="0">
                  <a:pos x="15" y="163"/>
                </a:cxn>
                <a:cxn ang="0">
                  <a:pos x="40" y="121"/>
                </a:cxn>
                <a:cxn ang="0">
                  <a:pos x="76" y="85"/>
                </a:cxn>
                <a:cxn ang="0">
                  <a:pos x="123" y="52"/>
                </a:cxn>
                <a:cxn ang="0">
                  <a:pos x="176" y="27"/>
                </a:cxn>
                <a:cxn ang="0">
                  <a:pos x="236" y="10"/>
                </a:cxn>
                <a:cxn ang="0">
                  <a:pos x="301" y="0"/>
                </a:cxn>
              </a:cxnLst>
              <a:rect l="0" t="0" r="r" b="b"/>
              <a:pathLst>
                <a:path w="669" h="463">
                  <a:moveTo>
                    <a:pt x="335" y="0"/>
                  </a:moveTo>
                  <a:lnTo>
                    <a:pt x="370" y="0"/>
                  </a:lnTo>
                  <a:lnTo>
                    <a:pt x="403" y="4"/>
                  </a:lnTo>
                  <a:lnTo>
                    <a:pt x="435" y="10"/>
                  </a:lnTo>
                  <a:lnTo>
                    <a:pt x="466" y="18"/>
                  </a:lnTo>
                  <a:lnTo>
                    <a:pt x="495" y="27"/>
                  </a:lnTo>
                  <a:lnTo>
                    <a:pt x="522" y="39"/>
                  </a:lnTo>
                  <a:lnTo>
                    <a:pt x="548" y="52"/>
                  </a:lnTo>
                  <a:lnTo>
                    <a:pt x="572" y="67"/>
                  </a:lnTo>
                  <a:lnTo>
                    <a:pt x="593" y="85"/>
                  </a:lnTo>
                  <a:lnTo>
                    <a:pt x="612" y="102"/>
                  </a:lnTo>
                  <a:lnTo>
                    <a:pt x="629" y="121"/>
                  </a:lnTo>
                  <a:lnTo>
                    <a:pt x="643" y="140"/>
                  </a:lnTo>
                  <a:lnTo>
                    <a:pt x="654" y="163"/>
                  </a:lnTo>
                  <a:lnTo>
                    <a:pt x="664" y="185"/>
                  </a:lnTo>
                  <a:lnTo>
                    <a:pt x="667" y="208"/>
                  </a:lnTo>
                  <a:lnTo>
                    <a:pt x="669" y="231"/>
                  </a:lnTo>
                  <a:lnTo>
                    <a:pt x="667" y="256"/>
                  </a:lnTo>
                  <a:lnTo>
                    <a:pt x="664" y="279"/>
                  </a:lnTo>
                  <a:lnTo>
                    <a:pt x="654" y="300"/>
                  </a:lnTo>
                  <a:lnTo>
                    <a:pt x="643" y="321"/>
                  </a:lnTo>
                  <a:lnTo>
                    <a:pt x="629" y="342"/>
                  </a:lnTo>
                  <a:lnTo>
                    <a:pt x="612" y="361"/>
                  </a:lnTo>
                  <a:lnTo>
                    <a:pt x="593" y="378"/>
                  </a:lnTo>
                  <a:lnTo>
                    <a:pt x="572" y="394"/>
                  </a:lnTo>
                  <a:lnTo>
                    <a:pt x="548" y="409"/>
                  </a:lnTo>
                  <a:lnTo>
                    <a:pt x="522" y="422"/>
                  </a:lnTo>
                  <a:lnTo>
                    <a:pt x="495" y="434"/>
                  </a:lnTo>
                  <a:lnTo>
                    <a:pt x="466" y="444"/>
                  </a:lnTo>
                  <a:lnTo>
                    <a:pt x="435" y="451"/>
                  </a:lnTo>
                  <a:lnTo>
                    <a:pt x="403" y="457"/>
                  </a:lnTo>
                  <a:lnTo>
                    <a:pt x="370" y="461"/>
                  </a:lnTo>
                  <a:lnTo>
                    <a:pt x="335" y="463"/>
                  </a:lnTo>
                  <a:lnTo>
                    <a:pt x="301" y="461"/>
                  </a:lnTo>
                  <a:lnTo>
                    <a:pt x="268" y="457"/>
                  </a:lnTo>
                  <a:lnTo>
                    <a:pt x="236" y="451"/>
                  </a:lnTo>
                  <a:lnTo>
                    <a:pt x="205" y="444"/>
                  </a:lnTo>
                  <a:lnTo>
                    <a:pt x="176" y="434"/>
                  </a:lnTo>
                  <a:lnTo>
                    <a:pt x="147" y="422"/>
                  </a:lnTo>
                  <a:lnTo>
                    <a:pt x="123" y="409"/>
                  </a:lnTo>
                  <a:lnTo>
                    <a:pt x="99" y="394"/>
                  </a:lnTo>
                  <a:lnTo>
                    <a:pt x="76" y="378"/>
                  </a:lnTo>
                  <a:lnTo>
                    <a:pt x="57" y="361"/>
                  </a:lnTo>
                  <a:lnTo>
                    <a:pt x="40" y="342"/>
                  </a:lnTo>
                  <a:lnTo>
                    <a:pt x="27" y="321"/>
                  </a:lnTo>
                  <a:lnTo>
                    <a:pt x="15" y="300"/>
                  </a:lnTo>
                  <a:lnTo>
                    <a:pt x="7" y="279"/>
                  </a:lnTo>
                  <a:lnTo>
                    <a:pt x="2" y="256"/>
                  </a:lnTo>
                  <a:lnTo>
                    <a:pt x="0" y="231"/>
                  </a:lnTo>
                  <a:lnTo>
                    <a:pt x="2" y="208"/>
                  </a:lnTo>
                  <a:lnTo>
                    <a:pt x="7" y="185"/>
                  </a:lnTo>
                  <a:lnTo>
                    <a:pt x="15" y="163"/>
                  </a:lnTo>
                  <a:lnTo>
                    <a:pt x="27" y="140"/>
                  </a:lnTo>
                  <a:lnTo>
                    <a:pt x="40" y="121"/>
                  </a:lnTo>
                  <a:lnTo>
                    <a:pt x="57" y="102"/>
                  </a:lnTo>
                  <a:lnTo>
                    <a:pt x="76" y="85"/>
                  </a:lnTo>
                  <a:lnTo>
                    <a:pt x="99" y="67"/>
                  </a:lnTo>
                  <a:lnTo>
                    <a:pt x="123" y="52"/>
                  </a:lnTo>
                  <a:lnTo>
                    <a:pt x="147" y="39"/>
                  </a:lnTo>
                  <a:lnTo>
                    <a:pt x="176" y="27"/>
                  </a:lnTo>
                  <a:lnTo>
                    <a:pt x="205" y="18"/>
                  </a:lnTo>
                  <a:lnTo>
                    <a:pt x="236" y="10"/>
                  </a:lnTo>
                  <a:lnTo>
                    <a:pt x="268" y="4"/>
                  </a:lnTo>
                  <a:lnTo>
                    <a:pt x="301" y="0"/>
                  </a:lnTo>
                  <a:lnTo>
                    <a:pt x="335" y="0"/>
                  </a:lnTo>
                </a:path>
              </a:pathLst>
            </a:cu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63" name="Rectangle 1063"/>
            <p:cNvSpPr>
              <a:spLocks noChangeArrowheads="1"/>
            </p:cNvSpPr>
            <p:nvPr/>
          </p:nvSpPr>
          <p:spPr bwMode="auto">
            <a:xfrm>
              <a:off x="1948" y="2174"/>
              <a:ext cx="0" cy="213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Tx/>
                <a:buFont typeface="Monotype Sorts" charset="2"/>
                <a:buNone/>
                <a:tabLst/>
                <a:defRPr/>
              </a:pPr>
              <a:endParaRPr kumimoji="1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endParaRPr>
            </a:p>
          </p:txBody>
        </p:sp>
        <p:sp>
          <p:nvSpPr>
            <p:cNvPr id="77864" name="Freeform 1064"/>
            <p:cNvSpPr>
              <a:spLocks/>
            </p:cNvSpPr>
            <p:nvPr/>
          </p:nvSpPr>
          <p:spPr bwMode="auto">
            <a:xfrm>
              <a:off x="3290" y="2047"/>
              <a:ext cx="667" cy="463"/>
            </a:xfrm>
            <a:custGeom>
              <a:avLst/>
              <a:gdLst/>
              <a:ahLst/>
              <a:cxnLst>
                <a:cxn ang="0">
                  <a:pos x="368" y="0"/>
                </a:cxn>
                <a:cxn ang="0">
                  <a:pos x="433" y="10"/>
                </a:cxn>
                <a:cxn ang="0">
                  <a:pos x="493" y="27"/>
                </a:cxn>
                <a:cxn ang="0">
                  <a:pos x="547" y="52"/>
                </a:cxn>
                <a:cxn ang="0">
                  <a:pos x="591" y="85"/>
                </a:cxn>
                <a:cxn ang="0">
                  <a:pos x="627" y="121"/>
                </a:cxn>
                <a:cxn ang="0">
                  <a:pos x="654" y="163"/>
                </a:cxn>
                <a:cxn ang="0">
                  <a:pos x="665" y="208"/>
                </a:cxn>
                <a:cxn ang="0">
                  <a:pos x="665" y="256"/>
                </a:cxn>
                <a:cxn ang="0">
                  <a:pos x="654" y="300"/>
                </a:cxn>
                <a:cxn ang="0">
                  <a:pos x="627" y="342"/>
                </a:cxn>
                <a:cxn ang="0">
                  <a:pos x="591" y="378"/>
                </a:cxn>
                <a:cxn ang="0">
                  <a:pos x="547" y="409"/>
                </a:cxn>
                <a:cxn ang="0">
                  <a:pos x="493" y="434"/>
                </a:cxn>
                <a:cxn ang="0">
                  <a:pos x="433" y="451"/>
                </a:cxn>
                <a:cxn ang="0">
                  <a:pos x="368" y="461"/>
                </a:cxn>
                <a:cxn ang="0">
                  <a:pos x="299" y="461"/>
                </a:cxn>
                <a:cxn ang="0">
                  <a:pos x="234" y="451"/>
                </a:cxn>
                <a:cxn ang="0">
                  <a:pos x="174" y="434"/>
                </a:cxn>
                <a:cxn ang="0">
                  <a:pos x="121" y="409"/>
                </a:cxn>
                <a:cxn ang="0">
                  <a:pos x="74" y="378"/>
                </a:cxn>
                <a:cxn ang="0">
                  <a:pos x="40" y="342"/>
                </a:cxn>
                <a:cxn ang="0">
                  <a:pos x="13" y="300"/>
                </a:cxn>
                <a:cxn ang="0">
                  <a:pos x="0" y="256"/>
                </a:cxn>
                <a:cxn ang="0">
                  <a:pos x="0" y="208"/>
                </a:cxn>
                <a:cxn ang="0">
                  <a:pos x="13" y="163"/>
                </a:cxn>
                <a:cxn ang="0">
                  <a:pos x="40" y="121"/>
                </a:cxn>
                <a:cxn ang="0">
                  <a:pos x="74" y="85"/>
                </a:cxn>
                <a:cxn ang="0">
                  <a:pos x="121" y="52"/>
                </a:cxn>
                <a:cxn ang="0">
                  <a:pos x="174" y="27"/>
                </a:cxn>
                <a:cxn ang="0">
                  <a:pos x="234" y="10"/>
                </a:cxn>
                <a:cxn ang="0">
                  <a:pos x="299" y="0"/>
                </a:cxn>
              </a:cxnLst>
              <a:rect l="0" t="0" r="r" b="b"/>
              <a:pathLst>
                <a:path w="667" h="463">
                  <a:moveTo>
                    <a:pt x="334" y="0"/>
                  </a:moveTo>
                  <a:lnTo>
                    <a:pt x="368" y="0"/>
                  </a:lnTo>
                  <a:lnTo>
                    <a:pt x="401" y="4"/>
                  </a:lnTo>
                  <a:lnTo>
                    <a:pt x="433" y="10"/>
                  </a:lnTo>
                  <a:lnTo>
                    <a:pt x="464" y="18"/>
                  </a:lnTo>
                  <a:lnTo>
                    <a:pt x="493" y="27"/>
                  </a:lnTo>
                  <a:lnTo>
                    <a:pt x="520" y="39"/>
                  </a:lnTo>
                  <a:lnTo>
                    <a:pt x="547" y="52"/>
                  </a:lnTo>
                  <a:lnTo>
                    <a:pt x="570" y="67"/>
                  </a:lnTo>
                  <a:lnTo>
                    <a:pt x="591" y="85"/>
                  </a:lnTo>
                  <a:lnTo>
                    <a:pt x="612" y="102"/>
                  </a:lnTo>
                  <a:lnTo>
                    <a:pt x="627" y="121"/>
                  </a:lnTo>
                  <a:lnTo>
                    <a:pt x="642" y="140"/>
                  </a:lnTo>
                  <a:lnTo>
                    <a:pt x="654" y="163"/>
                  </a:lnTo>
                  <a:lnTo>
                    <a:pt x="662" y="185"/>
                  </a:lnTo>
                  <a:lnTo>
                    <a:pt x="665" y="208"/>
                  </a:lnTo>
                  <a:lnTo>
                    <a:pt x="667" y="231"/>
                  </a:lnTo>
                  <a:lnTo>
                    <a:pt x="665" y="256"/>
                  </a:lnTo>
                  <a:lnTo>
                    <a:pt x="662" y="279"/>
                  </a:lnTo>
                  <a:lnTo>
                    <a:pt x="654" y="300"/>
                  </a:lnTo>
                  <a:lnTo>
                    <a:pt x="642" y="321"/>
                  </a:lnTo>
                  <a:lnTo>
                    <a:pt x="627" y="342"/>
                  </a:lnTo>
                  <a:lnTo>
                    <a:pt x="612" y="361"/>
                  </a:lnTo>
                  <a:lnTo>
                    <a:pt x="591" y="378"/>
                  </a:lnTo>
                  <a:lnTo>
                    <a:pt x="570" y="394"/>
                  </a:lnTo>
                  <a:lnTo>
                    <a:pt x="547" y="409"/>
                  </a:lnTo>
                  <a:lnTo>
                    <a:pt x="520" y="422"/>
                  </a:lnTo>
                  <a:lnTo>
                    <a:pt x="493" y="434"/>
                  </a:lnTo>
                  <a:lnTo>
                    <a:pt x="464" y="444"/>
                  </a:lnTo>
                  <a:lnTo>
                    <a:pt x="433" y="451"/>
                  </a:lnTo>
                  <a:lnTo>
                    <a:pt x="401" y="457"/>
                  </a:lnTo>
                  <a:lnTo>
                    <a:pt x="368" y="461"/>
                  </a:lnTo>
                  <a:lnTo>
                    <a:pt x="334" y="463"/>
                  </a:lnTo>
                  <a:lnTo>
                    <a:pt x="299" y="461"/>
                  </a:lnTo>
                  <a:lnTo>
                    <a:pt x="266" y="457"/>
                  </a:lnTo>
                  <a:lnTo>
                    <a:pt x="234" y="451"/>
                  </a:lnTo>
                  <a:lnTo>
                    <a:pt x="203" y="444"/>
                  </a:lnTo>
                  <a:lnTo>
                    <a:pt x="174" y="434"/>
                  </a:lnTo>
                  <a:lnTo>
                    <a:pt x="147" y="422"/>
                  </a:lnTo>
                  <a:lnTo>
                    <a:pt x="121" y="409"/>
                  </a:lnTo>
                  <a:lnTo>
                    <a:pt x="98" y="394"/>
                  </a:lnTo>
                  <a:lnTo>
                    <a:pt x="74" y="378"/>
                  </a:lnTo>
                  <a:lnTo>
                    <a:pt x="55" y="361"/>
                  </a:lnTo>
                  <a:lnTo>
                    <a:pt x="40" y="342"/>
                  </a:lnTo>
                  <a:lnTo>
                    <a:pt x="25" y="321"/>
                  </a:lnTo>
                  <a:lnTo>
                    <a:pt x="13" y="300"/>
                  </a:lnTo>
                  <a:lnTo>
                    <a:pt x="5" y="279"/>
                  </a:lnTo>
                  <a:lnTo>
                    <a:pt x="0" y="256"/>
                  </a:lnTo>
                  <a:lnTo>
                    <a:pt x="0" y="231"/>
                  </a:lnTo>
                  <a:lnTo>
                    <a:pt x="0" y="208"/>
                  </a:lnTo>
                  <a:lnTo>
                    <a:pt x="5" y="185"/>
                  </a:lnTo>
                  <a:lnTo>
                    <a:pt x="13" y="163"/>
                  </a:lnTo>
                  <a:lnTo>
                    <a:pt x="25" y="140"/>
                  </a:lnTo>
                  <a:lnTo>
                    <a:pt x="40" y="121"/>
                  </a:lnTo>
                  <a:lnTo>
                    <a:pt x="55" y="102"/>
                  </a:lnTo>
                  <a:lnTo>
                    <a:pt x="74" y="85"/>
                  </a:lnTo>
                  <a:lnTo>
                    <a:pt x="98" y="67"/>
                  </a:lnTo>
                  <a:lnTo>
                    <a:pt x="121" y="52"/>
                  </a:lnTo>
                  <a:lnTo>
                    <a:pt x="147" y="39"/>
                  </a:lnTo>
                  <a:lnTo>
                    <a:pt x="174" y="27"/>
                  </a:lnTo>
                  <a:lnTo>
                    <a:pt x="203" y="18"/>
                  </a:lnTo>
                  <a:lnTo>
                    <a:pt x="234" y="10"/>
                  </a:lnTo>
                  <a:lnTo>
                    <a:pt x="266" y="4"/>
                  </a:lnTo>
                  <a:lnTo>
                    <a:pt x="299" y="0"/>
                  </a:lnTo>
                  <a:lnTo>
                    <a:pt x="334" y="0"/>
                  </a:lnTo>
                </a:path>
              </a:pathLst>
            </a:custGeom>
            <a:gradFill rotWithShape="0">
              <a:gsLst>
                <a:gs pos="0">
                  <a:srgbClr val="FF9999"/>
                </a:gs>
                <a:gs pos="100000">
                  <a:srgbClr val="FF3300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65" name="Rectangle 1065"/>
            <p:cNvSpPr>
              <a:spLocks noChangeArrowheads="1"/>
            </p:cNvSpPr>
            <p:nvPr/>
          </p:nvSpPr>
          <p:spPr bwMode="auto">
            <a:xfrm>
              <a:off x="3312" y="2208"/>
              <a:ext cx="357" cy="91"/>
            </a:xfrm>
            <a:prstGeom prst="rect">
              <a:avLst/>
            </a:prstGeom>
            <a:gradFill rotWithShape="0">
              <a:gsLst>
                <a:gs pos="0">
                  <a:srgbClr val="FF9999"/>
                </a:gs>
                <a:gs pos="100000">
                  <a:srgbClr val="FF33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Tx/>
                <a:buFont typeface="Monotype Sorts" charset="2"/>
                <a:buNone/>
                <a:tabLst/>
                <a:defRPr/>
              </a:pPr>
              <a:r>
                <a:rPr kumimoji="1" lang="pl-PL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latin typeface="Arial Rounded MT Bold" pitchFamily="34" charset="0"/>
                  <a:ea typeface="+mn-ea"/>
                  <a:cs typeface="+mn-cs"/>
                </a:rPr>
                <a:t>Elastyczność</a:t>
              </a:r>
              <a:endParaRPr kumimoji="1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endParaRPr>
            </a:p>
          </p:txBody>
        </p:sp>
        <p:sp>
          <p:nvSpPr>
            <p:cNvPr id="77866" name="Freeform 1066"/>
            <p:cNvSpPr>
              <a:spLocks/>
            </p:cNvSpPr>
            <p:nvPr/>
          </p:nvSpPr>
          <p:spPr bwMode="auto">
            <a:xfrm>
              <a:off x="1728" y="1296"/>
              <a:ext cx="669" cy="46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435" y="10"/>
                </a:cxn>
                <a:cxn ang="0">
                  <a:pos x="495" y="27"/>
                </a:cxn>
                <a:cxn ang="0">
                  <a:pos x="548" y="52"/>
                </a:cxn>
                <a:cxn ang="0">
                  <a:pos x="593" y="85"/>
                </a:cxn>
                <a:cxn ang="0">
                  <a:pos x="629" y="121"/>
                </a:cxn>
                <a:cxn ang="0">
                  <a:pos x="654" y="163"/>
                </a:cxn>
                <a:cxn ang="0">
                  <a:pos x="667" y="208"/>
                </a:cxn>
                <a:cxn ang="0">
                  <a:pos x="667" y="256"/>
                </a:cxn>
                <a:cxn ang="0">
                  <a:pos x="654" y="300"/>
                </a:cxn>
                <a:cxn ang="0">
                  <a:pos x="629" y="342"/>
                </a:cxn>
                <a:cxn ang="0">
                  <a:pos x="593" y="378"/>
                </a:cxn>
                <a:cxn ang="0">
                  <a:pos x="548" y="409"/>
                </a:cxn>
                <a:cxn ang="0">
                  <a:pos x="495" y="434"/>
                </a:cxn>
                <a:cxn ang="0">
                  <a:pos x="435" y="451"/>
                </a:cxn>
                <a:cxn ang="0">
                  <a:pos x="370" y="461"/>
                </a:cxn>
                <a:cxn ang="0">
                  <a:pos x="301" y="461"/>
                </a:cxn>
                <a:cxn ang="0">
                  <a:pos x="236" y="451"/>
                </a:cxn>
                <a:cxn ang="0">
                  <a:pos x="176" y="434"/>
                </a:cxn>
                <a:cxn ang="0">
                  <a:pos x="123" y="409"/>
                </a:cxn>
                <a:cxn ang="0">
                  <a:pos x="76" y="378"/>
                </a:cxn>
                <a:cxn ang="0">
                  <a:pos x="40" y="342"/>
                </a:cxn>
                <a:cxn ang="0">
                  <a:pos x="15" y="300"/>
                </a:cxn>
                <a:cxn ang="0">
                  <a:pos x="2" y="256"/>
                </a:cxn>
                <a:cxn ang="0">
                  <a:pos x="2" y="208"/>
                </a:cxn>
                <a:cxn ang="0">
                  <a:pos x="15" y="163"/>
                </a:cxn>
                <a:cxn ang="0">
                  <a:pos x="40" y="121"/>
                </a:cxn>
                <a:cxn ang="0">
                  <a:pos x="76" y="85"/>
                </a:cxn>
                <a:cxn ang="0">
                  <a:pos x="123" y="52"/>
                </a:cxn>
                <a:cxn ang="0">
                  <a:pos x="176" y="27"/>
                </a:cxn>
                <a:cxn ang="0">
                  <a:pos x="236" y="10"/>
                </a:cxn>
                <a:cxn ang="0">
                  <a:pos x="301" y="0"/>
                </a:cxn>
              </a:cxnLst>
              <a:rect l="0" t="0" r="r" b="b"/>
              <a:pathLst>
                <a:path w="669" h="463">
                  <a:moveTo>
                    <a:pt x="335" y="0"/>
                  </a:moveTo>
                  <a:lnTo>
                    <a:pt x="370" y="0"/>
                  </a:lnTo>
                  <a:lnTo>
                    <a:pt x="403" y="4"/>
                  </a:lnTo>
                  <a:lnTo>
                    <a:pt x="435" y="10"/>
                  </a:lnTo>
                  <a:lnTo>
                    <a:pt x="466" y="18"/>
                  </a:lnTo>
                  <a:lnTo>
                    <a:pt x="495" y="27"/>
                  </a:lnTo>
                  <a:lnTo>
                    <a:pt x="522" y="39"/>
                  </a:lnTo>
                  <a:lnTo>
                    <a:pt x="548" y="52"/>
                  </a:lnTo>
                  <a:lnTo>
                    <a:pt x="572" y="67"/>
                  </a:lnTo>
                  <a:lnTo>
                    <a:pt x="593" y="85"/>
                  </a:lnTo>
                  <a:lnTo>
                    <a:pt x="612" y="102"/>
                  </a:lnTo>
                  <a:lnTo>
                    <a:pt x="629" y="121"/>
                  </a:lnTo>
                  <a:lnTo>
                    <a:pt x="643" y="140"/>
                  </a:lnTo>
                  <a:lnTo>
                    <a:pt x="654" y="163"/>
                  </a:lnTo>
                  <a:lnTo>
                    <a:pt x="664" y="185"/>
                  </a:lnTo>
                  <a:lnTo>
                    <a:pt x="667" y="208"/>
                  </a:lnTo>
                  <a:lnTo>
                    <a:pt x="669" y="231"/>
                  </a:lnTo>
                  <a:lnTo>
                    <a:pt x="667" y="256"/>
                  </a:lnTo>
                  <a:lnTo>
                    <a:pt x="664" y="279"/>
                  </a:lnTo>
                  <a:lnTo>
                    <a:pt x="654" y="300"/>
                  </a:lnTo>
                  <a:lnTo>
                    <a:pt x="643" y="321"/>
                  </a:lnTo>
                  <a:lnTo>
                    <a:pt x="629" y="342"/>
                  </a:lnTo>
                  <a:lnTo>
                    <a:pt x="612" y="361"/>
                  </a:lnTo>
                  <a:lnTo>
                    <a:pt x="593" y="378"/>
                  </a:lnTo>
                  <a:lnTo>
                    <a:pt x="572" y="394"/>
                  </a:lnTo>
                  <a:lnTo>
                    <a:pt x="548" y="409"/>
                  </a:lnTo>
                  <a:lnTo>
                    <a:pt x="522" y="422"/>
                  </a:lnTo>
                  <a:lnTo>
                    <a:pt x="495" y="434"/>
                  </a:lnTo>
                  <a:lnTo>
                    <a:pt x="466" y="444"/>
                  </a:lnTo>
                  <a:lnTo>
                    <a:pt x="435" y="451"/>
                  </a:lnTo>
                  <a:lnTo>
                    <a:pt x="403" y="457"/>
                  </a:lnTo>
                  <a:lnTo>
                    <a:pt x="370" y="461"/>
                  </a:lnTo>
                  <a:lnTo>
                    <a:pt x="335" y="463"/>
                  </a:lnTo>
                  <a:lnTo>
                    <a:pt x="301" y="461"/>
                  </a:lnTo>
                  <a:lnTo>
                    <a:pt x="268" y="457"/>
                  </a:lnTo>
                  <a:lnTo>
                    <a:pt x="236" y="451"/>
                  </a:lnTo>
                  <a:lnTo>
                    <a:pt x="205" y="444"/>
                  </a:lnTo>
                  <a:lnTo>
                    <a:pt x="176" y="434"/>
                  </a:lnTo>
                  <a:lnTo>
                    <a:pt x="147" y="422"/>
                  </a:lnTo>
                  <a:lnTo>
                    <a:pt x="123" y="409"/>
                  </a:lnTo>
                  <a:lnTo>
                    <a:pt x="99" y="394"/>
                  </a:lnTo>
                  <a:lnTo>
                    <a:pt x="76" y="378"/>
                  </a:lnTo>
                  <a:lnTo>
                    <a:pt x="57" y="361"/>
                  </a:lnTo>
                  <a:lnTo>
                    <a:pt x="40" y="342"/>
                  </a:lnTo>
                  <a:lnTo>
                    <a:pt x="27" y="321"/>
                  </a:lnTo>
                  <a:lnTo>
                    <a:pt x="15" y="300"/>
                  </a:lnTo>
                  <a:lnTo>
                    <a:pt x="7" y="279"/>
                  </a:lnTo>
                  <a:lnTo>
                    <a:pt x="2" y="256"/>
                  </a:lnTo>
                  <a:lnTo>
                    <a:pt x="0" y="231"/>
                  </a:lnTo>
                  <a:lnTo>
                    <a:pt x="2" y="208"/>
                  </a:lnTo>
                  <a:lnTo>
                    <a:pt x="7" y="185"/>
                  </a:lnTo>
                  <a:lnTo>
                    <a:pt x="15" y="163"/>
                  </a:lnTo>
                  <a:lnTo>
                    <a:pt x="27" y="140"/>
                  </a:lnTo>
                  <a:lnTo>
                    <a:pt x="40" y="121"/>
                  </a:lnTo>
                  <a:lnTo>
                    <a:pt x="57" y="102"/>
                  </a:lnTo>
                  <a:lnTo>
                    <a:pt x="76" y="85"/>
                  </a:lnTo>
                  <a:lnTo>
                    <a:pt x="99" y="67"/>
                  </a:lnTo>
                  <a:lnTo>
                    <a:pt x="123" y="52"/>
                  </a:lnTo>
                  <a:lnTo>
                    <a:pt x="147" y="39"/>
                  </a:lnTo>
                  <a:lnTo>
                    <a:pt x="176" y="27"/>
                  </a:lnTo>
                  <a:lnTo>
                    <a:pt x="205" y="18"/>
                  </a:lnTo>
                  <a:lnTo>
                    <a:pt x="236" y="10"/>
                  </a:lnTo>
                  <a:lnTo>
                    <a:pt x="268" y="4"/>
                  </a:lnTo>
                  <a:lnTo>
                    <a:pt x="301" y="0"/>
                  </a:lnTo>
                  <a:lnTo>
                    <a:pt x="335" y="0"/>
                  </a:lnTo>
                </a:path>
              </a:pathLst>
            </a:cu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7867" name="Freeform 1067"/>
            <p:cNvSpPr>
              <a:spLocks/>
            </p:cNvSpPr>
            <p:nvPr/>
          </p:nvSpPr>
          <p:spPr bwMode="auto">
            <a:xfrm>
              <a:off x="2496" y="1633"/>
              <a:ext cx="667" cy="462"/>
            </a:xfrm>
            <a:custGeom>
              <a:avLst/>
              <a:gdLst/>
              <a:ahLst/>
              <a:cxnLst>
                <a:cxn ang="0">
                  <a:pos x="368" y="2"/>
                </a:cxn>
                <a:cxn ang="0">
                  <a:pos x="433" y="11"/>
                </a:cxn>
                <a:cxn ang="0">
                  <a:pos x="493" y="29"/>
                </a:cxn>
                <a:cxn ang="0">
                  <a:pos x="547" y="54"/>
                </a:cxn>
                <a:cxn ang="0">
                  <a:pos x="591" y="84"/>
                </a:cxn>
                <a:cxn ang="0">
                  <a:pos x="627" y="121"/>
                </a:cxn>
                <a:cxn ang="0">
                  <a:pos x="654" y="163"/>
                </a:cxn>
                <a:cxn ang="0">
                  <a:pos x="665" y="207"/>
                </a:cxn>
                <a:cxn ang="0">
                  <a:pos x="665" y="255"/>
                </a:cxn>
                <a:cxn ang="0">
                  <a:pos x="654" y="301"/>
                </a:cxn>
                <a:cxn ang="0">
                  <a:pos x="627" y="341"/>
                </a:cxn>
                <a:cxn ang="0">
                  <a:pos x="591" y="378"/>
                </a:cxn>
                <a:cxn ang="0">
                  <a:pos x="547" y="411"/>
                </a:cxn>
                <a:cxn ang="0">
                  <a:pos x="493" y="435"/>
                </a:cxn>
                <a:cxn ang="0">
                  <a:pos x="433" y="453"/>
                </a:cxn>
                <a:cxn ang="0">
                  <a:pos x="368" y="462"/>
                </a:cxn>
                <a:cxn ang="0">
                  <a:pos x="299" y="462"/>
                </a:cxn>
                <a:cxn ang="0">
                  <a:pos x="234" y="453"/>
                </a:cxn>
                <a:cxn ang="0">
                  <a:pos x="174" y="435"/>
                </a:cxn>
                <a:cxn ang="0">
                  <a:pos x="121" y="411"/>
                </a:cxn>
                <a:cxn ang="0">
                  <a:pos x="74" y="378"/>
                </a:cxn>
                <a:cxn ang="0">
                  <a:pos x="40" y="341"/>
                </a:cxn>
                <a:cxn ang="0">
                  <a:pos x="13" y="301"/>
                </a:cxn>
                <a:cxn ang="0">
                  <a:pos x="0" y="255"/>
                </a:cxn>
                <a:cxn ang="0">
                  <a:pos x="0" y="207"/>
                </a:cxn>
                <a:cxn ang="0">
                  <a:pos x="13" y="163"/>
                </a:cxn>
                <a:cxn ang="0">
                  <a:pos x="40" y="121"/>
                </a:cxn>
                <a:cxn ang="0">
                  <a:pos x="74" y="84"/>
                </a:cxn>
                <a:cxn ang="0">
                  <a:pos x="121" y="54"/>
                </a:cxn>
                <a:cxn ang="0">
                  <a:pos x="174" y="29"/>
                </a:cxn>
                <a:cxn ang="0">
                  <a:pos x="234" y="11"/>
                </a:cxn>
                <a:cxn ang="0">
                  <a:pos x="299" y="2"/>
                </a:cxn>
              </a:cxnLst>
              <a:rect l="0" t="0" r="r" b="b"/>
              <a:pathLst>
                <a:path w="667" h="462">
                  <a:moveTo>
                    <a:pt x="334" y="0"/>
                  </a:moveTo>
                  <a:lnTo>
                    <a:pt x="368" y="2"/>
                  </a:lnTo>
                  <a:lnTo>
                    <a:pt x="401" y="6"/>
                  </a:lnTo>
                  <a:lnTo>
                    <a:pt x="433" y="11"/>
                  </a:lnTo>
                  <a:lnTo>
                    <a:pt x="464" y="19"/>
                  </a:lnTo>
                  <a:lnTo>
                    <a:pt x="493" y="29"/>
                  </a:lnTo>
                  <a:lnTo>
                    <a:pt x="520" y="40"/>
                  </a:lnTo>
                  <a:lnTo>
                    <a:pt x="547" y="54"/>
                  </a:lnTo>
                  <a:lnTo>
                    <a:pt x="570" y="69"/>
                  </a:lnTo>
                  <a:lnTo>
                    <a:pt x="591" y="84"/>
                  </a:lnTo>
                  <a:lnTo>
                    <a:pt x="612" y="102"/>
                  </a:lnTo>
                  <a:lnTo>
                    <a:pt x="627" y="121"/>
                  </a:lnTo>
                  <a:lnTo>
                    <a:pt x="642" y="142"/>
                  </a:lnTo>
                  <a:lnTo>
                    <a:pt x="654" y="163"/>
                  </a:lnTo>
                  <a:lnTo>
                    <a:pt x="662" y="186"/>
                  </a:lnTo>
                  <a:lnTo>
                    <a:pt x="665" y="207"/>
                  </a:lnTo>
                  <a:lnTo>
                    <a:pt x="667" y="232"/>
                  </a:lnTo>
                  <a:lnTo>
                    <a:pt x="665" y="255"/>
                  </a:lnTo>
                  <a:lnTo>
                    <a:pt x="662" y="278"/>
                  </a:lnTo>
                  <a:lnTo>
                    <a:pt x="654" y="301"/>
                  </a:lnTo>
                  <a:lnTo>
                    <a:pt x="642" y="322"/>
                  </a:lnTo>
                  <a:lnTo>
                    <a:pt x="627" y="341"/>
                  </a:lnTo>
                  <a:lnTo>
                    <a:pt x="612" y="361"/>
                  </a:lnTo>
                  <a:lnTo>
                    <a:pt x="591" y="378"/>
                  </a:lnTo>
                  <a:lnTo>
                    <a:pt x="570" y="395"/>
                  </a:lnTo>
                  <a:lnTo>
                    <a:pt x="547" y="411"/>
                  </a:lnTo>
                  <a:lnTo>
                    <a:pt x="520" y="424"/>
                  </a:lnTo>
                  <a:lnTo>
                    <a:pt x="493" y="435"/>
                  </a:lnTo>
                  <a:lnTo>
                    <a:pt x="464" y="445"/>
                  </a:lnTo>
                  <a:lnTo>
                    <a:pt x="433" y="453"/>
                  </a:lnTo>
                  <a:lnTo>
                    <a:pt x="401" y="458"/>
                  </a:lnTo>
                  <a:lnTo>
                    <a:pt x="368" y="462"/>
                  </a:lnTo>
                  <a:lnTo>
                    <a:pt x="334" y="462"/>
                  </a:lnTo>
                  <a:lnTo>
                    <a:pt x="299" y="462"/>
                  </a:lnTo>
                  <a:lnTo>
                    <a:pt x="266" y="458"/>
                  </a:lnTo>
                  <a:lnTo>
                    <a:pt x="234" y="453"/>
                  </a:lnTo>
                  <a:lnTo>
                    <a:pt x="203" y="445"/>
                  </a:lnTo>
                  <a:lnTo>
                    <a:pt x="174" y="435"/>
                  </a:lnTo>
                  <a:lnTo>
                    <a:pt x="147" y="424"/>
                  </a:lnTo>
                  <a:lnTo>
                    <a:pt x="121" y="411"/>
                  </a:lnTo>
                  <a:lnTo>
                    <a:pt x="98" y="395"/>
                  </a:lnTo>
                  <a:lnTo>
                    <a:pt x="74" y="378"/>
                  </a:lnTo>
                  <a:lnTo>
                    <a:pt x="55" y="361"/>
                  </a:lnTo>
                  <a:lnTo>
                    <a:pt x="40" y="341"/>
                  </a:lnTo>
                  <a:lnTo>
                    <a:pt x="25" y="322"/>
                  </a:lnTo>
                  <a:lnTo>
                    <a:pt x="13" y="301"/>
                  </a:lnTo>
                  <a:lnTo>
                    <a:pt x="5" y="278"/>
                  </a:lnTo>
                  <a:lnTo>
                    <a:pt x="0" y="255"/>
                  </a:lnTo>
                  <a:lnTo>
                    <a:pt x="0" y="232"/>
                  </a:lnTo>
                  <a:lnTo>
                    <a:pt x="0" y="207"/>
                  </a:lnTo>
                  <a:lnTo>
                    <a:pt x="5" y="186"/>
                  </a:lnTo>
                  <a:lnTo>
                    <a:pt x="13" y="163"/>
                  </a:lnTo>
                  <a:lnTo>
                    <a:pt x="25" y="142"/>
                  </a:lnTo>
                  <a:lnTo>
                    <a:pt x="40" y="121"/>
                  </a:lnTo>
                  <a:lnTo>
                    <a:pt x="55" y="102"/>
                  </a:lnTo>
                  <a:lnTo>
                    <a:pt x="74" y="84"/>
                  </a:lnTo>
                  <a:lnTo>
                    <a:pt x="98" y="69"/>
                  </a:lnTo>
                  <a:lnTo>
                    <a:pt x="121" y="54"/>
                  </a:lnTo>
                  <a:lnTo>
                    <a:pt x="147" y="40"/>
                  </a:lnTo>
                  <a:lnTo>
                    <a:pt x="174" y="29"/>
                  </a:lnTo>
                  <a:lnTo>
                    <a:pt x="203" y="19"/>
                  </a:lnTo>
                  <a:lnTo>
                    <a:pt x="234" y="11"/>
                  </a:lnTo>
                  <a:lnTo>
                    <a:pt x="266" y="6"/>
                  </a:lnTo>
                  <a:lnTo>
                    <a:pt x="299" y="2"/>
                  </a:lnTo>
                  <a:lnTo>
                    <a:pt x="334" y="0"/>
                  </a:lnTo>
                </a:path>
              </a:pathLst>
            </a:cu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1DDEB2-AAF6-408C-A2D8-262967C741EB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107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OSZCZĘDNOŚĆ KOSZTÓW PRZY PRACY ELASTYCZNEJ</a:t>
            </a:r>
          </a:p>
        </p:txBody>
      </p:sp>
      <p:sp>
        <p:nvSpPr>
          <p:cNvPr id="74778" name="Rectangle 26"/>
          <p:cNvSpPr>
            <a:spLocks noChangeArrowheads="1"/>
          </p:cNvSpPr>
          <p:nvPr/>
        </p:nvSpPr>
        <p:spPr bwMode="auto">
          <a:xfrm>
            <a:off x="228600" y="4800600"/>
            <a:ext cx="8763000" cy="1752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Oszczędność kosztów związanych            z wyposażeniem biura.</a:t>
            </a: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Oszczędność miejsca</a:t>
            </a: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(</a:t>
            </a: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ang. </a:t>
            </a:r>
            <a:r>
              <a:rPr kumimoji="0" lang="en-GB" sz="2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desk-sharing</a:t>
            </a: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)</a:t>
            </a: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.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74779" name="Group 27"/>
          <p:cNvGrpSpPr>
            <a:grpSpLocks/>
          </p:cNvGrpSpPr>
          <p:nvPr/>
        </p:nvGrpSpPr>
        <p:grpSpPr bwMode="auto">
          <a:xfrm>
            <a:off x="1447800" y="1905000"/>
            <a:ext cx="6248400" cy="2438400"/>
            <a:chOff x="1728" y="1344"/>
            <a:chExt cx="2229" cy="1214"/>
          </a:xfrm>
        </p:grpSpPr>
        <p:sp>
          <p:nvSpPr>
            <p:cNvPr id="74780" name="Freeform 28"/>
            <p:cNvSpPr>
              <a:spLocks/>
            </p:cNvSpPr>
            <p:nvPr/>
          </p:nvSpPr>
          <p:spPr bwMode="auto">
            <a:xfrm>
              <a:off x="2012" y="1790"/>
              <a:ext cx="63" cy="284"/>
            </a:xfrm>
            <a:custGeom>
              <a:avLst/>
              <a:gdLst/>
              <a:ahLst/>
              <a:cxnLst>
                <a:cxn ang="0">
                  <a:pos x="30" y="284"/>
                </a:cxn>
                <a:cxn ang="0">
                  <a:pos x="63" y="284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284"/>
                </a:cxn>
                <a:cxn ang="0">
                  <a:pos x="30" y="284"/>
                </a:cxn>
              </a:cxnLst>
              <a:rect l="0" t="0" r="r" b="b"/>
              <a:pathLst>
                <a:path w="63" h="284">
                  <a:moveTo>
                    <a:pt x="30" y="284"/>
                  </a:moveTo>
                  <a:lnTo>
                    <a:pt x="63" y="284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30" y="284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4781" name="Freeform 29"/>
            <p:cNvSpPr>
              <a:spLocks/>
            </p:cNvSpPr>
            <p:nvPr/>
          </p:nvSpPr>
          <p:spPr bwMode="auto">
            <a:xfrm>
              <a:off x="2012" y="1790"/>
              <a:ext cx="63" cy="284"/>
            </a:xfrm>
            <a:custGeom>
              <a:avLst/>
              <a:gdLst/>
              <a:ahLst/>
              <a:cxnLst>
                <a:cxn ang="0">
                  <a:pos x="30" y="284"/>
                </a:cxn>
                <a:cxn ang="0">
                  <a:pos x="63" y="284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284"/>
                </a:cxn>
                <a:cxn ang="0">
                  <a:pos x="30" y="284"/>
                </a:cxn>
              </a:cxnLst>
              <a:rect l="0" t="0" r="r" b="b"/>
              <a:pathLst>
                <a:path w="63" h="284">
                  <a:moveTo>
                    <a:pt x="30" y="284"/>
                  </a:moveTo>
                  <a:lnTo>
                    <a:pt x="63" y="284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30" y="284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4782" name="Freeform 30"/>
            <p:cNvSpPr>
              <a:spLocks/>
            </p:cNvSpPr>
            <p:nvPr/>
          </p:nvSpPr>
          <p:spPr bwMode="auto">
            <a:xfrm>
              <a:off x="3098" y="2001"/>
              <a:ext cx="265" cy="223"/>
            </a:xfrm>
            <a:custGeom>
              <a:avLst/>
              <a:gdLst/>
              <a:ahLst/>
              <a:cxnLst>
                <a:cxn ang="0">
                  <a:pos x="245" y="198"/>
                </a:cxn>
                <a:cxn ang="0">
                  <a:pos x="265" y="173"/>
                </a:cxn>
                <a:cxn ang="0">
                  <a:pos x="38" y="0"/>
                </a:cxn>
                <a:cxn ang="0">
                  <a:pos x="0" y="52"/>
                </a:cxn>
                <a:cxn ang="0">
                  <a:pos x="226" y="223"/>
                </a:cxn>
                <a:cxn ang="0">
                  <a:pos x="245" y="198"/>
                </a:cxn>
              </a:cxnLst>
              <a:rect l="0" t="0" r="r" b="b"/>
              <a:pathLst>
                <a:path w="265" h="223">
                  <a:moveTo>
                    <a:pt x="245" y="198"/>
                  </a:moveTo>
                  <a:lnTo>
                    <a:pt x="265" y="173"/>
                  </a:lnTo>
                  <a:lnTo>
                    <a:pt x="38" y="0"/>
                  </a:lnTo>
                  <a:lnTo>
                    <a:pt x="0" y="52"/>
                  </a:lnTo>
                  <a:lnTo>
                    <a:pt x="226" y="223"/>
                  </a:lnTo>
                  <a:lnTo>
                    <a:pt x="245" y="198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4783" name="Freeform 31"/>
            <p:cNvSpPr>
              <a:spLocks/>
            </p:cNvSpPr>
            <p:nvPr/>
          </p:nvSpPr>
          <p:spPr bwMode="auto">
            <a:xfrm>
              <a:off x="2307" y="1652"/>
              <a:ext cx="244" cy="204"/>
            </a:xfrm>
            <a:custGeom>
              <a:avLst/>
              <a:gdLst/>
              <a:ahLst/>
              <a:cxnLst>
                <a:cxn ang="0">
                  <a:pos x="225" y="179"/>
                </a:cxn>
                <a:cxn ang="0">
                  <a:pos x="244" y="152"/>
                </a:cxn>
                <a:cxn ang="0">
                  <a:pos x="37" y="0"/>
                </a:cxn>
                <a:cxn ang="0">
                  <a:pos x="0" y="50"/>
                </a:cxn>
                <a:cxn ang="0">
                  <a:pos x="206" y="204"/>
                </a:cxn>
                <a:cxn ang="0">
                  <a:pos x="225" y="179"/>
                </a:cxn>
              </a:cxnLst>
              <a:rect l="0" t="0" r="r" b="b"/>
              <a:pathLst>
                <a:path w="244" h="204">
                  <a:moveTo>
                    <a:pt x="225" y="179"/>
                  </a:moveTo>
                  <a:lnTo>
                    <a:pt x="244" y="152"/>
                  </a:lnTo>
                  <a:lnTo>
                    <a:pt x="37" y="0"/>
                  </a:lnTo>
                  <a:lnTo>
                    <a:pt x="0" y="50"/>
                  </a:lnTo>
                  <a:lnTo>
                    <a:pt x="206" y="204"/>
                  </a:lnTo>
                  <a:lnTo>
                    <a:pt x="225" y="179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4784" name="Freeform 32"/>
            <p:cNvSpPr>
              <a:spLocks/>
            </p:cNvSpPr>
            <p:nvPr/>
          </p:nvSpPr>
          <p:spPr bwMode="auto">
            <a:xfrm>
              <a:off x="2338" y="2007"/>
              <a:ext cx="257" cy="213"/>
            </a:xfrm>
            <a:custGeom>
              <a:avLst/>
              <a:gdLst/>
              <a:ahLst/>
              <a:cxnLst>
                <a:cxn ang="0">
                  <a:pos x="19" y="186"/>
                </a:cxn>
                <a:cxn ang="0">
                  <a:pos x="38" y="213"/>
                </a:cxn>
                <a:cxn ang="0">
                  <a:pos x="257" y="50"/>
                </a:cxn>
                <a:cxn ang="0">
                  <a:pos x="219" y="0"/>
                </a:cxn>
                <a:cxn ang="0">
                  <a:pos x="0" y="161"/>
                </a:cxn>
                <a:cxn ang="0">
                  <a:pos x="19" y="186"/>
                </a:cxn>
              </a:cxnLst>
              <a:rect l="0" t="0" r="r" b="b"/>
              <a:pathLst>
                <a:path w="257" h="213">
                  <a:moveTo>
                    <a:pt x="19" y="186"/>
                  </a:moveTo>
                  <a:lnTo>
                    <a:pt x="38" y="213"/>
                  </a:lnTo>
                  <a:lnTo>
                    <a:pt x="257" y="50"/>
                  </a:lnTo>
                  <a:lnTo>
                    <a:pt x="219" y="0"/>
                  </a:lnTo>
                  <a:lnTo>
                    <a:pt x="0" y="161"/>
                  </a:lnTo>
                  <a:lnTo>
                    <a:pt x="19" y="186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4785" name="Freeform 33"/>
            <p:cNvSpPr>
              <a:spLocks/>
            </p:cNvSpPr>
            <p:nvPr/>
          </p:nvSpPr>
          <p:spPr bwMode="auto">
            <a:xfrm>
              <a:off x="3128" y="1639"/>
              <a:ext cx="235" cy="207"/>
            </a:xfrm>
            <a:custGeom>
              <a:avLst/>
              <a:gdLst/>
              <a:ahLst/>
              <a:cxnLst>
                <a:cxn ang="0">
                  <a:pos x="22" y="182"/>
                </a:cxn>
                <a:cxn ang="0">
                  <a:pos x="41" y="207"/>
                </a:cxn>
                <a:cxn ang="0">
                  <a:pos x="235" y="50"/>
                </a:cxn>
                <a:cxn ang="0">
                  <a:pos x="194" y="0"/>
                </a:cxn>
                <a:cxn ang="0">
                  <a:pos x="0" y="157"/>
                </a:cxn>
                <a:cxn ang="0">
                  <a:pos x="22" y="182"/>
                </a:cxn>
              </a:cxnLst>
              <a:rect l="0" t="0" r="r" b="b"/>
              <a:pathLst>
                <a:path w="235" h="207">
                  <a:moveTo>
                    <a:pt x="22" y="182"/>
                  </a:moveTo>
                  <a:lnTo>
                    <a:pt x="41" y="207"/>
                  </a:lnTo>
                  <a:lnTo>
                    <a:pt x="235" y="50"/>
                  </a:lnTo>
                  <a:lnTo>
                    <a:pt x="194" y="0"/>
                  </a:lnTo>
                  <a:lnTo>
                    <a:pt x="0" y="157"/>
                  </a:lnTo>
                  <a:lnTo>
                    <a:pt x="22" y="182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4786" name="Freeform 34"/>
            <p:cNvSpPr>
              <a:spLocks/>
            </p:cNvSpPr>
            <p:nvPr/>
          </p:nvSpPr>
          <p:spPr bwMode="auto">
            <a:xfrm>
              <a:off x="2374" y="1529"/>
              <a:ext cx="1058" cy="64"/>
            </a:xfrm>
            <a:custGeom>
              <a:avLst/>
              <a:gdLst/>
              <a:ahLst/>
              <a:cxnLst>
                <a:cxn ang="0">
                  <a:pos x="1058" y="33"/>
                </a:cxn>
                <a:cxn ang="0">
                  <a:pos x="1058" y="0"/>
                </a:cxn>
                <a:cxn ang="0">
                  <a:pos x="0" y="0"/>
                </a:cxn>
                <a:cxn ang="0">
                  <a:pos x="0" y="64"/>
                </a:cxn>
                <a:cxn ang="0">
                  <a:pos x="1058" y="64"/>
                </a:cxn>
                <a:cxn ang="0">
                  <a:pos x="1058" y="33"/>
                </a:cxn>
              </a:cxnLst>
              <a:rect l="0" t="0" r="r" b="b"/>
              <a:pathLst>
                <a:path w="1058" h="64">
                  <a:moveTo>
                    <a:pt x="1058" y="33"/>
                  </a:moveTo>
                  <a:lnTo>
                    <a:pt x="1058" y="0"/>
                  </a:lnTo>
                  <a:lnTo>
                    <a:pt x="0" y="0"/>
                  </a:lnTo>
                  <a:lnTo>
                    <a:pt x="0" y="64"/>
                  </a:lnTo>
                  <a:lnTo>
                    <a:pt x="1058" y="64"/>
                  </a:lnTo>
                  <a:lnTo>
                    <a:pt x="1058" y="33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4787" name="Freeform 35"/>
            <p:cNvSpPr>
              <a:spLocks/>
            </p:cNvSpPr>
            <p:nvPr/>
          </p:nvSpPr>
          <p:spPr bwMode="auto">
            <a:xfrm>
              <a:off x="2388" y="2303"/>
              <a:ext cx="923" cy="63"/>
            </a:xfrm>
            <a:custGeom>
              <a:avLst/>
              <a:gdLst/>
              <a:ahLst/>
              <a:cxnLst>
                <a:cxn ang="0">
                  <a:pos x="923" y="30"/>
                </a:cxn>
                <a:cxn ang="0">
                  <a:pos x="923" y="0"/>
                </a:cxn>
                <a:cxn ang="0">
                  <a:pos x="0" y="0"/>
                </a:cxn>
                <a:cxn ang="0">
                  <a:pos x="0" y="63"/>
                </a:cxn>
                <a:cxn ang="0">
                  <a:pos x="923" y="63"/>
                </a:cxn>
                <a:cxn ang="0">
                  <a:pos x="923" y="30"/>
                </a:cxn>
              </a:cxnLst>
              <a:rect l="0" t="0" r="r" b="b"/>
              <a:pathLst>
                <a:path w="923" h="63">
                  <a:moveTo>
                    <a:pt x="923" y="30"/>
                  </a:moveTo>
                  <a:lnTo>
                    <a:pt x="923" y="0"/>
                  </a:lnTo>
                  <a:lnTo>
                    <a:pt x="0" y="0"/>
                  </a:lnTo>
                  <a:lnTo>
                    <a:pt x="0" y="63"/>
                  </a:lnTo>
                  <a:lnTo>
                    <a:pt x="923" y="63"/>
                  </a:lnTo>
                  <a:lnTo>
                    <a:pt x="923" y="30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4788" name="Freeform 36"/>
            <p:cNvSpPr>
              <a:spLocks/>
            </p:cNvSpPr>
            <p:nvPr/>
          </p:nvSpPr>
          <p:spPr bwMode="auto">
            <a:xfrm>
              <a:off x="3597" y="1765"/>
              <a:ext cx="63" cy="332"/>
            </a:xfrm>
            <a:custGeom>
              <a:avLst/>
              <a:gdLst/>
              <a:ahLst/>
              <a:cxnLst>
                <a:cxn ang="0">
                  <a:pos x="32" y="332"/>
                </a:cxn>
                <a:cxn ang="0">
                  <a:pos x="63" y="332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332"/>
                </a:cxn>
                <a:cxn ang="0">
                  <a:pos x="32" y="332"/>
                </a:cxn>
              </a:cxnLst>
              <a:rect l="0" t="0" r="r" b="b"/>
              <a:pathLst>
                <a:path w="63" h="332">
                  <a:moveTo>
                    <a:pt x="32" y="332"/>
                  </a:moveTo>
                  <a:lnTo>
                    <a:pt x="63" y="332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332"/>
                  </a:lnTo>
                  <a:lnTo>
                    <a:pt x="32" y="332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grpSp>
          <p:nvGrpSpPr>
            <p:cNvPr id="74789" name="Group 37"/>
            <p:cNvGrpSpPr>
              <a:grpSpLocks/>
            </p:cNvGrpSpPr>
            <p:nvPr/>
          </p:nvGrpSpPr>
          <p:grpSpPr bwMode="auto">
            <a:xfrm>
              <a:off x="3290" y="1345"/>
              <a:ext cx="667" cy="462"/>
              <a:chOff x="3338" y="1585"/>
              <a:chExt cx="667" cy="462"/>
            </a:xfrm>
          </p:grpSpPr>
          <p:sp>
            <p:nvSpPr>
              <p:cNvPr id="74790" name="Freeform 38"/>
              <p:cNvSpPr>
                <a:spLocks/>
              </p:cNvSpPr>
              <p:nvPr/>
            </p:nvSpPr>
            <p:spPr bwMode="auto">
              <a:xfrm>
                <a:off x="3338" y="1585"/>
                <a:ext cx="667" cy="462"/>
              </a:xfrm>
              <a:custGeom>
                <a:avLst/>
                <a:gdLst/>
                <a:ahLst/>
                <a:cxnLst>
                  <a:cxn ang="0">
                    <a:pos x="368" y="2"/>
                  </a:cxn>
                  <a:cxn ang="0">
                    <a:pos x="433" y="11"/>
                  </a:cxn>
                  <a:cxn ang="0">
                    <a:pos x="493" y="29"/>
                  </a:cxn>
                  <a:cxn ang="0">
                    <a:pos x="547" y="54"/>
                  </a:cxn>
                  <a:cxn ang="0">
                    <a:pos x="591" y="84"/>
                  </a:cxn>
                  <a:cxn ang="0">
                    <a:pos x="627" y="121"/>
                  </a:cxn>
                  <a:cxn ang="0">
                    <a:pos x="654" y="163"/>
                  </a:cxn>
                  <a:cxn ang="0">
                    <a:pos x="665" y="207"/>
                  </a:cxn>
                  <a:cxn ang="0">
                    <a:pos x="665" y="255"/>
                  </a:cxn>
                  <a:cxn ang="0">
                    <a:pos x="654" y="301"/>
                  </a:cxn>
                  <a:cxn ang="0">
                    <a:pos x="627" y="341"/>
                  </a:cxn>
                  <a:cxn ang="0">
                    <a:pos x="591" y="378"/>
                  </a:cxn>
                  <a:cxn ang="0">
                    <a:pos x="547" y="411"/>
                  </a:cxn>
                  <a:cxn ang="0">
                    <a:pos x="493" y="435"/>
                  </a:cxn>
                  <a:cxn ang="0">
                    <a:pos x="433" y="453"/>
                  </a:cxn>
                  <a:cxn ang="0">
                    <a:pos x="368" y="462"/>
                  </a:cxn>
                  <a:cxn ang="0">
                    <a:pos x="299" y="462"/>
                  </a:cxn>
                  <a:cxn ang="0">
                    <a:pos x="234" y="453"/>
                  </a:cxn>
                  <a:cxn ang="0">
                    <a:pos x="174" y="435"/>
                  </a:cxn>
                  <a:cxn ang="0">
                    <a:pos x="121" y="411"/>
                  </a:cxn>
                  <a:cxn ang="0">
                    <a:pos x="74" y="378"/>
                  </a:cxn>
                  <a:cxn ang="0">
                    <a:pos x="40" y="341"/>
                  </a:cxn>
                  <a:cxn ang="0">
                    <a:pos x="13" y="301"/>
                  </a:cxn>
                  <a:cxn ang="0">
                    <a:pos x="0" y="255"/>
                  </a:cxn>
                  <a:cxn ang="0">
                    <a:pos x="0" y="207"/>
                  </a:cxn>
                  <a:cxn ang="0">
                    <a:pos x="13" y="163"/>
                  </a:cxn>
                  <a:cxn ang="0">
                    <a:pos x="40" y="121"/>
                  </a:cxn>
                  <a:cxn ang="0">
                    <a:pos x="74" y="84"/>
                  </a:cxn>
                  <a:cxn ang="0">
                    <a:pos x="121" y="54"/>
                  </a:cxn>
                  <a:cxn ang="0">
                    <a:pos x="174" y="29"/>
                  </a:cxn>
                  <a:cxn ang="0">
                    <a:pos x="234" y="11"/>
                  </a:cxn>
                  <a:cxn ang="0">
                    <a:pos x="299" y="2"/>
                  </a:cxn>
                </a:cxnLst>
                <a:rect l="0" t="0" r="r" b="b"/>
                <a:pathLst>
                  <a:path w="667" h="462">
                    <a:moveTo>
                      <a:pt x="334" y="0"/>
                    </a:moveTo>
                    <a:lnTo>
                      <a:pt x="368" y="2"/>
                    </a:lnTo>
                    <a:lnTo>
                      <a:pt x="401" y="6"/>
                    </a:lnTo>
                    <a:lnTo>
                      <a:pt x="433" y="11"/>
                    </a:lnTo>
                    <a:lnTo>
                      <a:pt x="464" y="19"/>
                    </a:lnTo>
                    <a:lnTo>
                      <a:pt x="493" y="29"/>
                    </a:lnTo>
                    <a:lnTo>
                      <a:pt x="520" y="40"/>
                    </a:lnTo>
                    <a:lnTo>
                      <a:pt x="547" y="54"/>
                    </a:lnTo>
                    <a:lnTo>
                      <a:pt x="570" y="69"/>
                    </a:lnTo>
                    <a:lnTo>
                      <a:pt x="591" y="84"/>
                    </a:lnTo>
                    <a:lnTo>
                      <a:pt x="612" y="102"/>
                    </a:lnTo>
                    <a:lnTo>
                      <a:pt x="627" y="121"/>
                    </a:lnTo>
                    <a:lnTo>
                      <a:pt x="642" y="142"/>
                    </a:lnTo>
                    <a:lnTo>
                      <a:pt x="654" y="163"/>
                    </a:lnTo>
                    <a:lnTo>
                      <a:pt x="662" y="186"/>
                    </a:lnTo>
                    <a:lnTo>
                      <a:pt x="665" y="207"/>
                    </a:lnTo>
                    <a:lnTo>
                      <a:pt x="667" y="232"/>
                    </a:lnTo>
                    <a:lnTo>
                      <a:pt x="665" y="255"/>
                    </a:lnTo>
                    <a:lnTo>
                      <a:pt x="662" y="278"/>
                    </a:lnTo>
                    <a:lnTo>
                      <a:pt x="654" y="301"/>
                    </a:lnTo>
                    <a:lnTo>
                      <a:pt x="642" y="322"/>
                    </a:lnTo>
                    <a:lnTo>
                      <a:pt x="627" y="341"/>
                    </a:lnTo>
                    <a:lnTo>
                      <a:pt x="612" y="361"/>
                    </a:lnTo>
                    <a:lnTo>
                      <a:pt x="591" y="378"/>
                    </a:lnTo>
                    <a:lnTo>
                      <a:pt x="570" y="395"/>
                    </a:lnTo>
                    <a:lnTo>
                      <a:pt x="547" y="411"/>
                    </a:lnTo>
                    <a:lnTo>
                      <a:pt x="520" y="424"/>
                    </a:lnTo>
                    <a:lnTo>
                      <a:pt x="493" y="435"/>
                    </a:lnTo>
                    <a:lnTo>
                      <a:pt x="464" y="445"/>
                    </a:lnTo>
                    <a:lnTo>
                      <a:pt x="433" y="453"/>
                    </a:lnTo>
                    <a:lnTo>
                      <a:pt x="401" y="458"/>
                    </a:lnTo>
                    <a:lnTo>
                      <a:pt x="368" y="462"/>
                    </a:lnTo>
                    <a:lnTo>
                      <a:pt x="334" y="462"/>
                    </a:lnTo>
                    <a:lnTo>
                      <a:pt x="299" y="462"/>
                    </a:lnTo>
                    <a:lnTo>
                      <a:pt x="266" y="458"/>
                    </a:lnTo>
                    <a:lnTo>
                      <a:pt x="234" y="453"/>
                    </a:lnTo>
                    <a:lnTo>
                      <a:pt x="203" y="445"/>
                    </a:lnTo>
                    <a:lnTo>
                      <a:pt x="174" y="435"/>
                    </a:lnTo>
                    <a:lnTo>
                      <a:pt x="147" y="424"/>
                    </a:lnTo>
                    <a:lnTo>
                      <a:pt x="121" y="411"/>
                    </a:lnTo>
                    <a:lnTo>
                      <a:pt x="98" y="395"/>
                    </a:lnTo>
                    <a:lnTo>
                      <a:pt x="74" y="378"/>
                    </a:lnTo>
                    <a:lnTo>
                      <a:pt x="55" y="361"/>
                    </a:lnTo>
                    <a:lnTo>
                      <a:pt x="40" y="341"/>
                    </a:lnTo>
                    <a:lnTo>
                      <a:pt x="25" y="322"/>
                    </a:lnTo>
                    <a:lnTo>
                      <a:pt x="13" y="301"/>
                    </a:lnTo>
                    <a:lnTo>
                      <a:pt x="5" y="278"/>
                    </a:lnTo>
                    <a:lnTo>
                      <a:pt x="0" y="255"/>
                    </a:lnTo>
                    <a:lnTo>
                      <a:pt x="0" y="232"/>
                    </a:lnTo>
                    <a:lnTo>
                      <a:pt x="0" y="207"/>
                    </a:lnTo>
                    <a:lnTo>
                      <a:pt x="5" y="186"/>
                    </a:lnTo>
                    <a:lnTo>
                      <a:pt x="13" y="163"/>
                    </a:lnTo>
                    <a:lnTo>
                      <a:pt x="25" y="142"/>
                    </a:lnTo>
                    <a:lnTo>
                      <a:pt x="40" y="121"/>
                    </a:lnTo>
                    <a:lnTo>
                      <a:pt x="55" y="102"/>
                    </a:lnTo>
                    <a:lnTo>
                      <a:pt x="74" y="84"/>
                    </a:lnTo>
                    <a:lnTo>
                      <a:pt x="98" y="69"/>
                    </a:lnTo>
                    <a:lnTo>
                      <a:pt x="121" y="54"/>
                    </a:lnTo>
                    <a:lnTo>
                      <a:pt x="147" y="40"/>
                    </a:lnTo>
                    <a:lnTo>
                      <a:pt x="174" y="29"/>
                    </a:lnTo>
                    <a:lnTo>
                      <a:pt x="203" y="19"/>
                    </a:lnTo>
                    <a:lnTo>
                      <a:pt x="234" y="11"/>
                    </a:lnTo>
                    <a:lnTo>
                      <a:pt x="266" y="6"/>
                    </a:lnTo>
                    <a:lnTo>
                      <a:pt x="299" y="2"/>
                    </a:lnTo>
                    <a:lnTo>
                      <a:pt x="334" y="0"/>
                    </a:lnTo>
                  </a:path>
                </a:pathLst>
              </a:cu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l-PL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4791" name="Rectangle 39"/>
              <p:cNvSpPr>
                <a:spLocks noChangeArrowheads="1"/>
              </p:cNvSpPr>
              <p:nvPr/>
            </p:nvSpPr>
            <p:spPr bwMode="auto">
              <a:xfrm>
                <a:off x="3503" y="1754"/>
                <a:ext cx="0" cy="213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7620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Tx/>
                  <a:buFont typeface="Monotype Sorts" charset="2"/>
                  <a:buNone/>
                  <a:tabLst/>
                  <a:defRPr/>
                </a:pPr>
                <a:endParaRPr kumimoji="1" lang="de-DE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74792" name="Group 40"/>
            <p:cNvGrpSpPr>
              <a:grpSpLocks/>
            </p:cNvGrpSpPr>
            <p:nvPr/>
          </p:nvGrpSpPr>
          <p:grpSpPr bwMode="auto">
            <a:xfrm>
              <a:off x="1728" y="2064"/>
              <a:ext cx="669" cy="463"/>
              <a:chOff x="1776" y="2331"/>
              <a:chExt cx="669" cy="463"/>
            </a:xfrm>
          </p:grpSpPr>
          <p:sp>
            <p:nvSpPr>
              <p:cNvPr id="74793" name="Freeform 41"/>
              <p:cNvSpPr>
                <a:spLocks/>
              </p:cNvSpPr>
              <p:nvPr/>
            </p:nvSpPr>
            <p:spPr bwMode="auto">
              <a:xfrm>
                <a:off x="1776" y="2331"/>
                <a:ext cx="669" cy="463"/>
              </a:xfrm>
              <a:custGeom>
                <a:avLst/>
                <a:gdLst/>
                <a:ahLst/>
                <a:cxnLst>
                  <a:cxn ang="0">
                    <a:pos x="370" y="0"/>
                  </a:cxn>
                  <a:cxn ang="0">
                    <a:pos x="435" y="10"/>
                  </a:cxn>
                  <a:cxn ang="0">
                    <a:pos x="495" y="27"/>
                  </a:cxn>
                  <a:cxn ang="0">
                    <a:pos x="548" y="52"/>
                  </a:cxn>
                  <a:cxn ang="0">
                    <a:pos x="593" y="85"/>
                  </a:cxn>
                  <a:cxn ang="0">
                    <a:pos x="629" y="121"/>
                  </a:cxn>
                  <a:cxn ang="0">
                    <a:pos x="654" y="163"/>
                  </a:cxn>
                  <a:cxn ang="0">
                    <a:pos x="667" y="208"/>
                  </a:cxn>
                  <a:cxn ang="0">
                    <a:pos x="667" y="256"/>
                  </a:cxn>
                  <a:cxn ang="0">
                    <a:pos x="654" y="300"/>
                  </a:cxn>
                  <a:cxn ang="0">
                    <a:pos x="629" y="342"/>
                  </a:cxn>
                  <a:cxn ang="0">
                    <a:pos x="593" y="378"/>
                  </a:cxn>
                  <a:cxn ang="0">
                    <a:pos x="548" y="409"/>
                  </a:cxn>
                  <a:cxn ang="0">
                    <a:pos x="495" y="434"/>
                  </a:cxn>
                  <a:cxn ang="0">
                    <a:pos x="435" y="451"/>
                  </a:cxn>
                  <a:cxn ang="0">
                    <a:pos x="370" y="461"/>
                  </a:cxn>
                  <a:cxn ang="0">
                    <a:pos x="301" y="461"/>
                  </a:cxn>
                  <a:cxn ang="0">
                    <a:pos x="236" y="451"/>
                  </a:cxn>
                  <a:cxn ang="0">
                    <a:pos x="176" y="434"/>
                  </a:cxn>
                  <a:cxn ang="0">
                    <a:pos x="123" y="409"/>
                  </a:cxn>
                  <a:cxn ang="0">
                    <a:pos x="76" y="378"/>
                  </a:cxn>
                  <a:cxn ang="0">
                    <a:pos x="40" y="342"/>
                  </a:cxn>
                  <a:cxn ang="0">
                    <a:pos x="15" y="300"/>
                  </a:cxn>
                  <a:cxn ang="0">
                    <a:pos x="2" y="256"/>
                  </a:cxn>
                  <a:cxn ang="0">
                    <a:pos x="2" y="208"/>
                  </a:cxn>
                  <a:cxn ang="0">
                    <a:pos x="15" y="163"/>
                  </a:cxn>
                  <a:cxn ang="0">
                    <a:pos x="40" y="121"/>
                  </a:cxn>
                  <a:cxn ang="0">
                    <a:pos x="76" y="85"/>
                  </a:cxn>
                  <a:cxn ang="0">
                    <a:pos x="123" y="52"/>
                  </a:cxn>
                  <a:cxn ang="0">
                    <a:pos x="176" y="27"/>
                  </a:cxn>
                  <a:cxn ang="0">
                    <a:pos x="236" y="10"/>
                  </a:cxn>
                  <a:cxn ang="0">
                    <a:pos x="301" y="0"/>
                  </a:cxn>
                </a:cxnLst>
                <a:rect l="0" t="0" r="r" b="b"/>
                <a:pathLst>
                  <a:path w="669" h="463">
                    <a:moveTo>
                      <a:pt x="335" y="0"/>
                    </a:moveTo>
                    <a:lnTo>
                      <a:pt x="370" y="0"/>
                    </a:lnTo>
                    <a:lnTo>
                      <a:pt x="403" y="4"/>
                    </a:lnTo>
                    <a:lnTo>
                      <a:pt x="435" y="10"/>
                    </a:lnTo>
                    <a:lnTo>
                      <a:pt x="466" y="18"/>
                    </a:lnTo>
                    <a:lnTo>
                      <a:pt x="495" y="27"/>
                    </a:lnTo>
                    <a:lnTo>
                      <a:pt x="522" y="39"/>
                    </a:lnTo>
                    <a:lnTo>
                      <a:pt x="548" y="52"/>
                    </a:lnTo>
                    <a:lnTo>
                      <a:pt x="572" y="67"/>
                    </a:lnTo>
                    <a:lnTo>
                      <a:pt x="593" y="85"/>
                    </a:lnTo>
                    <a:lnTo>
                      <a:pt x="612" y="102"/>
                    </a:lnTo>
                    <a:lnTo>
                      <a:pt x="629" y="121"/>
                    </a:lnTo>
                    <a:lnTo>
                      <a:pt x="643" y="140"/>
                    </a:lnTo>
                    <a:lnTo>
                      <a:pt x="654" y="163"/>
                    </a:lnTo>
                    <a:lnTo>
                      <a:pt x="664" y="185"/>
                    </a:lnTo>
                    <a:lnTo>
                      <a:pt x="667" y="208"/>
                    </a:lnTo>
                    <a:lnTo>
                      <a:pt x="669" y="231"/>
                    </a:lnTo>
                    <a:lnTo>
                      <a:pt x="667" y="256"/>
                    </a:lnTo>
                    <a:lnTo>
                      <a:pt x="664" y="279"/>
                    </a:lnTo>
                    <a:lnTo>
                      <a:pt x="654" y="300"/>
                    </a:lnTo>
                    <a:lnTo>
                      <a:pt x="643" y="321"/>
                    </a:lnTo>
                    <a:lnTo>
                      <a:pt x="629" y="342"/>
                    </a:lnTo>
                    <a:lnTo>
                      <a:pt x="612" y="361"/>
                    </a:lnTo>
                    <a:lnTo>
                      <a:pt x="593" y="378"/>
                    </a:lnTo>
                    <a:lnTo>
                      <a:pt x="572" y="394"/>
                    </a:lnTo>
                    <a:lnTo>
                      <a:pt x="548" y="409"/>
                    </a:lnTo>
                    <a:lnTo>
                      <a:pt x="522" y="422"/>
                    </a:lnTo>
                    <a:lnTo>
                      <a:pt x="495" y="434"/>
                    </a:lnTo>
                    <a:lnTo>
                      <a:pt x="466" y="444"/>
                    </a:lnTo>
                    <a:lnTo>
                      <a:pt x="435" y="451"/>
                    </a:lnTo>
                    <a:lnTo>
                      <a:pt x="403" y="457"/>
                    </a:lnTo>
                    <a:lnTo>
                      <a:pt x="370" y="461"/>
                    </a:lnTo>
                    <a:lnTo>
                      <a:pt x="335" y="463"/>
                    </a:lnTo>
                    <a:lnTo>
                      <a:pt x="301" y="461"/>
                    </a:lnTo>
                    <a:lnTo>
                      <a:pt x="268" y="457"/>
                    </a:lnTo>
                    <a:lnTo>
                      <a:pt x="236" y="451"/>
                    </a:lnTo>
                    <a:lnTo>
                      <a:pt x="205" y="444"/>
                    </a:lnTo>
                    <a:lnTo>
                      <a:pt x="176" y="434"/>
                    </a:lnTo>
                    <a:lnTo>
                      <a:pt x="147" y="422"/>
                    </a:lnTo>
                    <a:lnTo>
                      <a:pt x="123" y="409"/>
                    </a:lnTo>
                    <a:lnTo>
                      <a:pt x="99" y="394"/>
                    </a:lnTo>
                    <a:lnTo>
                      <a:pt x="76" y="378"/>
                    </a:lnTo>
                    <a:lnTo>
                      <a:pt x="57" y="361"/>
                    </a:lnTo>
                    <a:lnTo>
                      <a:pt x="40" y="342"/>
                    </a:lnTo>
                    <a:lnTo>
                      <a:pt x="27" y="321"/>
                    </a:lnTo>
                    <a:lnTo>
                      <a:pt x="15" y="300"/>
                    </a:lnTo>
                    <a:lnTo>
                      <a:pt x="7" y="279"/>
                    </a:lnTo>
                    <a:lnTo>
                      <a:pt x="2" y="256"/>
                    </a:lnTo>
                    <a:lnTo>
                      <a:pt x="0" y="231"/>
                    </a:lnTo>
                    <a:lnTo>
                      <a:pt x="2" y="208"/>
                    </a:lnTo>
                    <a:lnTo>
                      <a:pt x="7" y="185"/>
                    </a:lnTo>
                    <a:lnTo>
                      <a:pt x="15" y="163"/>
                    </a:lnTo>
                    <a:lnTo>
                      <a:pt x="27" y="140"/>
                    </a:lnTo>
                    <a:lnTo>
                      <a:pt x="40" y="121"/>
                    </a:lnTo>
                    <a:lnTo>
                      <a:pt x="57" y="102"/>
                    </a:lnTo>
                    <a:lnTo>
                      <a:pt x="76" y="85"/>
                    </a:lnTo>
                    <a:lnTo>
                      <a:pt x="99" y="67"/>
                    </a:lnTo>
                    <a:lnTo>
                      <a:pt x="123" y="52"/>
                    </a:lnTo>
                    <a:lnTo>
                      <a:pt x="147" y="39"/>
                    </a:lnTo>
                    <a:lnTo>
                      <a:pt x="176" y="27"/>
                    </a:lnTo>
                    <a:lnTo>
                      <a:pt x="205" y="18"/>
                    </a:lnTo>
                    <a:lnTo>
                      <a:pt x="236" y="10"/>
                    </a:lnTo>
                    <a:lnTo>
                      <a:pt x="268" y="4"/>
                    </a:lnTo>
                    <a:lnTo>
                      <a:pt x="301" y="0"/>
                    </a:lnTo>
                    <a:lnTo>
                      <a:pt x="335" y="0"/>
                    </a:lnTo>
                  </a:path>
                </a:pathLst>
              </a:cu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l-PL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4794" name="Rectangle 42"/>
              <p:cNvSpPr>
                <a:spLocks noChangeArrowheads="1"/>
              </p:cNvSpPr>
              <p:nvPr/>
            </p:nvSpPr>
            <p:spPr bwMode="auto">
              <a:xfrm>
                <a:off x="1996" y="2489"/>
                <a:ext cx="0" cy="213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7620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Tx/>
                  <a:buFont typeface="Monotype Sorts" charset="2"/>
                  <a:buNone/>
                  <a:tabLst/>
                  <a:defRPr/>
                </a:pPr>
                <a:endParaRPr kumimoji="1" lang="de-DE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74795" name="Group 43"/>
            <p:cNvGrpSpPr>
              <a:grpSpLocks/>
            </p:cNvGrpSpPr>
            <p:nvPr/>
          </p:nvGrpSpPr>
          <p:grpSpPr bwMode="auto">
            <a:xfrm>
              <a:off x="3290" y="2095"/>
              <a:ext cx="667" cy="463"/>
              <a:chOff x="3338" y="2331"/>
              <a:chExt cx="667" cy="463"/>
            </a:xfrm>
          </p:grpSpPr>
          <p:sp>
            <p:nvSpPr>
              <p:cNvPr id="74796" name="Freeform 44"/>
              <p:cNvSpPr>
                <a:spLocks/>
              </p:cNvSpPr>
              <p:nvPr/>
            </p:nvSpPr>
            <p:spPr bwMode="auto">
              <a:xfrm>
                <a:off x="3338" y="2331"/>
                <a:ext cx="667" cy="463"/>
              </a:xfrm>
              <a:custGeom>
                <a:avLst/>
                <a:gdLst/>
                <a:ahLst/>
                <a:cxnLst>
                  <a:cxn ang="0">
                    <a:pos x="368" y="0"/>
                  </a:cxn>
                  <a:cxn ang="0">
                    <a:pos x="433" y="10"/>
                  </a:cxn>
                  <a:cxn ang="0">
                    <a:pos x="493" y="27"/>
                  </a:cxn>
                  <a:cxn ang="0">
                    <a:pos x="547" y="52"/>
                  </a:cxn>
                  <a:cxn ang="0">
                    <a:pos x="591" y="85"/>
                  </a:cxn>
                  <a:cxn ang="0">
                    <a:pos x="627" y="121"/>
                  </a:cxn>
                  <a:cxn ang="0">
                    <a:pos x="654" y="163"/>
                  </a:cxn>
                  <a:cxn ang="0">
                    <a:pos x="665" y="208"/>
                  </a:cxn>
                  <a:cxn ang="0">
                    <a:pos x="665" y="256"/>
                  </a:cxn>
                  <a:cxn ang="0">
                    <a:pos x="654" y="300"/>
                  </a:cxn>
                  <a:cxn ang="0">
                    <a:pos x="627" y="342"/>
                  </a:cxn>
                  <a:cxn ang="0">
                    <a:pos x="591" y="378"/>
                  </a:cxn>
                  <a:cxn ang="0">
                    <a:pos x="547" y="409"/>
                  </a:cxn>
                  <a:cxn ang="0">
                    <a:pos x="493" y="434"/>
                  </a:cxn>
                  <a:cxn ang="0">
                    <a:pos x="433" y="451"/>
                  </a:cxn>
                  <a:cxn ang="0">
                    <a:pos x="368" y="461"/>
                  </a:cxn>
                  <a:cxn ang="0">
                    <a:pos x="299" y="461"/>
                  </a:cxn>
                  <a:cxn ang="0">
                    <a:pos x="234" y="451"/>
                  </a:cxn>
                  <a:cxn ang="0">
                    <a:pos x="174" y="434"/>
                  </a:cxn>
                  <a:cxn ang="0">
                    <a:pos x="121" y="409"/>
                  </a:cxn>
                  <a:cxn ang="0">
                    <a:pos x="74" y="378"/>
                  </a:cxn>
                  <a:cxn ang="0">
                    <a:pos x="40" y="342"/>
                  </a:cxn>
                  <a:cxn ang="0">
                    <a:pos x="13" y="300"/>
                  </a:cxn>
                  <a:cxn ang="0">
                    <a:pos x="0" y="256"/>
                  </a:cxn>
                  <a:cxn ang="0">
                    <a:pos x="0" y="208"/>
                  </a:cxn>
                  <a:cxn ang="0">
                    <a:pos x="13" y="163"/>
                  </a:cxn>
                  <a:cxn ang="0">
                    <a:pos x="40" y="121"/>
                  </a:cxn>
                  <a:cxn ang="0">
                    <a:pos x="74" y="85"/>
                  </a:cxn>
                  <a:cxn ang="0">
                    <a:pos x="121" y="52"/>
                  </a:cxn>
                  <a:cxn ang="0">
                    <a:pos x="174" y="27"/>
                  </a:cxn>
                  <a:cxn ang="0">
                    <a:pos x="234" y="10"/>
                  </a:cxn>
                  <a:cxn ang="0">
                    <a:pos x="299" y="0"/>
                  </a:cxn>
                </a:cxnLst>
                <a:rect l="0" t="0" r="r" b="b"/>
                <a:pathLst>
                  <a:path w="667" h="463">
                    <a:moveTo>
                      <a:pt x="334" y="0"/>
                    </a:moveTo>
                    <a:lnTo>
                      <a:pt x="368" y="0"/>
                    </a:lnTo>
                    <a:lnTo>
                      <a:pt x="401" y="4"/>
                    </a:lnTo>
                    <a:lnTo>
                      <a:pt x="433" y="10"/>
                    </a:lnTo>
                    <a:lnTo>
                      <a:pt x="464" y="18"/>
                    </a:lnTo>
                    <a:lnTo>
                      <a:pt x="493" y="27"/>
                    </a:lnTo>
                    <a:lnTo>
                      <a:pt x="520" y="39"/>
                    </a:lnTo>
                    <a:lnTo>
                      <a:pt x="547" y="52"/>
                    </a:lnTo>
                    <a:lnTo>
                      <a:pt x="570" y="67"/>
                    </a:lnTo>
                    <a:lnTo>
                      <a:pt x="591" y="85"/>
                    </a:lnTo>
                    <a:lnTo>
                      <a:pt x="612" y="102"/>
                    </a:lnTo>
                    <a:lnTo>
                      <a:pt x="627" y="121"/>
                    </a:lnTo>
                    <a:lnTo>
                      <a:pt x="642" y="140"/>
                    </a:lnTo>
                    <a:lnTo>
                      <a:pt x="654" y="163"/>
                    </a:lnTo>
                    <a:lnTo>
                      <a:pt x="662" y="185"/>
                    </a:lnTo>
                    <a:lnTo>
                      <a:pt x="665" y="208"/>
                    </a:lnTo>
                    <a:lnTo>
                      <a:pt x="667" y="231"/>
                    </a:lnTo>
                    <a:lnTo>
                      <a:pt x="665" y="256"/>
                    </a:lnTo>
                    <a:lnTo>
                      <a:pt x="662" y="279"/>
                    </a:lnTo>
                    <a:lnTo>
                      <a:pt x="654" y="300"/>
                    </a:lnTo>
                    <a:lnTo>
                      <a:pt x="642" y="321"/>
                    </a:lnTo>
                    <a:lnTo>
                      <a:pt x="627" y="342"/>
                    </a:lnTo>
                    <a:lnTo>
                      <a:pt x="612" y="361"/>
                    </a:lnTo>
                    <a:lnTo>
                      <a:pt x="591" y="378"/>
                    </a:lnTo>
                    <a:lnTo>
                      <a:pt x="570" y="394"/>
                    </a:lnTo>
                    <a:lnTo>
                      <a:pt x="547" y="409"/>
                    </a:lnTo>
                    <a:lnTo>
                      <a:pt x="520" y="422"/>
                    </a:lnTo>
                    <a:lnTo>
                      <a:pt x="493" y="434"/>
                    </a:lnTo>
                    <a:lnTo>
                      <a:pt x="464" y="444"/>
                    </a:lnTo>
                    <a:lnTo>
                      <a:pt x="433" y="451"/>
                    </a:lnTo>
                    <a:lnTo>
                      <a:pt x="401" y="457"/>
                    </a:lnTo>
                    <a:lnTo>
                      <a:pt x="368" y="461"/>
                    </a:lnTo>
                    <a:lnTo>
                      <a:pt x="334" y="463"/>
                    </a:lnTo>
                    <a:lnTo>
                      <a:pt x="299" y="461"/>
                    </a:lnTo>
                    <a:lnTo>
                      <a:pt x="266" y="457"/>
                    </a:lnTo>
                    <a:lnTo>
                      <a:pt x="234" y="451"/>
                    </a:lnTo>
                    <a:lnTo>
                      <a:pt x="203" y="444"/>
                    </a:lnTo>
                    <a:lnTo>
                      <a:pt x="174" y="434"/>
                    </a:lnTo>
                    <a:lnTo>
                      <a:pt x="147" y="422"/>
                    </a:lnTo>
                    <a:lnTo>
                      <a:pt x="121" y="409"/>
                    </a:lnTo>
                    <a:lnTo>
                      <a:pt x="98" y="394"/>
                    </a:lnTo>
                    <a:lnTo>
                      <a:pt x="74" y="378"/>
                    </a:lnTo>
                    <a:lnTo>
                      <a:pt x="55" y="361"/>
                    </a:lnTo>
                    <a:lnTo>
                      <a:pt x="40" y="342"/>
                    </a:lnTo>
                    <a:lnTo>
                      <a:pt x="25" y="321"/>
                    </a:lnTo>
                    <a:lnTo>
                      <a:pt x="13" y="300"/>
                    </a:lnTo>
                    <a:lnTo>
                      <a:pt x="5" y="279"/>
                    </a:lnTo>
                    <a:lnTo>
                      <a:pt x="0" y="256"/>
                    </a:lnTo>
                    <a:lnTo>
                      <a:pt x="0" y="231"/>
                    </a:lnTo>
                    <a:lnTo>
                      <a:pt x="0" y="208"/>
                    </a:lnTo>
                    <a:lnTo>
                      <a:pt x="5" y="185"/>
                    </a:lnTo>
                    <a:lnTo>
                      <a:pt x="13" y="163"/>
                    </a:lnTo>
                    <a:lnTo>
                      <a:pt x="25" y="140"/>
                    </a:lnTo>
                    <a:lnTo>
                      <a:pt x="40" y="121"/>
                    </a:lnTo>
                    <a:lnTo>
                      <a:pt x="55" y="102"/>
                    </a:lnTo>
                    <a:lnTo>
                      <a:pt x="74" y="85"/>
                    </a:lnTo>
                    <a:lnTo>
                      <a:pt x="98" y="67"/>
                    </a:lnTo>
                    <a:lnTo>
                      <a:pt x="121" y="52"/>
                    </a:lnTo>
                    <a:lnTo>
                      <a:pt x="147" y="39"/>
                    </a:lnTo>
                    <a:lnTo>
                      <a:pt x="174" y="27"/>
                    </a:lnTo>
                    <a:lnTo>
                      <a:pt x="203" y="18"/>
                    </a:lnTo>
                    <a:lnTo>
                      <a:pt x="234" y="10"/>
                    </a:lnTo>
                    <a:lnTo>
                      <a:pt x="266" y="4"/>
                    </a:lnTo>
                    <a:lnTo>
                      <a:pt x="299" y="0"/>
                    </a:lnTo>
                    <a:lnTo>
                      <a:pt x="334" y="0"/>
                    </a:lnTo>
                  </a:path>
                </a:pathLst>
              </a:cu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l-PL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4797" name="Rectangle 45"/>
              <p:cNvSpPr>
                <a:spLocks noChangeArrowheads="1"/>
              </p:cNvSpPr>
              <p:nvPr/>
            </p:nvSpPr>
            <p:spPr bwMode="auto">
              <a:xfrm>
                <a:off x="3382" y="2489"/>
                <a:ext cx="0" cy="213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0066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7620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Tx/>
                  <a:buFont typeface="Monotype Sorts" charset="2"/>
                  <a:buNone/>
                  <a:tabLst/>
                  <a:defRPr/>
                </a:pPr>
                <a:endParaRPr kumimoji="1" lang="de-DE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4798" name="Freeform 46"/>
            <p:cNvSpPr>
              <a:spLocks/>
            </p:cNvSpPr>
            <p:nvPr/>
          </p:nvSpPr>
          <p:spPr bwMode="auto">
            <a:xfrm>
              <a:off x="1728" y="1344"/>
              <a:ext cx="669" cy="46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435" y="10"/>
                </a:cxn>
                <a:cxn ang="0">
                  <a:pos x="495" y="27"/>
                </a:cxn>
                <a:cxn ang="0">
                  <a:pos x="548" y="52"/>
                </a:cxn>
                <a:cxn ang="0">
                  <a:pos x="593" y="85"/>
                </a:cxn>
                <a:cxn ang="0">
                  <a:pos x="629" y="121"/>
                </a:cxn>
                <a:cxn ang="0">
                  <a:pos x="654" y="163"/>
                </a:cxn>
                <a:cxn ang="0">
                  <a:pos x="667" y="208"/>
                </a:cxn>
                <a:cxn ang="0">
                  <a:pos x="667" y="256"/>
                </a:cxn>
                <a:cxn ang="0">
                  <a:pos x="654" y="300"/>
                </a:cxn>
                <a:cxn ang="0">
                  <a:pos x="629" y="342"/>
                </a:cxn>
                <a:cxn ang="0">
                  <a:pos x="593" y="378"/>
                </a:cxn>
                <a:cxn ang="0">
                  <a:pos x="548" y="409"/>
                </a:cxn>
                <a:cxn ang="0">
                  <a:pos x="495" y="434"/>
                </a:cxn>
                <a:cxn ang="0">
                  <a:pos x="435" y="451"/>
                </a:cxn>
                <a:cxn ang="0">
                  <a:pos x="370" y="461"/>
                </a:cxn>
                <a:cxn ang="0">
                  <a:pos x="301" y="461"/>
                </a:cxn>
                <a:cxn ang="0">
                  <a:pos x="236" y="451"/>
                </a:cxn>
                <a:cxn ang="0">
                  <a:pos x="176" y="434"/>
                </a:cxn>
                <a:cxn ang="0">
                  <a:pos x="123" y="409"/>
                </a:cxn>
                <a:cxn ang="0">
                  <a:pos x="76" y="378"/>
                </a:cxn>
                <a:cxn ang="0">
                  <a:pos x="40" y="342"/>
                </a:cxn>
                <a:cxn ang="0">
                  <a:pos x="15" y="300"/>
                </a:cxn>
                <a:cxn ang="0">
                  <a:pos x="2" y="256"/>
                </a:cxn>
                <a:cxn ang="0">
                  <a:pos x="2" y="208"/>
                </a:cxn>
                <a:cxn ang="0">
                  <a:pos x="15" y="163"/>
                </a:cxn>
                <a:cxn ang="0">
                  <a:pos x="40" y="121"/>
                </a:cxn>
                <a:cxn ang="0">
                  <a:pos x="76" y="85"/>
                </a:cxn>
                <a:cxn ang="0">
                  <a:pos x="123" y="52"/>
                </a:cxn>
                <a:cxn ang="0">
                  <a:pos x="176" y="27"/>
                </a:cxn>
                <a:cxn ang="0">
                  <a:pos x="236" y="10"/>
                </a:cxn>
                <a:cxn ang="0">
                  <a:pos x="301" y="0"/>
                </a:cxn>
              </a:cxnLst>
              <a:rect l="0" t="0" r="r" b="b"/>
              <a:pathLst>
                <a:path w="669" h="463">
                  <a:moveTo>
                    <a:pt x="335" y="0"/>
                  </a:moveTo>
                  <a:lnTo>
                    <a:pt x="370" y="0"/>
                  </a:lnTo>
                  <a:lnTo>
                    <a:pt x="403" y="4"/>
                  </a:lnTo>
                  <a:lnTo>
                    <a:pt x="435" y="10"/>
                  </a:lnTo>
                  <a:lnTo>
                    <a:pt x="466" y="18"/>
                  </a:lnTo>
                  <a:lnTo>
                    <a:pt x="495" y="27"/>
                  </a:lnTo>
                  <a:lnTo>
                    <a:pt x="522" y="39"/>
                  </a:lnTo>
                  <a:lnTo>
                    <a:pt x="548" y="52"/>
                  </a:lnTo>
                  <a:lnTo>
                    <a:pt x="572" y="67"/>
                  </a:lnTo>
                  <a:lnTo>
                    <a:pt x="593" y="85"/>
                  </a:lnTo>
                  <a:lnTo>
                    <a:pt x="612" y="102"/>
                  </a:lnTo>
                  <a:lnTo>
                    <a:pt x="629" y="121"/>
                  </a:lnTo>
                  <a:lnTo>
                    <a:pt x="643" y="140"/>
                  </a:lnTo>
                  <a:lnTo>
                    <a:pt x="654" y="163"/>
                  </a:lnTo>
                  <a:lnTo>
                    <a:pt x="664" y="185"/>
                  </a:lnTo>
                  <a:lnTo>
                    <a:pt x="667" y="208"/>
                  </a:lnTo>
                  <a:lnTo>
                    <a:pt x="669" y="231"/>
                  </a:lnTo>
                  <a:lnTo>
                    <a:pt x="667" y="256"/>
                  </a:lnTo>
                  <a:lnTo>
                    <a:pt x="664" y="279"/>
                  </a:lnTo>
                  <a:lnTo>
                    <a:pt x="654" y="300"/>
                  </a:lnTo>
                  <a:lnTo>
                    <a:pt x="643" y="321"/>
                  </a:lnTo>
                  <a:lnTo>
                    <a:pt x="629" y="342"/>
                  </a:lnTo>
                  <a:lnTo>
                    <a:pt x="612" y="361"/>
                  </a:lnTo>
                  <a:lnTo>
                    <a:pt x="593" y="378"/>
                  </a:lnTo>
                  <a:lnTo>
                    <a:pt x="572" y="394"/>
                  </a:lnTo>
                  <a:lnTo>
                    <a:pt x="548" y="409"/>
                  </a:lnTo>
                  <a:lnTo>
                    <a:pt x="522" y="422"/>
                  </a:lnTo>
                  <a:lnTo>
                    <a:pt x="495" y="434"/>
                  </a:lnTo>
                  <a:lnTo>
                    <a:pt x="466" y="444"/>
                  </a:lnTo>
                  <a:lnTo>
                    <a:pt x="435" y="451"/>
                  </a:lnTo>
                  <a:lnTo>
                    <a:pt x="403" y="457"/>
                  </a:lnTo>
                  <a:lnTo>
                    <a:pt x="370" y="461"/>
                  </a:lnTo>
                  <a:lnTo>
                    <a:pt x="335" y="463"/>
                  </a:lnTo>
                  <a:lnTo>
                    <a:pt x="301" y="461"/>
                  </a:lnTo>
                  <a:lnTo>
                    <a:pt x="268" y="457"/>
                  </a:lnTo>
                  <a:lnTo>
                    <a:pt x="236" y="451"/>
                  </a:lnTo>
                  <a:lnTo>
                    <a:pt x="205" y="444"/>
                  </a:lnTo>
                  <a:lnTo>
                    <a:pt x="176" y="434"/>
                  </a:lnTo>
                  <a:lnTo>
                    <a:pt x="147" y="422"/>
                  </a:lnTo>
                  <a:lnTo>
                    <a:pt x="123" y="409"/>
                  </a:lnTo>
                  <a:lnTo>
                    <a:pt x="99" y="394"/>
                  </a:lnTo>
                  <a:lnTo>
                    <a:pt x="76" y="378"/>
                  </a:lnTo>
                  <a:lnTo>
                    <a:pt x="57" y="361"/>
                  </a:lnTo>
                  <a:lnTo>
                    <a:pt x="40" y="342"/>
                  </a:lnTo>
                  <a:lnTo>
                    <a:pt x="27" y="321"/>
                  </a:lnTo>
                  <a:lnTo>
                    <a:pt x="15" y="300"/>
                  </a:lnTo>
                  <a:lnTo>
                    <a:pt x="7" y="279"/>
                  </a:lnTo>
                  <a:lnTo>
                    <a:pt x="2" y="256"/>
                  </a:lnTo>
                  <a:lnTo>
                    <a:pt x="0" y="231"/>
                  </a:lnTo>
                  <a:lnTo>
                    <a:pt x="2" y="208"/>
                  </a:lnTo>
                  <a:lnTo>
                    <a:pt x="7" y="185"/>
                  </a:lnTo>
                  <a:lnTo>
                    <a:pt x="15" y="163"/>
                  </a:lnTo>
                  <a:lnTo>
                    <a:pt x="27" y="140"/>
                  </a:lnTo>
                  <a:lnTo>
                    <a:pt x="40" y="121"/>
                  </a:lnTo>
                  <a:lnTo>
                    <a:pt x="57" y="102"/>
                  </a:lnTo>
                  <a:lnTo>
                    <a:pt x="76" y="85"/>
                  </a:lnTo>
                  <a:lnTo>
                    <a:pt x="99" y="67"/>
                  </a:lnTo>
                  <a:lnTo>
                    <a:pt x="123" y="52"/>
                  </a:lnTo>
                  <a:lnTo>
                    <a:pt x="147" y="39"/>
                  </a:lnTo>
                  <a:lnTo>
                    <a:pt x="176" y="27"/>
                  </a:lnTo>
                  <a:lnTo>
                    <a:pt x="205" y="18"/>
                  </a:lnTo>
                  <a:lnTo>
                    <a:pt x="236" y="10"/>
                  </a:lnTo>
                  <a:lnTo>
                    <a:pt x="268" y="4"/>
                  </a:lnTo>
                  <a:lnTo>
                    <a:pt x="301" y="0"/>
                  </a:lnTo>
                  <a:lnTo>
                    <a:pt x="335" y="0"/>
                  </a:lnTo>
                </a:path>
              </a:pathLst>
            </a:custGeom>
            <a:gradFill rotWithShape="0">
              <a:gsLst>
                <a:gs pos="0">
                  <a:srgbClr val="FF9999"/>
                </a:gs>
                <a:gs pos="100000">
                  <a:srgbClr val="FF3300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4799" name="Rectangle 47"/>
            <p:cNvSpPr>
              <a:spLocks noChangeArrowheads="1"/>
            </p:cNvSpPr>
            <p:nvPr/>
          </p:nvSpPr>
          <p:spPr bwMode="auto">
            <a:xfrm>
              <a:off x="1872" y="1519"/>
              <a:ext cx="21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Tx/>
                <a:buFont typeface="Monotype Sorts" charset="2"/>
                <a:buNone/>
                <a:tabLst/>
                <a:defRPr/>
              </a:pPr>
              <a:r>
                <a:rPr kumimoji="1" lang="pl-PL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latin typeface="Arial Rounded MT Bold" pitchFamily="34" charset="0"/>
                  <a:ea typeface="+mn-ea"/>
                  <a:cs typeface="+mn-cs"/>
                </a:rPr>
                <a:t>Koszty</a:t>
              </a:r>
              <a:endParaRPr kumimoji="1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endParaRPr>
            </a:p>
          </p:txBody>
        </p:sp>
        <p:sp>
          <p:nvSpPr>
            <p:cNvPr id="74800" name="Freeform 48"/>
            <p:cNvSpPr>
              <a:spLocks/>
            </p:cNvSpPr>
            <p:nvPr/>
          </p:nvSpPr>
          <p:spPr bwMode="auto">
            <a:xfrm>
              <a:off x="2496" y="1681"/>
              <a:ext cx="667" cy="462"/>
            </a:xfrm>
            <a:custGeom>
              <a:avLst/>
              <a:gdLst/>
              <a:ahLst/>
              <a:cxnLst>
                <a:cxn ang="0">
                  <a:pos x="368" y="2"/>
                </a:cxn>
                <a:cxn ang="0">
                  <a:pos x="433" y="11"/>
                </a:cxn>
                <a:cxn ang="0">
                  <a:pos x="493" y="29"/>
                </a:cxn>
                <a:cxn ang="0">
                  <a:pos x="547" y="54"/>
                </a:cxn>
                <a:cxn ang="0">
                  <a:pos x="591" y="84"/>
                </a:cxn>
                <a:cxn ang="0">
                  <a:pos x="627" y="121"/>
                </a:cxn>
                <a:cxn ang="0">
                  <a:pos x="654" y="163"/>
                </a:cxn>
                <a:cxn ang="0">
                  <a:pos x="665" y="207"/>
                </a:cxn>
                <a:cxn ang="0">
                  <a:pos x="665" y="255"/>
                </a:cxn>
                <a:cxn ang="0">
                  <a:pos x="654" y="301"/>
                </a:cxn>
                <a:cxn ang="0">
                  <a:pos x="627" y="341"/>
                </a:cxn>
                <a:cxn ang="0">
                  <a:pos x="591" y="378"/>
                </a:cxn>
                <a:cxn ang="0">
                  <a:pos x="547" y="411"/>
                </a:cxn>
                <a:cxn ang="0">
                  <a:pos x="493" y="435"/>
                </a:cxn>
                <a:cxn ang="0">
                  <a:pos x="433" y="453"/>
                </a:cxn>
                <a:cxn ang="0">
                  <a:pos x="368" y="462"/>
                </a:cxn>
                <a:cxn ang="0">
                  <a:pos x="299" y="462"/>
                </a:cxn>
                <a:cxn ang="0">
                  <a:pos x="234" y="453"/>
                </a:cxn>
                <a:cxn ang="0">
                  <a:pos x="174" y="435"/>
                </a:cxn>
                <a:cxn ang="0">
                  <a:pos x="121" y="411"/>
                </a:cxn>
                <a:cxn ang="0">
                  <a:pos x="74" y="378"/>
                </a:cxn>
                <a:cxn ang="0">
                  <a:pos x="40" y="341"/>
                </a:cxn>
                <a:cxn ang="0">
                  <a:pos x="13" y="301"/>
                </a:cxn>
                <a:cxn ang="0">
                  <a:pos x="0" y="255"/>
                </a:cxn>
                <a:cxn ang="0">
                  <a:pos x="0" y="207"/>
                </a:cxn>
                <a:cxn ang="0">
                  <a:pos x="13" y="163"/>
                </a:cxn>
                <a:cxn ang="0">
                  <a:pos x="40" y="121"/>
                </a:cxn>
                <a:cxn ang="0">
                  <a:pos x="74" y="84"/>
                </a:cxn>
                <a:cxn ang="0">
                  <a:pos x="121" y="54"/>
                </a:cxn>
                <a:cxn ang="0">
                  <a:pos x="174" y="29"/>
                </a:cxn>
                <a:cxn ang="0">
                  <a:pos x="234" y="11"/>
                </a:cxn>
                <a:cxn ang="0">
                  <a:pos x="299" y="2"/>
                </a:cxn>
              </a:cxnLst>
              <a:rect l="0" t="0" r="r" b="b"/>
              <a:pathLst>
                <a:path w="667" h="462">
                  <a:moveTo>
                    <a:pt x="334" y="0"/>
                  </a:moveTo>
                  <a:lnTo>
                    <a:pt x="368" y="2"/>
                  </a:lnTo>
                  <a:lnTo>
                    <a:pt x="401" y="6"/>
                  </a:lnTo>
                  <a:lnTo>
                    <a:pt x="433" y="11"/>
                  </a:lnTo>
                  <a:lnTo>
                    <a:pt x="464" y="19"/>
                  </a:lnTo>
                  <a:lnTo>
                    <a:pt x="493" y="29"/>
                  </a:lnTo>
                  <a:lnTo>
                    <a:pt x="520" y="40"/>
                  </a:lnTo>
                  <a:lnTo>
                    <a:pt x="547" y="54"/>
                  </a:lnTo>
                  <a:lnTo>
                    <a:pt x="570" y="69"/>
                  </a:lnTo>
                  <a:lnTo>
                    <a:pt x="591" y="84"/>
                  </a:lnTo>
                  <a:lnTo>
                    <a:pt x="612" y="102"/>
                  </a:lnTo>
                  <a:lnTo>
                    <a:pt x="627" y="121"/>
                  </a:lnTo>
                  <a:lnTo>
                    <a:pt x="642" y="142"/>
                  </a:lnTo>
                  <a:lnTo>
                    <a:pt x="654" y="163"/>
                  </a:lnTo>
                  <a:lnTo>
                    <a:pt x="662" y="186"/>
                  </a:lnTo>
                  <a:lnTo>
                    <a:pt x="665" y="207"/>
                  </a:lnTo>
                  <a:lnTo>
                    <a:pt x="667" y="232"/>
                  </a:lnTo>
                  <a:lnTo>
                    <a:pt x="665" y="255"/>
                  </a:lnTo>
                  <a:lnTo>
                    <a:pt x="662" y="278"/>
                  </a:lnTo>
                  <a:lnTo>
                    <a:pt x="654" y="301"/>
                  </a:lnTo>
                  <a:lnTo>
                    <a:pt x="642" y="322"/>
                  </a:lnTo>
                  <a:lnTo>
                    <a:pt x="627" y="341"/>
                  </a:lnTo>
                  <a:lnTo>
                    <a:pt x="612" y="361"/>
                  </a:lnTo>
                  <a:lnTo>
                    <a:pt x="591" y="378"/>
                  </a:lnTo>
                  <a:lnTo>
                    <a:pt x="570" y="395"/>
                  </a:lnTo>
                  <a:lnTo>
                    <a:pt x="547" y="411"/>
                  </a:lnTo>
                  <a:lnTo>
                    <a:pt x="520" y="424"/>
                  </a:lnTo>
                  <a:lnTo>
                    <a:pt x="493" y="435"/>
                  </a:lnTo>
                  <a:lnTo>
                    <a:pt x="464" y="445"/>
                  </a:lnTo>
                  <a:lnTo>
                    <a:pt x="433" y="453"/>
                  </a:lnTo>
                  <a:lnTo>
                    <a:pt x="401" y="458"/>
                  </a:lnTo>
                  <a:lnTo>
                    <a:pt x="368" y="462"/>
                  </a:lnTo>
                  <a:lnTo>
                    <a:pt x="334" y="462"/>
                  </a:lnTo>
                  <a:lnTo>
                    <a:pt x="299" y="462"/>
                  </a:lnTo>
                  <a:lnTo>
                    <a:pt x="266" y="458"/>
                  </a:lnTo>
                  <a:lnTo>
                    <a:pt x="234" y="453"/>
                  </a:lnTo>
                  <a:lnTo>
                    <a:pt x="203" y="445"/>
                  </a:lnTo>
                  <a:lnTo>
                    <a:pt x="174" y="435"/>
                  </a:lnTo>
                  <a:lnTo>
                    <a:pt x="147" y="424"/>
                  </a:lnTo>
                  <a:lnTo>
                    <a:pt x="121" y="411"/>
                  </a:lnTo>
                  <a:lnTo>
                    <a:pt x="98" y="395"/>
                  </a:lnTo>
                  <a:lnTo>
                    <a:pt x="74" y="378"/>
                  </a:lnTo>
                  <a:lnTo>
                    <a:pt x="55" y="361"/>
                  </a:lnTo>
                  <a:lnTo>
                    <a:pt x="40" y="341"/>
                  </a:lnTo>
                  <a:lnTo>
                    <a:pt x="25" y="322"/>
                  </a:lnTo>
                  <a:lnTo>
                    <a:pt x="13" y="301"/>
                  </a:lnTo>
                  <a:lnTo>
                    <a:pt x="5" y="278"/>
                  </a:lnTo>
                  <a:lnTo>
                    <a:pt x="0" y="255"/>
                  </a:lnTo>
                  <a:lnTo>
                    <a:pt x="0" y="232"/>
                  </a:lnTo>
                  <a:lnTo>
                    <a:pt x="0" y="207"/>
                  </a:lnTo>
                  <a:lnTo>
                    <a:pt x="5" y="186"/>
                  </a:lnTo>
                  <a:lnTo>
                    <a:pt x="13" y="163"/>
                  </a:lnTo>
                  <a:lnTo>
                    <a:pt x="25" y="142"/>
                  </a:lnTo>
                  <a:lnTo>
                    <a:pt x="40" y="121"/>
                  </a:lnTo>
                  <a:lnTo>
                    <a:pt x="55" y="102"/>
                  </a:lnTo>
                  <a:lnTo>
                    <a:pt x="74" y="84"/>
                  </a:lnTo>
                  <a:lnTo>
                    <a:pt x="98" y="69"/>
                  </a:lnTo>
                  <a:lnTo>
                    <a:pt x="121" y="54"/>
                  </a:lnTo>
                  <a:lnTo>
                    <a:pt x="147" y="40"/>
                  </a:lnTo>
                  <a:lnTo>
                    <a:pt x="174" y="29"/>
                  </a:lnTo>
                  <a:lnTo>
                    <a:pt x="203" y="19"/>
                  </a:lnTo>
                  <a:lnTo>
                    <a:pt x="234" y="11"/>
                  </a:lnTo>
                  <a:lnTo>
                    <a:pt x="266" y="6"/>
                  </a:lnTo>
                  <a:lnTo>
                    <a:pt x="299" y="2"/>
                  </a:lnTo>
                  <a:lnTo>
                    <a:pt x="334" y="0"/>
                  </a:lnTo>
                </a:path>
              </a:pathLst>
            </a:custGeom>
            <a:gradFill rotWithShape="0">
              <a:gsLst>
                <a:gs pos="0">
                  <a:srgbClr val="99CCFF"/>
                </a:gs>
                <a:gs pos="100000">
                  <a:srgbClr val="0066FF"/>
                </a:gs>
              </a:gsLst>
              <a:lin ang="0" scaled="1"/>
            </a:gradFill>
            <a:ln w="0" cap="sq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endParaRPr>
            </a:p>
          </p:txBody>
        </p:sp>
        <p:sp>
          <p:nvSpPr>
            <p:cNvPr id="74801" name="Rectangle 49"/>
            <p:cNvSpPr>
              <a:spLocks noChangeArrowheads="1"/>
            </p:cNvSpPr>
            <p:nvPr/>
          </p:nvSpPr>
          <p:spPr bwMode="auto">
            <a:xfrm>
              <a:off x="2544" y="1865"/>
              <a:ext cx="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Tx/>
                <a:buFont typeface="Monotype Sorts" charset="2"/>
                <a:buNone/>
                <a:tabLst/>
                <a:defRPr/>
              </a:pPr>
              <a:endParaRPr kumimoji="1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8" grpId="0" build="p" autoUpdateAnimBg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A89C1F-A8AD-433A-ADF3-6E5F72ED7EBC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108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 sz="3600" b="0"/>
              <a:t>OKREŚLENIE  ZAKRESU TELEKOOPERACJI</a:t>
            </a:r>
            <a:endParaRPr lang="pl-PL" sz="36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133600"/>
            <a:ext cx="8610600" cy="1676400"/>
          </a:xfrm>
          <a:solidFill>
            <a:srgbClr val="CCFFCC"/>
          </a:solidFill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Telekooperacja</a:t>
            </a:r>
            <a:r>
              <a:rPr lang="pl-PL" sz="2400"/>
              <a:t> </a:t>
            </a:r>
            <a:r>
              <a:rPr lang="pl-PL" sz="2400" b="1"/>
              <a:t>to forma podziału pracy wspomagana  medialnie przez świadczenie usług między odrębnymi zleceniodawcami, jednostkami organizacyjnymi i organizacjami.                                               </a:t>
            </a:r>
            <a:r>
              <a:rPr lang="pl-PL" sz="1800" b="1"/>
              <a:t>(Reichewald 1998)                                                                                              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04800" y="4114800"/>
            <a:ext cx="8534400" cy="2590800"/>
          </a:xfrm>
          <a:solidFill>
            <a:srgbClr val="CCFFFF"/>
          </a:solidFill>
        </p:spPr>
        <p:txBody>
          <a:bodyPr/>
          <a:lstStyle/>
          <a:p>
            <a:pPr algn="just"/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Telekooperacja</a:t>
            </a:r>
            <a:r>
              <a:rPr lang="pl-PL" sz="2400" b="1"/>
              <a:t> może być rozumiana jako pojęcie zbiorcze dla określenia jednej z postaci pracy wspomaganej technikami informatycznymi i komunikacyjnymi, która występuje między uczestnikami w przestrzeni geograficznej.                                                                              </a:t>
            </a:r>
            <a:r>
              <a:rPr lang="pl-PL" sz="1800" b="1"/>
              <a:t>(Buessing 1997)</a:t>
            </a:r>
            <a:endParaRPr lang="pl-PL" sz="2400" b="1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3AA816-6D61-446F-8A9D-A0173B80FED9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109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 sz="3600" b="0"/>
              <a:t>STRATEGICZNY MODEL ROZWOJU TELEKOOPERACJI</a:t>
            </a:r>
          </a:p>
        </p:txBody>
      </p:sp>
      <p:graphicFrame>
        <p:nvGraphicFramePr>
          <p:cNvPr id="11366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62000" y="2133600"/>
          <a:ext cx="76200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6" name="SnapGrafx" r:id="rId3" imgW="6918120" imgH="7109640" progId="SnapGrafx">
                  <p:embed/>
                </p:oleObj>
              </mc:Choice>
              <mc:Fallback>
                <p:oleObj name="SnapGrafx" r:id="rId3" imgW="6918120" imgH="7109640" progId="SnapGrafx">
                  <p:embed/>
                  <p:pic>
                    <p:nvPicPr>
                      <p:cNvPr id="1136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33600"/>
                        <a:ext cx="7620000" cy="4495800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7D80-EDDA-419F-BF92-4995C3983813}" type="slidenum">
              <a:rPr lang="pl-PL" altLang="pl-PL"/>
              <a:pPr/>
              <a:t>11</a:t>
            </a:fld>
            <a:endParaRPr lang="pl-PL" altLang="pl-PL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ZBIORY CELÓW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62200"/>
            <a:ext cx="8458200" cy="3505200"/>
          </a:xfrm>
          <a:solidFill>
            <a:srgbClr val="FFFF99"/>
          </a:solidFill>
        </p:spPr>
        <p:txBody>
          <a:bodyPr/>
          <a:lstStyle/>
          <a:p>
            <a:r>
              <a:rPr lang="pl-PL" altLang="pl-PL" b="1"/>
              <a:t>Cele prywatne (dalekosiężne cele życia)</a:t>
            </a:r>
          </a:p>
          <a:p>
            <a:r>
              <a:rPr lang="pl-PL" altLang="pl-PL" b="1"/>
              <a:t>Cele zawodowe (kariera)</a:t>
            </a:r>
          </a:p>
          <a:p>
            <a:r>
              <a:rPr lang="pl-PL" altLang="pl-PL" b="1"/>
              <a:t>Doświadczenia, które chciałbym jeszcze zebrać (prywatne i zawodowe)</a:t>
            </a:r>
          </a:p>
          <a:p>
            <a:r>
              <a:rPr lang="pl-PL" altLang="pl-PL" b="1"/>
              <a:t>Rzeczy, które jeszcze chcę zrobić          (prywatnie i zawodowo)</a:t>
            </a:r>
            <a:endParaRPr lang="pl-PL" altLang="pl-PL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2CAF64-1A95-4219-9F02-CB2B10880F9A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110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KONCEPCJA ORGANIZACJI </a:t>
            </a:r>
            <a:br>
              <a:rPr lang="pl-PL"/>
            </a:br>
            <a:r>
              <a:rPr lang="pl-PL"/>
              <a:t>PRACY ELASTYCZNEJ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1143000"/>
          </a:xfrm>
          <a:solidFill>
            <a:srgbClr val="CCFFCC"/>
          </a:solidFill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l-PL" sz="2400"/>
              <a:t>Eksperci uważają, że w przyszłości  dojdzie do kooperacji w sieciach elastycznie działających przedsiębiorstw.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228600" y="3200400"/>
            <a:ext cx="8686800" cy="1219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Small Offices and Home Offices (SOHOs), to małe przedsiębiorstwa, które podejmują  się świadczenia usług w technologii IT.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228600" y="4572000"/>
            <a:ext cx="8686800" cy="1981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Typowe usługi oferowane przez SOHO to: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internet i multimedia,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grafika komputerowa i projekt stron WWW,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usługi giełdowe i informacyjne,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programowanie i software.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153A4A-91DF-4DD3-8EBB-61B4A149D083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111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ROZWÓJ FORM ORGANIZACJI ELASTYCZNEJ PRACY</a:t>
            </a: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2043113" y="1866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86868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13CCC6-A1D5-4BAD-8EDC-4DFFC3B8291E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112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FORMY </a:t>
            </a:r>
            <a:br>
              <a:rPr lang="pl-PL"/>
            </a:br>
            <a:r>
              <a:rPr lang="pl-PL"/>
              <a:t>ORGANIZACJI SOHO</a:t>
            </a:r>
          </a:p>
        </p:txBody>
      </p:sp>
      <p:graphicFrame>
        <p:nvGraphicFramePr>
          <p:cNvPr id="8294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1125" y="2057400"/>
          <a:ext cx="8920163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10" name="SnapGrafx" r:id="rId3" imgW="9318240" imgH="4537800" progId="SnapGrafx">
                  <p:embed/>
                </p:oleObj>
              </mc:Choice>
              <mc:Fallback>
                <p:oleObj name="SnapGrafx" r:id="rId3" imgW="9318240" imgH="4537800" progId="SnapGrafx">
                  <p:embed/>
                  <p:pic>
                    <p:nvPicPr>
                      <p:cNvPr id="829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2057400"/>
                        <a:ext cx="8920163" cy="434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88D232-D417-4E1E-BD9B-EF9ACE94338E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113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 sz="3600" b="0"/>
              <a:t>TELEKOOPERACJA </a:t>
            </a:r>
            <a:br>
              <a:rPr lang="pl-PL" sz="3600" b="0"/>
            </a:br>
            <a:r>
              <a:rPr lang="pl-PL" sz="3600" b="0"/>
              <a:t>W GOSPODARCE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82000" cy="4572000"/>
          </a:xfrm>
          <a:solidFill>
            <a:srgbClr val="CCFFCC"/>
          </a:solidFill>
        </p:spPr>
        <p:txBody>
          <a:bodyPr/>
          <a:lstStyle/>
          <a:p>
            <a:pPr algn="just"/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Projekt „TWIST”</a:t>
            </a:r>
            <a:r>
              <a:rPr lang="pl-PL" sz="2400" b="1"/>
              <a:t> - telepraca w elastycznych strukturach w przedsiębiorstwach produkcyjnych.</a:t>
            </a:r>
          </a:p>
          <a:p>
            <a:pPr algn="just"/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Projekt „TASC”</a:t>
            </a:r>
            <a:r>
              <a:rPr lang="pl-PL" sz="2400" b="1"/>
              <a:t> - rynek dla telepracy i centr serwisu na przykładzie przedsiębiorstw usługowych.</a:t>
            </a:r>
          </a:p>
          <a:p>
            <a:pPr algn="just"/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Projekt „TREVIUS”</a:t>
            </a:r>
            <a:r>
              <a:rPr lang="pl-PL" sz="2400" b="1"/>
              <a:t> - telepraca w kontekście realizacji wirtualnych struktur w firmach z branży reklamowej.</a:t>
            </a:r>
          </a:p>
          <a:p>
            <a:pPr algn="just"/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Projekt „TELEBAU”</a:t>
            </a:r>
            <a:r>
              <a:rPr lang="pl-PL" sz="2400" b="1"/>
              <a:t> - mobilna telekooperacja w przedsiębiorstwach budowlanych.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7C69F2-7962-41EE-9B28-56BB84E6F90D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114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 sz="3600" b="0"/>
              <a:t>TELEKOOPERACJA </a:t>
            </a:r>
            <a:br>
              <a:rPr lang="pl-PL" sz="3600" b="0"/>
            </a:br>
            <a:r>
              <a:rPr lang="pl-PL" sz="3600" b="0"/>
              <a:t>W ADMINISTRACJI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572000"/>
          </a:xfrm>
          <a:solidFill>
            <a:srgbClr val="CCFFCC"/>
          </a:solidFill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Projekt „POLITEAM”</a:t>
            </a:r>
            <a:r>
              <a:rPr lang="pl-PL" sz="2400" b="1"/>
              <a:t> - rozwijanie narzędzi kooperacji funkcji rządowych w Bonn i Berlinie.</a:t>
            </a:r>
          </a:p>
          <a:p>
            <a:pPr algn="just">
              <a:lnSpc>
                <a:spcPct val="90000"/>
              </a:lnSpc>
            </a:pPr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Projekt „POLIFOW”</a:t>
            </a:r>
            <a:r>
              <a:rPr lang="pl-PL" sz="2400" b="1"/>
              <a:t> - niezawodne opracowanie możliwości zastosowania mieszanych form pracy. </a:t>
            </a:r>
          </a:p>
          <a:p>
            <a:pPr algn="just">
              <a:lnSpc>
                <a:spcPct val="90000"/>
              </a:lnSpc>
            </a:pPr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Projekt „POLIWORK”</a:t>
            </a:r>
            <a:r>
              <a:rPr lang="pl-PL" sz="2400" b="1"/>
              <a:t> - telekooperacja i zarządzanie dokumentami na stanowisku pracy.</a:t>
            </a:r>
          </a:p>
          <a:p>
            <a:pPr algn="just">
              <a:lnSpc>
                <a:spcPct val="90000"/>
              </a:lnSpc>
            </a:pPr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Projekt „POLIVEST”</a:t>
            </a:r>
            <a:r>
              <a:rPr lang="pl-PL" sz="2400" b="1"/>
              <a:t> - automatyczne przygotowanie zadań z zastosowaniem telekooperacji.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61390F-671E-46CA-A236-E9803B622B89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115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 b="0"/>
              <a:t>KORZYŚCI I ZAGROŻENIA TELEPRACY DLA FIRMY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0000" cy="4648200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      </a:t>
            </a:r>
            <a:r>
              <a:rPr lang="pl-PL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KORZYŚCI:</a:t>
            </a:r>
            <a:endParaRPr lang="pl-PL" sz="2400" b="1"/>
          </a:p>
          <a:p>
            <a:pPr>
              <a:lnSpc>
                <a:spcPct val="90000"/>
              </a:lnSpc>
            </a:pPr>
            <a:r>
              <a:rPr lang="pl-PL" sz="2400" b="1"/>
              <a:t>elastyczność działań,</a:t>
            </a:r>
          </a:p>
          <a:p>
            <a:pPr>
              <a:lnSpc>
                <a:spcPct val="90000"/>
              </a:lnSpc>
            </a:pPr>
            <a:r>
              <a:rPr lang="pl-PL" sz="2400" b="1"/>
              <a:t>obniżenie kosztów,</a:t>
            </a:r>
          </a:p>
          <a:p>
            <a:pPr>
              <a:lnSpc>
                <a:spcPct val="90000"/>
              </a:lnSpc>
            </a:pPr>
            <a:r>
              <a:rPr lang="pl-PL" sz="2400" b="1"/>
              <a:t>orientacja na klienta,</a:t>
            </a:r>
          </a:p>
          <a:p>
            <a:pPr>
              <a:lnSpc>
                <a:spcPct val="90000"/>
              </a:lnSpc>
            </a:pPr>
            <a:r>
              <a:rPr lang="pl-PL" sz="2400" b="1"/>
              <a:t>tworzenie wizerunku,</a:t>
            </a:r>
          </a:p>
          <a:p>
            <a:pPr>
              <a:lnSpc>
                <a:spcPct val="90000"/>
              </a:lnSpc>
            </a:pPr>
            <a:r>
              <a:rPr lang="pl-PL" sz="2400" b="1"/>
              <a:t>szeroka baza pracy,</a:t>
            </a:r>
          </a:p>
          <a:p>
            <a:pPr>
              <a:lnSpc>
                <a:spcPct val="90000"/>
              </a:lnSpc>
            </a:pPr>
            <a:r>
              <a:rPr lang="pl-PL" sz="2400" b="1"/>
              <a:t>duża niezawodność.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343400" cy="4648200"/>
          </a:xfrm>
          <a:solidFill>
            <a:srgbClr val="CCFFFF"/>
          </a:solidFill>
        </p:spPr>
        <p:txBody>
          <a:bodyPr/>
          <a:lstStyle/>
          <a:p>
            <a:pPr algn="ctr">
              <a:buFontTx/>
              <a:buNone/>
            </a:pPr>
            <a:r>
              <a:rPr lang="pl-PL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ZAGROŻENIA</a:t>
            </a:r>
            <a:endParaRPr lang="pl-PL" u="sng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pl-PL" sz="2400" b="1"/>
              <a:t>redukcja powiązań,</a:t>
            </a:r>
          </a:p>
          <a:p>
            <a:r>
              <a:rPr lang="pl-PL" sz="2400" b="1"/>
              <a:t>wzrost kosztów szkoleń,</a:t>
            </a:r>
          </a:p>
          <a:p>
            <a:r>
              <a:rPr lang="pl-PL" sz="2400" b="1"/>
              <a:t>zwiększenie koordynacji,</a:t>
            </a:r>
          </a:p>
          <a:p>
            <a:r>
              <a:rPr lang="pl-PL" sz="2400" b="1"/>
              <a:t>zmiana struktury firmy,</a:t>
            </a:r>
          </a:p>
          <a:p>
            <a:r>
              <a:rPr lang="pl-PL" sz="2400" b="1"/>
              <a:t>wzrost kosztów instalacji,</a:t>
            </a:r>
          </a:p>
          <a:p>
            <a:r>
              <a:rPr lang="pl-PL" sz="2400" b="1"/>
              <a:t>zwiększona kontrola.</a:t>
            </a:r>
            <a:endParaRPr lang="pl-PL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86B4F1-2907-46E1-9F5C-F5B6FF468FD6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116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 sz="3600" b="0"/>
              <a:t>KORZYŚCI I ZAGROŻENIA TELEPRACY DLA PRACOWNIKA</a:t>
            </a:r>
            <a:r>
              <a:rPr lang="pl-PL" b="0"/>
              <a:t> 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876800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      </a:t>
            </a:r>
            <a:r>
              <a:rPr lang="pl-PL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KORZYŚCI:</a:t>
            </a:r>
            <a:endParaRPr lang="pl-PL" sz="2400" b="1"/>
          </a:p>
          <a:p>
            <a:pPr>
              <a:lnSpc>
                <a:spcPct val="90000"/>
              </a:lnSpc>
            </a:pPr>
            <a:r>
              <a:rPr lang="pl-PL" sz="2400" b="1"/>
              <a:t>społeczna integracja,</a:t>
            </a:r>
          </a:p>
          <a:p>
            <a:pPr>
              <a:lnSpc>
                <a:spcPct val="90000"/>
              </a:lnSpc>
            </a:pPr>
            <a:r>
              <a:rPr lang="pl-PL" sz="2400" b="1"/>
              <a:t>większe szanse kariery,</a:t>
            </a:r>
          </a:p>
          <a:p>
            <a:pPr>
              <a:lnSpc>
                <a:spcPct val="90000"/>
              </a:lnSpc>
            </a:pPr>
            <a:r>
              <a:rPr lang="pl-PL" sz="2400" b="1"/>
              <a:t>zwiększona motywacja,</a:t>
            </a:r>
          </a:p>
          <a:p>
            <a:pPr>
              <a:lnSpc>
                <a:spcPct val="90000"/>
              </a:lnSpc>
            </a:pPr>
            <a:r>
              <a:rPr lang="pl-PL" sz="2400" b="1"/>
              <a:t>samorealizacja,</a:t>
            </a:r>
          </a:p>
          <a:p>
            <a:pPr>
              <a:lnSpc>
                <a:spcPct val="90000"/>
              </a:lnSpc>
            </a:pPr>
            <a:r>
              <a:rPr lang="pl-PL" sz="2400" b="1"/>
              <a:t>niższe koszty transportu,</a:t>
            </a:r>
          </a:p>
          <a:p>
            <a:pPr>
              <a:lnSpc>
                <a:spcPct val="90000"/>
              </a:lnSpc>
            </a:pPr>
            <a:r>
              <a:rPr lang="pl-PL" sz="2400" b="1"/>
              <a:t>polepszenie środowiska,</a:t>
            </a:r>
          </a:p>
          <a:p>
            <a:pPr>
              <a:lnSpc>
                <a:spcPct val="90000"/>
              </a:lnSpc>
            </a:pPr>
            <a:r>
              <a:rPr lang="pl-PL" sz="2400" b="1"/>
              <a:t>elastyczne zatrudnienie.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343400" cy="4648200"/>
          </a:xfrm>
          <a:solidFill>
            <a:srgbClr val="CCFFFF"/>
          </a:solidFill>
        </p:spPr>
        <p:txBody>
          <a:bodyPr/>
          <a:lstStyle/>
          <a:p>
            <a:pPr algn="ctr">
              <a:buFontTx/>
              <a:buNone/>
            </a:pPr>
            <a:r>
              <a:rPr lang="pl-PL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ZAGROŻENIA</a:t>
            </a:r>
            <a:endParaRPr lang="pl-PL" u="sng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pl-PL" sz="2400" b="1"/>
              <a:t>społeczna izolacja,</a:t>
            </a:r>
          </a:p>
          <a:p>
            <a:r>
              <a:rPr lang="pl-PL" sz="2400" b="1"/>
              <a:t>trudności w kierowaniu,</a:t>
            </a:r>
          </a:p>
          <a:p>
            <a:r>
              <a:rPr lang="pl-PL" sz="2400" b="1"/>
              <a:t>stress w rodzinie,</a:t>
            </a:r>
          </a:p>
          <a:p>
            <a:r>
              <a:rPr lang="pl-PL" sz="2400" b="1"/>
              <a:t>dezorganizacja dnia,</a:t>
            </a:r>
          </a:p>
          <a:p>
            <a:r>
              <a:rPr lang="pl-PL" sz="2400" b="1"/>
              <a:t>dłuży dzień pracy,</a:t>
            </a:r>
          </a:p>
          <a:p>
            <a:r>
              <a:rPr lang="pl-PL" sz="2400" b="1"/>
              <a:t>utrata przynależności,</a:t>
            </a:r>
          </a:p>
          <a:p>
            <a:r>
              <a:rPr lang="pl-PL" sz="2400" b="1"/>
              <a:t>niższe szanse na sukces.</a:t>
            </a:r>
            <a:endParaRPr lang="pl-PL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580EC1-BED6-4AA8-A0FF-246259F41FA1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117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graphicFrame>
        <p:nvGraphicFramePr>
          <p:cNvPr id="10649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8600" y="1828800"/>
          <a:ext cx="87630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34" name="SnapGrafx" r:id="rId3" imgW="8863920" imgH="8241120" progId="SnapGrafx">
                  <p:embed/>
                </p:oleObj>
              </mc:Choice>
              <mc:Fallback>
                <p:oleObj name="SnapGrafx" r:id="rId3" imgW="8863920" imgH="8241120" progId="SnapGrafx">
                  <p:embed/>
                  <p:pic>
                    <p:nvPicPr>
                      <p:cNvPr id="1064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8763000" cy="502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  <a:ln/>
        </p:spPr>
        <p:txBody>
          <a:bodyPr/>
          <a:lstStyle/>
          <a:p>
            <a:r>
              <a:rPr lang="pl-PL" sz="3600" b="0"/>
              <a:t>PERSPEKTYWY NOWYCH FORM PRACY I ORGANIZACJI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E08129-86C2-4385-B6C7-32D02CD7F101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118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114800" cy="4495800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pl-P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KRYTERIA OCENY:</a:t>
            </a:r>
          </a:p>
          <a:p>
            <a:pPr>
              <a:lnSpc>
                <a:spcPct val="90000"/>
              </a:lnSpc>
            </a:pPr>
            <a:r>
              <a:rPr lang="pl-PL" sz="2400" b="1"/>
              <a:t>Koszt stanowiska </a:t>
            </a:r>
          </a:p>
          <a:p>
            <a:pPr>
              <a:lnSpc>
                <a:spcPct val="90000"/>
              </a:lnSpc>
            </a:pPr>
            <a:endParaRPr lang="pl-PL" sz="2400" b="1"/>
          </a:p>
          <a:p>
            <a:pPr>
              <a:lnSpc>
                <a:spcPct val="90000"/>
              </a:lnSpc>
            </a:pPr>
            <a:r>
              <a:rPr lang="pl-PL" sz="2400" b="1"/>
              <a:t>Oszczędności czasu</a:t>
            </a:r>
          </a:p>
          <a:p>
            <a:pPr>
              <a:lnSpc>
                <a:spcPct val="90000"/>
              </a:lnSpc>
            </a:pPr>
            <a:endParaRPr lang="pl-PL" sz="2400" b="1"/>
          </a:p>
          <a:p>
            <a:pPr>
              <a:lnSpc>
                <a:spcPct val="90000"/>
              </a:lnSpc>
            </a:pPr>
            <a:r>
              <a:rPr lang="pl-PL" sz="2400" b="1"/>
              <a:t>Jakość pracy</a:t>
            </a:r>
          </a:p>
          <a:p>
            <a:pPr>
              <a:lnSpc>
                <a:spcPct val="90000"/>
              </a:lnSpc>
            </a:pPr>
            <a:endParaRPr lang="pl-PL" sz="2400" b="1"/>
          </a:p>
          <a:p>
            <a:pPr>
              <a:lnSpc>
                <a:spcPct val="90000"/>
              </a:lnSpc>
            </a:pPr>
            <a:r>
              <a:rPr lang="pl-PL" sz="2400" b="1"/>
              <a:t>Elastyczność </a:t>
            </a:r>
          </a:p>
          <a:p>
            <a:pPr>
              <a:lnSpc>
                <a:spcPct val="90000"/>
              </a:lnSpc>
            </a:pPr>
            <a:endParaRPr lang="pl-PL" sz="2400" b="1"/>
          </a:p>
          <a:p>
            <a:pPr>
              <a:lnSpc>
                <a:spcPct val="90000"/>
              </a:lnSpc>
            </a:pPr>
            <a:r>
              <a:rPr lang="pl-PL" sz="2400" b="1"/>
              <a:t>Wymagane kwalifikacje</a:t>
            </a:r>
            <a:endParaRPr lang="pl-PL" sz="28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  <a:ln/>
        </p:spPr>
        <p:txBody>
          <a:bodyPr/>
          <a:lstStyle/>
          <a:p>
            <a:r>
              <a:rPr lang="pl-PL" sz="3600" b="0"/>
              <a:t>ASPEKTY I KRYTERIA </a:t>
            </a:r>
            <a:br>
              <a:rPr lang="pl-PL" sz="3600" b="0"/>
            </a:br>
            <a:r>
              <a:rPr lang="pl-PL" sz="3600" b="0"/>
              <a:t>OCENY TELEPRACY</a:t>
            </a:r>
            <a:endParaRPr lang="pl-PL" sz="3600"/>
          </a:p>
        </p:txBody>
      </p:sp>
      <p:graphicFrame>
        <p:nvGraphicFramePr>
          <p:cNvPr id="105476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2465388"/>
          <a:ext cx="4038600" cy="345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58" name="SnapGrafx" r:id="rId3" imgW="3437640" imgH="2937600" progId="SnapGrafx">
                  <p:embed/>
                </p:oleObj>
              </mc:Choice>
              <mc:Fallback>
                <p:oleObj name="SnapGrafx" r:id="rId3" imgW="3437640" imgH="2937600" progId="SnapGrafx">
                  <p:embed/>
                  <p:pic>
                    <p:nvPicPr>
                      <p:cNvPr id="1054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465388"/>
                        <a:ext cx="4038600" cy="34512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BFA172-F144-4852-AE47-5674410AB586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119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ZAGADNIENIA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343400"/>
          </a:xfrm>
          <a:solidFill>
            <a:srgbClr val="FFFF99"/>
          </a:solidFill>
        </p:spPr>
        <p:txBody>
          <a:bodyPr/>
          <a:lstStyle/>
          <a:p>
            <a:r>
              <a:rPr lang="pl-PL" sz="2400" b="1"/>
              <a:t>Wyjaśnić istotę i znaczenie pojęcia CRM.</a:t>
            </a:r>
          </a:p>
          <a:p>
            <a:r>
              <a:rPr lang="pl-PL" sz="2400" b="1"/>
              <a:t>Przedstawić warunki budowy relacji z klientami.</a:t>
            </a:r>
          </a:p>
          <a:p>
            <a:r>
              <a:rPr lang="pl-PL" sz="2400" b="1"/>
              <a:t>Jakie są paradygmaty elastycznej pracy.</a:t>
            </a:r>
          </a:p>
          <a:p>
            <a:r>
              <a:rPr lang="pl-PL" sz="2400" b="1"/>
              <a:t>W jakich warunkach przebiega elastyczna praca.</a:t>
            </a:r>
          </a:p>
          <a:p>
            <a:r>
              <a:rPr lang="pl-PL" sz="2400" b="1"/>
              <a:t>Koncepcja organizacji elastycznej organizacji.</a:t>
            </a:r>
          </a:p>
          <a:p>
            <a:r>
              <a:rPr lang="pl-PL" sz="2400" b="1"/>
              <a:t>Rozwój form dla wirtualnych przedsiębiorstw.</a:t>
            </a:r>
          </a:p>
          <a:p>
            <a:r>
              <a:rPr lang="pl-PL" sz="2400" b="1"/>
              <a:t>Jakie są atuty przedsiębiorstw typu SOHO.</a:t>
            </a:r>
          </a:p>
          <a:p>
            <a:r>
              <a:rPr lang="pl-PL" sz="2400" b="1"/>
              <a:t>Jakie są formy wspierania przedsiębiorczości.</a:t>
            </a:r>
          </a:p>
          <a:p>
            <a:r>
              <a:rPr lang="pl-PL" sz="2400" b="1"/>
              <a:t>Jakie są cechy funkcjonalne lokalnego centrum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F3F0-BACA-4653-8F67-A420260B958B}" type="slidenum">
              <a:rPr lang="pl-PL" altLang="pl-PL"/>
              <a:pPr/>
              <a:t>12</a:t>
            </a:fld>
            <a:endParaRPr lang="pl-PL" altLang="pl-PL"/>
          </a:p>
        </p:txBody>
      </p:sp>
      <p:sp>
        <p:nvSpPr>
          <p:cNvPr id="849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PROCES USTALANIA CELÓW</a:t>
            </a:r>
          </a:p>
        </p:txBody>
      </p:sp>
      <p:graphicFrame>
        <p:nvGraphicFramePr>
          <p:cNvPr id="84995" name="Object 1027"/>
          <p:cNvGraphicFramePr>
            <a:graphicFrameLocks noGrp="1" noChangeAspect="1"/>
          </p:cNvGraphicFramePr>
          <p:nvPr>
            <p:ph idx="1"/>
          </p:nvPr>
        </p:nvGraphicFramePr>
        <p:xfrm>
          <a:off x="0" y="762000"/>
          <a:ext cx="9144000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8" name="SnapGrafx" r:id="rId4" imgW="4660560" imgH="4974840" progId="SnapGrafx">
                  <p:embed/>
                </p:oleObj>
              </mc:Choice>
              <mc:Fallback>
                <p:oleObj name="SnapGrafx" r:id="rId4" imgW="4660560" imgH="4974840" progId="SnapGrafx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0"/>
                        <a:ext cx="9144000" cy="60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5F6575-9797-45E2-B511-2E0732177291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120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  <a:solidFill>
            <a:srgbClr val="CCFFFF"/>
          </a:solidFill>
        </p:spPr>
        <p:txBody>
          <a:bodyPr/>
          <a:lstStyle/>
          <a:p>
            <a:r>
              <a:rPr lang="pl-PL" b="0"/>
              <a:t>BIBLIOGRAFIA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5157787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u="sng"/>
              <a:t>Dziuba D.: </a:t>
            </a:r>
            <a:r>
              <a:rPr lang="pl-PL" sz="2400"/>
              <a:t>Koncepcje pracy w środowisku elektronicznym. Mat. z konf. „Telepraca – szansą czy zagrożeniem na rynku pracy”, Szczecin 2002</a:t>
            </a:r>
          </a:p>
          <a:p>
            <a:pPr>
              <a:lnSpc>
                <a:spcPct val="90000"/>
              </a:lnSpc>
            </a:pPr>
            <a:r>
              <a:rPr lang="pl-PL" sz="2400" u="sng"/>
              <a:t>Grabosz J.: S</a:t>
            </a:r>
            <a:r>
              <a:rPr lang="pl-PL" sz="2400"/>
              <a:t>ystem kształtowania powiązań klientów z przedsiębiorstwem. Mat. z konf. „Nowoczesne zarządzanie przedsiębiorstwem”, Zielona Góra 2002</a:t>
            </a:r>
          </a:p>
          <a:p>
            <a:pPr>
              <a:lnSpc>
                <a:spcPct val="90000"/>
              </a:lnSpc>
            </a:pPr>
            <a:r>
              <a:rPr lang="pl-PL" sz="2400" u="sng"/>
              <a:t>Szewczyk A.:</a:t>
            </a:r>
            <a:r>
              <a:rPr lang="pl-PL" sz="2400"/>
              <a:t> Zalety i wady telepracy w aspekcie indy-widualnym i społecznym. Mat. z konf. „Telepraca – szansą czy zagrożeniem na rynku pracy”, Szczecin 2002</a:t>
            </a:r>
          </a:p>
          <a:p>
            <a:pPr>
              <a:lnSpc>
                <a:spcPct val="90000"/>
              </a:lnSpc>
            </a:pPr>
            <a:r>
              <a:rPr lang="pl-PL" sz="2400" u="sng"/>
              <a:t>Wieczorek T.:</a:t>
            </a:r>
            <a:r>
              <a:rPr lang="pl-PL" sz="2400"/>
              <a:t> Centrum e-biznesu, przedsięwzięcia z zakresu technologii internetowych. Mat. z konf. „Nowoczesne zarządzanie przedsiębiorstwem”, Zielona Góra 2001,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6E6-448E-4009-902E-6F74011F712B}" type="slidenum">
              <a:rPr lang="pl-PL" altLang="pl-PL"/>
              <a:pPr/>
              <a:t>13</a:t>
            </a:fld>
            <a:endParaRPr lang="pl-PL" altLang="pl-PL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OKREŚLANIE CELU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  <a:solidFill>
            <a:srgbClr val="FFFF99"/>
          </a:solidFill>
        </p:spPr>
        <p:txBody>
          <a:bodyPr/>
          <a:lstStyle/>
          <a:p>
            <a:r>
              <a:rPr lang="pl-PL" altLang="pl-PL" b="1"/>
              <a:t>Jakie cele chcecie osiągnąć?</a:t>
            </a:r>
          </a:p>
          <a:p>
            <a:r>
              <a:rPr lang="pl-PL" altLang="pl-PL" b="1"/>
              <a:t>Jakie one są? </a:t>
            </a:r>
          </a:p>
          <a:p>
            <a:r>
              <a:rPr lang="pl-PL" altLang="pl-PL" b="1"/>
              <a:t>Czy nie kolidują ze sobą?</a:t>
            </a:r>
          </a:p>
          <a:p>
            <a:r>
              <a:rPr lang="pl-PL" altLang="pl-PL" b="1"/>
              <a:t>Czy można wyróżnić cel nadrzędny?</a:t>
            </a:r>
          </a:p>
          <a:p>
            <a:r>
              <a:rPr lang="pl-PL" altLang="pl-PL" b="1"/>
              <a:t>Czy można wyróżnić cele podrzędne?</a:t>
            </a:r>
          </a:p>
          <a:p>
            <a:r>
              <a:rPr lang="pl-PL" altLang="pl-PL" b="1"/>
              <a:t>Czy istnieje świadomość swych mocnych oraz słabych stron?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B68C-70E0-43BB-B228-87CF13FDC96F}" type="slidenum">
              <a:rPr lang="pl-PL" altLang="pl-PL"/>
              <a:pPr/>
              <a:t>14</a:t>
            </a:fld>
            <a:endParaRPr lang="pl-PL" altLang="pl-PL"/>
          </a:p>
        </p:txBody>
      </p:sp>
      <p:sp>
        <p:nvSpPr>
          <p:cNvPr id="4915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ŻYCIOWE PRAGNIENIA </a:t>
            </a:r>
            <a:br>
              <a:rPr lang="pl-PL" altLang="pl-PL" b="1"/>
            </a:br>
            <a:r>
              <a:rPr lang="pl-PL" altLang="pl-PL" b="1"/>
              <a:t>I CELE</a:t>
            </a:r>
          </a:p>
        </p:txBody>
      </p:sp>
      <p:sp>
        <p:nvSpPr>
          <p:cNvPr id="4915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27525"/>
          </a:xfrm>
          <a:solidFill>
            <a:srgbClr val="FFFF99"/>
          </a:solidFill>
        </p:spPr>
        <p:txBody>
          <a:bodyPr/>
          <a:lstStyle/>
          <a:p>
            <a:r>
              <a:rPr lang="pl-PL" alt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Życzenia osobiste:</a:t>
            </a:r>
            <a:endParaRPr lang="pl-PL" altLang="pl-PL"/>
          </a:p>
          <a:p>
            <a:pPr lvl="1"/>
            <a:r>
              <a:rPr lang="pl-PL" altLang="pl-PL" b="1"/>
              <a:t>długookresowe ( cele życia),</a:t>
            </a:r>
          </a:p>
          <a:p>
            <a:pPr lvl="1"/>
            <a:r>
              <a:rPr lang="pl-PL" altLang="pl-PL" b="1"/>
              <a:t>średnioterminowe ( do 5 lat),</a:t>
            </a:r>
          </a:p>
          <a:p>
            <a:pPr lvl="1"/>
            <a:r>
              <a:rPr lang="pl-PL" altLang="pl-PL" b="1"/>
              <a:t>krótkoterminowe (najbliższe 12 m-cy).</a:t>
            </a:r>
          </a:p>
          <a:p>
            <a:r>
              <a:rPr lang="pl-PL" alt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Cele zawodowe:</a:t>
            </a:r>
            <a:endParaRPr lang="pl-PL" altLang="pl-PL" b="1"/>
          </a:p>
          <a:p>
            <a:pPr lvl="1"/>
            <a:r>
              <a:rPr lang="pl-PL" altLang="pl-PL" b="1"/>
              <a:t>długoterminowe (kariera),</a:t>
            </a:r>
          </a:p>
          <a:p>
            <a:pPr lvl="1"/>
            <a:r>
              <a:rPr lang="pl-PL" altLang="pl-PL" b="1"/>
              <a:t>średnioterminowe ( do 5 lat),</a:t>
            </a:r>
          </a:p>
          <a:p>
            <a:pPr lvl="1"/>
            <a:r>
              <a:rPr lang="pl-PL" altLang="pl-PL" b="1"/>
              <a:t>krótkoterminowe ( najbliższe 12 m-cy).</a:t>
            </a:r>
            <a:endParaRPr lang="pl-PL" alt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AA7B-2B7E-4778-BF1F-E8010A0DAED2}" type="slidenum">
              <a:rPr lang="pl-PL" altLang="pl-PL"/>
              <a:pPr/>
              <a:t>15</a:t>
            </a:fld>
            <a:endParaRPr lang="pl-PL" altLang="pl-PL"/>
          </a:p>
        </p:txBody>
      </p:sp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MOJA KRZYWA OSIĄGNIĘĆ</a:t>
            </a: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4114800"/>
          </a:xfrm>
          <a:solidFill>
            <a:srgbClr val="FFFF99"/>
          </a:solidFill>
        </p:spPr>
        <p:txBody>
          <a:bodyPr/>
          <a:lstStyle/>
          <a:p>
            <a:r>
              <a:rPr lang="pl-PL" altLang="pl-PL" b="1"/>
              <a:t>Jak przebiegało moje życie?</a:t>
            </a:r>
          </a:p>
          <a:p>
            <a:r>
              <a:rPr lang="pl-PL" altLang="pl-PL" b="1"/>
              <a:t>Jakie były moje największe sukcesy?</a:t>
            </a:r>
          </a:p>
          <a:p>
            <a:r>
              <a:rPr lang="pl-PL" altLang="pl-PL" b="1"/>
              <a:t>W jakich dziedzinach ponosiłem klęski?</a:t>
            </a:r>
          </a:p>
          <a:p>
            <a:r>
              <a:rPr lang="pl-PL" altLang="pl-PL" b="1"/>
              <a:t>Jak wyobrażam sobie przyszłość?</a:t>
            </a:r>
          </a:p>
          <a:p>
            <a:r>
              <a:rPr lang="pl-PL" altLang="pl-PL" b="1"/>
              <a:t>Jakiego wieku chciałbym dożyć?</a:t>
            </a:r>
          </a:p>
          <a:p>
            <a:r>
              <a:rPr lang="pl-PL" altLang="pl-PL" b="1"/>
              <a:t>Co chcę jeszcze osiągnąć?</a:t>
            </a:r>
          </a:p>
          <a:p>
            <a:r>
              <a:rPr lang="pl-PL" altLang="pl-PL" b="1"/>
              <a:t>Jakie porażki mogą mnie spotkać?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AEB9-2BD3-475C-851D-90E16573CD96}" type="slidenum">
              <a:rPr lang="pl-PL" altLang="pl-PL"/>
              <a:pPr/>
              <a:t>16</a:t>
            </a:fld>
            <a:endParaRPr lang="pl-PL" altLang="pl-PL"/>
          </a:p>
        </p:txBody>
      </p:sp>
      <p:sp>
        <p:nvSpPr>
          <p:cNvPr id="419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USTALANIE CELÓW</a:t>
            </a:r>
          </a:p>
        </p:txBody>
      </p:sp>
      <p:sp>
        <p:nvSpPr>
          <p:cNvPr id="41987" name="Rectangle 1027"/>
          <p:cNvSpPr>
            <a:spLocks noGrp="1" noChangeArrowheads="1"/>
          </p:cNvSpPr>
          <p:nvPr>
            <p:ph type="body" sz="half"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/>
              <a:t>TECHNIKI:</a:t>
            </a:r>
            <a:endParaRPr lang="pl-PL" altLang="pl-PL" sz="2400" b="1"/>
          </a:p>
          <a:p>
            <a:pPr>
              <a:buFontTx/>
              <a:buNone/>
            </a:pPr>
            <a:endParaRPr lang="pl-PL" altLang="pl-PL" sz="2400" b="1"/>
          </a:p>
          <a:p>
            <a:r>
              <a:rPr lang="pl-PL" altLang="pl-PL" sz="2000" b="1"/>
              <a:t>POSZUKIWANIE</a:t>
            </a:r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ANALIZA </a:t>
            </a:r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STRATEGIE</a:t>
            </a:r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METODY</a:t>
            </a:r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SFORMUŁOWANIE</a:t>
            </a:r>
          </a:p>
        </p:txBody>
      </p:sp>
      <p:sp>
        <p:nvSpPr>
          <p:cNvPr id="41988" name="Rectangle 1028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CCFFFF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/>
              <a:t>WYNIKI:</a:t>
            </a:r>
          </a:p>
          <a:p>
            <a:pPr>
              <a:buFontTx/>
              <a:buNone/>
            </a:pPr>
            <a:endParaRPr lang="pl-PL" altLang="pl-PL" sz="2400" b="1"/>
          </a:p>
          <a:p>
            <a:r>
              <a:rPr lang="pl-PL" altLang="pl-PL" sz="2000" b="1"/>
              <a:t>MOTYWACJA</a:t>
            </a:r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POKONANIE SŁABOŚCI</a:t>
            </a:r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POZNANIE KORZYŚCI</a:t>
            </a:r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KONCENTRACJA SIŁ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0D4A-B21E-4F91-9482-EBC3E15E3638}" type="slidenum">
              <a:rPr lang="pl-PL" altLang="pl-PL"/>
              <a:pPr/>
              <a:t>17</a:t>
            </a:fld>
            <a:endParaRPr lang="pl-PL" altLang="pl-PL"/>
          </a:p>
        </p:txBody>
      </p:sp>
      <p:sp>
        <p:nvSpPr>
          <p:cNvPr id="512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ANALIZA PROFILU OSOBOWOŚCI</a:t>
            </a:r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pl-PL" altLang="pl-PL" b="1"/>
              <a:t>Wiedza zawodowa i doświadczenie</a:t>
            </a:r>
          </a:p>
          <a:p>
            <a:r>
              <a:rPr lang="pl-PL" altLang="pl-PL" b="1"/>
              <a:t>Umiejętności interpersonalne</a:t>
            </a:r>
          </a:p>
          <a:p>
            <a:r>
              <a:rPr lang="pl-PL" altLang="pl-PL" b="1"/>
              <a:t>Osobiste uzdolnienia</a:t>
            </a:r>
          </a:p>
          <a:p>
            <a:r>
              <a:rPr lang="pl-PL" altLang="pl-PL" b="1"/>
              <a:t>Zdolności przywódcze</a:t>
            </a:r>
          </a:p>
          <a:p>
            <a:r>
              <a:rPr lang="pl-PL" altLang="pl-PL" b="1"/>
              <a:t>Uzdolnienia intelektualne</a:t>
            </a:r>
          </a:p>
          <a:p>
            <a:r>
              <a:rPr lang="pl-PL" altLang="pl-PL" b="1"/>
              <a:t>Inne elementy</a:t>
            </a:r>
            <a:endParaRPr lang="pl-PL" alt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A7E-3B26-4EA5-8CA6-BB71BCBA482C}" type="slidenum">
              <a:rPr lang="pl-PL" altLang="pl-PL"/>
              <a:pPr/>
              <a:t>18</a:t>
            </a:fld>
            <a:endParaRPr lang="pl-PL" altLang="pl-PL"/>
          </a:p>
        </p:txBody>
      </p:sp>
      <p:sp>
        <p:nvSpPr>
          <p:cNvPr id="901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OD WIZJI ŻYCIA               </a:t>
            </a:r>
            <a:br>
              <a:rPr lang="pl-PL" altLang="pl-PL" b="1"/>
            </a:br>
            <a:r>
              <a:rPr lang="pl-PL" altLang="pl-PL" b="1"/>
              <a:t>  DO REJESTRACJI CELÓW</a:t>
            </a:r>
          </a:p>
        </p:txBody>
      </p:sp>
      <p:sp>
        <p:nvSpPr>
          <p:cNvPr id="90115" name="Rectangle 1027"/>
          <p:cNvSpPr>
            <a:spLocks noGrp="1" noChangeArrowheads="1"/>
          </p:cNvSpPr>
          <p:nvPr>
            <p:ph type="body" sz="half"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Opracowanie pożądanej wizji życia:</a:t>
            </a:r>
            <a:endParaRPr lang="pl-PL" altLang="pl-PL" sz="2000"/>
          </a:p>
          <a:p>
            <a:r>
              <a:rPr lang="pl-PL" altLang="pl-PL" sz="2000" b="1"/>
              <a:t>Krzywa osiągnięć</a:t>
            </a:r>
          </a:p>
          <a:p>
            <a:r>
              <a:rPr lang="pl-PL" altLang="pl-PL" sz="2000" b="1"/>
              <a:t>Wizja życiowych pragnień.</a:t>
            </a:r>
          </a:p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Czasowe zróżnicowanie celów i pragnień:</a:t>
            </a:r>
            <a:endParaRPr lang="pl-PL" altLang="pl-PL" sz="2000" b="1"/>
          </a:p>
          <a:p>
            <a:r>
              <a:rPr lang="pl-PL" altLang="pl-PL" sz="2000" b="1"/>
              <a:t>Co chcę osiągnąć na tym świecie, w moim życiu?</a:t>
            </a:r>
          </a:p>
          <a:p>
            <a:r>
              <a:rPr lang="pl-PL" altLang="pl-PL" sz="2000" b="1"/>
              <a:t>Co chcę osiągnąć w ciągu 1-5 lat?</a:t>
            </a:r>
          </a:p>
          <a:p>
            <a:r>
              <a:rPr lang="pl-PL" altLang="pl-PL" sz="2000" b="1"/>
              <a:t>Co chcę osiągnąć w ciągu najbliższego roku?</a:t>
            </a:r>
            <a:endParaRPr lang="pl-PL" altLang="pl-PL" sz="1800" b="1"/>
          </a:p>
        </p:txBody>
      </p:sp>
      <p:sp>
        <p:nvSpPr>
          <p:cNvPr id="90116" name="Rectangle 1028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CCFFFF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Stworzenie własnego obrazu kariery zawodowej:</a:t>
            </a:r>
            <a:endParaRPr lang="pl-PL" altLang="pl-PL" sz="2000" b="1"/>
          </a:p>
          <a:p>
            <a:r>
              <a:rPr lang="pl-PL" altLang="pl-PL" sz="2000" b="1"/>
              <a:t>Chciałbym zostać......</a:t>
            </a:r>
          </a:p>
          <a:p>
            <a:r>
              <a:rPr lang="pl-PL" altLang="pl-PL" sz="2000" b="1"/>
              <a:t>Chciałbym zostać moim własnym szefem                  i prowadzić ...... .</a:t>
            </a:r>
          </a:p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Zestawienie zbioru celów:</a:t>
            </a:r>
          </a:p>
          <a:p>
            <a:r>
              <a:rPr lang="pl-PL" altLang="pl-PL" sz="2000" b="1"/>
              <a:t>cele prywatne</a:t>
            </a:r>
          </a:p>
          <a:p>
            <a:r>
              <a:rPr lang="pl-PL" altLang="pl-PL" sz="2000" b="1"/>
              <a:t>cele zawodowe</a:t>
            </a:r>
          </a:p>
          <a:p>
            <a:r>
              <a:rPr lang="pl-PL" altLang="pl-PL" sz="2000" b="1"/>
              <a:t>doświadczenia, które chcę zebrać ( prywatnie               i zawodowo).</a:t>
            </a:r>
            <a:endParaRPr lang="pl-PL" altLang="pl-PL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F679-7662-4BA2-AA0D-2EBFF9177AF8}" type="slidenum">
              <a:rPr lang="pl-PL" altLang="pl-PL"/>
              <a:pPr/>
              <a:t>19</a:t>
            </a:fld>
            <a:endParaRPr lang="pl-PL" altLang="pl-PL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ANALIZA SYTUACJI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724400" cy="4114800"/>
          </a:xfrm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Podstawowe pytania do prywatnej      i zawodowej analizy sytuacji</a:t>
            </a:r>
          </a:p>
          <a:p>
            <a:pPr>
              <a:buFontTx/>
              <a:buNone/>
            </a:pPr>
            <a:endParaRPr lang="pl-PL" altLang="pl-PL" sz="2000" b="1"/>
          </a:p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Osobisty bilans porażki sukcesów:</a:t>
            </a:r>
            <a:endParaRPr lang="pl-PL" altLang="pl-PL" sz="2000" b="1"/>
          </a:p>
          <a:p>
            <a:r>
              <a:rPr lang="pl-PL" altLang="pl-PL" sz="2000" b="1"/>
              <a:t>wiedza fachowa</a:t>
            </a:r>
          </a:p>
          <a:p>
            <a:r>
              <a:rPr lang="pl-PL" altLang="pl-PL" sz="2000" b="1"/>
              <a:t>osobowość</a:t>
            </a:r>
          </a:p>
          <a:p>
            <a:r>
              <a:rPr lang="pl-PL" altLang="pl-PL" sz="2000" b="1"/>
              <a:t>zdolności przywódcze</a:t>
            </a:r>
          </a:p>
          <a:p>
            <a:r>
              <a:rPr lang="pl-PL" altLang="pl-PL" sz="2000" b="1"/>
              <a:t>zdolność niezależnego myślenia</a:t>
            </a:r>
          </a:p>
          <a:p>
            <a:r>
              <a:rPr lang="pl-PL" altLang="pl-PL" sz="2000" b="1"/>
              <a:t>technika pracy.</a:t>
            </a:r>
            <a:endParaRPr lang="pl-PL" altLang="pl-PL" sz="1800" b="1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981200"/>
            <a:ext cx="3810000" cy="4114800"/>
          </a:xfrm>
          <a:solidFill>
            <a:srgbClr val="CCFFCC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Mocne i słabe strony:</a:t>
            </a:r>
          </a:p>
          <a:p>
            <a:r>
              <a:rPr lang="pl-PL" altLang="pl-PL" sz="2000" b="1"/>
              <a:t>wiedza zawodowa</a:t>
            </a:r>
          </a:p>
          <a:p>
            <a:r>
              <a:rPr lang="pl-PL" altLang="pl-PL" sz="2000" b="1"/>
              <a:t>umiejętności interpersonalne</a:t>
            </a:r>
          </a:p>
          <a:p>
            <a:r>
              <a:rPr lang="pl-PL" altLang="pl-PL" sz="2000" b="1"/>
              <a:t>osobiste uzdolnienia</a:t>
            </a:r>
          </a:p>
          <a:p>
            <a:r>
              <a:rPr lang="pl-PL" altLang="pl-PL" sz="2000" b="1"/>
              <a:t>zdolności przywódcze</a:t>
            </a:r>
          </a:p>
          <a:p>
            <a:r>
              <a:rPr lang="pl-PL" altLang="pl-PL" sz="2000" b="1"/>
              <a:t>techniki pracy.</a:t>
            </a:r>
          </a:p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Analiza celów i środków:</a:t>
            </a:r>
          </a:p>
          <a:p>
            <a:r>
              <a:rPr lang="pl-PL" altLang="pl-PL" sz="2000" b="1"/>
              <a:t>Pragnienia</a:t>
            </a:r>
          </a:p>
          <a:p>
            <a:r>
              <a:rPr lang="pl-PL" altLang="pl-PL" sz="2000" b="1"/>
              <a:t>Niezbędne środki</a:t>
            </a:r>
          </a:p>
          <a:p>
            <a:r>
              <a:rPr lang="pl-PL" altLang="pl-PL" sz="2000" b="1"/>
              <a:t>Analiza sytuacji</a:t>
            </a:r>
            <a:endParaRPr lang="pl-PL" altLang="pl-PL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EA290-8ADD-40DA-B54D-9721D24D6631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TREŚĆ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pl-PL" altLang="pl-PL" sz="2400" b="1"/>
              <a:t>Istota remanentu czasu</a:t>
            </a:r>
          </a:p>
          <a:p>
            <a:r>
              <a:rPr lang="pl-PL" altLang="pl-PL" sz="2400" b="1"/>
              <a:t>Zarządzanie czasem</a:t>
            </a:r>
          </a:p>
          <a:p>
            <a:r>
              <a:rPr lang="pl-PL" altLang="pl-PL" sz="2400" b="1"/>
              <a:t>Cykl zarządzania czasem</a:t>
            </a:r>
          </a:p>
          <a:p>
            <a:r>
              <a:rPr lang="pl-PL" altLang="pl-PL" sz="2400" b="1"/>
              <a:t>Ustalanie celu i planowanie</a:t>
            </a:r>
          </a:p>
          <a:p>
            <a:r>
              <a:rPr lang="pl-PL" altLang="pl-PL" sz="2400" b="1"/>
              <a:t>Podejmowanie decyzji i realizacja</a:t>
            </a:r>
          </a:p>
          <a:p>
            <a:r>
              <a:rPr lang="pl-PL" altLang="pl-PL" sz="2400" b="1"/>
              <a:t>Kontrola i komunikacja</a:t>
            </a:r>
          </a:p>
          <a:p>
            <a:r>
              <a:rPr lang="pl-PL" altLang="pl-PL" sz="2400" b="1"/>
              <a:t>Proces ustalania celów</a:t>
            </a:r>
          </a:p>
          <a:p>
            <a:r>
              <a:rPr lang="pl-PL" altLang="pl-PL" sz="2400" b="1"/>
              <a:t>Kryteria efektywności celów</a:t>
            </a:r>
          </a:p>
          <a:p>
            <a:r>
              <a:rPr lang="pl-PL" altLang="pl-PL" sz="2400" b="1"/>
              <a:t>Przykłady planów życiowych i kariery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4444-A246-444C-9CA3-EE775DB2D00F}" type="slidenum">
              <a:rPr lang="pl-PL" altLang="pl-PL"/>
              <a:pPr/>
              <a:t>20</a:t>
            </a:fld>
            <a:endParaRPr lang="pl-PL" altLang="pl-PL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PROCES FORMUŁOWANIA CELÓW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060575"/>
            <a:ext cx="3810000" cy="4543425"/>
          </a:xfrm>
          <a:solidFill>
            <a:srgbClr val="CCFFCC"/>
          </a:solidFill>
        </p:spPr>
        <p:txBody>
          <a:bodyPr/>
          <a:lstStyle/>
          <a:p>
            <a:r>
              <a:rPr lang="pl-PL" altLang="pl-PL" sz="2800" b="1"/>
              <a:t>Analiza celu</a:t>
            </a:r>
          </a:p>
          <a:p>
            <a:pPr lvl="1"/>
            <a:r>
              <a:rPr lang="pl-PL" altLang="pl-PL" sz="2400" b="1"/>
              <a:t>Czego sobie życzę?</a:t>
            </a:r>
          </a:p>
          <a:p>
            <a:r>
              <a:rPr lang="pl-PL" altLang="pl-PL" sz="2800" b="1"/>
              <a:t>Analiza sytuacji</a:t>
            </a:r>
          </a:p>
          <a:p>
            <a:pPr lvl="1"/>
            <a:r>
              <a:rPr lang="pl-PL" altLang="pl-PL" sz="2400" b="1"/>
              <a:t>Co potrafię?</a:t>
            </a:r>
          </a:p>
          <a:p>
            <a:r>
              <a:rPr lang="pl-PL" altLang="pl-PL" sz="2800" b="1"/>
              <a:t>Analiza celów              i środków</a:t>
            </a:r>
          </a:p>
          <a:p>
            <a:pPr lvl="1"/>
            <a:r>
              <a:rPr lang="pl-PL" altLang="pl-PL" sz="2400" b="1" u="sng"/>
              <a:t>Formułowanie celów</a:t>
            </a:r>
            <a:endParaRPr lang="pl-PL" altLang="pl-PL" sz="2400" b="1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171950" cy="4687888"/>
          </a:xfrm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000" b="1" u="sng"/>
              <a:t>Plan życia:</a:t>
            </a:r>
            <a:endParaRPr lang="pl-PL" altLang="pl-PL" sz="2400" b="1"/>
          </a:p>
          <a:p>
            <a:pPr lvl="1"/>
            <a:r>
              <a:rPr lang="pl-PL" altLang="pl-PL" sz="1800" b="1"/>
              <a:t>dziedzina</a:t>
            </a:r>
          </a:p>
          <a:p>
            <a:pPr lvl="1"/>
            <a:r>
              <a:rPr lang="pl-PL" altLang="pl-PL" sz="1800" b="1"/>
              <a:t>cel życiowy</a:t>
            </a:r>
          </a:p>
          <a:p>
            <a:pPr lvl="1"/>
            <a:r>
              <a:rPr lang="pl-PL" altLang="pl-PL" sz="1800" b="1"/>
              <a:t>stopień ważności</a:t>
            </a:r>
          </a:p>
          <a:p>
            <a:pPr lvl="1"/>
            <a:r>
              <a:rPr lang="pl-PL" altLang="pl-PL" sz="1800" b="1"/>
              <a:t>termin realizacji</a:t>
            </a:r>
          </a:p>
          <a:p>
            <a:pPr lvl="1"/>
            <a:r>
              <a:rPr lang="pl-PL" altLang="pl-PL" sz="1800" b="1"/>
              <a:t>działania cząstkowe</a:t>
            </a:r>
          </a:p>
          <a:p>
            <a:pPr lvl="1"/>
            <a:r>
              <a:rPr lang="pl-PL" altLang="pl-PL" sz="1800" b="1"/>
              <a:t>termin rozpoczęcia </a:t>
            </a:r>
          </a:p>
          <a:p>
            <a:pPr lvl="1"/>
            <a:r>
              <a:rPr lang="pl-PL" altLang="pl-PL" sz="1800" b="1"/>
              <a:t>kontrola.</a:t>
            </a:r>
            <a:endParaRPr lang="pl-PL" altLang="pl-PL" sz="2000" b="1"/>
          </a:p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Cel działania:</a:t>
            </a:r>
            <a:endParaRPr lang="pl-PL" altLang="pl-PL" sz="2000" b="1"/>
          </a:p>
          <a:p>
            <a:pPr lvl="1"/>
            <a:r>
              <a:rPr lang="pl-PL" altLang="pl-PL" sz="1800" b="1"/>
              <a:t>wymagane informacje</a:t>
            </a:r>
          </a:p>
          <a:p>
            <a:pPr lvl="1"/>
            <a:r>
              <a:rPr lang="pl-PL" altLang="pl-PL" sz="1800" b="1"/>
              <a:t>konieczne zasoby</a:t>
            </a:r>
          </a:p>
          <a:p>
            <a:pPr lvl="1"/>
            <a:r>
              <a:rPr lang="pl-PL" altLang="pl-PL" sz="1800" b="1"/>
              <a:t>oczekiwane trudności</a:t>
            </a:r>
          </a:p>
          <a:p>
            <a:pPr lvl="1"/>
            <a:r>
              <a:rPr lang="pl-PL" altLang="pl-PL" sz="1800" b="1"/>
              <a:t>przedsięwzięcia</a:t>
            </a:r>
          </a:p>
          <a:p>
            <a:pPr lvl="1"/>
            <a:r>
              <a:rPr lang="pl-PL" altLang="pl-PL" sz="1800" b="1"/>
              <a:t>inne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BE2C-569C-440C-A71B-78B7EEB0C2C9}" type="slidenum">
              <a:rPr lang="pl-PL" altLang="pl-PL"/>
              <a:pPr/>
              <a:t>21</a:t>
            </a:fld>
            <a:endParaRPr lang="pl-PL" altLang="pl-PL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KRYTERIA EFEKTYWNOŚCI CELÓW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CELE POWINNY BYĆ:</a:t>
            </a:r>
            <a:endParaRPr lang="pl-PL" altLang="pl-PL" sz="2000" b="1"/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Specyficzne i mierzalne</a:t>
            </a:r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Osiągalne i  elastyczne</a:t>
            </a:r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Związane z wynagrodzeniem</a:t>
            </a:r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Zgodne z celami organizacji</a:t>
            </a:r>
          </a:p>
          <a:p>
            <a:pPr>
              <a:buFontTx/>
              <a:buNone/>
            </a:pPr>
            <a:endParaRPr lang="pl-PL" altLang="pl-PL" sz="2000" b="1"/>
          </a:p>
          <a:p>
            <a:r>
              <a:rPr lang="pl-PL" altLang="pl-PL" sz="2000" b="1"/>
              <a:t>Stałe w okresie czasu</a:t>
            </a:r>
            <a:endParaRPr lang="pl-PL" altLang="pl-PL" sz="1800" b="1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CCFFCC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SCHEMAT PROCESU:</a:t>
            </a:r>
          </a:p>
          <a:p>
            <a:pPr>
              <a:buFontTx/>
              <a:buNone/>
            </a:pPr>
            <a:endParaRPr lang="pl-PL" altLang="pl-PL" sz="2000" b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pl-PL" altLang="pl-PL" sz="2000" b="1"/>
              <a:t>Określenie celu:         czego właściwie chcę?</a:t>
            </a:r>
          </a:p>
          <a:p>
            <a:endParaRPr lang="pl-PL" altLang="pl-PL" sz="2000" b="1"/>
          </a:p>
          <a:p>
            <a:r>
              <a:rPr lang="pl-PL" altLang="pl-PL" sz="2000" b="1"/>
              <a:t>Analiza sytuacji:               co potrafię?</a:t>
            </a:r>
          </a:p>
          <a:p>
            <a:endParaRPr lang="pl-PL" altLang="pl-PL" sz="2000" b="1"/>
          </a:p>
          <a:p>
            <a:r>
              <a:rPr lang="pl-PL" altLang="pl-PL" sz="2000" b="1"/>
              <a:t>Formułowanie celu:         od czego rozpocznę?</a:t>
            </a:r>
          </a:p>
          <a:p>
            <a:endParaRPr lang="pl-PL" altLang="pl-PL" sz="2400"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12E9D-1BFF-4C56-A5A1-25404B870CF2}" type="slidenum">
              <a:rPr lang="pl-PL" altLang="pl-PL"/>
              <a:pPr/>
              <a:t>22</a:t>
            </a:fld>
            <a:endParaRPr lang="pl-PL" altLang="pl-PL"/>
          </a:p>
        </p:txBody>
      </p:sp>
      <p:sp>
        <p:nvSpPr>
          <p:cNvPr id="952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PRZYKŁADY PLANÓW: ŻYCIOWEGO I KARIERY</a:t>
            </a:r>
          </a:p>
        </p:txBody>
      </p:sp>
      <p:sp>
        <p:nvSpPr>
          <p:cNvPr id="9523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3810000" cy="5181600"/>
          </a:xfrm>
          <a:solidFill>
            <a:srgbClr val="CCFFFF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18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PLAN ŻYCIOWY:</a:t>
            </a:r>
          </a:p>
          <a:p>
            <a:r>
              <a:rPr lang="pl-PL" altLang="pl-PL" sz="1800" b="1"/>
              <a:t>Dziedzina życia:</a:t>
            </a:r>
          </a:p>
          <a:p>
            <a:pPr lvl="1"/>
            <a:r>
              <a:rPr lang="pl-PL" altLang="pl-PL" sz="1800" b="1"/>
              <a:t>majątek</a:t>
            </a:r>
          </a:p>
          <a:p>
            <a:r>
              <a:rPr lang="pl-PL" altLang="pl-PL" sz="1800" b="1"/>
              <a:t>Cel życiowy:</a:t>
            </a:r>
          </a:p>
          <a:p>
            <a:pPr lvl="1"/>
            <a:r>
              <a:rPr lang="pl-PL" altLang="pl-PL" sz="1800" b="1"/>
              <a:t>własny dom</a:t>
            </a:r>
          </a:p>
          <a:p>
            <a:r>
              <a:rPr lang="pl-PL" altLang="pl-PL" sz="1800" b="1"/>
              <a:t>Stopień ważności:</a:t>
            </a:r>
          </a:p>
          <a:p>
            <a:pPr lvl="1"/>
            <a:r>
              <a:rPr lang="pl-PL" altLang="pl-PL" sz="1800" b="1"/>
              <a:t>wysoki</a:t>
            </a:r>
          </a:p>
          <a:p>
            <a:r>
              <a:rPr lang="pl-PL" altLang="pl-PL" sz="1800" b="1"/>
              <a:t>Termin realizacji:</a:t>
            </a:r>
          </a:p>
          <a:p>
            <a:pPr lvl="1"/>
            <a:r>
              <a:rPr lang="pl-PL" altLang="pl-PL" sz="1800" b="1"/>
              <a:t>rok 2 008</a:t>
            </a:r>
          </a:p>
          <a:p>
            <a:r>
              <a:rPr lang="pl-PL" altLang="pl-PL" sz="1800" b="1"/>
              <a:t>Najbliższe działania:</a:t>
            </a:r>
          </a:p>
          <a:p>
            <a:pPr lvl="1"/>
            <a:r>
              <a:rPr lang="pl-PL" altLang="pl-PL" sz="1800" b="1"/>
              <a:t>poszukiwanie działki</a:t>
            </a:r>
          </a:p>
          <a:p>
            <a:r>
              <a:rPr lang="pl-PL" altLang="pl-PL" sz="1800" b="1"/>
              <a:t>Termin rozpoczęcia:</a:t>
            </a:r>
          </a:p>
          <a:p>
            <a:pPr lvl="1"/>
            <a:r>
              <a:rPr lang="pl-PL" altLang="pl-PL" sz="1800" b="1"/>
              <a:t>rok 2007</a:t>
            </a:r>
          </a:p>
          <a:p>
            <a:r>
              <a:rPr lang="pl-PL" altLang="pl-PL" sz="1800" b="1"/>
              <a:t>Kontrola:</a:t>
            </a:r>
          </a:p>
          <a:p>
            <a:pPr lvl="1"/>
            <a:r>
              <a:rPr lang="pl-PL" altLang="pl-PL" sz="1800" b="1"/>
              <a:t>co kwartał.</a:t>
            </a:r>
            <a:endParaRPr lang="pl-PL" altLang="pl-PL" sz="2000" b="1"/>
          </a:p>
        </p:txBody>
      </p:sp>
      <p:sp>
        <p:nvSpPr>
          <p:cNvPr id="95236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600200"/>
            <a:ext cx="4191000" cy="4997450"/>
          </a:xfrm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18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PLAN KARIERY:</a:t>
            </a:r>
          </a:p>
          <a:p>
            <a:r>
              <a:rPr lang="pl-PL" altLang="pl-PL" sz="1800" b="1"/>
              <a:t>Numer celu:</a:t>
            </a:r>
          </a:p>
          <a:p>
            <a:pPr lvl="1"/>
            <a:r>
              <a:rPr lang="pl-PL" altLang="pl-PL" sz="1800" b="1"/>
              <a:t>4</a:t>
            </a:r>
          </a:p>
          <a:p>
            <a:r>
              <a:rPr lang="pl-PL" altLang="pl-PL" sz="1800" b="1"/>
              <a:t>Nazwa celu:</a:t>
            </a:r>
          </a:p>
          <a:p>
            <a:pPr lvl="1"/>
            <a:r>
              <a:rPr lang="pl-PL" altLang="pl-PL" sz="1800" b="1"/>
              <a:t>zostać partnerem firmy</a:t>
            </a:r>
          </a:p>
          <a:p>
            <a:r>
              <a:rPr lang="pl-PL" altLang="pl-PL" sz="1800" b="1"/>
              <a:t>Stopień ważności:</a:t>
            </a:r>
          </a:p>
          <a:p>
            <a:pPr lvl="1"/>
            <a:r>
              <a:rPr lang="pl-PL" altLang="pl-PL" sz="1800" b="1"/>
              <a:t>wysoki</a:t>
            </a:r>
          </a:p>
          <a:p>
            <a:r>
              <a:rPr lang="pl-PL" altLang="pl-PL" sz="1800" b="1"/>
              <a:t>Termin realizacji:</a:t>
            </a:r>
          </a:p>
          <a:p>
            <a:pPr lvl="1"/>
            <a:r>
              <a:rPr lang="pl-PL" altLang="pl-PL" sz="1800" b="1"/>
              <a:t>rok 2 009</a:t>
            </a:r>
          </a:p>
          <a:p>
            <a:r>
              <a:rPr lang="pl-PL" altLang="pl-PL" sz="1800" b="1"/>
              <a:t>Projektowane działania:</a:t>
            </a:r>
          </a:p>
          <a:p>
            <a:pPr lvl="1"/>
            <a:r>
              <a:rPr lang="pl-PL" altLang="pl-PL" sz="1800" b="1"/>
              <a:t>zdobycie doświadczenia</a:t>
            </a:r>
          </a:p>
          <a:p>
            <a:r>
              <a:rPr lang="pl-PL" altLang="pl-PL" sz="1800" b="1"/>
              <a:t>Termin rozpoczęcia działań:</a:t>
            </a:r>
          </a:p>
          <a:p>
            <a:pPr lvl="1"/>
            <a:r>
              <a:rPr lang="pl-PL" altLang="pl-PL" sz="1800" b="1"/>
              <a:t>rok 2007</a:t>
            </a:r>
          </a:p>
          <a:p>
            <a:r>
              <a:rPr lang="pl-PL" altLang="pl-PL" sz="1800" b="1"/>
              <a:t>Kontrola:</a:t>
            </a:r>
          </a:p>
          <a:p>
            <a:pPr lvl="1"/>
            <a:r>
              <a:rPr lang="pl-PL" altLang="pl-PL" sz="1800" b="1"/>
              <a:t>co miesiąc.</a:t>
            </a:r>
            <a:endParaRPr lang="pl-PL" altLang="pl-PL" sz="2000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575B-B489-4002-83E7-3B6594889A04}" type="slidenum">
              <a:rPr lang="pl-PL" altLang="pl-PL"/>
              <a:pPr/>
              <a:t>23</a:t>
            </a:fld>
            <a:endParaRPr lang="pl-PL" altLang="pl-PL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ZAGADNIENIA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114800"/>
          </a:xfrm>
          <a:solidFill>
            <a:srgbClr val="FFFF99"/>
          </a:solidFill>
        </p:spPr>
        <p:txBody>
          <a:bodyPr/>
          <a:lstStyle/>
          <a:p>
            <a:r>
              <a:rPr lang="pl-PL" altLang="pl-PL" sz="2400" b="1"/>
              <a:t>Jaki obszar analizy obejmuje remanent czasu?</a:t>
            </a:r>
          </a:p>
          <a:p>
            <a:r>
              <a:rPr lang="pl-PL" altLang="pl-PL" sz="2400" b="1"/>
              <a:t>Co to jest zarządzanie czasem?</a:t>
            </a:r>
          </a:p>
          <a:p>
            <a:r>
              <a:rPr lang="pl-PL" altLang="pl-PL" sz="2400" b="1"/>
              <a:t>Co to jest umowa użytkownika?</a:t>
            </a:r>
          </a:p>
          <a:p>
            <a:r>
              <a:rPr lang="pl-PL" altLang="pl-PL" sz="2400" b="1"/>
              <a:t>Jakie są elementy cyklu zarządzania czasem?</a:t>
            </a:r>
          </a:p>
          <a:p>
            <a:r>
              <a:rPr lang="pl-PL" altLang="pl-PL" sz="2400" b="1"/>
              <a:t>Wymienić cechy celów według MBO?</a:t>
            </a:r>
          </a:p>
          <a:p>
            <a:r>
              <a:rPr lang="pl-PL" altLang="pl-PL" sz="2400" b="1"/>
              <a:t>W jakie zbiory można grupować cele?</a:t>
            </a:r>
          </a:p>
          <a:p>
            <a:r>
              <a:rPr lang="pl-PL" altLang="pl-PL" sz="2400" b="1"/>
              <a:t>Jakie są elementy procesu ustalania celów?</a:t>
            </a:r>
          </a:p>
          <a:p>
            <a:r>
              <a:rPr lang="pl-PL" altLang="pl-PL" sz="2400" b="1"/>
              <a:t>Jakie są kryteria efektywności celów?</a:t>
            </a:r>
          </a:p>
          <a:p>
            <a:r>
              <a:rPr lang="pl-PL" altLang="pl-PL" sz="2400" b="1"/>
              <a:t>Jakie mogą być przykłady planu życiowego i kariery?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46C3-FFC0-4D5E-AF0E-E594136DD57D}" type="slidenum">
              <a:rPr lang="pl-PL" altLang="pl-PL"/>
              <a:pPr/>
              <a:t>24</a:t>
            </a:fld>
            <a:endParaRPr lang="pl-PL" altLang="pl-PL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BIBLIOGRAFIA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981200"/>
            <a:ext cx="8784976" cy="43434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sz="2400" b="1" u="sng" dirty="0" err="1"/>
              <a:t>Bolochover</a:t>
            </a:r>
            <a:r>
              <a:rPr lang="pl-PL" altLang="pl-PL" sz="2400" b="1" u="sng" dirty="0"/>
              <a:t> D. </a:t>
            </a:r>
            <a:r>
              <a:rPr lang="pl-PL" altLang="pl-PL" sz="2400" b="1" u="sng" dirty="0" err="1"/>
              <a:t>Brady</a:t>
            </a:r>
            <a:r>
              <a:rPr lang="pl-PL" altLang="pl-PL" sz="2400" b="1" u="sng" dirty="0"/>
              <a:t> Ch.:</a:t>
            </a:r>
            <a:r>
              <a:rPr lang="pl-PL" altLang="pl-PL" sz="2400" b="1" dirty="0"/>
              <a:t> 90-minutowy menedżer. Wydawnictwo Zysk i S-ka Poznań 2007. </a:t>
            </a:r>
          </a:p>
          <a:p>
            <a:r>
              <a:rPr lang="pl-PL" altLang="pl-PL" sz="2400" b="1" u="sng" dirty="0" err="1"/>
              <a:t>Devidson</a:t>
            </a:r>
            <a:r>
              <a:rPr lang="pl-PL" altLang="pl-PL" sz="2400" b="1" u="sng" dirty="0"/>
              <a:t> J.: </a:t>
            </a:r>
            <a:r>
              <a:rPr lang="pl-PL" altLang="pl-PL" sz="2400" b="1" dirty="0"/>
              <a:t>Zarządzanie czasem. Wydawnictwo K.E. Liber Warszawa 2002.</a:t>
            </a:r>
            <a:endParaRPr lang="pl-PL" altLang="pl-PL" sz="2400" b="1" u="sng" dirty="0"/>
          </a:p>
          <a:p>
            <a:r>
              <a:rPr lang="pl-PL" altLang="pl-PL" sz="2400" b="1" u="sng" dirty="0" err="1"/>
              <a:t>Clegg</a:t>
            </a:r>
            <a:r>
              <a:rPr lang="pl-PL" altLang="pl-PL" sz="2400" b="1" u="sng" dirty="0"/>
              <a:t> B.: </a:t>
            </a:r>
            <a:r>
              <a:rPr lang="pl-PL" altLang="pl-PL" sz="2400" b="1" dirty="0"/>
              <a:t>Błyskawiczne zarządzanie czasem Wyd. IFC, Kraków 2 000.</a:t>
            </a:r>
          </a:p>
          <a:p>
            <a:r>
              <a:rPr lang="pl-PL" altLang="pl-PL" sz="2400" b="1" u="sng" dirty="0" err="1"/>
              <a:t>Limoncelli</a:t>
            </a:r>
            <a:r>
              <a:rPr lang="pl-PL" altLang="pl-PL" sz="2400" b="1" u="sng" dirty="0"/>
              <a:t> T.A.: </a:t>
            </a:r>
            <a:r>
              <a:rPr lang="pl-PL" altLang="pl-PL" sz="2400" b="1" dirty="0"/>
              <a:t>Zarządzanie czasem. Strategie dla administratorów systemów. Wyd. Helion Gliwice 2007.</a:t>
            </a:r>
          </a:p>
          <a:p>
            <a:r>
              <a:rPr lang="pl-PL" altLang="pl-PL" sz="2400" b="1" u="sng" dirty="0" err="1"/>
              <a:t>Mayer</a:t>
            </a:r>
            <a:r>
              <a:rPr lang="pl-PL" altLang="pl-PL" sz="2400" b="1" u="sng" dirty="0"/>
              <a:t> J.:</a:t>
            </a:r>
            <a:r>
              <a:rPr lang="pl-PL" altLang="pl-PL" sz="2400" b="1" dirty="0"/>
              <a:t> Organizacja czasu. Wydawnictwo RM Warszawa 2001.</a:t>
            </a:r>
            <a:endParaRPr lang="pl-PL" altLang="pl-PL" sz="2400" b="1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EA3DEF-C566-4583-BC5F-BAD80CA17D9A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CCFFCC"/>
          </a:solidFill>
        </p:spPr>
        <p:txBody>
          <a:bodyPr anchor="ctr"/>
          <a:lstStyle/>
          <a:p>
            <a:r>
              <a:rPr lang="pl-PL" altLang="pl-PL" sz="4400" b="1"/>
              <a:t>ORGANIZACJA DZIAŁAŃ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99"/>
          </a:solidFill>
        </p:spPr>
        <p:txBody>
          <a:bodyPr/>
          <a:lstStyle/>
          <a:p>
            <a:r>
              <a:rPr lang="pl-PL" sz="3200" b="1" dirty="0"/>
              <a:t>ERGONOMIA </a:t>
            </a:r>
          </a:p>
          <a:p>
            <a:r>
              <a:rPr lang="pl-PL" sz="3200" b="1" dirty="0"/>
              <a:t>I BEZPIECZEŃSTWO PRACY</a:t>
            </a:r>
          </a:p>
          <a:p>
            <a:endParaRPr lang="pl-PL" altLang="pl-PL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215915-DF9A-4151-9099-BC3F3EE10A23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TREŚĆ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05800" cy="4114800"/>
          </a:xfrm>
          <a:solidFill>
            <a:srgbClr val="FFFF99"/>
          </a:solidFill>
        </p:spPr>
        <p:txBody>
          <a:bodyPr/>
          <a:lstStyle/>
          <a:p>
            <a:r>
              <a:rPr lang="pl-PL" altLang="pl-PL" sz="2400" b="1"/>
              <a:t>Zasady organizacji przebiegu dnia pracy</a:t>
            </a:r>
          </a:p>
          <a:p>
            <a:r>
              <a:rPr lang="pl-PL" altLang="pl-PL" sz="2400" b="1"/>
              <a:t>Rytm dnia pracy</a:t>
            </a:r>
          </a:p>
          <a:p>
            <a:r>
              <a:rPr lang="pl-PL" altLang="pl-PL" sz="2400" b="1"/>
              <a:t>Krzywa zakłóceń </a:t>
            </a:r>
          </a:p>
          <a:p>
            <a:r>
              <a:rPr lang="pl-PL" altLang="pl-PL" sz="2400" b="1"/>
              <a:t>Biorytmy </a:t>
            </a:r>
          </a:p>
          <a:p>
            <a:r>
              <a:rPr lang="pl-PL" altLang="pl-PL" sz="2400" b="1"/>
              <a:t>Indywidualny styl pracy</a:t>
            </a:r>
          </a:p>
          <a:p>
            <a:r>
              <a:rPr lang="pl-PL" altLang="pl-PL" sz="2400" b="1"/>
              <a:t>Zasady dokonywania przeglądu dnia</a:t>
            </a:r>
          </a:p>
          <a:p>
            <a:r>
              <a:rPr lang="pl-PL" altLang="pl-PL" sz="2400" b="1"/>
              <a:t>Style zarządzania czasem</a:t>
            </a:r>
          </a:p>
          <a:p>
            <a:r>
              <a:rPr lang="pl-PL" altLang="pl-PL" sz="2400" b="1"/>
              <a:t>Rozwój systemów zarządzania czasem</a:t>
            </a:r>
          </a:p>
          <a:p>
            <a:r>
              <a:rPr lang="pl-PL" altLang="pl-PL" sz="2400" b="1"/>
              <a:t>Porównanie ksiąg i programów zarządzania czasem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B2CC0B-A63A-4572-BDC7-1E4FCD4F94A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PRZEBIEG DNIA PRACY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50825" y="2133600"/>
            <a:ext cx="8610600" cy="1223963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400" b="1"/>
              <a:t>Można uniknąć wielu czynności zbędnych przez porządkowanie zadań, wykonywanie ich według określonej kolejności i inaczej organizując swoją pracę.</a:t>
            </a:r>
          </a:p>
        </p:txBody>
      </p:sp>
      <p:sp>
        <p:nvSpPr>
          <p:cNvPr id="14340" name="Rectangle 1028"/>
          <p:cNvSpPr>
            <a:spLocks noChangeArrowheads="1"/>
          </p:cNvSpPr>
          <p:nvPr/>
        </p:nvSpPr>
        <p:spPr bwMode="auto">
          <a:xfrm>
            <a:off x="250825" y="3789363"/>
            <a:ext cx="8610600" cy="244792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pl-PL" altLang="pl-PL" sz="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Ważne jest, aby stworzyć swój </a:t>
            </a:r>
            <a:r>
              <a:rPr kumimoji="0" lang="pl-PL" altLang="pl-PL" sz="2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własny styl.</a:t>
            </a:r>
            <a:r>
              <a:rPr kumimoji="0" lang="pl-PL" altLang="pl-PL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ja chcę kierować swoją pracą a nie odwrotnie! 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Reguły organizacji można podzielić na trzy grupy: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pl-PL" altLang="pl-PL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początek dnia,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pl-PL" altLang="pl-PL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przebieg dnia,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pl-PL" altLang="pl-PL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koniec dnia.</a:t>
            </a:r>
            <a:endParaRPr kumimoji="0" lang="pl-PL" altLang="pl-PL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823793-A171-40AC-A440-EF06CAAF5004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8458200" cy="1905000"/>
          </a:xfrm>
          <a:solidFill>
            <a:srgbClr val="FFFF99"/>
          </a:solidFill>
        </p:spPr>
        <p:txBody>
          <a:bodyPr/>
          <a:lstStyle/>
          <a:p>
            <a:r>
              <a:rPr lang="pl-PL" altLang="pl-PL" sz="2400" b="1"/>
              <a:t>Rozpoczynajcie dzień z </a:t>
            </a: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pozytywnym nastawieniem</a:t>
            </a:r>
            <a:endParaRPr lang="pl-PL" altLang="pl-PL" sz="2400" b="1"/>
          </a:p>
          <a:p>
            <a:r>
              <a:rPr lang="pl-PL" altLang="pl-PL" sz="2400" b="1"/>
              <a:t>Przygotujcie śniadanie i bez </a:t>
            </a: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pośpiechu do pracy</a:t>
            </a:r>
            <a:endParaRPr lang="pl-PL" altLang="pl-PL" sz="2400" b="1"/>
          </a:p>
          <a:p>
            <a:r>
              <a:rPr lang="pl-PL" altLang="pl-PL" sz="2400" b="1"/>
              <a:t>Rozpoczynaj pracę możliwie </a:t>
            </a: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o stałej porze</a:t>
            </a:r>
            <a:endParaRPr lang="pl-PL" altLang="pl-PL" sz="2400" b="1"/>
          </a:p>
          <a:p>
            <a:r>
              <a:rPr lang="pl-PL" altLang="pl-PL" sz="2400" b="1"/>
              <a:t>Sprawdź </a:t>
            </a: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plan dnia</a:t>
            </a:r>
            <a:endParaRPr lang="pl-PL" altLang="pl-PL" sz="2000" b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  <a:ln/>
        </p:spPr>
        <p:txBody>
          <a:bodyPr/>
          <a:lstStyle/>
          <a:p>
            <a:r>
              <a:rPr lang="pl-PL" altLang="pl-PL" b="1"/>
              <a:t>ROZPOCZYNANIE DNIA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304800" y="4343400"/>
            <a:ext cx="8458200" cy="1905000"/>
          </a:xfrm>
          <a:solidFill>
            <a:srgbClr val="CCFFCC"/>
          </a:solidFill>
          <a:ln/>
        </p:spPr>
        <p:txBody>
          <a:bodyPr/>
          <a:lstStyle/>
          <a:p>
            <a:r>
              <a:rPr lang="pl-PL" altLang="pl-PL" sz="2400" b="1"/>
              <a:t>Najważniejsze zadania załatwiaj na </a:t>
            </a: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początku dnia</a:t>
            </a:r>
            <a:endParaRPr lang="pl-PL" altLang="pl-PL" sz="2400" b="1"/>
          </a:p>
          <a:p>
            <a:r>
              <a:rPr lang="pl-PL" altLang="pl-PL" sz="2400" b="1"/>
              <a:t>Skróć </a:t>
            </a: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czas przygotowania</a:t>
            </a:r>
            <a:r>
              <a:rPr lang="pl-PL" altLang="pl-PL" sz="2400" b="1"/>
              <a:t> do pracy</a:t>
            </a:r>
          </a:p>
          <a:p>
            <a:r>
              <a:rPr lang="pl-PL" altLang="pl-PL" sz="2400" b="1"/>
              <a:t>Uzgodnij </a:t>
            </a: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plan terminowy</a:t>
            </a:r>
            <a:r>
              <a:rPr lang="pl-PL" altLang="pl-PL" sz="2400" b="1"/>
              <a:t> we współpracownikami</a:t>
            </a:r>
          </a:p>
          <a:p>
            <a:r>
              <a:rPr lang="pl-PL" altLang="pl-PL" sz="2400" b="1"/>
              <a:t>Załatwiaj skomplikowane </a:t>
            </a: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zadania z rana</a:t>
            </a:r>
            <a:endParaRPr lang="pl-PL" altLang="pl-PL" sz="2000" b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E82332-9547-4AE2-A9BC-5E1E1F4D5DB8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PRZEBIEG DNIA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82000" cy="4800600"/>
          </a:xfrm>
          <a:solidFill>
            <a:srgbClr val="FFFF99"/>
          </a:solidFill>
        </p:spPr>
        <p:txBody>
          <a:bodyPr/>
          <a:lstStyle/>
          <a:p>
            <a:r>
              <a:rPr lang="pl-PL" altLang="pl-PL" sz="2400" b="1"/>
              <a:t>Zadbaj o dobre przygotowanie do pracy</a:t>
            </a:r>
          </a:p>
          <a:p>
            <a:r>
              <a:rPr lang="pl-PL" altLang="pl-PL" sz="2400" b="1"/>
              <a:t>Staraj się o wyznaczanie stałych terminów</a:t>
            </a:r>
          </a:p>
          <a:p>
            <a:r>
              <a:rPr lang="pl-PL" altLang="pl-PL" sz="2400" b="1"/>
              <a:t>Staraj się odmawiać zajmowania się sprawami pilnymi</a:t>
            </a:r>
          </a:p>
          <a:p>
            <a:r>
              <a:rPr lang="pl-PL" altLang="pl-PL" sz="2400" b="1"/>
              <a:t>Unikaj nieplanowanych spontanicznych działań</a:t>
            </a:r>
          </a:p>
          <a:p>
            <a:r>
              <a:rPr lang="pl-PL" altLang="pl-PL" sz="2400" b="1"/>
              <a:t>Rób przerwy we właściwym czasie</a:t>
            </a:r>
          </a:p>
          <a:p>
            <a:r>
              <a:rPr lang="pl-PL" altLang="pl-PL" sz="2400" b="1"/>
              <a:t>Staraj się seryjnie załatwiać niewielkie zadania</a:t>
            </a:r>
          </a:p>
          <a:p>
            <a:r>
              <a:rPr lang="pl-PL" altLang="pl-PL" sz="2400" b="1"/>
              <a:t>Sensownie zakańczaj rozpoczęte prace</a:t>
            </a:r>
          </a:p>
          <a:p>
            <a:r>
              <a:rPr lang="pl-PL" altLang="pl-PL" sz="2400" b="1"/>
              <a:t>Staraj się wykorzystać nadwyżki czasu</a:t>
            </a:r>
          </a:p>
          <a:p>
            <a:r>
              <a:rPr lang="pl-PL" altLang="pl-PL" sz="2400" b="1"/>
              <a:t>Pracuj antycyklicznie</a:t>
            </a:r>
          </a:p>
          <a:p>
            <a:r>
              <a:rPr lang="pl-PL" altLang="pl-PL" sz="2400" b="1"/>
              <a:t>Wprowadź zasadę „cichej godziny” dziennie</a:t>
            </a:r>
          </a:p>
          <a:p>
            <a:r>
              <a:rPr lang="pl-PL" altLang="pl-PL" sz="2400" b="1"/>
              <a:t>Staraj się kontrolować czas i plany.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C1C3-553C-40C9-B1FF-24CE1A0495DE}" type="slidenum">
              <a:rPr lang="pl-PL" altLang="pl-PL"/>
              <a:pPr/>
              <a:t>3</a:t>
            </a:fld>
            <a:endParaRPr lang="pl-PL" altLang="pl-PL"/>
          </a:p>
        </p:txBody>
      </p:sp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REMANENT CZASU</a:t>
            </a:r>
          </a:p>
        </p:txBody>
      </p:sp>
      <p:graphicFrame>
        <p:nvGraphicFramePr>
          <p:cNvPr id="80900" name="Object 1028"/>
          <p:cNvGraphicFramePr>
            <a:graphicFrameLocks noGrp="1" noChangeAspect="1"/>
          </p:cNvGraphicFramePr>
          <p:nvPr>
            <p:ph idx="1"/>
          </p:nvPr>
        </p:nvGraphicFramePr>
        <p:xfrm>
          <a:off x="0" y="914400"/>
          <a:ext cx="91440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4" name="SnapGrafx" r:id="rId4" imgW="4437720" imgH="3749040" progId="SnapGrafx">
                  <p:embed/>
                </p:oleObj>
              </mc:Choice>
              <mc:Fallback>
                <p:oleObj name="SnapGrafx" r:id="rId4" imgW="4437720" imgH="3749040" progId="SnapGrafx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14400"/>
                        <a:ext cx="9144000" cy="594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8AEF3C-2964-41E0-88BE-025E1CA799AB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KOŃCA DNIA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36838"/>
            <a:ext cx="8893175" cy="2663825"/>
          </a:xfrm>
          <a:solidFill>
            <a:srgbClr val="FFFF99"/>
          </a:solidFill>
        </p:spPr>
        <p:txBody>
          <a:bodyPr/>
          <a:lstStyle/>
          <a:p>
            <a:r>
              <a:rPr lang="pl-PL" altLang="pl-PL" sz="2800" b="1"/>
              <a:t>Staraj się zakończyć sprawy rozpoczęte</a:t>
            </a:r>
          </a:p>
          <a:p>
            <a:r>
              <a:rPr lang="pl-PL" altLang="pl-PL" sz="2800" b="1"/>
              <a:t>Dokonaj sprawdzenia wyników </a:t>
            </a:r>
          </a:p>
          <a:p>
            <a:r>
              <a:rPr lang="pl-PL" altLang="pl-PL" sz="2800" b="1"/>
              <a:t>Opracuj plan na dzień następny</a:t>
            </a:r>
          </a:p>
          <a:p>
            <a:r>
              <a:rPr lang="pl-PL" altLang="pl-PL" sz="2800" b="1"/>
              <a:t>Wracaj z pozytywnym nastawieniem do domu</a:t>
            </a:r>
          </a:p>
          <a:p>
            <a:r>
              <a:rPr lang="pl-PL" altLang="pl-PL" sz="2800" b="1"/>
              <a:t>Jaki był najważniejszy punkt dnia?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4040F8E-7B41-41F7-A38E-2DE1997B29CF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NATURALNY RYTM DNIA</a:t>
            </a:r>
          </a:p>
        </p:txBody>
      </p:sp>
      <p:sp>
        <p:nvSpPr>
          <p:cNvPr id="327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solidFill>
            <a:srgbClr val="FFFF99"/>
          </a:solidFill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l-PL" altLang="pl-PL" sz="2400" b="1"/>
              <a:t>Sprawność psychofizyczna każdego człowieka podlega wahaniom zgodnym z jego </a:t>
            </a: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naturalnym rytmem</a:t>
            </a:r>
            <a:r>
              <a:rPr lang="pl-PL" altLang="pl-PL" sz="2400" b="1"/>
              <a:t>.</a:t>
            </a:r>
          </a:p>
          <a:p>
            <a:pPr algn="just">
              <a:lnSpc>
                <a:spcPct val="80000"/>
              </a:lnSpc>
            </a:pPr>
            <a:endParaRPr lang="pl-PL" altLang="pl-PL" sz="2400" b="1"/>
          </a:p>
          <a:p>
            <a:pPr algn="just">
              <a:lnSpc>
                <a:spcPct val="80000"/>
              </a:lnSpc>
            </a:pPr>
            <a:r>
              <a:rPr lang="pl-PL" altLang="pl-PL" sz="2400" b="1"/>
              <a:t>Punkt najwyższej sprawności osiągany jest </a:t>
            </a: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przed południem.</a:t>
            </a:r>
            <a:r>
              <a:rPr lang="pl-PL" altLang="pl-PL" sz="2400" b="1"/>
              <a:t> Dlatego zadania typu (A) muszą być wykonywane na początku.</a:t>
            </a:r>
          </a:p>
          <a:p>
            <a:pPr algn="just">
              <a:lnSpc>
                <a:spcPct val="80000"/>
              </a:lnSpc>
            </a:pPr>
            <a:endParaRPr lang="pl-PL" altLang="pl-PL" sz="2400" b="1"/>
          </a:p>
          <a:p>
            <a:pPr algn="just">
              <a:lnSpc>
                <a:spcPct val="80000"/>
              </a:lnSpc>
            </a:pPr>
            <a:r>
              <a:rPr lang="pl-PL" altLang="pl-PL" sz="2400" b="1"/>
              <a:t>Po obiedzie, kiedy aktywne jest jelito cienkie, występuje znane </a:t>
            </a: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obniżenie sprawności</a:t>
            </a:r>
            <a:r>
              <a:rPr lang="pl-PL" altLang="pl-PL" sz="2400" b="1"/>
              <a:t>, które wiele osób próbuje pokonać mocną kawą. Ten czas należy wykorzystać na kontakty socjalne i czynności rutynowe ( zadania typu C).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AE22A5-4A05-4402-8A8F-EB4C7756132C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SPRAWNOŚĆ KOŁODOBOWA </a:t>
            </a:r>
          </a:p>
        </p:txBody>
      </p:sp>
      <p:graphicFrame>
        <p:nvGraphicFramePr>
          <p:cNvPr id="3174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539750" y="1773238"/>
          <a:ext cx="8135938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71" name="SnapGrafx" r:id="rId4" imgW="5097960" imgH="3594600" progId="SnapGrafx">
                  <p:embed/>
                </p:oleObj>
              </mc:Choice>
              <mc:Fallback>
                <p:oleObj name="SnapGrafx" r:id="rId4" imgW="5097960" imgH="3594600" progId="SnapGrafx">
                  <p:embed/>
                  <p:pic>
                    <p:nvPicPr>
                      <p:cNvPr id="317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73238"/>
                        <a:ext cx="8135938" cy="487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E97702-40F3-4D8B-A6AD-85D79D3779B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KRZYWA ZAKŁÓCEŃ DNIA</a:t>
            </a:r>
          </a:p>
        </p:txBody>
      </p:sp>
      <p:graphicFrame>
        <p:nvGraphicFramePr>
          <p:cNvPr id="3379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180975" y="1628775"/>
          <a:ext cx="91440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95" name="SnapGrafx" r:id="rId3" imgW="4846320" imgH="3566160" progId="SnapGrafx">
                  <p:embed/>
                </p:oleObj>
              </mc:Choice>
              <mc:Fallback>
                <p:oleObj name="SnapGrafx" r:id="rId3" imgW="4846320" imgH="3566160" progId="SnapGrafx">
                  <p:embed/>
                  <p:pic>
                    <p:nvPicPr>
                      <p:cNvPr id="3379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0975" y="1628775"/>
                        <a:ext cx="9144000" cy="495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EFFE1E-6428-4E33-8854-2415E4908EF9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PRACA ANTYCYKLICZNA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133600"/>
            <a:ext cx="7772400" cy="3887788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400" b="1"/>
              <a:t>Załatwiać należy najważniejsze, zaplanowane zadania przed południem w okresie rzadkiego  występowania zakłóceń.</a:t>
            </a:r>
          </a:p>
          <a:p>
            <a:pPr>
              <a:lnSpc>
                <a:spcPct val="90000"/>
              </a:lnSpc>
            </a:pPr>
            <a:endParaRPr lang="pl-PL" altLang="pl-PL" sz="2400" b="1"/>
          </a:p>
          <a:p>
            <a:pPr>
              <a:lnSpc>
                <a:spcPct val="90000"/>
              </a:lnSpc>
            </a:pPr>
            <a:r>
              <a:rPr lang="pl-PL" altLang="pl-PL" sz="2400" b="1"/>
              <a:t>Nie należy przeglądać poczty rano lecz pozostawiając ją na późniejszy czas.</a:t>
            </a:r>
          </a:p>
          <a:p>
            <a:pPr>
              <a:lnSpc>
                <a:spcPct val="90000"/>
              </a:lnSpc>
            </a:pPr>
            <a:endParaRPr lang="pl-PL" altLang="pl-PL" sz="2400" b="1"/>
          </a:p>
          <a:p>
            <a:pPr>
              <a:lnSpc>
                <a:spcPct val="90000"/>
              </a:lnSpc>
            </a:pPr>
            <a:r>
              <a:rPr lang="pl-PL" altLang="pl-PL" sz="2400" b="1"/>
              <a:t>Spróbuj wykorzystać rezerwę czasu dnia               ( 40%) na załatwianie zadań C i znosić spokojnie odrywanie Was od zaplanowanych zajęć.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A40F331-7639-4EFF-B996-4A08B711CACD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TEORIA BIORYTÓW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349500"/>
            <a:ext cx="7924800" cy="3679825"/>
          </a:xfrm>
          <a:solidFill>
            <a:srgbClr val="FFFF99"/>
          </a:solidFill>
        </p:spPr>
        <p:txBody>
          <a:bodyPr/>
          <a:lstStyle/>
          <a:p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Teoria biorytmów </a:t>
            </a:r>
            <a:r>
              <a:rPr lang="pl-PL" altLang="pl-PL" sz="2400" b="1"/>
              <a:t>powiada, że każdy człowiek od momentu narodzin podlega trzech różnych, stale zmieniających się prądów energetycznych. </a:t>
            </a:r>
          </a:p>
          <a:p>
            <a:endParaRPr lang="pl-PL" altLang="pl-PL" sz="2400" b="1"/>
          </a:p>
          <a:p>
            <a:r>
              <a:rPr lang="pl-PL" altLang="pl-PL" sz="2400" b="1"/>
              <a:t>Wyróżnia się trzy rytmy:</a:t>
            </a:r>
          </a:p>
          <a:p>
            <a:pPr lvl="1"/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ciała</a:t>
            </a:r>
            <a:r>
              <a:rPr lang="pl-PL" altLang="pl-PL" sz="2400" b="1"/>
              <a:t> - trwa 23 dni i zmienia się co 11 i 1/2 dnia,</a:t>
            </a:r>
          </a:p>
          <a:p>
            <a:pPr lvl="1"/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ducha </a:t>
            </a:r>
            <a:r>
              <a:rPr lang="pl-PL" altLang="pl-PL" sz="2400" b="1"/>
              <a:t>- trwa 28 dni i zmienia się co 14 dni,</a:t>
            </a:r>
          </a:p>
          <a:p>
            <a:pPr lvl="1"/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umysłu</a:t>
            </a:r>
            <a:r>
              <a:rPr lang="pl-PL" altLang="pl-PL" sz="2400" b="1"/>
              <a:t> - trwa 33 dni i zmienia sięco16 i 1/2.</a:t>
            </a:r>
          </a:p>
          <a:p>
            <a:pPr lvl="1"/>
            <a:endParaRPr lang="pl-PL" altLang="pl-PL" sz="2400" b="1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C81385-52CD-4519-ADF1-AFAA6644CFB7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INDYWIDUALNY STYL PRACY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116388"/>
          </a:xfrm>
          <a:solidFill>
            <a:srgbClr val="FFFF99"/>
          </a:solidFill>
        </p:spPr>
        <p:txBody>
          <a:bodyPr/>
          <a:lstStyle/>
          <a:p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Zwrócić uwagę na „pożeraczy czasu”</a:t>
            </a:r>
          </a:p>
          <a:p>
            <a:endParaRPr lang="pl-PL" altLang="pl-PL" sz="2400" b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Ustalanie ramowego planu dnia:</a:t>
            </a:r>
            <a:endParaRPr lang="pl-PL" altLang="pl-PL" sz="2400" b="1"/>
          </a:p>
          <a:p>
            <a:pPr lvl="1"/>
            <a:r>
              <a:rPr lang="pl-PL" altLang="pl-PL" sz="2400" b="1"/>
              <a:t>początek pracy,</a:t>
            </a:r>
          </a:p>
          <a:p>
            <a:pPr lvl="1"/>
            <a:r>
              <a:rPr lang="pl-PL" altLang="pl-PL" sz="2400" b="1"/>
              <a:t>cicha godzina,</a:t>
            </a:r>
          </a:p>
          <a:p>
            <a:pPr lvl="1"/>
            <a:r>
              <a:rPr lang="pl-PL" altLang="pl-PL" sz="2400" b="1"/>
              <a:t>dzienna krzywa sprawności,</a:t>
            </a:r>
          </a:p>
          <a:p>
            <a:pPr lvl="1"/>
            <a:r>
              <a:rPr lang="pl-PL" altLang="pl-PL" sz="2400" b="1"/>
              <a:t>właściwe przerwy,</a:t>
            </a:r>
          </a:p>
          <a:p>
            <a:pPr lvl="1"/>
            <a:r>
              <a:rPr lang="pl-PL" altLang="pl-PL" sz="2400" b="1"/>
              <a:t>kontrola wyników,</a:t>
            </a:r>
          </a:p>
          <a:p>
            <a:pPr lvl="1"/>
            <a:r>
              <a:rPr lang="pl-PL" altLang="pl-PL" sz="2400" b="1"/>
              <a:t>planowanie zadań na dzień następny.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A5293B-F5ED-4CE6-A492-E4D56AFFA9E1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KSZTAŁTOWANIA DNIA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0000" cy="4267200"/>
          </a:xfrm>
          <a:solidFill>
            <a:srgbClr val="CCFFFF"/>
          </a:solidFill>
        </p:spPr>
        <p:txBody>
          <a:bodyPr/>
          <a:lstStyle/>
          <a:p>
            <a:r>
              <a:rPr lang="pl-PL" altLang="pl-PL" sz="2400" b="1" u="sng"/>
              <a:t>Pozytywna orientacja:</a:t>
            </a:r>
            <a:endParaRPr lang="pl-PL" altLang="pl-PL" sz="2400" b="1"/>
          </a:p>
          <a:p>
            <a:pPr lvl="1"/>
            <a:r>
              <a:rPr lang="pl-PL" altLang="pl-PL" sz="2000" b="1"/>
              <a:t>pozytywne myślenie,</a:t>
            </a:r>
          </a:p>
          <a:p>
            <a:pPr lvl="1"/>
            <a:r>
              <a:rPr lang="pl-PL" altLang="pl-PL" sz="2000" b="1"/>
              <a:t>osiąganie celu,</a:t>
            </a:r>
          </a:p>
          <a:p>
            <a:pPr lvl="1"/>
            <a:r>
              <a:rPr lang="pl-PL" altLang="pl-PL" sz="2000" b="1"/>
              <a:t>dbałość o czas wolny.</a:t>
            </a:r>
          </a:p>
          <a:p>
            <a:r>
              <a:rPr lang="pl-PL" altLang="pl-PL" sz="2400" b="1" u="sng"/>
              <a:t>Rano:</a:t>
            </a:r>
            <a:endParaRPr lang="pl-PL" altLang="pl-PL" sz="2400" b="1"/>
          </a:p>
          <a:p>
            <a:pPr lvl="1"/>
            <a:r>
              <a:rPr lang="pl-PL" altLang="pl-PL" sz="2000" b="1"/>
              <a:t>dobry nastrój,</a:t>
            </a:r>
          </a:p>
          <a:p>
            <a:pPr lvl="1"/>
            <a:r>
              <a:rPr lang="pl-PL" altLang="pl-PL" sz="2000" b="1"/>
              <a:t>punktualność,</a:t>
            </a:r>
          </a:p>
          <a:p>
            <a:pPr lvl="1"/>
            <a:r>
              <a:rPr lang="pl-PL" altLang="pl-PL" sz="2000" b="1"/>
              <a:t>zadania cząstkowe,</a:t>
            </a:r>
          </a:p>
          <a:p>
            <a:pPr lvl="1"/>
            <a:r>
              <a:rPr lang="pl-PL" altLang="pl-PL" sz="2000" b="1"/>
              <a:t>uzgodnienie planu,</a:t>
            </a:r>
          </a:p>
          <a:p>
            <a:pPr lvl="1"/>
            <a:r>
              <a:rPr lang="pl-PL" altLang="pl-PL" sz="2000" b="1"/>
              <a:t>najważniejsze zadania.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4267200"/>
          </a:xfrm>
          <a:solidFill>
            <a:srgbClr val="FFFF99"/>
          </a:solidFill>
        </p:spPr>
        <p:txBody>
          <a:bodyPr/>
          <a:lstStyle/>
          <a:p>
            <a:r>
              <a:rPr lang="pl-PL" altLang="pl-PL" sz="2400" b="1" u="sng"/>
              <a:t>Czas pracy:</a:t>
            </a:r>
            <a:endParaRPr lang="pl-PL" altLang="pl-PL" sz="2800" b="1"/>
          </a:p>
          <a:p>
            <a:pPr lvl="1"/>
            <a:r>
              <a:rPr lang="pl-PL" altLang="pl-PL" sz="2000" b="1"/>
              <a:t>sprawy “zwrotne”,</a:t>
            </a:r>
          </a:p>
          <a:p>
            <a:pPr lvl="1"/>
            <a:r>
              <a:rPr lang="pl-PL" altLang="pl-PL" sz="2000" b="1"/>
              <a:t>dobre przygotowanie,</a:t>
            </a:r>
          </a:p>
          <a:p>
            <a:pPr lvl="1"/>
            <a:r>
              <a:rPr lang="pl-PL" altLang="pl-PL" sz="2000" b="1"/>
              <a:t>wchodzenie w problem,</a:t>
            </a:r>
          </a:p>
          <a:p>
            <a:pPr lvl="1"/>
            <a:r>
              <a:rPr lang="pl-PL" altLang="pl-PL" sz="2000" b="1"/>
              <a:t>ustalanie terminów,</a:t>
            </a:r>
          </a:p>
          <a:p>
            <a:pPr lvl="1"/>
            <a:r>
              <a:rPr lang="pl-PL" altLang="pl-PL" sz="2000" b="1"/>
              <a:t>przerwy i czas ciszy,</a:t>
            </a:r>
          </a:p>
          <a:p>
            <a:pPr lvl="1"/>
            <a:r>
              <a:rPr lang="pl-PL" altLang="pl-PL" sz="2000" b="1"/>
              <a:t>kontrolowanie planu,</a:t>
            </a:r>
          </a:p>
          <a:p>
            <a:pPr lvl="1"/>
            <a:r>
              <a:rPr lang="pl-PL" altLang="pl-PL" sz="2000" b="1"/>
              <a:t>unikanie emocji.</a:t>
            </a:r>
          </a:p>
          <a:p>
            <a:r>
              <a:rPr lang="pl-PL" altLang="pl-PL" sz="2400" b="1" u="sng"/>
              <a:t>Wieczór:</a:t>
            </a:r>
            <a:endParaRPr lang="pl-PL" altLang="pl-PL" sz="2400" b="1"/>
          </a:p>
          <a:p>
            <a:pPr lvl="1"/>
            <a:r>
              <a:rPr lang="pl-PL" altLang="pl-PL" sz="2000" b="1"/>
              <a:t>sprawdzenie wyników,</a:t>
            </a:r>
          </a:p>
          <a:p>
            <a:pPr lvl="1"/>
            <a:r>
              <a:rPr lang="pl-PL" altLang="pl-PL" sz="2000" b="1"/>
              <a:t>plan na dzień następny.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57DE04-41F0-467C-9BD5-C107C43C7834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PRZEGLĄD DNIA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76475"/>
            <a:ext cx="7772400" cy="3679825"/>
          </a:xfrm>
          <a:solidFill>
            <a:srgbClr val="FFFF99"/>
          </a:solidFill>
        </p:spPr>
        <p:txBody>
          <a:bodyPr/>
          <a:lstStyle/>
          <a:p>
            <a:r>
              <a:rPr lang="pl-PL" altLang="pl-PL" sz="2800" b="1"/>
              <a:t>Co zostało wykonane?</a:t>
            </a:r>
          </a:p>
          <a:p>
            <a:r>
              <a:rPr lang="pl-PL" altLang="pl-PL" sz="2800" b="1"/>
              <a:t>Co przeszkadzało w pracy?</a:t>
            </a:r>
          </a:p>
          <a:p>
            <a:r>
              <a:rPr lang="pl-PL" altLang="pl-PL" sz="2800" b="1"/>
              <a:t>Czego mi się nie udało dokonać?</a:t>
            </a:r>
          </a:p>
          <a:p>
            <a:r>
              <a:rPr lang="pl-PL" altLang="pl-PL" sz="2800" b="1"/>
              <a:t>Jak zadania mogę lepiej wykonać?</a:t>
            </a:r>
          </a:p>
          <a:p>
            <a:r>
              <a:rPr lang="pl-PL" altLang="pl-PL" sz="2800" b="1"/>
              <a:t>Jakie nowe doświadczenia zdobyłem?</a:t>
            </a:r>
          </a:p>
          <a:p>
            <a:r>
              <a:rPr lang="pl-PL" altLang="pl-PL" sz="2800" b="1"/>
              <a:t>Jakie wnioski wynikają ze zdarzeń?</a:t>
            </a:r>
          </a:p>
          <a:p>
            <a:r>
              <a:rPr lang="pl-PL" altLang="pl-PL" sz="2800" b="1"/>
              <a:t>Jakie zadania wykonam jutro?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54BAB8-DB0B-464B-8726-7DDD6394F5A5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ZARZĄDZANIE CZASEM</a:t>
            </a:r>
          </a:p>
        </p:txBody>
      </p:sp>
      <p:graphicFrame>
        <p:nvGraphicFramePr>
          <p:cNvPr id="2560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990600" y="1981200"/>
          <a:ext cx="7239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0" name="SnapGrafx" r:id="rId3" imgW="457200" imgH="457200" progId="SnapGrafx">
                  <p:embed/>
                </p:oleObj>
              </mc:Choice>
              <mc:Fallback>
                <p:oleObj name="SnapGrafx" r:id="rId3" imgW="457200" imgH="457200" progId="SnapGrafx">
                  <p:embed/>
                  <p:pic>
                    <p:nvPicPr>
                      <p:cNvPr id="256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81200"/>
                        <a:ext cx="72390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0" y="1828800"/>
          <a:ext cx="91440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1" name="SnapGrafx" r:id="rId5" imgW="2517480" imgH="3403440" progId="SnapGrafx">
                  <p:embed/>
                </p:oleObj>
              </mc:Choice>
              <mc:Fallback>
                <p:oleObj name="SnapGrafx" r:id="rId5" imgW="2517480" imgH="3403440" progId="SnapGrafx">
                  <p:embed/>
                  <p:pic>
                    <p:nvPicPr>
                      <p:cNvPr id="25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28800"/>
                        <a:ext cx="91440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992A-3F3C-4EB2-A52B-564A536A48AD}" type="slidenum">
              <a:rPr lang="pl-PL" altLang="pl-PL"/>
              <a:pPr/>
              <a:t>4</a:t>
            </a:fld>
            <a:endParaRPr lang="pl-PL" altLang="pl-PL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ZARZĄDZANIE CZASEM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b="1"/>
              <a:t>  Jest to </a:t>
            </a:r>
            <a:r>
              <a:rPr lang="pl-PL" altLang="pl-PL" b="1" i="1" u="sng"/>
              <a:t>konsekwentne i zorientowane   na cel</a:t>
            </a:r>
            <a:r>
              <a:rPr lang="pl-PL" altLang="pl-PL" b="1"/>
              <a:t> stosowanie w praktyce sprawdzonych technik pracy w taki sposób, że kierowanie samym sobą       i swoim otoczeniem odbywa się bez trudu, a otrzymany do dyspozycji     czas jest wykorzystywany sensownie      i optymalnie.</a:t>
            </a:r>
            <a:endParaRPr lang="pl-PL" altLang="pl-PL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BEB6EB-0809-49CC-89E9-A35EB4676BEE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STYLE ZARZĄDZANIA CZASEM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267200"/>
          </a:xfrm>
          <a:solidFill>
            <a:srgbClr val="CCFFFF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Kryteria oceniające:</a:t>
            </a:r>
          </a:p>
          <a:p>
            <a:pPr>
              <a:buFontTx/>
              <a:buNone/>
            </a:pPr>
            <a:endParaRPr lang="pl-PL" altLang="pl-PL" sz="2400" b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pl-PL" altLang="pl-PL" sz="2400" b="1"/>
              <a:t>Zdolności planistyczne</a:t>
            </a:r>
          </a:p>
          <a:p>
            <a:r>
              <a:rPr lang="pl-PL" altLang="pl-PL" sz="2400" b="1"/>
              <a:t>Panowanie nad chaosem </a:t>
            </a:r>
          </a:p>
          <a:p>
            <a:r>
              <a:rPr lang="pl-PL" altLang="pl-PL" sz="2400" b="1"/>
              <a:t>Zdolność delegowania</a:t>
            </a:r>
          </a:p>
          <a:p>
            <a:r>
              <a:rPr lang="pl-PL" altLang="pl-PL" sz="2400" b="1"/>
              <a:t>Świadomość czasu</a:t>
            </a:r>
          </a:p>
          <a:p>
            <a:r>
              <a:rPr lang="pl-PL" altLang="pl-PL" sz="2400" b="1"/>
              <a:t>Pracoholizm</a:t>
            </a:r>
          </a:p>
          <a:p>
            <a:r>
              <a:rPr lang="pl-PL" altLang="pl-PL" sz="2400" b="1"/>
              <a:t>Zdolność orientacyjna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4267200"/>
          </a:xfrm>
          <a:solidFill>
            <a:srgbClr val="FFFF00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Typy menedżerów:</a:t>
            </a:r>
          </a:p>
          <a:p>
            <a:pPr>
              <a:buFontTx/>
              <a:buNone/>
            </a:pPr>
            <a:endParaRPr lang="pl-PL" altLang="pl-PL" sz="2400" b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pl-PL" altLang="pl-PL" sz="2400" b="1"/>
              <a:t>Planujący     - 26,3%,</a:t>
            </a:r>
          </a:p>
          <a:p>
            <a:r>
              <a:rPr lang="pl-PL" altLang="pl-PL" sz="2400" b="1"/>
              <a:t>Suwerenny   - 17,3%,</a:t>
            </a:r>
          </a:p>
          <a:p>
            <a:r>
              <a:rPr lang="pl-PL" altLang="pl-PL" sz="2400" b="1"/>
              <a:t>Chaotyczny  - 13,1%,</a:t>
            </a:r>
          </a:p>
          <a:p>
            <a:r>
              <a:rPr lang="pl-PL" altLang="pl-PL" sz="2400" b="1"/>
              <a:t>Reagujący    - 24,0%,</a:t>
            </a:r>
          </a:p>
          <a:p>
            <a:r>
              <a:rPr lang="pl-PL" altLang="pl-PL" sz="2400" b="1"/>
              <a:t>Wygodny      - 19,3%.</a:t>
            </a:r>
          </a:p>
          <a:p>
            <a:endParaRPr lang="pl-PL" altLang="pl-PL" sz="2400" b="1"/>
          </a:p>
          <a:p>
            <a:pPr algn="r">
              <a:buFontTx/>
              <a:buNone/>
            </a:pPr>
            <a:r>
              <a:rPr lang="pl-PL" altLang="pl-PL" sz="1800" b="1"/>
              <a:t>( Seiwert L.J. 1993)</a:t>
            </a:r>
            <a:endParaRPr lang="pl-PL" altLang="pl-PL" sz="2400" b="1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9859CEE-EB40-4CFB-8C3B-9A8745EACBCB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TIME - SYSTEM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1200"/>
            <a:ext cx="4465638" cy="4184650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pl-PL" sz="2400" b="1" u="sng"/>
              <a:t>Zadania:</a:t>
            </a:r>
            <a:endParaRPr lang="pl-PL" altLang="pl-PL" sz="2400" b="1"/>
          </a:p>
          <a:p>
            <a:pPr>
              <a:lnSpc>
                <a:spcPct val="80000"/>
              </a:lnSpc>
            </a:pPr>
            <a:r>
              <a:rPr lang="pl-PL" altLang="pl-PL" sz="2400" b="1"/>
              <a:t>zachowanie rozeznania,</a:t>
            </a:r>
          </a:p>
          <a:p>
            <a:pPr>
              <a:lnSpc>
                <a:spcPct val="80000"/>
              </a:lnSpc>
            </a:pPr>
            <a:r>
              <a:rPr lang="pl-PL" altLang="pl-PL" sz="2400" b="1"/>
              <a:t>zaplanowanie działań,</a:t>
            </a:r>
          </a:p>
          <a:p>
            <a:pPr>
              <a:lnSpc>
                <a:spcPct val="80000"/>
              </a:lnSpc>
            </a:pPr>
            <a:r>
              <a:rPr lang="pl-PL" altLang="pl-PL" sz="2400" b="1"/>
              <a:t>przeprowadzanie kontroli.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pl-PL" sz="2400" b="1" u="sng"/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pl-PL" sz="2400" b="1" u="sng"/>
              <a:t>Układ funkcji:</a:t>
            </a:r>
            <a:endParaRPr lang="pl-PL" altLang="pl-PL" sz="2400" b="1"/>
          </a:p>
          <a:p>
            <a:pPr>
              <a:lnSpc>
                <a:spcPct val="80000"/>
              </a:lnSpc>
            </a:pPr>
            <a:r>
              <a:rPr lang="pl-PL" altLang="pl-PL" sz="2400" b="1"/>
              <a:t>kalendarzowa,</a:t>
            </a:r>
          </a:p>
          <a:p>
            <a:pPr>
              <a:lnSpc>
                <a:spcPct val="80000"/>
              </a:lnSpc>
            </a:pPr>
            <a:r>
              <a:rPr lang="pl-PL" altLang="pl-PL" sz="2400" b="1"/>
              <a:t>osobista i zawodowa,</a:t>
            </a:r>
          </a:p>
          <a:p>
            <a:pPr>
              <a:lnSpc>
                <a:spcPct val="80000"/>
              </a:lnSpc>
            </a:pPr>
            <a:r>
              <a:rPr lang="pl-PL" altLang="pl-PL" sz="2400" b="1"/>
              <a:t>spis adresów i telefonów</a:t>
            </a:r>
          </a:p>
          <a:p>
            <a:pPr>
              <a:lnSpc>
                <a:spcPct val="80000"/>
              </a:lnSpc>
            </a:pPr>
            <a:r>
              <a:rPr lang="pl-PL" altLang="pl-PL" sz="2400" b="1"/>
              <a:t>część ogólna.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981200"/>
            <a:ext cx="4105275" cy="4114800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pl-PL" sz="2400" b="1" u="sng"/>
              <a:t>Użyteczność:</a:t>
            </a:r>
            <a:endParaRPr lang="pl-PL" altLang="pl-PL" sz="2400" b="1"/>
          </a:p>
          <a:p>
            <a:pPr>
              <a:lnSpc>
                <a:spcPct val="80000"/>
              </a:lnSpc>
            </a:pPr>
            <a:r>
              <a:rPr lang="pl-PL" altLang="pl-PL" sz="2400" b="1"/>
              <a:t>plany i informacje,</a:t>
            </a:r>
          </a:p>
          <a:p>
            <a:pPr>
              <a:lnSpc>
                <a:spcPct val="80000"/>
              </a:lnSpc>
            </a:pPr>
            <a:r>
              <a:rPr lang="pl-PL" altLang="pl-PL" sz="2400" b="1"/>
              <a:t>listy kontrolne,</a:t>
            </a:r>
          </a:p>
          <a:p>
            <a:pPr>
              <a:lnSpc>
                <a:spcPct val="80000"/>
              </a:lnSpc>
            </a:pPr>
            <a:r>
              <a:rPr lang="pl-PL" altLang="pl-PL" sz="2400" b="1"/>
              <a:t>dostępność i wygoda.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pl-PL" sz="2400" b="1"/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pl-PL" sz="2400" b="1"/>
              <a:t>	Pracując z time - system zaoszczędzasz dziennie jedną pełną godzinę.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9D0CB7-B7EF-40DD-9BF9-9E03469423E7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 SYSTEMY ZARZĄDZANIA</a:t>
            </a:r>
            <a:endParaRPr lang="pl-PL" altLang="pl-P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3810000" cy="4543425"/>
          </a:xfrm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Elementy systemu:</a:t>
            </a:r>
            <a:endParaRPr lang="pl-PL" altLang="pl-PL" sz="2400" b="1"/>
          </a:p>
          <a:p>
            <a:r>
              <a:rPr lang="pl-PL" altLang="pl-PL" sz="2400" b="1"/>
              <a:t>Zapisy</a:t>
            </a:r>
          </a:p>
          <a:p>
            <a:endParaRPr lang="pl-PL" altLang="pl-PL" sz="2400" b="1"/>
          </a:p>
          <a:p>
            <a:r>
              <a:rPr lang="pl-PL" altLang="pl-PL" sz="2400" b="1"/>
              <a:t>Plany dnia</a:t>
            </a:r>
          </a:p>
          <a:p>
            <a:endParaRPr lang="pl-PL" altLang="pl-PL" sz="2400" b="1"/>
          </a:p>
          <a:p>
            <a:r>
              <a:rPr lang="pl-PL" altLang="pl-PL" sz="2400" b="1"/>
              <a:t>Priorytety</a:t>
            </a:r>
          </a:p>
          <a:p>
            <a:endParaRPr lang="pl-PL" altLang="pl-PL" sz="2400" b="1"/>
          </a:p>
          <a:p>
            <a:r>
              <a:rPr lang="pl-PL" altLang="pl-PL" sz="2400" b="1"/>
              <a:t>Terminarz </a:t>
            </a:r>
          </a:p>
          <a:p>
            <a:endParaRPr lang="pl-PL" altLang="pl-PL" sz="2400" b="1"/>
          </a:p>
          <a:p>
            <a:r>
              <a:rPr lang="pl-PL" altLang="pl-PL" sz="2400" b="1"/>
              <a:t>Bank danych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981200"/>
            <a:ext cx="4648200" cy="4419600"/>
          </a:xfrm>
          <a:solidFill>
            <a:srgbClr val="CCFFCC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Rodzaje systemów:</a:t>
            </a:r>
            <a:endParaRPr lang="pl-PL" altLang="pl-PL" sz="2400" b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pl-PL" altLang="pl-PL" sz="2000" b="1"/>
              <a:t>Prosty terminarz,</a:t>
            </a:r>
          </a:p>
          <a:p>
            <a:r>
              <a:rPr lang="pl-PL" altLang="pl-PL" sz="2000" b="1"/>
              <a:t>Ręczny terminarz typ A6,</a:t>
            </a:r>
          </a:p>
          <a:p>
            <a:r>
              <a:rPr lang="pl-PL" altLang="pl-PL" sz="2000" b="1"/>
              <a:t>Księga planów typ A5,</a:t>
            </a:r>
          </a:p>
          <a:p>
            <a:r>
              <a:rPr lang="pl-PL" altLang="pl-PL" sz="2000" b="1"/>
              <a:t>Profesjonalna księga planów typ A5 - </a:t>
            </a: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PIM</a:t>
            </a:r>
            <a:r>
              <a:rPr lang="pl-PL" altLang="pl-PL" sz="2000" b="1"/>
              <a:t> ( Personal Informations Manager),</a:t>
            </a:r>
          </a:p>
          <a:p>
            <a:r>
              <a:rPr lang="pl-PL" altLang="pl-PL" sz="2000" b="1"/>
              <a:t>Metodyczna księga projektów      typ A5   - </a:t>
            </a: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GIM</a:t>
            </a:r>
            <a:r>
              <a:rPr lang="pl-PL" altLang="pl-PL" sz="2000" b="1"/>
              <a:t> ( Group Information Manager)</a:t>
            </a:r>
          </a:p>
          <a:p>
            <a:r>
              <a:rPr lang="pl-PL" altLang="pl-PL" sz="2000" b="1"/>
              <a:t>Specjalna księga planów - </a:t>
            </a:r>
            <a:r>
              <a:rPr lang="pl-PL" altLang="pl-PL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CATIM</a:t>
            </a:r>
            <a:r>
              <a:rPr lang="pl-PL" altLang="pl-PL" sz="2000" b="1"/>
              <a:t>    ( Computer Aided Time and Information Management).</a:t>
            </a:r>
            <a:endParaRPr lang="pl-PL" altLang="pl-PL" sz="2400" b="1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963792-91A3-467E-9CD6-518410AD4E09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ZARZĄDZANIA CZASEM</a:t>
            </a: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905000"/>
          <a:ext cx="91440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3" name="SnapGrafx" r:id="rId3" imgW="4455000" imgH="1883160" progId="SnapGrafx">
                  <p:embed/>
                </p:oleObj>
              </mc:Choice>
              <mc:Fallback>
                <p:oleObj name="SnapGrafx" r:id="rId3" imgW="4455000" imgH="1883160" progId="SnapGrafx">
                  <p:embed/>
                  <p:pic>
                    <p:nvPicPr>
                      <p:cNvPr id="215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05000"/>
                        <a:ext cx="9144000" cy="495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F27211-7260-40E5-A4B3-E3C63481EEB6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SYSTEMY ZARZĄDZANIA</a:t>
            </a:r>
          </a:p>
        </p:txBody>
      </p:sp>
      <p:graphicFrame>
        <p:nvGraphicFramePr>
          <p:cNvPr id="22531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79450" y="1989138"/>
          <a:ext cx="7869238" cy="473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67" name="Dokument" r:id="rId3" imgW="7877234" imgH="4737861" progId="Word.Document.8">
                  <p:embed/>
                </p:oleObj>
              </mc:Choice>
              <mc:Fallback>
                <p:oleObj name="Dokument" r:id="rId3" imgW="7877234" imgH="4737861" progId="Word.Document.8">
                  <p:embed/>
                  <p:pic>
                    <p:nvPicPr>
                      <p:cNvPr id="225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1989138"/>
                        <a:ext cx="7869238" cy="47323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42D104D-C10B-4CFA-8479-CE50904CADDE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KSIĄGI PLANOWANIA CZASU</a:t>
            </a:r>
          </a:p>
        </p:txBody>
      </p:sp>
      <p:graphicFrame>
        <p:nvGraphicFramePr>
          <p:cNvPr id="27651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92150" y="2028825"/>
          <a:ext cx="7707313" cy="479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1" name="Dokument" r:id="rId3" imgW="7922880" imgH="4929120" progId="Word.Document.8">
                  <p:embed/>
                </p:oleObj>
              </mc:Choice>
              <mc:Fallback>
                <p:oleObj name="Dokument" r:id="rId3" imgW="7922880" imgH="4929120" progId="Word.Document.8">
                  <p:embed/>
                  <p:pic>
                    <p:nvPicPr>
                      <p:cNvPr id="276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028825"/>
                        <a:ext cx="7707313" cy="479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72D4C6-C917-4987-A3CE-C4F42BCE5839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PROGRAMY</a:t>
            </a:r>
          </a:p>
        </p:txBody>
      </p:sp>
      <p:graphicFrame>
        <p:nvGraphicFramePr>
          <p:cNvPr id="28675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323850" y="1989138"/>
          <a:ext cx="8424863" cy="416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15" name="Dokument" r:id="rId3" imgW="7903109" imgH="4101759" progId="Word.Document.8">
                  <p:embed/>
                </p:oleObj>
              </mc:Choice>
              <mc:Fallback>
                <p:oleObj name="Dokument" r:id="rId3" imgW="7903109" imgH="4101759" progId="Word.Document.8">
                  <p:embed/>
                  <p:pic>
                    <p:nvPicPr>
                      <p:cNvPr id="286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989138"/>
                        <a:ext cx="8424863" cy="416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D3FFCB-1D4A-4F39-8D32-7ACFB8C0E450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ZAGADNIENIA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05038"/>
            <a:ext cx="8534400" cy="3679825"/>
          </a:xfrm>
          <a:solidFill>
            <a:srgbClr val="FFFF99"/>
          </a:solidFill>
        </p:spPr>
        <p:txBody>
          <a:bodyPr/>
          <a:lstStyle/>
          <a:p>
            <a:r>
              <a:rPr lang="pl-PL" altLang="pl-PL" sz="2400" b="1"/>
              <a:t>Jakie są reguły należy stosować na początku dnia?</a:t>
            </a:r>
          </a:p>
          <a:p>
            <a:r>
              <a:rPr lang="pl-PL" altLang="pl-PL" sz="2400" b="1"/>
              <a:t>Jakie reguły należy stosować w trakcie dnia?</a:t>
            </a:r>
          </a:p>
          <a:p>
            <a:r>
              <a:rPr lang="pl-PL" altLang="pl-PL" sz="2400" b="1"/>
              <a:t>Jakie reguły należy stosować w końcu dnia?</a:t>
            </a:r>
          </a:p>
          <a:p>
            <a:r>
              <a:rPr lang="pl-PL" altLang="pl-PL" sz="2400" b="1"/>
              <a:t>Co oznacza całościowe zarządzanie czasem?</a:t>
            </a:r>
          </a:p>
          <a:p>
            <a:r>
              <a:rPr lang="pl-PL" altLang="pl-PL" sz="2400" b="1"/>
              <a:t>Jakie są elementy systemu zarządzania czasem?</a:t>
            </a:r>
          </a:p>
          <a:p>
            <a:r>
              <a:rPr lang="pl-PL" altLang="pl-PL" sz="2400" b="1"/>
              <a:t>Jakie są rodzaje systemów zarządzania czasem?</a:t>
            </a:r>
          </a:p>
          <a:p>
            <a:r>
              <a:rPr lang="pl-PL" altLang="pl-PL" sz="2400" b="1"/>
              <a:t>Jaki jest rozwój systemów zarządzania czasem?</a:t>
            </a:r>
          </a:p>
          <a:p>
            <a:r>
              <a:rPr lang="pl-PL" altLang="pl-PL" sz="2400" b="1"/>
              <a:t>Podaj przykłady programów zarządzania czasem?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22E645-C50F-40DA-8DD6-C645A432043C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BIBLIOGRAFIA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949" y="1999928"/>
            <a:ext cx="8658101" cy="4248472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400" b="1" u="sng" dirty="0"/>
              <a:t>Cempel W. Pacholski L. </a:t>
            </a:r>
            <a:r>
              <a:rPr lang="pl-PL" altLang="pl-PL" sz="2400" b="1" u="sng" dirty="0" err="1"/>
              <a:t>Pawlewski</a:t>
            </a:r>
            <a:r>
              <a:rPr lang="pl-PL" altLang="pl-PL" sz="2400" b="1" u="sng" dirty="0"/>
              <a:t> P.:</a:t>
            </a:r>
            <a:r>
              <a:rPr lang="pl-PL" altLang="pl-PL" sz="2400" b="1" dirty="0"/>
              <a:t> </a:t>
            </a:r>
            <a:r>
              <a:rPr lang="pl-PL" altLang="pl-PL" sz="2400" b="1" dirty="0" err="1"/>
              <a:t>Reengineerring</a:t>
            </a:r>
            <a:r>
              <a:rPr lang="pl-PL" altLang="pl-PL" sz="2400" b="1" dirty="0"/>
              <a:t>. Reformowanie procesów biznesowych i produkcyjnych w przedsiębiorstwie. Wyd. Poznańskie. Poznań 2009.</a:t>
            </a:r>
            <a:endParaRPr lang="pl-PL" altLang="pl-PL" sz="2400" b="1" u="sng" dirty="0"/>
          </a:p>
          <a:p>
            <a:pPr>
              <a:lnSpc>
                <a:spcPct val="90000"/>
              </a:lnSpc>
            </a:pPr>
            <a:r>
              <a:rPr lang="pl-PL" altLang="pl-PL" sz="2400" b="1" u="sng" dirty="0"/>
              <a:t>Kasprzak T.:</a:t>
            </a:r>
            <a:r>
              <a:rPr lang="pl-PL" altLang="pl-PL" sz="2400" b="1" dirty="0"/>
              <a:t> Modele referencyjne w zarządzaniu procesami biznesu. </a:t>
            </a:r>
            <a:r>
              <a:rPr lang="pl-PL" altLang="pl-PL" sz="2400" b="1" dirty="0" err="1"/>
              <a:t>Wyd</a:t>
            </a:r>
            <a:r>
              <a:rPr lang="pl-PL" altLang="pl-PL" sz="2400" b="1" dirty="0"/>
              <a:t>, </a:t>
            </a:r>
            <a:r>
              <a:rPr lang="pl-PL" altLang="pl-PL" sz="2400" b="1" dirty="0" err="1"/>
              <a:t>Difin</a:t>
            </a:r>
            <a:r>
              <a:rPr lang="pl-PL" altLang="pl-PL" sz="2400" b="1" dirty="0"/>
              <a:t> Warszawa 2005.</a:t>
            </a:r>
            <a:endParaRPr lang="pl-PL" altLang="pl-PL" sz="2400" b="1" u="sng" dirty="0"/>
          </a:p>
          <a:p>
            <a:pPr>
              <a:lnSpc>
                <a:spcPct val="90000"/>
              </a:lnSpc>
            </a:pPr>
            <a:r>
              <a:rPr lang="pl-PL" altLang="pl-PL" sz="2400" b="1" u="sng" dirty="0"/>
              <a:t>Szczepańska K.: </a:t>
            </a:r>
            <a:r>
              <a:rPr lang="pl-PL" altLang="pl-PL" sz="2400" b="1" dirty="0"/>
              <a:t>Praktyka podejścia procesowego. Problemy Jakości 2008 nr 7.</a:t>
            </a:r>
          </a:p>
          <a:p>
            <a:pPr>
              <a:lnSpc>
                <a:spcPct val="90000"/>
              </a:lnSpc>
            </a:pPr>
            <a:r>
              <a:rPr lang="pl-PL" altLang="pl-PL" sz="2400" b="1" u="sng" dirty="0"/>
              <a:t>Trocki M. Romanowska M.: </a:t>
            </a:r>
            <a:r>
              <a:rPr lang="pl-PL" altLang="pl-PL" sz="2400" b="1" dirty="0"/>
              <a:t>Podejście procesowe w zarządzaniu, t.2 SGH Warszawa 2004.</a:t>
            </a:r>
          </a:p>
          <a:p>
            <a:pPr>
              <a:lnSpc>
                <a:spcPct val="90000"/>
              </a:lnSpc>
            </a:pPr>
            <a:r>
              <a:rPr lang="pl-PL" altLang="pl-PL" sz="2400" b="1" u="sng" dirty="0"/>
              <a:t>Weiss E.: </a:t>
            </a:r>
            <a:r>
              <a:rPr lang="pl-PL" altLang="pl-PL" sz="2400" b="1" dirty="0"/>
              <a:t>Podstawy i metody zarządzania. Wybrane zagadnienia. </a:t>
            </a:r>
            <a:r>
              <a:rPr lang="pl-PL" altLang="pl-PL" sz="2400" b="1" dirty="0" err="1"/>
              <a:t>Vizja</a:t>
            </a:r>
            <a:r>
              <a:rPr lang="pl-PL" altLang="pl-PL" sz="2400" b="1" dirty="0"/>
              <a:t> </a:t>
            </a:r>
            <a:r>
              <a:rPr lang="pl-PL" altLang="pl-PL" sz="2400" b="1" dirty="0" err="1"/>
              <a:t>Press&amp;IT</a:t>
            </a:r>
            <a:r>
              <a:rPr lang="pl-PL" altLang="pl-PL" sz="2400" b="1" dirty="0"/>
              <a:t> Warszawa 2008.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283C7A-B3E2-4C3A-9F3F-90B7502EAF7A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SYSTEMY INFORMACYJNE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pl-PL" b="1" dirty="0"/>
              <a:t>ERGONOMIA </a:t>
            </a:r>
          </a:p>
          <a:p>
            <a:r>
              <a:rPr lang="pl-PL" b="1" dirty="0"/>
              <a:t>I BEZPIECZEŃSTWO PRACY</a:t>
            </a:r>
          </a:p>
          <a:p>
            <a:pPr eaLnBrk="1" hangingPunct="1"/>
            <a:endParaRPr lang="pl-PL" altLang="pl-PL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9F5-8EA0-4B93-9B23-38E7E4CC603B}" type="slidenum">
              <a:rPr lang="pl-PL" altLang="pl-PL"/>
              <a:pPr/>
              <a:t>5</a:t>
            </a:fld>
            <a:endParaRPr lang="pl-PL" altLang="pl-PL"/>
          </a:p>
        </p:txBody>
      </p:sp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UMOWA UŻYTKOWNIKA</a:t>
            </a:r>
          </a:p>
        </p:txBody>
      </p:sp>
      <p:sp>
        <p:nvSpPr>
          <p:cNvPr id="86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solidFill>
            <a:srgbClr val="FFFF99"/>
          </a:solidFill>
        </p:spPr>
        <p:txBody>
          <a:bodyPr/>
          <a:lstStyle/>
          <a:p>
            <a:r>
              <a:rPr lang="pl-PL" altLang="pl-PL" sz="2400" b="1"/>
              <a:t>Co chcę faktycznie osiągnąć?</a:t>
            </a:r>
          </a:p>
          <a:p>
            <a:r>
              <a:rPr lang="pl-PL" altLang="pl-PL" sz="2400" b="1"/>
              <a:t>Co chcę zrobić w tym kierunku?</a:t>
            </a:r>
          </a:p>
          <a:p>
            <a:r>
              <a:rPr lang="pl-PL" altLang="pl-PL" sz="2400" b="1"/>
              <a:t>Kiedy zacznę postępowanie?</a:t>
            </a:r>
          </a:p>
          <a:p>
            <a:r>
              <a:rPr lang="pl-PL" altLang="pl-PL" sz="2400" b="1"/>
              <a:t>Jak długo będę próbował?</a:t>
            </a:r>
          </a:p>
          <a:p>
            <a:r>
              <a:rPr lang="pl-PL" altLang="pl-PL" sz="2400" b="1"/>
              <a:t>Ile czasu poświęcę codziennie na pracę nad sobą?</a:t>
            </a:r>
          </a:p>
          <a:p>
            <a:r>
              <a:rPr lang="pl-PL" altLang="pl-PL" sz="2400" b="1"/>
              <a:t>Czy chciałbym włączyć kogoś do swoich zamierzeń?</a:t>
            </a:r>
          </a:p>
          <a:p>
            <a:r>
              <a:rPr lang="pl-PL" altLang="pl-PL" sz="2400" b="1"/>
              <a:t>Jakich wybiegów użyję, że usprawiedliwić braki?</a:t>
            </a:r>
          </a:p>
          <a:p>
            <a:r>
              <a:rPr lang="pl-PL" altLang="pl-PL" sz="2400" b="1"/>
              <a:t>Jakie trudności mogę napotkać z innych stron?</a:t>
            </a:r>
          </a:p>
          <a:p>
            <a:r>
              <a:rPr lang="pl-PL" altLang="pl-PL" sz="2400" b="1"/>
              <a:t>Termin pierwszej kontroli sprawdzającej.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3ABF59-552F-4EFB-9591-1EAEA60451B9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TREŚĆ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8077200" cy="48006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pl-PL" altLang="pl-PL" sz="2400" b="1" dirty="0"/>
              <a:t>Problemy i rozwój informacji w systemach</a:t>
            </a:r>
          </a:p>
          <a:p>
            <a:pPr eaLnBrk="1" hangingPunct="1"/>
            <a:r>
              <a:rPr lang="pl-PL" altLang="pl-PL" sz="2400" b="1" dirty="0"/>
              <a:t>Przekazy informacyjne w systemach</a:t>
            </a:r>
          </a:p>
          <a:p>
            <a:pPr eaLnBrk="1" hangingPunct="1"/>
            <a:r>
              <a:rPr lang="pl-PL" altLang="pl-PL" sz="2400" b="1" dirty="0"/>
              <a:t>Definicja i rodzaje informacji w systemach </a:t>
            </a:r>
          </a:p>
          <a:p>
            <a:pPr eaLnBrk="1" hangingPunct="1"/>
            <a:r>
              <a:rPr lang="pl-PL" altLang="pl-PL" sz="2400" b="1" dirty="0"/>
              <a:t>Funkcje informacji w systemach</a:t>
            </a:r>
          </a:p>
          <a:p>
            <a:pPr eaLnBrk="1" hangingPunct="1"/>
            <a:r>
              <a:rPr lang="pl-PL" altLang="pl-PL" sz="2400" b="1" dirty="0"/>
              <a:t>Interpretacja informacji w systemach </a:t>
            </a:r>
          </a:p>
          <a:p>
            <a:pPr eaLnBrk="1" hangingPunct="1"/>
            <a:r>
              <a:rPr lang="pl-PL" altLang="pl-PL" sz="2400" b="1" dirty="0"/>
              <a:t>Pomiar ilości informacji - Entropia</a:t>
            </a:r>
          </a:p>
          <a:p>
            <a:pPr eaLnBrk="1" hangingPunct="1"/>
            <a:r>
              <a:rPr lang="pl-PL" altLang="pl-PL" sz="2400" b="1" dirty="0"/>
              <a:t>Istota systemów informacyjnych</a:t>
            </a:r>
          </a:p>
          <a:p>
            <a:pPr eaLnBrk="1" hangingPunct="1"/>
            <a:r>
              <a:rPr lang="pl-PL" altLang="pl-PL" sz="2400" b="1" dirty="0"/>
              <a:t>Zarządzanie strumieniami informacyjnymi</a:t>
            </a:r>
          </a:p>
          <a:p>
            <a:pPr eaLnBrk="1" hangingPunct="1"/>
            <a:r>
              <a:rPr lang="pl-PL" altLang="pl-PL" sz="2400" b="1" dirty="0"/>
              <a:t>Technologie informacyjne</a:t>
            </a:r>
          </a:p>
          <a:p>
            <a:pPr eaLnBrk="1" hangingPunct="1"/>
            <a:r>
              <a:rPr lang="pl-PL" altLang="pl-PL" sz="2400" b="1" dirty="0"/>
              <a:t>Klasyfikacja systemów informacyjnych</a:t>
            </a:r>
          </a:p>
          <a:p>
            <a:pPr eaLnBrk="1" hangingPunct="1"/>
            <a:endParaRPr lang="pl-PL" altLang="pl-PL" sz="2400" b="1" dirty="0"/>
          </a:p>
          <a:p>
            <a:pPr eaLnBrk="1" hangingPunct="1"/>
            <a:endParaRPr lang="pl-PL" altLang="pl-PL" sz="2400" b="1" dirty="0"/>
          </a:p>
          <a:p>
            <a:pPr eaLnBrk="1" hangingPunct="1"/>
            <a:endParaRPr lang="pl-PL" altLang="pl-PL" sz="2400" b="1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BD8082-9602-478C-A190-4477BAE64ADD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-16416" y="476672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PROBLEMY INFORMACJI  </a:t>
            </a:r>
            <a:br>
              <a:rPr lang="pl-PL" altLang="pl-PL" dirty="0"/>
            </a:br>
            <a:r>
              <a:rPr lang="pl-PL" altLang="pl-PL" dirty="0"/>
              <a:t>W SYSTEMACH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0384" y="1844824"/>
            <a:ext cx="8731696" cy="1080120"/>
          </a:xfrm>
          <a:solidFill>
            <a:srgbClr val="CCFFCC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Informacja nie jest ani materią, ani energią, ale w systemach naturalnych jest zawarta w prawach fizycznych determinujących rozwój systemów.</a:t>
            </a:r>
          </a:p>
        </p:txBody>
      </p:sp>
      <p:sp>
        <p:nvSpPr>
          <p:cNvPr id="410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79512" y="4703008"/>
            <a:ext cx="8686800" cy="1944216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pl-PL" altLang="pl-PL" sz="2400" b="1" dirty="0"/>
              <a:t>O źródłach, przepływach i znaczeniu informacji można się dowiedzieć więcej, badając systemy biologiczne, gdzie informacja zakodowana jest w strukturach chemicznych (DNA, geny, chromosomy i inne elementy struktur </a:t>
            </a:r>
            <a:r>
              <a:rPr lang="pl-PL" altLang="pl-PL" sz="2400" b="1" dirty="0" err="1"/>
              <a:t>bilogicznych</a:t>
            </a:r>
            <a:r>
              <a:rPr lang="pl-PL" altLang="pl-PL" sz="2400" b="1" dirty="0"/>
              <a:t>). 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82920" y="3212976"/>
            <a:ext cx="8686800" cy="1224136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Istnienie informacji umożliwia identyfikowanie systemów ich modelowanie, a w efekcie również optymalizowanie, ze względu na ich funkcje.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9F29D5-02CF-4F7B-8B26-4E96349EF35A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INFORMACJA DETERMINUJE ROZWÓJ SYSTEMÓW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6024" y="1772816"/>
            <a:ext cx="8610600" cy="720080"/>
          </a:xfrm>
          <a:solidFill>
            <a:srgbClr val="CCFFCC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altLang="pl-PL" sz="2400" b="1" u="sng" dirty="0"/>
              <a:t>Budowa organizmu żywego </a:t>
            </a:r>
            <a:r>
              <a:rPr lang="pl-PL" altLang="pl-PL" sz="2400" b="1" dirty="0"/>
              <a:t>i jego podstawowe cechy, dzięki której poszczególne gatunki trwają.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46876" y="2636912"/>
            <a:ext cx="8686800" cy="864096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Pobieranie z otoczenia </a:t>
            </a:r>
            <a:r>
              <a:rPr lang="pl-PL" altLang="pl-PL" sz="2400" b="1" dirty="0"/>
              <a:t>składników materialnych i energetycznych i sposobów ich przetwarzania.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11048" y="3573016"/>
            <a:ext cx="8763000" cy="90948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Budowa i uruchamianie wewnętrznych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mechanizmów przeciwdziałającym zakłóceniom w funkcjonowaniu.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249148" y="4504964"/>
            <a:ext cx="8686800" cy="79208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Utrzymywanie na optymalnym poziomie </a:t>
            </a:r>
            <a:r>
              <a:rPr kumimoji="0" lang="pl-PL" altLang="pl-PL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wszelkich procesów metabolizmu.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69696" y="5445224"/>
            <a:ext cx="8763000" cy="90948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Umożliwianie modyfikowania zakodowanej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informacji przez kojarzenie genów rodziców oraz mutacji.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F347F0-E2CE-4355-88AB-57E181BC163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PRZEKAZY INFORMACYJNE </a:t>
            </a:r>
            <a:br>
              <a:rPr lang="pl-PL" altLang="pl-PL" dirty="0"/>
            </a:br>
            <a:r>
              <a:rPr lang="pl-PL" altLang="pl-PL" dirty="0"/>
              <a:t>W ROZWOJU SYSTEMÓW</a:t>
            </a:r>
          </a:p>
        </p:txBody>
      </p:sp>
      <p:sp>
        <p:nvSpPr>
          <p:cNvPr id="1434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28600" y="1905000"/>
            <a:ext cx="8686800" cy="875928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Ukształtowanie układu głosowego </a:t>
            </a:r>
            <a:r>
              <a:rPr lang="pl-PL" altLang="pl-PL" sz="2400" b="1" dirty="0"/>
              <a:t>umożliwiło różnicowanie wydawanych dźwięków.</a:t>
            </a:r>
            <a:endParaRPr lang="pl-PL" altLang="pl-PL" sz="2400" b="1" u="sng" dirty="0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76552" y="2996952"/>
            <a:ext cx="8839200" cy="864096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Ewolucja mózgu i pamięci oraz zmysłów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umożliwiła zapamiętywanie obrazów, dźwięków, zapachów, smaków.</a:t>
            </a:r>
            <a:endParaRPr kumimoji="0" lang="pl-PL" altLang="pl-PL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76552" y="4005064"/>
            <a:ext cx="8839200" cy="89418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Wypracowanie </a:t>
            </a: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norm </a:t>
            </a:r>
            <a:r>
              <a:rPr kumimoji="0" lang="pl-PL" altLang="pl-PL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zachowań</a:t>
            </a: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społecznych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jest sposobem na przetrwanie i rozwój systemu w otoczeniu.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2752" y="5127848"/>
            <a:ext cx="8686800" cy="749424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Opracowanie pisma symbolicznego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umożliwiło przechowywanie informacji i jej przekazywanie.</a:t>
            </a:r>
            <a:endParaRPr kumimoji="0" lang="pl-PL" altLang="pl-PL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4340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F347F0-E2CE-4355-88AB-57E181BC163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PRZEKAZY INFORMACYJNE </a:t>
            </a:r>
            <a:br>
              <a:rPr lang="pl-PL" altLang="pl-PL" dirty="0"/>
            </a:br>
            <a:r>
              <a:rPr lang="pl-PL" altLang="pl-PL" dirty="0"/>
              <a:t>W SYSTEMACH TECHNICZNYCH</a:t>
            </a:r>
          </a:p>
        </p:txBody>
      </p:sp>
      <p:sp>
        <p:nvSpPr>
          <p:cNvPr id="1434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28600" y="1905000"/>
            <a:ext cx="8686800" cy="875928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Wykorzystywanie informacji wcześniej </a:t>
            </a:r>
            <a:r>
              <a:rPr lang="pl-PL" altLang="pl-PL" sz="2400" b="1" dirty="0"/>
              <a:t>znanych dostępnych w przekazach.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76552" y="2996952"/>
            <a:ext cx="8839200" cy="864096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Dostrzeganie nowych informacji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 powtarzalnych i nowych zdarzeniach.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76552" y="4005064"/>
            <a:ext cx="8839200" cy="89418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Dążenie do praktycznego wykorzystywania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dostępnych materiałów.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2752" y="5127848"/>
            <a:ext cx="8686800" cy="749424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Dążenie do doskonalenia znanych narzędzi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urządzeń i sprzętu. </a:t>
            </a:r>
          </a:p>
        </p:txBody>
      </p:sp>
    </p:spTree>
    <p:extLst>
      <p:ext uri="{BB962C8B-B14F-4D97-AF65-F5344CB8AC3E}">
        <p14:creationId xmlns:p14="http://schemas.microsoft.com/office/powerpoint/2010/main" val="6289098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17789D-4F55-4657-8838-9AC91DFCECE5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5376" y="54868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DEFINICJA INFORMACJI </a:t>
            </a:r>
            <a:br>
              <a:rPr lang="pl-PL" altLang="pl-PL" dirty="0"/>
            </a:br>
            <a:r>
              <a:rPr lang="pl-PL" altLang="pl-PL" dirty="0"/>
              <a:t>W SYSTEMACH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8648" y="1844824"/>
            <a:ext cx="8610600" cy="1728192"/>
          </a:xfrm>
          <a:solidFill>
            <a:srgbClr val="CCFFCC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altLang="pl-PL" sz="2400" b="1" dirty="0"/>
              <a:t>Informacja jest </a:t>
            </a:r>
            <a:r>
              <a:rPr lang="pl-PL" altLang="pl-PL" sz="2400" b="1" u="sng" dirty="0"/>
              <a:t>wielkością abstrakcyjną</a:t>
            </a:r>
            <a:r>
              <a:rPr lang="pl-PL" altLang="pl-PL" sz="2400" b="1" dirty="0"/>
              <a:t>, wkomponowaną w budowę elementów składowych systemów i relacje między nimi umożliwiające identyfikowanie ilościowe i jakościowe wszystkich charakterystycznych cech systemów.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413320" y="3933056"/>
            <a:ext cx="8439472" cy="1216496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Zidentyfikowana informacja ma postać pewnego </a:t>
            </a: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rodzaju komunikatu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składającego się z elementarnych </a:t>
            </a: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danych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odpowiednio zestawionych.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63056" y="5330864"/>
            <a:ext cx="8439472" cy="1216496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Z danych będących elementem strukturalnym można złożyć </a:t>
            </a: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odpowiednią informację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będącą komunikatem dla użytkownika.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F347F0-E2CE-4355-88AB-57E181BC163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KLASYFIKACJA RODZAJÓW INFORMACJI</a:t>
            </a:r>
          </a:p>
        </p:txBody>
      </p:sp>
      <p:sp>
        <p:nvSpPr>
          <p:cNvPr id="1434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00754" y="2276872"/>
            <a:ext cx="8686800" cy="803920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Informacja strukturalna </a:t>
            </a:r>
            <a:r>
              <a:rPr lang="pl-PL" altLang="pl-PL" sz="2400" b="1" dirty="0"/>
              <a:t>– opisuje budowę i wskazuje na jego uporządkowanie i zorganizowanie.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28962" y="3537012"/>
            <a:ext cx="8839200" cy="7920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Informacja </a:t>
            </a: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proceduralna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– opisuje sposób funkcjonowania obiektów.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147836" y="4869160"/>
            <a:ext cx="9001452" cy="93610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Informacja faktograficzna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– opisuje stan obiektów przez wskazanie ich cech i wartości liczbowych oraz zależności.</a:t>
            </a:r>
            <a:endParaRPr kumimoji="0" lang="pl-PL" altLang="pl-PL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F347F0-E2CE-4355-88AB-57E181BC163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57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KLASYFIKACJA RODZAJÓW INFORMACJI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76552" y="1988840"/>
            <a:ext cx="8839200" cy="7920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Informacja </a:t>
            </a: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semantyczna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– opisuje znaczenie przypisane określonemu obiektowi.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107052" y="3284984"/>
            <a:ext cx="9001452" cy="93610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Informacja klasyfikacyjna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– umożliwia rozpoznanie klas obiektów i wykorzystywaną przy ich </a:t>
            </a:r>
            <a:r>
              <a:rPr kumimoji="0" lang="pl-PL" altLang="pl-PL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prządkowaniu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</a:t>
            </a:r>
            <a:endParaRPr kumimoji="0" lang="pl-PL" altLang="pl-PL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247208" y="4797152"/>
            <a:ext cx="8763000" cy="791304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Informacja normatywna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– opisuje normy spełnianie przez obiekt, ustalone reguły postepowania.</a:t>
            </a:r>
          </a:p>
        </p:txBody>
      </p:sp>
    </p:spTree>
    <p:extLst>
      <p:ext uri="{BB962C8B-B14F-4D97-AF65-F5344CB8AC3E}">
        <p14:creationId xmlns:p14="http://schemas.microsoft.com/office/powerpoint/2010/main" val="27138674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DFFB38-F1D6-447E-84EC-0BB837B1D154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58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-12224" y="620688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FUNKCJE INFORMACJI </a:t>
            </a:r>
            <a:br>
              <a:rPr lang="pl-PL" altLang="pl-PL" dirty="0"/>
            </a:br>
            <a:r>
              <a:rPr lang="pl-PL" altLang="pl-PL" dirty="0"/>
              <a:t>W SYSTEMACH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981200"/>
            <a:ext cx="8496944" cy="4256112"/>
          </a:xfrm>
          <a:solidFill>
            <a:srgbClr val="CCFFCC"/>
          </a:solidFill>
        </p:spPr>
        <p:txBody>
          <a:bodyPr/>
          <a:lstStyle/>
          <a:p>
            <a:r>
              <a:rPr lang="pl-PL" sz="2400" b="1" u="sng" dirty="0"/>
              <a:t>Identyfikacja </a:t>
            </a:r>
            <a:r>
              <a:rPr lang="pl-PL" sz="2400" b="1" dirty="0"/>
              <a:t>obiektów, procesów i relacji.</a:t>
            </a:r>
          </a:p>
          <a:p>
            <a:endParaRPr lang="pl-PL" sz="2400" b="1" dirty="0"/>
          </a:p>
          <a:p>
            <a:r>
              <a:rPr lang="pl-PL" sz="2400" b="1" u="sng" dirty="0"/>
              <a:t>Wskazywanie </a:t>
            </a:r>
            <a:r>
              <a:rPr lang="pl-PL" sz="2400" b="1" dirty="0"/>
              <a:t>– liczbowych i jakościowych mierników. </a:t>
            </a:r>
          </a:p>
          <a:p>
            <a:endParaRPr lang="pl-PL" sz="2400" b="1" dirty="0"/>
          </a:p>
          <a:p>
            <a:r>
              <a:rPr lang="pl-PL" sz="2400" b="1" u="sng" dirty="0"/>
              <a:t>Sterowanie</a:t>
            </a:r>
            <a:r>
              <a:rPr lang="pl-PL" sz="2400" b="1" dirty="0"/>
              <a:t> – procesami w różnych systemach.</a:t>
            </a:r>
          </a:p>
          <a:p>
            <a:endParaRPr lang="pl-PL" sz="2400" b="1" dirty="0"/>
          </a:p>
          <a:p>
            <a:r>
              <a:rPr lang="pl-PL" sz="2400" b="1" u="sng" dirty="0"/>
              <a:t>Wymiany </a:t>
            </a:r>
            <a:r>
              <a:rPr lang="pl-PL" sz="2400" b="1" dirty="0"/>
              <a:t>– zapewnia możliwości kupna i sprzedaży</a:t>
            </a:r>
          </a:p>
          <a:p>
            <a:pPr marL="0" indent="0">
              <a:buNone/>
            </a:pPr>
            <a:endParaRPr lang="pl-PL" sz="2400" b="1" dirty="0"/>
          </a:p>
          <a:p>
            <a:r>
              <a:rPr lang="pl-PL" sz="2400" b="1" u="sng" dirty="0"/>
              <a:t>Uzupełnianie</a:t>
            </a:r>
            <a:r>
              <a:rPr lang="pl-PL" sz="2400" b="1" dirty="0"/>
              <a:t>– zasobów wiedzy w różnych dziedzinach</a:t>
            </a:r>
          </a:p>
        </p:txBody>
      </p:sp>
    </p:spTree>
    <p:extLst>
      <p:ext uri="{BB962C8B-B14F-4D97-AF65-F5344CB8AC3E}">
        <p14:creationId xmlns:p14="http://schemas.microsoft.com/office/powerpoint/2010/main" val="38753605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88224" y="6393904"/>
            <a:ext cx="1905000" cy="457200"/>
          </a:xfr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DFFB38-F1D6-447E-84EC-0BB837B1D154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59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-12224" y="620688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SPOSOBY INTEPRETACJI INFORMACJI W SYSTEMACH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55576" y="1988840"/>
            <a:ext cx="8136904" cy="1296144"/>
          </a:xfrm>
          <a:solidFill>
            <a:srgbClr val="CCECFF"/>
          </a:solidFill>
        </p:spPr>
        <p:txBody>
          <a:bodyPr/>
          <a:lstStyle/>
          <a:p>
            <a:pPr marL="457200" lvl="1" indent="0">
              <a:buNone/>
            </a:pPr>
            <a:r>
              <a:rPr lang="pl-PL" sz="2400" b="1" dirty="0"/>
              <a:t>Informacja może być przechowywania na różnych </a:t>
            </a:r>
            <a:r>
              <a:rPr lang="pl-PL" sz="2400" b="1" u="sng" dirty="0"/>
              <a:t>nośnikach</a:t>
            </a:r>
            <a:r>
              <a:rPr lang="pl-PL" sz="2400" b="1" dirty="0"/>
              <a:t> i może być przekazywana do różnych </a:t>
            </a:r>
            <a:r>
              <a:rPr lang="pl-PL" sz="2400" b="1" u="sng" dirty="0"/>
              <a:t>odbiorców</a:t>
            </a:r>
            <a:r>
              <a:rPr lang="pl-PL" sz="2400" b="1" dirty="0"/>
              <a:t>, dla których może mieć różną </a:t>
            </a:r>
            <a:r>
              <a:rPr lang="pl-PL" sz="2400" b="1" u="sng" dirty="0"/>
              <a:t>wartość</a:t>
            </a:r>
            <a:r>
              <a:rPr lang="pl-PL" sz="2000" dirty="0"/>
              <a:t>.</a:t>
            </a:r>
          </a:p>
        </p:txBody>
      </p:sp>
      <p:sp>
        <p:nvSpPr>
          <p:cNvPr id="5" name="Symbol zastępczy zawartości 1"/>
          <p:cNvSpPr txBox="1">
            <a:spLocks/>
          </p:cNvSpPr>
          <p:nvPr/>
        </p:nvSpPr>
        <p:spPr bwMode="auto">
          <a:xfrm>
            <a:off x="538024" y="3573016"/>
            <a:ext cx="8136904" cy="129614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Informacja ma dwoisty charakter: istnieje </a:t>
            </a:r>
            <a:r>
              <a:rPr kumimoji="0" lang="pl-PL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obiektywnie,</a:t>
            </a:r>
            <a:r>
              <a: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lecz przez człowieka jest interpretowana</a:t>
            </a:r>
            <a:r>
              <a:rPr kumimoji="0" lang="pl-PL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subiektywnie</a:t>
            </a:r>
            <a:r>
              <a: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6" name="Symbol zastępczy zawartości 1"/>
          <p:cNvSpPr txBox="1">
            <a:spLocks/>
          </p:cNvSpPr>
          <p:nvPr/>
        </p:nvSpPr>
        <p:spPr bwMode="auto">
          <a:xfrm>
            <a:off x="572656" y="5085184"/>
            <a:ext cx="8136904" cy="1296144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Jako miarę informacji przyjmuje się wielkość </a:t>
            </a:r>
            <a:r>
              <a:rPr kumimoji="0" lang="pl-PL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niepewności</a:t>
            </a:r>
            <a:r>
              <a: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(entropii), która zostanie usunięta w wyniku otrzymania informacji.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50B-D13C-48E2-9F55-C2B2996EAA61}" type="slidenum">
              <a:rPr lang="pl-PL" altLang="pl-PL"/>
              <a:pPr/>
              <a:t>6</a:t>
            </a:fld>
            <a:endParaRPr lang="pl-PL" altLang="pl-PL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CYKL ZARZĄDZANIA CZASEM</a:t>
            </a:r>
          </a:p>
        </p:txBody>
      </p:sp>
      <p:graphicFrame>
        <p:nvGraphicFramePr>
          <p:cNvPr id="40964" name="Object 4">
            <a:hlinkClick r:id="" action="ppaction://ole?verb=0"/>
          </p:cNvPr>
          <p:cNvGraphicFramePr>
            <a:graphicFrameLocks noGrp="1"/>
          </p:cNvGraphicFramePr>
          <p:nvPr>
            <p:ph idx="1"/>
          </p:nvPr>
        </p:nvGraphicFramePr>
        <p:xfrm>
          <a:off x="0" y="685800"/>
          <a:ext cx="9144000" cy="632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9" name="SnapGrafx" r:id="rId4" imgW="3966120" imgH="3320280" progId="SnapGrafx">
                  <p:embed/>
                </p:oleObj>
              </mc:Choice>
              <mc:Fallback>
                <p:oleObj name="SnapGrafx" r:id="rId4" imgW="3966120" imgH="3320280" progId="SnapGrafx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5800"/>
                        <a:ext cx="9144000" cy="632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1A72D4-7CE4-4C4C-9923-454FDA0897D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60</a:t>
            </a:fld>
            <a:endParaRPr kumimoji="0" lang="pl-PL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-6192" y="620688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WŁASNOŚCI ENTROPII JAKO MIARY NIEPEWNOŚCI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9392" y="1772816"/>
            <a:ext cx="8686800" cy="1512168"/>
          </a:xfrm>
          <a:solidFill>
            <a:srgbClr val="CCFFCC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altLang="pl-PL" sz="2400" b="1" dirty="0"/>
              <a:t>Jeśli przez zdarzenie p oznaczymy prawdopodobieństwo wystąpienia zdarzenia, a przez h(p) niepewność, to można przyjąć, że: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pl-PL" altLang="pl-PL" sz="2400" b="1" dirty="0"/>
              <a:t>      h(pi) &gt; h(</a:t>
            </a:r>
            <a:r>
              <a:rPr lang="pl-PL" altLang="pl-PL" sz="2400" b="1" dirty="0" err="1"/>
              <a:t>pj</a:t>
            </a:r>
            <a:r>
              <a:rPr lang="pl-PL" altLang="pl-PL" sz="2400" b="1" dirty="0"/>
              <a:t>) gdy pi &lt; </a:t>
            </a:r>
            <a:r>
              <a:rPr lang="pl-PL" altLang="pl-PL" sz="2400" b="1" dirty="0" err="1"/>
              <a:t>pj</a:t>
            </a:r>
            <a:r>
              <a:rPr lang="pl-PL" altLang="pl-PL" sz="2400" b="1" dirty="0"/>
              <a:t> 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3340" y="3356992"/>
            <a:ext cx="8686800" cy="1656184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dirty="0"/>
              <a:t>Można przyjąć, że nieokreśloność zdarzenia łącznego, polegającego na równoczesnym zajściu zdarzenia i oraz j jest równa sumie tych nieokreśloności zdarzeń, tzn.:</a:t>
            </a:r>
          </a:p>
          <a:p>
            <a:pPr marL="0" indent="0" algn="just" eaLnBrk="1" hangingPunct="1">
              <a:buNone/>
            </a:pPr>
            <a:r>
              <a:rPr lang="pl-PL" altLang="pl-PL" sz="2400" b="1" dirty="0"/>
              <a:t>    h(</a:t>
            </a:r>
            <a:r>
              <a:rPr lang="pl-PL" altLang="pl-PL" sz="2400" b="1" dirty="0" err="1"/>
              <a:t>pi,pj</a:t>
            </a:r>
            <a:r>
              <a:rPr lang="pl-PL" altLang="pl-PL" sz="2400" b="1" dirty="0"/>
              <a:t>) &gt; h(pi) +h(</a:t>
            </a:r>
            <a:r>
              <a:rPr lang="pl-PL" altLang="pl-PL" sz="2400" b="1" dirty="0" err="1"/>
              <a:t>pj</a:t>
            </a:r>
            <a:r>
              <a:rPr lang="pl-PL" altLang="pl-PL" sz="2400" b="1" dirty="0"/>
              <a:t>).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381000" y="5013176"/>
            <a:ext cx="8763000" cy="864096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Jeżeli mamy do czynienia ze zdarzeniem pewnym (p = 1), wówczas jego niepewność wynosi zero, tzn.: H(1) = 0.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81000" y="6009064"/>
            <a:ext cx="8763000" cy="864096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Jedyną zależnością spełniającą te trzy postulaty jest funkcja Hartleya: h(pi) = - log (pi).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1A72D4-7CE4-4C4C-9923-454FDA0897D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61</a:t>
            </a:fld>
            <a:endParaRPr kumimoji="0" lang="pl-PL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-6192" y="620688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ZASTOSOWANIE SYSTEMÓW INFORMACYJNYCH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8080" y="2132856"/>
            <a:ext cx="8686800" cy="792088"/>
          </a:xfrm>
          <a:solidFill>
            <a:srgbClr val="CCFFCC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altLang="pl-PL" sz="2400" b="1" dirty="0"/>
              <a:t>Krajowe systemy wspomagające działalność administracji państwowej. 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75240" y="3429000"/>
            <a:ext cx="8686800" cy="1008112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dirty="0"/>
              <a:t>Wspomaganie zarządzania organizacjami administracji państwowej.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375240" y="4941168"/>
            <a:ext cx="8763000" cy="100811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Wspomaganie wykonywania różnorodnych obliczeń, analiz, klasyfikacji i in.</a:t>
            </a:r>
          </a:p>
        </p:txBody>
      </p:sp>
    </p:spTree>
    <p:extLst>
      <p:ext uri="{BB962C8B-B14F-4D97-AF65-F5344CB8AC3E}">
        <p14:creationId xmlns:p14="http://schemas.microsoft.com/office/powerpoint/2010/main" val="42884426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F347F0-E2CE-4355-88AB-57E181BC163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62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PODSTAWOWE FUNKCJE ZARZADZANIA INFORMACJĄ</a:t>
            </a:r>
          </a:p>
        </p:txBody>
      </p:sp>
      <p:sp>
        <p:nvSpPr>
          <p:cNvPr id="1434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60040" y="1916832"/>
            <a:ext cx="8686800" cy="864096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Badanie potrzeb</a:t>
            </a:r>
            <a:r>
              <a:rPr lang="pl-PL" altLang="pl-PL" sz="2400" b="1" dirty="0"/>
              <a:t>, prognozowanie ich rozwoju i ich spełnienia.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07504" y="2924944"/>
            <a:ext cx="9036496" cy="1224136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Organizowanie systemów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techniczno-obliczeniowych, w których możliwa będzie realizacja opracowywanych planów.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65760" y="4293096"/>
            <a:ext cx="8686800" cy="100811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Kierowanie funkcjonowaniem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zorganizowanych systemów w celu osiągnięcia zamierzonych celów. 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274200" y="5589240"/>
            <a:ext cx="8686800" cy="936104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Kontrolowanie zadań planowych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 systemach informacyjnych i podejmowanie działań korekcyjnych.</a:t>
            </a:r>
          </a:p>
        </p:txBody>
      </p:sp>
    </p:spTree>
    <p:extLst>
      <p:ext uri="{BB962C8B-B14F-4D97-AF65-F5344CB8AC3E}">
        <p14:creationId xmlns:p14="http://schemas.microsoft.com/office/powerpoint/2010/main" val="175709971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F347F0-E2CE-4355-88AB-57E181BC163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63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STRUMIENIE INFORMACYJNE </a:t>
            </a:r>
            <a:br>
              <a:rPr lang="pl-PL" altLang="pl-PL" dirty="0"/>
            </a:br>
            <a:r>
              <a:rPr lang="pl-PL" altLang="pl-PL" dirty="0"/>
              <a:t>W SYSTEMACH</a:t>
            </a:r>
          </a:p>
        </p:txBody>
      </p:sp>
      <p:sp>
        <p:nvSpPr>
          <p:cNvPr id="1434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74200" y="1916832"/>
            <a:ext cx="8686800" cy="875928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Informacji rozliczeniowej i ewidencyjno-kontrolnej </a:t>
            </a:r>
            <a:r>
              <a:rPr lang="pl-PL" altLang="pl-PL" sz="2400" b="1" dirty="0"/>
              <a:t>w nadzorze ekonomiczno-finansowym.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11304" y="2996952"/>
            <a:ext cx="9036496" cy="864096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Informacji zdaniowej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koniecznie w planowaniu, programowaniu i prognozowaniu działań. 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65760" y="4293096"/>
            <a:ext cx="8686800" cy="864096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Informacji sterująco-regulacyjnej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– koniecznej dla zapewnienia funkcjonowania systemów technicznych.</a:t>
            </a:r>
            <a:endParaRPr kumimoji="0" lang="pl-PL" altLang="pl-PL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274200" y="5589240"/>
            <a:ext cx="8686800" cy="936104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Informacji komunikacyjnej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– niezbędnej do kierowania zewnętrznymi systemami społecznymi.</a:t>
            </a:r>
            <a:endParaRPr kumimoji="0" lang="pl-PL" altLang="pl-PL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182884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1A72D4-7CE4-4C4C-9923-454FDA0897D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64</a:t>
            </a:fld>
            <a:endParaRPr kumimoji="0" lang="pl-PL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-6192" y="620688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WYMAGANIA STRUMIENI INFORMACYJNYCH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8080" y="2132856"/>
            <a:ext cx="8686800" cy="792088"/>
          </a:xfrm>
          <a:solidFill>
            <a:srgbClr val="CCFFCC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altLang="pl-PL" sz="2400" b="1" u="sng" dirty="0"/>
              <a:t>Zapewnienie wystarczalności </a:t>
            </a:r>
            <a:r>
              <a:rPr lang="pl-PL" altLang="pl-PL" sz="2400" b="1" dirty="0"/>
              <a:t>informacji dla odbiorcy, jej dokładności, użyteczności i kompletności.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75240" y="3429000"/>
            <a:ext cx="8686800" cy="1008112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Zapewnienie niezawodności </a:t>
            </a:r>
            <a:r>
              <a:rPr lang="pl-PL" altLang="pl-PL" sz="2400" b="1" dirty="0"/>
              <a:t>jej przekazu z eliminacją możliwych zniekształceń.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375240" y="4941168"/>
            <a:ext cx="8763000" cy="100811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Zapewnienie rzetelności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strumienia, gwarantującą poprawność i aktualność przekazywanych komunikatów.</a:t>
            </a:r>
          </a:p>
        </p:txBody>
      </p:sp>
    </p:spTree>
    <p:extLst>
      <p:ext uri="{BB962C8B-B14F-4D97-AF65-F5344CB8AC3E}">
        <p14:creationId xmlns:p14="http://schemas.microsoft.com/office/powerpoint/2010/main" val="18614495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17789D-4F55-4657-8838-9AC91DFCECE5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65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5376" y="54868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PODZIAŁ SYSTEMÓW INFORMACYJNYCH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9872" y="1988840"/>
            <a:ext cx="8610600" cy="864096"/>
          </a:xfrm>
          <a:solidFill>
            <a:srgbClr val="CCFFCC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altLang="pl-PL" sz="2400" b="1" u="sng" dirty="0"/>
              <a:t>Według dziedziny zastosowań </a:t>
            </a:r>
            <a:r>
              <a:rPr lang="pl-PL" altLang="pl-PL" sz="2400" b="1" dirty="0"/>
              <a:t>– system planowania, kadrowy, finansowy, zaopatrzenia, transportowy itp..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57336" y="3356992"/>
            <a:ext cx="8686800" cy="1024880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Według realizowanych funkcji </a:t>
            </a:r>
            <a:r>
              <a:rPr lang="pl-PL" altLang="pl-PL" sz="2400" b="1" dirty="0"/>
              <a:t>– systemy ewidencyjne, eksperckie, biurowe, wspomagania decyzji itp..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81000" y="4876800"/>
            <a:ext cx="8439472" cy="100047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Według rozległości działania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– systemy obsługi małych grup, obsługi zarządzania itp..</a:t>
            </a:r>
          </a:p>
        </p:txBody>
      </p:sp>
    </p:spTree>
    <p:extLst>
      <p:ext uri="{BB962C8B-B14F-4D97-AF65-F5344CB8AC3E}">
        <p14:creationId xmlns:p14="http://schemas.microsoft.com/office/powerpoint/2010/main" val="41605163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9F29D5-02CF-4F7B-8B26-4E96349EF35A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66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CECHY CHARAKTERYSTYCZNE SYSTEMÓW INFORMACYJNYCH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6024" y="1772816"/>
            <a:ext cx="8610600" cy="720080"/>
          </a:xfrm>
          <a:solidFill>
            <a:srgbClr val="CCFFCC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altLang="pl-PL" sz="2400" b="1" u="sng" dirty="0"/>
              <a:t>Struktura</a:t>
            </a:r>
            <a:r>
              <a:rPr lang="pl-PL" altLang="pl-PL" sz="2400" b="1" dirty="0"/>
              <a:t>, na którą składają się takie elementy jak: źródła danych, środki materialne i ludzie, kanały inf. 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46876" y="2636912"/>
            <a:ext cx="8686800" cy="864096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Funkcja</a:t>
            </a:r>
            <a:r>
              <a:rPr lang="pl-PL" altLang="pl-PL" sz="2400" b="1" dirty="0"/>
              <a:t>, którą jest dostarczanie informacji niezbędnych dla przepływu strumieni zasileniowych.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11048" y="3573016"/>
            <a:ext cx="8763000" cy="90948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Powiązanie z otoczeniem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z którego pobiera się konieczne informacje.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249148" y="4504964"/>
            <a:ext cx="8686800" cy="79208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Opisy parametryczne </a:t>
            </a:r>
            <a:r>
              <a:rPr kumimoji="0" lang="pl-PL" altLang="pl-PL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zarówno elementów, jak i informacji (ilość szybkość przepływu).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69696" y="5445224"/>
            <a:ext cx="8763000" cy="90948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Stan ewolucyjny zmienny w czasie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– stan zmienia się na skutek zmian miejsca przechowywania informacji.</a:t>
            </a:r>
          </a:p>
        </p:txBody>
      </p:sp>
    </p:spTree>
    <p:extLst>
      <p:ext uri="{BB962C8B-B14F-4D97-AF65-F5344CB8AC3E}">
        <p14:creationId xmlns:p14="http://schemas.microsoft.com/office/powerpoint/2010/main" val="17753939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1A72D4-7CE4-4C4C-9923-454FDA0897D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67</a:t>
            </a:fld>
            <a:endParaRPr kumimoji="0" lang="pl-PL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-6192" y="620688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TECHNOLOGIE </a:t>
            </a:r>
            <a:br>
              <a:rPr lang="pl-PL" altLang="pl-PL" dirty="0"/>
            </a:br>
            <a:r>
              <a:rPr lang="pl-PL" altLang="pl-PL" dirty="0"/>
              <a:t>INFORMACYJNE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6072" y="1916832"/>
            <a:ext cx="8686800" cy="1080120"/>
          </a:xfrm>
          <a:solidFill>
            <a:srgbClr val="CCFFCC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altLang="pl-PL" sz="2400" b="1" u="sng" dirty="0"/>
              <a:t>Technologia</a:t>
            </a:r>
            <a:r>
              <a:rPr lang="pl-PL" altLang="pl-PL" sz="2400" b="1" dirty="0"/>
              <a:t> jest ukierunkowanym procesem wytwarzania potrzebnych produktów lub usług w zbudowanym do tego celu systemie produkcyjnym.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57648" y="2996952"/>
            <a:ext cx="8686800" cy="1156320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Technologia informatyczna </a:t>
            </a:r>
            <a:r>
              <a:rPr lang="pl-PL" altLang="pl-PL" sz="2400" b="1" dirty="0"/>
              <a:t>(TI) to naukowo uzasadniony sposób posługiwania się nowoczesnymi środkami informatycznymi.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369128" y="4182224"/>
            <a:ext cx="8763000" cy="1152128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Podstawą rozwoju TI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jest szybki rozwój sprzętu komputerowego dysponującego coraz większą pamięcią i dużą szybkością działania.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335592" y="5372824"/>
            <a:ext cx="8686800" cy="115632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Czynnikiem sprzyjającym rozwojowi TI są </a:t>
            </a:r>
            <a:r>
              <a:rPr kumimoji="0" lang="pl-PL" altLang="pl-PL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języki i metody programowania</a:t>
            </a:r>
            <a:r>
              <a:rPr kumimoji="0" lang="pl-PL" altLang="pl-PL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które wraz z sieciami telekomunikacyjnymi umożliwiają sterowanie.  </a:t>
            </a:r>
          </a:p>
        </p:txBody>
      </p:sp>
    </p:spTree>
    <p:extLst>
      <p:ext uri="{BB962C8B-B14F-4D97-AF65-F5344CB8AC3E}">
        <p14:creationId xmlns:p14="http://schemas.microsoft.com/office/powerpoint/2010/main" val="24743669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F347F0-E2CE-4355-88AB-57E181BC163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68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WYODRĘBNIONE TECHNOLOGIE INFOMACYJNE</a:t>
            </a:r>
          </a:p>
        </p:txBody>
      </p:sp>
      <p:sp>
        <p:nvSpPr>
          <p:cNvPr id="1434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28600" y="1905000"/>
            <a:ext cx="8686800" cy="587896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Technologie dotyczące gromadzenia danych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05112" y="2564904"/>
            <a:ext cx="8839200" cy="504056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Technologie dotyczące przechowywania danych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05112" y="3212976"/>
            <a:ext cx="8686800" cy="60615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Technologie dotyczące przetwarzania danych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279176" y="3905228"/>
            <a:ext cx="8686800" cy="49709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Technologie dotyczące zarządzania sieciami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1312" y="4619296"/>
            <a:ext cx="8686800" cy="60615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Technologie dotyczące tworzenia sztucznej inteligencji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90264" y="5373216"/>
            <a:ext cx="8686800" cy="60615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Technologie dotyczące generowania nowej wiedzy</a:t>
            </a:r>
          </a:p>
        </p:txBody>
      </p:sp>
    </p:spTree>
    <p:extLst>
      <p:ext uri="{BB962C8B-B14F-4D97-AF65-F5344CB8AC3E}">
        <p14:creationId xmlns:p14="http://schemas.microsoft.com/office/powerpoint/2010/main" val="18193361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F347F0-E2CE-4355-88AB-57E181BC163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69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STRUKTURA SYSTEMU EKSPERCKIEGO</a:t>
            </a:r>
          </a:p>
        </p:txBody>
      </p:sp>
      <p:sp>
        <p:nvSpPr>
          <p:cNvPr id="1434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28600" y="1905000"/>
            <a:ext cx="8686800" cy="803920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u="sng" dirty="0"/>
              <a:t>Moduł dialogowy </a:t>
            </a:r>
            <a:r>
              <a:rPr lang="pl-PL" altLang="pl-PL" sz="2400" b="1" dirty="0"/>
              <a:t>przeznaczony do zapewnienia kontaktów z użytkownikiem.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61352" y="2780928"/>
            <a:ext cx="8839200" cy="864096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Moduł wnioskowania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poszukujący rozwiązań w oparciu o wiedzę zawartą w bazie wiedzy.</a:t>
            </a:r>
            <a:endParaRPr kumimoji="0" lang="pl-PL" altLang="pl-PL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24016" y="3743908"/>
            <a:ext cx="8686800" cy="89418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Moduł objaśniający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– zbierający zapytania użytkownika i poszukujący odpowiedzi.</a:t>
            </a:r>
            <a:endParaRPr kumimoji="0" lang="pl-PL" altLang="pl-PL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261352" y="4681108"/>
            <a:ext cx="8686800" cy="835496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Moduł z bazą wiedzy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– zawierający terminy, definicje, interpretacje, fakty stałe oraz wiedzę zmienną.</a:t>
            </a:r>
            <a:endParaRPr kumimoji="0" lang="pl-PL" altLang="pl-PL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07504" y="5562284"/>
            <a:ext cx="8840648" cy="792716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Moduł aktualizacji bazy wiedzy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– realizujący proces automatycznego uczenia się w celu uzupełnienia wiedzy.</a:t>
            </a:r>
            <a:endParaRPr kumimoji="0" lang="pl-PL" altLang="pl-PL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35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D7D-3B2A-49E9-B6A4-27B533B4A6F1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USTALANIE CELU             </a:t>
            </a:r>
            <a:br>
              <a:rPr lang="pl-PL" altLang="pl-PL" b="1"/>
            </a:br>
            <a:r>
              <a:rPr lang="pl-PL" altLang="pl-PL" b="1"/>
              <a:t>   I PLANOWANIE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989138"/>
            <a:ext cx="3810000" cy="4392612"/>
          </a:xfrm>
          <a:solidFill>
            <a:srgbClr val="CCFFCC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Ustalanie celu - techniki:</a:t>
            </a:r>
            <a:endParaRPr lang="pl-PL" altLang="pl-PL" sz="2400" b="1" u="sng"/>
          </a:p>
          <a:p>
            <a:r>
              <a:rPr lang="pl-PL" altLang="pl-PL" sz="2400" b="1"/>
              <a:t>określanie celu</a:t>
            </a:r>
          </a:p>
          <a:p>
            <a:r>
              <a:rPr lang="pl-PL" altLang="pl-PL" sz="2400" b="1"/>
              <a:t>analiza sytuacji</a:t>
            </a:r>
          </a:p>
          <a:p>
            <a:r>
              <a:rPr lang="pl-PL" altLang="pl-PL" sz="2400" b="1"/>
              <a:t>strategie celowe</a:t>
            </a:r>
          </a:p>
          <a:p>
            <a:r>
              <a:rPr lang="pl-PL" altLang="pl-PL" sz="2400" b="1"/>
              <a:t>formułowanie celu.</a:t>
            </a:r>
          </a:p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Ustalanie celu - wyniki:</a:t>
            </a:r>
            <a:endParaRPr lang="pl-PL" altLang="pl-PL" sz="2400" b="1" u="sng"/>
          </a:p>
          <a:p>
            <a:r>
              <a:rPr lang="pl-PL" altLang="pl-PL" sz="2400" b="1"/>
              <a:t>motywowanie</a:t>
            </a:r>
          </a:p>
          <a:p>
            <a:r>
              <a:rPr lang="pl-PL" altLang="pl-PL" sz="2400" b="1"/>
              <a:t>likwidacja słabości</a:t>
            </a:r>
          </a:p>
          <a:p>
            <a:r>
              <a:rPr lang="pl-PL" altLang="pl-PL" sz="2400" b="1"/>
              <a:t>rozpoznanie korzyści</a:t>
            </a:r>
          </a:p>
          <a:p>
            <a:r>
              <a:rPr lang="pl-PL" altLang="pl-PL" sz="2400" b="1"/>
              <a:t>ustalanie terminów.</a:t>
            </a:r>
            <a:endParaRPr lang="pl-PL" altLang="pl-PL" sz="280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981200"/>
            <a:ext cx="4648200" cy="4400550"/>
          </a:xfrm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Planowanie- techniki:</a:t>
            </a:r>
            <a:endParaRPr lang="pl-PL" altLang="pl-PL" sz="2400" b="1" u="sng"/>
          </a:p>
          <a:p>
            <a:r>
              <a:rPr lang="pl-PL" altLang="pl-PL" sz="2400" b="1"/>
              <a:t>plany roczne</a:t>
            </a:r>
          </a:p>
          <a:p>
            <a:r>
              <a:rPr lang="pl-PL" altLang="pl-PL" sz="2400" b="1"/>
              <a:t>plany miesięczne</a:t>
            </a:r>
          </a:p>
          <a:p>
            <a:r>
              <a:rPr lang="pl-PL" altLang="pl-PL" sz="2400" b="1"/>
              <a:t>zasady zarządzania</a:t>
            </a:r>
          </a:p>
          <a:p>
            <a:r>
              <a:rPr lang="pl-PL" altLang="pl-PL" sz="2400" b="1"/>
              <a:t>technika ALPEN.</a:t>
            </a:r>
          </a:p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Planowanie - wyniki:</a:t>
            </a:r>
            <a:endParaRPr lang="pl-PL" altLang="pl-PL" sz="2400" b="1" u="sng"/>
          </a:p>
          <a:p>
            <a:r>
              <a:rPr lang="pl-PL" altLang="pl-PL" sz="2400" b="1"/>
              <a:t>przygotowanie do działania</a:t>
            </a:r>
          </a:p>
          <a:p>
            <a:r>
              <a:rPr lang="pl-PL" altLang="pl-PL" sz="2400" b="1"/>
              <a:t>podział czasu </a:t>
            </a:r>
          </a:p>
          <a:p>
            <a:r>
              <a:rPr lang="pl-PL" altLang="pl-PL" sz="2400" b="1"/>
              <a:t>redukcja czasu</a:t>
            </a:r>
          </a:p>
          <a:p>
            <a:r>
              <a:rPr lang="pl-PL" altLang="pl-PL" sz="2400" b="1"/>
              <a:t>uzyskanie oszczędności.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F347F0-E2CE-4355-88AB-57E181BC1632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70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CHARAKTERYSTYKA SYSTEMU EKSPERCKIEGO </a:t>
            </a:r>
          </a:p>
        </p:txBody>
      </p:sp>
      <p:sp>
        <p:nvSpPr>
          <p:cNvPr id="1434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28600" y="2060848"/>
            <a:ext cx="8686800" cy="875928"/>
          </a:xfrm>
          <a:solidFill>
            <a:srgbClr val="FFFF99"/>
          </a:solidFill>
        </p:spPr>
        <p:txBody>
          <a:bodyPr/>
          <a:lstStyle/>
          <a:p>
            <a:pPr algn="just" eaLnBrk="1" hangingPunct="1"/>
            <a:r>
              <a:rPr lang="pl-PL" altLang="pl-PL" sz="2400" b="1" dirty="0"/>
              <a:t>Zgromadzenie </a:t>
            </a:r>
            <a:r>
              <a:rPr lang="pl-PL" altLang="pl-PL" sz="2400" b="1" u="sng" dirty="0"/>
              <a:t>kompletnej wiedzy </a:t>
            </a:r>
            <a:r>
              <a:rPr lang="pl-PL" altLang="pl-PL" sz="2400" b="1" dirty="0"/>
              <a:t>z danej dziedziny oraz możliwość jej aktualizacji. 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96728" y="3140968"/>
            <a:ext cx="8839200" cy="864096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Naśladowanie sposobu </a:t>
            </a: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rozumowania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człowieka – eksperta.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28600" y="4221088"/>
            <a:ext cx="8686800" cy="89418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Umożliwianie </a:t>
            </a: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wyjaśniania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przebiegu przeprowadzania prawidłowego rozumowania.</a:t>
            </a:r>
            <a:endParaRPr kumimoji="0" lang="pl-PL" altLang="pl-PL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276552" y="5301208"/>
            <a:ext cx="8686800" cy="936104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Umożliwianie 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możliwości wyboru dowolnego </a:t>
            </a:r>
            <a:r>
              <a:rPr kumimoji="0" lang="pl-PL" alt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języka</a:t>
            </a:r>
            <a:r>
              <a:rPr kumimoji="0" lang="pl-PL" alt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komunikowania. </a:t>
            </a:r>
            <a:endParaRPr kumimoji="0" lang="pl-PL" altLang="pl-PL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59075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D71F4D-E553-473C-B75D-F50EEFADC314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71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ZAGADNIENIA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731696" cy="4040088"/>
          </a:xfrm>
          <a:solidFill>
            <a:srgbClr val="CCFFCC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Przekłady strumieni informacyjnych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Istota informacji i ich rodzaje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Sposoby oceny ilości informacji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Ocena średniej ilości informacji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Zarzadzanie informacją - przykłady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Technologie informacyjne – przykłady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Systemy eksperckie i ich znaczenie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Przykład struktury systemu eksperckiego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Przykłady rozwoju technologii informatycznych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pl-PL" altLang="pl-PL" sz="2400" b="1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73542E-E35E-4105-BDEB-2A50B96A42F8}" type="slidenum">
              <a:rPr kumimoji="0" lang="pl-PL" alt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72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BIBLIOGRAFIA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5720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pl-PL" altLang="pl-PL" sz="2400" b="1" dirty="0" err="1"/>
              <a:t>Kobielus</a:t>
            </a:r>
            <a:r>
              <a:rPr lang="pl-PL" altLang="pl-PL" sz="2400" b="1" dirty="0"/>
              <a:t> J.G.: Strategie – obsługa procesów pracy, IDG Poland S.A. Warszawa 1998</a:t>
            </a:r>
          </a:p>
          <a:p>
            <a:pPr eaLnBrk="1" hangingPunct="1"/>
            <a:r>
              <a:rPr lang="pl-PL" altLang="pl-PL" sz="2400" b="1" dirty="0" err="1"/>
              <a:t>Łunarski</a:t>
            </a:r>
            <a:r>
              <a:rPr lang="pl-PL" altLang="pl-PL" sz="2400" b="1" dirty="0"/>
              <a:t> J.: Inżynieria systemów i analiza systemowa. Politechnika Rzeszowska, Rzeszów 2010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IDENTYFIKACJA I OCENA SYSTEMU MONITOR EKRANOWY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ERGONOMIA </a:t>
            </a:r>
          </a:p>
          <a:p>
            <a:r>
              <a:rPr lang="pl-PL" b="1" dirty="0">
                <a:solidFill>
                  <a:schemeClr val="tx1"/>
                </a:solidFill>
              </a:rPr>
              <a:t>I BEZPIECZEŃSTWO PRACY</a:t>
            </a:r>
          </a:p>
          <a:p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8304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TREŚĆ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/>
              <a:t>Identyfikacja elementów systemu</a:t>
            </a:r>
          </a:p>
          <a:p>
            <a:r>
              <a:rPr lang="pl-PL" sz="2400" b="1" dirty="0"/>
              <a:t>Ocena ważności elementów</a:t>
            </a:r>
          </a:p>
          <a:p>
            <a:r>
              <a:rPr lang="pl-PL" sz="2400" b="1" dirty="0"/>
              <a:t>Weryfikacja istotności elementów</a:t>
            </a:r>
          </a:p>
          <a:p>
            <a:r>
              <a:rPr lang="pl-PL" sz="2400" b="1" dirty="0"/>
              <a:t>Wykres </a:t>
            </a:r>
            <a:r>
              <a:rPr lang="pl-PL" sz="2400" b="1" dirty="0" err="1"/>
              <a:t>Ishikawy</a:t>
            </a:r>
            <a:endParaRPr lang="pl-PL" sz="2400" b="1" dirty="0"/>
          </a:p>
          <a:p>
            <a:r>
              <a:rPr lang="pl-PL" sz="2400" b="1" dirty="0"/>
              <a:t>Ocena funkcjonalności</a:t>
            </a:r>
          </a:p>
          <a:p>
            <a:r>
              <a:rPr lang="pl-PL" sz="2400" b="1" dirty="0"/>
              <a:t>Wykres </a:t>
            </a:r>
            <a:r>
              <a:rPr lang="pl-PL" sz="2400" b="1" dirty="0" err="1"/>
              <a:t>Pareto</a:t>
            </a:r>
            <a:r>
              <a:rPr lang="pl-PL" sz="2400" b="1" dirty="0"/>
              <a:t>-Lorenza</a:t>
            </a:r>
          </a:p>
          <a:p>
            <a:r>
              <a:rPr lang="pl-PL" sz="2400" b="1" dirty="0"/>
              <a:t>Dendrogram relacji w systemie</a:t>
            </a:r>
          </a:p>
          <a:p>
            <a:r>
              <a:rPr lang="pl-PL" sz="2400" b="1" dirty="0"/>
              <a:t>Zagadnienia</a:t>
            </a:r>
          </a:p>
          <a:p>
            <a:r>
              <a:rPr lang="pl-PL" sz="2400" b="1" dirty="0"/>
              <a:t>Bibliografia</a:t>
            </a:r>
          </a:p>
          <a:p>
            <a:endParaRPr lang="pl-PL" sz="2400" b="1" dirty="0"/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63689586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X1 USTAWIENIE MONITORA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pl-PL" sz="3400" b="1" dirty="0"/>
              <a:t>Odpowiednie posadowienie monitora				</a:t>
            </a:r>
          </a:p>
          <a:p>
            <a:r>
              <a:rPr lang="pl-PL" sz="3400" b="1" dirty="0"/>
              <a:t>Ustawienie monitora względem okna				</a:t>
            </a:r>
          </a:p>
          <a:p>
            <a:r>
              <a:rPr lang="pl-PL" sz="3400" b="1" dirty="0"/>
              <a:t>Odległość oczu od monitora 400 - 700 mm				</a:t>
            </a:r>
          </a:p>
          <a:p>
            <a:r>
              <a:rPr lang="pl-PL" sz="3400" b="1" dirty="0"/>
              <a:t>Monitor w zasięgu centralnego widzenia				</a:t>
            </a:r>
          </a:p>
          <a:p>
            <a:r>
              <a:rPr lang="pl-PL" sz="3400" b="1" dirty="0"/>
              <a:t>Ustawienie monitora na wysokości oczu				</a:t>
            </a:r>
          </a:p>
          <a:p>
            <a:r>
              <a:rPr lang="pl-PL" sz="3400" b="1" dirty="0"/>
              <a:t>Ustawienie monitora w stosunku do okna				</a:t>
            </a:r>
          </a:p>
          <a:p>
            <a:r>
              <a:rPr lang="pl-PL" sz="3400" b="1" dirty="0"/>
              <a:t>Górna krawędź monitora na wysokości oczu	</a:t>
            </a:r>
            <a:r>
              <a:rPr lang="pl-PL" dirty="0"/>
              <a:t>		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985244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X2 PARAMETRY MONITORA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pl-PL" sz="2400" b="1" dirty="0"/>
              <a:t>Rozdzielczość monitora</a:t>
            </a:r>
          </a:p>
          <a:p>
            <a:pPr marL="0" indent="0">
              <a:buNone/>
            </a:pPr>
            <a:r>
              <a:rPr lang="pl-PL" sz="2400" b="1" dirty="0"/>
              <a:t>		</a:t>
            </a:r>
          </a:p>
          <a:p>
            <a:r>
              <a:rPr lang="pl-PL" sz="2400" b="1" dirty="0"/>
              <a:t>Wielkość ekranu</a:t>
            </a:r>
          </a:p>
          <a:p>
            <a:pPr marL="0" indent="0">
              <a:buNone/>
            </a:pPr>
            <a:r>
              <a:rPr lang="pl-PL" sz="2400" b="1" dirty="0"/>
              <a:t>	</a:t>
            </a:r>
          </a:p>
          <a:p>
            <a:r>
              <a:rPr lang="pl-PL" sz="2400" b="1" dirty="0"/>
              <a:t>Możliwość regulacji monitora</a:t>
            </a:r>
          </a:p>
          <a:p>
            <a:pPr marL="0" indent="0">
              <a:buNone/>
            </a:pPr>
            <a:r>
              <a:rPr lang="pl-PL" sz="2400" b="1" dirty="0"/>
              <a:t>			</a:t>
            </a:r>
          </a:p>
          <a:p>
            <a:r>
              <a:rPr lang="pl-PL" sz="2400" b="1" dirty="0"/>
              <a:t>Kąt ustawienia monitora</a:t>
            </a:r>
          </a:p>
          <a:p>
            <a:pPr marL="0" indent="0">
              <a:buNone/>
            </a:pPr>
            <a:r>
              <a:rPr lang="pl-PL" sz="2400" b="1" dirty="0"/>
              <a:t>		</a:t>
            </a:r>
          </a:p>
          <a:p>
            <a:r>
              <a:rPr lang="pl-PL" sz="2400" b="1" dirty="0"/>
              <a:t>Odpowiedni kontrast ekranu</a:t>
            </a:r>
            <a:r>
              <a:rPr lang="pl-PL" dirty="0"/>
              <a:t>		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059496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X3 ERGONOMICZNE KRZESŁO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r>
              <a:rPr lang="pl-PL" sz="3800" b="1" dirty="0"/>
              <a:t>Możliwość regulacji wysokości siedziska</a:t>
            </a:r>
          </a:p>
          <a:p>
            <a:pPr marL="0" indent="0">
              <a:buNone/>
            </a:pPr>
            <a:endParaRPr lang="pl-PL" sz="3800" b="1" dirty="0"/>
          </a:p>
          <a:p>
            <a:r>
              <a:rPr lang="pl-PL" sz="3800" b="1" dirty="0"/>
              <a:t>Fotel z właściwymi punktami podparcia</a:t>
            </a:r>
          </a:p>
          <a:p>
            <a:pPr marL="0" indent="0">
              <a:buNone/>
            </a:pPr>
            <a:r>
              <a:rPr lang="pl-PL" sz="3800" b="1" dirty="0"/>
              <a:t>		</a:t>
            </a:r>
          </a:p>
          <a:p>
            <a:r>
              <a:rPr lang="pl-PL" sz="3800" b="1" dirty="0"/>
              <a:t>Stabilne siedzisko</a:t>
            </a:r>
          </a:p>
          <a:p>
            <a:pPr marL="0" indent="0">
              <a:buNone/>
            </a:pPr>
            <a:r>
              <a:rPr lang="pl-PL" sz="3800" b="1" dirty="0"/>
              <a:t>					</a:t>
            </a:r>
          </a:p>
          <a:p>
            <a:r>
              <a:rPr lang="pl-PL" sz="3800" b="1" dirty="0"/>
              <a:t>Krzesło z obrotowymi kółkami</a:t>
            </a:r>
          </a:p>
          <a:p>
            <a:pPr marL="0" indent="0">
              <a:buNone/>
            </a:pPr>
            <a:r>
              <a:rPr lang="pl-PL" sz="3800" b="1" dirty="0"/>
              <a:t>				</a:t>
            </a:r>
          </a:p>
          <a:p>
            <a:r>
              <a:rPr lang="pl-PL" sz="3800" b="1" dirty="0"/>
              <a:t>Możliwość dopasowania krzesła do użytkownika</a:t>
            </a:r>
          </a:p>
          <a:p>
            <a:pPr marL="0" indent="0">
              <a:buNone/>
            </a:pPr>
            <a:r>
              <a:rPr lang="pl-PL" sz="3800" b="1" dirty="0"/>
              <a:t>	</a:t>
            </a:r>
          </a:p>
          <a:p>
            <a:r>
              <a:rPr lang="pl-PL" sz="3800" b="1" dirty="0"/>
              <a:t>Wyprofilowany fotel	</a:t>
            </a:r>
          </a:p>
          <a:p>
            <a:pPr marL="0" indent="0">
              <a:buNone/>
            </a:pPr>
            <a:r>
              <a:rPr lang="pl-PL" sz="3800" b="1" dirty="0"/>
              <a:t>				</a:t>
            </a:r>
          </a:p>
          <a:p>
            <a:r>
              <a:rPr lang="pl-PL" sz="3800" b="1" dirty="0"/>
              <a:t>Krzesło obrotowe  z podłokietnikami</a:t>
            </a:r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3679004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pl-PL" b="1" dirty="0"/>
              <a:t>X4 ROZPLANOWANIE PRZESTRZENI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/>
              <a:t>Odległość między kolejnymi monitorami 				</a:t>
            </a:r>
          </a:p>
          <a:p>
            <a:r>
              <a:rPr lang="pl-PL" b="1" dirty="0"/>
              <a:t>Wolna powierzchnia</a:t>
            </a:r>
          </a:p>
          <a:p>
            <a:pPr marL="0" indent="0">
              <a:buNone/>
            </a:pPr>
            <a:r>
              <a:rPr lang="pl-PL" b="1" dirty="0"/>
              <a:t>				</a:t>
            </a:r>
          </a:p>
          <a:p>
            <a:r>
              <a:rPr lang="pl-PL" b="1" dirty="0"/>
              <a:t>Zapewnienie swobody poruszania się 				</a:t>
            </a:r>
          </a:p>
          <a:p>
            <a:r>
              <a:rPr lang="pl-PL" b="1" dirty="0"/>
              <a:t>Kubatura pomieszczenia</a:t>
            </a:r>
          </a:p>
          <a:p>
            <a:pPr marL="0" indent="0">
              <a:buNone/>
            </a:pPr>
            <a:r>
              <a:rPr lang="pl-PL" b="1" dirty="0"/>
              <a:t>	</a:t>
            </a:r>
          </a:p>
          <a:p>
            <a:r>
              <a:rPr lang="pl-PL" b="1" dirty="0"/>
              <a:t>Odpowiednia liczba osób w pomieszczeniu				</a:t>
            </a:r>
          </a:p>
          <a:p>
            <a:r>
              <a:rPr lang="pl-PL" b="1" dirty="0"/>
              <a:t>Ustawienie sprzętu na biurku </a:t>
            </a:r>
          </a:p>
          <a:p>
            <a:endParaRPr lang="pl-PL" b="1" dirty="0"/>
          </a:p>
          <a:p>
            <a:r>
              <a:rPr lang="pl-PL" b="1" dirty="0"/>
              <a:t>Przestrzeń pomieszczenia - 13 m3	</a:t>
            </a:r>
            <a:r>
              <a:rPr lang="pl-PL" dirty="0"/>
              <a:t>		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911746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pl-PL" b="1" dirty="0"/>
              <a:t>X5 ERGONOMICZNE OŚWIETLENIE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pl-PL" sz="3400" b="1" dirty="0"/>
              <a:t>Zapewnienie światła naturalnego</a:t>
            </a:r>
          </a:p>
          <a:p>
            <a:pPr marL="0" indent="0">
              <a:buNone/>
            </a:pPr>
            <a:r>
              <a:rPr lang="pl-PL" sz="3400" b="1" dirty="0"/>
              <a:t>				</a:t>
            </a:r>
          </a:p>
          <a:p>
            <a:r>
              <a:rPr lang="pl-PL" sz="3400" b="1" dirty="0"/>
              <a:t>Natężenie oświetlenia</a:t>
            </a:r>
          </a:p>
          <a:p>
            <a:pPr marL="0" indent="0">
              <a:buNone/>
            </a:pPr>
            <a:r>
              <a:rPr lang="pl-PL" sz="3400" b="1" dirty="0"/>
              <a:t>							</a:t>
            </a:r>
          </a:p>
          <a:p>
            <a:r>
              <a:rPr lang="pl-PL" sz="3400" b="1" dirty="0"/>
              <a:t>Zapobieganie efektom olśnienia</a:t>
            </a:r>
          </a:p>
          <a:p>
            <a:pPr marL="0" indent="0">
              <a:buNone/>
            </a:pPr>
            <a:r>
              <a:rPr lang="pl-PL" sz="3400" b="1" dirty="0"/>
              <a:t>				</a:t>
            </a:r>
          </a:p>
          <a:p>
            <a:r>
              <a:rPr lang="pl-PL" sz="3400" b="1" dirty="0"/>
              <a:t>Dobór właściwego oświetlenia</a:t>
            </a:r>
          </a:p>
          <a:p>
            <a:pPr marL="0" indent="0">
              <a:buNone/>
            </a:pPr>
            <a:r>
              <a:rPr lang="pl-PL" sz="3400" b="1" dirty="0"/>
              <a:t>				</a:t>
            </a:r>
          </a:p>
          <a:p>
            <a:r>
              <a:rPr lang="pl-PL" sz="3400" b="1" dirty="0"/>
              <a:t>Na monitor nie może padać słońce</a:t>
            </a:r>
          </a:p>
          <a:p>
            <a:pPr marL="0" indent="0">
              <a:buNone/>
            </a:pPr>
            <a:r>
              <a:rPr lang="pl-PL" sz="3400" b="1" dirty="0"/>
              <a:t>			</a:t>
            </a:r>
          </a:p>
          <a:p>
            <a:r>
              <a:rPr lang="pl-PL" sz="3400" b="1" dirty="0"/>
              <a:t>Dodatkowe miejscowe oświetlenie</a:t>
            </a:r>
          </a:p>
          <a:p>
            <a:pPr marL="0" indent="0">
              <a:buNone/>
            </a:pPr>
            <a:r>
              <a:rPr lang="pl-PL" sz="3400" b="1" dirty="0"/>
              <a:t>			</a:t>
            </a:r>
          </a:p>
          <a:p>
            <a:r>
              <a:rPr lang="pl-PL" sz="3400" b="1" dirty="0"/>
              <a:t>Poziom natężenia zgodny z normami</a:t>
            </a:r>
            <a:r>
              <a:rPr lang="pl-PL" b="1" dirty="0"/>
              <a:t>		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0225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D66F-AD46-4198-8859-1CA8ADC8EAD1}" type="slidenum">
              <a:rPr lang="pl-PL" altLang="pl-PL"/>
              <a:pPr/>
              <a:t>8</a:t>
            </a:fld>
            <a:endParaRPr lang="pl-PL" altLang="pl-PL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PODEJMOWANIE DECYZJI   </a:t>
            </a:r>
            <a:br>
              <a:rPr lang="pl-PL" altLang="pl-PL" b="1"/>
            </a:br>
            <a:r>
              <a:rPr lang="pl-PL" altLang="pl-PL" b="1"/>
              <a:t>I REALIZACJA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495800" cy="4400550"/>
          </a:xfrm>
          <a:solidFill>
            <a:srgbClr val="CCFFCC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Decydowanie - techniki:</a:t>
            </a:r>
            <a:endParaRPr lang="pl-PL" altLang="pl-PL" sz="2400" b="1" u="sng"/>
          </a:p>
          <a:p>
            <a:r>
              <a:rPr lang="pl-PL" altLang="pl-PL" sz="2400" b="1"/>
              <a:t>ustalanie priorytetów</a:t>
            </a:r>
          </a:p>
          <a:p>
            <a:r>
              <a:rPr lang="pl-PL" altLang="pl-PL" sz="2400" b="1"/>
              <a:t>reguła Pareto</a:t>
            </a:r>
          </a:p>
          <a:p>
            <a:r>
              <a:rPr lang="pl-PL" altLang="pl-PL" sz="2400" b="1"/>
              <a:t>analiza ABC</a:t>
            </a:r>
          </a:p>
          <a:p>
            <a:r>
              <a:rPr lang="pl-PL" altLang="pl-PL" sz="2400" b="1"/>
              <a:t>zasada Eisenhower’a.</a:t>
            </a:r>
          </a:p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Decydowanie - wyniki:</a:t>
            </a:r>
            <a:endParaRPr lang="pl-PL" altLang="pl-PL" sz="2400" b="1" u="sng"/>
          </a:p>
          <a:p>
            <a:r>
              <a:rPr lang="pl-PL" altLang="pl-PL" sz="2400" b="1"/>
              <a:t>skuteczny harmonogram</a:t>
            </a:r>
          </a:p>
          <a:p>
            <a:r>
              <a:rPr lang="pl-PL" altLang="pl-PL" sz="2400" b="1"/>
              <a:t>załatwianie spraw ważnych</a:t>
            </a:r>
          </a:p>
          <a:p>
            <a:r>
              <a:rPr lang="pl-PL" altLang="pl-PL" sz="2400" b="1"/>
              <a:t>pokonanie „tyranii” spraw</a:t>
            </a:r>
          </a:p>
          <a:p>
            <a:r>
              <a:rPr lang="pl-PL" altLang="pl-PL" sz="2400" b="1"/>
              <a:t>produktywna praca.</a:t>
            </a:r>
            <a:endParaRPr lang="pl-PL" altLang="pl-PL" sz="2800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981200"/>
            <a:ext cx="4800600" cy="4400550"/>
          </a:xfrm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Realizacja- techniki:</a:t>
            </a:r>
            <a:endParaRPr lang="pl-PL" altLang="pl-PL" sz="2400" b="1" u="sng"/>
          </a:p>
          <a:p>
            <a:r>
              <a:rPr lang="pl-PL" altLang="pl-PL" sz="2400" b="1"/>
              <a:t>harmonogram dnia</a:t>
            </a:r>
          </a:p>
          <a:p>
            <a:r>
              <a:rPr lang="pl-PL" altLang="pl-PL" sz="2400" b="1"/>
              <a:t>krzywa wydajności</a:t>
            </a:r>
          </a:p>
          <a:p>
            <a:r>
              <a:rPr lang="pl-PL" altLang="pl-PL" sz="2400" b="1"/>
              <a:t>biorytmy</a:t>
            </a:r>
          </a:p>
          <a:p>
            <a:r>
              <a:rPr lang="pl-PL" altLang="pl-PL" sz="2400" b="1"/>
              <a:t>ramowy plan dnia.</a:t>
            </a:r>
          </a:p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Realizacja- wyniki:</a:t>
            </a:r>
            <a:endParaRPr lang="pl-PL" altLang="pl-PL" sz="2400" b="1" u="sng"/>
          </a:p>
          <a:p>
            <a:r>
              <a:rPr lang="pl-PL" altLang="pl-PL" sz="2400" b="1"/>
              <a:t>wykorzystanie wiedzy</a:t>
            </a:r>
          </a:p>
          <a:p>
            <a:r>
              <a:rPr lang="pl-PL" altLang="pl-PL" sz="2400" b="1"/>
              <a:t>koncentracja na zadaniach</a:t>
            </a:r>
          </a:p>
          <a:p>
            <a:r>
              <a:rPr lang="pl-PL" altLang="pl-PL" sz="2400" b="1"/>
              <a:t>wykorzystanie zmian „formy”</a:t>
            </a:r>
          </a:p>
          <a:p>
            <a:r>
              <a:rPr lang="pl-PL" altLang="pl-PL" sz="2400" b="1"/>
              <a:t>rozwijanie własnego stylu.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pl-PL" b="1" dirty="0"/>
              <a:t>X6 BEZPIECZEŃSTWO ELEKTRYCZNE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pl-PL" sz="2800" b="1" dirty="0"/>
              <a:t>Zabezpieczone przewody	</a:t>
            </a:r>
          </a:p>
          <a:p>
            <a:endParaRPr lang="pl-PL" sz="2800" b="1" dirty="0"/>
          </a:p>
          <a:p>
            <a:r>
              <a:rPr lang="pl-PL" sz="2800" b="1" dirty="0"/>
              <a:t>Pomiar rezystancji i izolacji</a:t>
            </a:r>
          </a:p>
          <a:p>
            <a:pPr marL="0" indent="0">
              <a:buNone/>
            </a:pPr>
            <a:r>
              <a:rPr lang="pl-PL" sz="2800" b="1" dirty="0"/>
              <a:t> 				</a:t>
            </a:r>
          </a:p>
          <a:p>
            <a:r>
              <a:rPr lang="pl-PL" sz="2800" b="1" dirty="0"/>
              <a:t>Zabezpieczenie sieci elektrycznej</a:t>
            </a:r>
          </a:p>
          <a:p>
            <a:pPr marL="0" indent="0">
              <a:buNone/>
            </a:pPr>
            <a:r>
              <a:rPr lang="pl-PL" sz="2800" b="1" dirty="0"/>
              <a:t>				</a:t>
            </a:r>
          </a:p>
          <a:p>
            <a:r>
              <a:rPr lang="pl-PL" sz="2800" b="1" dirty="0"/>
              <a:t>Bezpieczeństwo przeciw porażeniowe				</a:t>
            </a:r>
          </a:p>
          <a:p>
            <a:r>
              <a:rPr lang="pl-PL" sz="2800" b="1" dirty="0"/>
              <a:t>Urządzenia zgodne z wymaganiami norm </a:t>
            </a:r>
          </a:p>
          <a:p>
            <a:endParaRPr lang="pl-PL" sz="2800" b="1" dirty="0"/>
          </a:p>
          <a:p>
            <a:r>
              <a:rPr lang="pl-PL" sz="2800" b="1" dirty="0"/>
              <a:t>Schowane kable</a:t>
            </a:r>
          </a:p>
          <a:p>
            <a:pPr marL="0" indent="0">
              <a:buNone/>
            </a:pPr>
            <a:r>
              <a:rPr lang="pl-PL" sz="2400" b="1" dirty="0"/>
              <a:t>		</a:t>
            </a:r>
          </a:p>
          <a:p>
            <a:r>
              <a:rPr lang="pl-PL" sz="2800" b="1" dirty="0"/>
              <a:t>Uzmiennione gniazdka	</a:t>
            </a:r>
            <a:r>
              <a:rPr lang="pl-PL" sz="2400" b="1" dirty="0"/>
              <a:t>		</a:t>
            </a:r>
            <a:r>
              <a:rPr lang="pl-PL" b="1" dirty="0"/>
              <a:t>		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635390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pl-PL" b="1" dirty="0"/>
              <a:t>X7 POZYCJA CIAŁA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r>
              <a:rPr lang="pl-PL" sz="3800" b="1" dirty="0"/>
              <a:t>Właściwa pozycja ciała</a:t>
            </a:r>
          </a:p>
          <a:p>
            <a:pPr marL="0" indent="0">
              <a:buNone/>
            </a:pPr>
            <a:r>
              <a:rPr lang="pl-PL" sz="3800" b="1" dirty="0"/>
              <a:t>				</a:t>
            </a:r>
          </a:p>
          <a:p>
            <a:r>
              <a:rPr lang="pl-PL" sz="3800" b="1" dirty="0"/>
              <a:t>Ułożenie dłoni na klawiaturze</a:t>
            </a:r>
          </a:p>
          <a:p>
            <a:pPr marL="0" indent="0">
              <a:buNone/>
            </a:pPr>
            <a:r>
              <a:rPr lang="pl-PL" sz="3800" b="1" dirty="0"/>
              <a:t>				</a:t>
            </a:r>
          </a:p>
          <a:p>
            <a:r>
              <a:rPr lang="pl-PL" sz="3800" b="1" dirty="0"/>
              <a:t>Zmiany pozycji siedzącej na stojącą</a:t>
            </a:r>
          </a:p>
          <a:p>
            <a:pPr marL="0" indent="0">
              <a:buNone/>
            </a:pPr>
            <a:r>
              <a:rPr lang="pl-PL" sz="3800" b="1" dirty="0"/>
              <a:t>				</a:t>
            </a:r>
          </a:p>
          <a:p>
            <a:r>
              <a:rPr lang="pl-PL" sz="3800" b="1" dirty="0"/>
              <a:t>Ergonomiczna pozycja ciała przy pracy</a:t>
            </a:r>
          </a:p>
          <a:p>
            <a:endParaRPr lang="pl-PL" sz="3800" b="1" dirty="0"/>
          </a:p>
          <a:p>
            <a:r>
              <a:rPr lang="pl-PL" sz="3800" b="1" dirty="0"/>
              <a:t>Podparcia pod nadgarstki</a:t>
            </a:r>
          </a:p>
          <a:p>
            <a:pPr marL="0" indent="0">
              <a:buNone/>
            </a:pPr>
            <a:r>
              <a:rPr lang="pl-PL" sz="3800" b="1" dirty="0"/>
              <a:t>	</a:t>
            </a:r>
          </a:p>
          <a:p>
            <a:r>
              <a:rPr lang="pl-PL" sz="3800" b="1" dirty="0"/>
              <a:t>Podparcie przedramion na stole</a:t>
            </a:r>
          </a:p>
          <a:p>
            <a:pPr marL="0" indent="0">
              <a:buNone/>
            </a:pPr>
            <a:r>
              <a:rPr lang="pl-PL" sz="3800" b="1" dirty="0"/>
              <a:t>	</a:t>
            </a:r>
          </a:p>
          <a:p>
            <a:r>
              <a:rPr lang="pl-PL" sz="3800" b="1" dirty="0"/>
              <a:t>Łokcie na podłokietnikach </a:t>
            </a:r>
            <a:r>
              <a:rPr lang="pl-PL" sz="2800" b="1" dirty="0"/>
              <a:t>			</a:t>
            </a:r>
            <a:r>
              <a:rPr lang="pl-PL" sz="2400" b="1" dirty="0"/>
              <a:t>	</a:t>
            </a:r>
            <a:r>
              <a:rPr lang="pl-PL" b="1" dirty="0"/>
              <a:t>		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340355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pl-PL" b="1" dirty="0"/>
              <a:t>X8 CZAS PRACY I PRZERW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600" b="1" dirty="0"/>
              <a:t>Krótkie przerwy w czasie pracy	</a:t>
            </a:r>
          </a:p>
          <a:p>
            <a:pPr marL="0" indent="0">
              <a:buNone/>
            </a:pPr>
            <a:endParaRPr lang="pl-PL" sz="2600" b="1" dirty="0"/>
          </a:p>
          <a:p>
            <a:r>
              <a:rPr lang="pl-PL" sz="2600" b="1" dirty="0"/>
              <a:t>Ograniczenie czasu pracy przy monitorze	</a:t>
            </a:r>
          </a:p>
          <a:p>
            <a:endParaRPr lang="pl-PL" sz="2600" b="1" dirty="0"/>
          </a:p>
          <a:p>
            <a:r>
              <a:rPr lang="pl-PL" sz="2600" b="1" dirty="0"/>
              <a:t>Organizacja przerw w pracy 5 minut do godzinę				</a:t>
            </a:r>
          </a:p>
          <a:p>
            <a:r>
              <a:rPr lang="pl-PL" sz="2600" b="1" dirty="0"/>
              <a:t>Wykonywanie ćwiczeń nadgarstka</a:t>
            </a:r>
          </a:p>
          <a:p>
            <a:pPr marL="0" indent="0">
              <a:buNone/>
            </a:pPr>
            <a:endParaRPr lang="pl-PL" sz="2600" b="1" dirty="0"/>
          </a:p>
          <a:p>
            <a:r>
              <a:rPr lang="pl-PL" sz="2600" b="1" dirty="0"/>
              <a:t>Określenie czasu pracy przy komputerze</a:t>
            </a:r>
          </a:p>
          <a:p>
            <a:endParaRPr lang="pl-PL" sz="2600" b="1" dirty="0"/>
          </a:p>
          <a:p>
            <a:r>
              <a:rPr lang="pl-PL" sz="2600" b="1" dirty="0"/>
              <a:t>Organizacja przerw w pracy				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505715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pl-PL" b="1" dirty="0"/>
              <a:t>X9 MIKROKLIMAT NA STANOWISKU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pPr fontAlgn="b"/>
            <a:r>
              <a:rPr lang="pl-PL" sz="2600" b="1" dirty="0"/>
              <a:t>Klimatyzacja pomieszczenia</a:t>
            </a:r>
          </a:p>
          <a:p>
            <a:pPr fontAlgn="b"/>
            <a:endParaRPr lang="pl-PL" sz="2600" b="1" dirty="0"/>
          </a:p>
          <a:p>
            <a:pPr fontAlgn="b"/>
            <a:r>
              <a:rPr lang="pl-PL" sz="2600" b="1" dirty="0"/>
              <a:t>Wentylacja w pomieszczeniu</a:t>
            </a:r>
          </a:p>
          <a:p>
            <a:pPr fontAlgn="b"/>
            <a:endParaRPr lang="pl-PL" sz="2600" b="1" dirty="0"/>
          </a:p>
          <a:p>
            <a:pPr fontAlgn="b"/>
            <a:r>
              <a:rPr lang="pl-PL" sz="2600" b="1" dirty="0"/>
              <a:t>Rośliny zielone (paprotki)</a:t>
            </a:r>
          </a:p>
          <a:p>
            <a:pPr fontAlgn="b"/>
            <a:endParaRPr lang="pl-PL" sz="2600" b="1" dirty="0"/>
          </a:p>
          <a:p>
            <a:pPr fontAlgn="b"/>
            <a:r>
              <a:rPr lang="pl-PL" sz="2600" b="1" dirty="0"/>
              <a:t>Temperatura od 19 do 22 stopni C.</a:t>
            </a:r>
          </a:p>
          <a:p>
            <a:pPr fontAlgn="b"/>
            <a:endParaRPr lang="pl-PL" sz="2600" b="1" dirty="0"/>
          </a:p>
          <a:p>
            <a:pPr fontAlgn="b"/>
            <a:r>
              <a:rPr lang="pl-PL" sz="2600" b="1" dirty="0"/>
              <a:t>Odpowiednia wilgotność powietrza</a:t>
            </a:r>
          </a:p>
          <a:p>
            <a:pPr fontAlgn="b"/>
            <a:endParaRPr lang="pl-PL" sz="2600" b="1" dirty="0"/>
          </a:p>
          <a:p>
            <a:pPr fontAlgn="b"/>
            <a:r>
              <a:rPr lang="pl-PL" sz="2600" b="1" dirty="0"/>
              <a:t>Dobra cyrkulacja powietrza w pomieszczeniu				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047961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pl-PL" b="1" dirty="0"/>
              <a:t>X10 ERGONOMICZNE  BIURKO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pPr fontAlgn="b"/>
            <a:r>
              <a:rPr lang="pl-PL" sz="2800" b="1" dirty="0"/>
              <a:t>Wysokość ustawienia blatu</a:t>
            </a:r>
          </a:p>
          <a:p>
            <a:pPr marL="0" indent="0" fontAlgn="b">
              <a:buNone/>
            </a:pPr>
            <a:r>
              <a:rPr lang="pl-PL" sz="2800" b="1" dirty="0"/>
              <a:t>				</a:t>
            </a:r>
          </a:p>
          <a:p>
            <a:pPr fontAlgn="b"/>
            <a:r>
              <a:rPr lang="pl-PL" sz="2800" b="1" dirty="0"/>
              <a:t>Wielkość biurka</a:t>
            </a:r>
          </a:p>
          <a:p>
            <a:pPr marL="0" indent="0" fontAlgn="b">
              <a:buNone/>
            </a:pPr>
            <a:r>
              <a:rPr lang="pl-PL" sz="2800" b="1" dirty="0"/>
              <a:t>				</a:t>
            </a:r>
          </a:p>
          <a:p>
            <a:pPr fontAlgn="b"/>
            <a:r>
              <a:rPr lang="pl-PL" sz="2800" b="1" dirty="0"/>
              <a:t>Blat matowy</a:t>
            </a:r>
          </a:p>
          <a:p>
            <a:pPr marL="0" indent="0" fontAlgn="b">
              <a:buNone/>
            </a:pPr>
            <a:r>
              <a:rPr lang="pl-PL" sz="2800" b="1" dirty="0"/>
              <a:t>			</a:t>
            </a:r>
          </a:p>
          <a:p>
            <a:pPr fontAlgn="b"/>
            <a:r>
              <a:rPr lang="pl-PL" sz="2800" b="1" dirty="0"/>
              <a:t>Regulacja wysokości stołu				</a:t>
            </a:r>
          </a:p>
          <a:p>
            <a:pPr fontAlgn="b"/>
            <a:r>
              <a:rPr lang="pl-PL" sz="2800" b="1" dirty="0"/>
              <a:t>				</a:t>
            </a:r>
          </a:p>
          <a:p>
            <a:pPr fontAlgn="b"/>
            <a:r>
              <a:rPr lang="pl-PL" sz="2800" b="1" dirty="0"/>
              <a:t>Ustawienie biurka względem okna							</a:t>
            </a:r>
          </a:p>
          <a:p>
            <a:pPr fontAlgn="b"/>
            <a:r>
              <a:rPr lang="pl-PL" sz="2800" b="1" dirty="0"/>
              <a:t>Regulowana wysokość blatu roboczego</a:t>
            </a:r>
            <a:r>
              <a:rPr lang="pl-PL" sz="2600" b="1" dirty="0"/>
              <a:t>					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196904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pl-PL" b="1" dirty="0"/>
              <a:t>X11 HAŁAS NA STANOWISKU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pPr fontAlgn="b"/>
            <a:r>
              <a:rPr lang="pl-PL" sz="2600" b="1" dirty="0"/>
              <a:t>Brak uciążliwych dźwięków</a:t>
            </a:r>
          </a:p>
          <a:p>
            <a:pPr marL="0" indent="0" fontAlgn="b">
              <a:buNone/>
            </a:pPr>
            <a:r>
              <a:rPr lang="pl-PL" sz="2600" b="1" dirty="0"/>
              <a:t>			</a:t>
            </a:r>
          </a:p>
          <a:p>
            <a:pPr fontAlgn="b"/>
            <a:r>
              <a:rPr lang="pl-PL" sz="2600" b="1" dirty="0"/>
              <a:t>Ochrona przed hałasem</a:t>
            </a:r>
          </a:p>
          <a:p>
            <a:pPr marL="0" indent="0" fontAlgn="b">
              <a:buNone/>
            </a:pPr>
            <a:r>
              <a:rPr lang="pl-PL" sz="2600" b="1" dirty="0"/>
              <a:t>		</a:t>
            </a:r>
          </a:p>
          <a:p>
            <a:pPr fontAlgn="b"/>
            <a:r>
              <a:rPr lang="pl-PL" sz="2600" b="1" dirty="0"/>
              <a:t>Właściwy poziom hałasu</a:t>
            </a:r>
          </a:p>
          <a:p>
            <a:pPr marL="0" indent="0" fontAlgn="b">
              <a:buNone/>
            </a:pPr>
            <a:r>
              <a:rPr lang="pl-PL" sz="2600" b="1" dirty="0"/>
              <a:t>		</a:t>
            </a:r>
          </a:p>
          <a:p>
            <a:pPr fontAlgn="b"/>
            <a:r>
              <a:rPr lang="pl-PL" sz="2600" b="1" dirty="0"/>
              <a:t>Hałas komunikacyjny</a:t>
            </a:r>
          </a:p>
          <a:p>
            <a:pPr marL="0" indent="0" fontAlgn="b">
              <a:buNone/>
            </a:pPr>
            <a:r>
              <a:rPr lang="pl-PL" sz="2600" b="1" dirty="0"/>
              <a:t>	</a:t>
            </a:r>
          </a:p>
          <a:p>
            <a:pPr fontAlgn="b"/>
            <a:r>
              <a:rPr lang="pl-PL" sz="2600" b="1" dirty="0"/>
              <a:t>Głośność systemu chłodzenia</a:t>
            </a:r>
          </a:p>
          <a:p>
            <a:pPr marL="0" indent="0" fontAlgn="b">
              <a:buNone/>
            </a:pPr>
            <a:r>
              <a:rPr lang="pl-PL" sz="2600" b="1" dirty="0"/>
              <a:t>			</a:t>
            </a:r>
          </a:p>
          <a:p>
            <a:pPr fontAlgn="b"/>
            <a:r>
              <a:rPr lang="pl-PL" sz="2600" b="1" dirty="0"/>
              <a:t>Hałas umożliwiający pracę 			</a:t>
            </a:r>
          </a:p>
          <a:p>
            <a:pPr marL="0" indent="0" fontAlgn="b">
              <a:buNone/>
            </a:pPr>
            <a:r>
              <a:rPr lang="pl-PL" sz="2600" b="1" dirty="0"/>
              <a:t>	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104235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pl-PL" b="1" dirty="0"/>
              <a:t>X12 UŻYTECZNE OPROGRAMOWANIE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pPr fontAlgn="b"/>
            <a:r>
              <a:rPr lang="pl-PL" sz="2400" b="1" dirty="0"/>
              <a:t>Dobór oprogramowania</a:t>
            </a:r>
          </a:p>
          <a:p>
            <a:pPr marL="0" indent="0" fontAlgn="b">
              <a:buNone/>
            </a:pPr>
            <a:r>
              <a:rPr lang="pl-PL" sz="2400" b="1" dirty="0"/>
              <a:t>			</a:t>
            </a:r>
          </a:p>
          <a:p>
            <a:pPr fontAlgn="b"/>
            <a:r>
              <a:rPr lang="pl-PL" sz="2400" b="1" dirty="0"/>
              <a:t>Aktualne oprogramowanie</a:t>
            </a:r>
          </a:p>
          <a:p>
            <a:pPr marL="0" indent="0" fontAlgn="b">
              <a:buNone/>
            </a:pPr>
            <a:r>
              <a:rPr lang="pl-PL" sz="2400" b="1" dirty="0"/>
              <a:t>			</a:t>
            </a:r>
          </a:p>
          <a:p>
            <a:pPr fontAlgn="b"/>
            <a:r>
              <a:rPr lang="pl-PL" sz="2400" b="1" dirty="0"/>
              <a:t>Przyjazna kolorystyka</a:t>
            </a:r>
          </a:p>
          <a:p>
            <a:pPr marL="0" indent="0" fontAlgn="b">
              <a:buNone/>
            </a:pPr>
            <a:r>
              <a:rPr lang="pl-PL" sz="2400" b="1" dirty="0"/>
              <a:t>			</a:t>
            </a:r>
          </a:p>
          <a:p>
            <a:pPr fontAlgn="b"/>
            <a:r>
              <a:rPr lang="pl-PL" sz="2400" b="1" dirty="0"/>
              <a:t>Blokady oprogramowania	</a:t>
            </a:r>
          </a:p>
          <a:p>
            <a:pPr marL="0" indent="0" fontAlgn="b">
              <a:buNone/>
            </a:pPr>
            <a:r>
              <a:rPr lang="pl-PL" sz="2400" b="1" dirty="0"/>
              <a:t>		</a:t>
            </a:r>
          </a:p>
          <a:p>
            <a:pPr fontAlgn="b"/>
            <a:r>
              <a:rPr lang="pl-PL" sz="2400" b="1" dirty="0"/>
              <a:t>Przejrzystość oprogramowania	</a:t>
            </a:r>
            <a:r>
              <a:rPr lang="pl-PL" sz="2600" b="1" dirty="0"/>
              <a:t>		</a:t>
            </a:r>
          </a:p>
          <a:p>
            <a:pPr fontAlgn="b"/>
            <a:endParaRPr lang="pl-PL" sz="2600" b="1" dirty="0"/>
          </a:p>
          <a:p>
            <a:pPr marL="0" indent="0" fontAlgn="b">
              <a:buNone/>
            </a:pPr>
            <a:r>
              <a:rPr lang="pl-PL" sz="2600" b="1" dirty="0"/>
              <a:t>	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88152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OCENA WAŻNOŚCI ELEMENTÓW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91703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sz="3800" b="1" dirty="0"/>
              <a:t>X1	USTAWIENIE MONITORA				0,0853</a:t>
            </a:r>
          </a:p>
          <a:p>
            <a:pPr marL="0" indent="0">
              <a:buNone/>
            </a:pPr>
            <a:r>
              <a:rPr lang="pl-PL" sz="3800" b="1" dirty="0"/>
              <a:t>X2	PARAMETRY MONITORA				0,0754</a:t>
            </a:r>
          </a:p>
          <a:p>
            <a:pPr marL="0" indent="0">
              <a:buNone/>
            </a:pPr>
            <a:r>
              <a:rPr lang="pl-PL" sz="3800" b="1" dirty="0"/>
              <a:t>X3	ERGONOMICZNE KRZESŁO 			0,0974</a:t>
            </a:r>
          </a:p>
          <a:p>
            <a:pPr marL="0" indent="0">
              <a:buNone/>
            </a:pPr>
            <a:r>
              <a:rPr lang="pl-PL" sz="3800" b="1" dirty="0"/>
              <a:t>X4	ROZPLANOWANIE PRZESTRZENI			0,0746</a:t>
            </a:r>
          </a:p>
          <a:p>
            <a:pPr marL="0" indent="0">
              <a:buNone/>
            </a:pPr>
            <a:r>
              <a:rPr lang="pl-PL" sz="3800" b="1" dirty="0"/>
              <a:t>X5	ERGONOMICZNE OŚWIETLENIE			0,0900</a:t>
            </a:r>
          </a:p>
          <a:p>
            <a:pPr marL="0" indent="0">
              <a:buNone/>
            </a:pPr>
            <a:r>
              <a:rPr lang="pl-PL" sz="3800" b="1" dirty="0"/>
              <a:t>X6	BEZPIECZEŃSTWO ELEKTRYCZNE			0,0681</a:t>
            </a:r>
          </a:p>
          <a:p>
            <a:pPr marL="0" indent="0">
              <a:buNone/>
            </a:pPr>
            <a:r>
              <a:rPr lang="pl-PL" sz="3800" b="1" dirty="0"/>
              <a:t>X7	POZYCJA PRZY PRACY				0,1081</a:t>
            </a:r>
          </a:p>
          <a:p>
            <a:pPr marL="0" indent="0">
              <a:buNone/>
            </a:pPr>
            <a:r>
              <a:rPr lang="pl-PL" sz="3800" b="1" dirty="0"/>
              <a:t>X8	CZASY PRACY I PRZERW				0,1121</a:t>
            </a:r>
          </a:p>
          <a:p>
            <a:pPr marL="0" indent="0">
              <a:buNone/>
            </a:pPr>
            <a:r>
              <a:rPr lang="pl-PL" sz="3800" b="1" dirty="0"/>
              <a:t>X9	MIKROKLIMAT NA STANOWISKU			0,0729</a:t>
            </a:r>
          </a:p>
          <a:p>
            <a:pPr marL="0" indent="0">
              <a:buNone/>
            </a:pPr>
            <a:r>
              <a:rPr lang="pl-PL" sz="3800" b="1" dirty="0"/>
              <a:t>X10	ERGONOMICZNE BIURKO			0,0646</a:t>
            </a:r>
          </a:p>
          <a:p>
            <a:pPr marL="0" indent="0">
              <a:buNone/>
            </a:pPr>
            <a:r>
              <a:rPr lang="pl-PL" sz="3800" b="1" dirty="0"/>
              <a:t>X11	HAŁAS NA STANOWISKU				0,0766</a:t>
            </a:r>
          </a:p>
          <a:p>
            <a:pPr marL="0" indent="0">
              <a:buNone/>
            </a:pPr>
            <a:r>
              <a:rPr lang="pl-PL" sz="3800" b="1" dirty="0"/>
              <a:t>X12	ERGONOMICZNE OPROGRAMMOWANIE		0,0747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471298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OCENA ISTOTNOŚCI ELEMENTÓW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pl-PL" sz="2400" b="1" dirty="0"/>
              <a:t>Współczynnik zgodności ocen W równa się 0,1122.</a:t>
            </a:r>
          </a:p>
          <a:p>
            <a:r>
              <a:rPr lang="pl-PL" sz="2400" b="1" dirty="0"/>
              <a:t>Współczynnik zgodności ma w przybliżeniu rozkład </a:t>
            </a:r>
            <a:r>
              <a:rPr lang="el-GR" sz="2400" b="1" dirty="0"/>
              <a:t>χ</a:t>
            </a:r>
            <a:r>
              <a:rPr lang="pl-PL" sz="2400" b="1" dirty="0"/>
              <a:t>², gdzie </a:t>
            </a:r>
            <a:r>
              <a:rPr lang="el-GR" sz="2400" b="1" dirty="0"/>
              <a:t>χ</a:t>
            </a:r>
            <a:r>
              <a:rPr lang="pl-PL" sz="2400" b="1" dirty="0"/>
              <a:t>²=k(n-1)W przy v = n-1 stopniach swobody.</a:t>
            </a:r>
          </a:p>
          <a:p>
            <a:r>
              <a:rPr lang="pl-PL" sz="2400" b="1" dirty="0"/>
              <a:t>Hipoteza zerowa orzeka, że między notowaniami brak jest zgodności.</a:t>
            </a:r>
          </a:p>
          <a:p>
            <a:r>
              <a:rPr lang="pl-PL" sz="2400" b="1" dirty="0"/>
              <a:t>Hipoteza przeciwna orzeka, że pewna zgodność występuje.</a:t>
            </a:r>
          </a:p>
          <a:p>
            <a:r>
              <a:rPr lang="pl-PL" sz="2400" b="1" dirty="0"/>
              <a:t>Dla </a:t>
            </a:r>
            <a:r>
              <a:rPr lang="el-GR" sz="2400" b="1" dirty="0"/>
              <a:t>α</a:t>
            </a:r>
            <a:r>
              <a:rPr lang="pl-PL" sz="2400" b="1" dirty="0"/>
              <a:t> 0,05 wartość krytyczna </a:t>
            </a:r>
            <a:r>
              <a:rPr lang="el-GR" sz="2400" b="1" dirty="0"/>
              <a:t>χ</a:t>
            </a:r>
            <a:r>
              <a:rPr lang="pl-PL" sz="2400" b="1" dirty="0"/>
              <a:t>² dla v = n-1 = p stopni swobody wynosi 23,68.</a:t>
            </a:r>
          </a:p>
          <a:p>
            <a:r>
              <a:rPr lang="pl-PL" sz="2400" b="1" dirty="0"/>
              <a:t>Wartość kalkulacyjna </a:t>
            </a:r>
            <a:r>
              <a:rPr lang="el-GR" sz="2400" b="1" dirty="0"/>
              <a:t> χ² </a:t>
            </a:r>
            <a:r>
              <a:rPr lang="pl-PL" sz="2400" b="1" dirty="0"/>
              <a:t>jest równa 129,32.</a:t>
            </a:r>
          </a:p>
          <a:p>
            <a:r>
              <a:rPr lang="pl-PL" sz="2400" b="1" dirty="0"/>
              <a:t>Kalkulacyjna wartość </a:t>
            </a:r>
            <a:r>
              <a:rPr lang="el-GR" sz="2400" b="1" dirty="0"/>
              <a:t> χ² </a:t>
            </a:r>
            <a:r>
              <a:rPr lang="pl-PL" sz="2400" b="1" dirty="0"/>
              <a:t> przekracza krytyczne </a:t>
            </a:r>
            <a:r>
              <a:rPr lang="el-GR" sz="2400" b="1" dirty="0"/>
              <a:t>χ</a:t>
            </a:r>
            <a:r>
              <a:rPr lang="pl-PL" sz="2400" b="1" dirty="0"/>
              <a:t>² , a więc hipoteza zerowa o braku zgodności zostaje odrzucona.</a:t>
            </a:r>
          </a:p>
          <a:p>
            <a:r>
              <a:rPr lang="pl-PL" sz="2400" b="1" dirty="0"/>
              <a:t>Kendall sugerował, że najlepszym szacunkiem prawdziwego uszeregowania n elementów jest ich kolejność różnych sum preferencji, gdzie W jest istotne.</a:t>
            </a:r>
          </a:p>
        </p:txBody>
      </p:sp>
    </p:spTree>
    <p:extLst>
      <p:ext uri="{BB962C8B-B14F-4D97-AF65-F5344CB8AC3E}">
        <p14:creationId xmlns:p14="http://schemas.microsoft.com/office/powerpoint/2010/main" val="415638239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OCENA WAŻNOŚCI ELEMENTÓW</a:t>
            </a:r>
            <a:endParaRPr lang="pl-PL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344816" cy="486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4923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E16C-31BE-49C6-83C4-50D41689A2F4}" type="slidenum">
              <a:rPr lang="pl-PL" altLang="pl-PL"/>
              <a:pPr/>
              <a:t>9</a:t>
            </a:fld>
            <a:endParaRPr lang="pl-PL" altLang="pl-PL"/>
          </a:p>
        </p:txBody>
      </p:sp>
      <p:sp>
        <p:nvSpPr>
          <p:cNvPr id="839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b="1"/>
              <a:t>KONTROLA                                     I KOMUNIKACJA</a:t>
            </a:r>
          </a:p>
        </p:txBody>
      </p:sp>
      <p:sp>
        <p:nvSpPr>
          <p:cNvPr id="83971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495800" cy="4327525"/>
          </a:xfrm>
          <a:solidFill>
            <a:srgbClr val="CCFFCC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Kontrola- techniki:</a:t>
            </a:r>
            <a:endParaRPr lang="pl-PL" altLang="pl-PL" sz="2400" b="1" u="sng"/>
          </a:p>
          <a:p>
            <a:r>
              <a:rPr lang="pl-PL" altLang="pl-PL" sz="2400" b="1"/>
              <a:t>porównanie „jest ma być”</a:t>
            </a:r>
          </a:p>
          <a:p>
            <a:r>
              <a:rPr lang="pl-PL" altLang="pl-PL" sz="2400" b="1"/>
              <a:t>kontrola celowości</a:t>
            </a:r>
          </a:p>
          <a:p>
            <a:r>
              <a:rPr lang="pl-PL" altLang="pl-PL" sz="2400" b="1"/>
              <a:t>kontrole międzyetapowe</a:t>
            </a:r>
          </a:p>
          <a:p>
            <a:r>
              <a:rPr lang="pl-PL" altLang="pl-PL" sz="2400" b="1"/>
              <a:t>przegląd dnia.</a:t>
            </a:r>
          </a:p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Kontrola - wyniki:</a:t>
            </a:r>
            <a:endParaRPr lang="pl-PL" altLang="pl-PL" sz="2400" b="1" u="sng"/>
          </a:p>
          <a:p>
            <a:r>
              <a:rPr lang="pl-PL" altLang="pl-PL" sz="2400" b="1"/>
              <a:t>upewnianie się</a:t>
            </a:r>
          </a:p>
          <a:p>
            <a:r>
              <a:rPr lang="pl-PL" altLang="pl-PL" sz="2400" b="1"/>
              <a:t>wykorzystanie wydajności</a:t>
            </a:r>
          </a:p>
          <a:p>
            <a:r>
              <a:rPr lang="pl-PL" altLang="pl-PL" sz="2400" b="1"/>
              <a:t>pozytywne nastawienie</a:t>
            </a:r>
          </a:p>
          <a:p>
            <a:r>
              <a:rPr lang="pl-PL" altLang="pl-PL" sz="2400" b="1"/>
              <a:t>uzyskanie akceptacji.</a:t>
            </a:r>
            <a:endParaRPr lang="pl-PL" altLang="pl-PL" sz="2800"/>
          </a:p>
        </p:txBody>
      </p:sp>
      <p:sp>
        <p:nvSpPr>
          <p:cNvPr id="83972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981200"/>
            <a:ext cx="4800600" cy="4471988"/>
          </a:xfrm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Komunikacja- techniki:</a:t>
            </a:r>
            <a:endParaRPr lang="pl-PL" altLang="pl-PL" sz="2400" b="1" u="sng"/>
          </a:p>
          <a:p>
            <a:r>
              <a:rPr lang="pl-PL" altLang="pl-PL" sz="2400" b="1"/>
              <a:t>racjonalne czytanie</a:t>
            </a:r>
          </a:p>
          <a:p>
            <a:r>
              <a:rPr lang="pl-PL" altLang="pl-PL" sz="2400" b="1"/>
              <a:t>racjonalne narady</a:t>
            </a:r>
          </a:p>
          <a:p>
            <a:r>
              <a:rPr lang="pl-PL" altLang="pl-PL" sz="2400" b="1"/>
              <a:t>racjonalne telefonowanie</a:t>
            </a:r>
          </a:p>
          <a:p>
            <a:r>
              <a:rPr lang="pl-PL" altLang="pl-PL" sz="2400" b="1"/>
              <a:t>racjonalna korespondencja.</a:t>
            </a:r>
          </a:p>
          <a:p>
            <a:pPr>
              <a:buFontTx/>
              <a:buNone/>
            </a:pPr>
            <a:r>
              <a:rPr lang="pl-PL" alt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Komunikacja- wyniki:</a:t>
            </a:r>
            <a:endParaRPr lang="pl-PL" altLang="pl-PL" sz="2400" b="1" u="sng"/>
          </a:p>
          <a:p>
            <a:r>
              <a:rPr lang="pl-PL" altLang="pl-PL" sz="2400" b="1"/>
              <a:t>szybsze czytanie</a:t>
            </a:r>
          </a:p>
          <a:p>
            <a:r>
              <a:rPr lang="pl-PL" altLang="pl-PL" sz="2400" b="1"/>
              <a:t>lepsza organizacja narad</a:t>
            </a:r>
          </a:p>
          <a:p>
            <a:r>
              <a:rPr lang="pl-PL" altLang="pl-PL" sz="2400" b="1"/>
              <a:t>ochrona przez zakłóceniami</a:t>
            </a:r>
          </a:p>
          <a:p>
            <a:r>
              <a:rPr lang="pl-PL" altLang="pl-PL" sz="2400" b="1"/>
              <a:t>ograniczenie ilości danych.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OCENA WAŻNOŚCI ELEMENTÓW</a:t>
            </a:r>
            <a:endParaRPr lang="pl-PL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20" y="1464712"/>
            <a:ext cx="8389236" cy="491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650757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WYKRES ISHIKAWY</a:t>
            </a:r>
          </a:p>
        </p:txBody>
      </p:sp>
      <p:pic>
        <p:nvPicPr>
          <p:cNvPr id="1843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916"/>
            <a:ext cx="8229600" cy="337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188573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OCENA FUNKCJONALNOŚCI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/>
              <a:t>				Wagi        Oceny       Braki     Wyniki     Błędy.</a:t>
            </a:r>
          </a:p>
          <a:p>
            <a:pPr marL="0" indent="0">
              <a:buNone/>
            </a:pPr>
            <a:r>
              <a:rPr lang="pl-PL" b="1" dirty="0"/>
              <a:t>X1 USTAWIENIE MONITORA		0,0853	3,52	1,48	0,30	0,13</a:t>
            </a:r>
          </a:p>
          <a:p>
            <a:pPr marL="0" indent="0">
              <a:buNone/>
            </a:pPr>
            <a:r>
              <a:rPr lang="pl-PL" b="1" dirty="0"/>
              <a:t>X2 PARAMETRY MONITORA		0,0754	3,60	1,40	0,27	0,11</a:t>
            </a:r>
          </a:p>
          <a:p>
            <a:pPr marL="0" indent="0">
              <a:buNone/>
            </a:pPr>
            <a:r>
              <a:rPr lang="pl-PL" b="1" dirty="0"/>
              <a:t>X3 ERGONOMICZNE KRZESŁO 	0,0974	3,28	1,72	0,32	0,17</a:t>
            </a:r>
          </a:p>
          <a:p>
            <a:pPr marL="0" indent="0">
              <a:buNone/>
            </a:pPr>
            <a:r>
              <a:rPr lang="pl-PL" b="1" dirty="0"/>
              <a:t>X4 ROZPLANOWANIE PRZESTRZENI	0,0746	3,57	1,43	0,27	0,11</a:t>
            </a:r>
          </a:p>
          <a:p>
            <a:pPr marL="0" indent="0">
              <a:buNone/>
            </a:pPr>
            <a:r>
              <a:rPr lang="pl-PL" b="1" dirty="0"/>
              <a:t>X5 ERGONOMICZNE OŚWIETLENIE	0,0900	3,94	1,06	0,36	0,10</a:t>
            </a:r>
          </a:p>
          <a:p>
            <a:pPr marL="0" indent="0">
              <a:buNone/>
            </a:pPr>
            <a:r>
              <a:rPr lang="pl-PL" b="1" dirty="0"/>
              <a:t>X6 BEZPIECZEŃSTWO ELEKTRYCZNE	0,0681	3,85	1,15	0,26	0,08</a:t>
            </a:r>
          </a:p>
          <a:p>
            <a:pPr marL="0" indent="0">
              <a:buNone/>
            </a:pPr>
            <a:r>
              <a:rPr lang="pl-PL" b="1" dirty="0"/>
              <a:t>X7 POZYCJA PRZY PRACY		0,1081	3,10	1,90	0,34	0,20</a:t>
            </a:r>
          </a:p>
          <a:p>
            <a:pPr marL="0" indent="0">
              <a:buNone/>
            </a:pPr>
            <a:r>
              <a:rPr lang="pl-PL" b="1" dirty="0"/>
              <a:t>X8 CZASY PRACY I PRZERW		0,1121	3,33	1,67	0,37	0,19</a:t>
            </a:r>
          </a:p>
          <a:p>
            <a:pPr marL="0" indent="0">
              <a:buNone/>
            </a:pPr>
            <a:r>
              <a:rPr lang="pl-PL" b="1" dirty="0"/>
              <a:t>X9 MIKROKLIMAT NA STANOWISKU	0,0729	3,50	1,50	0,26	0,11</a:t>
            </a:r>
          </a:p>
          <a:p>
            <a:pPr marL="0" indent="0">
              <a:buNone/>
            </a:pPr>
            <a:r>
              <a:rPr lang="pl-PL" b="1" dirty="0"/>
              <a:t>X10ERGONOMICZNE BIURKO		0,0646	3,19	1,81	0,21	0,12</a:t>
            </a:r>
          </a:p>
          <a:p>
            <a:pPr marL="0" indent="0">
              <a:buNone/>
            </a:pPr>
            <a:r>
              <a:rPr lang="pl-PL" b="1" dirty="0"/>
              <a:t>X11HAŁAS NA STANOWISKU		0,0766	3,24	1,76	0,25	0,13</a:t>
            </a:r>
          </a:p>
          <a:p>
            <a:pPr marL="0" indent="0">
              <a:buNone/>
            </a:pPr>
            <a:r>
              <a:rPr lang="pl-PL" b="1" dirty="0"/>
              <a:t>X12 ERGO OPROGRAMMOWANIE	0,0747	3,70	1,30	0,28	0,10</a:t>
            </a:r>
          </a:p>
          <a:p>
            <a:pPr marL="0" indent="0">
              <a:buNone/>
            </a:pPr>
            <a:r>
              <a:rPr lang="pl-PL" b="1" dirty="0"/>
              <a:t>FUNKCJONALNOŚĆ	 SYSTEMU				</a:t>
            </a:r>
            <a:r>
              <a:rPr lang="pl-PL" b="1" dirty="0">
                <a:solidFill>
                  <a:srgbClr val="FF0000"/>
                </a:solidFill>
              </a:rPr>
              <a:t>3,47</a:t>
            </a:r>
            <a:r>
              <a:rPr lang="pl-PL" b="1" dirty="0"/>
              <a:t>	</a:t>
            </a:r>
            <a:r>
              <a:rPr lang="pl-PL" b="1" dirty="0">
                <a:solidFill>
                  <a:srgbClr val="FF0000"/>
                </a:solidFill>
              </a:rPr>
              <a:t>1,53</a:t>
            </a:r>
          </a:p>
          <a:p>
            <a:pPr marL="0" indent="0">
              <a:buNone/>
            </a:pPr>
            <a:r>
              <a:rPr lang="pl-PL" b="1" dirty="0"/>
              <a:t>FUNKCJONALNOŚĆ	 SYSTEMU (%) 				</a:t>
            </a:r>
            <a:r>
              <a:rPr lang="pl-PL" b="1" dirty="0">
                <a:solidFill>
                  <a:srgbClr val="FF0000"/>
                </a:solidFill>
              </a:rPr>
              <a:t>69,43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1249924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WYKRES PARETO - LORENZA</a:t>
            </a: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7920879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806882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/>
          </a:bodyPr>
          <a:lstStyle/>
          <a:p>
            <a:r>
              <a:rPr lang="pl-PL" b="1" dirty="0"/>
              <a:t>DENDROGRAM RELACJI W SYSTEMIE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429944" y="1600200"/>
            <a:ext cx="4606552" cy="4996607"/>
          </a:xfrm>
        </p:spPr>
        <p:txBody>
          <a:bodyPr>
            <a:normAutofit lnSpcReduction="10000"/>
          </a:bodyPr>
          <a:lstStyle/>
          <a:p>
            <a:r>
              <a:rPr lang="pl-PL" sz="2400" b="1" dirty="0">
                <a:solidFill>
                  <a:srgbClr val="FF0000"/>
                </a:solidFill>
              </a:rPr>
              <a:t>X1 Ustawienie monitora</a:t>
            </a:r>
          </a:p>
          <a:p>
            <a:r>
              <a:rPr lang="pl-PL" sz="2400" b="1" dirty="0">
                <a:solidFill>
                  <a:srgbClr val="FF0000"/>
                </a:solidFill>
              </a:rPr>
              <a:t>X2 Parametry monitora</a:t>
            </a:r>
          </a:p>
          <a:p>
            <a:r>
              <a:rPr lang="pl-PL" sz="2400" b="1" dirty="0">
                <a:solidFill>
                  <a:srgbClr val="FF0000"/>
                </a:solidFill>
              </a:rPr>
              <a:t>X12 Użyteczne oprogramowanie</a:t>
            </a:r>
          </a:p>
          <a:p>
            <a:r>
              <a:rPr lang="pl-PL" sz="2400" b="1" dirty="0"/>
              <a:t>X3 Ergonomiczne krzesło</a:t>
            </a:r>
          </a:p>
          <a:p>
            <a:r>
              <a:rPr lang="pl-PL" sz="2400" b="1" dirty="0"/>
              <a:t>X4 Rozplanowanie przestrzeni</a:t>
            </a:r>
          </a:p>
          <a:p>
            <a:r>
              <a:rPr lang="pl-PL" sz="2400" b="1" dirty="0"/>
              <a:t>X7 Pozycja przy pracy</a:t>
            </a:r>
          </a:p>
          <a:p>
            <a:r>
              <a:rPr lang="pl-PL" sz="2400" b="1" dirty="0"/>
              <a:t>X5 Ergonomiczne oświetlenie</a:t>
            </a:r>
          </a:p>
          <a:p>
            <a:r>
              <a:rPr lang="pl-PL" sz="2400" b="1" dirty="0"/>
              <a:t>X10 Ergonomiczne biurko</a:t>
            </a:r>
          </a:p>
          <a:p>
            <a:r>
              <a:rPr lang="pl-PL" sz="2400" b="1" dirty="0"/>
              <a:t>X6 Bezpieczeństwo elektryczne</a:t>
            </a:r>
          </a:p>
          <a:p>
            <a:r>
              <a:rPr lang="pl-PL" sz="2400" b="1" dirty="0">
                <a:solidFill>
                  <a:srgbClr val="0070C0"/>
                </a:solidFill>
              </a:rPr>
              <a:t>X8 Czas pracy i przerw</a:t>
            </a:r>
          </a:p>
          <a:p>
            <a:r>
              <a:rPr lang="pl-PL" sz="2400" b="1" dirty="0">
                <a:solidFill>
                  <a:srgbClr val="0070C0"/>
                </a:solidFill>
              </a:rPr>
              <a:t>X9 Mikroklimat na stanowisku</a:t>
            </a:r>
          </a:p>
          <a:p>
            <a:r>
              <a:rPr lang="pl-PL" sz="2400" b="1" dirty="0">
                <a:solidFill>
                  <a:srgbClr val="0070C0"/>
                </a:solidFill>
              </a:rPr>
              <a:t>X11 Hałas na stanowisku</a:t>
            </a:r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403860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25144"/>
            <a:ext cx="3962400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856494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ZAGADNIENIA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Metoda identyfikacji elementów systemu</a:t>
            </a:r>
          </a:p>
          <a:p>
            <a:r>
              <a:rPr lang="pl-PL" sz="2400" b="1" dirty="0"/>
              <a:t>Ocena zgodności ocen</a:t>
            </a:r>
          </a:p>
          <a:p>
            <a:r>
              <a:rPr lang="pl-PL" sz="2400" b="1" dirty="0"/>
              <a:t>Interpretacja wykresu </a:t>
            </a:r>
            <a:r>
              <a:rPr lang="pl-PL" sz="2400" b="1" dirty="0" err="1"/>
              <a:t>Pareto</a:t>
            </a:r>
            <a:r>
              <a:rPr lang="pl-PL" sz="2400" b="1"/>
              <a:t>-Lorenza</a:t>
            </a:r>
            <a:endParaRPr lang="pl-PL" sz="2400" b="1" dirty="0"/>
          </a:p>
          <a:p>
            <a:r>
              <a:rPr lang="pl-PL" sz="2400" b="1" dirty="0"/>
              <a:t>Taksonomia i jej zastosowanie</a:t>
            </a:r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75132182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BIBLIOGRAFIA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Churchill Gilbert A.: Badania marketingowe, Podstawy </a:t>
            </a:r>
            <a:r>
              <a:rPr lang="pl-PL" sz="2400" b="1" dirty="0" err="1"/>
              <a:t>metoddologiczne</a:t>
            </a:r>
            <a:r>
              <a:rPr lang="pl-PL" sz="2400" b="1" dirty="0"/>
              <a:t>, Wyd. PWN, Warszawa 2002 s. 782</a:t>
            </a:r>
          </a:p>
          <a:p>
            <a:r>
              <a:rPr lang="pl-PL" sz="2400" b="1" dirty="0"/>
              <a:t>Grabiński T., </a:t>
            </a:r>
            <a:r>
              <a:rPr lang="pl-PL" sz="2400" b="1" dirty="0" err="1"/>
              <a:t>Wydymus</a:t>
            </a:r>
            <a:r>
              <a:rPr lang="pl-PL" sz="2400" b="1" dirty="0"/>
              <a:t> St., </a:t>
            </a:r>
            <a:r>
              <a:rPr lang="pl-PL" sz="2400" b="1" dirty="0" err="1"/>
              <a:t>Zelias</a:t>
            </a:r>
            <a:r>
              <a:rPr lang="pl-PL" sz="2400" b="1" dirty="0"/>
              <a:t> A.: Metody doboru zmiennych w modelach ekonometrycznych, Wyd. PWN, Warszawa 1982 s. 284 </a:t>
            </a:r>
          </a:p>
          <a:p>
            <a:r>
              <a:rPr lang="pl-PL" sz="2400" b="1" dirty="0" err="1"/>
              <a:t>Walesiak</a:t>
            </a:r>
            <a:r>
              <a:rPr lang="pl-PL" sz="2400" b="1" dirty="0"/>
              <a:t> M.: Metody analizy danych marketingowych, Wyd. PWN, Warszawa 1996 s.62</a:t>
            </a:r>
          </a:p>
        </p:txBody>
      </p:sp>
    </p:spTree>
    <p:extLst>
      <p:ext uri="{BB962C8B-B14F-4D97-AF65-F5344CB8AC3E}">
        <p14:creationId xmlns:p14="http://schemas.microsoft.com/office/powerpoint/2010/main" val="405301627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725C5-A0BD-4537-9213-7F727CD1B88E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97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  <a:solidFill>
            <a:srgbClr val="CCFFFF"/>
          </a:solidFill>
        </p:spPr>
        <p:txBody>
          <a:bodyPr/>
          <a:lstStyle/>
          <a:p>
            <a:r>
              <a:rPr lang="pl-PL" sz="3600"/>
              <a:t>SYSTEM</a:t>
            </a:r>
            <a:br>
              <a:rPr lang="pl-PL" sz="3600"/>
            </a:br>
            <a:r>
              <a:rPr lang="pl-PL" sz="3600"/>
              <a:t>TELEPRACY I TELEKOOPERACJI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pl-PL" b="1" dirty="0"/>
              <a:t>ERGONOMIA </a:t>
            </a:r>
          </a:p>
          <a:p>
            <a:r>
              <a:rPr lang="pl-PL" b="1" dirty="0"/>
              <a:t>I BEZPIECZEŃSTWO PRACY</a:t>
            </a:r>
          </a:p>
          <a:p>
            <a:endParaRPr lang="pl-PL" b="1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DA30BD-5CB1-4609-8DA9-E672E387AE9A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98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/>
              <a:t>TREŚĆ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pl-PL" sz="2400"/>
              <a:t>Istota i zakres telepracy</a:t>
            </a:r>
          </a:p>
          <a:p>
            <a:r>
              <a:rPr lang="pl-PL" sz="2400"/>
              <a:t>Paradygmaty elastycznej pracy.</a:t>
            </a:r>
          </a:p>
          <a:p>
            <a:r>
              <a:rPr lang="pl-PL" sz="2400"/>
              <a:t>Warunki organizacyjne elastycznej pracy.</a:t>
            </a:r>
          </a:p>
          <a:p>
            <a:r>
              <a:rPr lang="pl-PL" sz="2400"/>
              <a:t>Wymagania dla kanałów komunikacji.</a:t>
            </a:r>
          </a:p>
          <a:p>
            <a:r>
              <a:rPr lang="pl-PL" sz="2400"/>
              <a:t>Koncepcja organizacji elastycznej pracy.</a:t>
            </a:r>
          </a:p>
          <a:p>
            <a:r>
              <a:rPr lang="pl-PL" sz="2400"/>
              <a:t>Charakter wirtualnego przedsiębiorstwa.</a:t>
            </a:r>
          </a:p>
          <a:p>
            <a:r>
              <a:rPr lang="pl-PL" sz="2400"/>
              <a:t>Rozwój form organizacji elastycznej pracy.</a:t>
            </a:r>
          </a:p>
          <a:p>
            <a:r>
              <a:rPr lang="pl-PL" sz="2400"/>
              <a:t>Formy organizacji SOHO.</a:t>
            </a:r>
          </a:p>
          <a:p>
            <a:r>
              <a:rPr lang="pl-PL" sz="2400"/>
              <a:t>Struktura funkcjonalna lokalnego centrum.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CFDD7C-6122-4DFF-90D2-380EB64DD286}" type="slidenum"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99</a:t>
            </a:fld>
            <a:endParaRPr kumimoji="0" 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 sz="3600" b="0"/>
              <a:t>POGLĄDY NA TREŚĆ</a:t>
            </a:r>
            <a:br>
              <a:rPr lang="pl-PL" sz="3600" b="0"/>
            </a:br>
            <a:r>
              <a:rPr lang="pl-PL" sz="3600" b="0"/>
              <a:t> I ZAKRES TELEPRACY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8686800" cy="1600200"/>
          </a:xfrm>
          <a:solidFill>
            <a:srgbClr val="CCFFCC"/>
          </a:solidFill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l-P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Telepraca</a:t>
            </a:r>
            <a:r>
              <a:rPr lang="pl-PL" sz="2400" b="1"/>
              <a:t> to wykonywanie pracy poza siedzibą firmy, a następnie przesyłanie jej wyników do biura dzięki zastosowaniu nowoczesnych systemów łączności.                           							      </a:t>
            </a:r>
            <a:r>
              <a:rPr lang="pl-PL" sz="1800" b="1"/>
              <a:t>(Lipiec 1997)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28600" y="3733800"/>
            <a:ext cx="8686800" cy="1143000"/>
          </a:xfrm>
          <a:solidFill>
            <a:srgbClr val="FFFF99"/>
          </a:solidFill>
        </p:spPr>
        <p:txBody>
          <a:bodyPr/>
          <a:lstStyle/>
          <a:p>
            <a:pPr>
              <a:buFontTx/>
              <a:buNone/>
            </a:pPr>
            <a:r>
              <a:rPr lang="pl-P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pl-PL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Telepraca</a:t>
            </a:r>
            <a:r>
              <a:rPr lang="pl-P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l-PL" sz="2400" b="1"/>
              <a:t>jest jedną z opcji pracy zdalnej, jest pracą w domu, samolocie, hotelu, w domu klienta.</a:t>
            </a:r>
          </a:p>
          <a:p>
            <a:pPr algn="r">
              <a:buFontTx/>
              <a:buNone/>
            </a:pPr>
            <a:r>
              <a:rPr lang="pl-PL" sz="1800" b="1"/>
              <a:t>(Pańkowska 1997)</a:t>
            </a:r>
            <a:endParaRPr lang="pl-PL" sz="2800"/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304800" y="5105400"/>
            <a:ext cx="8686800" cy="1447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Telepraca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charakteryzuje się wykorzystywaniem komputerów oraz urządzeń i usług telekomunikacyjnych w celu zmiany dotychczasowej geografii pracy.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                                                                                                                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pl-PL" altLang="pl-P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pl-PL" altLang="pl-P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</TotalTime>
  <Words>5258</Words>
  <Application>Microsoft Office PowerPoint</Application>
  <PresentationFormat>Pokaz na ekranie (4:3)</PresentationFormat>
  <Paragraphs>1096</Paragraphs>
  <Slides>120</Slides>
  <Notes>33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5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120</vt:i4>
      </vt:variant>
    </vt:vector>
  </HeadingPairs>
  <TitlesOfParts>
    <vt:vector size="133" baseType="lpstr">
      <vt:lpstr>Arial</vt:lpstr>
      <vt:lpstr>Arial Black</vt:lpstr>
      <vt:lpstr>Arial Rounded MT Bold</vt:lpstr>
      <vt:lpstr>Calibri</vt:lpstr>
      <vt:lpstr>Monotype Sorts</vt:lpstr>
      <vt:lpstr>Tahoma</vt:lpstr>
      <vt:lpstr>Projekt domyślny</vt:lpstr>
      <vt:lpstr>1_Projekt domyślny</vt:lpstr>
      <vt:lpstr>2_Projekt domyślny</vt:lpstr>
      <vt:lpstr>Motyw pakietu Office</vt:lpstr>
      <vt:lpstr>3_Projekt domyślny</vt:lpstr>
      <vt:lpstr>SnapGrafx</vt:lpstr>
      <vt:lpstr>Dokument</vt:lpstr>
      <vt:lpstr>CYKL ZARZĄDZANIA  CZASEM</vt:lpstr>
      <vt:lpstr>TREŚĆ</vt:lpstr>
      <vt:lpstr>REMANENT CZASU</vt:lpstr>
      <vt:lpstr>ZARZĄDZANIE CZASEM</vt:lpstr>
      <vt:lpstr>UMOWA UŻYTKOWNIKA</vt:lpstr>
      <vt:lpstr>CYKL ZARZĄDZANIA CZASEM</vt:lpstr>
      <vt:lpstr>USTALANIE CELU                 I PLANOWANIE </vt:lpstr>
      <vt:lpstr>PODEJMOWANIE DECYZJI    I REALIZACJA</vt:lpstr>
      <vt:lpstr>KONTROLA                                     I KOMUNIKACJA</vt:lpstr>
      <vt:lpstr>CELE DZIAŁANIA WEDŁUG MANAGEMENT BY OBJECTIVES</vt:lpstr>
      <vt:lpstr>ZBIORY CELÓW</vt:lpstr>
      <vt:lpstr>PROCES USTALANIA CELÓW</vt:lpstr>
      <vt:lpstr>OKREŚLANIE CELU</vt:lpstr>
      <vt:lpstr>ŻYCIOWE PRAGNIENIA  I CELE</vt:lpstr>
      <vt:lpstr>MOJA KRZYWA OSIĄGNIĘĆ</vt:lpstr>
      <vt:lpstr>USTALANIE CELÓW</vt:lpstr>
      <vt:lpstr>ANALIZA PROFILU OSOBOWOŚCI</vt:lpstr>
      <vt:lpstr>OD WIZJI ŻYCIA                  DO REJESTRACJI CELÓW</vt:lpstr>
      <vt:lpstr>ANALIZA SYTUACJI</vt:lpstr>
      <vt:lpstr>PROCES FORMUŁOWANIA CELÓW</vt:lpstr>
      <vt:lpstr>KRYTERIA EFEKTYWNOŚCI CELÓW</vt:lpstr>
      <vt:lpstr>PRZYKŁADY PLANÓW: ŻYCIOWEGO I KARIERY</vt:lpstr>
      <vt:lpstr>ZAGADNIENIA</vt:lpstr>
      <vt:lpstr>BIBLIOGRAFIA</vt:lpstr>
      <vt:lpstr>ORGANIZACJA DZIAŁAŃ</vt:lpstr>
      <vt:lpstr>TREŚĆ</vt:lpstr>
      <vt:lpstr>PRZEBIEG DNIA PRACY</vt:lpstr>
      <vt:lpstr>ROZPOCZYNANIE DNIA</vt:lpstr>
      <vt:lpstr>PRZEBIEG DNIA</vt:lpstr>
      <vt:lpstr>KOŃCA DNIA</vt:lpstr>
      <vt:lpstr>NATURALNY RYTM DNIA</vt:lpstr>
      <vt:lpstr>SPRAWNOŚĆ KOŁODOBOWA </vt:lpstr>
      <vt:lpstr>KRZYWA ZAKŁÓCEŃ DNIA</vt:lpstr>
      <vt:lpstr>PRACA ANTYCYKLICZNA</vt:lpstr>
      <vt:lpstr>TEORIA BIORYTÓW</vt:lpstr>
      <vt:lpstr>INDYWIDUALNY STYL PRACY</vt:lpstr>
      <vt:lpstr>KSZTAŁTOWANIA DNIA</vt:lpstr>
      <vt:lpstr>PRZEGLĄD DNIA</vt:lpstr>
      <vt:lpstr>ZARZĄDZANIE CZASEM</vt:lpstr>
      <vt:lpstr>STYLE ZARZĄDZANIA CZASEM</vt:lpstr>
      <vt:lpstr>TIME - SYSTEM</vt:lpstr>
      <vt:lpstr> SYSTEMY ZARZĄDZANIA</vt:lpstr>
      <vt:lpstr>ZARZĄDZANIA CZASEM</vt:lpstr>
      <vt:lpstr>SYSTEMY ZARZĄDZANIA</vt:lpstr>
      <vt:lpstr>KSIĄGI PLANOWANIA CZASU</vt:lpstr>
      <vt:lpstr>PROGRAMY</vt:lpstr>
      <vt:lpstr>ZAGADNIENIA</vt:lpstr>
      <vt:lpstr>BIBLIOGRAFIA</vt:lpstr>
      <vt:lpstr>SYSTEMY INFORMACYJNE</vt:lpstr>
      <vt:lpstr>TREŚĆ</vt:lpstr>
      <vt:lpstr>PROBLEMY INFORMACJI   W SYSTEMACH</vt:lpstr>
      <vt:lpstr>INFORMACJA DETERMINUJE ROZWÓJ SYSTEMÓW</vt:lpstr>
      <vt:lpstr>PRZEKAZY INFORMACYJNE  W ROZWOJU SYSTEMÓW</vt:lpstr>
      <vt:lpstr>PRZEKAZY INFORMACYJNE  W SYSTEMACH TECHNICZNYCH</vt:lpstr>
      <vt:lpstr>DEFINICJA INFORMACJI  W SYSTEMACH</vt:lpstr>
      <vt:lpstr>KLASYFIKACJA RODZAJÓW INFORMACJI</vt:lpstr>
      <vt:lpstr>KLASYFIKACJA RODZAJÓW INFORMACJI</vt:lpstr>
      <vt:lpstr>FUNKCJE INFORMACJI  W SYSTEMACH</vt:lpstr>
      <vt:lpstr>SPOSOBY INTEPRETACJI INFORMACJI W SYSTEMACH</vt:lpstr>
      <vt:lpstr>WŁASNOŚCI ENTROPII JAKO MIARY NIEPEWNOŚCI </vt:lpstr>
      <vt:lpstr>ZASTOSOWANIE SYSTEMÓW INFORMACYJNYCH </vt:lpstr>
      <vt:lpstr>PODSTAWOWE FUNKCJE ZARZADZANIA INFORMACJĄ</vt:lpstr>
      <vt:lpstr>STRUMIENIE INFORMACYJNE  W SYSTEMACH</vt:lpstr>
      <vt:lpstr>WYMAGANIA STRUMIENI INFORMACYJNYCH </vt:lpstr>
      <vt:lpstr>PODZIAŁ SYSTEMÓW INFORMACYJNYCH </vt:lpstr>
      <vt:lpstr>CECHY CHARAKTERYSTYCZNE SYSTEMÓW INFORMACYJNYCH</vt:lpstr>
      <vt:lpstr>TECHNOLOGIE  INFORMACYJNE </vt:lpstr>
      <vt:lpstr>WYODRĘBNIONE TECHNOLOGIE INFOMACYJNE</vt:lpstr>
      <vt:lpstr>STRUKTURA SYSTEMU EKSPERCKIEGO</vt:lpstr>
      <vt:lpstr>CHARAKTERYSTYKA SYSTEMU EKSPERCKIEGO </vt:lpstr>
      <vt:lpstr>ZAGADNIENIA</vt:lpstr>
      <vt:lpstr>BIBLIOGRAFIA</vt:lpstr>
      <vt:lpstr>IDENTYFIKACJA I OCENA SYSTEMU MONITOR EKRANOWY</vt:lpstr>
      <vt:lpstr>TREŚĆ</vt:lpstr>
      <vt:lpstr>X1 USTAWIENIE MONITORA</vt:lpstr>
      <vt:lpstr>X2 PARAMETRY MONITORA</vt:lpstr>
      <vt:lpstr>X3 ERGONOMICZNE KRZESŁO</vt:lpstr>
      <vt:lpstr>X4 ROZPLANOWANIE PRZESTRZENI </vt:lpstr>
      <vt:lpstr>X5 ERGONOMICZNE OŚWIETLENIE  </vt:lpstr>
      <vt:lpstr>X6 BEZPIECZEŃSTWO ELEKTRYCZNE</vt:lpstr>
      <vt:lpstr>X7 POZYCJA CIAŁA </vt:lpstr>
      <vt:lpstr>X8 CZAS PRACY I PRZERW </vt:lpstr>
      <vt:lpstr>X9 MIKROKLIMAT NA STANOWISKU </vt:lpstr>
      <vt:lpstr>X10 ERGONOMICZNE  BIURKO</vt:lpstr>
      <vt:lpstr>X11 HAŁAS NA STANOWISKU</vt:lpstr>
      <vt:lpstr>X12 UŻYTECZNE OPROGRAMOWANIE</vt:lpstr>
      <vt:lpstr>OCENA WAŻNOŚCI ELEMENTÓW</vt:lpstr>
      <vt:lpstr>OCENA ISTOTNOŚCI ELEMENTÓW</vt:lpstr>
      <vt:lpstr>OCENA WAŻNOŚCI ELEMENTÓW</vt:lpstr>
      <vt:lpstr>OCENA WAŻNOŚCI ELEMENTÓW</vt:lpstr>
      <vt:lpstr>WYKRES ISHIKAWY</vt:lpstr>
      <vt:lpstr>OCENA FUNKCJONALNOŚCI</vt:lpstr>
      <vt:lpstr>WYKRES PARETO - LORENZA</vt:lpstr>
      <vt:lpstr>DENDROGRAM RELACJI W SYSTEMIE</vt:lpstr>
      <vt:lpstr>ZAGADNIENIA</vt:lpstr>
      <vt:lpstr>BIBLIOGRAFIA</vt:lpstr>
      <vt:lpstr>SYSTEM TELEPRACY I TELEKOOPERACJI</vt:lpstr>
      <vt:lpstr>TREŚĆ</vt:lpstr>
      <vt:lpstr>POGLĄDY NA TREŚĆ  I ZAKRES TELEPRACY</vt:lpstr>
      <vt:lpstr>PARADYGMATY  ELASTYCZNEJ PRACY</vt:lpstr>
      <vt:lpstr>KRYTERIA PODZIAŁU  FORM TELEPRACY</vt:lpstr>
      <vt:lpstr>WARUNKI ORGANIZACYJNE ELASTYCZNEJ PRACY</vt:lpstr>
      <vt:lpstr>RELACJE Z KLIENTEM  PRZY PRACY ELASTYCZNEJ</vt:lpstr>
      <vt:lpstr>ZNACZENIE DLA PRACOWNIKA  ELASTYCZNEJ PRACY</vt:lpstr>
      <vt:lpstr>OSZCZĘDNOŚĆ CZASU  PRZY PRACY ELASTYCZNEJ</vt:lpstr>
      <vt:lpstr>ELASTYCZNOŚĆ  PRZY PRACY ELASTYCZNEJ</vt:lpstr>
      <vt:lpstr>OSZCZĘDNOŚĆ KOSZTÓW PRZY PRACY ELASTYCZNEJ</vt:lpstr>
      <vt:lpstr>OKREŚLENIE  ZAKRESU TELEKOOPERACJI</vt:lpstr>
      <vt:lpstr>STRATEGICZNY MODEL ROZWOJU TELEKOOPERACJI</vt:lpstr>
      <vt:lpstr>KONCEPCJA ORGANIZACJI  PRACY ELASTYCZNEJ</vt:lpstr>
      <vt:lpstr>ROZWÓJ FORM ORGANIZACJI ELASTYCZNEJ PRACY</vt:lpstr>
      <vt:lpstr>FORMY  ORGANIZACJI SOHO</vt:lpstr>
      <vt:lpstr>TELEKOOPERACJA  W GOSPODARCE</vt:lpstr>
      <vt:lpstr>TELEKOOPERACJA  W ADMINISTRACJI</vt:lpstr>
      <vt:lpstr>KORZYŚCI I ZAGROŻENIA TELEPRACY DLA FIRMY </vt:lpstr>
      <vt:lpstr>KORZYŚCI I ZAGROŻENIA TELEPRACY DLA PRACOWNIKA </vt:lpstr>
      <vt:lpstr>PERSPEKTYWY NOWYCH FORM PRACY I ORGANIZACJI</vt:lpstr>
      <vt:lpstr>ASPEKTY I KRYTERIA  OCENY TELEPRACY</vt:lpstr>
      <vt:lpstr>ZAGADNIENIA</vt:lpstr>
      <vt:lpstr>BIBLIOGRAFIA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KONCEPCJE CZASU</dc:title>
  <dc:creator>Admin</dc:creator>
  <cp:lastModifiedBy>Jerzy Grabosz</cp:lastModifiedBy>
  <cp:revision>47</cp:revision>
  <cp:lastPrinted>2019-07-05T15:33:22Z</cp:lastPrinted>
  <dcterms:created xsi:type="dcterms:W3CDTF">1601-01-01T00:00:00Z</dcterms:created>
  <dcterms:modified xsi:type="dcterms:W3CDTF">2020-04-16T08:49:18Z</dcterms:modified>
</cp:coreProperties>
</file>