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70" r:id="rId15"/>
    <p:sldId id="26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A63A1-31AF-4115-9711-CA7771C8ECE6}" type="datetimeFigureOut">
              <a:rPr lang="pl-PL" smtClean="0"/>
              <a:t>13.04.2022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41898-199B-44C1-BD23-71999DF0E4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616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15140C49-09F4-47FB-967A-C63EA0A243E2}" type="slidenum">
              <a:rPr lang="pl-PL" sz="1200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838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4261-3982-4205-9C74-FA1C4FD4C086}" type="datetimeFigureOut">
              <a:rPr lang="pl-PL" smtClean="0"/>
              <a:t>13.04.2022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1BAE-8283-4CCE-A31B-99F7CEA8D1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119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4261-3982-4205-9C74-FA1C4FD4C086}" type="datetimeFigureOut">
              <a:rPr lang="pl-PL" smtClean="0"/>
              <a:t>13.04.2022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1BAE-8283-4CCE-A31B-99F7CEA8D1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701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4261-3982-4205-9C74-FA1C4FD4C086}" type="datetimeFigureOut">
              <a:rPr lang="pl-PL" smtClean="0"/>
              <a:t>13.04.2022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1BAE-8283-4CCE-A31B-99F7CEA8D1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3314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435356" y="1341287"/>
            <a:ext cx="6271293" cy="2161016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08196" y="1777605"/>
            <a:ext cx="7525613" cy="359864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12239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4261-3982-4205-9C74-FA1C4FD4C086}" type="datetimeFigureOut">
              <a:rPr lang="pl-PL" smtClean="0"/>
              <a:t>13.04.2022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1BAE-8283-4CCE-A31B-99F7CEA8D1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0538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4261-3982-4205-9C74-FA1C4FD4C086}" type="datetimeFigureOut">
              <a:rPr lang="pl-PL" smtClean="0"/>
              <a:t>13.04.2022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1BAE-8283-4CCE-A31B-99F7CEA8D1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480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4261-3982-4205-9C74-FA1C4FD4C086}" type="datetimeFigureOut">
              <a:rPr lang="pl-PL" smtClean="0"/>
              <a:t>13.04.2022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1BAE-8283-4CCE-A31B-99F7CEA8D1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226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4261-3982-4205-9C74-FA1C4FD4C086}" type="datetimeFigureOut">
              <a:rPr lang="pl-PL" smtClean="0"/>
              <a:t>13.04.2022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1BAE-8283-4CCE-A31B-99F7CEA8D1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2504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4261-3982-4205-9C74-FA1C4FD4C086}" type="datetimeFigureOut">
              <a:rPr lang="pl-PL" smtClean="0"/>
              <a:t>13.04.2022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1BAE-8283-4CCE-A31B-99F7CEA8D1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7585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4261-3982-4205-9C74-FA1C4FD4C086}" type="datetimeFigureOut">
              <a:rPr lang="pl-PL" smtClean="0"/>
              <a:t>13.04.2022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1BAE-8283-4CCE-A31B-99F7CEA8D1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447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4261-3982-4205-9C74-FA1C4FD4C086}" type="datetimeFigureOut">
              <a:rPr lang="pl-PL" smtClean="0"/>
              <a:t>13.04.2022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1BAE-8283-4CCE-A31B-99F7CEA8D1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720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4261-3982-4205-9C74-FA1C4FD4C086}" type="datetimeFigureOut">
              <a:rPr lang="pl-PL" smtClean="0"/>
              <a:t>13.04.2022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1BAE-8283-4CCE-A31B-99F7CEA8D1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983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D4261-3982-4205-9C74-FA1C4FD4C086}" type="datetimeFigureOut">
              <a:rPr lang="pl-PL" smtClean="0"/>
              <a:t>13.04.2022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01BAE-8283-4CCE-A31B-99F7CEA8D1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375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1435356" y="3323007"/>
            <a:ext cx="6271293" cy="2426203"/>
          </a:xfrm>
          <a:prstGeom prst="rect">
            <a:avLst/>
          </a:prstGeom>
        </p:spPr>
        <p:txBody>
          <a:bodyPr lIns="80165" tIns="40083" rIns="80165" bIns="40083" anchor="b"/>
          <a:lstStyle/>
          <a:p>
            <a:pPr algn="ctr">
              <a:lnSpc>
                <a:spcPct val="100000"/>
              </a:lnSpc>
            </a:pPr>
            <a:r>
              <a:rPr lang="pl-PL" sz="5300" dirty="0">
                <a:solidFill>
                  <a:srgbClr val="000000"/>
                </a:solidFill>
                <a:latin typeface="Calibri Light"/>
              </a:rPr>
              <a:t>
</a:t>
            </a:r>
            <a:r>
              <a:rPr lang="pl-PL" sz="5400" dirty="0"/>
              <a:t>The </a:t>
            </a:r>
            <a:r>
              <a:rPr lang="pl-PL" sz="5400" dirty="0" err="1"/>
              <a:t>Polish</a:t>
            </a:r>
            <a:r>
              <a:rPr lang="pl-PL" sz="5400" dirty="0"/>
              <a:t> </a:t>
            </a:r>
            <a:r>
              <a:rPr lang="pl-PL" sz="5400" dirty="0" err="1"/>
              <a:t>alphabet</a:t>
            </a:r>
            <a:r>
              <a:rPr lang="pl-PL" sz="5300" dirty="0">
                <a:solidFill>
                  <a:srgbClr val="000000"/>
                </a:solidFill>
                <a:latin typeface="Calibri Light"/>
              </a:rPr>
              <a:t>
</a:t>
            </a:r>
            <a:r>
              <a:rPr lang="pl-PL" sz="2800" dirty="0">
                <a:solidFill>
                  <a:srgbClr val="000000"/>
                </a:solidFill>
                <a:latin typeface="Calibri Light"/>
              </a:rPr>
              <a:t>mgr Anna Soczyńska</a:t>
            </a:r>
          </a:p>
          <a:p>
            <a:pPr algn="ctr">
              <a:lnSpc>
                <a:spcPct val="100000"/>
              </a:lnSpc>
            </a:pPr>
            <a:r>
              <a:rPr lang="pl-PL" sz="2800" dirty="0" smtClean="0">
                <a:solidFill>
                  <a:srgbClr val="000000"/>
                </a:solidFill>
                <a:latin typeface="Calibri Light"/>
              </a:rPr>
              <a:t>anna.soczynska@pg.edu.pl</a:t>
            </a:r>
            <a:endParaRPr dirty="0"/>
          </a:p>
        </p:txBody>
      </p:sp>
      <p:sp>
        <p:nvSpPr>
          <p:cNvPr id="45" name="CustomShape 2"/>
          <p:cNvSpPr/>
          <p:nvPr/>
        </p:nvSpPr>
        <p:spPr>
          <a:xfrm>
            <a:off x="1786960" y="2149585"/>
            <a:ext cx="5562235" cy="561074"/>
          </a:xfrm>
          <a:prstGeom prst="rect">
            <a:avLst/>
          </a:prstGeom>
          <a:noFill/>
          <a:ln>
            <a:noFill/>
          </a:ln>
        </p:spPr>
        <p:txBody>
          <a:bodyPr lIns="78903" tIns="39452" rIns="78903" bIns="39452"/>
          <a:lstStyle/>
          <a:p>
            <a:pPr algn="ctr">
              <a:lnSpc>
                <a:spcPct val="150000"/>
              </a:lnSpc>
            </a:pPr>
            <a:r>
              <a:rPr lang="pl-PL" sz="1100" dirty="0">
                <a:solidFill>
                  <a:srgbClr val="000000"/>
                </a:solidFill>
                <a:latin typeface="Calibri"/>
              </a:rPr>
              <a:t>Project: „</a:t>
            </a:r>
            <a:r>
              <a:rPr lang="pl-PL" sz="1100" i="1" dirty="0" err="1">
                <a:solidFill>
                  <a:srgbClr val="000000"/>
                </a:solidFill>
                <a:latin typeface="Calibri"/>
              </a:rPr>
              <a:t>Nanostructures</a:t>
            </a:r>
            <a:r>
              <a:rPr lang="pl-PL" sz="1100" i="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pl-PL" sz="1100" i="1" dirty="0" err="1">
                <a:solidFill>
                  <a:srgbClr val="000000"/>
                </a:solidFill>
                <a:latin typeface="Calibri"/>
              </a:rPr>
              <a:t>computer</a:t>
            </a:r>
            <a:r>
              <a:rPr lang="pl-PL" sz="1100" i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1100" i="1" dirty="0" err="1">
                <a:solidFill>
                  <a:srgbClr val="000000"/>
                </a:solidFill>
                <a:latin typeface="Calibri"/>
              </a:rPr>
              <a:t>simulations</a:t>
            </a:r>
            <a:r>
              <a:rPr lang="pl-PL" sz="1100" i="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pl-PL" sz="1100" i="1" dirty="0" err="1">
                <a:solidFill>
                  <a:srgbClr val="000000"/>
                </a:solidFill>
                <a:latin typeface="Calibri"/>
              </a:rPr>
              <a:t>material</a:t>
            </a:r>
            <a:r>
              <a:rPr lang="pl-PL" sz="1100" i="1" dirty="0">
                <a:solidFill>
                  <a:srgbClr val="000000"/>
                </a:solidFill>
                <a:latin typeface="Calibri"/>
              </a:rPr>
              <a:t> science</a:t>
            </a:r>
            <a:r>
              <a:rPr lang="pl-PL" sz="1100" dirty="0">
                <a:solidFill>
                  <a:srgbClr val="000000"/>
                </a:solidFill>
                <a:latin typeface="Calibri"/>
              </a:rPr>
              <a:t>”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l-PL" sz="1100" dirty="0">
                <a:solidFill>
                  <a:srgbClr val="000000"/>
                </a:solidFill>
                <a:latin typeface="Calibri"/>
              </a:rPr>
              <a:t>POWR.03.03.00-00-M056/16-00</a:t>
            </a:r>
            <a:endParaRPr dirty="0"/>
          </a:p>
        </p:txBody>
      </p:sp>
      <p:pic>
        <p:nvPicPr>
          <p:cNvPr id="46" name="Obraz 45"/>
          <p:cNvPicPr/>
          <p:nvPr/>
        </p:nvPicPr>
        <p:blipFill>
          <a:blip r:embed="rId3"/>
          <a:stretch>
            <a:fillRect/>
          </a:stretch>
        </p:blipFill>
        <p:spPr>
          <a:xfrm>
            <a:off x="387164" y="293927"/>
            <a:ext cx="8361826" cy="162672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239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Ó/U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góry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dudy</a:t>
            </a:r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03132"/>
            <a:ext cx="4040188" cy="269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2" y="2945606"/>
            <a:ext cx="38100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89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c</a:t>
            </a:r>
            <a:r>
              <a:rPr lang="pl-PL" dirty="0" err="1" smtClean="0"/>
              <a:t>onsonants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B </a:t>
            </a:r>
            <a:r>
              <a:rPr lang="pl-PL" dirty="0" err="1" smtClean="0"/>
              <a:t>b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buty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babka</a:t>
            </a:r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56233"/>
            <a:ext cx="4040188" cy="278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804792"/>
            <a:ext cx="4041775" cy="269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769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 </a:t>
            </a:r>
            <a:r>
              <a:rPr lang="pl-PL" dirty="0" err="1" smtClean="0"/>
              <a:t>p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ptak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pies</a:t>
            </a:r>
            <a:endParaRPr lang="pl-PL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28" y="2174875"/>
            <a:ext cx="3311331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964932"/>
            <a:ext cx="4041775" cy="237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071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 </a:t>
            </a:r>
            <a:r>
              <a:rPr lang="pl-PL" dirty="0" err="1" smtClean="0"/>
              <a:t>d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drewno</a:t>
            </a:r>
            <a:endParaRPr lang="pl-PL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015099"/>
            <a:ext cx="4041775" cy="227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017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 </a:t>
            </a:r>
            <a:r>
              <a:rPr lang="pl-PL" dirty="0" err="1" smtClean="0"/>
              <a:t>t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tama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tarka</a:t>
            </a:r>
            <a:endParaRPr lang="pl-PL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14216"/>
            <a:ext cx="4040188" cy="227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68" y="2174875"/>
            <a:ext cx="3951288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95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 </a:t>
            </a:r>
            <a:r>
              <a:rPr lang="pl-PL" dirty="0" err="1" smtClean="0"/>
              <a:t>g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gżegżółka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garnek</a:t>
            </a:r>
            <a:endParaRPr lang="pl-PL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81" y="2721769"/>
            <a:ext cx="27146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767315"/>
            <a:ext cx="4041775" cy="276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944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 </a:t>
            </a:r>
            <a:r>
              <a:rPr lang="pl-PL" dirty="0" err="1" smtClean="0"/>
              <a:t>k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kot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kran</a:t>
            </a:r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03790"/>
            <a:ext cx="4040188" cy="269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2" y="2721769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87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 </a:t>
            </a:r>
            <a:r>
              <a:rPr lang="pl-PL" dirty="0" err="1" smtClean="0"/>
              <a:t>w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wulkan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paw</a:t>
            </a:r>
            <a:endParaRPr lang="pl-PL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86331"/>
            <a:ext cx="4040188" cy="252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045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 </a:t>
            </a:r>
            <a:r>
              <a:rPr lang="pl-PL" dirty="0" err="1" smtClean="0"/>
              <a:t>f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fontanna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foka</a:t>
            </a:r>
            <a:endParaRPr lang="pl-PL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7477"/>
            <a:ext cx="4040188" cy="302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015189"/>
            <a:ext cx="4041775" cy="227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105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 </a:t>
            </a:r>
            <a:r>
              <a:rPr lang="pl-PL" dirty="0" err="1" smtClean="0"/>
              <a:t>j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jajka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j</a:t>
            </a:r>
            <a:r>
              <a:rPr lang="pl-PL" dirty="0" smtClean="0"/>
              <a:t>abłko, jeż</a:t>
            </a:r>
            <a:endParaRPr lang="pl-PL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753442"/>
            <a:ext cx="4041775" cy="279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56" y="2174875"/>
            <a:ext cx="392687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537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Vowels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sz="6600" dirty="0"/>
              <a:t>a</a:t>
            </a:r>
            <a:r>
              <a:rPr lang="pl-PL" sz="6600" dirty="0" smtClean="0"/>
              <a:t>parat</a:t>
            </a:r>
          </a:p>
          <a:p>
            <a:endParaRPr lang="pl-PL" sz="66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a</a:t>
            </a:r>
            <a:r>
              <a:rPr lang="pl-PL" dirty="0" smtClean="0"/>
              <a:t>ktor</a:t>
            </a:r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80928"/>
            <a:ext cx="18097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48880"/>
            <a:ext cx="3168353" cy="178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14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 </a:t>
            </a:r>
            <a:r>
              <a:rPr lang="pl-PL" dirty="0" err="1" smtClean="0"/>
              <a:t>h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herbata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hak</a:t>
            </a:r>
            <a:endParaRPr lang="pl-PL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07129"/>
            <a:ext cx="4040188" cy="288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3336"/>
            <a:ext cx="4041775" cy="303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805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CH </a:t>
            </a:r>
            <a:r>
              <a:rPr lang="pl-PL" dirty="0" err="1" smtClean="0"/>
              <a:t>ch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dach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chata</a:t>
            </a:r>
            <a:endParaRPr lang="pl-PL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97518"/>
            <a:ext cx="4040188" cy="270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2956"/>
            <a:ext cx="4041775" cy="30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629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 </a:t>
            </a:r>
            <a:r>
              <a:rPr lang="pl-PL" dirty="0" err="1" smtClean="0"/>
              <a:t>m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mak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samochód</a:t>
            </a:r>
            <a:endParaRPr lang="pl-PL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887733"/>
            <a:ext cx="4041775" cy="252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03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 </a:t>
            </a:r>
            <a:r>
              <a:rPr lang="pl-PL" dirty="0" err="1" smtClean="0"/>
              <a:t>n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lina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wanna</a:t>
            </a:r>
            <a:endParaRPr lang="pl-PL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13" y="2174875"/>
            <a:ext cx="2647362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720952"/>
            <a:ext cx="4041775" cy="285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42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Ń </a:t>
            </a:r>
            <a:r>
              <a:rPr lang="pl-PL" dirty="0" err="1" smtClean="0"/>
              <a:t>ń</a:t>
            </a:r>
            <a:r>
              <a:rPr lang="pl-PL" dirty="0" smtClean="0"/>
              <a:t> – Ni </a:t>
            </a:r>
            <a:r>
              <a:rPr lang="pl-PL" dirty="0" err="1" smtClean="0"/>
              <a:t>ni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bańka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niebo</a:t>
            </a:r>
            <a:endParaRPr lang="pl-PL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5" y="2174875"/>
            <a:ext cx="1699891" cy="169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3"/>
            <a:ext cx="238158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202406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808650"/>
            <a:ext cx="4041775" cy="268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929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 </a:t>
            </a:r>
            <a:r>
              <a:rPr lang="pl-PL" dirty="0" err="1" smtClean="0"/>
              <a:t>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lalka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lampa</a:t>
            </a:r>
            <a:endParaRPr lang="pl-PL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84" y="2174875"/>
            <a:ext cx="2866620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68" y="2174875"/>
            <a:ext cx="3951288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932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Ł </a:t>
            </a:r>
            <a:r>
              <a:rPr lang="pl-PL" dirty="0" err="1"/>
              <a:t>ł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ławka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małpa</a:t>
            </a:r>
            <a:endParaRPr lang="pl-PL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65312"/>
            <a:ext cx="4040188" cy="277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2" y="2492896"/>
            <a:ext cx="2857500" cy="272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609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 </a:t>
            </a:r>
            <a:r>
              <a:rPr lang="pl-PL" dirty="0" err="1" smtClean="0"/>
              <a:t>r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rower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 rak</a:t>
            </a:r>
            <a:endParaRPr lang="pl-PL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05053"/>
            <a:ext cx="4040188" cy="26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197665"/>
            <a:ext cx="4041775" cy="190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44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 </a:t>
            </a:r>
            <a:r>
              <a:rPr lang="pl-PL" dirty="0" err="1" smtClean="0"/>
              <a:t>s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sanki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sok</a:t>
            </a:r>
            <a:endParaRPr lang="pl-PL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2" y="2721769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588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Ś </a:t>
            </a:r>
            <a:r>
              <a:rPr lang="pl-PL" dirty="0" err="1" smtClean="0"/>
              <a:t>ś</a:t>
            </a:r>
            <a:r>
              <a:rPr lang="pl-PL" dirty="0" smtClean="0"/>
              <a:t> – Si </a:t>
            </a:r>
            <a:r>
              <a:rPr lang="pl-PL" dirty="0" err="1" smtClean="0"/>
              <a:t>si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śnieg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sieć</a:t>
            </a:r>
            <a:endParaRPr lang="pl-PL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87960"/>
            <a:ext cx="4040188" cy="252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2349649" cy="189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5104"/>
            <a:ext cx="2592288" cy="212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225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9600" dirty="0" smtClean="0"/>
              <a:t>Ą</a:t>
            </a:r>
            <a:endParaRPr lang="pl-PL" sz="96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pl-PL" sz="4800" dirty="0" smtClean="0"/>
              <a:t>trąba</a:t>
            </a:r>
            <a:endParaRPr lang="pl-PL" sz="48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pl-PL" sz="4800" dirty="0" smtClean="0"/>
              <a:t>wąsy</a:t>
            </a:r>
            <a:endParaRPr lang="pl-PL" sz="4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87960"/>
            <a:ext cx="3610744" cy="225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2" y="2807494"/>
            <a:ext cx="1905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06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Sz</a:t>
            </a:r>
            <a:r>
              <a:rPr lang="pl-PL" dirty="0" smtClean="0"/>
              <a:t> </a:t>
            </a:r>
            <a:r>
              <a:rPr lang="pl-PL" dirty="0" err="1" smtClean="0"/>
              <a:t>sz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szalik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sześć</a:t>
            </a:r>
            <a:endParaRPr lang="pl-PL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174875"/>
            <a:ext cx="3951288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68" y="2174875"/>
            <a:ext cx="3951288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243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 </a:t>
            </a:r>
            <a:r>
              <a:rPr lang="pl-PL" dirty="0" err="1" smtClean="0"/>
              <a:t>z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zabawki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zasuwa</a:t>
            </a:r>
            <a:endParaRPr lang="pl-PL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02664"/>
            <a:ext cx="4040188" cy="349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410369"/>
            <a:ext cx="4041775" cy="148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533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Ź </a:t>
            </a:r>
            <a:r>
              <a:rPr lang="pl-PL" dirty="0" err="1" smtClean="0"/>
              <a:t>ź</a:t>
            </a:r>
            <a:r>
              <a:rPr lang="pl-PL" dirty="0" smtClean="0"/>
              <a:t> – </a:t>
            </a:r>
            <a:r>
              <a:rPr lang="pl-PL" dirty="0" err="1" smtClean="0"/>
              <a:t>Zi</a:t>
            </a:r>
            <a:r>
              <a:rPr lang="pl-PL" dirty="0"/>
              <a:t> </a:t>
            </a:r>
            <a:r>
              <a:rPr lang="pl-PL" dirty="0" err="1" smtClean="0"/>
              <a:t>zi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rzeźba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ziemia</a:t>
            </a:r>
            <a:endParaRPr lang="pl-PL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71354"/>
            <a:ext cx="4040188" cy="355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68" y="2174875"/>
            <a:ext cx="3951288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076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Ż </a:t>
            </a:r>
            <a:r>
              <a:rPr lang="pl-PL" dirty="0" err="1" smtClean="0"/>
              <a:t>ż</a:t>
            </a:r>
            <a:r>
              <a:rPr lang="pl-PL" dirty="0" smtClean="0"/>
              <a:t> – </a:t>
            </a:r>
            <a:r>
              <a:rPr lang="pl-PL" dirty="0" err="1" smtClean="0"/>
              <a:t>Rz</a:t>
            </a:r>
            <a:r>
              <a:rPr lang="pl-PL" dirty="0" smtClean="0"/>
              <a:t> </a:t>
            </a:r>
            <a:r>
              <a:rPr lang="pl-PL" dirty="0" err="1" smtClean="0"/>
              <a:t>rz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żaba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rzeka</a:t>
            </a:r>
            <a:endParaRPr lang="pl-PL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84049"/>
            <a:ext cx="4040188" cy="313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671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 </a:t>
            </a:r>
            <a:r>
              <a:rPr lang="pl-PL" dirty="0" err="1" smtClean="0"/>
              <a:t>c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cyrk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cekiny</a:t>
            </a:r>
            <a:endParaRPr lang="pl-PL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61026"/>
            <a:ext cx="4040188" cy="257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801577"/>
            <a:ext cx="4041775" cy="269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227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Ć </a:t>
            </a:r>
            <a:r>
              <a:rPr lang="pl-PL" dirty="0" err="1" smtClean="0"/>
              <a:t>ć</a:t>
            </a:r>
            <a:r>
              <a:rPr lang="pl-PL" dirty="0" smtClean="0"/>
              <a:t> – Ci </a:t>
            </a:r>
            <a:r>
              <a:rPr lang="pl-PL" dirty="0" err="1" smtClean="0"/>
              <a:t>ci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ćma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ciężarówka</a:t>
            </a:r>
            <a:endParaRPr lang="pl-PL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4907"/>
            <a:ext cx="4040188" cy="30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887464"/>
            <a:ext cx="4041775" cy="252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512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Cz</a:t>
            </a:r>
            <a:r>
              <a:rPr lang="pl-PL" dirty="0" smtClean="0"/>
              <a:t> </a:t>
            </a:r>
            <a:r>
              <a:rPr lang="pl-PL" dirty="0" err="1" smtClean="0"/>
              <a:t>cz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</a:t>
            </a:r>
            <a:r>
              <a:rPr lang="pl-PL" dirty="0" smtClean="0"/>
              <a:t>zołg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czapka</a:t>
            </a:r>
            <a:endParaRPr lang="pl-PL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75829"/>
            <a:ext cx="4040188" cy="214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68" y="2174875"/>
            <a:ext cx="3951288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359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Dz</a:t>
            </a:r>
            <a:r>
              <a:rPr lang="pl-PL" dirty="0" smtClean="0"/>
              <a:t> </a:t>
            </a:r>
            <a:r>
              <a:rPr lang="pl-PL" dirty="0" err="1" smtClean="0"/>
              <a:t>dz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dzban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dzwon</a:t>
            </a:r>
            <a:endParaRPr lang="pl-PL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478694"/>
            <a:ext cx="4041775" cy="3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570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Dzi</a:t>
            </a:r>
            <a:r>
              <a:rPr lang="pl-PL" dirty="0" smtClean="0"/>
              <a:t> </a:t>
            </a:r>
            <a:r>
              <a:rPr lang="pl-PL" dirty="0" err="1" smtClean="0"/>
              <a:t>dzi</a:t>
            </a:r>
            <a:r>
              <a:rPr lang="pl-PL" dirty="0" smtClean="0"/>
              <a:t> – </a:t>
            </a:r>
            <a:r>
              <a:rPr lang="pl-PL" dirty="0" err="1" smtClean="0"/>
              <a:t>Dź</a:t>
            </a:r>
            <a:r>
              <a:rPr lang="pl-PL" dirty="0" smtClean="0"/>
              <a:t> </a:t>
            </a:r>
            <a:r>
              <a:rPr lang="pl-PL" dirty="0" err="1" smtClean="0"/>
              <a:t>dź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dziób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dźwig</a:t>
            </a:r>
            <a:endParaRPr lang="pl-PL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14771"/>
            <a:ext cx="4040188" cy="227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803261"/>
            <a:ext cx="4041775" cy="269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313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Dż</a:t>
            </a:r>
            <a:r>
              <a:rPr lang="pl-PL" dirty="0" smtClean="0"/>
              <a:t> </a:t>
            </a:r>
            <a:r>
              <a:rPr lang="pl-PL" dirty="0" err="1" smtClean="0"/>
              <a:t>dż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dżem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dżdżownica</a:t>
            </a:r>
            <a:endParaRPr lang="pl-PL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4" y="2721769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73304"/>
            <a:ext cx="4041775" cy="295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846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Wymowa</a:t>
            </a:r>
            <a:br>
              <a:rPr lang="pl-PL" dirty="0" smtClean="0"/>
            </a:br>
            <a:r>
              <a:rPr lang="pl-PL" dirty="0" smtClean="0"/>
              <a:t>- ą -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1. </a:t>
            </a:r>
            <a:r>
              <a:rPr lang="pl-PL" dirty="0"/>
              <a:t>ą</a:t>
            </a:r>
            <a:r>
              <a:rPr lang="pl-PL" dirty="0" smtClean="0"/>
              <a:t>  + f, w, s, z, ż, =  ą    </a:t>
            </a:r>
            <a:r>
              <a:rPr lang="pl-PL" dirty="0" smtClean="0"/>
              <a:t>[o]         </a:t>
            </a:r>
            <a:r>
              <a:rPr lang="pl-PL" dirty="0" smtClean="0"/>
              <a:t>wąs, mąż</a:t>
            </a:r>
          </a:p>
          <a:p>
            <a:pPr marL="0" indent="0">
              <a:buNone/>
            </a:pPr>
            <a:r>
              <a:rPr lang="pl-PL" dirty="0" smtClean="0"/>
              <a:t>2. ą +p, b = m  </a:t>
            </a:r>
            <a:r>
              <a:rPr lang="pl-PL" dirty="0" smtClean="0"/>
              <a:t>[om]                       </a:t>
            </a:r>
            <a:r>
              <a:rPr lang="pl-PL" dirty="0" smtClean="0"/>
              <a:t>bąbel –[ </a:t>
            </a:r>
            <a:r>
              <a:rPr lang="pl-PL" dirty="0" err="1" smtClean="0"/>
              <a:t>bombel</a:t>
            </a:r>
            <a:r>
              <a:rPr lang="pl-PL" dirty="0" smtClean="0"/>
              <a:t>]  ząb – [</a:t>
            </a:r>
            <a:r>
              <a:rPr lang="pl-PL" dirty="0" err="1" smtClean="0"/>
              <a:t>zomp</a:t>
            </a:r>
            <a:r>
              <a:rPr lang="pl-PL" dirty="0" smtClean="0"/>
              <a:t>]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3.  ą-  t, d, c, </a:t>
            </a:r>
            <a:r>
              <a:rPr lang="pl-PL" dirty="0" err="1" smtClean="0"/>
              <a:t>dz</a:t>
            </a:r>
            <a:r>
              <a:rPr lang="pl-PL" dirty="0"/>
              <a:t> </a:t>
            </a:r>
            <a:r>
              <a:rPr lang="pl-PL" dirty="0" smtClean="0"/>
              <a:t>= </a:t>
            </a:r>
            <a:r>
              <a:rPr lang="pl-PL" smtClean="0"/>
              <a:t>n      </a:t>
            </a:r>
            <a:r>
              <a:rPr lang="pl-PL" smtClean="0"/>
              <a:t>[on]              </a:t>
            </a:r>
            <a:r>
              <a:rPr lang="pl-PL" dirty="0" smtClean="0"/>
              <a:t>kąt – [kont]  mądry – [</a:t>
            </a:r>
            <a:r>
              <a:rPr lang="pl-PL" dirty="0" err="1" smtClean="0"/>
              <a:t>mondry</a:t>
            </a:r>
            <a:r>
              <a:rPr lang="pl-PL" dirty="0" smtClean="0"/>
              <a:t>]</a:t>
            </a:r>
          </a:p>
          <a:p>
            <a:pPr marL="0" indent="0">
              <a:buNone/>
            </a:pPr>
            <a:r>
              <a:rPr lang="pl-PL" dirty="0"/>
              <a:t>m</a:t>
            </a:r>
            <a:r>
              <a:rPr lang="pl-PL" dirty="0" smtClean="0"/>
              <a:t>iesiąc – [</a:t>
            </a:r>
            <a:r>
              <a:rPr lang="pl-PL" dirty="0" err="1" smtClean="0"/>
              <a:t>miesionc</a:t>
            </a:r>
            <a:r>
              <a:rPr lang="pl-PL" dirty="0" smtClean="0"/>
              <a:t>]</a:t>
            </a:r>
          </a:p>
          <a:p>
            <a:pPr marL="0" indent="0">
              <a:buNone/>
            </a:pPr>
            <a:r>
              <a:rPr lang="pl-PL" dirty="0" smtClean="0"/>
              <a:t>4. ą-  </a:t>
            </a:r>
            <a:r>
              <a:rPr lang="pl-PL" dirty="0" err="1" smtClean="0"/>
              <a:t>cz</a:t>
            </a:r>
            <a:r>
              <a:rPr lang="pl-PL" dirty="0" smtClean="0"/>
              <a:t>, </a:t>
            </a:r>
            <a:r>
              <a:rPr lang="pl-PL" dirty="0" err="1" smtClean="0"/>
              <a:t>dż</a:t>
            </a:r>
            <a:r>
              <a:rPr lang="pl-PL" dirty="0" smtClean="0"/>
              <a:t> = n      pączek – [</a:t>
            </a:r>
            <a:r>
              <a:rPr lang="pl-PL" dirty="0" err="1" smtClean="0"/>
              <a:t>ponczek</a:t>
            </a:r>
            <a:r>
              <a:rPr lang="pl-PL" dirty="0" smtClean="0"/>
              <a:t>]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5. ą- ć, </a:t>
            </a:r>
            <a:r>
              <a:rPr lang="pl-PL" dirty="0" err="1" smtClean="0"/>
              <a:t>dź</a:t>
            </a:r>
            <a:r>
              <a:rPr lang="pl-PL" dirty="0" smtClean="0"/>
              <a:t>  = ń     ciąć – [</a:t>
            </a:r>
            <a:r>
              <a:rPr lang="pl-PL" dirty="0" err="1" smtClean="0"/>
              <a:t>ciońć</a:t>
            </a:r>
            <a:r>
              <a:rPr lang="pl-PL" dirty="0" smtClean="0"/>
              <a:t>]</a:t>
            </a:r>
          </a:p>
          <a:p>
            <a:pPr marL="0" indent="0">
              <a:buNone/>
            </a:pPr>
            <a:r>
              <a:rPr lang="pl-PL" dirty="0" smtClean="0"/>
              <a:t>6. ą-  k, g = ŋ   mąka –[</a:t>
            </a:r>
            <a:r>
              <a:rPr lang="pl-PL" dirty="0" err="1" smtClean="0"/>
              <a:t>moŋka</a:t>
            </a:r>
            <a:r>
              <a:rPr lang="pl-PL" dirty="0" smtClean="0"/>
              <a:t>]  rąk – [</a:t>
            </a:r>
            <a:r>
              <a:rPr lang="pl-PL" dirty="0" err="1" smtClean="0"/>
              <a:t>roŋk</a:t>
            </a:r>
            <a:r>
              <a:rPr lang="pl-PL" dirty="0" smtClean="0"/>
              <a:t>]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589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02699"/>
            <a:ext cx="7487060" cy="494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220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6122"/>
            <a:ext cx="7488832" cy="632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0257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544513"/>
            <a:ext cx="7754937" cy="576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70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8833"/>
            <a:ext cx="8547869" cy="562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6343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050925"/>
            <a:ext cx="8894763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484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mleko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gazeta</a:t>
            </a: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13" y="2174875"/>
            <a:ext cx="2647362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2" y="2420888"/>
            <a:ext cx="3810000" cy="280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34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Wymowa </a:t>
            </a:r>
            <a:br>
              <a:rPr lang="pl-PL" dirty="0" smtClean="0"/>
            </a:br>
            <a:r>
              <a:rPr lang="pl-PL" dirty="0"/>
              <a:t>Ę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pl-PL" dirty="0" smtClean="0"/>
              <a:t>ę-  f, w, s, z, </a:t>
            </a:r>
            <a:r>
              <a:rPr lang="pl-PL" dirty="0"/>
              <a:t>ś</a:t>
            </a:r>
            <a:r>
              <a:rPr lang="pl-PL" dirty="0" smtClean="0"/>
              <a:t>, ż = ę  kęs, mężny, język, pęcherz, potężny</a:t>
            </a:r>
          </a:p>
          <a:p>
            <a:pPr marL="457200" indent="-457200">
              <a:buAutoNum type="arabicPeriod" startAt="2"/>
            </a:pPr>
            <a:r>
              <a:rPr lang="pl-PL" dirty="0" smtClean="0"/>
              <a:t>ę-  p, b = m  kępa – [</a:t>
            </a:r>
            <a:r>
              <a:rPr lang="pl-PL" dirty="0" err="1" smtClean="0"/>
              <a:t>kempa</a:t>
            </a:r>
            <a:r>
              <a:rPr lang="pl-PL" dirty="0" smtClean="0"/>
              <a:t>], zęby – [</a:t>
            </a:r>
            <a:r>
              <a:rPr lang="pl-PL" dirty="0" err="1" smtClean="0"/>
              <a:t>zemby</a:t>
            </a:r>
            <a:r>
              <a:rPr lang="pl-PL" dirty="0" smtClean="0"/>
              <a:t>]</a:t>
            </a:r>
          </a:p>
          <a:p>
            <a:pPr marL="0" indent="0">
              <a:buNone/>
            </a:pPr>
            <a:r>
              <a:rPr lang="pl-PL" dirty="0" smtClean="0"/>
              <a:t>3.   ę- t,  d,  c,  </a:t>
            </a:r>
            <a:r>
              <a:rPr lang="pl-PL" dirty="0" err="1" smtClean="0"/>
              <a:t>dz</a:t>
            </a:r>
            <a:r>
              <a:rPr lang="pl-PL" dirty="0" smtClean="0"/>
              <a:t>, = n    pęd-   [</a:t>
            </a:r>
            <a:r>
              <a:rPr lang="pl-PL" dirty="0" err="1" smtClean="0"/>
              <a:t>pent</a:t>
            </a:r>
            <a:r>
              <a:rPr lang="pl-PL" dirty="0" smtClean="0"/>
              <a:t>],  pięta – [</a:t>
            </a:r>
            <a:r>
              <a:rPr lang="pl-PL" dirty="0" err="1" smtClean="0"/>
              <a:t>pienta</a:t>
            </a:r>
            <a:r>
              <a:rPr lang="pl-PL" dirty="0" smtClean="0"/>
              <a:t>], tędy – </a:t>
            </a:r>
            <a:r>
              <a:rPr lang="pl-PL" dirty="0" err="1" smtClean="0"/>
              <a:t>tendy</a:t>
            </a:r>
            <a:r>
              <a:rPr lang="pl-PL" dirty="0" smtClean="0"/>
              <a:t>],  między – [</a:t>
            </a:r>
            <a:r>
              <a:rPr lang="pl-PL" dirty="0" err="1" smtClean="0"/>
              <a:t>miendzy</a:t>
            </a:r>
            <a:r>
              <a:rPr lang="pl-PL" dirty="0" smtClean="0"/>
              <a:t>]</a:t>
            </a:r>
          </a:p>
          <a:p>
            <a:pPr marL="0" indent="0">
              <a:buNone/>
            </a:pPr>
            <a:r>
              <a:rPr lang="pl-PL" dirty="0" smtClean="0"/>
              <a:t>4.  ę-  ć, </a:t>
            </a:r>
            <a:r>
              <a:rPr lang="pl-PL" dirty="0" err="1" smtClean="0"/>
              <a:t>cz</a:t>
            </a:r>
            <a:r>
              <a:rPr lang="pl-PL" dirty="0" smtClean="0"/>
              <a:t> = n   pęczek      [</a:t>
            </a:r>
            <a:r>
              <a:rPr lang="pl-PL" dirty="0" err="1" smtClean="0"/>
              <a:t>penczek</a:t>
            </a:r>
            <a:r>
              <a:rPr lang="pl-PL" dirty="0" smtClean="0"/>
              <a:t>]</a:t>
            </a:r>
          </a:p>
          <a:p>
            <a:pPr marL="0" indent="0">
              <a:buNone/>
            </a:pPr>
            <a:endParaRPr lang="pl-PL" dirty="0" smtClean="0"/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5.  ę-  ć,  </a:t>
            </a:r>
            <a:r>
              <a:rPr lang="pl-PL" dirty="0" err="1" smtClean="0"/>
              <a:t>dzi</a:t>
            </a:r>
            <a:r>
              <a:rPr lang="pl-PL" dirty="0" smtClean="0"/>
              <a:t>, = ń  pięć – [</a:t>
            </a:r>
            <a:r>
              <a:rPr lang="pl-PL" dirty="0" err="1" smtClean="0"/>
              <a:t>pieńć</a:t>
            </a:r>
            <a:r>
              <a:rPr lang="pl-PL" dirty="0" smtClean="0"/>
              <a:t>],</a:t>
            </a:r>
          </a:p>
          <a:p>
            <a:pPr marL="0" indent="0">
              <a:buNone/>
            </a:pPr>
            <a:r>
              <a:rPr lang="pl-PL" dirty="0" smtClean="0"/>
              <a:t>     dziesięć – [</a:t>
            </a:r>
            <a:r>
              <a:rPr lang="pl-PL" dirty="0" err="1" smtClean="0"/>
              <a:t>dziesieńć</a:t>
            </a:r>
            <a:r>
              <a:rPr lang="pl-PL" dirty="0" smtClean="0"/>
              <a:t>]</a:t>
            </a:r>
          </a:p>
          <a:p>
            <a:pPr marL="0" indent="0">
              <a:buNone/>
            </a:pPr>
            <a:r>
              <a:rPr lang="pl-PL" dirty="0" smtClean="0"/>
              <a:t>6. ę-  k, g = ŋ   męka – [</a:t>
            </a:r>
            <a:r>
              <a:rPr lang="pl-PL" dirty="0" err="1" smtClean="0"/>
              <a:t>meŋka</a:t>
            </a:r>
            <a:r>
              <a:rPr lang="pl-PL" dirty="0" smtClean="0"/>
              <a:t>]</a:t>
            </a:r>
          </a:p>
          <a:p>
            <a:pPr marL="0" indent="0">
              <a:buNone/>
            </a:pPr>
            <a:r>
              <a:rPr lang="pl-PL" dirty="0" smtClean="0"/>
              <a:t>     pęk – [</a:t>
            </a:r>
            <a:r>
              <a:rPr lang="pl-PL" dirty="0" err="1" smtClean="0"/>
              <a:t>peŋk</a:t>
            </a:r>
            <a:r>
              <a:rPr lang="pl-PL" dirty="0" smtClean="0"/>
              <a:t>]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5121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pirania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litr</a:t>
            </a: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03790"/>
            <a:ext cx="4040188" cy="269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41270"/>
            <a:ext cx="4041775" cy="301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73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Y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byk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indyk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4" y="2283619"/>
            <a:ext cx="3810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420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oko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motor</a:t>
            </a:r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4" y="2602706"/>
            <a:ext cx="38100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52395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412</Words>
  <Application>Microsoft Office PowerPoint</Application>
  <PresentationFormat>Pokaz na ekranie (4:3)</PresentationFormat>
  <Paragraphs>131</Paragraphs>
  <Slides>44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Motyw pakietu Office</vt:lpstr>
      <vt:lpstr>Prezentacja programu PowerPoint</vt:lpstr>
      <vt:lpstr>Vowels</vt:lpstr>
      <vt:lpstr>Ą</vt:lpstr>
      <vt:lpstr>Wymowa - ą -</vt:lpstr>
      <vt:lpstr>E</vt:lpstr>
      <vt:lpstr>Wymowa  Ę</vt:lpstr>
      <vt:lpstr>I</vt:lpstr>
      <vt:lpstr>Y</vt:lpstr>
      <vt:lpstr>O</vt:lpstr>
      <vt:lpstr>Ó/U</vt:lpstr>
      <vt:lpstr>consonants B b</vt:lpstr>
      <vt:lpstr>P p</vt:lpstr>
      <vt:lpstr>D d</vt:lpstr>
      <vt:lpstr>T t</vt:lpstr>
      <vt:lpstr>G g</vt:lpstr>
      <vt:lpstr>K k</vt:lpstr>
      <vt:lpstr>W w</vt:lpstr>
      <vt:lpstr>F f</vt:lpstr>
      <vt:lpstr>J j</vt:lpstr>
      <vt:lpstr>H h</vt:lpstr>
      <vt:lpstr>CH ch</vt:lpstr>
      <vt:lpstr>M m</vt:lpstr>
      <vt:lpstr>N n</vt:lpstr>
      <vt:lpstr>Ń ń – Ni ni</vt:lpstr>
      <vt:lpstr>L l</vt:lpstr>
      <vt:lpstr> Ł ł</vt:lpstr>
      <vt:lpstr>R r</vt:lpstr>
      <vt:lpstr>S s</vt:lpstr>
      <vt:lpstr>Ś ś – Si si</vt:lpstr>
      <vt:lpstr>Sz sz</vt:lpstr>
      <vt:lpstr>Z z</vt:lpstr>
      <vt:lpstr>Ź ź – Zi zi</vt:lpstr>
      <vt:lpstr>Ż ż – Rz rz</vt:lpstr>
      <vt:lpstr>C c </vt:lpstr>
      <vt:lpstr>Ć ć – Ci ci</vt:lpstr>
      <vt:lpstr>Cz cz</vt:lpstr>
      <vt:lpstr>Dz dz </vt:lpstr>
      <vt:lpstr>Dzi dzi – Dź dź</vt:lpstr>
      <vt:lpstr>Dż dż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Polish alphabet</dc:title>
  <dc:creator>Hp</dc:creator>
  <cp:lastModifiedBy>Windows User</cp:lastModifiedBy>
  <cp:revision>25</cp:revision>
  <dcterms:created xsi:type="dcterms:W3CDTF">2015-10-04T21:04:23Z</dcterms:created>
  <dcterms:modified xsi:type="dcterms:W3CDTF">2022-04-13T07:56:43Z</dcterms:modified>
</cp:coreProperties>
</file>