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414" r:id="rId3"/>
    <p:sldId id="386" r:id="rId4"/>
    <p:sldId id="398" r:id="rId5"/>
    <p:sldId id="385" r:id="rId6"/>
    <p:sldId id="361" r:id="rId7"/>
    <p:sldId id="362" r:id="rId8"/>
    <p:sldId id="274" r:id="rId9"/>
    <p:sldId id="275" r:id="rId10"/>
    <p:sldId id="276" r:id="rId11"/>
    <p:sldId id="277" r:id="rId12"/>
    <p:sldId id="278" r:id="rId13"/>
    <p:sldId id="279" r:id="rId14"/>
    <p:sldId id="377" r:id="rId15"/>
    <p:sldId id="378" r:id="rId16"/>
    <p:sldId id="379" r:id="rId17"/>
    <p:sldId id="380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5" r:id="rId30"/>
    <p:sldId id="410" r:id="rId31"/>
    <p:sldId id="411" r:id="rId32"/>
    <p:sldId id="412" r:id="rId33"/>
    <p:sldId id="413" r:id="rId34"/>
    <p:sldId id="382" r:id="rId35"/>
    <p:sldId id="383" r:id="rId36"/>
    <p:sldId id="388" r:id="rId37"/>
    <p:sldId id="384" r:id="rId38"/>
    <p:sldId id="387" r:id="rId39"/>
    <p:sldId id="389" r:id="rId40"/>
    <p:sldId id="390" r:id="rId41"/>
    <p:sldId id="391" r:id="rId42"/>
    <p:sldId id="392" r:id="rId43"/>
    <p:sldId id="394" r:id="rId44"/>
    <p:sldId id="395" r:id="rId45"/>
    <p:sldId id="393" r:id="rId46"/>
    <p:sldId id="396" r:id="rId47"/>
    <p:sldId id="397" r:id="rId48"/>
    <p:sldId id="381" r:id="rId49"/>
    <p:sldId id="369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67" r:id="rId5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00FF"/>
    <a:srgbClr val="006600"/>
    <a:srgbClr val="000066"/>
    <a:srgbClr val="003366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9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30.wmf"/><Relationship Id="rId4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86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12" Type="http://schemas.openxmlformats.org/officeDocument/2006/relationships/image" Target="../media/image85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11" Type="http://schemas.openxmlformats.org/officeDocument/2006/relationships/image" Target="../media/image84.wmf"/><Relationship Id="rId5" Type="http://schemas.openxmlformats.org/officeDocument/2006/relationships/image" Target="../media/image78.wmf"/><Relationship Id="rId10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Relationship Id="rId14" Type="http://schemas.openxmlformats.org/officeDocument/2006/relationships/image" Target="../media/image7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5D22F2-4845-445A-A9E6-D83A7B2A9B90}" type="datetimeFigureOut">
              <a:rPr lang="pl-PL"/>
              <a:pPr>
                <a:defRPr/>
              </a:pPr>
              <a:t>15.05.2019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7916B1-D0AE-49DE-9503-BCC2996A34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0023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254348-4AB0-4E08-8DAA-FC890A2803E7}" type="datetimeFigureOut">
              <a:rPr lang="pl-PL"/>
              <a:pPr>
                <a:defRPr/>
              </a:pPr>
              <a:t>15.05.2019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E439AE-0C10-4E42-A66F-C8892C51D90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EFFAAE-12D7-45AF-871D-CD3C5A2B3685}" type="datetimeFigureOut">
              <a:rPr lang="pl-PL"/>
              <a:pPr>
                <a:defRPr/>
              </a:pPr>
              <a:t>15.05.2019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37E71B-5996-4EB9-AFE1-0E338EF9C7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CD2506-BDD3-4950-9177-6C49969460E6}" type="datetimeFigureOut">
              <a:rPr lang="pl-PL"/>
              <a:pPr>
                <a:defRPr/>
              </a:pPr>
              <a:t>15.05.2019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4C6887-0EA3-4B35-9EF1-90DD996AC4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FAA3C2-60FE-4E09-B0B8-2DC232888F67}" type="datetimeFigureOut">
              <a:rPr lang="pl-PL"/>
              <a:pPr>
                <a:defRPr/>
              </a:pPr>
              <a:t>15.05.2019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FA12A3-5972-4120-8B56-F02323C216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C9AA52-B669-4E70-B7FD-2B75E8330844}" type="datetimeFigureOut">
              <a:rPr lang="pl-PL"/>
              <a:pPr>
                <a:defRPr/>
              </a:pPr>
              <a:t>15.05.2019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1BCD32-A878-481C-A833-1203B31EFD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A9866B-3C5C-42F4-8AC6-C0D457469869}" type="datetimeFigureOut">
              <a:rPr lang="pl-PL"/>
              <a:pPr>
                <a:defRPr/>
              </a:pPr>
              <a:t>15.05.2019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4A0696-1E8B-4420-81F6-3AA0274B95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BCAEBC2-5799-4FBA-A196-01FA0298EE9C}" type="datetimeFigureOut">
              <a:rPr lang="pl-PL"/>
              <a:pPr>
                <a:defRPr/>
              </a:pPr>
              <a:t>15.05.2019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7686DF-7ECC-40FA-A06B-D5DD300E70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097F6B-D268-463E-A83D-001C9CED5E7F}" type="datetimeFigureOut">
              <a:rPr lang="pl-PL"/>
              <a:pPr>
                <a:defRPr/>
              </a:pPr>
              <a:t>15.05.2019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DFF85B-E574-4579-A764-58452AB417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B20669-6D4A-468E-9811-40C7A80FB02D}" type="datetimeFigureOut">
              <a:rPr lang="pl-PL"/>
              <a:pPr>
                <a:defRPr/>
              </a:pPr>
              <a:t>15.05.2019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82861-47F8-4283-973A-DF807870A2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4CD4BB-BFA5-415B-AA07-DAB6AD99782F}" type="datetimeFigureOut">
              <a:rPr lang="pl-PL"/>
              <a:pPr>
                <a:defRPr/>
              </a:pPr>
              <a:t>15.05.2019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50319A8-28BD-4166-9727-0D1C1436CC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44D40A-21D4-486A-A372-314579E4888B}" type="datetimeFigureOut">
              <a:rPr lang="pl-PL"/>
              <a:pPr>
                <a:defRPr/>
              </a:pPr>
              <a:t>15.05.2019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05256F-61A8-4F84-B2D4-3418888782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ez nazwy-10.pd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14338"/>
            <a:ext cx="1785918" cy="89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>
            <a:spLocks noChangeArrowheads="1"/>
          </p:cNvSpPr>
          <p:nvPr userDrawn="1"/>
        </p:nvSpPr>
        <p:spPr bwMode="auto">
          <a:xfrm>
            <a:off x="1714480" y="-24"/>
            <a:ext cx="7429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Przedmiot: Modelowanie i identyfikacja 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Tytuł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 materiału wykładowego: Technologie modelowania rozmytego – modele lingwistyczne I</a:t>
            </a:r>
            <a:endParaRPr lang="pl-PL" sz="1000" dirty="0">
              <a:solidFill>
                <a:srgbClr val="003366"/>
              </a:solidFill>
              <a:latin typeface="SanukPro-Medium" charset="0"/>
            </a:endParaRPr>
          </a:p>
        </p:txBody>
      </p:sp>
      <p:cxnSp>
        <p:nvCxnSpPr>
          <p:cNvPr id="7" name="Łącznik prosty 6"/>
          <p:cNvCxnSpPr/>
          <p:nvPr userDrawn="1"/>
        </p:nvCxnSpPr>
        <p:spPr>
          <a:xfrm>
            <a:off x="214282" y="428604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 userDrawn="1"/>
        </p:nvCxnSpPr>
        <p:spPr>
          <a:xfrm>
            <a:off x="214282" y="6469373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 userDrawn="1"/>
        </p:nvSpPr>
        <p:spPr>
          <a:xfrm>
            <a:off x="196467" y="6550712"/>
            <a:ext cx="3679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  <a:sym typeface="Symbol"/>
              </a:rPr>
              <a:t> </a:t>
            </a:r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Kazimierz Duzinkiewicz,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 dr hab. inż., prof.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nadzw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. PG</a:t>
            </a:r>
            <a:endParaRPr lang="pl-PL" sz="1000" dirty="0">
              <a:solidFill>
                <a:srgbClr val="003366"/>
              </a:solidFill>
              <a:latin typeface="SanukPro-Medium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4714876" y="6446022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Wydział: Elektrotechniki i Automatyki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Katedra: Elektrotechniki, Systemów Sterowania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</a:rPr>
              <a:t> i Informatyki</a:t>
            </a:r>
            <a:endParaRPr lang="pl-PL" sz="1000" dirty="0">
              <a:solidFill>
                <a:srgbClr val="003366"/>
              </a:solidFill>
              <a:latin typeface="SanukPro-Medium"/>
            </a:endParaRPr>
          </a:p>
        </p:txBody>
      </p:sp>
      <p:sp>
        <p:nvSpPr>
          <p:cNvPr id="11" name="pole tekstowe 10"/>
          <p:cNvSpPr txBox="1"/>
          <p:nvPr userDrawn="1"/>
        </p:nvSpPr>
        <p:spPr>
          <a:xfrm>
            <a:off x="8549089" y="6500834"/>
            <a:ext cx="594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BC96B2-911C-42E6-9907-C53CEC08EB3C}" type="slidenum">
              <a:rPr lang="pl-PL" sz="1200" smtClean="0">
                <a:solidFill>
                  <a:srgbClr val="003366"/>
                </a:solidFill>
                <a:latin typeface="SanukPro-Medium"/>
              </a:rPr>
              <a:pPr algn="ctr"/>
              <a:t>‹#›</a:t>
            </a:fld>
            <a:endParaRPr lang="pl-PL" sz="1200" dirty="0">
              <a:solidFill>
                <a:srgbClr val="003366"/>
              </a:solidFill>
              <a:latin typeface="SanukPro-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8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5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5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73.png"/><Relationship Id="rId21" Type="http://schemas.openxmlformats.org/officeDocument/2006/relationships/image" Target="../media/image72.wmf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71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59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77.wmf"/><Relationship Id="rId18" Type="http://schemas.openxmlformats.org/officeDocument/2006/relationships/oleObject" Target="../embeddings/oleObject71.bin"/><Relationship Id="rId26" Type="http://schemas.openxmlformats.org/officeDocument/2006/relationships/oleObject" Target="../embeddings/oleObject75.bin"/><Relationship Id="rId3" Type="http://schemas.openxmlformats.org/officeDocument/2006/relationships/image" Target="../media/image87.png"/><Relationship Id="rId21" Type="http://schemas.openxmlformats.org/officeDocument/2006/relationships/image" Target="../media/image81.wmf"/><Relationship Id="rId34" Type="http://schemas.openxmlformats.org/officeDocument/2006/relationships/oleObject" Target="../embeddings/oleObject80.bin"/><Relationship Id="rId7" Type="http://schemas.openxmlformats.org/officeDocument/2006/relationships/oleObject" Target="../embeddings/oleObject65.bin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79.wmf"/><Relationship Id="rId25" Type="http://schemas.openxmlformats.org/officeDocument/2006/relationships/image" Target="../media/image83.wmf"/><Relationship Id="rId33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2.bin"/><Relationship Id="rId29" Type="http://schemas.openxmlformats.org/officeDocument/2006/relationships/image" Target="../media/image85.wmf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76.wmf"/><Relationship Id="rId24" Type="http://schemas.openxmlformats.org/officeDocument/2006/relationships/oleObject" Target="../embeddings/oleObject74.bin"/><Relationship Id="rId32" Type="http://schemas.openxmlformats.org/officeDocument/2006/relationships/oleObject" Target="../embeddings/oleObject78.bin"/><Relationship Id="rId37" Type="http://schemas.openxmlformats.org/officeDocument/2006/relationships/oleObject" Target="../embeddings/oleObject82.bin"/><Relationship Id="rId5" Type="http://schemas.openxmlformats.org/officeDocument/2006/relationships/image" Target="../media/image74.wmf"/><Relationship Id="rId15" Type="http://schemas.openxmlformats.org/officeDocument/2006/relationships/image" Target="../media/image78.wmf"/><Relationship Id="rId23" Type="http://schemas.openxmlformats.org/officeDocument/2006/relationships/image" Target="../media/image82.wmf"/><Relationship Id="rId28" Type="http://schemas.openxmlformats.org/officeDocument/2006/relationships/oleObject" Target="../embeddings/oleObject76.bin"/><Relationship Id="rId36" Type="http://schemas.openxmlformats.org/officeDocument/2006/relationships/oleObject" Target="../embeddings/oleObject81.bin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80.wmf"/><Relationship Id="rId31" Type="http://schemas.openxmlformats.org/officeDocument/2006/relationships/image" Target="../media/image86.wmf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6.bin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3.bin"/><Relationship Id="rId27" Type="http://schemas.openxmlformats.org/officeDocument/2006/relationships/image" Target="../media/image84.wmf"/><Relationship Id="rId30" Type="http://schemas.openxmlformats.org/officeDocument/2006/relationships/oleObject" Target="../embeddings/oleObject77.bin"/><Relationship Id="rId35" Type="http://schemas.openxmlformats.org/officeDocument/2006/relationships/image" Target="../media/image7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1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0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image" Target="../media/image123.png"/><Relationship Id="rId7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120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12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38113" y="3562212"/>
            <a:ext cx="8810625" cy="21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0" lang="pl-PL" sz="3200" dirty="0" smtClean="0">
                <a:solidFill>
                  <a:schemeClr val="bg1"/>
                </a:solidFill>
                <a:latin typeface="SanukPro-Medium" charset="0"/>
              </a:rPr>
              <a:t>Modelowanie i identyfikacja</a:t>
            </a:r>
            <a:endParaRPr kumimoji="0" lang="pl-PL" sz="3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</a:pP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Materiał wykładowy: 8 – Technologie modelowania rozmytego – modele lingwistyczne I</a:t>
            </a:r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endParaRPr kumimoji="0"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kumimoji="0" lang="pl-PL" sz="1400" dirty="0" smtClean="0">
                <a:solidFill>
                  <a:prstClr val="white"/>
                </a:solidFill>
                <a:latin typeface="SanukPro-Medium" charset="0"/>
                <a:ea typeface="+mn-ea"/>
                <a:cs typeface="+mn-cs"/>
              </a:rPr>
              <a:t>Kierunek: Automatyka i robotyka -  studia stacjonarne 2 stopnia</a:t>
            </a:r>
          </a:p>
          <a:p>
            <a:pPr lvl="0" algn="ctr">
              <a:spcBef>
                <a:spcPct val="20000"/>
              </a:spcBef>
            </a:pPr>
            <a:r>
              <a:rPr kumimoji="0" lang="pl-PL" sz="1400" dirty="0" smtClean="0">
                <a:solidFill>
                  <a:prstClr val="white"/>
                </a:solidFill>
                <a:latin typeface="SanukPro-Medium" charset="0"/>
                <a:ea typeface="+mn-ea"/>
                <a:cs typeface="+mn-cs"/>
              </a:rPr>
              <a:t>Przedmiot:  kierunkowy</a:t>
            </a:r>
            <a:endParaRPr kumimoji="0" lang="pl-PL" sz="2000" dirty="0">
              <a:solidFill>
                <a:schemeClr val="bg1"/>
              </a:solidFill>
              <a:latin typeface="SanukPro-Medium" charset="0"/>
            </a:endParaRPr>
          </a:p>
        </p:txBody>
      </p:sp>
      <p:sp>
        <p:nvSpPr>
          <p:cNvPr id="10" name="Podtytuł 2"/>
          <p:cNvSpPr txBox="1">
            <a:spLocks/>
          </p:cNvSpPr>
          <p:nvPr/>
        </p:nvSpPr>
        <p:spPr bwMode="auto">
          <a:xfrm>
            <a:off x="1371600" y="6146805"/>
            <a:ext cx="6400800" cy="49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Kazimierz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Duzinkiewicz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, dr hab. inż., prof.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nadzw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. PG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Data rozpoczęcia  prezentacji materiału: 2019.05.15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71513" y="6445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Zmienne lingwistyczne: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052513" y="11017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„Odchylenie” – e(t) 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052513" y="1558925"/>
            <a:ext cx="4038600" cy="736600"/>
            <a:chOff x="1056" y="2976"/>
            <a:chExt cx="2544" cy="464"/>
          </a:xfrm>
        </p:grpSpPr>
        <p:sp>
          <p:nvSpPr>
            <p:cNvPr id="14354" name="Text Box 10"/>
            <p:cNvSpPr txBox="1">
              <a:spLocks noChangeArrowheads="1"/>
            </p:cNvSpPr>
            <p:nvPr/>
          </p:nvSpPr>
          <p:spPr bwMode="auto">
            <a:xfrm>
              <a:off x="1056" y="3072"/>
              <a:ext cx="25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200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„Zmiana odchylenia” –   </a:t>
              </a:r>
            </a:p>
          </p:txBody>
        </p:sp>
        <p:graphicFrame>
          <p:nvGraphicFramePr>
            <p:cNvPr id="14339" name="Object 11"/>
            <p:cNvGraphicFramePr>
              <a:graphicFrameLocks noChangeAspect="1"/>
            </p:cNvGraphicFramePr>
            <p:nvPr/>
          </p:nvGraphicFramePr>
          <p:xfrm>
            <a:off x="2784" y="2976"/>
            <a:ext cx="480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2" name="Równanie" r:id="rId3" imgW="368140" imgH="355446" progId="Equation.3">
                    <p:embed/>
                  </p:oleObj>
                </mc:Choice>
                <mc:Fallback>
                  <p:oleObj name="Równanie" r:id="rId3" imgW="368140" imgH="355446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76"/>
                          <a:ext cx="480" cy="4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128713" y="23209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„Siła” – u(t) 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548313" y="6445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Pożądane położenie: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548313" y="11017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r(t) = 0 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472113" y="17875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Zależności:</a:t>
            </a: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5776913" y="1482725"/>
            <a:ext cx="762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4589463" y="1216025"/>
            <a:ext cx="762000" cy="11334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4070350" y="2289175"/>
          <a:ext cx="45593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Równanie" r:id="rId5" imgW="1981200" imgH="393700" progId="Equation.3">
                  <p:embed/>
                </p:oleObj>
              </mc:Choice>
              <mc:Fallback>
                <p:oleObj name="Równanie" r:id="rId5" imgW="1981200" imgH="3937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2289175"/>
                        <a:ext cx="45593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87375" y="3422650"/>
            <a:ext cx="192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Konwencja: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03250" y="3932238"/>
            <a:ext cx="802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Położenie  </a:t>
            </a: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 +  Odchylenie - ; </a:t>
            </a: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Położenie  </a:t>
            </a: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 -  Odchylenie +</a:t>
            </a:r>
            <a:r>
              <a:rPr lang="pl-PL" sz="200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09600" y="5889625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Siła           </a:t>
            </a: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 + </a:t>
            </a: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3924300" y="4456113"/>
            <a:ext cx="762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568325" y="4821238"/>
            <a:ext cx="8021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Zmiana położenia  </a:t>
            </a: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 +  Zmiana odchylenia - ;</a:t>
            </a:r>
          </a:p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Zmiana p</a:t>
            </a: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ołożenia  </a:t>
            </a: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 -  Zmiana odchylenia +</a:t>
            </a:r>
            <a:r>
              <a:rPr lang="pl-PL" sz="200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nimBg="1"/>
      <p:bldP spid="12" grpId="0" animBg="1"/>
      <p:bldP spid="14" grpId="0" autoUpdateAnimBg="0"/>
      <p:bldP spid="15" grpId="0" autoUpdateAnimBg="0"/>
      <p:bldP spid="16" grpId="0" autoUpdateAnimBg="0"/>
      <p:bldP spid="17" grpId="0" animBg="1"/>
      <p:bldP spid="1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849313" y="1573213"/>
            <a:ext cx="6994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Wartości lingwistyczne (dla wszystkich zmiennych):</a:t>
            </a: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687513" y="2106613"/>
            <a:ext cx="6096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 ujemna, duża co do wartości – „neglarge”</a:t>
            </a:r>
          </a:p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 ujemna, mała co do wartości – „negsmall”</a:t>
            </a:r>
          </a:p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 zero – „zero”</a:t>
            </a:r>
          </a:p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 dodatnia, mała co do wartości – „possmall”</a:t>
            </a:r>
          </a:p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 dodatnia, duża co do wartości – „poslarge”</a:t>
            </a:r>
            <a:endParaRPr lang="pl-PL" sz="2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~AUT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09800"/>
            <a:ext cx="60960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09600" y="411163"/>
            <a:ext cx="518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Wahadło odwrócone w różnych pozycjach 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743200" y="1143000"/>
            <a:ext cx="3886200" cy="1600200"/>
            <a:chOff x="1728" y="720"/>
            <a:chExt cx="2448" cy="1008"/>
          </a:xfrm>
        </p:grpSpPr>
        <p:sp>
          <p:nvSpPr>
            <p:cNvPr id="52251" name="Text Box 8"/>
            <p:cNvSpPr txBox="1">
              <a:spLocks noChangeArrowheads="1"/>
            </p:cNvSpPr>
            <p:nvPr/>
          </p:nvSpPr>
          <p:spPr bwMode="auto">
            <a:xfrm>
              <a:off x="2112" y="720"/>
              <a:ext cx="158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60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Położenie pożądane </a:t>
              </a:r>
            </a:p>
          </p:txBody>
        </p:sp>
        <p:sp>
          <p:nvSpPr>
            <p:cNvPr id="52252" name="Line 9"/>
            <p:cNvSpPr>
              <a:spLocks noChangeShapeType="1"/>
            </p:cNvSpPr>
            <p:nvPr/>
          </p:nvSpPr>
          <p:spPr bwMode="auto">
            <a:xfrm flipH="1">
              <a:off x="1728" y="960"/>
              <a:ext cx="1152" cy="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3" name="Line 10"/>
            <p:cNvSpPr>
              <a:spLocks noChangeShapeType="1"/>
            </p:cNvSpPr>
            <p:nvPr/>
          </p:nvSpPr>
          <p:spPr bwMode="auto">
            <a:xfrm>
              <a:off x="2880" y="960"/>
              <a:ext cx="96" cy="6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4" name="Line 11"/>
            <p:cNvSpPr>
              <a:spLocks noChangeShapeType="1"/>
            </p:cNvSpPr>
            <p:nvPr/>
          </p:nvSpPr>
          <p:spPr bwMode="auto">
            <a:xfrm>
              <a:off x="2880" y="960"/>
              <a:ext cx="1296" cy="6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 sz="1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943600" y="1371600"/>
            <a:ext cx="2743200" cy="2057400"/>
            <a:chOff x="3744" y="864"/>
            <a:chExt cx="1728" cy="1296"/>
          </a:xfrm>
        </p:grpSpPr>
        <p:sp>
          <p:nvSpPr>
            <p:cNvPr id="52249" name="Text Box 13"/>
            <p:cNvSpPr txBox="1">
              <a:spLocks noChangeArrowheads="1"/>
            </p:cNvSpPr>
            <p:nvPr/>
          </p:nvSpPr>
          <p:spPr bwMode="auto">
            <a:xfrm>
              <a:off x="3744" y="864"/>
              <a:ext cx="172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60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Odchylenie dodatnie</a:t>
              </a:r>
              <a:r>
                <a:rPr lang="pl-PL" sz="1600">
                  <a:solidFill>
                    <a:srgbClr val="FF3399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52250" name="Line 14"/>
            <p:cNvSpPr>
              <a:spLocks noChangeShapeType="1"/>
            </p:cNvSpPr>
            <p:nvPr/>
          </p:nvSpPr>
          <p:spPr bwMode="auto">
            <a:xfrm flipH="1">
              <a:off x="3984" y="1104"/>
              <a:ext cx="672" cy="105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 sz="1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04800" y="1447800"/>
            <a:ext cx="2971800" cy="2209800"/>
            <a:chOff x="-1728" y="960"/>
            <a:chExt cx="1872" cy="1392"/>
          </a:xfrm>
        </p:grpSpPr>
        <p:sp>
          <p:nvSpPr>
            <p:cNvPr id="52247" name="Text Box 16"/>
            <p:cNvSpPr txBox="1">
              <a:spLocks noChangeArrowheads="1"/>
            </p:cNvSpPr>
            <p:nvPr/>
          </p:nvSpPr>
          <p:spPr bwMode="auto">
            <a:xfrm>
              <a:off x="-1728" y="960"/>
              <a:ext cx="172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60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Odchylenie ujemne </a:t>
              </a:r>
            </a:p>
          </p:txBody>
        </p:sp>
        <p:sp>
          <p:nvSpPr>
            <p:cNvPr id="52248" name="Line 17"/>
            <p:cNvSpPr>
              <a:spLocks noChangeShapeType="1"/>
            </p:cNvSpPr>
            <p:nvPr/>
          </p:nvSpPr>
          <p:spPr bwMode="auto">
            <a:xfrm>
              <a:off x="-912" y="1200"/>
              <a:ext cx="1056" cy="11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 sz="1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1981200" y="4038601"/>
            <a:ext cx="3886200" cy="1785938"/>
            <a:chOff x="1248" y="2544"/>
            <a:chExt cx="2448" cy="1125"/>
          </a:xfrm>
        </p:grpSpPr>
        <p:sp>
          <p:nvSpPr>
            <p:cNvPr id="52243" name="Text Box 19"/>
            <p:cNvSpPr txBox="1">
              <a:spLocks noChangeArrowheads="1"/>
            </p:cNvSpPr>
            <p:nvPr/>
          </p:nvSpPr>
          <p:spPr bwMode="auto">
            <a:xfrm>
              <a:off x="2304" y="3456"/>
              <a:ext cx="134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60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Siła dodatnia </a:t>
              </a:r>
            </a:p>
          </p:txBody>
        </p:sp>
        <p:sp>
          <p:nvSpPr>
            <p:cNvPr id="52244" name="Line 20"/>
            <p:cNvSpPr>
              <a:spLocks noChangeShapeType="1"/>
            </p:cNvSpPr>
            <p:nvPr/>
          </p:nvSpPr>
          <p:spPr bwMode="auto">
            <a:xfrm flipH="1" flipV="1">
              <a:off x="1248" y="2544"/>
              <a:ext cx="1632" cy="9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5" name="Line 21"/>
            <p:cNvSpPr>
              <a:spLocks noChangeShapeType="1"/>
            </p:cNvSpPr>
            <p:nvPr/>
          </p:nvSpPr>
          <p:spPr bwMode="auto">
            <a:xfrm flipH="1" flipV="1">
              <a:off x="2496" y="2544"/>
              <a:ext cx="384" cy="9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6" name="Line 22"/>
            <p:cNvSpPr>
              <a:spLocks noChangeShapeType="1"/>
            </p:cNvSpPr>
            <p:nvPr/>
          </p:nvSpPr>
          <p:spPr bwMode="auto">
            <a:xfrm flipV="1">
              <a:off x="2880" y="2544"/>
              <a:ext cx="816" cy="9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 sz="1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798638" y="1751013"/>
            <a:ext cx="2971800" cy="990600"/>
            <a:chOff x="1152" y="1104"/>
            <a:chExt cx="1872" cy="624"/>
          </a:xfrm>
        </p:grpSpPr>
        <p:sp>
          <p:nvSpPr>
            <p:cNvPr id="52241" name="Line 24"/>
            <p:cNvSpPr>
              <a:spLocks noChangeShapeType="1"/>
            </p:cNvSpPr>
            <p:nvPr/>
          </p:nvSpPr>
          <p:spPr bwMode="auto">
            <a:xfrm>
              <a:off x="1920" y="1344"/>
              <a:ext cx="1104" cy="3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2" name="Text Box 25"/>
            <p:cNvSpPr txBox="1">
              <a:spLocks noChangeArrowheads="1"/>
            </p:cNvSpPr>
            <p:nvPr/>
          </p:nvSpPr>
          <p:spPr bwMode="auto">
            <a:xfrm>
              <a:off x="1152" y="1104"/>
              <a:ext cx="172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60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Odchylenie zerowe 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84200" y="3508374"/>
            <a:ext cx="5661025" cy="2987675"/>
            <a:chOff x="368" y="2210"/>
            <a:chExt cx="3566" cy="1882"/>
          </a:xfrm>
        </p:grpSpPr>
        <p:grpSp>
          <p:nvGrpSpPr>
            <p:cNvPr id="52237" name="Group 27"/>
            <p:cNvGrpSpPr>
              <a:grpSpLocks/>
            </p:cNvGrpSpPr>
            <p:nvPr/>
          </p:nvGrpSpPr>
          <p:grpSpPr bwMode="auto">
            <a:xfrm>
              <a:off x="368" y="2399"/>
              <a:ext cx="2327" cy="1693"/>
              <a:chOff x="430" y="2280"/>
              <a:chExt cx="2112" cy="1693"/>
            </a:xfrm>
          </p:grpSpPr>
          <p:sp>
            <p:nvSpPr>
              <p:cNvPr id="52239" name="Text Box 28"/>
              <p:cNvSpPr txBox="1">
                <a:spLocks noChangeArrowheads="1"/>
              </p:cNvSpPr>
              <p:nvPr/>
            </p:nvSpPr>
            <p:spPr bwMode="auto">
              <a:xfrm>
                <a:off x="430" y="3760"/>
                <a:ext cx="211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160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Zmiana odchylenia ujemna </a:t>
                </a:r>
              </a:p>
            </p:txBody>
          </p:sp>
          <p:sp>
            <p:nvSpPr>
              <p:cNvPr id="52240" name="Line 29"/>
              <p:cNvSpPr>
                <a:spLocks noChangeShapeType="1"/>
              </p:cNvSpPr>
              <p:nvPr/>
            </p:nvSpPr>
            <p:spPr bwMode="auto">
              <a:xfrm flipV="1">
                <a:off x="1246" y="2280"/>
                <a:ext cx="992" cy="152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l-PL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238" name="Line 30"/>
            <p:cNvSpPr>
              <a:spLocks noChangeShapeType="1"/>
            </p:cNvSpPr>
            <p:nvPr/>
          </p:nvSpPr>
          <p:spPr bwMode="auto">
            <a:xfrm flipV="1">
              <a:off x="1251" y="2210"/>
              <a:ext cx="2683" cy="170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 sz="1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4408488" y="2900363"/>
            <a:ext cx="3757612" cy="3405188"/>
            <a:chOff x="2777" y="1827"/>
            <a:chExt cx="2367" cy="2145"/>
          </a:xfrm>
        </p:grpSpPr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2777" y="3759"/>
              <a:ext cx="236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l-PL" sz="160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Zmiana odchylenia dodatnia</a:t>
              </a:r>
              <a:r>
                <a:rPr lang="pl-PL" sz="1600">
                  <a:solidFill>
                    <a:srgbClr val="FF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52236" name="Line 33"/>
            <p:cNvSpPr>
              <a:spLocks noChangeShapeType="1"/>
            </p:cNvSpPr>
            <p:nvPr/>
          </p:nvSpPr>
          <p:spPr bwMode="auto">
            <a:xfrm flipH="1" flipV="1">
              <a:off x="3061" y="1827"/>
              <a:ext cx="852" cy="195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 sz="16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7" descr="~AUT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577850"/>
            <a:ext cx="6781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28"/>
          <p:cNvSpPr txBox="1">
            <a:spLocks noChangeArrowheads="1"/>
          </p:cNvSpPr>
          <p:nvPr/>
        </p:nvSpPr>
        <p:spPr bwMode="auto">
          <a:xfrm>
            <a:off x="565150" y="396875"/>
            <a:ext cx="8299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Zdefiniowanie wartości rozmytych dla poszczególnych zmiennych rozmytych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208" y="465190"/>
            <a:ext cx="6681228" cy="34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07" y="794287"/>
            <a:ext cx="3565151" cy="25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225" y="1090308"/>
            <a:ext cx="4554069" cy="267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3903" y="3274771"/>
            <a:ext cx="3059486" cy="23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9416" y="3578686"/>
            <a:ext cx="4829455" cy="284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1849" y="491397"/>
            <a:ext cx="350751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149" y="995082"/>
            <a:ext cx="6783539" cy="409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88" y="2088333"/>
            <a:ext cx="8631936" cy="366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858" y="1207117"/>
            <a:ext cx="8322374" cy="24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94" y="499392"/>
            <a:ext cx="8175812" cy="3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5924" y="1131919"/>
            <a:ext cx="5724805" cy="156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482973" y="2953870"/>
            <a:ext cx="7910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Czy potrafimy dysponując bazą reguł rozmytych (model obiektu) i pomiarem wielkości wejściowej określić wartość wyjścia obiektu?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>
            <a:grpSpLocks/>
          </p:cNvGrpSpPr>
          <p:nvPr/>
        </p:nvGrpSpPr>
        <p:grpSpPr bwMode="auto">
          <a:xfrm>
            <a:off x="484188" y="4202113"/>
            <a:ext cx="7910512" cy="1785937"/>
            <a:chOff x="483754" y="4201536"/>
            <a:chExt cx="7910513" cy="1787091"/>
          </a:xfrm>
        </p:grpSpPr>
        <p:sp>
          <p:nvSpPr>
            <p:cNvPr id="3" name="Rectangle 28"/>
            <p:cNvSpPr>
              <a:spLocks noChangeArrowheads="1"/>
            </p:cNvSpPr>
            <p:nvPr/>
          </p:nvSpPr>
          <p:spPr bwMode="auto">
            <a:xfrm>
              <a:off x="483754" y="4201536"/>
              <a:ext cx="79105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Mechanizm wnioskowania – podejście Mamdaniego</a:t>
              </a:r>
            </a:p>
          </p:txBody>
        </p:sp>
        <p:pic>
          <p:nvPicPr>
            <p:cNvPr id="4" name="Picture 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1840" y="4661793"/>
              <a:ext cx="1124670" cy="1326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31"/>
            <p:cNvSpPr>
              <a:spLocks noChangeArrowheads="1"/>
            </p:cNvSpPr>
            <p:nvPr/>
          </p:nvSpPr>
          <p:spPr bwMode="auto">
            <a:xfrm>
              <a:off x="2209080" y="4790065"/>
              <a:ext cx="5953125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Ebrahim MAMDANI</a:t>
              </a:r>
            </a:p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Imperial College of Science, Technology and Medicine, University of London</a:t>
              </a:r>
            </a:p>
          </p:txBody>
        </p:sp>
      </p:grp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0200" y="881063"/>
            <a:ext cx="8305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Wnioskowanie w systemach rozmytych </a:t>
            </a:r>
            <a:r>
              <a:rPr lang="pl-PL" sz="1600" b="1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Uogólniony Modus Ponens</a:t>
            </a: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: </a:t>
            </a:r>
          </a:p>
        </p:txBody>
      </p:sp>
      <p:grpSp>
        <p:nvGrpSpPr>
          <p:cNvPr id="7" name="Grupa 6"/>
          <p:cNvGrpSpPr>
            <a:grpSpLocks/>
          </p:cNvGrpSpPr>
          <p:nvPr/>
        </p:nvGrpSpPr>
        <p:grpSpPr bwMode="auto">
          <a:xfrm>
            <a:off x="681038" y="1427163"/>
            <a:ext cx="8083550" cy="2449512"/>
            <a:chOff x="680749" y="1389784"/>
            <a:chExt cx="8084560" cy="244881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829253" y="1481716"/>
              <a:ext cx="197201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600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Przesłanka 1 (fakt)</a:t>
              </a: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847725" y="1844242"/>
              <a:ext cx="2922960" cy="33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600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Przesłanka 2 (reguła rozmyta)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803852" y="2329151"/>
              <a:ext cx="99257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600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Wniosek</a:t>
              </a: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V="1">
              <a:off x="680749" y="2216727"/>
              <a:ext cx="8084560" cy="13566"/>
            </a:xfrm>
            <a:prstGeom prst="line">
              <a:avLst/>
            </a:prstGeom>
            <a:noFill/>
            <a:ln w="317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6171623" y="1389784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6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x = A’</a:t>
              </a:r>
              <a:endParaRPr lang="pl-PL" sz="1600" baseline="5000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6162242" y="1862715"/>
              <a:ext cx="2383002" cy="369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JEŻELI </a:t>
              </a:r>
              <a:r>
                <a:rPr lang="pl-PL" sz="160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 x </a:t>
              </a:r>
              <a:r>
                <a:rPr lang="pl-PL" sz="16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= A TO y = B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7503391" y="2394238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6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y = B’</a:t>
              </a:r>
              <a:endParaRPr lang="pl-PL" sz="1600" baseline="5000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794616" y="2761383"/>
              <a:ext cx="64770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60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gdzie:</a:t>
              </a:r>
              <a:r>
                <a:rPr lang="pl-PL" sz="1600">
                  <a:solidFill>
                    <a:srgbClr val="FF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 </a:t>
              </a:r>
              <a:r>
                <a:rPr lang="pl-PL" sz="1600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A’</a:t>
              </a:r>
              <a:r>
                <a:rPr lang="pl-PL" sz="1600">
                  <a:solidFill>
                    <a:srgbClr val="6600CC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, </a:t>
              </a:r>
              <a:r>
                <a:rPr lang="pl-PL" sz="1600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B’</a:t>
              </a:r>
              <a:r>
                <a:rPr lang="pl-PL" sz="1600" baseline="50000">
                  <a:solidFill>
                    <a:srgbClr val="6600CC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lang="pl-PL" sz="1600">
                  <a:solidFill>
                    <a:srgbClr val="6600CC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oznacza „bliski A”, „bliski B” odpowiednio</a:t>
              </a:r>
            </a:p>
            <a:p>
              <a:pPr>
                <a:spcBef>
                  <a:spcPct val="50000"/>
                </a:spcBef>
              </a:pPr>
              <a:r>
                <a:rPr lang="pl-PL" sz="1600">
                  <a:solidFill>
                    <a:srgbClr val="6600CC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          A, </a:t>
              </a:r>
              <a:r>
                <a:rPr lang="pl-PL" sz="1600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A’</a:t>
              </a:r>
              <a:r>
                <a:rPr lang="pl-PL" sz="1600">
                  <a:solidFill>
                    <a:srgbClr val="6600CC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, B, </a:t>
              </a:r>
              <a:r>
                <a:rPr lang="pl-PL" sz="1600">
                  <a:solidFill>
                    <a:srgbClr val="6600CC"/>
                  </a:solidFill>
                  <a:latin typeface="Arial" pitchFamily="34" charset="0"/>
                  <a:cs typeface="Arial" pitchFamily="34" charset="0"/>
                </a:rPr>
                <a:t>B’</a:t>
              </a:r>
              <a:r>
                <a:rPr lang="pl-PL" sz="1600">
                  <a:solidFill>
                    <a:srgbClr val="6600CC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, - wartości lingwistyczne - zbiory rozmyte</a:t>
              </a:r>
            </a:p>
            <a:p>
              <a:pPr>
                <a:spcBef>
                  <a:spcPct val="50000"/>
                </a:spcBef>
              </a:pPr>
              <a:r>
                <a:rPr lang="pl-PL" sz="1600">
                  <a:solidFill>
                    <a:srgbClr val="6600CC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          x, y – zmienne lingwistyczne</a:t>
              </a:r>
              <a:endParaRPr lang="pl-PL" sz="1600" baseline="50000">
                <a:solidFill>
                  <a:srgbClr val="6600CC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354138" y="414338"/>
            <a:ext cx="6691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Dla podjęcia decyzji niezbędny jest </a:t>
            </a:r>
            <a:r>
              <a:rPr lang="pl-PL" sz="16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mechanizm wnioskowania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14313" y="1928813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Systemy rozmyte są modelami przetwarzającymi  informację za pomocą zbioru reguł rozmytych „jeżeli – to”</a:t>
            </a:r>
          </a:p>
        </p:txBody>
      </p:sp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1136650" y="608013"/>
            <a:ext cx="6831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 algn="ctr">
              <a:spcBef>
                <a:spcPct val="50000"/>
              </a:spcBef>
            </a:pPr>
            <a:r>
              <a:rPr lang="pl-PL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Systemy/modele rozmyte – podstawy i struktury</a:t>
            </a:r>
            <a:endParaRPr lang="pl-PL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917575" y="419586"/>
            <a:ext cx="67849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Mechanizm wnioskowania – podejście </a:t>
            </a:r>
            <a:r>
              <a:rPr lang="pl-PL" sz="1600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Mamdaniego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5938838" y="825500"/>
            <a:ext cx="28352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4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Krok 1: </a:t>
            </a:r>
            <a:r>
              <a:rPr lang="pl-PL" sz="14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Rozmywanie wejść</a:t>
            </a:r>
            <a:endParaRPr lang="pl-PL" sz="14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pl-PL" sz="14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Określić w jakim stopniu „ostra” wartość wejścia (zbiór A’) należy do zbioru rozmytego przesłanki (zbiory </a:t>
            </a:r>
            <a:r>
              <a:rPr lang="pl-PL" sz="1400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l-PL" sz="1400" baseline="-25000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l-PL" sz="14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) - spełnia przesłankę reguły</a:t>
            </a: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5970588" y="2373313"/>
            <a:ext cx="283686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4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Krok 2: Ocena działania poszczególnych reguł</a:t>
            </a:r>
          </a:p>
          <a:p>
            <a:pPr algn="just">
              <a:spcBef>
                <a:spcPct val="50000"/>
              </a:spcBef>
            </a:pPr>
            <a:r>
              <a:rPr lang="pl-PL" sz="14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Określić wartości wyjścia dla każdej reguły (zbiory rozmyte B’</a:t>
            </a:r>
            <a:r>
              <a:rPr lang="pl-PL" sz="1400" baseline="-250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l-PL" sz="14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5984875" y="3744913"/>
            <a:ext cx="2835275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4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Krok 3: Agregacja działania reguł</a:t>
            </a:r>
          </a:p>
          <a:p>
            <a:pPr algn="just">
              <a:spcBef>
                <a:spcPct val="50000"/>
              </a:spcBef>
            </a:pPr>
            <a:r>
              <a:rPr lang="pl-PL" sz="14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Określ sumę wartości wyjść z poszczególnych reguł (zbiór B’)</a:t>
            </a:r>
          </a:p>
        </p:txBody>
      </p:sp>
      <p:grpSp>
        <p:nvGrpSpPr>
          <p:cNvPr id="6" name="Grupa 5"/>
          <p:cNvGrpSpPr>
            <a:grpSpLocks/>
          </p:cNvGrpSpPr>
          <p:nvPr/>
        </p:nvGrpSpPr>
        <p:grpSpPr bwMode="auto">
          <a:xfrm>
            <a:off x="3625850" y="4693999"/>
            <a:ext cx="4954588" cy="1778000"/>
            <a:chOff x="845417" y="668916"/>
            <a:chExt cx="4955020" cy="1777893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845417" y="668916"/>
            <a:ext cx="4955020" cy="1777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238" name="Picture" r:id="rId3" imgW="9372600" imgH="3365500" progId="Word.Picture.8">
                    <p:embed/>
                  </p:oleObj>
                </mc:Choice>
                <mc:Fallback>
                  <p:oleObj name="Picture" r:id="rId3" imgW="9372600" imgH="3365500" progId="Word.Picture.8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417" y="668916"/>
                          <a:ext cx="4955020" cy="17778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Dowolny kształt 7"/>
            <p:cNvSpPr/>
            <p:nvPr/>
          </p:nvSpPr>
          <p:spPr>
            <a:xfrm>
              <a:off x="3676177" y="1699141"/>
              <a:ext cx="1374895" cy="360341"/>
            </a:xfrm>
            <a:custGeom>
              <a:avLst/>
              <a:gdLst>
                <a:gd name="connsiteX0" fmla="*/ 0 w 1376219"/>
                <a:gd name="connsiteY0" fmla="*/ 350982 h 360218"/>
                <a:gd name="connsiteX1" fmla="*/ 0 w 1376219"/>
                <a:gd name="connsiteY1" fmla="*/ 0 h 360218"/>
                <a:gd name="connsiteX2" fmla="*/ 1126837 w 1376219"/>
                <a:gd name="connsiteY2" fmla="*/ 0 h 360218"/>
                <a:gd name="connsiteX3" fmla="*/ 1376219 w 1376219"/>
                <a:gd name="connsiteY3" fmla="*/ 360218 h 360218"/>
                <a:gd name="connsiteX4" fmla="*/ 0 w 1376219"/>
                <a:gd name="connsiteY4" fmla="*/ 350982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6219" h="360218">
                  <a:moveTo>
                    <a:pt x="0" y="350982"/>
                  </a:moveTo>
                  <a:lnTo>
                    <a:pt x="0" y="0"/>
                  </a:lnTo>
                  <a:lnTo>
                    <a:pt x="1126837" y="0"/>
                  </a:lnTo>
                  <a:lnTo>
                    <a:pt x="1376219" y="360218"/>
                  </a:lnTo>
                  <a:lnTo>
                    <a:pt x="0" y="35098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Dowolny kształt 8"/>
            <p:cNvSpPr/>
            <p:nvPr/>
          </p:nvSpPr>
          <p:spPr>
            <a:xfrm>
              <a:off x="4387439" y="1154662"/>
              <a:ext cx="1135161" cy="895296"/>
            </a:xfrm>
            <a:custGeom>
              <a:avLst/>
              <a:gdLst>
                <a:gd name="connsiteX0" fmla="*/ 0 w 1136072"/>
                <a:gd name="connsiteY0" fmla="*/ 895928 h 895928"/>
                <a:gd name="connsiteX1" fmla="*/ 646545 w 1136072"/>
                <a:gd name="connsiteY1" fmla="*/ 0 h 895928"/>
                <a:gd name="connsiteX2" fmla="*/ 1136072 w 1136072"/>
                <a:gd name="connsiteY2" fmla="*/ 0 h 895928"/>
                <a:gd name="connsiteX3" fmla="*/ 1126836 w 1136072"/>
                <a:gd name="connsiteY3" fmla="*/ 895928 h 895928"/>
                <a:gd name="connsiteX4" fmla="*/ 0 w 1136072"/>
                <a:gd name="connsiteY4" fmla="*/ 895928 h 89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072" h="895928">
                  <a:moveTo>
                    <a:pt x="0" y="895928"/>
                  </a:moveTo>
                  <a:lnTo>
                    <a:pt x="646545" y="0"/>
                  </a:lnTo>
                  <a:lnTo>
                    <a:pt x="1136072" y="0"/>
                  </a:lnTo>
                  <a:cubicBezTo>
                    <a:pt x="1132993" y="298643"/>
                    <a:pt x="1129915" y="597285"/>
                    <a:pt x="1126836" y="895928"/>
                  </a:cubicBezTo>
                  <a:lnTo>
                    <a:pt x="0" y="895928"/>
                  </a:lnTo>
                  <a:close/>
                </a:path>
              </a:pathLst>
            </a:custGeom>
            <a:solidFill>
              <a:srgbClr val="FFB7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pole tekstowe 9"/>
            <p:cNvSpPr txBox="1">
              <a:spLocks noChangeArrowheads="1"/>
            </p:cNvSpPr>
            <p:nvPr/>
          </p:nvSpPr>
          <p:spPr bwMode="auto">
            <a:xfrm>
              <a:off x="3865418" y="909782"/>
              <a:ext cx="3786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>
                  <a:latin typeface="Arial" pitchFamily="34" charset="0"/>
                  <a:cs typeface="Arial" pitchFamily="34" charset="0"/>
                </a:rPr>
                <a:t>B</a:t>
              </a:r>
              <a:r>
                <a:rPr lang="pl-PL" sz="1400" baseline="-25000">
                  <a:latin typeface="Arial" pitchFamily="34" charset="0"/>
                  <a:cs typeface="Arial" pitchFamily="34" charset="0"/>
                </a:rPr>
                <a:t>1</a:t>
              </a:r>
              <a:endParaRPr lang="pl-PL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pole tekstowe 10"/>
            <p:cNvSpPr txBox="1">
              <a:spLocks noChangeArrowheads="1"/>
            </p:cNvSpPr>
            <p:nvPr/>
          </p:nvSpPr>
          <p:spPr bwMode="auto">
            <a:xfrm>
              <a:off x="5112327" y="909782"/>
              <a:ext cx="3786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>
                  <a:latin typeface="Arial" pitchFamily="34" charset="0"/>
                  <a:cs typeface="Arial" pitchFamily="34" charset="0"/>
                </a:rPr>
                <a:t>B</a:t>
              </a:r>
              <a:r>
                <a:rPr lang="pl-PL" sz="1400" baseline="-25000">
                  <a:latin typeface="Arial" pitchFamily="34" charset="0"/>
                  <a:cs typeface="Arial" pitchFamily="34" charset="0"/>
                </a:rPr>
                <a:t>2</a:t>
              </a:r>
              <a:endParaRPr lang="pl-PL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pole tekstowe 11"/>
            <p:cNvSpPr txBox="1">
              <a:spLocks noChangeArrowheads="1"/>
            </p:cNvSpPr>
            <p:nvPr/>
          </p:nvSpPr>
          <p:spPr bwMode="auto">
            <a:xfrm>
              <a:off x="3851563" y="1727200"/>
              <a:ext cx="5726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>
                  <a:latin typeface="Arial" pitchFamily="34" charset="0"/>
                  <a:cs typeface="Arial" pitchFamily="34" charset="0"/>
                </a:rPr>
                <a:t>B’</a:t>
              </a:r>
              <a:r>
                <a:rPr lang="pl-PL" sz="1400" baseline="-25000">
                  <a:latin typeface="Arial" pitchFamily="34" charset="0"/>
                  <a:cs typeface="Arial" pitchFamily="34" charset="0"/>
                </a:rPr>
                <a:t>1</a:t>
              </a:r>
              <a:endParaRPr lang="pl-PL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pole tekstowe 12"/>
            <p:cNvSpPr txBox="1">
              <a:spLocks noChangeArrowheads="1"/>
            </p:cNvSpPr>
            <p:nvPr/>
          </p:nvSpPr>
          <p:spPr bwMode="auto">
            <a:xfrm>
              <a:off x="4969164" y="1468581"/>
              <a:ext cx="508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>
                  <a:latin typeface="Arial" pitchFamily="34" charset="0"/>
                  <a:cs typeface="Arial" pitchFamily="34" charset="0"/>
                </a:rPr>
                <a:t>B’</a:t>
              </a:r>
              <a:r>
                <a:rPr lang="pl-PL" sz="1400" baseline="-25000">
                  <a:latin typeface="Arial" pitchFamily="34" charset="0"/>
                  <a:cs typeface="Arial" pitchFamily="34" charset="0"/>
                </a:rPr>
                <a:t>2</a:t>
              </a:r>
              <a:endParaRPr lang="pl-PL" sz="1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upa 13"/>
          <p:cNvGrpSpPr>
            <a:grpSpLocks/>
          </p:cNvGrpSpPr>
          <p:nvPr/>
        </p:nvGrpSpPr>
        <p:grpSpPr bwMode="auto">
          <a:xfrm>
            <a:off x="846138" y="668338"/>
            <a:ext cx="4984750" cy="5522912"/>
            <a:chOff x="845417" y="668916"/>
            <a:chExt cx="4985759" cy="5521900"/>
          </a:xfrm>
        </p:grpSpPr>
        <p:graphicFrame>
          <p:nvGraphicFramePr>
            <p:cNvPr id="15" name="Object 10"/>
            <p:cNvGraphicFramePr>
              <a:graphicFrameLocks noChangeAspect="1"/>
            </p:cNvGraphicFramePr>
            <p:nvPr/>
          </p:nvGraphicFramePr>
          <p:xfrm>
            <a:off x="845417" y="668916"/>
            <a:ext cx="4955020" cy="1777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239" name="Picture" r:id="rId5" imgW="9372600" imgH="3365500" progId="Word.Picture.8">
                    <p:embed/>
                  </p:oleObj>
                </mc:Choice>
                <mc:Fallback>
                  <p:oleObj name="Picture" r:id="rId5" imgW="9372600" imgH="3365500" progId="Word.Picture.8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417" y="668916"/>
                          <a:ext cx="4955020" cy="17778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4"/>
            <p:cNvGraphicFramePr>
              <a:graphicFrameLocks noChangeAspect="1"/>
            </p:cNvGraphicFramePr>
            <p:nvPr/>
          </p:nvGraphicFramePr>
          <p:xfrm>
            <a:off x="858116" y="2584017"/>
            <a:ext cx="4954588" cy="177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240" name="Picture" r:id="rId7" imgW="9372600" imgH="3365500" progId="Word.Picture.8">
                    <p:embed/>
                  </p:oleObj>
                </mc:Choice>
                <mc:Fallback>
                  <p:oleObj name="Picture" r:id="rId7" imgW="9372600" imgH="3365500" progId="Word.Picture.8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8116" y="2584017"/>
                          <a:ext cx="4954588" cy="177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5"/>
            <p:cNvGraphicFramePr>
              <a:graphicFrameLocks noChangeAspect="1"/>
            </p:cNvGraphicFramePr>
            <p:nvPr/>
          </p:nvGraphicFramePr>
          <p:xfrm>
            <a:off x="876588" y="4412816"/>
            <a:ext cx="4954588" cy="177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241" name="Picture" r:id="rId8" imgW="9372600" imgH="3365500" progId="Word.Picture.8">
                    <p:embed/>
                  </p:oleObj>
                </mc:Choice>
                <mc:Fallback>
                  <p:oleObj name="Picture" r:id="rId8" imgW="9372600" imgH="3365500" progId="Word.Picture.8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588" y="4412816"/>
                          <a:ext cx="4954588" cy="177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Łącznik prosty 17"/>
            <p:cNvCxnSpPr/>
            <p:nvPr/>
          </p:nvCxnSpPr>
          <p:spPr>
            <a:xfrm>
              <a:off x="1764765" y="5808299"/>
              <a:ext cx="3906040" cy="0"/>
            </a:xfrm>
            <a:prstGeom prst="line">
              <a:avLst/>
            </a:prstGeom>
            <a:ln w="15875">
              <a:solidFill>
                <a:srgbClr val="F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ole tekstowe 18"/>
            <p:cNvSpPr txBox="1">
              <a:spLocks noChangeArrowheads="1"/>
            </p:cNvSpPr>
            <p:nvPr/>
          </p:nvSpPr>
          <p:spPr bwMode="auto">
            <a:xfrm>
              <a:off x="1870364" y="1048327"/>
              <a:ext cx="3786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>
                  <a:latin typeface="Arial" pitchFamily="34" charset="0"/>
                  <a:cs typeface="Arial" pitchFamily="34" charset="0"/>
                </a:rPr>
                <a:t>A</a:t>
              </a:r>
              <a:r>
                <a:rPr lang="pl-PL" sz="1400" baseline="-25000">
                  <a:latin typeface="Arial" pitchFamily="34" charset="0"/>
                  <a:cs typeface="Arial" pitchFamily="34" charset="0"/>
                </a:rPr>
                <a:t>2</a:t>
              </a:r>
              <a:endParaRPr lang="pl-PL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pole tekstowe 19"/>
            <p:cNvSpPr txBox="1">
              <a:spLocks noChangeArrowheads="1"/>
            </p:cNvSpPr>
            <p:nvPr/>
          </p:nvSpPr>
          <p:spPr bwMode="auto">
            <a:xfrm>
              <a:off x="2563091" y="1057563"/>
              <a:ext cx="3786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>
                  <a:latin typeface="Arial" pitchFamily="34" charset="0"/>
                  <a:cs typeface="Arial" pitchFamily="34" charset="0"/>
                </a:rPr>
                <a:t>A</a:t>
              </a:r>
              <a:r>
                <a:rPr lang="pl-PL" sz="1400" baseline="-25000">
                  <a:latin typeface="Arial" pitchFamily="34" charset="0"/>
                  <a:cs typeface="Arial" pitchFamily="34" charset="0"/>
                </a:rPr>
                <a:t>3</a:t>
              </a:r>
              <a:endParaRPr lang="pl-PL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pole tekstowe 20"/>
            <p:cNvSpPr txBox="1">
              <a:spLocks noChangeArrowheads="1"/>
            </p:cNvSpPr>
            <p:nvPr/>
          </p:nvSpPr>
          <p:spPr bwMode="auto">
            <a:xfrm>
              <a:off x="3791527" y="1039091"/>
              <a:ext cx="3786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>
                  <a:latin typeface="Arial" pitchFamily="34" charset="0"/>
                  <a:cs typeface="Arial" pitchFamily="34" charset="0"/>
                </a:rPr>
                <a:t>B</a:t>
              </a:r>
              <a:r>
                <a:rPr lang="pl-PL" sz="1400" baseline="-25000">
                  <a:latin typeface="Arial" pitchFamily="34" charset="0"/>
                  <a:cs typeface="Arial" pitchFamily="34" charset="0"/>
                </a:rPr>
                <a:t>1</a:t>
              </a:r>
              <a:endParaRPr lang="pl-PL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pole tekstowe 21"/>
            <p:cNvSpPr txBox="1">
              <a:spLocks noChangeArrowheads="1"/>
            </p:cNvSpPr>
            <p:nvPr/>
          </p:nvSpPr>
          <p:spPr bwMode="auto">
            <a:xfrm>
              <a:off x="5112327" y="1048327"/>
              <a:ext cx="3786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>
                  <a:latin typeface="Arial" pitchFamily="34" charset="0"/>
                  <a:cs typeface="Arial" pitchFamily="34" charset="0"/>
                </a:rPr>
                <a:t>B</a:t>
              </a:r>
              <a:r>
                <a:rPr lang="pl-PL" sz="1400" baseline="-25000">
                  <a:latin typeface="Arial" pitchFamily="34" charset="0"/>
                  <a:cs typeface="Arial" pitchFamily="34" charset="0"/>
                </a:rPr>
                <a:t>2</a:t>
              </a:r>
              <a:endParaRPr lang="pl-PL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Dowolny kształt 22"/>
            <p:cNvSpPr/>
            <p:nvPr/>
          </p:nvSpPr>
          <p:spPr>
            <a:xfrm>
              <a:off x="1013726" y="978421"/>
              <a:ext cx="914585" cy="1107872"/>
            </a:xfrm>
            <a:custGeom>
              <a:avLst/>
              <a:gdLst>
                <a:gd name="connsiteX0" fmla="*/ 0 w 914400"/>
                <a:gd name="connsiteY0" fmla="*/ 9236 h 1108363"/>
                <a:gd name="connsiteX1" fmla="*/ 9237 w 914400"/>
                <a:gd name="connsiteY1" fmla="*/ 1099127 h 1108363"/>
                <a:gd name="connsiteX2" fmla="*/ 914400 w 914400"/>
                <a:gd name="connsiteY2" fmla="*/ 1108363 h 1108363"/>
                <a:gd name="connsiteX3" fmla="*/ 314037 w 914400"/>
                <a:gd name="connsiteY3" fmla="*/ 0 h 1108363"/>
                <a:gd name="connsiteX4" fmla="*/ 0 w 914400"/>
                <a:gd name="connsiteY4" fmla="*/ 9236 h 110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108363">
                  <a:moveTo>
                    <a:pt x="0" y="9236"/>
                  </a:moveTo>
                  <a:lnTo>
                    <a:pt x="9237" y="1099127"/>
                  </a:lnTo>
                  <a:lnTo>
                    <a:pt x="914400" y="1108363"/>
                  </a:lnTo>
                  <a:lnTo>
                    <a:pt x="314037" y="0"/>
                  </a:lnTo>
                  <a:lnTo>
                    <a:pt x="0" y="923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pole tekstowe 23"/>
            <p:cNvSpPr txBox="1">
              <a:spLocks noChangeArrowheads="1"/>
            </p:cNvSpPr>
            <p:nvPr/>
          </p:nvSpPr>
          <p:spPr bwMode="auto">
            <a:xfrm>
              <a:off x="1047173" y="1151082"/>
              <a:ext cx="3786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>
                  <a:latin typeface="Arial" pitchFamily="34" charset="0"/>
                  <a:cs typeface="Arial" pitchFamily="34" charset="0"/>
                </a:rPr>
                <a:t>A</a:t>
              </a:r>
              <a:r>
                <a:rPr lang="pl-PL" sz="1400" baseline="-25000">
                  <a:latin typeface="Arial" pitchFamily="34" charset="0"/>
                  <a:cs typeface="Arial" pitchFamily="34" charset="0"/>
                </a:rPr>
                <a:t>1</a:t>
              </a:r>
              <a:endParaRPr lang="pl-PL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Dowolny kształt 24"/>
            <p:cNvSpPr/>
            <p:nvPr/>
          </p:nvSpPr>
          <p:spPr>
            <a:xfrm>
              <a:off x="1450376" y="2917991"/>
              <a:ext cx="1551302" cy="1071367"/>
            </a:xfrm>
            <a:custGeom>
              <a:avLst/>
              <a:gdLst>
                <a:gd name="connsiteX0" fmla="*/ 0 w 1551709"/>
                <a:gd name="connsiteY0" fmla="*/ 1071418 h 1071418"/>
                <a:gd name="connsiteX1" fmla="*/ 369455 w 1551709"/>
                <a:gd name="connsiteY1" fmla="*/ 0 h 1071418"/>
                <a:gd name="connsiteX2" fmla="*/ 831273 w 1551709"/>
                <a:gd name="connsiteY2" fmla="*/ 0 h 1071418"/>
                <a:gd name="connsiteX3" fmla="*/ 1551709 w 1551709"/>
                <a:gd name="connsiteY3" fmla="*/ 1071418 h 1071418"/>
                <a:gd name="connsiteX4" fmla="*/ 0 w 1551709"/>
                <a:gd name="connsiteY4" fmla="*/ 1071418 h 107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709" h="1071418">
                  <a:moveTo>
                    <a:pt x="0" y="1071418"/>
                  </a:moveTo>
                  <a:lnTo>
                    <a:pt x="369455" y="0"/>
                  </a:lnTo>
                  <a:lnTo>
                    <a:pt x="831273" y="0"/>
                  </a:lnTo>
                  <a:lnTo>
                    <a:pt x="1551709" y="1071418"/>
                  </a:lnTo>
                  <a:lnTo>
                    <a:pt x="0" y="107141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Dowolny kształt 25"/>
            <p:cNvSpPr/>
            <p:nvPr/>
          </p:nvSpPr>
          <p:spPr>
            <a:xfrm>
              <a:off x="2125201" y="4728997"/>
              <a:ext cx="849484" cy="1098349"/>
            </a:xfrm>
            <a:custGeom>
              <a:avLst/>
              <a:gdLst>
                <a:gd name="connsiteX0" fmla="*/ 0 w 849745"/>
                <a:gd name="connsiteY0" fmla="*/ 1080655 h 1099127"/>
                <a:gd name="connsiteX1" fmla="*/ 461818 w 849745"/>
                <a:gd name="connsiteY1" fmla="*/ 0 h 1099127"/>
                <a:gd name="connsiteX2" fmla="*/ 849745 w 849745"/>
                <a:gd name="connsiteY2" fmla="*/ 0 h 1099127"/>
                <a:gd name="connsiteX3" fmla="*/ 831272 w 849745"/>
                <a:gd name="connsiteY3" fmla="*/ 1099127 h 1099127"/>
                <a:gd name="connsiteX4" fmla="*/ 0 w 849745"/>
                <a:gd name="connsiteY4" fmla="*/ 1080655 h 109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745" h="1099127">
                  <a:moveTo>
                    <a:pt x="0" y="1080655"/>
                  </a:moveTo>
                  <a:lnTo>
                    <a:pt x="461818" y="0"/>
                  </a:lnTo>
                  <a:lnTo>
                    <a:pt x="849745" y="0"/>
                  </a:lnTo>
                  <a:lnTo>
                    <a:pt x="831272" y="1099127"/>
                  </a:lnTo>
                  <a:lnTo>
                    <a:pt x="0" y="1080655"/>
                  </a:lnTo>
                  <a:close/>
                </a:path>
              </a:pathLst>
            </a:custGeom>
            <a:solidFill>
              <a:srgbClr val="FF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upa 26"/>
          <p:cNvGrpSpPr>
            <a:grpSpLocks/>
          </p:cNvGrpSpPr>
          <p:nvPr/>
        </p:nvGrpSpPr>
        <p:grpSpPr bwMode="auto">
          <a:xfrm>
            <a:off x="979488" y="701675"/>
            <a:ext cx="1754187" cy="5778961"/>
            <a:chOff x="979055" y="701964"/>
            <a:chExt cx="1754909" cy="5779330"/>
          </a:xfrm>
        </p:grpSpPr>
        <p:cxnSp>
          <p:nvCxnSpPr>
            <p:cNvPr id="28" name="Łącznik prosty 27"/>
            <p:cNvCxnSpPr/>
            <p:nvPr/>
          </p:nvCxnSpPr>
          <p:spPr>
            <a:xfrm rot="16200000" flipH="1">
              <a:off x="-1006765" y="3454861"/>
              <a:ext cx="5532794" cy="2699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ole tekstowe 28"/>
            <p:cNvSpPr txBox="1">
              <a:spLocks noChangeArrowheads="1"/>
            </p:cNvSpPr>
            <p:nvPr/>
          </p:nvSpPr>
          <p:spPr bwMode="auto">
            <a:xfrm>
              <a:off x="979055" y="6173517"/>
              <a:ext cx="175490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dirty="0">
                  <a:latin typeface="Arial" pitchFamily="34" charset="0"/>
                  <a:cs typeface="Arial" pitchFamily="34" charset="0"/>
                </a:rPr>
                <a:t>A’ = x = 1.25 [m</a:t>
              </a:r>
              <a:r>
                <a:rPr lang="pl-PL" sz="1400" baseline="30000" dirty="0">
                  <a:latin typeface="Arial" pitchFamily="34" charset="0"/>
                  <a:cs typeface="Arial" pitchFamily="34" charset="0"/>
                </a:rPr>
                <a:t>3</a:t>
              </a:r>
              <a:r>
                <a:rPr lang="pl-PL" sz="1400" dirty="0">
                  <a:latin typeface="Arial" pitchFamily="34" charset="0"/>
                  <a:cs typeface="Arial" pitchFamily="34" charset="0"/>
                </a:rPr>
                <a:t>/h]</a:t>
              </a:r>
            </a:p>
          </p:txBody>
        </p:sp>
      </p:grpSp>
      <p:cxnSp>
        <p:nvCxnSpPr>
          <p:cNvPr id="30" name="Łącznik prosty 29"/>
          <p:cNvCxnSpPr/>
          <p:nvPr/>
        </p:nvCxnSpPr>
        <p:spPr>
          <a:xfrm>
            <a:off x="1754188" y="1727200"/>
            <a:ext cx="306705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>
            <a:off x="1746250" y="3094038"/>
            <a:ext cx="3805238" cy="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1751013" y="5822950"/>
            <a:ext cx="3906837" cy="0"/>
          </a:xfrm>
          <a:prstGeom prst="line">
            <a:avLst/>
          </a:prstGeom>
          <a:ln w="15875">
            <a:solidFill>
              <a:srgbClr val="F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a 32"/>
          <p:cNvGrpSpPr>
            <a:grpSpLocks/>
          </p:cNvGrpSpPr>
          <p:nvPr/>
        </p:nvGrpSpPr>
        <p:grpSpPr bwMode="auto">
          <a:xfrm>
            <a:off x="3667125" y="1727200"/>
            <a:ext cx="1376363" cy="360363"/>
            <a:chOff x="3666836" y="1727200"/>
            <a:chExt cx="1376219" cy="360218"/>
          </a:xfrm>
        </p:grpSpPr>
        <p:sp>
          <p:nvSpPr>
            <p:cNvPr id="34" name="Dowolny kształt 33"/>
            <p:cNvSpPr/>
            <p:nvPr/>
          </p:nvSpPr>
          <p:spPr>
            <a:xfrm>
              <a:off x="3666836" y="1727200"/>
              <a:ext cx="1376219" cy="360218"/>
            </a:xfrm>
            <a:custGeom>
              <a:avLst/>
              <a:gdLst>
                <a:gd name="connsiteX0" fmla="*/ 0 w 1376219"/>
                <a:gd name="connsiteY0" fmla="*/ 350982 h 360218"/>
                <a:gd name="connsiteX1" fmla="*/ 0 w 1376219"/>
                <a:gd name="connsiteY1" fmla="*/ 0 h 360218"/>
                <a:gd name="connsiteX2" fmla="*/ 1126837 w 1376219"/>
                <a:gd name="connsiteY2" fmla="*/ 0 h 360218"/>
                <a:gd name="connsiteX3" fmla="*/ 1376219 w 1376219"/>
                <a:gd name="connsiteY3" fmla="*/ 360218 h 360218"/>
                <a:gd name="connsiteX4" fmla="*/ 0 w 1376219"/>
                <a:gd name="connsiteY4" fmla="*/ 350982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6219" h="360218">
                  <a:moveTo>
                    <a:pt x="0" y="350982"/>
                  </a:moveTo>
                  <a:lnTo>
                    <a:pt x="0" y="0"/>
                  </a:lnTo>
                  <a:lnTo>
                    <a:pt x="1126837" y="0"/>
                  </a:lnTo>
                  <a:lnTo>
                    <a:pt x="1376219" y="360218"/>
                  </a:lnTo>
                  <a:lnTo>
                    <a:pt x="0" y="35098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pole tekstowe 34"/>
            <p:cNvSpPr txBox="1">
              <a:spLocks noChangeArrowheads="1"/>
            </p:cNvSpPr>
            <p:nvPr/>
          </p:nvSpPr>
          <p:spPr bwMode="auto">
            <a:xfrm>
              <a:off x="3851563" y="1727200"/>
              <a:ext cx="5726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>
                  <a:latin typeface="Arial" pitchFamily="34" charset="0"/>
                  <a:cs typeface="Arial" pitchFamily="34" charset="0"/>
                </a:rPr>
                <a:t>B’</a:t>
              </a:r>
              <a:r>
                <a:rPr lang="pl-PL" sz="1400" baseline="-25000">
                  <a:latin typeface="Arial" pitchFamily="34" charset="0"/>
                  <a:cs typeface="Arial" pitchFamily="34" charset="0"/>
                </a:rPr>
                <a:t>1</a:t>
              </a:r>
              <a:endParaRPr lang="pl-PL" sz="1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upa 35"/>
          <p:cNvGrpSpPr>
            <a:grpSpLocks/>
          </p:cNvGrpSpPr>
          <p:nvPr/>
        </p:nvGrpSpPr>
        <p:grpSpPr bwMode="auto">
          <a:xfrm>
            <a:off x="4387850" y="3084513"/>
            <a:ext cx="1135063" cy="896937"/>
            <a:chOff x="4387273" y="3084945"/>
            <a:chExt cx="1136072" cy="895928"/>
          </a:xfrm>
        </p:grpSpPr>
        <p:sp>
          <p:nvSpPr>
            <p:cNvPr id="37" name="Dowolny kształt 36"/>
            <p:cNvSpPr/>
            <p:nvPr/>
          </p:nvSpPr>
          <p:spPr>
            <a:xfrm>
              <a:off x="4387273" y="3084945"/>
              <a:ext cx="1136072" cy="895928"/>
            </a:xfrm>
            <a:custGeom>
              <a:avLst/>
              <a:gdLst>
                <a:gd name="connsiteX0" fmla="*/ 0 w 1136072"/>
                <a:gd name="connsiteY0" fmla="*/ 895928 h 895928"/>
                <a:gd name="connsiteX1" fmla="*/ 646545 w 1136072"/>
                <a:gd name="connsiteY1" fmla="*/ 0 h 895928"/>
                <a:gd name="connsiteX2" fmla="*/ 1136072 w 1136072"/>
                <a:gd name="connsiteY2" fmla="*/ 0 h 895928"/>
                <a:gd name="connsiteX3" fmla="*/ 1126836 w 1136072"/>
                <a:gd name="connsiteY3" fmla="*/ 895928 h 895928"/>
                <a:gd name="connsiteX4" fmla="*/ 0 w 1136072"/>
                <a:gd name="connsiteY4" fmla="*/ 895928 h 89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072" h="895928">
                  <a:moveTo>
                    <a:pt x="0" y="895928"/>
                  </a:moveTo>
                  <a:lnTo>
                    <a:pt x="646545" y="0"/>
                  </a:lnTo>
                  <a:lnTo>
                    <a:pt x="1136072" y="0"/>
                  </a:lnTo>
                  <a:cubicBezTo>
                    <a:pt x="1132993" y="298643"/>
                    <a:pt x="1129915" y="597285"/>
                    <a:pt x="1126836" y="895928"/>
                  </a:cubicBezTo>
                  <a:lnTo>
                    <a:pt x="0" y="895928"/>
                  </a:lnTo>
                  <a:close/>
                </a:path>
              </a:pathLst>
            </a:custGeom>
            <a:solidFill>
              <a:srgbClr val="FF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pole tekstowe 37"/>
            <p:cNvSpPr txBox="1">
              <a:spLocks noChangeArrowheads="1"/>
            </p:cNvSpPr>
            <p:nvPr/>
          </p:nvSpPr>
          <p:spPr bwMode="auto">
            <a:xfrm>
              <a:off x="4996873" y="3435927"/>
              <a:ext cx="508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>
                  <a:latin typeface="Arial" pitchFamily="34" charset="0"/>
                  <a:cs typeface="Arial" pitchFamily="34" charset="0"/>
                </a:rPr>
                <a:t>B’</a:t>
              </a:r>
              <a:r>
                <a:rPr lang="pl-PL" sz="1400" baseline="-25000">
                  <a:latin typeface="Arial" pitchFamily="34" charset="0"/>
                  <a:cs typeface="Arial" pitchFamily="34" charset="0"/>
                </a:rPr>
                <a:t>2</a:t>
              </a:r>
              <a:endParaRPr lang="pl-PL" sz="14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>
            <a:grpSpLocks/>
          </p:cNvGrpSpPr>
          <p:nvPr/>
        </p:nvGrpSpPr>
        <p:grpSpPr bwMode="auto">
          <a:xfrm>
            <a:off x="1049338" y="2220913"/>
            <a:ext cx="4954587" cy="1778000"/>
            <a:chOff x="845417" y="668916"/>
            <a:chExt cx="4955020" cy="1777893"/>
          </a:xfrm>
        </p:grpSpPr>
        <p:graphicFrame>
          <p:nvGraphicFramePr>
            <p:cNvPr id="3" name="Object 10"/>
            <p:cNvGraphicFramePr>
              <a:graphicFrameLocks noChangeAspect="1"/>
            </p:cNvGraphicFramePr>
            <p:nvPr/>
          </p:nvGraphicFramePr>
          <p:xfrm>
            <a:off x="845417" y="668916"/>
            <a:ext cx="4955020" cy="1777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47" name="Picture" r:id="rId3" imgW="9372600" imgH="3365500" progId="Word.Picture.8">
                    <p:embed/>
                  </p:oleObj>
                </mc:Choice>
                <mc:Fallback>
                  <p:oleObj name="Picture" r:id="rId3" imgW="9372600" imgH="3365500" progId="Word.Picture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417" y="668916"/>
                          <a:ext cx="4955020" cy="17778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Dowolny kształt 3"/>
            <p:cNvSpPr/>
            <p:nvPr/>
          </p:nvSpPr>
          <p:spPr>
            <a:xfrm>
              <a:off x="3676176" y="1699141"/>
              <a:ext cx="1374895" cy="360341"/>
            </a:xfrm>
            <a:custGeom>
              <a:avLst/>
              <a:gdLst>
                <a:gd name="connsiteX0" fmla="*/ 0 w 1376219"/>
                <a:gd name="connsiteY0" fmla="*/ 350982 h 360218"/>
                <a:gd name="connsiteX1" fmla="*/ 0 w 1376219"/>
                <a:gd name="connsiteY1" fmla="*/ 0 h 360218"/>
                <a:gd name="connsiteX2" fmla="*/ 1126837 w 1376219"/>
                <a:gd name="connsiteY2" fmla="*/ 0 h 360218"/>
                <a:gd name="connsiteX3" fmla="*/ 1376219 w 1376219"/>
                <a:gd name="connsiteY3" fmla="*/ 360218 h 360218"/>
                <a:gd name="connsiteX4" fmla="*/ 0 w 1376219"/>
                <a:gd name="connsiteY4" fmla="*/ 350982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6219" h="360218">
                  <a:moveTo>
                    <a:pt x="0" y="350982"/>
                  </a:moveTo>
                  <a:lnTo>
                    <a:pt x="0" y="0"/>
                  </a:lnTo>
                  <a:lnTo>
                    <a:pt x="1126837" y="0"/>
                  </a:lnTo>
                  <a:lnTo>
                    <a:pt x="1376219" y="360218"/>
                  </a:lnTo>
                  <a:lnTo>
                    <a:pt x="0" y="35098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Dowolny kształt 4"/>
            <p:cNvSpPr/>
            <p:nvPr/>
          </p:nvSpPr>
          <p:spPr>
            <a:xfrm>
              <a:off x="4387439" y="1154662"/>
              <a:ext cx="1135162" cy="895296"/>
            </a:xfrm>
            <a:custGeom>
              <a:avLst/>
              <a:gdLst>
                <a:gd name="connsiteX0" fmla="*/ 0 w 1136072"/>
                <a:gd name="connsiteY0" fmla="*/ 895928 h 895928"/>
                <a:gd name="connsiteX1" fmla="*/ 646545 w 1136072"/>
                <a:gd name="connsiteY1" fmla="*/ 0 h 895928"/>
                <a:gd name="connsiteX2" fmla="*/ 1136072 w 1136072"/>
                <a:gd name="connsiteY2" fmla="*/ 0 h 895928"/>
                <a:gd name="connsiteX3" fmla="*/ 1126836 w 1136072"/>
                <a:gd name="connsiteY3" fmla="*/ 895928 h 895928"/>
                <a:gd name="connsiteX4" fmla="*/ 0 w 1136072"/>
                <a:gd name="connsiteY4" fmla="*/ 895928 h 89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072" h="895928">
                  <a:moveTo>
                    <a:pt x="0" y="895928"/>
                  </a:moveTo>
                  <a:lnTo>
                    <a:pt x="646545" y="0"/>
                  </a:lnTo>
                  <a:lnTo>
                    <a:pt x="1136072" y="0"/>
                  </a:lnTo>
                  <a:cubicBezTo>
                    <a:pt x="1132993" y="298643"/>
                    <a:pt x="1129915" y="597285"/>
                    <a:pt x="1126836" y="895928"/>
                  </a:cubicBezTo>
                  <a:lnTo>
                    <a:pt x="0" y="895928"/>
                  </a:lnTo>
                  <a:close/>
                </a:path>
              </a:pathLst>
            </a:custGeom>
            <a:solidFill>
              <a:srgbClr val="FFB7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pole tekstowe 5"/>
            <p:cNvSpPr txBox="1">
              <a:spLocks noChangeArrowheads="1"/>
            </p:cNvSpPr>
            <p:nvPr/>
          </p:nvSpPr>
          <p:spPr bwMode="auto">
            <a:xfrm>
              <a:off x="3865418" y="909782"/>
              <a:ext cx="3786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>
                  <a:latin typeface="Arial" pitchFamily="34" charset="0"/>
                  <a:cs typeface="Arial" pitchFamily="34" charset="0"/>
                </a:rPr>
                <a:t>B</a:t>
              </a:r>
              <a:r>
                <a:rPr lang="pl-PL" sz="1400" baseline="-25000">
                  <a:latin typeface="Arial" pitchFamily="34" charset="0"/>
                  <a:cs typeface="Arial" pitchFamily="34" charset="0"/>
                </a:rPr>
                <a:t>1</a:t>
              </a:r>
              <a:endParaRPr lang="pl-PL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pole tekstowe 6"/>
            <p:cNvSpPr txBox="1">
              <a:spLocks noChangeArrowheads="1"/>
            </p:cNvSpPr>
            <p:nvPr/>
          </p:nvSpPr>
          <p:spPr bwMode="auto">
            <a:xfrm>
              <a:off x="5112327" y="909782"/>
              <a:ext cx="3786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>
                  <a:latin typeface="Arial" pitchFamily="34" charset="0"/>
                  <a:cs typeface="Arial" pitchFamily="34" charset="0"/>
                </a:rPr>
                <a:t>B</a:t>
              </a:r>
              <a:r>
                <a:rPr lang="pl-PL" sz="1400" baseline="-25000">
                  <a:latin typeface="Arial" pitchFamily="34" charset="0"/>
                  <a:cs typeface="Arial" pitchFamily="34" charset="0"/>
                </a:rPr>
                <a:t>2</a:t>
              </a:r>
              <a:endParaRPr lang="pl-PL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pole tekstowe 7"/>
            <p:cNvSpPr txBox="1">
              <a:spLocks noChangeArrowheads="1"/>
            </p:cNvSpPr>
            <p:nvPr/>
          </p:nvSpPr>
          <p:spPr bwMode="auto">
            <a:xfrm>
              <a:off x="3851563" y="1727200"/>
              <a:ext cx="5726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>
                  <a:latin typeface="Arial" pitchFamily="34" charset="0"/>
                  <a:cs typeface="Arial" pitchFamily="34" charset="0"/>
                </a:rPr>
                <a:t>B’</a:t>
              </a:r>
              <a:r>
                <a:rPr lang="pl-PL" sz="1400" baseline="-25000">
                  <a:latin typeface="Arial" pitchFamily="34" charset="0"/>
                  <a:cs typeface="Arial" pitchFamily="34" charset="0"/>
                </a:rPr>
                <a:t>1</a:t>
              </a:r>
              <a:endParaRPr lang="pl-PL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pole tekstowe 8"/>
            <p:cNvSpPr txBox="1">
              <a:spLocks noChangeArrowheads="1"/>
            </p:cNvSpPr>
            <p:nvPr/>
          </p:nvSpPr>
          <p:spPr bwMode="auto">
            <a:xfrm>
              <a:off x="4969164" y="1468581"/>
              <a:ext cx="508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>
                  <a:latin typeface="Arial" pitchFamily="34" charset="0"/>
                  <a:cs typeface="Arial" pitchFamily="34" charset="0"/>
                </a:rPr>
                <a:t>B’</a:t>
              </a:r>
              <a:r>
                <a:rPr lang="pl-PL" sz="1400" baseline="-25000">
                  <a:latin typeface="Arial" pitchFamily="34" charset="0"/>
                  <a:cs typeface="Arial" pitchFamily="34" charset="0"/>
                </a:rPr>
                <a:t>2</a:t>
              </a:r>
              <a:endParaRPr lang="pl-PL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1385888" y="1444625"/>
            <a:ext cx="6751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4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Krok 4: Wyostrzanie wyjścia</a:t>
            </a: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446213" y="1836738"/>
            <a:ext cx="6751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4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Np. metoda środka ciężkości</a:t>
            </a:r>
          </a:p>
        </p:txBody>
      </p:sp>
      <p:sp>
        <p:nvSpPr>
          <p:cNvPr id="12" name="Elipsa 11"/>
          <p:cNvSpPr/>
          <p:nvPr/>
        </p:nvSpPr>
        <p:spPr>
          <a:xfrm>
            <a:off x="5060950" y="3001963"/>
            <a:ext cx="147638" cy="147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rot="5400000">
            <a:off x="4581525" y="3676651"/>
            <a:ext cx="112712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4267200" y="4270375"/>
            <a:ext cx="1884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4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SC B’ = 67.5 [kW]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20763" y="524726"/>
            <a:ext cx="671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smtClean="0">
                <a:ln>
                  <a:noFill/>
                </a:ln>
                <a:solidFill>
                  <a:srgbClr val="1704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Wnioskowanie Mamdani’ego</a:t>
            </a: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414338" y="1026376"/>
            <a:ext cx="8345487" cy="1241425"/>
            <a:chOff x="261" y="569"/>
            <a:chExt cx="5257" cy="782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261" y="569"/>
              <a:ext cx="525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9875" marR="0" lvl="0" indent="-269875" algn="just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1. Oblicz stopień spełnienia przesłanki każdej z reguł przez dane wejście:</a:t>
              </a:r>
            </a:p>
          </p:txBody>
        </p:sp>
        <p:graphicFrame>
          <p:nvGraphicFramePr>
            <p:cNvPr id="15" name="Object 6"/>
            <p:cNvGraphicFramePr>
              <a:graphicFrameLocks noChangeAspect="1"/>
            </p:cNvGraphicFramePr>
            <p:nvPr/>
          </p:nvGraphicFramePr>
          <p:xfrm>
            <a:off x="1599" y="1004"/>
            <a:ext cx="2561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84" name="Równanie" r:id="rId3" imgW="2247900" imgH="304800" progId="Equation.3">
                    <p:embed/>
                  </p:oleObj>
                </mc:Choice>
                <mc:Fallback>
                  <p:oleObj name="Równanie" r:id="rId3" imgW="2247900" imgH="3048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9" y="1004"/>
                          <a:ext cx="2561" cy="3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95300" y="2528150"/>
            <a:ext cx="8345488" cy="1311274"/>
            <a:chOff x="312" y="1515"/>
            <a:chExt cx="5257" cy="826"/>
          </a:xfrm>
        </p:grpSpPr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312" y="1515"/>
              <a:ext cx="52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9875" marR="0" lvl="0" indent="-269875" algn="just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2. Oblicz zbiory rozmyte wyjścia każdej z reguł dla danego wejścia : </a:t>
              </a:r>
            </a:p>
          </p:txBody>
        </p:sp>
        <p:graphicFrame>
          <p:nvGraphicFramePr>
            <p:cNvPr id="18" name="Object 9"/>
            <p:cNvGraphicFramePr>
              <a:graphicFrameLocks noChangeAspect="1"/>
            </p:cNvGraphicFramePr>
            <p:nvPr/>
          </p:nvGraphicFramePr>
          <p:xfrm>
            <a:off x="1003" y="1954"/>
            <a:ext cx="3799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85" name="Równanie" r:id="rId5" imgW="2743200" imgH="279400" progId="Equation.3">
                    <p:embed/>
                  </p:oleObj>
                </mc:Choice>
                <mc:Fallback>
                  <p:oleObj name="Równanie" r:id="rId5" imgW="2743200" imgH="2794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3" y="1954"/>
                          <a:ext cx="3799" cy="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608013" y="4093428"/>
            <a:ext cx="7716837" cy="1227138"/>
            <a:chOff x="390" y="2515"/>
            <a:chExt cx="4170" cy="773"/>
          </a:xfrm>
        </p:grpSpPr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390" y="2515"/>
              <a:ext cx="41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9875" marR="0" lvl="0" indent="-269875" algn="just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3. Zagreguj zbiory rozmyte wyjścia uzyskując odpowiedź systemu: </a:t>
              </a:r>
            </a:p>
          </p:txBody>
        </p:sp>
        <p:graphicFrame>
          <p:nvGraphicFramePr>
            <p:cNvPr id="21" name="Object 13"/>
            <p:cNvGraphicFramePr>
              <a:graphicFrameLocks noChangeAspect="1"/>
            </p:cNvGraphicFramePr>
            <p:nvPr/>
          </p:nvGraphicFramePr>
          <p:xfrm>
            <a:off x="1213" y="2894"/>
            <a:ext cx="2968" cy="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86" name="Równanie" r:id="rId7" imgW="2108200" imgH="279400" progId="Equation.3">
                    <p:embed/>
                  </p:oleObj>
                </mc:Choice>
                <mc:Fallback>
                  <p:oleObj name="Równanie" r:id="rId7" imgW="2108200" imgH="2794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3" y="2894"/>
                          <a:ext cx="2968" cy="3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479425" y="926853"/>
          <a:ext cx="7885113" cy="550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5" name="Obraz" r:id="rId3" imgW="6543720" imgH="4572000" progId="Word.Picture.8">
                  <p:embed/>
                </p:oleObj>
              </mc:Choice>
              <mc:Fallback>
                <p:oleObj name="Obraz" r:id="rId3" imgW="6543720" imgH="457200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926853"/>
                        <a:ext cx="7885113" cy="550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87338" y="480766"/>
            <a:ext cx="8637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99"/>
                </a:solidFill>
              </a:rPr>
              <a:t>Wnioskowanie Mamdani’ego – czysty system rozmyty -ilustracja</a:t>
            </a:r>
          </a:p>
        </p:txBody>
      </p:sp>
      <p:sp>
        <p:nvSpPr>
          <p:cNvPr id="4" name="Dowolny kształt 3"/>
          <p:cNvSpPr/>
          <p:nvPr/>
        </p:nvSpPr>
        <p:spPr>
          <a:xfrm>
            <a:off x="1951038" y="2098428"/>
            <a:ext cx="777875" cy="1365250"/>
          </a:xfrm>
          <a:custGeom>
            <a:avLst/>
            <a:gdLst>
              <a:gd name="connsiteX0" fmla="*/ 777922 w 777922"/>
              <a:gd name="connsiteY0" fmla="*/ 1364776 h 1364776"/>
              <a:gd name="connsiteX1" fmla="*/ 0 w 777922"/>
              <a:gd name="connsiteY1" fmla="*/ 1364776 h 1364776"/>
              <a:gd name="connsiteX2" fmla="*/ 354842 w 777922"/>
              <a:gd name="connsiteY2" fmla="*/ 0 h 1364776"/>
              <a:gd name="connsiteX3" fmla="*/ 709683 w 777922"/>
              <a:gd name="connsiteY3" fmla="*/ 1009934 h 1364776"/>
              <a:gd name="connsiteX4" fmla="*/ 777922 w 777922"/>
              <a:gd name="connsiteY4" fmla="*/ 1364776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922" h="1364776">
                <a:moveTo>
                  <a:pt x="777922" y="1364776"/>
                </a:moveTo>
                <a:lnTo>
                  <a:pt x="0" y="1364776"/>
                </a:lnTo>
                <a:lnTo>
                  <a:pt x="354842" y="0"/>
                </a:lnTo>
                <a:lnTo>
                  <a:pt x="709683" y="1009934"/>
                </a:lnTo>
                <a:lnTo>
                  <a:pt x="777922" y="1364776"/>
                </a:lnTo>
                <a:close/>
              </a:path>
            </a:pathLst>
          </a:custGeom>
          <a:solidFill>
            <a:srgbClr val="99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  <p:sp>
        <p:nvSpPr>
          <p:cNvPr id="5" name="Dowolny kształt 4"/>
          <p:cNvSpPr/>
          <p:nvPr/>
        </p:nvSpPr>
        <p:spPr>
          <a:xfrm>
            <a:off x="1939925" y="2550866"/>
            <a:ext cx="777875" cy="914400"/>
          </a:xfrm>
          <a:custGeom>
            <a:avLst/>
            <a:gdLst>
              <a:gd name="connsiteX0" fmla="*/ 777922 w 777922"/>
              <a:gd name="connsiteY0" fmla="*/ 1364776 h 1364776"/>
              <a:gd name="connsiteX1" fmla="*/ 0 w 777922"/>
              <a:gd name="connsiteY1" fmla="*/ 1364776 h 1364776"/>
              <a:gd name="connsiteX2" fmla="*/ 354842 w 777922"/>
              <a:gd name="connsiteY2" fmla="*/ 0 h 1364776"/>
              <a:gd name="connsiteX3" fmla="*/ 709683 w 777922"/>
              <a:gd name="connsiteY3" fmla="*/ 1009934 h 1364776"/>
              <a:gd name="connsiteX4" fmla="*/ 777922 w 777922"/>
              <a:gd name="connsiteY4" fmla="*/ 1364776 h 1364776"/>
              <a:gd name="connsiteX0" fmla="*/ 777922 w 777922"/>
              <a:gd name="connsiteY0" fmla="*/ 914400 h 914400"/>
              <a:gd name="connsiteX1" fmla="*/ 0 w 777922"/>
              <a:gd name="connsiteY1" fmla="*/ 914400 h 914400"/>
              <a:gd name="connsiteX2" fmla="*/ 627798 w 777922"/>
              <a:gd name="connsiteY2" fmla="*/ 0 h 914400"/>
              <a:gd name="connsiteX3" fmla="*/ 709683 w 777922"/>
              <a:gd name="connsiteY3" fmla="*/ 559558 h 914400"/>
              <a:gd name="connsiteX4" fmla="*/ 777922 w 777922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922" h="914400">
                <a:moveTo>
                  <a:pt x="777922" y="914400"/>
                </a:moveTo>
                <a:lnTo>
                  <a:pt x="0" y="914400"/>
                </a:lnTo>
                <a:lnTo>
                  <a:pt x="627798" y="0"/>
                </a:lnTo>
                <a:lnTo>
                  <a:pt x="709683" y="559558"/>
                </a:lnTo>
                <a:lnTo>
                  <a:pt x="777922" y="914400"/>
                </a:lnTo>
                <a:close/>
              </a:path>
            </a:pathLst>
          </a:custGeom>
          <a:solidFill>
            <a:srgbClr val="99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54050" y="483572"/>
            <a:ext cx="7958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000" dirty="0">
                <a:solidFill>
                  <a:srgbClr val="0000FF"/>
                </a:solidFill>
              </a:rPr>
              <a:t>Przykład – </a:t>
            </a:r>
            <a:r>
              <a:rPr lang="pl-PL" sz="2000" dirty="0" smtClean="0">
                <a:solidFill>
                  <a:srgbClr val="0000FF"/>
                </a:solidFill>
              </a:rPr>
              <a:t>model </a:t>
            </a:r>
            <a:r>
              <a:rPr lang="pl-PL" sz="2000" dirty="0">
                <a:solidFill>
                  <a:srgbClr val="0000FF"/>
                </a:solidFill>
              </a:rPr>
              <a:t>lingwistyczny spalania gazu przy stałym natężeniu dopływu gazu (system SISO)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892300" y="1209060"/>
          <a:ext cx="26289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9" name="Równanie" r:id="rId3" imgW="1333500" imgH="215900" progId="Equation.3">
                  <p:embed/>
                </p:oleObj>
              </mc:Choice>
              <mc:Fallback>
                <p:oleObj name="Równanie" r:id="rId3" imgW="1333500" imgH="2159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1209060"/>
                        <a:ext cx="26289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5475" y="1172547"/>
            <a:ext cx="1298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</a:rPr>
              <a:t>Mieliśmy: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4864100" y="1178897"/>
          <a:ext cx="37242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0" name="Równanie" r:id="rId5" imgW="1828800" imgH="215900" progId="Equation.3">
                  <p:embed/>
                </p:oleObj>
              </mc:Choice>
              <mc:Fallback>
                <p:oleObj name="Równanie" r:id="rId5" imgW="1828800" imgH="2159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1178897"/>
                        <a:ext cx="372427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96888" y="2055197"/>
          <a:ext cx="26939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1" name="Równanie" r:id="rId7" imgW="1943100" imgH="393700" progId="Equation.3">
                  <p:embed/>
                </p:oleObj>
              </mc:Choice>
              <mc:Fallback>
                <p:oleObj name="Równanie" r:id="rId7" imgW="1943100" imgH="3937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2055197"/>
                        <a:ext cx="2693987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623888" y="3029922"/>
          <a:ext cx="32019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2" name="Równanie" r:id="rId9" imgW="2120900" imgH="393700" progId="Equation.3">
                  <p:embed/>
                </p:oleObj>
              </mc:Choice>
              <mc:Fallback>
                <p:oleObj name="Równanie" r:id="rId9" imgW="2120900" imgH="3937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3029922"/>
                        <a:ext cx="3201987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28650" y="1601172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</a:rPr>
              <a:t>Zbiory rozmyte wejścia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46113" y="2518747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</a:rPr>
              <a:t>Zbiory rozmyte wyjścia</a:t>
            </a:r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/>
        </p:nvGraphicFramePr>
        <p:xfrm>
          <a:off x="3286125" y="2074247"/>
          <a:ext cx="26400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3" name="Równanie" r:id="rId11" imgW="1905000" imgH="393700" progId="Equation.3">
                  <p:embed/>
                </p:oleObj>
              </mc:Choice>
              <mc:Fallback>
                <p:oleObj name="Równanie" r:id="rId11" imgW="1905000" imgH="3937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074247"/>
                        <a:ext cx="2640013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9"/>
          <p:cNvGraphicFramePr>
            <a:graphicFrameLocks noChangeAspect="1"/>
          </p:cNvGraphicFramePr>
          <p:nvPr/>
        </p:nvGraphicFramePr>
        <p:xfrm>
          <a:off x="4254500" y="3015635"/>
          <a:ext cx="325913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4" name="Równanie" r:id="rId13" imgW="2159000" imgH="393700" progId="Equation.3">
                  <p:embed/>
                </p:oleObj>
              </mc:Choice>
              <mc:Fallback>
                <p:oleObj name="Równanie" r:id="rId13" imgW="2159000" imgH="3937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3015635"/>
                        <a:ext cx="3259138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/>
          <p:cNvGraphicFramePr>
            <a:graphicFrameLocks noChangeAspect="1"/>
          </p:cNvGraphicFramePr>
          <p:nvPr/>
        </p:nvGraphicFramePr>
        <p:xfrm>
          <a:off x="5919788" y="2029797"/>
          <a:ext cx="27463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5" name="Równanie" r:id="rId15" imgW="1981200" imgH="393700" progId="Equation.3">
                  <p:embed/>
                </p:oleObj>
              </mc:Choice>
              <mc:Fallback>
                <p:oleObj name="Równanie" r:id="rId15" imgW="1981200" imgH="3937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2029797"/>
                        <a:ext cx="27463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552450" y="3626822"/>
            <a:ext cx="6615113" cy="1622425"/>
            <a:chOff x="97" y="314"/>
            <a:chExt cx="4167" cy="1022"/>
          </a:xfrm>
        </p:grpSpPr>
        <p:graphicFrame>
          <p:nvGraphicFramePr>
            <p:cNvPr id="14" name="Object 27"/>
            <p:cNvGraphicFramePr>
              <a:graphicFrameLocks noChangeAspect="1"/>
            </p:cNvGraphicFramePr>
            <p:nvPr/>
          </p:nvGraphicFramePr>
          <p:xfrm>
            <a:off x="97" y="583"/>
            <a:ext cx="4167" cy="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366" name="Równanie" r:id="rId17" imgW="3860800" imgH="698500" progId="Equation.3">
                    <p:embed/>
                  </p:oleObj>
                </mc:Choice>
                <mc:Fallback>
                  <p:oleObj name="Równanie" r:id="rId17" imgW="3860800" imgH="69850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" y="583"/>
                          <a:ext cx="4167" cy="7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323" y="314"/>
              <a:ext cx="115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2000">
                  <a:solidFill>
                    <a:srgbClr val="0000FF"/>
                  </a:solidFill>
                </a:rPr>
                <a:t>Baza reguł:</a:t>
              </a:r>
            </a:p>
          </p:txBody>
        </p:sp>
      </p:grp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454025" y="5454035"/>
            <a:ext cx="8161338" cy="858837"/>
            <a:chOff x="267" y="505"/>
            <a:chExt cx="4963" cy="541"/>
          </a:xfrm>
        </p:grpSpPr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267" y="505"/>
              <a:ext cx="24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2000">
                  <a:solidFill>
                    <a:srgbClr val="0000FF"/>
                  </a:solidFill>
                </a:rPr>
                <a:t>Zbiór rozmyty wejścia</a:t>
              </a:r>
            </a:p>
          </p:txBody>
        </p:sp>
        <p:graphicFrame>
          <p:nvGraphicFramePr>
            <p:cNvPr id="18" name="Object 31"/>
            <p:cNvGraphicFramePr>
              <a:graphicFrameLocks noChangeAspect="1"/>
            </p:cNvGraphicFramePr>
            <p:nvPr/>
          </p:nvGraphicFramePr>
          <p:xfrm>
            <a:off x="821" y="778"/>
            <a:ext cx="1813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367" name="Równanie" r:id="rId19" imgW="1459866" imgH="215806" progId="Equation.3">
                    <p:embed/>
                  </p:oleObj>
                </mc:Choice>
                <mc:Fallback>
                  <p:oleObj name="Równanie" r:id="rId19" imgW="1459866" imgH="215806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" y="778"/>
                          <a:ext cx="1813" cy="2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32"/>
            <p:cNvSpPr>
              <a:spLocks noChangeArrowheads="1"/>
            </p:cNvSpPr>
            <p:nvPr/>
          </p:nvSpPr>
          <p:spPr bwMode="auto">
            <a:xfrm>
              <a:off x="2797" y="763"/>
              <a:ext cx="24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2000">
                  <a:solidFill>
                    <a:srgbClr val="0000FF"/>
                  </a:solidFill>
                </a:rPr>
                <a:t>- Somewhat Low (raczej niskie)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92150" y="473075"/>
            <a:ext cx="5948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</a:rPr>
              <a:t>Procedura wnioskowania Mamdani’ego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73088" y="919163"/>
            <a:ext cx="8051800" cy="1020762"/>
            <a:chOff x="361" y="579"/>
            <a:chExt cx="5072" cy="643"/>
          </a:xfrm>
        </p:grpSpPr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361" y="579"/>
              <a:ext cx="50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74638" indent="-274638" algn="just">
                <a:spcBef>
                  <a:spcPct val="50000"/>
                </a:spcBef>
              </a:pPr>
              <a:r>
                <a:rPr lang="pl-PL" sz="2000">
                  <a:solidFill>
                    <a:srgbClr val="0000FF"/>
                  </a:solidFill>
                </a:rPr>
                <a:t>1. Obliczenie stopnia spełnienia przesłanek</a:t>
              </a:r>
            </a:p>
          </p:txBody>
        </p:sp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909" y="864"/>
            <a:ext cx="3269" cy="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358" name="Równanie" r:id="rId3" imgW="2781300" imgH="304800" progId="Equation.3">
                    <p:embed/>
                  </p:oleObj>
                </mc:Choice>
                <mc:Fallback>
                  <p:oleObj name="Równanie" r:id="rId3" imgW="2781300" imgH="304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" y="864"/>
                          <a:ext cx="3269" cy="3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90550" y="1989138"/>
            <a:ext cx="8361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 algn="just"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</a:rPr>
              <a:t>Wybieramy t-normę MIN dla obliczania stopnie spełnienia przesłanek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854075" y="2451100"/>
          <a:ext cx="610235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9" name="Równanie" r:id="rId5" imgW="4025900" imgH="838200" progId="Equation.3">
                  <p:embed/>
                </p:oleObj>
              </mc:Choice>
              <mc:Fallback>
                <p:oleObj name="Równanie" r:id="rId5" imgW="4025900" imgH="838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2451100"/>
                        <a:ext cx="610235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815975" y="3810000"/>
          <a:ext cx="61087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0" name="Równanie" r:id="rId7" imgW="4038600" imgH="838200" progId="Equation.3">
                  <p:embed/>
                </p:oleObj>
              </mc:Choice>
              <mc:Fallback>
                <p:oleObj name="Równanie" r:id="rId7" imgW="4038600" imgH="838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3810000"/>
                        <a:ext cx="6108700" cy="126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760413" y="5167313"/>
          <a:ext cx="60706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1" name="Równanie" r:id="rId9" imgW="4013200" imgH="838200" progId="Equation.3">
                  <p:embed/>
                </p:oleObj>
              </mc:Choice>
              <mc:Fallback>
                <p:oleObj name="Równanie" r:id="rId9" imgW="4013200" imgH="838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5167313"/>
                        <a:ext cx="6070600" cy="126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9100" y="530225"/>
            <a:ext cx="8345488" cy="962025"/>
            <a:chOff x="264" y="334"/>
            <a:chExt cx="5257" cy="606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264" y="334"/>
              <a:ext cx="52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9875" indent="-269875" algn="just">
                <a:spcBef>
                  <a:spcPct val="50000"/>
                </a:spcBef>
              </a:pPr>
              <a:r>
                <a:rPr lang="pl-PL" sz="2000">
                  <a:solidFill>
                    <a:srgbClr val="0000FF"/>
                  </a:solidFill>
                  <a:sym typeface="Symbol" pitchFamily="18" charset="2"/>
                </a:rPr>
                <a:t>2. Obliczenie zbiorów rozmytych wyjścia: </a:t>
              </a: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928" y="601"/>
            <a:ext cx="3329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2" name="Równanie" r:id="rId3" imgW="2743200" imgH="279400" progId="Equation.3">
                    <p:embed/>
                  </p:oleObj>
                </mc:Choice>
                <mc:Fallback>
                  <p:oleObj name="Równanie" r:id="rId3" imgW="2743200" imgH="279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8" y="601"/>
                          <a:ext cx="3329" cy="3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6213" y="1531938"/>
            <a:ext cx="87614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 algn="just">
              <a:spcBef>
                <a:spcPct val="50000"/>
              </a:spcBef>
            </a:pPr>
            <a:r>
              <a:rPr lang="pl-PL" sz="1700">
                <a:solidFill>
                  <a:srgbClr val="0000FF"/>
                </a:solidFill>
              </a:rPr>
              <a:t>Wybieramy t-normę MIN dla obliczania zbiorów rozmytych wyjścia każdej z reguł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96875" y="2038350"/>
          <a:ext cx="829786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3" name="Równanie" r:id="rId5" imgW="5473700" imgH="838200" progId="Equation.3">
                  <p:embed/>
                </p:oleObj>
              </mc:Choice>
              <mc:Fallback>
                <p:oleObj name="Równanie" r:id="rId5" imgW="5473700" imgH="838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2038350"/>
                        <a:ext cx="8297863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90525" y="3457575"/>
          <a:ext cx="831691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4" name="Równanie" r:id="rId7" imgW="5486400" imgH="838200" progId="Equation.3">
                  <p:embed/>
                </p:oleObj>
              </mc:Choice>
              <mc:Fallback>
                <p:oleObj name="Równanie" r:id="rId7" imgW="5486400" imgH="838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3457575"/>
                        <a:ext cx="8316913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366713" y="4921250"/>
          <a:ext cx="823912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5" name="Równanie" r:id="rId9" imgW="5435600" imgH="838200" progId="Equation.3">
                  <p:embed/>
                </p:oleObj>
              </mc:Choice>
              <mc:Fallback>
                <p:oleObj name="Równanie" r:id="rId9" imgW="5435600" imgH="838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4921250"/>
                        <a:ext cx="8239125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27050" y="519113"/>
            <a:ext cx="6043613" cy="1022350"/>
            <a:chOff x="332" y="327"/>
            <a:chExt cx="3807" cy="64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332" y="327"/>
              <a:ext cx="38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9875" indent="-269875" algn="just">
                <a:spcBef>
                  <a:spcPct val="50000"/>
                </a:spcBef>
              </a:pPr>
              <a:r>
                <a:rPr lang="pl-PL" sz="2000">
                  <a:solidFill>
                    <a:srgbClr val="0000FF"/>
                  </a:solidFill>
                  <a:sym typeface="Symbol" pitchFamily="18" charset="2"/>
                </a:rPr>
                <a:t>3. Zagregowanie zbiorów rozmytych wyjścia: </a:t>
              </a:r>
            </a:p>
          </p:txBody>
        </p:sp>
        <p:graphicFrame>
          <p:nvGraphicFramePr>
            <p:cNvPr id="4" name="Object 4"/>
            <p:cNvGraphicFramePr>
              <a:graphicFrameLocks noChangeAspect="1"/>
            </p:cNvGraphicFramePr>
            <p:nvPr/>
          </p:nvGraphicFramePr>
          <p:xfrm>
            <a:off x="1134" y="613"/>
            <a:ext cx="2697" cy="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16" name="Równanie" r:id="rId3" imgW="2108200" imgH="279400" progId="Equation.3">
                    <p:embed/>
                  </p:oleObj>
                </mc:Choice>
                <mc:Fallback>
                  <p:oleObj name="Równanie" r:id="rId3" imgW="2108200" imgH="2794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4" y="613"/>
                          <a:ext cx="2697" cy="3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901700" y="1679575"/>
            <a:ext cx="2917825" cy="2020888"/>
            <a:chOff x="568" y="1058"/>
            <a:chExt cx="1838" cy="1273"/>
          </a:xfrm>
        </p:grpSpPr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575" y="1058"/>
            <a:ext cx="1831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17" name="Równanie" r:id="rId5" imgW="1916868" imgH="406224" progId="Equation.3">
                    <p:embed/>
                  </p:oleObj>
                </mc:Choice>
                <mc:Fallback>
                  <p:oleObj name="Równanie" r:id="rId5" imgW="1916868" imgH="406224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" y="1058"/>
                          <a:ext cx="1831" cy="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568" y="1491"/>
            <a:ext cx="1831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18" name="Równanie" r:id="rId7" imgW="1916868" imgH="406224" progId="Equation.3">
                    <p:embed/>
                  </p:oleObj>
                </mc:Choice>
                <mc:Fallback>
                  <p:oleObj name="Równanie" r:id="rId7" imgW="1916868" imgH="406224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" y="1491"/>
                          <a:ext cx="1831" cy="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588" y="1943"/>
            <a:ext cx="1807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19" name="Równanie" r:id="rId9" imgW="1892300" imgH="406400" progId="Equation.3">
                    <p:embed/>
                  </p:oleObj>
                </mc:Choice>
                <mc:Fallback>
                  <p:oleObj name="Równanie" r:id="rId9" imgW="1892300" imgH="4064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" y="1943"/>
                          <a:ext cx="1807" cy="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1830388" y="1981200"/>
            <a:ext cx="1554162" cy="1524000"/>
            <a:chOff x="3485" y="1525"/>
            <a:chExt cx="979" cy="960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3485" y="1525"/>
              <a:ext cx="979" cy="96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CFFFF">
                <a:alpha val="39999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763" y="1824"/>
              <a:ext cx="4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>
                  <a:latin typeface="Arial" charset="0"/>
                </a:rPr>
                <a:t>Max</a:t>
              </a:r>
            </a:p>
          </p:txBody>
        </p:sp>
      </p:grpSp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576263" y="4137025"/>
          <a:ext cx="36036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0" name="Równanie" r:id="rId11" imgW="1904174" imgH="406224" progId="Equation.3">
                  <p:embed/>
                </p:oleObj>
              </mc:Choice>
              <mc:Fallback>
                <p:oleObj name="Równanie" r:id="rId11" imgW="1904174" imgH="406224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4137025"/>
                        <a:ext cx="3603625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3344863" y="3908425"/>
            <a:ext cx="5448300" cy="2224088"/>
            <a:chOff x="2107" y="2429"/>
            <a:chExt cx="3432" cy="1434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2107" y="3281"/>
            <a:ext cx="3432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21" name="Równanie" r:id="rId13" imgW="2387600" imgH="406400" progId="Equation.3">
                    <p:embed/>
                  </p:oleObj>
                </mc:Choice>
                <mc:Fallback>
                  <p:oleObj name="Równanie" r:id="rId13" imgW="2387600" imgH="40640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7" y="3281"/>
                          <a:ext cx="3432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945" y="2854"/>
              <a:ext cx="24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2000">
                  <a:solidFill>
                    <a:srgbClr val="0000FF"/>
                  </a:solidFill>
                </a:rPr>
                <a:t> Approximately Low</a:t>
              </a: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3899" y="2974"/>
              <a:ext cx="519" cy="341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CCFFFF">
                <a:alpha val="50195"/>
              </a:srgb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713" y="2429"/>
              <a:ext cx="265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9875" indent="-269875">
                <a:spcBef>
                  <a:spcPct val="50000"/>
                </a:spcBef>
              </a:pPr>
              <a:r>
                <a:rPr lang="pl-PL" sz="2000">
                  <a:solidFill>
                    <a:srgbClr val="0000FF"/>
                  </a:solidFill>
                  <a:sym typeface="Symbol" pitchFamily="18" charset="2"/>
                </a:rPr>
                <a:t>Uzyskany uprzednio wynik – podejście formalne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63538" y="401638"/>
            <a:ext cx="7620000" cy="3489325"/>
            <a:chOff x="229" y="253"/>
            <a:chExt cx="4800" cy="2198"/>
          </a:xfrm>
        </p:grpSpPr>
        <p:sp>
          <p:nvSpPr>
            <p:cNvPr id="3" name="Rectangle 17"/>
            <p:cNvSpPr>
              <a:spLocks noChangeArrowheads="1"/>
            </p:cNvSpPr>
            <p:nvPr/>
          </p:nvSpPr>
          <p:spPr bwMode="auto">
            <a:xfrm>
              <a:off x="457" y="253"/>
              <a:ext cx="45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Przypomnienie - wnioskowanie Mamdani’ego: przypadek SISO</a:t>
              </a:r>
            </a:p>
          </p:txBody>
        </p:sp>
        <p:sp>
          <p:nvSpPr>
            <p:cNvPr id="4" name="Text Box 19"/>
            <p:cNvSpPr txBox="1">
              <a:spLocks noChangeArrowheads="1"/>
            </p:cNvSpPr>
            <p:nvPr/>
          </p:nvSpPr>
          <p:spPr bwMode="auto">
            <a:xfrm>
              <a:off x="261" y="467"/>
              <a:ext cx="32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9875" indent="-269875" algn="just">
                <a:spcBef>
                  <a:spcPct val="50000"/>
                </a:spcBef>
              </a:pPr>
              <a:r>
                <a:rPr lang="pl-PL" sz="160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1. Oblicz stopień spełnienia przesłanki każdej z reguł:</a:t>
              </a:r>
            </a:p>
          </p:txBody>
        </p:sp>
        <p:graphicFrame>
          <p:nvGraphicFramePr>
            <p:cNvPr id="5" name="Object 20"/>
            <p:cNvGraphicFramePr>
              <a:graphicFrameLocks noChangeAspect="1"/>
            </p:cNvGraphicFramePr>
            <p:nvPr/>
          </p:nvGraphicFramePr>
          <p:xfrm>
            <a:off x="503" y="719"/>
            <a:ext cx="2455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40" name="Równanie" r:id="rId3" imgW="2247900" imgH="304800" progId="Equation.3">
                    <p:embed/>
                  </p:oleObj>
                </mc:Choice>
                <mc:Fallback>
                  <p:oleObj name="Równanie" r:id="rId3" imgW="2247900" imgH="3048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" y="719"/>
                          <a:ext cx="2455" cy="3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229" y="1125"/>
              <a:ext cx="300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9875" indent="-269875" algn="just">
                <a:spcBef>
                  <a:spcPct val="50000"/>
                </a:spcBef>
              </a:pPr>
              <a:r>
                <a:rPr lang="pl-PL" sz="160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2. Oblicz zbiory rozmyte wyjścia każdej z reguł: </a:t>
              </a:r>
            </a:p>
          </p:txBody>
        </p:sp>
        <p:graphicFrame>
          <p:nvGraphicFramePr>
            <p:cNvPr id="7" name="Object 23"/>
            <p:cNvGraphicFramePr>
              <a:graphicFrameLocks noChangeAspect="1"/>
            </p:cNvGraphicFramePr>
            <p:nvPr/>
          </p:nvGraphicFramePr>
          <p:xfrm>
            <a:off x="449" y="1432"/>
            <a:ext cx="2943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41" name="Równanie" r:id="rId5" imgW="2743200" imgH="279400" progId="Equation.3">
                    <p:embed/>
                  </p:oleObj>
                </mc:Choice>
                <mc:Fallback>
                  <p:oleObj name="Równanie" r:id="rId5" imgW="2743200" imgH="2794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" y="1432"/>
                          <a:ext cx="2943" cy="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241" y="1855"/>
              <a:ext cx="27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9875" indent="-269875" algn="just">
                <a:spcBef>
                  <a:spcPct val="50000"/>
                </a:spcBef>
              </a:pPr>
              <a:r>
                <a:rPr lang="pl-PL" sz="160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3. Zagreguj zbiory rozmyte wyjścia: </a:t>
              </a:r>
            </a:p>
          </p:txBody>
        </p:sp>
        <p:graphicFrame>
          <p:nvGraphicFramePr>
            <p:cNvPr id="9" name="Object 26"/>
            <p:cNvGraphicFramePr>
              <a:graphicFrameLocks noChangeAspect="1"/>
            </p:cNvGraphicFramePr>
            <p:nvPr/>
          </p:nvGraphicFramePr>
          <p:xfrm>
            <a:off x="398" y="2137"/>
            <a:ext cx="2371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42" name="Równanie" r:id="rId7" imgW="2108200" imgH="279400" progId="Equation.3">
                    <p:embed/>
                  </p:oleObj>
                </mc:Choice>
                <mc:Fallback>
                  <p:oleObj name="Równanie" r:id="rId7" imgW="2108200" imgH="2794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" y="2137"/>
                          <a:ext cx="2371" cy="3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273050" y="4092575"/>
            <a:ext cx="7269163" cy="2400300"/>
            <a:chOff x="172" y="2578"/>
            <a:chExt cx="4579" cy="1512"/>
          </a:xfrm>
        </p:grpSpPr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196" y="2578"/>
              <a:ext cx="3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Rozważana pojedyncza reguła ma postać </a:t>
              </a:r>
            </a:p>
          </p:txBody>
        </p:sp>
        <p:graphicFrame>
          <p:nvGraphicFramePr>
            <p:cNvPr id="12" name="Object 31"/>
            <p:cNvGraphicFramePr>
              <a:graphicFrameLocks noChangeAspect="1"/>
            </p:cNvGraphicFramePr>
            <p:nvPr/>
          </p:nvGraphicFramePr>
          <p:xfrm>
            <a:off x="664" y="2815"/>
            <a:ext cx="4087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43" name="Równanie" r:id="rId9" imgW="2984500" imgH="241300" progId="Equation.3">
                    <p:embed/>
                  </p:oleObj>
                </mc:Choice>
                <mc:Fallback>
                  <p:oleObj name="Równanie" r:id="rId9" imgW="2984500" imgH="2413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" y="2815"/>
                          <a:ext cx="4087" cy="3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204" y="3142"/>
              <a:ext cx="16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a wejście systemu </a:t>
              </a:r>
            </a:p>
          </p:txBody>
        </p:sp>
        <p:graphicFrame>
          <p:nvGraphicFramePr>
            <p:cNvPr id="14" name="Object 33"/>
            <p:cNvGraphicFramePr>
              <a:graphicFrameLocks noChangeAspect="1"/>
            </p:cNvGraphicFramePr>
            <p:nvPr/>
          </p:nvGraphicFramePr>
          <p:xfrm>
            <a:off x="1732" y="3250"/>
            <a:ext cx="1252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44" name="Równanie" r:id="rId11" imgW="914400" imgH="241300" progId="Equation.3">
                    <p:embed/>
                  </p:oleObj>
                </mc:Choice>
                <mc:Fallback>
                  <p:oleObj name="Równanie" r:id="rId11" imgW="914400" imgH="2413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2" y="3250"/>
                          <a:ext cx="1252" cy="3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4"/>
            <p:cNvGraphicFramePr>
              <a:graphicFrameLocks noChangeAspect="1"/>
            </p:cNvGraphicFramePr>
            <p:nvPr/>
          </p:nvGraphicFramePr>
          <p:xfrm>
            <a:off x="2132" y="3812"/>
            <a:ext cx="539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45" name="Równanie" r:id="rId13" imgW="393529" imgH="203112" progId="Equation.3">
                    <p:embed/>
                  </p:oleObj>
                </mc:Choice>
                <mc:Fallback>
                  <p:oleObj name="Równanie" r:id="rId13" imgW="393529" imgH="203112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2" y="3812"/>
                          <a:ext cx="539" cy="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172" y="3556"/>
              <a:ext cx="243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pytamy o wyjście systemu </a:t>
              </a:r>
            </a:p>
          </p:txBody>
        </p:sp>
      </p:grp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5368925" y="1006475"/>
            <a:ext cx="3490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 algn="l">
              <a:spcBef>
                <a:spcPct val="50000"/>
              </a:spcBef>
            </a:pPr>
            <a:r>
              <a:rPr lang="en-US" sz="54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}</a:t>
            </a:r>
            <a:r>
              <a:rPr lang="pl-PL" sz="54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20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Wymaga modyfikacji !</a:t>
            </a:r>
            <a:endParaRPr lang="pl-PL" sz="1600">
              <a:solidFill>
                <a:srgbClr val="17048A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5387975" y="1927225"/>
            <a:ext cx="3490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 algn="l">
              <a:spcBef>
                <a:spcPct val="50000"/>
              </a:spcBef>
            </a:pPr>
            <a:r>
              <a:rPr lang="en-US" sz="54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}</a:t>
            </a:r>
            <a:r>
              <a:rPr lang="pl-PL" sz="54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20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Nie wymaga modyfikacji</a:t>
            </a:r>
            <a:endParaRPr lang="pl-PL" sz="1600">
              <a:solidFill>
                <a:srgbClr val="17048A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5427663" y="3041650"/>
            <a:ext cx="3490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 algn="l">
              <a:spcBef>
                <a:spcPct val="50000"/>
              </a:spcBef>
            </a:pPr>
            <a:r>
              <a:rPr lang="en-US" sz="54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}</a:t>
            </a:r>
            <a:r>
              <a:rPr lang="pl-PL" sz="54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20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Nie wymaga modyfikacji</a:t>
            </a:r>
            <a:endParaRPr lang="pl-PL" sz="1600">
              <a:solidFill>
                <a:srgbClr val="17048A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414338" y="2300288"/>
            <a:ext cx="653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 algn="just">
              <a:spcBef>
                <a:spcPct val="50000"/>
              </a:spcBef>
            </a:pPr>
            <a:r>
              <a:rPr lang="pl-PL" sz="1800">
                <a:solidFill>
                  <a:srgbClr val="17048A"/>
                </a:solidFill>
                <a:latin typeface="Arial" charset="0"/>
                <a:cs typeface="Arial" charset="0"/>
                <a:sym typeface="Symbol" pitchFamily="18" charset="2"/>
              </a:rPr>
              <a:t>1. Oblicz stopień spełnienia przesłanki każdej z reguł: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358775" y="1989138"/>
            <a:ext cx="5203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 algn="just">
              <a:spcBef>
                <a:spcPct val="50000"/>
              </a:spcBef>
            </a:pPr>
            <a:r>
              <a:rPr lang="pl-PL" sz="1800">
                <a:solidFill>
                  <a:srgbClr val="17048A"/>
                </a:solidFill>
                <a:latin typeface="Arial" charset="0"/>
                <a:cs typeface="Arial" charset="0"/>
                <a:sym typeface="Symbol" pitchFamily="18" charset="2"/>
              </a:rPr>
              <a:t>Modyfikacja</a:t>
            </a:r>
          </a:p>
        </p:txBody>
      </p:sp>
      <p:graphicFrame>
        <p:nvGraphicFramePr>
          <p:cNvPr id="4" name="Object 20"/>
          <p:cNvGraphicFramePr>
            <a:graphicFrameLocks noChangeAspect="1"/>
          </p:cNvGraphicFramePr>
          <p:nvPr/>
        </p:nvGraphicFramePr>
        <p:xfrm>
          <a:off x="1683727" y="2881922"/>
          <a:ext cx="5579636" cy="670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4" name="Równanie" r:id="rId3" imgW="2844720" imgH="342720" progId="Equation.3">
                  <p:embed/>
                </p:oleObj>
              </mc:Choice>
              <mc:Fallback>
                <p:oleObj name="Równanie" r:id="rId3" imgW="2844720" imgH="342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727" y="2881922"/>
                        <a:ext cx="5579636" cy="6701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158636" y="3685320"/>
          <a:ext cx="2642582" cy="526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5" name="Równanie" r:id="rId5" imgW="1333440" imgH="266400" progId="Equation.3">
                  <p:embed/>
                </p:oleObj>
              </mc:Choice>
              <mc:Fallback>
                <p:oleObj name="Równanie" r:id="rId5" imgW="1333440" imgH="26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636" y="3685320"/>
                        <a:ext cx="2642582" cy="5261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44500" y="1287463"/>
            <a:ext cx="8148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Wymienimy najczęściej stosowane w sterowaniu i podejmowaniu decyzji:  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06438" y="1870075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lingwistyczny model rozmyty (Mamdani’ego, Larsen’a …..)  </a:t>
            </a:r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04850" y="2330450"/>
            <a:ext cx="438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Takagi-Sugeno model rozmyty (TS)</a:t>
            </a:r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04850" y="2838450"/>
            <a:ext cx="3963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Tsukamoto model rozmyty </a:t>
            </a:r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build="p" autoUpdateAnimBg="0"/>
      <p:bldP spid="4" grpId="0" build="p" autoUpdateAnimBg="0"/>
      <p:bldP spid="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390059" y="587655"/>
            <a:ext cx="8255000" cy="2054225"/>
            <a:chOff x="257" y="421"/>
            <a:chExt cx="5200" cy="1294"/>
          </a:xfrm>
        </p:grpSpPr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317" y="421"/>
              <a:ext cx="29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Symbol" pitchFamily="18" charset="2"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Jedna reguła – dwie przesłanki</a:t>
              </a: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461" y="716"/>
              <a:ext cx="47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Fakt:</a:t>
              </a: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941" y="709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x</a:t>
              </a:r>
              <a:r>
                <a:rPr kumimoji="0" lang="pl-PL" sz="2000" b="0" i="0" u="none" strike="noStrike" kern="0" cap="none" spc="0" normalizeH="0" baseline="-25000" noProof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pl-PL" sz="2000" b="0" i="0" u="none" strike="noStrike" kern="0" cap="none" spc="0" normalizeH="0" baseline="0" noProof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= A</a:t>
              </a:r>
              <a:r>
                <a:rPr kumimoji="0" lang="pl-PL" sz="2000" b="0" i="0" u="none" strike="noStrike" kern="0" cap="none" spc="0" normalizeH="0" baseline="-25000" noProof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pl-PL" sz="2000" b="0" i="0" u="none" strike="noStrike" kern="0" cap="none" spc="0" normalizeH="0" baseline="0" noProof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’</a:t>
              </a:r>
              <a:r>
                <a:rPr kumimoji="0" lang="pl-PL" sz="2000" b="0" i="0" u="none" strike="noStrike" kern="0" cap="none" spc="0" normalizeH="0" baseline="0" noProof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i x</a:t>
              </a:r>
              <a:r>
                <a:rPr kumimoji="0" lang="pl-PL" sz="2000" b="0" i="0" u="none" strike="noStrike" kern="0" cap="none" spc="0" normalizeH="0" baseline="-25000" noProof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2</a:t>
              </a:r>
              <a:r>
                <a:rPr kumimoji="0" lang="pl-PL" sz="2000" b="0" i="0" u="none" strike="noStrike" kern="0" cap="none" spc="0" normalizeH="0" baseline="0" noProof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= A</a:t>
              </a:r>
              <a:r>
                <a:rPr kumimoji="0" lang="pl-PL" sz="2000" b="0" i="0" u="none" strike="noStrike" kern="0" cap="none" spc="0" normalizeH="0" baseline="-25000" noProof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pl-PL" sz="2000" b="0" i="0" u="none" strike="noStrike" kern="0" cap="none" spc="0" normalizeH="0" baseline="0" noProof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’</a:t>
              </a:r>
              <a:r>
                <a:rPr kumimoji="0" lang="pl-PL" sz="2000" b="0" i="0" u="none" strike="noStrike" kern="0" cap="none" spc="0" normalizeH="0" baseline="0" noProof="0">
                  <a:ln>
                    <a:noFill/>
                  </a:ln>
                  <a:solidFill>
                    <a:srgbClr val="17048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</a:p>
          </p:txBody>
        </p: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461" y="1100"/>
              <a:ext cx="83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Implikacja</a:t>
              </a:r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1421" y="1093"/>
              <a:ext cx="26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JEŚLI x</a:t>
              </a:r>
              <a:r>
                <a:rPr kumimoji="0" lang="pl-PL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= A</a:t>
              </a:r>
              <a:r>
                <a:rPr kumimoji="0" lang="pl-PL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I x</a:t>
              </a:r>
              <a:r>
                <a:rPr kumimoji="0" lang="pl-PL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= A</a:t>
              </a:r>
              <a:r>
                <a:rPr kumimoji="0" lang="pl-PL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TO y = B</a:t>
              </a:r>
            </a:p>
          </p:txBody>
        </p: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502" y="1463"/>
              <a:ext cx="7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Wniosek </a:t>
              </a: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257" y="1408"/>
              <a:ext cx="5200" cy="0"/>
            </a:xfrm>
            <a:prstGeom prst="line">
              <a:avLst/>
            </a:prstGeom>
            <a:noFill/>
            <a:ln w="317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1366" y="1463"/>
              <a:ext cx="52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17048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y = B’</a:t>
              </a:r>
              <a:endParaRPr kumimoji="0" lang="pl-PL" sz="2000" b="0" i="0" u="none" strike="noStrike" kern="0" cap="none" spc="0" normalizeH="0" baseline="50000" noProof="0" smtClean="0">
                <a:ln>
                  <a:noFill/>
                </a:ln>
                <a:solidFill>
                  <a:srgbClr val="1704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42632" y="2749831"/>
            <a:ext cx="8378639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20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Rozwijając definicję wnioskowania </a:t>
            </a:r>
            <a:r>
              <a:rPr lang="pl-PL" sz="20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rozmytego otrzymamy:</a:t>
            </a:r>
            <a:endParaRPr lang="pl-PL" sz="2000" dirty="0">
              <a:solidFill>
                <a:srgbClr val="17048A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pSp>
        <p:nvGrpSpPr>
          <p:cNvPr id="22" name="Group 55"/>
          <p:cNvGrpSpPr>
            <a:grpSpLocks/>
          </p:cNvGrpSpPr>
          <p:nvPr/>
        </p:nvGrpSpPr>
        <p:grpSpPr bwMode="auto">
          <a:xfrm>
            <a:off x="656105" y="3628091"/>
            <a:ext cx="7512050" cy="1981200"/>
            <a:chOff x="402" y="580"/>
            <a:chExt cx="4732" cy="1248"/>
          </a:xfrm>
        </p:grpSpPr>
        <p:graphicFrame>
          <p:nvGraphicFramePr>
            <p:cNvPr id="24" name="Object 34"/>
            <p:cNvGraphicFramePr>
              <a:graphicFrameLocks noChangeAspect="1"/>
            </p:cNvGraphicFramePr>
            <p:nvPr/>
          </p:nvGraphicFramePr>
          <p:xfrm>
            <a:off x="1399" y="580"/>
            <a:ext cx="2287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54" name="Równanie" r:id="rId3" imgW="1600200" imgH="215900" progId="Equation.3">
                    <p:embed/>
                  </p:oleObj>
                </mc:Choice>
                <mc:Fallback>
                  <p:oleObj name="Równanie" r:id="rId3" imgW="1600200" imgH="2159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9" y="580"/>
                          <a:ext cx="2287" cy="3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" name="Group 35"/>
            <p:cNvGrpSpPr>
              <a:grpSpLocks/>
            </p:cNvGrpSpPr>
            <p:nvPr/>
          </p:nvGrpSpPr>
          <p:grpSpPr bwMode="auto">
            <a:xfrm>
              <a:off x="402" y="1356"/>
              <a:ext cx="4732" cy="472"/>
              <a:chOff x="263" y="3344"/>
              <a:chExt cx="4558" cy="472"/>
            </a:xfrm>
          </p:grpSpPr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1103" y="3374"/>
                <a:ext cx="371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pl-PL" sz="200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- siła „odpalenia” reguły, stopień spełnienia przesłanek reguły</a:t>
                </a:r>
              </a:p>
            </p:txBody>
          </p:sp>
          <p:graphicFrame>
            <p:nvGraphicFramePr>
              <p:cNvPr id="32" name="Object 37"/>
              <p:cNvGraphicFramePr>
                <a:graphicFrameLocks noChangeAspect="1"/>
              </p:cNvGraphicFramePr>
              <p:nvPr/>
            </p:nvGraphicFramePr>
            <p:xfrm>
              <a:off x="263" y="3344"/>
              <a:ext cx="876" cy="3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6455" name="Równanie" r:id="rId5" imgW="583693" imgH="215713" progId="Equation.3">
                      <p:embed/>
                    </p:oleObj>
                  </mc:Choice>
                  <mc:Fallback>
                    <p:oleObj name="Równanie" r:id="rId5" imgW="583693" imgH="215713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3" y="3344"/>
                            <a:ext cx="876" cy="3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6" name="Group 38"/>
            <p:cNvGrpSpPr>
              <a:grpSpLocks/>
            </p:cNvGrpSpPr>
            <p:nvPr/>
          </p:nvGrpSpPr>
          <p:grpSpPr bwMode="auto">
            <a:xfrm>
              <a:off x="431" y="966"/>
              <a:ext cx="4608" cy="301"/>
              <a:chOff x="221" y="2946"/>
              <a:chExt cx="4608" cy="301"/>
            </a:xfrm>
          </p:grpSpPr>
          <p:sp>
            <p:nvSpPr>
              <p:cNvPr id="27" name="Text Box 39"/>
              <p:cNvSpPr txBox="1">
                <a:spLocks noChangeArrowheads="1"/>
              </p:cNvSpPr>
              <p:nvPr/>
            </p:nvSpPr>
            <p:spPr bwMode="auto">
              <a:xfrm>
                <a:off x="221" y="2960"/>
                <a:ext cx="299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pl-PL" sz="200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w</a:t>
                </a:r>
                <a:r>
                  <a:rPr lang="pl-PL" sz="2000" baseline="-2500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1</a:t>
                </a:r>
                <a:r>
                  <a:rPr lang="pl-PL" sz="200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, w</a:t>
                </a:r>
                <a:r>
                  <a:rPr lang="pl-PL" sz="2000" baseline="-2500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2</a:t>
                </a:r>
                <a:r>
                  <a:rPr lang="pl-PL" sz="200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– stopień zgodności odpowiednio </a:t>
                </a:r>
              </a:p>
            </p:txBody>
          </p:sp>
          <p:graphicFrame>
            <p:nvGraphicFramePr>
              <p:cNvPr id="28" name="Object 40"/>
              <p:cNvGraphicFramePr>
                <a:graphicFrameLocks noChangeAspect="1"/>
              </p:cNvGraphicFramePr>
              <p:nvPr/>
            </p:nvGraphicFramePr>
            <p:xfrm>
              <a:off x="3207" y="2961"/>
              <a:ext cx="568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6456" name="Równanie" r:id="rId7" imgW="406048" imgH="203024" progId="Equation.3">
                      <p:embed/>
                    </p:oleObj>
                  </mc:Choice>
                  <mc:Fallback>
                    <p:oleObj name="Równanie" r:id="rId7" imgW="406048" imgH="203024" progId="Equation.3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7" y="2961"/>
                            <a:ext cx="568" cy="2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Text Box 41"/>
              <p:cNvSpPr txBox="1">
                <a:spLocks noChangeArrowheads="1"/>
              </p:cNvSpPr>
              <p:nvPr/>
            </p:nvSpPr>
            <p:spPr bwMode="auto">
              <a:xfrm>
                <a:off x="3796" y="2946"/>
                <a:ext cx="4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pl-PL" sz="200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oraz</a:t>
                </a:r>
              </a:p>
            </p:txBody>
          </p:sp>
          <p:graphicFrame>
            <p:nvGraphicFramePr>
              <p:cNvPr id="30" name="Object 42"/>
              <p:cNvGraphicFramePr>
                <a:graphicFrameLocks noChangeAspect="1"/>
              </p:cNvGraphicFramePr>
              <p:nvPr/>
            </p:nvGraphicFramePr>
            <p:xfrm>
              <a:off x="4243" y="2963"/>
              <a:ext cx="586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6457" name="Równanie" r:id="rId9" imgW="418918" imgH="203112" progId="Equation.3">
                      <p:embed/>
                    </p:oleObj>
                  </mc:Choice>
                  <mc:Fallback>
                    <p:oleObj name="Równanie" r:id="rId9" imgW="418918" imgH="203112" progId="Equation.3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43" y="2963"/>
                            <a:ext cx="586" cy="2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75223" y="1857656"/>
            <a:ext cx="8221662" cy="2368550"/>
            <a:chOff x="272" y="949"/>
            <a:chExt cx="5179" cy="1492"/>
          </a:xfrm>
        </p:grpSpPr>
        <p:pic>
          <p:nvPicPr>
            <p:cNvPr id="5" name="Picture 45" descr="~AUT00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" y="949"/>
              <a:ext cx="5179" cy="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6" name="Object 46"/>
            <p:cNvGraphicFramePr>
              <a:graphicFrameLocks noChangeAspect="1"/>
            </p:cNvGraphicFramePr>
            <p:nvPr/>
          </p:nvGraphicFramePr>
          <p:xfrm>
            <a:off x="1027" y="1283"/>
            <a:ext cx="29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03" name="Równanie" r:id="rId4" imgW="190335" imgH="215713" progId="Equation.3">
                    <p:embed/>
                  </p:oleObj>
                </mc:Choice>
                <mc:Fallback>
                  <p:oleObj name="Równanie" r:id="rId4" imgW="190335" imgH="215713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7" y="1283"/>
                          <a:ext cx="298" cy="29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47"/>
            <p:cNvGraphicFramePr>
              <a:graphicFrameLocks noChangeAspect="1"/>
            </p:cNvGraphicFramePr>
            <p:nvPr/>
          </p:nvGraphicFramePr>
          <p:xfrm>
            <a:off x="1394" y="1284"/>
            <a:ext cx="277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04" name="Równanie" r:id="rId6" imgW="203024" imgH="215713" progId="Equation.3">
                    <p:embed/>
                  </p:oleObj>
                </mc:Choice>
                <mc:Fallback>
                  <p:oleObj name="Równanie" r:id="rId6" imgW="203024" imgH="215713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4" y="1284"/>
                          <a:ext cx="277" cy="29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48"/>
            <p:cNvGraphicFramePr>
              <a:graphicFrameLocks noChangeAspect="1"/>
            </p:cNvGraphicFramePr>
            <p:nvPr/>
          </p:nvGraphicFramePr>
          <p:xfrm>
            <a:off x="2311" y="1277"/>
            <a:ext cx="31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05" name="Równanie" r:id="rId8" imgW="203024" imgH="215713" progId="Equation.3">
                    <p:embed/>
                  </p:oleObj>
                </mc:Choice>
                <mc:Fallback>
                  <p:oleObj name="Równanie" r:id="rId8" imgW="203024" imgH="215713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1" y="1277"/>
                          <a:ext cx="318" cy="29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49"/>
            <p:cNvGraphicFramePr>
              <a:graphicFrameLocks noChangeAspect="1"/>
            </p:cNvGraphicFramePr>
            <p:nvPr/>
          </p:nvGraphicFramePr>
          <p:xfrm>
            <a:off x="2689" y="1287"/>
            <a:ext cx="277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06" name="Równanie" r:id="rId10" imgW="203024" imgH="215713" progId="Equation.3">
                    <p:embed/>
                  </p:oleObj>
                </mc:Choice>
                <mc:Fallback>
                  <p:oleObj name="Równanie" r:id="rId10" imgW="203024" imgH="215713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9" y="1287"/>
                          <a:ext cx="277" cy="29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50"/>
            <p:cNvGraphicFramePr>
              <a:graphicFrameLocks noChangeAspect="1"/>
            </p:cNvGraphicFramePr>
            <p:nvPr/>
          </p:nvGraphicFramePr>
          <p:xfrm>
            <a:off x="4451" y="1311"/>
            <a:ext cx="24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07" name="Równanie" r:id="rId12" imgW="152268" imgH="164957" progId="Equation.3">
                    <p:embed/>
                  </p:oleObj>
                </mc:Choice>
                <mc:Fallback>
                  <p:oleObj name="Równanie" r:id="rId12" imgW="152268" imgH="164957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1" y="1311"/>
                          <a:ext cx="248" cy="2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51"/>
            <p:cNvGraphicFramePr>
              <a:graphicFrameLocks noChangeAspect="1"/>
            </p:cNvGraphicFramePr>
            <p:nvPr/>
          </p:nvGraphicFramePr>
          <p:xfrm>
            <a:off x="4783" y="1594"/>
            <a:ext cx="345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08" name="Równanie" r:id="rId14" imgW="203024" imgH="164957" progId="Equation.3">
                    <p:embed/>
                  </p:oleObj>
                </mc:Choice>
                <mc:Fallback>
                  <p:oleObj name="Równanie" r:id="rId14" imgW="203024" imgH="164957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3" y="1594"/>
                          <a:ext cx="345" cy="24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52"/>
            <p:cNvGraphicFramePr>
              <a:graphicFrameLocks noChangeAspect="1"/>
            </p:cNvGraphicFramePr>
            <p:nvPr/>
          </p:nvGraphicFramePr>
          <p:xfrm>
            <a:off x="1728" y="2134"/>
            <a:ext cx="33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09" name="Równanie" r:id="rId16" imgW="215619" imgH="215619" progId="Equation.3">
                    <p:embed/>
                  </p:oleObj>
                </mc:Choice>
                <mc:Fallback>
                  <p:oleObj name="Równanie" r:id="rId16" imgW="215619" imgH="215619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134"/>
                          <a:ext cx="338" cy="29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3"/>
            <p:cNvGraphicFramePr>
              <a:graphicFrameLocks noChangeAspect="1"/>
            </p:cNvGraphicFramePr>
            <p:nvPr/>
          </p:nvGraphicFramePr>
          <p:xfrm>
            <a:off x="3078" y="2138"/>
            <a:ext cx="377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10" name="Równanie" r:id="rId18" imgW="241091" imgH="215713" progId="Equation.3">
                    <p:embed/>
                  </p:oleObj>
                </mc:Choice>
                <mc:Fallback>
                  <p:oleObj name="Równanie" r:id="rId18" imgW="241091" imgH="215713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8" y="2138"/>
                          <a:ext cx="377" cy="29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54"/>
            <p:cNvGraphicFramePr>
              <a:graphicFrameLocks noChangeAspect="1"/>
            </p:cNvGraphicFramePr>
            <p:nvPr/>
          </p:nvGraphicFramePr>
          <p:xfrm>
            <a:off x="5049" y="2169"/>
            <a:ext cx="218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11" name="Równanie" r:id="rId20" imgW="139579" imgH="164957" progId="Equation.3">
                    <p:embed/>
                  </p:oleObj>
                </mc:Choice>
                <mc:Fallback>
                  <p:oleObj name="Równanie" r:id="rId20" imgW="139579" imgH="164957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9" y="2169"/>
                          <a:ext cx="218" cy="22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315913" y="1788125"/>
            <a:ext cx="8534400" cy="2536825"/>
            <a:chOff x="199" y="364"/>
            <a:chExt cx="5376" cy="1598"/>
          </a:xfrm>
        </p:grpSpPr>
        <p:sp>
          <p:nvSpPr>
            <p:cNvPr id="8" name="Text Box 42"/>
            <p:cNvSpPr txBox="1">
              <a:spLocks noChangeArrowheads="1"/>
            </p:cNvSpPr>
            <p:nvPr/>
          </p:nvSpPr>
          <p:spPr bwMode="auto">
            <a:xfrm>
              <a:off x="311" y="364"/>
              <a:ext cx="29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 typeface="Symbol" pitchFamily="18" charset="2"/>
                <a:buNone/>
              </a:pPr>
              <a:r>
                <a:rPr lang="pl-PL" sz="20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Dwie </a:t>
              </a:r>
              <a:r>
                <a:rPr lang="pl-PL" sz="2000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reguły – dwie przesłanki</a:t>
              </a:r>
            </a:p>
          </p:txBody>
        </p:sp>
        <p:sp>
          <p:nvSpPr>
            <p:cNvPr id="9" name="Rectangle 43"/>
            <p:cNvSpPr>
              <a:spLocks noChangeArrowheads="1"/>
            </p:cNvSpPr>
            <p:nvPr/>
          </p:nvSpPr>
          <p:spPr bwMode="auto">
            <a:xfrm>
              <a:off x="455" y="659"/>
              <a:ext cx="47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Fakt:</a:t>
              </a:r>
            </a:p>
          </p:txBody>
        </p:sp>
        <p:sp>
          <p:nvSpPr>
            <p:cNvPr id="10" name="Rectangle 44"/>
            <p:cNvSpPr>
              <a:spLocks noChangeArrowheads="1"/>
            </p:cNvSpPr>
            <p:nvPr/>
          </p:nvSpPr>
          <p:spPr bwMode="auto">
            <a:xfrm>
              <a:off x="935" y="652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pl-PL" sz="2000" baseline="-25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 = A</a:t>
              </a:r>
              <a:r>
                <a:rPr lang="pl-PL" sz="2000" baseline="-25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’</a:t>
              </a: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i x</a:t>
              </a:r>
              <a:r>
                <a:rPr lang="pl-PL" sz="2000" baseline="-25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2</a:t>
              </a: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 = A</a:t>
              </a:r>
              <a:r>
                <a:rPr lang="pl-PL" sz="2000" baseline="-25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’</a:t>
              </a: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</a:p>
          </p:txBody>
        </p:sp>
        <p:sp>
          <p:nvSpPr>
            <p:cNvPr id="11" name="Rectangle 45"/>
            <p:cNvSpPr>
              <a:spLocks noChangeArrowheads="1"/>
            </p:cNvSpPr>
            <p:nvPr/>
          </p:nvSpPr>
          <p:spPr bwMode="auto">
            <a:xfrm>
              <a:off x="455" y="1043"/>
              <a:ext cx="9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Implikacja 1</a:t>
              </a:r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1415" y="1036"/>
              <a:ext cx="27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JEŚLI x</a:t>
              </a:r>
              <a:r>
                <a:rPr lang="pl-PL" sz="2000" baseline="-25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 = A</a:t>
              </a:r>
              <a:r>
                <a:rPr lang="pl-PL" sz="2000" baseline="-25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11</a:t>
              </a: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 I x</a:t>
              </a:r>
              <a:r>
                <a:rPr lang="pl-PL" sz="2000" baseline="-25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 = A</a:t>
              </a:r>
              <a:r>
                <a:rPr lang="pl-PL" sz="2000" baseline="-25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12</a:t>
              </a: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 TO y = B</a:t>
              </a:r>
              <a:r>
                <a:rPr lang="pl-PL" sz="2000" baseline="-25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pl-PL" sz="200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47"/>
            <p:cNvSpPr>
              <a:spLocks noChangeArrowheads="1"/>
            </p:cNvSpPr>
            <p:nvPr/>
          </p:nvSpPr>
          <p:spPr bwMode="auto">
            <a:xfrm>
              <a:off x="470" y="1710"/>
              <a:ext cx="7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Wniosek </a:t>
              </a:r>
            </a:p>
          </p:txBody>
        </p:sp>
        <p:sp>
          <p:nvSpPr>
            <p:cNvPr id="14" name="Line 48"/>
            <p:cNvSpPr>
              <a:spLocks noChangeShapeType="1"/>
            </p:cNvSpPr>
            <p:nvPr/>
          </p:nvSpPr>
          <p:spPr bwMode="auto">
            <a:xfrm>
              <a:off x="199" y="1623"/>
              <a:ext cx="5376" cy="0"/>
            </a:xfrm>
            <a:prstGeom prst="line">
              <a:avLst/>
            </a:prstGeom>
            <a:noFill/>
            <a:ln w="317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49"/>
            <p:cNvSpPr>
              <a:spLocks noChangeArrowheads="1"/>
            </p:cNvSpPr>
            <p:nvPr/>
          </p:nvSpPr>
          <p:spPr bwMode="auto">
            <a:xfrm>
              <a:off x="1334" y="1710"/>
              <a:ext cx="52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y = B’</a:t>
              </a:r>
              <a:endParaRPr lang="pl-PL" sz="2000" baseline="5000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50"/>
            <p:cNvSpPr>
              <a:spLocks noChangeArrowheads="1"/>
            </p:cNvSpPr>
            <p:nvPr/>
          </p:nvSpPr>
          <p:spPr bwMode="auto">
            <a:xfrm>
              <a:off x="465" y="1317"/>
              <a:ext cx="9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Implikacja 2</a:t>
              </a:r>
            </a:p>
          </p:txBody>
        </p:sp>
        <p:sp>
          <p:nvSpPr>
            <p:cNvPr id="17" name="Rectangle 51"/>
            <p:cNvSpPr>
              <a:spLocks noChangeArrowheads="1"/>
            </p:cNvSpPr>
            <p:nvPr/>
          </p:nvSpPr>
          <p:spPr bwMode="auto">
            <a:xfrm>
              <a:off x="1425" y="1310"/>
              <a:ext cx="27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JEŚLI x</a:t>
              </a:r>
              <a:r>
                <a:rPr lang="pl-PL" sz="2000" baseline="-25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 = A</a:t>
              </a:r>
              <a:r>
                <a:rPr lang="pl-PL" sz="2000" baseline="-25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21</a:t>
              </a: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 I x</a:t>
              </a:r>
              <a:r>
                <a:rPr lang="pl-PL" sz="2000" baseline="-25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 = A</a:t>
              </a:r>
              <a:r>
                <a:rPr lang="pl-PL" sz="2000" baseline="-25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22</a:t>
              </a: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 TO y = B</a:t>
              </a:r>
              <a:r>
                <a:rPr lang="pl-PL" sz="2000" baseline="-25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pl-PL" sz="200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833438" y="363538"/>
            <a:ext cx="7923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20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Ilustracja </a:t>
            </a:r>
            <a:r>
              <a:rPr lang="pl-PL" sz="20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graficzna</a:t>
            </a:r>
            <a:endParaRPr lang="pl-PL" sz="2000" dirty="0">
              <a:solidFill>
                <a:srgbClr val="17048A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30188" y="1055688"/>
            <a:ext cx="8693150" cy="5368925"/>
            <a:chOff x="152" y="582"/>
            <a:chExt cx="5476" cy="3382"/>
          </a:xfrm>
        </p:grpSpPr>
        <p:pic>
          <p:nvPicPr>
            <p:cNvPr id="4" name="Picture 28" descr="~AUT00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" y="582"/>
              <a:ext cx="5476" cy="3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29"/>
            <p:cNvSpPr txBox="1">
              <a:spLocks noChangeArrowheads="1"/>
            </p:cNvSpPr>
            <p:nvPr/>
          </p:nvSpPr>
          <p:spPr bwMode="auto">
            <a:xfrm>
              <a:off x="416" y="3582"/>
              <a:ext cx="27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dowolna s-norma (t-konorma)</a:t>
              </a:r>
            </a:p>
          </p:txBody>
        </p:sp>
        <p:sp>
          <p:nvSpPr>
            <p:cNvPr id="6" name="Line 30"/>
            <p:cNvSpPr>
              <a:spLocks noChangeShapeType="1"/>
            </p:cNvSpPr>
            <p:nvPr/>
          </p:nvSpPr>
          <p:spPr bwMode="auto">
            <a:xfrm flipV="1">
              <a:off x="1971" y="3032"/>
              <a:ext cx="1656" cy="55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" name="Object 31"/>
            <p:cNvGraphicFramePr>
              <a:graphicFrameLocks noChangeAspect="1"/>
            </p:cNvGraphicFramePr>
            <p:nvPr/>
          </p:nvGraphicFramePr>
          <p:xfrm>
            <a:off x="1301" y="849"/>
            <a:ext cx="275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06" name="Równanie" r:id="rId4" imgW="203024" imgH="215713" progId="Equation.3">
                    <p:embed/>
                  </p:oleObj>
                </mc:Choice>
                <mc:Fallback>
                  <p:oleObj name="Równanie" r:id="rId4" imgW="203024" imgH="215713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1" y="849"/>
                          <a:ext cx="275" cy="29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2"/>
            <p:cNvGraphicFramePr>
              <a:graphicFrameLocks noChangeAspect="1"/>
            </p:cNvGraphicFramePr>
            <p:nvPr/>
          </p:nvGraphicFramePr>
          <p:xfrm>
            <a:off x="1313" y="1716"/>
            <a:ext cx="275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07" name="Równanie" r:id="rId6" imgW="203024" imgH="215713" progId="Equation.3">
                    <p:embed/>
                  </p:oleObj>
                </mc:Choice>
                <mc:Fallback>
                  <p:oleObj name="Równanie" r:id="rId6" imgW="203024" imgH="215713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3" y="1716"/>
                          <a:ext cx="275" cy="29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33"/>
            <p:cNvGraphicFramePr>
              <a:graphicFrameLocks noChangeAspect="1"/>
            </p:cNvGraphicFramePr>
            <p:nvPr/>
          </p:nvGraphicFramePr>
          <p:xfrm>
            <a:off x="2391" y="851"/>
            <a:ext cx="284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08" name="Równanie" r:id="rId7" imgW="203024" imgH="215713" progId="Equation.3">
                    <p:embed/>
                  </p:oleObj>
                </mc:Choice>
                <mc:Fallback>
                  <p:oleObj name="Równanie" r:id="rId7" imgW="203024" imgH="215713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1" y="851"/>
                          <a:ext cx="284" cy="29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34"/>
            <p:cNvGraphicFramePr>
              <a:graphicFrameLocks noChangeAspect="1"/>
            </p:cNvGraphicFramePr>
            <p:nvPr/>
          </p:nvGraphicFramePr>
          <p:xfrm>
            <a:off x="2320" y="1727"/>
            <a:ext cx="284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09" name="Równanie" r:id="rId9" imgW="203024" imgH="215713" progId="Equation.3">
                    <p:embed/>
                  </p:oleObj>
                </mc:Choice>
                <mc:Fallback>
                  <p:oleObj name="Równanie" r:id="rId9" imgW="203024" imgH="215713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0" y="1727"/>
                          <a:ext cx="284" cy="29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5"/>
            <p:cNvGraphicFramePr>
              <a:graphicFrameLocks noChangeAspect="1"/>
            </p:cNvGraphicFramePr>
            <p:nvPr/>
          </p:nvGraphicFramePr>
          <p:xfrm>
            <a:off x="966" y="836"/>
            <a:ext cx="337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10" name="Równanie" r:id="rId10" imgW="241091" imgH="215713" progId="Equation.3">
                    <p:embed/>
                  </p:oleObj>
                </mc:Choice>
                <mc:Fallback>
                  <p:oleObj name="Równanie" r:id="rId10" imgW="241091" imgH="215713" progId="Equation.3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" y="836"/>
                          <a:ext cx="337" cy="29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36"/>
            <p:cNvGraphicFramePr>
              <a:graphicFrameLocks noChangeAspect="1"/>
            </p:cNvGraphicFramePr>
            <p:nvPr/>
          </p:nvGraphicFramePr>
          <p:xfrm>
            <a:off x="2056" y="847"/>
            <a:ext cx="337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11" name="Równanie" r:id="rId12" imgW="241091" imgH="215713" progId="Equation.3">
                    <p:embed/>
                  </p:oleObj>
                </mc:Choice>
                <mc:Fallback>
                  <p:oleObj name="Równanie" r:id="rId12" imgW="241091" imgH="215713" progId="Equation.3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6" y="847"/>
                          <a:ext cx="337" cy="29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7"/>
            <p:cNvGraphicFramePr>
              <a:graphicFrameLocks noChangeAspect="1"/>
            </p:cNvGraphicFramePr>
            <p:nvPr/>
          </p:nvGraphicFramePr>
          <p:xfrm>
            <a:off x="960" y="1712"/>
            <a:ext cx="337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12" name="Równanie" r:id="rId14" imgW="241091" imgH="215713" progId="Equation.3">
                    <p:embed/>
                  </p:oleObj>
                </mc:Choice>
                <mc:Fallback>
                  <p:oleObj name="Równanie" r:id="rId14" imgW="241091" imgH="215713" progId="Equation.3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712"/>
                          <a:ext cx="337" cy="29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38"/>
            <p:cNvGraphicFramePr>
              <a:graphicFrameLocks noChangeAspect="1"/>
            </p:cNvGraphicFramePr>
            <p:nvPr/>
          </p:nvGraphicFramePr>
          <p:xfrm>
            <a:off x="2577" y="1721"/>
            <a:ext cx="355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13" name="Równanie" r:id="rId16" imgW="253780" imgH="215713" progId="Equation.3">
                    <p:embed/>
                  </p:oleObj>
                </mc:Choice>
                <mc:Fallback>
                  <p:oleObj name="Równanie" r:id="rId16" imgW="253780" imgH="215713" progId="Equation.3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7" y="1721"/>
                          <a:ext cx="355" cy="29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9"/>
            <p:cNvGraphicFramePr>
              <a:graphicFrameLocks noChangeAspect="1"/>
            </p:cNvGraphicFramePr>
            <p:nvPr/>
          </p:nvGraphicFramePr>
          <p:xfrm>
            <a:off x="4042" y="858"/>
            <a:ext cx="266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14" name="Równanie" r:id="rId18" imgW="190335" imgH="215713" progId="Equation.3">
                    <p:embed/>
                  </p:oleObj>
                </mc:Choice>
                <mc:Fallback>
                  <p:oleObj name="Równanie" r:id="rId18" imgW="190335" imgH="215713" progId="Equation.3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2" y="858"/>
                          <a:ext cx="266" cy="29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40"/>
            <p:cNvGraphicFramePr>
              <a:graphicFrameLocks noChangeAspect="1"/>
            </p:cNvGraphicFramePr>
            <p:nvPr/>
          </p:nvGraphicFramePr>
          <p:xfrm>
            <a:off x="4212" y="1734"/>
            <a:ext cx="284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15" name="Równanie" r:id="rId20" imgW="203024" imgH="215713" progId="Equation.3">
                    <p:embed/>
                  </p:oleObj>
                </mc:Choice>
                <mc:Fallback>
                  <p:oleObj name="Równanie" r:id="rId20" imgW="203024" imgH="215713" progId="Equation.3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2" y="1734"/>
                          <a:ext cx="284" cy="29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41"/>
            <p:cNvGraphicFramePr>
              <a:graphicFrameLocks noChangeAspect="1"/>
            </p:cNvGraphicFramePr>
            <p:nvPr/>
          </p:nvGraphicFramePr>
          <p:xfrm>
            <a:off x="4528" y="1131"/>
            <a:ext cx="284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16" name="Równanie" r:id="rId22" imgW="203024" imgH="215713" progId="Equation.3">
                    <p:embed/>
                  </p:oleObj>
                </mc:Choice>
                <mc:Fallback>
                  <p:oleObj name="Równanie" r:id="rId22" imgW="203024" imgH="215713" progId="Equation.3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8" y="1131"/>
                          <a:ext cx="284" cy="29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42"/>
            <p:cNvGraphicFramePr>
              <a:graphicFrameLocks noChangeAspect="1"/>
            </p:cNvGraphicFramePr>
            <p:nvPr/>
          </p:nvGraphicFramePr>
          <p:xfrm>
            <a:off x="4689" y="2053"/>
            <a:ext cx="284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17" name="Równanie" r:id="rId24" imgW="203024" imgH="215713" progId="Equation.3">
                    <p:embed/>
                  </p:oleObj>
                </mc:Choice>
                <mc:Fallback>
                  <p:oleObj name="Równanie" r:id="rId24" imgW="203024" imgH="215713" progId="Equation.3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9" y="2053"/>
                          <a:ext cx="284" cy="29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43"/>
            <p:cNvGraphicFramePr>
              <a:graphicFrameLocks noChangeAspect="1"/>
            </p:cNvGraphicFramePr>
            <p:nvPr/>
          </p:nvGraphicFramePr>
          <p:xfrm>
            <a:off x="4512" y="3247"/>
            <a:ext cx="28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18" name="Równanie" r:id="rId26" imgW="203024" imgH="164957" progId="Equation.3">
                    <p:embed/>
                  </p:oleObj>
                </mc:Choice>
                <mc:Fallback>
                  <p:oleObj name="Równanie" r:id="rId26" imgW="203024" imgH="164957" progId="Equation.3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3247"/>
                          <a:ext cx="284" cy="22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44"/>
            <p:cNvGraphicFramePr>
              <a:graphicFrameLocks noChangeAspect="1"/>
            </p:cNvGraphicFramePr>
            <p:nvPr/>
          </p:nvGraphicFramePr>
          <p:xfrm>
            <a:off x="1546" y="1630"/>
            <a:ext cx="273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19" name="Równanie" r:id="rId28" imgW="215619" imgH="215619" progId="Equation.3">
                    <p:embed/>
                  </p:oleObj>
                </mc:Choice>
                <mc:Fallback>
                  <p:oleObj name="Równanie" r:id="rId28" imgW="215619" imgH="215619" progId="Equation.3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6" y="1630"/>
                          <a:ext cx="273" cy="26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45"/>
            <p:cNvGraphicFramePr>
              <a:graphicFrameLocks noChangeAspect="1"/>
            </p:cNvGraphicFramePr>
            <p:nvPr/>
          </p:nvGraphicFramePr>
          <p:xfrm>
            <a:off x="2880" y="1633"/>
            <a:ext cx="305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20" name="Równanie" r:id="rId30" imgW="241091" imgH="215713" progId="Equation.3">
                    <p:embed/>
                  </p:oleObj>
                </mc:Choice>
                <mc:Fallback>
                  <p:oleObj name="Równanie" r:id="rId30" imgW="241091" imgH="215713" progId="Equation.3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633"/>
                          <a:ext cx="305" cy="26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46"/>
            <p:cNvGraphicFramePr>
              <a:graphicFrameLocks noChangeAspect="1"/>
            </p:cNvGraphicFramePr>
            <p:nvPr/>
          </p:nvGraphicFramePr>
          <p:xfrm>
            <a:off x="1605" y="2516"/>
            <a:ext cx="273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21" name="Równanie" r:id="rId32" imgW="215619" imgH="215619" progId="Equation.3">
                    <p:embed/>
                  </p:oleObj>
                </mc:Choice>
                <mc:Fallback>
                  <p:oleObj name="Równanie" r:id="rId32" imgW="215619" imgH="215619" progId="Equation.3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5" y="2516"/>
                          <a:ext cx="273" cy="26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47"/>
            <p:cNvGraphicFramePr>
              <a:graphicFrameLocks noChangeAspect="1"/>
            </p:cNvGraphicFramePr>
            <p:nvPr/>
          </p:nvGraphicFramePr>
          <p:xfrm>
            <a:off x="2874" y="2501"/>
            <a:ext cx="305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22" name="Równanie" r:id="rId33" imgW="241091" imgH="215713" progId="Equation.3">
                    <p:embed/>
                  </p:oleObj>
                </mc:Choice>
                <mc:Fallback>
                  <p:oleObj name="Równanie" r:id="rId33" imgW="241091" imgH="215713" progId="Equation.3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4" y="2501"/>
                          <a:ext cx="305" cy="26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48"/>
            <p:cNvGraphicFramePr>
              <a:graphicFrameLocks noChangeAspect="1"/>
            </p:cNvGraphicFramePr>
            <p:nvPr/>
          </p:nvGraphicFramePr>
          <p:xfrm>
            <a:off x="4638" y="1640"/>
            <a:ext cx="177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23" name="Równanie" r:id="rId34" imgW="139579" imgH="164957" progId="Equation.3">
                    <p:embed/>
                  </p:oleObj>
                </mc:Choice>
                <mc:Fallback>
                  <p:oleObj name="Równanie" r:id="rId34" imgW="139579" imgH="164957" progId="Equation.3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8" y="1640"/>
                          <a:ext cx="177" cy="20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49"/>
            <p:cNvGraphicFramePr>
              <a:graphicFrameLocks noChangeAspect="1"/>
            </p:cNvGraphicFramePr>
            <p:nvPr/>
          </p:nvGraphicFramePr>
          <p:xfrm>
            <a:off x="4650" y="2517"/>
            <a:ext cx="177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24" name="Równanie" r:id="rId36" imgW="139579" imgH="164957" progId="Equation.3">
                    <p:embed/>
                  </p:oleObj>
                </mc:Choice>
                <mc:Fallback>
                  <p:oleObj name="Równanie" r:id="rId36" imgW="139579" imgH="164957" progId="Equation.3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0" y="2517"/>
                          <a:ext cx="177" cy="20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50"/>
            <p:cNvGraphicFramePr>
              <a:graphicFrameLocks noChangeAspect="1"/>
            </p:cNvGraphicFramePr>
            <p:nvPr/>
          </p:nvGraphicFramePr>
          <p:xfrm>
            <a:off x="4623" y="3715"/>
            <a:ext cx="177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25" name="Równanie" r:id="rId37" imgW="139579" imgH="164957" progId="Equation.3">
                    <p:embed/>
                  </p:oleObj>
                </mc:Choice>
                <mc:Fallback>
                  <p:oleObj name="Równanie" r:id="rId37" imgW="139579" imgH="164957" progId="Equation.3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3" y="3715"/>
                          <a:ext cx="177" cy="20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445222"/>
            <a:ext cx="7628964" cy="34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036" y="836106"/>
            <a:ext cx="8477060" cy="45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843" y="1412783"/>
            <a:ext cx="1058171" cy="33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431" y="1742515"/>
            <a:ext cx="1293390" cy="3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565" y="2080485"/>
            <a:ext cx="1376082" cy="118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0754" y="1342870"/>
            <a:ext cx="4303057" cy="252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Łącznik prosty 10"/>
          <p:cNvCxnSpPr/>
          <p:nvPr/>
        </p:nvCxnSpPr>
        <p:spPr>
          <a:xfrm flipV="1">
            <a:off x="4643724" y="1201205"/>
            <a:ext cx="0" cy="26625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3155596" y="3030012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3146626" y="2339702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3119731" y="3549977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7712" y="4697505"/>
            <a:ext cx="1612991" cy="116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0979" y="4046231"/>
            <a:ext cx="4077679" cy="240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Łącznik prosty 17"/>
          <p:cNvCxnSpPr/>
          <p:nvPr/>
        </p:nvCxnSpPr>
        <p:spPr>
          <a:xfrm flipV="1">
            <a:off x="6105014" y="3917595"/>
            <a:ext cx="0" cy="26625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3021111" y="6179919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3003181" y="5390999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3039047" y="4870950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412" y="459208"/>
            <a:ext cx="8101584" cy="32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836" y="860612"/>
            <a:ext cx="4931847" cy="534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59" y="336458"/>
            <a:ext cx="7871012" cy="35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224" y="787051"/>
            <a:ext cx="4303057" cy="252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Łącznik prosty 4"/>
          <p:cNvCxnSpPr/>
          <p:nvPr/>
        </p:nvCxnSpPr>
        <p:spPr>
          <a:xfrm flipV="1">
            <a:off x="1730194" y="645386"/>
            <a:ext cx="0" cy="26625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233096" y="2465223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206201" y="2994158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2891" y="871855"/>
            <a:ext cx="4077679" cy="240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Łącznik prosty 8"/>
          <p:cNvCxnSpPr/>
          <p:nvPr/>
        </p:nvCxnSpPr>
        <p:spPr>
          <a:xfrm flipV="1">
            <a:off x="7646926" y="699259"/>
            <a:ext cx="0" cy="26625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4563023" y="2994241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4545093" y="2205321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olny kształt 12"/>
          <p:cNvSpPr/>
          <p:nvPr/>
        </p:nvSpPr>
        <p:spPr>
          <a:xfrm>
            <a:off x="5378824" y="1228158"/>
            <a:ext cx="2922494" cy="1766047"/>
          </a:xfrm>
          <a:custGeom>
            <a:avLst/>
            <a:gdLst>
              <a:gd name="connsiteX0" fmla="*/ 0 w 2922494"/>
              <a:gd name="connsiteY0" fmla="*/ 1757082 h 1766047"/>
              <a:gd name="connsiteX1" fmla="*/ 1470211 w 2922494"/>
              <a:gd name="connsiteY1" fmla="*/ 0 h 1766047"/>
              <a:gd name="connsiteX2" fmla="*/ 2922494 w 2922494"/>
              <a:gd name="connsiteY2" fmla="*/ 1766047 h 1766047"/>
              <a:gd name="connsiteX3" fmla="*/ 0 w 2922494"/>
              <a:gd name="connsiteY3" fmla="*/ 1757082 h 176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494" h="1766047">
                <a:moveTo>
                  <a:pt x="0" y="1757082"/>
                </a:moveTo>
                <a:lnTo>
                  <a:pt x="1470211" y="0"/>
                </a:lnTo>
                <a:lnTo>
                  <a:pt x="2922494" y="1766047"/>
                </a:lnTo>
                <a:lnTo>
                  <a:pt x="0" y="1757082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Dowolny kształt 14"/>
          <p:cNvSpPr/>
          <p:nvPr/>
        </p:nvSpPr>
        <p:spPr>
          <a:xfrm>
            <a:off x="618565" y="1237129"/>
            <a:ext cx="1389529" cy="1757083"/>
          </a:xfrm>
          <a:custGeom>
            <a:avLst/>
            <a:gdLst>
              <a:gd name="connsiteX0" fmla="*/ 0 w 1389529"/>
              <a:gd name="connsiteY0" fmla="*/ 0 h 1757083"/>
              <a:gd name="connsiteX1" fmla="*/ 466164 w 1389529"/>
              <a:gd name="connsiteY1" fmla="*/ 0 h 1757083"/>
              <a:gd name="connsiteX2" fmla="*/ 1389529 w 1389529"/>
              <a:gd name="connsiteY2" fmla="*/ 1757083 h 1757083"/>
              <a:gd name="connsiteX3" fmla="*/ 8964 w 1389529"/>
              <a:gd name="connsiteY3" fmla="*/ 1757083 h 1757083"/>
              <a:gd name="connsiteX4" fmla="*/ 0 w 1389529"/>
              <a:gd name="connsiteY4" fmla="*/ 0 h 175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529" h="1757083">
                <a:moveTo>
                  <a:pt x="0" y="0"/>
                </a:moveTo>
                <a:lnTo>
                  <a:pt x="466164" y="0"/>
                </a:lnTo>
                <a:lnTo>
                  <a:pt x="1389529" y="1757083"/>
                </a:lnTo>
                <a:lnTo>
                  <a:pt x="8964" y="175708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9573" y="3169583"/>
            <a:ext cx="2882993" cy="23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84" y="3960656"/>
            <a:ext cx="4303057" cy="252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Łącznik prosty 17"/>
          <p:cNvCxnSpPr/>
          <p:nvPr/>
        </p:nvCxnSpPr>
        <p:spPr>
          <a:xfrm flipV="1">
            <a:off x="1739154" y="3818991"/>
            <a:ext cx="0" cy="26625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242056" y="5638828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215161" y="6167763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1851" y="4045460"/>
            <a:ext cx="4077679" cy="240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Łącznik prosty 21"/>
          <p:cNvCxnSpPr/>
          <p:nvPr/>
        </p:nvCxnSpPr>
        <p:spPr>
          <a:xfrm flipV="1">
            <a:off x="7655886" y="3872864"/>
            <a:ext cx="0" cy="26625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4571983" y="6167846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>
            <a:off x="4554053" y="4858956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olny kształt 25"/>
          <p:cNvSpPr/>
          <p:nvPr/>
        </p:nvSpPr>
        <p:spPr>
          <a:xfrm>
            <a:off x="627525" y="4410734"/>
            <a:ext cx="1389529" cy="1757083"/>
          </a:xfrm>
          <a:custGeom>
            <a:avLst/>
            <a:gdLst>
              <a:gd name="connsiteX0" fmla="*/ 0 w 1389529"/>
              <a:gd name="connsiteY0" fmla="*/ 0 h 1757083"/>
              <a:gd name="connsiteX1" fmla="*/ 466164 w 1389529"/>
              <a:gd name="connsiteY1" fmla="*/ 0 h 1757083"/>
              <a:gd name="connsiteX2" fmla="*/ 1389529 w 1389529"/>
              <a:gd name="connsiteY2" fmla="*/ 1757083 h 1757083"/>
              <a:gd name="connsiteX3" fmla="*/ 8964 w 1389529"/>
              <a:gd name="connsiteY3" fmla="*/ 1757083 h 1757083"/>
              <a:gd name="connsiteX4" fmla="*/ 0 w 1389529"/>
              <a:gd name="connsiteY4" fmla="*/ 0 h 175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529" h="1757083">
                <a:moveTo>
                  <a:pt x="0" y="0"/>
                </a:moveTo>
                <a:lnTo>
                  <a:pt x="466164" y="0"/>
                </a:lnTo>
                <a:lnTo>
                  <a:pt x="1389529" y="1757083"/>
                </a:lnTo>
                <a:lnTo>
                  <a:pt x="8964" y="175708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5613" y="6299668"/>
            <a:ext cx="3076575" cy="30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936" y="3528002"/>
            <a:ext cx="7580500" cy="29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Dowolny kształt 29"/>
          <p:cNvSpPr/>
          <p:nvPr/>
        </p:nvSpPr>
        <p:spPr>
          <a:xfrm>
            <a:off x="6562165" y="4410635"/>
            <a:ext cx="2052917" cy="1757083"/>
          </a:xfrm>
          <a:custGeom>
            <a:avLst/>
            <a:gdLst>
              <a:gd name="connsiteX0" fmla="*/ 0 w 2052917"/>
              <a:gd name="connsiteY0" fmla="*/ 1748118 h 1757083"/>
              <a:gd name="connsiteX1" fmla="*/ 1461247 w 2052917"/>
              <a:gd name="connsiteY1" fmla="*/ 0 h 1757083"/>
              <a:gd name="connsiteX2" fmla="*/ 2052917 w 2052917"/>
              <a:gd name="connsiteY2" fmla="*/ 0 h 1757083"/>
              <a:gd name="connsiteX3" fmla="*/ 2043953 w 2052917"/>
              <a:gd name="connsiteY3" fmla="*/ 1757083 h 1757083"/>
              <a:gd name="connsiteX4" fmla="*/ 0 w 2052917"/>
              <a:gd name="connsiteY4" fmla="*/ 1748118 h 175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917" h="1757083">
                <a:moveTo>
                  <a:pt x="0" y="1748118"/>
                </a:moveTo>
                <a:lnTo>
                  <a:pt x="1461247" y="0"/>
                </a:lnTo>
                <a:lnTo>
                  <a:pt x="2052917" y="0"/>
                </a:lnTo>
                <a:lnTo>
                  <a:pt x="2043953" y="1757083"/>
                </a:lnTo>
                <a:lnTo>
                  <a:pt x="0" y="1748118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47" y="435969"/>
            <a:ext cx="8677835" cy="30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224" y="787051"/>
            <a:ext cx="4303057" cy="252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Łącznik prosty 3"/>
          <p:cNvCxnSpPr/>
          <p:nvPr/>
        </p:nvCxnSpPr>
        <p:spPr>
          <a:xfrm flipV="1">
            <a:off x="1730194" y="645386"/>
            <a:ext cx="0" cy="26625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233096" y="1783883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206201" y="2994158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2891" y="871855"/>
            <a:ext cx="4077679" cy="240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Łącznik prosty 8"/>
          <p:cNvCxnSpPr/>
          <p:nvPr/>
        </p:nvCxnSpPr>
        <p:spPr>
          <a:xfrm flipV="1">
            <a:off x="7646926" y="699259"/>
            <a:ext cx="0" cy="26625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4563023" y="2994241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4545093" y="2205321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olny kształt 12"/>
          <p:cNvSpPr/>
          <p:nvPr/>
        </p:nvSpPr>
        <p:spPr>
          <a:xfrm>
            <a:off x="1084729" y="1246087"/>
            <a:ext cx="1819836" cy="1757082"/>
          </a:xfrm>
          <a:custGeom>
            <a:avLst/>
            <a:gdLst>
              <a:gd name="connsiteX0" fmla="*/ 0 w 1819836"/>
              <a:gd name="connsiteY0" fmla="*/ 1730188 h 1757082"/>
              <a:gd name="connsiteX1" fmla="*/ 905436 w 1819836"/>
              <a:gd name="connsiteY1" fmla="*/ 0 h 1757082"/>
              <a:gd name="connsiteX2" fmla="*/ 1819836 w 1819836"/>
              <a:gd name="connsiteY2" fmla="*/ 1757082 h 1757082"/>
              <a:gd name="connsiteX3" fmla="*/ 0 w 1819836"/>
              <a:gd name="connsiteY3" fmla="*/ 1730188 h 175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836" h="1757082">
                <a:moveTo>
                  <a:pt x="0" y="1730188"/>
                </a:moveTo>
                <a:lnTo>
                  <a:pt x="905436" y="0"/>
                </a:lnTo>
                <a:lnTo>
                  <a:pt x="1819836" y="1757082"/>
                </a:lnTo>
                <a:lnTo>
                  <a:pt x="0" y="1730188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Dowolny kształt 13"/>
          <p:cNvSpPr/>
          <p:nvPr/>
        </p:nvSpPr>
        <p:spPr>
          <a:xfrm>
            <a:off x="5378824" y="1228158"/>
            <a:ext cx="2922494" cy="1766047"/>
          </a:xfrm>
          <a:custGeom>
            <a:avLst/>
            <a:gdLst>
              <a:gd name="connsiteX0" fmla="*/ 0 w 2922494"/>
              <a:gd name="connsiteY0" fmla="*/ 1757082 h 1766047"/>
              <a:gd name="connsiteX1" fmla="*/ 1470211 w 2922494"/>
              <a:gd name="connsiteY1" fmla="*/ 0 h 1766047"/>
              <a:gd name="connsiteX2" fmla="*/ 2922494 w 2922494"/>
              <a:gd name="connsiteY2" fmla="*/ 1766047 h 1766047"/>
              <a:gd name="connsiteX3" fmla="*/ 0 w 2922494"/>
              <a:gd name="connsiteY3" fmla="*/ 1757082 h 176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494" h="1766047">
                <a:moveTo>
                  <a:pt x="0" y="1757082"/>
                </a:moveTo>
                <a:lnTo>
                  <a:pt x="1470211" y="0"/>
                </a:lnTo>
                <a:lnTo>
                  <a:pt x="2922494" y="1766047"/>
                </a:lnTo>
                <a:lnTo>
                  <a:pt x="0" y="1757082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117" y="3334955"/>
            <a:ext cx="8005482" cy="35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61" y="3906772"/>
            <a:ext cx="4303057" cy="252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Łącznik prosty 16"/>
          <p:cNvCxnSpPr/>
          <p:nvPr/>
        </p:nvCxnSpPr>
        <p:spPr>
          <a:xfrm flipV="1">
            <a:off x="1721231" y="3765107"/>
            <a:ext cx="0" cy="26625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224133" y="4903604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197238" y="6113879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6015" y="3991578"/>
            <a:ext cx="4077679" cy="240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Łącznik prosty 21"/>
          <p:cNvCxnSpPr/>
          <p:nvPr/>
        </p:nvCxnSpPr>
        <p:spPr>
          <a:xfrm flipV="1">
            <a:off x="7620050" y="3818982"/>
            <a:ext cx="0" cy="26625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4536147" y="6113964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>
            <a:off x="4554083" y="4804995"/>
            <a:ext cx="43927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olny kształt 25"/>
          <p:cNvSpPr/>
          <p:nvPr/>
        </p:nvSpPr>
        <p:spPr>
          <a:xfrm>
            <a:off x="1075764" y="4365804"/>
            <a:ext cx="1819836" cy="1757082"/>
          </a:xfrm>
          <a:custGeom>
            <a:avLst/>
            <a:gdLst>
              <a:gd name="connsiteX0" fmla="*/ 0 w 1819836"/>
              <a:gd name="connsiteY0" fmla="*/ 1730188 h 1757082"/>
              <a:gd name="connsiteX1" fmla="*/ 905436 w 1819836"/>
              <a:gd name="connsiteY1" fmla="*/ 0 h 1757082"/>
              <a:gd name="connsiteX2" fmla="*/ 1819836 w 1819836"/>
              <a:gd name="connsiteY2" fmla="*/ 1757082 h 1757082"/>
              <a:gd name="connsiteX3" fmla="*/ 0 w 1819836"/>
              <a:gd name="connsiteY3" fmla="*/ 1730188 h 175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836" h="1757082">
                <a:moveTo>
                  <a:pt x="0" y="1730188"/>
                </a:moveTo>
                <a:lnTo>
                  <a:pt x="905436" y="0"/>
                </a:lnTo>
                <a:lnTo>
                  <a:pt x="1819836" y="1757082"/>
                </a:lnTo>
                <a:lnTo>
                  <a:pt x="0" y="1730188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Dowolny kształt 26"/>
          <p:cNvSpPr/>
          <p:nvPr/>
        </p:nvSpPr>
        <p:spPr>
          <a:xfrm>
            <a:off x="6517341" y="4347882"/>
            <a:ext cx="2061883" cy="1757083"/>
          </a:xfrm>
          <a:custGeom>
            <a:avLst/>
            <a:gdLst>
              <a:gd name="connsiteX0" fmla="*/ 0 w 2061883"/>
              <a:gd name="connsiteY0" fmla="*/ 1757083 h 1757083"/>
              <a:gd name="connsiteX1" fmla="*/ 1479177 w 2061883"/>
              <a:gd name="connsiteY1" fmla="*/ 0 h 1757083"/>
              <a:gd name="connsiteX2" fmla="*/ 2061883 w 2061883"/>
              <a:gd name="connsiteY2" fmla="*/ 0 h 1757083"/>
              <a:gd name="connsiteX3" fmla="*/ 2061883 w 2061883"/>
              <a:gd name="connsiteY3" fmla="*/ 1748118 h 1757083"/>
              <a:gd name="connsiteX4" fmla="*/ 0 w 2061883"/>
              <a:gd name="connsiteY4" fmla="*/ 1757083 h 175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1883" h="1757083">
                <a:moveTo>
                  <a:pt x="0" y="1757083"/>
                </a:moveTo>
                <a:lnTo>
                  <a:pt x="1479177" y="0"/>
                </a:lnTo>
                <a:lnTo>
                  <a:pt x="2061883" y="0"/>
                </a:lnTo>
                <a:lnTo>
                  <a:pt x="2061883" y="1748118"/>
                </a:lnTo>
                <a:lnTo>
                  <a:pt x="0" y="1757083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0938" y="3155269"/>
            <a:ext cx="2985830" cy="26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5942" y="6325141"/>
            <a:ext cx="2992811" cy="24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687" y="759222"/>
            <a:ext cx="2837889" cy="42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596" y="1721246"/>
            <a:ext cx="6783539" cy="409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Łącznik prosty 3"/>
          <p:cNvCxnSpPr/>
          <p:nvPr/>
        </p:nvCxnSpPr>
        <p:spPr>
          <a:xfrm>
            <a:off x="1111637" y="4428495"/>
            <a:ext cx="7091069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954" y="345423"/>
            <a:ext cx="7871012" cy="35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olny kształt 6"/>
          <p:cNvSpPr/>
          <p:nvPr/>
        </p:nvSpPr>
        <p:spPr>
          <a:xfrm>
            <a:off x="2734235" y="2339788"/>
            <a:ext cx="1999130" cy="2994212"/>
          </a:xfrm>
          <a:custGeom>
            <a:avLst/>
            <a:gdLst>
              <a:gd name="connsiteX0" fmla="*/ 0 w 1999130"/>
              <a:gd name="connsiteY0" fmla="*/ 2985247 h 2994212"/>
              <a:gd name="connsiteX1" fmla="*/ 995083 w 1999130"/>
              <a:gd name="connsiteY1" fmla="*/ 0 h 2994212"/>
              <a:gd name="connsiteX2" fmla="*/ 1999130 w 1999130"/>
              <a:gd name="connsiteY2" fmla="*/ 2994212 h 2994212"/>
              <a:gd name="connsiteX3" fmla="*/ 0 w 1999130"/>
              <a:gd name="connsiteY3" fmla="*/ 2985247 h 299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130" h="2994212">
                <a:moveTo>
                  <a:pt x="0" y="2985247"/>
                </a:moveTo>
                <a:lnTo>
                  <a:pt x="995083" y="0"/>
                </a:lnTo>
                <a:lnTo>
                  <a:pt x="1999130" y="2994212"/>
                </a:lnTo>
                <a:lnTo>
                  <a:pt x="0" y="2985247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Dowolny kształt 7"/>
          <p:cNvSpPr/>
          <p:nvPr/>
        </p:nvSpPr>
        <p:spPr>
          <a:xfrm>
            <a:off x="2734235" y="4419600"/>
            <a:ext cx="1999130" cy="923365"/>
          </a:xfrm>
          <a:custGeom>
            <a:avLst/>
            <a:gdLst>
              <a:gd name="connsiteX0" fmla="*/ 0 w 1999130"/>
              <a:gd name="connsiteY0" fmla="*/ 896471 h 923365"/>
              <a:gd name="connsiteX1" fmla="*/ 295836 w 1999130"/>
              <a:gd name="connsiteY1" fmla="*/ 8965 h 923365"/>
              <a:gd name="connsiteX2" fmla="*/ 1712259 w 1999130"/>
              <a:gd name="connsiteY2" fmla="*/ 0 h 923365"/>
              <a:gd name="connsiteX3" fmla="*/ 1999130 w 1999130"/>
              <a:gd name="connsiteY3" fmla="*/ 923365 h 923365"/>
              <a:gd name="connsiteX4" fmla="*/ 0 w 1999130"/>
              <a:gd name="connsiteY4" fmla="*/ 896471 h 92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130" h="923365">
                <a:moveTo>
                  <a:pt x="0" y="896471"/>
                </a:moveTo>
                <a:lnTo>
                  <a:pt x="295836" y="8965"/>
                </a:lnTo>
                <a:lnTo>
                  <a:pt x="1712259" y="0"/>
                </a:lnTo>
                <a:lnTo>
                  <a:pt x="1999130" y="923365"/>
                </a:lnTo>
                <a:lnTo>
                  <a:pt x="0" y="89647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54" y="408284"/>
            <a:ext cx="7580500" cy="29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596" y="1721246"/>
            <a:ext cx="6783539" cy="409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Łącznik prosty 3"/>
          <p:cNvCxnSpPr/>
          <p:nvPr/>
        </p:nvCxnSpPr>
        <p:spPr>
          <a:xfrm>
            <a:off x="1111637" y="4428495"/>
            <a:ext cx="7091069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wolny kształt 4"/>
          <p:cNvSpPr/>
          <p:nvPr/>
        </p:nvSpPr>
        <p:spPr>
          <a:xfrm>
            <a:off x="1730155" y="2339788"/>
            <a:ext cx="1999130" cy="2994212"/>
          </a:xfrm>
          <a:custGeom>
            <a:avLst/>
            <a:gdLst>
              <a:gd name="connsiteX0" fmla="*/ 0 w 1999130"/>
              <a:gd name="connsiteY0" fmla="*/ 2985247 h 2994212"/>
              <a:gd name="connsiteX1" fmla="*/ 995083 w 1999130"/>
              <a:gd name="connsiteY1" fmla="*/ 0 h 2994212"/>
              <a:gd name="connsiteX2" fmla="*/ 1999130 w 1999130"/>
              <a:gd name="connsiteY2" fmla="*/ 2994212 h 2994212"/>
              <a:gd name="connsiteX3" fmla="*/ 0 w 1999130"/>
              <a:gd name="connsiteY3" fmla="*/ 2985247 h 299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130" h="2994212">
                <a:moveTo>
                  <a:pt x="0" y="2985247"/>
                </a:moveTo>
                <a:lnTo>
                  <a:pt x="995083" y="0"/>
                </a:lnTo>
                <a:lnTo>
                  <a:pt x="1999130" y="2994212"/>
                </a:lnTo>
                <a:lnTo>
                  <a:pt x="0" y="2985247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Dowolny kształt 5"/>
          <p:cNvSpPr/>
          <p:nvPr/>
        </p:nvSpPr>
        <p:spPr>
          <a:xfrm>
            <a:off x="1721190" y="4419600"/>
            <a:ext cx="1999130" cy="923365"/>
          </a:xfrm>
          <a:custGeom>
            <a:avLst/>
            <a:gdLst>
              <a:gd name="connsiteX0" fmla="*/ 0 w 1999130"/>
              <a:gd name="connsiteY0" fmla="*/ 896471 h 923365"/>
              <a:gd name="connsiteX1" fmla="*/ 295836 w 1999130"/>
              <a:gd name="connsiteY1" fmla="*/ 8965 h 923365"/>
              <a:gd name="connsiteX2" fmla="*/ 1712259 w 1999130"/>
              <a:gd name="connsiteY2" fmla="*/ 0 h 923365"/>
              <a:gd name="connsiteX3" fmla="*/ 1999130 w 1999130"/>
              <a:gd name="connsiteY3" fmla="*/ 923365 h 923365"/>
              <a:gd name="connsiteX4" fmla="*/ 0 w 1999130"/>
              <a:gd name="connsiteY4" fmla="*/ 896471 h 92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130" h="923365">
                <a:moveTo>
                  <a:pt x="0" y="896471"/>
                </a:moveTo>
                <a:lnTo>
                  <a:pt x="295836" y="8965"/>
                </a:lnTo>
                <a:lnTo>
                  <a:pt x="1712259" y="0"/>
                </a:lnTo>
                <a:lnTo>
                  <a:pt x="1999130" y="923365"/>
                </a:lnTo>
                <a:lnTo>
                  <a:pt x="0" y="89647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150" y="891987"/>
            <a:ext cx="2505355" cy="31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339725" y="598488"/>
            <a:ext cx="84550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0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System rozmyty:</a:t>
            </a:r>
          </a:p>
          <a:p>
            <a:pPr algn="just">
              <a:spcBef>
                <a:spcPct val="50000"/>
              </a:spcBef>
            </a:pPr>
            <a:r>
              <a:rPr lang="pl-PL" sz="20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Zbiór reguł wyposażony w odpowiedni system wnioskowania i stosowne do systemu wnioskowania systemy wejścia i wyjścia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194809"/>
              </p:ext>
            </p:extLst>
          </p:nvPr>
        </p:nvGraphicFramePr>
        <p:xfrm>
          <a:off x="1285875" y="2254250"/>
          <a:ext cx="6704013" cy="269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2" name="Picture" r:id="rId3" imgW="6924600" imgH="2781360" progId="Word.Picture.8">
                  <p:embed/>
                </p:oleObj>
              </mc:Choice>
              <mc:Fallback>
                <p:oleObj name="Picture" r:id="rId3" imgW="6924600" imgH="2781360" progId="Word.Pictur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2254250"/>
                        <a:ext cx="6704013" cy="269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90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47" y="435969"/>
            <a:ext cx="8677835" cy="30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441" y="865094"/>
            <a:ext cx="2562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596" y="1721246"/>
            <a:ext cx="6783539" cy="409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Łącznik prosty 4"/>
          <p:cNvCxnSpPr/>
          <p:nvPr/>
        </p:nvCxnSpPr>
        <p:spPr>
          <a:xfrm>
            <a:off x="1111637" y="4016105"/>
            <a:ext cx="7091069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olny kształt 5"/>
          <p:cNvSpPr/>
          <p:nvPr/>
        </p:nvSpPr>
        <p:spPr>
          <a:xfrm>
            <a:off x="3720385" y="2339788"/>
            <a:ext cx="1999130" cy="2994212"/>
          </a:xfrm>
          <a:custGeom>
            <a:avLst/>
            <a:gdLst>
              <a:gd name="connsiteX0" fmla="*/ 0 w 1999130"/>
              <a:gd name="connsiteY0" fmla="*/ 2985247 h 2994212"/>
              <a:gd name="connsiteX1" fmla="*/ 995083 w 1999130"/>
              <a:gd name="connsiteY1" fmla="*/ 0 h 2994212"/>
              <a:gd name="connsiteX2" fmla="*/ 1999130 w 1999130"/>
              <a:gd name="connsiteY2" fmla="*/ 2994212 h 2994212"/>
              <a:gd name="connsiteX3" fmla="*/ 0 w 1999130"/>
              <a:gd name="connsiteY3" fmla="*/ 2985247 h 299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130" h="2994212">
                <a:moveTo>
                  <a:pt x="0" y="2985247"/>
                </a:moveTo>
                <a:lnTo>
                  <a:pt x="995083" y="0"/>
                </a:lnTo>
                <a:lnTo>
                  <a:pt x="1999130" y="2994212"/>
                </a:lnTo>
                <a:lnTo>
                  <a:pt x="0" y="2985247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owolny kształt 6"/>
          <p:cNvSpPr/>
          <p:nvPr/>
        </p:nvSpPr>
        <p:spPr>
          <a:xfrm>
            <a:off x="3711420" y="4016187"/>
            <a:ext cx="1999130" cy="1326777"/>
          </a:xfrm>
          <a:custGeom>
            <a:avLst/>
            <a:gdLst>
              <a:gd name="connsiteX0" fmla="*/ 0 w 1999130"/>
              <a:gd name="connsiteY0" fmla="*/ 896471 h 923365"/>
              <a:gd name="connsiteX1" fmla="*/ 295836 w 1999130"/>
              <a:gd name="connsiteY1" fmla="*/ 8965 h 923365"/>
              <a:gd name="connsiteX2" fmla="*/ 1712259 w 1999130"/>
              <a:gd name="connsiteY2" fmla="*/ 0 h 923365"/>
              <a:gd name="connsiteX3" fmla="*/ 1999130 w 1999130"/>
              <a:gd name="connsiteY3" fmla="*/ 923365 h 923365"/>
              <a:gd name="connsiteX4" fmla="*/ 0 w 1999130"/>
              <a:gd name="connsiteY4" fmla="*/ 896471 h 923365"/>
              <a:gd name="connsiteX0" fmla="*/ 0 w 1999130"/>
              <a:gd name="connsiteY0" fmla="*/ 1299882 h 1326776"/>
              <a:gd name="connsiteX1" fmla="*/ 439271 w 1999130"/>
              <a:gd name="connsiteY1" fmla="*/ 0 h 1326776"/>
              <a:gd name="connsiteX2" fmla="*/ 1712259 w 1999130"/>
              <a:gd name="connsiteY2" fmla="*/ 403411 h 1326776"/>
              <a:gd name="connsiteX3" fmla="*/ 1999130 w 1999130"/>
              <a:gd name="connsiteY3" fmla="*/ 1326776 h 1326776"/>
              <a:gd name="connsiteX4" fmla="*/ 0 w 1999130"/>
              <a:gd name="connsiteY4" fmla="*/ 1299882 h 1326776"/>
              <a:gd name="connsiteX0" fmla="*/ 0 w 1999130"/>
              <a:gd name="connsiteY0" fmla="*/ 1299883 h 1326777"/>
              <a:gd name="connsiteX1" fmla="*/ 439271 w 1999130"/>
              <a:gd name="connsiteY1" fmla="*/ 1 h 1326777"/>
              <a:gd name="connsiteX2" fmla="*/ 1559859 w 1999130"/>
              <a:gd name="connsiteY2" fmla="*/ 0 h 1326777"/>
              <a:gd name="connsiteX3" fmla="*/ 1999130 w 1999130"/>
              <a:gd name="connsiteY3" fmla="*/ 1326777 h 1326777"/>
              <a:gd name="connsiteX4" fmla="*/ 0 w 1999130"/>
              <a:gd name="connsiteY4" fmla="*/ 1299883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130" h="1326777">
                <a:moveTo>
                  <a:pt x="0" y="1299883"/>
                </a:moveTo>
                <a:lnTo>
                  <a:pt x="439271" y="1"/>
                </a:lnTo>
                <a:lnTo>
                  <a:pt x="1559859" y="0"/>
                </a:lnTo>
                <a:lnTo>
                  <a:pt x="1999130" y="1326777"/>
                </a:lnTo>
                <a:lnTo>
                  <a:pt x="0" y="129988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29" y="484179"/>
            <a:ext cx="8005482" cy="35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047" y="977994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596" y="1721246"/>
            <a:ext cx="6783539" cy="409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Łącznik prosty 4"/>
          <p:cNvCxnSpPr/>
          <p:nvPr/>
        </p:nvCxnSpPr>
        <p:spPr>
          <a:xfrm>
            <a:off x="1111637" y="3236150"/>
            <a:ext cx="7091069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olny kształt 5"/>
          <p:cNvSpPr/>
          <p:nvPr/>
        </p:nvSpPr>
        <p:spPr>
          <a:xfrm>
            <a:off x="2734235" y="2339788"/>
            <a:ext cx="1999130" cy="2994212"/>
          </a:xfrm>
          <a:custGeom>
            <a:avLst/>
            <a:gdLst>
              <a:gd name="connsiteX0" fmla="*/ 0 w 1999130"/>
              <a:gd name="connsiteY0" fmla="*/ 2985247 h 2994212"/>
              <a:gd name="connsiteX1" fmla="*/ 995083 w 1999130"/>
              <a:gd name="connsiteY1" fmla="*/ 0 h 2994212"/>
              <a:gd name="connsiteX2" fmla="*/ 1999130 w 1999130"/>
              <a:gd name="connsiteY2" fmla="*/ 2994212 h 2994212"/>
              <a:gd name="connsiteX3" fmla="*/ 0 w 1999130"/>
              <a:gd name="connsiteY3" fmla="*/ 2985247 h 299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130" h="2994212">
                <a:moveTo>
                  <a:pt x="0" y="2985247"/>
                </a:moveTo>
                <a:lnTo>
                  <a:pt x="995083" y="0"/>
                </a:lnTo>
                <a:lnTo>
                  <a:pt x="1999130" y="2994212"/>
                </a:lnTo>
                <a:lnTo>
                  <a:pt x="0" y="2985247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owolny kształt 6"/>
          <p:cNvSpPr/>
          <p:nvPr/>
        </p:nvSpPr>
        <p:spPr>
          <a:xfrm>
            <a:off x="2734235" y="3236258"/>
            <a:ext cx="1999130" cy="2106706"/>
          </a:xfrm>
          <a:custGeom>
            <a:avLst/>
            <a:gdLst>
              <a:gd name="connsiteX0" fmla="*/ 0 w 1999130"/>
              <a:gd name="connsiteY0" fmla="*/ 896471 h 923365"/>
              <a:gd name="connsiteX1" fmla="*/ 295836 w 1999130"/>
              <a:gd name="connsiteY1" fmla="*/ 8965 h 923365"/>
              <a:gd name="connsiteX2" fmla="*/ 1712259 w 1999130"/>
              <a:gd name="connsiteY2" fmla="*/ 0 h 923365"/>
              <a:gd name="connsiteX3" fmla="*/ 1999130 w 1999130"/>
              <a:gd name="connsiteY3" fmla="*/ 923365 h 923365"/>
              <a:gd name="connsiteX4" fmla="*/ 0 w 1999130"/>
              <a:gd name="connsiteY4" fmla="*/ 896471 h 923365"/>
              <a:gd name="connsiteX0" fmla="*/ 0 w 1999130"/>
              <a:gd name="connsiteY0" fmla="*/ 1299882 h 1326776"/>
              <a:gd name="connsiteX1" fmla="*/ 439271 w 1999130"/>
              <a:gd name="connsiteY1" fmla="*/ 0 h 1326776"/>
              <a:gd name="connsiteX2" fmla="*/ 1712259 w 1999130"/>
              <a:gd name="connsiteY2" fmla="*/ 403411 h 1326776"/>
              <a:gd name="connsiteX3" fmla="*/ 1999130 w 1999130"/>
              <a:gd name="connsiteY3" fmla="*/ 1326776 h 1326776"/>
              <a:gd name="connsiteX4" fmla="*/ 0 w 1999130"/>
              <a:gd name="connsiteY4" fmla="*/ 1299882 h 1326776"/>
              <a:gd name="connsiteX0" fmla="*/ 0 w 1999130"/>
              <a:gd name="connsiteY0" fmla="*/ 1299883 h 1326777"/>
              <a:gd name="connsiteX1" fmla="*/ 439271 w 1999130"/>
              <a:gd name="connsiteY1" fmla="*/ 1 h 1326777"/>
              <a:gd name="connsiteX2" fmla="*/ 1559859 w 1999130"/>
              <a:gd name="connsiteY2" fmla="*/ 0 h 1326777"/>
              <a:gd name="connsiteX3" fmla="*/ 1999130 w 1999130"/>
              <a:gd name="connsiteY3" fmla="*/ 1326777 h 1326777"/>
              <a:gd name="connsiteX4" fmla="*/ 0 w 1999130"/>
              <a:gd name="connsiteY4" fmla="*/ 1299883 h 1326777"/>
              <a:gd name="connsiteX0" fmla="*/ 0 w 1999130"/>
              <a:gd name="connsiteY0" fmla="*/ 2079812 h 2106706"/>
              <a:gd name="connsiteX1" fmla="*/ 699247 w 1999130"/>
              <a:gd name="connsiteY1" fmla="*/ 0 h 2106706"/>
              <a:gd name="connsiteX2" fmla="*/ 1559859 w 1999130"/>
              <a:gd name="connsiteY2" fmla="*/ 779929 h 2106706"/>
              <a:gd name="connsiteX3" fmla="*/ 1999130 w 1999130"/>
              <a:gd name="connsiteY3" fmla="*/ 2106706 h 2106706"/>
              <a:gd name="connsiteX4" fmla="*/ 0 w 1999130"/>
              <a:gd name="connsiteY4" fmla="*/ 2079812 h 2106706"/>
              <a:gd name="connsiteX0" fmla="*/ 0 w 1999130"/>
              <a:gd name="connsiteY0" fmla="*/ 2079812 h 2106706"/>
              <a:gd name="connsiteX1" fmla="*/ 699247 w 1999130"/>
              <a:gd name="connsiteY1" fmla="*/ 0 h 2106706"/>
              <a:gd name="connsiteX2" fmla="*/ 1281953 w 1999130"/>
              <a:gd name="connsiteY2" fmla="*/ 8964 h 2106706"/>
              <a:gd name="connsiteX3" fmla="*/ 1999130 w 1999130"/>
              <a:gd name="connsiteY3" fmla="*/ 2106706 h 2106706"/>
              <a:gd name="connsiteX4" fmla="*/ 0 w 1999130"/>
              <a:gd name="connsiteY4" fmla="*/ 2079812 h 210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130" h="2106706">
                <a:moveTo>
                  <a:pt x="0" y="2079812"/>
                </a:moveTo>
                <a:lnTo>
                  <a:pt x="699247" y="0"/>
                </a:lnTo>
                <a:lnTo>
                  <a:pt x="1281953" y="8964"/>
                </a:lnTo>
                <a:lnTo>
                  <a:pt x="1999130" y="2106706"/>
                </a:lnTo>
                <a:lnTo>
                  <a:pt x="0" y="207981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587" y="1532965"/>
            <a:ext cx="6493944" cy="403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394820" y="387910"/>
            <a:ext cx="8299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Agregacja odpowiedzi cząstkowych (s-norma MAX)</a:t>
            </a:r>
            <a:endParaRPr lang="pl-PL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394820" y="387910"/>
            <a:ext cx="8299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Wyostrzenie – poszukiwanie odpowiedzi ostrej</a:t>
            </a:r>
            <a:endParaRPr lang="pl-PL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421714" y="943728"/>
            <a:ext cx="8299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Skorzystanie ze znajomości obliczania współrzędnych środka ciężkości figur elementarnych</a:t>
            </a:r>
            <a:endParaRPr lang="pl-PL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132" y="2429458"/>
            <a:ext cx="6783539" cy="409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olny kształt 5"/>
          <p:cNvSpPr/>
          <p:nvPr/>
        </p:nvSpPr>
        <p:spPr>
          <a:xfrm>
            <a:off x="1828771" y="3048000"/>
            <a:ext cx="1999130" cy="2994212"/>
          </a:xfrm>
          <a:custGeom>
            <a:avLst/>
            <a:gdLst>
              <a:gd name="connsiteX0" fmla="*/ 0 w 1999130"/>
              <a:gd name="connsiteY0" fmla="*/ 2985247 h 2994212"/>
              <a:gd name="connsiteX1" fmla="*/ 995083 w 1999130"/>
              <a:gd name="connsiteY1" fmla="*/ 0 h 2994212"/>
              <a:gd name="connsiteX2" fmla="*/ 1999130 w 1999130"/>
              <a:gd name="connsiteY2" fmla="*/ 2994212 h 2994212"/>
              <a:gd name="connsiteX3" fmla="*/ 0 w 1999130"/>
              <a:gd name="connsiteY3" fmla="*/ 2985247 h 299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130" h="2994212">
                <a:moveTo>
                  <a:pt x="0" y="2985247"/>
                </a:moveTo>
                <a:lnTo>
                  <a:pt x="995083" y="0"/>
                </a:lnTo>
                <a:lnTo>
                  <a:pt x="1999130" y="2994212"/>
                </a:lnTo>
                <a:lnTo>
                  <a:pt x="0" y="2985247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owolny kształt 6"/>
          <p:cNvSpPr/>
          <p:nvPr/>
        </p:nvSpPr>
        <p:spPr>
          <a:xfrm>
            <a:off x="1819806" y="5127812"/>
            <a:ext cx="1999130" cy="923365"/>
          </a:xfrm>
          <a:custGeom>
            <a:avLst/>
            <a:gdLst>
              <a:gd name="connsiteX0" fmla="*/ 0 w 1999130"/>
              <a:gd name="connsiteY0" fmla="*/ 896471 h 923365"/>
              <a:gd name="connsiteX1" fmla="*/ 295836 w 1999130"/>
              <a:gd name="connsiteY1" fmla="*/ 8965 h 923365"/>
              <a:gd name="connsiteX2" fmla="*/ 1712259 w 1999130"/>
              <a:gd name="connsiteY2" fmla="*/ 0 h 923365"/>
              <a:gd name="connsiteX3" fmla="*/ 1999130 w 1999130"/>
              <a:gd name="connsiteY3" fmla="*/ 923365 h 923365"/>
              <a:gd name="connsiteX4" fmla="*/ 0 w 1999130"/>
              <a:gd name="connsiteY4" fmla="*/ 896471 h 92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130" h="923365">
                <a:moveTo>
                  <a:pt x="0" y="896471"/>
                </a:moveTo>
                <a:lnTo>
                  <a:pt x="295836" y="8965"/>
                </a:lnTo>
                <a:lnTo>
                  <a:pt x="1712259" y="0"/>
                </a:lnTo>
                <a:lnTo>
                  <a:pt x="1999130" y="923365"/>
                </a:lnTo>
                <a:lnTo>
                  <a:pt x="0" y="89647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8"/>
          <p:cNvCxnSpPr/>
          <p:nvPr/>
        </p:nvCxnSpPr>
        <p:spPr>
          <a:xfrm>
            <a:off x="2124607" y="5136777"/>
            <a:ext cx="1703294" cy="9144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>
            <a:stCxn id="7" idx="2"/>
            <a:endCxn id="7" idx="0"/>
          </p:cNvCxnSpPr>
          <p:nvPr/>
        </p:nvCxnSpPr>
        <p:spPr>
          <a:xfrm flipH="1">
            <a:off x="1819806" y="5127812"/>
            <a:ext cx="1712259" cy="896471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chemat blokowy: operacja sumowania 11"/>
          <p:cNvSpPr/>
          <p:nvPr/>
        </p:nvSpPr>
        <p:spPr>
          <a:xfrm>
            <a:off x="2743172" y="5432613"/>
            <a:ext cx="143434" cy="143434"/>
          </a:xfrm>
          <a:prstGeom prst="flowChartSummingJunction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413" y="1815635"/>
            <a:ext cx="7871012" cy="35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4213" y="4126566"/>
            <a:ext cx="1332940" cy="51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9342" y="4715402"/>
            <a:ext cx="1570504" cy="54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54" y="766884"/>
            <a:ext cx="7580500" cy="29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236" y="1721246"/>
            <a:ext cx="6783539" cy="409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olny kształt 5"/>
          <p:cNvSpPr/>
          <p:nvPr/>
        </p:nvSpPr>
        <p:spPr>
          <a:xfrm>
            <a:off x="797795" y="2339788"/>
            <a:ext cx="1999130" cy="2994212"/>
          </a:xfrm>
          <a:custGeom>
            <a:avLst/>
            <a:gdLst>
              <a:gd name="connsiteX0" fmla="*/ 0 w 1999130"/>
              <a:gd name="connsiteY0" fmla="*/ 2985247 h 2994212"/>
              <a:gd name="connsiteX1" fmla="*/ 995083 w 1999130"/>
              <a:gd name="connsiteY1" fmla="*/ 0 h 2994212"/>
              <a:gd name="connsiteX2" fmla="*/ 1999130 w 1999130"/>
              <a:gd name="connsiteY2" fmla="*/ 2994212 h 2994212"/>
              <a:gd name="connsiteX3" fmla="*/ 0 w 1999130"/>
              <a:gd name="connsiteY3" fmla="*/ 2985247 h 299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130" h="2994212">
                <a:moveTo>
                  <a:pt x="0" y="2985247"/>
                </a:moveTo>
                <a:lnTo>
                  <a:pt x="995083" y="0"/>
                </a:lnTo>
                <a:lnTo>
                  <a:pt x="1999130" y="2994212"/>
                </a:lnTo>
                <a:lnTo>
                  <a:pt x="0" y="2985247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owolny kształt 6"/>
          <p:cNvSpPr/>
          <p:nvPr/>
        </p:nvSpPr>
        <p:spPr>
          <a:xfrm>
            <a:off x="788830" y="4419600"/>
            <a:ext cx="1999130" cy="923365"/>
          </a:xfrm>
          <a:custGeom>
            <a:avLst/>
            <a:gdLst>
              <a:gd name="connsiteX0" fmla="*/ 0 w 1999130"/>
              <a:gd name="connsiteY0" fmla="*/ 896471 h 923365"/>
              <a:gd name="connsiteX1" fmla="*/ 295836 w 1999130"/>
              <a:gd name="connsiteY1" fmla="*/ 8965 h 923365"/>
              <a:gd name="connsiteX2" fmla="*/ 1712259 w 1999130"/>
              <a:gd name="connsiteY2" fmla="*/ 0 h 923365"/>
              <a:gd name="connsiteX3" fmla="*/ 1999130 w 1999130"/>
              <a:gd name="connsiteY3" fmla="*/ 923365 h 923365"/>
              <a:gd name="connsiteX4" fmla="*/ 0 w 1999130"/>
              <a:gd name="connsiteY4" fmla="*/ 896471 h 92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130" h="923365">
                <a:moveTo>
                  <a:pt x="0" y="896471"/>
                </a:moveTo>
                <a:lnTo>
                  <a:pt x="295836" y="8965"/>
                </a:lnTo>
                <a:lnTo>
                  <a:pt x="1712259" y="0"/>
                </a:lnTo>
                <a:lnTo>
                  <a:pt x="1999130" y="923365"/>
                </a:lnTo>
                <a:lnTo>
                  <a:pt x="0" y="89647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7"/>
          <p:cNvCxnSpPr/>
          <p:nvPr/>
        </p:nvCxnSpPr>
        <p:spPr>
          <a:xfrm flipH="1">
            <a:off x="788864" y="4419601"/>
            <a:ext cx="1712259" cy="896471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075736" y="4428565"/>
            <a:ext cx="1703294" cy="9144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chemat blokowy: operacja sumowania 9"/>
          <p:cNvSpPr/>
          <p:nvPr/>
        </p:nvSpPr>
        <p:spPr>
          <a:xfrm>
            <a:off x="1703266" y="4733366"/>
            <a:ext cx="143434" cy="143434"/>
          </a:xfrm>
          <a:prstGeom prst="flowChartSummingJunction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0047" y="4234030"/>
            <a:ext cx="1147203" cy="43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6259" y="4681311"/>
            <a:ext cx="1595717" cy="48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47" y="1036624"/>
            <a:ext cx="8677835" cy="30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06" y="1837791"/>
            <a:ext cx="6783539" cy="409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olny kształt 9"/>
          <p:cNvSpPr/>
          <p:nvPr/>
        </p:nvSpPr>
        <p:spPr>
          <a:xfrm>
            <a:off x="2770095" y="2456333"/>
            <a:ext cx="1999130" cy="2994212"/>
          </a:xfrm>
          <a:custGeom>
            <a:avLst/>
            <a:gdLst>
              <a:gd name="connsiteX0" fmla="*/ 0 w 1999130"/>
              <a:gd name="connsiteY0" fmla="*/ 2985247 h 2994212"/>
              <a:gd name="connsiteX1" fmla="*/ 995083 w 1999130"/>
              <a:gd name="connsiteY1" fmla="*/ 0 h 2994212"/>
              <a:gd name="connsiteX2" fmla="*/ 1999130 w 1999130"/>
              <a:gd name="connsiteY2" fmla="*/ 2994212 h 2994212"/>
              <a:gd name="connsiteX3" fmla="*/ 0 w 1999130"/>
              <a:gd name="connsiteY3" fmla="*/ 2985247 h 299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130" h="2994212">
                <a:moveTo>
                  <a:pt x="0" y="2985247"/>
                </a:moveTo>
                <a:lnTo>
                  <a:pt x="995083" y="0"/>
                </a:lnTo>
                <a:lnTo>
                  <a:pt x="1999130" y="2994212"/>
                </a:lnTo>
                <a:lnTo>
                  <a:pt x="0" y="2985247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Dowolny kształt 10"/>
          <p:cNvSpPr/>
          <p:nvPr/>
        </p:nvSpPr>
        <p:spPr>
          <a:xfrm>
            <a:off x="2761130" y="4132732"/>
            <a:ext cx="1999130" cy="1326777"/>
          </a:xfrm>
          <a:custGeom>
            <a:avLst/>
            <a:gdLst>
              <a:gd name="connsiteX0" fmla="*/ 0 w 1999130"/>
              <a:gd name="connsiteY0" fmla="*/ 896471 h 923365"/>
              <a:gd name="connsiteX1" fmla="*/ 295836 w 1999130"/>
              <a:gd name="connsiteY1" fmla="*/ 8965 h 923365"/>
              <a:gd name="connsiteX2" fmla="*/ 1712259 w 1999130"/>
              <a:gd name="connsiteY2" fmla="*/ 0 h 923365"/>
              <a:gd name="connsiteX3" fmla="*/ 1999130 w 1999130"/>
              <a:gd name="connsiteY3" fmla="*/ 923365 h 923365"/>
              <a:gd name="connsiteX4" fmla="*/ 0 w 1999130"/>
              <a:gd name="connsiteY4" fmla="*/ 896471 h 923365"/>
              <a:gd name="connsiteX0" fmla="*/ 0 w 1999130"/>
              <a:gd name="connsiteY0" fmla="*/ 1299882 h 1326776"/>
              <a:gd name="connsiteX1" fmla="*/ 439271 w 1999130"/>
              <a:gd name="connsiteY1" fmla="*/ 0 h 1326776"/>
              <a:gd name="connsiteX2" fmla="*/ 1712259 w 1999130"/>
              <a:gd name="connsiteY2" fmla="*/ 403411 h 1326776"/>
              <a:gd name="connsiteX3" fmla="*/ 1999130 w 1999130"/>
              <a:gd name="connsiteY3" fmla="*/ 1326776 h 1326776"/>
              <a:gd name="connsiteX4" fmla="*/ 0 w 1999130"/>
              <a:gd name="connsiteY4" fmla="*/ 1299882 h 1326776"/>
              <a:gd name="connsiteX0" fmla="*/ 0 w 1999130"/>
              <a:gd name="connsiteY0" fmla="*/ 1299883 h 1326777"/>
              <a:gd name="connsiteX1" fmla="*/ 439271 w 1999130"/>
              <a:gd name="connsiteY1" fmla="*/ 1 h 1326777"/>
              <a:gd name="connsiteX2" fmla="*/ 1559859 w 1999130"/>
              <a:gd name="connsiteY2" fmla="*/ 0 h 1326777"/>
              <a:gd name="connsiteX3" fmla="*/ 1999130 w 1999130"/>
              <a:gd name="connsiteY3" fmla="*/ 1326777 h 1326777"/>
              <a:gd name="connsiteX4" fmla="*/ 0 w 1999130"/>
              <a:gd name="connsiteY4" fmla="*/ 1299883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130" h="1326777">
                <a:moveTo>
                  <a:pt x="0" y="1299883"/>
                </a:moveTo>
                <a:lnTo>
                  <a:pt x="439271" y="1"/>
                </a:lnTo>
                <a:lnTo>
                  <a:pt x="1559859" y="0"/>
                </a:lnTo>
                <a:lnTo>
                  <a:pt x="1999130" y="1326777"/>
                </a:lnTo>
                <a:lnTo>
                  <a:pt x="0" y="129988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091" y="3717833"/>
            <a:ext cx="1096215" cy="52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399" y="4417046"/>
            <a:ext cx="1773891" cy="46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Łącznik prosty 13"/>
          <p:cNvCxnSpPr>
            <a:stCxn id="11" idx="2"/>
          </p:cNvCxnSpPr>
          <p:nvPr/>
        </p:nvCxnSpPr>
        <p:spPr>
          <a:xfrm flipH="1">
            <a:off x="2761100" y="4132732"/>
            <a:ext cx="1559889" cy="130884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>
            <a:endCxn id="11" idx="3"/>
          </p:cNvCxnSpPr>
          <p:nvPr/>
        </p:nvCxnSpPr>
        <p:spPr>
          <a:xfrm>
            <a:off x="3191407" y="4132730"/>
            <a:ext cx="1568853" cy="1326779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chemat blokowy: operacja sumowania 17"/>
          <p:cNvSpPr/>
          <p:nvPr/>
        </p:nvSpPr>
        <p:spPr>
          <a:xfrm>
            <a:off x="3684466" y="4554072"/>
            <a:ext cx="143434" cy="143434"/>
          </a:xfrm>
          <a:prstGeom prst="flowChartSummingJunction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59" y="995167"/>
            <a:ext cx="8005482" cy="35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276" y="2232234"/>
            <a:ext cx="6783539" cy="409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olny kształt 5"/>
          <p:cNvSpPr/>
          <p:nvPr/>
        </p:nvSpPr>
        <p:spPr>
          <a:xfrm>
            <a:off x="1792915" y="2850776"/>
            <a:ext cx="1999130" cy="2994212"/>
          </a:xfrm>
          <a:custGeom>
            <a:avLst/>
            <a:gdLst>
              <a:gd name="connsiteX0" fmla="*/ 0 w 1999130"/>
              <a:gd name="connsiteY0" fmla="*/ 2985247 h 2994212"/>
              <a:gd name="connsiteX1" fmla="*/ 995083 w 1999130"/>
              <a:gd name="connsiteY1" fmla="*/ 0 h 2994212"/>
              <a:gd name="connsiteX2" fmla="*/ 1999130 w 1999130"/>
              <a:gd name="connsiteY2" fmla="*/ 2994212 h 2994212"/>
              <a:gd name="connsiteX3" fmla="*/ 0 w 1999130"/>
              <a:gd name="connsiteY3" fmla="*/ 2985247 h 299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130" h="2994212">
                <a:moveTo>
                  <a:pt x="0" y="2985247"/>
                </a:moveTo>
                <a:lnTo>
                  <a:pt x="995083" y="0"/>
                </a:lnTo>
                <a:lnTo>
                  <a:pt x="1999130" y="2994212"/>
                </a:lnTo>
                <a:lnTo>
                  <a:pt x="0" y="2985247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owolny kształt 6"/>
          <p:cNvSpPr/>
          <p:nvPr/>
        </p:nvSpPr>
        <p:spPr>
          <a:xfrm>
            <a:off x="1792915" y="3747246"/>
            <a:ext cx="1999130" cy="2106706"/>
          </a:xfrm>
          <a:custGeom>
            <a:avLst/>
            <a:gdLst>
              <a:gd name="connsiteX0" fmla="*/ 0 w 1999130"/>
              <a:gd name="connsiteY0" fmla="*/ 896471 h 923365"/>
              <a:gd name="connsiteX1" fmla="*/ 295836 w 1999130"/>
              <a:gd name="connsiteY1" fmla="*/ 8965 h 923365"/>
              <a:gd name="connsiteX2" fmla="*/ 1712259 w 1999130"/>
              <a:gd name="connsiteY2" fmla="*/ 0 h 923365"/>
              <a:gd name="connsiteX3" fmla="*/ 1999130 w 1999130"/>
              <a:gd name="connsiteY3" fmla="*/ 923365 h 923365"/>
              <a:gd name="connsiteX4" fmla="*/ 0 w 1999130"/>
              <a:gd name="connsiteY4" fmla="*/ 896471 h 923365"/>
              <a:gd name="connsiteX0" fmla="*/ 0 w 1999130"/>
              <a:gd name="connsiteY0" fmla="*/ 1299882 h 1326776"/>
              <a:gd name="connsiteX1" fmla="*/ 439271 w 1999130"/>
              <a:gd name="connsiteY1" fmla="*/ 0 h 1326776"/>
              <a:gd name="connsiteX2" fmla="*/ 1712259 w 1999130"/>
              <a:gd name="connsiteY2" fmla="*/ 403411 h 1326776"/>
              <a:gd name="connsiteX3" fmla="*/ 1999130 w 1999130"/>
              <a:gd name="connsiteY3" fmla="*/ 1326776 h 1326776"/>
              <a:gd name="connsiteX4" fmla="*/ 0 w 1999130"/>
              <a:gd name="connsiteY4" fmla="*/ 1299882 h 1326776"/>
              <a:gd name="connsiteX0" fmla="*/ 0 w 1999130"/>
              <a:gd name="connsiteY0" fmla="*/ 1299883 h 1326777"/>
              <a:gd name="connsiteX1" fmla="*/ 439271 w 1999130"/>
              <a:gd name="connsiteY1" fmla="*/ 1 h 1326777"/>
              <a:gd name="connsiteX2" fmla="*/ 1559859 w 1999130"/>
              <a:gd name="connsiteY2" fmla="*/ 0 h 1326777"/>
              <a:gd name="connsiteX3" fmla="*/ 1999130 w 1999130"/>
              <a:gd name="connsiteY3" fmla="*/ 1326777 h 1326777"/>
              <a:gd name="connsiteX4" fmla="*/ 0 w 1999130"/>
              <a:gd name="connsiteY4" fmla="*/ 1299883 h 1326777"/>
              <a:gd name="connsiteX0" fmla="*/ 0 w 1999130"/>
              <a:gd name="connsiteY0" fmla="*/ 2079812 h 2106706"/>
              <a:gd name="connsiteX1" fmla="*/ 699247 w 1999130"/>
              <a:gd name="connsiteY1" fmla="*/ 0 h 2106706"/>
              <a:gd name="connsiteX2" fmla="*/ 1559859 w 1999130"/>
              <a:gd name="connsiteY2" fmla="*/ 779929 h 2106706"/>
              <a:gd name="connsiteX3" fmla="*/ 1999130 w 1999130"/>
              <a:gd name="connsiteY3" fmla="*/ 2106706 h 2106706"/>
              <a:gd name="connsiteX4" fmla="*/ 0 w 1999130"/>
              <a:gd name="connsiteY4" fmla="*/ 2079812 h 2106706"/>
              <a:gd name="connsiteX0" fmla="*/ 0 w 1999130"/>
              <a:gd name="connsiteY0" fmla="*/ 2079812 h 2106706"/>
              <a:gd name="connsiteX1" fmla="*/ 699247 w 1999130"/>
              <a:gd name="connsiteY1" fmla="*/ 0 h 2106706"/>
              <a:gd name="connsiteX2" fmla="*/ 1281953 w 1999130"/>
              <a:gd name="connsiteY2" fmla="*/ 8964 h 2106706"/>
              <a:gd name="connsiteX3" fmla="*/ 1999130 w 1999130"/>
              <a:gd name="connsiteY3" fmla="*/ 2106706 h 2106706"/>
              <a:gd name="connsiteX4" fmla="*/ 0 w 1999130"/>
              <a:gd name="connsiteY4" fmla="*/ 2079812 h 210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130" h="2106706">
                <a:moveTo>
                  <a:pt x="0" y="2079812"/>
                </a:moveTo>
                <a:lnTo>
                  <a:pt x="699247" y="0"/>
                </a:lnTo>
                <a:lnTo>
                  <a:pt x="1281953" y="8964"/>
                </a:lnTo>
                <a:lnTo>
                  <a:pt x="1999130" y="2106706"/>
                </a:lnTo>
                <a:lnTo>
                  <a:pt x="0" y="207981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7"/>
          <p:cNvCxnSpPr>
            <a:stCxn id="7" idx="2"/>
          </p:cNvCxnSpPr>
          <p:nvPr/>
        </p:nvCxnSpPr>
        <p:spPr>
          <a:xfrm flipH="1">
            <a:off x="1783948" y="3756210"/>
            <a:ext cx="1290920" cy="207981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>
            <a:endCxn id="7" idx="3"/>
          </p:cNvCxnSpPr>
          <p:nvPr/>
        </p:nvCxnSpPr>
        <p:spPr>
          <a:xfrm>
            <a:off x="2483195" y="3747248"/>
            <a:ext cx="1308850" cy="2106704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chemat blokowy: operacja sumowania 11"/>
          <p:cNvSpPr/>
          <p:nvPr/>
        </p:nvSpPr>
        <p:spPr>
          <a:xfrm>
            <a:off x="2707313" y="4159625"/>
            <a:ext cx="143434" cy="143434"/>
          </a:xfrm>
          <a:prstGeom prst="flowChartSummingJunction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1242" y="3900489"/>
            <a:ext cx="1083888" cy="38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5016" y="4328832"/>
            <a:ext cx="164419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394820" y="387910"/>
            <a:ext cx="8299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>
                <a:solidFill>
                  <a:srgbClr val="0000FF"/>
                </a:solidFill>
                <a:latin typeface="Comic Sans MS" pitchFamily="66" charset="0"/>
              </a:rPr>
              <a:t>Odpowiedź ostra</a:t>
            </a:r>
            <a:endParaRPr lang="pl-PL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1" y="910416"/>
            <a:ext cx="6248400" cy="73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811" y="2002698"/>
            <a:ext cx="8207749" cy="23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2704" y="2411506"/>
            <a:ext cx="7278833" cy="39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5438" y="585047"/>
            <a:ext cx="85217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Modele rozmyte mogą </a:t>
            </a: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być użyte </a:t>
            </a:r>
            <a:r>
              <a: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do modelowania obiektu sterowanego i sterownika (regulatora)</a:t>
            </a:r>
            <a:endParaRPr lang="pl-PL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9875" y="1874097"/>
            <a:ext cx="2071688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Przykład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8300" y="2345584"/>
            <a:ext cx="63738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Chcemy zbudować prosty regulator siły ciągu odkurzacza 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31800" y="2751984"/>
            <a:ext cx="835977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Przyjmujemy początkowo, że regulator powinien określać siłę ciągu w zależności od stopnia zakurzenia powierzchni odkurzanej – regulator: jedno wejście  - Surface i jedno wyjście  - Force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17525" y="3961659"/>
            <a:ext cx="83597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Ustalamy wartości lingwistyczne wejścia: Very Dirty, Dirty, Rather Dirty, Almost Clean, Clean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2600" y="4918922"/>
            <a:ext cx="83597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Ustalamy wartości lingwistyczne wyjścia: Very Strong, Strong, Ordinary, Weak, Very Weak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8613" y="450850"/>
            <a:ext cx="83597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Proponujemy tablicę reguł regulatora:</a:t>
            </a:r>
            <a:endParaRPr lang="pl-PL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57601" y="944563"/>
            <a:ext cx="12541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S(</a:t>
            </a:r>
            <a:r>
              <a:rPr lang="pl-PL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urface</a:t>
            </a:r>
            <a:r>
              <a: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endParaRPr lang="pl-PL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19701" y="965200"/>
            <a:ext cx="12541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F(orce)</a:t>
            </a:r>
            <a:endParaRPr lang="pl-PL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36913" y="1362075"/>
            <a:ext cx="18399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V(ery) D(irty)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95888" y="1370013"/>
            <a:ext cx="18399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V(ery) S(trong)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79926" y="1811338"/>
            <a:ext cx="39846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8751" y="1820863"/>
            <a:ext cx="39846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68801" y="2217738"/>
            <a:ext cx="509587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RD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638751" y="2206625"/>
            <a:ext cx="39846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35463" y="2601913"/>
            <a:ext cx="55403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AC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638751" y="2590800"/>
            <a:ext cx="39846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900563" y="3032125"/>
            <a:ext cx="39846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27638" y="3043238"/>
            <a:ext cx="62071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VW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5913" y="3544888"/>
            <a:ext cx="83597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Krok następny: zdefiniowanie funkcji przynależności wartości wejścia i wyjścia – zadanie do samodzielnego rozwiązania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686999" y="2795028"/>
            <a:ext cx="15462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Pięć reguł</a:t>
            </a:r>
            <a:endParaRPr lang="pl-PL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757563" y="958850"/>
            <a:ext cx="3592513" cy="2433638"/>
            <a:chOff x="1762125" y="958850"/>
            <a:chExt cx="3592513" cy="2433638"/>
          </a:xfrm>
        </p:grpSpPr>
        <p:cxnSp>
          <p:nvCxnSpPr>
            <p:cNvPr id="20" name="Łącznik prosty 19"/>
            <p:cNvCxnSpPr/>
            <p:nvPr/>
          </p:nvCxnSpPr>
          <p:spPr>
            <a:xfrm>
              <a:off x="1762125" y="1333500"/>
              <a:ext cx="3592513" cy="111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>
              <a:off x="2247900" y="2170113"/>
              <a:ext cx="2433638" cy="111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190190" y="1182799"/>
            <a:ext cx="372787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Wejście: 1, wartości 5</a:t>
            </a:r>
            <a:endParaRPr lang="pl-PL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200919" y="1734444"/>
            <a:ext cx="372787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Wyjście: 1, wartości 5</a:t>
            </a:r>
            <a:endParaRPr lang="pl-PL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6062193" y="2253826"/>
            <a:ext cx="762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7" grpId="0" autoUpdateAnimBg="0"/>
      <p:bldP spid="18" grpId="0" autoUpdateAnimBg="0"/>
      <p:bldP spid="22" grpId="0" autoUpdateAnimBg="0"/>
      <p:bldP spid="23" grpId="0" autoUpdateAnimBg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49250" y="690563"/>
            <a:ext cx="8321675" cy="2017712"/>
            <a:chOff x="272" y="1845"/>
            <a:chExt cx="5242" cy="1271"/>
          </a:xfrm>
        </p:grpSpPr>
        <p:graphicFrame>
          <p:nvGraphicFramePr>
            <p:cNvPr id="3" name="Object 32"/>
            <p:cNvGraphicFramePr>
              <a:graphicFrameLocks noChangeAspect="1"/>
            </p:cNvGraphicFramePr>
            <p:nvPr/>
          </p:nvGraphicFramePr>
          <p:xfrm>
            <a:off x="902" y="2601"/>
            <a:ext cx="4117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3" name="Równanie" r:id="rId3" imgW="3454400" imgH="431800" progId="Equation.3">
                    <p:embed/>
                  </p:oleObj>
                </mc:Choice>
                <mc:Fallback>
                  <p:oleObj name="Równanie" r:id="rId3" imgW="3454400" imgH="4318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2" y="2601"/>
                          <a:ext cx="4117" cy="5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 Box 33"/>
            <p:cNvSpPr txBox="1">
              <a:spLocks noChangeArrowheads="1"/>
            </p:cNvSpPr>
            <p:nvPr/>
          </p:nvSpPr>
          <p:spPr bwMode="auto">
            <a:xfrm>
              <a:off x="272" y="1845"/>
              <a:ext cx="524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buFont typeface="Symbol" pitchFamily="18" charset="2"/>
                <a:buNone/>
              </a:pPr>
              <a:r>
                <a:rPr lang="pl-PL" sz="2000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 modelach rozmytych </a:t>
              </a:r>
              <a:r>
                <a:rPr lang="pl-PL" sz="20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lingwistycznych zależności </a:t>
              </a:r>
              <a:r>
                <a:rPr lang="pl-PL" sz="2000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pomiędzy zmiennymi modelu są reprezentowane za pomocą reguł </a:t>
              </a:r>
              <a:r>
                <a:rPr lang="pl-PL" sz="2000" dirty="0" err="1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IF-THEN</a:t>
              </a:r>
              <a:r>
                <a:rPr lang="pl-PL" sz="2000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mających ogólną następującą postać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325438" y="3424238"/>
            <a:ext cx="8369300" cy="1487487"/>
            <a:chOff x="205" y="2157"/>
            <a:chExt cx="5272" cy="937"/>
          </a:xfrm>
        </p:grpSpPr>
        <p:sp>
          <p:nvSpPr>
            <p:cNvPr id="6" name="Text Box 35"/>
            <p:cNvSpPr txBox="1">
              <a:spLocks noChangeArrowheads="1"/>
            </p:cNvSpPr>
            <p:nvPr/>
          </p:nvSpPr>
          <p:spPr bwMode="auto">
            <a:xfrm>
              <a:off x="205" y="2157"/>
              <a:ext cx="44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9875" indent="-269875" algn="just">
                <a:spcBef>
                  <a:spcPct val="50000"/>
                </a:spcBef>
                <a:buFont typeface="Symbol" pitchFamily="18" charset="2"/>
                <a:buNone/>
              </a:pPr>
              <a:r>
                <a:rPr lang="pl-PL" sz="200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Przykłady reguł nazywanych regułami rozmytymi</a:t>
              </a:r>
              <a:endParaRPr lang="pl-PL" sz="200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" name="Object 36"/>
            <p:cNvGraphicFramePr>
              <a:graphicFrameLocks noChangeAspect="1"/>
            </p:cNvGraphicFramePr>
            <p:nvPr/>
          </p:nvGraphicFramePr>
          <p:xfrm>
            <a:off x="316" y="2523"/>
            <a:ext cx="5161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4" name="Równanie" r:id="rId5" imgW="4330700" imgH="203200" progId="Equation.3">
                    <p:embed/>
                  </p:oleObj>
                </mc:Choice>
                <mc:Fallback>
                  <p:oleObj name="Równanie" r:id="rId5" imgW="4330700" imgH="2032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" y="2523"/>
                          <a:ext cx="5161" cy="2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9"/>
            <p:cNvGraphicFramePr>
              <a:graphicFrameLocks noChangeAspect="1"/>
            </p:cNvGraphicFramePr>
            <p:nvPr/>
          </p:nvGraphicFramePr>
          <p:xfrm>
            <a:off x="256" y="2819"/>
            <a:ext cx="3809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5" name="Równanie" r:id="rId7" imgW="2641600" imgH="190500" progId="Equation.3">
                    <p:embed/>
                  </p:oleObj>
                </mc:Choice>
                <mc:Fallback>
                  <p:oleObj name="Równanie" r:id="rId7" imgW="2641600" imgH="19050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" y="2819"/>
                          <a:ext cx="3809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8613" y="450850"/>
            <a:ext cx="83597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Modyfikacja regulatora: wprowadzenie drugiego wejścia – </a:t>
            </a:r>
            <a:r>
              <a:rPr lang="pl-PL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Surface</a:t>
            </a:r>
            <a:r>
              <a: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Type</a:t>
            </a:r>
            <a:r>
              <a: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endParaRPr lang="pl-PL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41313" y="1036638"/>
            <a:ext cx="83597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Ustalamy wartości lingwistyczne drugiego wejścia: Wood, Tatami, Carpet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8613" y="1651000"/>
            <a:ext cx="83597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Proponujemy tablicę reguł regulatora: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382588" y="4845050"/>
            <a:ext cx="83597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Krok następny: zdefiniowanie funkcji przynależności wartości wejścia i wyjścia – zadanie do samodzielnego rozwiązania</a:t>
            </a:r>
            <a:endParaRPr lang="pl-PL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867902" y="2166938"/>
            <a:ext cx="40481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413877" y="2484438"/>
            <a:ext cx="56197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ST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1402889" y="2403475"/>
            <a:ext cx="39687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1942639" y="2425700"/>
            <a:ext cx="55403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AC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2614152" y="2403475"/>
            <a:ext cx="509587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RD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3233277" y="2395538"/>
            <a:ext cx="39687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3830177" y="2408238"/>
            <a:ext cx="52705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VD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607552" y="2986088"/>
            <a:ext cx="57785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Wo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648827" y="3468688"/>
            <a:ext cx="57785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Ta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626602" y="4019550"/>
            <a:ext cx="579437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Ca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1323514" y="2952750"/>
            <a:ext cx="62071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VW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1907714" y="2952750"/>
            <a:ext cx="6191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VW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2590339" y="2941638"/>
            <a:ext cx="39846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3217402" y="2930525"/>
            <a:ext cx="39846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3"/>
          <p:cNvSpPr txBox="1">
            <a:spLocks noChangeArrowheads="1"/>
          </p:cNvSpPr>
          <p:nvPr/>
        </p:nvSpPr>
        <p:spPr bwMode="auto">
          <a:xfrm>
            <a:off x="3846052" y="2930525"/>
            <a:ext cx="39846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1279064" y="3514725"/>
            <a:ext cx="62071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VW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2028364" y="3492500"/>
            <a:ext cx="39846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2645902" y="3514725"/>
            <a:ext cx="39687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3239627" y="3503613"/>
            <a:ext cx="39846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3760327" y="3505200"/>
            <a:ext cx="5080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VS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1391777" y="4002088"/>
            <a:ext cx="39687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2029952" y="4002088"/>
            <a:ext cx="39846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2623677" y="4011613"/>
            <a:ext cx="39687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3"/>
          <p:cNvSpPr txBox="1">
            <a:spLocks noChangeArrowheads="1"/>
          </p:cNvSpPr>
          <p:nvPr/>
        </p:nvSpPr>
        <p:spPr bwMode="auto">
          <a:xfrm>
            <a:off x="3252327" y="4013200"/>
            <a:ext cx="39846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3806364" y="4003675"/>
            <a:ext cx="5080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VS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Grupa 67"/>
          <p:cNvGrpSpPr/>
          <p:nvPr/>
        </p:nvGrpSpPr>
        <p:grpSpPr>
          <a:xfrm>
            <a:off x="590089" y="2324100"/>
            <a:ext cx="3633788" cy="2047875"/>
            <a:chOff x="1993900" y="2324100"/>
            <a:chExt cx="3633788" cy="2047875"/>
          </a:xfrm>
        </p:grpSpPr>
        <p:cxnSp>
          <p:nvCxnSpPr>
            <p:cNvPr id="69" name="Łącznik prosty 68"/>
            <p:cNvCxnSpPr/>
            <p:nvPr/>
          </p:nvCxnSpPr>
          <p:spPr>
            <a:xfrm>
              <a:off x="1993900" y="2897188"/>
              <a:ext cx="3590925" cy="111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/>
            <p:cNvCxnSpPr/>
            <p:nvPr/>
          </p:nvCxnSpPr>
          <p:spPr>
            <a:xfrm>
              <a:off x="2676525" y="2379663"/>
              <a:ext cx="0" cy="196056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y 70"/>
            <p:cNvCxnSpPr/>
            <p:nvPr/>
          </p:nvCxnSpPr>
          <p:spPr>
            <a:xfrm>
              <a:off x="2027238" y="2324100"/>
              <a:ext cx="638175" cy="5397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71"/>
            <p:cNvCxnSpPr/>
            <p:nvPr/>
          </p:nvCxnSpPr>
          <p:spPr>
            <a:xfrm>
              <a:off x="3325813" y="2378075"/>
              <a:ext cx="0" cy="19605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Łącznik prosty 72"/>
            <p:cNvCxnSpPr/>
            <p:nvPr/>
          </p:nvCxnSpPr>
          <p:spPr>
            <a:xfrm>
              <a:off x="3930650" y="2400300"/>
              <a:ext cx="0" cy="19605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Łącznik prosty 73"/>
            <p:cNvCxnSpPr/>
            <p:nvPr/>
          </p:nvCxnSpPr>
          <p:spPr>
            <a:xfrm>
              <a:off x="4559300" y="2411413"/>
              <a:ext cx="0" cy="196056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Łącznik prosty 74"/>
            <p:cNvCxnSpPr/>
            <p:nvPr/>
          </p:nvCxnSpPr>
          <p:spPr>
            <a:xfrm>
              <a:off x="5132388" y="2411413"/>
              <a:ext cx="0" cy="196056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Łącznik prosty 75"/>
            <p:cNvCxnSpPr/>
            <p:nvPr/>
          </p:nvCxnSpPr>
          <p:spPr>
            <a:xfrm>
              <a:off x="2014538" y="3446463"/>
              <a:ext cx="3590925" cy="111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Łącznik prosty 76"/>
            <p:cNvCxnSpPr/>
            <p:nvPr/>
          </p:nvCxnSpPr>
          <p:spPr>
            <a:xfrm>
              <a:off x="2036763" y="3997325"/>
              <a:ext cx="3590925" cy="111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5403663" y="3709426"/>
            <a:ext cx="2194868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Piętnaście  reguł</a:t>
            </a:r>
            <a:endParaRPr lang="pl-PL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3"/>
          <p:cNvSpPr txBox="1">
            <a:spLocks noChangeArrowheads="1"/>
          </p:cNvSpPr>
          <p:nvPr/>
        </p:nvSpPr>
        <p:spPr bwMode="auto">
          <a:xfrm>
            <a:off x="4327301" y="2329019"/>
            <a:ext cx="459775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Wejście: 2, wartości 1.: 5, wartości 2.: 3</a:t>
            </a:r>
            <a:endParaRPr lang="pl-PL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3"/>
          <p:cNvSpPr txBox="1">
            <a:spLocks noChangeArrowheads="1"/>
          </p:cNvSpPr>
          <p:nvPr/>
        </p:nvSpPr>
        <p:spPr bwMode="auto">
          <a:xfrm>
            <a:off x="4376665" y="2880664"/>
            <a:ext cx="372787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Wyjście: 1, wartości 5</a:t>
            </a:r>
            <a:endParaRPr lang="pl-PL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AutoShape 22"/>
          <p:cNvSpPr>
            <a:spLocks noChangeArrowheads="1"/>
          </p:cNvSpPr>
          <p:nvPr/>
        </p:nvSpPr>
        <p:spPr bwMode="auto">
          <a:xfrm>
            <a:off x="6062191" y="3335651"/>
            <a:ext cx="762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" name="Grupa 81"/>
          <p:cNvGrpSpPr/>
          <p:nvPr/>
        </p:nvGrpSpPr>
        <p:grpSpPr>
          <a:xfrm>
            <a:off x="3972551" y="3250127"/>
            <a:ext cx="1355725" cy="1268413"/>
            <a:chOff x="5299075" y="3327400"/>
            <a:chExt cx="1355725" cy="1268413"/>
          </a:xfrm>
        </p:grpSpPr>
        <p:sp>
          <p:nvSpPr>
            <p:cNvPr id="83" name="Text Box 3"/>
            <p:cNvSpPr txBox="1">
              <a:spLocks noChangeArrowheads="1"/>
            </p:cNvSpPr>
            <p:nvPr/>
          </p:nvSpPr>
          <p:spPr bwMode="auto">
            <a:xfrm>
              <a:off x="6269038" y="4170363"/>
              <a:ext cx="385762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pl-PL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F</a:t>
              </a:r>
              <a:endParaRPr lang="pl-PL" b="1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4" name="Łącznik prosty ze strzałką 83"/>
            <p:cNvCxnSpPr/>
            <p:nvPr/>
          </p:nvCxnSpPr>
          <p:spPr>
            <a:xfrm rot="10800000">
              <a:off x="5299075" y="3327400"/>
              <a:ext cx="925513" cy="7270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utoUpdateAnimBg="0"/>
      <p:bldP spid="49" grpId="0" autoUpdateAnimBg="0"/>
      <p:bldP spid="50" grpId="0" autoUpdateAnimBg="0"/>
      <p:bldP spid="51" grpId="0" autoUpdateAnimBg="0"/>
      <p:bldP spid="52" grpId="0" autoUpdateAnimBg="0"/>
      <p:bldP spid="53" grpId="0" autoUpdateAnimBg="0"/>
      <p:bldP spid="54" grpId="0" autoUpdateAnimBg="0"/>
      <p:bldP spid="55" grpId="0" autoUpdateAnimBg="0"/>
      <p:bldP spid="56" grpId="0" autoUpdateAnimBg="0"/>
      <p:bldP spid="57" grpId="0" autoUpdateAnimBg="0"/>
      <p:bldP spid="58" grpId="0" autoUpdateAnimBg="0"/>
      <p:bldP spid="59" grpId="0" autoUpdateAnimBg="0"/>
      <p:bldP spid="60" grpId="0" autoUpdateAnimBg="0"/>
      <p:bldP spid="61" grpId="0" autoUpdateAnimBg="0"/>
      <p:bldP spid="62" grpId="0" autoUpdateAnimBg="0"/>
      <p:bldP spid="63" grpId="0" autoUpdateAnimBg="0"/>
      <p:bldP spid="64" grpId="0" autoUpdateAnimBg="0"/>
      <p:bldP spid="65" grpId="0" autoUpdateAnimBg="0"/>
      <p:bldP spid="66" grpId="0" autoUpdateAnimBg="0"/>
      <p:bldP spid="67" grpId="0" autoUpdateAnimBg="0"/>
      <p:bldP spid="78" grpId="0" autoUpdateAnimBg="0"/>
      <p:bldP spid="79" grpId="0" autoUpdateAnimBg="0"/>
      <p:bldP spid="80" grpId="0" autoUpdateAnimBg="0"/>
      <p:bldP spid="8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1077913"/>
            <a:ext cx="35909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69888" y="457200"/>
            <a:ext cx="2071687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Przykład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2938" y="796925"/>
            <a:ext cx="82264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Chcemy zbudować regulator rozmyty stabilizujący prędkość samochodu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1588" y="1312863"/>
            <a:ext cx="4879975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Przyjmujemy, że regulator powinien określać siłę ciągu w zależności od uchybu prędkości i przyśpieszenia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906838" y="2671763"/>
            <a:ext cx="3959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Pożądana prędkość</a:t>
            </a:r>
            <a:r>
              <a:rPr lang="pl-PL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: v</a:t>
            </a:r>
            <a:r>
              <a:rPr lang="pl-PL" baseline="-250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pl-PL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= const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22288" y="3182938"/>
            <a:ext cx="274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Wejścia regulatora</a:t>
            </a:r>
            <a:r>
              <a:rPr lang="pl-PL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l-PL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8" name="Object 14"/>
          <p:cNvGraphicFramePr>
            <a:graphicFrameLocks noChangeAspect="1"/>
          </p:cNvGraphicFramePr>
          <p:nvPr/>
        </p:nvGraphicFramePr>
        <p:xfrm>
          <a:off x="554038" y="3643313"/>
          <a:ext cx="24320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7" name="Równanie" r:id="rId4" imgW="1282700" imgH="228600" progId="Equation.3">
                  <p:embed/>
                </p:oleObj>
              </mc:Choice>
              <mc:Fallback>
                <p:oleObj name="Równanie" r:id="rId4" imgW="128270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3643313"/>
                        <a:ext cx="2432050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03225" y="4357688"/>
            <a:ext cx="12382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Uchyb prędkości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V="1">
            <a:off x="1154113" y="4010025"/>
            <a:ext cx="1524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576388" y="4357688"/>
            <a:ext cx="12652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Prędkość pożądana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727325" y="4357688"/>
            <a:ext cx="10842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Prędkość aktualna</a:t>
            </a: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H="1" flipV="1">
            <a:off x="1968500" y="3998913"/>
            <a:ext cx="246063" cy="3857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H="1" flipV="1">
            <a:off x="2786063" y="4043363"/>
            <a:ext cx="231775" cy="263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21"/>
          <p:cNvGraphicFramePr>
            <a:graphicFrameLocks noChangeAspect="1"/>
          </p:cNvGraphicFramePr>
          <p:nvPr/>
        </p:nvGraphicFramePr>
        <p:xfrm>
          <a:off x="515938" y="4972050"/>
          <a:ext cx="343852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8" name="Równanie" r:id="rId6" imgW="1968500" imgH="889000" progId="Equation.3">
                  <p:embed/>
                </p:oleObj>
              </mc:Choice>
              <mc:Fallback>
                <p:oleObj name="Równanie" r:id="rId6" imgW="1968500" imgH="8890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4972050"/>
                        <a:ext cx="3438525" cy="155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058988" y="5815013"/>
            <a:ext cx="1676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Przyśpieszenie</a:t>
            </a: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flipH="1" flipV="1">
            <a:off x="1198563" y="5580063"/>
            <a:ext cx="949325" cy="390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335588" y="318135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Wyjście regulatora</a:t>
            </a:r>
            <a:r>
              <a:rPr lang="pl-PL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l-PL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19" name="Object 8"/>
          <p:cNvGraphicFramePr>
            <a:graphicFrameLocks noChangeAspect="1"/>
          </p:cNvGraphicFramePr>
          <p:nvPr/>
        </p:nvGraphicFramePr>
        <p:xfrm>
          <a:off x="5392738" y="3633788"/>
          <a:ext cx="10842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9" name="Równanie" r:id="rId8" imgW="571252" imgH="215806" progId="Equation.3">
                  <p:embed/>
                </p:oleObj>
              </mc:Choice>
              <mc:Fallback>
                <p:oleObj name="Równanie" r:id="rId8" imgW="571252" imgH="215806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3633788"/>
                        <a:ext cx="108426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5226050" y="4333875"/>
            <a:ext cx="1238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Siła ciągu</a:t>
            </a: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V="1">
            <a:off x="5976938" y="3986213"/>
            <a:ext cx="1524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9" grpId="0" autoUpdateAnimBg="0"/>
      <p:bldP spid="10" grpId="0" animBg="1"/>
      <p:bldP spid="11" grpId="0" autoUpdateAnimBg="0"/>
      <p:bldP spid="12" grpId="0" autoUpdateAnimBg="0"/>
      <p:bldP spid="13" grpId="0" animBg="1"/>
      <p:bldP spid="14" grpId="0" animBg="1"/>
      <p:bldP spid="16" grpId="0" autoUpdateAnimBg="0"/>
      <p:bldP spid="17" grpId="0" animBg="1"/>
      <p:bldP spid="18" grpId="0" autoUpdateAnimBg="0"/>
      <p:bldP spid="20" grpId="0" autoUpdateAnimBg="0"/>
      <p:bldP spid="2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77838" y="433388"/>
            <a:ext cx="38195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Struktura układu sterowania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895350" y="1044575"/>
            <a:ext cx="7270750" cy="1390650"/>
            <a:chOff x="895350" y="1044575"/>
            <a:chExt cx="7270750" cy="1390650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5350" y="1044575"/>
              <a:ext cx="7270750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Prostokąt zaokrąglony 3"/>
            <p:cNvSpPr/>
            <p:nvPr/>
          </p:nvSpPr>
          <p:spPr>
            <a:xfrm>
              <a:off x="3382963" y="1333500"/>
              <a:ext cx="1773237" cy="106838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52450" y="2735263"/>
            <a:ext cx="819467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Prototypowanie układu sterowania  w środowisku MATLAB/Siomulink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175" y="3390900"/>
            <a:ext cx="730408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74650" y="519113"/>
            <a:ext cx="83597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Ustalamy wartości lingwistyczne wejścia Velocity Error (VE): Negative Error (NE), Zero Error (ZE), Positive Error (PE)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2941638"/>
            <a:ext cx="4537075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28625" y="1331913"/>
            <a:ext cx="83597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Ustalamy wartości lingwistyczne wejścia Acceleration (A): Negative Acceleration (NA), Zero Acceleration (ZA), Positive Acceleration (PA)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50" y="2973388"/>
            <a:ext cx="43211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1475" y="2454275"/>
            <a:ext cx="83597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Definiujemy funkcje przynależności ustalonych wartości wejść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17513" y="473075"/>
            <a:ext cx="83597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Ustalamy wartości lingwistyczne wyjścia Engine Force: Minimum (Min), Normal, Maximum (Max)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5413" y="1898650"/>
            <a:ext cx="393541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04813" y="1308100"/>
            <a:ext cx="835977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Definiujemy funkcje przynależności ustalonych wartości wyjścia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29" y="1073686"/>
            <a:ext cx="3376612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7025" y="525463"/>
            <a:ext cx="835977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Konstruujemy tablicę reguł (model) regulatora rozmytego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66750" y="4203700"/>
            <a:ext cx="328771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Powierzchnia odpowiedzi regulatora rozmytego </a:t>
            </a:r>
            <a:endParaRPr lang="pl-PL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775" y="3400425"/>
            <a:ext cx="39179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65026" y="2627601"/>
            <a:ext cx="2194868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Dziewięć  reguł</a:t>
            </a:r>
            <a:endParaRPr lang="pl-PL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88664" y="1247194"/>
            <a:ext cx="459775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Wejście: 2, wartości 1.: 3, wartości 2.: 3</a:t>
            </a:r>
            <a:endParaRPr lang="pl-PL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338028" y="1798839"/>
            <a:ext cx="372787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Wyjście: 1, wartości 3</a:t>
            </a:r>
            <a:endParaRPr lang="pl-PL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6023554" y="2253826"/>
            <a:ext cx="762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7" grpId="0" autoUpdateAnimBg="0"/>
      <p:bldP spid="8" grpId="0" autoUpdateAnimBg="0"/>
      <p:bldP spid="9" grpId="0" autoUpdateAnimBg="0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7025" y="460375"/>
            <a:ext cx="83597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Wyniki testowe prototypu regulatora rozmytego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261938" y="925513"/>
            <a:ext cx="8683625" cy="5013325"/>
            <a:chOff x="261938" y="925513"/>
            <a:chExt cx="8683625" cy="501332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850" y="925513"/>
              <a:ext cx="4267200" cy="2295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5013" y="939800"/>
              <a:ext cx="4400550" cy="226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938" y="3671888"/>
              <a:ext cx="4257675" cy="226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6125" y="3690938"/>
              <a:ext cx="4371975" cy="222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62326" y="1340768"/>
            <a:ext cx="81938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Dziękuję</a:t>
            </a:r>
          </a:p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koniec materiału prezentowanego podczas wykładu </a:t>
            </a:r>
            <a:endParaRPr lang="pl-PL" sz="2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 descr="dewiza kolor oś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0" y="3156681"/>
            <a:ext cx="2170405" cy="25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547688" y="446088"/>
            <a:ext cx="796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Model rozmyty - zapis wiedzy w postaci reguł rozmytych</a:t>
            </a:r>
            <a:endParaRPr lang="pl-PL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1279525" y="3633788"/>
          <a:ext cx="6543675" cy="234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icture" r:id="rId3" imgW="9372600" imgH="3365500" progId="Word.Picture.8">
                  <p:embed/>
                </p:oleObj>
              </mc:Choice>
              <mc:Fallback>
                <p:oleObj name="Picture" r:id="rId3" imgW="9372600" imgH="3365500" progId="Word.Picture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3633788"/>
                        <a:ext cx="6543675" cy="234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6413" y="876300"/>
            <a:ext cx="7962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Budujemy system sterowania temperaturą</a:t>
            </a:r>
          </a:p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Źródło ciepła: piec opalany gazem dopływającym ze stałym natężeniem, zmieniamy natężenie dopływu tlenu O</a:t>
            </a:r>
            <a:r>
              <a:rPr lang="pl-PL" sz="1600" baseline="-250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</a:t>
            </a:r>
            <a:endParaRPr lang="pl-PL" sz="16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a 4"/>
          <p:cNvGrpSpPr>
            <a:grpSpLocks/>
          </p:cNvGrpSpPr>
          <p:nvPr/>
        </p:nvGrpSpPr>
        <p:grpSpPr bwMode="auto">
          <a:xfrm>
            <a:off x="446954" y="1976438"/>
            <a:ext cx="8365259" cy="1174750"/>
            <a:chOff x="447110" y="1976582"/>
            <a:chExt cx="8364381" cy="1175249"/>
          </a:xfrm>
        </p:grpSpPr>
        <p:sp>
          <p:nvSpPr>
            <p:cNvPr id="2054" name="Rectangle 3"/>
            <p:cNvSpPr>
              <a:spLocks noChangeArrowheads="1"/>
            </p:cNvSpPr>
            <p:nvPr/>
          </p:nvSpPr>
          <p:spPr bwMode="auto">
            <a:xfrm>
              <a:off x="447110" y="2101418"/>
              <a:ext cx="35291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4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Wejście – x, natężenie dopływu tlenu O</a:t>
              </a:r>
              <a:r>
                <a:rPr lang="pl-PL" sz="1400" baseline="-250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pl-PL" sz="1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Rectangle 4"/>
            <p:cNvSpPr>
              <a:spLocks noChangeArrowheads="1"/>
            </p:cNvSpPr>
            <p:nvPr/>
          </p:nvSpPr>
          <p:spPr bwMode="auto">
            <a:xfrm>
              <a:off x="5906079" y="2107622"/>
              <a:ext cx="22681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40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Wyjście – y, moc grzejna</a:t>
              </a:r>
            </a:p>
          </p:txBody>
        </p:sp>
        <p:grpSp>
          <p:nvGrpSpPr>
            <p:cNvPr id="2056" name="Grupa 12"/>
            <p:cNvGrpSpPr>
              <a:grpSpLocks/>
            </p:cNvGrpSpPr>
            <p:nvPr/>
          </p:nvGrpSpPr>
          <p:grpSpPr bwMode="auto">
            <a:xfrm>
              <a:off x="2078181" y="1976582"/>
              <a:ext cx="5509491" cy="1117600"/>
              <a:chOff x="2078181" y="1976582"/>
              <a:chExt cx="5509491" cy="1117600"/>
            </a:xfrm>
          </p:grpSpPr>
          <p:sp>
            <p:nvSpPr>
              <p:cNvPr id="11" name="Prostokąt zaokrąglony 10"/>
              <p:cNvSpPr/>
              <p:nvPr/>
            </p:nvSpPr>
            <p:spPr>
              <a:xfrm>
                <a:off x="3778057" y="1976582"/>
                <a:ext cx="2096868" cy="1118075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0" name="pole tekstowe 7"/>
              <p:cNvSpPr txBox="1">
                <a:spLocks noChangeArrowheads="1"/>
              </p:cNvSpPr>
              <p:nvPr/>
            </p:nvSpPr>
            <p:spPr bwMode="auto">
              <a:xfrm>
                <a:off x="4110182" y="2327564"/>
                <a:ext cx="14224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>
                    <a:latin typeface="Arial" pitchFamily="34" charset="0"/>
                    <a:cs typeface="Arial" pitchFamily="34" charset="0"/>
                  </a:rPr>
                  <a:t>Piec</a:t>
                </a:r>
              </a:p>
            </p:txBody>
          </p:sp>
          <p:cxnSp>
            <p:nvCxnSpPr>
              <p:cNvPr id="13" name="Łącznik prosty ze strzałką 12"/>
              <p:cNvCxnSpPr/>
              <p:nvPr/>
            </p:nvCxnSpPr>
            <p:spPr>
              <a:xfrm>
                <a:off x="2078024" y="2503856"/>
                <a:ext cx="1709557" cy="794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ze strzałką 13"/>
              <p:cNvCxnSpPr/>
              <p:nvPr/>
            </p:nvCxnSpPr>
            <p:spPr>
              <a:xfrm>
                <a:off x="5878100" y="2535620"/>
                <a:ext cx="1709557" cy="9529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7" name="Rectangle 5"/>
            <p:cNvSpPr>
              <a:spLocks noChangeArrowheads="1"/>
            </p:cNvSpPr>
            <p:nvPr/>
          </p:nvSpPr>
          <p:spPr bwMode="auto">
            <a:xfrm>
              <a:off x="574819" y="2628611"/>
              <a:ext cx="30643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40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Wartości lingwistyczne wejścia – T(x) = {Niskie, OK, Wysokie}</a:t>
              </a:r>
            </a:p>
          </p:txBody>
        </p:sp>
        <p:sp>
          <p:nvSpPr>
            <p:cNvPr id="2058" name="Rectangle 6"/>
            <p:cNvSpPr>
              <a:spLocks noChangeArrowheads="1"/>
            </p:cNvSpPr>
            <p:nvPr/>
          </p:nvSpPr>
          <p:spPr bwMode="auto">
            <a:xfrm>
              <a:off x="5898717" y="2585171"/>
              <a:ext cx="291277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40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Wartości lingwistyczne wyjścia – T(y) = {Niska, Wysoka}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69913" y="1152525"/>
            <a:ext cx="5092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Działanie obiektu – model rozmyty obiektu:</a:t>
            </a:r>
            <a:endParaRPr lang="pl-PL" sz="16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a 2"/>
          <p:cNvGrpSpPr>
            <a:grpSpLocks/>
          </p:cNvGrpSpPr>
          <p:nvPr/>
        </p:nvGrpSpPr>
        <p:grpSpPr bwMode="auto">
          <a:xfrm>
            <a:off x="666750" y="1592263"/>
            <a:ext cx="6926263" cy="1119187"/>
            <a:chOff x="667333" y="1591997"/>
            <a:chExt cx="6924958" cy="1119027"/>
          </a:xfrm>
        </p:grpSpPr>
        <p:sp>
          <p:nvSpPr>
            <p:cNvPr id="47119" name="Text Box 2"/>
            <p:cNvSpPr txBox="1">
              <a:spLocks noChangeArrowheads="1"/>
            </p:cNvSpPr>
            <p:nvPr/>
          </p:nvSpPr>
          <p:spPr bwMode="auto">
            <a:xfrm>
              <a:off x="667333" y="1591997"/>
              <a:ext cx="67679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>
                  <a:latin typeface="Arial" pitchFamily="34" charset="0"/>
                  <a:cs typeface="Arial" pitchFamily="34" charset="0"/>
                </a:rPr>
                <a:t>R1: JEŻELI </a:t>
              </a:r>
              <a:r>
                <a:rPr lang="pl-PL" sz="1600" i="1">
                  <a:latin typeface="Arial" pitchFamily="34" charset="0"/>
                  <a:cs typeface="Arial" pitchFamily="34" charset="0"/>
                </a:rPr>
                <a:t>Natężenie dopływu O</a:t>
              </a:r>
              <a:r>
                <a:rPr lang="pl-PL" sz="1600" i="1" baseline="-25000">
                  <a:latin typeface="Arial" pitchFamily="34" charset="0"/>
                  <a:cs typeface="Arial" pitchFamily="34" charset="0"/>
                </a:rPr>
                <a:t>2</a:t>
              </a:r>
              <a:r>
                <a:rPr lang="pl-PL" sz="1600" i="1">
                  <a:latin typeface="Arial" pitchFamily="34" charset="0"/>
                  <a:cs typeface="Arial" pitchFamily="34" charset="0"/>
                </a:rPr>
                <a:t> = Niskie       </a:t>
              </a:r>
              <a:r>
                <a:rPr lang="pl-PL" sz="1600">
                  <a:latin typeface="Arial" pitchFamily="34" charset="0"/>
                  <a:cs typeface="Arial" pitchFamily="34" charset="0"/>
                </a:rPr>
                <a:t>TO </a:t>
              </a:r>
              <a:r>
                <a:rPr lang="pl-PL" sz="1600" i="1">
                  <a:latin typeface="Arial" pitchFamily="34" charset="0"/>
                  <a:cs typeface="Arial" pitchFamily="34" charset="0"/>
                </a:rPr>
                <a:t>Moc cieplna = Niska </a:t>
              </a:r>
              <a:r>
                <a:rPr lang="pl-PL" sz="1600">
                  <a:latin typeface="Arial" pitchFamily="34" charset="0"/>
                  <a:cs typeface="Arial" pitchFamily="34" charset="0"/>
                </a:rPr>
                <a:t> </a:t>
              </a:r>
              <a:endParaRPr lang="pl-PL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0" name="Text Box 2"/>
            <p:cNvSpPr txBox="1">
              <a:spLocks noChangeArrowheads="1"/>
            </p:cNvSpPr>
            <p:nvPr/>
          </p:nvSpPr>
          <p:spPr bwMode="auto">
            <a:xfrm>
              <a:off x="690424" y="1966070"/>
              <a:ext cx="69018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>
                  <a:latin typeface="Arial" pitchFamily="34" charset="0"/>
                  <a:cs typeface="Arial" pitchFamily="34" charset="0"/>
                </a:rPr>
                <a:t>R2: JEŻELI </a:t>
              </a:r>
              <a:r>
                <a:rPr lang="pl-PL" sz="1600" i="1">
                  <a:latin typeface="Arial" pitchFamily="34" charset="0"/>
                  <a:cs typeface="Arial" pitchFamily="34" charset="0"/>
                </a:rPr>
                <a:t>Natężenie dopływu O</a:t>
              </a:r>
              <a:r>
                <a:rPr lang="pl-PL" sz="1600" i="1" baseline="-25000">
                  <a:latin typeface="Arial" pitchFamily="34" charset="0"/>
                  <a:cs typeface="Arial" pitchFamily="34" charset="0"/>
                </a:rPr>
                <a:t>2</a:t>
              </a:r>
              <a:r>
                <a:rPr lang="pl-PL" sz="1600" i="1">
                  <a:latin typeface="Arial" pitchFamily="34" charset="0"/>
                  <a:cs typeface="Arial" pitchFamily="34" charset="0"/>
                </a:rPr>
                <a:t> = OK           </a:t>
              </a:r>
              <a:r>
                <a:rPr lang="pl-PL" sz="1600">
                  <a:latin typeface="Arial" pitchFamily="34" charset="0"/>
                  <a:cs typeface="Arial" pitchFamily="34" charset="0"/>
                </a:rPr>
                <a:t>TO </a:t>
              </a:r>
              <a:r>
                <a:rPr lang="pl-PL" sz="1600" i="1">
                  <a:latin typeface="Arial" pitchFamily="34" charset="0"/>
                  <a:cs typeface="Arial" pitchFamily="34" charset="0"/>
                </a:rPr>
                <a:t>Moc cieplna = Wysoka </a:t>
              </a:r>
              <a:r>
                <a:rPr lang="pl-PL" sz="1600">
                  <a:latin typeface="Arial" pitchFamily="34" charset="0"/>
                  <a:cs typeface="Arial" pitchFamily="34" charset="0"/>
                </a:rPr>
                <a:t> </a:t>
              </a:r>
              <a:endParaRPr lang="pl-PL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1" name="Text Box 2"/>
            <p:cNvSpPr txBox="1">
              <a:spLocks noChangeArrowheads="1"/>
            </p:cNvSpPr>
            <p:nvPr/>
          </p:nvSpPr>
          <p:spPr bwMode="auto">
            <a:xfrm>
              <a:off x="727369" y="2372470"/>
              <a:ext cx="67679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>
                  <a:latin typeface="Arial" pitchFamily="34" charset="0"/>
                  <a:cs typeface="Arial" pitchFamily="34" charset="0"/>
                </a:rPr>
                <a:t>R3: JEŻELI </a:t>
              </a:r>
              <a:r>
                <a:rPr lang="pl-PL" sz="1600" i="1">
                  <a:latin typeface="Arial" pitchFamily="34" charset="0"/>
                  <a:cs typeface="Arial" pitchFamily="34" charset="0"/>
                </a:rPr>
                <a:t>Natężenie dopływu O</a:t>
              </a:r>
              <a:r>
                <a:rPr lang="pl-PL" sz="1600" i="1" baseline="-25000">
                  <a:latin typeface="Arial" pitchFamily="34" charset="0"/>
                  <a:cs typeface="Arial" pitchFamily="34" charset="0"/>
                </a:rPr>
                <a:t>2</a:t>
              </a:r>
              <a:r>
                <a:rPr lang="pl-PL" sz="1600" i="1">
                  <a:latin typeface="Arial" pitchFamily="34" charset="0"/>
                  <a:cs typeface="Arial" pitchFamily="34" charset="0"/>
                </a:rPr>
                <a:t> = Wysokie  </a:t>
              </a:r>
              <a:r>
                <a:rPr lang="pl-PL" sz="1600">
                  <a:latin typeface="Arial" pitchFamily="34" charset="0"/>
                  <a:cs typeface="Arial" pitchFamily="34" charset="0"/>
                </a:rPr>
                <a:t>TO </a:t>
              </a:r>
              <a:r>
                <a:rPr lang="pl-PL" sz="1600" i="1">
                  <a:latin typeface="Arial" pitchFamily="34" charset="0"/>
                  <a:cs typeface="Arial" pitchFamily="34" charset="0"/>
                </a:rPr>
                <a:t>Moc cieplna = Niska </a:t>
              </a:r>
              <a:r>
                <a:rPr lang="pl-PL" sz="1600">
                  <a:latin typeface="Arial" pitchFamily="34" charset="0"/>
                  <a:cs typeface="Arial" pitchFamily="34" charset="0"/>
                </a:rPr>
                <a:t> </a:t>
              </a:r>
              <a:endParaRPr lang="pl-PL" sz="1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a 6"/>
          <p:cNvGrpSpPr>
            <a:grpSpLocks/>
          </p:cNvGrpSpPr>
          <p:nvPr/>
        </p:nvGrpSpPr>
        <p:grpSpPr bwMode="auto">
          <a:xfrm>
            <a:off x="1423988" y="2668588"/>
            <a:ext cx="4256087" cy="814387"/>
            <a:chOff x="1424716" y="2669309"/>
            <a:chExt cx="4255648" cy="812951"/>
          </a:xfrm>
        </p:grpSpPr>
        <p:sp>
          <p:nvSpPr>
            <p:cNvPr id="47115" name="Text Box 2"/>
            <p:cNvSpPr txBox="1">
              <a:spLocks noChangeArrowheads="1"/>
            </p:cNvSpPr>
            <p:nvPr/>
          </p:nvSpPr>
          <p:spPr bwMode="auto">
            <a:xfrm>
              <a:off x="1424716" y="3143706"/>
              <a:ext cx="269470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Zmienne lingwistyczne</a:t>
              </a:r>
              <a:endParaRPr lang="pl-PL" sz="1600" b="1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16" name="Grupa 15"/>
            <p:cNvGrpSpPr>
              <a:grpSpLocks/>
            </p:cNvGrpSpPr>
            <p:nvPr/>
          </p:nvGrpSpPr>
          <p:grpSpPr bwMode="auto">
            <a:xfrm>
              <a:off x="2558474" y="2669309"/>
              <a:ext cx="3121890" cy="480291"/>
              <a:chOff x="2558474" y="2669309"/>
              <a:chExt cx="3121890" cy="480291"/>
            </a:xfrm>
          </p:grpSpPr>
          <p:cxnSp>
            <p:nvCxnSpPr>
              <p:cNvPr id="10" name="Łącznik prosty ze strzałką 8"/>
              <p:cNvCxnSpPr/>
              <p:nvPr/>
            </p:nvCxnSpPr>
            <p:spPr>
              <a:xfrm rot="16200000" flipV="1">
                <a:off x="2345762" y="2891129"/>
                <a:ext cx="470656" cy="460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y ze strzałką 10"/>
              <p:cNvCxnSpPr/>
              <p:nvPr/>
            </p:nvCxnSpPr>
            <p:spPr>
              <a:xfrm flipV="1">
                <a:off x="2635853" y="2669309"/>
                <a:ext cx="3044511" cy="465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upa 11"/>
          <p:cNvGrpSpPr>
            <a:grpSpLocks/>
          </p:cNvGrpSpPr>
          <p:nvPr/>
        </p:nvGrpSpPr>
        <p:grpSpPr bwMode="auto">
          <a:xfrm>
            <a:off x="4156075" y="2651125"/>
            <a:ext cx="4433888" cy="835025"/>
            <a:chOff x="4156365" y="2650836"/>
            <a:chExt cx="4433454" cy="836042"/>
          </a:xfrm>
        </p:grpSpPr>
        <p:sp>
          <p:nvSpPr>
            <p:cNvPr id="47111" name="Text Box 2"/>
            <p:cNvSpPr txBox="1">
              <a:spLocks noChangeArrowheads="1"/>
            </p:cNvSpPr>
            <p:nvPr/>
          </p:nvSpPr>
          <p:spPr bwMode="auto">
            <a:xfrm>
              <a:off x="4156365" y="3148324"/>
              <a:ext cx="443345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60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Wartości lingwistyczne – zbiory rozmyte</a:t>
              </a:r>
              <a:endParaRPr lang="pl-PL" sz="1600" b="1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12" name="Grupa 17"/>
            <p:cNvGrpSpPr>
              <a:grpSpLocks/>
            </p:cNvGrpSpPr>
            <p:nvPr/>
          </p:nvGrpSpPr>
          <p:grpSpPr bwMode="auto">
            <a:xfrm>
              <a:off x="4516583" y="2650836"/>
              <a:ext cx="2327563" cy="535713"/>
              <a:chOff x="4516583" y="2650836"/>
              <a:chExt cx="2327563" cy="535713"/>
            </a:xfrm>
          </p:grpSpPr>
          <p:cxnSp>
            <p:nvCxnSpPr>
              <p:cNvPr id="15" name="Łącznik prosty ze strzałką 13"/>
              <p:cNvCxnSpPr/>
              <p:nvPr/>
            </p:nvCxnSpPr>
            <p:spPr>
              <a:xfrm rot="10800000">
                <a:off x="4516693" y="2650836"/>
                <a:ext cx="1550835" cy="5261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ze strzałką 15"/>
              <p:cNvCxnSpPr/>
              <p:nvPr/>
            </p:nvCxnSpPr>
            <p:spPr>
              <a:xfrm flipV="1">
                <a:off x="6178642" y="2706467"/>
                <a:ext cx="665098" cy="4800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~AUT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2135544"/>
            <a:ext cx="35814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31825" y="1910119"/>
            <a:ext cx="211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Obiekt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75" y="3388082"/>
            <a:ext cx="587375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879850" y="2949932"/>
            <a:ext cx="420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Struktura systemu sterowania</a:t>
            </a:r>
          </a:p>
        </p:txBody>
      </p:sp>
      <p:sp>
        <p:nvSpPr>
          <p:cNvPr id="50183" name="Text Box 16"/>
          <p:cNvSpPr txBox="1">
            <a:spLocks noChangeArrowheads="1"/>
          </p:cNvSpPr>
          <p:nvPr/>
        </p:nvSpPr>
        <p:spPr bwMode="auto">
          <a:xfrm>
            <a:off x="517524" y="738544"/>
            <a:ext cx="82923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Przykład </a:t>
            </a:r>
            <a:r>
              <a:rPr lang="pl-PL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przygotowania budowy modelu rozmytego lingwistycznego:</a:t>
            </a:r>
            <a:endParaRPr lang="pl-PL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~AUT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125" y="884238"/>
            <a:ext cx="358140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433888" y="836613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Wejścia regulatora:</a:t>
            </a:r>
            <a:r>
              <a:rPr lang="pl-PL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4705350" y="1293813"/>
          <a:ext cx="26590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Równanie" r:id="rId4" imgW="1028700" imgH="190500" progId="Equation.3">
                  <p:embed/>
                </p:oleObj>
              </mc:Choice>
              <mc:Fallback>
                <p:oleObj name="Równanie" r:id="rId4" imgW="1028700" imgH="1905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1293813"/>
                        <a:ext cx="2659063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357688" y="2055813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Odchylenie od położenia pożądanego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V="1">
            <a:off x="5119688" y="1674813"/>
            <a:ext cx="1524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729288" y="2055813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Położenie pożądane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7024688" y="2055813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Położenie aktualne</a:t>
            </a: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H="1" flipV="1">
            <a:off x="6110288" y="1674813"/>
            <a:ext cx="4572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H="1" flipV="1">
            <a:off x="6796088" y="1674813"/>
            <a:ext cx="9906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21"/>
          <p:cNvGraphicFramePr>
            <a:graphicFrameLocks noChangeAspect="1"/>
          </p:cNvGraphicFramePr>
          <p:nvPr/>
        </p:nvGraphicFramePr>
        <p:xfrm>
          <a:off x="4770438" y="3032125"/>
          <a:ext cx="15875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Równanie" r:id="rId6" imgW="596641" imgH="355446" progId="Equation.3">
                  <p:embed/>
                </p:oleObj>
              </mc:Choice>
              <mc:Fallback>
                <p:oleObj name="Równanie" r:id="rId6" imgW="596641" imgH="355446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438" y="3032125"/>
                        <a:ext cx="15875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6080125" y="3854450"/>
            <a:ext cx="1676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Zmiana odchylenia od położenia pożądanego</a:t>
            </a:r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 flipH="1" flipV="1">
            <a:off x="5837238" y="3717925"/>
            <a:ext cx="381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49275" y="3840163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Wyjście regulatora: 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244475" y="4373563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Siła przyłożona do wózka – </a:t>
            </a:r>
            <a:r>
              <a:rPr lang="pl-PL" sz="2000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u(t)</a:t>
            </a:r>
            <a:endParaRPr lang="pl-PL" sz="2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H="1" flipV="1">
            <a:off x="1981200" y="3214688"/>
            <a:ext cx="914400" cy="7000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nimBg="1"/>
      <p:bldP spid="7" grpId="0" autoUpdateAnimBg="0"/>
      <p:bldP spid="8" grpId="0" autoUpdateAnimBg="0"/>
      <p:bldP spid="9" grpId="0" animBg="1"/>
      <p:bldP spid="10" grpId="0" animBg="1"/>
      <p:bldP spid="12" grpId="0" autoUpdateAnimBg="0"/>
      <p:bldP spid="13" grpId="0" animBg="1"/>
      <p:bldP spid="14" grpId="0" autoUpdateAnimBg="0"/>
      <p:bldP spid="15" grpId="0" autoUpdateAnimBg="0"/>
      <p:bldP spid="16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6269</TotalTime>
  <Words>1421</Words>
  <Application>Microsoft Office PowerPoint</Application>
  <PresentationFormat>Pokaz na ekranie (4:3)</PresentationFormat>
  <Paragraphs>250</Paragraphs>
  <Slides>57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57</vt:i4>
      </vt:variant>
    </vt:vector>
  </HeadingPairs>
  <TitlesOfParts>
    <vt:vector size="67" baseType="lpstr">
      <vt:lpstr>Arial</vt:lpstr>
      <vt:lpstr>Calibri</vt:lpstr>
      <vt:lpstr>Comic Sans MS</vt:lpstr>
      <vt:lpstr>SanukPro-Medium</vt:lpstr>
      <vt:lpstr>Symbol</vt:lpstr>
      <vt:lpstr>Wingdings</vt:lpstr>
      <vt:lpstr>Motyw pakietu Office</vt:lpstr>
      <vt:lpstr>Picture</vt:lpstr>
      <vt:lpstr>Równanie</vt:lpstr>
      <vt:lpstr>Obraz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K. Duzinkiewicz</dc:creator>
  <cp:lastModifiedBy>WYKŁAD</cp:lastModifiedBy>
  <cp:revision>491</cp:revision>
  <dcterms:created xsi:type="dcterms:W3CDTF">2009-10-06T19:16:18Z</dcterms:created>
  <dcterms:modified xsi:type="dcterms:W3CDTF">2019-05-15T07:36:32Z</dcterms:modified>
</cp:coreProperties>
</file>