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3"/>
  </p:notesMasterIdLst>
  <p:sldIdLst>
    <p:sldId id="256" r:id="rId2"/>
    <p:sldId id="318" r:id="rId3"/>
    <p:sldId id="314" r:id="rId4"/>
    <p:sldId id="321" r:id="rId5"/>
    <p:sldId id="323" r:id="rId6"/>
    <p:sldId id="306" r:id="rId7"/>
    <p:sldId id="305" r:id="rId8"/>
    <p:sldId id="260" r:id="rId9"/>
    <p:sldId id="261" r:id="rId10"/>
    <p:sldId id="262" r:id="rId11"/>
    <p:sldId id="263" r:id="rId12"/>
    <p:sldId id="264" r:id="rId13"/>
    <p:sldId id="307" r:id="rId14"/>
    <p:sldId id="265" r:id="rId15"/>
    <p:sldId id="266" r:id="rId16"/>
    <p:sldId id="268" r:id="rId17"/>
    <p:sldId id="269" r:id="rId18"/>
    <p:sldId id="270" r:id="rId19"/>
    <p:sldId id="271" r:id="rId20"/>
    <p:sldId id="324" r:id="rId21"/>
    <p:sldId id="325" r:id="rId22"/>
    <p:sldId id="326" r:id="rId23"/>
    <p:sldId id="327" r:id="rId24"/>
    <p:sldId id="328" r:id="rId25"/>
    <p:sldId id="329" r:id="rId26"/>
    <p:sldId id="330" r:id="rId27"/>
    <p:sldId id="331" r:id="rId28"/>
    <p:sldId id="332" r:id="rId29"/>
    <p:sldId id="333" r:id="rId30"/>
    <p:sldId id="334" r:id="rId31"/>
    <p:sldId id="335" r:id="rId32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BC1D5"/>
    <a:srgbClr val="D0D8E8"/>
    <a:srgbClr val="003399"/>
    <a:srgbClr val="003366"/>
    <a:srgbClr val="3366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438" y="1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86" d="100"/>
          <a:sy n="86" d="100"/>
        </p:scale>
        <p:origin x="-3774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8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9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20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21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22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23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42A81D-C9C6-468A-A935-29FACA401347}" type="datetimeFigureOut">
              <a:rPr lang="pl-PL" smtClean="0"/>
              <a:pPr/>
              <a:t>03.04.2019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4CF1FAB-94F1-4C32-8CF2-D4AEBB64E097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9880429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49B72D1-0A2C-4C3E-A6C2-BC44EB414B08}" type="datetimeFigureOut">
              <a:rPr lang="pl-PL" smtClean="0"/>
              <a:pPr/>
              <a:t>03.04.2019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A6DE467-24AF-4768-9AE9-E00546F59F21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49B72D1-0A2C-4C3E-A6C2-BC44EB414B08}" type="datetimeFigureOut">
              <a:rPr lang="pl-PL" smtClean="0"/>
              <a:pPr/>
              <a:t>03.04.2019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A6DE467-24AF-4768-9AE9-E00546F59F21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49B72D1-0A2C-4C3E-A6C2-BC44EB414B08}" type="datetimeFigureOut">
              <a:rPr lang="pl-PL" smtClean="0"/>
              <a:pPr/>
              <a:t>03.04.2019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A6DE467-24AF-4768-9AE9-E00546F59F21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Układ niestandard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49B72D1-0A2C-4C3E-A6C2-BC44EB414B08}" type="datetimeFigureOut">
              <a:rPr lang="pl-PL" smtClean="0"/>
              <a:pPr/>
              <a:t>03.04.2019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A6DE467-24AF-4768-9AE9-E00546F59F21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49B72D1-0A2C-4C3E-A6C2-BC44EB414B08}" type="datetimeFigureOut">
              <a:rPr lang="pl-PL" smtClean="0"/>
              <a:pPr/>
              <a:t>03.04.2019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A6DE467-24AF-4768-9AE9-E00546F59F21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49B72D1-0A2C-4C3E-A6C2-BC44EB414B08}" type="datetimeFigureOut">
              <a:rPr lang="pl-PL" smtClean="0"/>
              <a:pPr/>
              <a:t>03.04.2019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A6DE467-24AF-4768-9AE9-E00546F59F21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49B72D1-0A2C-4C3E-A6C2-BC44EB414B08}" type="datetimeFigureOut">
              <a:rPr lang="pl-PL" smtClean="0"/>
              <a:pPr/>
              <a:t>03.04.2019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A6DE467-24AF-4768-9AE9-E00546F59F21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49B72D1-0A2C-4C3E-A6C2-BC44EB414B08}" type="datetimeFigureOut">
              <a:rPr lang="pl-PL" smtClean="0"/>
              <a:pPr/>
              <a:t>03.04.2019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A6DE467-24AF-4768-9AE9-E00546F59F21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49B72D1-0A2C-4C3E-A6C2-BC44EB414B08}" type="datetimeFigureOut">
              <a:rPr lang="pl-PL" smtClean="0"/>
              <a:pPr/>
              <a:t>03.04.2019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A6DE467-24AF-4768-9AE9-E00546F59F21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49B72D1-0A2C-4C3E-A6C2-BC44EB414B08}" type="datetimeFigureOut">
              <a:rPr lang="pl-PL" smtClean="0"/>
              <a:pPr/>
              <a:t>03.04.2019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A6DE467-24AF-4768-9AE9-E00546F59F21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49B72D1-0A2C-4C3E-A6C2-BC44EB414B08}" type="datetimeFigureOut">
              <a:rPr lang="pl-PL" smtClean="0"/>
              <a:pPr/>
              <a:t>03.04.2019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A6DE467-24AF-4768-9AE9-E00546F59F21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az 2" descr="Bez nazwy-10.pdf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1438" y="-214338"/>
            <a:ext cx="1785918" cy="8959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Prostokąt 6"/>
          <p:cNvSpPr>
            <a:spLocks noChangeArrowheads="1"/>
          </p:cNvSpPr>
          <p:nvPr userDrawn="1"/>
        </p:nvSpPr>
        <p:spPr bwMode="auto">
          <a:xfrm>
            <a:off x="1714480" y="-24"/>
            <a:ext cx="742952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r>
              <a:rPr lang="pl-PL" sz="1000" dirty="0" smtClean="0">
                <a:solidFill>
                  <a:srgbClr val="003366"/>
                </a:solidFill>
                <a:latin typeface="SanukPro-Medium" charset="0"/>
              </a:rPr>
              <a:t>Przedmiot: Modelowanie i identyfikacja </a:t>
            </a:r>
          </a:p>
          <a:p>
            <a:r>
              <a:rPr lang="pl-PL" sz="1000" dirty="0" smtClean="0">
                <a:solidFill>
                  <a:srgbClr val="003366"/>
                </a:solidFill>
                <a:latin typeface="SanukPro-Medium" charset="0"/>
              </a:rPr>
              <a:t>Tytuł</a:t>
            </a:r>
            <a:r>
              <a:rPr lang="pl-PL" sz="1000" baseline="0" dirty="0" smtClean="0">
                <a:solidFill>
                  <a:srgbClr val="003366"/>
                </a:solidFill>
                <a:latin typeface="SanukPro-Medium" charset="0"/>
              </a:rPr>
              <a:t> materiału wykładowego: Organizacja prowadzenia i program przedmiotu </a:t>
            </a:r>
            <a:endParaRPr lang="pl-PL" sz="1000" dirty="0">
              <a:solidFill>
                <a:srgbClr val="003366"/>
              </a:solidFill>
              <a:latin typeface="SanukPro-Medium" charset="0"/>
            </a:endParaRPr>
          </a:p>
        </p:txBody>
      </p:sp>
      <p:cxnSp>
        <p:nvCxnSpPr>
          <p:cNvPr id="11" name="Łącznik prosty 10"/>
          <p:cNvCxnSpPr/>
          <p:nvPr userDrawn="1"/>
        </p:nvCxnSpPr>
        <p:spPr>
          <a:xfrm>
            <a:off x="214282" y="428604"/>
            <a:ext cx="8786874" cy="1588"/>
          </a:xfrm>
          <a:prstGeom prst="line">
            <a:avLst/>
          </a:prstGeom>
          <a:ln w="15875">
            <a:solidFill>
              <a:srgbClr val="3366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Łącznik prosty 9"/>
          <p:cNvCxnSpPr/>
          <p:nvPr userDrawn="1"/>
        </p:nvCxnSpPr>
        <p:spPr>
          <a:xfrm>
            <a:off x="214282" y="6427808"/>
            <a:ext cx="8786874" cy="1588"/>
          </a:xfrm>
          <a:prstGeom prst="line">
            <a:avLst/>
          </a:prstGeom>
          <a:ln w="15875">
            <a:solidFill>
              <a:srgbClr val="3366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pole tekstowe 11"/>
          <p:cNvSpPr txBox="1"/>
          <p:nvPr userDrawn="1"/>
        </p:nvSpPr>
        <p:spPr>
          <a:xfrm>
            <a:off x="196467" y="6500834"/>
            <a:ext cx="367963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000" dirty="0" smtClean="0">
                <a:solidFill>
                  <a:srgbClr val="003366"/>
                </a:solidFill>
                <a:latin typeface="SanukPro-Medium"/>
                <a:cs typeface="Arial" pitchFamily="34" charset="0"/>
                <a:sym typeface="Symbol"/>
              </a:rPr>
              <a:t> </a:t>
            </a:r>
            <a:r>
              <a:rPr lang="pl-PL" sz="1000" dirty="0" smtClean="0">
                <a:solidFill>
                  <a:srgbClr val="003366"/>
                </a:solidFill>
                <a:latin typeface="SanukPro-Medium"/>
                <a:cs typeface="Arial" pitchFamily="34" charset="0"/>
              </a:rPr>
              <a:t>Kazimierz Duzinkiewicz,</a:t>
            </a:r>
            <a:r>
              <a:rPr lang="pl-PL" sz="1000" baseline="0" dirty="0" smtClean="0">
                <a:solidFill>
                  <a:srgbClr val="003366"/>
                </a:solidFill>
                <a:latin typeface="SanukPro-Medium"/>
                <a:cs typeface="Arial" pitchFamily="34" charset="0"/>
              </a:rPr>
              <a:t> dr hab. inż., prof. </a:t>
            </a:r>
            <a:r>
              <a:rPr lang="pl-PL" sz="1000" baseline="0" dirty="0" err="1" smtClean="0">
                <a:solidFill>
                  <a:srgbClr val="003366"/>
                </a:solidFill>
                <a:latin typeface="SanukPro-Medium"/>
                <a:cs typeface="Arial" pitchFamily="34" charset="0"/>
              </a:rPr>
              <a:t>nadzw</a:t>
            </a:r>
            <a:r>
              <a:rPr lang="pl-PL" sz="1000" baseline="0" dirty="0" smtClean="0">
                <a:solidFill>
                  <a:srgbClr val="003366"/>
                </a:solidFill>
                <a:latin typeface="SanukPro-Medium"/>
                <a:cs typeface="Arial" pitchFamily="34" charset="0"/>
              </a:rPr>
              <a:t>. PG</a:t>
            </a:r>
            <a:endParaRPr lang="pl-PL" sz="1000" dirty="0">
              <a:solidFill>
                <a:srgbClr val="003366"/>
              </a:solidFill>
              <a:latin typeface="SanukPro-Medium"/>
              <a:cs typeface="Arial" pitchFamily="34" charset="0"/>
            </a:endParaRPr>
          </a:p>
        </p:txBody>
      </p:sp>
      <p:sp>
        <p:nvSpPr>
          <p:cNvPr id="13" name="pole tekstowe 12"/>
          <p:cNvSpPr txBox="1"/>
          <p:nvPr userDrawn="1"/>
        </p:nvSpPr>
        <p:spPr>
          <a:xfrm>
            <a:off x="4714876" y="6429396"/>
            <a:ext cx="407196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000" dirty="0" smtClean="0">
                <a:solidFill>
                  <a:srgbClr val="003366"/>
                </a:solidFill>
                <a:latin typeface="SanukPro-Medium"/>
              </a:rPr>
              <a:t>Wydział: Elektrotechniki i Automatyki</a:t>
            </a:r>
          </a:p>
          <a:p>
            <a:r>
              <a:rPr lang="pl-PL" sz="1000" dirty="0" smtClean="0">
                <a:solidFill>
                  <a:srgbClr val="003366"/>
                </a:solidFill>
                <a:latin typeface="SanukPro-Medium"/>
              </a:rPr>
              <a:t>Katedra: Elektrotechniki, Systemów Sterowania</a:t>
            </a:r>
            <a:r>
              <a:rPr lang="pl-PL" sz="1000" baseline="0" dirty="0" smtClean="0">
                <a:solidFill>
                  <a:srgbClr val="003366"/>
                </a:solidFill>
                <a:latin typeface="SanukPro-Medium"/>
              </a:rPr>
              <a:t> i Informatyki</a:t>
            </a:r>
            <a:endParaRPr lang="pl-PL" sz="1000" dirty="0">
              <a:solidFill>
                <a:srgbClr val="003366"/>
              </a:solidFill>
              <a:latin typeface="SanukPro-Medium"/>
            </a:endParaRPr>
          </a:p>
        </p:txBody>
      </p:sp>
      <p:sp>
        <p:nvSpPr>
          <p:cNvPr id="18" name="pole tekstowe 17"/>
          <p:cNvSpPr txBox="1"/>
          <p:nvPr userDrawn="1"/>
        </p:nvSpPr>
        <p:spPr>
          <a:xfrm>
            <a:off x="8549089" y="6500834"/>
            <a:ext cx="59491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65BC96B2-911C-42E6-9907-C53CEC08EB3C}" type="slidenum">
              <a:rPr lang="pl-PL" sz="1200" smtClean="0">
                <a:solidFill>
                  <a:srgbClr val="003366"/>
                </a:solidFill>
                <a:latin typeface="SanukPro-Medium"/>
              </a:rPr>
              <a:pPr algn="ctr"/>
              <a:t>‹#›</a:t>
            </a:fld>
            <a:endParaRPr lang="pl-PL" sz="1200" dirty="0">
              <a:solidFill>
                <a:srgbClr val="003366"/>
              </a:solidFill>
              <a:latin typeface="SanukPro-Medium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7.png"/><Relationship Id="rId4" Type="http://schemas.openxmlformats.org/officeDocument/2006/relationships/image" Target="../media/image16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8.wmf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19.wmf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20.w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21.wmf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4" Type="http://schemas.openxmlformats.org/officeDocument/2006/relationships/image" Target="../media/image22.wmf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6.vml"/><Relationship Id="rId4" Type="http://schemas.openxmlformats.org/officeDocument/2006/relationships/image" Target="../media/image23.wmf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png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az 1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-24"/>
            <a:ext cx="9144000" cy="68853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pole tekstowe 4"/>
          <p:cNvSpPr txBox="1">
            <a:spLocks noChangeArrowheads="1"/>
          </p:cNvSpPr>
          <p:nvPr/>
        </p:nvSpPr>
        <p:spPr bwMode="auto">
          <a:xfrm>
            <a:off x="138113" y="3562212"/>
            <a:ext cx="8810625" cy="18405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Calibri" charset="0"/>
                <a:ea typeface="Arial" charset="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Calibri" charset="0"/>
                <a:ea typeface="Arial" charset="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Calibri" charset="0"/>
                <a:ea typeface="Arial" charset="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Calibri" charset="0"/>
                <a:ea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charset="0"/>
                <a:ea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charset="0"/>
                <a:ea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charset="0"/>
                <a:ea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charset="0"/>
                <a:ea typeface="Arial" charset="0"/>
              </a:defRPr>
            </a:lvl9pPr>
          </a:lstStyle>
          <a:p>
            <a:pPr algn="ctr">
              <a:spcBef>
                <a:spcPct val="20000"/>
              </a:spcBef>
            </a:pPr>
            <a:r>
              <a:rPr kumimoji="0" lang="pl-PL" sz="3200" dirty="0" smtClean="0">
                <a:solidFill>
                  <a:schemeClr val="bg1"/>
                </a:solidFill>
                <a:latin typeface="SanukPro-Medium" charset="0"/>
              </a:rPr>
              <a:t>Modelowanie i identyfikacja</a:t>
            </a:r>
            <a:endParaRPr kumimoji="0" lang="pl-PL" sz="3200" dirty="0">
              <a:solidFill>
                <a:schemeClr val="bg1"/>
              </a:solidFill>
              <a:latin typeface="SanukPro-Medium" charset="0"/>
            </a:endParaRPr>
          </a:p>
          <a:p>
            <a:pPr algn="ctr">
              <a:spcBef>
                <a:spcPct val="20000"/>
              </a:spcBef>
            </a:pPr>
            <a:r>
              <a:rPr kumimoji="0" lang="pl-PL" sz="2000" dirty="0" smtClean="0">
                <a:solidFill>
                  <a:schemeClr val="bg1"/>
                </a:solidFill>
                <a:latin typeface="SanukPro-Medium" charset="0"/>
              </a:rPr>
              <a:t>Materiał wykładowy: 1a – Organizacja prowadzenia i program przedmiotu</a:t>
            </a:r>
          </a:p>
          <a:p>
            <a:pPr algn="ctr">
              <a:spcBef>
                <a:spcPct val="20000"/>
              </a:spcBef>
            </a:pPr>
            <a:endParaRPr kumimoji="0" lang="pl-PL" sz="2000" dirty="0" smtClean="0">
              <a:solidFill>
                <a:schemeClr val="bg1"/>
              </a:solidFill>
              <a:latin typeface="SanukPro-Medium" charset="0"/>
            </a:endParaRPr>
          </a:p>
          <a:p>
            <a:pPr lvl="0" algn="ctr">
              <a:spcBef>
                <a:spcPct val="20000"/>
              </a:spcBef>
            </a:pPr>
            <a:r>
              <a:rPr kumimoji="0" lang="pl-PL" sz="1400" dirty="0" smtClean="0">
                <a:solidFill>
                  <a:prstClr val="white"/>
                </a:solidFill>
                <a:latin typeface="SanukPro-Medium" charset="0"/>
                <a:ea typeface="+mn-ea"/>
                <a:cs typeface="+mn-cs"/>
              </a:rPr>
              <a:t>Kierunek: Automatyka i robotyka -  studia stacjonarne 2 stopnia</a:t>
            </a:r>
          </a:p>
          <a:p>
            <a:pPr lvl="0" algn="ctr">
              <a:spcBef>
                <a:spcPct val="20000"/>
              </a:spcBef>
            </a:pPr>
            <a:r>
              <a:rPr kumimoji="0" lang="pl-PL" sz="1400" dirty="0" smtClean="0">
                <a:solidFill>
                  <a:prstClr val="white"/>
                </a:solidFill>
                <a:latin typeface="SanukPro-Medium" charset="0"/>
                <a:ea typeface="+mn-ea"/>
                <a:cs typeface="+mn-cs"/>
              </a:rPr>
              <a:t>Przedmiot:  kierunkowy</a:t>
            </a:r>
            <a:endParaRPr kumimoji="0" lang="pl-PL" sz="2000" dirty="0">
              <a:solidFill>
                <a:schemeClr val="bg1"/>
              </a:solidFill>
              <a:latin typeface="SanukPro-Medium" charset="0"/>
            </a:endParaRPr>
          </a:p>
        </p:txBody>
      </p:sp>
      <p:sp>
        <p:nvSpPr>
          <p:cNvPr id="6" name="Podtytuł 2"/>
          <p:cNvSpPr txBox="1">
            <a:spLocks/>
          </p:cNvSpPr>
          <p:nvPr/>
        </p:nvSpPr>
        <p:spPr bwMode="auto">
          <a:xfrm>
            <a:off x="1371600" y="6146805"/>
            <a:ext cx="6400800" cy="4969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Calibri" charset="0"/>
                <a:ea typeface="Arial" charset="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Calibri" charset="0"/>
                <a:ea typeface="Arial" charset="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Calibri" charset="0"/>
                <a:ea typeface="Arial" charset="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Calibri" charset="0"/>
                <a:ea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charset="0"/>
                <a:ea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charset="0"/>
                <a:ea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charset="0"/>
                <a:ea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charset="0"/>
                <a:ea typeface="Arial" charset="0"/>
              </a:defRPr>
            </a:lvl9pPr>
          </a:lstStyle>
          <a:p>
            <a:pPr algn="ctr">
              <a:spcBef>
                <a:spcPct val="20000"/>
              </a:spcBef>
              <a:buFont typeface="Arial" charset="0"/>
              <a:buNone/>
            </a:pPr>
            <a:r>
              <a:rPr kumimoji="0" lang="pl-PL" sz="1200" dirty="0" smtClean="0">
                <a:solidFill>
                  <a:schemeClr val="bg1"/>
                </a:solidFill>
                <a:latin typeface="SanukPro-Medium" charset="0"/>
              </a:rPr>
              <a:t>Kazimierz </a:t>
            </a:r>
            <a:r>
              <a:rPr kumimoji="0" lang="pl-PL" sz="1200" dirty="0" err="1" smtClean="0">
                <a:solidFill>
                  <a:schemeClr val="bg1"/>
                </a:solidFill>
                <a:latin typeface="SanukPro-Medium" charset="0"/>
              </a:rPr>
              <a:t>Duzinkiewicz</a:t>
            </a:r>
            <a:r>
              <a:rPr kumimoji="0" lang="pl-PL" sz="1200" dirty="0" smtClean="0">
                <a:solidFill>
                  <a:schemeClr val="bg1"/>
                </a:solidFill>
                <a:latin typeface="SanukPro-Medium" charset="0"/>
              </a:rPr>
              <a:t>, dr hab. inż., prof. </a:t>
            </a:r>
            <a:r>
              <a:rPr kumimoji="0" lang="pl-PL" sz="1200" dirty="0" err="1" smtClean="0">
                <a:solidFill>
                  <a:schemeClr val="bg1"/>
                </a:solidFill>
                <a:latin typeface="SanukPro-Medium" charset="0"/>
              </a:rPr>
              <a:t>nadzw</a:t>
            </a:r>
            <a:r>
              <a:rPr kumimoji="0" lang="pl-PL" sz="1200" dirty="0" smtClean="0">
                <a:solidFill>
                  <a:schemeClr val="bg1"/>
                </a:solidFill>
                <a:latin typeface="SanukPro-Medium" charset="0"/>
              </a:rPr>
              <a:t>. PG</a:t>
            </a:r>
            <a:endParaRPr kumimoji="0" lang="pl-PL" sz="1200" dirty="0">
              <a:solidFill>
                <a:schemeClr val="bg1"/>
              </a:solidFill>
              <a:latin typeface="SanukPro-Medium" charset="0"/>
            </a:endParaRPr>
          </a:p>
          <a:p>
            <a:pPr algn="ctr">
              <a:spcBef>
                <a:spcPct val="20000"/>
              </a:spcBef>
              <a:buFont typeface="Arial" charset="0"/>
              <a:buNone/>
            </a:pPr>
            <a:r>
              <a:rPr kumimoji="0" lang="pl-PL" sz="1200" dirty="0" smtClean="0">
                <a:solidFill>
                  <a:schemeClr val="bg1"/>
                </a:solidFill>
                <a:latin typeface="SanukPro-Medium" charset="0"/>
              </a:rPr>
              <a:t>Data rozpoczęcia  prezentacji materiału: </a:t>
            </a:r>
            <a:r>
              <a:rPr kumimoji="0" lang="pl-PL" sz="1200" dirty="0" smtClean="0">
                <a:solidFill>
                  <a:schemeClr val="bg1"/>
                </a:solidFill>
                <a:latin typeface="SanukPro-Medium" charset="0"/>
              </a:rPr>
              <a:t>2019.04.03</a:t>
            </a:r>
            <a:endParaRPr kumimoji="0" lang="pl-PL" sz="1200" dirty="0">
              <a:solidFill>
                <a:schemeClr val="bg1"/>
              </a:solidFill>
              <a:latin typeface="SanukPro-Medium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85786" y="2000240"/>
            <a:ext cx="7891473" cy="8114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6" name="Text Box 3"/>
          <p:cNvSpPr txBox="1">
            <a:spLocks noChangeArrowheads="1"/>
          </p:cNvSpPr>
          <p:nvPr/>
        </p:nvSpPr>
        <p:spPr bwMode="auto">
          <a:xfrm>
            <a:off x="285720" y="4357694"/>
            <a:ext cx="8682037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536575" indent="-536575" algn="just"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pl-PL" b="1" dirty="0" smtClean="0">
                <a:solidFill>
                  <a:srgbClr val="003366"/>
                </a:solidFill>
                <a:latin typeface="Arial" pitchFamily="34" charset="0"/>
                <a:cs typeface="Arial" pitchFamily="34" charset="0"/>
              </a:rPr>
              <a:t>   </a:t>
            </a:r>
            <a:r>
              <a:rPr lang="pl-PL" dirty="0" smtClean="0">
                <a:solidFill>
                  <a:srgbClr val="003366"/>
                </a:solidFill>
                <a:latin typeface="Arial" pitchFamily="34" charset="0"/>
                <a:cs typeface="Arial" pitchFamily="34" charset="0"/>
              </a:rPr>
              <a:t>2. Uczestnictwo </a:t>
            </a:r>
            <a:r>
              <a:rPr lang="pl-PL" dirty="0">
                <a:solidFill>
                  <a:srgbClr val="003366"/>
                </a:solidFill>
                <a:latin typeface="Arial" pitchFamily="34" charset="0"/>
                <a:cs typeface="Arial" pitchFamily="34" charset="0"/>
              </a:rPr>
              <a:t>w wykładach – </a:t>
            </a:r>
            <a:r>
              <a:rPr lang="pl-PL" kern="0" dirty="0">
                <a:solidFill>
                  <a:srgbClr val="336699"/>
                </a:solidFill>
                <a:latin typeface="Arial" pitchFamily="34" charset="0"/>
                <a:cs typeface="Arial" pitchFamily="34" charset="0"/>
              </a:rPr>
              <a:t>będzie </a:t>
            </a:r>
            <a:r>
              <a:rPr lang="pl-PL" kern="0" dirty="0" smtClean="0">
                <a:solidFill>
                  <a:srgbClr val="336699"/>
                </a:solidFill>
                <a:latin typeface="Arial" pitchFamily="34" charset="0"/>
                <a:cs typeface="Arial" pitchFamily="34" charset="0"/>
              </a:rPr>
              <a:t>na </a:t>
            </a:r>
            <a:r>
              <a:rPr lang="pl-PL" b="1" kern="0" dirty="0" smtClean="0">
                <a:solidFill>
                  <a:srgbClr val="336699"/>
                </a:solidFill>
                <a:latin typeface="Arial" pitchFamily="34" charset="0"/>
                <a:cs typeface="Arial" pitchFamily="34" charset="0"/>
              </a:rPr>
              <a:t>losowo</a:t>
            </a:r>
            <a:r>
              <a:rPr lang="pl-PL" kern="0" dirty="0" smtClean="0">
                <a:solidFill>
                  <a:srgbClr val="336699"/>
                </a:solidFill>
                <a:latin typeface="Arial" pitchFamily="34" charset="0"/>
                <a:cs typeface="Arial" pitchFamily="34" charset="0"/>
              </a:rPr>
              <a:t> wybranych wykładach odnotowywane, </a:t>
            </a:r>
            <a:r>
              <a:rPr lang="pl-PL" kern="0" dirty="0">
                <a:solidFill>
                  <a:srgbClr val="336699"/>
                </a:solidFill>
                <a:latin typeface="Arial" pitchFamily="34" charset="0"/>
                <a:cs typeface="Arial" pitchFamily="34" charset="0"/>
              </a:rPr>
              <a:t>pozwalając uzyskiwać punkty uwzględniane przy ustalaniu oceny zaliczenia przedmiotu</a:t>
            </a:r>
            <a:endParaRPr lang="pl-PL" dirty="0">
              <a:solidFill>
                <a:srgbClr val="003366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Prostokąt zaokrąglony 16"/>
          <p:cNvSpPr/>
          <p:nvPr/>
        </p:nvSpPr>
        <p:spPr>
          <a:xfrm>
            <a:off x="5974464" y="1647112"/>
            <a:ext cx="1242124" cy="237344"/>
          </a:xfrm>
          <a:prstGeom prst="roundRect">
            <a:avLst/>
          </a:prstGeom>
          <a:solidFill>
            <a:srgbClr val="0070C0">
              <a:alpha val="15000"/>
            </a:srgbClr>
          </a:solidFill>
          <a:ln w="635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8" name="Grupa 17"/>
          <p:cNvGrpSpPr/>
          <p:nvPr/>
        </p:nvGrpSpPr>
        <p:grpSpPr>
          <a:xfrm>
            <a:off x="285720" y="3000372"/>
            <a:ext cx="8610600" cy="1077913"/>
            <a:chOff x="263525" y="4543425"/>
            <a:chExt cx="8610600" cy="1077913"/>
          </a:xfrm>
        </p:grpSpPr>
        <p:sp>
          <p:nvSpPr>
            <p:cNvPr id="19" name="Text Box 3"/>
            <p:cNvSpPr txBox="1">
              <a:spLocks noChangeArrowheads="1"/>
            </p:cNvSpPr>
            <p:nvPr/>
          </p:nvSpPr>
          <p:spPr bwMode="auto">
            <a:xfrm>
              <a:off x="336550" y="4543425"/>
              <a:ext cx="4135438" cy="3683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pl-PL" b="1" dirty="0" smtClean="0">
                  <a:solidFill>
                    <a:srgbClr val="003366"/>
                  </a:solidFill>
                  <a:latin typeface="Arial" pitchFamily="34" charset="0"/>
                  <a:cs typeface="Arial" pitchFamily="34" charset="0"/>
                </a:rPr>
                <a:t>Ustalamy</a:t>
              </a:r>
              <a:r>
                <a:rPr lang="pl-PL" b="1" dirty="0">
                  <a:solidFill>
                    <a:srgbClr val="003366"/>
                  </a:solidFill>
                  <a:latin typeface="Arial" pitchFamily="34" charset="0"/>
                  <a:cs typeface="Arial" pitchFamily="34" charset="0"/>
                </a:rPr>
                <a:t>:</a:t>
              </a:r>
            </a:p>
          </p:txBody>
        </p:sp>
        <p:sp>
          <p:nvSpPr>
            <p:cNvPr id="20" name="Text Box 4"/>
            <p:cNvSpPr txBox="1">
              <a:spLocks noChangeArrowheads="1"/>
            </p:cNvSpPr>
            <p:nvPr/>
          </p:nvSpPr>
          <p:spPr bwMode="auto">
            <a:xfrm>
              <a:off x="263525" y="4975225"/>
              <a:ext cx="8610600" cy="6461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marL="538163" indent="-538163" algn="just">
                <a:spcBef>
                  <a:spcPct val="50000"/>
                </a:spcBef>
              </a:pPr>
              <a:r>
                <a:rPr lang="pl-PL" dirty="0" smtClean="0">
                  <a:solidFill>
                    <a:srgbClr val="003366"/>
                  </a:solidFill>
                  <a:latin typeface="Arial" pitchFamily="34" charset="0"/>
                  <a:cs typeface="Arial" pitchFamily="34" charset="0"/>
                </a:rPr>
                <a:t>   1. Odpowiedzialny </a:t>
              </a:r>
              <a:r>
                <a:rPr lang="pl-PL" dirty="0">
                  <a:solidFill>
                    <a:srgbClr val="003366"/>
                  </a:solidFill>
                  <a:latin typeface="Arial" pitchFamily="34" charset="0"/>
                  <a:cs typeface="Arial" pitchFamily="34" charset="0"/>
                </a:rPr>
                <a:t>za przedmiot może w uzasadnionych przypadkach zwolnić studenta z udziału w niektórych zajęciach</a:t>
              </a:r>
            </a:p>
          </p:txBody>
        </p:sp>
      </p:grpSp>
      <p:pic>
        <p:nvPicPr>
          <p:cNvPr id="21" name="Picture 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57157" y="857232"/>
            <a:ext cx="8429685" cy="3451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2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57158" y="1214422"/>
            <a:ext cx="552451" cy="2954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3" name="Picture 3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14349" y="1614552"/>
            <a:ext cx="6572295" cy="3047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4" name="Prostokąt zaokrąglony 23"/>
          <p:cNvSpPr/>
          <p:nvPr/>
        </p:nvSpPr>
        <p:spPr>
          <a:xfrm>
            <a:off x="5929322" y="1643050"/>
            <a:ext cx="1242124" cy="237344"/>
          </a:xfrm>
          <a:prstGeom prst="roundRect">
            <a:avLst/>
          </a:prstGeom>
          <a:solidFill>
            <a:srgbClr val="0070C0">
              <a:alpha val="15000"/>
            </a:srgbClr>
          </a:solidFill>
          <a:ln w="635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Prostokąt zaokrąglony 24"/>
          <p:cNvSpPr/>
          <p:nvPr/>
        </p:nvSpPr>
        <p:spPr>
          <a:xfrm>
            <a:off x="4143372" y="2357430"/>
            <a:ext cx="4429156" cy="237344"/>
          </a:xfrm>
          <a:prstGeom prst="roundRect">
            <a:avLst/>
          </a:prstGeom>
          <a:solidFill>
            <a:srgbClr val="0070C0">
              <a:alpha val="15000"/>
            </a:srgbClr>
          </a:solidFill>
          <a:ln w="635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>
              <a:latin typeface="Arial" pitchFamily="34" charset="0"/>
              <a:cs typeface="Arial" pitchFamily="34" charset="0"/>
            </a:endParaRPr>
          </a:p>
        </p:txBody>
      </p:sp>
      <p:sp>
        <p:nvSpPr>
          <p:cNvPr id="26" name="Prostokąt zaokrąglony 25"/>
          <p:cNvSpPr/>
          <p:nvPr/>
        </p:nvSpPr>
        <p:spPr>
          <a:xfrm>
            <a:off x="1071538" y="2571744"/>
            <a:ext cx="1242124" cy="237344"/>
          </a:xfrm>
          <a:prstGeom prst="roundRect">
            <a:avLst/>
          </a:prstGeom>
          <a:solidFill>
            <a:srgbClr val="0070C0">
              <a:alpha val="15000"/>
            </a:srgbClr>
          </a:solidFill>
          <a:ln w="635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57225" y="1701612"/>
            <a:ext cx="8001056" cy="9010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1" name="Picture 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4199" y="923502"/>
            <a:ext cx="8476626" cy="4200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Prostokąt zaokrąglony 11"/>
          <p:cNvSpPr/>
          <p:nvPr/>
        </p:nvSpPr>
        <p:spPr>
          <a:xfrm>
            <a:off x="2000232" y="1928802"/>
            <a:ext cx="1152477" cy="237344"/>
          </a:xfrm>
          <a:prstGeom prst="roundRect">
            <a:avLst/>
          </a:prstGeom>
          <a:solidFill>
            <a:srgbClr val="0070C0">
              <a:alpha val="15000"/>
            </a:srgbClr>
          </a:solidFill>
          <a:ln w="635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pic>
        <p:nvPicPr>
          <p:cNvPr id="13" name="Picture 1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85720" y="1500174"/>
            <a:ext cx="500066" cy="3203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4" name="Picture 3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785918" y="3000372"/>
            <a:ext cx="5572164" cy="26476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3"/>
          <p:cNvSpPr txBox="1">
            <a:spLocks noChangeArrowheads="1"/>
          </p:cNvSpPr>
          <p:nvPr/>
        </p:nvSpPr>
        <p:spPr bwMode="auto">
          <a:xfrm>
            <a:off x="206375" y="1436695"/>
            <a:ext cx="475297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577850" indent="-577850" algn="just">
              <a:spcBef>
                <a:spcPct val="50000"/>
              </a:spcBef>
              <a:buFont typeface="Wingdings" pitchFamily="2" charset="2"/>
              <a:buChar char="ü"/>
            </a:pPr>
            <a:r>
              <a:rPr lang="pl-PL" sz="2000" b="1">
                <a:solidFill>
                  <a:srgbClr val="003366"/>
                </a:solidFill>
                <a:latin typeface="Arial" pitchFamily="34" charset="0"/>
                <a:cs typeface="Arial" pitchFamily="34" charset="0"/>
              </a:rPr>
              <a:t>Zaliczenie przedmiotu:    </a:t>
            </a:r>
          </a:p>
        </p:txBody>
      </p:sp>
      <p:sp>
        <p:nvSpPr>
          <p:cNvPr id="8" name="Text Box 4"/>
          <p:cNvSpPr txBox="1">
            <a:spLocks noChangeArrowheads="1"/>
          </p:cNvSpPr>
          <p:nvPr/>
        </p:nvSpPr>
        <p:spPr bwMode="auto">
          <a:xfrm>
            <a:off x="407988" y="2030420"/>
            <a:ext cx="813752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69875" indent="-269875">
              <a:spcBef>
                <a:spcPct val="50000"/>
              </a:spcBef>
              <a:buFont typeface="Wingdings" pitchFamily="2" charset="2"/>
              <a:buNone/>
            </a:pPr>
            <a:r>
              <a:rPr lang="pl-PL" sz="2000" b="1" dirty="0">
                <a:solidFill>
                  <a:srgbClr val="003366"/>
                </a:solidFill>
                <a:latin typeface="Arial" pitchFamily="34" charset="0"/>
                <a:cs typeface="Arial" pitchFamily="34" charset="0"/>
              </a:rPr>
              <a:t>1</a:t>
            </a:r>
            <a:r>
              <a:rPr lang="pl-PL" sz="2000" b="1" dirty="0" smtClean="0">
                <a:solidFill>
                  <a:srgbClr val="003366"/>
                </a:solidFill>
                <a:latin typeface="Arial" pitchFamily="34" charset="0"/>
                <a:cs typeface="Arial" pitchFamily="34" charset="0"/>
              </a:rPr>
              <a:t>. Elementy </a:t>
            </a:r>
            <a:r>
              <a:rPr lang="pl-PL" sz="2000" b="1" dirty="0">
                <a:solidFill>
                  <a:srgbClr val="003366"/>
                </a:solidFill>
                <a:latin typeface="Arial" pitchFamily="34" charset="0"/>
                <a:cs typeface="Arial" pitchFamily="34" charset="0"/>
              </a:rPr>
              <a:t>brane pod uwagę:</a:t>
            </a:r>
          </a:p>
        </p:txBody>
      </p:sp>
      <p:sp>
        <p:nvSpPr>
          <p:cNvPr id="9" name="Text Box 4"/>
          <p:cNvSpPr txBox="1">
            <a:spLocks noChangeArrowheads="1"/>
          </p:cNvSpPr>
          <p:nvPr/>
        </p:nvSpPr>
        <p:spPr bwMode="auto">
          <a:xfrm>
            <a:off x="658813" y="2468570"/>
            <a:ext cx="8226425" cy="203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69875" indent="-269875">
              <a:spcBef>
                <a:spcPct val="50000"/>
              </a:spcBef>
            </a:pPr>
            <a:r>
              <a:rPr lang="en-US" dirty="0">
                <a:solidFill>
                  <a:srgbClr val="003366"/>
                </a:solidFill>
                <a:latin typeface="Arial" pitchFamily="34" charset="0"/>
                <a:cs typeface="Arial" pitchFamily="34" charset="0"/>
              </a:rPr>
              <a:t>*</a:t>
            </a:r>
            <a:r>
              <a:rPr lang="pl-PL" dirty="0">
                <a:solidFill>
                  <a:srgbClr val="003366"/>
                </a:solidFill>
                <a:latin typeface="Arial" pitchFamily="34" charset="0"/>
                <a:cs typeface="Arial" pitchFamily="34" charset="0"/>
              </a:rPr>
              <a:t> uczestnictwo w zajęciach</a:t>
            </a:r>
          </a:p>
          <a:p>
            <a:pPr marL="269875" indent="-269875">
              <a:spcBef>
                <a:spcPct val="50000"/>
              </a:spcBef>
            </a:pPr>
            <a:r>
              <a:rPr lang="en-US" dirty="0">
                <a:solidFill>
                  <a:srgbClr val="003366"/>
                </a:solidFill>
                <a:latin typeface="Arial" pitchFamily="34" charset="0"/>
                <a:cs typeface="Arial" pitchFamily="34" charset="0"/>
              </a:rPr>
              <a:t>*</a:t>
            </a:r>
            <a:r>
              <a:rPr lang="pl-PL" dirty="0">
                <a:latin typeface="Arial" pitchFamily="34" charset="0"/>
                <a:cs typeface="Arial" pitchFamily="34" charset="0"/>
              </a:rPr>
              <a:t> </a:t>
            </a:r>
            <a:r>
              <a:rPr lang="pl-PL" dirty="0">
                <a:solidFill>
                  <a:srgbClr val="003366"/>
                </a:solidFill>
                <a:latin typeface="Arial" pitchFamily="34" charset="0"/>
                <a:cs typeface="Arial" pitchFamily="34" charset="0"/>
              </a:rPr>
              <a:t>przygotowanie i aktywność w czasie zajęć </a:t>
            </a:r>
          </a:p>
          <a:p>
            <a:pPr marL="269875" indent="-269875">
              <a:spcBef>
                <a:spcPct val="50000"/>
              </a:spcBef>
            </a:pPr>
            <a:r>
              <a:rPr lang="en-US" dirty="0">
                <a:solidFill>
                  <a:srgbClr val="003366"/>
                </a:solidFill>
                <a:latin typeface="Arial" pitchFamily="34" charset="0"/>
                <a:cs typeface="Arial" pitchFamily="34" charset="0"/>
              </a:rPr>
              <a:t>*</a:t>
            </a:r>
            <a:r>
              <a:rPr lang="pl-PL" dirty="0">
                <a:solidFill>
                  <a:srgbClr val="003366"/>
                </a:solidFill>
                <a:latin typeface="Arial" pitchFamily="34" charset="0"/>
                <a:cs typeface="Arial" pitchFamily="34" charset="0"/>
              </a:rPr>
              <a:t> jakość wykonywanych prac pisemnych (sprawdziany, </a:t>
            </a:r>
            <a:r>
              <a:rPr lang="pl-PL" dirty="0" smtClean="0">
                <a:solidFill>
                  <a:srgbClr val="003366"/>
                </a:solidFill>
                <a:latin typeface="Arial" pitchFamily="34" charset="0"/>
                <a:cs typeface="Arial" pitchFamily="34" charset="0"/>
              </a:rPr>
              <a:t>kolokwia, egzaminy)</a:t>
            </a:r>
            <a:endParaRPr lang="pl-PL" dirty="0">
              <a:solidFill>
                <a:srgbClr val="003366"/>
              </a:solidFill>
              <a:latin typeface="Arial" pitchFamily="34" charset="0"/>
              <a:cs typeface="Arial" pitchFamily="34" charset="0"/>
            </a:endParaRPr>
          </a:p>
          <a:p>
            <a:pPr marL="269875" indent="-269875">
              <a:spcBef>
                <a:spcPct val="50000"/>
              </a:spcBef>
            </a:pPr>
            <a:r>
              <a:rPr lang="en-US" dirty="0">
                <a:solidFill>
                  <a:srgbClr val="003366"/>
                </a:solidFill>
                <a:latin typeface="Arial" pitchFamily="34" charset="0"/>
                <a:cs typeface="Arial" pitchFamily="34" charset="0"/>
              </a:rPr>
              <a:t>*</a:t>
            </a:r>
            <a:r>
              <a:rPr lang="pl-PL" dirty="0">
                <a:solidFill>
                  <a:srgbClr val="003366"/>
                </a:solidFill>
                <a:latin typeface="Arial" pitchFamily="34" charset="0"/>
                <a:cs typeface="Arial" pitchFamily="34" charset="0"/>
              </a:rPr>
              <a:t> terminowość wykonywanych prac pisemnych</a:t>
            </a:r>
          </a:p>
          <a:p>
            <a:pPr marL="269875" indent="-269875">
              <a:spcBef>
                <a:spcPct val="50000"/>
              </a:spcBef>
            </a:pPr>
            <a:r>
              <a:rPr lang="en-US" dirty="0">
                <a:solidFill>
                  <a:srgbClr val="003366"/>
                </a:solidFill>
                <a:latin typeface="Arial" pitchFamily="34" charset="0"/>
                <a:cs typeface="Arial" pitchFamily="34" charset="0"/>
              </a:rPr>
              <a:t>*</a:t>
            </a:r>
            <a:r>
              <a:rPr lang="pl-PL" dirty="0">
                <a:solidFill>
                  <a:srgbClr val="003366"/>
                </a:solidFill>
                <a:latin typeface="Arial" pitchFamily="34" charset="0"/>
                <a:cs typeface="Arial" pitchFamily="34" charset="0"/>
              </a:rPr>
              <a:t> samodzielność wykonywanych prac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2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7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22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27" dur="5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32" dur="5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37" dur="500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 autoUpdateAnimBg="0"/>
      <p:bldP spid="8" grpId="0" build="p" autoUpdateAnimBg="0"/>
      <p:bldP spid="9" grpId="0" build="p" autoUpdateAnimBg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5"/>
          <p:cNvSpPr txBox="1">
            <a:spLocks noChangeArrowheads="1"/>
          </p:cNvSpPr>
          <p:nvPr/>
        </p:nvSpPr>
        <p:spPr bwMode="auto">
          <a:xfrm>
            <a:off x="253999" y="2304486"/>
            <a:ext cx="813752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69875" indent="-269875">
              <a:spcBef>
                <a:spcPct val="50000"/>
              </a:spcBef>
              <a:buFont typeface="Wingdings" pitchFamily="2" charset="2"/>
              <a:buNone/>
            </a:pPr>
            <a:r>
              <a:rPr lang="pl-PL" sz="2000" b="1" dirty="0" smtClean="0">
                <a:solidFill>
                  <a:srgbClr val="003366"/>
                </a:solidFill>
                <a:latin typeface="Arial" pitchFamily="34" charset="0"/>
                <a:cs typeface="Arial" pitchFamily="34" charset="0"/>
              </a:rPr>
              <a:t>2. Punkty, oceny procentowe:</a:t>
            </a:r>
            <a:endParaRPr lang="pl-PL" sz="2000" b="1" dirty="0">
              <a:solidFill>
                <a:srgbClr val="003366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ext Box 5"/>
          <p:cNvSpPr txBox="1">
            <a:spLocks noChangeArrowheads="1"/>
          </p:cNvSpPr>
          <p:nvPr/>
        </p:nvSpPr>
        <p:spPr bwMode="auto">
          <a:xfrm>
            <a:off x="506441" y="2733114"/>
            <a:ext cx="8137525" cy="16158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69875" indent="-269875">
              <a:spcBef>
                <a:spcPct val="50000"/>
              </a:spcBef>
            </a:pPr>
            <a:r>
              <a:rPr lang="en-US" dirty="0" smtClean="0">
                <a:solidFill>
                  <a:srgbClr val="003366"/>
                </a:solidFill>
                <a:latin typeface="Arial" pitchFamily="34" charset="0"/>
                <a:cs typeface="Arial" pitchFamily="34" charset="0"/>
              </a:rPr>
              <a:t>*</a:t>
            </a:r>
            <a:r>
              <a:rPr lang="pl-PL" dirty="0" smtClean="0">
                <a:solidFill>
                  <a:srgbClr val="003366"/>
                </a:solidFill>
                <a:latin typeface="Arial" pitchFamily="34" charset="0"/>
                <a:cs typeface="Arial" pitchFamily="34" charset="0"/>
              </a:rPr>
              <a:t> ocenianie w trakcie semestru odbywa się w </a:t>
            </a:r>
            <a:r>
              <a:rPr lang="pl-PL" b="1" dirty="0" smtClean="0">
                <a:solidFill>
                  <a:srgbClr val="003366"/>
                </a:solidFill>
                <a:latin typeface="Arial" pitchFamily="34" charset="0"/>
                <a:cs typeface="Arial" pitchFamily="34" charset="0"/>
              </a:rPr>
              <a:t>punktach</a:t>
            </a:r>
          </a:p>
          <a:p>
            <a:pPr marL="176213" indent="-176213" algn="just">
              <a:spcBef>
                <a:spcPct val="50000"/>
              </a:spcBef>
            </a:pPr>
            <a:r>
              <a:rPr lang="en-US" dirty="0" smtClean="0">
                <a:solidFill>
                  <a:srgbClr val="003366"/>
                </a:solidFill>
                <a:latin typeface="Arial" pitchFamily="34" charset="0"/>
                <a:cs typeface="Arial" pitchFamily="34" charset="0"/>
              </a:rPr>
              <a:t>*</a:t>
            </a:r>
            <a:r>
              <a:rPr lang="pl-PL" dirty="0" smtClean="0">
                <a:solidFill>
                  <a:srgbClr val="003366"/>
                </a:solidFill>
                <a:latin typeface="Arial" pitchFamily="34" charset="0"/>
                <a:cs typeface="Arial" pitchFamily="34" charset="0"/>
              </a:rPr>
              <a:t> dla każdego ze składników łącznej oceny z przedmiotu (określonych niżej) określona będzie na koniec semestru maksymalna liczba punktów jaką mógł uzyskać student; pozwoli to określić dla tych składników wartość </a:t>
            </a:r>
            <a:r>
              <a:rPr lang="pl-PL" b="1" dirty="0" smtClean="0">
                <a:solidFill>
                  <a:srgbClr val="003366"/>
                </a:solidFill>
                <a:latin typeface="Arial" pitchFamily="34" charset="0"/>
                <a:cs typeface="Arial" pitchFamily="34" charset="0"/>
              </a:rPr>
              <a:t>oceny procentowej</a:t>
            </a:r>
            <a:r>
              <a:rPr lang="pl-PL" dirty="0" smtClean="0">
                <a:solidFill>
                  <a:srgbClr val="003366"/>
                </a:solidFill>
                <a:latin typeface="Arial" pitchFamily="34" charset="0"/>
                <a:cs typeface="Arial" pitchFamily="34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 autoUpdateAnimBg="0"/>
      <p:bldP spid="3" grpId="0" build="p" autoUpdateAnimBg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312738" y="1428736"/>
            <a:ext cx="813752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176213" indent="-176213">
              <a:spcBef>
                <a:spcPct val="50000"/>
              </a:spcBef>
              <a:buFont typeface="Wingdings" pitchFamily="2" charset="2"/>
              <a:buNone/>
            </a:pPr>
            <a:r>
              <a:rPr lang="pl-PL" sz="2000" b="1" dirty="0" smtClean="0">
                <a:solidFill>
                  <a:srgbClr val="003366"/>
                </a:solidFill>
                <a:latin typeface="Arial" pitchFamily="34" charset="0"/>
                <a:cs typeface="Arial" pitchFamily="34" charset="0"/>
              </a:rPr>
              <a:t>3. Łączna </a:t>
            </a:r>
            <a:r>
              <a:rPr lang="pl-PL" sz="2000" b="1" dirty="0">
                <a:solidFill>
                  <a:srgbClr val="003366"/>
                </a:solidFill>
                <a:latin typeface="Arial" pitchFamily="34" charset="0"/>
                <a:cs typeface="Arial" pitchFamily="34" charset="0"/>
              </a:rPr>
              <a:t>ocena z przedmiotu:</a:t>
            </a:r>
          </a:p>
        </p:txBody>
      </p:sp>
      <p:sp>
        <p:nvSpPr>
          <p:cNvPr id="6" name="Text Box 2"/>
          <p:cNvSpPr txBox="1">
            <a:spLocks noChangeArrowheads="1"/>
          </p:cNvSpPr>
          <p:nvPr/>
        </p:nvSpPr>
        <p:spPr bwMode="auto">
          <a:xfrm>
            <a:off x="511175" y="1936736"/>
            <a:ext cx="8137525" cy="2862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176213" indent="-176213" algn="just">
              <a:spcBef>
                <a:spcPct val="50000"/>
              </a:spcBef>
              <a:buFont typeface="Arial" charset="0"/>
              <a:buChar char="•"/>
            </a:pPr>
            <a:r>
              <a:rPr lang="pl-PL" dirty="0" smtClean="0">
                <a:solidFill>
                  <a:srgbClr val="003366"/>
                </a:solidFill>
                <a:latin typeface="Arial" pitchFamily="34" charset="0"/>
                <a:cs typeface="Arial" pitchFamily="34" charset="0"/>
              </a:rPr>
              <a:t>łączna ocena z przedmiotu obliczana jest pod warunkiem, że student  uczęszczał na zajęcia laboratoryjne i nie został z nich skreślony, bądź posiada zaliczenie cząstkowe z tej formy zajęć z poprzednich lat</a:t>
            </a:r>
          </a:p>
          <a:p>
            <a:pPr marL="176213" indent="-176213" algn="just">
              <a:spcBef>
                <a:spcPct val="50000"/>
              </a:spcBef>
              <a:buFont typeface="Arial" charset="0"/>
              <a:buChar char="•"/>
            </a:pPr>
            <a:r>
              <a:rPr lang="pl-PL" dirty="0" smtClean="0">
                <a:solidFill>
                  <a:srgbClr val="003366"/>
                </a:solidFill>
                <a:latin typeface="Arial" pitchFamily="34" charset="0"/>
                <a:cs typeface="Arial" pitchFamily="34" charset="0"/>
              </a:rPr>
              <a:t> łączna </a:t>
            </a:r>
            <a:r>
              <a:rPr lang="pl-PL" dirty="0">
                <a:solidFill>
                  <a:srgbClr val="003366"/>
                </a:solidFill>
                <a:latin typeface="Arial" pitchFamily="34" charset="0"/>
                <a:cs typeface="Arial" pitchFamily="34" charset="0"/>
              </a:rPr>
              <a:t>ocena z przedmiotu uzyskiwana jest ze złożenia </a:t>
            </a:r>
            <a:r>
              <a:rPr lang="pl-PL" dirty="0" smtClean="0">
                <a:solidFill>
                  <a:srgbClr val="003366"/>
                </a:solidFill>
                <a:latin typeface="Arial" pitchFamily="34" charset="0"/>
                <a:cs typeface="Arial" pitchFamily="34" charset="0"/>
              </a:rPr>
              <a:t>ważonego ocen określonych </a:t>
            </a:r>
            <a:r>
              <a:rPr lang="pl-PL" dirty="0">
                <a:solidFill>
                  <a:srgbClr val="003366"/>
                </a:solidFill>
                <a:latin typeface="Arial" pitchFamily="34" charset="0"/>
                <a:cs typeface="Arial" pitchFamily="34" charset="0"/>
              </a:rPr>
              <a:t>jako: ocena uczestnictwa w wykładach, ocena zaliczenia </a:t>
            </a:r>
            <a:r>
              <a:rPr lang="pl-PL" dirty="0" smtClean="0">
                <a:solidFill>
                  <a:srgbClr val="003366"/>
                </a:solidFill>
                <a:latin typeface="Arial" pitchFamily="34" charset="0"/>
                <a:cs typeface="Arial" pitchFamily="34" charset="0"/>
              </a:rPr>
              <a:t>kolokwiów, ocena </a:t>
            </a:r>
            <a:r>
              <a:rPr lang="pl-PL" dirty="0">
                <a:solidFill>
                  <a:srgbClr val="003366"/>
                </a:solidFill>
                <a:latin typeface="Arial" pitchFamily="34" charset="0"/>
                <a:cs typeface="Arial" pitchFamily="34" charset="0"/>
              </a:rPr>
              <a:t>zaliczenia </a:t>
            </a:r>
            <a:r>
              <a:rPr lang="pl-PL" dirty="0" smtClean="0">
                <a:solidFill>
                  <a:srgbClr val="003366"/>
                </a:solidFill>
                <a:latin typeface="Arial" pitchFamily="34" charset="0"/>
                <a:cs typeface="Arial" pitchFamily="34" charset="0"/>
              </a:rPr>
              <a:t>laboratorium</a:t>
            </a:r>
            <a:endParaRPr lang="pl-PL" dirty="0">
              <a:solidFill>
                <a:srgbClr val="003366"/>
              </a:solidFill>
              <a:latin typeface="Arial" pitchFamily="34" charset="0"/>
              <a:cs typeface="Arial" pitchFamily="34" charset="0"/>
            </a:endParaRPr>
          </a:p>
          <a:p>
            <a:pPr marL="176213" indent="-176213" algn="just">
              <a:spcBef>
                <a:spcPct val="50000"/>
              </a:spcBef>
            </a:pPr>
            <a:r>
              <a:rPr lang="en-US" dirty="0">
                <a:solidFill>
                  <a:srgbClr val="003366"/>
                </a:solidFill>
                <a:latin typeface="Arial" pitchFamily="34" charset="0"/>
                <a:cs typeface="Arial" pitchFamily="34" charset="0"/>
              </a:rPr>
              <a:t>*</a:t>
            </a:r>
            <a:r>
              <a:rPr lang="pl-PL" dirty="0">
                <a:solidFill>
                  <a:srgbClr val="003366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pl-PL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wagi stosowane przy składaniu oceny łącznej z przedmiotu wynoszą: </a:t>
            </a:r>
            <a:r>
              <a:rPr lang="pl-PL" dirty="0" smtClean="0">
                <a:solidFill>
                  <a:srgbClr val="003366"/>
                </a:solidFill>
                <a:latin typeface="Arial" pitchFamily="34" charset="0"/>
                <a:cs typeface="Arial" pitchFamily="34" charset="0"/>
              </a:rPr>
              <a:t>uczestnictwo w wykładach – 0.075, zaliczenie kolokwiów – 0.725, zaliczenie zajęć laboratoryjnych – 0.200</a:t>
            </a:r>
            <a:endParaRPr lang="pl-PL" dirty="0">
              <a:solidFill>
                <a:srgbClr val="003366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22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 autoUpdateAnimBg="0"/>
      <p:bldP spid="6" grpId="0" build="p" autoUpdateAnimBg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rostokąt 3"/>
          <p:cNvSpPr/>
          <p:nvPr/>
        </p:nvSpPr>
        <p:spPr>
          <a:xfrm>
            <a:off x="339573" y="714356"/>
            <a:ext cx="493917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176213" indent="-176213">
              <a:spcBef>
                <a:spcPct val="50000"/>
              </a:spcBef>
              <a:buFont typeface="Wingdings" pitchFamily="2" charset="2"/>
              <a:buNone/>
            </a:pPr>
            <a:r>
              <a:rPr lang="pl-PL" sz="2000" b="1" dirty="0" smtClean="0">
                <a:solidFill>
                  <a:srgbClr val="003366"/>
                </a:solidFill>
                <a:latin typeface="Arial" pitchFamily="34" charset="0"/>
                <a:cs typeface="Arial" pitchFamily="34" charset="0"/>
              </a:rPr>
              <a:t>4. Zaliczenia cząstkowe z przedmiotu:</a:t>
            </a:r>
            <a:endParaRPr lang="pl-PL" sz="2000" b="1" dirty="0">
              <a:solidFill>
                <a:srgbClr val="003366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560294" y="1071546"/>
            <a:ext cx="8137525" cy="50629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176213" indent="-176213" algn="just">
              <a:spcBef>
                <a:spcPct val="50000"/>
              </a:spcBef>
            </a:pPr>
            <a:r>
              <a:rPr lang="en-US" sz="1700" dirty="0" smtClean="0">
                <a:solidFill>
                  <a:srgbClr val="003366"/>
                </a:solidFill>
                <a:latin typeface="Arial" pitchFamily="34" charset="0"/>
                <a:cs typeface="Arial" pitchFamily="34" charset="0"/>
              </a:rPr>
              <a:t>*</a:t>
            </a:r>
            <a:r>
              <a:rPr lang="pl-PL" sz="1700" dirty="0" smtClean="0">
                <a:solidFill>
                  <a:srgbClr val="003366"/>
                </a:solidFill>
                <a:latin typeface="Arial" pitchFamily="34" charset="0"/>
                <a:cs typeface="Arial" pitchFamily="34" charset="0"/>
              </a:rPr>
              <a:t> poza oceną z przedmiotu w przypadkach, kiedy jest ona negatywna możliwe będzie uzyskanie tzw. zaliczenia cząstkowego z części przedmiotu określonych w jego karcie, czyli w przypadku Modelowania i identyfikacji z części nazywanych: wykład, laboratorium</a:t>
            </a:r>
          </a:p>
          <a:p>
            <a:pPr marL="176213" algn="just">
              <a:spcBef>
                <a:spcPct val="50000"/>
              </a:spcBef>
            </a:pPr>
            <a:r>
              <a:rPr lang="pl-PL" sz="1700" dirty="0" smtClean="0">
                <a:solidFill>
                  <a:srgbClr val="003366"/>
                </a:solidFill>
                <a:latin typeface="Arial" pitchFamily="34" charset="0"/>
                <a:cs typeface="Arial" pitchFamily="34" charset="0"/>
              </a:rPr>
              <a:t>Uwaga: zaliczenie cząstkowe nie jest połączone z wystawianiem ocen – oznacza zwolnienie, przy powtarzaniu przedmiotu, z konieczności uczestniczenia w formach zajęć objętych danym zaliczeniem cząstkowym i przepisanie wyników uzyskanych w poprzednim roku</a:t>
            </a:r>
            <a:endParaRPr lang="pl-PL" sz="1700" dirty="0">
              <a:solidFill>
                <a:srgbClr val="003366"/>
              </a:solidFill>
              <a:latin typeface="Arial" pitchFamily="34" charset="0"/>
              <a:cs typeface="Arial" pitchFamily="34" charset="0"/>
            </a:endParaRPr>
          </a:p>
          <a:p>
            <a:pPr marL="176213" indent="-176213">
              <a:spcBef>
                <a:spcPct val="50000"/>
              </a:spcBef>
            </a:pPr>
            <a:r>
              <a:rPr lang="en-US" sz="1700" dirty="0">
                <a:solidFill>
                  <a:srgbClr val="003366"/>
                </a:solidFill>
                <a:latin typeface="Arial" pitchFamily="34" charset="0"/>
                <a:cs typeface="Arial" pitchFamily="34" charset="0"/>
              </a:rPr>
              <a:t>*</a:t>
            </a:r>
            <a:r>
              <a:rPr lang="pl-PL" sz="1700" dirty="0">
                <a:solidFill>
                  <a:srgbClr val="003366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pl-PL" sz="1700" dirty="0" smtClean="0">
                <a:solidFill>
                  <a:srgbClr val="003366"/>
                </a:solidFill>
                <a:latin typeface="Arial" pitchFamily="34" charset="0"/>
                <a:cs typeface="Arial" pitchFamily="34" charset="0"/>
              </a:rPr>
              <a:t>zaliczenie cząstkowe – wykład uwzględnia dwa składniki:</a:t>
            </a:r>
          </a:p>
          <a:p>
            <a:pPr marL="176213"/>
            <a:r>
              <a:rPr lang="pl-PL" sz="1700" dirty="0" smtClean="0">
                <a:solidFill>
                  <a:srgbClr val="003366"/>
                </a:solidFill>
                <a:latin typeface="Arial" pitchFamily="34" charset="0"/>
                <a:cs typeface="Arial" pitchFamily="34" charset="0"/>
              </a:rPr>
              <a:t>- ocenę uczestnictwo w wykładach</a:t>
            </a:r>
          </a:p>
          <a:p>
            <a:pPr marL="176213">
              <a:buFontTx/>
              <a:buChar char="-"/>
            </a:pPr>
            <a:r>
              <a:rPr lang="pl-PL" sz="1700" dirty="0" smtClean="0">
                <a:solidFill>
                  <a:srgbClr val="003366"/>
                </a:solidFill>
                <a:latin typeface="Arial" pitchFamily="34" charset="0"/>
                <a:cs typeface="Arial" pitchFamily="34" charset="0"/>
              </a:rPr>
              <a:t> ocenę zaliczenia  kolokwiów</a:t>
            </a:r>
          </a:p>
          <a:p>
            <a:pPr marL="176213" indent="-176213">
              <a:spcBef>
                <a:spcPct val="50000"/>
              </a:spcBef>
            </a:pPr>
            <a:r>
              <a:rPr lang="en-US" sz="1700" dirty="0" smtClean="0">
                <a:solidFill>
                  <a:srgbClr val="003366"/>
                </a:solidFill>
                <a:latin typeface="Arial" pitchFamily="34" charset="0"/>
                <a:cs typeface="Arial" pitchFamily="34" charset="0"/>
              </a:rPr>
              <a:t>*</a:t>
            </a:r>
            <a:r>
              <a:rPr lang="pl-PL" sz="1700" dirty="0" smtClean="0">
                <a:solidFill>
                  <a:srgbClr val="003366"/>
                </a:solidFill>
                <a:latin typeface="Arial" pitchFamily="34" charset="0"/>
                <a:cs typeface="Arial" pitchFamily="34" charset="0"/>
              </a:rPr>
              <a:t> zaliczenie cząstkowe – laboratorium uwzględnia jeden składnik – ocenę zaliczenia laboratorium</a:t>
            </a:r>
          </a:p>
          <a:p>
            <a:pPr marL="176213" indent="-176213">
              <a:spcBef>
                <a:spcPct val="50000"/>
              </a:spcBef>
            </a:pPr>
            <a:r>
              <a:rPr lang="en-US" sz="1700" dirty="0" smtClean="0">
                <a:solidFill>
                  <a:srgbClr val="003366"/>
                </a:solidFill>
                <a:latin typeface="Arial" pitchFamily="34" charset="0"/>
                <a:cs typeface="Arial" pitchFamily="34" charset="0"/>
              </a:rPr>
              <a:t>*</a:t>
            </a:r>
            <a:r>
              <a:rPr lang="pl-PL" sz="1700" dirty="0" smtClean="0">
                <a:solidFill>
                  <a:srgbClr val="003366"/>
                </a:solidFill>
                <a:latin typeface="Arial" pitchFamily="34" charset="0"/>
                <a:cs typeface="Arial" pitchFamily="34" charset="0"/>
              </a:rPr>
              <a:t> zaliczenie cząstkowe uzyskuje się po przekroczeniu średniej z pozytywnych ocen procentowych z każdego składnika zajęć objętych danym zaliczeniem cząstkowym, przy czym - pozytywna ocena procentowa  </a:t>
            </a:r>
            <a:r>
              <a:rPr lang="pl-PL" sz="1700" dirty="0" smtClean="0">
                <a:solidFill>
                  <a:srgbClr val="003366"/>
                </a:solidFill>
                <a:latin typeface="Arial" pitchFamily="34" charset="0"/>
                <a:cs typeface="Arial" pitchFamily="34" charset="0"/>
                <a:sym typeface="Symbol"/>
              </a:rPr>
              <a:t> ocena procentowa &gt;50%</a:t>
            </a:r>
            <a:endParaRPr lang="pl-PL" sz="1700" dirty="0">
              <a:solidFill>
                <a:srgbClr val="003366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32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37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 autoUpdateAnimBg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539750" y="1989138"/>
            <a:ext cx="8137525" cy="177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176213" indent="-176213">
              <a:spcBef>
                <a:spcPct val="50000"/>
              </a:spcBef>
              <a:buFont typeface="Wingdings" pitchFamily="2" charset="2"/>
              <a:buNone/>
            </a:pPr>
            <a:r>
              <a:rPr lang="pl-PL" sz="2000" b="1" dirty="0">
                <a:solidFill>
                  <a:srgbClr val="003366"/>
                </a:solidFill>
                <a:latin typeface="Arial" pitchFamily="34" charset="0"/>
                <a:cs typeface="Arial" pitchFamily="34" charset="0"/>
              </a:rPr>
              <a:t>5</a:t>
            </a:r>
            <a:r>
              <a:rPr lang="pl-PL" sz="2000" b="1" dirty="0" smtClean="0">
                <a:solidFill>
                  <a:srgbClr val="003366"/>
                </a:solidFill>
                <a:latin typeface="Arial" pitchFamily="34" charset="0"/>
                <a:cs typeface="Arial" pitchFamily="34" charset="0"/>
              </a:rPr>
              <a:t>.Ocena </a:t>
            </a:r>
            <a:r>
              <a:rPr lang="pl-PL" sz="2000" b="1" dirty="0">
                <a:solidFill>
                  <a:srgbClr val="003366"/>
                </a:solidFill>
                <a:latin typeface="Arial" pitchFamily="34" charset="0"/>
                <a:cs typeface="Arial" pitchFamily="34" charset="0"/>
              </a:rPr>
              <a:t>uczestnictwa w wykładach:</a:t>
            </a:r>
          </a:p>
          <a:p>
            <a:pPr marL="176213" indent="-176213">
              <a:spcBef>
                <a:spcPct val="50000"/>
              </a:spcBef>
            </a:pPr>
            <a:r>
              <a:rPr lang="en-US" dirty="0">
                <a:solidFill>
                  <a:srgbClr val="003366"/>
                </a:solidFill>
                <a:latin typeface="Arial" pitchFamily="34" charset="0"/>
                <a:cs typeface="Arial" pitchFamily="34" charset="0"/>
              </a:rPr>
              <a:t>*</a:t>
            </a:r>
            <a:r>
              <a:rPr lang="pl-PL" dirty="0">
                <a:solidFill>
                  <a:srgbClr val="003366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pl-PL" dirty="0" smtClean="0">
                <a:solidFill>
                  <a:srgbClr val="003366"/>
                </a:solidFill>
                <a:latin typeface="Arial" pitchFamily="34" charset="0"/>
                <a:cs typeface="Arial" pitchFamily="34" charset="0"/>
              </a:rPr>
              <a:t>odnotowywane losowo uczestnictwo </a:t>
            </a:r>
            <a:r>
              <a:rPr lang="pl-PL" dirty="0">
                <a:solidFill>
                  <a:srgbClr val="003366"/>
                </a:solidFill>
                <a:latin typeface="Arial" pitchFamily="34" charset="0"/>
                <a:cs typeface="Arial" pitchFamily="34" charset="0"/>
              </a:rPr>
              <a:t>w wykładzie pozwala uzyskiwać punkty do oceny końcowej zaliczenia przedmiotu </a:t>
            </a:r>
          </a:p>
          <a:p>
            <a:pPr marL="176213" indent="-176213">
              <a:spcBef>
                <a:spcPct val="50000"/>
              </a:spcBef>
            </a:pPr>
            <a:r>
              <a:rPr lang="en-US" dirty="0">
                <a:solidFill>
                  <a:srgbClr val="003366"/>
                </a:solidFill>
                <a:latin typeface="Arial" pitchFamily="34" charset="0"/>
                <a:cs typeface="Arial" pitchFamily="34" charset="0"/>
              </a:rPr>
              <a:t>*</a:t>
            </a:r>
            <a:r>
              <a:rPr lang="pl-PL" dirty="0">
                <a:solidFill>
                  <a:srgbClr val="003366"/>
                </a:solidFill>
                <a:latin typeface="Arial" pitchFamily="34" charset="0"/>
                <a:cs typeface="Arial" pitchFamily="34" charset="0"/>
              </a:rPr>
              <a:t> poziom procentowy oceny uczestnictwa w wykładach oblicza się następująco:</a:t>
            </a:r>
          </a:p>
        </p:txBody>
      </p:sp>
      <p:graphicFrame>
        <p:nvGraphicFramePr>
          <p:cNvPr id="5" name="Object 2"/>
          <p:cNvGraphicFramePr>
            <a:graphicFrameLocks noChangeAspect="1"/>
          </p:cNvGraphicFramePr>
          <p:nvPr/>
        </p:nvGraphicFramePr>
        <p:xfrm>
          <a:off x="422275" y="3938588"/>
          <a:ext cx="8013700" cy="703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797" name="Równanie" r:id="rId3" imgW="4927600" imgH="431800" progId="Equation.3">
                  <p:embed/>
                </p:oleObj>
              </mc:Choice>
              <mc:Fallback>
                <p:oleObj name="Równanie" r:id="rId3" imgW="4927600" imgH="43180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2275" y="3938588"/>
                        <a:ext cx="8013700" cy="7032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3" presetClass="entr" presetSubtype="5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2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238125" y="1289050"/>
            <a:ext cx="85217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176213" indent="-176213">
              <a:buFont typeface="Wingdings" pitchFamily="2" charset="2"/>
              <a:buNone/>
            </a:pPr>
            <a:r>
              <a:rPr lang="pl-PL" sz="2000" b="1" dirty="0" smtClean="0">
                <a:solidFill>
                  <a:srgbClr val="003366"/>
                </a:solidFill>
                <a:latin typeface="Arial" pitchFamily="34" charset="0"/>
                <a:cs typeface="Arial" pitchFamily="34" charset="0"/>
              </a:rPr>
              <a:t>6.Ocena </a:t>
            </a:r>
            <a:r>
              <a:rPr lang="pl-PL" sz="2000" b="1" dirty="0">
                <a:solidFill>
                  <a:srgbClr val="003366"/>
                </a:solidFill>
                <a:latin typeface="Arial" pitchFamily="34" charset="0"/>
                <a:cs typeface="Arial" pitchFamily="34" charset="0"/>
              </a:rPr>
              <a:t>zaliczenia kolokwium:</a:t>
            </a:r>
          </a:p>
        </p:txBody>
      </p:sp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358775" y="1938338"/>
            <a:ext cx="8521700" cy="30931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176213" indent="-176213">
              <a:spcAft>
                <a:spcPts val="600"/>
              </a:spcAft>
            </a:pPr>
            <a:r>
              <a:rPr lang="en-US" dirty="0">
                <a:solidFill>
                  <a:srgbClr val="003366"/>
                </a:solidFill>
                <a:latin typeface="Arial" pitchFamily="34" charset="0"/>
                <a:cs typeface="Arial" pitchFamily="34" charset="0"/>
              </a:rPr>
              <a:t>*</a:t>
            </a:r>
            <a:r>
              <a:rPr lang="pl-PL" dirty="0">
                <a:solidFill>
                  <a:srgbClr val="003366"/>
                </a:solidFill>
                <a:latin typeface="Arial" pitchFamily="34" charset="0"/>
                <a:cs typeface="Arial" pitchFamily="34" charset="0"/>
              </a:rPr>
              <a:t> w trakcie semestru przewidziane </a:t>
            </a:r>
            <a:r>
              <a:rPr lang="pl-PL" dirty="0" smtClean="0">
                <a:solidFill>
                  <a:srgbClr val="003366"/>
                </a:solidFill>
                <a:latin typeface="Arial" pitchFamily="34" charset="0"/>
                <a:cs typeface="Arial" pitchFamily="34" charset="0"/>
              </a:rPr>
              <a:t>są dwa kolokwia</a:t>
            </a:r>
            <a:endParaRPr lang="pl-PL" dirty="0">
              <a:solidFill>
                <a:srgbClr val="003366"/>
              </a:solidFill>
              <a:latin typeface="Arial" pitchFamily="34" charset="0"/>
              <a:cs typeface="Arial" pitchFamily="34" charset="0"/>
            </a:endParaRPr>
          </a:p>
          <a:p>
            <a:pPr marL="176213" indent="-176213">
              <a:spcAft>
                <a:spcPts val="600"/>
              </a:spcAft>
            </a:pPr>
            <a:r>
              <a:rPr lang="en-US" dirty="0">
                <a:solidFill>
                  <a:srgbClr val="003366"/>
                </a:solidFill>
                <a:latin typeface="Arial" pitchFamily="34" charset="0"/>
                <a:cs typeface="Arial" pitchFamily="34" charset="0"/>
              </a:rPr>
              <a:t>*</a:t>
            </a:r>
            <a:r>
              <a:rPr lang="pl-PL" dirty="0">
                <a:solidFill>
                  <a:srgbClr val="003366"/>
                </a:solidFill>
                <a:latin typeface="Arial" pitchFamily="34" charset="0"/>
                <a:cs typeface="Arial" pitchFamily="34" charset="0"/>
              </a:rPr>
              <a:t> kolokwium obejmuje materiał przerobiony podczas </a:t>
            </a:r>
            <a:r>
              <a:rPr lang="pl-PL" dirty="0" smtClean="0">
                <a:solidFill>
                  <a:srgbClr val="003366"/>
                </a:solidFill>
                <a:latin typeface="Arial" pitchFamily="34" charset="0"/>
                <a:cs typeface="Arial" pitchFamily="34" charset="0"/>
              </a:rPr>
              <a:t>wykładów i ewentualnie  laboratoriów </a:t>
            </a:r>
            <a:endParaRPr lang="pl-PL" dirty="0">
              <a:solidFill>
                <a:srgbClr val="003366"/>
              </a:solidFill>
              <a:latin typeface="Arial" pitchFamily="34" charset="0"/>
              <a:cs typeface="Arial" pitchFamily="34" charset="0"/>
            </a:endParaRPr>
          </a:p>
          <a:p>
            <a:pPr marL="176213" indent="-176213">
              <a:spcAft>
                <a:spcPts val="600"/>
              </a:spcAft>
            </a:pPr>
            <a:r>
              <a:rPr lang="en-US" dirty="0">
                <a:solidFill>
                  <a:srgbClr val="003366"/>
                </a:solidFill>
                <a:latin typeface="Arial" pitchFamily="34" charset="0"/>
                <a:cs typeface="Arial" pitchFamily="34" charset="0"/>
              </a:rPr>
              <a:t>*</a:t>
            </a:r>
            <a:r>
              <a:rPr lang="pl-PL" dirty="0">
                <a:solidFill>
                  <a:srgbClr val="003366"/>
                </a:solidFill>
                <a:latin typeface="Arial" pitchFamily="34" charset="0"/>
                <a:cs typeface="Arial" pitchFamily="34" charset="0"/>
              </a:rPr>
              <a:t> pisanie kolokwium jest obowiązkowe; niepisanie kolokwium oznacza uzyskanie 0pkt.</a:t>
            </a:r>
          </a:p>
          <a:p>
            <a:pPr marL="176213" indent="-176213" algn="just">
              <a:spcAft>
                <a:spcPts val="600"/>
              </a:spcAft>
              <a:buFont typeface="Arial" charset="0"/>
              <a:buChar char="•"/>
            </a:pPr>
            <a:r>
              <a:rPr lang="pl-PL" dirty="0" smtClean="0">
                <a:solidFill>
                  <a:srgbClr val="003366"/>
                </a:solidFill>
                <a:latin typeface="Arial" pitchFamily="34" charset="0"/>
                <a:cs typeface="Arial" pitchFamily="34" charset="0"/>
              </a:rPr>
              <a:t>nieobecność </a:t>
            </a:r>
            <a:r>
              <a:rPr lang="pl-PL" dirty="0">
                <a:solidFill>
                  <a:srgbClr val="003366"/>
                </a:solidFill>
                <a:latin typeface="Arial" pitchFamily="34" charset="0"/>
                <a:cs typeface="Arial" pitchFamily="34" charset="0"/>
              </a:rPr>
              <a:t>na kolokwium usprawiedliwia: choroba, ważny przypadek losowy, udział w wydarzeniach ważnych dla Uczelni lub Wydziału; nieobecność można usprawiedliwić u </a:t>
            </a:r>
            <a:r>
              <a:rPr lang="pl-PL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odpowiedzialnego za przedmiot w okresie tygodnia od daty ustania przyczyny nieobecności, po tym terminie usprawiedliwienia nie będą </a:t>
            </a:r>
            <a:r>
              <a:rPr lang="pl-PL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honorowane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 autoUpdateAnimBg="0"/>
      <p:bldP spid="5" grpId="0" build="p" autoUpdateAnimBg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285720" y="1341438"/>
            <a:ext cx="813752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176213" indent="-176213">
              <a:buFont typeface="Wingdings" pitchFamily="2" charset="2"/>
              <a:buNone/>
            </a:pPr>
            <a:r>
              <a:rPr lang="pl-PL" sz="2000" b="1" dirty="0" smtClean="0">
                <a:solidFill>
                  <a:srgbClr val="003366"/>
                </a:solidFill>
                <a:latin typeface="Arial" pitchFamily="34" charset="0"/>
                <a:cs typeface="Arial" pitchFamily="34" charset="0"/>
              </a:rPr>
              <a:t>6.Ocena zaliczenia </a:t>
            </a:r>
            <a:r>
              <a:rPr lang="pl-PL" sz="2000" b="1" dirty="0">
                <a:solidFill>
                  <a:srgbClr val="003366"/>
                </a:solidFill>
                <a:latin typeface="Arial" pitchFamily="34" charset="0"/>
                <a:cs typeface="Arial" pitchFamily="34" charset="0"/>
              </a:rPr>
              <a:t>kolokwium – c.d.:</a:t>
            </a:r>
          </a:p>
        </p:txBody>
      </p:sp>
      <p:graphicFrame>
        <p:nvGraphicFramePr>
          <p:cNvPr id="5" name="Object 2"/>
          <p:cNvGraphicFramePr>
            <a:graphicFrameLocks noChangeAspect="1"/>
          </p:cNvGraphicFramePr>
          <p:nvPr/>
        </p:nvGraphicFramePr>
        <p:xfrm>
          <a:off x="1451744" y="4241970"/>
          <a:ext cx="6289675" cy="677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3" name="Równanie" r:id="rId3" imgW="4013200" imgH="431800" progId="Equation.3">
                  <p:embed/>
                </p:oleObj>
              </mc:Choice>
              <mc:Fallback>
                <p:oleObj name="Równanie" r:id="rId3" imgW="4013200" imgH="431800" progId="Equation.3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51744" y="4241970"/>
                        <a:ext cx="6289675" cy="6778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578848" y="1859725"/>
            <a:ext cx="8137525" cy="21852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176213" indent="-176213" algn="just">
              <a:spcAft>
                <a:spcPts val="600"/>
              </a:spcAft>
            </a:pPr>
            <a:r>
              <a:rPr lang="en-US" dirty="0" smtClean="0">
                <a:solidFill>
                  <a:srgbClr val="003366"/>
                </a:solidFill>
                <a:latin typeface="Arial" pitchFamily="34" charset="0"/>
                <a:cs typeface="Arial" pitchFamily="34" charset="0"/>
              </a:rPr>
              <a:t>*</a:t>
            </a:r>
            <a:r>
              <a:rPr lang="pl-PL" dirty="0" smtClean="0">
                <a:solidFill>
                  <a:srgbClr val="003366"/>
                </a:solidFill>
                <a:latin typeface="Arial" pitchFamily="34" charset="0"/>
                <a:cs typeface="Arial" pitchFamily="34" charset="0"/>
              </a:rPr>
              <a:t> studenci, którzy usprawiedliwią nieobecność na kolokwium mogą je odbyć w terminie uzgodnionym z odpowiedzialnym za przedmiot, nie późniejszym jednak niż dzień zakończenia semestru</a:t>
            </a:r>
          </a:p>
          <a:p>
            <a:pPr marL="176213" indent="-176213" algn="just">
              <a:spcAft>
                <a:spcPts val="600"/>
              </a:spcAft>
            </a:pPr>
            <a:r>
              <a:rPr lang="en-US" dirty="0" smtClean="0">
                <a:solidFill>
                  <a:srgbClr val="003366"/>
                </a:solidFill>
                <a:latin typeface="Arial" pitchFamily="34" charset="0"/>
                <a:cs typeface="Arial" pitchFamily="34" charset="0"/>
              </a:rPr>
              <a:t>*</a:t>
            </a:r>
            <a:r>
              <a:rPr lang="pl-PL" dirty="0" smtClean="0">
                <a:solidFill>
                  <a:srgbClr val="003366"/>
                </a:solidFill>
                <a:latin typeface="Arial" pitchFamily="34" charset="0"/>
                <a:cs typeface="Arial" pitchFamily="34" charset="0"/>
              </a:rPr>
              <a:t> każdy piszący kolokwium ma prawo wglądu do swojej pracy po ogłoszeniu wyników – w jego wyniku ocena kolokwium może ulec korekcie, jeżeli ustalone zostaną uchybienia w sprawdzaniu</a:t>
            </a:r>
            <a:endParaRPr lang="pl-PL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marL="176213" indent="-176213">
              <a:spcAft>
                <a:spcPts val="600"/>
              </a:spcAft>
            </a:pPr>
            <a:r>
              <a:rPr lang="en-US" dirty="0" smtClean="0">
                <a:solidFill>
                  <a:srgbClr val="003366"/>
                </a:solidFill>
                <a:latin typeface="Arial" pitchFamily="34" charset="0"/>
                <a:cs typeface="Arial" pitchFamily="34" charset="0"/>
              </a:rPr>
              <a:t>*</a:t>
            </a:r>
            <a:r>
              <a:rPr lang="pl-PL" dirty="0" smtClean="0">
                <a:solidFill>
                  <a:srgbClr val="003366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pl-PL" dirty="0">
                <a:solidFill>
                  <a:srgbClr val="003366"/>
                </a:solidFill>
                <a:latin typeface="Arial" pitchFamily="34" charset="0"/>
                <a:cs typeface="Arial" pitchFamily="34" charset="0"/>
              </a:rPr>
              <a:t>poziom procentowy oceny zaliczenia kolokwium oblicza się następująco: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22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3" presetClass="entr" presetSubtype="5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2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 autoUpdateAnimBg="0"/>
      <p:bldP spid="6" grpId="0" build="p" autoUpdateAnimBg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357188" y="1857375"/>
            <a:ext cx="8473047" cy="15081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176213" indent="-176213">
              <a:spcBef>
                <a:spcPct val="50000"/>
              </a:spcBef>
              <a:buFont typeface="Wingdings" pitchFamily="2" charset="2"/>
              <a:buNone/>
            </a:pPr>
            <a:r>
              <a:rPr lang="pl-PL" sz="2000" b="1" dirty="0" smtClean="0">
                <a:solidFill>
                  <a:srgbClr val="003366"/>
                </a:solidFill>
                <a:latin typeface="Arial" pitchFamily="34" charset="0"/>
                <a:cs typeface="Arial" pitchFamily="34" charset="0"/>
              </a:rPr>
              <a:t>7.Ocena </a:t>
            </a:r>
            <a:r>
              <a:rPr lang="pl-PL" sz="2000" b="1" dirty="0">
                <a:solidFill>
                  <a:srgbClr val="003366"/>
                </a:solidFill>
                <a:latin typeface="Arial" pitchFamily="34" charset="0"/>
                <a:cs typeface="Arial" pitchFamily="34" charset="0"/>
              </a:rPr>
              <a:t>zaliczenia laboratoriów:</a:t>
            </a:r>
          </a:p>
          <a:p>
            <a:pPr marL="176213" indent="-176213" algn="just">
              <a:spcBef>
                <a:spcPct val="50000"/>
              </a:spcBef>
            </a:pPr>
            <a:r>
              <a:rPr lang="en-US" dirty="0">
                <a:solidFill>
                  <a:srgbClr val="003366"/>
                </a:solidFill>
                <a:latin typeface="Arial" pitchFamily="34" charset="0"/>
                <a:cs typeface="Arial" pitchFamily="34" charset="0"/>
              </a:rPr>
              <a:t>*</a:t>
            </a:r>
            <a:r>
              <a:rPr lang="pl-PL" dirty="0">
                <a:solidFill>
                  <a:srgbClr val="003366"/>
                </a:solidFill>
                <a:latin typeface="Arial" pitchFamily="34" charset="0"/>
                <a:cs typeface="Arial" pitchFamily="34" charset="0"/>
              </a:rPr>
              <a:t> szczegółowe zasady </a:t>
            </a:r>
            <a:r>
              <a:rPr lang="pl-PL" dirty="0" smtClean="0">
                <a:solidFill>
                  <a:srgbClr val="003366"/>
                </a:solidFill>
                <a:latin typeface="Arial" pitchFamily="34" charset="0"/>
                <a:cs typeface="Arial" pitchFamily="34" charset="0"/>
              </a:rPr>
              <a:t>prowadzenia i oceniania </a:t>
            </a:r>
            <a:r>
              <a:rPr lang="pl-PL" dirty="0">
                <a:solidFill>
                  <a:srgbClr val="003366"/>
                </a:solidFill>
                <a:latin typeface="Arial" pitchFamily="34" charset="0"/>
                <a:cs typeface="Arial" pitchFamily="34" charset="0"/>
              </a:rPr>
              <a:t>związane z zajęciami laboratoryjnymi zostaną podane podczas pierwszych zajęć laboratoryjnych</a:t>
            </a:r>
          </a:p>
          <a:p>
            <a:pPr marL="176213" indent="-176213">
              <a:spcBef>
                <a:spcPct val="50000"/>
              </a:spcBef>
            </a:pPr>
            <a:r>
              <a:rPr lang="en-US" dirty="0">
                <a:solidFill>
                  <a:srgbClr val="003366"/>
                </a:solidFill>
                <a:latin typeface="Arial" pitchFamily="34" charset="0"/>
                <a:cs typeface="Arial" pitchFamily="34" charset="0"/>
              </a:rPr>
              <a:t>*</a:t>
            </a:r>
            <a:r>
              <a:rPr lang="pl-PL" dirty="0">
                <a:solidFill>
                  <a:srgbClr val="003366"/>
                </a:solidFill>
                <a:latin typeface="Arial" pitchFamily="34" charset="0"/>
                <a:cs typeface="Arial" pitchFamily="34" charset="0"/>
              </a:rPr>
              <a:t> poziom procentowy oceny zaliczenia laboratorium oblicza się następująco:</a:t>
            </a:r>
          </a:p>
        </p:txBody>
      </p:sp>
      <p:graphicFrame>
        <p:nvGraphicFramePr>
          <p:cNvPr id="5" name="Object 2"/>
          <p:cNvGraphicFramePr>
            <a:graphicFrameLocks noChangeAspect="1"/>
          </p:cNvGraphicFramePr>
          <p:nvPr/>
        </p:nvGraphicFramePr>
        <p:xfrm>
          <a:off x="889560" y="3593447"/>
          <a:ext cx="7069138" cy="714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49" name="Równanie" r:id="rId3" imgW="4279900" imgH="431800" progId="Equation.3">
                  <p:embed/>
                </p:oleObj>
              </mc:Choice>
              <mc:Fallback>
                <p:oleObj name="Równanie" r:id="rId3" imgW="4279900" imgH="43180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89560" y="3593447"/>
                        <a:ext cx="7069138" cy="7143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ChangeArrowheads="1"/>
          </p:cNvSpPr>
          <p:nvPr/>
        </p:nvSpPr>
        <p:spPr bwMode="auto">
          <a:xfrm>
            <a:off x="1011238" y="704190"/>
            <a:ext cx="7110412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l-PL" sz="2400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Wydział Elektrotechniki i Automatyki</a:t>
            </a:r>
          </a:p>
          <a:p>
            <a:pPr algn="ctr"/>
            <a:r>
              <a:rPr lang="pl-PL" sz="2400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Kierunek: Automatyka i Robotyka</a:t>
            </a:r>
          </a:p>
          <a:p>
            <a:pPr algn="ctr"/>
            <a:r>
              <a:rPr lang="pl-PL" sz="2400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Studia wielostopniowe, stopień II</a:t>
            </a:r>
          </a:p>
          <a:p>
            <a:pPr algn="ctr"/>
            <a:r>
              <a:rPr lang="pl-PL" sz="2400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– rok I, semestr I</a:t>
            </a:r>
          </a:p>
          <a:p>
            <a:pPr algn="ctr"/>
            <a:r>
              <a:rPr lang="pl-PL" sz="2400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(rok, bez specjalności Przetwarzanie sygnałów)</a:t>
            </a:r>
            <a:endParaRPr lang="en-GB" sz="2400" dirty="0">
              <a:solidFill>
                <a:srgbClr val="003399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ext Box 5"/>
          <p:cNvSpPr txBox="1">
            <a:spLocks noChangeArrowheads="1"/>
          </p:cNvSpPr>
          <p:nvPr/>
        </p:nvSpPr>
        <p:spPr bwMode="auto">
          <a:xfrm>
            <a:off x="654050" y="2754313"/>
            <a:ext cx="76962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pl-PL" sz="24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Semestr letni roku akademickiego </a:t>
            </a:r>
            <a:r>
              <a:rPr lang="pl-PL" sz="24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2018/2019</a:t>
            </a:r>
            <a:endParaRPr lang="pl-PL" sz="2400" b="1" dirty="0">
              <a:solidFill>
                <a:srgbClr val="003399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7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52919" y="4714884"/>
            <a:ext cx="4787153" cy="8915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xt Box 5"/>
          <p:cNvSpPr txBox="1">
            <a:spLocks noChangeArrowheads="1"/>
          </p:cNvSpPr>
          <p:nvPr/>
        </p:nvSpPr>
        <p:spPr bwMode="auto">
          <a:xfrm>
            <a:off x="244475" y="4000504"/>
            <a:ext cx="8137525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69875" indent="-269875">
              <a:spcBef>
                <a:spcPct val="50000"/>
              </a:spcBef>
              <a:buFont typeface="Wingdings" pitchFamily="2" charset="2"/>
              <a:buNone/>
            </a:pPr>
            <a:r>
              <a:rPr lang="pl-PL" sz="2000" b="1" dirty="0" smtClean="0">
                <a:solidFill>
                  <a:srgbClr val="003366"/>
                </a:solidFill>
                <a:latin typeface="Arial" pitchFamily="34" charset="0"/>
                <a:cs typeface="Arial" pitchFamily="34" charset="0"/>
              </a:rPr>
              <a:t>Jesteśmy zobowiązani przestrzegać:</a:t>
            </a:r>
            <a:endParaRPr lang="pl-PL" sz="2000" b="1" dirty="0">
              <a:solidFill>
                <a:srgbClr val="003366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9" name="Picture 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643702" y="5429264"/>
            <a:ext cx="1643074" cy="7159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3" presetClass="entr" presetSubtype="27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3" presetClass="entr" presetSubtype="27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 autoUpdateAnimBg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5"/>
          <p:cNvSpPr txBox="1">
            <a:spLocks noChangeArrowheads="1"/>
          </p:cNvSpPr>
          <p:nvPr/>
        </p:nvSpPr>
        <p:spPr bwMode="auto">
          <a:xfrm>
            <a:off x="339725" y="1936750"/>
            <a:ext cx="8231188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69875" indent="-269875">
              <a:buFont typeface="Wingdings" pitchFamily="2" charset="2"/>
              <a:buNone/>
            </a:pPr>
            <a:r>
              <a:rPr lang="pl-PL" sz="2000" b="1" dirty="0" smtClean="0">
                <a:solidFill>
                  <a:srgbClr val="003366"/>
                </a:solidFill>
                <a:latin typeface="Arial" pitchFamily="34" charset="0"/>
                <a:cs typeface="Arial" pitchFamily="34" charset="0"/>
              </a:rPr>
              <a:t>8.Kary </a:t>
            </a:r>
            <a:r>
              <a:rPr lang="pl-PL" sz="2000" b="1" dirty="0">
                <a:solidFill>
                  <a:srgbClr val="003366"/>
                </a:solidFill>
                <a:latin typeface="Arial" pitchFamily="34" charset="0"/>
                <a:cs typeface="Arial" pitchFamily="34" charset="0"/>
              </a:rPr>
              <a:t>za niesamodzielność wykonywanych prac:</a:t>
            </a:r>
          </a:p>
        </p:txBody>
      </p:sp>
      <p:sp>
        <p:nvSpPr>
          <p:cNvPr id="3" name="Text Box 5"/>
          <p:cNvSpPr txBox="1">
            <a:spLocks noChangeArrowheads="1"/>
          </p:cNvSpPr>
          <p:nvPr/>
        </p:nvSpPr>
        <p:spPr bwMode="auto">
          <a:xfrm>
            <a:off x="560388" y="2420938"/>
            <a:ext cx="8231187" cy="1784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177800" indent="-177800" algn="just">
              <a:buFont typeface="Wingdings" pitchFamily="2" charset="2"/>
              <a:buNone/>
            </a:pPr>
            <a:r>
              <a:rPr lang="pl-PL" sz="2000" dirty="0">
                <a:solidFill>
                  <a:srgbClr val="003366"/>
                </a:solidFill>
                <a:latin typeface="Arial" pitchFamily="34" charset="0"/>
                <a:cs typeface="Arial" pitchFamily="34" charset="0"/>
              </a:rPr>
              <a:t>* </a:t>
            </a:r>
            <a:r>
              <a:rPr lang="pl-PL" dirty="0" smtClean="0">
                <a:solidFill>
                  <a:srgbClr val="003366"/>
                </a:solidFill>
                <a:latin typeface="Arial" pitchFamily="34" charset="0"/>
                <a:cs typeface="Arial" pitchFamily="34" charset="0"/>
              </a:rPr>
              <a:t>wszelkie   </a:t>
            </a:r>
            <a:r>
              <a:rPr lang="pl-PL" dirty="0">
                <a:solidFill>
                  <a:srgbClr val="003366"/>
                </a:solidFill>
                <a:latin typeface="Arial" pitchFamily="34" charset="0"/>
                <a:cs typeface="Arial" pitchFamily="34" charset="0"/>
              </a:rPr>
              <a:t>materiały przygotowane do </a:t>
            </a:r>
            <a:r>
              <a:rPr lang="pl-PL" dirty="0" smtClean="0">
                <a:solidFill>
                  <a:srgbClr val="003366"/>
                </a:solidFill>
                <a:latin typeface="Arial" pitchFamily="34" charset="0"/>
                <a:cs typeface="Arial" pitchFamily="34" charset="0"/>
              </a:rPr>
              <a:t>   realizacji tematu   </a:t>
            </a:r>
            <a:r>
              <a:rPr lang="pl-PL" dirty="0">
                <a:solidFill>
                  <a:srgbClr val="003366"/>
                </a:solidFill>
                <a:latin typeface="Arial" pitchFamily="34" charset="0"/>
                <a:cs typeface="Arial" pitchFamily="34" charset="0"/>
              </a:rPr>
              <a:t>zajęć  laboratoryjnych, odpowiedzi i rozwiązania dawane podczas </a:t>
            </a:r>
            <a:r>
              <a:rPr lang="pl-PL" dirty="0" smtClean="0">
                <a:solidFill>
                  <a:srgbClr val="003366"/>
                </a:solidFill>
                <a:latin typeface="Arial" pitchFamily="34" charset="0"/>
                <a:cs typeface="Arial" pitchFamily="34" charset="0"/>
              </a:rPr>
              <a:t>sprawdzianów, kolokwiów</a:t>
            </a:r>
            <a:r>
              <a:rPr lang="pl-PL" dirty="0">
                <a:solidFill>
                  <a:srgbClr val="003366"/>
                </a:solidFill>
                <a:latin typeface="Arial" pitchFamily="34" charset="0"/>
                <a:cs typeface="Arial" pitchFamily="34" charset="0"/>
              </a:rPr>
              <a:t>, itp. muszą być własnego autorstwa</a:t>
            </a:r>
          </a:p>
          <a:p>
            <a:pPr marL="177800" indent="-177800" algn="just">
              <a:buFont typeface="Wingdings" pitchFamily="2" charset="2"/>
              <a:buNone/>
            </a:pPr>
            <a:r>
              <a:rPr lang="pl-PL" dirty="0">
                <a:solidFill>
                  <a:srgbClr val="003366"/>
                </a:solidFill>
                <a:latin typeface="Arial" pitchFamily="34" charset="0"/>
                <a:cs typeface="Arial" pitchFamily="34" charset="0"/>
              </a:rPr>
              <a:t>* stwierdzenie naruszenia tego wymagania prowadzi do „wyzerowania” liczby punktów uzyskiwanych za dany element wnoszący wkład punktowy do zaliczania przedmiotu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 autoUpdateAnimBg="0"/>
      <p:bldP spid="3" grpId="0" build="p" autoUpdateAnimBg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3"/>
          <p:cNvSpPr txBox="1">
            <a:spLocks noChangeArrowheads="1"/>
          </p:cNvSpPr>
          <p:nvPr/>
        </p:nvSpPr>
        <p:spPr bwMode="auto">
          <a:xfrm>
            <a:off x="455248" y="857232"/>
            <a:ext cx="8207375" cy="809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69875" indent="-269875">
              <a:spcBef>
                <a:spcPct val="50000"/>
              </a:spcBef>
              <a:buFont typeface="Wingdings" pitchFamily="2" charset="2"/>
              <a:buNone/>
            </a:pPr>
            <a:r>
              <a:rPr lang="pl-PL" sz="2000" b="1" dirty="0" smtClean="0">
                <a:solidFill>
                  <a:srgbClr val="003366"/>
                </a:solidFill>
                <a:latin typeface="Arial" pitchFamily="34" charset="0"/>
                <a:cs typeface="Arial" pitchFamily="34" charset="0"/>
              </a:rPr>
              <a:t>9.Wyliczenie </a:t>
            </a:r>
            <a:r>
              <a:rPr lang="pl-PL" sz="2000" b="1" dirty="0">
                <a:solidFill>
                  <a:srgbClr val="003366"/>
                </a:solidFill>
                <a:latin typeface="Arial" pitchFamily="34" charset="0"/>
                <a:cs typeface="Arial" pitchFamily="34" charset="0"/>
              </a:rPr>
              <a:t>oceny zaliczenia przedmiotu</a:t>
            </a:r>
          </a:p>
          <a:p>
            <a:pPr marL="269875" indent="-269875" algn="just">
              <a:spcBef>
                <a:spcPct val="50000"/>
              </a:spcBef>
              <a:buFont typeface="Wingdings" pitchFamily="2" charset="2"/>
              <a:buNone/>
            </a:pPr>
            <a:r>
              <a:rPr lang="pl-PL" dirty="0">
                <a:solidFill>
                  <a:srgbClr val="003366"/>
                </a:solidFill>
                <a:latin typeface="Arial" pitchFamily="34" charset="0"/>
                <a:cs typeface="Arial" pitchFamily="34" charset="0"/>
              </a:rPr>
              <a:t>* ocenę procentową zaliczenia przedmiotu wylicza się następująco:</a:t>
            </a:r>
            <a:endParaRPr lang="pl-PL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ext Box 5"/>
          <p:cNvSpPr txBox="1">
            <a:spLocks noChangeArrowheads="1"/>
          </p:cNvSpPr>
          <p:nvPr/>
        </p:nvSpPr>
        <p:spPr bwMode="auto">
          <a:xfrm>
            <a:off x="455248" y="2444732"/>
            <a:ext cx="820737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69875" indent="-269875">
              <a:spcBef>
                <a:spcPct val="50000"/>
              </a:spcBef>
              <a:buFont typeface="Wingdings" pitchFamily="2" charset="2"/>
              <a:buNone/>
            </a:pPr>
            <a:r>
              <a:rPr lang="pl-PL">
                <a:solidFill>
                  <a:srgbClr val="003366"/>
                </a:solidFill>
                <a:latin typeface="Arial" pitchFamily="34" charset="0"/>
                <a:cs typeface="Arial" pitchFamily="34" charset="0"/>
              </a:rPr>
              <a:t>* ocenę zaliczenia przedmiotu ustala się w oparciu o tabelę:</a:t>
            </a:r>
            <a:endParaRPr lang="pl-PL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5" name="Object 5"/>
          <p:cNvGraphicFramePr>
            <a:graphicFrameLocks noChangeAspect="1"/>
          </p:cNvGraphicFramePr>
          <p:nvPr/>
        </p:nvGraphicFramePr>
        <p:xfrm>
          <a:off x="1483948" y="1827194"/>
          <a:ext cx="6124575" cy="504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8614" name="Równanie" r:id="rId3" imgW="2768600" imgH="228600" progId="Equation.3">
                  <p:embed/>
                </p:oleObj>
              </mc:Choice>
              <mc:Fallback>
                <p:oleObj name="Równanie" r:id="rId3" imgW="2768600" imgH="22860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83948" y="1827194"/>
                        <a:ext cx="6124575" cy="5048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Group 36"/>
          <p:cNvGraphicFramePr>
            <a:graphicFrameLocks noGrp="1"/>
          </p:cNvGraphicFramePr>
          <p:nvPr/>
        </p:nvGraphicFramePr>
        <p:xfrm>
          <a:off x="3071802" y="2857496"/>
          <a:ext cx="3143272" cy="3429027"/>
        </p:xfrm>
        <a:graphic>
          <a:graphicData uri="http://schemas.openxmlformats.org/drawingml/2006/table">
            <a:tbl>
              <a:tblPr/>
              <a:tblGrid>
                <a:gridCol w="176949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7378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89861">
                <a:tc>
                  <a:txBody>
                    <a:bodyPr/>
                    <a:lstStyle>
                      <a:defPPr>
                        <a:defRPr lang="pl-PL"/>
                      </a:defPPr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Ocena</a:t>
                      </a:r>
                      <a:r>
                        <a:rPr kumimoji="0" lang="pl-PL" sz="16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%</a:t>
                      </a:r>
                      <a:endParaRPr kumimoji="0" lang="pl-PL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F3FF"/>
                    </a:solidFill>
                  </a:tcPr>
                </a:tc>
                <a:tc>
                  <a:txBody>
                    <a:bodyPr/>
                    <a:lstStyle>
                      <a:defPPr>
                        <a:defRPr lang="pl-PL"/>
                      </a:defPPr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Ocena</a:t>
                      </a:r>
                    </a:p>
                  </a:txBody>
                  <a:tcPr horzOverflow="overflow">
                    <a:lnL w="6350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F3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89861">
                <a:tc>
                  <a:txBody>
                    <a:bodyPr/>
                    <a:lstStyle>
                      <a:defPPr>
                        <a:defRPr lang="pl-PL"/>
                      </a:defPPr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≥ 0 </a:t>
                      </a:r>
                      <a:r>
                        <a:rPr kumimoji="0" 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pitchFamily="34" charset="0"/>
                          <a:cs typeface="Arial" pitchFamily="34" charset="0"/>
                          <a:sym typeface="Symbol" pitchFamily="18" charset="2"/>
                        </a:rPr>
                        <a:t> ≤ 50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F3FF"/>
                    </a:solidFill>
                  </a:tcPr>
                </a:tc>
                <a:tc>
                  <a:txBody>
                    <a:bodyPr/>
                    <a:lstStyle>
                      <a:defPPr>
                        <a:defRPr lang="pl-PL"/>
                      </a:defPPr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</a:p>
                  </a:txBody>
                  <a:tcPr horzOverflow="overflow">
                    <a:lnL w="6350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F3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89861">
                <a:tc>
                  <a:txBody>
                    <a:bodyPr/>
                    <a:lstStyle>
                      <a:defPPr>
                        <a:defRPr lang="pl-PL"/>
                      </a:defPPr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&gt; 50 </a:t>
                      </a:r>
                      <a:r>
                        <a:rPr kumimoji="0" 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pitchFamily="34" charset="0"/>
                          <a:cs typeface="Arial" pitchFamily="34" charset="0"/>
                          <a:sym typeface="Symbol" pitchFamily="18" charset="2"/>
                        </a:rPr>
                        <a:t> ≤ 60</a:t>
                      </a:r>
                      <a:endParaRPr kumimoji="0" lang="pl-PL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F3FF"/>
                    </a:solidFill>
                  </a:tcPr>
                </a:tc>
                <a:tc>
                  <a:txBody>
                    <a:bodyPr/>
                    <a:lstStyle>
                      <a:defPPr>
                        <a:defRPr lang="pl-PL"/>
                      </a:defPPr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</a:p>
                  </a:txBody>
                  <a:tcPr horzOverflow="overflow">
                    <a:lnL w="6350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F3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89861">
                <a:tc>
                  <a:txBody>
                    <a:bodyPr/>
                    <a:lstStyle>
                      <a:defPPr>
                        <a:defRPr lang="pl-PL"/>
                      </a:defPPr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&gt; 60 </a:t>
                      </a:r>
                      <a:r>
                        <a:rPr kumimoji="0" 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pitchFamily="34" charset="0"/>
                          <a:cs typeface="Arial" pitchFamily="34" charset="0"/>
                          <a:sym typeface="Symbol" pitchFamily="18" charset="2"/>
                        </a:rPr>
                        <a:t> ≤ 70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F3FF"/>
                    </a:solidFill>
                  </a:tcPr>
                </a:tc>
                <a:tc>
                  <a:txBody>
                    <a:bodyPr/>
                    <a:lstStyle>
                      <a:defPPr>
                        <a:defRPr lang="pl-PL"/>
                      </a:defPPr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3.5</a:t>
                      </a:r>
                    </a:p>
                  </a:txBody>
                  <a:tcPr horzOverflow="overflow">
                    <a:lnL w="6350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F3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89861">
                <a:tc>
                  <a:txBody>
                    <a:bodyPr/>
                    <a:lstStyle>
                      <a:defPPr>
                        <a:defRPr lang="pl-PL"/>
                      </a:defPPr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&gt; 70 </a:t>
                      </a:r>
                      <a:r>
                        <a:rPr kumimoji="0" 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pitchFamily="34" charset="0"/>
                          <a:cs typeface="Arial" pitchFamily="34" charset="0"/>
                          <a:sym typeface="Symbol" pitchFamily="18" charset="2"/>
                        </a:rPr>
                        <a:t> ≤ 80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F3FF"/>
                    </a:solidFill>
                  </a:tcPr>
                </a:tc>
                <a:tc>
                  <a:txBody>
                    <a:bodyPr/>
                    <a:lstStyle>
                      <a:defPPr>
                        <a:defRPr lang="pl-PL"/>
                      </a:defPPr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4</a:t>
                      </a:r>
                    </a:p>
                  </a:txBody>
                  <a:tcPr horzOverflow="overflow">
                    <a:lnL w="6350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F3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89861">
                <a:tc>
                  <a:txBody>
                    <a:bodyPr/>
                    <a:lstStyle>
                      <a:defPPr>
                        <a:defRPr lang="pl-PL"/>
                      </a:defPPr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&gt; 80 </a:t>
                      </a:r>
                      <a:r>
                        <a:rPr kumimoji="0" 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pitchFamily="34" charset="0"/>
                          <a:cs typeface="Arial" pitchFamily="34" charset="0"/>
                          <a:sym typeface="Symbol" pitchFamily="18" charset="2"/>
                        </a:rPr>
                        <a:t> ≤ 90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F3FF"/>
                    </a:solidFill>
                  </a:tcPr>
                </a:tc>
                <a:tc>
                  <a:txBody>
                    <a:bodyPr/>
                    <a:lstStyle>
                      <a:defPPr>
                        <a:defRPr lang="pl-PL"/>
                      </a:defPPr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4.5</a:t>
                      </a:r>
                    </a:p>
                  </a:txBody>
                  <a:tcPr horzOverflow="overflow">
                    <a:lnL w="6350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F3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89861">
                <a:tc>
                  <a:txBody>
                    <a:bodyPr/>
                    <a:lstStyle>
                      <a:defPPr>
                        <a:defRPr lang="pl-PL"/>
                      </a:defPPr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&gt; 90 </a:t>
                      </a:r>
                      <a:r>
                        <a:rPr kumimoji="0" 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pitchFamily="34" charset="0"/>
                          <a:cs typeface="Arial" pitchFamily="34" charset="0"/>
                          <a:sym typeface="Symbol" pitchFamily="18" charset="2"/>
                        </a:rPr>
                        <a:t> ≤ 100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F3FF"/>
                    </a:solidFill>
                  </a:tcPr>
                </a:tc>
                <a:tc>
                  <a:txBody>
                    <a:bodyPr/>
                    <a:lstStyle>
                      <a:defPPr>
                        <a:defRPr lang="pl-PL"/>
                      </a:defPPr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5</a:t>
                      </a:r>
                    </a:p>
                  </a:txBody>
                  <a:tcPr horzOverflow="overflow">
                    <a:lnL w="6350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F3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3" presetClass="entr" presetSubtype="5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2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000"/>
                            </p:stCondLst>
                            <p:childTnLst>
                              <p:par>
                                <p:cTn id="23" presetID="23" presetClass="entr" presetSubtype="27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 autoUpdateAnimBg="0"/>
      <p:bldP spid="3" grpId="0" build="p" autoUpdateAnimBg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3"/>
          <p:cNvSpPr txBox="1">
            <a:spLocks noChangeArrowheads="1"/>
          </p:cNvSpPr>
          <p:nvPr/>
        </p:nvSpPr>
        <p:spPr bwMode="auto">
          <a:xfrm>
            <a:off x="395288" y="928670"/>
            <a:ext cx="820737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69875" indent="-269875">
              <a:buFont typeface="Wingdings" pitchFamily="2" charset="2"/>
              <a:buNone/>
            </a:pPr>
            <a:r>
              <a:rPr lang="pl-PL" sz="2000" b="1" dirty="0" smtClean="0">
                <a:solidFill>
                  <a:srgbClr val="003366"/>
                </a:solidFill>
                <a:latin typeface="Arial" pitchFamily="34" charset="0"/>
                <a:cs typeface="Arial" pitchFamily="34" charset="0"/>
              </a:rPr>
              <a:t>10. </a:t>
            </a:r>
            <a:r>
              <a:rPr lang="pl-PL" sz="2000" b="1" dirty="0">
                <a:solidFill>
                  <a:srgbClr val="003366"/>
                </a:solidFill>
                <a:latin typeface="Arial" pitchFamily="34" charset="0"/>
                <a:cs typeface="Arial" pitchFamily="34" charset="0"/>
              </a:rPr>
              <a:t>Zaliczenie poprawkowe:</a:t>
            </a:r>
          </a:p>
        </p:txBody>
      </p:sp>
      <p:sp>
        <p:nvSpPr>
          <p:cNvPr id="3" name="Text Box 5"/>
          <p:cNvSpPr txBox="1">
            <a:spLocks noChangeArrowheads="1"/>
          </p:cNvSpPr>
          <p:nvPr/>
        </p:nvSpPr>
        <p:spPr bwMode="auto">
          <a:xfrm>
            <a:off x="595313" y="3933807"/>
            <a:ext cx="7319962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69875" indent="-269875"/>
            <a:r>
              <a:rPr lang="pl-PL" dirty="0">
                <a:solidFill>
                  <a:srgbClr val="003366"/>
                </a:solidFill>
                <a:latin typeface="Arial" pitchFamily="34" charset="0"/>
                <a:cs typeface="Arial" pitchFamily="34" charset="0"/>
              </a:rPr>
              <a:t>* poziom procentowy oceny zaliczenia poprawkowego oblicza się następująco:</a:t>
            </a:r>
            <a:endParaRPr lang="pl-PL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4" name="Object 2"/>
          <p:cNvGraphicFramePr>
            <a:graphicFrameLocks noChangeAspect="1"/>
          </p:cNvGraphicFramePr>
          <p:nvPr/>
        </p:nvGraphicFramePr>
        <p:xfrm>
          <a:off x="1779588" y="4751370"/>
          <a:ext cx="5505450" cy="742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9638" name="Równanie" r:id="rId3" imgW="3213100" imgH="431800" progId="Equation.3">
                  <p:embed/>
                </p:oleObj>
              </mc:Choice>
              <mc:Fallback>
                <p:oleObj name="Równanie" r:id="rId3" imgW="3213100" imgH="43180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79588" y="4751370"/>
                        <a:ext cx="5505450" cy="7429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735013" y="1411270"/>
            <a:ext cx="8207375" cy="22621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69875" indent="-269875" algn="just" fontAlgn="auto">
              <a:spcBef>
                <a:spcPts val="0"/>
              </a:spcBef>
              <a:spcAft>
                <a:spcPts val="600"/>
              </a:spcAft>
              <a:buFont typeface="Wingdings" pitchFamily="2" charset="2"/>
              <a:buNone/>
              <a:defRPr/>
            </a:pPr>
            <a:r>
              <a:rPr lang="pl-PL" dirty="0">
                <a:solidFill>
                  <a:srgbClr val="003366"/>
                </a:solidFill>
                <a:latin typeface="Arial" pitchFamily="34" charset="0"/>
                <a:cs typeface="Arial" pitchFamily="34" charset="0"/>
              </a:rPr>
              <a:t>* dla osób, które nie uzyskają zaliczenia w okresie trwania semestru i które będą spełniały następujące warunki:</a:t>
            </a:r>
          </a:p>
          <a:p>
            <a:pPr marL="539750" indent="-539750" algn="just" fontAlgn="auto">
              <a:spcBef>
                <a:spcPts val="0"/>
              </a:spcBef>
              <a:spcAft>
                <a:spcPts val="600"/>
              </a:spcAft>
              <a:buFont typeface="Wingdings" pitchFamily="2" charset="2"/>
              <a:buNone/>
              <a:defRPr/>
            </a:pPr>
            <a:r>
              <a:rPr lang="pl-PL" dirty="0">
                <a:solidFill>
                  <a:srgbClr val="003366"/>
                </a:solidFill>
                <a:latin typeface="Arial" pitchFamily="34" charset="0"/>
                <a:cs typeface="Arial" pitchFamily="34" charset="0"/>
              </a:rPr>
              <a:t>    </a:t>
            </a:r>
            <a:r>
              <a:rPr lang="pl-PL" dirty="0">
                <a:solidFill>
                  <a:srgbClr val="003366"/>
                </a:solidFill>
                <a:latin typeface="Arial" pitchFamily="34" charset="0"/>
                <a:cs typeface="Arial" pitchFamily="34" charset="0"/>
                <a:sym typeface="Webdings"/>
              </a:rPr>
              <a:t> uczestniczyły we wszystkich wymaganych zajęciach laboratoryjnych, a jeżeli nie uczestniczyły to usprawiedliwiły wszystkie nieobecności,</a:t>
            </a:r>
          </a:p>
          <a:p>
            <a:pPr marL="269875" indent="-269875" algn="just" fontAlgn="auto">
              <a:spcBef>
                <a:spcPts val="0"/>
              </a:spcBef>
              <a:spcAft>
                <a:spcPts val="600"/>
              </a:spcAft>
              <a:buFont typeface="Wingdings" pitchFamily="2" charset="2"/>
              <a:buNone/>
              <a:defRPr/>
            </a:pPr>
            <a:r>
              <a:rPr lang="pl-PL" dirty="0">
                <a:solidFill>
                  <a:srgbClr val="003366"/>
                </a:solidFill>
                <a:latin typeface="Arial" pitchFamily="34" charset="0"/>
                <a:cs typeface="Arial" pitchFamily="34" charset="0"/>
                <a:sym typeface="Webdings"/>
              </a:rPr>
              <a:t>     </a:t>
            </a:r>
            <a:r>
              <a:rPr lang="pl-PL" dirty="0" smtClean="0">
                <a:solidFill>
                  <a:srgbClr val="003366"/>
                </a:solidFill>
                <a:latin typeface="Arial" pitchFamily="34" charset="0"/>
                <a:cs typeface="Arial" pitchFamily="34" charset="0"/>
                <a:sym typeface="Webdings"/>
              </a:rPr>
              <a:t>uzyskały co najmniej połowę punktów za uczestnictwo w wykładach</a:t>
            </a:r>
            <a:endParaRPr lang="pl-PL" dirty="0">
              <a:solidFill>
                <a:srgbClr val="003366"/>
              </a:solidFill>
              <a:latin typeface="Arial" pitchFamily="34" charset="0"/>
              <a:cs typeface="Arial" pitchFamily="34" charset="0"/>
              <a:sym typeface="Webdings"/>
            </a:endParaRPr>
          </a:p>
          <a:p>
            <a:pPr algn="just" fontAlgn="auto">
              <a:spcBef>
                <a:spcPts val="0"/>
              </a:spcBef>
              <a:spcAft>
                <a:spcPts val="600"/>
              </a:spcAft>
              <a:buFont typeface="Wingdings" pitchFamily="2" charset="2"/>
              <a:buNone/>
              <a:defRPr/>
            </a:pPr>
            <a:r>
              <a:rPr lang="pl-PL" dirty="0">
                <a:solidFill>
                  <a:srgbClr val="003366"/>
                </a:solidFill>
                <a:latin typeface="Arial" pitchFamily="34" charset="0"/>
                <a:cs typeface="Arial" pitchFamily="34" charset="0"/>
                <a:sym typeface="Webdings"/>
              </a:rPr>
              <a:t>zostanie zorganizowane </a:t>
            </a:r>
            <a:r>
              <a:rPr lang="pl-PL" dirty="0" smtClean="0">
                <a:solidFill>
                  <a:srgbClr val="003366"/>
                </a:solidFill>
                <a:latin typeface="Arial" pitchFamily="34" charset="0"/>
                <a:cs typeface="Arial" pitchFamily="34" charset="0"/>
                <a:sym typeface="Webdings"/>
              </a:rPr>
              <a:t>w sesji poprawkowej zaliczenie </a:t>
            </a:r>
            <a:r>
              <a:rPr lang="pl-PL" dirty="0">
                <a:solidFill>
                  <a:srgbClr val="003366"/>
                </a:solidFill>
                <a:latin typeface="Arial" pitchFamily="34" charset="0"/>
                <a:cs typeface="Arial" pitchFamily="34" charset="0"/>
                <a:sym typeface="Webdings"/>
              </a:rPr>
              <a:t>poprawkowe umożliwiające zdobycie dodatkowych punktów do zaliczenia przedmiotu</a:t>
            </a:r>
            <a:endParaRPr lang="pl-PL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"/>
                            </p:stCondLst>
                            <p:childTnLst>
                              <p:par>
                                <p:cTn id="34" presetID="3" presetClass="entr" presetSubtype="5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3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 autoUpdateAnimBg="0"/>
      <p:bldP spid="3" grpId="0" build="p" autoUpdateAnimBg="0"/>
      <p:bldP spid="5" grpId="0" build="p" autoUpdateAnimBg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3"/>
          <p:cNvSpPr txBox="1">
            <a:spLocks noChangeArrowheads="1"/>
          </p:cNvSpPr>
          <p:nvPr/>
        </p:nvSpPr>
        <p:spPr bwMode="auto">
          <a:xfrm>
            <a:off x="242888" y="1265238"/>
            <a:ext cx="820737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69875" indent="-269875">
              <a:buFont typeface="Wingdings" pitchFamily="2" charset="2"/>
              <a:buNone/>
            </a:pPr>
            <a:r>
              <a:rPr lang="pl-PL" sz="2000" b="1">
                <a:solidFill>
                  <a:srgbClr val="003366"/>
                </a:solidFill>
                <a:latin typeface="Arial" pitchFamily="34" charset="0"/>
                <a:cs typeface="Arial" pitchFamily="34" charset="0"/>
              </a:rPr>
              <a:t>10. Wyliczenie oceny poprawkowego zaliczenia przedmiotu:</a:t>
            </a:r>
          </a:p>
        </p:txBody>
      </p:sp>
      <p:graphicFrame>
        <p:nvGraphicFramePr>
          <p:cNvPr id="3" name="Object 5"/>
          <p:cNvGraphicFramePr>
            <a:graphicFrameLocks noChangeAspect="1"/>
          </p:cNvGraphicFramePr>
          <p:nvPr/>
        </p:nvGraphicFramePr>
        <p:xfrm>
          <a:off x="1325563" y="2568575"/>
          <a:ext cx="6580187" cy="441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0662" name="Równanie" r:id="rId3" imgW="3403600" imgH="228600" progId="Equation.3">
                  <p:embed/>
                </p:oleObj>
              </mc:Choice>
              <mc:Fallback>
                <p:oleObj name="Równanie" r:id="rId3" imgW="3403600" imgH="22860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25563" y="2568575"/>
                        <a:ext cx="6580187" cy="4413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Text Box 5"/>
          <p:cNvSpPr txBox="1">
            <a:spLocks noChangeArrowheads="1"/>
          </p:cNvSpPr>
          <p:nvPr/>
        </p:nvSpPr>
        <p:spPr bwMode="auto">
          <a:xfrm>
            <a:off x="642938" y="3267075"/>
            <a:ext cx="8207375" cy="922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69875" indent="-269875">
              <a:buFont typeface="Wingdings" pitchFamily="2" charset="2"/>
              <a:buNone/>
            </a:pPr>
            <a:r>
              <a:rPr lang="pl-PL">
                <a:solidFill>
                  <a:srgbClr val="003366"/>
                </a:solidFill>
                <a:latin typeface="Arial" pitchFamily="34" charset="0"/>
                <a:cs typeface="Arial" pitchFamily="34" charset="0"/>
              </a:rPr>
              <a:t>* ocenę zaliczenia przedmiotu ustala się w oparciu o tabelę podaną dla zaliczenia w okresie semestru wykorzystując wartość OCENY POPRAWIONEJ </a:t>
            </a:r>
            <a:r>
              <a:rPr lang="pl-PL" baseline="-25000">
                <a:solidFill>
                  <a:srgbClr val="003366"/>
                </a:solidFill>
                <a:latin typeface="Arial" pitchFamily="34" charset="0"/>
                <a:cs typeface="Arial" pitchFamily="34" charset="0"/>
              </a:rPr>
              <a:t>%</a:t>
            </a:r>
            <a:r>
              <a:rPr lang="pl-PL">
                <a:solidFill>
                  <a:srgbClr val="003366"/>
                </a:solidFill>
                <a:latin typeface="Arial" pitchFamily="34" charset="0"/>
                <a:cs typeface="Arial" pitchFamily="34" charset="0"/>
              </a:rPr>
              <a:t> </a:t>
            </a:r>
            <a:endParaRPr lang="pl-PL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714375" y="1692275"/>
            <a:ext cx="8207375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69875" indent="-269875" algn="just">
              <a:buFont typeface="Wingdings" pitchFamily="2" charset="2"/>
              <a:buNone/>
            </a:pPr>
            <a:r>
              <a:rPr lang="pl-PL" sz="2000">
                <a:solidFill>
                  <a:srgbClr val="003366"/>
                </a:solidFill>
                <a:latin typeface="Arial" pitchFamily="34" charset="0"/>
                <a:cs typeface="Arial" pitchFamily="34" charset="0"/>
              </a:rPr>
              <a:t>* ocenę procentową poprawkowego zaliczenia przedmiotu wylicza się następująco:</a:t>
            </a:r>
            <a:endParaRPr lang="pl-PL" sz="200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3" presetClass="entr" presetSubtype="5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21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 autoUpdateAnimBg="0"/>
      <p:bldP spid="4" grpId="0" build="p" autoUpdateAnimBg="0"/>
      <p:bldP spid="5" grpId="0" build="p" autoUpdateAnimBg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3"/>
          <p:cNvSpPr txBox="1">
            <a:spLocks noChangeArrowheads="1"/>
          </p:cNvSpPr>
          <p:nvPr/>
        </p:nvSpPr>
        <p:spPr bwMode="auto">
          <a:xfrm>
            <a:off x="282575" y="2066925"/>
            <a:ext cx="8547100" cy="31700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pl-PL" sz="20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Celem przedmiotu jest prezentacja nowoczesnych metod modelowania systemów oraz estymacji ich parametrów. Na potrzeby tego przedmiotu modelowanie </a:t>
            </a:r>
            <a:r>
              <a:rPr lang="pl-PL" sz="20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jest </a:t>
            </a:r>
            <a:r>
              <a:rPr lang="pl-PL" sz="20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rozumiane jako proces ustalania struktury modelu w oparciu o dostępną wiedzę i dostępne obserwacje. Przedstawione zostaną technologie analityczne, rozmyte i neuronowe, ze zwróceniem uwagi na źródła niepewności i sposoby ich ujmowania w modelach. Identyfikacja </a:t>
            </a:r>
            <a:r>
              <a:rPr lang="pl-PL" sz="20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jest </a:t>
            </a:r>
            <a:r>
              <a:rPr lang="pl-PL" sz="20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rozumiana jako proces ustalania wartości parametrów modelu o wybranej strukturze, przy czym uwzględnione zostaną heurystyczne i ilościowe metody wyboru struktury. Zwrócona zostanie uwaga na możliwy iteracyjny charakter realizacji wymienionych procesów. </a:t>
            </a:r>
          </a:p>
        </p:txBody>
      </p:sp>
      <p:sp>
        <p:nvSpPr>
          <p:cNvPr id="3" name="Text Box 12"/>
          <p:cNvSpPr txBox="1">
            <a:spLocks noChangeArrowheads="1"/>
          </p:cNvSpPr>
          <p:nvPr/>
        </p:nvSpPr>
        <p:spPr bwMode="auto">
          <a:xfrm>
            <a:off x="382588" y="1404938"/>
            <a:ext cx="8281987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577850" indent="-577850">
              <a:buFont typeface="Wingdings" pitchFamily="2" charset="2"/>
              <a:buChar char="ü"/>
            </a:pPr>
            <a:r>
              <a:rPr lang="pl-PL" sz="2000" b="1">
                <a:solidFill>
                  <a:srgbClr val="003366"/>
                </a:solidFill>
                <a:latin typeface="Arial" pitchFamily="34" charset="0"/>
                <a:cs typeface="Arial" pitchFamily="34" charset="0"/>
              </a:rPr>
              <a:t>Cele przedmiotu</a:t>
            </a:r>
            <a:r>
              <a:rPr lang="pl-PL" b="1">
                <a:solidFill>
                  <a:srgbClr val="003366"/>
                </a:solidFill>
                <a:latin typeface="Arial" pitchFamily="34" charset="0"/>
                <a:cs typeface="Arial" pitchFamily="34" charset="0"/>
              </a:rPr>
              <a:t> 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3"/>
          <p:cNvSpPr txBox="1">
            <a:spLocks noChangeArrowheads="1"/>
          </p:cNvSpPr>
          <p:nvPr/>
        </p:nvSpPr>
        <p:spPr bwMode="auto">
          <a:xfrm>
            <a:off x="331788" y="1155700"/>
            <a:ext cx="72390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l-PL" b="1">
                <a:solidFill>
                  <a:srgbClr val="1E05B3"/>
                </a:solidFill>
                <a:latin typeface="Arial" pitchFamily="34" charset="0"/>
                <a:cs typeface="Arial" pitchFamily="34" charset="0"/>
              </a:rPr>
              <a:t>Na zakończenie semestru powinniście:</a:t>
            </a:r>
          </a:p>
        </p:txBody>
      </p:sp>
      <p:sp>
        <p:nvSpPr>
          <p:cNvPr id="3" name="Text Box 4"/>
          <p:cNvSpPr txBox="1">
            <a:spLocks noChangeArrowheads="1"/>
          </p:cNvSpPr>
          <p:nvPr/>
        </p:nvSpPr>
        <p:spPr bwMode="auto">
          <a:xfrm>
            <a:off x="363538" y="1755775"/>
            <a:ext cx="8458200" cy="1477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65113" indent="-265113"/>
            <a:r>
              <a:rPr lang="pl-PL">
                <a:solidFill>
                  <a:srgbClr val="003399"/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 posiadać </a:t>
            </a:r>
            <a:r>
              <a:rPr lang="pl-PL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znajomość istotnych elementów procesu budowania modeli systemów dynamicznych o technicznej  i nie technicznej naturze, wykorzystującego podstawowe prawa zachowania, </a:t>
            </a:r>
            <a:r>
              <a:rPr lang="pl-PL">
                <a:solidFill>
                  <a:srgbClr val="003399"/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dane pomiarowe lub informację lingwistyczną</a:t>
            </a:r>
            <a:endParaRPr lang="pl-PL">
              <a:solidFill>
                <a:srgbClr val="1E05B3"/>
              </a:solidFill>
              <a:latin typeface="Arial" pitchFamily="34" charset="0"/>
              <a:cs typeface="Arial" pitchFamily="34" charset="0"/>
            </a:endParaRPr>
          </a:p>
          <a:p>
            <a:pPr marL="265113" indent="-265113"/>
            <a:endParaRPr lang="pl-PL">
              <a:solidFill>
                <a:srgbClr val="003399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 Box 5"/>
          <p:cNvSpPr txBox="1">
            <a:spLocks noChangeArrowheads="1"/>
          </p:cNvSpPr>
          <p:nvPr/>
        </p:nvSpPr>
        <p:spPr bwMode="auto">
          <a:xfrm>
            <a:off x="347663" y="3243263"/>
            <a:ext cx="845820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63538" indent="-363538"/>
            <a:r>
              <a:rPr lang="pl-PL">
                <a:solidFill>
                  <a:srgbClr val="003399"/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  posiadać </a:t>
            </a:r>
            <a:r>
              <a:rPr lang="pl-PL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znajomość technologii identyfikacji parametrów modeli systemów dynamicznych,</a:t>
            </a:r>
          </a:p>
        </p:txBody>
      </p:sp>
      <p:sp>
        <p:nvSpPr>
          <p:cNvPr id="5" name="Text Box 8"/>
          <p:cNvSpPr txBox="1">
            <a:spLocks noChangeArrowheads="1"/>
          </p:cNvSpPr>
          <p:nvPr/>
        </p:nvSpPr>
        <p:spPr bwMode="auto">
          <a:xfrm>
            <a:off x="336550" y="4265613"/>
            <a:ext cx="845820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65113" indent="-265113"/>
            <a:r>
              <a:rPr lang="pl-PL">
                <a:solidFill>
                  <a:srgbClr val="003399"/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  potrafić </a:t>
            </a:r>
            <a:r>
              <a:rPr lang="pl-PL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korzystać z nowoczesnych inżynierskich narzędzi modelowania i identyfikacji systemów dynamicznych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utoUpdateAnimBg="0"/>
      <p:bldP spid="3" grpId="0" autoUpdateAnimBg="0"/>
      <p:bldP spid="4" grpId="0" autoUpdateAnimBg="0"/>
      <p:bldP spid="5" grpId="0" autoUpdateAnimBg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3"/>
          <p:cNvSpPr txBox="1">
            <a:spLocks noChangeArrowheads="1"/>
          </p:cNvSpPr>
          <p:nvPr/>
        </p:nvSpPr>
        <p:spPr bwMode="auto">
          <a:xfrm>
            <a:off x="276225" y="960438"/>
            <a:ext cx="8424863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l-PL" b="1">
                <a:solidFill>
                  <a:srgbClr val="1E05B3"/>
                </a:solidFill>
                <a:latin typeface="Arial" pitchFamily="34" charset="0"/>
                <a:cs typeface="Arial" pitchFamily="34" charset="0"/>
              </a:rPr>
              <a:t>Szkic rozplanowania przedmiotu</a:t>
            </a:r>
          </a:p>
        </p:txBody>
      </p:sp>
      <p:graphicFrame>
        <p:nvGraphicFramePr>
          <p:cNvPr id="3" name="Group 31"/>
          <p:cNvGraphicFramePr>
            <a:graphicFrameLocks noGrp="1"/>
          </p:cNvGraphicFramePr>
          <p:nvPr/>
        </p:nvGraphicFramePr>
        <p:xfrm>
          <a:off x="327547" y="1541463"/>
          <a:ext cx="8421286" cy="4262590"/>
        </p:xfrm>
        <a:graphic>
          <a:graphicData uri="http://schemas.openxmlformats.org/drawingml/2006/table">
            <a:tbl>
              <a:tblPr/>
              <a:tblGrid>
                <a:gridCol w="666868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01066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pl-PL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17048A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Organizacja i program przedmiotu. Wprowadzenie. </a:t>
                      </a:r>
                    </a:p>
                  </a:txBody>
                  <a:tcPr marL="38100" marR="38100" marT="38100" marB="38100" anchor="ctr" horzOverflow="overflow">
                    <a:lnL w="28575" cap="flat" cmpd="sng" algn="ctr">
                      <a:solidFill>
                        <a:srgbClr val="1E05B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1E05B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1E05B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1E05B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pl-PL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17048A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 godziny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1E05B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1E05B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1E05B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1E05B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4823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pl-PL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17048A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Modele analityczne, ich przekształcanie, rozwiązywanie i ich identyfikacja</a:t>
                      </a:r>
                    </a:p>
                  </a:txBody>
                  <a:tcPr marL="38100" marR="38100" marT="38100" marB="38100" anchor="ctr" horzOverflow="overflow">
                    <a:lnL w="28575" cap="flat" cmpd="sng" algn="ctr">
                      <a:solidFill>
                        <a:srgbClr val="1E05B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1E05B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1E05B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1E05B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pl-PL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17048A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12 godzin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1E05B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1E05B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1E05B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1E05B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2774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pl-PL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17048A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Modele neuronowe i ich strojenie</a:t>
                      </a:r>
                    </a:p>
                  </a:txBody>
                  <a:tcPr marL="38100" marR="38100" marT="38100" marB="38100" anchor="ctr" horzOverflow="overflow">
                    <a:lnL w="28575" cap="flat" cmpd="sng" algn="ctr">
                      <a:solidFill>
                        <a:srgbClr val="1E05B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1E05B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1E05B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1E05B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pl-PL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17048A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6 godzin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1E05B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1E05B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1E05B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1E05B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2774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pl-PL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17048A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Modele rozmyte i ich strojenie</a:t>
                      </a:r>
                    </a:p>
                  </a:txBody>
                  <a:tcPr marL="38100" marR="38100" marT="38100" marB="38100" anchor="ctr" horzOverflow="overflow">
                    <a:lnL w="28575" cap="flat" cmpd="sng" algn="ctr">
                      <a:solidFill>
                        <a:srgbClr val="1E05B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1E05B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1E05B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1E05B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pl-PL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17048A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6 godzin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1E05B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1E05B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1E05B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1E05B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85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pl-PL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17048A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Modele neuronowo-rozmyte</a:t>
                      </a:r>
                    </a:p>
                  </a:txBody>
                  <a:tcPr marL="38100" marR="38100" marT="38100" marB="38100" anchor="ctr" horzOverflow="overflow">
                    <a:lnL w="28575" cap="flat" cmpd="sng" algn="ctr">
                      <a:solidFill>
                        <a:srgbClr val="1E05B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1E05B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1E05B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1E05B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pl-PL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17048A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 godziny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1E05B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1E05B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1E05B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1E05B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85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pl-PL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17048A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Kolokwia</a:t>
                      </a:r>
                    </a:p>
                  </a:txBody>
                  <a:tcPr marL="38100" marR="38100" marT="38100" marB="38100" anchor="ctr" horzOverflow="overflow">
                    <a:lnL w="28575" cap="flat" cmpd="sng" algn="ctr">
                      <a:solidFill>
                        <a:srgbClr val="1E05B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1E05B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1E05B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1E05B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pl-PL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17048A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1E05B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1E05B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1E05B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1E05B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3"/>
          <p:cNvSpPr txBox="1">
            <a:spLocks noChangeArrowheads="1"/>
          </p:cNvSpPr>
          <p:nvPr/>
        </p:nvSpPr>
        <p:spPr bwMode="auto">
          <a:xfrm>
            <a:off x="874713" y="2101850"/>
            <a:ext cx="7358062" cy="9079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pl-PL" sz="2000" b="1" dirty="0" smtClean="0">
                <a:solidFill>
                  <a:srgbClr val="1E05B3"/>
                </a:solidFill>
                <a:latin typeface="Arial" pitchFamily="34" charset="0"/>
                <a:cs typeface="Arial" pitchFamily="34" charset="0"/>
              </a:rPr>
              <a:t>Proponowane terminy kolokwiów </a:t>
            </a:r>
            <a:endParaRPr lang="pl-PL" sz="2000" b="1" dirty="0">
              <a:solidFill>
                <a:srgbClr val="1E05B3"/>
              </a:solidFill>
              <a:latin typeface="Arial" pitchFamily="34" charset="0"/>
              <a:cs typeface="Arial" pitchFamily="34" charset="0"/>
            </a:endParaRPr>
          </a:p>
          <a:p>
            <a:pPr algn="ctr">
              <a:spcBef>
                <a:spcPts val="600"/>
              </a:spcBef>
            </a:pPr>
            <a:r>
              <a:rPr lang="pl-PL" sz="2800" b="1" dirty="0" smtClean="0">
                <a:solidFill>
                  <a:srgbClr val="1E05B3"/>
                </a:solidFill>
                <a:latin typeface="Arial" pitchFamily="34" charset="0"/>
                <a:cs typeface="Arial" pitchFamily="34" charset="0"/>
              </a:rPr>
              <a:t>Do uzgodnienia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3"/>
          <p:cNvSpPr txBox="1">
            <a:spLocks noChangeArrowheads="1"/>
          </p:cNvSpPr>
          <p:nvPr/>
        </p:nvSpPr>
        <p:spPr bwMode="auto">
          <a:xfrm>
            <a:off x="611188" y="1571612"/>
            <a:ext cx="6192837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l-PL" sz="2400" b="1" dirty="0">
                <a:solidFill>
                  <a:srgbClr val="003366"/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 </a:t>
            </a:r>
            <a:r>
              <a:rPr lang="pl-PL" sz="2400" b="1" dirty="0" smtClean="0">
                <a:solidFill>
                  <a:srgbClr val="003366"/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Materiały </a:t>
            </a:r>
            <a:r>
              <a:rPr lang="pl-PL" sz="2400" b="1" dirty="0" smtClean="0">
                <a:solidFill>
                  <a:srgbClr val="003366"/>
                </a:solidFill>
                <a:latin typeface="Arial" pitchFamily="34" charset="0"/>
                <a:cs typeface="Arial" pitchFamily="34" charset="0"/>
              </a:rPr>
              <a:t>przedmiotu</a:t>
            </a:r>
            <a:endParaRPr lang="pl-PL" sz="2400" b="1" dirty="0">
              <a:solidFill>
                <a:srgbClr val="003366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Prostokąt 2"/>
          <p:cNvSpPr/>
          <p:nvPr/>
        </p:nvSpPr>
        <p:spPr>
          <a:xfrm>
            <a:off x="428596" y="2285992"/>
            <a:ext cx="8429684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l-PL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Wszelkie materiały wykładowe oraz laboratoryjne dotyczące przedmiotu Modelowanie i identyfikacja dostępne są:</a:t>
            </a:r>
          </a:p>
          <a:p>
            <a:pPr marL="176213" indent="-176213">
              <a:buFontTx/>
              <a:buChar char="-"/>
            </a:pPr>
            <a:r>
              <a:rPr lang="pl-PL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na platformie </a:t>
            </a:r>
            <a:r>
              <a:rPr lang="pl-PL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eNauczanie</a:t>
            </a:r>
            <a:r>
              <a:rPr lang="pl-PL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:</a:t>
            </a:r>
          </a:p>
          <a:p>
            <a:pPr marL="176213" indent="-176213">
              <a:buFontTx/>
              <a:buChar char="-"/>
            </a:pPr>
            <a:endParaRPr lang="pl-PL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marL="176213" indent="-176213">
              <a:buFontTx/>
              <a:buChar char="-"/>
            </a:pPr>
            <a:r>
              <a:rPr lang="pl-PL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w zakładce </a:t>
            </a:r>
            <a:r>
              <a:rPr lang="pl-PL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Wydziału Elektrotechniki i Automatyki</a:t>
            </a:r>
            <a:r>
              <a:rPr lang="pl-PL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nazwa kursu: </a:t>
            </a:r>
            <a:r>
              <a:rPr lang="pl-PL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Modelowanie i identyfikacja</a:t>
            </a:r>
          </a:p>
          <a:p>
            <a:pPr algn="just"/>
            <a:endParaRPr lang="pl-PL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pl-PL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Dostęp do kursu następuje po zalogowaniu do systemu, a następnie podaniu następującego klucza/hasła: </a:t>
            </a:r>
            <a:r>
              <a:rPr lang="pl-PL" b="1" dirty="0" smtClean="0"/>
              <a:t>Mii_2018_2019</a:t>
            </a:r>
            <a:endParaRPr lang="pl-PL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5"/>
          <p:cNvSpPr txBox="1">
            <a:spLocks noChangeArrowheads="1"/>
          </p:cNvSpPr>
          <p:nvPr/>
        </p:nvSpPr>
        <p:spPr bwMode="auto">
          <a:xfrm>
            <a:off x="225425" y="900113"/>
            <a:ext cx="295275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l-PL" sz="2000" b="1">
                <a:solidFill>
                  <a:srgbClr val="003366"/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 Źródła</a:t>
            </a:r>
            <a:endParaRPr lang="pl-PL" sz="2000" b="1">
              <a:solidFill>
                <a:srgbClr val="003366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ext Box 3"/>
          <p:cNvSpPr txBox="1">
            <a:spLocks noChangeArrowheads="1"/>
          </p:cNvSpPr>
          <p:nvPr/>
        </p:nvSpPr>
        <p:spPr bwMode="auto">
          <a:xfrm>
            <a:off x="296863" y="1825625"/>
            <a:ext cx="1905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l-PL" sz="2000" b="1">
                <a:solidFill>
                  <a:srgbClr val="1E05B3"/>
                </a:solidFill>
                <a:latin typeface="Arial" pitchFamily="34" charset="0"/>
                <a:cs typeface="Arial" pitchFamily="34" charset="0"/>
              </a:rPr>
              <a:t>Literatura:</a:t>
            </a:r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200025" y="2476500"/>
            <a:ext cx="8458200" cy="3246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spcAft>
                <a:spcPts val="600"/>
              </a:spcAft>
              <a:buFont typeface="Calibri" pitchFamily="34" charset="0"/>
              <a:buAutoNum type="arabicPeriod"/>
            </a:pPr>
            <a:r>
              <a:rPr lang="en-US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Roffel, B., Betlem, B. (2006). Process Dynamic and Control. Modelling for Control and Prediction. John Wiley &amp; Sons, Ltd.</a:t>
            </a:r>
            <a:endParaRPr lang="pl-PL">
              <a:solidFill>
                <a:srgbClr val="003399"/>
              </a:solidFill>
              <a:latin typeface="Arial" pitchFamily="34" charset="0"/>
              <a:cs typeface="Arial" pitchFamily="34" charset="0"/>
            </a:endParaRPr>
          </a:p>
          <a:p>
            <a:pPr marL="342900" indent="-342900">
              <a:spcAft>
                <a:spcPts val="600"/>
              </a:spcAft>
              <a:buFont typeface="Calibri" pitchFamily="34" charset="0"/>
              <a:buAutoNum type="arabicPeriod"/>
            </a:pPr>
            <a:r>
              <a:rPr lang="en-US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Ljung, L., Glad, T. (1994). Modelling of Dynamic Systems. Prentice Hall.</a:t>
            </a:r>
            <a:endParaRPr lang="pl-PL">
              <a:solidFill>
                <a:srgbClr val="003399"/>
              </a:solidFill>
              <a:latin typeface="Arial" pitchFamily="34" charset="0"/>
              <a:cs typeface="Arial" pitchFamily="34" charset="0"/>
            </a:endParaRPr>
          </a:p>
          <a:p>
            <a:pPr marL="342900" indent="-342900">
              <a:spcAft>
                <a:spcPts val="600"/>
              </a:spcAft>
              <a:buFont typeface="Calibri" pitchFamily="34" charset="0"/>
              <a:buAutoNum type="arabicPeriod"/>
            </a:pPr>
            <a:r>
              <a:rPr lang="en-US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Nelles, O. (2001). Nonlinear Systems Identification. From Classical Approaches to Neural Networks and Fuzzy Models. Springer-Verlag.</a:t>
            </a:r>
            <a:endParaRPr lang="pl-PL">
              <a:solidFill>
                <a:srgbClr val="003399"/>
              </a:solidFill>
              <a:latin typeface="Arial" pitchFamily="34" charset="0"/>
              <a:cs typeface="Arial" pitchFamily="34" charset="0"/>
            </a:endParaRPr>
          </a:p>
          <a:p>
            <a:pPr marL="342900" indent="-342900">
              <a:spcAft>
                <a:spcPts val="600"/>
              </a:spcAft>
              <a:buFont typeface="Calibri" pitchFamily="34" charset="0"/>
              <a:buAutoNum type="arabicPeriod"/>
            </a:pPr>
            <a:r>
              <a:rPr lang="pl-PL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Zhang, H., Liu, D. (2006). Fuzzy Modelling and Fuzzy Control. Birkhäuser</a:t>
            </a:r>
          </a:p>
          <a:p>
            <a:pPr marL="342900" indent="-342900">
              <a:spcAft>
                <a:spcPts val="600"/>
              </a:spcAft>
              <a:buFont typeface="Calibri" pitchFamily="34" charset="0"/>
              <a:buAutoNum type="arabicPeriod"/>
            </a:pPr>
            <a:r>
              <a:rPr lang="en-US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Crassidis</a:t>
            </a:r>
            <a:r>
              <a:rPr lang="pl-PL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,</a:t>
            </a:r>
            <a:r>
              <a:rPr lang="en-US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 J</a:t>
            </a:r>
            <a:r>
              <a:rPr lang="pl-PL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.</a:t>
            </a:r>
            <a:r>
              <a:rPr lang="en-US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L. and Junkins</a:t>
            </a:r>
            <a:r>
              <a:rPr lang="pl-PL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J</a:t>
            </a:r>
            <a:r>
              <a:rPr lang="pl-PL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.</a:t>
            </a:r>
            <a:r>
              <a:rPr lang="en-US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L.</a:t>
            </a:r>
            <a:r>
              <a:rPr lang="pl-PL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 (2004).</a:t>
            </a:r>
            <a:r>
              <a:rPr lang="en-US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  Optimal Estimation of Dynamic Systems</a:t>
            </a:r>
            <a:r>
              <a:rPr lang="pl-PL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. CHAPMAN &amp; HALL.</a:t>
            </a:r>
          </a:p>
          <a:p>
            <a:pPr marL="342900" indent="-342900">
              <a:spcAft>
                <a:spcPts val="600"/>
              </a:spcAft>
              <a:buFont typeface="Calibri" pitchFamily="34" charset="0"/>
              <a:buAutoNum type="arabicPeriod"/>
            </a:pPr>
            <a:r>
              <a:rPr lang="en-US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Isermann</a:t>
            </a:r>
            <a:r>
              <a:rPr lang="pl-PL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,</a:t>
            </a:r>
            <a:r>
              <a:rPr lang="en-US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 R</a:t>
            </a:r>
            <a:r>
              <a:rPr lang="pl-PL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.,</a:t>
            </a:r>
            <a:r>
              <a:rPr lang="en-US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 Munchhof</a:t>
            </a:r>
            <a:r>
              <a:rPr lang="pl-PL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,</a:t>
            </a:r>
            <a:r>
              <a:rPr lang="en-US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 M</a:t>
            </a:r>
            <a:r>
              <a:rPr lang="pl-PL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. (2011).</a:t>
            </a:r>
            <a:r>
              <a:rPr lang="en-US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 Identification of Dynamic Systems An Introduction with Applications</a:t>
            </a:r>
            <a:r>
              <a:rPr lang="pl-PL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. Springer-Verlag.</a:t>
            </a:r>
          </a:p>
        </p:txBody>
      </p:sp>
      <p:sp>
        <p:nvSpPr>
          <p:cNvPr id="5" name="Text Box 6"/>
          <p:cNvSpPr txBox="1">
            <a:spLocks noChangeArrowheads="1"/>
          </p:cNvSpPr>
          <p:nvPr/>
        </p:nvSpPr>
        <p:spPr bwMode="auto">
          <a:xfrm>
            <a:off x="257175" y="1403350"/>
            <a:ext cx="820896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l-PL" sz="2000" b="1" dirty="0">
                <a:solidFill>
                  <a:srgbClr val="003366"/>
                </a:solidFill>
                <a:latin typeface="Arial" pitchFamily="34" charset="0"/>
                <a:cs typeface="Arial" pitchFamily="34" charset="0"/>
              </a:rPr>
              <a:t>Przygotowując zajęcia </a:t>
            </a:r>
            <a:r>
              <a:rPr lang="pl-PL" sz="2000" b="1" dirty="0" smtClean="0">
                <a:solidFill>
                  <a:srgbClr val="003366"/>
                </a:solidFill>
                <a:latin typeface="Arial" pitchFamily="34" charset="0"/>
                <a:cs typeface="Arial" pitchFamily="34" charset="0"/>
              </a:rPr>
              <a:t>korzystałem </a:t>
            </a:r>
            <a:r>
              <a:rPr lang="pl-PL" sz="2000" b="1" dirty="0">
                <a:solidFill>
                  <a:srgbClr val="003366"/>
                </a:solidFill>
                <a:latin typeface="Arial" pitchFamily="34" charset="0"/>
                <a:cs typeface="Arial" pitchFamily="34" charset="0"/>
              </a:rPr>
              <a:t>m.in. z: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377639" y="3034624"/>
            <a:ext cx="82804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pl-PL" dirty="0">
                <a:solidFill>
                  <a:srgbClr val="1E05B3"/>
                </a:solidFill>
                <a:latin typeface="Arial" pitchFamily="34" charset="0"/>
                <a:cs typeface="Arial" pitchFamily="34" charset="0"/>
              </a:rPr>
              <a:t>Z wykazu przedmiotów obowiązujących na I semestrze kierunku </a:t>
            </a:r>
            <a:r>
              <a:rPr lang="pl-PL" dirty="0" err="1">
                <a:solidFill>
                  <a:srgbClr val="1E05B3"/>
                </a:solidFill>
                <a:latin typeface="Arial" pitchFamily="34" charset="0"/>
                <a:cs typeface="Arial" pitchFamily="34" charset="0"/>
              </a:rPr>
              <a:t>AiR</a:t>
            </a:r>
            <a:r>
              <a:rPr lang="pl-PL" dirty="0">
                <a:solidFill>
                  <a:srgbClr val="1E05B3"/>
                </a:solidFill>
                <a:latin typeface="Arial" pitchFamily="34" charset="0"/>
                <a:cs typeface="Arial" pitchFamily="34" charset="0"/>
              </a:rPr>
              <a:t>, cały kierunek</a:t>
            </a:r>
          </a:p>
        </p:txBody>
      </p:sp>
      <p:sp>
        <p:nvSpPr>
          <p:cNvPr id="13" name="Text Box 9"/>
          <p:cNvSpPr txBox="1">
            <a:spLocks noChangeArrowheads="1"/>
          </p:cNvSpPr>
          <p:nvPr/>
        </p:nvSpPr>
        <p:spPr bwMode="auto">
          <a:xfrm>
            <a:off x="219075" y="3443061"/>
            <a:ext cx="8678863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pl-PL" sz="2800" b="1" dirty="0">
                <a:solidFill>
                  <a:srgbClr val="1E05B3"/>
                </a:solidFill>
                <a:latin typeface="Arial" pitchFamily="34" charset="0"/>
                <a:cs typeface="Arial" pitchFamily="34" charset="0"/>
              </a:rPr>
              <a:t>MiI1: Modelowanie i identyfikacja</a:t>
            </a:r>
          </a:p>
        </p:txBody>
      </p:sp>
      <p:sp>
        <p:nvSpPr>
          <p:cNvPr id="14" name="Text Box 10"/>
          <p:cNvSpPr txBox="1">
            <a:spLocks noChangeArrowheads="1"/>
          </p:cNvSpPr>
          <p:nvPr/>
        </p:nvSpPr>
        <p:spPr bwMode="auto">
          <a:xfrm>
            <a:off x="452776" y="4005868"/>
            <a:ext cx="8548380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49263" indent="-449263">
              <a:spcBef>
                <a:spcPct val="50000"/>
              </a:spcBef>
              <a:buFont typeface="Wingdings" pitchFamily="2" charset="2"/>
              <a:buChar char="ü"/>
            </a:pPr>
            <a:r>
              <a:rPr lang="pl-PL" b="1" dirty="0">
                <a:solidFill>
                  <a:srgbClr val="1E05B3"/>
                </a:solidFill>
                <a:latin typeface="Arial" pitchFamily="34" charset="0"/>
                <a:cs typeface="Arial" pitchFamily="34" charset="0"/>
              </a:rPr>
              <a:t>Dyspozycje Programu Studiów:</a:t>
            </a:r>
          </a:p>
          <a:p>
            <a:pPr marL="449263" indent="-449263">
              <a:lnSpc>
                <a:spcPct val="50000"/>
              </a:lnSpc>
              <a:spcBef>
                <a:spcPct val="50000"/>
              </a:spcBef>
              <a:buFont typeface="Wingdings" pitchFamily="2" charset="2"/>
              <a:buNone/>
            </a:pPr>
            <a:r>
              <a:rPr lang="pl-PL" b="1" dirty="0">
                <a:solidFill>
                  <a:srgbClr val="1E05B3"/>
                </a:solidFill>
                <a:latin typeface="Arial" pitchFamily="34" charset="0"/>
                <a:cs typeface="Arial" pitchFamily="34" charset="0"/>
              </a:rPr>
              <a:t>    Wykłady: 30 godzin </a:t>
            </a:r>
            <a:r>
              <a:rPr lang="pl-PL" b="1" dirty="0" smtClean="0">
                <a:solidFill>
                  <a:srgbClr val="1E05B3"/>
                </a:solidFill>
                <a:latin typeface="Arial" pitchFamily="34" charset="0"/>
                <a:cs typeface="Arial" pitchFamily="34" charset="0"/>
              </a:rPr>
              <a:t>(</a:t>
            </a:r>
            <a:r>
              <a:rPr lang="pl-PL" b="1" dirty="0" err="1" smtClean="0">
                <a:solidFill>
                  <a:srgbClr val="1E05B3"/>
                </a:solidFill>
                <a:latin typeface="Arial" pitchFamily="34" charset="0"/>
                <a:cs typeface="Arial" pitchFamily="34" charset="0"/>
              </a:rPr>
              <a:t>śr</a:t>
            </a:r>
            <a:r>
              <a:rPr lang="pl-PL" b="1" dirty="0" smtClean="0">
                <a:solidFill>
                  <a:srgbClr val="1E05B3"/>
                </a:solidFill>
                <a:latin typeface="Arial" pitchFamily="34" charset="0"/>
                <a:cs typeface="Arial" pitchFamily="34" charset="0"/>
              </a:rPr>
              <a:t>. 2godz/tyg.)                 Liczba punktów ECTS: 5                                     </a:t>
            </a:r>
            <a:endParaRPr lang="pl-PL" b="1" dirty="0">
              <a:solidFill>
                <a:srgbClr val="1E05B3"/>
              </a:solidFill>
              <a:latin typeface="Arial" pitchFamily="34" charset="0"/>
              <a:cs typeface="Arial" pitchFamily="34" charset="0"/>
            </a:endParaRPr>
          </a:p>
          <a:p>
            <a:pPr marL="449263" indent="-449263">
              <a:lnSpc>
                <a:spcPct val="50000"/>
              </a:lnSpc>
              <a:spcBef>
                <a:spcPct val="50000"/>
              </a:spcBef>
              <a:buFont typeface="Wingdings" pitchFamily="2" charset="2"/>
              <a:buNone/>
            </a:pPr>
            <a:r>
              <a:rPr lang="pl-PL" b="1" dirty="0">
                <a:solidFill>
                  <a:srgbClr val="1E05B3"/>
                </a:solidFill>
                <a:latin typeface="Arial" pitchFamily="34" charset="0"/>
                <a:cs typeface="Arial" pitchFamily="34" charset="0"/>
              </a:rPr>
              <a:t>    Laboratorium: 15 godzin </a:t>
            </a:r>
            <a:r>
              <a:rPr lang="pl-PL" b="1" dirty="0" smtClean="0">
                <a:solidFill>
                  <a:srgbClr val="1E05B3"/>
                </a:solidFill>
                <a:latin typeface="Arial" pitchFamily="34" charset="0"/>
                <a:cs typeface="Arial" pitchFamily="34" charset="0"/>
              </a:rPr>
              <a:t>(śr.1godz/tyg.)         Sposób zaliczenia: Zaliczenie   </a:t>
            </a:r>
            <a:endParaRPr lang="pl-PL" b="1" dirty="0">
              <a:solidFill>
                <a:srgbClr val="1E05B3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Text Box 10"/>
          <p:cNvSpPr txBox="1">
            <a:spLocks noChangeArrowheads="1"/>
          </p:cNvSpPr>
          <p:nvPr/>
        </p:nvSpPr>
        <p:spPr bwMode="auto">
          <a:xfrm>
            <a:off x="142844" y="5214950"/>
            <a:ext cx="8786842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68288" indent="-268288">
              <a:spcBef>
                <a:spcPct val="50000"/>
              </a:spcBef>
              <a:buFont typeface="Wingdings" pitchFamily="2" charset="2"/>
              <a:buChar char="ü"/>
            </a:pPr>
            <a:r>
              <a:rPr lang="pl-PL" sz="1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Realizacja:</a:t>
            </a:r>
          </a:p>
          <a:p>
            <a:pPr marL="449263" indent="-449263">
              <a:lnSpc>
                <a:spcPct val="50000"/>
              </a:lnSpc>
              <a:spcBef>
                <a:spcPct val="50000"/>
              </a:spcBef>
              <a:buFont typeface="Wingdings" pitchFamily="2" charset="2"/>
              <a:buNone/>
            </a:pPr>
            <a:r>
              <a:rPr lang="pl-PL" sz="1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   Wykłady: </a:t>
            </a:r>
            <a:r>
              <a:rPr lang="pl-PL" sz="1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średnio 6x5godz./tyg.  wg harmonogramu </a:t>
            </a:r>
          </a:p>
          <a:p>
            <a:pPr marL="449263" indent="-449263">
              <a:lnSpc>
                <a:spcPct val="50000"/>
              </a:lnSpc>
              <a:spcBef>
                <a:spcPct val="50000"/>
              </a:spcBef>
              <a:buFont typeface="Wingdings" pitchFamily="2" charset="2"/>
              <a:buNone/>
            </a:pPr>
            <a:r>
              <a:rPr lang="pl-PL" sz="1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   </a:t>
            </a:r>
            <a:r>
              <a:rPr lang="pl-PL" sz="1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Laboratorium: 5x3godz/tyg</a:t>
            </a:r>
            <a:r>
              <a:rPr lang="pl-PL" sz="1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., rozpoczęcie według ogłoszenia</a:t>
            </a:r>
            <a:endParaRPr lang="pl-PL" sz="16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5" name="Picture 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85785" y="1785926"/>
            <a:ext cx="8183453" cy="8572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7" name="Text Box 5"/>
          <p:cNvSpPr txBox="1">
            <a:spLocks noChangeArrowheads="1"/>
          </p:cNvSpPr>
          <p:nvPr/>
        </p:nvSpPr>
        <p:spPr bwMode="auto">
          <a:xfrm>
            <a:off x="235510" y="663411"/>
            <a:ext cx="813752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69875" indent="-269875">
              <a:spcBef>
                <a:spcPct val="50000"/>
              </a:spcBef>
              <a:buFont typeface="Wingdings" pitchFamily="2" charset="2"/>
              <a:buNone/>
            </a:pPr>
            <a:r>
              <a:rPr lang="pl-PL" sz="2000" dirty="0" smtClean="0">
                <a:solidFill>
                  <a:srgbClr val="003366"/>
                </a:solidFill>
                <a:latin typeface="Arial" pitchFamily="34" charset="0"/>
                <a:cs typeface="Arial" pitchFamily="34" charset="0"/>
              </a:rPr>
              <a:t>W szczególności znajdujemy tam:</a:t>
            </a:r>
            <a:endParaRPr lang="pl-PL" sz="2000" dirty="0">
              <a:solidFill>
                <a:srgbClr val="003366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8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3009" y="1151240"/>
            <a:ext cx="3657319" cy="3403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" name="Picture 1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56383" y="1457164"/>
            <a:ext cx="390525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" name="Prostokąt zaokrąglony 19"/>
          <p:cNvSpPr/>
          <p:nvPr/>
        </p:nvSpPr>
        <p:spPr>
          <a:xfrm>
            <a:off x="5643570" y="2000240"/>
            <a:ext cx="1571636" cy="214314"/>
          </a:xfrm>
          <a:prstGeom prst="roundRect">
            <a:avLst/>
          </a:prstGeom>
          <a:solidFill>
            <a:srgbClr val="0070C0">
              <a:alpha val="15000"/>
            </a:srgbClr>
          </a:solidFill>
          <a:ln w="635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utoUpdateAnimBg="0"/>
      <p:bldP spid="14" grpId="0" autoUpdateAnimBg="0"/>
      <p:bldP spid="16" grpId="0" autoUpdateAnimBg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6"/>
          <p:cNvSpPr txBox="1">
            <a:spLocks noChangeArrowheads="1"/>
          </p:cNvSpPr>
          <p:nvPr/>
        </p:nvSpPr>
        <p:spPr bwMode="auto">
          <a:xfrm>
            <a:off x="381000" y="1074738"/>
            <a:ext cx="43926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l-PL" sz="2400" b="1" dirty="0">
                <a:solidFill>
                  <a:srgbClr val="003366"/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 M</a:t>
            </a:r>
            <a:r>
              <a:rPr lang="pl-PL" sz="2400" b="1" dirty="0">
                <a:solidFill>
                  <a:srgbClr val="003366"/>
                </a:solidFill>
                <a:latin typeface="Arial" pitchFamily="34" charset="0"/>
                <a:cs typeface="Arial" pitchFamily="34" charset="0"/>
              </a:rPr>
              <a:t>ateriały</a:t>
            </a:r>
          </a:p>
        </p:txBody>
      </p:sp>
      <p:sp>
        <p:nvSpPr>
          <p:cNvPr id="3" name="Text Box 7"/>
          <p:cNvSpPr txBox="1">
            <a:spLocks noChangeArrowheads="1"/>
          </p:cNvSpPr>
          <p:nvPr/>
        </p:nvSpPr>
        <p:spPr bwMode="auto">
          <a:xfrm>
            <a:off x="454025" y="1795463"/>
            <a:ext cx="8280400" cy="16312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1619250" indent="-1619250"/>
            <a:r>
              <a:rPr lang="pl-PL" sz="2000" b="1" dirty="0">
                <a:solidFill>
                  <a:srgbClr val="1E05B3"/>
                </a:solidFill>
                <a:latin typeface="Arial" pitchFamily="34" charset="0"/>
                <a:cs typeface="Arial" pitchFamily="34" charset="0"/>
              </a:rPr>
              <a:t>Wykłady: kopie slajdów publikowane na </a:t>
            </a:r>
            <a:r>
              <a:rPr lang="pl-PL" sz="2000" b="1" dirty="0" smtClean="0">
                <a:solidFill>
                  <a:srgbClr val="1E05B3"/>
                </a:solidFill>
                <a:latin typeface="Arial" pitchFamily="34" charset="0"/>
                <a:cs typeface="Arial" pitchFamily="34" charset="0"/>
              </a:rPr>
              <a:t>platformie</a:t>
            </a:r>
            <a:r>
              <a:rPr lang="pl-PL" sz="2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pl-PL" sz="2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eNauczanie</a:t>
            </a:r>
            <a:r>
              <a:rPr lang="pl-PL" sz="2000" b="1" dirty="0" smtClean="0">
                <a:solidFill>
                  <a:srgbClr val="1E05B3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pPr marL="1619250" indent="-1619250"/>
            <a:endParaRPr lang="pl-PL" sz="2000" b="1" dirty="0">
              <a:solidFill>
                <a:srgbClr val="1E05B3"/>
              </a:solidFill>
              <a:latin typeface="Arial" pitchFamily="34" charset="0"/>
              <a:cs typeface="Arial" pitchFamily="34" charset="0"/>
            </a:endParaRPr>
          </a:p>
          <a:p>
            <a:pPr marL="1619250" indent="-1619250"/>
            <a:r>
              <a:rPr lang="pl-PL" sz="2000" b="1" dirty="0">
                <a:solidFill>
                  <a:srgbClr val="1E05B3"/>
                </a:solidFill>
                <a:latin typeface="Arial" pitchFamily="34" charset="0"/>
                <a:cs typeface="Arial" pitchFamily="34" charset="0"/>
              </a:rPr>
              <a:t>Laboratoria: opracowane dla poszczególnych tematów materiały do przygotowania do zajęć oraz zadania </a:t>
            </a:r>
            <a:r>
              <a:rPr lang="pl-PL" sz="2000" b="1" dirty="0" smtClean="0">
                <a:solidFill>
                  <a:srgbClr val="1E05B3"/>
                </a:solidFill>
                <a:latin typeface="Arial" pitchFamily="34" charset="0"/>
                <a:cs typeface="Arial" pitchFamily="34" charset="0"/>
              </a:rPr>
              <a:t>laboratoryjne </a:t>
            </a:r>
            <a:r>
              <a:rPr lang="pl-PL" sz="2000" b="1" dirty="0">
                <a:solidFill>
                  <a:srgbClr val="1E05B3"/>
                </a:solidFill>
                <a:latin typeface="Arial" pitchFamily="34" charset="0"/>
                <a:cs typeface="Arial" pitchFamily="34" charset="0"/>
              </a:rPr>
              <a:t>publikowane na </a:t>
            </a:r>
            <a:r>
              <a:rPr lang="pl-PL" sz="2000" b="1" dirty="0" smtClean="0">
                <a:solidFill>
                  <a:srgbClr val="1E05B3"/>
                </a:solidFill>
                <a:latin typeface="Arial" pitchFamily="34" charset="0"/>
                <a:cs typeface="Arial" pitchFamily="34" charset="0"/>
              </a:rPr>
              <a:t>platformie</a:t>
            </a:r>
            <a:r>
              <a:rPr lang="pl-PL" sz="2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pl-PL" sz="2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eNauczanie</a:t>
            </a:r>
            <a:r>
              <a:rPr lang="pl-PL" sz="2000" b="1" dirty="0" smtClean="0">
                <a:solidFill>
                  <a:srgbClr val="1E05B3"/>
                </a:solidFill>
                <a:latin typeface="Arial" pitchFamily="34" charset="0"/>
                <a:cs typeface="Arial" pitchFamily="34" charset="0"/>
              </a:rPr>
              <a:t> </a:t>
            </a:r>
            <a:endParaRPr lang="pl-PL" sz="2000" b="1" dirty="0">
              <a:solidFill>
                <a:srgbClr val="1E05B3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 Box 8"/>
          <p:cNvSpPr txBox="1">
            <a:spLocks noChangeArrowheads="1"/>
          </p:cNvSpPr>
          <p:nvPr/>
        </p:nvSpPr>
        <p:spPr bwMode="auto">
          <a:xfrm>
            <a:off x="395288" y="5364181"/>
            <a:ext cx="83058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193925" indent="-2193925"/>
            <a:r>
              <a:rPr lang="pl-PL" sz="2000" b="1" dirty="0" smtClean="0">
                <a:solidFill>
                  <a:srgbClr val="1E05B3"/>
                </a:solidFill>
                <a:latin typeface="Arial" pitchFamily="34" charset="0"/>
                <a:cs typeface="Arial" pitchFamily="34" charset="0"/>
              </a:rPr>
              <a:t>Oprogramowanie: MATLAB/</a:t>
            </a:r>
            <a:r>
              <a:rPr lang="pl-PL" sz="2000" b="1" dirty="0" err="1" smtClean="0">
                <a:solidFill>
                  <a:srgbClr val="1E05B3"/>
                </a:solidFill>
                <a:latin typeface="Arial" pitchFamily="34" charset="0"/>
                <a:cs typeface="Arial" pitchFamily="34" charset="0"/>
              </a:rPr>
              <a:t>Simulink</a:t>
            </a:r>
            <a:r>
              <a:rPr lang="pl-PL" sz="2000" b="1" dirty="0" smtClean="0">
                <a:solidFill>
                  <a:srgbClr val="1E05B3"/>
                </a:solidFill>
                <a:latin typeface="Arial" pitchFamily="34" charset="0"/>
                <a:cs typeface="Arial" pitchFamily="34" charset="0"/>
              </a:rPr>
              <a:t> - dostarczane przez Wydział</a:t>
            </a:r>
            <a:endParaRPr lang="pl-PL" sz="2000" b="1" dirty="0">
              <a:solidFill>
                <a:srgbClr val="1E05B3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 Box 9"/>
          <p:cNvSpPr txBox="1">
            <a:spLocks noChangeArrowheads="1"/>
          </p:cNvSpPr>
          <p:nvPr/>
        </p:nvSpPr>
        <p:spPr bwMode="auto">
          <a:xfrm>
            <a:off x="395288" y="4787919"/>
            <a:ext cx="43926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l-PL" sz="2400" b="1" dirty="0">
                <a:solidFill>
                  <a:srgbClr val="003366"/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 Narzędzia</a:t>
            </a:r>
            <a:endParaRPr lang="pl-PL" sz="2400" b="1" dirty="0">
              <a:solidFill>
                <a:srgbClr val="003366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utoUpdateAnimBg="0"/>
      <p:bldP spid="4" grpId="0" autoUpdateAnimBg="0"/>
      <p:bldP spid="5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6"/>
          <p:cNvSpPr txBox="1">
            <a:spLocks noChangeArrowheads="1"/>
          </p:cNvSpPr>
          <p:nvPr/>
        </p:nvSpPr>
        <p:spPr bwMode="auto">
          <a:xfrm>
            <a:off x="362326" y="1340768"/>
            <a:ext cx="8193833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pl-PL" sz="2400" b="1" dirty="0" smtClean="0">
                <a:solidFill>
                  <a:srgbClr val="003366"/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Dziękuję</a:t>
            </a:r>
          </a:p>
          <a:p>
            <a:pPr algn="ctr"/>
            <a:r>
              <a:rPr lang="pl-PL" sz="2400" b="1" dirty="0" smtClean="0">
                <a:solidFill>
                  <a:srgbClr val="003366"/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 – koniec materiału prezentowanego podczas wykładu </a:t>
            </a:r>
            <a:endParaRPr lang="pl-PL" sz="2400" b="1" dirty="0">
              <a:solidFill>
                <a:srgbClr val="003366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3" name="Obraz 2" descr="dewiza kolor oś.jp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94810" y="3156681"/>
            <a:ext cx="2170405" cy="257657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10"/>
          <p:cNvSpPr txBox="1">
            <a:spLocks noChangeArrowheads="1"/>
          </p:cNvSpPr>
          <p:nvPr/>
        </p:nvSpPr>
        <p:spPr bwMode="auto">
          <a:xfrm>
            <a:off x="357158" y="2416726"/>
            <a:ext cx="82296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49263" indent="-449263"/>
            <a:r>
              <a:rPr lang="pl-PL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Harmonogram </a:t>
            </a:r>
            <a:r>
              <a:rPr lang="pl-PL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wykładów </a:t>
            </a:r>
            <a:r>
              <a:rPr lang="pl-PL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MiI</a:t>
            </a:r>
            <a:r>
              <a:rPr lang="pl-PL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oraz TS,  patrz wykłady z TS</a:t>
            </a:r>
            <a:endParaRPr lang="pl-PL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4282" y="500042"/>
            <a:ext cx="3657319" cy="3403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10"/>
          <p:cNvSpPr txBox="1">
            <a:spLocks noChangeArrowheads="1"/>
          </p:cNvSpPr>
          <p:nvPr/>
        </p:nvSpPr>
        <p:spPr bwMode="auto">
          <a:xfrm>
            <a:off x="301625" y="1916163"/>
            <a:ext cx="82296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49263" indent="-449263"/>
            <a:r>
              <a:rPr lang="pl-PL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Harmonogram </a:t>
            </a:r>
            <a:r>
              <a:rPr lang="pl-PL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laboratoriów</a:t>
            </a:r>
            <a:r>
              <a:rPr lang="pl-PL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:     </a:t>
            </a:r>
          </a:p>
        </p:txBody>
      </p:sp>
      <p:sp>
        <p:nvSpPr>
          <p:cNvPr id="3" name="Text Box 7"/>
          <p:cNvSpPr txBox="1">
            <a:spLocks noChangeArrowheads="1"/>
          </p:cNvSpPr>
          <p:nvPr/>
        </p:nvSpPr>
        <p:spPr bwMode="auto">
          <a:xfrm>
            <a:off x="494180" y="2589354"/>
            <a:ext cx="82804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pl-PL" dirty="0" smtClean="0">
                <a:solidFill>
                  <a:srgbClr val="1E05B3"/>
                </a:solidFill>
                <a:latin typeface="Arial" pitchFamily="34" charset="0"/>
                <a:cs typeface="Arial" pitchFamily="34" charset="0"/>
              </a:rPr>
              <a:t>Zajęcia laboratoryjne – harmonogram zostanie ogłoszony na platformie </a:t>
            </a:r>
            <a:r>
              <a:rPr lang="pl-PL" b="1" dirty="0" err="1" smtClean="0">
                <a:solidFill>
                  <a:srgbClr val="1E05B3"/>
                </a:solidFill>
                <a:latin typeface="Arial" pitchFamily="34" charset="0"/>
                <a:cs typeface="Arial" pitchFamily="34" charset="0"/>
              </a:rPr>
              <a:t>eLearning</a:t>
            </a:r>
            <a:endParaRPr lang="pl-PL" dirty="0">
              <a:solidFill>
                <a:srgbClr val="1E05B3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57223" y="1571612"/>
            <a:ext cx="8183453" cy="8572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3009" y="900007"/>
            <a:ext cx="3657319" cy="3403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1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56383" y="1205931"/>
            <a:ext cx="390525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Prostokąt zaokrąglony 10"/>
          <p:cNvSpPr/>
          <p:nvPr/>
        </p:nvSpPr>
        <p:spPr>
          <a:xfrm>
            <a:off x="1214414" y="2143116"/>
            <a:ext cx="3714776" cy="239842"/>
          </a:xfrm>
          <a:prstGeom prst="roundRect">
            <a:avLst/>
          </a:prstGeom>
          <a:solidFill>
            <a:srgbClr val="0070C0">
              <a:alpha val="15000"/>
            </a:srgbClr>
          </a:solidFill>
          <a:ln w="635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2" name="Prostokąt zaokrąglony 11"/>
          <p:cNvSpPr/>
          <p:nvPr/>
        </p:nvSpPr>
        <p:spPr>
          <a:xfrm>
            <a:off x="7358082" y="1967214"/>
            <a:ext cx="1629915" cy="247340"/>
          </a:xfrm>
          <a:prstGeom prst="roundRect">
            <a:avLst/>
          </a:prstGeom>
          <a:solidFill>
            <a:srgbClr val="0070C0">
              <a:alpha val="15000"/>
            </a:srgbClr>
          </a:solidFill>
          <a:ln w="635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3" name="Text Box 3"/>
          <p:cNvSpPr txBox="1">
            <a:spLocks noChangeArrowheads="1"/>
          </p:cNvSpPr>
          <p:nvPr/>
        </p:nvSpPr>
        <p:spPr bwMode="auto">
          <a:xfrm>
            <a:off x="357126" y="2642784"/>
            <a:ext cx="8786874" cy="33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ü"/>
            </a:pPr>
            <a:r>
              <a:rPr lang="pl-PL" sz="2400" b="1" dirty="0">
                <a:solidFill>
                  <a:srgbClr val="003366"/>
                </a:solidFill>
                <a:latin typeface="Arial" pitchFamily="34" charset="0"/>
                <a:cs typeface="Arial" pitchFamily="34" charset="0"/>
              </a:rPr>
              <a:t>Prowadzący: </a:t>
            </a:r>
            <a:r>
              <a:rPr lang="pl-PL" sz="2000" b="1" dirty="0">
                <a:solidFill>
                  <a:srgbClr val="003366"/>
                </a:solidFill>
                <a:latin typeface="Arial" pitchFamily="34" charset="0"/>
                <a:cs typeface="Arial" pitchFamily="34" charset="0"/>
              </a:rPr>
              <a:t>Kazimierz </a:t>
            </a:r>
            <a:r>
              <a:rPr lang="pl-PL" sz="2000" b="1" dirty="0" err="1">
                <a:solidFill>
                  <a:srgbClr val="003366"/>
                </a:solidFill>
                <a:latin typeface="Arial" pitchFamily="34" charset="0"/>
                <a:cs typeface="Arial" pitchFamily="34" charset="0"/>
              </a:rPr>
              <a:t>Duzinkiewicz</a:t>
            </a:r>
            <a:r>
              <a:rPr lang="pl-PL" sz="2000" b="1" dirty="0">
                <a:solidFill>
                  <a:srgbClr val="003366"/>
                </a:solidFill>
                <a:latin typeface="Arial" pitchFamily="34" charset="0"/>
                <a:cs typeface="Arial" pitchFamily="34" charset="0"/>
              </a:rPr>
              <a:t>, dr hab. inż</a:t>
            </a:r>
            <a:r>
              <a:rPr lang="pl-PL" sz="2000" b="1" dirty="0" smtClean="0">
                <a:solidFill>
                  <a:srgbClr val="003366"/>
                </a:solidFill>
                <a:latin typeface="Arial" pitchFamily="34" charset="0"/>
                <a:cs typeface="Arial" pitchFamily="34" charset="0"/>
              </a:rPr>
              <a:t>., prof. </a:t>
            </a:r>
            <a:r>
              <a:rPr lang="pl-PL" sz="2000" b="1" dirty="0" err="1" smtClean="0">
                <a:solidFill>
                  <a:srgbClr val="003366"/>
                </a:solidFill>
                <a:latin typeface="Arial" pitchFamily="34" charset="0"/>
                <a:cs typeface="Arial" pitchFamily="34" charset="0"/>
              </a:rPr>
              <a:t>nadzw</a:t>
            </a:r>
            <a:r>
              <a:rPr lang="pl-PL" sz="2000" b="1" dirty="0" smtClean="0">
                <a:solidFill>
                  <a:srgbClr val="003366"/>
                </a:solidFill>
                <a:latin typeface="Arial" pitchFamily="34" charset="0"/>
                <a:cs typeface="Arial" pitchFamily="34" charset="0"/>
              </a:rPr>
              <a:t>. PG</a:t>
            </a:r>
          </a:p>
          <a:p>
            <a:pPr marL="273050"/>
            <a:r>
              <a:rPr lang="pl-PL" sz="2000" b="1" dirty="0" smtClean="0">
                <a:solidFill>
                  <a:srgbClr val="003366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pl-PL" sz="1600" dirty="0" smtClean="0">
                <a:solidFill>
                  <a:srgbClr val="003366"/>
                </a:solidFill>
                <a:latin typeface="Arial" pitchFamily="34" charset="0"/>
                <a:cs typeface="Arial" pitchFamily="34" charset="0"/>
              </a:rPr>
              <a:t>p.6 Gmach WEIA</a:t>
            </a:r>
            <a:endParaRPr lang="pl-PL" sz="1600" b="1" dirty="0">
              <a:solidFill>
                <a:srgbClr val="003366"/>
              </a:solidFill>
              <a:latin typeface="Arial" pitchFamily="34" charset="0"/>
              <a:cs typeface="Arial" pitchFamily="34" charset="0"/>
            </a:endParaRPr>
          </a:p>
          <a:p>
            <a:pPr>
              <a:spcBef>
                <a:spcPct val="10000"/>
              </a:spcBef>
              <a:buFont typeface="Wingdings" pitchFamily="2" charset="2"/>
              <a:buNone/>
            </a:pPr>
            <a:r>
              <a:rPr lang="pl-PL" sz="1200" b="1" dirty="0" smtClean="0">
                <a:solidFill>
                  <a:srgbClr val="003366"/>
                </a:solidFill>
                <a:latin typeface="Arial" pitchFamily="34" charset="0"/>
                <a:cs typeface="Arial" pitchFamily="34" charset="0"/>
              </a:rPr>
              <a:t>        </a:t>
            </a:r>
            <a:r>
              <a:rPr lang="pl-PL" sz="2000" dirty="0" smtClean="0">
                <a:solidFill>
                  <a:srgbClr val="003366"/>
                </a:solidFill>
                <a:latin typeface="Arial" pitchFamily="34" charset="0"/>
                <a:cs typeface="Arial" pitchFamily="34" charset="0"/>
              </a:rPr>
              <a:t>- </a:t>
            </a:r>
            <a:r>
              <a:rPr lang="pl-PL" sz="2000" dirty="0">
                <a:solidFill>
                  <a:srgbClr val="003366"/>
                </a:solidFill>
                <a:latin typeface="Arial" pitchFamily="34" charset="0"/>
                <a:cs typeface="Arial" pitchFamily="34" charset="0"/>
              </a:rPr>
              <a:t>wykład </a:t>
            </a:r>
            <a:endParaRPr lang="pl-PL" sz="2000" dirty="0" smtClean="0">
              <a:solidFill>
                <a:srgbClr val="003366"/>
              </a:solidFill>
              <a:latin typeface="Arial" pitchFamily="34" charset="0"/>
              <a:cs typeface="Arial" pitchFamily="34" charset="0"/>
            </a:endParaRPr>
          </a:p>
          <a:p>
            <a:pPr>
              <a:spcBef>
                <a:spcPct val="10000"/>
              </a:spcBef>
              <a:buFont typeface="Wingdings" pitchFamily="2" charset="2"/>
              <a:buNone/>
            </a:pPr>
            <a:endParaRPr lang="pl-PL" sz="2000" dirty="0" smtClean="0">
              <a:solidFill>
                <a:srgbClr val="003366"/>
              </a:solidFill>
              <a:latin typeface="Arial" pitchFamily="34" charset="0"/>
              <a:cs typeface="Arial" pitchFamily="34" charset="0"/>
            </a:endParaRPr>
          </a:p>
          <a:p>
            <a:pPr lvl="0" fontAlgn="base">
              <a:spcBef>
                <a:spcPct val="10000"/>
              </a:spcBef>
              <a:spcAft>
                <a:spcPct val="0"/>
              </a:spcAft>
            </a:pPr>
            <a:r>
              <a:rPr lang="pl-PL" sz="2000" b="1" dirty="0" smtClean="0">
                <a:solidFill>
                  <a:srgbClr val="003366"/>
                </a:solidFill>
                <a:latin typeface="Arial" pitchFamily="34" charset="0"/>
                <a:cs typeface="Arial" pitchFamily="34" charset="0"/>
              </a:rPr>
              <a:t>  Michał Grochowski, dr inż., adiunkt PG</a:t>
            </a:r>
          </a:p>
          <a:p>
            <a:pPr fontAlgn="base">
              <a:spcAft>
                <a:spcPct val="0"/>
              </a:spcAft>
            </a:pPr>
            <a:r>
              <a:rPr lang="pl-PL" sz="2000" dirty="0" smtClean="0">
                <a:solidFill>
                  <a:srgbClr val="003366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pl-PL" sz="1200" b="1" dirty="0" smtClean="0">
                <a:solidFill>
                  <a:srgbClr val="003366"/>
                </a:solidFill>
                <a:latin typeface="Arial" pitchFamily="34" charset="0"/>
                <a:cs typeface="Arial" pitchFamily="34" charset="0"/>
              </a:rPr>
              <a:t>(odpowiedzialny za przedmiot) </a:t>
            </a:r>
            <a:endParaRPr lang="pl-PL" sz="2000" dirty="0" smtClean="0">
              <a:solidFill>
                <a:srgbClr val="003366"/>
              </a:solidFill>
              <a:latin typeface="Arial" pitchFamily="34" charset="0"/>
              <a:cs typeface="Arial" pitchFamily="34" charset="0"/>
            </a:endParaRPr>
          </a:p>
          <a:p>
            <a:pPr lvl="0" fontAlgn="base">
              <a:spcBef>
                <a:spcPct val="10000"/>
              </a:spcBef>
              <a:spcAft>
                <a:spcPct val="0"/>
              </a:spcAft>
            </a:pPr>
            <a:r>
              <a:rPr lang="pl-PL" sz="1600" dirty="0" smtClean="0">
                <a:solidFill>
                  <a:srgbClr val="003366"/>
                </a:solidFill>
                <a:latin typeface="Arial" pitchFamily="34" charset="0"/>
                <a:cs typeface="Arial" pitchFamily="34" charset="0"/>
              </a:rPr>
              <a:t>   p.207 Gmach WEIA</a:t>
            </a:r>
            <a:endParaRPr lang="pl-PL" sz="1600" b="1" dirty="0" smtClean="0">
              <a:solidFill>
                <a:srgbClr val="003366"/>
              </a:solidFill>
              <a:latin typeface="Arial" pitchFamily="34" charset="0"/>
              <a:cs typeface="Arial" pitchFamily="34" charset="0"/>
            </a:endParaRPr>
          </a:p>
          <a:p>
            <a:pPr lvl="0" fontAlgn="base">
              <a:spcBef>
                <a:spcPct val="10000"/>
              </a:spcBef>
              <a:spcAft>
                <a:spcPct val="0"/>
              </a:spcAft>
            </a:pPr>
            <a:r>
              <a:rPr lang="pl-PL" sz="2000" dirty="0" smtClean="0">
                <a:solidFill>
                  <a:srgbClr val="003366"/>
                </a:solidFill>
                <a:latin typeface="Arial" pitchFamily="34" charset="0"/>
                <a:cs typeface="Arial" pitchFamily="34" charset="0"/>
              </a:rPr>
              <a:t>  - laboratorium    </a:t>
            </a:r>
          </a:p>
          <a:p>
            <a:pPr>
              <a:spcBef>
                <a:spcPct val="10000"/>
              </a:spcBef>
              <a:buFont typeface="Wingdings" pitchFamily="2" charset="2"/>
              <a:buNone/>
            </a:pPr>
            <a:endParaRPr lang="pl-PL" sz="2000" b="1" dirty="0">
              <a:solidFill>
                <a:srgbClr val="003366"/>
              </a:solidFill>
              <a:latin typeface="Arial" pitchFamily="34" charset="0"/>
              <a:cs typeface="Arial" pitchFamily="34" charset="0"/>
            </a:endParaRPr>
          </a:p>
          <a:p>
            <a:pPr>
              <a:spcBef>
                <a:spcPct val="10000"/>
              </a:spcBef>
              <a:buFont typeface="Wingdings" pitchFamily="2" charset="2"/>
              <a:buNone/>
            </a:pPr>
            <a:r>
              <a:rPr lang="pl-PL" sz="2000" b="1" dirty="0">
                <a:solidFill>
                  <a:srgbClr val="003366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pl-PL" sz="2000" b="1" dirty="0" smtClean="0">
                <a:solidFill>
                  <a:srgbClr val="003366"/>
                </a:solidFill>
                <a:latin typeface="Arial" pitchFamily="34" charset="0"/>
                <a:cs typeface="Arial" pitchFamily="34" charset="0"/>
              </a:rPr>
              <a:t> inni pracownicy i doktoranci </a:t>
            </a:r>
            <a:r>
              <a:rPr lang="pl-PL" sz="2000" b="1" dirty="0" err="1" smtClean="0">
                <a:solidFill>
                  <a:srgbClr val="003366"/>
                </a:solidFill>
                <a:latin typeface="Arial" pitchFamily="34" charset="0"/>
                <a:cs typeface="Arial" pitchFamily="34" charset="0"/>
              </a:rPr>
              <a:t>KESSiI</a:t>
            </a:r>
            <a:endParaRPr lang="pl-PL" sz="2000" b="1" dirty="0">
              <a:solidFill>
                <a:srgbClr val="003366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85786" y="1428736"/>
            <a:ext cx="8215370" cy="617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7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3009" y="790964"/>
            <a:ext cx="3657319" cy="3403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" name="Picture 1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56383" y="1096888"/>
            <a:ext cx="390525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" name="Prostokąt zaokrąglony 18"/>
          <p:cNvSpPr/>
          <p:nvPr/>
        </p:nvSpPr>
        <p:spPr>
          <a:xfrm>
            <a:off x="2357422" y="1643050"/>
            <a:ext cx="2071702" cy="207363"/>
          </a:xfrm>
          <a:prstGeom prst="roundRect">
            <a:avLst/>
          </a:prstGeom>
          <a:solidFill>
            <a:srgbClr val="0070C0">
              <a:alpha val="15000"/>
            </a:srgbClr>
          </a:solidFill>
          <a:ln w="635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Text Box 3"/>
          <p:cNvSpPr txBox="1">
            <a:spLocks noChangeArrowheads="1"/>
          </p:cNvSpPr>
          <p:nvPr/>
        </p:nvSpPr>
        <p:spPr bwMode="auto">
          <a:xfrm>
            <a:off x="357158" y="2786058"/>
            <a:ext cx="8682037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65113" indent="-265113" algn="just" fontAlgn="auto">
              <a:spcBef>
                <a:spcPct val="50000"/>
              </a:spcBef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pl-PL" b="1" dirty="0" smtClean="0">
                <a:solidFill>
                  <a:srgbClr val="003366"/>
                </a:solidFill>
                <a:latin typeface="Arial" pitchFamily="34" charset="0"/>
                <a:cs typeface="Arial" pitchFamily="34" charset="0"/>
              </a:rPr>
              <a:t>Zakres tematyczny przedmiotu </a:t>
            </a:r>
            <a:r>
              <a:rPr lang="pl-PL" b="1" dirty="0">
                <a:solidFill>
                  <a:srgbClr val="003366"/>
                </a:solidFill>
                <a:latin typeface="Arial" pitchFamily="34" charset="0"/>
                <a:cs typeface="Arial" pitchFamily="34" charset="0"/>
              </a:rPr>
              <a:t>– </a:t>
            </a:r>
            <a:r>
              <a:rPr lang="pl-PL" kern="0" dirty="0">
                <a:solidFill>
                  <a:srgbClr val="336699"/>
                </a:solidFill>
                <a:latin typeface="Arial" pitchFamily="34" charset="0"/>
                <a:cs typeface="Arial" pitchFamily="34" charset="0"/>
              </a:rPr>
              <a:t>zostanie </a:t>
            </a:r>
            <a:r>
              <a:rPr lang="pl-PL" kern="0" dirty="0" smtClean="0">
                <a:solidFill>
                  <a:srgbClr val="336699"/>
                </a:solidFill>
                <a:latin typeface="Arial" pitchFamily="34" charset="0"/>
                <a:cs typeface="Arial" pitchFamily="34" charset="0"/>
              </a:rPr>
              <a:t>przedstawiony na slajdach i omówiony na dzisiejszym wykładzie a następnie slajdy zostaną umieszczone </a:t>
            </a:r>
            <a:r>
              <a:rPr lang="pl-PL" kern="0" dirty="0">
                <a:solidFill>
                  <a:srgbClr val="336699"/>
                </a:solidFill>
                <a:latin typeface="Arial" pitchFamily="34" charset="0"/>
                <a:cs typeface="Arial" pitchFamily="34" charset="0"/>
              </a:rPr>
              <a:t>na </a:t>
            </a:r>
            <a:r>
              <a:rPr lang="pl-PL" dirty="0" smtClean="0">
                <a:solidFill>
                  <a:srgbClr val="1E05B3"/>
                </a:solidFill>
                <a:latin typeface="Arial" pitchFamily="34" charset="0"/>
                <a:cs typeface="Arial" pitchFamily="34" charset="0"/>
              </a:rPr>
              <a:t>platformie </a:t>
            </a:r>
            <a:r>
              <a:rPr lang="pl-PL" b="1" dirty="0" err="1" smtClean="0">
                <a:solidFill>
                  <a:srgbClr val="1E05B3"/>
                </a:solidFill>
                <a:latin typeface="Arial" pitchFamily="34" charset="0"/>
                <a:cs typeface="Arial" pitchFamily="34" charset="0"/>
              </a:rPr>
              <a:t>eLearning</a:t>
            </a:r>
            <a:r>
              <a:rPr lang="pl-PL" b="1" dirty="0" smtClean="0">
                <a:solidFill>
                  <a:srgbClr val="1E05B3"/>
                </a:solidFill>
                <a:latin typeface="Arial" pitchFamily="34" charset="0"/>
                <a:cs typeface="Arial" pitchFamily="34" charset="0"/>
              </a:rPr>
              <a:t> (</a:t>
            </a:r>
            <a:r>
              <a:rPr lang="pl-PL" b="1" dirty="0" err="1" smtClean="0">
                <a:solidFill>
                  <a:srgbClr val="1E05B3"/>
                </a:solidFill>
                <a:latin typeface="Arial" pitchFamily="34" charset="0"/>
                <a:cs typeface="Arial" pitchFamily="34" charset="0"/>
              </a:rPr>
              <a:t>eNauczanie</a:t>
            </a:r>
            <a:r>
              <a:rPr lang="pl-PL" b="1" dirty="0" smtClean="0">
                <a:solidFill>
                  <a:srgbClr val="1E05B3"/>
                </a:solidFill>
                <a:latin typeface="Arial" pitchFamily="34" charset="0"/>
                <a:cs typeface="Arial" pitchFamily="34" charset="0"/>
              </a:rPr>
              <a:t>) </a:t>
            </a:r>
            <a:r>
              <a:rPr lang="pl-PL" kern="0" dirty="0" smtClean="0">
                <a:solidFill>
                  <a:srgbClr val="336699"/>
                </a:solidFill>
                <a:latin typeface="Arial" pitchFamily="34" charset="0"/>
                <a:cs typeface="Arial" pitchFamily="34" charset="0"/>
              </a:rPr>
              <a:t>przed </a:t>
            </a:r>
            <a:r>
              <a:rPr lang="pl-PL" kern="0" dirty="0">
                <a:solidFill>
                  <a:srgbClr val="336699"/>
                </a:solidFill>
                <a:latin typeface="Arial" pitchFamily="34" charset="0"/>
                <a:cs typeface="Arial" pitchFamily="34" charset="0"/>
              </a:rPr>
              <a:t>następnym wykładem tygodnia</a:t>
            </a:r>
            <a:endParaRPr lang="pl-PL" dirty="0">
              <a:solidFill>
                <a:srgbClr val="003366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Text Box 3"/>
          <p:cNvSpPr txBox="1">
            <a:spLocks noChangeArrowheads="1"/>
          </p:cNvSpPr>
          <p:nvPr/>
        </p:nvSpPr>
        <p:spPr bwMode="auto">
          <a:xfrm>
            <a:off x="247906" y="3966137"/>
            <a:ext cx="8628063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65113" indent="-265113" fontAlgn="auto">
              <a:spcBef>
                <a:spcPct val="50000"/>
              </a:spcBef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pl-PL" b="1" dirty="0">
                <a:solidFill>
                  <a:srgbClr val="003366"/>
                </a:solidFill>
                <a:latin typeface="Arial" pitchFamily="34" charset="0"/>
                <a:cs typeface="Arial" pitchFamily="34" charset="0"/>
              </a:rPr>
              <a:t>Zasady zaliczenia przedmiotu: – </a:t>
            </a:r>
            <a:r>
              <a:rPr lang="pl-PL" kern="0" dirty="0" smtClean="0">
                <a:solidFill>
                  <a:srgbClr val="336699"/>
                </a:solidFill>
                <a:latin typeface="Arial" pitchFamily="34" charset="0"/>
                <a:cs typeface="Arial" pitchFamily="34" charset="0"/>
              </a:rPr>
              <a:t>zostaną przedstawione na slajdach i omówione na dzisiejszym wykładzie a następnie slajdy zostaną umieszczone na </a:t>
            </a:r>
            <a:r>
              <a:rPr lang="pl-PL" dirty="0" smtClean="0">
                <a:solidFill>
                  <a:srgbClr val="1E05B3"/>
                </a:solidFill>
                <a:latin typeface="Arial" pitchFamily="34" charset="0"/>
                <a:cs typeface="Arial" pitchFamily="34" charset="0"/>
              </a:rPr>
              <a:t>platformie </a:t>
            </a:r>
            <a:r>
              <a:rPr lang="pl-PL" b="1" dirty="0" err="1" smtClean="0">
                <a:solidFill>
                  <a:srgbClr val="1E05B3"/>
                </a:solidFill>
                <a:latin typeface="Arial" pitchFamily="34" charset="0"/>
                <a:cs typeface="Arial" pitchFamily="34" charset="0"/>
              </a:rPr>
              <a:t>eLearning</a:t>
            </a:r>
            <a:r>
              <a:rPr lang="pl-PL" b="1" dirty="0" smtClean="0">
                <a:solidFill>
                  <a:srgbClr val="1E05B3"/>
                </a:solidFill>
                <a:latin typeface="Arial" pitchFamily="34" charset="0"/>
                <a:cs typeface="Arial" pitchFamily="34" charset="0"/>
              </a:rPr>
              <a:t> (</a:t>
            </a:r>
            <a:r>
              <a:rPr lang="pl-PL" b="1" dirty="0" err="1" smtClean="0">
                <a:solidFill>
                  <a:srgbClr val="1E05B3"/>
                </a:solidFill>
                <a:latin typeface="Arial" pitchFamily="34" charset="0"/>
                <a:cs typeface="Arial" pitchFamily="34" charset="0"/>
              </a:rPr>
              <a:t>eNauczanie</a:t>
            </a:r>
            <a:r>
              <a:rPr lang="pl-PL" b="1" dirty="0" smtClean="0">
                <a:solidFill>
                  <a:srgbClr val="1E05B3"/>
                </a:solidFill>
                <a:latin typeface="Arial" pitchFamily="34" charset="0"/>
                <a:cs typeface="Arial" pitchFamily="34" charset="0"/>
              </a:rPr>
              <a:t>) </a:t>
            </a:r>
            <a:r>
              <a:rPr lang="pl-PL" kern="0" dirty="0" smtClean="0">
                <a:solidFill>
                  <a:srgbClr val="336699"/>
                </a:solidFill>
                <a:latin typeface="Arial" pitchFamily="34" charset="0"/>
                <a:cs typeface="Arial" pitchFamily="34" charset="0"/>
              </a:rPr>
              <a:t>przed następnym wykładem tygodnia</a:t>
            </a:r>
            <a:endParaRPr lang="pl-PL" dirty="0">
              <a:solidFill>
                <a:srgbClr val="003366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Text Box 3"/>
          <p:cNvSpPr txBox="1">
            <a:spLocks noChangeArrowheads="1"/>
          </p:cNvSpPr>
          <p:nvPr/>
        </p:nvSpPr>
        <p:spPr bwMode="auto">
          <a:xfrm>
            <a:off x="276475" y="5143216"/>
            <a:ext cx="8682037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65113" indent="-265113" fontAlgn="auto">
              <a:spcBef>
                <a:spcPct val="50000"/>
              </a:spcBef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pl-PL" b="1" dirty="0" smtClean="0">
                <a:solidFill>
                  <a:srgbClr val="003366"/>
                </a:solidFill>
                <a:latin typeface="Arial" pitchFamily="34" charset="0"/>
                <a:cs typeface="Arial" pitchFamily="34" charset="0"/>
              </a:rPr>
              <a:t>Wykaz literatury przedmiotu </a:t>
            </a:r>
            <a:r>
              <a:rPr lang="pl-PL" b="1" dirty="0">
                <a:solidFill>
                  <a:srgbClr val="003366"/>
                </a:solidFill>
                <a:latin typeface="Arial" pitchFamily="34" charset="0"/>
                <a:cs typeface="Arial" pitchFamily="34" charset="0"/>
              </a:rPr>
              <a:t>– </a:t>
            </a:r>
            <a:r>
              <a:rPr lang="pl-PL" kern="0" dirty="0" smtClean="0">
                <a:solidFill>
                  <a:srgbClr val="336699"/>
                </a:solidFill>
                <a:latin typeface="Arial" pitchFamily="34" charset="0"/>
                <a:cs typeface="Arial" pitchFamily="34" charset="0"/>
              </a:rPr>
              <a:t>zostanie przedstawiony na slajdach a następnie slajdy zostaną umieszczone na </a:t>
            </a:r>
            <a:r>
              <a:rPr lang="pl-PL" dirty="0" smtClean="0">
                <a:solidFill>
                  <a:srgbClr val="1E05B3"/>
                </a:solidFill>
                <a:latin typeface="Arial" pitchFamily="34" charset="0"/>
                <a:cs typeface="Arial" pitchFamily="34" charset="0"/>
              </a:rPr>
              <a:t>platformie </a:t>
            </a:r>
            <a:r>
              <a:rPr lang="pl-PL" b="1" dirty="0" err="1" smtClean="0">
                <a:solidFill>
                  <a:srgbClr val="1E05B3"/>
                </a:solidFill>
                <a:latin typeface="Arial" pitchFamily="34" charset="0"/>
                <a:cs typeface="Arial" pitchFamily="34" charset="0"/>
              </a:rPr>
              <a:t>eLearning</a:t>
            </a:r>
            <a:r>
              <a:rPr lang="pl-PL" b="1" dirty="0" smtClean="0">
                <a:solidFill>
                  <a:srgbClr val="1E05B3"/>
                </a:solidFill>
                <a:latin typeface="Arial" pitchFamily="34" charset="0"/>
                <a:cs typeface="Arial" pitchFamily="34" charset="0"/>
              </a:rPr>
              <a:t> (</a:t>
            </a:r>
            <a:r>
              <a:rPr lang="pl-PL" b="1" dirty="0" err="1" smtClean="0">
                <a:solidFill>
                  <a:srgbClr val="1E05B3"/>
                </a:solidFill>
                <a:latin typeface="Arial" pitchFamily="34" charset="0"/>
                <a:cs typeface="Arial" pitchFamily="34" charset="0"/>
              </a:rPr>
              <a:t>eNauczanie</a:t>
            </a:r>
            <a:r>
              <a:rPr lang="pl-PL" b="1" dirty="0" smtClean="0">
                <a:solidFill>
                  <a:srgbClr val="1E05B3"/>
                </a:solidFill>
                <a:latin typeface="Arial" pitchFamily="34" charset="0"/>
                <a:cs typeface="Arial" pitchFamily="34" charset="0"/>
              </a:rPr>
              <a:t>) </a:t>
            </a:r>
            <a:r>
              <a:rPr lang="pl-PL" kern="0" dirty="0" smtClean="0">
                <a:solidFill>
                  <a:srgbClr val="336699"/>
                </a:solidFill>
                <a:latin typeface="Arial" pitchFamily="34" charset="0"/>
                <a:cs typeface="Arial" pitchFamily="34" charset="0"/>
              </a:rPr>
              <a:t>przed następnym wykładem tygodnia</a:t>
            </a:r>
            <a:endParaRPr lang="pl-PL" dirty="0">
              <a:solidFill>
                <a:srgbClr val="003366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Text Box 3"/>
          <p:cNvSpPr txBox="1">
            <a:spLocks noChangeArrowheads="1"/>
          </p:cNvSpPr>
          <p:nvPr/>
        </p:nvSpPr>
        <p:spPr bwMode="auto">
          <a:xfrm>
            <a:off x="285720" y="2285992"/>
            <a:ext cx="8682037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65113" indent="-265113"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pl-PL" b="1" dirty="0" smtClean="0">
                <a:solidFill>
                  <a:srgbClr val="003366"/>
                </a:solidFill>
                <a:latin typeface="Arial" pitchFamily="34" charset="0"/>
                <a:cs typeface="Arial" pitchFamily="34" charset="0"/>
              </a:rPr>
              <a:t>Karta przedmiotu obejmuje m.in.</a:t>
            </a:r>
            <a:endParaRPr lang="pl-PL" dirty="0">
              <a:solidFill>
                <a:srgbClr val="003366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ext Box 3"/>
          <p:cNvSpPr txBox="1">
            <a:spLocks noChangeArrowheads="1"/>
          </p:cNvSpPr>
          <p:nvPr/>
        </p:nvSpPr>
        <p:spPr bwMode="auto">
          <a:xfrm>
            <a:off x="714348" y="3657431"/>
            <a:ext cx="8207375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65113" indent="-265113" fontAlgn="auto">
              <a:spcBef>
                <a:spcPct val="50000"/>
              </a:spcBef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pl-PL" b="1" dirty="0">
                <a:solidFill>
                  <a:srgbClr val="003366"/>
                </a:solidFill>
                <a:latin typeface="Arial" pitchFamily="34" charset="0"/>
                <a:cs typeface="Arial" pitchFamily="34" charset="0"/>
              </a:rPr>
              <a:t>Godziny konsultacji </a:t>
            </a:r>
            <a:r>
              <a:rPr lang="pl-PL" dirty="0">
                <a:solidFill>
                  <a:srgbClr val="003366"/>
                </a:solidFill>
                <a:latin typeface="Arial" pitchFamily="34" charset="0"/>
                <a:cs typeface="Arial" pitchFamily="34" charset="0"/>
              </a:rPr>
              <a:t>– do uzgodnienia. </a:t>
            </a:r>
            <a:r>
              <a:rPr lang="pl-PL" kern="0" dirty="0">
                <a:solidFill>
                  <a:srgbClr val="336699"/>
                </a:solidFill>
                <a:latin typeface="Arial" pitchFamily="34" charset="0"/>
                <a:cs typeface="Arial" pitchFamily="34" charset="0"/>
              </a:rPr>
              <a:t>Propozycje prowadzących </a:t>
            </a:r>
            <a:r>
              <a:rPr lang="pl-PL" kern="0" dirty="0" smtClean="0">
                <a:solidFill>
                  <a:srgbClr val="336699"/>
                </a:solidFill>
                <a:latin typeface="Arial" pitchFamily="34" charset="0"/>
                <a:cs typeface="Arial" pitchFamily="34" charset="0"/>
              </a:rPr>
              <a:t>podane </a:t>
            </a:r>
            <a:r>
              <a:rPr lang="pl-PL" kern="0" dirty="0">
                <a:solidFill>
                  <a:srgbClr val="336699"/>
                </a:solidFill>
                <a:latin typeface="Arial" pitchFamily="34" charset="0"/>
                <a:cs typeface="Arial" pitchFamily="34" charset="0"/>
              </a:rPr>
              <a:t>na stronie internetowej </a:t>
            </a:r>
            <a:r>
              <a:rPr lang="pl-PL" kern="0" dirty="0" smtClean="0">
                <a:solidFill>
                  <a:srgbClr val="336699"/>
                </a:solidFill>
                <a:latin typeface="Arial" pitchFamily="34" charset="0"/>
                <a:cs typeface="Arial" pitchFamily="34" charset="0"/>
              </a:rPr>
              <a:t>przedmiotu</a:t>
            </a:r>
            <a:endParaRPr lang="pl-PL" dirty="0">
              <a:solidFill>
                <a:srgbClr val="003366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2" name="Picture 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85786" y="1585729"/>
            <a:ext cx="8215370" cy="617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3" name="Prostokąt zaokrąglony 12"/>
          <p:cNvSpPr/>
          <p:nvPr/>
        </p:nvSpPr>
        <p:spPr>
          <a:xfrm>
            <a:off x="1214414" y="2014357"/>
            <a:ext cx="1857388" cy="244838"/>
          </a:xfrm>
          <a:prstGeom prst="roundRect">
            <a:avLst/>
          </a:prstGeom>
          <a:solidFill>
            <a:srgbClr val="0070C0">
              <a:alpha val="15000"/>
            </a:srgbClr>
          </a:solidFill>
          <a:ln w="635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b="1">
              <a:latin typeface="Arial" pitchFamily="34" charset="0"/>
              <a:cs typeface="Arial" pitchFamily="34" charset="0"/>
            </a:endParaRPr>
          </a:p>
        </p:txBody>
      </p:sp>
      <p:pic>
        <p:nvPicPr>
          <p:cNvPr id="1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3009" y="947957"/>
            <a:ext cx="3657319" cy="3403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5" name="Picture 1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56383" y="1253881"/>
            <a:ext cx="390525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6" name="Prostokąt zaokrąglony 25"/>
          <p:cNvSpPr/>
          <p:nvPr/>
        </p:nvSpPr>
        <p:spPr>
          <a:xfrm>
            <a:off x="8001024" y="1800043"/>
            <a:ext cx="1000132" cy="214314"/>
          </a:xfrm>
          <a:prstGeom prst="roundRect">
            <a:avLst/>
          </a:prstGeom>
          <a:solidFill>
            <a:srgbClr val="0070C0">
              <a:alpha val="15000"/>
            </a:srgbClr>
          </a:solidFill>
          <a:ln w="635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 Box 3"/>
          <p:cNvSpPr txBox="1">
            <a:spLocks noChangeArrowheads="1"/>
          </p:cNvSpPr>
          <p:nvPr/>
        </p:nvSpPr>
        <p:spPr bwMode="auto">
          <a:xfrm>
            <a:off x="642910" y="4714884"/>
            <a:ext cx="8207375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65113" indent="-265113"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pl-PL" b="1" dirty="0" smtClean="0">
                <a:solidFill>
                  <a:srgbClr val="003366"/>
                </a:solidFill>
                <a:latin typeface="Arial" pitchFamily="34" charset="0"/>
                <a:cs typeface="Arial" pitchFamily="34" charset="0"/>
              </a:rPr>
              <a:t>KD - godziny konsultacji:  poniedziałek 15</a:t>
            </a:r>
            <a:r>
              <a:rPr lang="pl-PL" b="1" baseline="30000" dirty="0" smtClean="0">
                <a:solidFill>
                  <a:srgbClr val="003366"/>
                </a:solidFill>
                <a:latin typeface="Arial" pitchFamily="34" charset="0"/>
                <a:cs typeface="Arial" pitchFamily="34" charset="0"/>
              </a:rPr>
              <a:t>00</a:t>
            </a:r>
            <a:r>
              <a:rPr lang="pl-PL" b="1" dirty="0" smtClean="0">
                <a:solidFill>
                  <a:srgbClr val="003366"/>
                </a:solidFill>
                <a:latin typeface="Arial" pitchFamily="34" charset="0"/>
                <a:cs typeface="Arial" pitchFamily="34" charset="0"/>
              </a:rPr>
              <a:t> – 16</a:t>
            </a:r>
            <a:r>
              <a:rPr lang="pl-PL" b="1" baseline="30000" dirty="0" smtClean="0">
                <a:solidFill>
                  <a:srgbClr val="003366"/>
                </a:solidFill>
                <a:latin typeface="Arial" pitchFamily="34" charset="0"/>
                <a:cs typeface="Arial" pitchFamily="34" charset="0"/>
              </a:rPr>
              <a:t>00</a:t>
            </a:r>
            <a:endParaRPr lang="pl-PL" b="1" dirty="0" smtClean="0">
              <a:solidFill>
                <a:srgbClr val="003366"/>
              </a:solidFill>
              <a:latin typeface="Arial" pitchFamily="34" charset="0"/>
              <a:cs typeface="Arial" pitchFamily="34" charset="0"/>
            </a:endParaRPr>
          </a:p>
          <a:p>
            <a:pPr marL="265113" indent="-265113"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pl-PL" b="1" dirty="0" smtClean="0">
                <a:solidFill>
                  <a:srgbClr val="003366"/>
                </a:solidFill>
                <a:latin typeface="Arial" pitchFamily="34" charset="0"/>
                <a:cs typeface="Arial" pitchFamily="34" charset="0"/>
              </a:rPr>
              <a:t>                                             środa 10</a:t>
            </a:r>
            <a:r>
              <a:rPr lang="pl-PL" b="1" baseline="30000" dirty="0" smtClean="0">
                <a:solidFill>
                  <a:srgbClr val="003366"/>
                </a:solidFill>
                <a:latin typeface="Arial" pitchFamily="34" charset="0"/>
                <a:cs typeface="Arial" pitchFamily="34" charset="0"/>
              </a:rPr>
              <a:t>00</a:t>
            </a:r>
            <a:r>
              <a:rPr lang="pl-PL" b="1" dirty="0" smtClean="0">
                <a:solidFill>
                  <a:srgbClr val="003366"/>
                </a:solidFill>
                <a:latin typeface="Arial" pitchFamily="34" charset="0"/>
                <a:cs typeface="Arial" pitchFamily="34" charset="0"/>
              </a:rPr>
              <a:t> – 11</a:t>
            </a:r>
            <a:r>
              <a:rPr lang="pl-PL" b="1" baseline="30000" dirty="0" smtClean="0">
                <a:solidFill>
                  <a:srgbClr val="003366"/>
                </a:solidFill>
                <a:latin typeface="Arial" pitchFamily="34" charset="0"/>
                <a:cs typeface="Arial" pitchFamily="34" charset="0"/>
              </a:rPr>
              <a:t>00</a:t>
            </a:r>
          </a:p>
          <a:p>
            <a:pPr marL="265113" indent="-265113"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pl-PL" b="1" dirty="0" smtClean="0">
                <a:solidFill>
                  <a:srgbClr val="003366"/>
                </a:solidFill>
                <a:latin typeface="Arial" pitchFamily="34" charset="0"/>
                <a:cs typeface="Arial" pitchFamily="34" charset="0"/>
              </a:rPr>
              <a:t>                                            czwartek       13</a:t>
            </a:r>
            <a:r>
              <a:rPr lang="pl-PL" b="1" baseline="30000" dirty="0" smtClean="0">
                <a:solidFill>
                  <a:srgbClr val="003366"/>
                </a:solidFill>
                <a:latin typeface="Arial" pitchFamily="34" charset="0"/>
                <a:cs typeface="Arial" pitchFamily="34" charset="0"/>
              </a:rPr>
              <a:t>00</a:t>
            </a:r>
            <a:r>
              <a:rPr lang="pl-PL" b="1" dirty="0" smtClean="0">
                <a:solidFill>
                  <a:srgbClr val="003366"/>
                </a:solidFill>
                <a:latin typeface="Arial" pitchFamily="34" charset="0"/>
                <a:cs typeface="Arial" pitchFamily="34" charset="0"/>
              </a:rPr>
              <a:t> – 14</a:t>
            </a:r>
            <a:r>
              <a:rPr lang="pl-PL" b="1" baseline="30000" dirty="0" smtClean="0">
                <a:solidFill>
                  <a:srgbClr val="003366"/>
                </a:solidFill>
                <a:latin typeface="Arial" pitchFamily="34" charset="0"/>
                <a:cs typeface="Arial" pitchFamily="34" charset="0"/>
              </a:rPr>
              <a:t>00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2742" y="2170655"/>
            <a:ext cx="8626105" cy="6518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3009" y="1529237"/>
            <a:ext cx="3657319" cy="3403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Text Box 3"/>
          <p:cNvSpPr txBox="1">
            <a:spLocks noChangeArrowheads="1"/>
          </p:cNvSpPr>
          <p:nvPr/>
        </p:nvSpPr>
        <p:spPr bwMode="auto">
          <a:xfrm>
            <a:off x="544687" y="3770283"/>
            <a:ext cx="8207375" cy="8104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pl-PL" sz="1600" b="1" baseline="300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algn="ctr">
              <a:buFont typeface="Wingdings" pitchFamily="2" charset="2"/>
              <a:buNone/>
            </a:pPr>
            <a:r>
              <a:rPr lang="pl-PL" b="1" dirty="0" smtClean="0">
                <a:solidFill>
                  <a:srgbClr val="003366"/>
                </a:solidFill>
                <a:latin typeface="Arial" pitchFamily="34" charset="0"/>
                <a:cs typeface="Arial" pitchFamily="34" charset="0"/>
              </a:rPr>
              <a:t>Po przeprowadzeniu wyborów starostowie  roku i grup przekazują  swoje dane (nazwisko i imię, e-mail, telefon, … )</a:t>
            </a:r>
            <a:endParaRPr lang="pl-PL" b="1" dirty="0">
              <a:solidFill>
                <a:srgbClr val="003366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Prostokąt zaokrąglony 14"/>
          <p:cNvSpPr/>
          <p:nvPr/>
        </p:nvSpPr>
        <p:spPr>
          <a:xfrm>
            <a:off x="5140745" y="2177090"/>
            <a:ext cx="3761207" cy="237344"/>
          </a:xfrm>
          <a:prstGeom prst="roundRect">
            <a:avLst/>
          </a:prstGeom>
          <a:solidFill>
            <a:srgbClr val="0070C0">
              <a:alpha val="15000"/>
            </a:srgbClr>
          </a:solidFill>
          <a:ln w="635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Prostokąt zaokrąglony 15"/>
          <p:cNvSpPr/>
          <p:nvPr/>
        </p:nvSpPr>
        <p:spPr>
          <a:xfrm>
            <a:off x="622534" y="2392243"/>
            <a:ext cx="3743278" cy="237344"/>
          </a:xfrm>
          <a:prstGeom prst="roundRect">
            <a:avLst/>
          </a:prstGeom>
          <a:solidFill>
            <a:srgbClr val="0070C0">
              <a:alpha val="15000"/>
            </a:srgbClr>
          </a:solidFill>
          <a:ln w="635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2464</TotalTime>
  <Words>1616</Words>
  <Application>Microsoft Office PowerPoint</Application>
  <PresentationFormat>Pokaz na ekranie (4:3)</PresentationFormat>
  <Paragraphs>159</Paragraphs>
  <Slides>31</Slides>
  <Notes>0</Notes>
  <HiddenSlides>0</HiddenSlides>
  <MMClips>0</MMClips>
  <ScaleCrop>false</ScaleCrop>
  <HeadingPairs>
    <vt:vector size="8" baseType="variant">
      <vt:variant>
        <vt:lpstr>Używane czcionki</vt:lpstr>
      </vt:variant>
      <vt:variant>
        <vt:i4>6</vt:i4>
      </vt:variant>
      <vt:variant>
        <vt:lpstr>Motyw</vt:lpstr>
      </vt:variant>
      <vt:variant>
        <vt:i4>1</vt:i4>
      </vt:variant>
      <vt:variant>
        <vt:lpstr>Osadzone serwery OLE</vt:lpstr>
      </vt:variant>
      <vt:variant>
        <vt:i4>1</vt:i4>
      </vt:variant>
      <vt:variant>
        <vt:lpstr>Tytuły slajdów</vt:lpstr>
      </vt:variant>
      <vt:variant>
        <vt:i4>31</vt:i4>
      </vt:variant>
    </vt:vector>
  </HeadingPairs>
  <TitlesOfParts>
    <vt:vector size="39" baseType="lpstr">
      <vt:lpstr>Arial</vt:lpstr>
      <vt:lpstr>Calibri</vt:lpstr>
      <vt:lpstr>SanukPro-Medium</vt:lpstr>
      <vt:lpstr>Symbol</vt:lpstr>
      <vt:lpstr>Webdings</vt:lpstr>
      <vt:lpstr>Wingdings</vt:lpstr>
      <vt:lpstr>Motyw pakietu Office</vt:lpstr>
      <vt:lpstr>Równanie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Slajd 1</dc:title>
  <dc:creator>KDuzinkiewicz</dc:creator>
  <cp:lastModifiedBy>WYKŁAD</cp:lastModifiedBy>
  <cp:revision>50</cp:revision>
  <dcterms:created xsi:type="dcterms:W3CDTF">2016-09-24T19:17:43Z</dcterms:created>
  <dcterms:modified xsi:type="dcterms:W3CDTF">2019-04-03T08:04:38Z</dcterms:modified>
</cp:coreProperties>
</file>