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7" r:id="rId3"/>
    <p:sldId id="258" r:id="rId4"/>
    <p:sldId id="259" r:id="rId5"/>
    <p:sldId id="290" r:id="rId6"/>
    <p:sldId id="289" r:id="rId7"/>
    <p:sldId id="263" r:id="rId8"/>
    <p:sldId id="265" r:id="rId9"/>
    <p:sldId id="264" r:id="rId10"/>
    <p:sldId id="298" r:id="rId11"/>
    <p:sldId id="292" r:id="rId12"/>
    <p:sldId id="291" r:id="rId13"/>
    <p:sldId id="295" r:id="rId14"/>
    <p:sldId id="294" r:id="rId15"/>
    <p:sldId id="260" r:id="rId16"/>
    <p:sldId id="270" r:id="rId17"/>
    <p:sldId id="269" r:id="rId18"/>
    <p:sldId id="297"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0" autoAdjust="0"/>
    <p:restoredTop sz="94660"/>
  </p:normalViewPr>
  <p:slideViewPr>
    <p:cSldViewPr>
      <p:cViewPr varScale="1">
        <p:scale>
          <a:sx n="82" d="100"/>
          <a:sy n="82" d="100"/>
        </p:scale>
        <p:origin x="156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pl-PL"/>
              <a:t>Kliknij, aby edytować styl</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9EE3CFA7-DA23-4B01-BF61-1194D6E631FE}" type="datetimeFigureOut">
              <a:rPr lang="pl-PL" smtClean="0"/>
              <a:pPr/>
              <a:t>29-04-2020</a:t>
            </a:fld>
            <a:endParaRPr lang="pl-PL"/>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pl-PL"/>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9B98116B-50A5-4D3D-812F-2F5239BCA2F7}" type="slidenum">
              <a:rPr lang="pl-PL" smtClean="0"/>
              <a:pPr/>
              <a:t>‹#›</a:t>
            </a:fld>
            <a:endParaRPr lang="pl-PL"/>
          </a:p>
        </p:txBody>
      </p:sp>
    </p:spTree>
    <p:extLst>
      <p:ext uri="{BB962C8B-B14F-4D97-AF65-F5344CB8AC3E}">
        <p14:creationId xmlns:p14="http://schemas.microsoft.com/office/powerpoint/2010/main" val="2301982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E3CFA7-DA23-4B01-BF61-1194D6E631FE}" type="datetimeFigureOut">
              <a:rPr lang="pl-PL" smtClean="0"/>
              <a:pPr/>
              <a:t>29-04-2020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B98116B-50A5-4D3D-812F-2F5239BCA2F7}" type="slidenum">
              <a:rPr lang="pl-PL" smtClean="0"/>
              <a:pPr/>
              <a:t>‹#›</a:t>
            </a:fld>
            <a:endParaRPr lang="pl-PL"/>
          </a:p>
        </p:txBody>
      </p:sp>
    </p:spTree>
    <p:extLst>
      <p:ext uri="{BB962C8B-B14F-4D97-AF65-F5344CB8AC3E}">
        <p14:creationId xmlns:p14="http://schemas.microsoft.com/office/powerpoint/2010/main" val="3341080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E3CFA7-DA23-4B01-BF61-1194D6E631FE}" type="datetimeFigureOut">
              <a:rPr lang="pl-PL" smtClean="0"/>
              <a:pPr/>
              <a:t>29-04-2020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B98116B-50A5-4D3D-812F-2F5239BCA2F7}" type="slidenum">
              <a:rPr lang="pl-PL" smtClean="0"/>
              <a:pPr/>
              <a:t>‹#›</a:t>
            </a:fld>
            <a:endParaRPr lang="pl-PL"/>
          </a:p>
        </p:txBody>
      </p:sp>
    </p:spTree>
    <p:extLst>
      <p:ext uri="{BB962C8B-B14F-4D97-AF65-F5344CB8AC3E}">
        <p14:creationId xmlns:p14="http://schemas.microsoft.com/office/powerpoint/2010/main" val="999389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E3CFA7-DA23-4B01-BF61-1194D6E631FE}" type="datetimeFigureOut">
              <a:rPr lang="pl-PL" smtClean="0"/>
              <a:pPr/>
              <a:t>29-04-2020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B98116B-50A5-4D3D-812F-2F5239BCA2F7}" type="slidenum">
              <a:rPr lang="pl-PL" smtClean="0"/>
              <a:pPr/>
              <a:t>‹#›</a:t>
            </a:fld>
            <a:endParaRPr lang="pl-PL"/>
          </a:p>
        </p:txBody>
      </p:sp>
    </p:spTree>
    <p:extLst>
      <p:ext uri="{BB962C8B-B14F-4D97-AF65-F5344CB8AC3E}">
        <p14:creationId xmlns:p14="http://schemas.microsoft.com/office/powerpoint/2010/main" val="4293149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pl-PL"/>
              <a:t>Kliknij, aby edytować styl</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EE3CFA7-DA23-4B01-BF61-1194D6E631FE}" type="datetimeFigureOut">
              <a:rPr lang="pl-PL" smtClean="0"/>
              <a:pPr/>
              <a:t>29-04-2020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B98116B-50A5-4D3D-812F-2F5239BCA2F7}" type="slidenum">
              <a:rPr lang="pl-PL" smtClean="0"/>
              <a:pPr/>
              <a:t>‹#›</a:t>
            </a:fld>
            <a:endParaRPr lang="pl-PL"/>
          </a:p>
        </p:txBody>
      </p:sp>
    </p:spTree>
    <p:extLst>
      <p:ext uri="{BB962C8B-B14F-4D97-AF65-F5344CB8AC3E}">
        <p14:creationId xmlns:p14="http://schemas.microsoft.com/office/powerpoint/2010/main" val="3809044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9EE3CFA7-DA23-4B01-BF61-1194D6E631FE}" type="datetimeFigureOut">
              <a:rPr lang="pl-PL" smtClean="0"/>
              <a:pPr/>
              <a:t>29-04-2020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B98116B-50A5-4D3D-812F-2F5239BCA2F7}" type="slidenum">
              <a:rPr lang="pl-PL" smtClean="0"/>
              <a:pPr/>
              <a:t>‹#›</a:t>
            </a:fld>
            <a:endParaRPr lang="pl-PL"/>
          </a:p>
        </p:txBody>
      </p:sp>
    </p:spTree>
    <p:extLst>
      <p:ext uri="{BB962C8B-B14F-4D97-AF65-F5344CB8AC3E}">
        <p14:creationId xmlns:p14="http://schemas.microsoft.com/office/powerpoint/2010/main" val="400865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EE3CFA7-DA23-4B01-BF61-1194D6E631FE}" type="datetimeFigureOut">
              <a:rPr lang="pl-PL" smtClean="0"/>
              <a:pPr/>
              <a:t>29-04-2020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9B98116B-50A5-4D3D-812F-2F5239BCA2F7}" type="slidenum">
              <a:rPr lang="pl-PL" smtClean="0"/>
              <a:pPr/>
              <a:t>‹#›</a:t>
            </a:fld>
            <a:endParaRPr lang="pl-PL"/>
          </a:p>
        </p:txBody>
      </p:sp>
    </p:spTree>
    <p:extLst>
      <p:ext uri="{BB962C8B-B14F-4D97-AF65-F5344CB8AC3E}">
        <p14:creationId xmlns:p14="http://schemas.microsoft.com/office/powerpoint/2010/main" val="321219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9EE3CFA7-DA23-4B01-BF61-1194D6E631FE}" type="datetimeFigureOut">
              <a:rPr lang="pl-PL" smtClean="0"/>
              <a:pPr/>
              <a:t>29-04-2020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B98116B-50A5-4D3D-812F-2F5239BCA2F7}" type="slidenum">
              <a:rPr lang="pl-PL" smtClean="0"/>
              <a:pPr/>
              <a:t>‹#›</a:t>
            </a:fld>
            <a:endParaRPr lang="pl-PL"/>
          </a:p>
        </p:txBody>
      </p:sp>
    </p:spTree>
    <p:extLst>
      <p:ext uri="{BB962C8B-B14F-4D97-AF65-F5344CB8AC3E}">
        <p14:creationId xmlns:p14="http://schemas.microsoft.com/office/powerpoint/2010/main" val="3990972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3CFA7-DA23-4B01-BF61-1194D6E631FE}" type="datetimeFigureOut">
              <a:rPr lang="pl-PL" smtClean="0"/>
              <a:pPr/>
              <a:t>29-04-2020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9B98116B-50A5-4D3D-812F-2F5239BCA2F7}" type="slidenum">
              <a:rPr lang="pl-PL" smtClean="0"/>
              <a:pPr/>
              <a:t>‹#›</a:t>
            </a:fld>
            <a:endParaRPr lang="pl-PL"/>
          </a:p>
        </p:txBody>
      </p:sp>
    </p:spTree>
    <p:extLst>
      <p:ext uri="{BB962C8B-B14F-4D97-AF65-F5344CB8AC3E}">
        <p14:creationId xmlns:p14="http://schemas.microsoft.com/office/powerpoint/2010/main" val="1094100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pl-PL"/>
              <a:t>Kliknij, aby edytować styl</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pl-PL"/>
              <a:t>Kliknij, aby edytować style wzorca tekstu</a:t>
            </a:r>
          </a:p>
        </p:txBody>
      </p:sp>
      <p:sp>
        <p:nvSpPr>
          <p:cNvPr id="5" name="Date Placeholder 4"/>
          <p:cNvSpPr>
            <a:spLocks noGrp="1"/>
          </p:cNvSpPr>
          <p:nvPr>
            <p:ph type="dt" sz="half" idx="10"/>
          </p:nvPr>
        </p:nvSpPr>
        <p:spPr/>
        <p:txBody>
          <a:bodyPr/>
          <a:lstStyle/>
          <a:p>
            <a:fld id="{9EE3CFA7-DA23-4B01-BF61-1194D6E631FE}" type="datetimeFigureOut">
              <a:rPr lang="pl-PL" smtClean="0"/>
              <a:pPr/>
              <a:t>29-04-2020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9B98116B-50A5-4D3D-812F-2F5239BCA2F7}" type="slidenum">
              <a:rPr lang="pl-PL" smtClean="0"/>
              <a:pPr/>
              <a:t>‹#›</a:t>
            </a:fld>
            <a:endParaRPr lang="pl-PL"/>
          </a:p>
        </p:txBody>
      </p:sp>
    </p:spTree>
    <p:extLst>
      <p:ext uri="{BB962C8B-B14F-4D97-AF65-F5344CB8AC3E}">
        <p14:creationId xmlns:p14="http://schemas.microsoft.com/office/powerpoint/2010/main" val="2482875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pl-PL"/>
              <a:t>Kliknij, aby edytować styl</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9EE3CFA7-DA23-4B01-BF61-1194D6E631FE}" type="datetimeFigureOut">
              <a:rPr lang="pl-PL" smtClean="0"/>
              <a:pPr/>
              <a:t>29-04-2020</a:t>
            </a:fld>
            <a:endParaRPr lang="pl-PL"/>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pl-PL"/>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9B98116B-50A5-4D3D-812F-2F5239BCA2F7}" type="slidenum">
              <a:rPr lang="pl-PL" smtClean="0"/>
              <a:pPr/>
              <a:t>‹#›</a:t>
            </a:fld>
            <a:endParaRPr lang="pl-PL"/>
          </a:p>
        </p:txBody>
      </p:sp>
    </p:spTree>
    <p:extLst>
      <p:ext uri="{BB962C8B-B14F-4D97-AF65-F5344CB8AC3E}">
        <p14:creationId xmlns:p14="http://schemas.microsoft.com/office/powerpoint/2010/main" val="23175842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EE3CFA7-DA23-4B01-BF61-1194D6E631FE}" type="datetimeFigureOut">
              <a:rPr lang="pl-PL" smtClean="0"/>
              <a:pPr/>
              <a:t>29-04-2020</a:t>
            </a:fld>
            <a:endParaRPr lang="pl-PL"/>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pl-PL"/>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9B98116B-50A5-4D3D-812F-2F5239BCA2F7}" type="slidenum">
              <a:rPr lang="pl-PL" smtClean="0"/>
              <a:pPr/>
              <a:t>‹#›</a:t>
            </a:fld>
            <a:endParaRPr lang="pl-PL"/>
          </a:p>
        </p:txBody>
      </p:sp>
    </p:spTree>
    <p:extLst>
      <p:ext uri="{BB962C8B-B14F-4D97-AF65-F5344CB8AC3E}">
        <p14:creationId xmlns:p14="http://schemas.microsoft.com/office/powerpoint/2010/main" val="36910755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hyperlink" Target="http://danariely.com/2010/11/26/an-irrational-guide-to-gifts/"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businessinsider.com/10-ways-sports-stars-destroy-their-finances-2009-9?IR=T#10-worst-sports-teams-11" TargetMode="External"/><Relationship Id="rId5" Type="http://schemas.openxmlformats.org/officeDocument/2006/relationships/hyperlink" Target="https://www.youtube.com/watch?v=VikVTuLxiq0" TargetMode="External"/><Relationship Id="rId4" Type="http://schemas.openxmlformats.org/officeDocument/2006/relationships/hyperlink" Target="https://www.youtube.com/watch?v=plvmigGxUZA"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err="1"/>
              <a:t>The</a:t>
            </a:r>
            <a:r>
              <a:rPr lang="pl-PL" dirty="0"/>
              <a:t> </a:t>
            </a:r>
            <a:r>
              <a:rPr lang="pl-PL" dirty="0" err="1"/>
              <a:t>Psychology</a:t>
            </a:r>
            <a:r>
              <a:rPr lang="pl-PL" dirty="0"/>
              <a:t> of Money</a:t>
            </a:r>
          </a:p>
        </p:txBody>
      </p:sp>
      <p:sp>
        <p:nvSpPr>
          <p:cNvPr id="3" name="Podtytuł 2"/>
          <p:cNvSpPr>
            <a:spLocks noGrp="1"/>
          </p:cNvSpPr>
          <p:nvPr>
            <p:ph type="subTitle" idx="1"/>
          </p:nvPr>
        </p:nvSpPr>
        <p:spPr/>
        <p:txBody>
          <a:bodyPr/>
          <a:lstStyle/>
          <a:p>
            <a:r>
              <a:rPr lang="pl-PL" dirty="0"/>
              <a:t>Paweł Ziemiański, </a:t>
            </a:r>
            <a:r>
              <a:rPr lang="pl-PL" dirty="0" err="1"/>
              <a:t>Ph.D</a:t>
            </a:r>
            <a:r>
              <a:rPr lang="pl-PL" dirty="0"/>
              <a:t>.</a:t>
            </a:r>
          </a:p>
        </p:txBody>
      </p:sp>
      <p:pic>
        <p:nvPicPr>
          <p:cNvPr id="4" name="Dźwięk 3">
            <a:hlinkClick r:id="" action="ppaction://media"/>
            <a:extLst>
              <a:ext uri="{FF2B5EF4-FFF2-40B4-BE49-F238E27FC236}">
                <a16:creationId xmlns:a16="http://schemas.microsoft.com/office/drawing/2014/main" id="{C609C557-AC65-4759-B1FC-B93F999C2D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33"/>
    </mc:Choice>
    <mc:Fallback>
      <p:transition spd="slow" advTm="9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C7F3A08-D09B-4D47-B693-5E9A7B9420D3}"/>
              </a:ext>
            </a:extLst>
          </p:cNvPr>
          <p:cNvSpPr>
            <a:spLocks noGrp="1"/>
          </p:cNvSpPr>
          <p:nvPr>
            <p:ph type="title"/>
          </p:nvPr>
        </p:nvSpPr>
        <p:spPr/>
        <p:txBody>
          <a:bodyPr/>
          <a:lstStyle/>
          <a:p>
            <a:r>
              <a:rPr lang="pl-PL" dirty="0" err="1"/>
              <a:t>Mental</a:t>
            </a:r>
            <a:r>
              <a:rPr lang="pl-PL" dirty="0"/>
              <a:t> Accounting</a:t>
            </a:r>
            <a:endParaRPr lang="en-US" dirty="0"/>
          </a:p>
        </p:txBody>
      </p:sp>
      <p:sp>
        <p:nvSpPr>
          <p:cNvPr id="3" name="Symbol zastępczy zawartości 2">
            <a:extLst>
              <a:ext uri="{FF2B5EF4-FFF2-40B4-BE49-F238E27FC236}">
                <a16:creationId xmlns:a16="http://schemas.microsoft.com/office/drawing/2014/main" id="{C58EA3A4-9C2C-4A7B-9424-ED5C0AF9E17F}"/>
              </a:ext>
            </a:extLst>
          </p:cNvPr>
          <p:cNvSpPr>
            <a:spLocks noGrp="1"/>
          </p:cNvSpPr>
          <p:nvPr>
            <p:ph idx="1"/>
          </p:nvPr>
        </p:nvSpPr>
        <p:spPr/>
        <p:txBody>
          <a:bodyPr/>
          <a:lstStyle/>
          <a:p>
            <a:pPr algn="just"/>
            <a:r>
              <a:rPr lang="en-US" dirty="0"/>
              <a:t>Imagine two different students. They both have a rather fixed amount of money that they plan to spend on food each month (500 </a:t>
            </a:r>
            <a:r>
              <a:rPr lang="en-US" dirty="0" err="1"/>
              <a:t>pln</a:t>
            </a:r>
            <a:r>
              <a:rPr lang="en-US" dirty="0"/>
              <a:t>). In order to track spending one of them thinks about the food money in terms of one day (tries not to spend more than app. 16</a:t>
            </a:r>
            <a:r>
              <a:rPr lang="pl-PL" dirty="0"/>
              <a:t>.</a:t>
            </a:r>
            <a:r>
              <a:rPr lang="en-US" dirty="0"/>
              <a:t>5 </a:t>
            </a:r>
            <a:r>
              <a:rPr lang="en-US" dirty="0" err="1"/>
              <a:t>pln</a:t>
            </a:r>
            <a:r>
              <a:rPr lang="en-US" dirty="0"/>
              <a:t> each day) and another one in terms of one week (tries not to spend more than app. 115 </a:t>
            </a:r>
            <a:r>
              <a:rPr lang="en-US" dirty="0" err="1"/>
              <a:t>pln</a:t>
            </a:r>
            <a:r>
              <a:rPr lang="en-US" dirty="0"/>
              <a:t> each week). </a:t>
            </a:r>
          </a:p>
          <a:p>
            <a:pPr lvl="0" algn="just"/>
            <a:r>
              <a:rPr lang="pl-PL" dirty="0"/>
              <a:t>H</a:t>
            </a:r>
            <a:r>
              <a:rPr lang="en-US" dirty="0"/>
              <a:t>ow would you expect their behavior and habits to differ</a:t>
            </a:r>
            <a:r>
              <a:rPr lang="pl-PL" dirty="0"/>
              <a:t>?</a:t>
            </a:r>
            <a:endParaRPr lang="en-US" dirty="0"/>
          </a:p>
          <a:p>
            <a:pPr lvl="0" algn="just"/>
            <a:r>
              <a:rPr lang="en-US" dirty="0"/>
              <a:t>Would you consider one of them to be more rational? </a:t>
            </a:r>
          </a:p>
          <a:p>
            <a:endParaRPr lang="en-US" dirty="0"/>
          </a:p>
        </p:txBody>
      </p:sp>
      <p:pic>
        <p:nvPicPr>
          <p:cNvPr id="4" name="Dźwięk 3">
            <a:hlinkClick r:id="" action="ppaction://media"/>
            <a:extLst>
              <a:ext uri="{FF2B5EF4-FFF2-40B4-BE49-F238E27FC236}">
                <a16:creationId xmlns:a16="http://schemas.microsoft.com/office/drawing/2014/main" id="{DA94C9FE-D499-4B52-8C7E-416B92D424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42218876"/>
      </p:ext>
    </p:extLst>
  </p:cSld>
  <p:clrMapOvr>
    <a:masterClrMapping/>
  </p:clrMapOvr>
  <mc:AlternateContent xmlns:mc="http://schemas.openxmlformats.org/markup-compatibility/2006">
    <mc:Choice xmlns:p14="http://schemas.microsoft.com/office/powerpoint/2010/main" Requires="p14">
      <p:transition spd="slow" p14:dur="2000" advTm="21563"/>
    </mc:Choice>
    <mc:Fallback>
      <p:transition spd="slow" advTm="21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9C210A-5B60-4304-BEA3-CD70D6568121}"/>
              </a:ext>
            </a:extLst>
          </p:cNvPr>
          <p:cNvSpPr>
            <a:spLocks noGrp="1"/>
          </p:cNvSpPr>
          <p:nvPr>
            <p:ph type="title"/>
          </p:nvPr>
        </p:nvSpPr>
        <p:spPr/>
        <p:txBody>
          <a:bodyPr/>
          <a:lstStyle/>
          <a:p>
            <a:r>
              <a:rPr lang="pl-PL" dirty="0"/>
              <a:t>The </a:t>
            </a:r>
            <a:r>
              <a:rPr lang="pl-PL" dirty="0" err="1"/>
              <a:t>pain</a:t>
            </a:r>
            <a:r>
              <a:rPr lang="pl-PL" dirty="0"/>
              <a:t> of </a:t>
            </a:r>
            <a:r>
              <a:rPr lang="pl-PL" dirty="0" err="1"/>
              <a:t>paying</a:t>
            </a:r>
            <a:endParaRPr lang="en-US" dirty="0"/>
          </a:p>
        </p:txBody>
      </p:sp>
      <p:sp>
        <p:nvSpPr>
          <p:cNvPr id="3" name="Symbol zastępczy zawartości 2">
            <a:extLst>
              <a:ext uri="{FF2B5EF4-FFF2-40B4-BE49-F238E27FC236}">
                <a16:creationId xmlns:a16="http://schemas.microsoft.com/office/drawing/2014/main" id="{27A45806-FFF9-4FC1-B03D-E88417F286B1}"/>
              </a:ext>
            </a:extLst>
          </p:cNvPr>
          <p:cNvSpPr>
            <a:spLocks noGrp="1"/>
          </p:cNvSpPr>
          <p:nvPr>
            <p:ph idx="1"/>
          </p:nvPr>
        </p:nvSpPr>
        <p:spPr/>
        <p:txBody>
          <a:bodyPr/>
          <a:lstStyle/>
          <a:p>
            <a:r>
              <a:rPr lang="pl-PL" dirty="0" err="1"/>
              <a:t>Interesting</a:t>
            </a:r>
            <a:r>
              <a:rPr lang="pl-PL" dirty="0"/>
              <a:t> </a:t>
            </a:r>
            <a:r>
              <a:rPr lang="pl-PL" dirty="0" err="1"/>
              <a:t>article</a:t>
            </a:r>
            <a:r>
              <a:rPr lang="pl-PL" dirty="0"/>
              <a:t>:</a:t>
            </a:r>
          </a:p>
          <a:p>
            <a:pPr algn="just"/>
            <a:r>
              <a:rPr lang="en-US" dirty="0"/>
              <a:t>Mazar, N., </a:t>
            </a:r>
            <a:r>
              <a:rPr lang="en-US" dirty="0" err="1"/>
              <a:t>Plassmann</a:t>
            </a:r>
            <a:r>
              <a:rPr lang="en-US" dirty="0"/>
              <a:t>, H., Robitaille, N., &amp; Lindner, A. (2016). Pain of paying?—A metaphor gone literal: Evidence from neural and behavioral science.</a:t>
            </a:r>
            <a:endParaRPr lang="pl-PL" dirty="0"/>
          </a:p>
          <a:p>
            <a:pPr algn="just"/>
            <a:r>
              <a:rPr lang="en-US" i="1" dirty="0"/>
              <a:t>This paper is the first to present direct empirical evidence that the metaphor is more than a theoretical concept; it stands for a literal pain experience. In addition, the authors characterize its quality as an affective pain experience in three incentive-compatible experiments.</a:t>
            </a:r>
          </a:p>
        </p:txBody>
      </p:sp>
      <p:pic>
        <p:nvPicPr>
          <p:cNvPr id="4" name="Dźwięk 3">
            <a:hlinkClick r:id="" action="ppaction://media"/>
            <a:extLst>
              <a:ext uri="{FF2B5EF4-FFF2-40B4-BE49-F238E27FC236}">
                <a16:creationId xmlns:a16="http://schemas.microsoft.com/office/drawing/2014/main" id="{714C09D1-F204-4BDB-8FF2-75DEFCCAD6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6979703"/>
      </p:ext>
    </p:extLst>
  </p:cSld>
  <p:clrMapOvr>
    <a:masterClrMapping/>
  </p:clrMapOvr>
  <mc:AlternateContent xmlns:mc="http://schemas.openxmlformats.org/markup-compatibility/2006">
    <mc:Choice xmlns:p14="http://schemas.microsoft.com/office/powerpoint/2010/main" Requires="p14">
      <p:transition spd="slow" p14:dur="2000" advTm="124668"/>
    </mc:Choice>
    <mc:Fallback>
      <p:transition spd="slow" advTm="124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9C210A-5B60-4304-BEA3-CD70D6568121}"/>
              </a:ext>
            </a:extLst>
          </p:cNvPr>
          <p:cNvSpPr>
            <a:spLocks noGrp="1"/>
          </p:cNvSpPr>
          <p:nvPr>
            <p:ph type="title"/>
          </p:nvPr>
        </p:nvSpPr>
        <p:spPr/>
        <p:txBody>
          <a:bodyPr/>
          <a:lstStyle/>
          <a:p>
            <a:r>
              <a:rPr lang="pl-PL" dirty="0"/>
              <a:t>The </a:t>
            </a:r>
            <a:r>
              <a:rPr lang="pl-PL" dirty="0" err="1"/>
              <a:t>pain</a:t>
            </a:r>
            <a:r>
              <a:rPr lang="pl-PL" dirty="0"/>
              <a:t> of </a:t>
            </a:r>
            <a:r>
              <a:rPr lang="pl-PL" dirty="0" err="1"/>
              <a:t>paying</a:t>
            </a:r>
            <a:endParaRPr lang="en-US" dirty="0"/>
          </a:p>
        </p:txBody>
      </p:sp>
      <p:sp>
        <p:nvSpPr>
          <p:cNvPr id="3" name="Symbol zastępczy zawartości 2">
            <a:extLst>
              <a:ext uri="{FF2B5EF4-FFF2-40B4-BE49-F238E27FC236}">
                <a16:creationId xmlns:a16="http://schemas.microsoft.com/office/drawing/2014/main" id="{27A45806-FFF9-4FC1-B03D-E88417F286B1}"/>
              </a:ext>
            </a:extLst>
          </p:cNvPr>
          <p:cNvSpPr>
            <a:spLocks noGrp="1"/>
          </p:cNvSpPr>
          <p:nvPr>
            <p:ph idx="1"/>
          </p:nvPr>
        </p:nvSpPr>
        <p:spPr/>
        <p:txBody>
          <a:bodyPr/>
          <a:lstStyle/>
          <a:p>
            <a:r>
              <a:rPr lang="pl-PL" dirty="0"/>
              <a:t>Standard </a:t>
            </a:r>
            <a:r>
              <a:rPr lang="pl-PL" dirty="0" err="1"/>
              <a:t>economic</a:t>
            </a:r>
            <a:r>
              <a:rPr lang="pl-PL" dirty="0"/>
              <a:t> </a:t>
            </a:r>
            <a:r>
              <a:rPr lang="pl-PL" dirty="0" err="1"/>
              <a:t>approach</a:t>
            </a:r>
            <a:r>
              <a:rPr lang="pl-PL" dirty="0"/>
              <a:t>: </a:t>
            </a:r>
          </a:p>
          <a:p>
            <a:pPr>
              <a:buFont typeface="Wingdings" panose="05000000000000000000" pitchFamily="2" charset="2"/>
              <a:buChar char="q"/>
            </a:pPr>
            <a:r>
              <a:rPr lang="en-US" dirty="0"/>
              <a:t>price </a:t>
            </a:r>
            <a:r>
              <a:rPr lang="pl-PL" dirty="0"/>
              <a:t>of a </a:t>
            </a:r>
            <a:r>
              <a:rPr lang="pl-PL" dirty="0" err="1"/>
              <a:t>product</a:t>
            </a:r>
            <a:r>
              <a:rPr lang="pl-PL" dirty="0"/>
              <a:t> </a:t>
            </a:r>
            <a:r>
              <a:rPr lang="pl-PL" dirty="0" err="1"/>
              <a:t>or</a:t>
            </a:r>
            <a:r>
              <a:rPr lang="pl-PL" dirty="0"/>
              <a:t> a service </a:t>
            </a:r>
            <a:r>
              <a:rPr lang="en-US" dirty="0"/>
              <a:t>is considered in terms of opportunity cost</a:t>
            </a:r>
            <a:r>
              <a:rPr lang="pl-PL" dirty="0"/>
              <a:t> (</a:t>
            </a:r>
            <a:r>
              <a:rPr lang="en-US" dirty="0"/>
              <a:t>the value of the best alternative product that could have been purchased with the money instead</a:t>
            </a:r>
            <a:r>
              <a:rPr lang="pl-PL" dirty="0"/>
              <a:t>) - </a:t>
            </a:r>
            <a:r>
              <a:rPr lang="en-US" dirty="0"/>
              <a:t>Buchanan </a:t>
            </a:r>
            <a:r>
              <a:rPr lang="pl-PL" dirty="0"/>
              <a:t>(</a:t>
            </a:r>
            <a:r>
              <a:rPr lang="en-US" dirty="0"/>
              <a:t>1999</a:t>
            </a:r>
            <a:r>
              <a:rPr lang="pl-PL" dirty="0"/>
              <a:t>)</a:t>
            </a:r>
            <a:r>
              <a:rPr lang="en-US" dirty="0"/>
              <a:t>.</a:t>
            </a:r>
            <a:endParaRPr lang="pl-PL" dirty="0"/>
          </a:p>
          <a:p>
            <a:pPr marL="0" indent="0">
              <a:buNone/>
            </a:pPr>
            <a:endParaRPr lang="pl-PL" dirty="0"/>
          </a:p>
          <a:p>
            <a:pPr marL="0" indent="0">
              <a:buNone/>
            </a:pPr>
            <a:r>
              <a:rPr lang="pl-PL" dirty="0"/>
              <a:t>The </a:t>
            </a:r>
            <a:r>
              <a:rPr lang="pl-PL" dirty="0" err="1"/>
              <a:t>pain</a:t>
            </a:r>
            <a:r>
              <a:rPr lang="pl-PL" dirty="0"/>
              <a:t> of </a:t>
            </a:r>
            <a:r>
              <a:rPr lang="pl-PL" dirty="0" err="1"/>
              <a:t>paying</a:t>
            </a:r>
            <a:r>
              <a:rPr lang="pl-PL" dirty="0"/>
              <a:t>:</a:t>
            </a:r>
          </a:p>
          <a:p>
            <a:pPr>
              <a:buFont typeface="Wingdings" panose="05000000000000000000" pitchFamily="2" charset="2"/>
              <a:buChar char="q"/>
            </a:pPr>
            <a:r>
              <a:rPr lang="pl-PL" dirty="0" err="1"/>
              <a:t>There</a:t>
            </a:r>
            <a:r>
              <a:rPr lang="pl-PL" dirty="0"/>
              <a:t> </a:t>
            </a:r>
            <a:r>
              <a:rPr lang="pl-PL" dirty="0" err="1"/>
              <a:t>is</a:t>
            </a:r>
            <a:r>
              <a:rPr lang="pl-PL" dirty="0"/>
              <a:t> </a:t>
            </a:r>
            <a:r>
              <a:rPr lang="pl-PL" dirty="0" err="1"/>
              <a:t>an</a:t>
            </a:r>
            <a:r>
              <a:rPr lang="pl-PL" dirty="0"/>
              <a:t> </a:t>
            </a:r>
            <a:r>
              <a:rPr lang="pl-PL" dirty="0" err="1"/>
              <a:t>additional</a:t>
            </a:r>
            <a:r>
              <a:rPr lang="pl-PL" dirty="0"/>
              <a:t> </a:t>
            </a:r>
            <a:r>
              <a:rPr lang="pl-PL" dirty="0" err="1"/>
              <a:t>emotional</a:t>
            </a:r>
            <a:r>
              <a:rPr lang="pl-PL" dirty="0"/>
              <a:t> element - </a:t>
            </a:r>
            <a:r>
              <a:rPr lang="en-US" dirty="0"/>
              <a:t>the experience of a “direct and immediate displeasure” </a:t>
            </a:r>
            <a:r>
              <a:rPr lang="pl-PL" dirty="0"/>
              <a:t> (</a:t>
            </a:r>
            <a:r>
              <a:rPr lang="en-US" dirty="0" err="1"/>
              <a:t>Zellermayer</a:t>
            </a:r>
            <a:r>
              <a:rPr lang="pl-PL" dirty="0"/>
              <a:t>,</a:t>
            </a:r>
            <a:r>
              <a:rPr lang="en-US" dirty="0"/>
              <a:t> 1996</a:t>
            </a:r>
            <a:r>
              <a:rPr lang="pl-PL" dirty="0"/>
              <a:t>)</a:t>
            </a:r>
          </a:p>
          <a:p>
            <a:pPr>
              <a:buFont typeface="Wingdings" panose="05000000000000000000" pitchFamily="2" charset="2"/>
              <a:buChar char="q"/>
            </a:pPr>
            <a:endParaRPr lang="en-US" dirty="0"/>
          </a:p>
        </p:txBody>
      </p:sp>
      <p:pic>
        <p:nvPicPr>
          <p:cNvPr id="4" name="Dźwięk 3">
            <a:hlinkClick r:id="" action="ppaction://media"/>
            <a:extLst>
              <a:ext uri="{FF2B5EF4-FFF2-40B4-BE49-F238E27FC236}">
                <a16:creationId xmlns:a16="http://schemas.microsoft.com/office/drawing/2014/main" id="{F1E2C57A-C90B-417E-88F1-9AA45B5A36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80872099"/>
      </p:ext>
    </p:extLst>
  </p:cSld>
  <p:clrMapOvr>
    <a:masterClrMapping/>
  </p:clrMapOvr>
  <mc:AlternateContent xmlns:mc="http://schemas.openxmlformats.org/markup-compatibility/2006">
    <mc:Choice xmlns:p14="http://schemas.microsoft.com/office/powerpoint/2010/main" Requires="p14">
      <p:transition spd="slow" p14:dur="2000" advTm="45521"/>
    </mc:Choice>
    <mc:Fallback>
      <p:transition spd="slow" advTm="4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9C210A-5B60-4304-BEA3-CD70D6568121}"/>
              </a:ext>
            </a:extLst>
          </p:cNvPr>
          <p:cNvSpPr>
            <a:spLocks noGrp="1"/>
          </p:cNvSpPr>
          <p:nvPr>
            <p:ph type="title"/>
          </p:nvPr>
        </p:nvSpPr>
        <p:spPr/>
        <p:txBody>
          <a:bodyPr/>
          <a:lstStyle/>
          <a:p>
            <a:r>
              <a:rPr lang="pl-PL" dirty="0"/>
              <a:t>The </a:t>
            </a:r>
            <a:r>
              <a:rPr lang="pl-PL" dirty="0" err="1"/>
              <a:t>pain</a:t>
            </a:r>
            <a:r>
              <a:rPr lang="pl-PL" dirty="0"/>
              <a:t> of </a:t>
            </a:r>
            <a:r>
              <a:rPr lang="pl-PL" dirty="0" err="1"/>
              <a:t>paying</a:t>
            </a:r>
            <a:endParaRPr lang="en-US" dirty="0"/>
          </a:p>
        </p:txBody>
      </p:sp>
      <p:sp>
        <p:nvSpPr>
          <p:cNvPr id="3" name="Symbol zastępczy zawartości 2">
            <a:extLst>
              <a:ext uri="{FF2B5EF4-FFF2-40B4-BE49-F238E27FC236}">
                <a16:creationId xmlns:a16="http://schemas.microsoft.com/office/drawing/2014/main" id="{27A45806-FFF9-4FC1-B03D-E88417F286B1}"/>
              </a:ext>
            </a:extLst>
          </p:cNvPr>
          <p:cNvSpPr>
            <a:spLocks noGrp="1"/>
          </p:cNvSpPr>
          <p:nvPr>
            <p:ph idx="1"/>
          </p:nvPr>
        </p:nvSpPr>
        <p:spPr/>
        <p:txBody>
          <a:bodyPr/>
          <a:lstStyle/>
          <a:p>
            <a:r>
              <a:rPr lang="pl-PL" dirty="0" err="1"/>
              <a:t>What</a:t>
            </a:r>
            <a:r>
              <a:rPr lang="pl-PL" dirty="0"/>
              <a:t> </a:t>
            </a:r>
            <a:r>
              <a:rPr lang="pl-PL" dirty="0" err="1"/>
              <a:t>is</a:t>
            </a:r>
            <a:r>
              <a:rPr lang="pl-PL" dirty="0"/>
              <a:t> a </a:t>
            </a:r>
            <a:r>
              <a:rPr lang="pl-PL" dirty="0" err="1"/>
              <a:t>perfect</a:t>
            </a:r>
            <a:r>
              <a:rPr lang="pl-PL" dirty="0"/>
              <a:t> </a:t>
            </a:r>
            <a:r>
              <a:rPr lang="pl-PL" dirty="0" err="1"/>
              <a:t>gift</a:t>
            </a:r>
            <a:r>
              <a:rPr lang="pl-PL" dirty="0"/>
              <a:t>?</a:t>
            </a:r>
          </a:p>
          <a:p>
            <a:r>
              <a:rPr lang="pl-PL" dirty="0">
                <a:hlinkClick r:id="rId4"/>
              </a:rPr>
              <a:t>http://danariely.com/2010/11/26/an-irrational-guide-to-gifts/</a:t>
            </a:r>
            <a:endParaRPr lang="pl-PL" dirty="0"/>
          </a:p>
          <a:p>
            <a:endParaRPr lang="pl-PL" dirty="0"/>
          </a:p>
          <a:p>
            <a:pPr>
              <a:buFont typeface="Wingdings" panose="05000000000000000000" pitchFamily="2" charset="2"/>
              <a:buChar char="q"/>
            </a:pPr>
            <a:endParaRPr lang="en-US" dirty="0"/>
          </a:p>
        </p:txBody>
      </p:sp>
      <p:pic>
        <p:nvPicPr>
          <p:cNvPr id="4" name="Dźwięk 3">
            <a:hlinkClick r:id="" action="ppaction://media"/>
            <a:extLst>
              <a:ext uri="{FF2B5EF4-FFF2-40B4-BE49-F238E27FC236}">
                <a16:creationId xmlns:a16="http://schemas.microsoft.com/office/drawing/2014/main" id="{292CC27D-BFC6-4C11-9597-C9EA1C1445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56256747"/>
      </p:ext>
    </p:extLst>
  </p:cSld>
  <p:clrMapOvr>
    <a:masterClrMapping/>
  </p:clrMapOvr>
  <mc:AlternateContent xmlns:mc="http://schemas.openxmlformats.org/markup-compatibility/2006">
    <mc:Choice xmlns:p14="http://schemas.microsoft.com/office/powerpoint/2010/main" Requires="p14">
      <p:transition spd="slow" p14:dur="2000" advTm="51336"/>
    </mc:Choice>
    <mc:Fallback>
      <p:transition spd="slow" advTm="51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5152A6-6D3D-460F-9295-F670C69277BE}"/>
              </a:ext>
            </a:extLst>
          </p:cNvPr>
          <p:cNvSpPr>
            <a:spLocks noGrp="1"/>
          </p:cNvSpPr>
          <p:nvPr>
            <p:ph type="title"/>
          </p:nvPr>
        </p:nvSpPr>
        <p:spPr/>
        <p:txBody>
          <a:bodyPr/>
          <a:lstStyle/>
          <a:p>
            <a:r>
              <a:rPr lang="pl-PL" dirty="0"/>
              <a:t>How to </a:t>
            </a:r>
            <a:r>
              <a:rPr lang="pl-PL" dirty="0" err="1"/>
              <a:t>increase</a:t>
            </a:r>
            <a:r>
              <a:rPr lang="pl-PL" dirty="0"/>
              <a:t> and </a:t>
            </a:r>
            <a:r>
              <a:rPr lang="pl-PL" dirty="0" err="1"/>
              <a:t>decrease</a:t>
            </a:r>
            <a:r>
              <a:rPr lang="pl-PL" dirty="0"/>
              <a:t> the </a:t>
            </a:r>
            <a:r>
              <a:rPr lang="pl-PL" dirty="0" err="1"/>
              <a:t>pain</a:t>
            </a:r>
            <a:r>
              <a:rPr lang="pl-PL" dirty="0"/>
              <a:t> of </a:t>
            </a:r>
            <a:r>
              <a:rPr lang="pl-PL" dirty="0" err="1"/>
              <a:t>paying</a:t>
            </a:r>
            <a:r>
              <a:rPr lang="pl-PL" dirty="0"/>
              <a:t> (Dan </a:t>
            </a:r>
            <a:r>
              <a:rPr lang="pl-PL" dirty="0" err="1"/>
              <a:t>Ariely</a:t>
            </a:r>
            <a:r>
              <a:rPr lang="pl-PL" dirty="0"/>
              <a:t>)</a:t>
            </a:r>
            <a:endParaRPr lang="en-US" dirty="0"/>
          </a:p>
        </p:txBody>
      </p:sp>
      <p:sp>
        <p:nvSpPr>
          <p:cNvPr id="4" name="Symbol zastępczy tekstu 3">
            <a:extLst>
              <a:ext uri="{FF2B5EF4-FFF2-40B4-BE49-F238E27FC236}">
                <a16:creationId xmlns:a16="http://schemas.microsoft.com/office/drawing/2014/main" id="{420A22E2-74BA-40B4-8EBD-552411EE35B3}"/>
              </a:ext>
            </a:extLst>
          </p:cNvPr>
          <p:cNvSpPr>
            <a:spLocks noGrp="1"/>
          </p:cNvSpPr>
          <p:nvPr>
            <p:ph type="body" idx="1"/>
          </p:nvPr>
        </p:nvSpPr>
        <p:spPr/>
        <p:txBody>
          <a:bodyPr/>
          <a:lstStyle/>
          <a:p>
            <a:r>
              <a:rPr lang="pl-PL" dirty="0"/>
              <a:t>To </a:t>
            </a:r>
            <a:r>
              <a:rPr lang="pl-PL" dirty="0" err="1"/>
              <a:t>increase</a:t>
            </a:r>
            <a:r>
              <a:rPr lang="pl-PL" dirty="0"/>
              <a:t> </a:t>
            </a:r>
            <a:r>
              <a:rPr lang="pl-PL" dirty="0" err="1"/>
              <a:t>PoP</a:t>
            </a:r>
            <a:endParaRPr lang="en-US" dirty="0"/>
          </a:p>
        </p:txBody>
      </p:sp>
      <p:sp>
        <p:nvSpPr>
          <p:cNvPr id="6" name="Symbol zastępczy zawartości 5">
            <a:extLst>
              <a:ext uri="{FF2B5EF4-FFF2-40B4-BE49-F238E27FC236}">
                <a16:creationId xmlns:a16="http://schemas.microsoft.com/office/drawing/2014/main" id="{EC563569-3D0E-49DB-A30D-149675358DD9}"/>
              </a:ext>
            </a:extLst>
          </p:cNvPr>
          <p:cNvSpPr>
            <a:spLocks noGrp="1"/>
          </p:cNvSpPr>
          <p:nvPr>
            <p:ph sz="half" idx="2"/>
          </p:nvPr>
        </p:nvSpPr>
        <p:spPr>
          <a:xfrm>
            <a:off x="467544" y="2582334"/>
            <a:ext cx="4058736" cy="3286760"/>
          </a:xfrm>
        </p:spPr>
        <p:txBody>
          <a:bodyPr>
            <a:normAutofit fontScale="92500"/>
          </a:bodyPr>
          <a:lstStyle/>
          <a:p>
            <a:pPr algn="just"/>
            <a:r>
              <a:rPr lang="en-US" dirty="0"/>
              <a:t>Use a method of payment that is most closely related to experiencing money being spent (i.e. cash)</a:t>
            </a:r>
          </a:p>
          <a:p>
            <a:pPr algn="just"/>
            <a:r>
              <a:rPr lang="en-US" dirty="0"/>
              <a:t>Increase the mental availability of the fact that money is spent (e.g. notifications)</a:t>
            </a:r>
          </a:p>
          <a:p>
            <a:pPr algn="just"/>
            <a:r>
              <a:rPr lang="en-US" dirty="0"/>
              <a:t>Increase salience (e.g. install meters that indicate how much money is spent)</a:t>
            </a:r>
          </a:p>
          <a:p>
            <a:endParaRPr lang="en-US" dirty="0"/>
          </a:p>
        </p:txBody>
      </p:sp>
      <p:sp>
        <p:nvSpPr>
          <p:cNvPr id="7" name="Symbol zastępczy tekstu 6">
            <a:extLst>
              <a:ext uri="{FF2B5EF4-FFF2-40B4-BE49-F238E27FC236}">
                <a16:creationId xmlns:a16="http://schemas.microsoft.com/office/drawing/2014/main" id="{484980D6-1FB6-4C0D-852B-A1447BCAE3AA}"/>
              </a:ext>
            </a:extLst>
          </p:cNvPr>
          <p:cNvSpPr>
            <a:spLocks noGrp="1"/>
          </p:cNvSpPr>
          <p:nvPr>
            <p:ph type="body" sz="quarter" idx="3"/>
          </p:nvPr>
        </p:nvSpPr>
        <p:spPr/>
        <p:txBody>
          <a:bodyPr/>
          <a:lstStyle/>
          <a:p>
            <a:r>
              <a:rPr lang="pl-PL" dirty="0"/>
              <a:t>To </a:t>
            </a:r>
            <a:r>
              <a:rPr lang="pl-PL" dirty="0" err="1"/>
              <a:t>decrease</a:t>
            </a:r>
            <a:r>
              <a:rPr lang="pl-PL" dirty="0"/>
              <a:t> POP</a:t>
            </a:r>
            <a:endParaRPr lang="en-US" dirty="0"/>
          </a:p>
        </p:txBody>
      </p:sp>
      <p:sp>
        <p:nvSpPr>
          <p:cNvPr id="8" name="Symbol zastępczy zawartości 7">
            <a:extLst>
              <a:ext uri="{FF2B5EF4-FFF2-40B4-BE49-F238E27FC236}">
                <a16:creationId xmlns:a16="http://schemas.microsoft.com/office/drawing/2014/main" id="{36A89F90-EF2E-43B2-A4DA-2FAD71AAC9D5}"/>
              </a:ext>
            </a:extLst>
          </p:cNvPr>
          <p:cNvSpPr>
            <a:spLocks noGrp="1"/>
          </p:cNvSpPr>
          <p:nvPr>
            <p:ph sz="quarter" idx="4"/>
          </p:nvPr>
        </p:nvSpPr>
        <p:spPr>
          <a:xfrm>
            <a:off x="4663440" y="2582334"/>
            <a:ext cx="4058736" cy="3286760"/>
          </a:xfrm>
        </p:spPr>
        <p:txBody>
          <a:bodyPr>
            <a:normAutofit fontScale="92500"/>
          </a:bodyPr>
          <a:lstStyle/>
          <a:p>
            <a:pPr algn="just"/>
            <a:r>
              <a:rPr lang="en-US" dirty="0"/>
              <a:t>Use a method of payment that is least closely related to experiencing money being spent (e.g. credit card, coupons, casino chips)</a:t>
            </a:r>
          </a:p>
          <a:p>
            <a:pPr algn="just"/>
            <a:r>
              <a:rPr lang="en-US" dirty="0"/>
              <a:t>Keep payments hidden (e.g. no notifications, information of the amount of money spent not easily available)</a:t>
            </a:r>
          </a:p>
          <a:p>
            <a:pPr algn="just"/>
            <a:r>
              <a:rPr lang="en-US" dirty="0"/>
              <a:t>Introduce prepayment (separate the moment of spending the money and consumption) </a:t>
            </a:r>
          </a:p>
        </p:txBody>
      </p:sp>
      <p:pic>
        <p:nvPicPr>
          <p:cNvPr id="3" name="Dźwięk 2">
            <a:hlinkClick r:id="" action="ppaction://media"/>
            <a:extLst>
              <a:ext uri="{FF2B5EF4-FFF2-40B4-BE49-F238E27FC236}">
                <a16:creationId xmlns:a16="http://schemas.microsoft.com/office/drawing/2014/main" id="{724151A6-0B95-48F5-85FA-3EBCF59785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1380921"/>
      </p:ext>
    </p:extLst>
  </p:cSld>
  <p:clrMapOvr>
    <a:masterClrMapping/>
  </p:clrMapOvr>
  <mc:AlternateContent xmlns:mc="http://schemas.openxmlformats.org/markup-compatibility/2006">
    <mc:Choice xmlns:p14="http://schemas.microsoft.com/office/powerpoint/2010/main" Requires="p14">
      <p:transition spd="slow" p14:dur="2000" advTm="397409"/>
    </mc:Choice>
    <mc:Fallback>
      <p:transition spd="slow" advTm="397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143000"/>
          </a:xfrm>
        </p:spPr>
        <p:txBody>
          <a:bodyPr>
            <a:noAutofit/>
          </a:bodyPr>
          <a:lstStyle/>
          <a:p>
            <a:r>
              <a:rPr lang="pl-PL" sz="3200" dirty="0" err="1"/>
              <a:t>The</a:t>
            </a:r>
            <a:r>
              <a:rPr lang="pl-PL" sz="3200" dirty="0"/>
              <a:t> </a:t>
            </a:r>
            <a:r>
              <a:rPr lang="pl-PL" sz="3200" dirty="0" err="1"/>
              <a:t>money</a:t>
            </a:r>
            <a:r>
              <a:rPr lang="pl-PL" sz="3200" dirty="0"/>
              <a:t> </a:t>
            </a:r>
            <a:r>
              <a:rPr lang="pl-PL" sz="3200" dirty="0" err="1"/>
              <a:t>illusion</a:t>
            </a:r>
            <a:r>
              <a:rPr lang="pl-PL" sz="3200" dirty="0"/>
              <a:t> as a </a:t>
            </a:r>
            <a:r>
              <a:rPr lang="pl-PL" sz="3200" dirty="0" err="1"/>
              <a:t>cognitive</a:t>
            </a:r>
            <a:r>
              <a:rPr lang="pl-PL" sz="3200" dirty="0"/>
              <a:t> </a:t>
            </a:r>
            <a:r>
              <a:rPr lang="pl-PL" sz="3200" dirty="0" err="1"/>
              <a:t>psychological</a:t>
            </a:r>
            <a:r>
              <a:rPr lang="pl-PL" sz="3200" dirty="0"/>
              <a:t> </a:t>
            </a:r>
            <a:r>
              <a:rPr lang="pl-PL" sz="3200" dirty="0" err="1"/>
              <a:t>mechanism</a:t>
            </a:r>
            <a:r>
              <a:rPr lang="pl-PL" sz="3200" dirty="0"/>
              <a:t> </a:t>
            </a:r>
            <a:r>
              <a:rPr lang="pl-PL" sz="3200" dirty="0" err="1"/>
              <a:t>responsible</a:t>
            </a:r>
            <a:r>
              <a:rPr lang="pl-PL" sz="3200" dirty="0"/>
              <a:t> for </a:t>
            </a:r>
            <a:r>
              <a:rPr lang="pl-PL" sz="3200" dirty="0" err="1"/>
              <a:t>the</a:t>
            </a:r>
            <a:r>
              <a:rPr lang="pl-PL" sz="3200" dirty="0"/>
              <a:t> </a:t>
            </a:r>
            <a:r>
              <a:rPr lang="pl-PL" sz="3200" dirty="0" err="1"/>
              <a:t>perception</a:t>
            </a:r>
            <a:r>
              <a:rPr lang="pl-PL" sz="3200" dirty="0"/>
              <a:t> of </a:t>
            </a:r>
            <a:r>
              <a:rPr lang="pl-PL" sz="3200" dirty="0" err="1"/>
              <a:t>money</a:t>
            </a:r>
            <a:endParaRPr lang="pl-PL" sz="3200" dirty="0"/>
          </a:p>
        </p:txBody>
      </p:sp>
      <p:sp>
        <p:nvSpPr>
          <p:cNvPr id="3" name="Symbol zastępczy zawartości 2"/>
          <p:cNvSpPr>
            <a:spLocks noGrp="1"/>
          </p:cNvSpPr>
          <p:nvPr>
            <p:ph idx="1"/>
          </p:nvPr>
        </p:nvSpPr>
        <p:spPr/>
        <p:txBody>
          <a:bodyPr>
            <a:normAutofit/>
          </a:bodyPr>
          <a:lstStyle/>
          <a:p>
            <a:pPr>
              <a:buNone/>
            </a:pPr>
            <a:r>
              <a:rPr lang="en-US" dirty="0"/>
              <a:t>The money illusion – term coined by Irving Fisher, an American economist who observed that people do not take inflation into account when they analyze </a:t>
            </a:r>
            <a:r>
              <a:rPr lang="pl-PL" dirty="0" err="1"/>
              <a:t>gains</a:t>
            </a:r>
            <a:r>
              <a:rPr lang="pl-PL" dirty="0"/>
              <a:t> </a:t>
            </a:r>
            <a:r>
              <a:rPr lang="en-US" dirty="0"/>
              <a:t>and losses.</a:t>
            </a:r>
          </a:p>
          <a:p>
            <a:pPr>
              <a:buNone/>
            </a:pPr>
            <a:r>
              <a:rPr lang="en-US" dirty="0"/>
              <a:t>They </a:t>
            </a:r>
            <a:r>
              <a:rPr lang="pl-PL" dirty="0" err="1"/>
              <a:t>look</a:t>
            </a:r>
            <a:r>
              <a:rPr lang="pl-PL" dirty="0"/>
              <a:t> </a:t>
            </a:r>
            <a:r>
              <a:rPr lang="pl-PL" dirty="0" err="1"/>
              <a:t>at</a:t>
            </a:r>
            <a:r>
              <a:rPr lang="pl-PL" dirty="0"/>
              <a:t> </a:t>
            </a:r>
            <a:r>
              <a:rPr lang="en-US" dirty="0"/>
              <a:t>nominal and not real values.</a:t>
            </a:r>
          </a:p>
          <a:p>
            <a:pPr>
              <a:buNone/>
            </a:pPr>
            <a:r>
              <a:rPr lang="en-US" dirty="0"/>
              <a:t>James Tobin (1972) wrote: „(…) An economic theorist can, of course, commit no greater crime than to assume money illusion”</a:t>
            </a:r>
          </a:p>
        </p:txBody>
      </p:sp>
      <p:pic>
        <p:nvPicPr>
          <p:cNvPr id="4" name="Dźwięk 3">
            <a:hlinkClick r:id="" action="ppaction://media"/>
            <a:extLst>
              <a:ext uri="{FF2B5EF4-FFF2-40B4-BE49-F238E27FC236}">
                <a16:creationId xmlns:a16="http://schemas.microsoft.com/office/drawing/2014/main" id="{5A31D3DE-E31F-4420-A245-9F9FEBCFA5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124"/>
    </mc:Choice>
    <mc:Fallback>
      <p:transition spd="slow" advTm="9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The</a:t>
            </a:r>
            <a:r>
              <a:rPr lang="pl-PL" dirty="0"/>
              <a:t> </a:t>
            </a:r>
            <a:r>
              <a:rPr lang="pl-PL" dirty="0" err="1"/>
              <a:t>money</a:t>
            </a:r>
            <a:r>
              <a:rPr lang="pl-PL" dirty="0"/>
              <a:t> </a:t>
            </a:r>
            <a:r>
              <a:rPr lang="pl-PL" dirty="0" err="1"/>
              <a:t>illusion</a:t>
            </a:r>
            <a:endParaRPr lang="pl-PL" dirty="0"/>
          </a:p>
        </p:txBody>
      </p:sp>
      <p:sp>
        <p:nvSpPr>
          <p:cNvPr id="3" name="Symbol zastępczy zawartości 2"/>
          <p:cNvSpPr>
            <a:spLocks noGrp="1"/>
          </p:cNvSpPr>
          <p:nvPr>
            <p:ph idx="1"/>
          </p:nvPr>
        </p:nvSpPr>
        <p:spPr/>
        <p:txBody>
          <a:bodyPr>
            <a:normAutofit/>
          </a:bodyPr>
          <a:lstStyle/>
          <a:p>
            <a:pPr>
              <a:buNone/>
            </a:pPr>
            <a:r>
              <a:rPr lang="en-US" dirty="0"/>
              <a:t>people have difficulties with realizing the difference between the nominal and real value of currency.</a:t>
            </a:r>
          </a:p>
          <a:p>
            <a:pPr>
              <a:buNone/>
            </a:pPr>
            <a:endParaRPr lang="en-US" dirty="0"/>
          </a:p>
          <a:p>
            <a:pPr>
              <a:buNone/>
            </a:pPr>
            <a:r>
              <a:rPr lang="en-US" dirty="0"/>
              <a:t>Implication of money illusion – What would most people choose:</a:t>
            </a:r>
          </a:p>
          <a:p>
            <a:pPr marL="514350" indent="-514350">
              <a:buAutoNum type="arabicPeriod"/>
            </a:pPr>
            <a:r>
              <a:rPr lang="en-US" dirty="0"/>
              <a:t>Have a 2% salary increase when inflation rate is at 4%?</a:t>
            </a:r>
          </a:p>
          <a:p>
            <a:pPr marL="514350" indent="-514350">
              <a:buAutoNum type="arabicPeriod"/>
            </a:pPr>
            <a:r>
              <a:rPr lang="en-US" dirty="0"/>
              <a:t>Have a 1% salary decrease when there is no inflation?</a:t>
            </a:r>
          </a:p>
          <a:p>
            <a:endParaRPr lang="pl-PL" dirty="0"/>
          </a:p>
        </p:txBody>
      </p:sp>
      <p:pic>
        <p:nvPicPr>
          <p:cNvPr id="4" name="Dźwięk 3">
            <a:hlinkClick r:id="" action="ppaction://media"/>
            <a:extLst>
              <a:ext uri="{FF2B5EF4-FFF2-40B4-BE49-F238E27FC236}">
                <a16:creationId xmlns:a16="http://schemas.microsoft.com/office/drawing/2014/main" id="{E41B3013-A998-48F4-ABD9-1B93615C62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985"/>
    </mc:Choice>
    <mc:Fallback>
      <p:transition spd="slow" advTm="46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The</a:t>
            </a:r>
            <a:r>
              <a:rPr lang="pl-PL" dirty="0"/>
              <a:t> </a:t>
            </a:r>
            <a:r>
              <a:rPr lang="pl-PL" dirty="0" err="1"/>
              <a:t>money</a:t>
            </a:r>
            <a:r>
              <a:rPr lang="pl-PL" dirty="0"/>
              <a:t> </a:t>
            </a:r>
            <a:r>
              <a:rPr lang="pl-PL" dirty="0" err="1"/>
              <a:t>illusion</a:t>
            </a:r>
            <a:r>
              <a:rPr lang="pl-PL" dirty="0"/>
              <a:t> - </a:t>
            </a:r>
            <a:r>
              <a:rPr lang="pl-PL" dirty="0" err="1"/>
              <a:t>continued</a:t>
            </a:r>
            <a:endParaRPr lang="pl-PL" dirty="0"/>
          </a:p>
        </p:txBody>
      </p:sp>
      <p:sp>
        <p:nvSpPr>
          <p:cNvPr id="3" name="Symbol zastępczy zawartości 2"/>
          <p:cNvSpPr>
            <a:spLocks noGrp="1"/>
          </p:cNvSpPr>
          <p:nvPr>
            <p:ph idx="1"/>
          </p:nvPr>
        </p:nvSpPr>
        <p:spPr/>
        <p:txBody>
          <a:bodyPr/>
          <a:lstStyle/>
          <a:p>
            <a:r>
              <a:rPr lang="en-US" dirty="0"/>
              <a:t>The Euro illusion as an example</a:t>
            </a:r>
          </a:p>
          <a:p>
            <a:r>
              <a:rPr lang="en-US" dirty="0"/>
              <a:t>Does introducing Euro as a currency change anything in the perception of money?</a:t>
            </a:r>
          </a:p>
          <a:p>
            <a:r>
              <a:rPr lang="en-US" dirty="0"/>
              <a:t>People tend to believe that prices will be higher</a:t>
            </a:r>
          </a:p>
          <a:p>
            <a:r>
              <a:rPr lang="en-US" dirty="0"/>
              <a:t>On the other hand they may be perceived as lower due to the money illusion</a:t>
            </a:r>
            <a:r>
              <a:rPr lang="pl-PL" dirty="0"/>
              <a:t> (in </a:t>
            </a:r>
            <a:r>
              <a:rPr lang="pl-PL" dirty="0" err="1"/>
              <a:t>countries</a:t>
            </a:r>
            <a:r>
              <a:rPr lang="pl-PL" dirty="0"/>
              <a:t> </a:t>
            </a:r>
            <a:r>
              <a:rPr lang="pl-PL" dirty="0" err="1"/>
              <a:t>where</a:t>
            </a:r>
            <a:r>
              <a:rPr lang="pl-PL" dirty="0"/>
              <a:t> </a:t>
            </a:r>
            <a:r>
              <a:rPr lang="pl-PL" dirty="0" err="1"/>
              <a:t>nominal</a:t>
            </a:r>
            <a:r>
              <a:rPr lang="pl-PL" dirty="0"/>
              <a:t> </a:t>
            </a:r>
            <a:r>
              <a:rPr lang="pl-PL" dirty="0" err="1"/>
              <a:t>prices</a:t>
            </a:r>
            <a:r>
              <a:rPr lang="pl-PL" dirty="0"/>
              <a:t> </a:t>
            </a:r>
            <a:r>
              <a:rPr lang="pl-PL" dirty="0" err="1"/>
              <a:t>are</a:t>
            </a:r>
            <a:r>
              <a:rPr lang="pl-PL" dirty="0"/>
              <a:t> </a:t>
            </a:r>
            <a:r>
              <a:rPr lang="pl-PL" dirty="0" err="1"/>
              <a:t>lower</a:t>
            </a:r>
            <a:r>
              <a:rPr lang="pl-PL" dirty="0"/>
              <a:t> </a:t>
            </a:r>
            <a:r>
              <a:rPr lang="pl-PL" dirty="0" err="1"/>
              <a:t>than</a:t>
            </a:r>
            <a:r>
              <a:rPr lang="pl-PL" dirty="0"/>
              <a:t> </a:t>
            </a:r>
            <a:r>
              <a:rPr lang="pl-PL" dirty="0" err="1"/>
              <a:t>before</a:t>
            </a:r>
            <a:r>
              <a:rPr lang="pl-PL" dirty="0"/>
              <a:t>)</a:t>
            </a:r>
            <a:endParaRPr lang="en-US" dirty="0"/>
          </a:p>
        </p:txBody>
      </p:sp>
      <p:pic>
        <p:nvPicPr>
          <p:cNvPr id="4" name="Dźwięk 3">
            <a:hlinkClick r:id="" action="ppaction://media"/>
            <a:extLst>
              <a:ext uri="{FF2B5EF4-FFF2-40B4-BE49-F238E27FC236}">
                <a16:creationId xmlns:a16="http://schemas.microsoft.com/office/drawing/2014/main" id="{471A03A6-18DE-4791-8A9B-A93730DCC1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5096"/>
    </mc:Choice>
    <mc:Fallback>
      <p:transition spd="slow" advTm="155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EF6BE9-5727-4512-BBD5-82042F1CB3BC}"/>
              </a:ext>
            </a:extLst>
          </p:cNvPr>
          <p:cNvSpPr>
            <a:spLocks noGrp="1"/>
          </p:cNvSpPr>
          <p:nvPr>
            <p:ph type="title"/>
          </p:nvPr>
        </p:nvSpPr>
        <p:spPr/>
        <p:txBody>
          <a:bodyPr/>
          <a:lstStyle/>
          <a:p>
            <a:r>
              <a:rPr lang="pl-PL" dirty="0" err="1"/>
              <a:t>Sources</a:t>
            </a:r>
            <a:r>
              <a:rPr lang="pl-PL" dirty="0"/>
              <a:t> and </a:t>
            </a:r>
            <a:r>
              <a:rPr lang="pl-PL" dirty="0" err="1"/>
              <a:t>recommended</a:t>
            </a:r>
            <a:r>
              <a:rPr lang="pl-PL" dirty="0"/>
              <a:t> </a:t>
            </a:r>
            <a:r>
              <a:rPr lang="pl-PL" dirty="0" err="1"/>
              <a:t>readings</a:t>
            </a:r>
            <a:endParaRPr lang="en-US" dirty="0"/>
          </a:p>
        </p:txBody>
      </p:sp>
      <p:sp>
        <p:nvSpPr>
          <p:cNvPr id="3" name="Symbol zastępczy zawartości 2">
            <a:extLst>
              <a:ext uri="{FF2B5EF4-FFF2-40B4-BE49-F238E27FC236}">
                <a16:creationId xmlns:a16="http://schemas.microsoft.com/office/drawing/2014/main" id="{EFC81B30-2334-426F-BAEA-F1905F085957}"/>
              </a:ext>
            </a:extLst>
          </p:cNvPr>
          <p:cNvSpPr>
            <a:spLocks noGrp="1"/>
          </p:cNvSpPr>
          <p:nvPr>
            <p:ph idx="1"/>
          </p:nvPr>
        </p:nvSpPr>
        <p:spPr/>
        <p:txBody>
          <a:bodyPr>
            <a:normAutofit fontScale="92500" lnSpcReduction="10000"/>
          </a:bodyPr>
          <a:lstStyle/>
          <a:p>
            <a:pPr algn="just">
              <a:buFont typeface="Wingdings" panose="05000000000000000000" pitchFamily="2" charset="2"/>
              <a:buChar char="q"/>
            </a:pPr>
            <a:r>
              <a:rPr lang="en-US" dirty="0"/>
              <a:t>Mazar, N., </a:t>
            </a:r>
            <a:r>
              <a:rPr lang="en-US" dirty="0" err="1"/>
              <a:t>Plassmann</a:t>
            </a:r>
            <a:r>
              <a:rPr lang="en-US" dirty="0"/>
              <a:t>, H., </a:t>
            </a:r>
            <a:r>
              <a:rPr lang="en-US" dirty="0" err="1"/>
              <a:t>Robataille</a:t>
            </a:r>
            <a:r>
              <a:rPr lang="en-US" dirty="0"/>
              <a:t>, N., &amp; Lindner, A. (2014). </a:t>
            </a:r>
            <a:r>
              <a:rPr lang="en-US" i="1" dirty="0"/>
              <a:t>Pain of Paying—A Metaphor Gone Literal: Evidence from Neurobiology and Behavioral Decision Making</a:t>
            </a:r>
            <a:r>
              <a:rPr lang="en-US" dirty="0"/>
              <a:t>. INSEAD working paper.</a:t>
            </a:r>
            <a:endParaRPr lang="pl-PL" dirty="0"/>
          </a:p>
          <a:p>
            <a:pPr algn="just">
              <a:buFont typeface="Wingdings" panose="05000000000000000000" pitchFamily="2" charset="2"/>
              <a:buChar char="q"/>
            </a:pPr>
            <a:r>
              <a:rPr lang="en-US" dirty="0"/>
              <a:t>Rick, S. (2018). Tightwads and spendthrifts: An interdisciplinary review. </a:t>
            </a:r>
            <a:r>
              <a:rPr lang="en-US" i="1" dirty="0"/>
              <a:t>Financial Planning Review</a:t>
            </a:r>
            <a:r>
              <a:rPr lang="en-US" dirty="0"/>
              <a:t>, </a:t>
            </a:r>
            <a:r>
              <a:rPr lang="en-US" i="1" dirty="0"/>
              <a:t>1</a:t>
            </a:r>
            <a:r>
              <a:rPr lang="en-US" dirty="0"/>
              <a:t>(1-2), e1010.</a:t>
            </a:r>
            <a:endParaRPr lang="pl-PL" dirty="0"/>
          </a:p>
          <a:p>
            <a:pPr algn="just">
              <a:buFont typeface="Wingdings" panose="05000000000000000000" pitchFamily="2" charset="2"/>
              <a:buChar char="q"/>
            </a:pPr>
            <a:r>
              <a:rPr lang="en-US" dirty="0"/>
              <a:t>Thaler, R. H. (1999). Mental accounting matters. </a:t>
            </a:r>
            <a:r>
              <a:rPr lang="en-US" i="1" dirty="0"/>
              <a:t>Journal of Behavioral decision making</a:t>
            </a:r>
            <a:r>
              <a:rPr lang="en-US" dirty="0"/>
              <a:t>, </a:t>
            </a:r>
            <a:r>
              <a:rPr lang="en-US" i="1" dirty="0"/>
              <a:t>12</a:t>
            </a:r>
            <a:r>
              <a:rPr lang="en-US" dirty="0"/>
              <a:t>(3), 183-206.</a:t>
            </a:r>
            <a:endParaRPr lang="pl-PL" dirty="0"/>
          </a:p>
          <a:p>
            <a:pPr algn="just">
              <a:buFont typeface="Wingdings" panose="05000000000000000000" pitchFamily="2" charset="2"/>
              <a:buChar char="q"/>
            </a:pPr>
            <a:r>
              <a:rPr lang="pl-PL" dirty="0">
                <a:hlinkClick r:id="rId4"/>
              </a:rPr>
              <a:t>https://www.youtube.com/watch?v=plvmigGxUZA</a:t>
            </a:r>
            <a:endParaRPr lang="pl-PL" dirty="0"/>
          </a:p>
          <a:p>
            <a:pPr algn="just">
              <a:buFont typeface="Wingdings" panose="05000000000000000000" pitchFamily="2" charset="2"/>
              <a:buChar char="q"/>
            </a:pPr>
            <a:r>
              <a:rPr lang="pl-PL" dirty="0">
                <a:hlinkClick r:id="rId5"/>
              </a:rPr>
              <a:t>https://www.youtube.com/watch?v=VikVTuLxiq0</a:t>
            </a:r>
            <a:endParaRPr lang="pl-PL" dirty="0"/>
          </a:p>
          <a:p>
            <a:pPr algn="just">
              <a:buFont typeface="Wingdings" panose="05000000000000000000" pitchFamily="2" charset="2"/>
              <a:buChar char="q"/>
            </a:pPr>
            <a:r>
              <a:rPr lang="en-US" dirty="0">
                <a:hlinkClick r:id="rId6"/>
              </a:rPr>
              <a:t>https://www.businessinsider.com/10-ways-sports-stars-destroy-their-finances-2009-9?IR=T#10-worst-sports-teams-11</a:t>
            </a:r>
            <a:endParaRPr lang="pl-PL" dirty="0"/>
          </a:p>
          <a:p>
            <a:pPr>
              <a:buFont typeface="Wingdings" panose="05000000000000000000" pitchFamily="2" charset="2"/>
              <a:buChar char="q"/>
            </a:pPr>
            <a:endParaRPr lang="pl-PL" dirty="0"/>
          </a:p>
          <a:p>
            <a:pPr>
              <a:buFont typeface="Wingdings" panose="05000000000000000000" pitchFamily="2" charset="2"/>
              <a:buChar char="q"/>
            </a:pPr>
            <a:endParaRPr lang="pl-PL" dirty="0"/>
          </a:p>
          <a:p>
            <a:pPr marL="0" indent="0">
              <a:buNone/>
            </a:pPr>
            <a:endParaRPr lang="pl-PL" dirty="0"/>
          </a:p>
          <a:p>
            <a:endParaRPr lang="pl-PL" dirty="0"/>
          </a:p>
          <a:p>
            <a:endParaRPr lang="en-US" dirty="0"/>
          </a:p>
        </p:txBody>
      </p:sp>
      <p:pic>
        <p:nvPicPr>
          <p:cNvPr id="4" name="Dźwięk 3">
            <a:hlinkClick r:id="" action="ppaction://media"/>
            <a:extLst>
              <a:ext uri="{FF2B5EF4-FFF2-40B4-BE49-F238E27FC236}">
                <a16:creationId xmlns:a16="http://schemas.microsoft.com/office/drawing/2014/main" id="{6FF1FF72-DE62-4B9A-A884-AB258B032E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4665698"/>
      </p:ext>
    </p:extLst>
  </p:cSld>
  <p:clrMapOvr>
    <a:masterClrMapping/>
  </p:clrMapOvr>
  <mc:AlternateContent xmlns:mc="http://schemas.openxmlformats.org/markup-compatibility/2006">
    <mc:Choice xmlns:p14="http://schemas.microsoft.com/office/powerpoint/2010/main" Requires="p14">
      <p:transition spd="slow" p14:dur="2000" advTm="22000"/>
    </mc:Choice>
    <mc:Fallback>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Goals</a:t>
            </a:r>
            <a:r>
              <a:rPr lang="pl-PL" dirty="0"/>
              <a:t> for </a:t>
            </a:r>
            <a:r>
              <a:rPr lang="pl-PL" dirty="0" err="1"/>
              <a:t>today’s</a:t>
            </a:r>
            <a:r>
              <a:rPr lang="pl-PL" dirty="0"/>
              <a:t> </a:t>
            </a:r>
            <a:r>
              <a:rPr lang="pl-PL" dirty="0" err="1"/>
              <a:t>class</a:t>
            </a:r>
            <a:endParaRPr lang="pl-PL" dirty="0"/>
          </a:p>
        </p:txBody>
      </p:sp>
      <p:sp>
        <p:nvSpPr>
          <p:cNvPr id="3" name="Symbol zastępczy zawartości 2"/>
          <p:cNvSpPr>
            <a:spLocks noGrp="1"/>
          </p:cNvSpPr>
          <p:nvPr>
            <p:ph idx="1"/>
          </p:nvPr>
        </p:nvSpPr>
        <p:spPr/>
        <p:txBody>
          <a:bodyPr/>
          <a:lstStyle/>
          <a:p>
            <a:r>
              <a:rPr lang="en-US" dirty="0"/>
              <a:t>Recognize why and in it what way thinking about money may be difficult for people</a:t>
            </a:r>
          </a:p>
          <a:p>
            <a:r>
              <a:rPr lang="en-US" dirty="0"/>
              <a:t>Realize what mental accounting is and learn about its benefits and negative consequences</a:t>
            </a:r>
          </a:p>
          <a:p>
            <a:r>
              <a:rPr lang="en-US" dirty="0"/>
              <a:t>Learn about the pain of paying illusion</a:t>
            </a:r>
          </a:p>
        </p:txBody>
      </p:sp>
      <p:pic>
        <p:nvPicPr>
          <p:cNvPr id="5" name="Dźwięk 4">
            <a:hlinkClick r:id="" action="ppaction://media"/>
            <a:extLst>
              <a:ext uri="{FF2B5EF4-FFF2-40B4-BE49-F238E27FC236}">
                <a16:creationId xmlns:a16="http://schemas.microsoft.com/office/drawing/2014/main" id="{47C3ED99-1FAD-4C46-BAD3-FAACA92E9B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459"/>
    </mc:Choice>
    <mc:Fallback>
      <p:transition spd="slow" advTm="3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dirty="0"/>
              <a:t>People who are my inspiration when it comes to thinking about money</a:t>
            </a:r>
          </a:p>
        </p:txBody>
      </p:sp>
      <p:sp>
        <p:nvSpPr>
          <p:cNvPr id="3" name="Symbol zastępczy zawartości 2"/>
          <p:cNvSpPr>
            <a:spLocks noGrp="1"/>
          </p:cNvSpPr>
          <p:nvPr>
            <p:ph idx="1"/>
          </p:nvPr>
        </p:nvSpPr>
        <p:spPr/>
        <p:txBody>
          <a:bodyPr/>
          <a:lstStyle/>
          <a:p>
            <a:r>
              <a:rPr lang="pl-PL" dirty="0"/>
              <a:t>Dan </a:t>
            </a:r>
            <a:r>
              <a:rPr lang="pl-PL" dirty="0" err="1"/>
              <a:t>Ariely</a:t>
            </a:r>
            <a:endParaRPr lang="pl-PL" dirty="0"/>
          </a:p>
          <a:p>
            <a:r>
              <a:rPr lang="pl-PL" dirty="0"/>
              <a:t>Richard </a:t>
            </a:r>
            <a:r>
              <a:rPr lang="pl-PL" dirty="0" err="1"/>
              <a:t>Thaler</a:t>
            </a:r>
            <a:endParaRPr lang="pl-PL" dirty="0"/>
          </a:p>
          <a:p>
            <a:r>
              <a:rPr lang="pl-PL" dirty="0"/>
              <a:t>Tomasz </a:t>
            </a:r>
            <a:r>
              <a:rPr lang="pl-PL" dirty="0" err="1"/>
              <a:t>Zaleśkiewicz</a:t>
            </a:r>
            <a:endParaRPr lang="pl-PL" dirty="0"/>
          </a:p>
          <a:p>
            <a:r>
              <a:rPr lang="pl-PL" dirty="0"/>
              <a:t>Tadeusz Tyszka</a:t>
            </a:r>
          </a:p>
        </p:txBody>
      </p:sp>
      <p:pic>
        <p:nvPicPr>
          <p:cNvPr id="4" name="Dźwięk 3">
            <a:hlinkClick r:id="" action="ppaction://media"/>
            <a:extLst>
              <a:ext uri="{FF2B5EF4-FFF2-40B4-BE49-F238E27FC236}">
                <a16:creationId xmlns:a16="http://schemas.microsoft.com/office/drawing/2014/main" id="{FA0C532D-0671-439B-B934-8CFDBFFCCD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476"/>
    </mc:Choice>
    <mc:Fallback>
      <p:transition spd="slow" advTm="4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2960" y="286604"/>
            <a:ext cx="7543800" cy="1273269"/>
          </a:xfrm>
        </p:spPr>
        <p:txBody>
          <a:bodyPr>
            <a:normAutofit/>
          </a:bodyPr>
          <a:lstStyle/>
          <a:p>
            <a:r>
              <a:rPr lang="pl-PL" dirty="0" err="1"/>
              <a:t>Discussion</a:t>
            </a:r>
            <a:r>
              <a:rPr lang="pl-PL" dirty="0"/>
              <a:t> </a:t>
            </a:r>
            <a:r>
              <a:rPr lang="pl-PL" dirty="0" err="1"/>
              <a:t>questions</a:t>
            </a:r>
            <a:endParaRPr lang="pl-PL" dirty="0"/>
          </a:p>
        </p:txBody>
      </p:sp>
      <p:sp>
        <p:nvSpPr>
          <p:cNvPr id="3" name="Symbol zastępczy zawartości 2"/>
          <p:cNvSpPr>
            <a:spLocks noGrp="1"/>
          </p:cNvSpPr>
          <p:nvPr>
            <p:ph idx="1"/>
          </p:nvPr>
        </p:nvSpPr>
        <p:spPr>
          <a:xfrm>
            <a:off x="395536" y="1545907"/>
            <a:ext cx="8065294" cy="3766185"/>
          </a:xfrm>
        </p:spPr>
        <p:txBody>
          <a:bodyPr>
            <a:normAutofit/>
          </a:bodyPr>
          <a:lstStyle/>
          <a:p>
            <a:pPr marL="514350" indent="-514350" algn="just">
              <a:buAutoNum type="arabicPeriod"/>
            </a:pPr>
            <a:r>
              <a:rPr lang="en-US" dirty="0"/>
              <a:t>How is it possible that professional athletes who earn fortunes sometimes go bankrupt or are under financial stress after ending their careers? </a:t>
            </a:r>
          </a:p>
          <a:p>
            <a:pPr marL="0" indent="0" algn="just">
              <a:buNone/>
            </a:pPr>
            <a:endParaRPr lang="en-US" dirty="0"/>
          </a:p>
        </p:txBody>
      </p:sp>
      <p:pic>
        <p:nvPicPr>
          <p:cNvPr id="5" name="Obraz 4">
            <a:extLst>
              <a:ext uri="{FF2B5EF4-FFF2-40B4-BE49-F238E27FC236}">
                <a16:creationId xmlns:a16="http://schemas.microsoft.com/office/drawing/2014/main" id="{11B3DE99-D8D2-4A01-8DB9-79606D3AE7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00" y="2996952"/>
            <a:ext cx="3888432" cy="2570010"/>
          </a:xfrm>
          <a:prstGeom prst="rect">
            <a:avLst/>
          </a:prstGeom>
        </p:spPr>
      </p:pic>
      <p:pic>
        <p:nvPicPr>
          <p:cNvPr id="4" name="Dźwięk 3">
            <a:hlinkClick r:id="" action="ppaction://media"/>
            <a:extLst>
              <a:ext uri="{FF2B5EF4-FFF2-40B4-BE49-F238E27FC236}">
                <a16:creationId xmlns:a16="http://schemas.microsoft.com/office/drawing/2014/main" id="{1FB0B945-C40B-4538-A432-868DEE9D82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43001"/>
    </mc:Choice>
    <mc:Fallback>
      <p:transition spd="slow" advTm="14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err="1"/>
              <a:t>Discussion</a:t>
            </a:r>
            <a:r>
              <a:rPr lang="pl-PL" dirty="0"/>
              <a:t> </a:t>
            </a:r>
            <a:r>
              <a:rPr lang="pl-PL" dirty="0" err="1"/>
              <a:t>questions</a:t>
            </a:r>
            <a:endParaRPr lang="pl-PL" dirty="0"/>
          </a:p>
        </p:txBody>
      </p:sp>
      <p:sp>
        <p:nvSpPr>
          <p:cNvPr id="3" name="Symbol zastępczy zawartości 2"/>
          <p:cNvSpPr>
            <a:spLocks noGrp="1"/>
          </p:cNvSpPr>
          <p:nvPr>
            <p:ph idx="1"/>
          </p:nvPr>
        </p:nvSpPr>
        <p:spPr/>
        <p:txBody>
          <a:bodyPr>
            <a:normAutofit/>
          </a:bodyPr>
          <a:lstStyle/>
          <a:p>
            <a:pPr marL="514350" indent="-514350" algn="just">
              <a:buFont typeface="+mj-lt"/>
              <a:buAutoNum type="arabicPeriod" startAt="2"/>
            </a:pPr>
            <a:r>
              <a:rPr lang="en-US" dirty="0"/>
              <a:t>How is it possible that people at the same time have loans in banks and keep their savings on bank deposits (loan’s annual percentage rates are much higher than deposit rates for saving accounts)?</a:t>
            </a:r>
          </a:p>
        </p:txBody>
      </p:sp>
      <p:pic>
        <p:nvPicPr>
          <p:cNvPr id="5" name="Obraz 4">
            <a:extLst>
              <a:ext uri="{FF2B5EF4-FFF2-40B4-BE49-F238E27FC236}">
                <a16:creationId xmlns:a16="http://schemas.microsoft.com/office/drawing/2014/main" id="{5F68ED4C-91ED-41CF-9E0F-1EB5D6043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00" y="3495485"/>
            <a:ext cx="4546162" cy="3068659"/>
          </a:xfrm>
          <a:prstGeom prst="rect">
            <a:avLst/>
          </a:prstGeom>
        </p:spPr>
      </p:pic>
      <p:pic>
        <p:nvPicPr>
          <p:cNvPr id="4" name="Dźwięk 3">
            <a:hlinkClick r:id="" action="ppaction://media"/>
            <a:extLst>
              <a:ext uri="{FF2B5EF4-FFF2-40B4-BE49-F238E27FC236}">
                <a16:creationId xmlns:a16="http://schemas.microsoft.com/office/drawing/2014/main" id="{938DA505-A0CD-43D5-A129-BD3AF12F960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4262968"/>
      </p:ext>
    </p:extLst>
  </p:cSld>
  <p:clrMapOvr>
    <a:masterClrMapping/>
  </p:clrMapOvr>
  <mc:AlternateContent xmlns:mc="http://schemas.openxmlformats.org/markup-compatibility/2006">
    <mc:Choice xmlns:p14="http://schemas.microsoft.com/office/powerpoint/2010/main" Requires="p14">
      <p:transition spd="slow" p14:dur="2000" advTm="64609"/>
    </mc:Choice>
    <mc:Fallback>
      <p:transition spd="slow" advTm="64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err="1"/>
              <a:t>Discussion</a:t>
            </a:r>
            <a:r>
              <a:rPr lang="pl-PL" dirty="0"/>
              <a:t> </a:t>
            </a:r>
            <a:r>
              <a:rPr lang="pl-PL" dirty="0" err="1"/>
              <a:t>questions</a:t>
            </a:r>
            <a:endParaRPr lang="pl-PL" dirty="0"/>
          </a:p>
        </p:txBody>
      </p:sp>
      <p:sp>
        <p:nvSpPr>
          <p:cNvPr id="3" name="Symbol zastępczy zawartości 2"/>
          <p:cNvSpPr>
            <a:spLocks noGrp="1"/>
          </p:cNvSpPr>
          <p:nvPr>
            <p:ph idx="1"/>
          </p:nvPr>
        </p:nvSpPr>
        <p:spPr/>
        <p:txBody>
          <a:bodyPr>
            <a:normAutofit/>
          </a:bodyPr>
          <a:lstStyle/>
          <a:p>
            <a:pPr marL="514350" indent="-514350" algn="just">
              <a:buFont typeface="+mj-lt"/>
              <a:buAutoNum type="arabicPeriod" startAt="3"/>
            </a:pPr>
            <a:r>
              <a:rPr lang="en-US" dirty="0"/>
              <a:t>How is it possible that people spend their money on national lotteries when chances of winning are extremally small?</a:t>
            </a:r>
          </a:p>
        </p:txBody>
      </p:sp>
      <p:pic>
        <p:nvPicPr>
          <p:cNvPr id="5" name="Obraz 4">
            <a:extLst>
              <a:ext uri="{FF2B5EF4-FFF2-40B4-BE49-F238E27FC236}">
                <a16:creationId xmlns:a16="http://schemas.microsoft.com/office/drawing/2014/main" id="{C3A13B99-57C1-4E25-979D-A1134CF2F8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2985770"/>
            <a:ext cx="4572000" cy="3429000"/>
          </a:xfrm>
          <a:prstGeom prst="rect">
            <a:avLst/>
          </a:prstGeom>
        </p:spPr>
      </p:pic>
      <p:pic>
        <p:nvPicPr>
          <p:cNvPr id="4" name="Dźwięk 3">
            <a:hlinkClick r:id="" action="ppaction://media"/>
            <a:extLst>
              <a:ext uri="{FF2B5EF4-FFF2-40B4-BE49-F238E27FC236}">
                <a16:creationId xmlns:a16="http://schemas.microsoft.com/office/drawing/2014/main" id="{49E335B9-C6D7-4FBA-85F0-B798F4F59F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24250599"/>
      </p:ext>
    </p:extLst>
  </p:cSld>
  <p:clrMapOvr>
    <a:masterClrMapping/>
  </p:clrMapOvr>
  <mc:AlternateContent xmlns:mc="http://schemas.openxmlformats.org/markup-compatibility/2006">
    <mc:Choice xmlns:p14="http://schemas.microsoft.com/office/powerpoint/2010/main" Requires="p14">
      <p:transition spd="slow" p14:dur="2000" advTm="51375"/>
    </mc:Choice>
    <mc:Fallback>
      <p:transition spd="slow" advTm="5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The idea of mental accounting</a:t>
            </a:r>
          </a:p>
        </p:txBody>
      </p:sp>
      <p:sp>
        <p:nvSpPr>
          <p:cNvPr id="3" name="Symbol zastępczy zawartości 2"/>
          <p:cNvSpPr>
            <a:spLocks noGrp="1"/>
          </p:cNvSpPr>
          <p:nvPr>
            <p:ph idx="1"/>
          </p:nvPr>
        </p:nvSpPr>
        <p:spPr/>
        <p:txBody>
          <a:bodyPr>
            <a:normAutofit/>
          </a:bodyPr>
          <a:lstStyle/>
          <a:p>
            <a:pPr algn="just"/>
            <a:r>
              <a:rPr lang="en-US" dirty="0"/>
              <a:t>Mental accounting is the set of cognitive operations used by individuals and households to organize, evaluate, and keep track of financial activities.</a:t>
            </a:r>
          </a:p>
          <a:p>
            <a:pPr algn="just"/>
            <a:r>
              <a:rPr lang="en-US" dirty="0"/>
              <a:t>„(…) Mental accounting violates the economic notion of fungibility. Money in one mental account is not a perfect substitute for money in another account.”</a:t>
            </a:r>
          </a:p>
          <a:p>
            <a:pPr algn="just">
              <a:buNone/>
            </a:pPr>
            <a:r>
              <a:rPr lang="en-US" dirty="0"/>
              <a:t>	 (Thaler, 1999, p. 183). </a:t>
            </a:r>
          </a:p>
        </p:txBody>
      </p:sp>
      <p:pic>
        <p:nvPicPr>
          <p:cNvPr id="9" name="Obraz 8">
            <a:extLst>
              <a:ext uri="{FF2B5EF4-FFF2-40B4-BE49-F238E27FC236}">
                <a16:creationId xmlns:a16="http://schemas.microsoft.com/office/drawing/2014/main" id="{53E019DC-B407-4A18-9E00-69428B57B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4293096"/>
            <a:ext cx="1942800" cy="2447181"/>
          </a:xfrm>
          <a:prstGeom prst="rect">
            <a:avLst/>
          </a:prstGeom>
        </p:spPr>
      </p:pic>
      <p:pic>
        <p:nvPicPr>
          <p:cNvPr id="4" name="Dźwięk 3">
            <a:hlinkClick r:id="" action="ppaction://media"/>
            <a:extLst>
              <a:ext uri="{FF2B5EF4-FFF2-40B4-BE49-F238E27FC236}">
                <a16:creationId xmlns:a16="http://schemas.microsoft.com/office/drawing/2014/main" id="{0873770A-5F68-4BC2-B4EB-CAE8DB885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559"/>
    </mc:Choice>
    <mc:Fallback>
      <p:transition spd="slow" advTm="12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Mental</a:t>
            </a:r>
            <a:r>
              <a:rPr lang="pl-PL" dirty="0"/>
              <a:t> </a:t>
            </a:r>
            <a:r>
              <a:rPr lang="pl-PL" dirty="0" err="1"/>
              <a:t>accounting</a:t>
            </a:r>
            <a:r>
              <a:rPr lang="pl-PL" dirty="0"/>
              <a:t> </a:t>
            </a:r>
            <a:r>
              <a:rPr lang="pl-PL" dirty="0" err="1"/>
              <a:t>abroad</a:t>
            </a:r>
            <a:endParaRPr lang="pl-PL" dirty="0"/>
          </a:p>
        </p:txBody>
      </p:sp>
      <p:sp>
        <p:nvSpPr>
          <p:cNvPr id="3" name="Symbol zastępczy zawartości 2"/>
          <p:cNvSpPr>
            <a:spLocks noGrp="1"/>
          </p:cNvSpPr>
          <p:nvPr>
            <p:ph idx="1"/>
          </p:nvPr>
        </p:nvSpPr>
        <p:spPr/>
        <p:txBody>
          <a:bodyPr>
            <a:normAutofit/>
          </a:bodyPr>
          <a:lstStyle/>
          <a:p>
            <a:pPr>
              <a:buNone/>
            </a:pPr>
            <a:r>
              <a:rPr lang="en-US" dirty="0"/>
              <a:t>Imagine two people: A and B who go together for a trip abroad.</a:t>
            </a:r>
          </a:p>
          <a:p>
            <a:pPr>
              <a:buNone/>
            </a:pPr>
            <a:r>
              <a:rPr lang="en-US" dirty="0"/>
              <a:t>A decided to exchange currency and took the equivalent of 200 Euros in local currency</a:t>
            </a:r>
          </a:p>
          <a:p>
            <a:pPr>
              <a:buNone/>
            </a:pPr>
            <a:r>
              <a:rPr lang="en-US" dirty="0"/>
              <a:t>B decided to pay with credit card and thought that he may spend 200 Euros.</a:t>
            </a:r>
          </a:p>
          <a:p>
            <a:pPr>
              <a:buNone/>
            </a:pPr>
            <a:endParaRPr lang="en-US" dirty="0"/>
          </a:p>
          <a:p>
            <a:pPr>
              <a:buNone/>
            </a:pPr>
            <a:r>
              <a:rPr lang="en-US" dirty="0"/>
              <a:t>It turned out that the person they were visiting prepared the entire trip and paid for everything. Now it is their final night. Who would be more likely to spend a lot?</a:t>
            </a:r>
          </a:p>
        </p:txBody>
      </p:sp>
      <p:pic>
        <p:nvPicPr>
          <p:cNvPr id="4" name="Dźwięk 3">
            <a:hlinkClick r:id="" action="ppaction://media"/>
            <a:extLst>
              <a:ext uri="{FF2B5EF4-FFF2-40B4-BE49-F238E27FC236}">
                <a16:creationId xmlns:a16="http://schemas.microsoft.com/office/drawing/2014/main" id="{13AC60A3-1D83-4498-ABF4-E2E2881C90E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02577"/>
    </mc:Choice>
    <mc:Fallback>
      <p:transition spd="slow" advTm="202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ox(in)">
                                      <p:cBhvr>
                                        <p:cTn id="11" dur="500"/>
                                        <p:tgtEl>
                                          <p:spTgt spid="3">
                                            <p:txEl>
                                              <p:pRg st="1" end="1"/>
                                            </p:txEl>
                                          </p:spTgt>
                                        </p:tgtEl>
                                      </p:cBhvr>
                                    </p:animEffect>
                                  </p:childTnLst>
                                </p:cTn>
                              </p:par>
                              <p:par>
                                <p:cTn id="12" presetID="4" presetClass="entr" presetSubtype="16"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ox(in)">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ox(i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dirty="0"/>
              <a:t>Three important components of mental accounting (Thaler, 1999)</a:t>
            </a:r>
          </a:p>
        </p:txBody>
      </p:sp>
      <p:sp>
        <p:nvSpPr>
          <p:cNvPr id="3" name="Symbol zastępczy zawartości 2"/>
          <p:cNvSpPr>
            <a:spLocks noGrp="1"/>
          </p:cNvSpPr>
          <p:nvPr>
            <p:ph idx="1"/>
          </p:nvPr>
        </p:nvSpPr>
        <p:spPr>
          <a:xfrm>
            <a:off x="507206" y="2157731"/>
            <a:ext cx="8065294" cy="3601847"/>
          </a:xfrm>
        </p:spPr>
        <p:txBody>
          <a:bodyPr/>
          <a:lstStyle/>
          <a:p>
            <a:pPr marL="514350" indent="-514350">
              <a:buAutoNum type="arabicPeriod"/>
            </a:pPr>
            <a:r>
              <a:rPr lang="en-US" dirty="0"/>
              <a:t>The perception of costs and benefits – the evaluation of the outcome of financial activities</a:t>
            </a:r>
          </a:p>
          <a:p>
            <a:pPr marL="514350" indent="-514350">
              <a:buAutoNum type="arabicPeriod"/>
            </a:pPr>
            <a:r>
              <a:rPr lang="en-US" dirty="0"/>
              <a:t>The assignment of activities and financial resources to different accounts</a:t>
            </a:r>
          </a:p>
          <a:p>
            <a:pPr marL="514350" indent="-514350">
              <a:buAutoNum type="arabicPeriod"/>
            </a:pPr>
            <a:r>
              <a:rPr lang="en-US" dirty="0"/>
              <a:t>The frequency of accounts evaluation</a:t>
            </a:r>
          </a:p>
        </p:txBody>
      </p:sp>
      <p:pic>
        <p:nvPicPr>
          <p:cNvPr id="4" name="Dźwięk 3">
            <a:hlinkClick r:id="" action="ppaction://media"/>
            <a:extLst>
              <a:ext uri="{FF2B5EF4-FFF2-40B4-BE49-F238E27FC236}">
                <a16:creationId xmlns:a16="http://schemas.microsoft.com/office/drawing/2014/main" id="{B6E7266E-8F86-4D6E-B74A-A3BA8517DB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0463"/>
    </mc:Choice>
    <mc:Fallback>
      <p:transition spd="slow" advTm="290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12.3|19.3"/>
</p:tagLst>
</file>

<file path=ppt/theme/theme1.xml><?xml version="1.0" encoding="utf-8"?>
<a:theme xmlns:a="http://schemas.openxmlformats.org/drawingml/2006/main" name="Wielkomiejski">
  <a:themeElements>
    <a:clrScheme name="Wielkomiejski">
      <a:dk1>
        <a:sysClr val="windowText" lastClr="000000"/>
      </a:dk1>
      <a:lt1>
        <a:sysClr val="window" lastClr="FFFFFF"/>
      </a:lt1>
      <a:dk2>
        <a:srgbClr val="471101"/>
      </a:dk2>
      <a:lt2>
        <a:srgbClr val="E7E8E2"/>
      </a:lt2>
      <a:accent1>
        <a:srgbClr val="A6B727"/>
      </a:accent1>
      <a:accent2>
        <a:srgbClr val="F04304"/>
      </a:accent2>
      <a:accent3>
        <a:srgbClr val="EF8606"/>
      </a:accent3>
      <a:accent4>
        <a:srgbClr val="F2C100"/>
      </a:accent4>
      <a:accent5>
        <a:srgbClr val="A65001"/>
      </a:accent5>
      <a:accent6>
        <a:srgbClr val="BA9585"/>
      </a:accent6>
      <a:hlink>
        <a:srgbClr val="00B0F0"/>
      </a:hlink>
      <a:folHlink>
        <a:srgbClr val="7F7F7F"/>
      </a:folHlink>
    </a:clrScheme>
    <a:fontScheme name="Wielkomiejski">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Wielkomiejski">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A8A2BB7-7C5E-4EB2-B1F1-CFFF0F57E773}"/>
    </a:ext>
  </a:extLst>
</a:theme>
</file>

<file path=docProps/app.xml><?xml version="1.0" encoding="utf-8"?>
<Properties xmlns="http://schemas.openxmlformats.org/officeDocument/2006/extended-properties" xmlns:vt="http://schemas.openxmlformats.org/officeDocument/2006/docPropsVTypes">
  <Template>Wielkomiejski</Template>
  <TotalTime>5712</TotalTime>
  <Words>1102</Words>
  <Application>Microsoft Office PowerPoint</Application>
  <PresentationFormat>Pokaz na ekranie (4:3)</PresentationFormat>
  <Paragraphs>82</Paragraphs>
  <Slides>18</Slides>
  <Notes>0</Notes>
  <HiddenSlides>0</HiddenSlides>
  <MMClips>18</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18</vt:i4>
      </vt:variant>
    </vt:vector>
  </HeadingPairs>
  <TitlesOfParts>
    <vt:vector size="22" baseType="lpstr">
      <vt:lpstr>Arial</vt:lpstr>
      <vt:lpstr>Calibri Light</vt:lpstr>
      <vt:lpstr>Wingdings</vt:lpstr>
      <vt:lpstr>Wielkomiejski</vt:lpstr>
      <vt:lpstr>The Psychology of Money</vt:lpstr>
      <vt:lpstr>Goals for today’s class</vt:lpstr>
      <vt:lpstr>People who are my inspiration when it comes to thinking about money</vt:lpstr>
      <vt:lpstr>Discussion questions</vt:lpstr>
      <vt:lpstr>Discussion questions</vt:lpstr>
      <vt:lpstr>Discussion questions</vt:lpstr>
      <vt:lpstr>The idea of mental accounting</vt:lpstr>
      <vt:lpstr>Mental accounting abroad</vt:lpstr>
      <vt:lpstr>Three important components of mental accounting (Thaler, 1999)</vt:lpstr>
      <vt:lpstr>Mental Accounting</vt:lpstr>
      <vt:lpstr>The pain of paying</vt:lpstr>
      <vt:lpstr>The pain of paying</vt:lpstr>
      <vt:lpstr>The pain of paying</vt:lpstr>
      <vt:lpstr>How to increase and decrease the pain of paying (Dan Ariely)</vt:lpstr>
      <vt:lpstr>The money illusion as a cognitive psychological mechanism responsible for the perception of money</vt:lpstr>
      <vt:lpstr>The money illusion</vt:lpstr>
      <vt:lpstr>The money illusion - continued</vt:lpstr>
      <vt:lpstr>Sources and recommended readings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Psychology of Money</dc:title>
  <dc:creator>ZiE</dc:creator>
  <cp:lastModifiedBy>PZ</cp:lastModifiedBy>
  <cp:revision>147</cp:revision>
  <dcterms:created xsi:type="dcterms:W3CDTF">2015-04-28T11:08:30Z</dcterms:created>
  <dcterms:modified xsi:type="dcterms:W3CDTF">2020-04-29T11:42:55Z</dcterms:modified>
</cp:coreProperties>
</file>