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6" r:id="rId3"/>
    <p:sldMasterId id="2147483691" r:id="rId4"/>
    <p:sldMasterId id="2147483705" r:id="rId5"/>
    <p:sldMasterId id="2147483721" r:id="rId6"/>
    <p:sldMasterId id="2147483733" r:id="rId7"/>
    <p:sldMasterId id="2147483748" r:id="rId8"/>
    <p:sldMasterId id="2147483772" r:id="rId9"/>
  </p:sldMasterIdLst>
  <p:notesMasterIdLst>
    <p:notesMasterId r:id="rId106"/>
  </p:notesMasterIdLst>
  <p:handoutMasterIdLst>
    <p:handoutMasterId r:id="rId107"/>
  </p:handoutMasterIdLst>
  <p:sldIdLst>
    <p:sldId id="256" r:id="rId10"/>
    <p:sldId id="257" r:id="rId11"/>
    <p:sldId id="498" r:id="rId12"/>
    <p:sldId id="275" r:id="rId13"/>
    <p:sldId id="277" r:id="rId14"/>
    <p:sldId id="493" r:id="rId15"/>
    <p:sldId id="274" r:id="rId16"/>
    <p:sldId id="494" r:id="rId17"/>
    <p:sldId id="263" r:id="rId18"/>
    <p:sldId id="496" r:id="rId19"/>
    <p:sldId id="497" r:id="rId20"/>
    <p:sldId id="282" r:id="rId21"/>
    <p:sldId id="294" r:id="rId22"/>
    <p:sldId id="499" r:id="rId23"/>
    <p:sldId id="500" r:id="rId24"/>
    <p:sldId id="501" r:id="rId25"/>
    <p:sldId id="502" r:id="rId26"/>
    <p:sldId id="503" r:id="rId27"/>
    <p:sldId id="307" r:id="rId28"/>
    <p:sldId id="289" r:id="rId29"/>
    <p:sldId id="285" r:id="rId30"/>
    <p:sldId id="495" r:id="rId31"/>
    <p:sldId id="280" r:id="rId32"/>
    <p:sldId id="281" r:id="rId33"/>
    <p:sldId id="504" r:id="rId34"/>
    <p:sldId id="260" r:id="rId35"/>
    <p:sldId id="505" r:id="rId36"/>
    <p:sldId id="283" r:id="rId37"/>
    <p:sldId id="506" r:id="rId38"/>
    <p:sldId id="507" r:id="rId39"/>
    <p:sldId id="284" r:id="rId40"/>
    <p:sldId id="258" r:id="rId41"/>
    <p:sldId id="293" r:id="rId42"/>
    <p:sldId id="508" r:id="rId43"/>
    <p:sldId id="261" r:id="rId44"/>
    <p:sldId id="290" r:id="rId45"/>
    <p:sldId id="286" r:id="rId46"/>
    <p:sldId id="509" r:id="rId47"/>
    <p:sldId id="279" r:id="rId48"/>
    <p:sldId id="276" r:id="rId49"/>
    <p:sldId id="287" r:id="rId50"/>
    <p:sldId id="288" r:id="rId51"/>
    <p:sldId id="292" r:id="rId52"/>
    <p:sldId id="291" r:id="rId53"/>
    <p:sldId id="295" r:id="rId54"/>
    <p:sldId id="296" r:id="rId55"/>
    <p:sldId id="273" r:id="rId56"/>
    <p:sldId id="272" r:id="rId57"/>
    <p:sldId id="510" r:id="rId58"/>
    <p:sldId id="511" r:id="rId59"/>
    <p:sldId id="268" r:id="rId60"/>
    <p:sldId id="512" r:id="rId61"/>
    <p:sldId id="265" r:id="rId62"/>
    <p:sldId id="262" r:id="rId63"/>
    <p:sldId id="513" r:id="rId64"/>
    <p:sldId id="264" r:id="rId65"/>
    <p:sldId id="514" r:id="rId66"/>
    <p:sldId id="515" r:id="rId67"/>
    <p:sldId id="516" r:id="rId68"/>
    <p:sldId id="517" r:id="rId69"/>
    <p:sldId id="518" r:id="rId70"/>
    <p:sldId id="267" r:id="rId71"/>
    <p:sldId id="266" r:id="rId72"/>
    <p:sldId id="519" r:id="rId73"/>
    <p:sldId id="520" r:id="rId74"/>
    <p:sldId id="521" r:id="rId75"/>
    <p:sldId id="522" r:id="rId76"/>
    <p:sldId id="523" r:id="rId77"/>
    <p:sldId id="524" r:id="rId78"/>
    <p:sldId id="278" r:id="rId79"/>
    <p:sldId id="271" r:id="rId80"/>
    <p:sldId id="270" r:id="rId81"/>
    <p:sldId id="547" r:id="rId82"/>
    <p:sldId id="548" r:id="rId83"/>
    <p:sldId id="549" r:id="rId84"/>
    <p:sldId id="550" r:id="rId85"/>
    <p:sldId id="551" r:id="rId86"/>
    <p:sldId id="552" r:id="rId87"/>
    <p:sldId id="553" r:id="rId88"/>
    <p:sldId id="554" r:id="rId89"/>
    <p:sldId id="555" r:id="rId90"/>
    <p:sldId id="556" r:id="rId91"/>
    <p:sldId id="557" r:id="rId92"/>
    <p:sldId id="558" r:id="rId93"/>
    <p:sldId id="559" r:id="rId94"/>
    <p:sldId id="560" r:id="rId95"/>
    <p:sldId id="561" r:id="rId96"/>
    <p:sldId id="562" r:id="rId97"/>
    <p:sldId id="563" r:id="rId98"/>
    <p:sldId id="564" r:id="rId99"/>
    <p:sldId id="565" r:id="rId100"/>
    <p:sldId id="566" r:id="rId101"/>
    <p:sldId id="567" r:id="rId102"/>
    <p:sldId id="568" r:id="rId103"/>
    <p:sldId id="569" r:id="rId104"/>
    <p:sldId id="570" r:id="rId105"/>
  </p:sldIdLst>
  <p:sldSz cx="9144000" cy="6858000" type="screen4x3"/>
  <p:notesSz cx="6881813" cy="100028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1"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790" autoAdjust="0"/>
    <p:restoredTop sz="90929"/>
  </p:normalViewPr>
  <p:slideViewPr>
    <p:cSldViewPr>
      <p:cViewPr varScale="1">
        <p:scale>
          <a:sx n="61" d="100"/>
          <a:sy n="61" d="100"/>
        </p:scale>
        <p:origin x="12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492"/>
    </p:cViewPr>
  </p:sorterViewPr>
  <p:notesViewPr>
    <p:cSldViewPr>
      <p:cViewPr varScale="1">
        <p:scale>
          <a:sx n="46" d="100"/>
          <a:sy n="46" d="100"/>
        </p:scale>
        <p:origin x="2796" y="52"/>
      </p:cViewPr>
      <p:guideLst>
        <p:guide orient="horz" pos="3151"/>
        <p:guide pos="216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07" Type="http://schemas.openxmlformats.org/officeDocument/2006/relationships/handoutMaster" Target="handoutMasters/handoutMaster1.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presProps" Target="presProps.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notesMaster" Target="notesMasters/notes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viewProps" Target="viewProps.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theme" Target="theme/theme1.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F7790-7FA5-4779-82F8-547B6CB293D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pl-PL"/>
        </a:p>
      </dgm:t>
    </dgm:pt>
    <dgm:pt modelId="{2A784284-CA47-4C08-BCA1-121842EFE4E3}">
      <dgm:prSet phldrT="[Tekst]"/>
      <dgm:spPr>
        <a:solidFill>
          <a:schemeClr val="accent3"/>
        </a:solidFill>
        <a:ln>
          <a:solidFill>
            <a:schemeClr val="accent3"/>
          </a:solidFill>
        </a:ln>
      </dgm:spPr>
      <dgm:t>
        <a:bodyPr/>
        <a:lstStyle/>
        <a:p>
          <a:r>
            <a:rPr lang="pl-PL" b="1" dirty="0">
              <a:solidFill>
                <a:schemeClr val="tx1"/>
              </a:solidFill>
            </a:rPr>
            <a:t>1.Zdefiniowanie problemu</a:t>
          </a:r>
        </a:p>
      </dgm:t>
    </dgm:pt>
    <dgm:pt modelId="{B30F2466-2601-48C4-9ADF-FAF80238E86B}" type="parTrans" cxnId="{1DF77425-FBF1-41F2-89A1-9879320FC364}">
      <dgm:prSet/>
      <dgm:spPr/>
      <dgm:t>
        <a:bodyPr/>
        <a:lstStyle/>
        <a:p>
          <a:endParaRPr lang="pl-PL"/>
        </a:p>
      </dgm:t>
    </dgm:pt>
    <dgm:pt modelId="{FF751ADB-8EF1-457D-BC64-4F61352DFED1}" type="sibTrans" cxnId="{1DF77425-FBF1-41F2-89A1-9879320FC364}">
      <dgm:prSet/>
      <dgm:spPr/>
      <dgm:t>
        <a:bodyPr/>
        <a:lstStyle/>
        <a:p>
          <a:endParaRPr lang="pl-PL"/>
        </a:p>
      </dgm:t>
    </dgm:pt>
    <dgm:pt modelId="{E5C561AE-7758-43D9-B797-5A8FF2E9EDE3}">
      <dgm:prSet phldrT="[Tekst]"/>
      <dgm:spPr>
        <a:noFill/>
      </dgm:spPr>
      <dgm:t>
        <a:bodyPr/>
        <a:lstStyle/>
        <a:p>
          <a:r>
            <a:rPr lang="pl-PL" b="1" dirty="0">
              <a:solidFill>
                <a:schemeClr val="tx1"/>
              </a:solidFill>
            </a:rPr>
            <a:t>2.Zdefiniowanie procesu</a:t>
          </a:r>
        </a:p>
      </dgm:t>
    </dgm:pt>
    <dgm:pt modelId="{A7133825-7FEA-4868-AEF3-7C4EC9DD9AE6}" type="parTrans" cxnId="{3C517A27-3AE5-4F02-AE79-C49295664E56}">
      <dgm:prSet/>
      <dgm:spPr/>
      <dgm:t>
        <a:bodyPr/>
        <a:lstStyle/>
        <a:p>
          <a:endParaRPr lang="pl-PL"/>
        </a:p>
      </dgm:t>
    </dgm:pt>
    <dgm:pt modelId="{D2D31293-2F72-481B-9112-B2BE1A330B8E}" type="sibTrans" cxnId="{3C517A27-3AE5-4F02-AE79-C49295664E56}">
      <dgm:prSet/>
      <dgm:spPr/>
      <dgm:t>
        <a:bodyPr/>
        <a:lstStyle/>
        <a:p>
          <a:endParaRPr lang="pl-PL"/>
        </a:p>
      </dgm:t>
    </dgm:pt>
    <dgm:pt modelId="{9A7F2088-6A22-4EE2-8189-00DBA2116B0E}">
      <dgm:prSet phldrT="[Tekst]"/>
      <dgm:spPr>
        <a:solidFill>
          <a:schemeClr val="accent3"/>
        </a:solidFill>
      </dgm:spPr>
      <dgm:t>
        <a:bodyPr/>
        <a:lstStyle/>
        <a:p>
          <a:r>
            <a:rPr lang="pl-PL" b="1" dirty="0">
              <a:solidFill>
                <a:schemeClr val="tx1"/>
              </a:solidFill>
            </a:rPr>
            <a:t>3.Pomiar działania</a:t>
          </a:r>
        </a:p>
      </dgm:t>
    </dgm:pt>
    <dgm:pt modelId="{C3AE62FE-4C07-4037-88B9-A9508167CC99}" type="parTrans" cxnId="{0210575D-AAFE-4001-912E-F0BD693FBF58}">
      <dgm:prSet/>
      <dgm:spPr/>
      <dgm:t>
        <a:bodyPr/>
        <a:lstStyle/>
        <a:p>
          <a:endParaRPr lang="pl-PL"/>
        </a:p>
      </dgm:t>
    </dgm:pt>
    <dgm:pt modelId="{20871C1C-8F5D-40D9-AD4A-6CC922D8CE02}" type="sibTrans" cxnId="{0210575D-AAFE-4001-912E-F0BD693FBF58}">
      <dgm:prSet/>
      <dgm:spPr/>
      <dgm:t>
        <a:bodyPr/>
        <a:lstStyle/>
        <a:p>
          <a:endParaRPr lang="pl-PL"/>
        </a:p>
      </dgm:t>
    </dgm:pt>
    <dgm:pt modelId="{922B3EC0-36BB-427B-95EC-1A21855D2750}">
      <dgm:prSet phldrT="[Tekst]"/>
      <dgm:spPr>
        <a:solidFill>
          <a:schemeClr val="accent3"/>
        </a:solidFill>
      </dgm:spPr>
      <dgm:t>
        <a:bodyPr/>
        <a:lstStyle/>
        <a:p>
          <a:r>
            <a:rPr lang="pl-PL" b="1" dirty="0">
              <a:solidFill>
                <a:schemeClr val="tx1"/>
              </a:solidFill>
            </a:rPr>
            <a:t>4.Określanie przyczyn</a:t>
          </a:r>
        </a:p>
      </dgm:t>
    </dgm:pt>
    <dgm:pt modelId="{79F28E2F-02FC-4347-BD02-0DD04E74CCFB}" type="parTrans" cxnId="{1F87CE12-EBAF-4507-95C2-073728DDFFE7}">
      <dgm:prSet/>
      <dgm:spPr/>
      <dgm:t>
        <a:bodyPr/>
        <a:lstStyle/>
        <a:p>
          <a:endParaRPr lang="pl-PL"/>
        </a:p>
      </dgm:t>
    </dgm:pt>
    <dgm:pt modelId="{DA949220-A6FE-4AC1-A068-0574F1AF2D23}" type="sibTrans" cxnId="{1F87CE12-EBAF-4507-95C2-073728DDFFE7}">
      <dgm:prSet/>
      <dgm:spPr/>
      <dgm:t>
        <a:bodyPr/>
        <a:lstStyle/>
        <a:p>
          <a:endParaRPr lang="pl-PL"/>
        </a:p>
      </dgm:t>
    </dgm:pt>
    <dgm:pt modelId="{9931F5CD-2C76-4835-A370-C9C479BD348C}">
      <dgm:prSet phldrT="[Tekst]"/>
      <dgm:spPr>
        <a:solidFill>
          <a:schemeClr val="accent3"/>
        </a:solidFill>
      </dgm:spPr>
      <dgm:t>
        <a:bodyPr/>
        <a:lstStyle/>
        <a:p>
          <a:r>
            <a:rPr lang="pl-PL" b="1" dirty="0">
              <a:solidFill>
                <a:schemeClr val="tx1"/>
              </a:solidFill>
            </a:rPr>
            <a:t>5.Generowanie rozwiązań</a:t>
          </a:r>
          <a:endParaRPr lang="pl-PL" dirty="0"/>
        </a:p>
      </dgm:t>
    </dgm:pt>
    <dgm:pt modelId="{262978D5-BA09-4FF0-8F17-23477254697E}" type="parTrans" cxnId="{799D5CF5-A330-41AB-BA2C-B07A2AA45142}">
      <dgm:prSet/>
      <dgm:spPr/>
      <dgm:t>
        <a:bodyPr/>
        <a:lstStyle/>
        <a:p>
          <a:endParaRPr lang="pl-PL"/>
        </a:p>
      </dgm:t>
    </dgm:pt>
    <dgm:pt modelId="{58029FE2-3EAB-4D3A-AC38-783542300DE4}" type="sibTrans" cxnId="{799D5CF5-A330-41AB-BA2C-B07A2AA45142}">
      <dgm:prSet/>
      <dgm:spPr/>
      <dgm:t>
        <a:bodyPr/>
        <a:lstStyle/>
        <a:p>
          <a:endParaRPr lang="pl-PL"/>
        </a:p>
      </dgm:t>
    </dgm:pt>
    <dgm:pt modelId="{7D915EDB-8EC8-495C-A71B-642A39B68C5F}">
      <dgm:prSet phldrT="[Tekst]" custT="1"/>
      <dgm:spPr>
        <a:solidFill>
          <a:schemeClr val="accent3"/>
        </a:solidFill>
      </dgm:spPr>
      <dgm:t>
        <a:bodyPr/>
        <a:lstStyle/>
        <a:p>
          <a:r>
            <a:rPr lang="pl-PL" sz="1600" b="1" dirty="0">
              <a:solidFill>
                <a:schemeClr val="tx1"/>
              </a:solidFill>
            </a:rPr>
            <a:t>6.Wprowadzanie rozwiązania</a:t>
          </a:r>
        </a:p>
      </dgm:t>
    </dgm:pt>
    <dgm:pt modelId="{043B0708-340A-4CFC-B120-6D4B62D65184}" type="parTrans" cxnId="{32519766-D088-4DDA-80B6-9C9C564AAAB7}">
      <dgm:prSet/>
      <dgm:spPr/>
      <dgm:t>
        <a:bodyPr/>
        <a:lstStyle/>
        <a:p>
          <a:endParaRPr lang="pl-PL"/>
        </a:p>
      </dgm:t>
    </dgm:pt>
    <dgm:pt modelId="{87FA25C8-B1A3-40E3-8BE5-D9EBE8BDC444}" type="sibTrans" cxnId="{32519766-D088-4DDA-80B6-9C9C564AAAB7}">
      <dgm:prSet/>
      <dgm:spPr/>
      <dgm:t>
        <a:bodyPr/>
        <a:lstStyle/>
        <a:p>
          <a:endParaRPr lang="pl-PL"/>
        </a:p>
      </dgm:t>
    </dgm:pt>
    <dgm:pt modelId="{3F1BB78E-ECE6-43C1-9D4E-9DE6B73D75AF}" type="pres">
      <dgm:prSet presAssocID="{319F7790-7FA5-4779-82F8-547B6CB293D2}" presName="cycle" presStyleCnt="0">
        <dgm:presLayoutVars>
          <dgm:dir/>
          <dgm:resizeHandles val="exact"/>
        </dgm:presLayoutVars>
      </dgm:prSet>
      <dgm:spPr/>
    </dgm:pt>
    <dgm:pt modelId="{80E7A246-B701-4305-822F-A68D3C46CF1B}" type="pres">
      <dgm:prSet presAssocID="{2A784284-CA47-4C08-BCA1-121842EFE4E3}" presName="node" presStyleLbl="node1" presStyleIdx="0" presStyleCnt="6" custScaleX="198650" custScaleY="121240" custRadScaleRad="101388" custRadScaleInc="34871">
        <dgm:presLayoutVars>
          <dgm:bulletEnabled val="1"/>
        </dgm:presLayoutVars>
      </dgm:prSet>
      <dgm:spPr/>
    </dgm:pt>
    <dgm:pt modelId="{FAC24C59-9633-4184-A9F4-5E288A7EB4A5}" type="pres">
      <dgm:prSet presAssocID="{2A784284-CA47-4C08-BCA1-121842EFE4E3}" presName="spNode" presStyleCnt="0"/>
      <dgm:spPr/>
    </dgm:pt>
    <dgm:pt modelId="{7D45FEB7-CAEA-4CA7-8700-E6E17BC2B302}" type="pres">
      <dgm:prSet presAssocID="{FF751ADB-8EF1-457D-BC64-4F61352DFED1}" presName="sibTrans" presStyleLbl="sibTrans1D1" presStyleIdx="0" presStyleCnt="6"/>
      <dgm:spPr/>
    </dgm:pt>
    <dgm:pt modelId="{79CC634C-856F-4D37-8850-1C5A91C1A245}" type="pres">
      <dgm:prSet presAssocID="{E5C561AE-7758-43D9-B797-5A8FF2E9EDE3}" presName="node" presStyleLbl="node1" presStyleIdx="1" presStyleCnt="6" custScaleX="179982" custScaleY="127987" custRadScaleRad="104370" custRadScaleInc="-3259">
        <dgm:presLayoutVars>
          <dgm:bulletEnabled val="1"/>
        </dgm:presLayoutVars>
      </dgm:prSet>
      <dgm:spPr/>
    </dgm:pt>
    <dgm:pt modelId="{B21F26B7-C5AC-4933-BDD1-CFE064979EC9}" type="pres">
      <dgm:prSet presAssocID="{E5C561AE-7758-43D9-B797-5A8FF2E9EDE3}" presName="spNode" presStyleCnt="0"/>
      <dgm:spPr/>
    </dgm:pt>
    <dgm:pt modelId="{21D7CE75-3159-4E23-B2D9-AAAD8B1402F7}" type="pres">
      <dgm:prSet presAssocID="{D2D31293-2F72-481B-9112-B2BE1A330B8E}" presName="sibTrans" presStyleLbl="sibTrans1D1" presStyleIdx="1" presStyleCnt="6"/>
      <dgm:spPr/>
    </dgm:pt>
    <dgm:pt modelId="{96A85D37-445C-4532-854B-63D09C266650}" type="pres">
      <dgm:prSet presAssocID="{9A7F2088-6A22-4EE2-8189-00DBA2116B0E}" presName="node" presStyleLbl="node1" presStyleIdx="2" presStyleCnt="6" custScaleX="145307" custScaleY="150691">
        <dgm:presLayoutVars>
          <dgm:bulletEnabled val="1"/>
        </dgm:presLayoutVars>
      </dgm:prSet>
      <dgm:spPr/>
    </dgm:pt>
    <dgm:pt modelId="{B6878A97-ED5A-440F-A793-8180CFA556CD}" type="pres">
      <dgm:prSet presAssocID="{9A7F2088-6A22-4EE2-8189-00DBA2116B0E}" presName="spNode" presStyleCnt="0"/>
      <dgm:spPr/>
    </dgm:pt>
    <dgm:pt modelId="{E148B7AD-8A3F-40CD-91CA-C3B9DF567EC3}" type="pres">
      <dgm:prSet presAssocID="{20871C1C-8F5D-40D9-AD4A-6CC922D8CE02}" presName="sibTrans" presStyleLbl="sibTrans1D1" presStyleIdx="2" presStyleCnt="6"/>
      <dgm:spPr/>
    </dgm:pt>
    <dgm:pt modelId="{7E065B6C-6930-4CCB-9F00-6C9281E5BDCE}" type="pres">
      <dgm:prSet presAssocID="{922B3EC0-36BB-427B-95EC-1A21855D2750}" presName="node" presStyleLbl="node1" presStyleIdx="3" presStyleCnt="6" custScaleX="186907">
        <dgm:presLayoutVars>
          <dgm:bulletEnabled val="1"/>
        </dgm:presLayoutVars>
      </dgm:prSet>
      <dgm:spPr/>
    </dgm:pt>
    <dgm:pt modelId="{9AAD6C31-F30E-43E5-8FFE-F3A102E58FC8}" type="pres">
      <dgm:prSet presAssocID="{922B3EC0-36BB-427B-95EC-1A21855D2750}" presName="spNode" presStyleCnt="0"/>
      <dgm:spPr/>
    </dgm:pt>
    <dgm:pt modelId="{5F47C715-5907-4798-99A5-81969A7D58B2}" type="pres">
      <dgm:prSet presAssocID="{DA949220-A6FE-4AC1-A068-0574F1AF2D23}" presName="sibTrans" presStyleLbl="sibTrans1D1" presStyleIdx="3" presStyleCnt="6"/>
      <dgm:spPr/>
    </dgm:pt>
    <dgm:pt modelId="{CE152DE5-E802-41C6-951C-0730625621AF}" type="pres">
      <dgm:prSet presAssocID="{9931F5CD-2C76-4835-A370-C9C479BD348C}" presName="node" presStyleLbl="node1" presStyleIdx="4" presStyleCnt="6" custScaleX="201068">
        <dgm:presLayoutVars>
          <dgm:bulletEnabled val="1"/>
        </dgm:presLayoutVars>
      </dgm:prSet>
      <dgm:spPr/>
    </dgm:pt>
    <dgm:pt modelId="{8E6235B5-A550-4636-9A2D-E2B6BD0310A5}" type="pres">
      <dgm:prSet presAssocID="{9931F5CD-2C76-4835-A370-C9C479BD348C}" presName="spNode" presStyleCnt="0"/>
      <dgm:spPr/>
    </dgm:pt>
    <dgm:pt modelId="{3EB467CA-3195-47A4-A212-96A55A04A39E}" type="pres">
      <dgm:prSet presAssocID="{58029FE2-3EAB-4D3A-AC38-783542300DE4}" presName="sibTrans" presStyleLbl="sibTrans1D1" presStyleIdx="4" presStyleCnt="6"/>
      <dgm:spPr/>
    </dgm:pt>
    <dgm:pt modelId="{825E0215-F51D-43D0-A717-44051FC56284}" type="pres">
      <dgm:prSet presAssocID="{7D915EDB-8EC8-495C-A71B-642A39B68C5F}" presName="node" presStyleLbl="node1" presStyleIdx="5" presStyleCnt="6" custScaleX="196560">
        <dgm:presLayoutVars>
          <dgm:bulletEnabled val="1"/>
        </dgm:presLayoutVars>
      </dgm:prSet>
      <dgm:spPr/>
    </dgm:pt>
    <dgm:pt modelId="{90DC7A4B-C762-4521-8357-F1F9627762BF}" type="pres">
      <dgm:prSet presAssocID="{7D915EDB-8EC8-495C-A71B-642A39B68C5F}" presName="spNode" presStyleCnt="0"/>
      <dgm:spPr/>
    </dgm:pt>
    <dgm:pt modelId="{D3AB79E4-3B06-478E-863B-F477A186FD52}" type="pres">
      <dgm:prSet presAssocID="{87FA25C8-B1A3-40E3-8BE5-D9EBE8BDC444}" presName="sibTrans" presStyleLbl="sibTrans1D1" presStyleIdx="5" presStyleCnt="6"/>
      <dgm:spPr/>
    </dgm:pt>
  </dgm:ptLst>
  <dgm:cxnLst>
    <dgm:cxn modelId="{39635009-CF90-43BC-B51D-EE60014E7065}" type="presOf" srcId="{319F7790-7FA5-4779-82F8-547B6CB293D2}" destId="{3F1BB78E-ECE6-43C1-9D4E-9DE6B73D75AF}" srcOrd="0" destOrd="0" presId="urn:microsoft.com/office/officeart/2005/8/layout/cycle5"/>
    <dgm:cxn modelId="{1F87CE12-EBAF-4507-95C2-073728DDFFE7}" srcId="{319F7790-7FA5-4779-82F8-547B6CB293D2}" destId="{922B3EC0-36BB-427B-95EC-1A21855D2750}" srcOrd="3" destOrd="0" parTransId="{79F28E2F-02FC-4347-BD02-0DD04E74CCFB}" sibTransId="{DA949220-A6FE-4AC1-A068-0574F1AF2D23}"/>
    <dgm:cxn modelId="{049A8219-53E5-45E6-B554-2D457BAB12E8}" type="presOf" srcId="{7D915EDB-8EC8-495C-A71B-642A39B68C5F}" destId="{825E0215-F51D-43D0-A717-44051FC56284}" srcOrd="0" destOrd="0" presId="urn:microsoft.com/office/officeart/2005/8/layout/cycle5"/>
    <dgm:cxn modelId="{1DF77425-FBF1-41F2-89A1-9879320FC364}" srcId="{319F7790-7FA5-4779-82F8-547B6CB293D2}" destId="{2A784284-CA47-4C08-BCA1-121842EFE4E3}" srcOrd="0" destOrd="0" parTransId="{B30F2466-2601-48C4-9ADF-FAF80238E86B}" sibTransId="{FF751ADB-8EF1-457D-BC64-4F61352DFED1}"/>
    <dgm:cxn modelId="{3C517A27-3AE5-4F02-AE79-C49295664E56}" srcId="{319F7790-7FA5-4779-82F8-547B6CB293D2}" destId="{E5C561AE-7758-43D9-B797-5A8FF2E9EDE3}" srcOrd="1" destOrd="0" parTransId="{A7133825-7FEA-4868-AEF3-7C4EC9DD9AE6}" sibTransId="{D2D31293-2F72-481B-9112-B2BE1A330B8E}"/>
    <dgm:cxn modelId="{7D810E2C-6FEC-4FD3-B233-FDB6CAC3A762}" type="presOf" srcId="{87FA25C8-B1A3-40E3-8BE5-D9EBE8BDC444}" destId="{D3AB79E4-3B06-478E-863B-F477A186FD52}" srcOrd="0" destOrd="0" presId="urn:microsoft.com/office/officeart/2005/8/layout/cycle5"/>
    <dgm:cxn modelId="{D821742F-1489-4B88-BCFF-A73627AEF5C3}" type="presOf" srcId="{20871C1C-8F5D-40D9-AD4A-6CC922D8CE02}" destId="{E148B7AD-8A3F-40CD-91CA-C3B9DF567EC3}" srcOrd="0" destOrd="0" presId="urn:microsoft.com/office/officeart/2005/8/layout/cycle5"/>
    <dgm:cxn modelId="{214AF740-B99E-472D-A73E-18095439BCCC}" type="presOf" srcId="{D2D31293-2F72-481B-9112-B2BE1A330B8E}" destId="{21D7CE75-3159-4E23-B2D9-AAAD8B1402F7}" srcOrd="0" destOrd="0" presId="urn:microsoft.com/office/officeart/2005/8/layout/cycle5"/>
    <dgm:cxn modelId="{8F82545D-EDD5-4F72-9E68-26280D88B6E9}" type="presOf" srcId="{E5C561AE-7758-43D9-B797-5A8FF2E9EDE3}" destId="{79CC634C-856F-4D37-8850-1C5A91C1A245}" srcOrd="0" destOrd="0" presId="urn:microsoft.com/office/officeart/2005/8/layout/cycle5"/>
    <dgm:cxn modelId="{0210575D-AAFE-4001-912E-F0BD693FBF58}" srcId="{319F7790-7FA5-4779-82F8-547B6CB293D2}" destId="{9A7F2088-6A22-4EE2-8189-00DBA2116B0E}" srcOrd="2" destOrd="0" parTransId="{C3AE62FE-4C07-4037-88B9-A9508167CC99}" sibTransId="{20871C1C-8F5D-40D9-AD4A-6CC922D8CE02}"/>
    <dgm:cxn modelId="{32519766-D088-4DDA-80B6-9C9C564AAAB7}" srcId="{319F7790-7FA5-4779-82F8-547B6CB293D2}" destId="{7D915EDB-8EC8-495C-A71B-642A39B68C5F}" srcOrd="5" destOrd="0" parTransId="{043B0708-340A-4CFC-B120-6D4B62D65184}" sibTransId="{87FA25C8-B1A3-40E3-8BE5-D9EBE8BDC444}"/>
    <dgm:cxn modelId="{35882970-BCF7-412D-9B65-21CBA1758B4E}" type="presOf" srcId="{2A784284-CA47-4C08-BCA1-121842EFE4E3}" destId="{80E7A246-B701-4305-822F-A68D3C46CF1B}" srcOrd="0" destOrd="0" presId="urn:microsoft.com/office/officeart/2005/8/layout/cycle5"/>
    <dgm:cxn modelId="{6C6B3170-8385-42D3-80E9-D5A3CBF6B4FC}" type="presOf" srcId="{FF751ADB-8EF1-457D-BC64-4F61352DFED1}" destId="{7D45FEB7-CAEA-4CA7-8700-E6E17BC2B302}" srcOrd="0" destOrd="0" presId="urn:microsoft.com/office/officeart/2005/8/layout/cycle5"/>
    <dgm:cxn modelId="{1F417D72-6F7E-4AEE-9783-F8B1F8723395}" type="presOf" srcId="{9A7F2088-6A22-4EE2-8189-00DBA2116B0E}" destId="{96A85D37-445C-4532-854B-63D09C266650}" srcOrd="0" destOrd="0" presId="urn:microsoft.com/office/officeart/2005/8/layout/cycle5"/>
    <dgm:cxn modelId="{F299E28B-1536-40B4-870B-CA076CA78E14}" type="presOf" srcId="{9931F5CD-2C76-4835-A370-C9C479BD348C}" destId="{CE152DE5-E802-41C6-951C-0730625621AF}" srcOrd="0" destOrd="0" presId="urn:microsoft.com/office/officeart/2005/8/layout/cycle5"/>
    <dgm:cxn modelId="{1D9FF792-47A4-44A7-90A2-489037795341}" type="presOf" srcId="{922B3EC0-36BB-427B-95EC-1A21855D2750}" destId="{7E065B6C-6930-4CCB-9F00-6C9281E5BDCE}" srcOrd="0" destOrd="0" presId="urn:microsoft.com/office/officeart/2005/8/layout/cycle5"/>
    <dgm:cxn modelId="{F1F4D2CD-7D86-446B-AF7F-59B4FFC94E11}" type="presOf" srcId="{58029FE2-3EAB-4D3A-AC38-783542300DE4}" destId="{3EB467CA-3195-47A4-A212-96A55A04A39E}" srcOrd="0" destOrd="0" presId="urn:microsoft.com/office/officeart/2005/8/layout/cycle5"/>
    <dgm:cxn modelId="{273F11DD-AC57-4520-91C1-7A0261A3CA08}" type="presOf" srcId="{DA949220-A6FE-4AC1-A068-0574F1AF2D23}" destId="{5F47C715-5907-4798-99A5-81969A7D58B2}" srcOrd="0" destOrd="0" presId="urn:microsoft.com/office/officeart/2005/8/layout/cycle5"/>
    <dgm:cxn modelId="{799D5CF5-A330-41AB-BA2C-B07A2AA45142}" srcId="{319F7790-7FA5-4779-82F8-547B6CB293D2}" destId="{9931F5CD-2C76-4835-A370-C9C479BD348C}" srcOrd="4" destOrd="0" parTransId="{262978D5-BA09-4FF0-8F17-23477254697E}" sibTransId="{58029FE2-3EAB-4D3A-AC38-783542300DE4}"/>
    <dgm:cxn modelId="{BB288C47-CF0E-4DC8-9484-1420284CF2FF}" type="presParOf" srcId="{3F1BB78E-ECE6-43C1-9D4E-9DE6B73D75AF}" destId="{80E7A246-B701-4305-822F-A68D3C46CF1B}" srcOrd="0" destOrd="0" presId="urn:microsoft.com/office/officeart/2005/8/layout/cycle5"/>
    <dgm:cxn modelId="{3BB5E39E-D5C4-43CB-A913-F1631887C63C}" type="presParOf" srcId="{3F1BB78E-ECE6-43C1-9D4E-9DE6B73D75AF}" destId="{FAC24C59-9633-4184-A9F4-5E288A7EB4A5}" srcOrd="1" destOrd="0" presId="urn:microsoft.com/office/officeart/2005/8/layout/cycle5"/>
    <dgm:cxn modelId="{1054F4FE-0CFA-4990-8A08-0275CDF4FFBC}" type="presParOf" srcId="{3F1BB78E-ECE6-43C1-9D4E-9DE6B73D75AF}" destId="{7D45FEB7-CAEA-4CA7-8700-E6E17BC2B302}" srcOrd="2" destOrd="0" presId="urn:microsoft.com/office/officeart/2005/8/layout/cycle5"/>
    <dgm:cxn modelId="{82686056-760E-4BE3-AB25-F98096C5FD32}" type="presParOf" srcId="{3F1BB78E-ECE6-43C1-9D4E-9DE6B73D75AF}" destId="{79CC634C-856F-4D37-8850-1C5A91C1A245}" srcOrd="3" destOrd="0" presId="urn:microsoft.com/office/officeart/2005/8/layout/cycle5"/>
    <dgm:cxn modelId="{EA51B62D-B5E8-4AA1-BCE0-1DC6E88699BF}" type="presParOf" srcId="{3F1BB78E-ECE6-43C1-9D4E-9DE6B73D75AF}" destId="{B21F26B7-C5AC-4933-BDD1-CFE064979EC9}" srcOrd="4" destOrd="0" presId="urn:microsoft.com/office/officeart/2005/8/layout/cycle5"/>
    <dgm:cxn modelId="{C2379689-E252-479C-800E-81E09729C16C}" type="presParOf" srcId="{3F1BB78E-ECE6-43C1-9D4E-9DE6B73D75AF}" destId="{21D7CE75-3159-4E23-B2D9-AAAD8B1402F7}" srcOrd="5" destOrd="0" presId="urn:microsoft.com/office/officeart/2005/8/layout/cycle5"/>
    <dgm:cxn modelId="{B4B31FE3-4CE6-4ED1-814E-26EDD0AA1BA4}" type="presParOf" srcId="{3F1BB78E-ECE6-43C1-9D4E-9DE6B73D75AF}" destId="{96A85D37-445C-4532-854B-63D09C266650}" srcOrd="6" destOrd="0" presId="urn:microsoft.com/office/officeart/2005/8/layout/cycle5"/>
    <dgm:cxn modelId="{0351D570-7C03-4B2A-966F-C060779C5A17}" type="presParOf" srcId="{3F1BB78E-ECE6-43C1-9D4E-9DE6B73D75AF}" destId="{B6878A97-ED5A-440F-A793-8180CFA556CD}" srcOrd="7" destOrd="0" presId="urn:microsoft.com/office/officeart/2005/8/layout/cycle5"/>
    <dgm:cxn modelId="{239212CA-906E-408B-8DEB-E8B482B081A6}" type="presParOf" srcId="{3F1BB78E-ECE6-43C1-9D4E-9DE6B73D75AF}" destId="{E148B7AD-8A3F-40CD-91CA-C3B9DF567EC3}" srcOrd="8" destOrd="0" presId="urn:microsoft.com/office/officeart/2005/8/layout/cycle5"/>
    <dgm:cxn modelId="{A9CA0972-3D85-4809-AA61-F9D399EC4951}" type="presParOf" srcId="{3F1BB78E-ECE6-43C1-9D4E-9DE6B73D75AF}" destId="{7E065B6C-6930-4CCB-9F00-6C9281E5BDCE}" srcOrd="9" destOrd="0" presId="urn:microsoft.com/office/officeart/2005/8/layout/cycle5"/>
    <dgm:cxn modelId="{749C9C56-9F12-4B59-B5B0-CCA317F12E5D}" type="presParOf" srcId="{3F1BB78E-ECE6-43C1-9D4E-9DE6B73D75AF}" destId="{9AAD6C31-F30E-43E5-8FFE-F3A102E58FC8}" srcOrd="10" destOrd="0" presId="urn:microsoft.com/office/officeart/2005/8/layout/cycle5"/>
    <dgm:cxn modelId="{26A59617-227B-4F35-A2D8-3EAFE8CB33DE}" type="presParOf" srcId="{3F1BB78E-ECE6-43C1-9D4E-9DE6B73D75AF}" destId="{5F47C715-5907-4798-99A5-81969A7D58B2}" srcOrd="11" destOrd="0" presId="urn:microsoft.com/office/officeart/2005/8/layout/cycle5"/>
    <dgm:cxn modelId="{2E9899D9-E671-41FB-BF5E-7B8D575D982F}" type="presParOf" srcId="{3F1BB78E-ECE6-43C1-9D4E-9DE6B73D75AF}" destId="{CE152DE5-E802-41C6-951C-0730625621AF}" srcOrd="12" destOrd="0" presId="urn:microsoft.com/office/officeart/2005/8/layout/cycle5"/>
    <dgm:cxn modelId="{29B574F0-0260-4A0C-BC63-18A66E7AAAA3}" type="presParOf" srcId="{3F1BB78E-ECE6-43C1-9D4E-9DE6B73D75AF}" destId="{8E6235B5-A550-4636-9A2D-E2B6BD0310A5}" srcOrd="13" destOrd="0" presId="urn:microsoft.com/office/officeart/2005/8/layout/cycle5"/>
    <dgm:cxn modelId="{AF20888D-8ADE-451D-A57C-00EF38F15847}" type="presParOf" srcId="{3F1BB78E-ECE6-43C1-9D4E-9DE6B73D75AF}" destId="{3EB467CA-3195-47A4-A212-96A55A04A39E}" srcOrd="14" destOrd="0" presId="urn:microsoft.com/office/officeart/2005/8/layout/cycle5"/>
    <dgm:cxn modelId="{E1D4EEB8-C9E7-492B-A5BA-22FD1BDA5DF3}" type="presParOf" srcId="{3F1BB78E-ECE6-43C1-9D4E-9DE6B73D75AF}" destId="{825E0215-F51D-43D0-A717-44051FC56284}" srcOrd="15" destOrd="0" presId="urn:microsoft.com/office/officeart/2005/8/layout/cycle5"/>
    <dgm:cxn modelId="{33397862-9A98-4855-9A25-37FEFC89CBBD}" type="presParOf" srcId="{3F1BB78E-ECE6-43C1-9D4E-9DE6B73D75AF}" destId="{90DC7A4B-C762-4521-8357-F1F9627762BF}" srcOrd="16" destOrd="0" presId="urn:microsoft.com/office/officeart/2005/8/layout/cycle5"/>
    <dgm:cxn modelId="{9968E10E-8931-40A2-A2AC-DD1961B6654D}" type="presParOf" srcId="{3F1BB78E-ECE6-43C1-9D4E-9DE6B73D75AF}" destId="{D3AB79E4-3B06-478E-863B-F477A186FD52}" srcOrd="17" destOrd="0" presId="urn:microsoft.com/office/officeart/2005/8/layout/cycle5"/>
  </dgm:cxnLst>
  <dgm:bg>
    <a:solidFill>
      <a:schemeClr val="accent3"/>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7A246-B701-4305-822F-A68D3C46CF1B}">
      <dsp:nvSpPr>
        <dsp:cNvPr id="0" name=""/>
        <dsp:cNvSpPr/>
      </dsp:nvSpPr>
      <dsp:spPr>
        <a:xfrm>
          <a:off x="1256906" y="-36687"/>
          <a:ext cx="2195667" cy="871038"/>
        </a:xfrm>
        <a:prstGeom prst="round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rPr>
            <a:t>1.Zdefiniowanie problemu</a:t>
          </a:r>
        </a:p>
      </dsp:txBody>
      <dsp:txXfrm>
        <a:off x="1299427" y="5834"/>
        <a:ext cx="2110625" cy="785996"/>
      </dsp:txXfrm>
    </dsp:sp>
    <dsp:sp modelId="{7D45FEB7-CAEA-4CA7-8700-E6E17BC2B302}">
      <dsp:nvSpPr>
        <dsp:cNvPr id="0" name=""/>
        <dsp:cNvSpPr/>
      </dsp:nvSpPr>
      <dsp:spPr>
        <a:xfrm>
          <a:off x="2774948" y="-2080754"/>
          <a:ext cx="3383091" cy="3383091"/>
        </a:xfrm>
        <a:custGeom>
          <a:avLst/>
          <a:gdLst/>
          <a:ahLst/>
          <a:cxnLst/>
          <a:rect l="0" t="0" r="0" b="0"/>
          <a:pathLst>
            <a:path>
              <a:moveTo>
                <a:pt x="502876" y="2895037"/>
              </a:moveTo>
              <a:arcTo wR="1691545" hR="1691545" stAng="8078698" swAng="17571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9CC634C-856F-4D37-8850-1C5A91C1A245}">
      <dsp:nvSpPr>
        <dsp:cNvPr id="0" name=""/>
        <dsp:cNvSpPr/>
      </dsp:nvSpPr>
      <dsp:spPr>
        <a:xfrm>
          <a:off x="2616753" y="730552"/>
          <a:ext cx="1989331" cy="919511"/>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rPr>
            <a:t>2.Zdefiniowanie procesu</a:t>
          </a:r>
        </a:p>
      </dsp:txBody>
      <dsp:txXfrm>
        <a:off x="2661640" y="775439"/>
        <a:ext cx="1899557" cy="829737"/>
      </dsp:txXfrm>
    </dsp:sp>
    <dsp:sp modelId="{21D7CE75-3159-4E23-B2D9-AAAD8B1402F7}">
      <dsp:nvSpPr>
        <dsp:cNvPr id="0" name=""/>
        <dsp:cNvSpPr/>
      </dsp:nvSpPr>
      <dsp:spPr>
        <a:xfrm>
          <a:off x="467870" y="335159"/>
          <a:ext cx="3383091" cy="3383091"/>
        </a:xfrm>
        <a:custGeom>
          <a:avLst/>
          <a:gdLst/>
          <a:ahLst/>
          <a:cxnLst/>
          <a:rect l="0" t="0" r="0" b="0"/>
          <a:pathLst>
            <a:path>
              <a:moveTo>
                <a:pt x="3367360" y="1461391"/>
              </a:moveTo>
              <a:arcTo wR="1691545" hR="1691545" stAng="21130800" swAng="9206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A85D37-445C-4532-854B-63D09C266650}">
      <dsp:nvSpPr>
        <dsp:cNvPr id="0" name=""/>
        <dsp:cNvSpPr/>
      </dsp:nvSpPr>
      <dsp:spPr>
        <a:xfrm>
          <a:off x="2808383" y="2394836"/>
          <a:ext cx="1606070" cy="1082626"/>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rPr>
            <a:t>3.Pomiar działania</a:t>
          </a:r>
        </a:p>
      </dsp:txBody>
      <dsp:txXfrm>
        <a:off x="2861232" y="2447685"/>
        <a:ext cx="1500372" cy="976928"/>
      </dsp:txXfrm>
    </dsp:sp>
    <dsp:sp modelId="{E148B7AD-8A3F-40CD-91CA-C3B9DF567EC3}">
      <dsp:nvSpPr>
        <dsp:cNvPr id="0" name=""/>
        <dsp:cNvSpPr/>
      </dsp:nvSpPr>
      <dsp:spPr>
        <a:xfrm>
          <a:off x="2456040" y="3125458"/>
          <a:ext cx="3383091" cy="3383091"/>
        </a:xfrm>
        <a:custGeom>
          <a:avLst/>
          <a:gdLst/>
          <a:ahLst/>
          <a:cxnLst/>
          <a:rect l="0" t="0" r="0" b="0"/>
          <a:pathLst>
            <a:path>
              <a:moveTo>
                <a:pt x="671382" y="342251"/>
              </a:moveTo>
              <a:arcTo wR="1691545" hR="1691545" stAng="13974487" swAng="9800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E065B6C-6930-4CCB-9F00-6C9281E5BDCE}">
      <dsp:nvSpPr>
        <dsp:cNvPr id="0" name=""/>
        <dsp:cNvSpPr/>
      </dsp:nvSpPr>
      <dsp:spPr>
        <a:xfrm>
          <a:off x="1113561" y="3422702"/>
          <a:ext cx="2065873" cy="718441"/>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rPr>
            <a:t>4.Określanie przyczyn</a:t>
          </a:r>
        </a:p>
      </dsp:txBody>
      <dsp:txXfrm>
        <a:off x="1148632" y="3457773"/>
        <a:ext cx="1995731" cy="648299"/>
      </dsp:txXfrm>
    </dsp:sp>
    <dsp:sp modelId="{5F47C715-5907-4798-99A5-81969A7D58B2}">
      <dsp:nvSpPr>
        <dsp:cNvPr id="0" name=""/>
        <dsp:cNvSpPr/>
      </dsp:nvSpPr>
      <dsp:spPr>
        <a:xfrm>
          <a:off x="454951" y="398831"/>
          <a:ext cx="3383091" cy="3383091"/>
        </a:xfrm>
        <a:custGeom>
          <a:avLst/>
          <a:gdLst/>
          <a:ahLst/>
          <a:cxnLst/>
          <a:rect l="0" t="0" r="0" b="0"/>
          <a:pathLst>
            <a:path>
              <a:moveTo>
                <a:pt x="626501" y="3005702"/>
              </a:moveTo>
              <a:arcTo wR="1691545" hR="1691545" stAng="7741361" swAng="2498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152DE5-E802-41C6-951C-0730625621AF}">
      <dsp:nvSpPr>
        <dsp:cNvPr id="0" name=""/>
        <dsp:cNvSpPr/>
      </dsp:nvSpPr>
      <dsp:spPr>
        <a:xfrm>
          <a:off x="-429620" y="2576929"/>
          <a:ext cx="2222393" cy="718441"/>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rPr>
            <a:t>5.Generowanie rozwiązań</a:t>
          </a:r>
          <a:endParaRPr lang="pl-PL" sz="1800" kern="1200" dirty="0"/>
        </a:p>
      </dsp:txBody>
      <dsp:txXfrm>
        <a:off x="-394549" y="2612000"/>
        <a:ext cx="2152251" cy="648299"/>
      </dsp:txXfrm>
    </dsp:sp>
    <dsp:sp modelId="{3EB467CA-3195-47A4-A212-96A55A04A39E}">
      <dsp:nvSpPr>
        <dsp:cNvPr id="0" name=""/>
        <dsp:cNvSpPr/>
      </dsp:nvSpPr>
      <dsp:spPr>
        <a:xfrm>
          <a:off x="454951" y="398831"/>
          <a:ext cx="3383091" cy="3383091"/>
        </a:xfrm>
        <a:custGeom>
          <a:avLst/>
          <a:gdLst/>
          <a:ahLst/>
          <a:cxnLst/>
          <a:rect l="0" t="0" r="0" b="0"/>
          <a:pathLst>
            <a:path>
              <a:moveTo>
                <a:pt x="26340" y="1988895"/>
              </a:moveTo>
              <a:arcTo wR="1691545" hR="1691545" stAng="10192536" swAng="12149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25E0215-F51D-43D0-A717-44051FC56284}">
      <dsp:nvSpPr>
        <dsp:cNvPr id="0" name=""/>
        <dsp:cNvSpPr/>
      </dsp:nvSpPr>
      <dsp:spPr>
        <a:xfrm>
          <a:off x="-404707" y="885383"/>
          <a:ext cx="2172567" cy="718441"/>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rPr>
            <a:t>6.Wprowadzanie rozwiązania</a:t>
          </a:r>
        </a:p>
      </dsp:txBody>
      <dsp:txXfrm>
        <a:off x="-369636" y="920454"/>
        <a:ext cx="2102425" cy="648299"/>
      </dsp:txXfrm>
    </dsp:sp>
    <dsp:sp modelId="{D3AB79E4-3B06-478E-863B-F477A186FD52}">
      <dsp:nvSpPr>
        <dsp:cNvPr id="0" name=""/>
        <dsp:cNvSpPr/>
      </dsp:nvSpPr>
      <dsp:spPr>
        <a:xfrm>
          <a:off x="494311" y="358745"/>
          <a:ext cx="3383091" cy="3383091"/>
        </a:xfrm>
        <a:custGeom>
          <a:avLst/>
          <a:gdLst/>
          <a:ahLst/>
          <a:cxnLst/>
          <a:rect l="0" t="0" r="0" b="0"/>
          <a:pathLst>
            <a:path>
              <a:moveTo>
                <a:pt x="519725" y="471642"/>
              </a:moveTo>
              <a:arcTo wR="1691545" hR="1691545" stAng="13569104" swAng="47464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7" name="Rectangle 5"/>
          <p:cNvSpPr>
            <a:spLocks noGrp="1" noChangeArrowheads="1"/>
          </p:cNvSpPr>
          <p:nvPr>
            <p:ph type="sldNum" sz="quarter" idx="3"/>
          </p:nvPr>
        </p:nvSpPr>
        <p:spPr bwMode="auto">
          <a:xfrm>
            <a:off x="6117167" y="9502697"/>
            <a:ext cx="764646" cy="50014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lvl1pPr>
          </a:lstStyle>
          <a:p>
            <a:fld id="{F2A3FC4F-BAEA-4954-8CFB-8FB8A5C7C807}" type="slidenum">
              <a:rPr lang="pl-PL"/>
              <a:pPr/>
              <a:t>‹#›</a:t>
            </a:fld>
            <a:endParaRPr lang="pl-PL"/>
          </a:p>
        </p:txBody>
      </p:sp>
      <p:sp>
        <p:nvSpPr>
          <p:cNvPr id="33799" name="Rectangle 7"/>
          <p:cNvSpPr>
            <a:spLocks noGrp="1" noChangeArrowheads="1"/>
          </p:cNvSpPr>
          <p:nvPr>
            <p:ph type="ftr" sz="quarter" idx="2"/>
          </p:nvPr>
        </p:nvSpPr>
        <p:spPr bwMode="auto">
          <a:xfrm>
            <a:off x="0" y="9502697"/>
            <a:ext cx="6499490" cy="50014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900" b="1"/>
            </a:lvl1pPr>
          </a:lstStyle>
          <a:p>
            <a:r>
              <a:rPr lang="pl-PL" dirty="0"/>
              <a:t>Jgra@pg.edu.pl</a:t>
            </a:r>
            <a:endParaRPr lang="pl-PL" sz="1200" dirty="0"/>
          </a:p>
        </p:txBody>
      </p:sp>
      <p:sp>
        <p:nvSpPr>
          <p:cNvPr id="6" name="Rectangle 2">
            <a:extLst>
              <a:ext uri="{FF2B5EF4-FFF2-40B4-BE49-F238E27FC236}">
                <a16:creationId xmlns:a16="http://schemas.microsoft.com/office/drawing/2014/main" id="{EB935BB8-F009-447E-8241-76AD2F1A0F48}"/>
              </a:ext>
            </a:extLst>
          </p:cNvPr>
          <p:cNvSpPr>
            <a:spLocks noGrp="1" noChangeArrowheads="1"/>
          </p:cNvSpPr>
          <p:nvPr>
            <p:ph type="hdr" sz="quarter"/>
          </p:nvPr>
        </p:nvSpPr>
        <p:spPr bwMode="auto">
          <a:xfrm>
            <a:off x="0" y="0"/>
            <a:ext cx="6881813" cy="500142"/>
          </a:xfrm>
          <a:prstGeom prst="rect">
            <a:avLst/>
          </a:prstGeom>
          <a:noFill/>
          <a:ln w="9525">
            <a:noFill/>
            <a:miter lim="800000"/>
            <a:headEnd/>
            <a:tailEnd/>
          </a:ln>
          <a:effectLst/>
        </p:spPr>
        <p:txBody>
          <a:bodyPr vert="horz" wrap="square" lIns="91979" tIns="45990" rIns="91979" bIns="45990" numCol="1" anchor="t" anchorCtr="0" compatLnSpc="1">
            <a:prstTxWarp prst="textNoShape">
              <a:avLst/>
            </a:prstTxWarp>
          </a:bodyPr>
          <a:lstStyle>
            <a:lvl1pPr algn="ctr">
              <a:defRPr sz="1200" b="1"/>
            </a:lvl1pPr>
          </a:lstStyle>
          <a:p>
            <a:endParaRPr lang="pl-PL" dirty="0"/>
          </a:p>
          <a:p>
            <a:r>
              <a:rPr lang="pl-PL" dirty="0"/>
              <a:t>ERGONOMIA I OCHRONA PRACY</a:t>
            </a:r>
          </a:p>
          <a:p>
            <a:endParaRPr lang="pl-PL" dirty="0"/>
          </a:p>
          <a:p>
            <a:endParaRPr lang="pl-PL" dirty="0"/>
          </a:p>
        </p:txBody>
      </p:sp>
    </p:spTree>
    <p:extLst>
      <p:ext uri="{BB962C8B-B14F-4D97-AF65-F5344CB8AC3E}">
        <p14:creationId xmlns:p14="http://schemas.microsoft.com/office/powerpoint/2010/main" val="4180966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2982119" cy="500142"/>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lvl1pPr>
          </a:lstStyle>
          <a:p>
            <a:endParaRPr lang="pl-PL"/>
          </a:p>
        </p:txBody>
      </p:sp>
      <p:sp>
        <p:nvSpPr>
          <p:cNvPr id="2051" name="Rectangle 3"/>
          <p:cNvSpPr>
            <a:spLocks noGrp="1" noChangeArrowheads="1"/>
          </p:cNvSpPr>
          <p:nvPr>
            <p:ph type="dt" idx="1"/>
          </p:nvPr>
        </p:nvSpPr>
        <p:spPr bwMode="auto">
          <a:xfrm>
            <a:off x="3899695" y="1"/>
            <a:ext cx="2982119" cy="500142"/>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lvl1pPr>
          </a:lstStyle>
          <a:p>
            <a:endParaRPr lang="pl-PL"/>
          </a:p>
        </p:txBody>
      </p:sp>
      <p:sp>
        <p:nvSpPr>
          <p:cNvPr id="2052" name="Rectangle 4"/>
          <p:cNvSpPr>
            <a:spLocks noGrp="1" noRot="1" noChangeAspect="1" noChangeArrowheads="1" noTextEdit="1"/>
          </p:cNvSpPr>
          <p:nvPr>
            <p:ph type="sldImg" idx="2"/>
          </p:nvPr>
        </p:nvSpPr>
        <p:spPr bwMode="auto">
          <a:xfrm>
            <a:off x="939800" y="749300"/>
            <a:ext cx="5002213" cy="3752850"/>
          </a:xfrm>
          <a:prstGeom prst="rect">
            <a:avLst/>
          </a:prstGeom>
          <a:noFill/>
          <a:ln w="9525">
            <a:solidFill>
              <a:srgbClr val="000000"/>
            </a:solidFill>
            <a:miter lim="800000"/>
            <a:headEnd/>
            <a:tailEnd/>
          </a:ln>
          <a:effectLst/>
        </p:spPr>
      </p:sp>
      <p:sp>
        <p:nvSpPr>
          <p:cNvPr id="2053" name="Rectangle 5"/>
          <p:cNvSpPr>
            <a:spLocks noGrp="1" noChangeArrowheads="1"/>
          </p:cNvSpPr>
          <p:nvPr>
            <p:ph type="body" sz="quarter" idx="3"/>
          </p:nvPr>
        </p:nvSpPr>
        <p:spPr bwMode="auto">
          <a:xfrm>
            <a:off x="917577" y="4751351"/>
            <a:ext cx="5046663" cy="4501277"/>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pl-PL"/>
              <a:t>Kliknij, aby edytować style tekstu z Wzorca</a:t>
            </a:r>
          </a:p>
          <a:p>
            <a:pPr lvl="1"/>
            <a:r>
              <a:rPr lang="pl-PL"/>
              <a:t>Drugi poziom</a:t>
            </a:r>
          </a:p>
          <a:p>
            <a:pPr lvl="2"/>
            <a:r>
              <a:rPr lang="pl-PL"/>
              <a:t>Trzeci poziom</a:t>
            </a:r>
          </a:p>
          <a:p>
            <a:pPr lvl="3"/>
            <a:r>
              <a:rPr lang="pl-PL"/>
              <a:t>Czwarty poziom</a:t>
            </a:r>
          </a:p>
          <a:p>
            <a:pPr lvl="4"/>
            <a:r>
              <a:rPr lang="pl-PL"/>
              <a:t>Piąty poziom</a:t>
            </a:r>
          </a:p>
        </p:txBody>
      </p:sp>
      <p:sp>
        <p:nvSpPr>
          <p:cNvPr id="2054" name="Rectangle 6"/>
          <p:cNvSpPr>
            <a:spLocks noGrp="1" noChangeArrowheads="1"/>
          </p:cNvSpPr>
          <p:nvPr>
            <p:ph type="ftr" sz="quarter" idx="4"/>
          </p:nvPr>
        </p:nvSpPr>
        <p:spPr bwMode="auto">
          <a:xfrm>
            <a:off x="1" y="9502697"/>
            <a:ext cx="2982119" cy="50014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lvl1pPr>
          </a:lstStyle>
          <a:p>
            <a:endParaRPr lang="pl-PL"/>
          </a:p>
        </p:txBody>
      </p:sp>
      <p:sp>
        <p:nvSpPr>
          <p:cNvPr id="2055" name="Rectangle 7"/>
          <p:cNvSpPr>
            <a:spLocks noGrp="1" noChangeArrowheads="1"/>
          </p:cNvSpPr>
          <p:nvPr>
            <p:ph type="sldNum" sz="quarter" idx="5"/>
          </p:nvPr>
        </p:nvSpPr>
        <p:spPr bwMode="auto">
          <a:xfrm>
            <a:off x="3899695" y="9502697"/>
            <a:ext cx="2982119" cy="500142"/>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lvl1pPr>
          </a:lstStyle>
          <a:p>
            <a:fld id="{72504ED3-B481-4164-A2E9-F5C58D4BDA10}" type="slidenum">
              <a:rPr lang="pl-PL"/>
              <a:pPr/>
              <a:t>‹#›</a:t>
            </a:fld>
            <a:endParaRPr lang="pl-PL"/>
          </a:p>
        </p:txBody>
      </p:sp>
    </p:spTree>
    <p:extLst>
      <p:ext uri="{BB962C8B-B14F-4D97-AF65-F5344CB8AC3E}">
        <p14:creationId xmlns:p14="http://schemas.microsoft.com/office/powerpoint/2010/main" val="3483866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761A0-0A2B-4E32-85A1-CBB41C579176}" type="slidenum">
              <a:rPr lang="pl-PL"/>
              <a:pPr/>
              <a:t>1</a:t>
            </a:fld>
            <a:endParaRPr lang="pl-PL"/>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917576" y="4751351"/>
            <a:ext cx="5276056" cy="4501277"/>
          </a:xfrm>
        </p:spPr>
        <p:txBody>
          <a:bodyPr/>
          <a:lstStyle/>
          <a:p>
            <a:pPr algn="just">
              <a:spcAft>
                <a:spcPts val="610"/>
              </a:spcAft>
            </a:pPr>
            <a:endParaRPr lang="pl-PL" b="1"/>
          </a:p>
        </p:txBody>
      </p:sp>
    </p:spTree>
    <p:extLst>
      <p:ext uri="{BB962C8B-B14F-4D97-AF65-F5344CB8AC3E}">
        <p14:creationId xmlns:p14="http://schemas.microsoft.com/office/powerpoint/2010/main" val="3516350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EBAA32-D673-4D7D-B2F6-70C5609B46ED}"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382324" y="4751351"/>
            <a:ext cx="6040702" cy="5001420"/>
          </a:xfrm>
        </p:spPr>
        <p:txBody>
          <a:bodyPr/>
          <a:lstStyle/>
          <a:p>
            <a:pPr algn="just">
              <a:spcAft>
                <a:spcPts val="610"/>
              </a:spcAft>
            </a:pPr>
            <a:endParaRPr lang="pl-PL" b="1"/>
          </a:p>
        </p:txBody>
      </p:sp>
    </p:spTree>
    <p:extLst>
      <p:ext uri="{BB962C8B-B14F-4D97-AF65-F5344CB8AC3E}">
        <p14:creationId xmlns:p14="http://schemas.microsoft.com/office/powerpoint/2010/main" val="272635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60231-6674-4960-970B-02E4C01ADF8D}" type="slidenum">
              <a:rPr lang="pl-PL"/>
              <a:pPr/>
              <a:t>12</a:t>
            </a:fld>
            <a:endParaRPr lang="pl-PL"/>
          </a:p>
        </p:txBody>
      </p:sp>
      <p:sp>
        <p:nvSpPr>
          <p:cNvPr id="62466" name="Rectangle 2"/>
          <p:cNvSpPr>
            <a:spLocks noGrp="1" noRot="1" noChangeAspect="1" noChangeArrowheads="1" noTextEdit="1"/>
          </p:cNvSpPr>
          <p:nvPr>
            <p:ph type="sldImg"/>
          </p:nvPr>
        </p:nvSpPr>
        <p:spPr>
          <a:xfrm>
            <a:off x="933450" y="757238"/>
            <a:ext cx="5038725" cy="3779837"/>
          </a:xfrm>
          <a:ln/>
        </p:spPr>
      </p:sp>
      <p:sp>
        <p:nvSpPr>
          <p:cNvPr id="62467" name="Rectangle 3"/>
          <p:cNvSpPr>
            <a:spLocks noGrp="1" noChangeArrowheads="1"/>
          </p:cNvSpPr>
          <p:nvPr>
            <p:ph type="body" idx="1"/>
          </p:nvPr>
        </p:nvSpPr>
        <p:spPr/>
        <p:txBody>
          <a:bodyPr/>
          <a:lstStyle/>
          <a:p>
            <a:pPr>
              <a:lnSpc>
                <a:spcPct val="90000"/>
              </a:lnSpc>
            </a:pPr>
            <a:r>
              <a:rPr lang="pl-PL" b="1"/>
              <a:t>Rutkowska J.: Podej</a:t>
            </a:r>
            <a:r>
              <a:rPr lang="pl-PL"/>
              <a:t>ś</a:t>
            </a:r>
            <a:r>
              <a:rPr lang="pl-PL" b="1"/>
              <a:t>cie procesowe a technologia informatyczna według metodologii ARIS i ADONIS</a:t>
            </a:r>
            <a:endParaRPr lang="pl-PL"/>
          </a:p>
          <a:p>
            <a:pPr>
              <a:lnSpc>
                <a:spcPct val="90000"/>
              </a:lnSpc>
            </a:pPr>
            <a:r>
              <a:rPr lang="pl-PL"/>
              <a:t>Na polskim rynku dostępnych jest szereg narzędzi wspierających i umożliwiających wdrożenie zarządzania procesowego różniących się przede wszystkim funkcjonalnością, ponadto jako inne istotne cechy różnicujące należy wymienić:</a:t>
            </a:r>
          </a:p>
          <a:p>
            <a:pPr>
              <a:lnSpc>
                <a:spcPct val="90000"/>
              </a:lnSpc>
            </a:pPr>
            <a:r>
              <a:rPr lang="pl-PL"/>
              <a:t>·  stosowane metody modelowania i łatwość modelowania,</a:t>
            </a:r>
          </a:p>
          <a:p>
            <a:pPr>
              <a:lnSpc>
                <a:spcPct val="90000"/>
              </a:lnSpc>
            </a:pPr>
            <a:r>
              <a:rPr lang="pl-PL"/>
              <a:t>·  możliwość generowania informacji w różnych formatach HTML, XML, PDF,</a:t>
            </a:r>
          </a:p>
          <a:p>
            <a:pPr>
              <a:lnSpc>
                <a:spcPct val="90000"/>
              </a:lnSpc>
            </a:pPr>
            <a:r>
              <a:rPr lang="pl-PL"/>
              <a:t>·  kompatybilność z pakietami biurowymi np. MS Office,</a:t>
            </a:r>
          </a:p>
          <a:p>
            <a:pPr>
              <a:lnSpc>
                <a:spcPct val="90000"/>
              </a:lnSpc>
            </a:pPr>
            <a:r>
              <a:rPr lang="pl-PL"/>
              <a:t>·  możliwość wymiany danych z innymi narzędziami lub systemami informatycznymi np. narzędziami typu CASE, systemami WorkFlow, zintegrowanymi systemami informatycznymi,</a:t>
            </a:r>
          </a:p>
          <a:p>
            <a:pPr>
              <a:lnSpc>
                <a:spcPct val="90000"/>
              </a:lnSpc>
            </a:pPr>
            <a:r>
              <a:rPr lang="pl-PL"/>
              <a:t>·  możliwość pracy grupowej.</a:t>
            </a:r>
          </a:p>
          <a:p>
            <a:pPr>
              <a:lnSpc>
                <a:spcPct val="90000"/>
              </a:lnSpc>
            </a:pPr>
            <a:r>
              <a:rPr lang="pl-PL"/>
              <a:t>Podstawowe narzędzia analizy i projektowania procesów biznesowych, których główne zadanie to wizualizacja, gromadzenie oraz przetwarzanie informacji o składnikach i funkcjonowaniu firm, dostępne także w programach z grupy modelowanie i symulacja to, w przypadku produktów firmy IDS Scheer ARIS Easy Design, ARIS Web Designer oraz ARIS Toolset, natomiast dla programu ADONIS® to moduły Modelowanie i Analiza.</a:t>
            </a:r>
          </a:p>
        </p:txBody>
      </p:sp>
    </p:spTree>
    <p:extLst>
      <p:ext uri="{BB962C8B-B14F-4D97-AF65-F5344CB8AC3E}">
        <p14:creationId xmlns:p14="http://schemas.microsoft.com/office/powerpoint/2010/main" val="2968777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5F8916-6EDB-43BC-B467-E9133DDA4843}" type="slidenum">
              <a:rPr lang="pl-PL"/>
              <a:pPr/>
              <a:t>13</a:t>
            </a:fld>
            <a:endParaRPr lang="pl-PL"/>
          </a:p>
        </p:txBody>
      </p:sp>
      <p:sp>
        <p:nvSpPr>
          <p:cNvPr id="94210" name="Rectangle 2"/>
          <p:cNvSpPr>
            <a:spLocks noGrp="1" noRot="1" noChangeAspect="1" noChangeArrowheads="1" noTextEdit="1"/>
          </p:cNvSpPr>
          <p:nvPr>
            <p:ph type="sldImg"/>
          </p:nvPr>
        </p:nvSpPr>
        <p:spPr>
          <a:xfrm>
            <a:off x="933450" y="757238"/>
            <a:ext cx="5038725" cy="3779837"/>
          </a:xfrm>
          <a:ln/>
        </p:spPr>
      </p:sp>
      <p:sp>
        <p:nvSpPr>
          <p:cNvPr id="94211" name="Rectangle 3"/>
          <p:cNvSpPr>
            <a:spLocks noGrp="1" noChangeArrowheads="1"/>
          </p:cNvSpPr>
          <p:nvPr>
            <p:ph type="body" idx="1"/>
          </p:nvPr>
        </p:nvSpPr>
        <p:spPr/>
        <p:txBody>
          <a:bodyPr/>
          <a:lstStyle/>
          <a:p>
            <a:r>
              <a:rPr lang="pl-PL" b="1"/>
              <a:t>BPMS </a:t>
            </a:r>
          </a:p>
          <a:p>
            <a:r>
              <a:rPr lang="pl-PL"/>
              <a:t>Paradygmat BPMS definiuje zbiór reguł całościowego zarządzania procesami biznesowymi, poczynając od płaszczyzny decyzji strategicznych, poprzez kształtowanie procesów biznesowych, ich wdrażanie i kontrolę przebiegu, aż po ocenę przedsiębiorstwa.</a:t>
            </a:r>
          </a:p>
          <a:p>
            <a:r>
              <a:rPr lang="pl-PL"/>
              <a:t>Podstawowe elementy procesowego podejścia do funkcjonowania przedsiębiorstwa: </a:t>
            </a:r>
          </a:p>
          <a:p>
            <a:r>
              <a:rPr lang="pl-PL"/>
              <a:t>W podejściu procesowym przedsiębiorstwo składa się z czterech głównych elementów: </a:t>
            </a:r>
          </a:p>
          <a:p>
            <a:pPr>
              <a:buFontTx/>
              <a:buChar char="•"/>
            </a:pPr>
            <a:r>
              <a:rPr lang="pl-PL"/>
              <a:t>produktów </a:t>
            </a:r>
          </a:p>
          <a:p>
            <a:pPr>
              <a:buFontTx/>
              <a:buChar char="•"/>
            </a:pPr>
            <a:r>
              <a:rPr lang="pl-PL"/>
              <a:t>procesów biznesowych </a:t>
            </a:r>
          </a:p>
          <a:p>
            <a:pPr>
              <a:buFontTx/>
              <a:buChar char="•"/>
            </a:pPr>
            <a:r>
              <a:rPr lang="pl-PL"/>
              <a:t>jednostek organizacyjnych </a:t>
            </a:r>
          </a:p>
          <a:p>
            <a:pPr>
              <a:buFontTx/>
              <a:buChar char="•"/>
            </a:pPr>
            <a:r>
              <a:rPr lang="pl-PL"/>
              <a:t>technologii informatycznych </a:t>
            </a:r>
          </a:p>
          <a:p>
            <a:endParaRPr lang="pl-PL" sz="900"/>
          </a:p>
        </p:txBody>
      </p:sp>
    </p:spTree>
    <p:extLst>
      <p:ext uri="{BB962C8B-B14F-4D97-AF65-F5344CB8AC3E}">
        <p14:creationId xmlns:p14="http://schemas.microsoft.com/office/powerpoint/2010/main" val="2963723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buFont typeface="Arial" pitchFamily="34" charset="0"/>
              <a:buNone/>
            </a:pP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FA3142-00B5-409F-91AD-98CED54448CB}"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0090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buFont typeface="Arial" pitchFamily="34" charset="0"/>
              <a:buNone/>
            </a:pP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FA3142-00B5-409F-91AD-98CED54448CB}"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32740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buFont typeface="Arial" pitchFamily="34" charset="0"/>
              <a:buNone/>
            </a:pP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FA3142-00B5-409F-91AD-98CED54448CB}"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8291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buFont typeface="Arial" pitchFamily="34" charset="0"/>
              <a:buNone/>
            </a:pP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FA3142-00B5-409F-91AD-98CED54448CB}"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38777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buFont typeface="Arial" pitchFamily="34" charset="0"/>
              <a:buNone/>
            </a:pP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FA3142-00B5-409F-91AD-98CED54448CB}"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39569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A78AF3-BA36-405D-B506-3929438DEA7F}"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pl-PL" b="1" dirty="0"/>
              <a:t>Horst W.: Ryzyko zawodowe na stanowisku pracy. PP</a:t>
            </a:r>
            <a:r>
              <a:rPr lang="pl-PL" b="1" baseline="0" dirty="0"/>
              <a:t> Poznań 2004 s. 29</a:t>
            </a:r>
          </a:p>
          <a:p>
            <a:r>
              <a:rPr lang="pl-PL" b="0" baseline="0" dirty="0"/>
              <a:t>Sposób pracy jest definiowany jako zadany rzeczywisty sposób postępowania konkretnego człowieka podczas przebiegu pracy, opisany metodą pracy. Metoda pracy jest definiowana jako narzucona zasada wykonywania pracy przy zastosowaniu określonej technologii pracy. Optymalna metoda pracy powinna spełniać wymagania ergonomiczne i ekonomiczne. Sposób wykonywania pracy na stanowisku pracy jest zdeterminowany przede wszystkim parametrami technicznymi obiektów ( m.in. Konstrukcją, wymiarami, regulacją, materiałem), organizacją pracy, świadomością ergonomiczną pracownika oraz zachowaniem pracownika. Sposób pracy można opisać przede wszystkim za pomocą parametrów: przyjmowanej pozycji ciała, wykonywanych ruchów, używanych sił, kontaktu pracującego z twardymi ostrymi krawędziami obiektów i obiektami emitującymi drgania. </a:t>
            </a:r>
          </a:p>
          <a:p>
            <a:r>
              <a:rPr lang="pl-PL" b="1" baseline="0" dirty="0"/>
              <a:t>Klasyfikacja wymagań ergonomicznych:</a:t>
            </a:r>
          </a:p>
          <a:p>
            <a:pPr marL="229949" indent="-229949">
              <a:buFont typeface="+mj-lt"/>
              <a:buAutoNum type="arabicPeriod"/>
            </a:pPr>
            <a:r>
              <a:rPr lang="pl-PL" b="1" baseline="0" dirty="0"/>
              <a:t>Antropometryczne </a:t>
            </a:r>
            <a:r>
              <a:rPr lang="pl-PL" b="0" baseline="0" dirty="0"/>
              <a:t> - dostosowanie  obiektów i środowiska do cech antropometrycznych człowieka przez zapewnienie odpowiedniej przestrzeni,</a:t>
            </a:r>
          </a:p>
          <a:p>
            <a:pPr marL="229949" indent="-229949">
              <a:buFont typeface="+mj-lt"/>
              <a:buAutoNum type="arabicPeriod"/>
            </a:pPr>
            <a:r>
              <a:rPr lang="pl-PL" b="1" baseline="0" dirty="0"/>
              <a:t>Fizjologiczne</a:t>
            </a:r>
            <a:r>
              <a:rPr lang="pl-PL" b="0" baseline="0" dirty="0"/>
              <a:t> – dostosowanie obiektów i środowiska do cech fizjologicznych człowieka przez unikanie przeciążeń i niedociążeń fizycznych,</a:t>
            </a:r>
          </a:p>
          <a:p>
            <a:pPr marL="229949" indent="-229949">
              <a:buFont typeface="+mj-lt"/>
              <a:buAutoNum type="arabicPeriod"/>
            </a:pPr>
            <a:r>
              <a:rPr lang="pl-PL" b="1" baseline="0" dirty="0"/>
              <a:t>Psychofizyczne</a:t>
            </a:r>
            <a:r>
              <a:rPr lang="pl-PL" b="0" baseline="0" dirty="0"/>
              <a:t> – dostosowanie obiektów i środowiska do cech psychofizycznych człowieka przez zapewnienie odpowiednich barw, dźwięków i gładkości,</a:t>
            </a:r>
          </a:p>
          <a:p>
            <a:pPr marL="229949" indent="-229949">
              <a:buFont typeface="+mj-lt"/>
              <a:buAutoNum type="arabicPeriod"/>
            </a:pPr>
            <a:r>
              <a:rPr lang="pl-PL" b="1" baseline="0" dirty="0"/>
              <a:t>Higieniczne</a:t>
            </a:r>
            <a:r>
              <a:rPr lang="pl-PL" b="0" baseline="0" dirty="0"/>
              <a:t> -  dostosowanie obiektów i środowiska do parametrów fizycznych i chemicznych środowiska pracy przez zapewnienie odpowiedniego oświetlenia, mikroklimatu, poziomu hałasu, drgań.    </a:t>
            </a:r>
          </a:p>
          <a:p>
            <a:endParaRPr lang="pl-PL" b="0" dirty="0"/>
          </a:p>
        </p:txBody>
      </p:sp>
      <p:sp>
        <p:nvSpPr>
          <p:cNvPr id="5" name="Symbol zastępczy nagłówka 4"/>
          <p:cNvSpPr>
            <a:spLocks noGrp="1"/>
          </p:cNvSpPr>
          <p:nvPr>
            <p:ph type="hd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000000"/>
                </a:solidFill>
                <a:effectLst/>
                <a:uLnTx/>
                <a:uFillTx/>
                <a:latin typeface="Arial" charset="0"/>
                <a:ea typeface="+mn-ea"/>
                <a:cs typeface="+mn-cs"/>
              </a:rPr>
              <a:t>IDENTYFIKACJA ZAGROŻEN</a:t>
            </a:r>
          </a:p>
        </p:txBody>
      </p:sp>
    </p:spTree>
    <p:extLst>
      <p:ext uri="{BB962C8B-B14F-4D97-AF65-F5344CB8AC3E}">
        <p14:creationId xmlns:p14="http://schemas.microsoft.com/office/powerpoint/2010/main" val="3574963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4098259-6512-4B44-924E-68B65F871BF2}"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pPr defTabSz="919795">
              <a:defRPr/>
            </a:pPr>
            <a:r>
              <a:rPr lang="pl-PL" b="1" dirty="0"/>
              <a:t>Horst W.: Ryzyko zawodowe na stanowisku pracy. PP</a:t>
            </a:r>
            <a:r>
              <a:rPr lang="pl-PL" b="1" baseline="0" dirty="0"/>
              <a:t> Poznań 2004 s. 33</a:t>
            </a:r>
          </a:p>
          <a:p>
            <a:pPr defTabSz="919795">
              <a:defRPr/>
            </a:pPr>
            <a:r>
              <a:rPr lang="pl-PL" b="0" baseline="0" dirty="0"/>
              <a:t>Badania pozwoliły na wyselekcjonowanie spośród wielu zagrożeń powstania dolegliwości mięśniowo-szkieletowych i chorób zawodowych wywołanych sposobem wykonywania pracy zagrożenia ergonomiczne mające decydujący wpływ na powstanie tych chorób. </a:t>
            </a:r>
          </a:p>
          <a:p>
            <a:pPr defTabSz="919795">
              <a:defRPr/>
            </a:pPr>
            <a:r>
              <a:rPr lang="pl-PL" b="1" dirty="0"/>
              <a:t>Modyfikatory zagrożeń:</a:t>
            </a:r>
          </a:p>
          <a:p>
            <a:pPr marL="229949" indent="-229949">
              <a:buFont typeface="+mj-lt"/>
              <a:buAutoNum type="arabicPeriod"/>
            </a:pPr>
            <a:r>
              <a:rPr lang="pl-PL" dirty="0"/>
              <a:t>Czas trwania zagrożenia</a:t>
            </a:r>
          </a:p>
          <a:p>
            <a:pPr marL="229949" indent="-229949">
              <a:buFont typeface="+mj-lt"/>
              <a:buAutoNum type="arabicPeriod"/>
            </a:pPr>
            <a:r>
              <a:rPr lang="pl-PL" dirty="0"/>
              <a:t>Częstość występowania zagrożenia</a:t>
            </a:r>
          </a:p>
          <a:p>
            <a:pPr marL="229949" indent="-229949">
              <a:buFont typeface="+mj-lt"/>
              <a:buAutoNum type="arabicPeriod"/>
            </a:pPr>
            <a:r>
              <a:rPr lang="pl-PL" dirty="0"/>
              <a:t>Wielkość zagrożenia</a:t>
            </a:r>
          </a:p>
          <a:p>
            <a:pPr marL="229949" indent="-229949">
              <a:buFont typeface="+mj-lt"/>
              <a:buAutoNum type="arabicPeriod"/>
            </a:pPr>
            <a:r>
              <a:rPr lang="pl-PL" dirty="0"/>
              <a:t>Profil czasowy ekspozycji na zagrożenie</a:t>
            </a:r>
          </a:p>
          <a:p>
            <a:pPr marL="229949" indent="-229949">
              <a:buFont typeface="+mj-lt"/>
              <a:buAutoNum type="arabicPeriod"/>
            </a:pPr>
            <a:r>
              <a:rPr lang="pl-PL" dirty="0"/>
              <a:t>Współwystępowanie zagrożeń</a:t>
            </a:r>
          </a:p>
          <a:p>
            <a:pPr defTabSz="919795">
              <a:defRPr/>
            </a:pPr>
            <a:r>
              <a:rPr lang="pl-PL" b="1" dirty="0"/>
              <a:t>Naturalne źródła zagrożeń:</a:t>
            </a:r>
          </a:p>
          <a:p>
            <a:pPr marL="229949" indent="-229949" defTabSz="919795">
              <a:buFont typeface="+mj-lt"/>
              <a:buAutoNum type="arabicPeriod"/>
              <a:defRPr/>
            </a:pPr>
            <a:r>
              <a:rPr lang="pl-PL" dirty="0"/>
              <a:t>cechy genetyczne,</a:t>
            </a:r>
          </a:p>
          <a:p>
            <a:pPr marL="229949" indent="-229949" defTabSz="919795">
              <a:buFont typeface="+mj-lt"/>
              <a:buAutoNum type="arabicPeriod"/>
              <a:defRPr/>
            </a:pPr>
            <a:r>
              <a:rPr lang="pl-PL" dirty="0"/>
              <a:t>zdolności regeneracyjne organizmu,</a:t>
            </a:r>
          </a:p>
          <a:p>
            <a:pPr marL="229949" indent="-229949" defTabSz="919795">
              <a:buFont typeface="+mj-lt"/>
              <a:buAutoNum type="arabicPeriod"/>
              <a:defRPr/>
            </a:pPr>
            <a:r>
              <a:rPr lang="pl-PL" dirty="0"/>
              <a:t>przebyte choroby,</a:t>
            </a:r>
          </a:p>
          <a:p>
            <a:pPr marL="229949" indent="-229949" defTabSz="919795">
              <a:buFont typeface="+mj-lt"/>
              <a:buAutoNum type="arabicPeriod"/>
              <a:defRPr/>
            </a:pPr>
            <a:r>
              <a:rPr lang="pl-PL" dirty="0"/>
              <a:t>cechy nabyte poziom zręczności.</a:t>
            </a:r>
          </a:p>
          <a:p>
            <a:pPr marL="229949" indent="-229949" defTabSz="919795">
              <a:defRPr/>
            </a:pPr>
            <a:r>
              <a:rPr lang="pl-PL" b="1" dirty="0"/>
              <a:t>Zachowawcze źródła zagrożeń:</a:t>
            </a:r>
          </a:p>
          <a:p>
            <a:pPr marL="229949" indent="-229949" defTabSz="919795">
              <a:buFont typeface="+mj-lt"/>
              <a:buAutoNum type="arabicPeriod"/>
              <a:defRPr/>
            </a:pPr>
            <a:r>
              <a:rPr lang="pl-PL" dirty="0"/>
              <a:t>organizacja pracy i metody pracy,</a:t>
            </a:r>
          </a:p>
          <a:p>
            <a:pPr marL="229949" indent="-229949" defTabSz="919795">
              <a:buFont typeface="+mj-lt"/>
              <a:buAutoNum type="arabicPeriod"/>
              <a:defRPr/>
            </a:pPr>
            <a:r>
              <a:rPr lang="pl-PL" dirty="0"/>
              <a:t>świadomość ergonomiczna pracodawcy</a:t>
            </a:r>
          </a:p>
          <a:p>
            <a:pPr marL="229949" indent="-229949" defTabSz="919795">
              <a:buFont typeface="+mj-lt"/>
              <a:buAutoNum type="arabicPeriod"/>
              <a:defRPr/>
            </a:pPr>
            <a:r>
              <a:rPr lang="pl-PL" dirty="0"/>
              <a:t>świadomość ergonomiczna pracownika,</a:t>
            </a:r>
          </a:p>
          <a:p>
            <a:pPr marL="229949" indent="-229949" defTabSz="919795">
              <a:buFont typeface="+mj-lt"/>
              <a:buAutoNum type="arabicPeriod"/>
              <a:defRPr/>
            </a:pPr>
            <a:r>
              <a:rPr lang="pl-PL" dirty="0"/>
              <a:t>błędy i zachowania pracownika.</a:t>
            </a:r>
          </a:p>
          <a:p>
            <a:pPr marL="229949" indent="-229949" defTabSz="919795">
              <a:defRPr/>
            </a:pPr>
            <a:endParaRPr lang="pl-PL" dirty="0"/>
          </a:p>
          <a:p>
            <a:pPr defTabSz="919795">
              <a:defRPr/>
            </a:pPr>
            <a:endParaRPr lang="pl-PL" b="1" dirty="0"/>
          </a:p>
          <a:p>
            <a:pPr defTabSz="919795">
              <a:defRPr/>
            </a:pPr>
            <a:endParaRPr lang="pl-PL" b="1" dirty="0"/>
          </a:p>
          <a:p>
            <a:pPr defTabSz="919795">
              <a:defRPr/>
            </a:pPr>
            <a:endParaRPr lang="pl-PL" b="1" dirty="0"/>
          </a:p>
        </p:txBody>
      </p:sp>
      <p:sp>
        <p:nvSpPr>
          <p:cNvPr id="5" name="Symbol zastępczy nagłówka 4"/>
          <p:cNvSpPr>
            <a:spLocks noGrp="1"/>
          </p:cNvSpPr>
          <p:nvPr>
            <p:ph type="hd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000000"/>
                </a:solidFill>
                <a:effectLst/>
                <a:uLnTx/>
                <a:uFillTx/>
                <a:latin typeface="Arial" charset="0"/>
                <a:ea typeface="+mn-ea"/>
                <a:cs typeface="+mn-cs"/>
              </a:rPr>
              <a:t>IDENTYFIKACJA ZAGROŻEN</a:t>
            </a:r>
          </a:p>
        </p:txBody>
      </p:sp>
    </p:spTree>
    <p:extLst>
      <p:ext uri="{BB962C8B-B14F-4D97-AF65-F5344CB8AC3E}">
        <p14:creationId xmlns:p14="http://schemas.microsoft.com/office/powerpoint/2010/main" val="63589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DA830-602D-430B-9BA0-B32F0A407B28}" type="slidenum">
              <a:rPr lang="pl-PL"/>
              <a:pPr/>
              <a:t>2</a:t>
            </a:fld>
            <a:endParaRPr lang="pl-PL"/>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algn="just"/>
            <a:endParaRPr lang="pl-PL"/>
          </a:p>
          <a:p>
            <a:pPr lvl="1" algn="just"/>
            <a:endParaRPr lang="pl-PL"/>
          </a:p>
          <a:p>
            <a:endParaRPr lang="pl-PL"/>
          </a:p>
        </p:txBody>
      </p:sp>
    </p:spTree>
    <p:extLst>
      <p:ext uri="{BB962C8B-B14F-4D97-AF65-F5344CB8AC3E}">
        <p14:creationId xmlns:p14="http://schemas.microsoft.com/office/powerpoint/2010/main" val="173569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6825" y="1092200"/>
            <a:ext cx="7267575" cy="5451475"/>
          </a:xfrm>
        </p:spPr>
      </p:sp>
      <p:sp>
        <p:nvSpPr>
          <p:cNvPr id="3" name="Symbol zastępczy notatek 2"/>
          <p:cNvSpPr>
            <a:spLocks noGrp="1"/>
          </p:cNvSpPr>
          <p:nvPr>
            <p:ph type="body" idx="1"/>
          </p:nvPr>
        </p:nvSpPr>
        <p:spPr/>
        <p:txBody>
          <a:bodyPr>
            <a:normAutofit/>
          </a:bodyPr>
          <a:lstStyle/>
          <a:p>
            <a:r>
              <a:rPr lang="pl-PL" dirty="0" err="1"/>
              <a:t>MSDs</a:t>
            </a:r>
            <a:r>
              <a:rPr lang="pl-PL" dirty="0"/>
              <a:t> – dolegliwości</a:t>
            </a:r>
            <a:r>
              <a:rPr lang="pl-PL" baseline="0" dirty="0"/>
              <a:t> mięśniowo-szkieletowe i choroby narządu ruchu.</a:t>
            </a:r>
          </a:p>
          <a:p>
            <a:r>
              <a:rPr lang="pl-PL" baseline="0" dirty="0" err="1"/>
              <a:t>Musculoskeletal</a:t>
            </a:r>
            <a:r>
              <a:rPr lang="pl-PL" baseline="0" dirty="0"/>
              <a:t> </a:t>
            </a:r>
            <a:r>
              <a:rPr lang="pl-PL" baseline="0" dirty="0" err="1"/>
              <a:t>disorders</a:t>
            </a: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01044C-C07D-4CEB-A9C0-721D5306290B}"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52597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EBAA32-D673-4D7D-B2F6-70C5609B46ED}"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382324" y="4751351"/>
            <a:ext cx="6040702" cy="5001420"/>
          </a:xfrm>
        </p:spPr>
        <p:txBody>
          <a:bodyPr/>
          <a:lstStyle/>
          <a:p>
            <a:pPr algn="just">
              <a:spcAft>
                <a:spcPts val="610"/>
              </a:spcAft>
            </a:pPr>
            <a:endParaRPr lang="pl-PL" b="1"/>
          </a:p>
        </p:txBody>
      </p:sp>
    </p:spTree>
    <p:extLst>
      <p:ext uri="{BB962C8B-B14F-4D97-AF65-F5344CB8AC3E}">
        <p14:creationId xmlns:p14="http://schemas.microsoft.com/office/powerpoint/2010/main" val="1751979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EBAA32-D673-4D7D-B2F6-70C5609B46ED}" type="slidenum">
              <a:rPr lang="pl-PL"/>
              <a:pPr/>
              <a:t>23</a:t>
            </a:fld>
            <a:endParaRPr lang="pl-PL"/>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382324" y="4751351"/>
            <a:ext cx="6040702" cy="5001420"/>
          </a:xfrm>
        </p:spPr>
        <p:txBody>
          <a:bodyPr/>
          <a:lstStyle/>
          <a:p>
            <a:pPr algn="just">
              <a:spcAft>
                <a:spcPts val="610"/>
              </a:spcAft>
            </a:pPr>
            <a:endParaRPr lang="pl-PL" b="1"/>
          </a:p>
        </p:txBody>
      </p:sp>
    </p:spTree>
    <p:extLst>
      <p:ext uri="{BB962C8B-B14F-4D97-AF65-F5344CB8AC3E}">
        <p14:creationId xmlns:p14="http://schemas.microsoft.com/office/powerpoint/2010/main" val="1448792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5B49D-9FC4-4735-BAFF-4D6122B2A780}" type="slidenum">
              <a:rPr lang="pl-PL"/>
              <a:pPr/>
              <a:t>24</a:t>
            </a:fld>
            <a:endParaRPr lang="pl-PL"/>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611718" y="4751351"/>
            <a:ext cx="5887773" cy="4918062"/>
          </a:xfrm>
        </p:spPr>
        <p:txBody>
          <a:bodyPr/>
          <a:lstStyle/>
          <a:p>
            <a:pPr algn="just">
              <a:spcAft>
                <a:spcPts val="610"/>
              </a:spcAft>
            </a:pPr>
            <a:endParaRPr lang="pl-PL" b="1" dirty="0"/>
          </a:p>
        </p:txBody>
      </p:sp>
    </p:spTree>
    <p:extLst>
      <p:ext uri="{BB962C8B-B14F-4D97-AF65-F5344CB8AC3E}">
        <p14:creationId xmlns:p14="http://schemas.microsoft.com/office/powerpoint/2010/main" val="4138967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2153584-ED93-4038-994E-4F2485B45ECA}"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pl-PL" sz="1000" b="1"/>
              <a:t>Kształtowanie bezpieczeństwa człowieka podczas pracy</a:t>
            </a:r>
            <a:endParaRPr lang="pl-PL" sz="1000"/>
          </a:p>
          <a:p>
            <a:r>
              <a:rPr lang="pl-PL" sz="1000"/>
              <a:t>Z samej istoty ergonomii wymaganych jest, aby proces pracy był tak zaprojektowany, aby: chronił zdrowie i zapewniał bezpieczeństwo, przyczyniał się do ich dobrego samopoczucia, ułatwiał realizację celów, oraz minimalizował przeciążenia i niedociążenia. Przeciążenia i niedociążenia pracą wynikają z faktu przekroczenia górnego lub dolnej graniczy zakresu operacyjnego funkcji fizjologicznych lub psychologicznych. Aby uwzględnić wymagania kształtowania systemów pracy z uwagi na przeciążenia i niedociążenia należy zwrócić uwagę na kształtowanie:</a:t>
            </a:r>
          </a:p>
          <a:p>
            <a:pPr>
              <a:buFontTx/>
              <a:buChar char="•"/>
            </a:pPr>
            <a:r>
              <a:rPr lang="pl-PL" sz="1000"/>
              <a:t>postawy ciała przy pracy – a więc zapewnianie operatorowi możliwości zmiany z pozycji siedzącej na stojącą, dążeniu do aby postawa i oparcia pozwalały operatorowi na osiągnięcie takiego rozkładu sił aby wysiłek był możliwie najmniejszy oraz aby postawa nie powodowała zmęczenia na skutek długotrwałego napięcia mięśni,</a:t>
            </a:r>
          </a:p>
          <a:p>
            <a:pPr>
              <a:buFontTx/>
              <a:buChar char="•"/>
            </a:pPr>
            <a:r>
              <a:rPr lang="pl-PL" sz="1000"/>
              <a:t>sił mięśni – a wiec chodzi o to aby wymagana siła odpowiadała fizycznym możliwościom operatora, aby wymagane siły były dostosowane do możliwości grup mięsni i gdy wymagana jest większa siła były stosowna urządzenia wspomagające,</a:t>
            </a:r>
          </a:p>
          <a:p>
            <a:pPr>
              <a:buFontTx/>
              <a:buChar char="•"/>
            </a:pPr>
            <a:r>
              <a:rPr lang="pl-PL" sz="1000"/>
              <a:t>ruchów ciała – chodzi o to aby ustalać równowagę między ruchami ciała, aby amplituda, siła i rytm ruchów były wzajemnie dostosowane, aby ruchy dokładne nie były związane z użyciem dużej siły mięśni oraz aby wykonanie i kolejność ruchów były ułatwione przez stosowanie odpowiednich urządzeń pomocniczych.</a:t>
            </a:r>
          </a:p>
        </p:txBody>
      </p:sp>
    </p:spTree>
    <p:extLst>
      <p:ext uri="{BB962C8B-B14F-4D97-AF65-F5344CB8AC3E}">
        <p14:creationId xmlns:p14="http://schemas.microsoft.com/office/powerpoint/2010/main" val="3786778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DD8E8C-06DF-4065-8CEC-8F87503DFE6B}"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pl-PL" b="1"/>
              <a:t>Gedliczka A.: Wymiary ciała ludzkiego jako czynnik determinujący strukturę przestrzenną obiektu technicznego, CIOP 1999</a:t>
            </a:r>
          </a:p>
          <a:p>
            <a:r>
              <a:rPr lang="pl-PL" sz="900"/>
              <a:t>Właściwe ukształtowanie struktury przestrzennej obiektu technicznego według kryteriów antropometrycznych stanowi jedno z podstawowych zagadnień ergonomii. Dotykamy istoty, humanistycznej idei podporządkowania sztucznego otoczenia do miar człowieka. W tym miejscu można przywołać stwierdzenie Protagorasa: „człowiek miarą wszechrzeczy”. Miary określane jako wygodne były początkowo wyznaczane doświadczalnie w procesie użytkowania. Wraz z rozwojem cywilizacyjnym pojawiła się potrzeba ich precyzyjnego określenia. </a:t>
            </a:r>
          </a:p>
          <a:p>
            <a:r>
              <a:rPr lang="pl-PL" sz="900"/>
              <a:t>Prekursorami antropometrii byli artyści. Wspomnieć należy znany rysunek człowieka Leonarda da Vinci oraz wydany w 1588 r. Traktat o proporcjach - efekt wieloletnich badań prowadzonych przez Albrechta Dürera. </a:t>
            </a:r>
          </a:p>
          <a:p>
            <a:r>
              <a:rPr lang="pl-PL" sz="900"/>
              <a:t>Uporządkowany system miar człowieka do stosowania w architekturze zaproponował słynny architekt Le CorbusieR. Jego Modulor, opublikowany w 1948 r., oparty był na klasycznych proporcjach „złotego podziału odcinka”, odnoszonych do ciała człowieka. Wyznaczał on wysokości pomieszczeń, poziomy pracy, siedzisk itp. Celem zaś było osiągnięcie swoistej harmonii wymiarowej między człowiekiem i architekturą. Współczesne podejście oparte jest na badaniach antropometrycznych i metodyce stosowania tych miar jako kryteriów w ocenie i projektowaniu obiektów technicznych. </a:t>
            </a:r>
          </a:p>
          <a:p>
            <a:r>
              <a:rPr lang="pl-PL" sz="900"/>
              <a:t>W doborze danych należy brać pod uwagę docelową populację użytkowników (target population), uwzględniając np. płeć i narodowość. Cała populacja polska osób w okresie zdolności do pracy (20 - 65 lat) wynosi około 22 miliony. Populacja ta charakteryzuje się znaczną rozpiętością wymiarową poszczególnych cech. Zjawisko to jest badane, a wyniki poddawane obróbce statystycznej.</a:t>
            </a:r>
          </a:p>
          <a:p>
            <a:endParaRPr lang="pl-PL" sz="900"/>
          </a:p>
        </p:txBody>
      </p:sp>
    </p:spTree>
    <p:extLst>
      <p:ext uri="{BB962C8B-B14F-4D97-AF65-F5344CB8AC3E}">
        <p14:creationId xmlns:p14="http://schemas.microsoft.com/office/powerpoint/2010/main" val="1055228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8BB48D-EBE7-4547-BF8D-DC405B4926C7}"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pl-PL" b="1"/>
              <a:t>Gedliczka A.: Wymiary ciała ludzkiego jako czynnik determinujący strukturę przestrzenną obiektu technicznego, CIOP 1999</a:t>
            </a:r>
          </a:p>
          <a:p>
            <a:r>
              <a:rPr lang="pl-PL" sz="900"/>
              <a:t>Najbardziej wartościową metodą sprawdzenia stopnia adaptacji obiektu technicznego do człowieka pozostaje jednak testowanie prototypu przez osoby o wysokości ciała zbliżonej do 5. oraz 95. centyla. Korekty w tej fazie realizacji projektu mogą okazać się kosztowne. Należy więc podkreślić wagę właściwie sformułowanych założeń antropometrycznych, które winny radykalnie zawęzić pole ewentualnych błędów. W procedurze oceny struktury przestrzennej stanowiska, na którym wykonuje się czynności powtarzalne, winno się rozpatrywać dyslokację tzw. punktów kontaktowych nie tylko według kryteriów antropometrycznych, lecz również w ujęciu procesowym, to jest określając kolejność, czas, częstość ich użycia itp., co daje pełniejszy materiał dokumentujący wymuszone zachowanie człowieka. Znajdują tu zastosowanie takie techniki wspomagające, jak rejestracja procesu pracy czy wykres Ganta i wykres sznurowy. Oddzielnym zagadnieniem jest przystosowanie elementów chwytowych i manipulacyjnych (punktów kontaktowych) do ręki. Kształtowanie tych elementów wymaga wiedzy o anatomii ręki i jej antropometrii, a także uwzględnienia zadań manipulacyjnych. W topografii ręki wyznaczane są strefy funkcjonalne, odpowiednie do przejmowania obciążeń siłowych. Stopień adaptacji uchwytu dłoniowego do ręki stanowi o komforcie posługiwania się nim. Miarą stopnia adaptacji projektowanego kształtu jest wielkość powierzchni styku ręki z przedmiotem. W praktyce stosuje się pewien stopień uogólnienia formy uchwytu ze względu na różnice wymiarowe w populacji oraz potrzebę zapewnienia swobody ruchu ręki uchwycie. W normie krajowej PN-91/N-08003 określono niezbędną przestrzeń dla ręki obejmującej uchwyt i wykonującej manipulację. Problem dostosowania urządzenia technicznego do miar człowieka wydaje się oczywisty. Nie zawsze jednak znajdował odpowiednie rozwiązanie. Na przykład, gdy schemat konstrukcyjny maszyny był realizowany w wielu typoszeregach wielkości, to niejednokrotnie wymiary maszyn i układów sterowniczych „rosły” lub „malały”, powodując nieprawidłowe relacje z operatorem, który w tym układzie pozostawał elementem stałym. Podobnie, powielanie schematu konstrukcyjnego narzędzi w znormalizowanym typoszeregu dźwigni sprawiało, że uchwyt dłoniowy w jednym przypadku bo odpowiedniej wielkości i kształtu, a w innym - wręcz zabawnie za mały w stosunku do wymiarów ręki i sposobu manipulacji</a:t>
            </a:r>
          </a:p>
          <a:p>
            <a:endParaRPr lang="pl-PL" sz="900"/>
          </a:p>
        </p:txBody>
      </p:sp>
    </p:spTree>
    <p:extLst>
      <p:ext uri="{BB962C8B-B14F-4D97-AF65-F5344CB8AC3E}">
        <p14:creationId xmlns:p14="http://schemas.microsoft.com/office/powerpoint/2010/main" val="1669442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FD47C6-BCFD-4CD1-AD71-1DCE25A2A605}"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pPr>
              <a:lnSpc>
                <a:spcPct val="80000"/>
              </a:lnSpc>
            </a:pPr>
            <a:r>
              <a:rPr lang="pl-PL" sz="900" b="1"/>
              <a:t>Kędzior K.:Metody modelowe w projektowaniu przestrzeni pracy, manekiny płaskie i przestrzenne, makiety, modele funkcjonalne i komputerowe, CIOP 1999</a:t>
            </a:r>
          </a:p>
          <a:p>
            <a:pPr>
              <a:lnSpc>
                <a:spcPct val="80000"/>
              </a:lnSpc>
            </a:pPr>
            <a:r>
              <a:rPr lang="pl-PL" sz="900"/>
              <a:t>Podstawowym zadaniem podczas projektowania nowego lub oceny istniejącego stanowiska pracy oraz procesu pracy na tym stanowisku jest analiza, w trakcie której skupiamy się zazwyczaj na dwóch kwestiach:</a:t>
            </a:r>
          </a:p>
          <a:p>
            <a:pPr>
              <a:lnSpc>
                <a:spcPct val="80000"/>
              </a:lnSpc>
              <a:buFontTx/>
              <a:buChar char="•"/>
            </a:pPr>
            <a:r>
              <a:rPr lang="pl-PL" sz="900"/>
              <a:t>czy pracownik (operator w układzie człowiek-maszyna) „pasuje” do stanowiska pracy ze względu na swoje antropometryczne cechy fizyczne (wymiary ciała, zasięgi rąk, pola dobrego widzenia itp.) i biomechaniczne cechy fizyczne (wartości sił i momentów, które jest w stanie rozwijać w celu wykonywania pracy w ciągu całego dnia roboczego) oraz cechy psychomotoryczne (zdolność do odbierania i przetwarzania informacji niezbędnych do bezpiecznego dla siebie i otoczenia wykonywania pracy)? </a:t>
            </a:r>
          </a:p>
          <a:p>
            <a:pPr>
              <a:lnSpc>
                <a:spcPct val="80000"/>
              </a:lnSpc>
              <a:buFontTx/>
              <a:buChar char="•"/>
            </a:pPr>
            <a:r>
              <a:rPr lang="pl-PL" sz="900"/>
              <a:t>czy wykonywana praca nie powoduje bezpośrednich lub odległych w czasie zagrożeń dla zdrowia pracownika (np. kumulowania się skutków przeciążeń)? </a:t>
            </a:r>
          </a:p>
          <a:p>
            <a:pPr>
              <a:lnSpc>
                <a:spcPct val="80000"/>
              </a:lnSpc>
            </a:pPr>
            <a:r>
              <a:rPr lang="pl-PL" sz="900"/>
              <a:t>Pierwszy kierunek, uwidoczniający się już obecnie, to włączenie procedur optymalizacyjnych do procesu projektowania stanowisk pracy. Jest to zadanie bardzo trudne, zarówno pod względem koncepcyjnym, jak i wykonawczym. Trudność koncepcyjna polega na tym, że optymalizacja stanowiska pracy jest zazwyczaj zadaniem wielokryterialnym. Oznacza to, że optymalne stanowisko pracy powinno być najlepsze pod wieloma względami jednocześnie. Można na przykład wymagać, aby wykonywana na danym stanowisku praca fizyczna odbywała się najmniejszym wysiłkiem mięśni (np. praca momentów sił mięśniowych w trakcie obrotów w stawach ma być najmniejsza) przy jednoczesnej maksymalnej wydajności i spełnieniu szeregu warunków (tzw. więzów) dotyczących na przykład pola widzenia, nieprzekraczania uznanych za bezpieczne obciążeń dysków międzykręgowych itp. Utworzenie modelu matematycznego takiego procesu pracy jest trudne. Podejmowane próby wykazują, że otrzymuje się modele bardzo złożone, co utrudnia rozwiązanie zadania optymalizacji (trudność wykonawcza) nawet za pomocą współczesnych metod numerycznych i przy użyciu szybkich komputerów. </a:t>
            </a:r>
          </a:p>
          <a:p>
            <a:pPr>
              <a:lnSpc>
                <a:spcPct val="80000"/>
              </a:lnSpc>
            </a:pPr>
            <a:r>
              <a:rPr lang="pl-PL" sz="900"/>
              <a:t> Drugi kierunek rozwoju ErgoCAD jest związany z nową techniką tzw. wirtualnej rzeczywistości (VR - Virtual Reality). Obiekty trójwymiarowe sprezentowane obserwatorowi przez komputer na dwóch ekranach, osobno dla lewego i prawego oka. Ekrany umieszcza się w urządzeniu zakładanym na głowę obserwatora. Urządzenie to wyposażone jest także w głośniki, co umożliwia odbieranie dźwięków generowanych przez komputer. Specjalne rękawice, reagujące na dotyk lub siłę, także sprzężone z komputerem, symulują kontakt fizyczny obserwatora z otoczeniem. Obserwator może znajdować się w kabinie symulującej ruch obiektu (np. drgania, pochylenia), zmiany temperatury i innych parametrów. </a:t>
            </a:r>
          </a:p>
          <a:p>
            <a:pPr>
              <a:lnSpc>
                <a:spcPct val="80000"/>
              </a:lnSpc>
            </a:pPr>
            <a:endParaRPr lang="pl-PL" sz="900"/>
          </a:p>
          <a:p>
            <a:pPr>
              <a:lnSpc>
                <a:spcPct val="80000"/>
              </a:lnSpc>
              <a:buFontTx/>
              <a:buChar char="•"/>
            </a:pPr>
            <a:endParaRPr lang="pl-PL" sz="900"/>
          </a:p>
          <a:p>
            <a:pPr>
              <a:lnSpc>
                <a:spcPct val="80000"/>
              </a:lnSpc>
              <a:buFontTx/>
              <a:buChar char="•"/>
            </a:pPr>
            <a:endParaRPr lang="pl-PL" sz="900"/>
          </a:p>
          <a:p>
            <a:pPr>
              <a:lnSpc>
                <a:spcPct val="80000"/>
              </a:lnSpc>
            </a:pPr>
            <a:endParaRPr lang="pl-PL" sz="900"/>
          </a:p>
        </p:txBody>
      </p:sp>
    </p:spTree>
    <p:extLst>
      <p:ext uri="{BB962C8B-B14F-4D97-AF65-F5344CB8AC3E}">
        <p14:creationId xmlns:p14="http://schemas.microsoft.com/office/powerpoint/2010/main" val="2518457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852AC5-517A-4426-965D-FB4F9DFD9E74}"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pl-PL" b="1"/>
              <a:t>Kędzior K.:Metody modelowe w projektowaniu przestrzeni pracy, manekiny płaskie i przestrzenne, makiety, modele funkcjonalne i komputerowe, CIOP 1999</a:t>
            </a:r>
          </a:p>
          <a:p>
            <a:r>
              <a:rPr lang="pl-PL" sz="900"/>
              <a:t>Fiński programu ErgoSHAPE, który jest jednym z najbardziej rozpowszechnionych programów. Jest on ergonomiczną nakładką pakietu AutoCAD. Podstawowa wersja programu, całkowicie kompatybilna z AutoCAD, jest dwuwymiarowa, tzn. służy do „wpasowywania” człowieka-operatora do stanowiska pracy (lub - co bardziej prawidłowe - dostosowywania projektowanego stanowiska pracy do człowieka) za pomocą rysunków (rzutów) płaskich. Program zawiera trzy części: wieloelementowe modele antropometryczne człowieka (kobiety i mężczyzny), przykłady ergonomicznych rozwiązań wybranych typowych stanowisk pracy (przy komputerze, w biurze, w kuchni, w kabinie dźwigu itp.) oraz moduł do obliczeń biomechanicznych. Zakres obliczeń i sposób prezentacji wyników są podobne jak w programie 3D SSPP, w jego starszej, dwuwymiarowej wersji 2D SSPP. Istnieje wersja trójwymiarowa programu ErgoSHAPE, która dostosowana jest do współpracy z AutoCAD w ten sposób, że utworzone w AutoCAD obiekty geometryczne można przenieść do ErgoSHAPE, ale nie można ich już tam zmieniać, co znacznie utrudnia projektowanie. </a:t>
            </a:r>
          </a:p>
          <a:p>
            <a:endParaRPr lang="pl-PL" sz="900"/>
          </a:p>
        </p:txBody>
      </p:sp>
    </p:spTree>
    <p:extLst>
      <p:ext uri="{BB962C8B-B14F-4D97-AF65-F5344CB8AC3E}">
        <p14:creationId xmlns:p14="http://schemas.microsoft.com/office/powerpoint/2010/main" val="2507693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2674B83-A021-4D58-AD46-E9225FF04715}"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pl-PL" b="1"/>
              <a:t>Kędzior K.: Metody modelowe w projektowaniu przestrzeni pracy, manekiny płaskie i przestrzenne, makiety, modele funkcjonalne i komputerowe, CIOP 1999</a:t>
            </a:r>
          </a:p>
          <a:p>
            <a:r>
              <a:rPr lang="pl-PL" sz="900"/>
              <a:t>Podejmowane obecnie próby optymalizacji stanowisk pracy dotyczą więc głównie zadań prostszych, nie obejmujących całego, przebiegającego w czasie, procesu pracy, lecz wybrane jego fragmenty. Jako przykład można wskazać zadanie znalezienia takiego położenia kończyny górnej człowieka w przestrzeni pracy, przy którym wysiłek mięśni, mierzony sumą wartości modułów momentów sił mięśniowych względem osi obrotów w stawach, jest - przy danym obciążeniu zewnętrznym - najmniejszy. Zadanie to, rozwiązane w Zakładzie Ergonomii Centralnego Instytutu Ochrony Pracy, dotyczy w istocie optymalizacji przestrzeni pracy, nie zaś samego procesu pracy. Podobnymi zagadnieniami optymalnego rozmieszczenia przedmiotów w przestrzeni pracy zajmowano się w Laboratorium Ergonomii Politechniki Wrocławskiej. </a:t>
            </a:r>
          </a:p>
          <a:p>
            <a:r>
              <a:rPr lang="pl-PL" sz="900"/>
              <a:t>Udaną próbą opracowania narzędzia, którego można użyć także do optymalizacji przestrzeni pracy w warunkach statycznych, jest program ErgoBOX, opracowany w Katedrze Kształtowania Środków Pracy Akademii Sztuk Pięknych w Krakowie. W programie tym przyjęto, że przestrzeń robocza człowieka jest określona układem współrzędnych x, y, z i podzielona na jednostki modułowe - komórki informacyjne o wymiarach 5 x 5 x 5 cm. Komórkom tym przypisywane są określone wartości różnych parametrów ergonomicznych zawartych w bazie danych programu, np. zasięgu rąk, stref dokładności pracy rąk i nóg, zalecanych pozycji roboczych, limitów sił pracy ręcznej i parametrów przestrzeni widzenia. Odnoszą się one do populacji reprezentowanej przez 5., 50. i 95. centyl mężczyzn i kobiet oraz do pozycji roboczej stojącej lub siedzącej. Wartości zapisywane są w komórkach za pomocą kodu barwnego o 3-zakresowej skali ocen: dobre - zielony dopuszczalne - żółty, niedopuszczalne - czerwony. Nakładanie się kolorów w komórkach powoduje, że dla wybranego zestawu parametrów ergonomicznych wynik, czyli podział przestrzeni pracy na obszary, prezentowany jest w pięciokolorowej skalI:od zalecanego (najlepszy przy danym zestawie parametrów) do nieodpowiedniego. </a:t>
            </a:r>
          </a:p>
          <a:p>
            <a:endParaRPr lang="pl-PL" sz="900"/>
          </a:p>
        </p:txBody>
      </p:sp>
    </p:spTree>
    <p:extLst>
      <p:ext uri="{BB962C8B-B14F-4D97-AF65-F5344CB8AC3E}">
        <p14:creationId xmlns:p14="http://schemas.microsoft.com/office/powerpoint/2010/main" val="424092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C5785C-2AA7-409A-A1BD-F2A891A06E2E}" type="slidenum">
              <a:rPr kumimoji="0" lang="pl-PL"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pl-PL"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631279" y="6906170"/>
            <a:ext cx="3840280" cy="6542686"/>
          </a:xfrm>
        </p:spPr>
        <p:txBody>
          <a:bodyPr/>
          <a:lstStyle/>
          <a:p>
            <a:pPr algn="just"/>
            <a:endParaRPr lang="pl-PL"/>
          </a:p>
        </p:txBody>
      </p:sp>
    </p:spTree>
    <p:extLst>
      <p:ext uri="{BB962C8B-B14F-4D97-AF65-F5344CB8AC3E}">
        <p14:creationId xmlns:p14="http://schemas.microsoft.com/office/powerpoint/2010/main" val="448418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8E0F83E-95B1-49DB-B437-95064202DEEE}"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pl-PL" sz="900" b="1"/>
              <a:t>Kędzior K.:Metody modelowe w projektowaniu przestrzeni pracy, manekiny płaskie i przestrzenne, makiety, modele funkcjonalne i komputerowe, CIOP 1999</a:t>
            </a:r>
          </a:p>
          <a:p>
            <a:r>
              <a:rPr lang="pl-PL" sz="900"/>
              <a:t>Oceny ergonomicznej procesu pracy i stanowiska pracy można dokonać współczesnymi, wspomaganymi komputerowo metodami. Postępowanie zmierzające do tego celu można w tym przypadku ująć w postaci sieci działań. Obejmuje ona trzy następujące grupy działań.</a:t>
            </a:r>
          </a:p>
          <a:p>
            <a:r>
              <a:rPr lang="pl-PL" sz="900"/>
              <a:t>W pierwszej kolejności należy zaprojektować zadanie robocze i dostosowane do niego stanowisko (środowisko) pracy. W przypadku oceny istniejącego stanowiska, traktujemy je jako dane. Za pomocą oprogramowania ErgoCAD oceniamy podstawowe parametry geometryczne stanowiska, decydujące o jego dostosowaniu do cech antropometrycznych człowieka (operatora). Następnie projektujemy typowe ruchy robocze człowieka na analizowanym stanowisku pracy, zapisując je w postaci trajektorii wybranych punktów ciała. W zależności od rodzaju pracy (praca statyczna, praca dynamiczna, praca mieszana), przystępujemy do dalszych etapów oceny.</a:t>
            </a:r>
          </a:p>
          <a:p>
            <a:r>
              <a:rPr lang="pl-PL" sz="900"/>
              <a:t>W przypadku, gdy wymagana jest analiza statyczna obciążeń układu mięśniowo-szkieletowego, dokonujemy jej za pomocą wybranego programu komputerowego. Schemat postępowania jest zazwyczaj typowy, tak jak przedstawiono to w lewej kolumnie sieci na foliogramie Jeżeli wymagana jest analiza dynamiczna, to możemy przystąpić do niej bezpośrednio lub po wstępnej analizie statycznej. Przedstawiona sieć działań ma charakter ogólnej propozycji toku postępowania. Decyzje dotyczące kolejności postępowania zależą od wiedzy i intuicji projektanta oraz, oczywiście, od dostępu do odpowiedniego oprogramowania.</a:t>
            </a:r>
          </a:p>
          <a:p>
            <a:r>
              <a:rPr lang="pl-PL" sz="900"/>
              <a:t>Wirtualną rzeczywistość można wykorzystać do projektowania stanowisk pracy. Oprogramowanie stanowiska VR może bowiem generować w czasie rzeczywistym obraz otoczenia na stanowisku pracy łącznie z efektami dźwiękowymi, dotykowymi, siłowymi itp., jednocześnie analizują reakcje operatora i, w pętli sprzężenia zwrotnego, wprowadzając stosowne zmiany w obrazie otoczenia i jego oddziaływaniu na człowieka. Umożliwia to skuteczniejsze sprawdzanie założeń projektu stanowiska pracy oraz wykrywanie kolizji operatora z otoczeniem i zagrożeń jego zdrowia. Wirtualną rzeczywistość można wykorzystać także do szkolenia pracowników, a w szczególności operatorów pojazdów, maszyn i urządzeń, podobnie jak to ma obecnie miejsce w przypadku pilotów samolotów cywilnych i wojskowych, a ostatnio także maszynistów kolejowych i kierowców samochodowych szkolonych na specjalnych symulatorach.</a:t>
            </a:r>
          </a:p>
          <a:p>
            <a:endParaRPr lang="pl-PL" sz="900"/>
          </a:p>
          <a:p>
            <a:endParaRPr lang="pl-PL" sz="900"/>
          </a:p>
          <a:p>
            <a:endParaRPr lang="pl-PL" sz="900"/>
          </a:p>
        </p:txBody>
      </p:sp>
    </p:spTree>
    <p:extLst>
      <p:ext uri="{BB962C8B-B14F-4D97-AF65-F5344CB8AC3E}">
        <p14:creationId xmlns:p14="http://schemas.microsoft.com/office/powerpoint/2010/main" val="3849187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563BA3-CD17-4B42-9D20-26108C6EB8B8}"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pl-PL" sz="900"/>
              <a:t> </a:t>
            </a:r>
            <a:r>
              <a:rPr lang="pl-PL" sz="900" b="1"/>
              <a:t>Gedliczka A.: Wymiary ciała ludzkiego jako czynnik determinujący strukturę przestrzenną obiektu technicznego, CIOP 1999</a:t>
            </a:r>
          </a:p>
          <a:p>
            <a:r>
              <a:rPr lang="pl-PL" sz="900"/>
              <a:t>Do precyzyjnego wyznaczania przestrzennych stref pracy stosuje się kryteria zasięgów rąk, definiowane jako:</a:t>
            </a:r>
          </a:p>
          <a:p>
            <a:pPr>
              <a:buFontTx/>
              <a:buChar char="•"/>
            </a:pPr>
            <a:r>
              <a:rPr lang="pl-PL" sz="900"/>
              <a:t>Zasięg normalny, który jest wyznaczany kolejnymi położeniami środka ręki, przy obrocie przedramienia względem stawu łokciowego. Zasięg ten, ograniczony w przestrzeni poziomami wysokości barkowej oraz łokciowej (lub ok. 5 ÷ 7 cm niżej), określa granice strefy optymalnej do manipulacji. Należy zauważyć, że praca rąk powyżej preferowanej strefy (wysokość barkowa) jest niekorzystna ze względów fizjologicznych (krążenie). Nakładające się w płaszczyźnie stołu zasięgi normalne prawej i lewej ręki wyznaczają najdogodniejsze pole pracy oburęcznej</a:t>
            </a:r>
          </a:p>
          <a:p>
            <a:pPr>
              <a:buFontTx/>
              <a:buChar char="•"/>
            </a:pPr>
            <a:r>
              <a:rPr lang="pl-PL" sz="900"/>
              <a:t>Zasięg maksymalny, który jest wyznaczany kolejnymi położeniami środka ręki przy ruchu całej wyprostowanej kończyny górnej względem stawu barkowego. Tak formułowane zasięgi maksymalne tworzą przestrzenną czaszę, która określa granice strefy manipulacji, bez wymuszonego pochylenia tułowia. Wymiary granic zasięgu maksymalnego dla populacji polskiej są podane w normie PN-80/N-08001.</a:t>
            </a:r>
          </a:p>
          <a:p>
            <a:pPr>
              <a:buFontTx/>
              <a:buChar char="•"/>
            </a:pPr>
            <a:r>
              <a:rPr lang="pl-PL" sz="900"/>
              <a:t>Zasięg wymuszony, który występuje przy przekroczeniu granicy zasięgu maksymalnego i jest połączony z ruchem tułowia. Przy ustabilizowanym usytuowaniu operatora, zasięgi te zawsze oznaczają wymuszoną pozycję ciała, a ich dalsze granice wyznaczane są fizyczną możliwością sięgania i utrzymywania równowagi. </a:t>
            </a:r>
          </a:p>
          <a:p>
            <a:r>
              <a:rPr lang="pl-PL" sz="900"/>
              <a:t>Sytuacje, które powodują zasięgi wymuszone, zasługują na szczegółową analizę, gdyż w pewnych okolicznościach (zakres wymuszenia i wielkość kąta pochylenia, czas utrzymywania pozycji, częstość, użycie siły) powodować mogą znaczące obciążenie statyczne lub dynamiczne pracownika. Tego rodzaju sytuacje należy eliminować jako wyjątkowo niekorzystne. W standardzie europejskim - EN 1005-4 - dotyczącym pozycji roboczych, określono dopuszczalne kąty pochylenia tułowia, głowy i podniesienia ramienia w funkcji czasu. Pozycję skręconą, pochyloną z obciążeniem odrzuca się jako całkowicie niedopuszczalną. W praktyce stosuje się graficzny obraz granic zasięgów w dwóch ujęciach: w widoku bocznym lub przekroju strzałkowym oraz w rzucie poziomym, najlepiej na wysokości pola pracy. </a:t>
            </a:r>
          </a:p>
          <a:p>
            <a:endParaRPr lang="pl-PL" sz="900"/>
          </a:p>
        </p:txBody>
      </p:sp>
    </p:spTree>
    <p:extLst>
      <p:ext uri="{BB962C8B-B14F-4D97-AF65-F5344CB8AC3E}">
        <p14:creationId xmlns:p14="http://schemas.microsoft.com/office/powerpoint/2010/main" val="2190868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5C08B5-D146-4710-9FEF-B8589EE29DA6}"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pl-PL" b="1"/>
              <a:t>Gedliczka A.: Wymiary ciała ludzkiego jako czynnik determinujący strukturę przestrzenną obiektu technicznego, CIOP 1999</a:t>
            </a:r>
          </a:p>
          <a:p>
            <a:r>
              <a:rPr lang="pl-PL" sz="900"/>
              <a:t>Na potrzeby ergonomii dane antropometryczne populacji określane są przez wymiary centyli (percentyli) - skrajnych 5. i 95. oraz środkowego - 50. Wymiary centyli skrajnych stanowią miary ograniczające i obejmują 90% populacji Rozróżnia się cechy antropometryczne somatyczne - określające wysokości, szerokości, długości, głębokości i obwody ciała, oraz cechy funkcjonalne, np. zakresy kątowe oraz dystanse ruchów i nóg. Do podstawowych cech antropometrycznych, użytecznych w analizie i projektowaniu stanowisk pracy, zaliczyć należy te, które wyznaczają wysokości i poziome granice stref pracy. Większość tych cech jest objęta normą krajową PN-90/N-08000.Dla pozycji stojącej należy wymienić przede wszystkim wymiary zasięgów rąk i nóg, wysokości wzrokowej, barkowej i łokciowej oraz przestrzeni widzenia. Dla pozycji siedzącej, poza wymienionymi, istotne są również wymiary wysokości podkolanowej, grubości uda oraz długości siedzeniowej. </a:t>
            </a:r>
          </a:p>
          <a:p>
            <a:r>
              <a:rPr lang="pl-PL" sz="900"/>
              <a:t>Miary człowieka wyznaczają także parametry bezpieczeństwa w przestrzeni pracy. Przy wyznaczaniu bezpiecznych wymiarów struktury przestrzennej obiektu technicznego bierze się pod uwagę miary ograniczające, tj. centyle: 5. kobiet i 95. mężczyzn, a w szczególnych przypadkach nawet, odpowiednio, centyle 2,5 i 97,5.</a:t>
            </a:r>
          </a:p>
          <a:p>
            <a:endParaRPr lang="pl-PL" sz="900"/>
          </a:p>
        </p:txBody>
      </p:sp>
    </p:spTree>
    <p:extLst>
      <p:ext uri="{BB962C8B-B14F-4D97-AF65-F5344CB8AC3E}">
        <p14:creationId xmlns:p14="http://schemas.microsoft.com/office/powerpoint/2010/main" val="103636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8451A1-ECFB-40D1-9B02-0AAE569AFA20}"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pl-PL" b="1"/>
              <a:t>Gedliczka A.: Wymiary ciała ludzkiego jako czynnik determinujący strukturę przestrzenną obiektu technicznego, CIOP 1999</a:t>
            </a:r>
          </a:p>
          <a:p>
            <a:r>
              <a:rPr lang="pl-PL" sz="900"/>
              <a:t>Wyczerpujący opis praktycznego stosowania miar centylowych zawarty jest w Atlasie antropometrycznym dorosłej ludności Polski dla potrzeb projektowania. Posługując się danymi antropometrycznymi, należy wziąć pod uwagę płaszczyzny oraz punkty odpowiednie dla odniesienia miar. Najbardziej praktyczne są te bazy wymiarowania, które można uznać za wspólne dla człowieka i obiektu technicznego, gdyż umożliwiają one porównanie miar i określenie związków przestrzennych obu tych elementów układu ergonomicznego </a:t>
            </a:r>
          </a:p>
          <a:p>
            <a:r>
              <a:rPr lang="pl-PL" sz="900"/>
              <a:t>Należą do nich:</a:t>
            </a:r>
          </a:p>
          <a:p>
            <a:pPr>
              <a:buFontTx/>
              <a:buChar char="•"/>
            </a:pPr>
            <a:r>
              <a:rPr lang="pl-PL" sz="900"/>
              <a:t>płaszczyzna podstawy (basis)</a:t>
            </a:r>
          </a:p>
          <a:p>
            <a:pPr>
              <a:buFontTx/>
              <a:buChar char="•"/>
            </a:pPr>
            <a:r>
              <a:rPr lang="pl-PL" sz="900"/>
              <a:t>płaszczyzna czołowa przednia (basis anterior, BA), która określa „czysty” wymiar przestrzeni funkcjonalnej rąk i przestrzeni widzenia</a:t>
            </a:r>
          </a:p>
          <a:p>
            <a:pPr>
              <a:buFontTx/>
              <a:buChar char="•"/>
            </a:pPr>
            <a:r>
              <a:rPr lang="pl-PL" sz="900"/>
              <a:t>płaszczyzna czołowa tylna (basis posterior, BP) w odniesieniu do pozycji siedzącej</a:t>
            </a:r>
          </a:p>
          <a:p>
            <a:pPr>
              <a:buFontTx/>
              <a:buChar char="•"/>
            </a:pPr>
            <a:r>
              <a:rPr lang="pl-PL" sz="900"/>
              <a:t>pozioma płaszczyzna siedzeniowa (basis sedentaris, BS)</a:t>
            </a:r>
          </a:p>
          <a:p>
            <a:pPr>
              <a:buFontTx/>
              <a:buChar char="•"/>
            </a:pPr>
            <a:r>
              <a:rPr lang="pl-PL" sz="900"/>
              <a:t>siedzeniowy punkt odniesienia (seat reference point, SRP)</a:t>
            </a:r>
          </a:p>
          <a:p>
            <a:pPr>
              <a:buFontTx/>
              <a:buChar char="•"/>
            </a:pPr>
            <a:r>
              <a:rPr lang="pl-PL" sz="900"/>
              <a:t>punkt podparcia stopy (heel point, HP) </a:t>
            </a:r>
          </a:p>
          <a:p>
            <a:pPr>
              <a:buFontTx/>
              <a:buChar char="•"/>
            </a:pPr>
            <a:r>
              <a:rPr lang="pl-PL" sz="900"/>
              <a:t>punkt zaznaczający oś stawu biodrowego (hip point, H). </a:t>
            </a:r>
          </a:p>
          <a:p>
            <a:r>
              <a:rPr lang="pl-PL" sz="900"/>
              <a:t>Wymóg uwzględnienia różnorodności wymiarowej populacji niejednokrotnie powoduje konieczność stosowania regulacji położenia elementów stanowiska pracy. Na przykład, stanowisko komputerowego winno być wyposażone w regulację wysokości pulpitu z klawiaturą, monitora oraz siedziska. W praktyce niezbędna jest regulacja przynajmniej jednego elementu - w podanym przypadku np. siedziska.</a:t>
            </a:r>
          </a:p>
          <a:p>
            <a:endParaRPr lang="pl-PL" sz="900"/>
          </a:p>
        </p:txBody>
      </p:sp>
    </p:spTree>
    <p:extLst>
      <p:ext uri="{BB962C8B-B14F-4D97-AF65-F5344CB8AC3E}">
        <p14:creationId xmlns:p14="http://schemas.microsoft.com/office/powerpoint/2010/main" val="2027978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3F5C53-E41E-4FDE-A1DC-96F47C345971}"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pl-PL" b="1"/>
              <a:t>Gedliczka A.: Wymiary ciała ludzkiego jako czynnik determinujący strukturę przestrzenną obiektu technicznego, CIOP 1999</a:t>
            </a:r>
          </a:p>
          <a:p>
            <a:r>
              <a:rPr lang="pl-PL" sz="900"/>
              <a:t>Źródłem poszerzającym te informacje może być Atlas antropometryczny dorosłej ludności Polski dla potrzeb projektowania, zawierający dane dla 200 cech pomiarowych oraz opis metodyki stosowania kryteriów antropometrycznych. Przy projektowaniu obiektów wchodzących w relacje z częściami ciała (głową, rękami, stopami), należy sięgać do specyficznych branżowych systemów miar i zbiorów danych. Wymienione zbiory danych nie wyczerpują informacji użytecznych w analizie i projektowaniu obiektów technicznych (brak np. lokalizacji osi ruchów czy parametrów przestrzeni widzenia). Dlatego niejednokrotnie trzeba uzupełniać dane sięgając do źródeł zagranicznych. Dane antropometryczne krajów Wspólnoty Europejskiej są objęte standardami: EN 547-3 [9] i EN 979 [10]. W tym zbiorze danych traktuje się wszystkie populacje krajów Wspólnoty łącznie jako jedną populację, uwzględniając wysokich Niemców i Skandynawów z jednej strony i relatywnie niskich południowców z drugiej. Dane polskie mieszczą się w tym zakresie. Spośród zagranicznych źródeł literaturowych na szczególną rekomendację zasługuje publikacja amerykańska Humanscale 1/2/3, opracowana w bardzo dogodnej formie użytkowej, zawierająca obszerny zbiór danych ergonomicznych, w tym również antropometrycznych.</a:t>
            </a:r>
            <a:r>
              <a:rPr lang="pl-PL"/>
              <a:t> </a:t>
            </a:r>
          </a:p>
          <a:p>
            <a:endParaRPr lang="pl-PL"/>
          </a:p>
          <a:p>
            <a:r>
              <a:rPr lang="pl-PL"/>
              <a:t>         </a:t>
            </a:r>
          </a:p>
        </p:txBody>
      </p:sp>
    </p:spTree>
    <p:extLst>
      <p:ext uri="{BB962C8B-B14F-4D97-AF65-F5344CB8AC3E}">
        <p14:creationId xmlns:p14="http://schemas.microsoft.com/office/powerpoint/2010/main" val="2284412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3DECF-7667-4B56-B064-CA31C4CEA9A6}"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pl-PL" b="1"/>
              <a:t>Gedliczka A.: Wymiary ciała ludzkiego jako czynnik determinujący strukturę przestrzenną obiektu technicznego, CIOP 1999</a:t>
            </a:r>
          </a:p>
          <a:p>
            <a:r>
              <a:rPr lang="pl-PL" sz="900"/>
              <a:t>Najnowsze polskie dane antropometryczne, prognozowane na rok 2000, zostały opracowane przez zespół Zakładu Antropologii PAN we Wrocławiu. Dane ustalono na podstawie analizy tzw. trendu sekularnego, tj. zmian wymiarów populacji polskiej na przestrzeni kilkudziesięciu lat. Wyrażają się one np. przyrostem wysokości ciała 50. centyla mężczyzn o około 1 cm w kolejnych dekadach 2010 i 2020. Prognoza ta dała podstawę do rekonstrukcji proporcjonalnych modeli centylowych populacji polskiej, które są praktyczną formą prezentacji danych antropometrycznych Sygnalizowane jest także wydanie przez Instytut Wzornictwa Przemysłowego atlasu antropometrycznego z danymi prognozowanymi na rok 2010.</a:t>
            </a:r>
            <a:r>
              <a:rPr lang="pl-PL"/>
              <a:t> </a:t>
            </a:r>
          </a:p>
          <a:p>
            <a:endParaRPr lang="pl-PL"/>
          </a:p>
        </p:txBody>
      </p:sp>
    </p:spTree>
    <p:extLst>
      <p:ext uri="{BB962C8B-B14F-4D97-AF65-F5344CB8AC3E}">
        <p14:creationId xmlns:p14="http://schemas.microsoft.com/office/powerpoint/2010/main" val="2006224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080EC9-1E43-480A-BB2A-9CEF1D46A864}"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pl-PL" b="1"/>
              <a:t>Gedliczka A.: Wymiary ciała ludzkiego jako czynnik determinujący strukturę przestrzenną obiektu technicznego, CIOP 1999</a:t>
            </a:r>
          </a:p>
          <a:p>
            <a:r>
              <a:rPr lang="pl-PL" sz="900"/>
              <a:t>Strukturę przestrzenną obiektu technicznego tworzy jego konstrukcja, kształt, wielkość i konfiguracja elementów. W ujęciu ergonomicznym interesuje nas w szczególności ta część obiektu, która stanowi „interface” z człowiekiem. W przypadku stanowiska maszynowego jest to forma obudowy, ukształtowanie i dyslokacja elementów sterowniczych oraz informacyjnych, a także narzędzi i materiału. Struktura ta określa przestrzeń dla czynności rąk i nóg oraz obserwacji. Może także determinować pozycję roboczą oraz możliwość przemieszczania się pracownika. </a:t>
            </a:r>
          </a:p>
          <a:p>
            <a:r>
              <a:rPr lang="pl-PL" sz="900"/>
              <a:t>W strukturze przestrzennej stanowiska pracy wyodrębnić można tak zwane punkty kontaktowe (touch points), które „wiążą” człowieka z obiektem w procesie pracy. Są to elementy, z którymi człowiek wchodzi w kontakt dotykowy lub wizualny (np. elementy sterownicze, sygnalizacyjne). Położenie tych punktów winno odpowiadać charakterystyce wymiarowej populacji pracowników, gdyż w dużej mierze decyduje ono o stopniu komfortu lub uciążliwości, czy wręcz bezpieczeństwa pracy. </a:t>
            </a:r>
          </a:p>
          <a:p>
            <a:r>
              <a:rPr lang="pl-PL" sz="900"/>
              <a:t>Należy podkreślić z naciskiem, że w projektowanym układzie „człowiek-maszyna” obowiązuje bezwzględna zasada dostosowania struktury technicznej do człowieka, a właściwie grupy użytkowników, a nie na odwrót, np. przez selekcję lub specjalne szkolenia. Zlekceważenie tej zasady może mieć tragiczne skutki zdrowotne, sprawnościowe, ekonomiczne i rynkowe. Dobrą ilustracją tego problemu jest człowiek „doprojektowany” do układu sterowania.  W konsekwencji należy traktować miary człowieka jako elementy podstawowych założeń do projektowania struktury przestrzennej obiektu, które winny wyprzedzać projektowanie techniczne.</a:t>
            </a:r>
          </a:p>
          <a:p>
            <a:endParaRPr lang="pl-PL" sz="900"/>
          </a:p>
        </p:txBody>
      </p:sp>
    </p:spTree>
    <p:extLst>
      <p:ext uri="{BB962C8B-B14F-4D97-AF65-F5344CB8AC3E}">
        <p14:creationId xmlns:p14="http://schemas.microsoft.com/office/powerpoint/2010/main" val="1574053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D4A995-C709-4B38-ACCD-373F906312EC}"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pl-PL" b="1"/>
              <a:t>Gedliczka A.: Wymiary ciała ludzkiego jako czynnik determinujący strukturę przestrzenną obiektu technicznego, CIOP 1999</a:t>
            </a:r>
          </a:p>
          <a:p>
            <a:r>
              <a:rPr lang="pl-PL"/>
              <a:t> Wysokość pola pracy - zazwyczaj ustalana jest w odniesieniu do wysokości łokciowej. Optymalna wysokość pola pracy uzależniona jest też od rodzaju pracy:</a:t>
            </a:r>
          </a:p>
          <a:p>
            <a:pPr>
              <a:buFontTx/>
              <a:buChar char="•"/>
            </a:pPr>
            <a:r>
              <a:rPr lang="pl-PL"/>
              <a:t>najkorzystniejszą wysokość dla tzw. pracy normalnej w pozycji stojącej (pracy ręcznej, nie wymagającej szczególnej precyzji)  wyznacza poziom, przy którym dłonie sięgają ok. 75 mm poniżej swobodnego położenia łokci pracownika</a:t>
            </a:r>
          </a:p>
          <a:p>
            <a:pPr>
              <a:buFontTx/>
              <a:buChar char="-"/>
            </a:pPr>
            <a:r>
              <a:rPr lang="pl-PL"/>
              <a:t>dla czynności dokładnych, wymagających szczególnej kontroli wzrokowej, stosuje się wyższe, w stosunku do normalnego, położenie płaszczyzny pracy</a:t>
            </a:r>
          </a:p>
          <a:p>
            <a:pPr>
              <a:buFontTx/>
              <a:buChar char="-"/>
            </a:pPr>
            <a:r>
              <a:rPr lang="pl-PL"/>
              <a:t>dla prac ręcznych, związanych z operowaniem dużymi przedmiotami i użyciem siły, zaleca się odpowiednio obniżenie położenia płaszczyzny pracy. \</a:t>
            </a:r>
          </a:p>
          <a:p>
            <a:r>
              <a:rPr lang="pl-PL"/>
              <a:t>Na  schemacie przedstawiono, zalecane przez E. Grandjeana, wysokości płaszczyzny dla różnych rodzajów pracy wykonywanej w pozycji stojącej, wraz z zakresem regulacji niezbędnym do dostosowania do progowych przedstawicieli populacji. </a:t>
            </a:r>
          </a:p>
          <a:p>
            <a:endParaRPr lang="pl-PL" sz="900"/>
          </a:p>
          <a:p>
            <a:endParaRPr lang="pl-PL" sz="900"/>
          </a:p>
          <a:p>
            <a:endParaRPr lang="pl-PL" sz="900"/>
          </a:p>
        </p:txBody>
      </p:sp>
    </p:spTree>
    <p:extLst>
      <p:ext uri="{BB962C8B-B14F-4D97-AF65-F5344CB8AC3E}">
        <p14:creationId xmlns:p14="http://schemas.microsoft.com/office/powerpoint/2010/main" val="2423055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FA585B9-3FBA-4672-9903-BF4D69EDB2D0}"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pl-PL" b="1"/>
              <a:t>Gedliczka A.: Wymiary ciała ludzkiego jako czynnik determinujący strukturę przestrzenną obiektu technicznego, CIOP 1999</a:t>
            </a:r>
          </a:p>
          <a:p>
            <a:r>
              <a:rPr lang="pl-PL" sz="900"/>
              <a:t> Wysokość pola pracy - zazwyczaj ustalana jest w odniesieniu do wysokości łokciowej. Optymalna wysokość pola pracy uzależniona jest też od rodzaju pracy:</a:t>
            </a:r>
          </a:p>
          <a:p>
            <a:pPr>
              <a:buFontTx/>
              <a:buChar char="-"/>
            </a:pPr>
            <a:r>
              <a:rPr lang="pl-PL" sz="900"/>
              <a:t>najkorzystniejszą wysokość dla tzw. pracy normalnej w pozycji stojącej (pracy ręcznej, nie wymagającej szczególnej precyzji wyznacza poziom, przy którym dłonie sięgają ok. 75 mm poniżej swobodnego położenia łokci pracownika</a:t>
            </a:r>
          </a:p>
          <a:p>
            <a:pPr>
              <a:buFontTx/>
              <a:buChar char="-"/>
            </a:pPr>
            <a:r>
              <a:rPr lang="pl-PL" sz="900"/>
              <a:t>dla czynności dokładnych, wymagających szczególnej kontroli wzrokowej, stosuje się wyższe, w stosunku do normalnego, położenie płaszczyzny pracy</a:t>
            </a:r>
          </a:p>
          <a:p>
            <a:pPr>
              <a:buFontTx/>
              <a:buChar char="-"/>
            </a:pPr>
            <a:r>
              <a:rPr lang="pl-PL" sz="900"/>
              <a:t>dla prac ręcznych, związanych z operowaniem dużymi przedmiotami i użyciem siły, zaleca się odpowiednio obniżenie położenia płaszczyzny pracy. </a:t>
            </a:r>
          </a:p>
          <a:p>
            <a:r>
              <a:rPr lang="pl-PL" sz="900"/>
              <a:t>Jeśli wysokość robocza nie może być regulowana, to zarówno dla prac w pozycji stojącej, jak i siedzącej dobiera się ją według wymiarów pracownika 95. centylowego. Osobom niższym należy zapewnić wygodną pozycję, stosując podesty lub podnóżki o odpowiedniej wysokości. Konstrukcja krzesła winna umożliwiać regulację jego wysokości. </a:t>
            </a:r>
          </a:p>
          <a:p>
            <a:r>
              <a:rPr lang="pl-PL" sz="900"/>
              <a:t>Przestrzeń na nogi, w przypadku pozycji siedzącej, powinna umożliwiać swobodną pozycję uda, podudzia i stopy (z możliwością ruchu do przodu w zakresie 30°). Miarę ograniczającą stanowią wartości odpowiednich cech 95. centyla populacji (wysokość kolanowa, grubość uda, długość siedzeniowa). </a:t>
            </a:r>
          </a:p>
          <a:p>
            <a:r>
              <a:rPr lang="pl-PL" sz="900"/>
              <a:t>K. H. E. Kroemer sformułował w sposób praktyczny maksymalne i optymalne strefy pracy kończyn górnych i dolnych, oparte na geometrii zasięgów, i odniósł je do przestrzeni stanowiska pracy zarówno w pozycji stojącej, jak i siedzące</a:t>
            </a:r>
          </a:p>
          <a:p>
            <a:endParaRPr lang="pl-PL" sz="900"/>
          </a:p>
        </p:txBody>
      </p:sp>
    </p:spTree>
    <p:extLst>
      <p:ext uri="{BB962C8B-B14F-4D97-AF65-F5344CB8AC3E}">
        <p14:creationId xmlns:p14="http://schemas.microsoft.com/office/powerpoint/2010/main" val="411554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1D39DC-530D-4302-82E6-8604C5D823F7}"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pl-PL" b="1"/>
              <a:t>Gedliczka A.: Wymiary ciała ludzkiego jako czynnik determinujący strukturę przestrzenną obiektu technicznego, CIOP 1999</a:t>
            </a:r>
          </a:p>
          <a:p>
            <a:r>
              <a:rPr lang="pl-PL" sz="900"/>
              <a:t> W operowaniu kryteriami zasięgowymi można stosować 3-stopniowy system klasyfikacji danych ergonomicznych, rekomendowany przez ISO [11].  Zgodnie z tym systemem:</a:t>
            </a:r>
          </a:p>
          <a:p>
            <a:pPr>
              <a:buFontTx/>
              <a:buChar char="•"/>
            </a:pPr>
            <a:r>
              <a:rPr lang="pl-PL" sz="900"/>
              <a:t> strefa zielona jest ograniczona zasięgiem normalnym</a:t>
            </a:r>
          </a:p>
          <a:p>
            <a:pPr>
              <a:buFontTx/>
              <a:buChar char="•"/>
            </a:pPr>
            <a:r>
              <a:rPr lang="pl-PL" sz="900"/>
              <a:t> strefa żółta określa zasięg maksymalny</a:t>
            </a:r>
          </a:p>
          <a:p>
            <a:pPr>
              <a:buFontTx/>
              <a:buChar char="•"/>
            </a:pPr>
            <a:r>
              <a:rPr lang="pl-PL" sz="900"/>
              <a:t> strefa czerwona leży poza zasięgiem maksymalnym. </a:t>
            </a:r>
          </a:p>
          <a:p>
            <a:r>
              <a:rPr lang="pl-PL" sz="900"/>
              <a:t>Wymienione funkcjonalne miary zasięgowe stanowią ważne kryteria w organizacji przestrzennej układów sterowniczych i informacyjno-sygnalizacyjnych. Stosuje się podział zbioru tych elementów na 3 kategorie, przypisując im odpowiednią lokalizację w strefach zasięgowych:</a:t>
            </a:r>
          </a:p>
          <a:p>
            <a:pPr>
              <a:buFontTx/>
              <a:buChar char="•"/>
            </a:pPr>
            <a:r>
              <a:rPr lang="pl-PL" sz="900"/>
              <a:t>lokalizacja w strefie zasięgu normalnego i dobrej widoczności - elementy ważne, często używane</a:t>
            </a:r>
          </a:p>
          <a:p>
            <a:pPr>
              <a:buFontTx/>
              <a:buChar char="•"/>
            </a:pPr>
            <a:r>
              <a:rPr lang="pl-PL" sz="900"/>
              <a:t>lokalizacja w granicach zasięgu maksymalnego oraz widoczności w granicach łatwego ruchu głowy - elementy mniej ważne, rzadziej używane</a:t>
            </a:r>
          </a:p>
          <a:p>
            <a:pPr>
              <a:buFontTx/>
              <a:buChar char="•"/>
            </a:pPr>
            <a:r>
              <a:rPr lang="pl-PL" sz="900"/>
              <a:t>lokalizacja w strefach dalszych, wymagających niewielkiego przekroczenia granicy zasięgu maksymalnego, ruchu tułowia, względnie przemieszczania się - elementy nie mające istotnego znaczenia w podstawowym procesie użytkowania lub sterowania. </a:t>
            </a:r>
          </a:p>
          <a:p>
            <a:endParaRPr lang="pl-PL" sz="900"/>
          </a:p>
        </p:txBody>
      </p:sp>
    </p:spTree>
    <p:extLst>
      <p:ext uri="{BB962C8B-B14F-4D97-AF65-F5344CB8AC3E}">
        <p14:creationId xmlns:p14="http://schemas.microsoft.com/office/powerpoint/2010/main" val="138282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8580FE1-7091-4C11-9C3B-62E7B0462E66}" type="slidenum">
              <a:rPr kumimoji="0" lang="pl-PL"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pl-PL"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368246" y="6906170"/>
            <a:ext cx="3840280" cy="6542686"/>
          </a:xfrm>
        </p:spPr>
        <p:txBody>
          <a:bodyPr/>
          <a:lstStyle/>
          <a:p>
            <a:pPr algn="just"/>
            <a:endParaRPr lang="pl-P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3C14F4-4C6D-4364-AB35-85124DE463D8}"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pl-PL" b="1"/>
              <a:t>Gedliczka A.: Wymiary ciała ludzkiego jako czynnik determinujący strukturę przestrzenną obiektu technicznego, CIOP 1999</a:t>
            </a:r>
          </a:p>
          <a:p>
            <a:r>
              <a:rPr lang="pl-PL" sz="900"/>
              <a:t>Doświadczenie wskazuje, że projektowanie ergonomiczne powinno przebiegać równolegle z projektowaniem technicznym, a nawet nieco je wyprzedzać w fazie początkowej, aby mógł być zrealizowany postulat przystosowania struktury technicznej do człowieka. </a:t>
            </a:r>
          </a:p>
          <a:p>
            <a:r>
              <a:rPr lang="pl-PL" sz="900"/>
              <a:t>W pierwszym etapie, gdy formowane są założenia projektowe, dane antropometryczne docelowej populacji użytkowników stanowią podstawowe, wiążące informacje do projektowania struktury przestrzennej obiektu technicznego. Założenia te mogą mieć postać rysunku (np. w skali 1:10 lub 1:5), na którym uwzględnia się wybrane parametry antropometryczne lub graficzny obraz całej sylwetki człowieka. Każdy obiekt techniczny wymaga doboru odpowiedniego zestawu kryteriów. Można jednak rekomendować metodę wykreślania podstawowych poziomów funkcjonalnych jako podkładu do projektowania obiektu technicznego. Dla pozycji stojącej (w rzucie bocznym i czołowym) będą to poziomy: wysokości ocznej (płaszczyzny widzenia), wysokości barkowej (acromion), wysokości łokciowej, wysokości krocza, oraz zasięgi maksymalne rąk - górny i dolny. Podobne miary odnoszą się do pozycji siedzącej, z dodaniem wysokości podkolanowej, grubości uda i wysokości lędźwiowej. Należy zwrócić uwagę, iż to graficzne zestawienie miar, które można uzupełnić zalecaną dla danego rodzaju czynności wysokością pola pracy, obowiązuje w całym paśmie obsługowym przemieszczającego się operatora. W drugim etapie ustala się zasięgi przednie i boczne - normalny i maksymalny, oraz długość siedzeniową. W określanych w ten sposób poziomach i strefach funkcjonalnych obiektu powinny zostać uwzględnione miary ograniczające, co sprowadza się do redukcji wartości lub wyznaczania zakresów regulacji. </a:t>
            </a:r>
          </a:p>
          <a:p>
            <a:r>
              <a:rPr lang="pl-PL" sz="900"/>
              <a:t>Widok boczny lub przekrój strzałkowy stanowią podstawowe ujęcie, w którym można zidentyfikować i określić ilościowo stopień adaptacji przestrzennej obiektu technicznego do człowieka. Widok z góry jest ujęciem uzupełniającym, dającym pojęcie o rozległości pola operacyjnego w kierunkach bocznych. Dla właściwych relacji niezbędne jest określenie wzajemnego położenia człowieka i struktury technicznej. Zlokalizowanie położenia stóp w pozycji stojącej (również oczu) lub usytuowanie siedziska w pozycji siedzącej określają jednoznacznie bazy odniesienia miar. Można też korzystać z wzorcowych założeń przestrzennych do projektowania konkretnych obiektów, które są zawarte w źródłach literaturowych </a:t>
            </a:r>
          </a:p>
          <a:p>
            <a:endParaRPr lang="pl-PL" sz="900"/>
          </a:p>
        </p:txBody>
      </p:sp>
    </p:spTree>
    <p:extLst>
      <p:ext uri="{BB962C8B-B14F-4D97-AF65-F5344CB8AC3E}">
        <p14:creationId xmlns:p14="http://schemas.microsoft.com/office/powerpoint/2010/main" val="32521576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312868-B97C-464F-B444-01B1E36C4379}"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pl-PL" sz="900" b="1"/>
              <a:t>Gierasimiuk J.: Projektowanie elementów informacyjnych i sterowniczych - Centralny Instytut Ochrony Pracy 1999</a:t>
            </a:r>
          </a:p>
          <a:p>
            <a:r>
              <a:rPr lang="pl-PL" sz="900"/>
              <a:t>Elementami informacyjnymi są te części maszyny lub stanowiska pracy, które służą do prezentowania informacji. Ich celem jest przekazywanie człowiekowi - operatorowi maszyny lub stanowiska pracy - informacji wizualnych (do odbioru wzrokowego), dźwiękowych (do odbioru słuchem) lub dotykowych (do odbioru przez dotyk). </a:t>
            </a:r>
          </a:p>
          <a:p>
            <a:r>
              <a:rPr lang="pl-PL" sz="900"/>
              <a:t>Elementem sterowniczym jest ta część urządzenia sterującego, na którą bezpośrednio oddziałuje operator. </a:t>
            </a:r>
          </a:p>
          <a:p>
            <a:r>
              <a:rPr lang="pl-PL" sz="900"/>
              <a:t>Przy projektowaniu elementów informacyjnych i sterowniczych należy uwzględnić następujące zasady:</a:t>
            </a:r>
          </a:p>
          <a:p>
            <a:pPr>
              <a:buFontTx/>
              <a:buChar char="•"/>
            </a:pPr>
            <a:r>
              <a:rPr lang="pl-PL" sz="900"/>
              <a:t> </a:t>
            </a:r>
            <a:r>
              <a:rPr lang="pl-PL" sz="900" b="1"/>
              <a:t>łatwość i wygodę obsługiwania</a:t>
            </a:r>
            <a:r>
              <a:rPr lang="pl-PL" sz="900"/>
              <a:t> - jest to nadrzędna reguła postępowania przy projektowaniu obiektów technicznych, a tym bardziej elementów sterowniczych i informacyjnych, które bezpośrednio służą człowiekowi. Powinny być one zatem dostosowane do jego możliwości psychofizycznych; elementy informacyjne i sterownicze powinny zapewniać operatorowi łatwe panowanie nad maszyną i innym wyposażeniem stanowiska pracy; czynności związane z obsługiwaniem maszyny, a zwłaszcza sterowaniem, nie mogą być wymuszane rytmem pracy maszyny,</a:t>
            </a:r>
          </a:p>
          <a:p>
            <a:pPr>
              <a:buFontTx/>
              <a:buChar char="•"/>
            </a:pPr>
            <a:r>
              <a:rPr lang="pl-PL" sz="900" b="1"/>
              <a:t>łatwość identyfikacji</a:t>
            </a:r>
            <a:r>
              <a:rPr lang="pl-PL" sz="900"/>
              <a:t> - należy dążyć do tego, aby elementy informacyjne i sterownicze były łatwe do rozpoznania, a przekazywane przez nie treści były łatwe do zrozumienia przez człowieka</a:t>
            </a:r>
          </a:p>
          <a:p>
            <a:pPr>
              <a:buFontTx/>
              <a:buChar char="•"/>
            </a:pPr>
            <a:r>
              <a:rPr lang="pl-PL" sz="900" b="1"/>
              <a:t>zgodność z oczekiwaniami użytkownika (stereotypami)</a:t>
            </a:r>
            <a:r>
              <a:rPr lang="pl-PL" sz="900"/>
              <a:t> - funkcje, ruchy czy też pozycje elementów sterowniczych i informacyjnych powinny być zgodne z dotychczasowymi przyzwyczajeniami i nawykami operatora (np. zapalenie się czerwonej lampki powinno oznaczać nieprawidłowość, ruch wskazówki w prawo - zwiększanie się wskazywanej wartości)</a:t>
            </a:r>
          </a:p>
          <a:p>
            <a:pPr>
              <a:buFontTx/>
              <a:buChar char="•"/>
            </a:pPr>
            <a:r>
              <a:rPr lang="pl-PL" sz="900" b="1"/>
              <a:t>minimalizowanie błędów operatora</a:t>
            </a:r>
            <a:r>
              <a:rPr lang="pl-PL" sz="900"/>
              <a:t> - elementy sterownicze i informacyjne oraz ich wzajemne powiązania powinny minimalizować możliwość popełnienia błędu przez operatora</a:t>
            </a:r>
          </a:p>
          <a:p>
            <a:pPr>
              <a:buFontTx/>
              <a:buChar char="•"/>
            </a:pPr>
            <a:r>
              <a:rPr lang="pl-PL" sz="900" b="1"/>
              <a:t>możliwość indywidualizacji i łatwość nauki</a:t>
            </a:r>
            <a:r>
              <a:rPr lang="pl-PL" sz="900"/>
              <a:t> - powinno być zapewnione łatwe dostosowanie poszczególnych elementów sterowniczych i nformacyjnych do indywidualnych wymagań i możliwości psychofizycznych użytkowników oraz łatwe uczenie się ich obsługiwania, nawet niezależnie od różnic kulturowych operatorów.</a:t>
            </a:r>
          </a:p>
        </p:txBody>
      </p:sp>
    </p:spTree>
    <p:extLst>
      <p:ext uri="{BB962C8B-B14F-4D97-AF65-F5344CB8AC3E}">
        <p14:creationId xmlns:p14="http://schemas.microsoft.com/office/powerpoint/2010/main" val="33918245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200DD4-BDAB-45B3-A72E-AD9965493454}"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pl-PL" b="1"/>
              <a:t>Bugajska J.: Geometria stanowisk pracy siedzącej, stanowiska do pracy z komputerem, CIOP 1999</a:t>
            </a:r>
          </a:p>
          <a:p>
            <a:r>
              <a:rPr lang="pl-PL" sz="900"/>
              <a:t> Typowymi przykładami pracy wykonywanej w pozycji siedzącej są: praca operatorów, montażystów oraz praca biurowa, w tym coraz częściej praca związana z obsługą komputerów. Podczas pracy pozycja siedząca jest często przedkładana nad inne pozycje ciała. Ogranicza ona aktywność ruchową pracownika, zapewnia natomiast stabilne podparcie ciała. Stwarza więc większy komfort oraz zwiększa precyzję manipulacji. Powoduje to, że podczas pracy siedzącej obciążenie wysiłkiem fizycznym dynamicznym jest niewielkie, pojawiają się natomiast uciążliwości typowe dla obciążenia statycznego i monotypowego. I tak, na przykład, podczas obsługi komputerów występują następujące czynniki, które decydują o uciążliwości pracy:</a:t>
            </a:r>
          </a:p>
          <a:p>
            <a:pPr>
              <a:buFontTx/>
              <a:buChar char="•"/>
            </a:pPr>
            <a:r>
              <a:rPr lang="pl-PL" sz="900"/>
              <a:t>obciążenie narządu wzroku (zmęczenie wzroku)</a:t>
            </a:r>
          </a:p>
          <a:p>
            <a:pPr>
              <a:buFontTx/>
              <a:buChar char="•"/>
            </a:pPr>
            <a:r>
              <a:rPr lang="pl-PL" sz="900"/>
              <a:t>obciążenie układu mięśniowo-szkieletowego</a:t>
            </a:r>
          </a:p>
          <a:p>
            <a:pPr>
              <a:buFontTx/>
              <a:buChar char="•"/>
            </a:pPr>
            <a:r>
              <a:rPr lang="pl-PL" sz="900"/>
              <a:t>stres psychologiczny. </a:t>
            </a:r>
          </a:p>
          <a:p>
            <a:r>
              <a:rPr lang="pl-PL" sz="900"/>
              <a:t>Uciążliwości pracy, związane z nadmiernym obciążeniem wzroku i układu mięśniowo-szkieletowego, mogą być zmniejszone, a nawet wyeliminowane, poprzez zapewnienie ergonomicznego stanowiska pracy, właściwą organizację pracy oraz zapoznanie pracowników z występującymi na tych stanowiskach pracy czynnikami uciążliwymi i skutkami ich oddziaływania, a także sposobami zapobiegania. Wiąże się to z wyposażeniem stanowiska w sprzęt komputerowy o odpowiednich parametrach, w odpowiedni stół i siedzisko oraz, w pewnych przypadkach, w podnóżek, wspornik nadgarstkowy, filtr ochronny i uchwyt na dokument. </a:t>
            </a:r>
          </a:p>
          <a:p>
            <a:endParaRPr lang="pl-PL" sz="900"/>
          </a:p>
        </p:txBody>
      </p:sp>
    </p:spTree>
    <p:extLst>
      <p:ext uri="{BB962C8B-B14F-4D97-AF65-F5344CB8AC3E}">
        <p14:creationId xmlns:p14="http://schemas.microsoft.com/office/powerpoint/2010/main" val="1281677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C49463-3C8B-46A8-B4C2-CEB2519FB64B}"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pl-PL" sz="900" b="1"/>
              <a:t>Bugajska J.: Geometria stanowisk pracy siedzącej, stanowiska do pracy z komputerem, CIOP 1999</a:t>
            </a:r>
          </a:p>
          <a:p>
            <a:r>
              <a:rPr lang="pl-PL" sz="900"/>
              <a:t> Obciążenie układu mięśniowo-mięśniowego podczas pracy w pozycji siedzącej jest związane z równoczesnym występowaniem kilku czynników. Najistotniejsze z nich to: obciążenie mięśni utrzymujących ciało w pozycji siedzącej. Jest to zazwyczaj długo utrzymywane obciążenie typu statycznego (wysiłek statyczny), dotyczące mięśni stabilizujących kręgosłup, charakterystyczne dla każdego rodzaju pracy siedzącej, a także wynikające ze specyfiki pracy operatorów monitorów ekranowych obciążenie innych grup mięśni, a mianowicie:</a:t>
            </a:r>
          </a:p>
          <a:p>
            <a:pPr>
              <a:buFontTx/>
              <a:buChar char="•"/>
            </a:pPr>
            <a:r>
              <a:rPr lang="pl-PL" sz="900"/>
              <a:t>obciążenie statyczne mięśni obręczy barkowej i przedramion, niezbędne do utrzymania kończyny górnej w pozycji umożliwiającej obsługę klawiatury</a:t>
            </a:r>
          </a:p>
          <a:p>
            <a:pPr>
              <a:buFontTx/>
              <a:buChar char="•"/>
            </a:pPr>
            <a:r>
              <a:rPr lang="pl-PL" sz="900"/>
              <a:t>obciążenie statyczne mięśni karku utrzymującego głowę w pozycji umożliwiającej obserwację dokumentu, klawiatury lub ekran</a:t>
            </a:r>
          </a:p>
          <a:p>
            <a:pPr>
              <a:buFontTx/>
              <a:buChar char="•"/>
            </a:pPr>
            <a:r>
              <a:rPr lang="pl-PL" sz="900"/>
              <a:t>jednostronne obciążenie mięśni bezpośrednio wykonujących czynność roboczą (mięśni rąk wystukujących tysiące znaków w ciągu zmiany roboczej). Są to obciążenia w wymiarze bezwzględnym nieznacznego stopnia, ale w stosunku do możliwości drobnych mięśni rąk stanowią znaczne obciążenie. Ponadto są to ruchy identyczne i powtarzane z dużą częstotliwością (praca monotypowa)</a:t>
            </a:r>
          </a:p>
          <a:p>
            <a:pPr>
              <a:buFontTx/>
              <a:buChar char="•"/>
            </a:pPr>
            <a:r>
              <a:rPr lang="pl-PL" sz="900"/>
              <a:t>nadmierne ciśnienie w dyskach międzykręgowych, wynikające z obciążenia kręgosłupa podczas długo utrzymywanej pozycji siedzącej </a:t>
            </a:r>
          </a:p>
          <a:p>
            <a:pPr>
              <a:buFontTx/>
              <a:buChar char="•"/>
            </a:pPr>
            <a:r>
              <a:rPr lang="pl-PL" sz="900"/>
              <a:t>Długotrwałe jednostronne obciążenie mięśni jest przyczyną zmęczenia mięśniowego oraz wielu dolegliwości bólowych. Dolegliwości tego typu, występujące u pracowników wykonujących prace w pozycji siedzącej, są zlokalizowane głównie w okolicy szyi, obręczy barkowej, pleców (odcinka lędźwiowego</a:t>
            </a:r>
          </a:p>
          <a:p>
            <a:pPr>
              <a:buFontTx/>
              <a:buChar char="•"/>
            </a:pPr>
            <a:r>
              <a:rPr lang="pl-PL" sz="900"/>
              <a:t>Dolegliwości bólowe szyi i barków są związane głównie z obciążeniem mięśni utrzymujących głowę w pozycji, która umożliwia naprzemienną obserwację monitora, dokumentu i klawiatury, oraz mięśni obręczy barkowej, utrzymujących ramię w pozycji umożliwiającej obsługę klawiatury. Potęgowane są one dodatkowo brakiem podłokietnika lub nieprawidłowym, wysokim ustawieniem klawiatury. Istotną przyczyną bólów dolnego odcinka kręgosłupa jest brak podparcia pod plecy.</a:t>
            </a:r>
          </a:p>
          <a:p>
            <a:endParaRPr lang="pl-PL" sz="900"/>
          </a:p>
        </p:txBody>
      </p:sp>
    </p:spTree>
    <p:extLst>
      <p:ext uri="{BB962C8B-B14F-4D97-AF65-F5344CB8AC3E}">
        <p14:creationId xmlns:p14="http://schemas.microsoft.com/office/powerpoint/2010/main" val="26384217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7F515-D780-4EC8-96E2-8CA1801B80A8}"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pl-PL" b="1"/>
              <a:t>Bugajska J.: Geometria stanowisk pracy siedzącej, stanowiska do pracy z komputerem, CIOP 1999</a:t>
            </a:r>
          </a:p>
          <a:p>
            <a:r>
              <a:rPr lang="pl-PL" sz="900" b="1"/>
              <a:t> Stół</a:t>
            </a:r>
          </a:p>
          <a:p>
            <a:r>
              <a:rPr lang="pl-PL" sz="900"/>
              <a:t> Wymiary stołu powinny być takie, aby pod blatem było wystarczająco dużo miejsca na nogi. Przestrzeń pracy powinna być tak duża, aby zapewniała łatwe rozmieszczenie monitora, klawiatury, myszy, dokumentów i innych elementów wyposażenia stanowiska. Minimalne zalecane wymiary stołu to: szerokość blatu - 75 cm, głębokość blatu: pod klawiaturę - 30 cm, pod monitor - 45 cm. Głębokość stołu z jednym blatem powinna wynosić co najmniej 80 cm. Wysokość stołu determinuje przyjmowaną pozycję siedzącą. Ważne jest, aby była ona ustalona ze względu na konieczność zapewnienia: </a:t>
            </a:r>
          </a:p>
          <a:p>
            <a:pPr>
              <a:buFontTx/>
              <a:buChar char="•"/>
            </a:pPr>
            <a:r>
              <a:rPr lang="pl-PL" sz="900"/>
              <a:t>naturalnego położenia ramion podczas pracy oraz na zapewnienie odpowiedniej przestrzeni na nogi pod blatem. Dlatego zaleca się stół o regulowanej wysokości oraz oddzielne blaty pod klawiaturę i pod monitor. Regulacja stołu powinna zapewniać ustawienie wysokości blatu  pod klawiaturę w zakresie 60 ÷ 75 cm, natomiast pod monitor 70 ÷ 95 cm. W przypadku stołu o nieregulowanej wysokości, zalecana wysokość blatu powinna wynosić 70 ÷ 72 cm. Przednia krawędź blatu stołu powinna być łagodnie kształtowana (zaokrąglona).</a:t>
            </a:r>
            <a:r>
              <a:rPr lang="pl-PL"/>
              <a:t>        </a:t>
            </a:r>
          </a:p>
          <a:p>
            <a:endParaRPr lang="pl-PL"/>
          </a:p>
        </p:txBody>
      </p:sp>
    </p:spTree>
    <p:extLst>
      <p:ext uri="{BB962C8B-B14F-4D97-AF65-F5344CB8AC3E}">
        <p14:creationId xmlns:p14="http://schemas.microsoft.com/office/powerpoint/2010/main" val="1573624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0C2186-DCEE-49DE-8421-6525733C046D}"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pl-PL" b="1"/>
              <a:t>Bugajska J.: Geometria stanowisk pracy siedzącej, stanowiska do pracy z komputerem, CIOP 1999</a:t>
            </a:r>
          </a:p>
          <a:p>
            <a:r>
              <a:rPr lang="pl-PL" sz="900"/>
              <a:t>Jest sprawą oczywistą, że nieodpowiednie warunki pracy odgrywają istotną, a nawet decydującą rolę w patomechanizmie dolegliwości układu mięśniowo-szkieletowego. Ponadto, zapewnienie prawidłowych, materialnych i organizacyjnych, warunków pracy jest jednym z najprostszych środków zapobiegania problemom zdrowotnym pracowników. Wyniki badań potwierdzają, że poprawa materialnych warunków pracy, a więc wymiana krzeseł i opraw oświetleniowych czy prawidłowe ustawienie elementów stanowiska pracy, wpływa na zmniejszenie obciążenia mięśni podczas pracy. W rezultacie maleje liczba skarg operatorów monitorów ekranowych na dolegliwości układu mięśniowo-szkieletowego.</a:t>
            </a:r>
          </a:p>
          <a:p>
            <a:r>
              <a:rPr lang="pl-PL" sz="900"/>
              <a:t>Typowe stanowisko pracy operatora monitorów ekranowych składa się z wielu elementów, które tworzą wyposażenie:</a:t>
            </a:r>
          </a:p>
          <a:p>
            <a:pPr>
              <a:buFontTx/>
              <a:buChar char="•"/>
            </a:pPr>
            <a:r>
              <a:rPr lang="pl-PL" sz="900"/>
              <a:t>zasadnicze (stół, krzesło, monitor, klawiatura)</a:t>
            </a:r>
          </a:p>
          <a:p>
            <a:pPr>
              <a:buFontTx/>
              <a:buChar char="•"/>
            </a:pPr>
            <a:r>
              <a:rPr lang="pl-PL" sz="900"/>
              <a:t>dodatkowe (np. uchwyt na dokumenty, podnóżek). </a:t>
            </a:r>
          </a:p>
          <a:p>
            <a:r>
              <a:rPr lang="pl-PL" sz="900"/>
              <a:t>Istnieje ogólna zasada, że wszystkie te elementy powinny mieć jak najwięcej możliwości regulacji wysokości, kątów pochylenia i wzajemnego położenia. Umożliwia to właściwe ich dostosowanie do i dywidualnych potrzeb operatora i wyklucza często stosowaną praktykę dostosowywania się operatora do stanowiska. </a:t>
            </a:r>
          </a:p>
          <a:p>
            <a:endParaRPr lang="pl-PL" sz="900"/>
          </a:p>
        </p:txBody>
      </p:sp>
    </p:spTree>
    <p:extLst>
      <p:ext uri="{BB962C8B-B14F-4D97-AF65-F5344CB8AC3E}">
        <p14:creationId xmlns:p14="http://schemas.microsoft.com/office/powerpoint/2010/main" val="12707417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1AB1C6-1439-4337-B962-8D805ECA6147}"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pl-PL" b="1"/>
              <a:t>Bugajska J.: Geometria stanowisk pracy siedzącej, stanowiska do pracy z komputerem, CIOP 1999</a:t>
            </a:r>
          </a:p>
          <a:p>
            <a:r>
              <a:rPr lang="pl-PL" b="1"/>
              <a:t> </a:t>
            </a:r>
            <a:r>
              <a:rPr lang="pl-PL" sz="900" b="1"/>
              <a:t>Siedzisko</a:t>
            </a:r>
          </a:p>
          <a:p>
            <a:r>
              <a:rPr lang="pl-PL" sz="900"/>
              <a:t>Siedzisko powinno być stabilne (5-ramienna podstawa). Ma umożliwiać użytkownikowi przyjmowanie wygodnej pozycji podczas wykonywania różnych zadań. Wysokość płyty siedziska powinna być regulowana. Minimalny zakres regulacji wysokości płyty siedziska wynosi 40 ÷ 50 cm. Mechanizm regulacji wysokości płyty siedziska powinien być tak usytuowany i skonstruowany, aby można było wykonywać regulacje w pozycji siedzącej. Oparcie powinno mieć regulację wysokości (0 ÷ 20 cm pomiędzy dolną krawędzią oparcia a płytą siedziska) i pochylenia (5o do przodu, 24o do tyłu). Zaleca się, aby regulacje pochylenia oparcia i płyty siedziska były ze sobą zsynchronizowane. Siedzisko i oparcie powinny mieć odpowiednie ukształtowanie, uwzględniające naturalne wygięcie kręgosłupa (części lędźwiowej) i odcinka udowego kończyny dolnej. Zalecane jest, aby siedzisko wyposażone było w podłokietniki.</a:t>
            </a:r>
          </a:p>
          <a:p>
            <a:endParaRPr lang="pl-PL" sz="900"/>
          </a:p>
        </p:txBody>
      </p:sp>
    </p:spTree>
    <p:extLst>
      <p:ext uri="{BB962C8B-B14F-4D97-AF65-F5344CB8AC3E}">
        <p14:creationId xmlns:p14="http://schemas.microsoft.com/office/powerpoint/2010/main" val="36793176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DEDF06-7A0A-408C-A421-75E6E14171F9}"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a:buFontTx/>
              <a:buChar char="•"/>
            </a:pPr>
            <a:r>
              <a:rPr lang="pl-PL"/>
              <a:t> Norma europejska PN-EN 547: Maszyny. Bezpieczeństwo. Wymiary ciała ludzkiego (Safety of machinery - Human body  measurements),  Norma składa się z trzech części  Wszystkie zostały wprowadzone do stosowania w Polsce. W normie PN-EN 547 opisano zasady, jakie powinny być stosowane w projektowaniu otworów umożliwiających dostęp do maszyny. Norma 547 została opracowana przede wszystkim dla maszyn stacjonarnych; w przypadku maszyn ruchomych mogą występować dodatkowe wymagania szczególne. W części pierwszej, PN-EN 547-1, określono wymiary otworów umożliwiających dostęp całego ciała do maszyn, w normie PN-EN 547-2 natomiast - wymiary otworów dostępu do maszyny. Normy te definiują wymiary otworów, do których stosuje się wartości przedstawione w normie PN-EN 547-3. Dane antropometryczne zawarte w normie PN-EN 547-3 pochodzą z pomiarów statycznych nagich osób i nie uwzględniają ruchów ciała, ubrania, wyposażenia, warunków pracy przy maszynie oraz warunków środowiska pracy. </a:t>
            </a:r>
          </a:p>
          <a:p>
            <a:pPr>
              <a:buFontTx/>
              <a:buChar char="•"/>
            </a:pPr>
            <a:r>
              <a:rPr lang="pl-PL"/>
              <a:t>W normach PN-EN 547-1 i PN-EN 547-2 podano, jak powiązać dane antropometryczne z odpowiednimi parametrami uzupełniającymi, aby wspomniane czynniki zostały uwzględnione.</a:t>
            </a:r>
          </a:p>
          <a:p>
            <a:r>
              <a:rPr lang="pl-PL"/>
              <a:t>Parametry uzupełniające związane są ze specyfiką stanowiska pracy i dotyczą między innymi:</a:t>
            </a:r>
          </a:p>
          <a:p>
            <a:pPr lvl="1">
              <a:buFontTx/>
              <a:buChar char="•"/>
            </a:pPr>
            <a:r>
              <a:rPr lang="pl-PL"/>
              <a:t>typu odzieży</a:t>
            </a:r>
          </a:p>
          <a:p>
            <a:pPr lvl="1">
              <a:buFontTx/>
              <a:buChar char="•"/>
            </a:pPr>
            <a:r>
              <a:rPr lang="pl-PL"/>
              <a:t>rodzaju używanych narzędzi</a:t>
            </a:r>
          </a:p>
          <a:p>
            <a:pPr lvl="1">
              <a:buFontTx/>
              <a:buChar char="•"/>
            </a:pPr>
            <a:r>
              <a:rPr lang="pl-PL"/>
              <a:t>używania dodatkowego ekwipunku lub odzieży ochronnej</a:t>
            </a:r>
          </a:p>
          <a:p>
            <a:pPr lvl="1">
              <a:buFontTx/>
              <a:buChar char="•"/>
            </a:pPr>
            <a:r>
              <a:rPr lang="pl-PL"/>
              <a:t>rodzaju wykonywanych czynności </a:t>
            </a:r>
          </a:p>
          <a:p>
            <a:pPr lvl="1">
              <a:buFontTx/>
              <a:buChar char="•"/>
            </a:pPr>
            <a:r>
              <a:rPr lang="pl-PL"/>
              <a:t>powtarzalności i czasu trwania wykonywanych czynności,</a:t>
            </a:r>
          </a:p>
          <a:p>
            <a:pPr lvl="1">
              <a:buFontTx/>
              <a:buChar char="•"/>
            </a:pPr>
            <a:r>
              <a:rPr lang="pl-PL"/>
              <a:t>czynników środowiska (oświetlenie, temperatura, wilgotność, hałas)</a:t>
            </a:r>
          </a:p>
          <a:p>
            <a:pPr lvl="1">
              <a:buFontTx/>
              <a:buChar char="•"/>
            </a:pPr>
            <a:r>
              <a:rPr lang="pl-PL"/>
              <a:t>poziomu ryzyka w czasie wykonywania pracy. </a:t>
            </a:r>
          </a:p>
          <a:p>
            <a:endParaRPr lang="pl-PL"/>
          </a:p>
          <a:p>
            <a:endParaRPr lang="pl-PL"/>
          </a:p>
          <a:p>
            <a:endParaRPr lang="pl-PL"/>
          </a:p>
        </p:txBody>
      </p:sp>
    </p:spTree>
    <p:extLst>
      <p:ext uri="{BB962C8B-B14F-4D97-AF65-F5344CB8AC3E}">
        <p14:creationId xmlns:p14="http://schemas.microsoft.com/office/powerpoint/2010/main" val="4232490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03FB57-8C6C-4026-8B4B-35C11B522C67}"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pl-PL" sz="900"/>
              <a:t>Dziedzic M.: Projektowanie pozycji siedzącej, Bezpieczeństwo pracy </a:t>
            </a:r>
          </a:p>
          <a:p>
            <a:r>
              <a:rPr lang="pl-PL" sz="900"/>
              <a:t>Gedliczka A.: FANTOM - dwuwymiarowy model człowieka dla potrzeb projektowania. W: Modelowanie i symulacja komputerowa w ergonomii. Materiał szkoleniowy. Warszawa, CIOP 1998, s. 97 - 101. </a:t>
            </a:r>
          </a:p>
          <a:p>
            <a:r>
              <a:rPr lang="pl-PL" sz="900"/>
              <a:t>Gierasimiuk J., Wróbel J.: Kształtowanie bezpieczeństwa i ochrony zdrowia w procesie projektowania maszyn i stanowisk pracy. W: Bezpieczeństwo pracy i ergonomia. Red. nauk. D. Koradecka. T. 2. Warszawa, CIOP 1999</a:t>
            </a:r>
          </a:p>
          <a:p>
            <a:r>
              <a:rPr lang="pl-PL" sz="900"/>
              <a:t>Górska E.: Dane antropometryczne w projektowaniu stanowisk pracy, Bezpieczeństwo pracy</a:t>
            </a:r>
          </a:p>
          <a:p>
            <a:r>
              <a:rPr lang="pl-PL" sz="900"/>
              <a:t>Grobelny J.: APOLINEX wspomaga projektowanie ergonomiczne w środowisku systemu AUTOCAD. Ergonomia 1994,</a:t>
            </a:r>
          </a:p>
          <a:p>
            <a:r>
              <a:rPr lang="pl-PL" sz="900"/>
              <a:t>EN 1005-4, 1998: Safety of machinery: Human body measurements, Part 4: Working postures in relation to machinery. </a:t>
            </a:r>
          </a:p>
          <a:p>
            <a:r>
              <a:rPr lang="pl-PL" sz="900"/>
              <a:t>ISO/SC 3/WG 2 N 34: Working Postures. Annex A: Guidelines for use of the 3-zone rating system. </a:t>
            </a:r>
          </a:p>
          <a:p>
            <a:r>
              <a:rPr lang="pl-PL" sz="900"/>
              <a:t>PN-80/N-08001: Dane ergonomiczne do projektowania: Granice zasięgu rąk. Wymiary. </a:t>
            </a:r>
          </a:p>
          <a:p>
            <a:r>
              <a:rPr lang="pl-PL" sz="900"/>
              <a:t>PN-90/N-08000: Dane ergonomiczne do projektowania: Wymiary ciała ludzkiego. </a:t>
            </a:r>
          </a:p>
          <a:p>
            <a:r>
              <a:rPr lang="pl-PL" sz="900"/>
              <a:t>PN-EN 294 Bezpieczeństwo maszyn. Odległości bezpieczeństwa umożliwiające sięganie kończynami górnymi do stref niebezpiecznych. </a:t>
            </a:r>
          </a:p>
          <a:p>
            <a:r>
              <a:rPr lang="pl-PL" sz="900"/>
              <a:t>PN-EN 349 Maszyny. Bezpieczeństwo. Minimalne odstępy zapobiegające zgnieceniu. </a:t>
            </a:r>
          </a:p>
          <a:p>
            <a:r>
              <a:rPr lang="pl-PL" sz="900"/>
              <a:t>PN-M-49060:1980 (PN-80/M-49060) Maszyny i urządzenia. Wejścia i dojścia. Wymagania.</a:t>
            </a:r>
          </a:p>
          <a:p>
            <a:r>
              <a:rPr lang="pl-PL" sz="900"/>
              <a:t>ISO/DIS 9241 </a:t>
            </a:r>
          </a:p>
          <a:p>
            <a:r>
              <a:rPr lang="pl-PL" sz="900"/>
              <a:t>PN-EN-547-1: Maszyny. Bezpieczeństwo. Wymiary ciała ludzkiego. Zasady określania wymiarów wymaganych dla otworów umożliwiających dostęp całym ciałem do maszyny [2000]. </a:t>
            </a:r>
          </a:p>
          <a:p>
            <a:r>
              <a:rPr lang="pl-PL" sz="900"/>
              <a:t>PN-EN-547-2: Maszyny. Bezpieczeństwo. Wymiary ciała ludzkiego. Zasady określania wymiarów wymaganych dla otworów dostępu [2000]. </a:t>
            </a:r>
          </a:p>
          <a:p>
            <a:r>
              <a:rPr lang="pl-PL" sz="900"/>
              <a:t>PN-EN-547-3: Maszyny. Bezpieczeństwo. Wymiary ciała ludzkiego. Dane antropometryczne [2000]. </a:t>
            </a:r>
          </a:p>
          <a:p>
            <a:endParaRPr lang="pl-PL" sz="900"/>
          </a:p>
          <a:p>
            <a:endParaRPr lang="pl-PL"/>
          </a:p>
        </p:txBody>
      </p:sp>
    </p:spTree>
    <p:extLst>
      <p:ext uri="{BB962C8B-B14F-4D97-AF65-F5344CB8AC3E}">
        <p14:creationId xmlns:p14="http://schemas.microsoft.com/office/powerpoint/2010/main" val="30013215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ymbol zastępczy obrazu slajdu 1"/>
          <p:cNvSpPr>
            <a:spLocks noGrp="1" noRot="1" noChangeAspect="1" noTextEdit="1"/>
          </p:cNvSpPr>
          <p:nvPr>
            <p:ph type="sldImg"/>
          </p:nvPr>
        </p:nvSpPr>
        <p:spPr>
          <a:ln/>
        </p:spPr>
      </p:sp>
      <p:sp>
        <p:nvSpPr>
          <p:cNvPr id="27651" name="Symbol zastępczy notatek 2"/>
          <p:cNvSpPr>
            <a:spLocks noGrp="1"/>
          </p:cNvSpPr>
          <p:nvPr>
            <p:ph type="body" idx="1"/>
          </p:nvPr>
        </p:nvSpPr>
        <p:spPr>
          <a:noFill/>
          <a:ln/>
        </p:spPr>
        <p:txBody>
          <a:bodyPr/>
          <a:lstStyle/>
          <a:p>
            <a:endParaRPr lang="pl-PL"/>
          </a:p>
        </p:txBody>
      </p:sp>
      <p:sp>
        <p:nvSpPr>
          <p:cNvPr id="27652" name="Symbol zastępczy numeru slajdu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1F6A32-AC0D-4270-A4CB-4F8BFB99223E}"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3665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1E694-1AF1-4C13-8F61-1733867234C7}" type="slidenum">
              <a:rPr lang="pl-PL"/>
              <a:pPr/>
              <a:t>5</a:t>
            </a:fld>
            <a:endParaRPr lang="pl-PL"/>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pl-PL" b="1" dirty="0" err="1"/>
              <a:t>Tytyk</a:t>
            </a:r>
            <a:r>
              <a:rPr lang="pl-PL" b="1" dirty="0"/>
              <a:t> E.: Metodologia projektowania ergonomicznego w budowie maszyn. </a:t>
            </a:r>
            <a:r>
              <a:rPr lang="pl-PL" dirty="0"/>
              <a:t>Nazwę: elementarny system człowiek–obiekt techniczny przyjęto dla systemu złożonego z jednego człowieka oraz określonej liczby i rodzajów środków technicznych, którymi on posługuje się przy wykonywaniu zaplanowanego zadania w określonym czasie i w określony sposób. Elementarność systemu – jako cecha jego struktury – polega na tym, że pozbawienie go dowolnego elementu narusza jego zdolność do wykonywania zaplanowanych zadań. Elementarne systemy człowiek–obiekt techniczny mogą różnić się znacznie pod względem np.:</a:t>
            </a:r>
          </a:p>
          <a:p>
            <a:r>
              <a:rPr lang="pl-PL" dirty="0"/>
              <a:t>               zakresu i stopnia trudności (lub złożoności) wykonywanych zadań</a:t>
            </a:r>
          </a:p>
          <a:p>
            <a:r>
              <a:rPr lang="pl-PL" dirty="0"/>
              <a:t>               intensywności wpływu na otoczenie (zwłaszcza na czynniki środowiska fizycznego, chemicznego i biologicznego)</a:t>
            </a:r>
          </a:p>
          <a:p>
            <a:r>
              <a:rPr lang="pl-PL" dirty="0"/>
              <a:t>               siły powiązań z innymi systemami elementarnymi</a:t>
            </a:r>
          </a:p>
          <a:p>
            <a:r>
              <a:rPr lang="pl-PL" dirty="0"/>
              <a:t>               znaczenia dla działania </a:t>
            </a:r>
            <a:r>
              <a:rPr lang="pl-PL" dirty="0" err="1"/>
              <a:t>nadsystemu</a:t>
            </a:r>
            <a:r>
              <a:rPr lang="pl-PL" dirty="0"/>
              <a:t> itp. </a:t>
            </a:r>
          </a:p>
          <a:p>
            <a:r>
              <a:rPr lang="pl-PL" dirty="0"/>
              <a:t>Praktycznie każdy system elementarny może być utożsamiany ze stanowiskiem pracy, jeżeli rozważania dotyczą zawodowej działalności człowieka. Można powiedzieć, że koniecznym i dostatecznym warunkiem istnienia systemu elementarnego jest obecność człowieka wykonującego określone zadanie, gdyż z punktu widzenia ergonomii tylko takie obiekty są przedmiotem jej zainteresowania. Dla różnych technologii i różnych poziomów mechanizacji i automatyzacji prac określić można trzy typy elementarnych systemów: </a:t>
            </a:r>
          </a:p>
          <a:p>
            <a:pPr>
              <a:buFontTx/>
              <a:buChar char="•"/>
            </a:pPr>
            <a:r>
              <a:rPr lang="pl-PL" dirty="0"/>
              <a:t>człowiek–obiekt techniczny:</a:t>
            </a:r>
          </a:p>
          <a:p>
            <a:pPr>
              <a:buFontTx/>
              <a:buChar char="•"/>
            </a:pPr>
            <a:r>
              <a:rPr lang="pl-PL" dirty="0"/>
              <a:t>systemy złożone z jednego człowieka i jednej maszyny (narzędzia), np. tokarz przy tokarce, kowal przy młocie, kierowca w kabinie pojazdu, człowiek przy komputerze</a:t>
            </a:r>
          </a:p>
          <a:p>
            <a:pPr>
              <a:buFontTx/>
              <a:buChar char="•"/>
            </a:pPr>
            <a:r>
              <a:rPr lang="pl-PL" dirty="0"/>
              <a:t>systemy złożone z człowieka i fragmentu większego urządzenia technicznego, np. robotnik pracujący przy montażowej linii potokowej lub zagregowanej obrabiarce</a:t>
            </a:r>
          </a:p>
          <a:p>
            <a:pPr>
              <a:buFontTx/>
              <a:buChar char="•"/>
            </a:pPr>
            <a:r>
              <a:rPr lang="pl-PL" dirty="0"/>
              <a:t>systemy złożone z jednego człowieka i większej liczby pojedynczych, jednocześnie pracujących maszyn, np. robotnik nadzorujący pracę automatów tokarskich. </a:t>
            </a:r>
          </a:p>
          <a:p>
            <a:r>
              <a:rPr lang="pl-PL" b="1" dirty="0" err="1"/>
              <a:t>Barker</a:t>
            </a:r>
            <a:r>
              <a:rPr lang="pl-PL" b="1" dirty="0"/>
              <a:t> R., Longman C.: Modelowanie funkcji i procesów WNT Warszawa 1996 s 191-195</a:t>
            </a:r>
          </a:p>
          <a:p>
            <a:r>
              <a:rPr lang="pl-PL" dirty="0"/>
              <a:t>System to zdefiniowana współdziałająca kolekcja faktów, procedur i procesów, łącznie z organizacją ludzi, maszyn, różnych mechanizmów i innych zasobów, które te procedury wykonują.</a:t>
            </a:r>
          </a:p>
          <a:p>
            <a:r>
              <a:rPr lang="pl-PL" dirty="0"/>
              <a:t>Proces to definicja sposobu wykonywania przez system jednej lub więcej funkcji.</a:t>
            </a:r>
          </a:p>
        </p:txBody>
      </p:sp>
    </p:spTree>
    <p:extLst>
      <p:ext uri="{BB962C8B-B14F-4D97-AF65-F5344CB8AC3E}">
        <p14:creationId xmlns:p14="http://schemas.microsoft.com/office/powerpoint/2010/main" val="3322922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FBE32E0-AFFD-4A6E-BF25-51496D2D153B}"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pl-PL" b="1"/>
              <a:t>Słownik Języka Polskiego pod red. M.Szymczaka, PWN, W-wa 1989.</a:t>
            </a:r>
            <a:endParaRPr lang="pl-PL"/>
          </a:p>
        </p:txBody>
      </p:sp>
    </p:spTree>
    <p:extLst>
      <p:ext uri="{BB962C8B-B14F-4D97-AF65-F5344CB8AC3E}">
        <p14:creationId xmlns:p14="http://schemas.microsoft.com/office/powerpoint/2010/main" val="414164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51E694-1AF1-4C13-8F61-1733867234C7}"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pl-PL" b="1" dirty="0" err="1"/>
              <a:t>Tytyk</a:t>
            </a:r>
            <a:r>
              <a:rPr lang="pl-PL" b="1" dirty="0"/>
              <a:t> E.: Metodologia projektowania ergonomicznego w budowie maszyn. </a:t>
            </a:r>
            <a:r>
              <a:rPr lang="pl-PL" dirty="0"/>
              <a:t>Nazwę: elementarny system człowiek–obiekt techniczny przyjęto dla systemu złożonego z jednego człowieka oraz określonej liczby i rodzajów środków technicznych, którymi on posługuje się przy wykonywaniu zaplanowanego zadania w określonym czasie i w określony sposób. Elementarność systemu – jako cecha jego struktury – polega na tym, że pozbawienie go dowolnego elementu narusza jego zdolność do wykonywania zaplanowanych zadań. Elementarne systemy człowiek–obiekt techniczny mogą różnić się znacznie pod względem np.:</a:t>
            </a:r>
          </a:p>
          <a:p>
            <a:r>
              <a:rPr lang="pl-PL" dirty="0"/>
              <a:t>               zakresu i stopnia trudności (lub złożoności) wykonywanych zadań</a:t>
            </a:r>
          </a:p>
          <a:p>
            <a:r>
              <a:rPr lang="pl-PL" dirty="0"/>
              <a:t>               intensywności wpływu na otoczenie (zwłaszcza na czynniki środowiska fizycznego, chemicznego i biologicznego)</a:t>
            </a:r>
          </a:p>
          <a:p>
            <a:r>
              <a:rPr lang="pl-PL" dirty="0"/>
              <a:t>               siły powiązań z innymi systemami elementarnymi</a:t>
            </a:r>
          </a:p>
          <a:p>
            <a:r>
              <a:rPr lang="pl-PL" dirty="0"/>
              <a:t>               znaczenia dla działania </a:t>
            </a:r>
            <a:r>
              <a:rPr lang="pl-PL" dirty="0" err="1"/>
              <a:t>nadsystemu</a:t>
            </a:r>
            <a:r>
              <a:rPr lang="pl-PL" dirty="0"/>
              <a:t> itp. </a:t>
            </a:r>
          </a:p>
          <a:p>
            <a:r>
              <a:rPr lang="pl-PL" dirty="0"/>
              <a:t>Praktycznie każdy system elementarny może być utożsamiany ze stanowiskiem pracy, jeżeli rozważania dotyczą zawodowej działalności człowieka. Można powiedzieć, że koniecznym i dostatecznym warunkiem istnienia systemu elementarnego jest obecność człowieka wykonującego określone zadanie, gdyż z punktu widzenia ergonomii tylko takie obiekty są przedmiotem jej zainteresowania. Dla różnych technologii i różnych poziomów mechanizacji i automatyzacji prac określić można trzy typy elementarnych systemów: </a:t>
            </a:r>
          </a:p>
          <a:p>
            <a:pPr>
              <a:buFontTx/>
              <a:buChar char="•"/>
            </a:pPr>
            <a:r>
              <a:rPr lang="pl-PL" dirty="0"/>
              <a:t>człowiek–obiekt techniczny:</a:t>
            </a:r>
          </a:p>
          <a:p>
            <a:pPr>
              <a:buFontTx/>
              <a:buChar char="•"/>
            </a:pPr>
            <a:r>
              <a:rPr lang="pl-PL" dirty="0"/>
              <a:t>systemy złożone z jednego człowieka i jednej maszyny (narzędzia), np. tokarz przy tokarce, kowal przy młocie, kierowca w kabinie pojazdu, człowiek przy komputerze</a:t>
            </a:r>
          </a:p>
          <a:p>
            <a:pPr>
              <a:buFontTx/>
              <a:buChar char="•"/>
            </a:pPr>
            <a:r>
              <a:rPr lang="pl-PL" dirty="0"/>
              <a:t>systemy złożone z człowieka i fragmentu większego urządzenia technicznego, np. robotnik pracujący przy montażowej linii potokowej lub zagregowanej obrabiarce</a:t>
            </a:r>
          </a:p>
          <a:p>
            <a:pPr>
              <a:buFontTx/>
              <a:buChar char="•"/>
            </a:pPr>
            <a:r>
              <a:rPr lang="pl-PL" dirty="0"/>
              <a:t>systemy złożone z jednego człowieka i większej liczby pojedynczych, jednocześnie pracujących maszyn, np. robotnik nadzorujący pracę automatów tokarskich. </a:t>
            </a:r>
          </a:p>
          <a:p>
            <a:r>
              <a:rPr lang="pl-PL" b="1" dirty="0" err="1"/>
              <a:t>Barker</a:t>
            </a:r>
            <a:r>
              <a:rPr lang="pl-PL" b="1" dirty="0"/>
              <a:t> R., Longman C.: Modelowanie funkcji i procesów WNT Warszawa 1996 s 191-195</a:t>
            </a:r>
          </a:p>
          <a:p>
            <a:r>
              <a:rPr lang="pl-PL" dirty="0"/>
              <a:t>System to zdefiniowana współdziałająca kolekcja faktów, procedur i procesów, łącznie z organizacją ludzi, maszyn, różnych mechanizmów i innych zasobów, które te procedury wykonują.</a:t>
            </a:r>
          </a:p>
          <a:p>
            <a:r>
              <a:rPr lang="pl-PL" dirty="0"/>
              <a:t>Proces to definicja sposobu wykonywania przez system jednej lub więcej funkcji.</a:t>
            </a:r>
          </a:p>
        </p:txBody>
      </p:sp>
    </p:spTree>
    <p:extLst>
      <p:ext uri="{BB962C8B-B14F-4D97-AF65-F5344CB8AC3E}">
        <p14:creationId xmlns:p14="http://schemas.microsoft.com/office/powerpoint/2010/main" val="2225793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7C828-FF1F-4B4E-9920-7776E1C9B301}" type="slidenum">
              <a:rPr lang="pl-PL"/>
              <a:pPr/>
              <a:t>7</a:t>
            </a:fld>
            <a:endParaRPr lang="pl-PL"/>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algn="just"/>
            <a:endParaRPr lang="pl-PL"/>
          </a:p>
          <a:p>
            <a:endParaRPr lang="pl-PL"/>
          </a:p>
        </p:txBody>
      </p:sp>
    </p:spTree>
    <p:extLst>
      <p:ext uri="{BB962C8B-B14F-4D97-AF65-F5344CB8AC3E}">
        <p14:creationId xmlns:p14="http://schemas.microsoft.com/office/powerpoint/2010/main" val="3862741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7C828-FF1F-4B4E-9920-7776E1C9B301}" type="slidenum">
              <a:rPr lang="pl-PL"/>
              <a:pPr/>
              <a:t>8</a:t>
            </a:fld>
            <a:endParaRPr lang="pl-PL"/>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algn="just"/>
            <a:endParaRPr lang="pl-PL"/>
          </a:p>
          <a:p>
            <a:endParaRPr lang="pl-PL"/>
          </a:p>
        </p:txBody>
      </p:sp>
    </p:spTree>
    <p:extLst>
      <p:ext uri="{BB962C8B-B14F-4D97-AF65-F5344CB8AC3E}">
        <p14:creationId xmlns:p14="http://schemas.microsoft.com/office/powerpoint/2010/main" val="2453205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51E694-1AF1-4C13-8F61-1733867234C7}"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pl-PL" dirty="0"/>
          </a:p>
        </p:txBody>
      </p:sp>
    </p:spTree>
    <p:extLst>
      <p:ext uri="{BB962C8B-B14F-4D97-AF65-F5344CB8AC3E}">
        <p14:creationId xmlns:p14="http://schemas.microsoft.com/office/powerpoint/2010/main" val="393007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9FE5192A-E694-4E07-81D3-BB97323D7A6A}" type="slidenum">
              <a:rPr lang="pl-PL"/>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91C9E660-5E87-4358-922F-5980138CC6A8}" type="slidenum">
              <a:rPr lang="pl-PL"/>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66E97CE3-DC97-43D5-AA99-125C72702984}" type="slidenum">
              <a:rPr lang="pl-PL"/>
              <a:pPr/>
              <a:t>‹#›</a:t>
            </a:fld>
            <a:endParaRPr lang="pl-PL"/>
          </a:p>
        </p:txBody>
      </p:sp>
    </p:spTree>
    <p:extLst>
      <p:ext uri="{BB962C8B-B14F-4D97-AF65-F5344CB8AC3E}">
        <p14:creationId xmlns:p14="http://schemas.microsoft.com/office/powerpoint/2010/main" val="12640098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7BE005B7-6333-406E-8685-A7E46704DAC9}" type="slidenum">
              <a:rPr lang="pl-PL"/>
              <a:pPr/>
              <a:t>‹#›</a:t>
            </a:fld>
            <a:endParaRPr lang="pl-PL"/>
          </a:p>
        </p:txBody>
      </p:sp>
    </p:spTree>
    <p:extLst>
      <p:ext uri="{BB962C8B-B14F-4D97-AF65-F5344CB8AC3E}">
        <p14:creationId xmlns:p14="http://schemas.microsoft.com/office/powerpoint/2010/main" val="12204610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6061D7EF-1256-43C2-AD3E-C93218DCB739}" type="slidenum">
              <a:rPr lang="pl-PL"/>
              <a:pPr/>
              <a:t>‹#›</a:t>
            </a:fld>
            <a:endParaRPr lang="pl-PL"/>
          </a:p>
        </p:txBody>
      </p:sp>
    </p:spTree>
    <p:extLst>
      <p:ext uri="{BB962C8B-B14F-4D97-AF65-F5344CB8AC3E}">
        <p14:creationId xmlns:p14="http://schemas.microsoft.com/office/powerpoint/2010/main" val="41528970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B394B6AE-996F-4996-BA26-CEC48B681C22}" type="slidenum">
              <a:rPr lang="pl-PL"/>
              <a:pPr/>
              <a:t>‹#›</a:t>
            </a:fld>
            <a:endParaRPr lang="pl-PL"/>
          </a:p>
        </p:txBody>
      </p:sp>
    </p:spTree>
    <p:extLst>
      <p:ext uri="{BB962C8B-B14F-4D97-AF65-F5344CB8AC3E}">
        <p14:creationId xmlns:p14="http://schemas.microsoft.com/office/powerpoint/2010/main" val="40903749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F9ED0965-608B-451B-8DF7-9A43E3CF7D73}" type="slidenum">
              <a:rPr lang="pl-PL"/>
              <a:pPr/>
              <a:t>‹#›</a:t>
            </a:fld>
            <a:endParaRPr lang="pl-PL"/>
          </a:p>
        </p:txBody>
      </p:sp>
    </p:spTree>
    <p:extLst>
      <p:ext uri="{BB962C8B-B14F-4D97-AF65-F5344CB8AC3E}">
        <p14:creationId xmlns:p14="http://schemas.microsoft.com/office/powerpoint/2010/main" val="4056739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E154C2F2-0CFA-4C0F-B267-B69623F02790}" type="slidenum">
              <a:rPr lang="pl-PL"/>
              <a:pPr>
                <a:defRPr/>
              </a:pPr>
              <a:t>‹#›</a:t>
            </a:fld>
            <a:endParaRPr lang="pl-PL"/>
          </a:p>
        </p:txBody>
      </p:sp>
    </p:spTree>
    <p:extLst>
      <p:ext uri="{BB962C8B-B14F-4D97-AF65-F5344CB8AC3E}">
        <p14:creationId xmlns:p14="http://schemas.microsoft.com/office/powerpoint/2010/main" val="15322085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1A2499E1-CD4B-4832-A6EA-1587A1B67E7A}" type="slidenum">
              <a:rPr lang="pl-PL"/>
              <a:pPr>
                <a:defRPr/>
              </a:pPr>
              <a:t>‹#›</a:t>
            </a:fld>
            <a:endParaRPr lang="pl-PL"/>
          </a:p>
        </p:txBody>
      </p:sp>
    </p:spTree>
    <p:extLst>
      <p:ext uri="{BB962C8B-B14F-4D97-AF65-F5344CB8AC3E}">
        <p14:creationId xmlns:p14="http://schemas.microsoft.com/office/powerpoint/2010/main" val="13082701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4EF7BC3F-AC49-4BC1-9AFF-FC3F9DCD8888}" type="slidenum">
              <a:rPr lang="pl-PL"/>
              <a:pPr>
                <a:defRPr/>
              </a:pPr>
              <a:t>‹#›</a:t>
            </a:fld>
            <a:endParaRPr lang="pl-PL"/>
          </a:p>
        </p:txBody>
      </p:sp>
    </p:spTree>
    <p:extLst>
      <p:ext uri="{BB962C8B-B14F-4D97-AF65-F5344CB8AC3E}">
        <p14:creationId xmlns:p14="http://schemas.microsoft.com/office/powerpoint/2010/main" val="23351430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070008CD-8A99-4C7D-AC88-219DE4AD2E57}" type="slidenum">
              <a:rPr lang="pl-PL"/>
              <a:pPr>
                <a:defRPr/>
              </a:pPr>
              <a:t>‹#›</a:t>
            </a:fld>
            <a:endParaRPr lang="pl-PL"/>
          </a:p>
        </p:txBody>
      </p:sp>
    </p:spTree>
    <p:extLst>
      <p:ext uri="{BB962C8B-B14F-4D97-AF65-F5344CB8AC3E}">
        <p14:creationId xmlns:p14="http://schemas.microsoft.com/office/powerpoint/2010/main" val="6155086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8EBE022B-E0EF-4493-BF19-103DD5BE4A4E}" type="slidenum">
              <a:rPr lang="pl-PL"/>
              <a:pPr>
                <a:defRPr/>
              </a:pPr>
              <a:t>‹#›</a:t>
            </a:fld>
            <a:endParaRPr lang="pl-PL"/>
          </a:p>
        </p:txBody>
      </p:sp>
    </p:spTree>
    <p:extLst>
      <p:ext uri="{BB962C8B-B14F-4D97-AF65-F5344CB8AC3E}">
        <p14:creationId xmlns:p14="http://schemas.microsoft.com/office/powerpoint/2010/main" val="3729623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0CF7946B-2C1E-45DA-9C65-8C4DF047DA54}" type="slidenum">
              <a:rPr lang="pl-PL"/>
              <a:pPr/>
              <a:t>‹#›</a:t>
            </a:fld>
            <a:endParaRPr lang="pl-PL"/>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3A3A8F59-61A4-470D-8ADE-CCA77199BDF8}" type="slidenum">
              <a:rPr lang="pl-PL"/>
              <a:pPr>
                <a:defRPr/>
              </a:pPr>
              <a:t>‹#›</a:t>
            </a:fld>
            <a:endParaRPr lang="pl-PL"/>
          </a:p>
        </p:txBody>
      </p:sp>
    </p:spTree>
    <p:extLst>
      <p:ext uri="{BB962C8B-B14F-4D97-AF65-F5344CB8AC3E}">
        <p14:creationId xmlns:p14="http://schemas.microsoft.com/office/powerpoint/2010/main" val="28541658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80D972F0-ABEF-4AE2-9FA8-2093A84941C0}" type="slidenum">
              <a:rPr lang="pl-PL"/>
              <a:pPr>
                <a:defRPr/>
              </a:pPr>
              <a:t>‹#›</a:t>
            </a:fld>
            <a:endParaRPr lang="pl-PL"/>
          </a:p>
        </p:txBody>
      </p:sp>
    </p:spTree>
    <p:extLst>
      <p:ext uri="{BB962C8B-B14F-4D97-AF65-F5344CB8AC3E}">
        <p14:creationId xmlns:p14="http://schemas.microsoft.com/office/powerpoint/2010/main" val="33149965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79FB1F84-DACE-4856-81D2-1F4E37841701}" type="slidenum">
              <a:rPr lang="pl-PL"/>
              <a:pPr>
                <a:defRPr/>
              </a:pPr>
              <a:t>‹#›</a:t>
            </a:fld>
            <a:endParaRPr lang="pl-PL"/>
          </a:p>
        </p:txBody>
      </p:sp>
    </p:spTree>
    <p:extLst>
      <p:ext uri="{BB962C8B-B14F-4D97-AF65-F5344CB8AC3E}">
        <p14:creationId xmlns:p14="http://schemas.microsoft.com/office/powerpoint/2010/main" val="36623149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63D9C1DD-3E13-4D1F-A562-29FE2B65A1FF}" type="slidenum">
              <a:rPr lang="pl-PL"/>
              <a:pPr>
                <a:defRPr/>
              </a:pPr>
              <a:t>‹#›</a:t>
            </a:fld>
            <a:endParaRPr lang="pl-PL"/>
          </a:p>
        </p:txBody>
      </p:sp>
    </p:spTree>
    <p:extLst>
      <p:ext uri="{BB962C8B-B14F-4D97-AF65-F5344CB8AC3E}">
        <p14:creationId xmlns:p14="http://schemas.microsoft.com/office/powerpoint/2010/main" val="6553693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A15CDA32-1F38-4297-90A9-91DED3D8689F}" type="slidenum">
              <a:rPr lang="pl-PL"/>
              <a:pPr>
                <a:defRPr/>
              </a:pPr>
              <a:t>‹#›</a:t>
            </a:fld>
            <a:endParaRPr lang="pl-PL"/>
          </a:p>
        </p:txBody>
      </p:sp>
    </p:spTree>
    <p:extLst>
      <p:ext uri="{BB962C8B-B14F-4D97-AF65-F5344CB8AC3E}">
        <p14:creationId xmlns:p14="http://schemas.microsoft.com/office/powerpoint/2010/main" val="1714683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498782C0-C1CB-472B-9A14-5B11BD4E84B2}" type="slidenum">
              <a:rPr lang="pl-PL"/>
              <a:pPr>
                <a:defRPr/>
              </a:pPr>
              <a:t>‹#›</a:t>
            </a:fld>
            <a:endParaRPr lang="pl-PL"/>
          </a:p>
        </p:txBody>
      </p:sp>
    </p:spTree>
    <p:extLst>
      <p:ext uri="{BB962C8B-B14F-4D97-AF65-F5344CB8AC3E}">
        <p14:creationId xmlns:p14="http://schemas.microsoft.com/office/powerpoint/2010/main" val="15962388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85800" y="41148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D2F3E613-6240-4ED7-94F4-8FF2BE491D31}" type="slidenum">
              <a:rPr lang="pl-PL"/>
              <a:pPr>
                <a:defRPr/>
              </a:pPr>
              <a:t>‹#›</a:t>
            </a:fld>
            <a:endParaRPr lang="pl-PL"/>
          </a:p>
        </p:txBody>
      </p:sp>
    </p:spTree>
    <p:extLst>
      <p:ext uri="{BB962C8B-B14F-4D97-AF65-F5344CB8AC3E}">
        <p14:creationId xmlns:p14="http://schemas.microsoft.com/office/powerpoint/2010/main" val="51035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85800" y="41148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685800" y="6248400"/>
            <a:ext cx="1905000" cy="457200"/>
          </a:xfrm>
        </p:spPr>
        <p:txBody>
          <a:bodyPr/>
          <a:lstStyle>
            <a:lvl1pPr>
              <a:defRPr/>
            </a:lvl1pPr>
          </a:lstStyle>
          <a:p>
            <a:endParaRPr lang="pl-PL"/>
          </a:p>
        </p:txBody>
      </p:sp>
      <p:sp>
        <p:nvSpPr>
          <p:cNvPr id="6" name="Symbol zastępczy stopki 5"/>
          <p:cNvSpPr>
            <a:spLocks noGrp="1"/>
          </p:cNvSpPr>
          <p:nvPr>
            <p:ph type="ftr" sz="quarter" idx="11"/>
          </p:nvPr>
        </p:nvSpPr>
        <p:spPr>
          <a:xfrm>
            <a:off x="3124200" y="6248400"/>
            <a:ext cx="2895600" cy="45720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553200" y="6248400"/>
            <a:ext cx="1905000" cy="457200"/>
          </a:xfrm>
        </p:spPr>
        <p:txBody>
          <a:bodyPr/>
          <a:lstStyle>
            <a:lvl1pPr>
              <a:defRPr/>
            </a:lvl1pPr>
          </a:lstStyle>
          <a:p>
            <a:fld id="{72BC4263-59F5-4A47-B1C6-3AA29DCE095B}" type="slidenum">
              <a:rPr lang="pl-PL"/>
              <a:pPr/>
              <a:t>‹#›</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abeli 2"/>
          <p:cNvSpPr>
            <a:spLocks noGrp="1"/>
          </p:cNvSpPr>
          <p:nvPr>
            <p:ph type="tbl" idx="1"/>
          </p:nvPr>
        </p:nvSpPr>
        <p:spPr>
          <a:xfrm>
            <a:off x="685800" y="1981200"/>
            <a:ext cx="7772400" cy="4114800"/>
          </a:xfrm>
        </p:spPr>
        <p:txBody>
          <a:bodyPr/>
          <a:lstStyle/>
          <a:p>
            <a:endParaRPr lang="pl-PL"/>
          </a:p>
        </p:txBody>
      </p:sp>
      <p:sp>
        <p:nvSpPr>
          <p:cNvPr id="4" name="Symbol zastępczy daty 3"/>
          <p:cNvSpPr>
            <a:spLocks noGrp="1"/>
          </p:cNvSpPr>
          <p:nvPr>
            <p:ph type="dt" sz="half" idx="10"/>
          </p:nvPr>
        </p:nvSpPr>
        <p:spPr>
          <a:xfrm>
            <a:off x="685800" y="6248400"/>
            <a:ext cx="1905000" cy="457200"/>
          </a:xfrm>
        </p:spPr>
        <p:txBody>
          <a:bodyPr/>
          <a:lstStyle>
            <a:lvl1pPr>
              <a:defRPr/>
            </a:lvl1pPr>
          </a:lstStyle>
          <a:p>
            <a:endParaRPr lang="pl-PL"/>
          </a:p>
        </p:txBody>
      </p:sp>
      <p:sp>
        <p:nvSpPr>
          <p:cNvPr id="5" name="Symbol zastępczy stopki 4"/>
          <p:cNvSpPr>
            <a:spLocks noGrp="1"/>
          </p:cNvSpPr>
          <p:nvPr>
            <p:ph type="ftr" sz="quarter" idx="11"/>
          </p:nvPr>
        </p:nvSpPr>
        <p:spPr>
          <a:xfrm>
            <a:off x="3124200" y="6248400"/>
            <a:ext cx="2895600" cy="457200"/>
          </a:xfrm>
        </p:spPr>
        <p:txBody>
          <a:bodyPr/>
          <a:lstStyle>
            <a:lvl1pPr>
              <a:defRPr/>
            </a:lvl1pPr>
          </a:lstStyle>
          <a:p>
            <a:endParaRPr lang="pl-PL"/>
          </a:p>
        </p:txBody>
      </p:sp>
      <p:sp>
        <p:nvSpPr>
          <p:cNvPr id="6" name="Symbol zastępczy numeru slajdu 5"/>
          <p:cNvSpPr>
            <a:spLocks noGrp="1"/>
          </p:cNvSpPr>
          <p:nvPr>
            <p:ph type="sldNum" sz="quarter" idx="12"/>
          </p:nvPr>
        </p:nvSpPr>
        <p:spPr>
          <a:xfrm>
            <a:off x="6553200" y="6248400"/>
            <a:ext cx="1905000" cy="457200"/>
          </a:xfrm>
        </p:spPr>
        <p:txBody>
          <a:bodyPr/>
          <a:lstStyle>
            <a:lvl1pPr>
              <a:defRPr/>
            </a:lvl1pPr>
          </a:lstStyle>
          <a:p>
            <a:fld id="{58D37886-570E-45CC-8416-39DB4E98390A}" type="slidenum">
              <a:rPr lang="pl-PL"/>
              <a:pPr/>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9FE5192A-E694-4E07-81D3-BB97323D7A6A}" type="slidenum">
              <a:rPr lang="pl-PL"/>
              <a:pPr/>
              <a:t>‹#›</a:t>
            </a:fld>
            <a:endParaRPr lang="pl-PL"/>
          </a:p>
        </p:txBody>
      </p:sp>
    </p:spTree>
    <p:extLst>
      <p:ext uri="{BB962C8B-B14F-4D97-AF65-F5344CB8AC3E}">
        <p14:creationId xmlns:p14="http://schemas.microsoft.com/office/powerpoint/2010/main" val="1077377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AD9AD4BD-AEF3-46A7-AA09-76E0BFE58B23}" type="slidenum">
              <a:rPr lang="pl-PL"/>
              <a:pPr/>
              <a:t>‹#›</a:t>
            </a:fld>
            <a:endParaRPr lang="pl-PL"/>
          </a:p>
        </p:txBody>
      </p:sp>
    </p:spTree>
    <p:extLst>
      <p:ext uri="{BB962C8B-B14F-4D97-AF65-F5344CB8AC3E}">
        <p14:creationId xmlns:p14="http://schemas.microsoft.com/office/powerpoint/2010/main" val="256453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1C7543A8-0D06-4820-B2A2-4B4B34A5D02A}" type="slidenum">
              <a:rPr lang="pl-PL"/>
              <a:pPr/>
              <a:t>‹#›</a:t>
            </a:fld>
            <a:endParaRPr lang="pl-PL"/>
          </a:p>
        </p:txBody>
      </p:sp>
    </p:spTree>
    <p:extLst>
      <p:ext uri="{BB962C8B-B14F-4D97-AF65-F5344CB8AC3E}">
        <p14:creationId xmlns:p14="http://schemas.microsoft.com/office/powerpoint/2010/main" val="3105086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F446DF32-89CA-4DD1-A746-79F84E2CD75F}" type="slidenum">
              <a:rPr lang="pl-PL"/>
              <a:pPr/>
              <a:t>‹#›</a:t>
            </a:fld>
            <a:endParaRPr lang="pl-PL"/>
          </a:p>
        </p:txBody>
      </p:sp>
    </p:spTree>
    <p:extLst>
      <p:ext uri="{BB962C8B-B14F-4D97-AF65-F5344CB8AC3E}">
        <p14:creationId xmlns:p14="http://schemas.microsoft.com/office/powerpoint/2010/main" val="3931503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E5CAF065-89CC-4072-B0C6-3698AD6A562A}" type="slidenum">
              <a:rPr lang="pl-PL"/>
              <a:pPr/>
              <a:t>‹#›</a:t>
            </a:fld>
            <a:endParaRPr lang="pl-PL"/>
          </a:p>
        </p:txBody>
      </p:sp>
    </p:spTree>
    <p:extLst>
      <p:ext uri="{BB962C8B-B14F-4D97-AF65-F5344CB8AC3E}">
        <p14:creationId xmlns:p14="http://schemas.microsoft.com/office/powerpoint/2010/main" val="3488861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8B2FD3C2-B947-4C4A-975D-2811ADACC9F5}" type="slidenum">
              <a:rPr lang="pl-PL"/>
              <a:pPr/>
              <a:t>‹#›</a:t>
            </a:fld>
            <a:endParaRPr lang="pl-PL"/>
          </a:p>
        </p:txBody>
      </p:sp>
    </p:spTree>
    <p:extLst>
      <p:ext uri="{BB962C8B-B14F-4D97-AF65-F5344CB8AC3E}">
        <p14:creationId xmlns:p14="http://schemas.microsoft.com/office/powerpoint/2010/main" val="241091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AD9AD4BD-AEF3-46A7-AA09-76E0BFE58B23}" type="slidenum">
              <a:rPr lang="pl-PL"/>
              <a:pPr/>
              <a:t>‹#›</a:t>
            </a:fld>
            <a:endParaRPr lang="pl-P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D17FDA0D-5C36-4468-99EE-4E5BFA16959E}" type="slidenum">
              <a:rPr lang="pl-PL"/>
              <a:pPr/>
              <a:t>‹#›</a:t>
            </a:fld>
            <a:endParaRPr lang="pl-PL"/>
          </a:p>
        </p:txBody>
      </p:sp>
    </p:spTree>
    <p:extLst>
      <p:ext uri="{BB962C8B-B14F-4D97-AF65-F5344CB8AC3E}">
        <p14:creationId xmlns:p14="http://schemas.microsoft.com/office/powerpoint/2010/main" val="2060545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485EA531-438F-4348-9079-844CBDF89B5D}" type="slidenum">
              <a:rPr lang="pl-PL"/>
              <a:pPr/>
              <a:t>‹#›</a:t>
            </a:fld>
            <a:endParaRPr lang="pl-PL"/>
          </a:p>
        </p:txBody>
      </p:sp>
    </p:spTree>
    <p:extLst>
      <p:ext uri="{BB962C8B-B14F-4D97-AF65-F5344CB8AC3E}">
        <p14:creationId xmlns:p14="http://schemas.microsoft.com/office/powerpoint/2010/main" val="29811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6928AD52-540C-4728-8E0C-11AA5DDD71FB}" type="slidenum">
              <a:rPr lang="pl-PL"/>
              <a:pPr/>
              <a:t>‹#›</a:t>
            </a:fld>
            <a:endParaRPr lang="pl-PL"/>
          </a:p>
        </p:txBody>
      </p:sp>
    </p:spTree>
    <p:extLst>
      <p:ext uri="{BB962C8B-B14F-4D97-AF65-F5344CB8AC3E}">
        <p14:creationId xmlns:p14="http://schemas.microsoft.com/office/powerpoint/2010/main" val="1724969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91C9E660-5E87-4358-922F-5980138CC6A8}" type="slidenum">
              <a:rPr lang="pl-PL"/>
              <a:pPr/>
              <a:t>‹#›</a:t>
            </a:fld>
            <a:endParaRPr lang="pl-PL"/>
          </a:p>
        </p:txBody>
      </p:sp>
    </p:spTree>
    <p:extLst>
      <p:ext uri="{BB962C8B-B14F-4D97-AF65-F5344CB8AC3E}">
        <p14:creationId xmlns:p14="http://schemas.microsoft.com/office/powerpoint/2010/main" val="40038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0CF7946B-2C1E-45DA-9C65-8C4DF047DA54}" type="slidenum">
              <a:rPr lang="pl-PL"/>
              <a:pPr/>
              <a:t>‹#›</a:t>
            </a:fld>
            <a:endParaRPr lang="pl-PL"/>
          </a:p>
        </p:txBody>
      </p:sp>
    </p:spTree>
    <p:extLst>
      <p:ext uri="{BB962C8B-B14F-4D97-AF65-F5344CB8AC3E}">
        <p14:creationId xmlns:p14="http://schemas.microsoft.com/office/powerpoint/2010/main" val="1582423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85800" y="41148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685800" y="6248400"/>
            <a:ext cx="1905000" cy="457200"/>
          </a:xfrm>
        </p:spPr>
        <p:txBody>
          <a:bodyPr/>
          <a:lstStyle>
            <a:lvl1pPr>
              <a:defRPr/>
            </a:lvl1pPr>
          </a:lstStyle>
          <a:p>
            <a:endParaRPr lang="pl-PL"/>
          </a:p>
        </p:txBody>
      </p:sp>
      <p:sp>
        <p:nvSpPr>
          <p:cNvPr id="6" name="Symbol zastępczy stopki 5"/>
          <p:cNvSpPr>
            <a:spLocks noGrp="1"/>
          </p:cNvSpPr>
          <p:nvPr>
            <p:ph type="ftr" sz="quarter" idx="11"/>
          </p:nvPr>
        </p:nvSpPr>
        <p:spPr>
          <a:xfrm>
            <a:off x="3124200" y="6248400"/>
            <a:ext cx="2895600" cy="45720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553200" y="6248400"/>
            <a:ext cx="1905000" cy="457200"/>
          </a:xfrm>
        </p:spPr>
        <p:txBody>
          <a:bodyPr/>
          <a:lstStyle>
            <a:lvl1pPr>
              <a:defRPr/>
            </a:lvl1pPr>
          </a:lstStyle>
          <a:p>
            <a:fld id="{72BC4263-59F5-4A47-B1C6-3AA29DCE095B}" type="slidenum">
              <a:rPr lang="pl-PL"/>
              <a:pPr/>
              <a:t>‹#›</a:t>
            </a:fld>
            <a:endParaRPr lang="pl-PL"/>
          </a:p>
        </p:txBody>
      </p:sp>
    </p:spTree>
    <p:extLst>
      <p:ext uri="{BB962C8B-B14F-4D97-AF65-F5344CB8AC3E}">
        <p14:creationId xmlns:p14="http://schemas.microsoft.com/office/powerpoint/2010/main" val="4160036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abeli 2"/>
          <p:cNvSpPr>
            <a:spLocks noGrp="1"/>
          </p:cNvSpPr>
          <p:nvPr>
            <p:ph type="tbl" idx="1"/>
          </p:nvPr>
        </p:nvSpPr>
        <p:spPr>
          <a:xfrm>
            <a:off x="685800" y="1981200"/>
            <a:ext cx="7772400" cy="4114800"/>
          </a:xfrm>
        </p:spPr>
        <p:txBody>
          <a:bodyPr/>
          <a:lstStyle/>
          <a:p>
            <a:endParaRPr lang="pl-PL"/>
          </a:p>
        </p:txBody>
      </p:sp>
      <p:sp>
        <p:nvSpPr>
          <p:cNvPr id="4" name="Symbol zastępczy daty 3"/>
          <p:cNvSpPr>
            <a:spLocks noGrp="1"/>
          </p:cNvSpPr>
          <p:nvPr>
            <p:ph type="dt" sz="half" idx="10"/>
          </p:nvPr>
        </p:nvSpPr>
        <p:spPr>
          <a:xfrm>
            <a:off x="685800" y="6248400"/>
            <a:ext cx="1905000" cy="457200"/>
          </a:xfrm>
        </p:spPr>
        <p:txBody>
          <a:bodyPr/>
          <a:lstStyle>
            <a:lvl1pPr>
              <a:defRPr/>
            </a:lvl1pPr>
          </a:lstStyle>
          <a:p>
            <a:endParaRPr lang="pl-PL"/>
          </a:p>
        </p:txBody>
      </p:sp>
      <p:sp>
        <p:nvSpPr>
          <p:cNvPr id="5" name="Symbol zastępczy stopki 4"/>
          <p:cNvSpPr>
            <a:spLocks noGrp="1"/>
          </p:cNvSpPr>
          <p:nvPr>
            <p:ph type="ftr" sz="quarter" idx="11"/>
          </p:nvPr>
        </p:nvSpPr>
        <p:spPr>
          <a:xfrm>
            <a:off x="3124200" y="6248400"/>
            <a:ext cx="2895600" cy="457200"/>
          </a:xfrm>
        </p:spPr>
        <p:txBody>
          <a:bodyPr/>
          <a:lstStyle>
            <a:lvl1pPr>
              <a:defRPr/>
            </a:lvl1pPr>
          </a:lstStyle>
          <a:p>
            <a:endParaRPr lang="pl-PL"/>
          </a:p>
        </p:txBody>
      </p:sp>
      <p:sp>
        <p:nvSpPr>
          <p:cNvPr id="6" name="Symbol zastępczy numeru slajdu 5"/>
          <p:cNvSpPr>
            <a:spLocks noGrp="1"/>
          </p:cNvSpPr>
          <p:nvPr>
            <p:ph type="sldNum" sz="quarter" idx="12"/>
          </p:nvPr>
        </p:nvSpPr>
        <p:spPr>
          <a:xfrm>
            <a:off x="6553200" y="6248400"/>
            <a:ext cx="1905000" cy="457200"/>
          </a:xfrm>
        </p:spPr>
        <p:txBody>
          <a:bodyPr/>
          <a:lstStyle>
            <a:lvl1pPr>
              <a:defRPr/>
            </a:lvl1pPr>
          </a:lstStyle>
          <a:p>
            <a:fld id="{58D37886-570E-45CC-8416-39DB4E98390A}" type="slidenum">
              <a:rPr lang="pl-PL"/>
              <a:pPr/>
              <a:t>‹#›</a:t>
            </a:fld>
            <a:endParaRPr lang="pl-PL"/>
          </a:p>
        </p:txBody>
      </p:sp>
    </p:spTree>
    <p:extLst>
      <p:ext uri="{BB962C8B-B14F-4D97-AF65-F5344CB8AC3E}">
        <p14:creationId xmlns:p14="http://schemas.microsoft.com/office/powerpoint/2010/main" val="567936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08C1E079-E4AF-4A87-97A9-0FF77F385340}" type="slidenum">
              <a:rPr lang="pl-PL"/>
              <a:pPr>
                <a:defRPr/>
              </a:pPr>
              <a:t>‹#›</a:t>
            </a:fld>
            <a:endParaRPr lang="pl-PL"/>
          </a:p>
        </p:txBody>
      </p:sp>
    </p:spTree>
    <p:extLst>
      <p:ext uri="{BB962C8B-B14F-4D97-AF65-F5344CB8AC3E}">
        <p14:creationId xmlns:p14="http://schemas.microsoft.com/office/powerpoint/2010/main" val="2128988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80A7002A-7BA1-48B7-974D-5EC2432F3FE8}" type="slidenum">
              <a:rPr lang="pl-PL"/>
              <a:pPr>
                <a:defRPr/>
              </a:pPr>
              <a:t>‹#›</a:t>
            </a:fld>
            <a:endParaRPr lang="pl-PL"/>
          </a:p>
        </p:txBody>
      </p:sp>
    </p:spTree>
    <p:extLst>
      <p:ext uri="{BB962C8B-B14F-4D97-AF65-F5344CB8AC3E}">
        <p14:creationId xmlns:p14="http://schemas.microsoft.com/office/powerpoint/2010/main" val="3645128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95F56A96-98C7-4BCD-819B-15E76511AD88}" type="slidenum">
              <a:rPr lang="pl-PL"/>
              <a:pPr>
                <a:defRPr/>
              </a:pPr>
              <a:t>‹#›</a:t>
            </a:fld>
            <a:endParaRPr lang="pl-PL"/>
          </a:p>
        </p:txBody>
      </p:sp>
    </p:spTree>
    <p:extLst>
      <p:ext uri="{BB962C8B-B14F-4D97-AF65-F5344CB8AC3E}">
        <p14:creationId xmlns:p14="http://schemas.microsoft.com/office/powerpoint/2010/main" val="137181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1C7543A8-0D06-4820-B2A2-4B4B34A5D02A}" type="slidenum">
              <a:rPr lang="pl-PL"/>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67F04F4B-996E-403D-9AE2-44F54986DD74}" type="slidenum">
              <a:rPr lang="pl-PL"/>
              <a:pPr>
                <a:defRPr/>
              </a:pPr>
              <a:t>‹#›</a:t>
            </a:fld>
            <a:endParaRPr lang="pl-PL"/>
          </a:p>
        </p:txBody>
      </p:sp>
    </p:spTree>
    <p:extLst>
      <p:ext uri="{BB962C8B-B14F-4D97-AF65-F5344CB8AC3E}">
        <p14:creationId xmlns:p14="http://schemas.microsoft.com/office/powerpoint/2010/main" val="3545581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758AE3F0-C6F9-4DD8-BCE5-CA7257ABC4BE}" type="slidenum">
              <a:rPr lang="pl-PL"/>
              <a:pPr>
                <a:defRPr/>
              </a:pPr>
              <a:t>‹#›</a:t>
            </a:fld>
            <a:endParaRPr lang="pl-PL"/>
          </a:p>
        </p:txBody>
      </p:sp>
    </p:spTree>
    <p:extLst>
      <p:ext uri="{BB962C8B-B14F-4D97-AF65-F5344CB8AC3E}">
        <p14:creationId xmlns:p14="http://schemas.microsoft.com/office/powerpoint/2010/main" val="73549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0C50AA3D-CEA8-43AC-A16E-C0570954A186}" type="slidenum">
              <a:rPr lang="pl-PL"/>
              <a:pPr>
                <a:defRPr/>
              </a:pPr>
              <a:t>‹#›</a:t>
            </a:fld>
            <a:endParaRPr lang="pl-PL"/>
          </a:p>
        </p:txBody>
      </p:sp>
    </p:spTree>
    <p:extLst>
      <p:ext uri="{BB962C8B-B14F-4D97-AF65-F5344CB8AC3E}">
        <p14:creationId xmlns:p14="http://schemas.microsoft.com/office/powerpoint/2010/main" val="1961218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8A686D0D-295A-4E86-A643-9A82022E62A2}" type="slidenum">
              <a:rPr lang="pl-PL"/>
              <a:pPr>
                <a:defRPr/>
              </a:pPr>
              <a:t>‹#›</a:t>
            </a:fld>
            <a:endParaRPr lang="pl-PL"/>
          </a:p>
        </p:txBody>
      </p:sp>
    </p:spTree>
    <p:extLst>
      <p:ext uri="{BB962C8B-B14F-4D97-AF65-F5344CB8AC3E}">
        <p14:creationId xmlns:p14="http://schemas.microsoft.com/office/powerpoint/2010/main" val="4052636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02AE70EB-1618-463E-88BC-40D6529407B8}" type="slidenum">
              <a:rPr lang="pl-PL"/>
              <a:pPr>
                <a:defRPr/>
              </a:pPr>
              <a:t>‹#›</a:t>
            </a:fld>
            <a:endParaRPr lang="pl-PL"/>
          </a:p>
        </p:txBody>
      </p:sp>
    </p:spTree>
    <p:extLst>
      <p:ext uri="{BB962C8B-B14F-4D97-AF65-F5344CB8AC3E}">
        <p14:creationId xmlns:p14="http://schemas.microsoft.com/office/powerpoint/2010/main" val="3190246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CCE80587-1C75-4274-AAE9-5AC30CC85867}" type="slidenum">
              <a:rPr lang="pl-PL"/>
              <a:pPr>
                <a:defRPr/>
              </a:pPr>
              <a:t>‹#›</a:t>
            </a:fld>
            <a:endParaRPr lang="pl-PL"/>
          </a:p>
        </p:txBody>
      </p:sp>
    </p:spTree>
    <p:extLst>
      <p:ext uri="{BB962C8B-B14F-4D97-AF65-F5344CB8AC3E}">
        <p14:creationId xmlns:p14="http://schemas.microsoft.com/office/powerpoint/2010/main" val="1209401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5B7F9B1E-DA2A-42D3-B81F-92C89FCFA267}" type="slidenum">
              <a:rPr lang="pl-PL"/>
              <a:pPr>
                <a:defRPr/>
              </a:pPr>
              <a:t>‹#›</a:t>
            </a:fld>
            <a:endParaRPr lang="pl-PL"/>
          </a:p>
        </p:txBody>
      </p:sp>
    </p:spTree>
    <p:extLst>
      <p:ext uri="{BB962C8B-B14F-4D97-AF65-F5344CB8AC3E}">
        <p14:creationId xmlns:p14="http://schemas.microsoft.com/office/powerpoint/2010/main" val="2195872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BA24C124-97A2-401E-AB7C-19A740AD71B9}" type="slidenum">
              <a:rPr lang="pl-PL"/>
              <a:pPr>
                <a:defRPr/>
              </a:pPr>
              <a:t>‹#›</a:t>
            </a:fld>
            <a:endParaRPr lang="pl-PL"/>
          </a:p>
        </p:txBody>
      </p:sp>
    </p:spTree>
    <p:extLst>
      <p:ext uri="{BB962C8B-B14F-4D97-AF65-F5344CB8AC3E}">
        <p14:creationId xmlns:p14="http://schemas.microsoft.com/office/powerpoint/2010/main" val="2368769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reserve="1">
  <p:cSld name="Tytuł, tekst i clipart">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3810000"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obiektu clipart 3"/>
          <p:cNvSpPr>
            <a:spLocks noGrp="1"/>
          </p:cNvSpPr>
          <p:nvPr>
            <p:ph type="clipArt" sz="half" idx="2"/>
          </p:nvPr>
        </p:nvSpPr>
        <p:spPr>
          <a:xfrm>
            <a:off x="4648200" y="1981200"/>
            <a:ext cx="3810000" cy="4114800"/>
          </a:xfrm>
        </p:spPr>
        <p:txBody>
          <a:bodyPr/>
          <a:lstStyle/>
          <a:p>
            <a:pPr lvl="0"/>
            <a:endParaRPr lang="pl-PL" noProof="0"/>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B8309FA6-701F-4BEE-8504-EB87CDA5AD2D}" type="slidenum">
              <a:rPr lang="pl-PL"/>
              <a:pPr>
                <a:defRPr/>
              </a:pPr>
              <a:t>‹#›</a:t>
            </a:fld>
            <a:endParaRPr lang="pl-PL"/>
          </a:p>
        </p:txBody>
      </p:sp>
    </p:spTree>
    <p:extLst>
      <p:ext uri="{BB962C8B-B14F-4D97-AF65-F5344CB8AC3E}">
        <p14:creationId xmlns:p14="http://schemas.microsoft.com/office/powerpoint/2010/main" val="4200071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85800" y="41148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990F6DEB-A275-458E-9AB6-6A392AD557D3}" type="slidenum">
              <a:rPr lang="pl-PL"/>
              <a:pPr>
                <a:defRPr/>
              </a:pPr>
              <a:t>‹#›</a:t>
            </a:fld>
            <a:endParaRPr lang="pl-PL"/>
          </a:p>
        </p:txBody>
      </p:sp>
    </p:spTree>
    <p:extLst>
      <p:ext uri="{BB962C8B-B14F-4D97-AF65-F5344CB8AC3E}">
        <p14:creationId xmlns:p14="http://schemas.microsoft.com/office/powerpoint/2010/main" val="206666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F446DF32-89CA-4DD1-A746-79F84E2CD75F}" type="slidenum">
              <a:rPr lang="pl-PL"/>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abeli 2"/>
          <p:cNvSpPr>
            <a:spLocks noGrp="1"/>
          </p:cNvSpPr>
          <p:nvPr>
            <p:ph type="tbl" idx="1"/>
          </p:nvPr>
        </p:nvSpPr>
        <p:spPr>
          <a:xfrm>
            <a:off x="685800" y="1981200"/>
            <a:ext cx="7772400" cy="4114800"/>
          </a:xfrm>
        </p:spPr>
        <p:txBody>
          <a:bodyPr/>
          <a:lstStyle/>
          <a:p>
            <a:pPr lvl="0"/>
            <a:endParaRPr lang="pl-PL" noProof="0"/>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95097873-57C7-457D-A36C-AEE1ACDB0404}" type="slidenum">
              <a:rPr lang="pl-PL"/>
              <a:pPr>
                <a:defRPr/>
              </a:pPr>
              <a:t>‹#›</a:t>
            </a:fld>
            <a:endParaRPr lang="pl-PL"/>
          </a:p>
        </p:txBody>
      </p:sp>
    </p:spTree>
    <p:extLst>
      <p:ext uri="{BB962C8B-B14F-4D97-AF65-F5344CB8AC3E}">
        <p14:creationId xmlns:p14="http://schemas.microsoft.com/office/powerpoint/2010/main" val="4116737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7CAF7188-E5AB-424F-B436-B83EDC8B3A51}" type="slidenum">
              <a:rPr lang="pl-PL"/>
              <a:pPr/>
              <a:t>‹#›</a:t>
            </a:fld>
            <a:endParaRPr lang="pl-PL"/>
          </a:p>
        </p:txBody>
      </p:sp>
    </p:spTree>
    <p:extLst>
      <p:ext uri="{BB962C8B-B14F-4D97-AF65-F5344CB8AC3E}">
        <p14:creationId xmlns:p14="http://schemas.microsoft.com/office/powerpoint/2010/main" val="1739934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759F3EE9-5781-4043-8D25-700BC4105BF7}" type="slidenum">
              <a:rPr lang="pl-PL"/>
              <a:pPr/>
              <a:t>‹#›</a:t>
            </a:fld>
            <a:endParaRPr lang="pl-PL"/>
          </a:p>
        </p:txBody>
      </p:sp>
    </p:spTree>
    <p:extLst>
      <p:ext uri="{BB962C8B-B14F-4D97-AF65-F5344CB8AC3E}">
        <p14:creationId xmlns:p14="http://schemas.microsoft.com/office/powerpoint/2010/main" val="767519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8A424898-0452-4CB0-B8A3-9660D2CA0AC5}" type="slidenum">
              <a:rPr lang="pl-PL"/>
              <a:pPr/>
              <a:t>‹#›</a:t>
            </a:fld>
            <a:endParaRPr lang="pl-PL"/>
          </a:p>
        </p:txBody>
      </p:sp>
    </p:spTree>
    <p:extLst>
      <p:ext uri="{BB962C8B-B14F-4D97-AF65-F5344CB8AC3E}">
        <p14:creationId xmlns:p14="http://schemas.microsoft.com/office/powerpoint/2010/main" val="2267627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2D9E0926-30CC-4487-9C42-AEBB68133AAC}" type="slidenum">
              <a:rPr lang="pl-PL"/>
              <a:pPr/>
              <a:t>‹#›</a:t>
            </a:fld>
            <a:endParaRPr lang="pl-PL"/>
          </a:p>
        </p:txBody>
      </p:sp>
    </p:spTree>
    <p:extLst>
      <p:ext uri="{BB962C8B-B14F-4D97-AF65-F5344CB8AC3E}">
        <p14:creationId xmlns:p14="http://schemas.microsoft.com/office/powerpoint/2010/main" val="39157971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4598696B-1A6A-4D08-A1A4-8C49A55A6603}" type="slidenum">
              <a:rPr lang="pl-PL"/>
              <a:pPr/>
              <a:t>‹#›</a:t>
            </a:fld>
            <a:endParaRPr lang="pl-PL"/>
          </a:p>
        </p:txBody>
      </p:sp>
    </p:spTree>
    <p:extLst>
      <p:ext uri="{BB962C8B-B14F-4D97-AF65-F5344CB8AC3E}">
        <p14:creationId xmlns:p14="http://schemas.microsoft.com/office/powerpoint/2010/main" val="27646104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A3CD3607-C0DB-4DF4-AD63-4D30881A9544}" type="slidenum">
              <a:rPr lang="pl-PL"/>
              <a:pPr/>
              <a:t>‹#›</a:t>
            </a:fld>
            <a:endParaRPr lang="pl-PL"/>
          </a:p>
        </p:txBody>
      </p:sp>
    </p:spTree>
    <p:extLst>
      <p:ext uri="{BB962C8B-B14F-4D97-AF65-F5344CB8AC3E}">
        <p14:creationId xmlns:p14="http://schemas.microsoft.com/office/powerpoint/2010/main" val="18248496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460BC959-D6DA-4367-A963-3DE09EAFCD64}" type="slidenum">
              <a:rPr lang="pl-PL"/>
              <a:pPr/>
              <a:t>‹#›</a:t>
            </a:fld>
            <a:endParaRPr lang="pl-PL"/>
          </a:p>
        </p:txBody>
      </p:sp>
    </p:spTree>
    <p:extLst>
      <p:ext uri="{BB962C8B-B14F-4D97-AF65-F5344CB8AC3E}">
        <p14:creationId xmlns:p14="http://schemas.microsoft.com/office/powerpoint/2010/main" val="493251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13738820-576C-47A5-9B92-695B01B1992B}" type="slidenum">
              <a:rPr lang="pl-PL"/>
              <a:pPr/>
              <a:t>‹#›</a:t>
            </a:fld>
            <a:endParaRPr lang="pl-PL"/>
          </a:p>
        </p:txBody>
      </p:sp>
    </p:spTree>
    <p:extLst>
      <p:ext uri="{BB962C8B-B14F-4D97-AF65-F5344CB8AC3E}">
        <p14:creationId xmlns:p14="http://schemas.microsoft.com/office/powerpoint/2010/main" val="34273362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DBE91E46-1DE8-43B0-BBA4-600321027B84}" type="slidenum">
              <a:rPr lang="pl-PL"/>
              <a:pPr/>
              <a:t>‹#›</a:t>
            </a:fld>
            <a:endParaRPr lang="pl-PL"/>
          </a:p>
        </p:txBody>
      </p:sp>
    </p:spTree>
    <p:extLst>
      <p:ext uri="{BB962C8B-B14F-4D97-AF65-F5344CB8AC3E}">
        <p14:creationId xmlns:p14="http://schemas.microsoft.com/office/powerpoint/2010/main" val="205847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E5CAF065-89CC-4072-B0C6-3698AD6A562A}" type="slidenum">
              <a:rPr lang="pl-PL"/>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D03C4FB9-30F2-4CCD-BF03-E46CEC464DFB}" type="slidenum">
              <a:rPr lang="pl-PL"/>
              <a:pPr/>
              <a:t>‹#›</a:t>
            </a:fld>
            <a:endParaRPr lang="pl-PL"/>
          </a:p>
        </p:txBody>
      </p:sp>
    </p:spTree>
    <p:extLst>
      <p:ext uri="{BB962C8B-B14F-4D97-AF65-F5344CB8AC3E}">
        <p14:creationId xmlns:p14="http://schemas.microsoft.com/office/powerpoint/2010/main" val="13680641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3E82DD8F-2E5B-4DEC-96E0-F9482A19BB6A}" type="slidenum">
              <a:rPr lang="pl-PL"/>
              <a:pPr/>
              <a:t>‹#›</a:t>
            </a:fld>
            <a:endParaRPr lang="pl-PL"/>
          </a:p>
        </p:txBody>
      </p:sp>
    </p:spTree>
    <p:extLst>
      <p:ext uri="{BB962C8B-B14F-4D97-AF65-F5344CB8AC3E}">
        <p14:creationId xmlns:p14="http://schemas.microsoft.com/office/powerpoint/2010/main" val="37581286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85800" y="41148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685800" y="6248400"/>
            <a:ext cx="1905000" cy="457200"/>
          </a:xfrm>
        </p:spPr>
        <p:txBody>
          <a:bodyPr/>
          <a:lstStyle>
            <a:lvl1pPr>
              <a:defRPr/>
            </a:lvl1pPr>
          </a:lstStyle>
          <a:p>
            <a:endParaRPr lang="pl-PL"/>
          </a:p>
        </p:txBody>
      </p:sp>
      <p:sp>
        <p:nvSpPr>
          <p:cNvPr id="6" name="Symbol zastępczy stopki 5"/>
          <p:cNvSpPr>
            <a:spLocks noGrp="1"/>
          </p:cNvSpPr>
          <p:nvPr>
            <p:ph type="ftr" sz="quarter" idx="11"/>
          </p:nvPr>
        </p:nvSpPr>
        <p:spPr>
          <a:xfrm>
            <a:off x="3124200" y="6248400"/>
            <a:ext cx="2895600" cy="45720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553200" y="6248400"/>
            <a:ext cx="1905000" cy="457200"/>
          </a:xfrm>
        </p:spPr>
        <p:txBody>
          <a:bodyPr/>
          <a:lstStyle>
            <a:lvl1pPr>
              <a:defRPr/>
            </a:lvl1pPr>
          </a:lstStyle>
          <a:p>
            <a:fld id="{B930B3B2-DD77-4762-87E1-FBD6EA7BA049}" type="slidenum">
              <a:rPr lang="pl-PL"/>
              <a:pPr/>
              <a:t>‹#›</a:t>
            </a:fld>
            <a:endParaRPr lang="pl-PL"/>
          </a:p>
        </p:txBody>
      </p:sp>
    </p:spTree>
    <p:extLst>
      <p:ext uri="{BB962C8B-B14F-4D97-AF65-F5344CB8AC3E}">
        <p14:creationId xmlns:p14="http://schemas.microsoft.com/office/powerpoint/2010/main" val="112790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abeli 2"/>
          <p:cNvSpPr>
            <a:spLocks noGrp="1"/>
          </p:cNvSpPr>
          <p:nvPr>
            <p:ph type="tbl" idx="1"/>
          </p:nvPr>
        </p:nvSpPr>
        <p:spPr>
          <a:xfrm>
            <a:off x="685800" y="1981200"/>
            <a:ext cx="7772400" cy="4114800"/>
          </a:xfrm>
        </p:spPr>
        <p:txBody>
          <a:bodyPr/>
          <a:lstStyle/>
          <a:p>
            <a:endParaRPr lang="pl-PL"/>
          </a:p>
        </p:txBody>
      </p:sp>
      <p:sp>
        <p:nvSpPr>
          <p:cNvPr id="4" name="Symbol zastępczy daty 3"/>
          <p:cNvSpPr>
            <a:spLocks noGrp="1"/>
          </p:cNvSpPr>
          <p:nvPr>
            <p:ph type="dt" sz="half" idx="10"/>
          </p:nvPr>
        </p:nvSpPr>
        <p:spPr>
          <a:xfrm>
            <a:off x="685800" y="6248400"/>
            <a:ext cx="1905000" cy="457200"/>
          </a:xfrm>
        </p:spPr>
        <p:txBody>
          <a:bodyPr/>
          <a:lstStyle>
            <a:lvl1pPr>
              <a:defRPr/>
            </a:lvl1pPr>
          </a:lstStyle>
          <a:p>
            <a:endParaRPr lang="pl-PL"/>
          </a:p>
        </p:txBody>
      </p:sp>
      <p:sp>
        <p:nvSpPr>
          <p:cNvPr id="5" name="Symbol zastępczy stopki 4"/>
          <p:cNvSpPr>
            <a:spLocks noGrp="1"/>
          </p:cNvSpPr>
          <p:nvPr>
            <p:ph type="ftr" sz="quarter" idx="11"/>
          </p:nvPr>
        </p:nvSpPr>
        <p:spPr>
          <a:xfrm>
            <a:off x="3124200" y="6248400"/>
            <a:ext cx="2895600" cy="457200"/>
          </a:xfrm>
        </p:spPr>
        <p:txBody>
          <a:bodyPr/>
          <a:lstStyle>
            <a:lvl1pPr>
              <a:defRPr/>
            </a:lvl1pPr>
          </a:lstStyle>
          <a:p>
            <a:endParaRPr lang="pl-PL"/>
          </a:p>
        </p:txBody>
      </p:sp>
      <p:sp>
        <p:nvSpPr>
          <p:cNvPr id="6" name="Symbol zastępczy numeru slajdu 5"/>
          <p:cNvSpPr>
            <a:spLocks noGrp="1"/>
          </p:cNvSpPr>
          <p:nvPr>
            <p:ph type="sldNum" sz="quarter" idx="12"/>
          </p:nvPr>
        </p:nvSpPr>
        <p:spPr>
          <a:xfrm>
            <a:off x="6553200" y="6248400"/>
            <a:ext cx="1905000" cy="457200"/>
          </a:xfrm>
        </p:spPr>
        <p:txBody>
          <a:bodyPr/>
          <a:lstStyle>
            <a:lvl1pPr>
              <a:defRPr/>
            </a:lvl1pPr>
          </a:lstStyle>
          <a:p>
            <a:fld id="{614425A9-09D2-4407-B536-BE7699C610AD}" type="slidenum">
              <a:rPr lang="pl-PL"/>
              <a:pPr/>
              <a:t>‹#›</a:t>
            </a:fld>
            <a:endParaRPr lang="pl-PL"/>
          </a:p>
        </p:txBody>
      </p:sp>
    </p:spTree>
    <p:extLst>
      <p:ext uri="{BB962C8B-B14F-4D97-AF65-F5344CB8AC3E}">
        <p14:creationId xmlns:p14="http://schemas.microsoft.com/office/powerpoint/2010/main" val="42454216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fld id="{471E3C0B-FC51-4205-9318-F919B005BA0E}" type="datetime1">
              <a:rPr lang="pl-PL" smtClean="0"/>
              <a:pPr>
                <a:defRPr/>
              </a:pPr>
              <a:t>27.03.2020</a:t>
            </a:fld>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D5488BB3-DB3E-4563-97C4-C52E0717F6DD}" type="slidenum">
              <a:rPr lang="pl-PL"/>
              <a:pPr>
                <a:defRPr/>
              </a:pPr>
              <a:t>‹#›</a:t>
            </a:fld>
            <a:endParaRPr lang="pl-PL"/>
          </a:p>
        </p:txBody>
      </p:sp>
      <p:sp>
        <p:nvSpPr>
          <p:cNvPr id="8" name="Tytuł 7"/>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1874934868"/>
      </p:ext>
    </p:extLst>
  </p:cSld>
  <p:clrMapOvr>
    <a:masterClrMapping/>
  </p:clrMapOvr>
  <p:transition spd="med">
    <p:cover dir="l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fld id="{F824CB7B-A14D-4178-B3BC-DF52BB98804E}" type="datetime1">
              <a:rPr lang="pl-PL" smtClean="0"/>
              <a:pPr>
                <a:defRPr/>
              </a:pPr>
              <a:t>27.03.2020</a:t>
            </a:fld>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75376B29-561F-4D26-84D3-D51F1B17B320}" type="slidenum">
              <a:rPr lang="pl-PL"/>
              <a:pPr>
                <a:defRPr/>
              </a:pPr>
              <a:t>‹#›</a:t>
            </a:fld>
            <a:endParaRPr lang="pl-PL"/>
          </a:p>
        </p:txBody>
      </p:sp>
    </p:spTree>
    <p:extLst>
      <p:ext uri="{BB962C8B-B14F-4D97-AF65-F5344CB8AC3E}">
        <p14:creationId xmlns:p14="http://schemas.microsoft.com/office/powerpoint/2010/main" val="1819976601"/>
      </p:ext>
    </p:extLst>
  </p:cSld>
  <p:clrMapOvr>
    <a:masterClrMapping/>
  </p:clrMapOvr>
  <p:transition spd="med">
    <p:cover dir="l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fld id="{9710002D-7BDA-4E22-AAFC-821A8A24B92A}" type="datetime1">
              <a:rPr lang="pl-PL" smtClean="0"/>
              <a:pPr>
                <a:defRPr/>
              </a:pPr>
              <a:t>27.03.2020</a:t>
            </a:fld>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B238BCF0-21EF-4224-8189-23320892012C}" type="slidenum">
              <a:rPr lang="pl-PL"/>
              <a:pPr>
                <a:defRPr/>
              </a:pPr>
              <a:t>‹#›</a:t>
            </a:fld>
            <a:endParaRPr lang="pl-PL"/>
          </a:p>
        </p:txBody>
      </p:sp>
    </p:spTree>
    <p:extLst>
      <p:ext uri="{BB962C8B-B14F-4D97-AF65-F5344CB8AC3E}">
        <p14:creationId xmlns:p14="http://schemas.microsoft.com/office/powerpoint/2010/main" val="2660952933"/>
      </p:ext>
    </p:extLst>
  </p:cSld>
  <p:clrMapOvr>
    <a:masterClrMapping/>
  </p:clrMapOvr>
  <p:transition spd="med">
    <p:cover dir="l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fld id="{1ABB8272-00CB-4E57-AA58-4E7171DD0FF4}" type="datetime1">
              <a:rPr lang="pl-PL" smtClean="0"/>
              <a:pPr>
                <a:defRPr/>
              </a:pPr>
              <a:t>27.03.2020</a:t>
            </a:fld>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53EE45F6-97FD-4833-9774-96A744C1DEC8}" type="slidenum">
              <a:rPr lang="pl-PL"/>
              <a:pPr>
                <a:defRPr/>
              </a:pPr>
              <a:t>‹#›</a:t>
            </a:fld>
            <a:endParaRPr lang="pl-PL"/>
          </a:p>
        </p:txBody>
      </p:sp>
    </p:spTree>
    <p:extLst>
      <p:ext uri="{BB962C8B-B14F-4D97-AF65-F5344CB8AC3E}">
        <p14:creationId xmlns:p14="http://schemas.microsoft.com/office/powerpoint/2010/main" val="1581857479"/>
      </p:ext>
    </p:extLst>
  </p:cSld>
  <p:clrMapOvr>
    <a:masterClrMapping/>
  </p:clrMapOvr>
  <p:transition spd="med">
    <p:cover dir="l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fld id="{8082D358-78B2-4DD9-BC9B-1AC3690244D6}" type="datetime1">
              <a:rPr lang="pl-PL" smtClean="0"/>
              <a:pPr>
                <a:defRPr/>
              </a:pPr>
              <a:t>27.03.2020</a:t>
            </a:fld>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84C40021-BD54-48E9-8111-0356105FC721}" type="slidenum">
              <a:rPr lang="pl-PL"/>
              <a:pPr>
                <a:defRPr/>
              </a:pPr>
              <a:t>‹#›</a:t>
            </a:fld>
            <a:endParaRPr lang="pl-PL"/>
          </a:p>
        </p:txBody>
      </p:sp>
    </p:spTree>
    <p:extLst>
      <p:ext uri="{BB962C8B-B14F-4D97-AF65-F5344CB8AC3E}">
        <p14:creationId xmlns:p14="http://schemas.microsoft.com/office/powerpoint/2010/main" val="1748763394"/>
      </p:ext>
    </p:extLst>
  </p:cSld>
  <p:clrMapOvr>
    <a:masterClrMapping/>
  </p:clrMapOvr>
  <p:transition spd="med">
    <p:cover dir="l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fld id="{C290A51A-A458-44AF-BC77-035416BAE163}" type="datetime1">
              <a:rPr lang="pl-PL" smtClean="0"/>
              <a:pPr>
                <a:defRPr/>
              </a:pPr>
              <a:t>27.03.2020</a:t>
            </a:fld>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3214DFE4-0804-49EC-8838-D7A9F2A6BD77}" type="slidenum">
              <a:rPr lang="pl-PL"/>
              <a:pPr>
                <a:defRPr/>
              </a:pPr>
              <a:t>‹#›</a:t>
            </a:fld>
            <a:endParaRPr lang="pl-PL"/>
          </a:p>
        </p:txBody>
      </p:sp>
    </p:spTree>
    <p:extLst>
      <p:ext uri="{BB962C8B-B14F-4D97-AF65-F5344CB8AC3E}">
        <p14:creationId xmlns:p14="http://schemas.microsoft.com/office/powerpoint/2010/main" val="70962616"/>
      </p:ext>
    </p:extLst>
  </p:cSld>
  <p:clrMapOvr>
    <a:masterClrMapping/>
  </p:clrMapOvr>
  <p:transition spd="med">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8B2FD3C2-B947-4C4A-975D-2811ADACC9F5}" type="slidenum">
              <a:rPr lang="pl-PL"/>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BE63C50-B62D-4460-A635-87748AB29105}" type="datetime1">
              <a:rPr lang="pl-PL" smtClean="0"/>
              <a:pPr>
                <a:defRPr/>
              </a:pPr>
              <a:t>27.03.2020</a:t>
            </a:fld>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88ABE29F-E409-4DB7-B36E-3A24D21ABACD}" type="slidenum">
              <a:rPr lang="pl-PL"/>
              <a:pPr>
                <a:defRPr/>
              </a:pPr>
              <a:t>‹#›</a:t>
            </a:fld>
            <a:endParaRPr lang="pl-PL"/>
          </a:p>
        </p:txBody>
      </p:sp>
    </p:spTree>
    <p:extLst>
      <p:ext uri="{BB962C8B-B14F-4D97-AF65-F5344CB8AC3E}">
        <p14:creationId xmlns:p14="http://schemas.microsoft.com/office/powerpoint/2010/main" val="601900638"/>
      </p:ext>
    </p:extLst>
  </p:cSld>
  <p:clrMapOvr>
    <a:masterClrMapping/>
  </p:clrMapOvr>
  <p:transition spd="med">
    <p:cover dir="l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fld id="{4010E886-660D-4938-B653-C587B6E809A6}" type="datetime1">
              <a:rPr lang="pl-PL" smtClean="0"/>
              <a:pPr>
                <a:defRPr/>
              </a:pPr>
              <a:t>27.03.2020</a:t>
            </a:fld>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7FC8DBF9-9F5A-44DA-BB87-47FFF12F04FB}" type="slidenum">
              <a:rPr lang="pl-PL"/>
              <a:pPr>
                <a:defRPr/>
              </a:pPr>
              <a:t>‹#›</a:t>
            </a:fld>
            <a:endParaRPr lang="pl-PL"/>
          </a:p>
        </p:txBody>
      </p:sp>
    </p:spTree>
    <p:extLst>
      <p:ext uri="{BB962C8B-B14F-4D97-AF65-F5344CB8AC3E}">
        <p14:creationId xmlns:p14="http://schemas.microsoft.com/office/powerpoint/2010/main" val="925950003"/>
      </p:ext>
    </p:extLst>
  </p:cSld>
  <p:clrMapOvr>
    <a:masterClrMapping/>
  </p:clrMapOvr>
  <p:transition spd="med">
    <p:cover dir="l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fld id="{799A0B63-0F7D-45F6-8FAE-F6F6416FFA87}" type="datetime1">
              <a:rPr lang="pl-PL" smtClean="0"/>
              <a:pPr>
                <a:defRPr/>
              </a:pPr>
              <a:t>27.03.2020</a:t>
            </a:fld>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70E53383-0E67-4D04-98A7-CB9709F42687}" type="slidenum">
              <a:rPr lang="pl-PL"/>
              <a:pPr>
                <a:defRPr/>
              </a:pPr>
              <a:t>‹#›</a:t>
            </a:fld>
            <a:endParaRPr lang="pl-PL"/>
          </a:p>
        </p:txBody>
      </p:sp>
    </p:spTree>
    <p:extLst>
      <p:ext uri="{BB962C8B-B14F-4D97-AF65-F5344CB8AC3E}">
        <p14:creationId xmlns:p14="http://schemas.microsoft.com/office/powerpoint/2010/main" val="3887701496"/>
      </p:ext>
    </p:extLst>
  </p:cSld>
  <p:clrMapOvr>
    <a:masterClrMapping/>
  </p:clrMapOvr>
  <p:transition spd="med">
    <p:cover dir="l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fld id="{734CB973-F3CD-4F8B-8F5E-D6D80D02AD99}" type="datetime1">
              <a:rPr lang="pl-PL" smtClean="0"/>
              <a:pPr>
                <a:defRPr/>
              </a:pPr>
              <a:t>27.03.2020</a:t>
            </a:fld>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234E995B-E84F-4BE7-B98D-392880308D66}" type="slidenum">
              <a:rPr lang="pl-PL"/>
              <a:pPr>
                <a:defRPr/>
              </a:pPr>
              <a:t>‹#›</a:t>
            </a:fld>
            <a:endParaRPr lang="pl-PL"/>
          </a:p>
        </p:txBody>
      </p:sp>
    </p:spTree>
    <p:extLst>
      <p:ext uri="{BB962C8B-B14F-4D97-AF65-F5344CB8AC3E}">
        <p14:creationId xmlns:p14="http://schemas.microsoft.com/office/powerpoint/2010/main" val="2266968903"/>
      </p:ext>
    </p:extLst>
  </p:cSld>
  <p:clrMapOvr>
    <a:masterClrMapping/>
  </p:clrMapOvr>
  <p:transition spd="med">
    <p:cover dir="l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dirty="0"/>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p:txBody>
          <a:bodyPr/>
          <a:lstStyle>
            <a:lvl1pPr>
              <a:defRPr/>
            </a:lvl1pPr>
          </a:lstStyle>
          <a:p>
            <a:pPr>
              <a:defRPr/>
            </a:pPr>
            <a:fld id="{24C921DE-7009-42FD-92C8-4AE318997407}" type="datetime1">
              <a:rPr lang="pl-PL" smtClean="0"/>
              <a:pPr>
                <a:defRPr/>
              </a:pPr>
              <a:t>27.03.2020</a:t>
            </a:fld>
            <a:endParaRPr lang="pl-PL"/>
          </a:p>
        </p:txBody>
      </p:sp>
      <p:sp>
        <p:nvSpPr>
          <p:cNvPr id="6" name="Rectangle 6"/>
          <p:cNvSpPr>
            <a:spLocks noGrp="1" noChangeArrowheads="1"/>
          </p:cNvSpPr>
          <p:nvPr>
            <p:ph type="sldNum" sz="quarter" idx="12"/>
          </p:nvPr>
        </p:nvSpPr>
        <p:spPr/>
        <p:txBody>
          <a:bodyPr/>
          <a:lstStyle>
            <a:lvl1pPr>
              <a:defRPr/>
            </a:lvl1pPr>
          </a:lstStyle>
          <a:p>
            <a:pPr>
              <a:defRPr/>
            </a:pPr>
            <a:fld id="{E6FB2622-DA42-4B56-A297-5D4C8F9745D2}" type="slidenum">
              <a:rPr lang="pl-PL"/>
              <a:pPr>
                <a:defRPr/>
              </a:pPr>
              <a:t>‹#›</a:t>
            </a:fld>
            <a:endParaRPr lang="pl-PL"/>
          </a:p>
        </p:txBody>
      </p:sp>
    </p:spTree>
    <p:extLst>
      <p:ext uri="{BB962C8B-B14F-4D97-AF65-F5344CB8AC3E}">
        <p14:creationId xmlns:p14="http://schemas.microsoft.com/office/powerpoint/2010/main" val="994559024"/>
      </p:ext>
    </p:extLst>
  </p:cSld>
  <p:clrMapOvr>
    <a:masterClrMapping/>
  </p:clrMapOvr>
  <p:transition spd="med">
    <p:cover dir="l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8229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57200" y="3938588"/>
            <a:ext cx="8229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p:txBody>
          <a:bodyPr/>
          <a:lstStyle>
            <a:lvl1pPr>
              <a:defRPr/>
            </a:lvl1pPr>
          </a:lstStyle>
          <a:p>
            <a:pPr>
              <a:defRPr/>
            </a:pPr>
            <a:fld id="{EC4DEC80-14F2-49A7-BB5D-0B3182EA1A56}" type="datetime1">
              <a:rPr lang="pl-PL" smtClean="0"/>
              <a:pPr>
                <a:defRPr/>
              </a:pPr>
              <a:t>27.03.2020</a:t>
            </a:fld>
            <a:endParaRPr lang="pl-PL"/>
          </a:p>
        </p:txBody>
      </p:sp>
      <p:sp>
        <p:nvSpPr>
          <p:cNvPr id="7" name="Rectangle 6"/>
          <p:cNvSpPr>
            <a:spLocks noGrp="1" noChangeArrowheads="1"/>
          </p:cNvSpPr>
          <p:nvPr>
            <p:ph type="sldNum" sz="quarter" idx="12"/>
          </p:nvPr>
        </p:nvSpPr>
        <p:spPr/>
        <p:txBody>
          <a:bodyPr/>
          <a:lstStyle>
            <a:lvl1pPr>
              <a:defRPr/>
            </a:lvl1pPr>
          </a:lstStyle>
          <a:p>
            <a:pPr>
              <a:defRPr/>
            </a:pPr>
            <a:fld id="{F1277840-A04C-46EF-AA4A-A99BE80444D4}" type="slidenum">
              <a:rPr lang="pl-PL"/>
              <a:pPr>
                <a:defRPr/>
              </a:pPr>
              <a:t>‹#›</a:t>
            </a:fld>
            <a:endParaRPr lang="pl-PL"/>
          </a:p>
        </p:txBody>
      </p:sp>
    </p:spTree>
    <p:extLst>
      <p:ext uri="{BB962C8B-B14F-4D97-AF65-F5344CB8AC3E}">
        <p14:creationId xmlns:p14="http://schemas.microsoft.com/office/powerpoint/2010/main" val="3199465906"/>
      </p:ext>
    </p:extLst>
  </p:cSld>
  <p:clrMapOvr>
    <a:masterClrMapping/>
  </p:clrMapOvr>
  <p:transition spd="med">
    <p:cover dir="l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pPr>
              <a:defRPr/>
            </a:pPr>
            <a:fld id="{3B2E463F-05A6-44EB-8A15-3FB160B23200}" type="datetime1">
              <a:rPr lang="pl-PL" smtClean="0"/>
              <a:pPr>
                <a:defRPr/>
              </a:pPr>
              <a:t>27.03.2020</a:t>
            </a:fld>
            <a:endParaRPr lang="pl-PL"/>
          </a:p>
        </p:txBody>
      </p:sp>
      <p:sp>
        <p:nvSpPr>
          <p:cNvPr id="4" name="Symbol zastępczy numeru slajdu 3"/>
          <p:cNvSpPr>
            <a:spLocks noGrp="1"/>
          </p:cNvSpPr>
          <p:nvPr>
            <p:ph type="sldNum" sz="quarter" idx="11"/>
          </p:nvPr>
        </p:nvSpPr>
        <p:spPr/>
        <p:txBody>
          <a:bodyPr/>
          <a:lstStyle/>
          <a:p>
            <a:pPr>
              <a:defRPr/>
            </a:pPr>
            <a:fld id="{F015B111-FDF5-4DB6-B1BF-C43441B87C29}" type="slidenum">
              <a:rPr lang="pl-PL" smtClean="0"/>
              <a:pPr>
                <a:defRPr/>
              </a:pPr>
              <a:t>‹#›</a:t>
            </a:fld>
            <a:endParaRPr lang="pl-PL"/>
          </a:p>
        </p:txBody>
      </p:sp>
    </p:spTree>
    <p:extLst>
      <p:ext uri="{BB962C8B-B14F-4D97-AF65-F5344CB8AC3E}">
        <p14:creationId xmlns:p14="http://schemas.microsoft.com/office/powerpoint/2010/main" val="3402484602"/>
      </p:ext>
    </p:extLst>
  </p:cSld>
  <p:clrMapOvr>
    <a:masterClrMapping/>
  </p:clrMapOvr>
  <p:transition spd="med">
    <p:cover dir="l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ytuł, tekst i clipart">
    <p:spTree>
      <p:nvGrpSpPr>
        <p:cNvPr id="1" name=""/>
        <p:cNvGrpSpPr/>
        <p:nvPr/>
      </p:nvGrpSpPr>
      <p:grpSpPr>
        <a:xfrm>
          <a:off x="0" y="0"/>
          <a:ext cx="0" cy="0"/>
          <a:chOff x="0" y="0"/>
          <a:chExt cx="0" cy="0"/>
        </a:xfrm>
      </p:grpSpPr>
      <p:sp>
        <p:nvSpPr>
          <p:cNvPr id="2" name="Tytuł 1"/>
          <p:cNvSpPr>
            <a:spLocks noGrp="1"/>
          </p:cNvSpPr>
          <p:nvPr>
            <p:ph type="title"/>
          </p:nvPr>
        </p:nvSpPr>
        <p:spPr>
          <a:xfrm>
            <a:off x="931863" y="96838"/>
            <a:ext cx="7158037" cy="1412875"/>
          </a:xfrm>
        </p:spPr>
        <p:txBody>
          <a:bodyPr/>
          <a:lstStyle/>
          <a:p>
            <a:r>
              <a:rPr lang="pl-PL"/>
              <a:t>Kliknij, aby edytować styl</a:t>
            </a:r>
          </a:p>
        </p:txBody>
      </p:sp>
      <p:sp>
        <p:nvSpPr>
          <p:cNvPr id="3" name="Symbol zastępczy tekstu 2"/>
          <p:cNvSpPr>
            <a:spLocks noGrp="1"/>
          </p:cNvSpPr>
          <p:nvPr>
            <p:ph type="body" sz="half" idx="1"/>
          </p:nvPr>
        </p:nvSpPr>
        <p:spPr>
          <a:xfrm>
            <a:off x="949325" y="1981200"/>
            <a:ext cx="3754438"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obiektu clipart 3"/>
          <p:cNvSpPr>
            <a:spLocks noGrp="1"/>
          </p:cNvSpPr>
          <p:nvPr>
            <p:ph type="clipArt" sz="half" idx="2"/>
          </p:nvPr>
        </p:nvSpPr>
        <p:spPr>
          <a:xfrm>
            <a:off x="4856163" y="1981200"/>
            <a:ext cx="3754437" cy="4114800"/>
          </a:xfrm>
        </p:spPr>
        <p:txBody>
          <a:bodyPr/>
          <a:lstStyle/>
          <a:p>
            <a:endParaRPr lang="pl-PL"/>
          </a:p>
        </p:txBody>
      </p:sp>
      <p:sp>
        <p:nvSpPr>
          <p:cNvPr id="5" name="Symbol zastępczy daty 4"/>
          <p:cNvSpPr>
            <a:spLocks noGrp="1"/>
          </p:cNvSpPr>
          <p:nvPr>
            <p:ph type="dt" sz="half" idx="10"/>
          </p:nvPr>
        </p:nvSpPr>
        <p:spPr>
          <a:xfrm>
            <a:off x="946150" y="6248400"/>
            <a:ext cx="1905000" cy="457200"/>
          </a:xfrm>
        </p:spPr>
        <p:txBody>
          <a:bodyPr/>
          <a:lstStyle>
            <a:lvl1pPr>
              <a:defRPr/>
            </a:lvl1pPr>
          </a:lstStyle>
          <a:p>
            <a:endParaRPr lang="pl-PL"/>
          </a:p>
        </p:txBody>
      </p:sp>
      <p:sp>
        <p:nvSpPr>
          <p:cNvPr id="6" name="Symbol zastępczy stopki 5"/>
          <p:cNvSpPr>
            <a:spLocks noGrp="1"/>
          </p:cNvSpPr>
          <p:nvPr>
            <p:ph type="ftr" sz="quarter" idx="11"/>
          </p:nvPr>
        </p:nvSpPr>
        <p:spPr>
          <a:xfrm>
            <a:off x="3352800" y="6248400"/>
            <a:ext cx="2895600" cy="457200"/>
          </a:xfrm>
          <a:prstGeom prst="rect">
            <a:avLst/>
          </a:prstGeom>
        </p:spPr>
        <p:txBody>
          <a:bodyPr/>
          <a:lstStyle>
            <a:lvl1pPr>
              <a:defRPr/>
            </a:lvl1pPr>
          </a:lstStyle>
          <a:p>
            <a:endParaRPr lang="pl-PL"/>
          </a:p>
        </p:txBody>
      </p:sp>
      <p:sp>
        <p:nvSpPr>
          <p:cNvPr id="7" name="Symbol zastępczy numeru slajdu 6"/>
          <p:cNvSpPr>
            <a:spLocks noGrp="1"/>
          </p:cNvSpPr>
          <p:nvPr>
            <p:ph type="sldNum" sz="quarter" idx="12"/>
          </p:nvPr>
        </p:nvSpPr>
        <p:spPr>
          <a:xfrm>
            <a:off x="6705600" y="6248400"/>
            <a:ext cx="1905000" cy="457200"/>
          </a:xfrm>
        </p:spPr>
        <p:txBody>
          <a:bodyPr/>
          <a:lstStyle>
            <a:lvl1pPr>
              <a:defRPr/>
            </a:lvl1pPr>
          </a:lstStyle>
          <a:p>
            <a:fld id="{BF62E984-A874-4153-97B3-52DD771251B9}" type="slidenum">
              <a:rPr lang="pl-PL"/>
              <a:pPr/>
              <a:t>‹#›</a:t>
            </a:fld>
            <a:endParaRPr lang="pl-PL"/>
          </a:p>
        </p:txBody>
      </p:sp>
    </p:spTree>
    <p:extLst>
      <p:ext uri="{BB962C8B-B14F-4D97-AF65-F5344CB8AC3E}">
        <p14:creationId xmlns:p14="http://schemas.microsoft.com/office/powerpoint/2010/main" val="128010258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931863" y="96838"/>
            <a:ext cx="7158037" cy="1412875"/>
          </a:xfrm>
        </p:spPr>
        <p:txBody>
          <a:bodyPr/>
          <a:lstStyle/>
          <a:p>
            <a:r>
              <a:rPr lang="pl-PL"/>
              <a:t>Kliknij, aby edytować styl</a:t>
            </a:r>
          </a:p>
        </p:txBody>
      </p:sp>
      <p:sp>
        <p:nvSpPr>
          <p:cNvPr id="3" name="Symbol zastępczy tabeli 2"/>
          <p:cNvSpPr>
            <a:spLocks noGrp="1"/>
          </p:cNvSpPr>
          <p:nvPr>
            <p:ph type="tbl" idx="1"/>
          </p:nvPr>
        </p:nvSpPr>
        <p:spPr>
          <a:xfrm>
            <a:off x="949325" y="1981200"/>
            <a:ext cx="7661275" cy="4114800"/>
          </a:xfrm>
        </p:spPr>
        <p:txBody>
          <a:bodyPr/>
          <a:lstStyle/>
          <a:p>
            <a:endParaRPr lang="pl-PL"/>
          </a:p>
        </p:txBody>
      </p:sp>
      <p:sp>
        <p:nvSpPr>
          <p:cNvPr id="4" name="Symbol zastępczy daty 3"/>
          <p:cNvSpPr>
            <a:spLocks noGrp="1"/>
          </p:cNvSpPr>
          <p:nvPr>
            <p:ph type="dt" sz="half" idx="10"/>
          </p:nvPr>
        </p:nvSpPr>
        <p:spPr>
          <a:xfrm>
            <a:off x="946150" y="6248400"/>
            <a:ext cx="1905000" cy="457200"/>
          </a:xfrm>
        </p:spPr>
        <p:txBody>
          <a:bodyPr/>
          <a:lstStyle>
            <a:lvl1pPr>
              <a:defRPr/>
            </a:lvl1pPr>
          </a:lstStyle>
          <a:p>
            <a:endParaRPr lang="pl-PL"/>
          </a:p>
        </p:txBody>
      </p:sp>
      <p:sp>
        <p:nvSpPr>
          <p:cNvPr id="5" name="Symbol zastępczy stopki 4"/>
          <p:cNvSpPr>
            <a:spLocks noGrp="1"/>
          </p:cNvSpPr>
          <p:nvPr>
            <p:ph type="ftr" sz="quarter" idx="11"/>
          </p:nvPr>
        </p:nvSpPr>
        <p:spPr>
          <a:xfrm>
            <a:off x="3352800" y="6248400"/>
            <a:ext cx="2895600" cy="457200"/>
          </a:xfrm>
          <a:prstGeom prst="rect">
            <a:avLst/>
          </a:prstGeom>
        </p:spPr>
        <p:txBody>
          <a:bodyPr/>
          <a:lstStyle>
            <a:lvl1pPr>
              <a:defRPr/>
            </a:lvl1pPr>
          </a:lstStyle>
          <a:p>
            <a:endParaRPr lang="pl-PL"/>
          </a:p>
        </p:txBody>
      </p:sp>
      <p:sp>
        <p:nvSpPr>
          <p:cNvPr id="6" name="Symbol zastępczy numeru slajdu 5"/>
          <p:cNvSpPr>
            <a:spLocks noGrp="1"/>
          </p:cNvSpPr>
          <p:nvPr>
            <p:ph type="sldNum" sz="quarter" idx="12"/>
          </p:nvPr>
        </p:nvSpPr>
        <p:spPr>
          <a:xfrm>
            <a:off x="6705600" y="6248400"/>
            <a:ext cx="1905000" cy="457200"/>
          </a:xfrm>
        </p:spPr>
        <p:txBody>
          <a:bodyPr/>
          <a:lstStyle>
            <a:lvl1pPr>
              <a:defRPr/>
            </a:lvl1pPr>
          </a:lstStyle>
          <a:p>
            <a:fld id="{D2513144-B82C-48F1-8277-1EEC0995BF98}" type="slidenum">
              <a:rPr lang="pl-PL"/>
              <a:pPr/>
              <a:t>‹#›</a:t>
            </a:fld>
            <a:endParaRPr lang="pl-PL"/>
          </a:p>
        </p:txBody>
      </p:sp>
    </p:spTree>
    <p:extLst>
      <p:ext uri="{BB962C8B-B14F-4D97-AF65-F5344CB8AC3E}">
        <p14:creationId xmlns:p14="http://schemas.microsoft.com/office/powerpoint/2010/main" val="243448775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D17FA3B-C404-4317-B0BC-953931111309}" type="datetimeFigureOut">
              <a:rPr lang="pl-PL" smtClean="0"/>
              <a:t>27.03.2020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55219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D17FDA0D-5C36-4468-99EE-4E5BFA16959E}" type="slidenum">
              <a:rPr lang="pl-PL"/>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27.03.2020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39843041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t>27.03.2020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24679381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D17FA3B-C404-4317-B0BC-953931111309}" type="datetimeFigureOut">
              <a:rPr lang="pl-PL" smtClean="0"/>
              <a:t>27.03.2020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20040176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D17FA3B-C404-4317-B0BC-953931111309}" type="datetimeFigureOut">
              <a:rPr lang="pl-PL" smtClean="0"/>
              <a:t>27.03.2020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5183613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D17FA3B-C404-4317-B0BC-953931111309}" type="datetimeFigureOut">
              <a:rPr lang="pl-PL" smtClean="0"/>
              <a:t>27.03.2020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22474503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t>27.03.2020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4160725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27.03.2020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41030195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27.03.2020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4359650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27.03.2020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31543949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27.03.2020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168038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485EA531-438F-4348-9079-844CBDF89B5D}" type="slidenum">
              <a:rPr lang="pl-PL"/>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08DDA6B2-03E1-4DD4-8096-CE21180AE6FF}" type="slidenum">
              <a:rPr lang="pl-PL"/>
              <a:pPr/>
              <a:t>‹#›</a:t>
            </a:fld>
            <a:endParaRPr lang="pl-PL"/>
          </a:p>
        </p:txBody>
      </p:sp>
    </p:spTree>
    <p:extLst>
      <p:ext uri="{BB962C8B-B14F-4D97-AF65-F5344CB8AC3E}">
        <p14:creationId xmlns:p14="http://schemas.microsoft.com/office/powerpoint/2010/main" val="27997648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8968EE02-0BD2-46AA-A8B5-320BEDE73C47}" type="slidenum">
              <a:rPr lang="pl-PL"/>
              <a:pPr/>
              <a:t>‹#›</a:t>
            </a:fld>
            <a:endParaRPr lang="pl-PL"/>
          </a:p>
        </p:txBody>
      </p:sp>
    </p:spTree>
    <p:extLst>
      <p:ext uri="{BB962C8B-B14F-4D97-AF65-F5344CB8AC3E}">
        <p14:creationId xmlns:p14="http://schemas.microsoft.com/office/powerpoint/2010/main" val="24067515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021EADD3-59D5-41C2-9F67-0EEEA35E0C22}" type="slidenum">
              <a:rPr lang="pl-PL"/>
              <a:pPr/>
              <a:t>‹#›</a:t>
            </a:fld>
            <a:endParaRPr lang="pl-PL"/>
          </a:p>
        </p:txBody>
      </p:sp>
    </p:spTree>
    <p:extLst>
      <p:ext uri="{BB962C8B-B14F-4D97-AF65-F5344CB8AC3E}">
        <p14:creationId xmlns:p14="http://schemas.microsoft.com/office/powerpoint/2010/main" val="37602306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609BE85F-552D-4A09-8F5C-105DE5EE7204}" type="slidenum">
              <a:rPr lang="pl-PL"/>
              <a:pPr/>
              <a:t>‹#›</a:t>
            </a:fld>
            <a:endParaRPr lang="pl-PL"/>
          </a:p>
        </p:txBody>
      </p:sp>
    </p:spTree>
    <p:extLst>
      <p:ext uri="{BB962C8B-B14F-4D97-AF65-F5344CB8AC3E}">
        <p14:creationId xmlns:p14="http://schemas.microsoft.com/office/powerpoint/2010/main" val="6703754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14636189-388F-4C74-9309-A67C6F1D3057}" type="slidenum">
              <a:rPr lang="pl-PL"/>
              <a:pPr/>
              <a:t>‹#›</a:t>
            </a:fld>
            <a:endParaRPr lang="pl-PL"/>
          </a:p>
        </p:txBody>
      </p:sp>
    </p:spTree>
    <p:extLst>
      <p:ext uri="{BB962C8B-B14F-4D97-AF65-F5344CB8AC3E}">
        <p14:creationId xmlns:p14="http://schemas.microsoft.com/office/powerpoint/2010/main" val="3854127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94A8E38E-0913-4286-96C8-C62D3E682543}" type="slidenum">
              <a:rPr lang="pl-PL"/>
              <a:pPr/>
              <a:t>‹#›</a:t>
            </a:fld>
            <a:endParaRPr lang="pl-PL"/>
          </a:p>
        </p:txBody>
      </p:sp>
    </p:spTree>
    <p:extLst>
      <p:ext uri="{BB962C8B-B14F-4D97-AF65-F5344CB8AC3E}">
        <p14:creationId xmlns:p14="http://schemas.microsoft.com/office/powerpoint/2010/main" val="32670514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B69887B4-D4C8-4C3D-AC13-6F864AE76198}" type="slidenum">
              <a:rPr lang="pl-PL"/>
              <a:pPr/>
              <a:t>‹#›</a:t>
            </a:fld>
            <a:endParaRPr lang="pl-PL"/>
          </a:p>
        </p:txBody>
      </p:sp>
    </p:spTree>
    <p:extLst>
      <p:ext uri="{BB962C8B-B14F-4D97-AF65-F5344CB8AC3E}">
        <p14:creationId xmlns:p14="http://schemas.microsoft.com/office/powerpoint/2010/main" val="15630445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911C32B3-F47C-4B5D-AA4E-E2B2BC05235E}" type="slidenum">
              <a:rPr lang="pl-PL"/>
              <a:pPr/>
              <a:t>‹#›</a:t>
            </a:fld>
            <a:endParaRPr lang="pl-PL"/>
          </a:p>
        </p:txBody>
      </p:sp>
    </p:spTree>
    <p:extLst>
      <p:ext uri="{BB962C8B-B14F-4D97-AF65-F5344CB8AC3E}">
        <p14:creationId xmlns:p14="http://schemas.microsoft.com/office/powerpoint/2010/main" val="37025156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C0BB7050-84FC-4348-9D5D-345AF01FEDE7}" type="slidenum">
              <a:rPr lang="pl-PL"/>
              <a:pPr/>
              <a:t>‹#›</a:t>
            </a:fld>
            <a:endParaRPr lang="pl-PL"/>
          </a:p>
        </p:txBody>
      </p:sp>
    </p:spTree>
    <p:extLst>
      <p:ext uri="{BB962C8B-B14F-4D97-AF65-F5344CB8AC3E}">
        <p14:creationId xmlns:p14="http://schemas.microsoft.com/office/powerpoint/2010/main" val="12892818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B7630200-A405-4E1F-8869-66A6FEA322F1}" type="slidenum">
              <a:rPr lang="pl-PL"/>
              <a:pPr/>
              <a:t>‹#›</a:t>
            </a:fld>
            <a:endParaRPr lang="pl-PL"/>
          </a:p>
        </p:txBody>
      </p:sp>
    </p:spTree>
    <p:extLst>
      <p:ext uri="{BB962C8B-B14F-4D97-AF65-F5344CB8AC3E}">
        <p14:creationId xmlns:p14="http://schemas.microsoft.com/office/powerpoint/2010/main" val="119295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6928AD52-540C-4728-8E0C-11AA5DDD71FB}" type="slidenum">
              <a:rPr lang="pl-PL"/>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2EB1257C-FE98-48C2-A477-D9A7EC82A18A}" type="slidenum">
              <a:rPr lang="pl-PL"/>
              <a:pPr/>
              <a:t>‹#›</a:t>
            </a:fld>
            <a:endParaRPr lang="pl-PL"/>
          </a:p>
        </p:txBody>
      </p:sp>
    </p:spTree>
    <p:extLst>
      <p:ext uri="{BB962C8B-B14F-4D97-AF65-F5344CB8AC3E}">
        <p14:creationId xmlns:p14="http://schemas.microsoft.com/office/powerpoint/2010/main" val="25517220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ClipArt" preserve="1">
  <p:cSld name="Tytuł, tekst i clipart">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3810000"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obiektu clipart 3"/>
          <p:cNvSpPr>
            <a:spLocks noGrp="1"/>
          </p:cNvSpPr>
          <p:nvPr>
            <p:ph type="clipArt" sz="half" idx="2"/>
          </p:nvPr>
        </p:nvSpPr>
        <p:spPr>
          <a:xfrm>
            <a:off x="4648200" y="1981200"/>
            <a:ext cx="3810000" cy="4114800"/>
          </a:xfrm>
        </p:spPr>
        <p:txBody>
          <a:bodyPr/>
          <a:lstStyle/>
          <a:p>
            <a:endParaRPr lang="pl-PL"/>
          </a:p>
        </p:txBody>
      </p:sp>
      <p:sp>
        <p:nvSpPr>
          <p:cNvPr id="5" name="Symbol zastępczy daty 4"/>
          <p:cNvSpPr>
            <a:spLocks noGrp="1"/>
          </p:cNvSpPr>
          <p:nvPr>
            <p:ph type="dt" sz="half" idx="10"/>
          </p:nvPr>
        </p:nvSpPr>
        <p:spPr>
          <a:xfrm>
            <a:off x="685800" y="6248400"/>
            <a:ext cx="1905000" cy="457200"/>
          </a:xfrm>
        </p:spPr>
        <p:txBody>
          <a:bodyPr/>
          <a:lstStyle>
            <a:lvl1pPr>
              <a:defRPr/>
            </a:lvl1pPr>
          </a:lstStyle>
          <a:p>
            <a:endParaRPr lang="pl-PL"/>
          </a:p>
        </p:txBody>
      </p:sp>
      <p:sp>
        <p:nvSpPr>
          <p:cNvPr id="6" name="Symbol zastępczy stopki 5"/>
          <p:cNvSpPr>
            <a:spLocks noGrp="1"/>
          </p:cNvSpPr>
          <p:nvPr>
            <p:ph type="ftr" sz="quarter" idx="11"/>
          </p:nvPr>
        </p:nvSpPr>
        <p:spPr>
          <a:xfrm>
            <a:off x="3124200" y="6248400"/>
            <a:ext cx="2895600" cy="45720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553200" y="6248400"/>
            <a:ext cx="1905000" cy="457200"/>
          </a:xfrm>
        </p:spPr>
        <p:txBody>
          <a:bodyPr/>
          <a:lstStyle>
            <a:lvl1pPr>
              <a:defRPr/>
            </a:lvl1pPr>
          </a:lstStyle>
          <a:p>
            <a:fld id="{D268033B-3E8F-4A41-9B23-1B43D6CCB88D}" type="slidenum">
              <a:rPr lang="pl-PL"/>
              <a:pPr/>
              <a:t>‹#›</a:t>
            </a:fld>
            <a:endParaRPr lang="pl-PL"/>
          </a:p>
        </p:txBody>
      </p:sp>
    </p:spTree>
    <p:extLst>
      <p:ext uri="{BB962C8B-B14F-4D97-AF65-F5344CB8AC3E}">
        <p14:creationId xmlns:p14="http://schemas.microsoft.com/office/powerpoint/2010/main" val="24755315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85800" y="41148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685800" y="6248400"/>
            <a:ext cx="1905000" cy="457200"/>
          </a:xfrm>
        </p:spPr>
        <p:txBody>
          <a:bodyPr/>
          <a:lstStyle>
            <a:lvl1pPr>
              <a:defRPr/>
            </a:lvl1pPr>
          </a:lstStyle>
          <a:p>
            <a:endParaRPr lang="pl-PL"/>
          </a:p>
        </p:txBody>
      </p:sp>
      <p:sp>
        <p:nvSpPr>
          <p:cNvPr id="6" name="Symbol zastępczy stopki 5"/>
          <p:cNvSpPr>
            <a:spLocks noGrp="1"/>
          </p:cNvSpPr>
          <p:nvPr>
            <p:ph type="ftr" sz="quarter" idx="11"/>
          </p:nvPr>
        </p:nvSpPr>
        <p:spPr>
          <a:xfrm>
            <a:off x="3124200" y="6248400"/>
            <a:ext cx="2895600" cy="45720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553200" y="6248400"/>
            <a:ext cx="1905000" cy="457200"/>
          </a:xfrm>
        </p:spPr>
        <p:txBody>
          <a:bodyPr/>
          <a:lstStyle>
            <a:lvl1pPr>
              <a:defRPr/>
            </a:lvl1pPr>
          </a:lstStyle>
          <a:p>
            <a:fld id="{14BBE964-31E0-4497-99EC-1B9C8114095A}" type="slidenum">
              <a:rPr lang="pl-PL"/>
              <a:pPr/>
              <a:t>‹#›</a:t>
            </a:fld>
            <a:endParaRPr lang="pl-PL"/>
          </a:p>
        </p:txBody>
      </p:sp>
    </p:spTree>
    <p:extLst>
      <p:ext uri="{BB962C8B-B14F-4D97-AF65-F5344CB8AC3E}">
        <p14:creationId xmlns:p14="http://schemas.microsoft.com/office/powerpoint/2010/main" val="6298391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clipArtAndTx" preserve="1">
  <p:cSld name="Tytuł, clipart i tekst">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obiektu clipart 2"/>
          <p:cNvSpPr>
            <a:spLocks noGrp="1"/>
          </p:cNvSpPr>
          <p:nvPr>
            <p:ph type="clipArt" sz="half" idx="1"/>
          </p:nvPr>
        </p:nvSpPr>
        <p:spPr>
          <a:xfrm>
            <a:off x="685800" y="1981200"/>
            <a:ext cx="3810000" cy="4114800"/>
          </a:xfrm>
        </p:spPr>
        <p:txBody>
          <a:bodyPr/>
          <a:lstStyle/>
          <a:p>
            <a:endParaRPr lang="pl-PL"/>
          </a:p>
        </p:txBody>
      </p:sp>
      <p:sp>
        <p:nvSpPr>
          <p:cNvPr id="4" name="Symbol zastępczy tekstu 3"/>
          <p:cNvSpPr>
            <a:spLocks noGrp="1"/>
          </p:cNvSpPr>
          <p:nvPr>
            <p:ph type="body" sz="half" idx="2"/>
          </p:nvPr>
        </p:nvSpPr>
        <p:spPr>
          <a:xfrm>
            <a:off x="4648200" y="1981200"/>
            <a:ext cx="3810000"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685800" y="6248400"/>
            <a:ext cx="1905000" cy="457200"/>
          </a:xfrm>
        </p:spPr>
        <p:txBody>
          <a:bodyPr/>
          <a:lstStyle>
            <a:lvl1pPr>
              <a:defRPr/>
            </a:lvl1pPr>
          </a:lstStyle>
          <a:p>
            <a:endParaRPr lang="pl-PL"/>
          </a:p>
        </p:txBody>
      </p:sp>
      <p:sp>
        <p:nvSpPr>
          <p:cNvPr id="6" name="Symbol zastępczy stopki 5"/>
          <p:cNvSpPr>
            <a:spLocks noGrp="1"/>
          </p:cNvSpPr>
          <p:nvPr>
            <p:ph type="ftr" sz="quarter" idx="11"/>
          </p:nvPr>
        </p:nvSpPr>
        <p:spPr>
          <a:xfrm>
            <a:off x="3124200" y="6248400"/>
            <a:ext cx="2895600" cy="45720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553200" y="6248400"/>
            <a:ext cx="1905000" cy="457200"/>
          </a:xfrm>
        </p:spPr>
        <p:txBody>
          <a:bodyPr/>
          <a:lstStyle>
            <a:lvl1pPr>
              <a:defRPr/>
            </a:lvl1pPr>
          </a:lstStyle>
          <a:p>
            <a:fld id="{9FBC7636-8DD8-4EF0-ABC5-4552F1F4BE36}" type="slidenum">
              <a:rPr lang="pl-PL"/>
              <a:pPr/>
              <a:t>‹#›</a:t>
            </a:fld>
            <a:endParaRPr lang="pl-PL"/>
          </a:p>
        </p:txBody>
      </p:sp>
    </p:spTree>
    <p:extLst>
      <p:ext uri="{BB962C8B-B14F-4D97-AF65-F5344CB8AC3E}">
        <p14:creationId xmlns:p14="http://schemas.microsoft.com/office/powerpoint/2010/main" val="3823563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5F3EEE80-4CFD-4836-BC8C-973CDDE71694}" type="slidenum">
              <a:rPr lang="pl-PL"/>
              <a:pPr/>
              <a:t>‹#›</a:t>
            </a:fld>
            <a:endParaRPr lang="pl-PL"/>
          </a:p>
        </p:txBody>
      </p:sp>
    </p:spTree>
    <p:extLst>
      <p:ext uri="{BB962C8B-B14F-4D97-AF65-F5344CB8AC3E}">
        <p14:creationId xmlns:p14="http://schemas.microsoft.com/office/powerpoint/2010/main" val="7382160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1E64B262-5314-4A3C-8929-FC9B6E9E1946}" type="slidenum">
              <a:rPr lang="pl-PL"/>
              <a:pPr/>
              <a:t>‹#›</a:t>
            </a:fld>
            <a:endParaRPr lang="pl-PL"/>
          </a:p>
        </p:txBody>
      </p:sp>
    </p:spTree>
    <p:extLst>
      <p:ext uri="{BB962C8B-B14F-4D97-AF65-F5344CB8AC3E}">
        <p14:creationId xmlns:p14="http://schemas.microsoft.com/office/powerpoint/2010/main" val="35829458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1FB8D012-82A3-4614-A213-B989FDFFB860}" type="slidenum">
              <a:rPr lang="pl-PL"/>
              <a:pPr/>
              <a:t>‹#›</a:t>
            </a:fld>
            <a:endParaRPr lang="pl-PL"/>
          </a:p>
        </p:txBody>
      </p:sp>
    </p:spTree>
    <p:extLst>
      <p:ext uri="{BB962C8B-B14F-4D97-AF65-F5344CB8AC3E}">
        <p14:creationId xmlns:p14="http://schemas.microsoft.com/office/powerpoint/2010/main" val="33613892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72EFFAE3-6D27-4DED-8AD8-8D485F13EFE3}" type="slidenum">
              <a:rPr lang="pl-PL"/>
              <a:pPr/>
              <a:t>‹#›</a:t>
            </a:fld>
            <a:endParaRPr lang="pl-PL"/>
          </a:p>
        </p:txBody>
      </p:sp>
    </p:spTree>
    <p:extLst>
      <p:ext uri="{BB962C8B-B14F-4D97-AF65-F5344CB8AC3E}">
        <p14:creationId xmlns:p14="http://schemas.microsoft.com/office/powerpoint/2010/main" val="10017380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4BB8705C-2030-45E1-9A4E-2C214F58B3DB}" type="slidenum">
              <a:rPr lang="pl-PL"/>
              <a:pPr/>
              <a:t>‹#›</a:t>
            </a:fld>
            <a:endParaRPr lang="pl-PL"/>
          </a:p>
        </p:txBody>
      </p:sp>
    </p:spTree>
    <p:extLst>
      <p:ext uri="{BB962C8B-B14F-4D97-AF65-F5344CB8AC3E}">
        <p14:creationId xmlns:p14="http://schemas.microsoft.com/office/powerpoint/2010/main" val="10714236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1CF5F18E-D241-4469-A8B1-FFEC5E218409}" type="slidenum">
              <a:rPr lang="pl-PL"/>
              <a:pPr/>
              <a:t>‹#›</a:t>
            </a:fld>
            <a:endParaRPr lang="pl-PL"/>
          </a:p>
        </p:txBody>
      </p:sp>
    </p:spTree>
    <p:extLst>
      <p:ext uri="{BB962C8B-B14F-4D97-AF65-F5344CB8AC3E}">
        <p14:creationId xmlns:p14="http://schemas.microsoft.com/office/powerpoint/2010/main" val="1284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theme" Target="../theme/theme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6.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7.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8.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9.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 tytułu z Wzorca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tekstu z Wzorca</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BFD673A-E06E-4FCE-BB68-5FE97338273C}" type="slidenum">
              <a:rPr lang="pl-PL"/>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amma/>
                <a:shade val="91765"/>
                <a:invGamma/>
              </a:srgbClr>
            </a:gs>
            <a:gs pos="100000">
              <a:srgbClr val="FFFF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 tytułu z Wzorca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tekstu z Wzorca</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BFD673A-E06E-4FCE-BB68-5FE97338273C}" type="slidenum">
              <a:rPr lang="pl-PL"/>
              <a:pPr/>
              <a:t>‹#›</a:t>
            </a:fld>
            <a:endParaRPr lang="pl-PL"/>
          </a:p>
        </p:txBody>
      </p:sp>
    </p:spTree>
    <p:extLst>
      <p:ext uri="{BB962C8B-B14F-4D97-AF65-F5344CB8AC3E}">
        <p14:creationId xmlns:p14="http://schemas.microsoft.com/office/powerpoint/2010/main" val="36067505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1C19A"/>
            </a:gs>
            <a:gs pos="100000">
              <a:srgbClr val="FFFFCC"/>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 tytułu z Wzorca</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tekstu z Wzorca</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3E19EC5-2B2D-4E65-9819-65BBEF7F5C97}" type="slidenum">
              <a:rPr lang="pl-PL"/>
              <a:pPr>
                <a:defRPr/>
              </a:pPr>
              <a:t>‹#›</a:t>
            </a:fld>
            <a:endParaRPr lang="pl-PL"/>
          </a:p>
        </p:txBody>
      </p:sp>
    </p:spTree>
    <p:extLst>
      <p:ext uri="{BB962C8B-B14F-4D97-AF65-F5344CB8AC3E}">
        <p14:creationId xmlns:p14="http://schemas.microsoft.com/office/powerpoint/2010/main" val="179663951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amma/>
                <a:tint val="89412"/>
                <a:invGamma/>
              </a:srgbClr>
            </a:gs>
            <a:gs pos="100000">
              <a:srgbClr val="FFFF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 tytułu z Wzorca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tekstu z Wzorca</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780C35-7384-40AE-8F7A-04DB164F4B2D}" type="slidenum">
              <a:rPr lang="pl-PL"/>
              <a:pPr/>
              <a:t>‹#›</a:t>
            </a:fld>
            <a:endParaRPr lang="pl-PL"/>
          </a:p>
        </p:txBody>
      </p:sp>
    </p:spTree>
    <p:extLst>
      <p:ext uri="{BB962C8B-B14F-4D97-AF65-F5344CB8AC3E}">
        <p14:creationId xmlns:p14="http://schemas.microsoft.com/office/powerpoint/2010/main" val="172880733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3B2E463F-05A6-44EB-8A15-3FB160B23200}" type="datetime1">
              <a:rPr lang="pl-PL" smtClean="0"/>
              <a:pPr>
                <a:defRPr/>
              </a:pPr>
              <a:t>27.03.2020</a:t>
            </a:fld>
            <a:endParaRPr lang="pl-PL"/>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15B111-FDF5-4DB6-B1BF-C43441B87C29}" type="slidenum">
              <a:rPr lang="pl-PL"/>
              <a:pPr>
                <a:defRPr/>
              </a:pPr>
              <a:t>‹#›</a:t>
            </a:fld>
            <a:endParaRPr lang="pl-PL"/>
          </a:p>
        </p:txBody>
      </p:sp>
    </p:spTree>
    <p:extLst>
      <p:ext uri="{BB962C8B-B14F-4D97-AF65-F5344CB8AC3E}">
        <p14:creationId xmlns:p14="http://schemas.microsoft.com/office/powerpoint/2010/main" val="367522246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transition spd="med">
    <p:cover dir="lu"/>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t>27.03.2020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t>‹#›</a:t>
            </a:fld>
            <a:endParaRPr lang="pl-PL"/>
          </a:p>
        </p:txBody>
      </p:sp>
    </p:spTree>
    <p:extLst>
      <p:ext uri="{BB962C8B-B14F-4D97-AF65-F5344CB8AC3E}">
        <p14:creationId xmlns:p14="http://schemas.microsoft.com/office/powerpoint/2010/main" val="382424156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amma/>
                <a:shade val="94118"/>
                <a:invGamma/>
              </a:srgbClr>
            </a:gs>
            <a:gs pos="100000">
              <a:srgbClr val="FFFF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 tytułu z Wzorca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tekstu z Wzorca</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E6EEB0-0DD8-41A4-BDEB-BBF34328AAF8}" type="slidenum">
              <a:rPr lang="pl-PL"/>
              <a:pPr/>
              <a:t>‹#›</a:t>
            </a:fld>
            <a:endParaRPr lang="pl-PL"/>
          </a:p>
        </p:txBody>
      </p:sp>
    </p:spTree>
    <p:extLst>
      <p:ext uri="{BB962C8B-B14F-4D97-AF65-F5344CB8AC3E}">
        <p14:creationId xmlns:p14="http://schemas.microsoft.com/office/powerpoint/2010/main" val="311730868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FFFFCC">
                <a:gamma/>
                <a:tint val="84706"/>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8D91088-4C77-4733-8340-C34C514599D8}" type="slidenum">
              <a:rPr lang="pl-PL"/>
              <a:pPr/>
              <a:t>‹#›</a:t>
            </a:fld>
            <a:endParaRPr lang="pl-PL"/>
          </a:p>
        </p:txBody>
      </p:sp>
    </p:spTree>
    <p:extLst>
      <p:ext uri="{BB962C8B-B14F-4D97-AF65-F5344CB8AC3E}">
        <p14:creationId xmlns:p14="http://schemas.microsoft.com/office/powerpoint/2010/main" val="3298399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0B08D"/>
            </a:gs>
            <a:gs pos="100000">
              <a:srgbClr val="FFFFCC"/>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 tytułu z Wzorca</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tekstu z Wzorca</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6542146-A553-42E3-96C2-85A2088104CF}" type="slidenum">
              <a:rPr lang="pl-PL"/>
              <a:pPr>
                <a:defRPr/>
              </a:pPr>
              <a:t>‹#›</a:t>
            </a:fld>
            <a:endParaRPr lang="pl-PL"/>
          </a:p>
        </p:txBody>
      </p:sp>
    </p:spTree>
    <p:extLst>
      <p:ext uri="{BB962C8B-B14F-4D97-AF65-F5344CB8AC3E}">
        <p14:creationId xmlns:p14="http://schemas.microsoft.com/office/powerpoint/2010/main" val="228622267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1.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1.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1.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5.bin"/><Relationship Id="rId4" Type="http://schemas.openxmlformats.org/officeDocument/2006/relationships/image" Target="../media/image1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83.xml"/><Relationship Id="rId1" Type="http://schemas.openxmlformats.org/officeDocument/2006/relationships/vmlDrawing" Target="../drawings/vmlDrawing5.vml"/><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1.xml"/><Relationship Id="rId1" Type="http://schemas.openxmlformats.org/officeDocument/2006/relationships/vmlDrawing" Target="../drawings/vmlDrawing6.vml"/><Relationship Id="rId4" Type="http://schemas.openxmlformats.org/officeDocument/2006/relationships/image" Target="../media/image2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91.xml"/><Relationship Id="rId1" Type="http://schemas.openxmlformats.org/officeDocument/2006/relationships/vmlDrawing" Target="../drawings/vmlDrawing7.vml"/><Relationship Id="rId4" Type="http://schemas.openxmlformats.org/officeDocument/2006/relationships/image" Target="../media/image21.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1.xml"/><Relationship Id="rId1" Type="http://schemas.openxmlformats.org/officeDocument/2006/relationships/vmlDrawing" Target="../drawings/vmlDrawing8.vml"/><Relationship Id="rId4" Type="http://schemas.openxmlformats.org/officeDocument/2006/relationships/image" Target="../media/image22.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81.xml"/><Relationship Id="rId1" Type="http://schemas.openxmlformats.org/officeDocument/2006/relationships/vmlDrawing" Target="../drawings/vmlDrawing9.vml"/><Relationship Id="rId4" Type="http://schemas.openxmlformats.org/officeDocument/2006/relationships/image" Target="../media/image24.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91.xml"/><Relationship Id="rId1" Type="http://schemas.openxmlformats.org/officeDocument/2006/relationships/vmlDrawing" Target="../drawings/vmlDrawing10.vml"/><Relationship Id="rId4" Type="http://schemas.openxmlformats.org/officeDocument/2006/relationships/image" Target="../media/image25.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81.xml"/><Relationship Id="rId1" Type="http://schemas.openxmlformats.org/officeDocument/2006/relationships/vmlDrawing" Target="../drawings/vmlDrawing11.vml"/><Relationship Id="rId4" Type="http://schemas.openxmlformats.org/officeDocument/2006/relationships/image" Target="../media/image26.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1.xml"/><Relationship Id="rId1" Type="http://schemas.openxmlformats.org/officeDocument/2006/relationships/vmlDrawing" Target="../drawings/vmlDrawing12.vml"/><Relationship Id="rId5" Type="http://schemas.openxmlformats.org/officeDocument/2006/relationships/image" Target="../media/image27.wmf"/><Relationship Id="rId4" Type="http://schemas.openxmlformats.org/officeDocument/2006/relationships/oleObject" Target="../embeddings/oleObject13.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5.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95.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95.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95.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95.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95.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95.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95.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95.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95.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95.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95.xm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95.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95.xml"/></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95.xml"/></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95.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95.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9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6.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06.xml"/><Relationship Id="rId1" Type="http://schemas.openxmlformats.org/officeDocument/2006/relationships/vmlDrawing" Target="../drawings/vmlDrawing13.vml"/><Relationship Id="rId4" Type="http://schemas.openxmlformats.org/officeDocument/2006/relationships/image" Target="../media/image47.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06.xml"/><Relationship Id="rId1" Type="http://schemas.openxmlformats.org/officeDocument/2006/relationships/vmlDrawing" Target="../drawings/vmlDrawing14.vml"/><Relationship Id="rId4" Type="http://schemas.openxmlformats.org/officeDocument/2006/relationships/image" Target="../media/image48.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06.xml"/><Relationship Id="rId1" Type="http://schemas.openxmlformats.org/officeDocument/2006/relationships/vmlDrawing" Target="../drawings/vmlDrawing15.vml"/><Relationship Id="rId4" Type="http://schemas.openxmlformats.org/officeDocument/2006/relationships/image" Target="../media/image49.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06.xml"/><Relationship Id="rId1" Type="http://schemas.openxmlformats.org/officeDocument/2006/relationships/vmlDrawing" Target="../drawings/vmlDrawing16.vml"/><Relationship Id="rId4" Type="http://schemas.openxmlformats.org/officeDocument/2006/relationships/image" Target="../media/image50.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06.xml"/><Relationship Id="rId1" Type="http://schemas.openxmlformats.org/officeDocument/2006/relationships/vmlDrawing" Target="../drawings/vmlDrawing17.vml"/><Relationship Id="rId4" Type="http://schemas.openxmlformats.org/officeDocument/2006/relationships/image" Target="../media/image51.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520" y="2130425"/>
            <a:ext cx="8640960" cy="1470025"/>
          </a:xfrm>
        </p:spPr>
        <p:txBody>
          <a:bodyPr/>
          <a:lstStyle/>
          <a:p>
            <a:r>
              <a:rPr lang="pl-PL" b="1" dirty="0"/>
              <a:t>NURTY W ROZWOJU WSPÓŁCZESNEJ ERGONOMII</a:t>
            </a:r>
          </a:p>
        </p:txBody>
      </p:sp>
      <p:sp>
        <p:nvSpPr>
          <p:cNvPr id="3075" name="Rectangle 3"/>
          <p:cNvSpPr>
            <a:spLocks noGrp="1" noChangeArrowheads="1"/>
          </p:cNvSpPr>
          <p:nvPr>
            <p:ph type="subTitle" idx="1"/>
          </p:nvPr>
        </p:nvSpPr>
        <p:spPr>
          <a:xfrm>
            <a:off x="1371600" y="4149080"/>
            <a:ext cx="6400800" cy="1752600"/>
          </a:xfrm>
        </p:spPr>
        <p:txBody>
          <a:bodyPr/>
          <a:lstStyle/>
          <a:p>
            <a:r>
              <a:rPr lang="pl-PL" b="1" dirty="0"/>
              <a:t>ERGONOMIA </a:t>
            </a:r>
          </a:p>
          <a:p>
            <a:r>
              <a:rPr lang="pl-PL" b="1" dirty="0"/>
              <a:t>I BEZPIECZEŃSTWO PRACY</a:t>
            </a:r>
          </a:p>
        </p:txBody>
      </p:sp>
      <p:sp>
        <p:nvSpPr>
          <p:cNvPr id="6" name="Symbol zastępczy numeru slajdu 5"/>
          <p:cNvSpPr>
            <a:spLocks noGrp="1"/>
          </p:cNvSpPr>
          <p:nvPr>
            <p:ph type="sldNum" sz="quarter" idx="12"/>
          </p:nvPr>
        </p:nvSpPr>
        <p:spPr/>
        <p:txBody>
          <a:bodyPr/>
          <a:lstStyle/>
          <a:p>
            <a:fld id="{D22196F3-FEF8-49B1-9293-DF53A16573B3}" type="slidenum">
              <a:rPr lang="pl-PL"/>
              <a:pPr/>
              <a:t>1</a:t>
            </a:fld>
            <a:endParaRPr lang="pl-P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A39807-F68B-4550-91EC-E7277162016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74"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t>EC - ERGONOMIA CYFROWA</a:t>
            </a:r>
          </a:p>
        </p:txBody>
      </p:sp>
      <p:sp>
        <p:nvSpPr>
          <p:cNvPr id="28675" name="Rectangle 3"/>
          <p:cNvSpPr>
            <a:spLocks noGrp="1" noChangeArrowheads="1"/>
          </p:cNvSpPr>
          <p:nvPr>
            <p:ph type="body" idx="1"/>
          </p:nvPr>
        </p:nvSpPr>
        <p:spPr>
          <a:xfrm>
            <a:off x="107503" y="2873609"/>
            <a:ext cx="8928992" cy="1170385"/>
          </a:xfrm>
          <a:solidFill>
            <a:srgbClr val="FFFF99"/>
          </a:solidFill>
        </p:spPr>
        <p:txBody>
          <a:bodyPr/>
          <a:lstStyle/>
          <a:p>
            <a:pPr marL="0" indent="0">
              <a:buNone/>
            </a:pPr>
            <a:r>
              <a:rPr lang="pl-PL" sz="2400" b="1" kern="1200" dirty="0">
                <a:solidFill>
                  <a:srgbClr val="000000"/>
                </a:solidFill>
                <a:latin typeface="Arial" charset="0"/>
              </a:rPr>
              <a:t>Dla </a:t>
            </a:r>
            <a:r>
              <a:rPr lang="pl-PL" sz="2400" b="1" u="sng" kern="1200" dirty="0">
                <a:solidFill>
                  <a:srgbClr val="000000"/>
                </a:solidFill>
                <a:latin typeface="Arial" charset="0"/>
              </a:rPr>
              <a:t>ergonomii cyfrowej </a:t>
            </a:r>
            <a:r>
              <a:rPr lang="pl-PL" sz="2400" b="1" kern="1200" dirty="0">
                <a:solidFill>
                  <a:srgbClr val="000000"/>
                </a:solidFill>
                <a:latin typeface="Arial" charset="0"/>
              </a:rPr>
              <a:t>człowiek jest głównym czynnikiem i integralną częścią użytecznego lub bezpiecznego, zdrowego i konkurencyjnego w projektowaniu produktu.</a:t>
            </a:r>
            <a:endParaRPr lang="pl-PL" sz="2000" b="1" dirty="0"/>
          </a:p>
        </p:txBody>
      </p:sp>
      <p:sp>
        <p:nvSpPr>
          <p:cNvPr id="28676" name="Rectangle 4"/>
          <p:cNvSpPr>
            <a:spLocks noChangeArrowheads="1"/>
          </p:cNvSpPr>
          <p:nvPr/>
        </p:nvSpPr>
        <p:spPr bwMode="auto">
          <a:xfrm>
            <a:off x="107503" y="1380619"/>
            <a:ext cx="8928991" cy="1224136"/>
          </a:xfrm>
          <a:prstGeom prst="rect">
            <a:avLst/>
          </a:prstGeom>
          <a:solidFill>
            <a:srgbClr val="CCFFCC"/>
          </a:solidFill>
          <a:ln w="9525">
            <a:noFill/>
            <a:miter lim="800000"/>
            <a:headEnd/>
            <a:tailEnd/>
          </a:ln>
          <a:effectLst/>
        </p:spPr>
        <p:txBody>
          <a:bodyPr/>
          <a:lstStyle/>
          <a:p>
            <a:r>
              <a:rPr lang="pl-PL" b="1" u="sng" dirty="0"/>
              <a:t>Ergonomia cyfrowa </a:t>
            </a:r>
            <a:r>
              <a:rPr lang="pl-PL" b="1" dirty="0"/>
              <a:t>to ogólny termin określający cyfrowe modele i metody planowania, realizacji doskonalenia produktów i systemów pracy społeczno-technicznej. </a:t>
            </a:r>
          </a:p>
        </p:txBody>
      </p:sp>
      <p:sp>
        <p:nvSpPr>
          <p:cNvPr id="8" name="Rectangle 5">
            <a:extLst>
              <a:ext uri="{FF2B5EF4-FFF2-40B4-BE49-F238E27FC236}">
                <a16:creationId xmlns:a16="http://schemas.microsoft.com/office/drawing/2014/main" id="{AF2579B6-04EB-4354-8BD0-DEBB51712C1E}"/>
              </a:ext>
            </a:extLst>
          </p:cNvPr>
          <p:cNvSpPr>
            <a:spLocks noChangeArrowheads="1"/>
          </p:cNvSpPr>
          <p:nvPr/>
        </p:nvSpPr>
        <p:spPr bwMode="auto">
          <a:xfrm>
            <a:off x="99680" y="4424707"/>
            <a:ext cx="8928991" cy="1596581"/>
          </a:xfrm>
          <a:prstGeom prst="rect">
            <a:avLst/>
          </a:prstGeom>
          <a:solidFill>
            <a:srgbClr val="CCFFFF"/>
          </a:solidFill>
          <a:ln w="9525">
            <a:noFill/>
            <a:miter lim="800000"/>
            <a:headEnd/>
            <a:tailEnd/>
          </a:ln>
          <a:effectLst/>
        </p:spPr>
        <p:txBody>
          <a:bodyPr/>
          <a:lstStyle/>
          <a:p>
            <a:r>
              <a:rPr lang="pl-PL" b="1" dirty="0"/>
              <a:t>Istnieją zasadniczo dwa różne obszary zastosowań dla firm w dziedzinie ergonomii wspomaganej komputerowo:    </a:t>
            </a:r>
          </a:p>
          <a:p>
            <a:r>
              <a:rPr lang="pl-PL" b="1" dirty="0"/>
              <a:t>  -  wirtualne planowanie produktu („</a:t>
            </a:r>
            <a:r>
              <a:rPr lang="pl-PL" b="1" u="sng" dirty="0"/>
              <a:t>inżynieria produktu”)</a:t>
            </a:r>
          </a:p>
          <a:p>
            <a:r>
              <a:rPr lang="pl-PL" b="1" dirty="0"/>
              <a:t>  -  wirtualne planowanie procesu </a:t>
            </a:r>
            <a:r>
              <a:rPr lang="pl-PL" b="1" u="sng" dirty="0"/>
              <a:t>(„inżynieria produkcji”). </a:t>
            </a:r>
          </a:p>
          <a:p>
            <a:pPr algn="r"/>
            <a:endParaRPr lang="pl-PL" sz="2000" b="1" dirty="0"/>
          </a:p>
          <a:p>
            <a:pPr algn="r"/>
            <a:r>
              <a:rPr lang="pl-PL" sz="2000" b="1" dirty="0"/>
              <a:t>(</a:t>
            </a:r>
            <a:r>
              <a:rPr lang="pl-PL" sz="2000" b="1" dirty="0" err="1"/>
              <a:t>Wischniewski</a:t>
            </a:r>
            <a:r>
              <a:rPr lang="pl-PL" sz="2000" b="1" dirty="0"/>
              <a:t> 2013)</a:t>
            </a:r>
          </a:p>
        </p:txBody>
      </p:sp>
    </p:spTree>
    <p:extLst>
      <p:ext uri="{BB962C8B-B14F-4D97-AF65-F5344CB8AC3E}">
        <p14:creationId xmlns:p14="http://schemas.microsoft.com/office/powerpoint/2010/main" val="2453317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2C7BED-8569-402B-A3F9-0A5EF4BCA918}"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698" name="Rectangle 2"/>
          <p:cNvSpPr>
            <a:spLocks noGrp="1" noChangeArrowheads="1"/>
          </p:cNvSpPr>
          <p:nvPr>
            <p:ph type="title"/>
          </p:nvPr>
        </p:nvSpPr>
        <p:spPr>
          <a:xfrm>
            <a:off x="0" y="-99392"/>
            <a:ext cx="9144000" cy="1143000"/>
          </a:xfrm>
          <a:solidFill>
            <a:schemeClr val="accent1">
              <a:lumMod val="40000"/>
              <a:lumOff val="60000"/>
            </a:schemeClr>
          </a:solidFill>
        </p:spPr>
        <p:txBody>
          <a:bodyPr/>
          <a:lstStyle/>
          <a:p>
            <a:r>
              <a:rPr lang="pl-PL" sz="4000" b="1" dirty="0"/>
              <a:t>PROBLEMY EC DLA LAT 2020 - 2025</a:t>
            </a:r>
          </a:p>
        </p:txBody>
      </p:sp>
      <p:sp>
        <p:nvSpPr>
          <p:cNvPr id="29699" name="Rectangle 3"/>
          <p:cNvSpPr>
            <a:spLocks noGrp="1" noChangeArrowheads="1"/>
          </p:cNvSpPr>
          <p:nvPr>
            <p:ph type="body" idx="1"/>
          </p:nvPr>
        </p:nvSpPr>
        <p:spPr>
          <a:xfrm>
            <a:off x="107504" y="1159222"/>
            <a:ext cx="4464496" cy="5553744"/>
          </a:xfrm>
          <a:solidFill>
            <a:srgbClr val="FFFF99"/>
          </a:solidFill>
        </p:spPr>
        <p:txBody>
          <a:bodyPr/>
          <a:lstStyle/>
          <a:p>
            <a:pPr lvl="0"/>
            <a:r>
              <a:rPr lang="pl-PL" sz="2000" b="1" dirty="0"/>
              <a:t>Dostępność cyfrowych modeli mentalnych </a:t>
            </a:r>
            <a:r>
              <a:rPr lang="pl-PL" sz="2000" b="1" dirty="0" err="1"/>
              <a:t>zachowań</a:t>
            </a:r>
            <a:r>
              <a:rPr lang="pl-PL" sz="2000" b="1" dirty="0"/>
              <a:t> pracowników.</a:t>
            </a:r>
          </a:p>
          <a:p>
            <a:pPr lvl="0"/>
            <a:r>
              <a:rPr lang="pl-PL" sz="2000" b="1" dirty="0"/>
              <a:t>Zastąpienie rzeczywistych eksperymentów wirtualnymi symulacjami. </a:t>
            </a:r>
          </a:p>
          <a:p>
            <a:pPr lvl="0"/>
            <a:r>
              <a:rPr lang="pl-PL" sz="2000" b="1" dirty="0"/>
              <a:t>Wszechstronny wirtualny projekt działających systemów dostosowanych do regionów świata.</a:t>
            </a:r>
          </a:p>
          <a:p>
            <a:pPr lvl="0"/>
            <a:r>
              <a:rPr lang="pl-PL" sz="2000" b="1" dirty="0"/>
              <a:t>Wzrost jakości reprezentacji graficznej cyfrowych wyników ocen i analiz modeli cyfrowych. </a:t>
            </a:r>
          </a:p>
          <a:p>
            <a:pPr lvl="0"/>
            <a:r>
              <a:rPr lang="pl-PL" sz="2000" b="1" dirty="0"/>
              <a:t>Zakotwiczenie organizacyjne modeli cyfrowych w strukturach procesowych firm.</a:t>
            </a:r>
          </a:p>
          <a:p>
            <a:pPr marL="0" indent="0">
              <a:buNone/>
            </a:pPr>
            <a:endParaRPr lang="pl-PL" sz="2400" b="1" dirty="0"/>
          </a:p>
        </p:txBody>
      </p:sp>
      <p:graphicFrame>
        <p:nvGraphicFramePr>
          <p:cNvPr id="5" name="Symbol zastępczy zawartości 11">
            <a:extLst>
              <a:ext uri="{FF2B5EF4-FFF2-40B4-BE49-F238E27FC236}">
                <a16:creationId xmlns:a16="http://schemas.microsoft.com/office/drawing/2014/main" id="{29899CF0-4C14-4BC3-BBC4-F0AA114421D3}"/>
              </a:ext>
            </a:extLst>
          </p:cNvPr>
          <p:cNvGraphicFramePr>
            <a:graphicFrameLocks/>
          </p:cNvGraphicFramePr>
          <p:nvPr>
            <p:extLst>
              <p:ext uri="{D42A27DB-BD31-4B8C-83A1-F6EECF244321}">
                <p14:modId xmlns:p14="http://schemas.microsoft.com/office/powerpoint/2010/main" val="3062969758"/>
              </p:ext>
            </p:extLst>
          </p:nvPr>
        </p:nvGraphicFramePr>
        <p:xfrm>
          <a:off x="4788024" y="1700808"/>
          <a:ext cx="417646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rostokąt 1">
            <a:extLst>
              <a:ext uri="{FF2B5EF4-FFF2-40B4-BE49-F238E27FC236}">
                <a16:creationId xmlns:a16="http://schemas.microsoft.com/office/drawing/2014/main" id="{BA03C329-557D-417F-9B68-B25A8EB316A9}"/>
              </a:ext>
            </a:extLst>
          </p:cNvPr>
          <p:cNvSpPr/>
          <p:nvPr/>
        </p:nvSpPr>
        <p:spPr>
          <a:xfrm>
            <a:off x="6168956" y="6165304"/>
            <a:ext cx="2673488" cy="400110"/>
          </a:xfrm>
          <a:prstGeom prst="rect">
            <a:avLst/>
          </a:prstGeom>
        </p:spPr>
        <p:txBody>
          <a:bodyPr wrap="none">
            <a:spAutoFit/>
          </a:bodyPr>
          <a:lstStyle/>
          <a:p>
            <a:pPr lvl="0" algn="r"/>
            <a:r>
              <a:rPr lang="pl-PL" sz="2000" b="1" dirty="0">
                <a:solidFill>
                  <a:srgbClr val="000000"/>
                </a:solidFill>
              </a:rPr>
              <a:t>(</a:t>
            </a:r>
            <a:r>
              <a:rPr lang="pl-PL" sz="2000" b="1" dirty="0" err="1">
                <a:solidFill>
                  <a:srgbClr val="000000"/>
                </a:solidFill>
              </a:rPr>
              <a:t>Wischniewski</a:t>
            </a:r>
            <a:r>
              <a:rPr lang="pl-PL" sz="2000" b="1" dirty="0">
                <a:solidFill>
                  <a:srgbClr val="000000"/>
                </a:solidFill>
              </a:rPr>
              <a:t> 2013)</a:t>
            </a:r>
          </a:p>
        </p:txBody>
      </p:sp>
    </p:spTree>
    <p:extLst>
      <p:ext uri="{BB962C8B-B14F-4D97-AF65-F5344CB8AC3E}">
        <p14:creationId xmlns:p14="http://schemas.microsoft.com/office/powerpoint/2010/main" val="3092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fld id="{330F3FD5-2E48-42B2-9E46-F261C5C1158C}" type="slidenum">
              <a:rPr lang="pl-PL"/>
              <a:pPr/>
              <a:t>12</a:t>
            </a:fld>
            <a:endParaRPr lang="pl-PL"/>
          </a:p>
        </p:txBody>
      </p:sp>
      <p:sp>
        <p:nvSpPr>
          <p:cNvPr id="61442"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solidFill>
                  <a:schemeClr val="tx1"/>
                </a:solidFill>
              </a:rPr>
              <a:t>METODY ERGONOMII CYFROWEJ </a:t>
            </a:r>
          </a:p>
        </p:txBody>
      </p:sp>
      <p:sp>
        <p:nvSpPr>
          <p:cNvPr id="61444" name="Rectangle 4"/>
          <p:cNvSpPr>
            <a:spLocks noGrp="1" noChangeArrowheads="1"/>
          </p:cNvSpPr>
          <p:nvPr>
            <p:ph idx="1"/>
          </p:nvPr>
        </p:nvSpPr>
        <p:spPr>
          <a:xfrm>
            <a:off x="2" y="1214424"/>
            <a:ext cx="3851275" cy="1519237"/>
          </a:xfrm>
          <a:solidFill>
            <a:srgbClr val="FFFF99"/>
          </a:solidFill>
        </p:spPr>
        <p:txBody>
          <a:bodyPr/>
          <a:lstStyle/>
          <a:p>
            <a:pPr>
              <a:buFontTx/>
              <a:buNone/>
            </a:pPr>
            <a:r>
              <a:rPr lang="pl-PL" sz="2000" b="1" dirty="0"/>
              <a:t>MAPOWANIE PROCESÓW</a:t>
            </a:r>
          </a:p>
          <a:p>
            <a:r>
              <a:rPr lang="pl-PL" sz="2000" b="1" dirty="0"/>
              <a:t>MS Visio (Microsoft)</a:t>
            </a:r>
          </a:p>
          <a:p>
            <a:r>
              <a:rPr lang="pl-PL" sz="2000" b="1" dirty="0" err="1"/>
              <a:t>iGrafx</a:t>
            </a:r>
            <a:r>
              <a:rPr lang="pl-PL" sz="2000" b="1" dirty="0"/>
              <a:t>® </a:t>
            </a:r>
            <a:r>
              <a:rPr lang="pl-PL" sz="2000" b="1" dirty="0" err="1"/>
              <a:t>FlowCharter</a:t>
            </a:r>
            <a:r>
              <a:rPr lang="pl-PL" sz="2000" b="1" dirty="0"/>
              <a:t> 2003</a:t>
            </a:r>
          </a:p>
          <a:p>
            <a:r>
              <a:rPr lang="pl-PL" sz="2000" b="1" dirty="0"/>
              <a:t>(Corel® Corporation)</a:t>
            </a:r>
          </a:p>
        </p:txBody>
      </p:sp>
      <p:sp>
        <p:nvSpPr>
          <p:cNvPr id="61445" name="Rectangle 5"/>
          <p:cNvSpPr>
            <a:spLocks noChangeArrowheads="1"/>
          </p:cNvSpPr>
          <p:nvPr/>
        </p:nvSpPr>
        <p:spPr bwMode="auto">
          <a:xfrm>
            <a:off x="2339977" y="2786058"/>
            <a:ext cx="6804025" cy="2303462"/>
          </a:xfrm>
          <a:prstGeom prst="rect">
            <a:avLst/>
          </a:prstGeom>
          <a:solidFill>
            <a:srgbClr val="CCFFFF"/>
          </a:solidFill>
          <a:ln w="9525">
            <a:noFill/>
            <a:miter lim="800000"/>
            <a:headEnd/>
            <a:tailEnd/>
          </a:ln>
          <a:effectLst/>
        </p:spPr>
        <p:txBody>
          <a:bodyPr/>
          <a:lstStyle/>
          <a:p>
            <a:pPr marL="342900" indent="-342900">
              <a:spcBef>
                <a:spcPct val="20000"/>
              </a:spcBef>
            </a:pPr>
            <a:r>
              <a:rPr lang="pl-PL" sz="2000" b="1" dirty="0"/>
              <a:t>MAPOWANIE, MODELOWANIE I SYMULACJA</a:t>
            </a:r>
          </a:p>
          <a:p>
            <a:pPr marL="342900" indent="-342900">
              <a:spcBef>
                <a:spcPct val="20000"/>
              </a:spcBef>
              <a:buFontTx/>
              <a:buChar char="•"/>
            </a:pPr>
            <a:r>
              <a:rPr lang="pl-PL" sz="2000" b="1" dirty="0" err="1"/>
              <a:t>Corporate</a:t>
            </a:r>
            <a:r>
              <a:rPr lang="pl-PL" sz="2000" b="1" dirty="0"/>
              <a:t> </a:t>
            </a:r>
            <a:r>
              <a:rPr lang="pl-PL" sz="2000" b="1" dirty="0" err="1"/>
              <a:t>Modeler</a:t>
            </a:r>
            <a:r>
              <a:rPr lang="pl-PL" sz="2000" b="1" dirty="0"/>
              <a:t> (</a:t>
            </a:r>
            <a:r>
              <a:rPr lang="pl-PL" sz="2000" b="1" dirty="0" err="1"/>
              <a:t>CASEWise</a:t>
            </a:r>
            <a:r>
              <a:rPr lang="pl-PL" sz="2000" b="1" dirty="0"/>
              <a:t>)</a:t>
            </a:r>
          </a:p>
          <a:p>
            <a:pPr marL="342900" indent="-342900">
              <a:spcBef>
                <a:spcPct val="20000"/>
              </a:spcBef>
              <a:buFontTx/>
              <a:buChar char="•"/>
            </a:pPr>
            <a:r>
              <a:rPr lang="pl-PL" sz="2000" b="1" dirty="0" err="1"/>
              <a:t>ProcessWise</a:t>
            </a:r>
            <a:r>
              <a:rPr lang="pl-PL" sz="2000" b="1" dirty="0"/>
              <a:t> </a:t>
            </a:r>
            <a:r>
              <a:rPr lang="pl-PL" sz="2000" b="1" dirty="0" err="1"/>
              <a:t>WorkBench</a:t>
            </a:r>
            <a:r>
              <a:rPr lang="pl-PL" sz="2000" b="1" dirty="0"/>
              <a:t> 6.1 (Fujitsu)</a:t>
            </a:r>
          </a:p>
          <a:p>
            <a:pPr marL="342900" indent="-342900">
              <a:spcBef>
                <a:spcPct val="20000"/>
              </a:spcBef>
              <a:buFontTx/>
              <a:buChar char="•"/>
            </a:pPr>
            <a:r>
              <a:rPr lang="pl-PL" sz="2000" b="1" dirty="0" err="1"/>
              <a:t>Select</a:t>
            </a:r>
            <a:r>
              <a:rPr lang="pl-PL" sz="2000" b="1" dirty="0"/>
              <a:t> </a:t>
            </a:r>
            <a:r>
              <a:rPr lang="pl-PL" sz="2000" b="1" dirty="0" err="1"/>
              <a:t>Enterprise</a:t>
            </a:r>
            <a:r>
              <a:rPr lang="pl-PL" sz="2000" b="1" dirty="0"/>
              <a:t> (</a:t>
            </a:r>
            <a:r>
              <a:rPr lang="pl-PL" sz="2000" b="1" dirty="0" err="1"/>
              <a:t>Select</a:t>
            </a:r>
            <a:r>
              <a:rPr lang="pl-PL" sz="2000" b="1" dirty="0"/>
              <a:t> Software </a:t>
            </a:r>
            <a:r>
              <a:rPr lang="pl-PL" sz="2000" b="1" dirty="0" err="1"/>
              <a:t>Tools</a:t>
            </a:r>
            <a:r>
              <a:rPr lang="pl-PL" sz="2000" b="1" dirty="0"/>
              <a:t>)</a:t>
            </a:r>
          </a:p>
          <a:p>
            <a:pPr marL="342900" indent="-342900">
              <a:spcBef>
                <a:spcPct val="20000"/>
              </a:spcBef>
              <a:buFontTx/>
              <a:buChar char="•"/>
            </a:pPr>
            <a:r>
              <a:rPr lang="pl-PL" sz="2000" b="1" dirty="0" err="1"/>
              <a:t>ProVision</a:t>
            </a:r>
            <a:r>
              <a:rPr lang="pl-PL" sz="2000" b="1" dirty="0"/>
              <a:t> </a:t>
            </a:r>
            <a:r>
              <a:rPr lang="pl-PL" sz="2000" b="1" dirty="0" err="1"/>
              <a:t>Workbench</a:t>
            </a:r>
            <a:r>
              <a:rPr lang="pl-PL" sz="2000" b="1" dirty="0"/>
              <a:t> (Proforma Corporation)</a:t>
            </a:r>
          </a:p>
          <a:p>
            <a:pPr marL="342900" indent="-342900">
              <a:spcBef>
                <a:spcPct val="20000"/>
              </a:spcBef>
              <a:buFontTx/>
              <a:buChar char="•"/>
            </a:pPr>
            <a:r>
              <a:rPr lang="pl-PL" sz="2000" b="1" dirty="0" err="1"/>
              <a:t>iGrafx®Process</a:t>
            </a:r>
            <a:r>
              <a:rPr lang="pl-PL" sz="2000" b="1" dirty="0"/>
              <a:t> For </a:t>
            </a:r>
            <a:r>
              <a:rPr lang="pl-PL" sz="2000" b="1" dirty="0" err="1"/>
              <a:t>Six</a:t>
            </a:r>
            <a:r>
              <a:rPr lang="pl-PL" sz="2000" b="1" dirty="0"/>
              <a:t> Sigma (Corel® Corporation)</a:t>
            </a:r>
          </a:p>
        </p:txBody>
      </p:sp>
      <p:sp>
        <p:nvSpPr>
          <p:cNvPr id="61446" name="Rectangle 6"/>
          <p:cNvSpPr>
            <a:spLocks noChangeArrowheads="1"/>
          </p:cNvSpPr>
          <p:nvPr/>
        </p:nvSpPr>
        <p:spPr bwMode="auto">
          <a:xfrm>
            <a:off x="500034" y="5500704"/>
            <a:ext cx="8388350" cy="1152525"/>
          </a:xfrm>
          <a:prstGeom prst="rect">
            <a:avLst/>
          </a:prstGeom>
          <a:solidFill>
            <a:srgbClr val="CCFFCC"/>
          </a:solidFill>
          <a:ln w="9525">
            <a:noFill/>
            <a:miter lim="800000"/>
            <a:headEnd/>
            <a:tailEnd/>
          </a:ln>
          <a:effectLst/>
        </p:spPr>
        <p:txBody>
          <a:bodyPr/>
          <a:lstStyle/>
          <a:p>
            <a:pPr marL="342900" indent="-342900">
              <a:spcBef>
                <a:spcPct val="20000"/>
              </a:spcBef>
            </a:pPr>
            <a:r>
              <a:rPr lang="pl-PL" sz="2000" b="1"/>
              <a:t>MAPOWANIE, MODELOWANIE, SYMULACJA ZARZĄDZANIE</a:t>
            </a:r>
          </a:p>
          <a:p>
            <a:pPr marL="342900" indent="-342900">
              <a:spcBef>
                <a:spcPct val="20000"/>
              </a:spcBef>
              <a:buFontTx/>
              <a:buChar char="•"/>
            </a:pPr>
            <a:r>
              <a:rPr lang="pl-PL" sz="2000" b="1"/>
              <a:t>ARIS (IDS Sheer AG)</a:t>
            </a:r>
          </a:p>
          <a:p>
            <a:pPr marL="342900" indent="-342900">
              <a:spcBef>
                <a:spcPct val="20000"/>
              </a:spcBef>
              <a:buFontTx/>
              <a:buChar char="•"/>
            </a:pPr>
            <a:r>
              <a:rPr lang="pl-PL" sz="2000" b="1"/>
              <a:t>ADONIS® (BOC Business Objectives Consulting GmbH)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B92672D7-AE41-4804-BDDE-A18834202076}" type="slidenum">
              <a:rPr lang="pl-PL"/>
              <a:pPr/>
              <a:t>13</a:t>
            </a:fld>
            <a:endParaRPr lang="pl-PL"/>
          </a:p>
        </p:txBody>
      </p:sp>
      <p:sp>
        <p:nvSpPr>
          <p:cNvPr id="93186" name="Rectangle 2"/>
          <p:cNvSpPr>
            <a:spLocks noGrp="1" noChangeArrowheads="1"/>
          </p:cNvSpPr>
          <p:nvPr>
            <p:ph type="title"/>
          </p:nvPr>
        </p:nvSpPr>
        <p:spPr>
          <a:xfrm>
            <a:off x="6544" y="29591"/>
            <a:ext cx="9144000" cy="1143000"/>
          </a:xfrm>
          <a:solidFill>
            <a:schemeClr val="accent1">
              <a:lumMod val="40000"/>
              <a:lumOff val="60000"/>
            </a:schemeClr>
          </a:solidFill>
        </p:spPr>
        <p:txBody>
          <a:bodyPr/>
          <a:lstStyle/>
          <a:p>
            <a:r>
              <a:rPr lang="pl-PL" sz="4000" b="1" dirty="0"/>
              <a:t>MODELOWANIE I SYMULACJA</a:t>
            </a:r>
            <a:r>
              <a:rPr lang="pl-PL" b="1" dirty="0"/>
              <a:t> </a:t>
            </a:r>
          </a:p>
        </p:txBody>
      </p:sp>
      <p:pic>
        <p:nvPicPr>
          <p:cNvPr id="93189" name="Picture 5" descr="b1"/>
          <p:cNvPicPr>
            <a:picLocks noGrp="1" noChangeAspect="1" noChangeArrowheads="1"/>
          </p:cNvPicPr>
          <p:nvPr>
            <p:ph idx="1"/>
          </p:nvPr>
        </p:nvPicPr>
        <p:blipFill>
          <a:blip r:embed="rId3" cstate="print"/>
          <a:srcRect/>
          <a:stretch>
            <a:fillRect/>
          </a:stretch>
        </p:blipFill>
        <p:spPr>
          <a:xfrm>
            <a:off x="-25354" y="1412776"/>
            <a:ext cx="9144000" cy="5787024"/>
          </a:xfrm>
          <a:noFill/>
        </p:spPr>
      </p:pic>
      <p:sp>
        <p:nvSpPr>
          <p:cNvPr id="2" name="Prostokąt 1">
            <a:extLst>
              <a:ext uri="{FF2B5EF4-FFF2-40B4-BE49-F238E27FC236}">
                <a16:creationId xmlns:a16="http://schemas.microsoft.com/office/drawing/2014/main" id="{98DA9DD5-3340-4AF6-BDE3-8EF724086B68}"/>
              </a:ext>
            </a:extLst>
          </p:cNvPr>
          <p:cNvSpPr/>
          <p:nvPr/>
        </p:nvSpPr>
        <p:spPr>
          <a:xfrm>
            <a:off x="6444208" y="6373249"/>
            <a:ext cx="2550698" cy="400110"/>
          </a:xfrm>
          <a:prstGeom prst="rect">
            <a:avLst/>
          </a:prstGeom>
        </p:spPr>
        <p:txBody>
          <a:bodyPr wrap="none">
            <a:spAutoFit/>
          </a:bodyPr>
          <a:lstStyle/>
          <a:p>
            <a:r>
              <a:rPr lang="pl-PL" sz="2000" b="1" kern="0" dirty="0">
                <a:solidFill>
                  <a:srgbClr val="000000"/>
                </a:solidFill>
                <a:latin typeface="Arial"/>
                <a:cs typeface="Times New Roman" charset="0"/>
              </a:rPr>
              <a:t>(Karaguannis 2014)</a:t>
            </a:r>
            <a:endParaRPr lang="pl-PL"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966DA3-641A-448B-8B28-27F37F0026DF}"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solidFill>
                  <a:srgbClr val="081D58"/>
                </a:solidFill>
                <a:effectLst>
                  <a:outerShdw blurRad="38100" dist="38100" dir="2700000" algn="tl">
                    <a:srgbClr val="C0C0C0"/>
                  </a:outerShdw>
                </a:effectLst>
              </a:rPr>
              <a:t>PRZYJĘCIE PACJENTA</a:t>
            </a:r>
            <a:endParaRPr lang="pl-PL" sz="4000" b="1" dirty="0"/>
          </a:p>
        </p:txBody>
      </p:sp>
      <p:pic>
        <p:nvPicPr>
          <p:cNvPr id="4" name="Symbol zastępczy zawartości 3">
            <a:extLst>
              <a:ext uri="{FF2B5EF4-FFF2-40B4-BE49-F238E27FC236}">
                <a16:creationId xmlns:a16="http://schemas.microsoft.com/office/drawing/2014/main" id="{63DAD6F6-2EC4-4063-98B6-6FC90D835D63}"/>
              </a:ext>
            </a:extLst>
          </p:cNvPr>
          <p:cNvPicPr>
            <a:picLocks noGrp="1" noChangeAspect="1"/>
          </p:cNvPicPr>
          <p:nvPr>
            <p:ph idx="1"/>
          </p:nvPr>
        </p:nvPicPr>
        <p:blipFill>
          <a:blip r:embed="rId3"/>
          <a:stretch>
            <a:fillRect/>
          </a:stretch>
        </p:blipFill>
        <p:spPr>
          <a:xfrm>
            <a:off x="685801" y="1633031"/>
            <a:ext cx="7772400" cy="4811138"/>
          </a:xfrm>
          <a:prstGeom prst="rect">
            <a:avLst/>
          </a:prstGeom>
        </p:spPr>
      </p:pic>
    </p:spTree>
    <p:extLst>
      <p:ext uri="{BB962C8B-B14F-4D97-AF65-F5344CB8AC3E}">
        <p14:creationId xmlns:p14="http://schemas.microsoft.com/office/powerpoint/2010/main" val="4036418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966DA3-641A-448B-8B28-27F37F0026DF}"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solidFill>
                  <a:srgbClr val="081D58"/>
                </a:solidFill>
                <a:effectLst>
                  <a:outerShdw blurRad="38100" dist="38100" dir="2700000" algn="tl">
                    <a:srgbClr val="C0C0C0"/>
                  </a:outerShdw>
                </a:effectLst>
              </a:rPr>
              <a:t>ZGŁOSZENIE PACJENTA</a:t>
            </a:r>
            <a:endParaRPr lang="pl-PL" sz="4000" b="1" dirty="0"/>
          </a:p>
        </p:txBody>
      </p:sp>
      <p:pic>
        <p:nvPicPr>
          <p:cNvPr id="5" name="Symbol zastępczy zawartości 4">
            <a:extLst>
              <a:ext uri="{FF2B5EF4-FFF2-40B4-BE49-F238E27FC236}">
                <a16:creationId xmlns:a16="http://schemas.microsoft.com/office/drawing/2014/main" id="{B50136C5-230E-4700-AEB9-7A294E0DA63A}"/>
              </a:ext>
            </a:extLst>
          </p:cNvPr>
          <p:cNvPicPr>
            <a:picLocks noGrp="1" noChangeAspect="1"/>
          </p:cNvPicPr>
          <p:nvPr>
            <p:ph idx="1"/>
          </p:nvPr>
        </p:nvPicPr>
        <p:blipFill>
          <a:blip r:embed="rId3"/>
          <a:stretch>
            <a:fillRect/>
          </a:stretch>
        </p:blipFill>
        <p:spPr>
          <a:xfrm>
            <a:off x="471694" y="1772816"/>
            <a:ext cx="8132754" cy="4494070"/>
          </a:xfrm>
          <a:prstGeom prst="rect">
            <a:avLst/>
          </a:prstGeom>
        </p:spPr>
      </p:pic>
    </p:spTree>
    <p:extLst>
      <p:ext uri="{BB962C8B-B14F-4D97-AF65-F5344CB8AC3E}">
        <p14:creationId xmlns:p14="http://schemas.microsoft.com/office/powerpoint/2010/main" val="1079692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966DA3-641A-448B-8B28-27F37F0026DF}"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solidFill>
                  <a:srgbClr val="081D58"/>
                </a:solidFill>
                <a:effectLst>
                  <a:outerShdw blurRad="38100" dist="38100" dir="2700000" algn="tl">
                    <a:srgbClr val="C0C0C0"/>
                  </a:outerShdw>
                </a:effectLst>
              </a:rPr>
              <a:t>ARKUSZ PIERWSZEJ POMOCY</a:t>
            </a:r>
            <a:endParaRPr lang="pl-PL" sz="4000" b="1" dirty="0"/>
          </a:p>
        </p:txBody>
      </p:sp>
      <p:sp>
        <p:nvSpPr>
          <p:cNvPr id="3" name="Symbol zastępczy zawartości 2">
            <a:extLst>
              <a:ext uri="{FF2B5EF4-FFF2-40B4-BE49-F238E27FC236}">
                <a16:creationId xmlns:a16="http://schemas.microsoft.com/office/drawing/2014/main" id="{EFF80A10-F6B6-4CC9-B550-79010A395BA8}"/>
              </a:ext>
            </a:extLst>
          </p:cNvPr>
          <p:cNvSpPr>
            <a:spLocks noGrp="1"/>
          </p:cNvSpPr>
          <p:nvPr>
            <p:ph idx="1"/>
          </p:nvPr>
        </p:nvSpPr>
        <p:spPr/>
        <p:txBody>
          <a:bodyPr/>
          <a:lstStyle/>
          <a:p>
            <a:endParaRPr lang="pl-PL" dirty="0"/>
          </a:p>
        </p:txBody>
      </p:sp>
      <p:graphicFrame>
        <p:nvGraphicFramePr>
          <p:cNvPr id="7" name="Object 4">
            <a:extLst>
              <a:ext uri="{FF2B5EF4-FFF2-40B4-BE49-F238E27FC236}">
                <a16:creationId xmlns:a16="http://schemas.microsoft.com/office/drawing/2014/main" id="{1F9886CE-BC06-4D87-9CAC-7B7CC4C8C771}"/>
              </a:ext>
            </a:extLst>
          </p:cNvPr>
          <p:cNvGraphicFramePr>
            <a:graphicFrameLocks noChangeAspect="1"/>
          </p:cNvGraphicFramePr>
          <p:nvPr>
            <p:extLst>
              <p:ext uri="{D42A27DB-BD31-4B8C-83A1-F6EECF244321}">
                <p14:modId xmlns:p14="http://schemas.microsoft.com/office/powerpoint/2010/main" val="1883868611"/>
              </p:ext>
            </p:extLst>
          </p:nvPr>
        </p:nvGraphicFramePr>
        <p:xfrm>
          <a:off x="179512" y="1556792"/>
          <a:ext cx="8641932" cy="4765600"/>
        </p:xfrm>
        <a:graphic>
          <a:graphicData uri="http://schemas.openxmlformats.org/presentationml/2006/ole">
            <mc:AlternateContent xmlns:mc="http://schemas.openxmlformats.org/markup-compatibility/2006">
              <mc:Choice xmlns:v="urn:schemas-microsoft-com:vml" Requires="v">
                <p:oleObj spid="_x0000_s102428" name="Fotografia Photo Editor" r:id="rId4" imgW="5125165" imgH="3095238" progId="MSPhotoEd.3">
                  <p:embed/>
                </p:oleObj>
              </mc:Choice>
              <mc:Fallback>
                <p:oleObj name="Fotografia Photo Editor" r:id="rId4" imgW="5125165" imgH="3095238" progId="MSPhotoEd.3">
                  <p:embed/>
                  <p:pic>
                    <p:nvPicPr>
                      <p:cNvPr id="1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556792"/>
                        <a:ext cx="8641932" cy="4765600"/>
                      </a:xfrm>
                      <a:prstGeom prst="rect">
                        <a:avLst/>
                      </a:prstGeom>
                      <a:noFill/>
                    </p:spPr>
                  </p:pic>
                </p:oleObj>
              </mc:Fallback>
            </mc:AlternateContent>
          </a:graphicData>
        </a:graphic>
      </p:graphicFrame>
    </p:spTree>
    <p:extLst>
      <p:ext uri="{BB962C8B-B14F-4D97-AF65-F5344CB8AC3E}">
        <p14:creationId xmlns:p14="http://schemas.microsoft.com/office/powerpoint/2010/main" val="317200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966DA3-641A-448B-8B28-27F37F0026DF}"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solidFill>
                  <a:srgbClr val="081D58"/>
                </a:solidFill>
                <a:effectLst>
                  <a:outerShdw blurRad="38100" dist="38100" dir="2700000" algn="tl">
                    <a:srgbClr val="C0C0C0"/>
                  </a:outerShdw>
                </a:effectLst>
              </a:rPr>
              <a:t>PRZYJĘCIE NA ODDZIAŁ</a:t>
            </a:r>
            <a:endParaRPr lang="pl-PL" sz="4000" b="1" dirty="0"/>
          </a:p>
        </p:txBody>
      </p:sp>
      <p:sp>
        <p:nvSpPr>
          <p:cNvPr id="3" name="Symbol zastępczy zawartości 2">
            <a:extLst>
              <a:ext uri="{FF2B5EF4-FFF2-40B4-BE49-F238E27FC236}">
                <a16:creationId xmlns:a16="http://schemas.microsoft.com/office/drawing/2014/main" id="{EFF80A10-F6B6-4CC9-B550-79010A395BA8}"/>
              </a:ext>
            </a:extLst>
          </p:cNvPr>
          <p:cNvSpPr>
            <a:spLocks noGrp="1"/>
          </p:cNvSpPr>
          <p:nvPr>
            <p:ph idx="1"/>
          </p:nvPr>
        </p:nvSpPr>
        <p:spPr/>
        <p:txBody>
          <a:bodyPr/>
          <a:lstStyle/>
          <a:p>
            <a:endParaRPr lang="pl-PL" dirty="0"/>
          </a:p>
        </p:txBody>
      </p:sp>
      <p:pic>
        <p:nvPicPr>
          <p:cNvPr id="2" name="Obraz 1">
            <a:extLst>
              <a:ext uri="{FF2B5EF4-FFF2-40B4-BE49-F238E27FC236}">
                <a16:creationId xmlns:a16="http://schemas.microsoft.com/office/drawing/2014/main" id="{08E7BB16-4727-4B48-9165-74E531BB1964}"/>
              </a:ext>
            </a:extLst>
          </p:cNvPr>
          <p:cNvPicPr>
            <a:picLocks noChangeAspect="1"/>
          </p:cNvPicPr>
          <p:nvPr/>
        </p:nvPicPr>
        <p:blipFill>
          <a:blip r:embed="rId3"/>
          <a:stretch>
            <a:fillRect/>
          </a:stretch>
        </p:blipFill>
        <p:spPr>
          <a:xfrm>
            <a:off x="204435" y="1472092"/>
            <a:ext cx="8688046" cy="4981244"/>
          </a:xfrm>
          <a:prstGeom prst="rect">
            <a:avLst/>
          </a:prstGeom>
        </p:spPr>
      </p:pic>
    </p:spTree>
    <p:extLst>
      <p:ext uri="{BB962C8B-B14F-4D97-AF65-F5344CB8AC3E}">
        <p14:creationId xmlns:p14="http://schemas.microsoft.com/office/powerpoint/2010/main" val="1388338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966DA3-641A-448B-8B28-27F37F0026DF}"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solidFill>
                  <a:srgbClr val="081D58"/>
                </a:solidFill>
                <a:effectLst>
                  <a:outerShdw blurRad="38100" dist="38100" dir="2700000" algn="tl">
                    <a:srgbClr val="C0C0C0"/>
                  </a:outerShdw>
                </a:effectLst>
              </a:rPr>
              <a:t>DIAGNOSTYKA PACJENTA</a:t>
            </a:r>
            <a:endParaRPr lang="pl-PL" sz="4000" b="1" dirty="0"/>
          </a:p>
        </p:txBody>
      </p:sp>
      <p:sp>
        <p:nvSpPr>
          <p:cNvPr id="3" name="Symbol zastępczy zawartości 2">
            <a:extLst>
              <a:ext uri="{FF2B5EF4-FFF2-40B4-BE49-F238E27FC236}">
                <a16:creationId xmlns:a16="http://schemas.microsoft.com/office/drawing/2014/main" id="{EFF80A10-F6B6-4CC9-B550-79010A395BA8}"/>
              </a:ext>
            </a:extLst>
          </p:cNvPr>
          <p:cNvSpPr>
            <a:spLocks noGrp="1"/>
          </p:cNvSpPr>
          <p:nvPr>
            <p:ph idx="1"/>
          </p:nvPr>
        </p:nvSpPr>
        <p:spPr/>
        <p:txBody>
          <a:bodyPr/>
          <a:lstStyle/>
          <a:p>
            <a:endParaRPr lang="pl-PL" dirty="0"/>
          </a:p>
        </p:txBody>
      </p:sp>
      <p:pic>
        <p:nvPicPr>
          <p:cNvPr id="4" name="Obraz 3">
            <a:extLst>
              <a:ext uri="{FF2B5EF4-FFF2-40B4-BE49-F238E27FC236}">
                <a16:creationId xmlns:a16="http://schemas.microsoft.com/office/drawing/2014/main" id="{F7D917C3-7B9D-4BB8-93BD-8CFA518A11C4}"/>
              </a:ext>
            </a:extLst>
          </p:cNvPr>
          <p:cNvPicPr>
            <a:picLocks noChangeAspect="1"/>
          </p:cNvPicPr>
          <p:nvPr/>
        </p:nvPicPr>
        <p:blipFill>
          <a:blip r:embed="rId3"/>
          <a:stretch>
            <a:fillRect/>
          </a:stretch>
        </p:blipFill>
        <p:spPr>
          <a:xfrm>
            <a:off x="243704" y="1412776"/>
            <a:ext cx="8504759" cy="5040560"/>
          </a:xfrm>
          <a:prstGeom prst="rect">
            <a:avLst/>
          </a:prstGeom>
        </p:spPr>
      </p:pic>
    </p:spTree>
    <p:extLst>
      <p:ext uri="{BB962C8B-B14F-4D97-AF65-F5344CB8AC3E}">
        <p14:creationId xmlns:p14="http://schemas.microsoft.com/office/powerpoint/2010/main" val="1658569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174" y="58730"/>
            <a:ext cx="9144000" cy="1143000"/>
          </a:xfrm>
          <a:solidFill>
            <a:schemeClr val="accent1">
              <a:lumMod val="40000"/>
              <a:lumOff val="60000"/>
            </a:schemeClr>
          </a:solidFill>
        </p:spPr>
        <p:txBody>
          <a:bodyPr/>
          <a:lstStyle/>
          <a:p>
            <a:r>
              <a:rPr lang="pl-PL" sz="4000" b="1" dirty="0"/>
              <a:t>ZAGROŻENIA ERGONOMICZNE </a:t>
            </a:r>
          </a:p>
        </p:txBody>
      </p:sp>
      <p:sp>
        <p:nvSpPr>
          <p:cNvPr id="89092" name="Rectangle 4"/>
          <p:cNvSpPr>
            <a:spLocks noChangeArrowheads="1"/>
          </p:cNvSpPr>
          <p:nvPr/>
        </p:nvSpPr>
        <p:spPr bwMode="auto">
          <a:xfrm>
            <a:off x="172675" y="4271655"/>
            <a:ext cx="8521700" cy="1605617"/>
          </a:xfrm>
          <a:prstGeom prst="rect">
            <a:avLst/>
          </a:prstGeom>
          <a:solidFill>
            <a:srgbClr val="CCFFCC"/>
          </a:solidFill>
          <a:ln w="9525">
            <a:noFill/>
            <a:miter lim="800000"/>
            <a:headEnd/>
            <a:tailEnd/>
          </a:ln>
          <a:effectLst/>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pl-PL" b="1" i="0" u="none" strike="noStrike" kern="1200" cap="none" spc="0" normalizeH="0" baseline="0" noProof="0" dirty="0">
                <a:ln>
                  <a:noFill/>
                </a:ln>
                <a:solidFill>
                  <a:srgbClr val="000000"/>
                </a:solidFill>
                <a:effectLst/>
                <a:uLnTx/>
                <a:uFillTx/>
                <a:latin typeface="Arial" charset="0"/>
                <a:ea typeface="+mn-ea"/>
                <a:cs typeface="+mn-cs"/>
              </a:rPr>
              <a:t>Nieprzystosowanie warunków pracy na danym stanowisku do konkretnego pracownika, co powoduje ryzyko powstania.</a:t>
            </a:r>
          </a:p>
          <a:p>
            <a:pPr marR="0" lvl="0" algn="r" defTabSz="914400" rtl="0" eaLnBrk="0" fontAlgn="base" latinLnBrk="0" hangingPunct="0">
              <a:lnSpc>
                <a:spcPct val="100000"/>
              </a:lnSpc>
              <a:spcBef>
                <a:spcPct val="20000"/>
              </a:spcBef>
              <a:spcAft>
                <a:spcPct val="0"/>
              </a:spcAft>
              <a:buClrTx/>
              <a:buSzTx/>
              <a:tabLst/>
              <a:defRPr/>
            </a:pPr>
            <a:r>
              <a:rPr lang="pl-PL" sz="2000" b="1" dirty="0">
                <a:solidFill>
                  <a:srgbClr val="000000"/>
                </a:solidFill>
              </a:rPr>
              <a:t>(Horst W. 2004)</a:t>
            </a:r>
            <a:endParaRPr kumimoji="0" lang="pl-PL" sz="20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3" name="Rectangle 5"/>
          <p:cNvSpPr>
            <a:spLocks noChangeArrowheads="1"/>
          </p:cNvSpPr>
          <p:nvPr/>
        </p:nvSpPr>
        <p:spPr bwMode="auto">
          <a:xfrm>
            <a:off x="0" y="1891737"/>
            <a:ext cx="8917910" cy="1727201"/>
          </a:xfrm>
          <a:prstGeom prst="rect">
            <a:avLst/>
          </a:prstGeom>
          <a:solidFill>
            <a:srgbClr val="CCFFFF"/>
          </a:solidFill>
          <a:ln w="9525">
            <a:noFill/>
            <a:miter lim="800000"/>
            <a:headEnd/>
            <a:tailEnd/>
          </a:ln>
          <a:effectLst/>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pl-PL" b="1" i="0" u="sng" strike="noStrike" kern="1200" cap="none" spc="0" normalizeH="0" baseline="0" noProof="0" dirty="0">
                <a:ln>
                  <a:noFill/>
                </a:ln>
                <a:solidFill>
                  <a:srgbClr val="000000"/>
                </a:solidFill>
                <a:effectLst/>
                <a:uLnTx/>
                <a:uFillTx/>
                <a:latin typeface="Arial" charset="0"/>
                <a:ea typeface="+mn-ea"/>
                <a:cs typeface="+mn-cs"/>
              </a:rPr>
              <a:t>Ergonomiczne czynniki ryzyka</a:t>
            </a:r>
            <a:r>
              <a:rPr kumimoji="0" lang="pl-PL" b="1" i="0" u="none" strike="noStrike" kern="1200" cap="none" spc="0" normalizeH="0" baseline="0" noProof="0" dirty="0">
                <a:ln>
                  <a:noFill/>
                </a:ln>
                <a:solidFill>
                  <a:srgbClr val="000000"/>
                </a:solidFill>
                <a:effectLst/>
                <a:uLnTx/>
                <a:uFillTx/>
                <a:latin typeface="Arial" charset="0"/>
                <a:ea typeface="+mn-ea"/>
                <a:cs typeface="+mn-cs"/>
              </a:rPr>
              <a:t> – to zagrożenia spowodowane  nieprzystosowaniem parametrów technicznych stanowiska pracy i procesu pracy do możliwości fizycznych konkretnego człowieka</a:t>
            </a:r>
            <a:r>
              <a:rPr kumimoji="0" lang="pl-PL" sz="2800" b="1" i="0" u="none" strike="noStrike" kern="1200" cap="none" spc="0" normalizeH="0" baseline="0" noProof="0" dirty="0">
                <a:ln>
                  <a:noFill/>
                </a:ln>
                <a:solidFill>
                  <a:srgbClr val="000000"/>
                </a:solidFill>
                <a:effectLst/>
                <a:uLnTx/>
                <a:uFillTx/>
                <a:latin typeface="Arial" charset="0"/>
                <a:ea typeface="+mn-ea"/>
                <a:cs typeface="+mn-cs"/>
              </a:rPr>
              <a:t>.</a:t>
            </a:r>
            <a:endParaRPr kumimoji="0" lang="pl-PL" sz="28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l-PL" sz="28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8CF5720D-67DF-47EF-B2BD-917685022ADC}" type="slidenum">
              <a:rPr lang="pl-PL"/>
              <a:pPr/>
              <a:t>2</a:t>
            </a:fld>
            <a:endParaRPr lang="pl-PL"/>
          </a:p>
        </p:txBody>
      </p:sp>
      <p:sp>
        <p:nvSpPr>
          <p:cNvPr id="4098" name="Rectangle 2"/>
          <p:cNvSpPr>
            <a:spLocks noGrp="1" noChangeArrowheads="1"/>
          </p:cNvSpPr>
          <p:nvPr>
            <p:ph type="title"/>
          </p:nvPr>
        </p:nvSpPr>
        <p:spPr>
          <a:xfrm>
            <a:off x="-18256" y="0"/>
            <a:ext cx="9144000" cy="1143000"/>
          </a:xfrm>
          <a:solidFill>
            <a:schemeClr val="accent1">
              <a:lumMod val="40000"/>
              <a:lumOff val="60000"/>
            </a:schemeClr>
          </a:solidFill>
        </p:spPr>
        <p:txBody>
          <a:bodyPr/>
          <a:lstStyle/>
          <a:p>
            <a:r>
              <a:rPr lang="pl-PL" b="1"/>
              <a:t>TREŚĆ</a:t>
            </a:r>
          </a:p>
        </p:txBody>
      </p:sp>
      <p:sp>
        <p:nvSpPr>
          <p:cNvPr id="4099" name="Rectangle 3"/>
          <p:cNvSpPr>
            <a:spLocks noGrp="1" noChangeArrowheads="1"/>
          </p:cNvSpPr>
          <p:nvPr>
            <p:ph type="body" idx="1"/>
          </p:nvPr>
        </p:nvSpPr>
        <p:spPr>
          <a:xfrm>
            <a:off x="125760" y="1985868"/>
            <a:ext cx="8892480" cy="3816424"/>
          </a:xfrm>
          <a:solidFill>
            <a:srgbClr val="CCFFCC"/>
          </a:solidFill>
        </p:spPr>
        <p:txBody>
          <a:bodyPr/>
          <a:lstStyle/>
          <a:p>
            <a:r>
              <a:rPr lang="pl-PL" altLang="pl-PL" sz="2400" b="1" dirty="0"/>
              <a:t>Nurty ergonomii – eutyfronika i </a:t>
            </a:r>
            <a:r>
              <a:rPr lang="pl-PL" altLang="pl-PL" sz="2400" b="1" dirty="0" err="1"/>
              <a:t>human</a:t>
            </a:r>
            <a:r>
              <a:rPr lang="pl-PL" altLang="pl-PL" sz="2400" b="1" dirty="0"/>
              <a:t> </a:t>
            </a:r>
            <a:r>
              <a:rPr lang="pl-PL" sz="2400" b="1" dirty="0"/>
              <a:t>engineering</a:t>
            </a:r>
            <a:r>
              <a:rPr lang="pl-PL" altLang="pl-PL" sz="2400" b="1" dirty="0"/>
              <a:t> </a:t>
            </a:r>
          </a:p>
          <a:p>
            <a:r>
              <a:rPr lang="pl-PL" altLang="pl-PL" sz="2400" b="1" dirty="0" err="1"/>
              <a:t>Makroergonomia</a:t>
            </a:r>
            <a:r>
              <a:rPr lang="pl-PL" altLang="pl-PL" sz="2400" b="1" dirty="0"/>
              <a:t> i organizacyjne techniki innowacyjne</a:t>
            </a:r>
          </a:p>
          <a:p>
            <a:r>
              <a:rPr lang="pl-PL" altLang="pl-PL" sz="2400" b="1" dirty="0"/>
              <a:t>Badania stanu wdrożenia innowacji organizacyjnych </a:t>
            </a:r>
          </a:p>
          <a:p>
            <a:r>
              <a:rPr lang="pl-PL" altLang="pl-PL" sz="2400" b="1" dirty="0"/>
              <a:t>Istota ergonomii cyfrowej w projektowaniu i produkcji</a:t>
            </a:r>
          </a:p>
          <a:p>
            <a:r>
              <a:rPr lang="pl-PL" altLang="pl-PL" sz="2400" b="1" dirty="0"/>
              <a:t>Problemy badań i wdrożeń rozwiązań ergonomii cyfrowej</a:t>
            </a:r>
          </a:p>
          <a:p>
            <a:r>
              <a:rPr lang="pl-PL" altLang="pl-PL" sz="2400" b="1" dirty="0"/>
              <a:t>Ciągłe doskonalenie procesów i cykl PDCA</a:t>
            </a:r>
          </a:p>
          <a:p>
            <a:r>
              <a:rPr lang="pl-PL" altLang="pl-PL" sz="2400" b="1" dirty="0"/>
              <a:t>Modelowanie i symulacja procesów pracy</a:t>
            </a:r>
          </a:p>
          <a:p>
            <a:r>
              <a:rPr lang="pl-PL" altLang="pl-PL" sz="2400" b="1" dirty="0"/>
              <a:t>Zagrożenia ergonomiczne i metody oceny ryzyka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21598"/>
            <a:ext cx="9144000" cy="1143000"/>
          </a:xfrm>
          <a:solidFill>
            <a:schemeClr val="accent1">
              <a:lumMod val="40000"/>
              <a:lumOff val="60000"/>
            </a:schemeClr>
          </a:solidFill>
        </p:spPr>
        <p:txBody>
          <a:bodyPr/>
          <a:lstStyle/>
          <a:p>
            <a:r>
              <a:rPr lang="pl-PL" sz="4000" b="1" dirty="0"/>
              <a:t>ZAGROŻENIA ERGONOMICZNE</a:t>
            </a:r>
          </a:p>
        </p:txBody>
      </p:sp>
      <p:grpSp>
        <p:nvGrpSpPr>
          <p:cNvPr id="7" name="Organization Chart 32"/>
          <p:cNvGrpSpPr>
            <a:grpSpLocks noChangeAspect="1"/>
          </p:cNvGrpSpPr>
          <p:nvPr/>
        </p:nvGrpSpPr>
        <p:grpSpPr bwMode="auto">
          <a:xfrm>
            <a:off x="357158" y="1412776"/>
            <a:ext cx="8501122" cy="4824536"/>
            <a:chOff x="279" y="1246"/>
            <a:chExt cx="5903" cy="720"/>
          </a:xfrm>
        </p:grpSpPr>
        <p:cxnSp>
          <p:nvCxnSpPr>
            <p:cNvPr id="73762" name="_s73762"/>
            <p:cNvCxnSpPr>
              <a:cxnSpLocks noChangeShapeType="1"/>
              <a:stCxn id="20" idx="0"/>
              <a:endCxn id="14" idx="2"/>
            </p:cNvCxnSpPr>
            <p:nvPr/>
          </p:nvCxnSpPr>
          <p:spPr bwMode="auto">
            <a:xfrm rot="16200000" flipV="1">
              <a:off x="4443" y="371"/>
              <a:ext cx="144" cy="2470"/>
            </a:xfrm>
            <a:prstGeom prst="bentConnector3">
              <a:avLst>
                <a:gd name="adj1" fmla="val 50000"/>
              </a:avLst>
            </a:prstGeom>
            <a:noFill/>
            <a:ln w="28575">
              <a:solidFill>
                <a:schemeClr val="tx1"/>
              </a:solidFill>
              <a:miter lim="800000"/>
              <a:headEnd/>
              <a:tailEnd/>
            </a:ln>
          </p:spPr>
        </p:cxnSp>
        <p:cxnSp>
          <p:nvCxnSpPr>
            <p:cNvPr id="73763" name="_s73763"/>
            <p:cNvCxnSpPr>
              <a:cxnSpLocks noChangeShapeType="1"/>
              <a:stCxn id="19" idx="0"/>
              <a:endCxn id="14" idx="2"/>
            </p:cNvCxnSpPr>
            <p:nvPr/>
          </p:nvCxnSpPr>
          <p:spPr bwMode="auto">
            <a:xfrm rot="16200000" flipV="1">
              <a:off x="3940" y="875"/>
              <a:ext cx="144" cy="1463"/>
            </a:xfrm>
            <a:prstGeom prst="bentConnector3">
              <a:avLst>
                <a:gd name="adj1" fmla="val 50000"/>
              </a:avLst>
            </a:prstGeom>
            <a:noFill/>
            <a:ln w="28575">
              <a:solidFill>
                <a:schemeClr val="tx1"/>
              </a:solidFill>
              <a:miter lim="800000"/>
              <a:headEnd/>
              <a:tailEnd/>
            </a:ln>
          </p:spPr>
        </p:cxnSp>
        <p:cxnSp>
          <p:nvCxnSpPr>
            <p:cNvPr id="73764" name="_s73764"/>
            <p:cNvCxnSpPr>
              <a:cxnSpLocks noChangeShapeType="1"/>
              <a:stCxn id="18" idx="0"/>
              <a:endCxn id="14" idx="2"/>
            </p:cNvCxnSpPr>
            <p:nvPr/>
          </p:nvCxnSpPr>
          <p:spPr bwMode="auto">
            <a:xfrm rot="16200000" flipV="1">
              <a:off x="3436" y="1379"/>
              <a:ext cx="144" cy="455"/>
            </a:xfrm>
            <a:prstGeom prst="bentConnector3">
              <a:avLst>
                <a:gd name="adj1" fmla="val 50000"/>
              </a:avLst>
            </a:prstGeom>
            <a:noFill/>
            <a:ln w="28575">
              <a:solidFill>
                <a:schemeClr val="tx1"/>
              </a:solidFill>
              <a:miter lim="800000"/>
              <a:headEnd/>
              <a:tailEnd/>
            </a:ln>
          </p:spPr>
        </p:cxnSp>
        <p:cxnSp>
          <p:nvCxnSpPr>
            <p:cNvPr id="73765" name="_s73765"/>
            <p:cNvCxnSpPr>
              <a:cxnSpLocks noChangeShapeType="1"/>
              <a:stCxn id="17" idx="0"/>
              <a:endCxn id="14" idx="2"/>
            </p:cNvCxnSpPr>
            <p:nvPr/>
          </p:nvCxnSpPr>
          <p:spPr bwMode="auto">
            <a:xfrm rot="5400000" flipH="1" flipV="1">
              <a:off x="2932" y="1329"/>
              <a:ext cx="144" cy="553"/>
            </a:xfrm>
            <a:prstGeom prst="bentConnector3">
              <a:avLst>
                <a:gd name="adj1" fmla="val 50000"/>
              </a:avLst>
            </a:prstGeom>
            <a:noFill/>
            <a:ln w="28575">
              <a:solidFill>
                <a:schemeClr val="tx1"/>
              </a:solidFill>
              <a:miter lim="800000"/>
              <a:headEnd/>
              <a:tailEnd/>
            </a:ln>
          </p:spPr>
        </p:cxnSp>
        <p:cxnSp>
          <p:nvCxnSpPr>
            <p:cNvPr id="73766" name="_s73766"/>
            <p:cNvCxnSpPr>
              <a:cxnSpLocks noChangeShapeType="1"/>
              <a:stCxn id="16" idx="0"/>
              <a:endCxn id="14" idx="2"/>
            </p:cNvCxnSpPr>
            <p:nvPr/>
          </p:nvCxnSpPr>
          <p:spPr bwMode="auto">
            <a:xfrm rot="5400000" flipH="1" flipV="1">
              <a:off x="2428" y="825"/>
              <a:ext cx="144" cy="1561"/>
            </a:xfrm>
            <a:prstGeom prst="bentConnector3">
              <a:avLst>
                <a:gd name="adj1" fmla="val 50000"/>
              </a:avLst>
            </a:prstGeom>
            <a:noFill/>
            <a:ln w="28575">
              <a:solidFill>
                <a:schemeClr val="tx1"/>
              </a:solidFill>
              <a:miter lim="800000"/>
              <a:headEnd/>
              <a:tailEnd/>
            </a:ln>
          </p:spPr>
        </p:cxnSp>
        <p:cxnSp>
          <p:nvCxnSpPr>
            <p:cNvPr id="73767" name="_s73767"/>
            <p:cNvCxnSpPr>
              <a:cxnSpLocks noChangeShapeType="1"/>
              <a:stCxn id="15" idx="0"/>
              <a:endCxn id="14" idx="2"/>
            </p:cNvCxnSpPr>
            <p:nvPr/>
          </p:nvCxnSpPr>
          <p:spPr bwMode="auto">
            <a:xfrm rot="5400000" flipH="1" flipV="1">
              <a:off x="1924" y="321"/>
              <a:ext cx="144" cy="2569"/>
            </a:xfrm>
            <a:prstGeom prst="bentConnector3">
              <a:avLst>
                <a:gd name="adj1" fmla="val 50000"/>
              </a:avLst>
            </a:prstGeom>
            <a:noFill/>
            <a:ln w="28575">
              <a:solidFill>
                <a:schemeClr val="tx1"/>
              </a:solidFill>
              <a:miter lim="800000"/>
              <a:headEnd/>
              <a:tailEnd/>
            </a:ln>
          </p:spPr>
        </p:cxnSp>
        <p:sp>
          <p:nvSpPr>
            <p:cNvPr id="14" name="_s73768"/>
            <p:cNvSpPr>
              <a:spLocks noChangeArrowheads="1"/>
            </p:cNvSpPr>
            <p:nvPr/>
          </p:nvSpPr>
          <p:spPr bwMode="auto">
            <a:xfrm>
              <a:off x="2214" y="1246"/>
              <a:ext cx="2133" cy="288"/>
            </a:xfrm>
            <a:prstGeom prst="roundRect">
              <a:avLst>
                <a:gd name="adj" fmla="val 16667"/>
              </a:avLst>
            </a:prstGeom>
            <a:solidFill>
              <a:srgbClr val="FF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2400" b="1" i="0" u="none" strike="noStrike" kern="1200" cap="none" spc="0" normalizeH="0" baseline="0" noProof="0" dirty="0">
                  <a:ln>
                    <a:noFill/>
                  </a:ln>
                  <a:solidFill>
                    <a:srgbClr val="000000"/>
                  </a:solidFill>
                  <a:effectLst/>
                  <a:uLnTx/>
                  <a:uFillTx/>
                  <a:latin typeface="Arial" charset="0"/>
                  <a:ea typeface="+mn-ea"/>
                  <a:cs typeface="+mn-cs"/>
                </a:rPr>
                <a:t>ZAGROŻENIA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2400" b="1" i="0" u="none" strike="noStrike" kern="1200" cap="none" spc="0" normalizeH="0" baseline="0" noProof="0" dirty="0">
                  <a:ln>
                    <a:noFill/>
                  </a:ln>
                  <a:solidFill>
                    <a:srgbClr val="000000"/>
                  </a:solidFill>
                  <a:effectLst/>
                  <a:uLnTx/>
                  <a:uFillTx/>
                  <a:latin typeface="Arial" charset="0"/>
                  <a:ea typeface="+mn-ea"/>
                  <a:cs typeface="+mn-cs"/>
                </a:rPr>
                <a:t>ERGONOMICZNE</a:t>
              </a:r>
            </a:p>
          </p:txBody>
        </p:sp>
        <p:sp>
          <p:nvSpPr>
            <p:cNvPr id="15" name="_s73769"/>
            <p:cNvSpPr>
              <a:spLocks noChangeArrowheads="1"/>
            </p:cNvSpPr>
            <p:nvPr/>
          </p:nvSpPr>
          <p:spPr bwMode="auto">
            <a:xfrm>
              <a:off x="279" y="1678"/>
              <a:ext cx="864"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4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charset="0"/>
                  <a:ea typeface="+mn-ea"/>
                  <a:cs typeface="+mn-cs"/>
                </a:rPr>
                <a:t>NIENATURALNE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charset="0"/>
                  <a:ea typeface="+mn-ea"/>
                  <a:cs typeface="+mn-cs"/>
                </a:rPr>
                <a:t>POZYCJE</a:t>
              </a:r>
            </a:p>
          </p:txBody>
        </p:sp>
        <p:sp>
          <p:nvSpPr>
            <p:cNvPr id="16" name="_s73770"/>
            <p:cNvSpPr>
              <a:spLocks noChangeArrowheads="1"/>
            </p:cNvSpPr>
            <p:nvPr/>
          </p:nvSpPr>
          <p:spPr bwMode="auto">
            <a:xfrm>
              <a:off x="1287" y="1678"/>
              <a:ext cx="864"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NIENATURALNE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RUCHY</a:t>
              </a:r>
            </a:p>
          </p:txBody>
        </p:sp>
        <p:sp>
          <p:nvSpPr>
            <p:cNvPr id="17" name="_s73771"/>
            <p:cNvSpPr>
              <a:spLocks noChangeArrowheads="1"/>
            </p:cNvSpPr>
            <p:nvPr/>
          </p:nvSpPr>
          <p:spPr bwMode="auto">
            <a:xfrm>
              <a:off x="2295" y="1678"/>
              <a:ext cx="864"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charset="0"/>
                  <a:ea typeface="+mn-ea"/>
                  <a:cs typeface="+mn-cs"/>
                </a:rPr>
                <a:t>KOMPRESJA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charset="0"/>
                  <a:ea typeface="+mn-ea"/>
                  <a:cs typeface="+mn-cs"/>
                </a:rPr>
                <a:t>TKANEK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charset="0"/>
                  <a:ea typeface="+mn-ea"/>
                  <a:cs typeface="+mn-cs"/>
                </a:rPr>
                <a:t>MIĘKKICH</a:t>
              </a:r>
            </a:p>
          </p:txBody>
        </p:sp>
        <p:sp>
          <p:nvSpPr>
            <p:cNvPr id="18" name="_s73772"/>
            <p:cNvSpPr>
              <a:spLocks noChangeArrowheads="1"/>
            </p:cNvSpPr>
            <p:nvPr/>
          </p:nvSpPr>
          <p:spPr bwMode="auto">
            <a:xfrm>
              <a:off x="3303" y="1678"/>
              <a:ext cx="864"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NIEAKCEPTO-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WALNE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WARTOŚCI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SIŁ</a:t>
              </a:r>
            </a:p>
          </p:txBody>
        </p:sp>
        <p:sp>
          <p:nvSpPr>
            <p:cNvPr id="19" name="_s73773"/>
            <p:cNvSpPr>
              <a:spLocks noChangeArrowheads="1"/>
            </p:cNvSpPr>
            <p:nvPr/>
          </p:nvSpPr>
          <p:spPr bwMode="auto">
            <a:xfrm>
              <a:off x="4311" y="1678"/>
              <a:ext cx="864"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CHŁÓD</a:t>
              </a:r>
            </a:p>
          </p:txBody>
        </p:sp>
        <p:sp>
          <p:nvSpPr>
            <p:cNvPr id="20" name="_s73774"/>
            <p:cNvSpPr>
              <a:spLocks noChangeArrowheads="1"/>
            </p:cNvSpPr>
            <p:nvPr/>
          </p:nvSpPr>
          <p:spPr bwMode="auto">
            <a:xfrm>
              <a:off x="5319" y="1678"/>
              <a:ext cx="863"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KONTAKT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 ZE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ŹRODŁEM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WIBRCJI</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ymbol zastępczy numeru slajdu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12581E-2E48-4F91-8580-D13F3D4A5E83}"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pl-PL"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3122" name="Rectangle 2"/>
          <p:cNvSpPr>
            <a:spLocks noGrp="1" noChangeArrowheads="1"/>
          </p:cNvSpPr>
          <p:nvPr>
            <p:ph type="title"/>
          </p:nvPr>
        </p:nvSpPr>
        <p:spPr>
          <a:xfrm>
            <a:off x="0" y="-1595"/>
            <a:ext cx="9144000" cy="1214446"/>
          </a:xfrm>
          <a:solidFill>
            <a:srgbClr val="CCFFFF"/>
          </a:solidFill>
          <a:ln/>
        </p:spPr>
        <p:txBody>
          <a:bodyPr/>
          <a:lstStyle/>
          <a:p>
            <a:r>
              <a:rPr lang="pl-PL" sz="4000" b="1" dirty="0"/>
              <a:t>METODY OCENY RYZYKA </a:t>
            </a:r>
            <a:r>
              <a:rPr lang="pl-PL" sz="4000" b="1" dirty="0" err="1"/>
              <a:t>MSDs</a:t>
            </a:r>
            <a:endParaRPr lang="pl-PL" sz="4000" b="1" dirty="0"/>
          </a:p>
        </p:txBody>
      </p:sp>
      <p:sp>
        <p:nvSpPr>
          <p:cNvPr id="133124" name="AutoShape 4"/>
          <p:cNvSpPr>
            <a:spLocks noChangeArrowheads="1"/>
          </p:cNvSpPr>
          <p:nvPr/>
        </p:nvSpPr>
        <p:spPr bwMode="auto">
          <a:xfrm>
            <a:off x="2987675" y="4437063"/>
            <a:ext cx="2665413" cy="1512887"/>
          </a:xfrm>
          <a:prstGeom prst="flowChartPunchedTape">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5" name="Text Box 5"/>
          <p:cNvSpPr txBox="1">
            <a:spLocks noChangeArrowheads="1"/>
          </p:cNvSpPr>
          <p:nvPr/>
        </p:nvSpPr>
        <p:spPr bwMode="auto">
          <a:xfrm>
            <a:off x="3276600" y="4868863"/>
            <a:ext cx="2159000" cy="519112"/>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pl-PL" sz="2800" b="1" i="0" u="none" strike="noStrike" kern="1200" cap="none" spc="0" normalizeH="0" baseline="0" noProof="0" dirty="0">
                <a:ln>
                  <a:noFill/>
                </a:ln>
                <a:solidFill>
                  <a:srgbClr val="000000"/>
                </a:solidFill>
                <a:effectLst/>
                <a:uLnTx/>
                <a:uFillTx/>
                <a:latin typeface="Arial" charset="0"/>
                <a:ea typeface="+mn-ea"/>
                <a:cs typeface="+mn-cs"/>
              </a:rPr>
              <a:t>METODY</a:t>
            </a:r>
          </a:p>
        </p:txBody>
      </p:sp>
      <p:sp>
        <p:nvSpPr>
          <p:cNvPr id="133135" name="AutoShape 15"/>
          <p:cNvSpPr>
            <a:spLocks noChangeArrowheads="1"/>
          </p:cNvSpPr>
          <p:nvPr/>
        </p:nvSpPr>
        <p:spPr bwMode="auto">
          <a:xfrm>
            <a:off x="3563938" y="1916113"/>
            <a:ext cx="2089150" cy="1871662"/>
          </a:xfrm>
          <a:prstGeom prst="star16">
            <a:avLst>
              <a:gd name="adj" fmla="val 37500"/>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36" name="AutoShape 16"/>
          <p:cNvSpPr>
            <a:spLocks noChangeArrowheads="1"/>
          </p:cNvSpPr>
          <p:nvPr/>
        </p:nvSpPr>
        <p:spPr bwMode="auto">
          <a:xfrm>
            <a:off x="6300788" y="2708275"/>
            <a:ext cx="2089150" cy="1871663"/>
          </a:xfrm>
          <a:prstGeom prst="star16">
            <a:avLst>
              <a:gd name="adj" fmla="val 37500"/>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37" name="AutoShape 17"/>
          <p:cNvSpPr>
            <a:spLocks noChangeArrowheads="1"/>
          </p:cNvSpPr>
          <p:nvPr/>
        </p:nvSpPr>
        <p:spPr bwMode="auto">
          <a:xfrm>
            <a:off x="5867400" y="4941888"/>
            <a:ext cx="2376488" cy="1727200"/>
          </a:xfrm>
          <a:prstGeom prst="star16">
            <a:avLst>
              <a:gd name="adj" fmla="val 37500"/>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40" name="Text Box 20"/>
          <p:cNvSpPr txBox="1">
            <a:spLocks noChangeArrowheads="1"/>
          </p:cNvSpPr>
          <p:nvPr/>
        </p:nvSpPr>
        <p:spPr bwMode="auto">
          <a:xfrm>
            <a:off x="4067175" y="2420938"/>
            <a:ext cx="100965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41" name="Text Box 21"/>
          <p:cNvSpPr txBox="1">
            <a:spLocks noChangeArrowheads="1"/>
          </p:cNvSpPr>
          <p:nvPr/>
        </p:nvSpPr>
        <p:spPr bwMode="auto">
          <a:xfrm>
            <a:off x="4067175" y="2636838"/>
            <a:ext cx="1008063" cy="3968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Arial" charset="0"/>
                <a:ea typeface="+mn-ea"/>
                <a:cs typeface="+mn-cs"/>
              </a:rPr>
              <a:t>RULA</a:t>
            </a:r>
          </a:p>
        </p:txBody>
      </p:sp>
      <p:sp>
        <p:nvSpPr>
          <p:cNvPr id="133142" name="Text Box 22"/>
          <p:cNvSpPr txBox="1">
            <a:spLocks noChangeArrowheads="1"/>
          </p:cNvSpPr>
          <p:nvPr/>
        </p:nvSpPr>
        <p:spPr bwMode="auto">
          <a:xfrm>
            <a:off x="6659563" y="3429000"/>
            <a:ext cx="1296987" cy="3968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pl-PL" sz="2000" b="1" i="0" u="none" strike="noStrike" kern="1200" cap="none" spc="0" normalizeH="0" baseline="0" noProof="0">
                <a:ln>
                  <a:noFill/>
                </a:ln>
                <a:solidFill>
                  <a:srgbClr val="000000"/>
                </a:solidFill>
                <a:effectLst/>
                <a:uLnTx/>
                <a:uFillTx/>
                <a:latin typeface="Arial" charset="0"/>
                <a:ea typeface="+mn-ea"/>
                <a:cs typeface="+mn-cs"/>
              </a:rPr>
              <a:t>JSI</a:t>
            </a:r>
          </a:p>
        </p:txBody>
      </p:sp>
      <p:sp>
        <p:nvSpPr>
          <p:cNvPr id="133143" name="Text Box 23"/>
          <p:cNvSpPr txBox="1">
            <a:spLocks noChangeArrowheads="1"/>
          </p:cNvSpPr>
          <p:nvPr/>
        </p:nvSpPr>
        <p:spPr bwMode="auto">
          <a:xfrm>
            <a:off x="6084888" y="5445125"/>
            <a:ext cx="1944687" cy="6413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pl-PL" sz="1800" b="1" i="0" u="none" strike="noStrike" kern="1200" cap="none" spc="0" normalizeH="0" baseline="0" noProof="0">
                <a:ln>
                  <a:noFill/>
                </a:ln>
                <a:solidFill>
                  <a:srgbClr val="000000"/>
                </a:solidFill>
                <a:effectLst/>
                <a:uLnTx/>
                <a:uFillTx/>
                <a:latin typeface="Arial" charset="0"/>
                <a:ea typeface="+mn-ea"/>
                <a:cs typeface="+mn-cs"/>
              </a:rPr>
              <a:t>METODY UNIWERSALNE</a:t>
            </a:r>
          </a:p>
        </p:txBody>
      </p:sp>
      <p:grpSp>
        <p:nvGrpSpPr>
          <p:cNvPr id="2" name="Group 30"/>
          <p:cNvGrpSpPr>
            <a:grpSpLocks/>
          </p:cNvGrpSpPr>
          <p:nvPr/>
        </p:nvGrpSpPr>
        <p:grpSpPr bwMode="auto">
          <a:xfrm>
            <a:off x="323850" y="4581525"/>
            <a:ext cx="2663825" cy="1871663"/>
            <a:chOff x="204" y="2886"/>
            <a:chExt cx="1678" cy="1179"/>
          </a:xfrm>
        </p:grpSpPr>
        <p:grpSp>
          <p:nvGrpSpPr>
            <p:cNvPr id="3" name="Group 29"/>
            <p:cNvGrpSpPr>
              <a:grpSpLocks/>
            </p:cNvGrpSpPr>
            <p:nvPr/>
          </p:nvGrpSpPr>
          <p:grpSpPr bwMode="auto">
            <a:xfrm>
              <a:off x="204" y="2886"/>
              <a:ext cx="1316" cy="1179"/>
              <a:chOff x="204" y="2886"/>
              <a:chExt cx="1316" cy="1179"/>
            </a:xfrm>
          </p:grpSpPr>
          <p:sp>
            <p:nvSpPr>
              <p:cNvPr id="133133" name="AutoShape 13"/>
              <p:cNvSpPr>
                <a:spLocks noChangeArrowheads="1"/>
              </p:cNvSpPr>
              <p:nvPr/>
            </p:nvSpPr>
            <p:spPr bwMode="auto">
              <a:xfrm>
                <a:off x="204" y="2886"/>
                <a:ext cx="1316" cy="1179"/>
              </a:xfrm>
              <a:prstGeom prst="star16">
                <a:avLst>
                  <a:gd name="adj" fmla="val 37500"/>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38" name="Text Box 18"/>
              <p:cNvSpPr txBox="1">
                <a:spLocks noChangeArrowheads="1"/>
              </p:cNvSpPr>
              <p:nvPr/>
            </p:nvSpPr>
            <p:spPr bwMode="auto">
              <a:xfrm>
                <a:off x="567" y="3294"/>
                <a:ext cx="635" cy="2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pl-PL" sz="2000" b="1" i="0" u="none" strike="noStrike" kern="1200" cap="none" spc="0" normalizeH="0" baseline="0" noProof="0">
                    <a:ln>
                      <a:noFill/>
                    </a:ln>
                    <a:solidFill>
                      <a:srgbClr val="000000"/>
                    </a:solidFill>
                    <a:effectLst/>
                    <a:uLnTx/>
                    <a:uFillTx/>
                    <a:latin typeface="Arial" charset="0"/>
                    <a:ea typeface="+mn-ea"/>
                    <a:cs typeface="+mn-cs"/>
                  </a:rPr>
                  <a:t>OWAS</a:t>
                </a:r>
              </a:p>
            </p:txBody>
          </p:sp>
        </p:grpSp>
        <p:cxnSp>
          <p:nvCxnSpPr>
            <p:cNvPr id="133144" name="AutoShape 24"/>
            <p:cNvCxnSpPr>
              <a:cxnSpLocks noChangeShapeType="1"/>
              <a:stCxn id="133124" idx="1"/>
              <a:endCxn id="133133" idx="3"/>
            </p:cNvCxnSpPr>
            <p:nvPr/>
          </p:nvCxnSpPr>
          <p:spPr bwMode="auto">
            <a:xfrm flipH="1">
              <a:off x="1520" y="3272"/>
              <a:ext cx="362" cy="204"/>
            </a:xfrm>
            <a:prstGeom prst="straightConnector1">
              <a:avLst/>
            </a:prstGeom>
            <a:noFill/>
            <a:ln w="9525">
              <a:solidFill>
                <a:schemeClr val="tx1"/>
              </a:solidFill>
              <a:round/>
              <a:headEnd/>
              <a:tailEnd type="triangle" w="med" len="med"/>
            </a:ln>
            <a:effectLst/>
          </p:spPr>
        </p:cxnSp>
      </p:grpSp>
      <p:grpSp>
        <p:nvGrpSpPr>
          <p:cNvPr id="4" name="Group 31"/>
          <p:cNvGrpSpPr>
            <a:grpSpLocks/>
          </p:cNvGrpSpPr>
          <p:nvPr/>
        </p:nvGrpSpPr>
        <p:grpSpPr bwMode="auto">
          <a:xfrm>
            <a:off x="611188" y="2420938"/>
            <a:ext cx="2376487" cy="2773362"/>
            <a:chOff x="385" y="1525"/>
            <a:chExt cx="1497" cy="1747"/>
          </a:xfrm>
        </p:grpSpPr>
        <p:sp>
          <p:nvSpPr>
            <p:cNvPr id="133134" name="AutoShape 14"/>
            <p:cNvSpPr>
              <a:spLocks noChangeArrowheads="1"/>
            </p:cNvSpPr>
            <p:nvPr/>
          </p:nvSpPr>
          <p:spPr bwMode="auto">
            <a:xfrm>
              <a:off x="385" y="1525"/>
              <a:ext cx="1316" cy="1179"/>
            </a:xfrm>
            <a:prstGeom prst="star16">
              <a:avLst>
                <a:gd name="adj" fmla="val 37500"/>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39" name="Text Box 19"/>
            <p:cNvSpPr txBox="1">
              <a:spLocks noChangeArrowheads="1"/>
            </p:cNvSpPr>
            <p:nvPr/>
          </p:nvSpPr>
          <p:spPr bwMode="auto">
            <a:xfrm>
              <a:off x="703" y="1979"/>
              <a:ext cx="635" cy="2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pl-PL" sz="2000" b="1" i="0" u="none" strike="noStrike" kern="1200" cap="none" spc="0" normalizeH="0" baseline="0" noProof="0">
                  <a:ln>
                    <a:noFill/>
                  </a:ln>
                  <a:solidFill>
                    <a:srgbClr val="000000"/>
                  </a:solidFill>
                  <a:effectLst/>
                  <a:uLnTx/>
                  <a:uFillTx/>
                  <a:latin typeface="Arial" charset="0"/>
                  <a:ea typeface="+mn-ea"/>
                  <a:cs typeface="+mn-cs"/>
                </a:rPr>
                <a:t>REBA</a:t>
              </a:r>
            </a:p>
          </p:txBody>
        </p:sp>
        <p:cxnSp>
          <p:nvCxnSpPr>
            <p:cNvPr id="133145" name="AutoShape 25"/>
            <p:cNvCxnSpPr>
              <a:cxnSpLocks noChangeShapeType="1"/>
              <a:stCxn id="133124" idx="1"/>
              <a:endCxn id="133134" idx="2"/>
            </p:cNvCxnSpPr>
            <p:nvPr/>
          </p:nvCxnSpPr>
          <p:spPr bwMode="auto">
            <a:xfrm flipH="1" flipV="1">
              <a:off x="1043" y="2704"/>
              <a:ext cx="839" cy="568"/>
            </a:xfrm>
            <a:prstGeom prst="straightConnector1">
              <a:avLst/>
            </a:prstGeom>
            <a:noFill/>
            <a:ln w="9525">
              <a:solidFill>
                <a:schemeClr val="tx1"/>
              </a:solidFill>
              <a:round/>
              <a:headEnd/>
              <a:tailEnd type="triangle" w="med" len="med"/>
            </a:ln>
            <a:effectLst/>
          </p:spPr>
        </p:cxnSp>
      </p:grpSp>
      <p:cxnSp>
        <p:nvCxnSpPr>
          <p:cNvPr id="133146" name="AutoShape 26"/>
          <p:cNvCxnSpPr>
            <a:cxnSpLocks noChangeShapeType="1"/>
            <a:stCxn id="133124" idx="0"/>
            <a:endCxn id="133135" idx="2"/>
          </p:cNvCxnSpPr>
          <p:nvPr/>
        </p:nvCxnSpPr>
        <p:spPr bwMode="auto">
          <a:xfrm flipV="1">
            <a:off x="4321175" y="3787775"/>
            <a:ext cx="287338" cy="800100"/>
          </a:xfrm>
          <a:prstGeom prst="straightConnector1">
            <a:avLst/>
          </a:prstGeom>
          <a:noFill/>
          <a:ln w="9525">
            <a:solidFill>
              <a:schemeClr val="tx1"/>
            </a:solidFill>
            <a:round/>
            <a:headEnd/>
            <a:tailEnd type="triangle" w="med" len="med"/>
          </a:ln>
          <a:effectLst/>
        </p:spPr>
      </p:cxnSp>
      <p:cxnSp>
        <p:nvCxnSpPr>
          <p:cNvPr id="133147" name="AutoShape 27"/>
          <p:cNvCxnSpPr>
            <a:cxnSpLocks noChangeShapeType="1"/>
            <a:stCxn id="133124" idx="3"/>
            <a:endCxn id="133136" idx="1"/>
          </p:cNvCxnSpPr>
          <p:nvPr/>
        </p:nvCxnSpPr>
        <p:spPr bwMode="auto">
          <a:xfrm flipV="1">
            <a:off x="5653088" y="3644900"/>
            <a:ext cx="647700" cy="1549400"/>
          </a:xfrm>
          <a:prstGeom prst="straightConnector1">
            <a:avLst/>
          </a:prstGeom>
          <a:noFill/>
          <a:ln w="9525">
            <a:solidFill>
              <a:schemeClr val="tx1"/>
            </a:solidFill>
            <a:round/>
            <a:headEnd/>
            <a:tailEnd type="triangle" w="med" len="med"/>
          </a:ln>
          <a:effectLst/>
        </p:spPr>
      </p:cxnSp>
      <p:cxnSp>
        <p:nvCxnSpPr>
          <p:cNvPr id="133148" name="AutoShape 28"/>
          <p:cNvCxnSpPr>
            <a:cxnSpLocks noChangeShapeType="1"/>
            <a:stCxn id="133124" idx="3"/>
            <a:endCxn id="133137" idx="1"/>
          </p:cNvCxnSpPr>
          <p:nvPr/>
        </p:nvCxnSpPr>
        <p:spPr bwMode="auto">
          <a:xfrm>
            <a:off x="5653088" y="5194300"/>
            <a:ext cx="214312" cy="611188"/>
          </a:xfrm>
          <a:prstGeom prst="straightConnector1">
            <a:avLst/>
          </a:prstGeom>
          <a:noFill/>
          <a:ln w="9525">
            <a:solidFill>
              <a:schemeClr val="tx1"/>
            </a:solidFill>
            <a:round/>
            <a:headEnd/>
            <a:tailEnd type="triangle" w="med" len="med"/>
          </a:ln>
          <a:effectLst/>
        </p:spPr>
      </p:cxnSp>
    </p:spTree>
  </p:cSld>
  <p:clrMapOvr>
    <a:masterClrMapping/>
  </p:clrMapOvr>
  <p:transition spd="med">
    <p:cover dir="l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2C7BED-8569-402B-A3F9-0A5EF4BCA918}"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698" name="Rectangle 2"/>
          <p:cNvSpPr>
            <a:spLocks noGrp="1" noChangeArrowheads="1"/>
          </p:cNvSpPr>
          <p:nvPr>
            <p:ph type="title"/>
          </p:nvPr>
        </p:nvSpPr>
        <p:spPr>
          <a:xfrm>
            <a:off x="0" y="-99392"/>
            <a:ext cx="9144000" cy="1143000"/>
          </a:xfrm>
          <a:solidFill>
            <a:schemeClr val="accent1">
              <a:lumMod val="40000"/>
              <a:lumOff val="60000"/>
            </a:schemeClr>
          </a:solidFill>
        </p:spPr>
        <p:txBody>
          <a:bodyPr/>
          <a:lstStyle/>
          <a:p>
            <a:r>
              <a:rPr lang="pl-PL" sz="4000" b="1" dirty="0"/>
              <a:t>OCENA RYZYKA ZAWODOWEGO</a:t>
            </a:r>
          </a:p>
        </p:txBody>
      </p:sp>
      <p:sp>
        <p:nvSpPr>
          <p:cNvPr id="29699" name="Rectangle 3"/>
          <p:cNvSpPr>
            <a:spLocks noGrp="1" noChangeArrowheads="1"/>
          </p:cNvSpPr>
          <p:nvPr>
            <p:ph type="body" idx="1"/>
          </p:nvPr>
        </p:nvSpPr>
        <p:spPr>
          <a:xfrm>
            <a:off x="395536" y="1484785"/>
            <a:ext cx="8352928" cy="4392488"/>
          </a:xfrm>
          <a:solidFill>
            <a:srgbClr val="FFFF99"/>
          </a:solidFill>
        </p:spPr>
        <p:txBody>
          <a:bodyPr/>
          <a:lstStyle/>
          <a:p>
            <a:r>
              <a:rPr lang="pl-PL" sz="2400" b="1" dirty="0"/>
              <a:t>Krok 1 – ustalenie zagrożeń i wskazanie zagrożonych</a:t>
            </a:r>
          </a:p>
          <a:p>
            <a:endParaRPr lang="pl-PL" sz="2400" b="1" dirty="0"/>
          </a:p>
          <a:p>
            <a:r>
              <a:rPr lang="pl-PL" sz="2400" b="1" dirty="0"/>
              <a:t>Krok 2 – ocena rodzajów ryzyka i ocena ważności</a:t>
            </a:r>
          </a:p>
          <a:p>
            <a:endParaRPr lang="pl-PL" sz="2400" b="1" dirty="0"/>
          </a:p>
          <a:p>
            <a:r>
              <a:rPr lang="pl-PL" sz="2400" b="1" dirty="0"/>
              <a:t>Krok 3 – Podjęcie decyzji o zapobieganiu</a:t>
            </a:r>
          </a:p>
          <a:p>
            <a:endParaRPr lang="pl-PL" sz="2400" b="1" dirty="0"/>
          </a:p>
          <a:p>
            <a:r>
              <a:rPr lang="pl-PL" sz="2400" b="1" dirty="0"/>
              <a:t>Krok 4 – Podjęcie działań</a:t>
            </a:r>
          </a:p>
          <a:p>
            <a:endParaRPr lang="pl-PL" sz="2400" b="1" dirty="0"/>
          </a:p>
          <a:p>
            <a:r>
              <a:rPr lang="pl-PL" sz="2400" b="1" dirty="0"/>
              <a:t>Krok 5 – Monitorowanie i przegląd</a:t>
            </a:r>
          </a:p>
        </p:txBody>
      </p:sp>
    </p:spTree>
    <p:extLst>
      <p:ext uri="{BB962C8B-B14F-4D97-AF65-F5344CB8AC3E}">
        <p14:creationId xmlns:p14="http://schemas.microsoft.com/office/powerpoint/2010/main" val="531529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732C7BED-8569-402B-A3F9-0A5EF4BCA918}" type="slidenum">
              <a:rPr lang="pl-PL"/>
              <a:pPr/>
              <a:t>23</a:t>
            </a:fld>
            <a:endParaRPr lang="pl-PL"/>
          </a:p>
        </p:txBody>
      </p:sp>
      <p:sp>
        <p:nvSpPr>
          <p:cNvPr id="29698" name="Rectangle 2"/>
          <p:cNvSpPr>
            <a:spLocks noGrp="1" noChangeArrowheads="1"/>
          </p:cNvSpPr>
          <p:nvPr>
            <p:ph type="title"/>
          </p:nvPr>
        </p:nvSpPr>
        <p:spPr>
          <a:xfrm>
            <a:off x="0" y="-99392"/>
            <a:ext cx="9144000" cy="1143000"/>
          </a:xfrm>
          <a:solidFill>
            <a:schemeClr val="accent1">
              <a:lumMod val="40000"/>
              <a:lumOff val="60000"/>
            </a:schemeClr>
          </a:solidFill>
        </p:spPr>
        <p:txBody>
          <a:bodyPr/>
          <a:lstStyle/>
          <a:p>
            <a:r>
              <a:rPr lang="pl-PL" sz="4000" b="1" dirty="0"/>
              <a:t>ZAGADNIENIA  DO DYSKUSJI</a:t>
            </a:r>
          </a:p>
        </p:txBody>
      </p:sp>
      <p:sp>
        <p:nvSpPr>
          <p:cNvPr id="29699" name="Rectangle 3"/>
          <p:cNvSpPr>
            <a:spLocks noGrp="1" noChangeArrowheads="1"/>
          </p:cNvSpPr>
          <p:nvPr>
            <p:ph type="body" idx="1"/>
          </p:nvPr>
        </p:nvSpPr>
        <p:spPr>
          <a:xfrm>
            <a:off x="0" y="1484784"/>
            <a:ext cx="9144000" cy="5040560"/>
          </a:xfrm>
          <a:solidFill>
            <a:srgbClr val="FFFF99"/>
          </a:solidFill>
        </p:spPr>
        <p:txBody>
          <a:bodyPr/>
          <a:lstStyle/>
          <a:p>
            <a:pPr lvl="0"/>
            <a:r>
              <a:rPr lang="pl-PL" sz="2400" b="1" dirty="0">
                <a:solidFill>
                  <a:srgbClr val="000000"/>
                </a:solidFill>
              </a:rPr>
              <a:t>Kształtowanie się nurtów rozwoju ergonomii</a:t>
            </a:r>
          </a:p>
          <a:p>
            <a:pPr lvl="0"/>
            <a:endParaRPr lang="pl-PL" sz="2400" b="1" dirty="0">
              <a:solidFill>
                <a:srgbClr val="000000"/>
              </a:solidFill>
            </a:endParaRPr>
          </a:p>
          <a:p>
            <a:pPr lvl="0"/>
            <a:r>
              <a:rPr lang="pl-PL" sz="2400" b="1" dirty="0">
                <a:solidFill>
                  <a:srgbClr val="000000"/>
                </a:solidFill>
              </a:rPr>
              <a:t>Kierunki rozwoju ergonomii cyfrowej </a:t>
            </a:r>
          </a:p>
          <a:p>
            <a:pPr lvl="0"/>
            <a:endParaRPr lang="pl-PL" sz="2400" b="1" dirty="0">
              <a:solidFill>
                <a:srgbClr val="000000"/>
              </a:solidFill>
            </a:endParaRPr>
          </a:p>
          <a:p>
            <a:pPr lvl="0"/>
            <a:r>
              <a:rPr lang="pl-PL" sz="2400" b="1" dirty="0">
                <a:solidFill>
                  <a:srgbClr val="000000"/>
                </a:solidFill>
              </a:rPr>
              <a:t>Modelowanie i symulacja procesów pracy</a:t>
            </a:r>
          </a:p>
          <a:p>
            <a:pPr lvl="0"/>
            <a:endParaRPr lang="pl-PL" sz="2400" b="1" dirty="0">
              <a:solidFill>
                <a:srgbClr val="000000"/>
              </a:solidFill>
            </a:endParaRPr>
          </a:p>
          <a:p>
            <a:pPr lvl="0"/>
            <a:r>
              <a:rPr lang="pl-PL" sz="2400" b="1" dirty="0">
                <a:solidFill>
                  <a:srgbClr val="000000"/>
                </a:solidFill>
              </a:rPr>
              <a:t>Dolegliwości mięśniowo-szkieletowe narządu ruchu</a:t>
            </a:r>
          </a:p>
          <a:p>
            <a:pPr lvl="0"/>
            <a:endParaRPr lang="pl-PL" sz="2400" b="1" dirty="0">
              <a:solidFill>
                <a:srgbClr val="000000"/>
              </a:solidFill>
            </a:endParaRPr>
          </a:p>
          <a:p>
            <a:pPr lvl="0"/>
            <a:r>
              <a:rPr lang="pl-PL" sz="2400" b="1" dirty="0">
                <a:solidFill>
                  <a:srgbClr val="000000"/>
                </a:solidFill>
              </a:rPr>
              <a:t>Metody oceny i wartościowania ryzyka </a:t>
            </a:r>
          </a:p>
          <a:p>
            <a:pPr lvl="0"/>
            <a:endParaRPr lang="pl-PL" sz="2400" b="1" dirty="0">
              <a:solidFill>
                <a:srgbClr val="000000"/>
              </a:solidFill>
            </a:endParaRPr>
          </a:p>
          <a:p>
            <a:r>
              <a:rPr lang="pl-PL" sz="2400" b="1" dirty="0">
                <a:solidFill>
                  <a:srgbClr val="000000"/>
                </a:solidFill>
              </a:rPr>
              <a:t>Praktyczne sposoby redukcji ryzyka model TOL</a:t>
            </a:r>
          </a:p>
          <a:p>
            <a:endParaRPr lang="pl-PL"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A8991AE2-B218-4751-9CD2-FC11C28CDB3A}" type="slidenum">
              <a:rPr lang="pl-PL"/>
              <a:pPr/>
              <a:t>24</a:t>
            </a:fld>
            <a:endParaRPr lang="pl-PL"/>
          </a:p>
        </p:txBody>
      </p:sp>
      <p:sp>
        <p:nvSpPr>
          <p:cNvPr id="30722" name="Rectangle 2"/>
          <p:cNvSpPr>
            <a:spLocks noGrp="1" noChangeArrowheads="1"/>
          </p:cNvSpPr>
          <p:nvPr>
            <p:ph type="title"/>
          </p:nvPr>
        </p:nvSpPr>
        <p:spPr>
          <a:xfrm>
            <a:off x="0" y="26627"/>
            <a:ext cx="9144000" cy="1143000"/>
          </a:xfrm>
          <a:solidFill>
            <a:schemeClr val="accent1">
              <a:lumMod val="40000"/>
              <a:lumOff val="60000"/>
            </a:schemeClr>
          </a:solidFill>
        </p:spPr>
        <p:txBody>
          <a:bodyPr/>
          <a:lstStyle/>
          <a:p>
            <a:r>
              <a:rPr lang="pl-PL" b="1" dirty="0"/>
              <a:t>BIBLIOGRAFIA</a:t>
            </a:r>
          </a:p>
        </p:txBody>
      </p:sp>
      <p:sp>
        <p:nvSpPr>
          <p:cNvPr id="30723" name="Rectangle 3"/>
          <p:cNvSpPr>
            <a:spLocks noGrp="1" noChangeArrowheads="1"/>
          </p:cNvSpPr>
          <p:nvPr>
            <p:ph type="body" idx="1"/>
          </p:nvPr>
        </p:nvSpPr>
        <p:spPr>
          <a:xfrm>
            <a:off x="12902" y="1340768"/>
            <a:ext cx="9144000" cy="5517232"/>
          </a:xfrm>
          <a:solidFill>
            <a:srgbClr val="CCFFCC"/>
          </a:solidFill>
        </p:spPr>
        <p:txBody>
          <a:bodyPr/>
          <a:lstStyle/>
          <a:p>
            <a:pPr>
              <a:lnSpc>
                <a:spcPct val="90000"/>
              </a:lnSpc>
            </a:pPr>
            <a:r>
              <a:rPr lang="pl-PL" sz="2400" b="1" u="sng" dirty="0"/>
              <a:t>Gawin B. Marcinkowski B.: </a:t>
            </a:r>
            <a:r>
              <a:rPr lang="pl-PL" sz="2400" b="1" dirty="0"/>
              <a:t>Symulacja procesów biznesowych. Helion, Gliwice 2013</a:t>
            </a:r>
          </a:p>
          <a:p>
            <a:pPr>
              <a:lnSpc>
                <a:spcPct val="90000"/>
              </a:lnSpc>
            </a:pPr>
            <a:r>
              <a:rPr lang="pl-PL" sz="2400" b="1" u="sng" dirty="0" err="1">
                <a:cs typeface="Times New Roman" charset="0"/>
              </a:rPr>
              <a:t>Fill</a:t>
            </a:r>
            <a:r>
              <a:rPr lang="pl-PL" sz="2400" b="1" u="sng" dirty="0">
                <a:cs typeface="Times New Roman" charset="0"/>
              </a:rPr>
              <a:t> H.G. Karaguannis D. </a:t>
            </a:r>
            <a:r>
              <a:rPr lang="pl-PL" sz="2400" b="1" u="sng" dirty="0" err="1">
                <a:cs typeface="Times New Roman" charset="0"/>
              </a:rPr>
              <a:t>Reimer</a:t>
            </a:r>
            <a:r>
              <a:rPr lang="pl-PL" sz="2400" b="1" u="sng" dirty="0">
                <a:cs typeface="Times New Roman" charset="0"/>
              </a:rPr>
              <a:t> U.: </a:t>
            </a:r>
            <a:r>
              <a:rPr lang="pl-PL" sz="2400" b="1" dirty="0" err="1">
                <a:cs typeface="Times New Roman" charset="0"/>
              </a:rPr>
              <a:t>Modellierung</a:t>
            </a:r>
            <a:r>
              <a:rPr lang="pl-PL" sz="2400" dirty="0">
                <a:cs typeface="Times New Roman" charset="0"/>
              </a:rPr>
              <a:t> </a:t>
            </a:r>
            <a:r>
              <a:rPr lang="pl-PL" sz="2400" b="1" dirty="0">
                <a:cs typeface="Times New Roman" charset="0"/>
              </a:rPr>
              <a:t>Wien</a:t>
            </a:r>
            <a:r>
              <a:rPr lang="pl-PL" sz="2400" dirty="0">
                <a:cs typeface="Times New Roman" charset="0"/>
              </a:rPr>
              <a:t> </a:t>
            </a:r>
            <a:r>
              <a:rPr lang="pl-PL" sz="2400" b="1" dirty="0">
                <a:cs typeface="Times New Roman" charset="0"/>
              </a:rPr>
              <a:t>2014. </a:t>
            </a:r>
            <a:endParaRPr lang="pl-PL" sz="2400" b="1" u="sng" dirty="0">
              <a:cs typeface="Times New Roman" charset="0"/>
            </a:endParaRPr>
          </a:p>
          <a:p>
            <a:pPr>
              <a:lnSpc>
                <a:spcPct val="90000"/>
              </a:lnSpc>
            </a:pPr>
            <a:r>
              <a:rPr lang="pl-PL" sz="2400" b="1" u="sng" dirty="0">
                <a:cs typeface="Times New Roman" charset="0"/>
              </a:rPr>
              <a:t>Grabosz J.:</a:t>
            </a:r>
            <a:r>
              <a:rPr lang="pl-PL" sz="2400" b="1" dirty="0">
                <a:cs typeface="Times New Roman" charset="0"/>
              </a:rPr>
              <a:t> Identyfikacja procesów w przedsi</a:t>
            </a:r>
            <a:r>
              <a:rPr lang="pl-PL" sz="2400" b="1" dirty="0"/>
              <a:t>ę</a:t>
            </a:r>
            <a:r>
              <a:rPr lang="pl-PL" sz="2400" b="1" dirty="0">
                <a:cs typeface="Times New Roman" charset="0"/>
              </a:rPr>
              <a:t>biorstwie, Mat. z </a:t>
            </a:r>
            <a:r>
              <a:rPr lang="pl-PL" sz="2400" b="1" dirty="0" err="1">
                <a:cs typeface="Times New Roman" charset="0"/>
              </a:rPr>
              <a:t>konf</a:t>
            </a:r>
            <a:r>
              <a:rPr lang="pl-PL" sz="2400" b="1" dirty="0">
                <a:cs typeface="Times New Roman" charset="0"/>
              </a:rPr>
              <a:t>. „ Nowoczesne Zarz</a:t>
            </a:r>
            <a:r>
              <a:rPr lang="pl-PL" sz="2400" b="1" dirty="0"/>
              <a:t>ą</a:t>
            </a:r>
            <a:r>
              <a:rPr lang="pl-PL" sz="2400" b="1" dirty="0">
                <a:cs typeface="Times New Roman" charset="0"/>
              </a:rPr>
              <a:t>dzanie przedsi</a:t>
            </a:r>
            <a:r>
              <a:rPr lang="pl-PL" sz="2400" b="1" dirty="0"/>
              <a:t>ę</a:t>
            </a:r>
            <a:r>
              <a:rPr lang="pl-PL" sz="2400" b="1" dirty="0">
                <a:cs typeface="Times New Roman" charset="0"/>
              </a:rPr>
              <a:t>biorstwem”, Zielona Góra 2002</a:t>
            </a:r>
          </a:p>
          <a:p>
            <a:pPr>
              <a:lnSpc>
                <a:spcPct val="90000"/>
              </a:lnSpc>
              <a:buFont typeface="Arial" panose="020B0604020202020204" pitchFamily="34" charset="0"/>
              <a:buChar char="•"/>
            </a:pPr>
            <a:r>
              <a:rPr lang="pl-PL" sz="2400" b="1" u="sng" dirty="0"/>
              <a:t>Horst W.: </a:t>
            </a:r>
            <a:r>
              <a:rPr lang="pl-PL" sz="2400" b="1" dirty="0"/>
              <a:t>Ryzyko zawodowe na stanowisku pracy, wyd. Politechniki Poznańskiej, Poznań 2004.</a:t>
            </a:r>
          </a:p>
          <a:p>
            <a:r>
              <a:rPr lang="pl-PL" sz="2400" b="1" u="sng" dirty="0"/>
              <a:t>Roman-</a:t>
            </a:r>
            <a:r>
              <a:rPr lang="pl-PL" sz="2400" b="1" u="sng" dirty="0" err="1"/>
              <a:t>Iiu</a:t>
            </a:r>
            <a:r>
              <a:rPr lang="pl-PL" sz="2400" b="1" u="sng" dirty="0"/>
              <a:t> R.: </a:t>
            </a:r>
            <a:r>
              <a:rPr lang="pl-PL" sz="2400" b="1" dirty="0"/>
              <a:t>Ocena ryzyka rozwoju dolegliwości mięśniowo-szkieletowych z zastosowaniem metody REBA. Bezpieczeństwo Pracy nr 11 2009.</a:t>
            </a:r>
            <a:endParaRPr lang="pl-PL" sz="2400" b="1" dirty="0">
              <a:effectLst>
                <a:outerShdw blurRad="38100" dist="38100" dir="2700000" algn="tl">
                  <a:srgbClr val="FFFFFF"/>
                </a:outerShdw>
              </a:effectLst>
            </a:endParaRPr>
          </a:p>
          <a:p>
            <a:pPr>
              <a:lnSpc>
                <a:spcPct val="90000"/>
              </a:lnSpc>
            </a:pPr>
            <a:r>
              <a:rPr lang="pl-PL" sz="2400" b="1" u="sng" dirty="0">
                <a:latin typeface="Arial" panose="020B0604020202020204" pitchFamily="34" charset="0"/>
                <a:cs typeface="Arial" panose="020B0604020202020204" pitchFamily="34" charset="0"/>
              </a:rPr>
              <a:t>Stankiewicz, M., Sznajder, M.:</a:t>
            </a:r>
            <a:r>
              <a:rPr lang="pl-PL" sz="2400" b="1" dirty="0">
                <a:latin typeface="Arial" panose="020B0604020202020204" pitchFamily="34" charset="0"/>
                <a:cs typeface="Arial" panose="020B0604020202020204" pitchFamily="34" charset="0"/>
              </a:rPr>
              <a:t> Badanie poziomu bezpieczeństwa pracy w przedsiębiorstwie, [, Oficyna Wydawnicza Politechniki Białostockiej, Białystok 2010.</a:t>
            </a:r>
          </a:p>
          <a:p>
            <a:pPr>
              <a:lnSpc>
                <a:spcPct val="90000"/>
              </a:lnSpc>
            </a:pPr>
            <a:endParaRPr lang="pl-PL" sz="2400" b="1" dirty="0"/>
          </a:p>
          <a:p>
            <a:endParaRPr lang="pl-PL" sz="2400" b="1" u="sng"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C44E44-FCBA-45CB-8695-51955C405D68}"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4" name="Rectangle 2"/>
          <p:cNvSpPr>
            <a:spLocks noGrp="1" noChangeArrowheads="1"/>
          </p:cNvSpPr>
          <p:nvPr>
            <p:ph type="ctrTitle"/>
          </p:nvPr>
        </p:nvSpPr>
        <p:spPr>
          <a:xfrm>
            <a:off x="0" y="2286000"/>
            <a:ext cx="9144000" cy="1143000"/>
          </a:xfrm>
          <a:solidFill>
            <a:srgbClr val="CCFFFF"/>
          </a:solidFill>
        </p:spPr>
        <p:txBody>
          <a:bodyPr/>
          <a:lstStyle/>
          <a:p>
            <a:r>
              <a:rPr lang="pl-PL" b="1"/>
              <a:t>KSZTAŁTOWANIE </a:t>
            </a:r>
            <a:br>
              <a:rPr lang="pl-PL" b="1"/>
            </a:br>
            <a:r>
              <a:rPr lang="pl-PL" b="1"/>
              <a:t>STANOWISK PRACY</a:t>
            </a:r>
          </a:p>
        </p:txBody>
      </p:sp>
      <p:sp>
        <p:nvSpPr>
          <p:cNvPr id="3075" name="Rectangle 3"/>
          <p:cNvSpPr>
            <a:spLocks noGrp="1" noChangeArrowheads="1"/>
          </p:cNvSpPr>
          <p:nvPr>
            <p:ph type="subTitle" idx="1"/>
          </p:nvPr>
        </p:nvSpPr>
        <p:spPr>
          <a:xfrm>
            <a:off x="1371600" y="4343400"/>
            <a:ext cx="6400800" cy="1343000"/>
          </a:xfrm>
          <a:solidFill>
            <a:srgbClr val="CCFFCC"/>
          </a:solidFill>
        </p:spPr>
        <p:txBody>
          <a:bodyPr/>
          <a:lstStyle/>
          <a:p>
            <a:r>
              <a:rPr lang="pl-PL" b="1"/>
              <a:t>ERGONOMIA </a:t>
            </a:r>
          </a:p>
          <a:p>
            <a:r>
              <a:rPr lang="pl-PL" b="1"/>
              <a:t>I </a:t>
            </a:r>
            <a:r>
              <a:rPr lang="pl-PL" b="1" dirty="0"/>
              <a:t>BEZPIECZEŃSTWO PRACY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0E42606-7213-40EC-B4BF-1AF76CF77C82}"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0" name="Rectangle 2"/>
          <p:cNvSpPr>
            <a:spLocks noGrp="1" noChangeArrowheads="1"/>
          </p:cNvSpPr>
          <p:nvPr>
            <p:ph type="title"/>
          </p:nvPr>
        </p:nvSpPr>
        <p:spPr>
          <a:xfrm>
            <a:off x="0" y="609600"/>
            <a:ext cx="9144000" cy="1143000"/>
          </a:xfrm>
          <a:solidFill>
            <a:srgbClr val="CCFFFF"/>
          </a:solidFill>
        </p:spPr>
        <p:txBody>
          <a:bodyPr/>
          <a:lstStyle/>
          <a:p>
            <a:r>
              <a:rPr lang="pl-PL" b="1"/>
              <a:t>TREŚĆ</a:t>
            </a:r>
          </a:p>
        </p:txBody>
      </p:sp>
      <p:sp>
        <p:nvSpPr>
          <p:cNvPr id="7171" name="Rectangle 3"/>
          <p:cNvSpPr>
            <a:spLocks noGrp="1" noChangeArrowheads="1"/>
          </p:cNvSpPr>
          <p:nvPr>
            <p:ph type="body" idx="1"/>
          </p:nvPr>
        </p:nvSpPr>
        <p:spPr>
          <a:xfrm>
            <a:off x="685800" y="2133600"/>
            <a:ext cx="7924800" cy="4114800"/>
          </a:xfrm>
          <a:solidFill>
            <a:srgbClr val="CCFFCC"/>
          </a:solidFill>
        </p:spPr>
        <p:txBody>
          <a:bodyPr/>
          <a:lstStyle/>
          <a:p>
            <a:r>
              <a:rPr lang="pl-PL" sz="2400" b="1"/>
              <a:t>Czynniki ergonomiczne kształtowania pracy</a:t>
            </a:r>
          </a:p>
          <a:p>
            <a:r>
              <a:rPr lang="pl-PL" sz="2400" b="1"/>
              <a:t>Istota kształtowania pracy</a:t>
            </a:r>
          </a:p>
          <a:p>
            <a:r>
              <a:rPr lang="pl-PL" sz="2400" b="1"/>
              <a:t>Cele, zakres i zasady  kształtowania pracy</a:t>
            </a:r>
          </a:p>
          <a:p>
            <a:r>
              <a:rPr lang="pl-PL" sz="2400" b="1"/>
              <a:t>Kształtowanie treści pracy</a:t>
            </a:r>
          </a:p>
          <a:p>
            <a:r>
              <a:rPr lang="pl-PL" sz="2400" b="1"/>
              <a:t>Metoda kształtowania stanowisk pracy</a:t>
            </a:r>
          </a:p>
          <a:p>
            <a:r>
              <a:rPr lang="pl-PL" sz="2400" b="1"/>
              <a:t>Formy organizacji pracy</a:t>
            </a:r>
          </a:p>
          <a:p>
            <a:r>
              <a:rPr lang="pl-PL" sz="2400" b="1"/>
              <a:t>Rozplanowanie przestrzeni i powierzchni pracy</a:t>
            </a:r>
          </a:p>
          <a:p>
            <a:r>
              <a:rPr lang="pl-PL" sz="2400" b="1"/>
              <a:t>Kształtowanie komunikacji</a:t>
            </a:r>
          </a:p>
          <a:p>
            <a:r>
              <a:rPr lang="pl-PL" sz="2400" b="1"/>
              <a:t>Kształtowanie środowiska i bezpieczeństwa pracy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4660664-F7B5-49C2-9171-3CA6C22FF765}"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506" name="Rectangle 1026"/>
          <p:cNvSpPr>
            <a:spLocks noGrp="1" noChangeArrowheads="1"/>
          </p:cNvSpPr>
          <p:nvPr>
            <p:ph type="title"/>
          </p:nvPr>
        </p:nvSpPr>
        <p:spPr>
          <a:xfrm>
            <a:off x="0" y="609600"/>
            <a:ext cx="9144000" cy="1143000"/>
          </a:xfrm>
          <a:solidFill>
            <a:srgbClr val="CCFFFF"/>
          </a:solidFill>
        </p:spPr>
        <p:txBody>
          <a:bodyPr/>
          <a:lstStyle/>
          <a:p>
            <a:r>
              <a:rPr lang="pl-PL" b="1"/>
              <a:t>CZYNNIKI ERGONOMICZNE KSZTAŁTOWANIA PRACY</a:t>
            </a:r>
          </a:p>
        </p:txBody>
      </p:sp>
      <p:graphicFrame>
        <p:nvGraphicFramePr>
          <p:cNvPr id="21507" name="Object 1027"/>
          <p:cNvGraphicFramePr>
            <a:graphicFrameLocks noGrp="1" noChangeAspect="1"/>
          </p:cNvGraphicFramePr>
          <p:nvPr>
            <p:ph idx="1"/>
          </p:nvPr>
        </p:nvGraphicFramePr>
        <p:xfrm>
          <a:off x="0" y="1600200"/>
          <a:ext cx="9144000" cy="5257800"/>
        </p:xfrm>
        <a:graphic>
          <a:graphicData uri="http://schemas.openxmlformats.org/presentationml/2006/ole">
            <mc:AlternateContent xmlns:mc="http://schemas.openxmlformats.org/markup-compatibility/2006">
              <mc:Choice xmlns:v="urn:schemas-microsoft-com:vml" Requires="v">
                <p:oleObj spid="_x0000_s103429" name="SnapGrafx" r:id="rId3" imgW="5532120" imgH="5486400" progId="SnapGrafx">
                  <p:embed/>
                </p:oleObj>
              </mc:Choice>
              <mc:Fallback>
                <p:oleObj name="SnapGrafx" r:id="rId3" imgW="5532120" imgH="5486400" progId="SnapGrafx">
                  <p:embed/>
                  <p:pic>
                    <p:nvPicPr>
                      <p:cNvPr id="21507"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BB5500C-661C-427D-A706-31CC79B62B08}"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962" name="Rectangle 2"/>
          <p:cNvSpPr>
            <a:spLocks noGrp="1" noChangeArrowheads="1"/>
          </p:cNvSpPr>
          <p:nvPr>
            <p:ph type="title"/>
          </p:nvPr>
        </p:nvSpPr>
        <p:spPr>
          <a:xfrm>
            <a:off x="0" y="609600"/>
            <a:ext cx="9144000" cy="1143000"/>
          </a:xfrm>
          <a:solidFill>
            <a:srgbClr val="CCFFFF"/>
          </a:solidFill>
        </p:spPr>
        <p:txBody>
          <a:bodyPr/>
          <a:lstStyle/>
          <a:p>
            <a:r>
              <a:rPr lang="pl-PL" b="1"/>
              <a:t>EFEKTYWNE ZATRUDNIENIE CZŁOWIEKA</a:t>
            </a:r>
            <a:endParaRPr lang="pl-PL"/>
          </a:p>
        </p:txBody>
      </p:sp>
      <p:graphicFrame>
        <p:nvGraphicFramePr>
          <p:cNvPr id="40963" name="Object 3"/>
          <p:cNvGraphicFramePr>
            <a:graphicFrameLocks noGrp="1" noChangeAspect="1"/>
          </p:cNvGraphicFramePr>
          <p:nvPr>
            <p:ph idx="1"/>
          </p:nvPr>
        </p:nvGraphicFramePr>
        <p:xfrm>
          <a:off x="0" y="1752600"/>
          <a:ext cx="9144000" cy="5053013"/>
        </p:xfrm>
        <a:graphic>
          <a:graphicData uri="http://schemas.openxmlformats.org/presentationml/2006/ole">
            <mc:AlternateContent xmlns:mc="http://schemas.openxmlformats.org/markup-compatibility/2006">
              <mc:Choice xmlns:v="urn:schemas-microsoft-com:vml" Requires="v">
                <p:oleObj spid="_x0000_s104453" name="SnapGrafx" r:id="rId3" imgW="7886880" imgH="5400720" progId="SnapGrafx">
                  <p:embed/>
                </p:oleObj>
              </mc:Choice>
              <mc:Fallback>
                <p:oleObj name="SnapGrafx" r:id="rId3" imgW="7886880" imgH="5400720" progId="SnapGrafx">
                  <p:embed/>
                  <p:pic>
                    <p:nvPicPr>
                      <p:cNvPr id="40963"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52600"/>
                        <a:ext cx="9144000" cy="5053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BA2EDED-E591-4062-8BDD-26439E049B41}"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98" name="Rectangle 2"/>
          <p:cNvSpPr>
            <a:spLocks noGrp="1" noChangeArrowheads="1"/>
          </p:cNvSpPr>
          <p:nvPr>
            <p:ph type="title"/>
          </p:nvPr>
        </p:nvSpPr>
        <p:spPr>
          <a:xfrm>
            <a:off x="0" y="609600"/>
            <a:ext cx="9144000" cy="1143000"/>
          </a:xfrm>
          <a:solidFill>
            <a:srgbClr val="CCFFFF"/>
          </a:solidFill>
        </p:spPr>
        <p:txBody>
          <a:bodyPr/>
          <a:lstStyle/>
          <a:p>
            <a:r>
              <a:rPr lang="pl-PL" b="1"/>
              <a:t>ISTOTA I PRZEDMIOT KSZTAŁTOWANIA PRACY</a:t>
            </a:r>
          </a:p>
        </p:txBody>
      </p:sp>
      <p:sp>
        <p:nvSpPr>
          <p:cNvPr id="4099" name="Rectangle 3"/>
          <p:cNvSpPr>
            <a:spLocks noGrp="1" noChangeArrowheads="1"/>
          </p:cNvSpPr>
          <p:nvPr>
            <p:ph type="body" sz="half" idx="1"/>
          </p:nvPr>
        </p:nvSpPr>
        <p:spPr>
          <a:xfrm>
            <a:off x="381000" y="1981200"/>
            <a:ext cx="3810000" cy="4495800"/>
          </a:xfrm>
          <a:solidFill>
            <a:srgbClr val="CCFFCC"/>
          </a:solidFill>
        </p:spPr>
        <p:txBody>
          <a:bodyPr/>
          <a:lstStyle/>
          <a:p>
            <a:r>
              <a:rPr lang="pl-PL" sz="2400" b="1" u="sng">
                <a:effectLst>
                  <a:outerShdw blurRad="38100" dist="38100" dir="2700000" algn="tl">
                    <a:srgbClr val="FFFFFF"/>
                  </a:outerShdw>
                </a:effectLst>
              </a:rPr>
              <a:t>KSZTAŁTOWANIE: </a:t>
            </a:r>
            <a:r>
              <a:rPr lang="pl-PL" sz="2400" b="1" u="sng"/>
              <a:t> </a:t>
            </a:r>
            <a:r>
              <a:rPr lang="pl-PL" sz="2400" b="1"/>
              <a:t>ma na celu dobór, twórcze formowanie oraz porządkowanie elementów systemu pracy i jego powiązań, tak aby przebieg pracy był realizowany          w komfortowych warunkach.</a:t>
            </a:r>
          </a:p>
        </p:txBody>
      </p:sp>
      <p:sp>
        <p:nvSpPr>
          <p:cNvPr id="4100" name="Rectangle 4"/>
          <p:cNvSpPr>
            <a:spLocks noGrp="1" noChangeArrowheads="1"/>
          </p:cNvSpPr>
          <p:nvPr>
            <p:ph type="body" sz="half" idx="2"/>
          </p:nvPr>
        </p:nvSpPr>
        <p:spPr>
          <a:xfrm>
            <a:off x="4419600" y="1981200"/>
            <a:ext cx="4495800" cy="4495800"/>
          </a:xfrm>
          <a:solidFill>
            <a:srgbClr val="FFFF99"/>
          </a:solidFill>
        </p:spPr>
        <p:txBody>
          <a:bodyPr/>
          <a:lstStyle/>
          <a:p>
            <a:pPr>
              <a:buFontTx/>
              <a:buNone/>
            </a:pPr>
            <a:r>
              <a:rPr lang="pl-PL" sz="2400" b="1">
                <a:effectLst>
                  <a:outerShdw blurRad="38100" dist="38100" dir="2700000" algn="tl">
                    <a:srgbClr val="FFFFFF"/>
                  </a:outerShdw>
                </a:effectLst>
              </a:rPr>
              <a:t>   </a:t>
            </a:r>
            <a:r>
              <a:rPr lang="pl-PL" sz="2400" b="1" u="sng">
                <a:effectLst>
                  <a:outerShdw blurRad="38100" dist="38100" dir="2700000" algn="tl">
                    <a:srgbClr val="FFFFFF"/>
                  </a:outerShdw>
                </a:effectLst>
              </a:rPr>
              <a:t> PRZEDMIOT:</a:t>
            </a:r>
            <a:endParaRPr lang="pl-PL" sz="2400" b="1"/>
          </a:p>
          <a:p>
            <a:r>
              <a:rPr lang="pl-PL" sz="2400" b="1"/>
              <a:t>treść pracy,</a:t>
            </a:r>
          </a:p>
          <a:p>
            <a:endParaRPr lang="pl-PL" sz="2400" b="1"/>
          </a:p>
          <a:p>
            <a:r>
              <a:rPr lang="pl-PL" sz="2400" b="1"/>
              <a:t>struktura przestrzeni,</a:t>
            </a:r>
          </a:p>
          <a:p>
            <a:endParaRPr lang="pl-PL" sz="2400" b="1"/>
          </a:p>
          <a:p>
            <a:r>
              <a:rPr lang="pl-PL" sz="2400" b="1"/>
              <a:t>organizacja, </a:t>
            </a:r>
          </a:p>
          <a:p>
            <a:pPr>
              <a:buFontTx/>
              <a:buNone/>
            </a:pPr>
            <a:endParaRPr lang="pl-PL" sz="2400" b="1"/>
          </a:p>
          <a:p>
            <a:r>
              <a:rPr lang="pl-PL" sz="2400" b="1"/>
              <a:t>system komunikacji,</a:t>
            </a:r>
          </a:p>
          <a:p>
            <a:endParaRPr lang="pl-PL" sz="2400" b="1"/>
          </a:p>
          <a:p>
            <a:r>
              <a:rPr lang="pl-PL" sz="2400" b="1"/>
              <a:t>warunki środowiska pracy.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2F37740-4AF6-4F7D-B025-1BA84F23FB9B}"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4" name="Rectangle 2"/>
          <p:cNvSpPr>
            <a:spLocks noGrp="1" noChangeArrowheads="1"/>
          </p:cNvSpPr>
          <p:nvPr>
            <p:ph type="title"/>
          </p:nvPr>
        </p:nvSpPr>
        <p:spPr>
          <a:xfrm>
            <a:off x="0" y="-15750"/>
            <a:ext cx="9144000" cy="1296144"/>
          </a:xfrm>
          <a:solidFill>
            <a:schemeClr val="accent1">
              <a:lumMod val="40000"/>
              <a:lumOff val="60000"/>
            </a:schemeClr>
          </a:solidFill>
        </p:spPr>
        <p:txBody>
          <a:bodyPr/>
          <a:lstStyle/>
          <a:p>
            <a:r>
              <a:rPr lang="pl-PL" sz="4000" b="1" dirty="0"/>
              <a:t>ŹRÓDŁA ERGONOMII </a:t>
            </a:r>
          </a:p>
        </p:txBody>
      </p:sp>
      <p:sp>
        <p:nvSpPr>
          <p:cNvPr id="3" name="Symbol zastępczy zawartości 2">
            <a:extLst>
              <a:ext uri="{FF2B5EF4-FFF2-40B4-BE49-F238E27FC236}">
                <a16:creationId xmlns:a16="http://schemas.microsoft.com/office/drawing/2014/main" id="{60CCC478-7B90-4A60-B6C9-62D5957C5F64}"/>
              </a:ext>
            </a:extLst>
          </p:cNvPr>
          <p:cNvSpPr>
            <a:spLocks noGrp="1"/>
          </p:cNvSpPr>
          <p:nvPr>
            <p:ph idx="1"/>
          </p:nvPr>
        </p:nvSpPr>
        <p:spPr>
          <a:xfrm>
            <a:off x="215516" y="1412776"/>
            <a:ext cx="8712968" cy="4968552"/>
          </a:xfrm>
          <a:solidFill>
            <a:schemeClr val="accent5">
              <a:lumMod val="60000"/>
              <a:lumOff val="40000"/>
            </a:schemeClr>
          </a:solidFill>
        </p:spPr>
        <p:txBody>
          <a:bodyPr/>
          <a:lstStyle/>
          <a:p>
            <a:r>
              <a:rPr lang="pl-PL" sz="2400" b="1" u="sng" dirty="0"/>
              <a:t>Nauki o człowieku </a:t>
            </a:r>
            <a:r>
              <a:rPr lang="pl-PL" sz="2400" b="1" dirty="0"/>
              <a:t>jest to ogólna nazwa grupy nauk humanistycznych i przyrodniczych, które zajmują się budową i funkcjonowaniem człowieka jako jednostki  oraz funkcjonowaniem człowieka jako składnika społeczeństwa (</a:t>
            </a:r>
            <a:r>
              <a:rPr lang="pl-PL" sz="2400" b="1" u="sng" dirty="0"/>
              <a:t>nurt eutyfronika</a:t>
            </a:r>
            <a:r>
              <a:rPr lang="pl-PL" sz="2400" b="1" dirty="0"/>
              <a:t>).</a:t>
            </a:r>
          </a:p>
          <a:p>
            <a:endParaRPr lang="pl-PL" sz="2400" b="1" dirty="0"/>
          </a:p>
          <a:p>
            <a:r>
              <a:rPr lang="pl-PL" sz="2400" b="1" dirty="0"/>
              <a:t>Operatorzy osiągnęli kres swoich możliwości i najsprawniejsze metody selekcji, doboru treningu i motywowania nie przynosiły spodziewanych efektów, do badań włączano psychologów, fizjologów oraz antropologów (</a:t>
            </a:r>
            <a:r>
              <a:rPr lang="pl-PL" sz="2400" b="1" u="sng" dirty="0"/>
              <a:t>nurt </a:t>
            </a:r>
            <a:r>
              <a:rPr lang="pl-PL" sz="2400" b="1" u="sng" dirty="0" err="1"/>
              <a:t>human</a:t>
            </a:r>
            <a:r>
              <a:rPr lang="pl-PL" sz="2400" b="1" u="sng" dirty="0"/>
              <a:t> engineering</a:t>
            </a:r>
            <a:r>
              <a:rPr lang="pl-PL" sz="2400" b="1" dirty="0"/>
              <a:t>).</a:t>
            </a:r>
          </a:p>
          <a:p>
            <a:pPr marL="0" indent="0" algn="r">
              <a:buNone/>
            </a:pPr>
            <a:r>
              <a:rPr lang="pl-PL" sz="2000" b="1" dirty="0"/>
              <a:t>(</a:t>
            </a:r>
            <a:r>
              <a:rPr lang="pl-PL" sz="2000" b="1" dirty="0" err="1"/>
              <a:t>Tytyk</a:t>
            </a:r>
            <a:r>
              <a:rPr lang="pl-PL" sz="2000" b="1" dirty="0"/>
              <a:t> 2000)</a:t>
            </a:r>
          </a:p>
          <a:p>
            <a:pPr marL="0" indent="0">
              <a:buNone/>
            </a:pPr>
            <a:endParaRPr lang="pl-PL" sz="2400" b="1" dirty="0"/>
          </a:p>
        </p:txBody>
      </p:sp>
    </p:spTree>
    <p:extLst>
      <p:ext uri="{BB962C8B-B14F-4D97-AF65-F5344CB8AC3E}">
        <p14:creationId xmlns:p14="http://schemas.microsoft.com/office/powerpoint/2010/main" val="639401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99B9D47-565C-4B10-BF48-3779C90108D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42" name="Rectangle 1026"/>
          <p:cNvSpPr>
            <a:spLocks noGrp="1" noChangeArrowheads="1"/>
          </p:cNvSpPr>
          <p:nvPr>
            <p:ph type="title"/>
          </p:nvPr>
        </p:nvSpPr>
        <p:spPr>
          <a:xfrm>
            <a:off x="0" y="609600"/>
            <a:ext cx="9144000" cy="1143000"/>
          </a:xfrm>
          <a:solidFill>
            <a:srgbClr val="CCFFFF"/>
          </a:solidFill>
        </p:spPr>
        <p:txBody>
          <a:bodyPr/>
          <a:lstStyle/>
          <a:p>
            <a:r>
              <a:rPr lang="pl-PL" b="1"/>
              <a:t>ZASADY I WARUNKI  </a:t>
            </a:r>
            <a:br>
              <a:rPr lang="pl-PL" b="1"/>
            </a:br>
            <a:r>
              <a:rPr lang="pl-PL" b="1"/>
              <a:t>KSZTAŁTOWANIA PRACY</a:t>
            </a:r>
            <a:endParaRPr lang="pl-PL" sz="2800" b="1"/>
          </a:p>
        </p:txBody>
      </p:sp>
      <p:sp>
        <p:nvSpPr>
          <p:cNvPr id="10243" name="Rectangle 1027"/>
          <p:cNvSpPr>
            <a:spLocks noGrp="1" noChangeArrowheads="1"/>
          </p:cNvSpPr>
          <p:nvPr>
            <p:ph type="body" sz="half" idx="1"/>
          </p:nvPr>
        </p:nvSpPr>
        <p:spPr>
          <a:xfrm>
            <a:off x="304800" y="1981200"/>
            <a:ext cx="4191000" cy="4495800"/>
          </a:xfrm>
          <a:solidFill>
            <a:srgbClr val="FFFF99"/>
          </a:solidFill>
        </p:spPr>
        <p:txBody>
          <a:bodyPr/>
          <a:lstStyle/>
          <a:p>
            <a:pPr>
              <a:buFontTx/>
              <a:buNone/>
            </a:pPr>
            <a:r>
              <a:rPr lang="pl-PL" sz="2400" b="1" u="sng">
                <a:effectLst>
                  <a:outerShdw blurRad="38100" dist="38100" dir="2700000" algn="tl">
                    <a:srgbClr val="FFFFFF"/>
                  </a:outerShdw>
                </a:effectLst>
              </a:rPr>
              <a:t>ZASADY:</a:t>
            </a:r>
            <a:endParaRPr lang="pl-PL" sz="2400" b="1"/>
          </a:p>
          <a:p>
            <a:r>
              <a:rPr lang="pl-PL" sz="2400" b="1"/>
              <a:t>celowości i specjalizacji łączenia czynności,</a:t>
            </a:r>
          </a:p>
          <a:p>
            <a:r>
              <a:rPr lang="pl-PL" sz="2400" b="1"/>
              <a:t>wszechstronności   elastyczność,</a:t>
            </a:r>
          </a:p>
          <a:p>
            <a:r>
              <a:rPr lang="pl-PL" sz="2400" b="1"/>
              <a:t>możliwości zmiany pozycji ciała,</a:t>
            </a:r>
          </a:p>
          <a:p>
            <a:r>
              <a:rPr lang="pl-PL" sz="2400" b="1"/>
              <a:t>prowadzenia szkolenia     i treningu,</a:t>
            </a:r>
          </a:p>
          <a:p>
            <a:r>
              <a:rPr lang="pl-PL" sz="2400" b="1"/>
              <a:t>możliwości konserwacji, i utrzymania porządku,</a:t>
            </a:r>
          </a:p>
        </p:txBody>
      </p:sp>
      <p:sp>
        <p:nvSpPr>
          <p:cNvPr id="10244" name="Rectangle 1028"/>
          <p:cNvSpPr>
            <a:spLocks noGrp="1" noChangeArrowheads="1"/>
          </p:cNvSpPr>
          <p:nvPr>
            <p:ph type="body" sz="half" idx="2"/>
          </p:nvPr>
        </p:nvSpPr>
        <p:spPr>
          <a:xfrm>
            <a:off x="4953000" y="2057400"/>
            <a:ext cx="3962400" cy="4343400"/>
          </a:xfrm>
          <a:solidFill>
            <a:srgbClr val="CCFFCC"/>
          </a:solidFill>
        </p:spPr>
        <p:txBody>
          <a:bodyPr/>
          <a:lstStyle/>
          <a:p>
            <a:pPr>
              <a:buFontTx/>
              <a:buNone/>
            </a:pPr>
            <a:r>
              <a:rPr lang="pl-PL" sz="2400" b="1" u="sng">
                <a:effectLst>
                  <a:outerShdw blurRad="38100" dist="38100" dir="2700000" algn="tl">
                    <a:srgbClr val="FFFFFF"/>
                  </a:outerShdw>
                </a:effectLst>
              </a:rPr>
              <a:t>WARUNKI:</a:t>
            </a:r>
            <a:r>
              <a:rPr lang="pl-PL" sz="2400" b="1" u="sng"/>
              <a:t> </a:t>
            </a:r>
          </a:p>
          <a:p>
            <a:r>
              <a:rPr lang="pl-PL" sz="2400" b="1" u="sng"/>
              <a:t>sprawdzenia zgodności</a:t>
            </a:r>
            <a:r>
              <a:rPr lang="pl-PL" sz="2400" b="1"/>
              <a:t> proponowanego rozwiązania z wymaganiami prawa,</a:t>
            </a:r>
          </a:p>
          <a:p>
            <a:r>
              <a:rPr lang="pl-PL" sz="2400" b="1" u="sng"/>
              <a:t>stosowania się do reguł</a:t>
            </a:r>
            <a:r>
              <a:rPr lang="pl-PL" sz="2400" b="1"/>
              <a:t> i wymogów techniki,</a:t>
            </a:r>
          </a:p>
          <a:p>
            <a:r>
              <a:rPr lang="pl-PL" sz="2400" b="1" u="sng"/>
              <a:t>uwzględnianie postępów</a:t>
            </a:r>
            <a:r>
              <a:rPr lang="pl-PL" sz="2400" b="1"/>
              <a:t> w zakresie wiedzy ergonomicznej.</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141861-32A1-4BC8-994A-27369A6E0076}"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986" name="Rectangle 2"/>
          <p:cNvSpPr>
            <a:spLocks noGrp="1" noChangeArrowheads="1"/>
          </p:cNvSpPr>
          <p:nvPr>
            <p:ph type="title"/>
          </p:nvPr>
        </p:nvSpPr>
        <p:spPr>
          <a:xfrm>
            <a:off x="0" y="609600"/>
            <a:ext cx="9144000" cy="1143000"/>
          </a:xfrm>
          <a:solidFill>
            <a:srgbClr val="CCFFFF"/>
          </a:solidFill>
        </p:spPr>
        <p:txBody>
          <a:bodyPr/>
          <a:lstStyle/>
          <a:p>
            <a:r>
              <a:rPr lang="pl-PL" sz="4000" b="1"/>
              <a:t>CELE </a:t>
            </a:r>
            <a:br>
              <a:rPr lang="pl-PL" sz="4000" b="1"/>
            </a:br>
            <a:r>
              <a:rPr lang="pl-PL" sz="4000" b="1"/>
              <a:t>KSZTAŁTOWANIA PRACY</a:t>
            </a:r>
          </a:p>
        </p:txBody>
      </p:sp>
      <p:graphicFrame>
        <p:nvGraphicFramePr>
          <p:cNvPr id="64512" name="Object 0"/>
          <p:cNvGraphicFramePr>
            <a:graphicFrameLocks noGrp="1" noChangeAspect="1"/>
          </p:cNvGraphicFramePr>
          <p:nvPr>
            <p:ph idx="1"/>
          </p:nvPr>
        </p:nvGraphicFramePr>
        <p:xfrm>
          <a:off x="304800" y="1981200"/>
          <a:ext cx="3505200" cy="4343400"/>
        </p:xfrm>
        <a:graphic>
          <a:graphicData uri="http://schemas.openxmlformats.org/presentationml/2006/ole">
            <mc:AlternateContent xmlns:mc="http://schemas.openxmlformats.org/markup-compatibility/2006">
              <mc:Choice xmlns:v="urn:schemas-microsoft-com:vml" Requires="v">
                <p:oleObj spid="_x0000_s105480" name="SnapGrafx" r:id="rId3" imgW="3657600" imgH="4800600" progId="SnapGrafx">
                  <p:embed/>
                </p:oleObj>
              </mc:Choice>
              <mc:Fallback>
                <p:oleObj name="SnapGrafx" r:id="rId3" imgW="3657600" imgH="4800600" progId="SnapGrafx">
                  <p:embed/>
                  <p:pic>
                    <p:nvPicPr>
                      <p:cNvPr id="64512"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81200"/>
                        <a:ext cx="3505200" cy="4343400"/>
                      </a:xfrm>
                      <a:prstGeom prst="rect">
                        <a:avLst/>
                      </a:prstGeom>
                      <a:solidFill>
                        <a:srgbClr val="FFCC99"/>
                      </a:solidFill>
                    </p:spPr>
                  </p:pic>
                </p:oleObj>
              </mc:Fallback>
            </mc:AlternateContent>
          </a:graphicData>
        </a:graphic>
      </p:graphicFrame>
      <p:graphicFrame>
        <p:nvGraphicFramePr>
          <p:cNvPr id="64513" name="Object 1"/>
          <p:cNvGraphicFramePr>
            <a:graphicFrameLocks noChangeAspect="1"/>
          </p:cNvGraphicFramePr>
          <p:nvPr/>
        </p:nvGraphicFramePr>
        <p:xfrm>
          <a:off x="3886200" y="2133600"/>
          <a:ext cx="4572000" cy="3962400"/>
        </p:xfrm>
        <a:graphic>
          <a:graphicData uri="http://schemas.openxmlformats.org/presentationml/2006/ole">
            <mc:AlternateContent xmlns:mc="http://schemas.openxmlformats.org/markup-compatibility/2006">
              <mc:Choice xmlns:v="urn:schemas-microsoft-com:vml" Requires="v">
                <p:oleObj spid="_x0000_s105481" name="Klip" r:id="rId5" imgW="4952880" imgH="3474720" progId="MS_ClipArt_Gallery.2">
                  <p:embed/>
                </p:oleObj>
              </mc:Choice>
              <mc:Fallback>
                <p:oleObj name="Klip" r:id="rId5" imgW="4952880" imgH="3474720" progId="MS_ClipArt_Gallery.2">
                  <p:embed/>
                  <p:pic>
                    <p:nvPicPr>
                      <p:cNvPr id="64513"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2133600"/>
                        <a:ext cx="4572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0ED5292-4D41-43C6-8E9D-1E69791EA9E6}"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22" name="Rectangle 2"/>
          <p:cNvSpPr>
            <a:spLocks noGrp="1" noChangeArrowheads="1"/>
          </p:cNvSpPr>
          <p:nvPr>
            <p:ph type="title"/>
          </p:nvPr>
        </p:nvSpPr>
        <p:spPr>
          <a:xfrm>
            <a:off x="0" y="609600"/>
            <a:ext cx="9144000" cy="1143000"/>
          </a:xfrm>
          <a:solidFill>
            <a:srgbClr val="CCFFFF"/>
          </a:solidFill>
        </p:spPr>
        <p:txBody>
          <a:bodyPr/>
          <a:lstStyle/>
          <a:p>
            <a:r>
              <a:rPr lang="pl-PL" b="1"/>
              <a:t>ZAKRES KSZTAŁTOWANIA STANOWISKA PRACY</a:t>
            </a:r>
          </a:p>
        </p:txBody>
      </p:sp>
      <p:sp>
        <p:nvSpPr>
          <p:cNvPr id="5123" name="Rectangle 3"/>
          <p:cNvSpPr>
            <a:spLocks noGrp="1" noChangeArrowheads="1"/>
          </p:cNvSpPr>
          <p:nvPr>
            <p:ph type="body" sz="half" idx="1"/>
          </p:nvPr>
        </p:nvSpPr>
        <p:spPr>
          <a:xfrm>
            <a:off x="685800" y="2209800"/>
            <a:ext cx="4419600" cy="4191000"/>
          </a:xfrm>
          <a:solidFill>
            <a:srgbClr val="FFFF99"/>
          </a:solidFill>
        </p:spPr>
        <p:txBody>
          <a:bodyPr/>
          <a:lstStyle/>
          <a:p>
            <a:r>
              <a:rPr lang="pl-PL" sz="3200" b="1"/>
              <a:t>TREŚCI</a:t>
            </a:r>
          </a:p>
          <a:p>
            <a:r>
              <a:rPr lang="pl-PL" sz="3200" b="1"/>
              <a:t>METOD</a:t>
            </a:r>
          </a:p>
          <a:p>
            <a:r>
              <a:rPr lang="pl-PL" sz="3200" b="1"/>
              <a:t>ORGANIZACJI</a:t>
            </a:r>
          </a:p>
          <a:p>
            <a:r>
              <a:rPr lang="pl-PL" sz="3200" b="1"/>
              <a:t>PRZESTRZENI</a:t>
            </a:r>
          </a:p>
          <a:p>
            <a:r>
              <a:rPr lang="pl-PL" sz="3200" b="1"/>
              <a:t>CZASU</a:t>
            </a:r>
          </a:p>
          <a:p>
            <a:r>
              <a:rPr lang="pl-PL" sz="3200" b="1"/>
              <a:t>KOMUNIKACJI</a:t>
            </a:r>
          </a:p>
          <a:p>
            <a:r>
              <a:rPr lang="pl-PL" sz="3200" b="1"/>
              <a:t>ŚRODOWISKA</a:t>
            </a:r>
          </a:p>
        </p:txBody>
      </p:sp>
      <p:graphicFrame>
        <p:nvGraphicFramePr>
          <p:cNvPr id="65536" name="Object 1024">
            <a:hlinkClick r:id="" action="ppaction://ole?verb=0"/>
          </p:cNvPr>
          <p:cNvGraphicFramePr>
            <a:graphicFrameLocks noGrp="1"/>
          </p:cNvGraphicFramePr>
          <p:nvPr>
            <p:ph type="body" sz="half" idx="2"/>
          </p:nvPr>
        </p:nvGraphicFramePr>
        <p:xfrm>
          <a:off x="5867400" y="2209800"/>
          <a:ext cx="2370138" cy="4114800"/>
        </p:xfrm>
        <a:graphic>
          <a:graphicData uri="http://schemas.openxmlformats.org/presentationml/2006/ole">
            <mc:AlternateContent xmlns:mc="http://schemas.openxmlformats.org/markup-compatibility/2006">
              <mc:Choice xmlns:v="urn:schemas-microsoft-com:vml" Requires="v">
                <p:oleObj spid="_x0000_s106501" name="Klip" r:id="rId3" imgW="2641320" imgH="4586040" progId="MS_ClipArt_Gallery.2">
                  <p:embed/>
                </p:oleObj>
              </mc:Choice>
              <mc:Fallback>
                <p:oleObj name="Klip" r:id="rId3" imgW="2641320" imgH="4586040" progId="MS_ClipArt_Gallery.2">
                  <p:embed/>
                  <p:pic>
                    <p:nvPicPr>
                      <p:cNvPr id="65536" name="Object 1024">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209800"/>
                        <a:ext cx="23701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8C5BD3-27E0-4061-A9C0-0A74D26C300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2227" name="Rectangle 3"/>
          <p:cNvSpPr>
            <a:spLocks noGrp="1" noChangeArrowheads="1"/>
          </p:cNvSpPr>
          <p:nvPr>
            <p:ph type="body" sz="half" idx="1"/>
          </p:nvPr>
        </p:nvSpPr>
        <p:spPr>
          <a:xfrm>
            <a:off x="457200" y="1981200"/>
            <a:ext cx="3810000" cy="4419600"/>
          </a:xfrm>
          <a:solidFill>
            <a:srgbClr val="CCFFCC"/>
          </a:solidFill>
        </p:spPr>
        <p:txBody>
          <a:bodyPr/>
          <a:lstStyle/>
          <a:p>
            <a:r>
              <a:rPr lang="pl-PL" sz="2400" b="1" u="sng">
                <a:effectLst>
                  <a:outerShdw blurRad="38100" dist="38100" dir="2700000" algn="tl">
                    <a:srgbClr val="FFFFFF"/>
                  </a:outerShdw>
                </a:effectLst>
              </a:rPr>
              <a:t>Wzbogacanie pracy</a:t>
            </a:r>
            <a:r>
              <a:rPr lang="pl-PL" sz="2400" b="1"/>
              <a:t> (job enrichment) - technika zwiększania zakresu pracy pracownika przez wprowadzanie w zakres jego obowiązków czynności o różnym stopniu trudności w ramach jednego zadania.</a:t>
            </a:r>
            <a:endParaRPr lang="pl-PL" sz="2000" b="1"/>
          </a:p>
        </p:txBody>
      </p:sp>
      <p:sp>
        <p:nvSpPr>
          <p:cNvPr id="52228" name="Rectangle 4"/>
          <p:cNvSpPr>
            <a:spLocks noGrp="1" noChangeArrowheads="1"/>
          </p:cNvSpPr>
          <p:nvPr>
            <p:ph type="body" sz="half" idx="2"/>
          </p:nvPr>
        </p:nvSpPr>
        <p:spPr>
          <a:xfrm>
            <a:off x="4648200" y="1981200"/>
            <a:ext cx="3810000" cy="4419600"/>
          </a:xfrm>
          <a:solidFill>
            <a:srgbClr val="FFFF99"/>
          </a:solidFill>
        </p:spPr>
        <p:txBody>
          <a:bodyPr/>
          <a:lstStyle/>
          <a:p>
            <a:r>
              <a:rPr lang="pl-PL" sz="2400" b="1" u="sng">
                <a:effectLst>
                  <a:outerShdw blurRad="38100" dist="38100" dir="2700000" algn="tl">
                    <a:srgbClr val="FFFFFF"/>
                  </a:outerShdw>
                </a:effectLst>
              </a:rPr>
              <a:t>Rozszerzanie pracy</a:t>
            </a:r>
            <a:r>
              <a:rPr lang="pl-PL" sz="2400" b="1">
                <a:effectLst>
                  <a:outerShdw blurRad="38100" dist="38100" dir="2700000" algn="tl">
                    <a:srgbClr val="FFFFFF"/>
                  </a:outerShdw>
                </a:effectLst>
              </a:rPr>
              <a:t> (</a:t>
            </a:r>
            <a:r>
              <a:rPr lang="pl-PL" sz="2400" b="1"/>
              <a:t>job enlargement) - technika zwiększania zakresu pracy pracownika przez przydzielanie mu większej liczby zadań tego samego rodzaju.</a:t>
            </a:r>
            <a:endParaRPr lang="pl-PL" sz="2000" b="1"/>
          </a:p>
        </p:txBody>
      </p:sp>
      <p:sp>
        <p:nvSpPr>
          <p:cNvPr id="52229" name="Rectangle 5"/>
          <p:cNvSpPr>
            <a:spLocks noGrp="1" noChangeArrowheads="1"/>
          </p:cNvSpPr>
          <p:nvPr>
            <p:ph type="title"/>
          </p:nvPr>
        </p:nvSpPr>
        <p:spPr>
          <a:xfrm>
            <a:off x="0" y="609600"/>
            <a:ext cx="9144000" cy="1143000"/>
          </a:xfrm>
          <a:solidFill>
            <a:srgbClr val="CCFFFF"/>
          </a:solidFill>
          <a:ln/>
        </p:spPr>
        <p:txBody>
          <a:bodyPr/>
          <a:lstStyle/>
          <a:p>
            <a:r>
              <a:rPr lang="pl-PL" b="1"/>
              <a:t>KSZTAŁTOWANIE </a:t>
            </a:r>
            <a:br>
              <a:rPr lang="pl-PL" b="1"/>
            </a:br>
            <a:r>
              <a:rPr lang="pl-PL" b="1"/>
              <a:t>TREŚCI PRACY</a:t>
            </a:r>
            <a:endParaRPr lang="pl-PL"/>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A2AFAB4-C392-4A3E-B979-554716C306E3}"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250" name="Rectangle 2"/>
          <p:cNvSpPr>
            <a:spLocks noGrp="1" noChangeArrowheads="1"/>
          </p:cNvSpPr>
          <p:nvPr>
            <p:ph type="body" sz="half" idx="1"/>
          </p:nvPr>
        </p:nvSpPr>
        <p:spPr>
          <a:xfrm>
            <a:off x="457200" y="1981200"/>
            <a:ext cx="3810000" cy="4419600"/>
          </a:xfrm>
          <a:solidFill>
            <a:srgbClr val="CCFFCC"/>
          </a:solidFill>
        </p:spPr>
        <p:txBody>
          <a:bodyPr/>
          <a:lstStyle/>
          <a:p>
            <a:r>
              <a:rPr lang="pl-PL" sz="2400" b="1" u="sng">
                <a:effectLst>
                  <a:outerShdw blurRad="38100" dist="38100" dir="2700000" algn="tl">
                    <a:srgbClr val="FFFFFF"/>
                  </a:outerShdw>
                </a:effectLst>
              </a:rPr>
              <a:t>Rotacja wykonywanych zadań</a:t>
            </a:r>
            <a:r>
              <a:rPr lang="pl-PL" sz="2400" b="1"/>
              <a:t> (job rotation) - technika zwiększania zakresu pracy pracownika przez cykliczną zmianę wykonywanych przez niego zadań w ciągu zmiany roboczej.</a:t>
            </a:r>
            <a:endParaRPr lang="pl-PL" sz="2000" b="1"/>
          </a:p>
        </p:txBody>
      </p:sp>
      <p:sp>
        <p:nvSpPr>
          <p:cNvPr id="53251" name="Rectangle 3"/>
          <p:cNvSpPr>
            <a:spLocks noGrp="1" noChangeArrowheads="1"/>
          </p:cNvSpPr>
          <p:nvPr>
            <p:ph type="body" sz="half" idx="2"/>
          </p:nvPr>
        </p:nvSpPr>
        <p:spPr>
          <a:xfrm>
            <a:off x="4648200" y="1981200"/>
            <a:ext cx="3810000" cy="4419600"/>
          </a:xfrm>
          <a:solidFill>
            <a:srgbClr val="FFFF99"/>
          </a:solidFill>
        </p:spPr>
        <p:txBody>
          <a:bodyPr/>
          <a:lstStyle/>
          <a:p>
            <a:r>
              <a:rPr lang="pl-PL" sz="2400" b="1" u="sng">
                <a:effectLst>
                  <a:outerShdw blurRad="38100" dist="38100" dir="2700000" algn="tl">
                    <a:srgbClr val="FFFFFF"/>
                  </a:outerShdw>
                </a:effectLst>
              </a:rPr>
              <a:t>Wymienność stanowisk pracy</a:t>
            </a:r>
            <a:r>
              <a:rPr lang="pl-PL" sz="2400" b="1"/>
              <a:t> (job switching) - technika zwiększania zakresu pracy pracownika przez zmianę miejsca pracy w ciągu dnia, tygodnia i dłuższych okresów.</a:t>
            </a:r>
            <a:endParaRPr lang="pl-PL" sz="2000" b="1"/>
          </a:p>
        </p:txBody>
      </p:sp>
      <p:sp>
        <p:nvSpPr>
          <p:cNvPr id="53252" name="Rectangle 4"/>
          <p:cNvSpPr>
            <a:spLocks noGrp="1" noChangeArrowheads="1"/>
          </p:cNvSpPr>
          <p:nvPr>
            <p:ph type="title"/>
          </p:nvPr>
        </p:nvSpPr>
        <p:spPr>
          <a:xfrm>
            <a:off x="0" y="609600"/>
            <a:ext cx="9144000" cy="1143000"/>
          </a:xfrm>
          <a:solidFill>
            <a:srgbClr val="CCFFFF"/>
          </a:solidFill>
          <a:ln/>
        </p:spPr>
        <p:txBody>
          <a:bodyPr/>
          <a:lstStyle/>
          <a:p>
            <a:r>
              <a:rPr lang="pl-PL" b="1"/>
              <a:t>KSZTAŁTOWANIE </a:t>
            </a:r>
            <a:br>
              <a:rPr lang="pl-PL" b="1"/>
            </a:br>
            <a:r>
              <a:rPr lang="pl-PL" b="1"/>
              <a:t>TREŚCI PRACY</a:t>
            </a:r>
            <a:endParaRPr lang="pl-PL"/>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4D5EA9-BABD-465E-A414-484F0EF23FD1}"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4" name="Rectangle 2"/>
          <p:cNvSpPr>
            <a:spLocks noGrp="1" noChangeArrowheads="1"/>
          </p:cNvSpPr>
          <p:nvPr>
            <p:ph type="title"/>
          </p:nvPr>
        </p:nvSpPr>
        <p:spPr>
          <a:xfrm>
            <a:off x="0" y="609600"/>
            <a:ext cx="9144000" cy="1143000"/>
          </a:xfrm>
          <a:solidFill>
            <a:srgbClr val="CCFFFF"/>
          </a:solidFill>
        </p:spPr>
        <p:txBody>
          <a:bodyPr/>
          <a:lstStyle/>
          <a:p>
            <a:r>
              <a:rPr lang="pl-PL" b="1"/>
              <a:t>METODA </a:t>
            </a:r>
            <a:br>
              <a:rPr lang="pl-PL" b="1"/>
            </a:br>
            <a:r>
              <a:rPr lang="pl-PL" b="1"/>
              <a:t>KSZTAŁTOWANIA PRACY</a:t>
            </a:r>
          </a:p>
        </p:txBody>
      </p:sp>
      <p:sp>
        <p:nvSpPr>
          <p:cNvPr id="8195" name="Rectangle 3"/>
          <p:cNvSpPr>
            <a:spLocks noGrp="1" noChangeArrowheads="1"/>
          </p:cNvSpPr>
          <p:nvPr>
            <p:ph type="body" sz="half" idx="1"/>
          </p:nvPr>
        </p:nvSpPr>
        <p:spPr>
          <a:xfrm>
            <a:off x="457200" y="2057400"/>
            <a:ext cx="4495800" cy="4419600"/>
          </a:xfrm>
          <a:solidFill>
            <a:srgbClr val="CCFFCC"/>
          </a:solidFill>
        </p:spPr>
        <p:txBody>
          <a:bodyPr/>
          <a:lstStyle/>
          <a:p>
            <a:r>
              <a:rPr lang="pl-PL" sz="2400" b="1"/>
              <a:t>OKREŚLANIE FUNKCJI</a:t>
            </a:r>
          </a:p>
          <a:p>
            <a:r>
              <a:rPr lang="pl-PL" sz="2400" b="1"/>
              <a:t>IDELALIZACJA SYSTEMU</a:t>
            </a:r>
          </a:p>
          <a:p>
            <a:r>
              <a:rPr lang="pl-PL" sz="2400" b="1"/>
              <a:t>ZBIERANIE INFORMACJI</a:t>
            </a:r>
          </a:p>
          <a:p>
            <a:r>
              <a:rPr lang="pl-PL" sz="2400" b="1"/>
              <a:t>ZESTAWIANIE OPCJI</a:t>
            </a:r>
          </a:p>
          <a:p>
            <a:r>
              <a:rPr lang="pl-PL" sz="2400" b="1"/>
              <a:t>WYBÓR OPTYMALNY</a:t>
            </a:r>
          </a:p>
          <a:p>
            <a:r>
              <a:rPr lang="pl-PL" sz="2400" b="1"/>
              <a:t>OPRACOWANIE SYSTEMU</a:t>
            </a:r>
          </a:p>
          <a:p>
            <a:r>
              <a:rPr lang="pl-PL" sz="2400" b="1"/>
              <a:t>TWORZENIE PROJEKTU</a:t>
            </a:r>
          </a:p>
          <a:p>
            <a:r>
              <a:rPr lang="pl-PL" sz="2400" b="1"/>
              <a:t>TESTOWANIE SYSTEMU</a:t>
            </a:r>
          </a:p>
          <a:p>
            <a:r>
              <a:rPr lang="pl-PL" sz="2400" b="1"/>
              <a:t>WDROŻENIE SYSTEMU</a:t>
            </a:r>
          </a:p>
          <a:p>
            <a:r>
              <a:rPr lang="pl-PL" sz="2400" b="1"/>
              <a:t>SPRAWDZANIE EFEKTÓW</a:t>
            </a:r>
            <a:endParaRPr lang="pl-PL" sz="2000" b="1"/>
          </a:p>
        </p:txBody>
      </p:sp>
      <p:graphicFrame>
        <p:nvGraphicFramePr>
          <p:cNvPr id="8197" name="Object 5">
            <a:hlinkClick r:id="" action="ppaction://ole?verb=0"/>
          </p:cNvPr>
          <p:cNvGraphicFramePr>
            <a:graphicFrameLocks noGrp="1"/>
          </p:cNvGraphicFramePr>
          <p:nvPr>
            <p:ph type="clipArt" sz="half" idx="2"/>
          </p:nvPr>
        </p:nvGraphicFramePr>
        <p:xfrm>
          <a:off x="5105400" y="2362200"/>
          <a:ext cx="3810000" cy="3884613"/>
        </p:xfrm>
        <a:graphic>
          <a:graphicData uri="http://schemas.openxmlformats.org/presentationml/2006/ole">
            <mc:AlternateContent xmlns:mc="http://schemas.openxmlformats.org/markup-compatibility/2006">
              <mc:Choice xmlns:v="urn:schemas-microsoft-com:vml" Requires="v">
                <p:oleObj spid="_x0000_s107525" name="Klip" r:id="rId3" imgW="4714560" imgH="4806720" progId="MS_ClipArt_Gallery.2">
                  <p:embed/>
                </p:oleObj>
              </mc:Choice>
              <mc:Fallback>
                <p:oleObj name="Klip" r:id="rId3" imgW="4714560" imgH="4806720" progId="MS_ClipArt_Gallery.2">
                  <p:embed/>
                  <p:pic>
                    <p:nvPicPr>
                      <p:cNvPr id="8197" name="Object 5">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362200"/>
                        <a:ext cx="3810000" cy="388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3F74C4E-DC71-4A4D-A958-D85DC5B536EB}"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9154" name="Rectangle 2"/>
          <p:cNvSpPr>
            <a:spLocks noGrp="1" noChangeArrowheads="1"/>
          </p:cNvSpPr>
          <p:nvPr>
            <p:ph type="title"/>
          </p:nvPr>
        </p:nvSpPr>
        <p:spPr>
          <a:xfrm>
            <a:off x="0" y="609600"/>
            <a:ext cx="9144000" cy="1143000"/>
          </a:xfrm>
          <a:solidFill>
            <a:srgbClr val="CCFFFF"/>
          </a:solidFill>
        </p:spPr>
        <p:txBody>
          <a:bodyPr/>
          <a:lstStyle/>
          <a:p>
            <a:r>
              <a:rPr lang="pl-PL" b="1"/>
              <a:t>METODA USPRAWNIANIA STANOWISK PRACY</a:t>
            </a:r>
          </a:p>
        </p:txBody>
      </p:sp>
      <p:sp>
        <p:nvSpPr>
          <p:cNvPr id="49155" name="Rectangle 3"/>
          <p:cNvSpPr>
            <a:spLocks noGrp="1" noChangeArrowheads="1"/>
          </p:cNvSpPr>
          <p:nvPr>
            <p:ph type="body" sz="half" idx="1"/>
          </p:nvPr>
        </p:nvSpPr>
        <p:spPr>
          <a:xfrm>
            <a:off x="685800" y="2286000"/>
            <a:ext cx="3810000" cy="4114800"/>
          </a:xfrm>
          <a:solidFill>
            <a:srgbClr val="CCFFCC"/>
          </a:solidFill>
        </p:spPr>
        <p:txBody>
          <a:bodyPr/>
          <a:lstStyle/>
          <a:p>
            <a:r>
              <a:rPr lang="pl-PL" sz="2400" b="1"/>
              <a:t>USTALENIE CELÓW</a:t>
            </a:r>
          </a:p>
          <a:p>
            <a:r>
              <a:rPr lang="pl-PL" sz="2400" b="1"/>
              <a:t>DORÓR OGRANICZEŃ</a:t>
            </a:r>
          </a:p>
          <a:p>
            <a:r>
              <a:rPr lang="pl-PL" sz="2400" b="1"/>
              <a:t>ZBIERANIE DANYCH</a:t>
            </a:r>
          </a:p>
          <a:p>
            <a:r>
              <a:rPr lang="pl-PL" sz="2400" b="1"/>
              <a:t>POSZUKIWANIE ROZWIĄZAŃ</a:t>
            </a:r>
          </a:p>
          <a:p>
            <a:r>
              <a:rPr lang="pl-PL" sz="2400" b="1"/>
              <a:t>WYBÓR ROZWIĄZANIA</a:t>
            </a:r>
          </a:p>
          <a:p>
            <a:r>
              <a:rPr lang="pl-PL" sz="2400" b="1"/>
              <a:t>WDRAŻANIE ROZWIĄZANIA</a:t>
            </a:r>
          </a:p>
        </p:txBody>
      </p:sp>
      <p:graphicFrame>
        <p:nvGraphicFramePr>
          <p:cNvPr id="66560" name="Object 0">
            <a:hlinkClick r:id="" action="ppaction://ole?verb=0"/>
          </p:cNvPr>
          <p:cNvGraphicFramePr>
            <a:graphicFrameLocks noGrp="1"/>
          </p:cNvGraphicFramePr>
          <p:nvPr>
            <p:ph type="clipArt" sz="half" idx="2"/>
          </p:nvPr>
        </p:nvGraphicFramePr>
        <p:xfrm>
          <a:off x="4953000" y="2590800"/>
          <a:ext cx="3810000" cy="3163888"/>
        </p:xfrm>
        <a:graphic>
          <a:graphicData uri="http://schemas.openxmlformats.org/presentationml/2006/ole">
            <mc:AlternateContent xmlns:mc="http://schemas.openxmlformats.org/markup-compatibility/2006">
              <mc:Choice xmlns:v="urn:schemas-microsoft-com:vml" Requires="v">
                <p:oleObj spid="_x0000_s108549" name="Klip" r:id="rId3" imgW="5865480" imgH="4870440" progId="MS_ClipArt_Gallery.2">
                  <p:embed/>
                </p:oleObj>
              </mc:Choice>
              <mc:Fallback>
                <p:oleObj name="Klip" r:id="rId3" imgW="5865480" imgH="4870440" progId="MS_ClipArt_Gallery.2">
                  <p:embed/>
                  <p:pic>
                    <p:nvPicPr>
                      <p:cNvPr id="66560" name="Object 0">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590800"/>
                        <a:ext cx="3810000" cy="31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C5BCD32-41A7-4E63-BCC0-6FFFD116F1FF}"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5058" name="Rectangle 2"/>
          <p:cNvSpPr>
            <a:spLocks noGrp="1" noChangeArrowheads="1"/>
          </p:cNvSpPr>
          <p:nvPr>
            <p:ph type="title"/>
          </p:nvPr>
        </p:nvSpPr>
        <p:spPr>
          <a:xfrm>
            <a:off x="0" y="609600"/>
            <a:ext cx="9144000" cy="1143000"/>
          </a:xfrm>
          <a:solidFill>
            <a:srgbClr val="CCFFFF"/>
          </a:solidFill>
        </p:spPr>
        <p:txBody>
          <a:bodyPr/>
          <a:lstStyle/>
          <a:p>
            <a:r>
              <a:rPr lang="pl-PL" sz="4000" b="1"/>
              <a:t>FORMY </a:t>
            </a:r>
            <a:br>
              <a:rPr lang="pl-PL" sz="4000" b="1"/>
            </a:br>
            <a:r>
              <a:rPr lang="pl-PL" sz="4000" b="1"/>
              <a:t>ORGANIZACJI PRACY</a:t>
            </a:r>
            <a:endParaRPr lang="pl-PL" sz="4000"/>
          </a:p>
        </p:txBody>
      </p:sp>
      <p:sp>
        <p:nvSpPr>
          <p:cNvPr id="45059" name="Rectangle 3"/>
          <p:cNvSpPr>
            <a:spLocks noGrp="1" noChangeArrowheads="1"/>
          </p:cNvSpPr>
          <p:nvPr>
            <p:ph type="body" sz="half" idx="1"/>
          </p:nvPr>
        </p:nvSpPr>
        <p:spPr>
          <a:xfrm>
            <a:off x="228600" y="1981200"/>
            <a:ext cx="8610600" cy="1066800"/>
          </a:xfrm>
          <a:solidFill>
            <a:srgbClr val="FFFF99"/>
          </a:solidFill>
        </p:spPr>
        <p:txBody>
          <a:bodyPr/>
          <a:lstStyle/>
          <a:p>
            <a:pPr algn="just"/>
            <a:r>
              <a:rPr lang="pl-PL" sz="2000" b="1" u="sng">
                <a:effectLst>
                  <a:outerShdw blurRad="38100" dist="38100" dir="2700000" algn="tl">
                    <a:srgbClr val="FFFFFF"/>
                  </a:outerShdw>
                </a:effectLst>
              </a:rPr>
              <a:t>Organizacja pracy</a:t>
            </a:r>
            <a:r>
              <a:rPr lang="pl-PL" sz="2000" b="1"/>
              <a:t> to określony stopień organizacyjnego zespolenia wykonawców w procesie pracy, w celu wykonania postawionych przed nimi zadań.</a:t>
            </a:r>
          </a:p>
        </p:txBody>
      </p:sp>
      <p:sp>
        <p:nvSpPr>
          <p:cNvPr id="45060" name="Rectangle 4"/>
          <p:cNvSpPr>
            <a:spLocks noGrp="1" noChangeArrowheads="1"/>
          </p:cNvSpPr>
          <p:nvPr>
            <p:ph sz="half" idx="2"/>
          </p:nvPr>
        </p:nvSpPr>
        <p:spPr>
          <a:xfrm>
            <a:off x="228600" y="4800600"/>
            <a:ext cx="8610600" cy="1295400"/>
          </a:xfrm>
          <a:solidFill>
            <a:srgbClr val="CCFFFF"/>
          </a:solidFill>
        </p:spPr>
        <p:txBody>
          <a:bodyPr/>
          <a:lstStyle/>
          <a:p>
            <a:r>
              <a:rPr lang="pl-PL" sz="2000" b="1" u="sng">
                <a:effectLst>
                  <a:outerShdw blurRad="38100" dist="38100" dir="2700000" algn="tl">
                    <a:srgbClr val="FFFFFF"/>
                  </a:outerShdw>
                </a:effectLst>
              </a:rPr>
              <a:t>Praca zespołowa</a:t>
            </a:r>
            <a:r>
              <a:rPr lang="pl-PL" sz="2000"/>
              <a:t> </a:t>
            </a:r>
            <a:r>
              <a:rPr lang="pl-PL" sz="2000" b="1"/>
              <a:t>polega na wykonywaniu działań zbiorowych, w których wykonywanie pewnych czynności i operacji powierza się określonej grupie osób pomiędzy, którymi istnieją bezpośrednie związki pracy.</a:t>
            </a:r>
          </a:p>
        </p:txBody>
      </p:sp>
      <p:sp>
        <p:nvSpPr>
          <p:cNvPr id="45061" name="Rectangle 5"/>
          <p:cNvSpPr>
            <a:spLocks noChangeArrowheads="1"/>
          </p:cNvSpPr>
          <p:nvPr/>
        </p:nvSpPr>
        <p:spPr bwMode="auto">
          <a:xfrm>
            <a:off x="228600" y="3429000"/>
            <a:ext cx="8610600" cy="1066800"/>
          </a:xfrm>
          <a:prstGeom prst="rect">
            <a:avLst/>
          </a:prstGeom>
          <a:solidFill>
            <a:srgbClr val="CCFFCC"/>
          </a:solidFill>
          <a:ln w="9525">
            <a:noFill/>
            <a:miter lim="800000"/>
            <a:headEnd/>
            <a:tailEnd/>
          </a:ln>
          <a:effectLst/>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pl-PL" sz="2000" b="1" i="0"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Praca indywidualna</a:t>
            </a:r>
            <a:r>
              <a:rPr kumimoji="0" lang="pl-PL" sz="2000" b="1" i="0" u="none" strike="noStrike" kern="1200" cap="none" spc="0" normalizeH="0" baseline="0" noProof="0">
                <a:ln>
                  <a:noFill/>
                </a:ln>
                <a:solidFill>
                  <a:srgbClr val="000000"/>
                </a:solidFill>
                <a:effectLst/>
                <a:uLnTx/>
                <a:uFillTx/>
                <a:latin typeface="Arial" charset="0"/>
                <a:ea typeface="+mn-ea"/>
                <a:cs typeface="+mn-cs"/>
              </a:rPr>
              <a:t> polega na wyodrębnieniu pewnych czynności ze zbioru prac i powierzeniu ich wykonania osobom nie wchodzącym ze sobą w bezpośrednie związki pracy.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A0F8F2C-5063-44E7-AE2E-F3F89AA9F2CB}"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8130" name="Rectangle 2"/>
          <p:cNvSpPr>
            <a:spLocks noGrp="1" noChangeArrowheads="1"/>
          </p:cNvSpPr>
          <p:nvPr>
            <p:ph type="title"/>
          </p:nvPr>
        </p:nvSpPr>
        <p:spPr>
          <a:xfrm>
            <a:off x="0" y="609600"/>
            <a:ext cx="9144000" cy="1143000"/>
          </a:xfrm>
          <a:solidFill>
            <a:srgbClr val="CCFFFF"/>
          </a:solidFill>
        </p:spPr>
        <p:txBody>
          <a:bodyPr/>
          <a:lstStyle/>
          <a:p>
            <a:r>
              <a:rPr lang="pl-PL" sz="4000" b="1"/>
              <a:t>ZADANIA </a:t>
            </a:r>
            <a:br>
              <a:rPr lang="pl-PL" sz="4000" b="1"/>
            </a:br>
            <a:r>
              <a:rPr lang="pl-PL" sz="4000" b="1"/>
              <a:t>ZESPOŁOWE</a:t>
            </a:r>
          </a:p>
        </p:txBody>
      </p:sp>
      <p:sp>
        <p:nvSpPr>
          <p:cNvPr id="48131" name="Rectangle 3"/>
          <p:cNvSpPr>
            <a:spLocks noGrp="1" noChangeArrowheads="1"/>
          </p:cNvSpPr>
          <p:nvPr>
            <p:ph type="body" sz="half" idx="1"/>
          </p:nvPr>
        </p:nvSpPr>
        <p:spPr>
          <a:xfrm>
            <a:off x="304800" y="1828800"/>
            <a:ext cx="4648200" cy="4876800"/>
          </a:xfrm>
          <a:solidFill>
            <a:srgbClr val="CCFFCC"/>
          </a:solidFill>
        </p:spPr>
        <p:txBody>
          <a:bodyPr/>
          <a:lstStyle/>
          <a:p>
            <a:pPr algn="just"/>
            <a:r>
              <a:rPr lang="pl-PL" sz="2000" b="1" u="sng">
                <a:effectLst>
                  <a:outerShdw blurRad="38100" dist="38100" dir="2700000" algn="tl">
                    <a:srgbClr val="FFFFFF"/>
                  </a:outerShdw>
                </a:effectLst>
              </a:rPr>
              <a:t>Zespół </a:t>
            </a:r>
            <a:r>
              <a:rPr lang="pl-PL" sz="2000" b="1"/>
              <a:t>- to grupa ludzi, licząca od dwóch do około 20 osób, uzupełniających się wzajemnie pewnymi zdolnościami i umiejętnościami.</a:t>
            </a:r>
          </a:p>
          <a:p>
            <a:pPr algn="just"/>
            <a:endParaRPr lang="pl-PL" sz="2000" b="1"/>
          </a:p>
          <a:p>
            <a:r>
              <a:rPr lang="pl-PL" sz="2000" b="1" u="sng">
                <a:effectLst>
                  <a:outerShdw blurRad="38100" dist="38100" dir="2700000" algn="tl">
                    <a:srgbClr val="FFFFFF"/>
                  </a:outerShdw>
                </a:effectLst>
              </a:rPr>
              <a:t>Osoby</a:t>
            </a:r>
            <a:r>
              <a:rPr lang="pl-PL" sz="2000" b="1"/>
              <a:t> te posiadają  wspólny cel, normy i wartości, za które wszyscy czują się wzajemnie odpowiedzialnymi.</a:t>
            </a:r>
          </a:p>
          <a:p>
            <a:endParaRPr lang="pl-PL" sz="2000" b="1"/>
          </a:p>
          <a:p>
            <a:r>
              <a:rPr lang="pl-PL" sz="2000" b="1" u="sng">
                <a:effectLst>
                  <a:outerShdw blurRad="38100" dist="38100" dir="2700000" algn="tl">
                    <a:srgbClr val="FFFFFF"/>
                  </a:outerShdw>
                </a:effectLst>
              </a:rPr>
              <a:t>Zadania</a:t>
            </a:r>
            <a:r>
              <a:rPr lang="pl-PL" sz="2000" b="1"/>
              <a:t> wykonywane przez zespół można podzielić na: addytywne, koniuktywne i dysjunktywne.</a:t>
            </a:r>
          </a:p>
        </p:txBody>
      </p:sp>
      <p:graphicFrame>
        <p:nvGraphicFramePr>
          <p:cNvPr id="48134" name="Object 6"/>
          <p:cNvGraphicFramePr>
            <a:graphicFrameLocks noGrp="1" noChangeAspect="1"/>
          </p:cNvGraphicFramePr>
          <p:nvPr>
            <p:ph type="clipArt" sz="half" idx="2"/>
          </p:nvPr>
        </p:nvGraphicFramePr>
        <p:xfrm>
          <a:off x="5181600" y="2514600"/>
          <a:ext cx="3810000" cy="3459163"/>
        </p:xfrm>
        <a:graphic>
          <a:graphicData uri="http://schemas.openxmlformats.org/presentationml/2006/ole">
            <mc:AlternateContent xmlns:mc="http://schemas.openxmlformats.org/markup-compatibility/2006">
              <mc:Choice xmlns:v="urn:schemas-microsoft-com:vml" Requires="v">
                <p:oleObj spid="_x0000_s109573" name="Klip" r:id="rId3" imgW="1744560" imgH="1584360" progId="MS_ClipArt_Gallery.2">
                  <p:embed/>
                </p:oleObj>
              </mc:Choice>
              <mc:Fallback>
                <p:oleObj name="Klip" r:id="rId3" imgW="1744560" imgH="1584360" progId="MS_ClipArt_Gallery.2">
                  <p:embed/>
                  <p:pic>
                    <p:nvPicPr>
                      <p:cNvPr id="4813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514600"/>
                        <a:ext cx="3810000" cy="345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5A9CC8B-61D6-4224-BBD8-4A5A50EBC7C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26" name="Rectangle 2"/>
          <p:cNvSpPr>
            <a:spLocks noGrp="1" noChangeArrowheads="1"/>
          </p:cNvSpPr>
          <p:nvPr>
            <p:ph type="title"/>
          </p:nvPr>
        </p:nvSpPr>
        <p:spPr>
          <a:xfrm>
            <a:off x="0" y="609600"/>
            <a:ext cx="9144000" cy="1143000"/>
          </a:xfrm>
          <a:solidFill>
            <a:srgbClr val="CCFFFF"/>
          </a:solidFill>
        </p:spPr>
        <p:txBody>
          <a:bodyPr/>
          <a:lstStyle/>
          <a:p>
            <a:r>
              <a:rPr lang="pl-PL" b="1"/>
              <a:t>DOSTOSOWANIE PRZESTRZENI</a:t>
            </a:r>
            <a:br>
              <a:rPr lang="pl-PL" b="1"/>
            </a:br>
            <a:r>
              <a:rPr lang="pl-PL" b="1"/>
              <a:t>PRACY DO CZŁOWIEKA</a:t>
            </a:r>
            <a:endParaRPr lang="pl-PL" sz="4000" b="1"/>
          </a:p>
        </p:txBody>
      </p:sp>
      <p:sp>
        <p:nvSpPr>
          <p:cNvPr id="26627" name="Rectangle 3"/>
          <p:cNvSpPr>
            <a:spLocks noGrp="1" noChangeArrowheads="1"/>
          </p:cNvSpPr>
          <p:nvPr>
            <p:ph type="body" sz="half" idx="1"/>
          </p:nvPr>
        </p:nvSpPr>
        <p:spPr>
          <a:xfrm>
            <a:off x="4953000" y="2057400"/>
            <a:ext cx="3733800" cy="4343400"/>
          </a:xfrm>
          <a:solidFill>
            <a:srgbClr val="FFFF99"/>
          </a:solidFill>
        </p:spPr>
        <p:txBody>
          <a:bodyPr/>
          <a:lstStyle/>
          <a:p>
            <a:pPr>
              <a:buFontTx/>
              <a:buNone/>
            </a:pPr>
            <a:r>
              <a:rPr lang="pl-PL" sz="2400" b="1" u="sng"/>
              <a:t>METODY:</a:t>
            </a:r>
            <a:endParaRPr lang="pl-PL" sz="2400" b="1"/>
          </a:p>
          <a:p>
            <a:r>
              <a:rPr lang="pl-PL" sz="2400" b="1"/>
              <a:t>Zestawy danych antropometrycznych,</a:t>
            </a:r>
          </a:p>
          <a:p>
            <a:r>
              <a:rPr lang="pl-PL" sz="2400" b="1"/>
              <a:t>Metoda manekinów     (fantomów),</a:t>
            </a:r>
          </a:p>
          <a:p>
            <a:r>
              <a:rPr lang="pl-PL" sz="2400" b="1"/>
              <a:t>Metoda makiet,</a:t>
            </a:r>
          </a:p>
          <a:p>
            <a:r>
              <a:rPr lang="pl-PL" sz="2400" b="1"/>
              <a:t>Metoda obszarów pracy,</a:t>
            </a:r>
          </a:p>
          <a:p>
            <a:r>
              <a:rPr lang="pl-PL" sz="2400" b="1"/>
              <a:t>Techniki komputerowe.</a:t>
            </a:r>
          </a:p>
        </p:txBody>
      </p:sp>
      <p:sp>
        <p:nvSpPr>
          <p:cNvPr id="26628" name="Rectangle 4"/>
          <p:cNvSpPr>
            <a:spLocks noGrp="1" noChangeArrowheads="1"/>
          </p:cNvSpPr>
          <p:nvPr>
            <p:ph type="body" sz="half" idx="2"/>
          </p:nvPr>
        </p:nvSpPr>
        <p:spPr>
          <a:xfrm>
            <a:off x="685800" y="2057400"/>
            <a:ext cx="3810000" cy="4343400"/>
          </a:xfrm>
          <a:solidFill>
            <a:srgbClr val="CCFFCC"/>
          </a:solidFill>
        </p:spPr>
        <p:txBody>
          <a:bodyPr/>
          <a:lstStyle/>
          <a:p>
            <a:pPr>
              <a:buFontTx/>
              <a:buNone/>
            </a:pPr>
            <a:r>
              <a:rPr lang="pl-PL" sz="2400" b="1" u="sng"/>
              <a:t>ZASADY:</a:t>
            </a:r>
            <a:r>
              <a:rPr lang="pl-PL" sz="2400" b="1"/>
              <a:t>    </a:t>
            </a:r>
          </a:p>
          <a:p>
            <a:r>
              <a:rPr lang="pl-PL" sz="2400" b="1"/>
              <a:t>projektować tak, aby niski osobnik mógł dosięgnąć, a duży zmieścić się.</a:t>
            </a:r>
          </a:p>
          <a:p>
            <a:r>
              <a:rPr lang="pl-PL" sz="2400" b="1"/>
              <a:t>Nie powinno się projektować dla średniego osobnika.</a:t>
            </a:r>
          </a:p>
          <a:p>
            <a:r>
              <a:rPr lang="pl-PL" sz="2400" b="1"/>
              <a:t>Prześwity, wnęki, otwory projektujemy dla osobnika dużego.</a:t>
            </a:r>
            <a:endParaRPr lang="pl-P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4C7B3E-FF19-4AAC-B403-A5B60C7296C5}"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578" name="Rectangle 2"/>
          <p:cNvSpPr>
            <a:spLocks noGrp="1" noChangeArrowheads="1"/>
          </p:cNvSpPr>
          <p:nvPr>
            <p:ph type="title"/>
          </p:nvPr>
        </p:nvSpPr>
        <p:spPr>
          <a:xfrm>
            <a:off x="-6698" y="38100"/>
            <a:ext cx="9144000" cy="1143000"/>
          </a:xfrm>
          <a:solidFill>
            <a:schemeClr val="accent1">
              <a:lumMod val="40000"/>
              <a:lumOff val="60000"/>
            </a:schemeClr>
          </a:solidFill>
        </p:spPr>
        <p:txBody>
          <a:bodyPr/>
          <a:lstStyle/>
          <a:p>
            <a:r>
              <a:rPr lang="pl-PL" b="1" dirty="0"/>
              <a:t>  KSZTAŁTOWANIE ERGONOMII</a:t>
            </a:r>
          </a:p>
        </p:txBody>
      </p:sp>
      <p:sp>
        <p:nvSpPr>
          <p:cNvPr id="24580" name="AutoShape 4"/>
          <p:cNvSpPr>
            <a:spLocks noChangeArrowheads="1"/>
          </p:cNvSpPr>
          <p:nvPr/>
        </p:nvSpPr>
        <p:spPr bwMode="auto">
          <a:xfrm>
            <a:off x="762000" y="2209800"/>
            <a:ext cx="4038600" cy="2362200"/>
          </a:xfrm>
          <a:prstGeom prst="star32">
            <a:avLst>
              <a:gd name="adj" fmla="val 37500"/>
            </a:avLst>
          </a:prstGeom>
          <a:solidFill>
            <a:srgbClr val="FFFF00"/>
          </a:solidFill>
          <a:ln w="2857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a:ln>
                  <a:noFill/>
                </a:ln>
                <a:solidFill>
                  <a:srgbClr val="000000"/>
                </a:solidFill>
                <a:effectLst/>
                <a:uLnTx/>
                <a:uFillTx/>
                <a:latin typeface="Arial" charset="0"/>
                <a:ea typeface="+mn-ea"/>
                <a:cs typeface="+mn-cs"/>
              </a:rPr>
              <a:t>CZŁOWIEK</a:t>
            </a:r>
            <a:endParaRPr kumimoji="0" lang="pl-PL"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582" name="Rectangle 6"/>
          <p:cNvSpPr>
            <a:spLocks noGrp="1" noChangeArrowheads="1"/>
          </p:cNvSpPr>
          <p:nvPr>
            <p:ph idx="1"/>
          </p:nvPr>
        </p:nvSpPr>
        <p:spPr>
          <a:xfrm>
            <a:off x="2514600" y="4038600"/>
            <a:ext cx="4343400" cy="1981200"/>
          </a:xfrm>
          <a:prstGeom prst="star32">
            <a:avLst>
              <a:gd name="adj" fmla="val 37500"/>
            </a:avLst>
          </a:prstGeom>
          <a:solidFill>
            <a:srgbClr val="00FF00"/>
          </a:solidFill>
          <a:ln w="28575">
            <a:solidFill>
              <a:schemeClr val="tx1"/>
            </a:solidFill>
          </a:ln>
        </p:spPr>
        <p:txBody>
          <a:bodyPr/>
          <a:lstStyle/>
          <a:p>
            <a:pPr>
              <a:buFontTx/>
              <a:buNone/>
            </a:pPr>
            <a:endParaRPr lang="pl-PL" dirty="0"/>
          </a:p>
        </p:txBody>
      </p:sp>
      <p:sp>
        <p:nvSpPr>
          <p:cNvPr id="24584" name="AutoShape 8"/>
          <p:cNvSpPr>
            <a:spLocks noChangeArrowheads="1"/>
          </p:cNvSpPr>
          <p:nvPr/>
        </p:nvSpPr>
        <p:spPr bwMode="auto">
          <a:xfrm>
            <a:off x="4648200" y="2133600"/>
            <a:ext cx="4038600" cy="2362200"/>
          </a:xfrm>
          <a:prstGeom prst="star32">
            <a:avLst>
              <a:gd name="adj" fmla="val 37500"/>
            </a:avLst>
          </a:prstGeom>
          <a:solidFill>
            <a:srgbClr val="FFCC99"/>
          </a:solidFill>
          <a:ln w="2857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a:ln>
                  <a:noFill/>
                </a:ln>
                <a:solidFill>
                  <a:srgbClr val="000000"/>
                </a:solidFill>
                <a:effectLst/>
                <a:uLnTx/>
                <a:uFillTx/>
                <a:latin typeface="Arial" charset="0"/>
                <a:ea typeface="+mn-ea"/>
                <a:cs typeface="+mn-cs"/>
              </a:rPr>
              <a:t>RYNEK</a:t>
            </a:r>
            <a:endParaRPr kumimoji="0" lang="pl-PL" sz="24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4588" name="Rectangle 12"/>
          <p:cNvSpPr>
            <a:spLocks noChangeArrowheads="1"/>
          </p:cNvSpPr>
          <p:nvPr/>
        </p:nvSpPr>
        <p:spPr bwMode="auto">
          <a:xfrm>
            <a:off x="3657600" y="4724400"/>
            <a:ext cx="2133600" cy="5191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dirty="0">
                <a:ln>
                  <a:noFill/>
                </a:ln>
                <a:solidFill>
                  <a:srgbClr val="000000"/>
                </a:solidFill>
                <a:effectLst/>
                <a:uLnTx/>
                <a:uFillTx/>
                <a:latin typeface="Arial" charset="0"/>
                <a:ea typeface="+mn-ea"/>
                <a:cs typeface="+mn-cs"/>
              </a:rPr>
              <a:t>TECHNIKA</a:t>
            </a:r>
            <a:endParaRPr kumimoji="0" lang="pl-PL"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589" name="Rectangle 13"/>
          <p:cNvSpPr>
            <a:spLocks noChangeArrowheads="1"/>
          </p:cNvSpPr>
          <p:nvPr/>
        </p:nvSpPr>
        <p:spPr bwMode="auto">
          <a:xfrm>
            <a:off x="5791200" y="6096000"/>
            <a:ext cx="2219325" cy="33655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1" i="0" u="none" strike="noStrike" kern="1200" cap="none" spc="0" normalizeH="0" baseline="0" noProof="0">
                <a:ln>
                  <a:noFill/>
                </a:ln>
                <a:solidFill>
                  <a:srgbClr val="000000"/>
                </a:solidFill>
                <a:effectLst/>
                <a:uLnTx/>
                <a:uFillTx/>
                <a:latin typeface="Arial" charset="0"/>
                <a:ea typeface="+mn-ea"/>
                <a:cs typeface="+mn-cs"/>
              </a:rPr>
              <a:t>(Bullinger H-J.: 1994)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E5E5890-365A-4CBC-8364-86AB76F3F519}"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554" name="Rectangle 2"/>
          <p:cNvSpPr>
            <a:spLocks noGrp="1" noChangeArrowheads="1"/>
          </p:cNvSpPr>
          <p:nvPr>
            <p:ph type="title"/>
          </p:nvPr>
        </p:nvSpPr>
        <p:spPr>
          <a:xfrm>
            <a:off x="0" y="609600"/>
            <a:ext cx="9144000" cy="1143000"/>
          </a:xfrm>
          <a:solidFill>
            <a:srgbClr val="CCFFFF"/>
          </a:solidFill>
        </p:spPr>
        <p:txBody>
          <a:bodyPr/>
          <a:lstStyle/>
          <a:p>
            <a:r>
              <a:rPr lang="pl-PL" b="1"/>
              <a:t>KSZTAŁTOWANIE ANTROPOMETRYCZNE</a:t>
            </a:r>
          </a:p>
        </p:txBody>
      </p:sp>
      <p:sp>
        <p:nvSpPr>
          <p:cNvPr id="23556" name="Rectangle 4"/>
          <p:cNvSpPr>
            <a:spLocks noGrp="1" noChangeArrowheads="1"/>
          </p:cNvSpPr>
          <p:nvPr>
            <p:ph type="body" sz="half" idx="2"/>
          </p:nvPr>
        </p:nvSpPr>
        <p:spPr>
          <a:xfrm>
            <a:off x="4648200" y="1981200"/>
            <a:ext cx="3886200" cy="4343400"/>
          </a:xfrm>
          <a:solidFill>
            <a:srgbClr val="FFFF99"/>
          </a:solidFill>
        </p:spPr>
        <p:txBody>
          <a:bodyPr/>
          <a:lstStyle/>
          <a:p>
            <a:pPr>
              <a:buFontTx/>
              <a:buNone/>
            </a:pPr>
            <a:r>
              <a:rPr lang="pl-PL" sz="2400" b="1"/>
              <a:t>a - odległość sięgania      ( 5 centyl),</a:t>
            </a:r>
          </a:p>
          <a:p>
            <a:pPr>
              <a:buFontTx/>
              <a:buNone/>
            </a:pPr>
            <a:r>
              <a:rPr lang="pl-PL" sz="2400" b="1"/>
              <a:t>b - wysokość ustawienia</a:t>
            </a:r>
          </a:p>
          <a:p>
            <a:pPr>
              <a:buFontTx/>
              <a:buNone/>
            </a:pPr>
            <a:r>
              <a:rPr lang="pl-PL" sz="2400" b="1"/>
              <a:t>	( 5 centyl),</a:t>
            </a:r>
          </a:p>
          <a:p>
            <a:pPr>
              <a:buFontTx/>
              <a:buNone/>
            </a:pPr>
            <a:r>
              <a:rPr lang="pl-PL" sz="2400" b="1"/>
              <a:t>c - odległość swobodna </a:t>
            </a:r>
          </a:p>
          <a:p>
            <a:pPr>
              <a:buFontTx/>
              <a:buNone/>
            </a:pPr>
            <a:r>
              <a:rPr lang="pl-PL" sz="2400" b="1"/>
              <a:t>	( 95 centyl), </a:t>
            </a:r>
          </a:p>
          <a:p>
            <a:pPr>
              <a:buFontTx/>
              <a:buNone/>
            </a:pPr>
            <a:r>
              <a:rPr lang="pl-PL" sz="2400" b="1"/>
              <a:t>d - wysokość swobodna</a:t>
            </a:r>
          </a:p>
          <a:p>
            <a:pPr>
              <a:buFontTx/>
              <a:buNone/>
            </a:pPr>
            <a:r>
              <a:rPr lang="pl-PL" sz="2400" b="1"/>
              <a:t>	( 95 centyl),</a:t>
            </a:r>
          </a:p>
          <a:p>
            <a:pPr>
              <a:buFontTx/>
              <a:buNone/>
            </a:pPr>
            <a:r>
              <a:rPr lang="pl-PL" sz="2400" b="1"/>
              <a:t>e - wysokość podnóżka</a:t>
            </a:r>
          </a:p>
          <a:p>
            <a:pPr>
              <a:buFontTx/>
              <a:buNone/>
            </a:pPr>
            <a:r>
              <a:rPr lang="pl-PL" sz="2400" b="1"/>
              <a:t>	( 95 centyl).</a:t>
            </a:r>
          </a:p>
        </p:txBody>
      </p:sp>
      <p:pic>
        <p:nvPicPr>
          <p:cNvPr id="23558" name="Picture 6"/>
          <p:cNvPicPr>
            <a:picLocks noGrp="1" noChangeAspect="1" noChangeArrowheads="1"/>
          </p:cNvPicPr>
          <p:nvPr>
            <p:ph type="clipArt" sz="half" idx="1"/>
          </p:nvPr>
        </p:nvPicPr>
        <p:blipFill>
          <a:blip r:embed="rId2"/>
          <a:srcRect/>
          <a:stretch>
            <a:fillRect/>
          </a:stretch>
        </p:blipFill>
        <p:spPr>
          <a:xfrm>
            <a:off x="381000" y="2133600"/>
            <a:ext cx="3810000" cy="4092575"/>
          </a:xfrm>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FCCFDC-3A3B-46E3-B718-C614DD9EAB61}"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ChangeArrowheads="1"/>
          </p:cNvSpPr>
          <p:nvPr>
            <p:ph type="body" sz="half" idx="1"/>
          </p:nvPr>
        </p:nvSpPr>
        <p:spPr>
          <a:xfrm>
            <a:off x="228600" y="1981200"/>
            <a:ext cx="8610600" cy="1600200"/>
          </a:xfrm>
          <a:solidFill>
            <a:srgbClr val="CCFFCC"/>
          </a:solidFill>
        </p:spPr>
        <p:txBody>
          <a:bodyPr/>
          <a:lstStyle/>
          <a:p>
            <a:pPr algn="just"/>
            <a:r>
              <a:rPr lang="pl-PL" sz="2000" b="1"/>
              <a:t>Zadania wymagające znacznie dłuższego czasu na wykonanie niż czas pracy zatrudnionego lub wykonywania jej  na wielu stanowiskach pracy przez wiele grup pracowniczych w odpowiedniej kolejności wymaga zastosowania </a:t>
            </a:r>
            <a:r>
              <a:rPr lang="pl-PL" sz="2000" b="1" u="sng"/>
              <a:t>organizacji pracy zmianowej.</a:t>
            </a:r>
            <a:endParaRPr lang="pl-PL" sz="1800" b="1" u="sng"/>
          </a:p>
        </p:txBody>
      </p:sp>
      <p:sp>
        <p:nvSpPr>
          <p:cNvPr id="46083" name="Rectangle 3"/>
          <p:cNvSpPr>
            <a:spLocks noGrp="1" noChangeArrowheads="1"/>
          </p:cNvSpPr>
          <p:nvPr>
            <p:ph sz="half" idx="2"/>
          </p:nvPr>
        </p:nvSpPr>
        <p:spPr>
          <a:xfrm>
            <a:off x="228600" y="3733800"/>
            <a:ext cx="8610600" cy="2743200"/>
          </a:xfrm>
          <a:solidFill>
            <a:srgbClr val="FFFF99"/>
          </a:solidFill>
        </p:spPr>
        <p:txBody>
          <a:bodyPr/>
          <a:lstStyle/>
          <a:p>
            <a:r>
              <a:rPr lang="pl-PL" sz="2000" b="1"/>
              <a:t>Motywy stosowania organizacji pracy zmianowej:</a:t>
            </a:r>
          </a:p>
          <a:p>
            <a:pPr lvl="1"/>
            <a:r>
              <a:rPr lang="pl-PL" sz="2000" b="1" u="sng">
                <a:effectLst>
                  <a:outerShdw blurRad="38100" dist="38100" dir="2700000" algn="tl">
                    <a:srgbClr val="FFFFFF"/>
                  </a:outerShdw>
                </a:effectLst>
              </a:rPr>
              <a:t>socjalne </a:t>
            </a:r>
            <a:r>
              <a:rPr lang="pl-PL" sz="2000" b="1"/>
              <a:t>- konieczność zapewnienie ciągłości wykonania zadań   w interesie społecznym ( np. obsługa medyczna),</a:t>
            </a:r>
          </a:p>
          <a:p>
            <a:pPr lvl="1"/>
            <a:r>
              <a:rPr lang="pl-PL" sz="2000" b="1" u="sng">
                <a:effectLst>
                  <a:outerShdw blurRad="38100" dist="38100" dir="2700000" algn="tl">
                    <a:srgbClr val="FFFFFF"/>
                  </a:outerShdw>
                </a:effectLst>
              </a:rPr>
              <a:t>techniczne </a:t>
            </a:r>
            <a:r>
              <a:rPr lang="pl-PL" sz="2000" b="1"/>
              <a:t>- konieczność zapewnienia ciągłości przebiegu procesu z uwagi na jego właściwości fizyczne i chemiczne             ( np. obsługa reaktora chemicznego),</a:t>
            </a:r>
          </a:p>
          <a:p>
            <a:pPr lvl="1"/>
            <a:r>
              <a:rPr lang="pl-PL" sz="2000" b="1" u="sng">
                <a:effectLst>
                  <a:outerShdw blurRad="38100" dist="38100" dir="2700000" algn="tl">
                    <a:srgbClr val="FFFFFF"/>
                  </a:outerShdw>
                </a:effectLst>
              </a:rPr>
              <a:t>gospodarcze </a:t>
            </a:r>
            <a:r>
              <a:rPr lang="pl-PL" sz="2000" b="1"/>
              <a:t>- konieczność zapewnienia ciągłości pracy z uwagi na powstanie strat w przypadku przerwania procesu.</a:t>
            </a:r>
            <a:endParaRPr lang="pl-PL" sz="1800" b="1"/>
          </a:p>
        </p:txBody>
      </p:sp>
      <p:sp>
        <p:nvSpPr>
          <p:cNvPr id="46084" name="Rectangle 4"/>
          <p:cNvSpPr>
            <a:spLocks noGrp="1" noChangeArrowheads="1"/>
          </p:cNvSpPr>
          <p:nvPr>
            <p:ph type="title"/>
          </p:nvPr>
        </p:nvSpPr>
        <p:spPr>
          <a:xfrm>
            <a:off x="0" y="609600"/>
            <a:ext cx="9144000" cy="1143000"/>
          </a:xfrm>
          <a:solidFill>
            <a:srgbClr val="CCFFFF"/>
          </a:solidFill>
          <a:ln/>
        </p:spPr>
        <p:txBody>
          <a:bodyPr/>
          <a:lstStyle/>
          <a:p>
            <a:r>
              <a:rPr lang="pl-PL" b="1"/>
              <a:t>KSZTAŁTOWANIE SYSTEMU </a:t>
            </a:r>
            <a:br>
              <a:rPr lang="pl-PL" b="1"/>
            </a:br>
            <a:r>
              <a:rPr lang="pl-PL" b="1"/>
              <a:t>PRACY ZMIANOWEJ</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9886B64-8C3D-4C0E-9335-3A681A894C0B}"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106" name="Rectangle 2"/>
          <p:cNvSpPr>
            <a:spLocks noGrp="1" noChangeArrowheads="1"/>
          </p:cNvSpPr>
          <p:nvPr>
            <p:ph type="title"/>
          </p:nvPr>
        </p:nvSpPr>
        <p:spPr>
          <a:xfrm>
            <a:off x="0" y="533400"/>
            <a:ext cx="9144000" cy="1143000"/>
          </a:xfrm>
          <a:solidFill>
            <a:srgbClr val="CCFFFF"/>
          </a:solidFill>
        </p:spPr>
        <p:txBody>
          <a:bodyPr/>
          <a:lstStyle/>
          <a:p>
            <a:r>
              <a:rPr lang="pl-PL" sz="4000" b="1"/>
              <a:t>CECHY </a:t>
            </a:r>
            <a:br>
              <a:rPr lang="pl-PL" sz="4000" b="1"/>
            </a:br>
            <a:r>
              <a:rPr lang="pl-PL" sz="4000" b="1"/>
              <a:t>PRACY ZMIANOWEJ</a:t>
            </a:r>
          </a:p>
        </p:txBody>
      </p:sp>
      <p:graphicFrame>
        <p:nvGraphicFramePr>
          <p:cNvPr id="47107" name="Object 3"/>
          <p:cNvGraphicFramePr>
            <a:graphicFrameLocks noGrp="1" noChangeAspect="1"/>
          </p:cNvGraphicFramePr>
          <p:nvPr>
            <p:ph idx="1"/>
          </p:nvPr>
        </p:nvGraphicFramePr>
        <p:xfrm>
          <a:off x="0" y="1795463"/>
          <a:ext cx="9144000" cy="4857750"/>
        </p:xfrm>
        <a:graphic>
          <a:graphicData uri="http://schemas.openxmlformats.org/presentationml/2006/ole">
            <mc:AlternateContent xmlns:mc="http://schemas.openxmlformats.org/markup-compatibility/2006">
              <mc:Choice xmlns:v="urn:schemas-microsoft-com:vml" Requires="v">
                <p:oleObj spid="_x0000_s110597" name="SnapGrafx" r:id="rId3" imgW="6512400" imgH="3460320" progId="SnapGrafx">
                  <p:embed/>
                </p:oleObj>
              </mc:Choice>
              <mc:Fallback>
                <p:oleObj name="SnapGrafx" r:id="rId3" imgW="6512400" imgH="3460320" progId="SnapGrafx">
                  <p:embed/>
                  <p:pic>
                    <p:nvPicPr>
                      <p:cNvPr id="471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95463"/>
                        <a:ext cx="9144000" cy="4857750"/>
                      </a:xfrm>
                      <a:prstGeom prst="rect">
                        <a:avLst/>
                      </a:prstGeom>
                      <a:solidFill>
                        <a:srgbClr val="FFFF99"/>
                      </a:solidFill>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9AFFD0-616A-41CF-92A3-B22A1971ADCB}"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202" name="Rectangle 1026"/>
          <p:cNvSpPr>
            <a:spLocks noGrp="1" noChangeArrowheads="1"/>
          </p:cNvSpPr>
          <p:nvPr>
            <p:ph type="title"/>
          </p:nvPr>
        </p:nvSpPr>
        <p:spPr>
          <a:xfrm>
            <a:off x="0" y="609600"/>
            <a:ext cx="9144000" cy="1143000"/>
          </a:xfrm>
          <a:solidFill>
            <a:srgbClr val="CCFFFF"/>
          </a:solidFill>
        </p:spPr>
        <p:txBody>
          <a:bodyPr/>
          <a:lstStyle/>
          <a:p>
            <a:r>
              <a:rPr lang="pl-PL" sz="4000" b="1"/>
              <a:t>SKŁADNIKI </a:t>
            </a:r>
            <a:br>
              <a:rPr lang="pl-PL" sz="4000" b="1"/>
            </a:br>
            <a:r>
              <a:rPr lang="pl-PL" sz="4000" b="1"/>
              <a:t>PRZEWODZENIA</a:t>
            </a:r>
          </a:p>
        </p:txBody>
      </p:sp>
      <p:sp>
        <p:nvSpPr>
          <p:cNvPr id="51203" name="Rectangle 1027"/>
          <p:cNvSpPr>
            <a:spLocks noGrp="1" noChangeArrowheads="1"/>
          </p:cNvSpPr>
          <p:nvPr>
            <p:ph type="body" sz="half" idx="1"/>
          </p:nvPr>
        </p:nvSpPr>
        <p:spPr>
          <a:xfrm>
            <a:off x="0" y="1773238"/>
            <a:ext cx="5724525" cy="4608512"/>
          </a:xfrm>
          <a:solidFill>
            <a:srgbClr val="CCFFCC"/>
          </a:solidFill>
        </p:spPr>
        <p:txBody>
          <a:bodyPr/>
          <a:lstStyle/>
          <a:p>
            <a:pPr>
              <a:lnSpc>
                <a:spcPct val="90000"/>
              </a:lnSpc>
            </a:pPr>
            <a:r>
              <a:rPr lang="pl-PL" sz="2400" b="1" u="sng" dirty="0">
                <a:effectLst>
                  <a:outerShdw blurRad="38100" dist="38100" dir="2700000" algn="tl">
                    <a:srgbClr val="FFFFFF"/>
                  </a:outerShdw>
                </a:effectLst>
              </a:rPr>
              <a:t>Komunikowanie</a:t>
            </a:r>
            <a:r>
              <a:rPr lang="pl-PL" sz="2400" b="1" dirty="0"/>
              <a:t>, jest to głos kadry zarządzającej, indywidualny lub kolektywny, który mówi o działaniach, które należy podjąć.</a:t>
            </a:r>
          </a:p>
          <a:p>
            <a:pPr>
              <a:lnSpc>
                <a:spcPct val="90000"/>
              </a:lnSpc>
            </a:pPr>
            <a:r>
              <a:rPr lang="pl-PL" sz="2400" b="1" u="sng" dirty="0">
                <a:effectLst>
                  <a:outerShdw blurRad="38100" dist="38100" dir="2700000" algn="tl">
                    <a:srgbClr val="FFFFFF"/>
                  </a:outerShdw>
                </a:effectLst>
              </a:rPr>
              <a:t>Motywacja,</a:t>
            </a:r>
            <a:r>
              <a:rPr lang="pl-PL" sz="2400" b="1" dirty="0"/>
              <a:t> jest zdolność pracownika do wykonywania zaleceń i nakazów organizacji z powodu zaspokojenia potrzeb pracownika.</a:t>
            </a:r>
          </a:p>
          <a:p>
            <a:pPr>
              <a:lnSpc>
                <a:spcPct val="90000"/>
              </a:lnSpc>
            </a:pPr>
            <a:r>
              <a:rPr lang="pl-PL" sz="2400" b="1" u="sng" dirty="0"/>
              <a:t>Kierowanie</a:t>
            </a:r>
            <a:r>
              <a:rPr lang="pl-PL" sz="2400" b="1" u="sng" dirty="0">
                <a:effectLst>
                  <a:outerShdw blurRad="38100" dist="38100" dir="2700000" algn="tl">
                    <a:srgbClr val="FFFFFF"/>
                  </a:outerShdw>
                </a:effectLst>
              </a:rPr>
              <a:t>,</a:t>
            </a:r>
            <a:r>
              <a:rPr lang="pl-PL" sz="2400" b="1" dirty="0"/>
              <a:t> jest to cecha menedżera, która pozwala na wykorzystywanie władzy nad innymi członkami organizacji.</a:t>
            </a:r>
          </a:p>
        </p:txBody>
      </p:sp>
      <p:graphicFrame>
        <p:nvGraphicFramePr>
          <p:cNvPr id="51205" name="Object 1029"/>
          <p:cNvGraphicFramePr>
            <a:graphicFrameLocks noChangeAspect="1"/>
          </p:cNvGraphicFramePr>
          <p:nvPr/>
        </p:nvGraphicFramePr>
        <p:xfrm>
          <a:off x="4903788" y="2205038"/>
          <a:ext cx="4240212" cy="3983037"/>
        </p:xfrm>
        <a:graphic>
          <a:graphicData uri="http://schemas.openxmlformats.org/presentationml/2006/ole">
            <mc:AlternateContent xmlns:mc="http://schemas.openxmlformats.org/markup-compatibility/2006">
              <mc:Choice xmlns:v="urn:schemas-microsoft-com:vml" Requires="v">
                <p:oleObj spid="_x0000_s111621" name="SnapGrafx" r:id="rId3" imgW="3780360" imgH="2714760" progId="SnapGrafx">
                  <p:embed/>
                </p:oleObj>
              </mc:Choice>
              <mc:Fallback>
                <p:oleObj name="SnapGrafx" r:id="rId3" imgW="3780360" imgH="2714760" progId="SnapGrafx">
                  <p:embed/>
                  <p:pic>
                    <p:nvPicPr>
                      <p:cNvPr id="51205" name="Object 10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788" y="2205038"/>
                        <a:ext cx="4240212" cy="3983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836D47-E7A4-442F-B426-B82B243FCEEF}"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0178" name="Rectangle 2"/>
          <p:cNvSpPr>
            <a:spLocks noGrp="1" noChangeArrowheads="1"/>
          </p:cNvSpPr>
          <p:nvPr>
            <p:ph type="title"/>
          </p:nvPr>
        </p:nvSpPr>
        <p:spPr>
          <a:xfrm>
            <a:off x="0" y="609600"/>
            <a:ext cx="9144000" cy="1143000"/>
          </a:xfrm>
          <a:solidFill>
            <a:srgbClr val="CCFFFF"/>
          </a:solidFill>
        </p:spPr>
        <p:txBody>
          <a:bodyPr/>
          <a:lstStyle/>
          <a:p>
            <a:r>
              <a:rPr lang="pl-PL" b="1"/>
              <a:t>SCHEMAT PRZEKAZYWANIA WIADOMOŚCI</a:t>
            </a:r>
            <a:endParaRPr lang="pl-PL"/>
          </a:p>
        </p:txBody>
      </p:sp>
      <p:graphicFrame>
        <p:nvGraphicFramePr>
          <p:cNvPr id="67584" name="Object 1024"/>
          <p:cNvGraphicFramePr>
            <a:graphicFrameLocks noGrp="1" noChangeAspect="1"/>
          </p:cNvGraphicFramePr>
          <p:nvPr>
            <p:ph idx="1"/>
          </p:nvPr>
        </p:nvGraphicFramePr>
        <p:xfrm>
          <a:off x="0" y="1828800"/>
          <a:ext cx="9144000" cy="5029200"/>
        </p:xfrm>
        <a:graphic>
          <a:graphicData uri="http://schemas.openxmlformats.org/presentationml/2006/ole">
            <mc:AlternateContent xmlns:mc="http://schemas.openxmlformats.org/markup-compatibility/2006">
              <mc:Choice xmlns:v="urn:schemas-microsoft-com:vml" Requires="v">
                <p:oleObj spid="_x0000_s112645" name="SnapGrafx" r:id="rId3" imgW="5606280" imgH="2797560" progId="SnapGrafx">
                  <p:embed/>
                </p:oleObj>
              </mc:Choice>
              <mc:Fallback>
                <p:oleObj name="SnapGrafx" r:id="rId3" imgW="5606280" imgH="2797560" progId="SnapGrafx">
                  <p:embed/>
                  <p:pic>
                    <p:nvPicPr>
                      <p:cNvPr id="67584"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91440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C81153-24C7-4F06-BE99-DDF1180BC3B7}"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68608" name="Object 0">
            <a:hlinkClick r:id="" action="ppaction://ole?verb=0"/>
          </p:cNvPr>
          <p:cNvGraphicFramePr>
            <a:graphicFrameLocks noGrp="1"/>
          </p:cNvGraphicFramePr>
          <p:nvPr>
            <p:ph idx="1"/>
          </p:nvPr>
        </p:nvGraphicFramePr>
        <p:xfrm>
          <a:off x="0" y="1752600"/>
          <a:ext cx="9144000" cy="5105400"/>
        </p:xfrm>
        <a:graphic>
          <a:graphicData uri="http://schemas.openxmlformats.org/presentationml/2006/ole">
            <mc:AlternateContent xmlns:mc="http://schemas.openxmlformats.org/markup-compatibility/2006">
              <mc:Choice xmlns:v="urn:schemas-microsoft-com:vml" Requires="v">
                <p:oleObj spid="_x0000_s113669" name="SnapGrafx" r:id="rId4" imgW="6949440" imgH="7406640" progId="SnapGrafx">
                  <p:embed/>
                </p:oleObj>
              </mc:Choice>
              <mc:Fallback>
                <p:oleObj name="SnapGrafx" r:id="rId4" imgW="6949440" imgH="7406640" progId="SnapGrafx">
                  <p:embed/>
                  <p:pic>
                    <p:nvPicPr>
                      <p:cNvPr id="68608" name="Object 0">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7" name="Rectangle 5"/>
          <p:cNvSpPr>
            <a:spLocks noGrp="1" noChangeArrowheads="1"/>
          </p:cNvSpPr>
          <p:nvPr>
            <p:ph type="title"/>
          </p:nvPr>
        </p:nvSpPr>
        <p:spPr>
          <a:xfrm>
            <a:off x="0" y="609600"/>
            <a:ext cx="9144000" cy="1143000"/>
          </a:xfrm>
          <a:solidFill>
            <a:srgbClr val="CCFFFF"/>
          </a:solidFill>
          <a:ln/>
        </p:spPr>
        <p:txBody>
          <a:bodyPr/>
          <a:lstStyle/>
          <a:p>
            <a:r>
              <a:rPr lang="pl-PL" sz="4000" b="1"/>
              <a:t>KSZTAŁTOWANIE </a:t>
            </a:r>
            <a:br>
              <a:rPr lang="pl-PL" sz="4000" b="1"/>
            </a:br>
            <a:r>
              <a:rPr lang="pl-PL" sz="4000" b="1"/>
              <a:t>BEZPIECZEŃSTWA PRACY</a:t>
            </a:r>
            <a:endParaRPr lang="pl-PL" sz="4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0C3A52A-AEDC-4412-8E4A-C0FB9934C966}"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5298" name="Rectangle 1026"/>
          <p:cNvSpPr>
            <a:spLocks noGrp="1" noChangeArrowheads="1"/>
          </p:cNvSpPr>
          <p:nvPr>
            <p:ph type="title"/>
          </p:nvPr>
        </p:nvSpPr>
        <p:spPr>
          <a:xfrm>
            <a:off x="0" y="609600"/>
            <a:ext cx="9144000" cy="1143000"/>
          </a:xfrm>
          <a:solidFill>
            <a:srgbClr val="CCFFFF"/>
          </a:solidFill>
        </p:spPr>
        <p:txBody>
          <a:bodyPr/>
          <a:lstStyle/>
          <a:p>
            <a:r>
              <a:rPr lang="pl-PL" sz="4000" b="1"/>
              <a:t> KSZTAŁTOWANIE BEZPIECZEŃSTWA PRACY</a:t>
            </a:r>
          </a:p>
        </p:txBody>
      </p:sp>
      <p:sp>
        <p:nvSpPr>
          <p:cNvPr id="55299" name="Rectangle 1027"/>
          <p:cNvSpPr>
            <a:spLocks noGrp="1" noChangeArrowheads="1"/>
          </p:cNvSpPr>
          <p:nvPr>
            <p:ph type="body" sz="half" idx="1"/>
          </p:nvPr>
        </p:nvSpPr>
        <p:spPr>
          <a:xfrm>
            <a:off x="381000" y="2133600"/>
            <a:ext cx="8534400" cy="2133600"/>
          </a:xfrm>
          <a:solidFill>
            <a:srgbClr val="CCFFCC"/>
          </a:solidFill>
        </p:spPr>
        <p:txBody>
          <a:bodyPr/>
          <a:lstStyle/>
          <a:p>
            <a:r>
              <a:rPr lang="pl-PL" sz="2400" b="1" u="sng"/>
              <a:t>Etapy rozwoju SYSTEMÓW BEZPIECZEŃSTWA</a:t>
            </a:r>
            <a:r>
              <a:rPr lang="pl-PL" sz="2400" b="1"/>
              <a:t>:</a:t>
            </a:r>
          </a:p>
          <a:p>
            <a:pPr lvl="1"/>
            <a:r>
              <a:rPr lang="pl-PL" sz="2400" b="1"/>
              <a:t>wyposażenie i sprzęt,</a:t>
            </a:r>
          </a:p>
          <a:p>
            <a:pPr lvl="1"/>
            <a:r>
              <a:rPr lang="pl-PL" sz="2400" b="1"/>
              <a:t>ludzie i środowisko,</a:t>
            </a:r>
          </a:p>
          <a:p>
            <a:pPr lvl="1"/>
            <a:r>
              <a:rPr lang="pl-PL" sz="2400" b="1"/>
              <a:t>elementy zarządzania ryzykiem,</a:t>
            </a:r>
          </a:p>
          <a:p>
            <a:pPr lvl="1"/>
            <a:r>
              <a:rPr lang="pl-PL" sz="2400" b="1"/>
              <a:t>system zarządzania bezpieczeństwem.</a:t>
            </a:r>
          </a:p>
        </p:txBody>
      </p:sp>
      <p:sp>
        <p:nvSpPr>
          <p:cNvPr id="55300" name="Rectangle 1028"/>
          <p:cNvSpPr>
            <a:spLocks noGrp="1" noChangeArrowheads="1"/>
          </p:cNvSpPr>
          <p:nvPr>
            <p:ph sz="half" idx="2"/>
          </p:nvPr>
        </p:nvSpPr>
        <p:spPr>
          <a:xfrm>
            <a:off x="381000" y="4724400"/>
            <a:ext cx="8610600" cy="1752600"/>
          </a:xfrm>
          <a:solidFill>
            <a:srgbClr val="CCFFFF"/>
          </a:solidFill>
        </p:spPr>
        <p:txBody>
          <a:bodyPr/>
          <a:lstStyle/>
          <a:p>
            <a:r>
              <a:rPr lang="pl-PL" sz="2400" b="1" u="sng"/>
              <a:t>Modele zarządzania bezpieczeństwem pracy:</a:t>
            </a:r>
          </a:p>
          <a:p>
            <a:pPr lvl="1"/>
            <a:r>
              <a:rPr lang="pl-PL" sz="2400" b="1"/>
              <a:t>cykl zarządzania - Plan, Do, Check, Act,</a:t>
            </a:r>
          </a:p>
          <a:p>
            <a:pPr lvl="1"/>
            <a:r>
              <a:rPr lang="pl-PL" sz="2400" b="1"/>
              <a:t>sposoby wdrażania - standardy norm np. BS 8800,</a:t>
            </a:r>
          </a:p>
          <a:p>
            <a:pPr lvl="1"/>
            <a:r>
              <a:rPr lang="pl-PL" sz="2400" b="1"/>
              <a:t>warunki - kultura bezpieczeństwa.</a:t>
            </a:r>
            <a:endParaRPr lang="pl-PL" sz="2000" b="1"/>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FD7803B-300E-4CD1-8444-B7650B48E811}"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482" name="Rectangle 2"/>
          <p:cNvSpPr>
            <a:spLocks noGrp="1" noChangeArrowheads="1"/>
          </p:cNvSpPr>
          <p:nvPr>
            <p:ph type="title"/>
          </p:nvPr>
        </p:nvSpPr>
        <p:spPr>
          <a:xfrm>
            <a:off x="0" y="609600"/>
            <a:ext cx="9144000" cy="1143000"/>
          </a:xfrm>
          <a:solidFill>
            <a:srgbClr val="CCFFFF"/>
          </a:solidFill>
        </p:spPr>
        <p:txBody>
          <a:bodyPr/>
          <a:lstStyle/>
          <a:p>
            <a:r>
              <a:rPr lang="pl-PL" b="1"/>
              <a:t>ZAGADNIENIA</a:t>
            </a:r>
          </a:p>
        </p:txBody>
      </p:sp>
      <p:sp>
        <p:nvSpPr>
          <p:cNvPr id="20483" name="Rectangle 3"/>
          <p:cNvSpPr>
            <a:spLocks noGrp="1" noChangeArrowheads="1"/>
          </p:cNvSpPr>
          <p:nvPr>
            <p:ph type="body" idx="1"/>
          </p:nvPr>
        </p:nvSpPr>
        <p:spPr>
          <a:xfrm>
            <a:off x="685800" y="1981200"/>
            <a:ext cx="8077200" cy="4343400"/>
          </a:xfrm>
          <a:solidFill>
            <a:srgbClr val="CCFFFF"/>
          </a:solidFill>
        </p:spPr>
        <p:txBody>
          <a:bodyPr/>
          <a:lstStyle/>
          <a:p>
            <a:r>
              <a:rPr lang="pl-PL" sz="2400" b="1"/>
              <a:t>Jak należy rozumieć pojęcie kształtowanie pracy?</a:t>
            </a:r>
          </a:p>
          <a:p>
            <a:r>
              <a:rPr lang="pl-PL" sz="2400" b="1"/>
              <a:t>Jakie wymogi ma spełniać stanowisko pracy?</a:t>
            </a:r>
          </a:p>
          <a:p>
            <a:r>
              <a:rPr lang="pl-PL" sz="2400" b="1"/>
              <a:t>Zależności w „czworokącie ergonomicznym”?</a:t>
            </a:r>
          </a:p>
          <a:p>
            <a:r>
              <a:rPr lang="pl-PL" sz="2400" b="1"/>
              <a:t>Jaki jest zakres kształtowania stanowiska pracy?</a:t>
            </a:r>
          </a:p>
          <a:p>
            <a:r>
              <a:rPr lang="pl-PL" sz="2400" b="1"/>
              <a:t>Omówić metodę kształtowania stanowiska pracy?</a:t>
            </a:r>
          </a:p>
          <a:p>
            <a:r>
              <a:rPr lang="pl-PL" sz="2400" b="1"/>
              <a:t>W  jaki sposób zinterpretować skalę centylową?</a:t>
            </a:r>
          </a:p>
          <a:p>
            <a:r>
              <a:rPr lang="pl-PL" sz="2400" b="1"/>
              <a:t>W jaki sposób rozplanować stanowisko pracy?</a:t>
            </a:r>
          </a:p>
          <a:p>
            <a:r>
              <a:rPr lang="pl-PL" sz="2400" b="1"/>
              <a:t>Omówić zasady kształtowania treści pracy</a:t>
            </a:r>
          </a:p>
          <a:p>
            <a:r>
              <a:rPr lang="pl-PL" sz="2400" b="1"/>
              <a:t>Jakie są elementy kształtowania środowiska pracy?</a:t>
            </a:r>
          </a:p>
          <a:p>
            <a:endParaRPr lang="pl-PL"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E58B366-1762-4FD1-8805-075B02196ABD}"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458" name="Rectangle 2"/>
          <p:cNvSpPr>
            <a:spLocks noGrp="1" noChangeArrowheads="1"/>
          </p:cNvSpPr>
          <p:nvPr>
            <p:ph type="title"/>
          </p:nvPr>
        </p:nvSpPr>
        <p:spPr>
          <a:xfrm>
            <a:off x="0" y="609600"/>
            <a:ext cx="9144000" cy="1143000"/>
          </a:xfrm>
          <a:solidFill>
            <a:srgbClr val="CCFFFF"/>
          </a:solidFill>
        </p:spPr>
        <p:txBody>
          <a:bodyPr/>
          <a:lstStyle/>
          <a:p>
            <a:r>
              <a:rPr lang="pl-PL" b="1"/>
              <a:t>BIBLIOGRAFIA</a:t>
            </a:r>
          </a:p>
        </p:txBody>
      </p:sp>
      <p:sp>
        <p:nvSpPr>
          <p:cNvPr id="19459" name="Rectangle 3"/>
          <p:cNvSpPr>
            <a:spLocks noGrp="1" noChangeArrowheads="1"/>
          </p:cNvSpPr>
          <p:nvPr>
            <p:ph type="body" idx="1"/>
          </p:nvPr>
        </p:nvSpPr>
        <p:spPr>
          <a:xfrm>
            <a:off x="457200" y="1981200"/>
            <a:ext cx="8305800" cy="4495800"/>
          </a:xfrm>
          <a:solidFill>
            <a:srgbClr val="CCFFCC"/>
          </a:solidFill>
        </p:spPr>
        <p:txBody>
          <a:bodyPr/>
          <a:lstStyle/>
          <a:p>
            <a:pPr>
              <a:lnSpc>
                <a:spcPct val="90000"/>
              </a:lnSpc>
            </a:pPr>
            <a:r>
              <a:rPr lang="pl-PL" sz="2400" b="1" u="sng" dirty="0" err="1"/>
              <a:t>Gwiadzda</a:t>
            </a:r>
            <a:r>
              <a:rPr lang="pl-PL" sz="2400" b="1" u="sng" dirty="0"/>
              <a:t> A.:</a:t>
            </a:r>
            <a:r>
              <a:rPr lang="pl-PL" sz="2400" b="1" dirty="0"/>
              <a:t> Ważony wykres </a:t>
            </a:r>
            <a:r>
              <a:rPr lang="pl-PL" sz="2400" b="1" dirty="0" err="1"/>
              <a:t>Ishikawy</a:t>
            </a:r>
            <a:r>
              <a:rPr lang="pl-PL" sz="2400" b="1" dirty="0"/>
              <a:t> jako narzędzie zarządzania. Ekonomika </a:t>
            </a:r>
            <a:r>
              <a:rPr lang="pl-PL" sz="2400" b="1"/>
              <a:t>i Organizacja Przedsiębiorstwa  nr 6 2005.</a:t>
            </a:r>
            <a:endParaRPr lang="pl-PL" sz="2400" b="1" u="sng" dirty="0"/>
          </a:p>
          <a:p>
            <a:pPr>
              <a:lnSpc>
                <a:spcPct val="90000"/>
              </a:lnSpc>
            </a:pPr>
            <a:r>
              <a:rPr lang="pl-PL" sz="2400" b="1" u="sng" dirty="0"/>
              <a:t>Jóźwiak Zb.:</a:t>
            </a:r>
            <a:r>
              <a:rPr lang="pl-PL" sz="2400" b="1" dirty="0"/>
              <a:t> Wystarczy wiedzieć jak siedzieć. Promotor nr 5 2011.</a:t>
            </a:r>
          </a:p>
          <a:p>
            <a:pPr>
              <a:lnSpc>
                <a:spcPct val="90000"/>
              </a:lnSpc>
            </a:pPr>
            <a:r>
              <a:rPr lang="pl-PL" sz="2400" b="1" u="sng" dirty="0"/>
              <a:t>Wieczorek Z.: </a:t>
            </a:r>
            <a:r>
              <a:rPr lang="pl-PL" sz="2400" b="1" dirty="0"/>
              <a:t>Bezpieczeństwo higiena pracy i ergonomia w pracy biurowej. PIP Wrocław 2010.</a:t>
            </a:r>
          </a:p>
          <a:p>
            <a:pPr>
              <a:lnSpc>
                <a:spcPct val="90000"/>
              </a:lnSpc>
            </a:pPr>
            <a:r>
              <a:rPr lang="pl-PL" sz="2400" b="1" u="sng" dirty="0" err="1"/>
              <a:t>Bartuzi</a:t>
            </a:r>
            <a:r>
              <a:rPr lang="pl-PL" sz="2400" b="1" u="sng" dirty="0"/>
              <a:t> P. Roman-</a:t>
            </a:r>
            <a:r>
              <a:rPr lang="pl-PL" sz="2400" b="1" u="sng" dirty="0" err="1"/>
              <a:t>Liu</a:t>
            </a:r>
            <a:r>
              <a:rPr lang="pl-PL" sz="2400" b="1" u="sng" dirty="0"/>
              <a:t> D.: </a:t>
            </a:r>
            <a:r>
              <a:rPr lang="pl-PL" sz="2400" b="1" dirty="0"/>
              <a:t>Obciążenia i zmęczenia układu mięśniowo – szkieletowego z zastosowaniem elektromiografii. Bezpieczeństwo Pracy nr 4 2007.</a:t>
            </a:r>
            <a:endParaRPr lang="pl-PL" sz="2400" b="1" u="sng" dirty="0"/>
          </a:p>
          <a:p>
            <a:pPr>
              <a:lnSpc>
                <a:spcPct val="90000"/>
              </a:lnSpc>
            </a:pPr>
            <a:r>
              <a:rPr lang="pl-PL" sz="2400" b="1" u="sng" dirty="0"/>
              <a:t>PN-90 N-08000.:</a:t>
            </a:r>
            <a:r>
              <a:rPr lang="pl-PL" sz="2400" b="1" dirty="0"/>
              <a:t> Dane ergonomiczne do projektowania. Wymiary ciała ludzkiego.</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a:solidFill>
            <a:srgbClr val="CCFFFF"/>
          </a:solidFill>
        </p:spPr>
        <p:txBody>
          <a:bodyPr/>
          <a:lstStyle/>
          <a:p>
            <a:r>
              <a:rPr lang="pl-PL" sz="4000" b="1"/>
              <a:t>KSZTAŁTOWANIE </a:t>
            </a:r>
            <a:br>
              <a:rPr lang="pl-PL" sz="4000" b="1"/>
            </a:br>
            <a:r>
              <a:rPr lang="pl-PL" sz="4000" b="1"/>
              <a:t>PRZSTRZENI PRACY</a:t>
            </a:r>
          </a:p>
        </p:txBody>
      </p:sp>
      <p:sp>
        <p:nvSpPr>
          <p:cNvPr id="2051" name="Rectangle 3"/>
          <p:cNvSpPr>
            <a:spLocks noGrp="1" noChangeArrowheads="1"/>
          </p:cNvSpPr>
          <p:nvPr>
            <p:ph type="subTitle" idx="1"/>
          </p:nvPr>
        </p:nvSpPr>
        <p:spPr>
          <a:xfrm>
            <a:off x="1476375" y="4437063"/>
            <a:ext cx="6400800" cy="1198562"/>
          </a:xfrm>
          <a:solidFill>
            <a:srgbClr val="CCFFCC"/>
          </a:solidFill>
        </p:spPr>
        <p:txBody>
          <a:bodyPr/>
          <a:lstStyle/>
          <a:p>
            <a:r>
              <a:rPr lang="pl-PL" b="1" dirty="0"/>
              <a:t>ERGONOMIA </a:t>
            </a:r>
          </a:p>
          <a:p>
            <a:r>
              <a:rPr lang="pl-PL" b="1" dirty="0"/>
              <a:t>I BEZPIECZEŃSTWO PRACY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fld id="{28A39807-F68B-4550-91EC-E7277162016A}" type="slidenum">
              <a:rPr lang="pl-PL"/>
              <a:pPr/>
              <a:t>5</a:t>
            </a:fld>
            <a:endParaRPr lang="pl-PL"/>
          </a:p>
        </p:txBody>
      </p:sp>
      <p:sp>
        <p:nvSpPr>
          <p:cNvPr id="28674"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t>MAKROERGONOMIA</a:t>
            </a:r>
          </a:p>
        </p:txBody>
      </p:sp>
      <p:sp>
        <p:nvSpPr>
          <p:cNvPr id="28675" name="Rectangle 3"/>
          <p:cNvSpPr>
            <a:spLocks noGrp="1" noChangeArrowheads="1"/>
          </p:cNvSpPr>
          <p:nvPr>
            <p:ph type="body" idx="1"/>
          </p:nvPr>
        </p:nvSpPr>
        <p:spPr>
          <a:xfrm>
            <a:off x="304800" y="3680520"/>
            <a:ext cx="8561512" cy="3025080"/>
          </a:xfrm>
          <a:solidFill>
            <a:srgbClr val="FFFF99"/>
          </a:solidFill>
        </p:spPr>
        <p:txBody>
          <a:bodyPr/>
          <a:lstStyle/>
          <a:p>
            <a:pPr algn="just"/>
            <a:r>
              <a:rPr lang="pl-PL" sz="2400" b="1" dirty="0"/>
              <a:t>Celem zastosowania zasad </a:t>
            </a:r>
            <a:r>
              <a:rPr lang="pl-PL" sz="2400" b="1" dirty="0" err="1"/>
              <a:t>makroergonomii</a:t>
            </a:r>
            <a:r>
              <a:rPr lang="pl-PL" sz="2400" b="1" dirty="0"/>
              <a:t> przy projektowaniu systemów jest jego optymalizacji z punktu widzenia przyjętych kryteriów pod względem wzajemnego działania takich czynników jak zasobów ludzkich, zasobów technologicznych oraz środowiska pracy, czyli pozwala to na wzrost wydajności, satysfakcji pracowników i poziomu bezpieczeństwa.</a:t>
            </a:r>
          </a:p>
          <a:p>
            <a:pPr marL="0" indent="0" algn="r">
              <a:buNone/>
            </a:pPr>
            <a:r>
              <a:rPr lang="pl-PL" sz="2000" b="1" dirty="0"/>
              <a:t>(L. Pacholski, Malinowski B. </a:t>
            </a:r>
            <a:r>
              <a:rPr lang="pl-PL" sz="2000" b="1" dirty="0" err="1"/>
              <a:t>Niedźwedź</a:t>
            </a:r>
            <a:r>
              <a:rPr lang="pl-PL" sz="2000" b="1" dirty="0"/>
              <a:t> 2011)</a:t>
            </a:r>
          </a:p>
        </p:txBody>
      </p:sp>
      <p:sp>
        <p:nvSpPr>
          <p:cNvPr id="28676" name="Rectangle 4"/>
          <p:cNvSpPr>
            <a:spLocks noChangeArrowheads="1"/>
          </p:cNvSpPr>
          <p:nvPr/>
        </p:nvSpPr>
        <p:spPr bwMode="auto">
          <a:xfrm>
            <a:off x="304800" y="1268760"/>
            <a:ext cx="8686800" cy="2286000"/>
          </a:xfrm>
          <a:prstGeom prst="rect">
            <a:avLst/>
          </a:prstGeom>
          <a:solidFill>
            <a:srgbClr val="CCFFCC"/>
          </a:solidFill>
          <a:ln w="9525">
            <a:noFill/>
            <a:miter lim="800000"/>
            <a:headEnd/>
            <a:tailEnd/>
          </a:ln>
          <a:effectLst/>
        </p:spPr>
        <p:txBody>
          <a:bodyPr/>
          <a:lstStyle/>
          <a:p>
            <a:pPr marL="342900" indent="-342900" algn="just">
              <a:spcBef>
                <a:spcPct val="20000"/>
              </a:spcBef>
              <a:buFontTx/>
              <a:buChar char="•"/>
            </a:pPr>
            <a:r>
              <a:rPr lang="pl-PL" b="1" u="sng" dirty="0" err="1"/>
              <a:t>Makroergonomia</a:t>
            </a:r>
            <a:r>
              <a:rPr lang="pl-PL" b="1" dirty="0"/>
              <a:t> zajmuje się zależnościami między </a:t>
            </a:r>
            <a:r>
              <a:rPr lang="pl-PL" b="1" u="sng" dirty="0"/>
              <a:t>człowiekiem a maszyną/stanowiskiem </a:t>
            </a:r>
            <a:r>
              <a:rPr lang="pl-PL" b="1" dirty="0"/>
              <a:t>pracy, ale uwzględnia także aspekt </a:t>
            </a:r>
            <a:r>
              <a:rPr lang="pl-PL" b="1" u="sng" dirty="0"/>
              <a:t>psychologicznych relacji </a:t>
            </a:r>
            <a:r>
              <a:rPr lang="pl-PL" b="1" dirty="0"/>
              <a:t>oraz bada zależności w bardziej złożonych systemach jak i </a:t>
            </a:r>
            <a:r>
              <a:rPr lang="pl-PL" b="1" u="sng" dirty="0"/>
              <a:t>całym procesie zarządzania</a:t>
            </a:r>
            <a:r>
              <a:rPr lang="pl-PL" b="1" dirty="0"/>
              <a:t>.</a:t>
            </a:r>
          </a:p>
          <a:p>
            <a:pPr algn="r">
              <a:spcBef>
                <a:spcPct val="20000"/>
              </a:spcBef>
            </a:pPr>
            <a:r>
              <a:rPr lang="pl-PL" sz="2000" b="1" dirty="0"/>
              <a:t>(Hal W. </a:t>
            </a:r>
            <a:r>
              <a:rPr lang="pl-PL" sz="2000" b="1" dirty="0" err="1"/>
              <a:t>Hendrick</a:t>
            </a:r>
            <a:r>
              <a:rPr lang="pl-PL" sz="2000" b="1" dirty="0"/>
              <a:t>, Brian M. Kleiner 2002</a:t>
            </a:r>
            <a:r>
              <a:rPr lang="pl-PL" b="1" dirty="0"/>
              <a:t>) </a:t>
            </a:r>
            <a:r>
              <a:rPr lang="pl-PL" b="1" u="sng" dirty="0"/>
              <a:t> </a:t>
            </a:r>
            <a:r>
              <a:rPr lang="pl-PL" b="1"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395288" y="2205038"/>
            <a:ext cx="8389937" cy="3600450"/>
          </a:xfrm>
          <a:solidFill>
            <a:srgbClr val="CCFFCC"/>
          </a:solidFill>
        </p:spPr>
        <p:txBody>
          <a:bodyPr/>
          <a:lstStyle/>
          <a:p>
            <a:r>
              <a:rPr lang="pl-PL" sz="2400" b="1"/>
              <a:t>KWESTIE W PROJEKTOWANIU</a:t>
            </a:r>
          </a:p>
          <a:p>
            <a:r>
              <a:rPr lang="pl-PL" sz="2400" b="1"/>
              <a:t>METODY MODELOWE W PROJEKTOWANIU</a:t>
            </a:r>
          </a:p>
          <a:p>
            <a:r>
              <a:rPr lang="pl-PL" sz="2400" b="1"/>
              <a:t>PROCEDURA PROJEKTOWANIA </a:t>
            </a:r>
          </a:p>
          <a:p>
            <a:r>
              <a:rPr lang="pl-PL" sz="2400" b="1"/>
              <a:t>WYMIARY CIAŁA LUDZKIEGO</a:t>
            </a:r>
          </a:p>
          <a:p>
            <a:r>
              <a:rPr lang="pl-PL" sz="2400" b="1"/>
              <a:t>ZASADY PROJEKTOWANIA </a:t>
            </a:r>
          </a:p>
          <a:p>
            <a:r>
              <a:rPr lang="pl-PL" sz="2400" b="1"/>
              <a:t>PROJEKTOWANIE ELEMENTÓW STEROWNICZYCH</a:t>
            </a:r>
          </a:p>
          <a:p>
            <a:r>
              <a:rPr lang="pl-PL" sz="2400" b="1"/>
              <a:t>PROJEKTOWANIE ELEMENTÓW INFORMACYJNYCH</a:t>
            </a:r>
          </a:p>
          <a:p>
            <a:r>
              <a:rPr lang="pl-PL" sz="2400" b="1"/>
              <a:t>GEOMETRIA STANOWISKA PRACY SIEDZĄCEJ</a:t>
            </a:r>
          </a:p>
          <a:p>
            <a:endParaRPr lang="pl-PL" sz="2400" b="1"/>
          </a:p>
          <a:p>
            <a:endParaRPr lang="pl-PL" sz="2400" b="1"/>
          </a:p>
        </p:txBody>
      </p:sp>
      <p:sp>
        <p:nvSpPr>
          <p:cNvPr id="31747" name="Rectangle 3"/>
          <p:cNvSpPr>
            <a:spLocks noGrp="1" noChangeArrowheads="1"/>
          </p:cNvSpPr>
          <p:nvPr>
            <p:ph type="title"/>
          </p:nvPr>
        </p:nvSpPr>
        <p:spPr>
          <a:xfrm>
            <a:off x="0" y="274638"/>
            <a:ext cx="9144000" cy="1143000"/>
          </a:xfrm>
          <a:solidFill>
            <a:srgbClr val="CCFFFF"/>
          </a:solidFill>
          <a:ln/>
        </p:spPr>
        <p:txBody>
          <a:bodyPr/>
          <a:lstStyle/>
          <a:p>
            <a:r>
              <a:rPr lang="pl-PL" sz="4000" b="1"/>
              <a:t>TREŚĆ</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755650" y="1916113"/>
            <a:ext cx="7561263" cy="1973262"/>
          </a:xfrm>
          <a:solidFill>
            <a:srgbClr val="FFFF99"/>
          </a:solidFill>
        </p:spPr>
        <p:txBody>
          <a:bodyPr/>
          <a:lstStyle/>
          <a:p>
            <a:pPr>
              <a:lnSpc>
                <a:spcPct val="90000"/>
              </a:lnSpc>
            </a:pPr>
            <a:r>
              <a:rPr lang="pl-PL" sz="2400" b="1"/>
              <a:t>Czy pracownik (operator) „pasuje” do stanowiska pracy ze względu na cechy:</a:t>
            </a:r>
          </a:p>
          <a:p>
            <a:pPr lvl="1">
              <a:lnSpc>
                <a:spcPct val="90000"/>
              </a:lnSpc>
            </a:pPr>
            <a:r>
              <a:rPr lang="pl-PL" sz="2400" b="1"/>
              <a:t>antropometryczne,</a:t>
            </a:r>
          </a:p>
          <a:p>
            <a:pPr lvl="1">
              <a:lnSpc>
                <a:spcPct val="90000"/>
              </a:lnSpc>
            </a:pPr>
            <a:r>
              <a:rPr lang="pl-PL" sz="2400" b="1"/>
              <a:t>biomechaniczne,</a:t>
            </a:r>
          </a:p>
          <a:p>
            <a:pPr lvl="1">
              <a:lnSpc>
                <a:spcPct val="90000"/>
              </a:lnSpc>
            </a:pPr>
            <a:r>
              <a:rPr lang="pl-PL" sz="2400" b="1"/>
              <a:t>Psychomotoryczne?</a:t>
            </a:r>
            <a:r>
              <a:rPr lang="pl-PL" sz="2000" b="1"/>
              <a:t>  </a:t>
            </a:r>
          </a:p>
        </p:txBody>
      </p:sp>
      <p:sp>
        <p:nvSpPr>
          <p:cNvPr id="20484" name="Rectangle 4"/>
          <p:cNvSpPr>
            <a:spLocks noGrp="1" noChangeArrowheads="1"/>
          </p:cNvSpPr>
          <p:nvPr>
            <p:ph type="title"/>
          </p:nvPr>
        </p:nvSpPr>
        <p:spPr>
          <a:xfrm>
            <a:off x="0" y="274638"/>
            <a:ext cx="9144000" cy="1143000"/>
          </a:xfrm>
          <a:solidFill>
            <a:srgbClr val="CCFFFF"/>
          </a:solidFill>
          <a:ln/>
        </p:spPr>
        <p:txBody>
          <a:bodyPr/>
          <a:lstStyle/>
          <a:p>
            <a:r>
              <a:rPr lang="pl-PL" sz="4000" b="1"/>
              <a:t>KWESTIE W PROJEKTOWANIU</a:t>
            </a:r>
          </a:p>
        </p:txBody>
      </p:sp>
      <p:sp>
        <p:nvSpPr>
          <p:cNvPr id="20485" name="Rectangle 5"/>
          <p:cNvSpPr>
            <a:spLocks noChangeArrowheads="1"/>
          </p:cNvSpPr>
          <p:nvPr/>
        </p:nvSpPr>
        <p:spPr bwMode="auto">
          <a:xfrm>
            <a:off x="755650" y="4652963"/>
            <a:ext cx="7561263" cy="1223962"/>
          </a:xfrm>
          <a:prstGeom prst="rect">
            <a:avLst/>
          </a:prstGeom>
          <a:solidFill>
            <a:srgbClr val="CCFFCC"/>
          </a:solid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Czy praca nie wywołuje bezpośrednich lub odległych w czasie zagrożeń dla zdrowia pracownika?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1143000"/>
          </a:xfrm>
          <a:solidFill>
            <a:srgbClr val="CCFFFF"/>
          </a:solidFill>
        </p:spPr>
        <p:txBody>
          <a:bodyPr/>
          <a:lstStyle/>
          <a:p>
            <a:r>
              <a:rPr lang="pl-PL" sz="4000"/>
              <a:t>	</a:t>
            </a:r>
            <a:r>
              <a:rPr lang="pl-PL" sz="4000" b="1"/>
              <a:t>PROGRAM ErgoSHAPE</a:t>
            </a:r>
          </a:p>
        </p:txBody>
      </p:sp>
      <p:pic>
        <p:nvPicPr>
          <p:cNvPr id="13316" name="Picture 4" descr="S3-2-6c"/>
          <p:cNvPicPr>
            <a:picLocks noGrp="1" noChangeAspect="1" noChangeArrowheads="1"/>
          </p:cNvPicPr>
          <p:nvPr>
            <p:ph idx="1"/>
          </p:nvPr>
        </p:nvPicPr>
        <p:blipFill>
          <a:blip r:embed="rId3"/>
          <a:srcRect/>
          <a:stretch>
            <a:fillRect/>
          </a:stretch>
        </p:blipFill>
        <p:spPr>
          <a:xfrm>
            <a:off x="0" y="1428750"/>
            <a:ext cx="9144000" cy="5405438"/>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4638"/>
            <a:ext cx="9144000" cy="1143000"/>
          </a:xfrm>
          <a:solidFill>
            <a:srgbClr val="CCFFFF"/>
          </a:solidFill>
        </p:spPr>
        <p:txBody>
          <a:bodyPr/>
          <a:lstStyle/>
          <a:p>
            <a:r>
              <a:rPr lang="pl-PL" sz="4000" b="1"/>
              <a:t>PROGRAM ERGOBOX</a:t>
            </a:r>
          </a:p>
        </p:txBody>
      </p:sp>
      <p:pic>
        <p:nvPicPr>
          <p:cNvPr id="17412" name="Picture 4" descr="S3-2-8C"/>
          <p:cNvPicPr>
            <a:picLocks noGrp="1" noChangeAspect="1" noChangeArrowheads="1"/>
          </p:cNvPicPr>
          <p:nvPr>
            <p:ph idx="1"/>
          </p:nvPr>
        </p:nvPicPr>
        <p:blipFill>
          <a:blip r:embed="rId3"/>
          <a:srcRect/>
          <a:stretch>
            <a:fillRect/>
          </a:stretch>
        </p:blipFill>
        <p:spPr>
          <a:xfrm>
            <a:off x="0" y="1416050"/>
            <a:ext cx="9144000" cy="5646738"/>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74638"/>
            <a:ext cx="9144000" cy="1143000"/>
          </a:xfrm>
          <a:solidFill>
            <a:srgbClr val="CCFFFF"/>
          </a:solidFill>
        </p:spPr>
        <p:txBody>
          <a:bodyPr/>
          <a:lstStyle/>
          <a:p>
            <a:r>
              <a:rPr lang="pl-PL" sz="4000" b="1"/>
              <a:t>PROCEDURA PROJEKTOWANIA</a:t>
            </a:r>
            <a:r>
              <a:rPr lang="pl-PL"/>
              <a:t> </a:t>
            </a:r>
          </a:p>
        </p:txBody>
      </p:sp>
      <p:pic>
        <p:nvPicPr>
          <p:cNvPr id="14340" name="Picture 4" descr="S3-2-10c"/>
          <p:cNvPicPr>
            <a:picLocks noGrp="1" noChangeAspect="1" noChangeArrowheads="1"/>
          </p:cNvPicPr>
          <p:nvPr>
            <p:ph idx="1"/>
          </p:nvPr>
        </p:nvPicPr>
        <p:blipFill>
          <a:blip r:embed="rId3"/>
          <a:srcRect/>
          <a:stretch>
            <a:fillRect/>
          </a:stretch>
        </p:blipFill>
        <p:spPr>
          <a:xfrm>
            <a:off x="0" y="1412875"/>
            <a:ext cx="9144000" cy="5445125"/>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74638"/>
            <a:ext cx="9144000" cy="1143000"/>
          </a:xfrm>
          <a:solidFill>
            <a:srgbClr val="CCFFFF"/>
          </a:solidFill>
        </p:spPr>
        <p:txBody>
          <a:bodyPr/>
          <a:lstStyle/>
          <a:p>
            <a:r>
              <a:rPr lang="pl-PL" sz="4000" b="1"/>
              <a:t>CECHY ATROPOMETRYCZNE</a:t>
            </a:r>
          </a:p>
        </p:txBody>
      </p:sp>
      <p:pic>
        <p:nvPicPr>
          <p:cNvPr id="15364" name="Picture 4" descr="P3-3-3Ac"/>
          <p:cNvPicPr>
            <a:picLocks noGrp="1" noChangeAspect="1" noChangeArrowheads="1"/>
          </p:cNvPicPr>
          <p:nvPr>
            <p:ph idx="1"/>
          </p:nvPr>
        </p:nvPicPr>
        <p:blipFill>
          <a:blip r:embed="rId3"/>
          <a:srcRect/>
          <a:stretch>
            <a:fillRect/>
          </a:stretch>
        </p:blipFill>
        <p:spPr>
          <a:xfrm>
            <a:off x="0" y="1420813"/>
            <a:ext cx="9144000" cy="5437187"/>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9144000" cy="1143000"/>
          </a:xfrm>
          <a:solidFill>
            <a:srgbClr val="CCFFFF"/>
          </a:solidFill>
        </p:spPr>
        <p:txBody>
          <a:bodyPr/>
          <a:lstStyle/>
          <a:p>
            <a:r>
              <a:rPr lang="pl-PL" sz="4000" b="1"/>
              <a:t>CECHY ATROPOMETRYCZNE</a:t>
            </a:r>
          </a:p>
        </p:txBody>
      </p:sp>
      <p:pic>
        <p:nvPicPr>
          <p:cNvPr id="16388" name="Picture 4" descr="P3-3-3Bc"/>
          <p:cNvPicPr>
            <a:picLocks noGrp="1" noChangeAspect="1" noChangeArrowheads="1"/>
          </p:cNvPicPr>
          <p:nvPr>
            <p:ph idx="1"/>
          </p:nvPr>
        </p:nvPicPr>
        <p:blipFill>
          <a:blip r:embed="rId3"/>
          <a:srcRect/>
          <a:stretch>
            <a:fillRect/>
          </a:stretch>
        </p:blipFill>
        <p:spPr>
          <a:xfrm>
            <a:off x="0" y="1417638"/>
            <a:ext cx="9144000" cy="5440362"/>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274638"/>
            <a:ext cx="9144000" cy="1143000"/>
          </a:xfrm>
          <a:solidFill>
            <a:srgbClr val="CCFFFF"/>
          </a:solidFill>
        </p:spPr>
        <p:txBody>
          <a:bodyPr/>
          <a:lstStyle/>
          <a:p>
            <a:r>
              <a:rPr lang="pl-PL" sz="4000" b="1"/>
              <a:t>BAZY ODNIESIENIA</a:t>
            </a:r>
          </a:p>
        </p:txBody>
      </p:sp>
      <p:pic>
        <p:nvPicPr>
          <p:cNvPr id="57348" name="Picture 4" descr="S3-4-4C"/>
          <p:cNvPicPr>
            <a:picLocks noGrp="1" noChangeAspect="1" noChangeArrowheads="1"/>
          </p:cNvPicPr>
          <p:nvPr>
            <p:ph idx="1"/>
          </p:nvPr>
        </p:nvPicPr>
        <p:blipFill>
          <a:blip r:embed="rId3"/>
          <a:srcRect/>
          <a:stretch>
            <a:fillRect/>
          </a:stretch>
        </p:blipFill>
        <p:spPr>
          <a:xfrm>
            <a:off x="0" y="1417638"/>
            <a:ext cx="9144000" cy="5440362"/>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274638"/>
            <a:ext cx="9144000" cy="1143000"/>
          </a:xfrm>
          <a:solidFill>
            <a:srgbClr val="CCFFFF"/>
          </a:solidFill>
        </p:spPr>
        <p:txBody>
          <a:bodyPr/>
          <a:lstStyle/>
          <a:p>
            <a:r>
              <a:rPr lang="pl-PL" sz="4000" b="1"/>
              <a:t>MODELE CENTYLOWE PL 2000</a:t>
            </a:r>
          </a:p>
        </p:txBody>
      </p:sp>
      <p:pic>
        <p:nvPicPr>
          <p:cNvPr id="59398" name="Picture 6" descr="S3-4-6C"/>
          <p:cNvPicPr>
            <a:picLocks noGrp="1" noChangeAspect="1" noChangeArrowheads="1"/>
          </p:cNvPicPr>
          <p:nvPr>
            <p:ph idx="1"/>
          </p:nvPr>
        </p:nvPicPr>
        <p:blipFill>
          <a:blip r:embed="rId3"/>
          <a:srcRect/>
          <a:stretch>
            <a:fillRect/>
          </a:stretch>
        </p:blipFill>
        <p:spPr>
          <a:xfrm>
            <a:off x="0" y="1398588"/>
            <a:ext cx="9144000" cy="5459412"/>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74638"/>
            <a:ext cx="9144000" cy="1143000"/>
          </a:xfrm>
          <a:solidFill>
            <a:srgbClr val="CCFFFF"/>
          </a:solidFill>
        </p:spPr>
        <p:txBody>
          <a:bodyPr/>
          <a:lstStyle/>
          <a:p>
            <a:r>
              <a:rPr lang="pl-PL" sz="4000" b="1"/>
              <a:t>MODELE CENTYLOWE PL 2000</a:t>
            </a:r>
          </a:p>
        </p:txBody>
      </p:sp>
      <p:pic>
        <p:nvPicPr>
          <p:cNvPr id="53252" name="Picture 4" descr="S3-4-7C"/>
          <p:cNvPicPr>
            <a:picLocks noGrp="1" noChangeAspect="1" noChangeArrowheads="1"/>
          </p:cNvPicPr>
          <p:nvPr>
            <p:ph idx="1"/>
          </p:nvPr>
        </p:nvPicPr>
        <p:blipFill>
          <a:blip r:embed="rId3"/>
          <a:srcRect/>
          <a:stretch>
            <a:fillRect/>
          </a:stretch>
        </p:blipFill>
        <p:spPr>
          <a:xfrm>
            <a:off x="0" y="1397000"/>
            <a:ext cx="9144000" cy="5461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A39807-F68B-4550-91EC-E7277162016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74"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t>INNOWACJE ORGANIZACYJNE</a:t>
            </a:r>
          </a:p>
        </p:txBody>
      </p:sp>
      <p:sp>
        <p:nvSpPr>
          <p:cNvPr id="28675" name="Rectangle 3"/>
          <p:cNvSpPr>
            <a:spLocks noGrp="1" noChangeArrowheads="1"/>
          </p:cNvSpPr>
          <p:nvPr>
            <p:ph type="body" idx="1"/>
          </p:nvPr>
        </p:nvSpPr>
        <p:spPr>
          <a:xfrm>
            <a:off x="414111" y="3770784"/>
            <a:ext cx="8136905" cy="3042592"/>
          </a:xfrm>
          <a:solidFill>
            <a:srgbClr val="FFFF99"/>
          </a:solidFill>
        </p:spPr>
        <p:txBody>
          <a:bodyPr/>
          <a:lstStyle/>
          <a:p>
            <a:r>
              <a:rPr lang="pl-PL" sz="2400" b="1" dirty="0"/>
              <a:t>Innowacyjną techniką może być wdrażanie zaawansowanych technik zarządzania, jak:</a:t>
            </a:r>
          </a:p>
          <a:p>
            <a:pPr lvl="1"/>
            <a:r>
              <a:rPr lang="pl-PL" sz="2000" b="1" dirty="0"/>
              <a:t>TQM – Total </a:t>
            </a:r>
            <a:r>
              <a:rPr lang="pl-PL" sz="2000" b="1" dirty="0" err="1"/>
              <a:t>Quality</a:t>
            </a:r>
            <a:r>
              <a:rPr lang="pl-PL" sz="2000" b="1" dirty="0"/>
              <a:t> Management,</a:t>
            </a:r>
          </a:p>
          <a:p>
            <a:pPr lvl="1"/>
            <a:r>
              <a:rPr lang="pl-PL" sz="2000" b="1" dirty="0"/>
              <a:t>TPM – Total </a:t>
            </a:r>
            <a:r>
              <a:rPr lang="pl-PL" sz="2000" b="1" dirty="0" err="1"/>
              <a:t>Produktive</a:t>
            </a:r>
            <a:r>
              <a:rPr lang="pl-PL" sz="2000" b="1" dirty="0"/>
              <a:t> </a:t>
            </a:r>
            <a:r>
              <a:rPr lang="pl-PL" sz="2000" b="1" dirty="0" err="1"/>
              <a:t>Maintenance</a:t>
            </a:r>
            <a:r>
              <a:rPr lang="pl-PL" sz="2000" b="1" dirty="0"/>
              <a:t>,</a:t>
            </a:r>
          </a:p>
          <a:p>
            <a:pPr lvl="1"/>
            <a:r>
              <a:rPr lang="pl-PL" sz="2000" b="1" dirty="0"/>
              <a:t>JIT – Just in Time,</a:t>
            </a:r>
          </a:p>
          <a:p>
            <a:pPr lvl="1"/>
            <a:r>
              <a:rPr lang="pl-PL" sz="2000" b="1" dirty="0"/>
              <a:t>SE – </a:t>
            </a:r>
            <a:r>
              <a:rPr lang="pl-PL" sz="2000" b="1" dirty="0" err="1"/>
              <a:t>Simultaneous</a:t>
            </a:r>
            <a:r>
              <a:rPr lang="pl-PL" sz="2000" b="1" dirty="0"/>
              <a:t> Engineering,</a:t>
            </a:r>
          </a:p>
          <a:p>
            <a:pPr lvl="1"/>
            <a:r>
              <a:rPr lang="pl-PL" sz="2000" b="1" dirty="0"/>
              <a:t>CIP – </a:t>
            </a:r>
            <a:r>
              <a:rPr lang="pl-PL" sz="2000" b="1" dirty="0" err="1"/>
              <a:t>Continuous</a:t>
            </a:r>
            <a:r>
              <a:rPr lang="pl-PL" sz="2000" b="1" dirty="0"/>
              <a:t> </a:t>
            </a:r>
            <a:r>
              <a:rPr lang="pl-PL" sz="2000" b="1" dirty="0" err="1"/>
              <a:t>Improvment</a:t>
            </a:r>
            <a:r>
              <a:rPr lang="pl-PL" sz="2000" b="1" dirty="0"/>
              <a:t> </a:t>
            </a:r>
            <a:r>
              <a:rPr lang="pl-PL" sz="2000" b="1" dirty="0" err="1"/>
              <a:t>Process</a:t>
            </a:r>
            <a:r>
              <a:rPr lang="pl-PL" sz="2000" b="1" dirty="0"/>
              <a:t>. </a:t>
            </a:r>
          </a:p>
          <a:p>
            <a:pPr marL="0" indent="0" algn="r">
              <a:buNone/>
            </a:pPr>
            <a:r>
              <a:rPr lang="pl-PL" sz="2000" b="1" dirty="0"/>
              <a:t>(L. Pacholski, Malinowski B. Niedźwiedź 2011)</a:t>
            </a:r>
          </a:p>
        </p:txBody>
      </p:sp>
      <p:sp>
        <p:nvSpPr>
          <p:cNvPr id="28676" name="Rectangle 4"/>
          <p:cNvSpPr>
            <a:spLocks noChangeArrowheads="1"/>
          </p:cNvSpPr>
          <p:nvPr/>
        </p:nvSpPr>
        <p:spPr bwMode="auto">
          <a:xfrm>
            <a:off x="395536" y="1268760"/>
            <a:ext cx="8136905" cy="2376264"/>
          </a:xfrm>
          <a:prstGeom prst="rect">
            <a:avLst/>
          </a:prstGeom>
          <a:solidFill>
            <a:srgbClr val="CCFFCC"/>
          </a:solidFill>
          <a:ln w="9525">
            <a:noFill/>
            <a:miter lim="800000"/>
            <a:headEnd/>
            <a:tailEnd/>
          </a:ln>
          <a:effectLst/>
        </p:spPr>
        <p:txBody>
          <a:body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pl-PL" b="1" u="sng" dirty="0">
                <a:solidFill>
                  <a:srgbClr val="000000"/>
                </a:solidFill>
              </a:rPr>
              <a:t>Innowacje organizacyjne </a:t>
            </a:r>
            <a:r>
              <a:rPr lang="pl-PL" b="1" dirty="0">
                <a:solidFill>
                  <a:srgbClr val="000000"/>
                </a:solidFill>
              </a:rPr>
              <a:t>definiuje się jako wprowadzanie nowej metody organizacji w biznesowych praktykach przedsiębiorstwa, organizacji miejsca pracy lub też relacjach zewnętrznych.</a:t>
            </a:r>
          </a:p>
          <a:p>
            <a:pPr lvl="0" algn="r">
              <a:spcBef>
                <a:spcPct val="20000"/>
              </a:spcBef>
              <a:defRPr/>
            </a:pPr>
            <a:r>
              <a:rPr kumimoji="0" lang="pl-PL" sz="2400" b="1" i="0" u="none" strike="noStrike" kern="1200" cap="none" spc="0" normalizeH="0" baseline="0" noProof="0" dirty="0">
                <a:ln>
                  <a:noFill/>
                </a:ln>
                <a:solidFill>
                  <a:srgbClr val="000000"/>
                </a:solidFill>
                <a:effectLst/>
                <a:uLnTx/>
                <a:uFillTx/>
                <a:latin typeface="Arial" charset="0"/>
                <a:ea typeface="+mn-ea"/>
                <a:cs typeface="+mn-cs"/>
              </a:rPr>
              <a:t> </a:t>
            </a:r>
            <a:r>
              <a:rPr lang="pl-PL" sz="2000" b="1" kern="0" dirty="0">
                <a:solidFill>
                  <a:srgbClr val="000000"/>
                </a:solidFill>
                <a:latin typeface="Arial"/>
              </a:rPr>
              <a:t>(L. Pacholski, Malinowski B. Niedźwiedź 2011)</a:t>
            </a:r>
            <a:r>
              <a:rPr kumimoji="0" lang="pl-PL" sz="2400" b="1" i="0" u="none" strike="noStrike" kern="1200" cap="none" spc="0" normalizeH="0" baseline="0" noProof="0" dirty="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3425703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74638"/>
            <a:ext cx="9144000" cy="1143000"/>
          </a:xfrm>
          <a:solidFill>
            <a:srgbClr val="CCFFFF"/>
          </a:solidFill>
        </p:spPr>
        <p:txBody>
          <a:bodyPr/>
          <a:lstStyle/>
          <a:p>
            <a:r>
              <a:rPr lang="pl-PL" sz="4000" b="1"/>
              <a:t>ZASIĘGI RĄK</a:t>
            </a:r>
          </a:p>
        </p:txBody>
      </p:sp>
      <p:pic>
        <p:nvPicPr>
          <p:cNvPr id="51204" name="Picture 4" descr="S3-3-5d"/>
          <p:cNvPicPr>
            <a:picLocks noGrp="1" noChangeAspect="1" noChangeArrowheads="1"/>
          </p:cNvPicPr>
          <p:nvPr>
            <p:ph idx="1"/>
          </p:nvPr>
        </p:nvPicPr>
        <p:blipFill>
          <a:blip r:embed="rId3"/>
          <a:srcRect/>
          <a:stretch>
            <a:fillRect/>
          </a:stretch>
        </p:blipFill>
        <p:spPr>
          <a:xfrm>
            <a:off x="0" y="1408113"/>
            <a:ext cx="9144000" cy="5449887"/>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274638"/>
            <a:ext cx="9144000" cy="1143000"/>
          </a:xfrm>
          <a:solidFill>
            <a:srgbClr val="CCFFFF"/>
          </a:solidFill>
        </p:spPr>
        <p:txBody>
          <a:bodyPr/>
          <a:lstStyle/>
          <a:p>
            <a:r>
              <a:rPr lang="pl-PL" sz="4000" b="1"/>
              <a:t>WYSOKOŚCI STOŁÓW</a:t>
            </a:r>
          </a:p>
        </p:txBody>
      </p:sp>
      <p:pic>
        <p:nvPicPr>
          <p:cNvPr id="45060" name="Picture 4" descr="S3-3-10C"/>
          <p:cNvPicPr>
            <a:picLocks noGrp="1" noChangeAspect="1" noChangeArrowheads="1"/>
          </p:cNvPicPr>
          <p:nvPr>
            <p:ph idx="1"/>
          </p:nvPr>
        </p:nvPicPr>
        <p:blipFill>
          <a:blip r:embed="rId3"/>
          <a:srcRect/>
          <a:stretch>
            <a:fillRect/>
          </a:stretch>
        </p:blipFill>
        <p:spPr>
          <a:xfrm>
            <a:off x="0" y="1425575"/>
            <a:ext cx="9144000" cy="5432425"/>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74638"/>
            <a:ext cx="9144000" cy="1143000"/>
          </a:xfrm>
          <a:solidFill>
            <a:srgbClr val="CCFFFF"/>
          </a:solidFill>
        </p:spPr>
        <p:txBody>
          <a:bodyPr/>
          <a:lstStyle/>
          <a:p>
            <a:r>
              <a:rPr lang="pl-PL" b="1"/>
              <a:t>STREFY PRACY</a:t>
            </a:r>
          </a:p>
        </p:txBody>
      </p:sp>
      <p:pic>
        <p:nvPicPr>
          <p:cNvPr id="19460" name="Picture 4" descr="S3-3-13c"/>
          <p:cNvPicPr>
            <a:picLocks noGrp="1" noChangeAspect="1" noChangeArrowheads="1"/>
          </p:cNvPicPr>
          <p:nvPr>
            <p:ph idx="1"/>
          </p:nvPr>
        </p:nvPicPr>
        <p:blipFill>
          <a:blip r:embed="rId3"/>
          <a:srcRect/>
          <a:stretch>
            <a:fillRect/>
          </a:stretch>
        </p:blipFill>
        <p:spPr>
          <a:xfrm>
            <a:off x="0" y="1384300"/>
            <a:ext cx="9144000" cy="54737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274638"/>
            <a:ext cx="9144000" cy="1143000"/>
          </a:xfrm>
          <a:solidFill>
            <a:srgbClr val="CCFFFF"/>
          </a:solidFill>
        </p:spPr>
        <p:txBody>
          <a:bodyPr/>
          <a:lstStyle/>
          <a:p>
            <a:r>
              <a:rPr lang="pl-PL" sz="4000" b="1"/>
              <a:t>WYTYCZNE PROJEKTOWE</a:t>
            </a:r>
          </a:p>
        </p:txBody>
      </p:sp>
      <p:pic>
        <p:nvPicPr>
          <p:cNvPr id="18436" name="Picture 4" descr="S3-3-12cc"/>
          <p:cNvPicPr>
            <a:picLocks noGrp="1" noChangeAspect="1" noChangeArrowheads="1"/>
          </p:cNvPicPr>
          <p:nvPr>
            <p:ph idx="1"/>
          </p:nvPr>
        </p:nvPicPr>
        <p:blipFill>
          <a:blip r:embed="rId3"/>
          <a:srcRect/>
          <a:stretch>
            <a:fillRect/>
          </a:stretch>
        </p:blipFill>
        <p:spPr>
          <a:xfrm>
            <a:off x="0" y="1374775"/>
            <a:ext cx="9144000" cy="5483225"/>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274638"/>
            <a:ext cx="9144000" cy="1143000"/>
          </a:xfrm>
          <a:solidFill>
            <a:srgbClr val="CCFFFF"/>
          </a:solidFill>
        </p:spPr>
        <p:txBody>
          <a:bodyPr/>
          <a:lstStyle/>
          <a:p>
            <a:r>
              <a:rPr lang="pl-PL" sz="4000" b="1"/>
              <a:t>ELEMENTY STEROWNICZE</a:t>
            </a:r>
          </a:p>
        </p:txBody>
      </p:sp>
      <p:pic>
        <p:nvPicPr>
          <p:cNvPr id="55300" name="Picture 4" descr="S3-4-14C"/>
          <p:cNvPicPr>
            <a:picLocks noGrp="1" noChangeAspect="1" noChangeArrowheads="1"/>
          </p:cNvPicPr>
          <p:nvPr>
            <p:ph idx="1"/>
          </p:nvPr>
        </p:nvPicPr>
        <p:blipFill>
          <a:blip r:embed="rId3"/>
          <a:srcRect/>
          <a:stretch>
            <a:fillRect/>
          </a:stretch>
        </p:blipFill>
        <p:spPr>
          <a:xfrm>
            <a:off x="0" y="1433513"/>
            <a:ext cx="9144000" cy="5424487"/>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S3-5-3C"/>
          <p:cNvPicPr>
            <a:picLocks noGrp="1" noChangeAspect="1" noChangeArrowheads="1"/>
          </p:cNvPicPr>
          <p:nvPr>
            <p:ph idx="1"/>
          </p:nvPr>
        </p:nvPicPr>
        <p:blipFill>
          <a:blip r:embed="rId3"/>
          <a:srcRect/>
          <a:stretch>
            <a:fillRect/>
          </a:stretch>
        </p:blipFill>
        <p:spPr>
          <a:xfrm>
            <a:off x="0" y="1412875"/>
            <a:ext cx="9144000" cy="5445125"/>
          </a:xfrm>
        </p:spPr>
      </p:pic>
      <p:sp>
        <p:nvSpPr>
          <p:cNvPr id="62469" name="Rectangle 5"/>
          <p:cNvSpPr>
            <a:spLocks noGrp="1" noChangeArrowheads="1"/>
          </p:cNvSpPr>
          <p:nvPr>
            <p:ph type="title"/>
          </p:nvPr>
        </p:nvSpPr>
        <p:spPr>
          <a:xfrm>
            <a:off x="0" y="274638"/>
            <a:ext cx="9144000" cy="1143000"/>
          </a:xfrm>
          <a:solidFill>
            <a:srgbClr val="CCFFFF"/>
          </a:solidFill>
          <a:ln/>
        </p:spPr>
        <p:txBody>
          <a:bodyPr/>
          <a:lstStyle/>
          <a:p>
            <a:r>
              <a:rPr lang="pl-PL" sz="4000" b="1"/>
              <a:t>ELEMENTY INFORMACYJNE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74638"/>
            <a:ext cx="9144000" cy="1143000"/>
          </a:xfrm>
          <a:solidFill>
            <a:srgbClr val="CCFFFF"/>
          </a:solidFill>
        </p:spPr>
        <p:txBody>
          <a:bodyPr/>
          <a:lstStyle/>
          <a:p>
            <a:r>
              <a:rPr lang="pl-PL" sz="4000" b="1"/>
              <a:t>DOLEGLIWOŚCI PRZY PRACY</a:t>
            </a:r>
          </a:p>
        </p:txBody>
      </p:sp>
      <p:pic>
        <p:nvPicPr>
          <p:cNvPr id="38917" name="Picture 5" descr="S3-6-1C"/>
          <p:cNvPicPr>
            <a:picLocks noGrp="1" noChangeAspect="1" noChangeArrowheads="1"/>
          </p:cNvPicPr>
          <p:nvPr>
            <p:ph idx="1"/>
          </p:nvPr>
        </p:nvPicPr>
        <p:blipFill>
          <a:blip r:embed="rId3"/>
          <a:srcRect/>
          <a:stretch>
            <a:fillRect/>
          </a:stretch>
        </p:blipFill>
        <p:spPr>
          <a:xfrm>
            <a:off x="0" y="1414463"/>
            <a:ext cx="9144000" cy="5443537"/>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74638"/>
            <a:ext cx="9144000" cy="1143000"/>
          </a:xfrm>
          <a:solidFill>
            <a:srgbClr val="CCFFFF"/>
          </a:solidFill>
        </p:spPr>
        <p:txBody>
          <a:bodyPr/>
          <a:lstStyle/>
          <a:p>
            <a:r>
              <a:rPr lang="pl-PL" sz="4000" b="1"/>
              <a:t>STRUKTURA PRZESTRZENNA</a:t>
            </a:r>
          </a:p>
        </p:txBody>
      </p:sp>
      <p:pic>
        <p:nvPicPr>
          <p:cNvPr id="40964" name="Picture 4" descr="S3-6-2Bc"/>
          <p:cNvPicPr>
            <a:picLocks noGrp="1" noChangeAspect="1" noChangeArrowheads="1"/>
          </p:cNvPicPr>
          <p:nvPr>
            <p:ph idx="1"/>
          </p:nvPr>
        </p:nvPicPr>
        <p:blipFill>
          <a:blip r:embed="rId3"/>
          <a:srcRect/>
          <a:stretch>
            <a:fillRect/>
          </a:stretch>
        </p:blipFill>
        <p:spPr>
          <a:xfrm>
            <a:off x="0" y="1412875"/>
            <a:ext cx="9144000" cy="5532438"/>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1143000"/>
          </a:xfrm>
          <a:solidFill>
            <a:srgbClr val="CCFFFF"/>
          </a:solidFill>
        </p:spPr>
        <p:txBody>
          <a:bodyPr/>
          <a:lstStyle/>
          <a:p>
            <a:r>
              <a:rPr lang="pl-PL" sz="4000" b="1"/>
              <a:t>WYMIARY STANOWISKA</a:t>
            </a:r>
          </a:p>
        </p:txBody>
      </p:sp>
      <p:pic>
        <p:nvPicPr>
          <p:cNvPr id="43012" name="Picture 4" descr="S3-6-2Ac"/>
          <p:cNvPicPr>
            <a:picLocks noGrp="1" noChangeAspect="1" noChangeArrowheads="1"/>
          </p:cNvPicPr>
          <p:nvPr>
            <p:ph idx="1"/>
          </p:nvPr>
        </p:nvPicPr>
        <p:blipFill>
          <a:blip r:embed="rId3"/>
          <a:srcRect/>
          <a:stretch>
            <a:fillRect/>
          </a:stretch>
        </p:blipFill>
        <p:spPr>
          <a:xfrm>
            <a:off x="0" y="1398588"/>
            <a:ext cx="9144000" cy="5472112"/>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274638"/>
            <a:ext cx="9144000" cy="1143000"/>
          </a:xfrm>
          <a:solidFill>
            <a:srgbClr val="CCFFFF"/>
          </a:solidFill>
        </p:spPr>
        <p:txBody>
          <a:bodyPr/>
          <a:lstStyle/>
          <a:p>
            <a:pPr algn="l"/>
            <a:r>
              <a:rPr lang="pl-PL" sz="4000" b="1"/>
              <a:t>WIELKOŚĆ NACISKU NA DYSKI L</a:t>
            </a:r>
            <a:r>
              <a:rPr lang="pl-PL" sz="4000" b="1" baseline="-25000"/>
              <a:t>3</a:t>
            </a:r>
            <a:r>
              <a:rPr lang="pl-PL" sz="4000" b="1"/>
              <a:t>L</a:t>
            </a:r>
            <a:r>
              <a:rPr lang="pl-PL" sz="4000" b="1" baseline="-25000"/>
              <a:t>4</a:t>
            </a:r>
            <a:endParaRPr lang="pl-PL" sz="4000" b="1"/>
          </a:p>
        </p:txBody>
      </p:sp>
      <p:pic>
        <p:nvPicPr>
          <p:cNvPr id="47108" name="Picture 4" descr="S3-6-5C"/>
          <p:cNvPicPr>
            <a:picLocks noGrp="1" noChangeAspect="1" noChangeArrowheads="1"/>
          </p:cNvPicPr>
          <p:nvPr>
            <p:ph idx="1"/>
          </p:nvPr>
        </p:nvPicPr>
        <p:blipFill>
          <a:blip r:embed="rId3"/>
          <a:srcRect/>
          <a:stretch>
            <a:fillRect/>
          </a:stretch>
        </p:blipFill>
        <p:spPr>
          <a:xfrm>
            <a:off x="0" y="1420813"/>
            <a:ext cx="9144000" cy="54451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F3C253F7-4C62-4845-8637-CA1CE8B8CD4A}" type="slidenum">
              <a:rPr lang="pl-PL"/>
              <a:pPr/>
              <a:t>7</a:t>
            </a:fld>
            <a:endParaRPr lang="pl-PL"/>
          </a:p>
        </p:txBody>
      </p:sp>
      <p:sp>
        <p:nvSpPr>
          <p:cNvPr id="23554" name="Rectangle 2"/>
          <p:cNvSpPr>
            <a:spLocks noGrp="1" noChangeArrowheads="1"/>
          </p:cNvSpPr>
          <p:nvPr>
            <p:ph type="title"/>
          </p:nvPr>
        </p:nvSpPr>
        <p:spPr>
          <a:xfrm>
            <a:off x="0" y="14632"/>
            <a:ext cx="9144000" cy="1143000"/>
          </a:xfrm>
          <a:solidFill>
            <a:schemeClr val="accent1">
              <a:lumMod val="40000"/>
              <a:lumOff val="60000"/>
            </a:schemeClr>
          </a:solidFill>
        </p:spPr>
        <p:txBody>
          <a:bodyPr/>
          <a:lstStyle/>
          <a:p>
            <a:r>
              <a:rPr lang="pl-PL" sz="4000" b="1" dirty="0"/>
              <a:t>STAN WDRAŻANIA INNOWACJI</a:t>
            </a:r>
          </a:p>
        </p:txBody>
      </p:sp>
      <p:sp>
        <p:nvSpPr>
          <p:cNvPr id="23555" name="Rectangle 3"/>
          <p:cNvSpPr>
            <a:spLocks noGrp="1" noChangeArrowheads="1"/>
          </p:cNvSpPr>
          <p:nvPr>
            <p:ph type="body" idx="1"/>
          </p:nvPr>
        </p:nvSpPr>
        <p:spPr>
          <a:xfrm>
            <a:off x="323528" y="1205880"/>
            <a:ext cx="8712968" cy="1215008"/>
          </a:xfrm>
          <a:solidFill>
            <a:srgbClr val="CCFFCC"/>
          </a:solidFill>
        </p:spPr>
        <p:txBody>
          <a:bodyPr/>
          <a:lstStyle/>
          <a:p>
            <a:r>
              <a:rPr lang="pl-PL" sz="2400" b="1" u="sng" dirty="0"/>
              <a:t>Innowacje strukturalne wewnętrzne – Tak 47%: </a:t>
            </a:r>
            <a:r>
              <a:rPr lang="pl-PL" sz="2400" b="1" u="sng" dirty="0">
                <a:solidFill>
                  <a:srgbClr val="FF0000"/>
                </a:solidFill>
              </a:rPr>
              <a:t>Nie 53%</a:t>
            </a:r>
          </a:p>
          <a:p>
            <a:pPr marL="0" indent="0">
              <a:buNone/>
            </a:pPr>
            <a:r>
              <a:rPr lang="pl-PL" sz="2400" b="1" dirty="0"/>
              <a:t>np. nowy podział pracy, łączenie i rozdzielanie jednostek organizacyjnych, nowe systemy szkoleń).</a:t>
            </a:r>
          </a:p>
        </p:txBody>
      </p:sp>
      <p:sp>
        <p:nvSpPr>
          <p:cNvPr id="5" name="Rectangle 3">
            <a:extLst>
              <a:ext uri="{FF2B5EF4-FFF2-40B4-BE49-F238E27FC236}">
                <a16:creationId xmlns:a16="http://schemas.microsoft.com/office/drawing/2014/main" id="{40C6F169-31DA-4C42-A53F-B5F089BE3CD4}"/>
              </a:ext>
            </a:extLst>
          </p:cNvPr>
          <p:cNvSpPr txBox="1">
            <a:spLocks noChangeArrowheads="1"/>
          </p:cNvSpPr>
          <p:nvPr/>
        </p:nvSpPr>
        <p:spPr bwMode="auto">
          <a:xfrm>
            <a:off x="323528" y="3999863"/>
            <a:ext cx="8712968" cy="1013314"/>
          </a:xfrm>
          <a:prstGeom prst="rect">
            <a:avLst/>
          </a:prstGeom>
          <a:solidFill>
            <a:srgbClr val="CCFFCC"/>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pl-PL" sz="2400" b="1" u="sng" kern="0" dirty="0"/>
              <a:t>Innowacje strukturalne zewnętrzne - </a:t>
            </a:r>
            <a:r>
              <a:rPr lang="pl-PL" sz="2400" b="1" u="sng" dirty="0"/>
              <a:t>Tak 10%: </a:t>
            </a:r>
            <a:r>
              <a:rPr lang="pl-PL" sz="2400" b="1" u="sng" dirty="0">
                <a:solidFill>
                  <a:srgbClr val="FF0000"/>
                </a:solidFill>
              </a:rPr>
              <a:t>Nie 90%</a:t>
            </a:r>
            <a:endParaRPr lang="pl-PL" sz="2400" b="1" kern="0" dirty="0">
              <a:solidFill>
                <a:srgbClr val="FF0000"/>
              </a:solidFill>
            </a:endParaRPr>
          </a:p>
          <a:p>
            <a:pPr marL="0" indent="0">
              <a:buNone/>
            </a:pPr>
            <a:r>
              <a:rPr lang="pl-PL" sz="2400" b="1" kern="0" dirty="0"/>
              <a:t>(np. klaster, alians strategiczny, grupa producencka).</a:t>
            </a:r>
          </a:p>
        </p:txBody>
      </p:sp>
      <p:sp>
        <p:nvSpPr>
          <p:cNvPr id="7" name="Rectangle 4">
            <a:extLst>
              <a:ext uri="{FF2B5EF4-FFF2-40B4-BE49-F238E27FC236}">
                <a16:creationId xmlns:a16="http://schemas.microsoft.com/office/drawing/2014/main" id="{4452807C-3AD4-4F1D-A885-6C9BFFAF5C09}"/>
              </a:ext>
            </a:extLst>
          </p:cNvPr>
          <p:cNvSpPr txBox="1">
            <a:spLocks noChangeArrowheads="1"/>
          </p:cNvSpPr>
          <p:nvPr/>
        </p:nvSpPr>
        <p:spPr>
          <a:xfrm>
            <a:off x="323528" y="2494834"/>
            <a:ext cx="8712968" cy="1358044"/>
          </a:xfrm>
          <a:prstGeom prst="rect">
            <a:avLst/>
          </a:prstGeom>
          <a:solidFill>
            <a:srgbClr val="FFFF99"/>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pl-PL" sz="2400" b="1" u="sng" kern="0" dirty="0"/>
              <a:t>Innowacje procesowe wewnętrzne - </a:t>
            </a:r>
            <a:r>
              <a:rPr lang="pl-PL" sz="2400" b="1" u="sng" dirty="0"/>
              <a:t>Tak 17%: </a:t>
            </a:r>
            <a:r>
              <a:rPr lang="pl-PL" sz="2400" b="1" u="sng" dirty="0">
                <a:solidFill>
                  <a:srgbClr val="FF0000"/>
                </a:solidFill>
              </a:rPr>
              <a:t>Nie 83%</a:t>
            </a:r>
            <a:endParaRPr lang="pl-PL" sz="2400" b="1" u="sng" kern="0" dirty="0">
              <a:solidFill>
                <a:srgbClr val="FF0000"/>
              </a:solidFill>
            </a:endParaRPr>
          </a:p>
          <a:p>
            <a:pPr marL="0" indent="0">
              <a:buNone/>
            </a:pPr>
            <a:r>
              <a:rPr lang="pl-PL" sz="2400" b="1" kern="0" dirty="0"/>
              <a:t>(np. systemy projakościowe – TQM, systemy utrzymania ruchu – TPM, inżynieria współbieżna – SE).</a:t>
            </a:r>
          </a:p>
        </p:txBody>
      </p:sp>
      <p:sp>
        <p:nvSpPr>
          <p:cNvPr id="9" name="Rectangle 4">
            <a:extLst>
              <a:ext uri="{FF2B5EF4-FFF2-40B4-BE49-F238E27FC236}">
                <a16:creationId xmlns:a16="http://schemas.microsoft.com/office/drawing/2014/main" id="{5D9FC560-EB4F-4D32-8E7B-E31A0DAF79F6}"/>
              </a:ext>
            </a:extLst>
          </p:cNvPr>
          <p:cNvSpPr txBox="1">
            <a:spLocks noChangeArrowheads="1"/>
          </p:cNvSpPr>
          <p:nvPr/>
        </p:nvSpPr>
        <p:spPr>
          <a:xfrm>
            <a:off x="323528" y="5153646"/>
            <a:ext cx="8712968" cy="1689722"/>
          </a:xfrm>
          <a:prstGeom prst="rect">
            <a:avLst/>
          </a:prstGeom>
          <a:solidFill>
            <a:srgbClr val="FFFF99"/>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pl-PL" sz="2400" b="1" u="sng" kern="0" dirty="0"/>
              <a:t>Innowacje procesowe zewnętrzne - </a:t>
            </a:r>
            <a:r>
              <a:rPr lang="pl-PL" sz="2400" b="1" u="sng" dirty="0"/>
              <a:t>Tak 10%: </a:t>
            </a:r>
            <a:r>
              <a:rPr lang="pl-PL" sz="2400" b="1" u="sng" dirty="0">
                <a:solidFill>
                  <a:srgbClr val="FF0000"/>
                </a:solidFill>
              </a:rPr>
              <a:t>Nie 90%</a:t>
            </a:r>
            <a:r>
              <a:rPr lang="pl-PL" sz="2400" b="1" u="sng" kern="0" dirty="0">
                <a:solidFill>
                  <a:srgbClr val="FF0000"/>
                </a:solidFill>
              </a:rPr>
              <a:t> </a:t>
            </a:r>
          </a:p>
          <a:p>
            <a:pPr marL="0" indent="0">
              <a:buNone/>
            </a:pPr>
            <a:r>
              <a:rPr lang="pl-PL" sz="2400" b="1" kern="0" dirty="0"/>
              <a:t>(np. JIT – synchronizacja zaopatrzenia z systemem produkcji, zarządzanie dostawami, zarządzanie Lean.</a:t>
            </a:r>
          </a:p>
        </p:txBody>
      </p:sp>
      <p:pic>
        <p:nvPicPr>
          <p:cNvPr id="2" name="Obraz 1">
            <a:extLst>
              <a:ext uri="{FF2B5EF4-FFF2-40B4-BE49-F238E27FC236}">
                <a16:creationId xmlns:a16="http://schemas.microsoft.com/office/drawing/2014/main" id="{F52240A8-A8C5-4BE8-A6BC-A393BAA64D3A}"/>
              </a:ext>
            </a:extLst>
          </p:cNvPr>
          <p:cNvPicPr>
            <a:picLocks noChangeAspect="1"/>
          </p:cNvPicPr>
          <p:nvPr/>
        </p:nvPicPr>
        <p:blipFill>
          <a:blip r:embed="rId3"/>
          <a:stretch>
            <a:fillRect/>
          </a:stretch>
        </p:blipFill>
        <p:spPr>
          <a:xfrm>
            <a:off x="2843808" y="6305672"/>
            <a:ext cx="5755123" cy="53649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74638"/>
            <a:ext cx="9144000" cy="1143000"/>
          </a:xfrm>
          <a:solidFill>
            <a:srgbClr val="CCFFFF"/>
          </a:solidFill>
        </p:spPr>
        <p:txBody>
          <a:bodyPr/>
          <a:lstStyle/>
          <a:p>
            <a:r>
              <a:rPr lang="pl-PL" sz="4000" b="1"/>
              <a:t>WYMAGANIA DLA SIEDZISKA</a:t>
            </a:r>
          </a:p>
        </p:txBody>
      </p:sp>
      <p:pic>
        <p:nvPicPr>
          <p:cNvPr id="49156" name="Picture 4" descr="S3-6-10C"/>
          <p:cNvPicPr>
            <a:picLocks noGrp="1" noChangeAspect="1" noChangeArrowheads="1"/>
          </p:cNvPicPr>
          <p:nvPr>
            <p:ph idx="1"/>
          </p:nvPr>
        </p:nvPicPr>
        <p:blipFill>
          <a:blip r:embed="rId3"/>
          <a:srcRect/>
          <a:stretch>
            <a:fillRect/>
          </a:stretch>
        </p:blipFill>
        <p:spPr>
          <a:xfrm>
            <a:off x="0" y="1412875"/>
            <a:ext cx="9144000" cy="5445125"/>
          </a:xfr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0" y="2133600"/>
            <a:ext cx="8785225" cy="3960813"/>
          </a:xfrm>
          <a:solidFill>
            <a:srgbClr val="CCFFCC"/>
          </a:solidFill>
        </p:spPr>
        <p:txBody>
          <a:bodyPr/>
          <a:lstStyle/>
          <a:p>
            <a:r>
              <a:rPr lang="pl-PL" sz="2400" b="1"/>
              <a:t>Oprogramowanie typu ErgoCAD</a:t>
            </a:r>
          </a:p>
          <a:p>
            <a:r>
              <a:rPr lang="pl-PL" sz="2400" b="1"/>
              <a:t>Wymiary centylowe cech antropometrycznych</a:t>
            </a:r>
          </a:p>
          <a:p>
            <a:r>
              <a:rPr lang="pl-PL" sz="2400" b="1"/>
              <a:t>Granice zasięgu i strefy funkcjonalne rąk</a:t>
            </a:r>
          </a:p>
          <a:p>
            <a:r>
              <a:rPr lang="pl-PL" sz="2400" b="1"/>
              <a:t>Strefy bezpieczeństwa</a:t>
            </a:r>
          </a:p>
          <a:p>
            <a:r>
              <a:rPr lang="pl-PL" sz="2400" b="1"/>
              <a:t>Zasady projektowania w kryteriami antropometrycznymi</a:t>
            </a:r>
          </a:p>
          <a:p>
            <a:r>
              <a:rPr lang="pl-PL" sz="2400" b="1"/>
              <a:t>Projektowanie elementów sterowniczych </a:t>
            </a:r>
          </a:p>
          <a:p>
            <a:r>
              <a:rPr lang="pl-PL" sz="2400" b="1"/>
              <a:t>Obciążenie układu mięśniowo-szkieletowego</a:t>
            </a:r>
          </a:p>
          <a:p>
            <a:r>
              <a:rPr lang="pl-PL" sz="2400" b="1"/>
              <a:t>Rozmieszczenie elementów stanowiska pracy</a:t>
            </a:r>
          </a:p>
          <a:p>
            <a:r>
              <a:rPr lang="pl-PL" sz="2400" b="1"/>
              <a:t>Normy krajowe i zagraniczne</a:t>
            </a:r>
          </a:p>
        </p:txBody>
      </p:sp>
      <p:sp>
        <p:nvSpPr>
          <p:cNvPr id="28675" name="Rectangle 3"/>
          <p:cNvSpPr>
            <a:spLocks noGrp="1" noChangeArrowheads="1"/>
          </p:cNvSpPr>
          <p:nvPr>
            <p:ph type="title"/>
          </p:nvPr>
        </p:nvSpPr>
        <p:spPr>
          <a:xfrm>
            <a:off x="0" y="274638"/>
            <a:ext cx="9144000" cy="1143000"/>
          </a:xfrm>
          <a:solidFill>
            <a:srgbClr val="CCFFFF"/>
          </a:solidFill>
          <a:ln/>
        </p:spPr>
        <p:txBody>
          <a:bodyPr/>
          <a:lstStyle/>
          <a:p>
            <a:r>
              <a:rPr lang="pl-PL" sz="4000" b="1"/>
              <a:t>ZAGADNIENIA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179388" y="1916113"/>
            <a:ext cx="8785225" cy="4465637"/>
          </a:xfrm>
          <a:solidFill>
            <a:srgbClr val="CCFFCC"/>
          </a:solidFill>
        </p:spPr>
        <p:txBody>
          <a:bodyPr/>
          <a:lstStyle/>
          <a:p>
            <a:pPr>
              <a:lnSpc>
                <a:spcPct val="90000"/>
              </a:lnSpc>
            </a:pPr>
            <a:r>
              <a:rPr lang="pl-PL" sz="2400" b="1" u="sng"/>
              <a:t>Grabosz J: </a:t>
            </a:r>
            <a:r>
              <a:rPr lang="pl-PL" sz="2400" b="1"/>
              <a:t>The ergonomical designing od navigating bridges aboard ocean-going ships, Biul. Inst. Med. Morsk. I/21981</a:t>
            </a:r>
          </a:p>
          <a:p>
            <a:pPr>
              <a:lnSpc>
                <a:spcPct val="90000"/>
              </a:lnSpc>
            </a:pPr>
            <a:r>
              <a:rPr lang="pl-PL" sz="2400" b="1" u="sng"/>
              <a:t>Grobelny J.:</a:t>
            </a:r>
            <a:r>
              <a:rPr lang="pl-PL" sz="2400" b="1"/>
              <a:t> APOLINEX wspomaga projektowanie ergonomiczne w środowisku systemu AUTOCAD. Ergonomia 1994,</a:t>
            </a:r>
          </a:p>
          <a:p>
            <a:pPr>
              <a:lnSpc>
                <a:spcPct val="90000"/>
              </a:lnSpc>
            </a:pPr>
            <a:r>
              <a:rPr lang="pl-PL" sz="2400" b="1" u="sng"/>
              <a:t>Jóźwiak Z.W.:</a:t>
            </a:r>
            <a:r>
              <a:rPr lang="pl-PL" sz="2400" b="1"/>
              <a:t> Propozycje wymiarów stanowiska pracy. Atest – Ochrona Pracy nr 8 1996</a:t>
            </a:r>
          </a:p>
          <a:p>
            <a:pPr>
              <a:lnSpc>
                <a:spcPct val="90000"/>
              </a:lnSpc>
            </a:pPr>
            <a:r>
              <a:rPr lang="pl-PL" sz="2400" b="1" u="sng"/>
              <a:t>Paluch R.:</a:t>
            </a:r>
            <a:r>
              <a:rPr lang="pl-PL" sz="2400" b="1"/>
              <a:t> Człowiek ma swoje wymiary, Atest Ochrona Pracy nr 5 1997</a:t>
            </a:r>
          </a:p>
          <a:p>
            <a:pPr>
              <a:lnSpc>
                <a:spcPct val="90000"/>
              </a:lnSpc>
            </a:pPr>
            <a:r>
              <a:rPr lang="pl-PL" sz="2400" b="1" u="sng"/>
              <a:t>PN-90/N-08000</a:t>
            </a:r>
            <a:r>
              <a:rPr lang="pl-PL" sz="2400" b="1"/>
              <a:t>: Dane ergonomiczne do projektowania: Wymiary ciała ludzkiego.</a:t>
            </a:r>
          </a:p>
        </p:txBody>
      </p:sp>
      <p:sp>
        <p:nvSpPr>
          <p:cNvPr id="24579" name="Rectangle 3"/>
          <p:cNvSpPr>
            <a:spLocks noGrp="1" noChangeArrowheads="1"/>
          </p:cNvSpPr>
          <p:nvPr>
            <p:ph type="title"/>
          </p:nvPr>
        </p:nvSpPr>
        <p:spPr>
          <a:xfrm>
            <a:off x="0" y="274638"/>
            <a:ext cx="9144000" cy="1143000"/>
          </a:xfrm>
          <a:solidFill>
            <a:srgbClr val="CCFFFF"/>
          </a:solidFill>
          <a:ln/>
        </p:spPr>
        <p:txBody>
          <a:bodyPr/>
          <a:lstStyle/>
          <a:p>
            <a:r>
              <a:rPr lang="pl-PL" sz="4000" b="1"/>
              <a:t>BIBLIOGRAFIA</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EC0DBB8-5D85-4FAE-862D-551F57ACDD65}"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ChangeArrowheads="1"/>
          </p:cNvSpPr>
          <p:nvPr>
            <p:ph type="ctrTitle"/>
          </p:nvPr>
        </p:nvSpPr>
        <p:spPr>
          <a:xfrm>
            <a:off x="0" y="2286000"/>
            <a:ext cx="9144000" cy="1143000"/>
          </a:xfrm>
          <a:solidFill>
            <a:srgbClr val="FFFF00"/>
          </a:solidFill>
        </p:spPr>
        <p:txBody>
          <a:bodyPr/>
          <a:lstStyle/>
          <a:p>
            <a:r>
              <a:rPr lang="pl-PL" b="1"/>
              <a:t>KOMUNIKACJA </a:t>
            </a:r>
            <a:br>
              <a:rPr lang="pl-PL" b="1"/>
            </a:br>
            <a:r>
              <a:rPr lang="pl-PL" b="1"/>
              <a:t>INTERPERSONALNA</a:t>
            </a:r>
            <a:endParaRPr lang="pl-PL"/>
          </a:p>
        </p:txBody>
      </p:sp>
      <p:sp>
        <p:nvSpPr>
          <p:cNvPr id="7172" name="Rectangle 3"/>
          <p:cNvSpPr>
            <a:spLocks noGrp="1" noChangeArrowheads="1"/>
          </p:cNvSpPr>
          <p:nvPr>
            <p:ph type="subTitle" idx="1"/>
          </p:nvPr>
        </p:nvSpPr>
        <p:spPr>
          <a:solidFill>
            <a:srgbClr val="CCFFFF"/>
          </a:solidFill>
        </p:spPr>
        <p:txBody>
          <a:bodyPr/>
          <a:lstStyle/>
          <a:p>
            <a:endParaRPr lang="pl-PL" dirty="0"/>
          </a:p>
          <a:p>
            <a:r>
              <a:rPr lang="pl-PL" b="1" dirty="0"/>
              <a:t>ERGONOMIA</a:t>
            </a:r>
          </a:p>
          <a:p>
            <a:r>
              <a:rPr lang="pl-PL" b="1" dirty="0"/>
              <a:t> I BEZPIECZEŃSTWO PRACY</a:t>
            </a:r>
            <a:endParaRPr lang="pl-PL"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C928E9-47B4-4ED4-A1C5-0215FCAA1E43}"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5" name="Rectangle 2"/>
          <p:cNvSpPr>
            <a:spLocks noGrp="1" noChangeArrowheads="1"/>
          </p:cNvSpPr>
          <p:nvPr>
            <p:ph type="title"/>
          </p:nvPr>
        </p:nvSpPr>
        <p:spPr>
          <a:xfrm>
            <a:off x="0" y="0"/>
            <a:ext cx="9144000" cy="1143000"/>
          </a:xfrm>
          <a:solidFill>
            <a:srgbClr val="FFFF00"/>
          </a:solidFill>
        </p:spPr>
        <p:txBody>
          <a:bodyPr/>
          <a:lstStyle/>
          <a:p>
            <a:r>
              <a:rPr lang="pl-PL" sz="4000" b="1"/>
              <a:t>TREŚĆ</a:t>
            </a:r>
            <a:endParaRPr lang="pl-PL" b="1"/>
          </a:p>
        </p:txBody>
      </p:sp>
      <p:sp>
        <p:nvSpPr>
          <p:cNvPr id="8196" name="Rectangle 4"/>
          <p:cNvSpPr>
            <a:spLocks noGrp="1" noChangeArrowheads="1"/>
          </p:cNvSpPr>
          <p:nvPr>
            <p:ph type="body" idx="1"/>
          </p:nvPr>
        </p:nvSpPr>
        <p:spPr>
          <a:solidFill>
            <a:srgbClr val="CCFFFF"/>
          </a:solidFill>
        </p:spPr>
        <p:txBody>
          <a:bodyPr/>
          <a:lstStyle/>
          <a:p>
            <a:r>
              <a:rPr lang="pl-PL" sz="2400" b="1"/>
              <a:t>Proces recepcji sygnałów</a:t>
            </a:r>
          </a:p>
          <a:p>
            <a:r>
              <a:rPr lang="pl-PL" sz="2400" b="1"/>
              <a:t>Schemat procesu przekazywania wiadomości</a:t>
            </a:r>
          </a:p>
          <a:p>
            <a:r>
              <a:rPr lang="pl-PL" sz="2400" b="1"/>
              <a:t>Miary ilości informacji</a:t>
            </a:r>
          </a:p>
          <a:p>
            <a:r>
              <a:rPr lang="pl-PL" sz="2400" b="1"/>
              <a:t>Rodzaje komunikacji </a:t>
            </a:r>
          </a:p>
          <a:p>
            <a:r>
              <a:rPr lang="pl-PL" sz="2400" b="1"/>
              <a:t>Zasady efektywnej komunikacji</a:t>
            </a:r>
          </a:p>
          <a:p>
            <a:r>
              <a:rPr lang="pl-PL" sz="2400" b="1"/>
              <a:t>Nawiązanie kontaktu ze słuchaczem</a:t>
            </a:r>
          </a:p>
          <a:p>
            <a:r>
              <a:rPr lang="pl-PL" sz="2400" b="1"/>
              <a:t>Obrona przed krytyką i manipulacją</a:t>
            </a:r>
          </a:p>
          <a:p>
            <a:r>
              <a:rPr lang="pl-PL" sz="2400" b="1"/>
              <a:t>Składniki funkcji kierowania</a:t>
            </a:r>
          </a:p>
          <a:p>
            <a:r>
              <a:rPr lang="pl-PL" sz="2400" b="1"/>
              <a:t>Istota zachowań asertywnych.</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ymbol zastępczy numeru slajdu 6"/>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93B7084-CB60-4913-8BC0-0E787E13D860}"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434" name="Rectangle 1026"/>
          <p:cNvSpPr>
            <a:spLocks noGrp="1" noChangeArrowheads="1"/>
          </p:cNvSpPr>
          <p:nvPr>
            <p:ph type="body" sz="half" idx="1"/>
          </p:nvPr>
        </p:nvSpPr>
        <p:spPr>
          <a:xfrm>
            <a:off x="457200" y="1676400"/>
            <a:ext cx="8153400" cy="1143000"/>
          </a:xfrm>
          <a:solidFill>
            <a:srgbClr val="FFCC99"/>
          </a:solidFill>
        </p:spPr>
        <p:txBody>
          <a:bodyPr/>
          <a:lstStyle/>
          <a:p>
            <a:pPr>
              <a:defRPr/>
            </a:pPr>
            <a:r>
              <a:rPr lang="pl-PL" sz="2400" b="1" u="sng">
                <a:effectLst>
                  <a:outerShdw blurRad="38100" dist="38100" dir="2700000" algn="tl">
                    <a:srgbClr val="FFFFFF"/>
                  </a:outerShdw>
                </a:effectLst>
              </a:rPr>
              <a:t>Dostrzeganie</a:t>
            </a:r>
            <a:r>
              <a:rPr lang="pl-PL" sz="2400" b="1"/>
              <a:t> - odkrywanie sygnałów ( np. stwierdzanie,   czy świeci się lub nie lampka sygnalizacyjna).</a:t>
            </a:r>
            <a:endParaRPr lang="pl-PL" sz="1800" b="1"/>
          </a:p>
        </p:txBody>
      </p:sp>
      <p:sp>
        <p:nvSpPr>
          <p:cNvPr id="18435" name="Rectangle 1027"/>
          <p:cNvSpPr>
            <a:spLocks noGrp="1" noChangeArrowheads="1"/>
          </p:cNvSpPr>
          <p:nvPr>
            <p:ph sz="half" idx="2"/>
          </p:nvPr>
        </p:nvSpPr>
        <p:spPr>
          <a:xfrm>
            <a:off x="457200" y="3124200"/>
            <a:ext cx="8229600" cy="1295400"/>
          </a:xfrm>
          <a:solidFill>
            <a:srgbClr val="CCFFFF"/>
          </a:solidFill>
        </p:spPr>
        <p:txBody>
          <a:bodyPr/>
          <a:lstStyle/>
          <a:p>
            <a:pPr>
              <a:defRPr/>
            </a:pPr>
            <a:r>
              <a:rPr lang="pl-PL" sz="2400" b="1" u="sng">
                <a:effectLst>
                  <a:outerShdw blurRad="38100" dist="38100" dir="2700000" algn="tl">
                    <a:srgbClr val="FFFFFF"/>
                  </a:outerShdw>
                </a:effectLst>
              </a:rPr>
              <a:t>Rozróżnianie </a:t>
            </a:r>
            <a:r>
              <a:rPr lang="pl-PL" sz="2400" b="1"/>
              <a:t>- identyfikowanie sygnału ( np. stwierdzanie, czy świeci się lampka czerwona, żółta lub zielona lampka sygnalizacyjna).</a:t>
            </a:r>
            <a:endParaRPr lang="pl-PL" sz="1800" b="1"/>
          </a:p>
        </p:txBody>
      </p:sp>
      <p:sp>
        <p:nvSpPr>
          <p:cNvPr id="9221" name="Rectangle 1028"/>
          <p:cNvSpPr>
            <a:spLocks noGrp="1" noChangeArrowheads="1"/>
          </p:cNvSpPr>
          <p:nvPr>
            <p:ph type="title"/>
          </p:nvPr>
        </p:nvSpPr>
        <p:spPr>
          <a:xfrm>
            <a:off x="0" y="0"/>
            <a:ext cx="9144000" cy="1143000"/>
          </a:xfrm>
          <a:solidFill>
            <a:srgbClr val="FFFF00"/>
          </a:solidFill>
        </p:spPr>
        <p:txBody>
          <a:bodyPr/>
          <a:lstStyle/>
          <a:p>
            <a:r>
              <a:rPr lang="pl-PL" sz="4000" b="1"/>
              <a:t>ASPEKTY PROCESU </a:t>
            </a:r>
            <a:br>
              <a:rPr lang="pl-PL" sz="4000" b="1"/>
            </a:br>
            <a:r>
              <a:rPr lang="pl-PL" sz="4000" b="1"/>
              <a:t>RECEPCJI SYGNAŁÓW</a:t>
            </a:r>
            <a:endParaRPr lang="pl-PL" b="1"/>
          </a:p>
        </p:txBody>
      </p:sp>
      <p:sp>
        <p:nvSpPr>
          <p:cNvPr id="18437" name="Rectangle 1029"/>
          <p:cNvSpPr>
            <a:spLocks noChangeArrowheads="1"/>
          </p:cNvSpPr>
          <p:nvPr/>
        </p:nvSpPr>
        <p:spPr bwMode="auto">
          <a:xfrm>
            <a:off x="381000" y="4876800"/>
            <a:ext cx="8305800" cy="1600200"/>
          </a:xfrm>
          <a:prstGeom prst="rect">
            <a:avLst/>
          </a:prstGeom>
          <a:solidFill>
            <a:srgbClr val="CCFFCC"/>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Zrozumienie treści</a:t>
            </a:r>
            <a:r>
              <a:rPr kumimoji="0" lang="pl-PL" sz="2400" b="1" i="0" u="none" strike="noStrike" kern="1200" cap="none" spc="0" normalizeH="0" baseline="0" noProof="0">
                <a:ln>
                  <a:noFill/>
                </a:ln>
                <a:solidFill>
                  <a:srgbClr val="000000"/>
                </a:solidFill>
                <a:effectLst/>
                <a:uLnTx/>
                <a:uFillTx/>
                <a:latin typeface="Arial" charset="0"/>
                <a:ea typeface="+mn-ea"/>
                <a:cs typeface="+mn-cs"/>
              </a:rPr>
              <a:t> - interpretacja sygnału ( np. czy zaświecenie się lampki czerwonej oznacza, że należy zwiększyć, czy też zmniejszyć obroty silnika).</a:t>
            </a:r>
            <a:endParaRPr kumimoji="0" lang="pl-PL" sz="1800" b="1"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numeru slajdu 6"/>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0C328DD-FCB7-456C-AFBD-945505088FB5}"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43" name="Rectangle 2"/>
          <p:cNvSpPr>
            <a:spLocks noGrp="1" noChangeArrowheads="1"/>
          </p:cNvSpPr>
          <p:nvPr>
            <p:ph type="title"/>
          </p:nvPr>
        </p:nvSpPr>
        <p:spPr>
          <a:xfrm>
            <a:off x="0" y="0"/>
            <a:ext cx="9144000" cy="1143000"/>
          </a:xfrm>
          <a:solidFill>
            <a:srgbClr val="FFFF00"/>
          </a:solidFill>
        </p:spPr>
        <p:txBody>
          <a:bodyPr/>
          <a:lstStyle/>
          <a:p>
            <a:r>
              <a:rPr lang="pl-PL" sz="4000" b="1"/>
              <a:t>OKREŚLENIA</a:t>
            </a:r>
            <a:endParaRPr lang="pl-PL"/>
          </a:p>
        </p:txBody>
      </p:sp>
      <p:sp>
        <p:nvSpPr>
          <p:cNvPr id="4099" name="Rectangle 3"/>
          <p:cNvSpPr>
            <a:spLocks noGrp="1" noChangeArrowheads="1"/>
          </p:cNvSpPr>
          <p:nvPr>
            <p:ph type="body" sz="half" idx="1"/>
          </p:nvPr>
        </p:nvSpPr>
        <p:spPr>
          <a:xfrm>
            <a:off x="685800" y="2971800"/>
            <a:ext cx="7772400" cy="990600"/>
          </a:xfrm>
          <a:solidFill>
            <a:srgbClr val="CCFFFF"/>
          </a:solidFill>
        </p:spPr>
        <p:txBody>
          <a:bodyPr/>
          <a:lstStyle/>
          <a:p>
            <a:pPr>
              <a:defRPr/>
            </a:pPr>
            <a:r>
              <a:rPr lang="pl-PL" sz="2400" b="1" u="sng">
                <a:effectLst>
                  <a:outerShdw blurRad="38100" dist="38100" dir="2700000" algn="tl">
                    <a:srgbClr val="FFFFFF"/>
                  </a:outerShdw>
                </a:effectLst>
              </a:rPr>
              <a:t>Wiadomość</a:t>
            </a:r>
            <a:r>
              <a:rPr lang="pl-PL" sz="2400" b="1"/>
              <a:t> - informacja o czymś, rzecz zakomunikowana.</a:t>
            </a:r>
            <a:r>
              <a:rPr lang="pl-PL" sz="2800"/>
              <a:t> </a:t>
            </a:r>
          </a:p>
        </p:txBody>
      </p:sp>
      <p:sp>
        <p:nvSpPr>
          <p:cNvPr id="4100" name="Rectangle 4"/>
          <p:cNvSpPr>
            <a:spLocks noGrp="1" noChangeArrowheads="1"/>
          </p:cNvSpPr>
          <p:nvPr>
            <p:ph sz="half" idx="2"/>
          </p:nvPr>
        </p:nvSpPr>
        <p:spPr>
          <a:xfrm>
            <a:off x="609600" y="4267200"/>
            <a:ext cx="7772400" cy="1066800"/>
          </a:xfrm>
          <a:solidFill>
            <a:srgbClr val="FFFF99"/>
          </a:solidFill>
        </p:spPr>
        <p:txBody>
          <a:bodyPr/>
          <a:lstStyle/>
          <a:p>
            <a:pPr>
              <a:defRPr/>
            </a:pPr>
            <a:r>
              <a:rPr lang="pl-PL" sz="2400" b="1" u="sng">
                <a:effectLst>
                  <a:outerShdw blurRad="38100" dist="38100" dir="2700000" algn="tl">
                    <a:srgbClr val="FFFFFF"/>
                  </a:outerShdw>
                </a:effectLst>
              </a:rPr>
              <a:t>Komunikacja</a:t>
            </a:r>
            <a:r>
              <a:rPr lang="pl-PL" sz="2400" b="1"/>
              <a:t> - porozumiewanie się, przekazywanie myśli, udzielanie wiadomości.</a:t>
            </a:r>
            <a:endParaRPr lang="pl-PL" sz="2800" b="1"/>
          </a:p>
        </p:txBody>
      </p:sp>
      <p:sp>
        <p:nvSpPr>
          <p:cNvPr id="4101" name="Rectangle 5"/>
          <p:cNvSpPr>
            <a:spLocks noChangeArrowheads="1"/>
          </p:cNvSpPr>
          <p:nvPr/>
        </p:nvSpPr>
        <p:spPr bwMode="auto">
          <a:xfrm>
            <a:off x="609600" y="1371600"/>
            <a:ext cx="7772400" cy="1371600"/>
          </a:xfrm>
          <a:prstGeom prst="rect">
            <a:avLst/>
          </a:prstGeom>
          <a:solidFill>
            <a:srgbClr val="FFCC99"/>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Informacja</a:t>
            </a:r>
            <a:r>
              <a:rPr kumimoji="0" lang="pl-PL" sz="2400" b="1" i="0" u="none" strike="noStrike" kern="1200" cap="none" spc="0" normalizeH="0" baseline="0" noProof="0">
                <a:ln>
                  <a:noFill/>
                </a:ln>
                <a:solidFill>
                  <a:srgbClr val="000000"/>
                </a:solidFill>
                <a:effectLst/>
                <a:uLnTx/>
                <a:uFillTx/>
                <a:latin typeface="Arial" charset="0"/>
                <a:ea typeface="+mn-ea"/>
                <a:cs typeface="+mn-cs"/>
              </a:rPr>
              <a:t> - każdy czynnik, dzięki któremu ludzie lub urządzania automatyczne mogą bardziej sprawnie, celowo działać.</a:t>
            </a:r>
            <a:endParaRPr kumimoji="0" lang="pl-PL"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02" name="Rectangle 6"/>
          <p:cNvSpPr>
            <a:spLocks noChangeArrowheads="1"/>
          </p:cNvSpPr>
          <p:nvPr/>
        </p:nvSpPr>
        <p:spPr bwMode="auto">
          <a:xfrm>
            <a:off x="609600" y="5562600"/>
            <a:ext cx="7772400" cy="990600"/>
          </a:xfrm>
          <a:prstGeom prst="rect">
            <a:avLst/>
          </a:prstGeom>
          <a:solidFill>
            <a:srgbClr val="CCFFCC"/>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Sygnał</a:t>
            </a:r>
            <a:r>
              <a:rPr kumimoji="0" lang="pl-PL" sz="2400" b="1" i="0" u="none" strike="noStrike" kern="1200" cap="none" spc="0" normalizeH="0" baseline="0" noProof="0">
                <a:ln>
                  <a:noFill/>
                </a:ln>
                <a:solidFill>
                  <a:srgbClr val="000000"/>
                </a:solidFill>
                <a:effectLst/>
                <a:uLnTx/>
                <a:uFillTx/>
                <a:latin typeface="Arial" charset="0"/>
                <a:ea typeface="+mn-ea"/>
                <a:cs typeface="+mn-cs"/>
              </a:rPr>
              <a:t> - wszelki umowny znak o treści informacyjnej</a:t>
            </a:r>
            <a:r>
              <a:rPr kumimoji="0" lang="pl-PL" sz="2400" b="0" i="0" u="none" strike="noStrike" kern="1200" cap="none" spc="0" normalizeH="0" baseline="0" noProof="0">
                <a:ln>
                  <a:noFill/>
                </a:ln>
                <a:solidFill>
                  <a:srgbClr val="000000"/>
                </a:solidFill>
                <a:effectLst/>
                <a:uLnTx/>
                <a:uFillTx/>
                <a:latin typeface="Arial" charset="0"/>
                <a:ea typeface="+mn-ea"/>
                <a:cs typeface="+mn-cs"/>
              </a:rPr>
              <a:t>.</a:t>
            </a:r>
            <a:endParaRPr kumimoji="0" lang="pl-PL" sz="2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7A41FB1-66AB-4EA4-A2B4-4E49F79BA288}"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8" name="Rectangle 2"/>
          <p:cNvSpPr>
            <a:spLocks noGrp="1" noChangeArrowheads="1"/>
          </p:cNvSpPr>
          <p:nvPr>
            <p:ph type="title"/>
          </p:nvPr>
        </p:nvSpPr>
        <p:spPr>
          <a:xfrm>
            <a:off x="0" y="0"/>
            <a:ext cx="9144000" cy="1143000"/>
          </a:xfrm>
          <a:solidFill>
            <a:srgbClr val="FFFF00"/>
          </a:solidFill>
        </p:spPr>
        <p:txBody>
          <a:bodyPr/>
          <a:lstStyle/>
          <a:p>
            <a:r>
              <a:rPr lang="pl-PL" sz="4000" b="1">
                <a:solidFill>
                  <a:schemeClr val="tx1"/>
                </a:solidFill>
              </a:rPr>
              <a:t> PROCES PRZEKAZYWANIA WIADOMOŚCI</a:t>
            </a:r>
            <a:endParaRPr lang="pl-PL">
              <a:solidFill>
                <a:schemeClr val="tx1"/>
              </a:solidFill>
            </a:endParaRPr>
          </a:p>
        </p:txBody>
      </p:sp>
      <p:graphicFrame>
        <p:nvGraphicFramePr>
          <p:cNvPr id="1026" name="Object 3"/>
          <p:cNvGraphicFramePr>
            <a:graphicFrameLocks noGrp="1" noChangeAspect="1"/>
          </p:cNvGraphicFramePr>
          <p:nvPr>
            <p:ph idx="1"/>
          </p:nvPr>
        </p:nvGraphicFramePr>
        <p:xfrm>
          <a:off x="304800" y="1447800"/>
          <a:ext cx="8458200" cy="5181600"/>
        </p:xfrm>
        <a:graphic>
          <a:graphicData uri="http://schemas.openxmlformats.org/presentationml/2006/ole">
            <mc:AlternateContent xmlns:mc="http://schemas.openxmlformats.org/markup-compatibility/2006">
              <mc:Choice xmlns:v="urn:schemas-microsoft-com:vml" Requires="v">
                <p:oleObj spid="_x0000_s114691" name="SnapGrafx" r:id="rId3" imgW="5952240" imgH="2903400" progId="SnapGrafx">
                  <p:embed/>
                </p:oleObj>
              </mc:Choice>
              <mc:Fallback>
                <p:oleObj name="SnapGrafx" r:id="rId3" imgW="5952240" imgH="2903400" progId="SnapGrafx">
                  <p:embed/>
                  <p:pic>
                    <p:nvPicPr>
                      <p:cNvPr id="102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8458200" cy="5181600"/>
                      </a:xfrm>
                      <a:prstGeom prst="rect">
                        <a:avLst/>
                      </a:prstGeom>
                      <a:solidFill>
                        <a:srgbClr val="CCFFFF"/>
                      </a:solidFill>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89F5841-20F4-4CA6-8EB2-69C7677E454D}"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 name="Rectangle 1026"/>
          <p:cNvSpPr>
            <a:spLocks noGrp="1" noChangeArrowheads="1"/>
          </p:cNvSpPr>
          <p:nvPr>
            <p:ph type="title"/>
          </p:nvPr>
        </p:nvSpPr>
        <p:spPr>
          <a:xfrm>
            <a:off x="0" y="0"/>
            <a:ext cx="9144000" cy="1143000"/>
          </a:xfrm>
          <a:solidFill>
            <a:srgbClr val="FFFF00"/>
          </a:solidFill>
        </p:spPr>
        <p:txBody>
          <a:bodyPr/>
          <a:lstStyle/>
          <a:p>
            <a:r>
              <a:rPr lang="pl-PL" sz="4000" b="1"/>
              <a:t>ELEMENTY PROCESU KOMUNIKACJI</a:t>
            </a:r>
          </a:p>
        </p:txBody>
      </p:sp>
      <p:sp>
        <p:nvSpPr>
          <p:cNvPr id="17411" name="Rectangle 1027"/>
          <p:cNvSpPr>
            <a:spLocks noGrp="1" noChangeArrowheads="1"/>
          </p:cNvSpPr>
          <p:nvPr>
            <p:ph type="body" idx="1"/>
          </p:nvPr>
        </p:nvSpPr>
        <p:spPr>
          <a:xfrm>
            <a:off x="228600" y="1371600"/>
            <a:ext cx="8686800" cy="5257800"/>
          </a:xfrm>
          <a:solidFill>
            <a:srgbClr val="FFFF99"/>
          </a:solidFill>
        </p:spPr>
        <p:txBody>
          <a:bodyPr/>
          <a:lstStyle/>
          <a:p>
            <a:pPr>
              <a:defRPr/>
            </a:pPr>
            <a:r>
              <a:rPr lang="pl-PL" sz="2400" b="1" u="sng">
                <a:effectLst>
                  <a:outerShdw blurRad="38100" dist="38100" dir="2700000" algn="tl">
                    <a:srgbClr val="FFFFFF"/>
                  </a:outerShdw>
                </a:effectLst>
              </a:rPr>
              <a:t>Komunikat </a:t>
            </a:r>
            <a:r>
              <a:rPr lang="pl-PL" sz="2400" b="1"/>
              <a:t>- zakodowana informacja przesyłana przez nadawcę do odbiorcy, zwana również przekazem.</a:t>
            </a:r>
          </a:p>
          <a:p>
            <a:pPr>
              <a:defRPr/>
            </a:pPr>
            <a:r>
              <a:rPr lang="pl-PL" sz="2400" b="1" u="sng">
                <a:effectLst>
                  <a:outerShdw blurRad="38100" dist="38100" dir="2700000" algn="tl">
                    <a:srgbClr val="FFFFFF"/>
                  </a:outerShdw>
                </a:effectLst>
              </a:rPr>
              <a:t>Nadawca</a:t>
            </a:r>
            <a:r>
              <a:rPr lang="pl-PL" sz="2400" b="1"/>
              <a:t> - osoba rozpoczynająca komunikację.</a:t>
            </a:r>
          </a:p>
          <a:p>
            <a:pPr>
              <a:defRPr/>
            </a:pPr>
            <a:r>
              <a:rPr lang="pl-PL" sz="2400" b="1" u="sng">
                <a:effectLst>
                  <a:outerShdw blurRad="38100" dist="38100" dir="2700000" algn="tl">
                    <a:srgbClr val="FFFFFF"/>
                  </a:outerShdw>
                </a:effectLst>
              </a:rPr>
              <a:t>Odbiorca</a:t>
            </a:r>
            <a:r>
              <a:rPr lang="pl-PL" sz="2400" b="1"/>
              <a:t> - osoba, której zmysły odbierają przekaz.</a:t>
            </a:r>
          </a:p>
          <a:p>
            <a:pPr>
              <a:defRPr/>
            </a:pPr>
            <a:r>
              <a:rPr lang="pl-PL" sz="2400" b="1" u="sng">
                <a:effectLst>
                  <a:outerShdw blurRad="38100" dist="38100" dir="2700000" algn="tl">
                    <a:srgbClr val="FFFFFF"/>
                  </a:outerShdw>
                </a:effectLst>
              </a:rPr>
              <a:t>Kodowanie </a:t>
            </a:r>
            <a:r>
              <a:rPr lang="pl-PL" sz="2400" b="1"/>
              <a:t>- przekształcenie informacji w sygnały celem przesłania do nadawcy.</a:t>
            </a:r>
          </a:p>
          <a:p>
            <a:pPr>
              <a:defRPr/>
            </a:pPr>
            <a:r>
              <a:rPr lang="pl-PL" sz="2400" b="1" u="sng">
                <a:effectLst>
                  <a:outerShdw blurRad="38100" dist="38100" dir="2700000" algn="tl">
                    <a:srgbClr val="FFFFFF"/>
                  </a:outerShdw>
                </a:effectLst>
              </a:rPr>
              <a:t>Dekodowanie</a:t>
            </a:r>
            <a:r>
              <a:rPr lang="pl-PL" sz="2400" b="1"/>
              <a:t> - interpretacja i przełożenie komunikatu na zrozumiałą informację dla odbiorcy.</a:t>
            </a:r>
          </a:p>
          <a:p>
            <a:pPr>
              <a:defRPr/>
            </a:pPr>
            <a:r>
              <a:rPr lang="pl-PL" sz="2400" b="1" u="sng">
                <a:effectLst>
                  <a:outerShdw blurRad="38100" dist="38100" dir="2700000" algn="tl">
                    <a:srgbClr val="FFFFFF"/>
                  </a:outerShdw>
                </a:effectLst>
              </a:rPr>
              <a:t>Szum</a:t>
            </a:r>
            <a:r>
              <a:rPr lang="pl-PL" sz="2400" b="1"/>
              <a:t> - wszystko, co wprowadza zamieszanie, zakłóca, ogranicza lub w inny sposób przeszkadza komunikacji.</a:t>
            </a:r>
          </a:p>
          <a:p>
            <a:pPr>
              <a:defRPr/>
            </a:pPr>
            <a:r>
              <a:rPr lang="pl-PL" sz="2400" b="1" u="sng">
                <a:effectLst>
                  <a:outerShdw blurRad="38100" dist="38100" dir="2700000" algn="tl">
                    <a:srgbClr val="FFFFFF"/>
                  </a:outerShdw>
                </a:effectLst>
              </a:rPr>
              <a:t>Kanał (medium)</a:t>
            </a:r>
            <a:r>
              <a:rPr lang="pl-PL" sz="2400" b="1"/>
              <a:t> - za pomocą którego następuje komunikacja między nadawcą i odbiorcą. </a:t>
            </a:r>
            <a:r>
              <a:rPr lang="pl-PL" sz="1800" b="1"/>
              <a:t>(Stoner J.A. 1999)</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numeru slajdu 6"/>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E22A653-3EF1-472B-9164-FB0C1481152E}"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91" name="Rectangle 2"/>
          <p:cNvSpPr>
            <a:spLocks noGrp="1" noChangeArrowheads="1"/>
          </p:cNvSpPr>
          <p:nvPr>
            <p:ph type="title"/>
          </p:nvPr>
        </p:nvSpPr>
        <p:spPr>
          <a:xfrm>
            <a:off x="0" y="0"/>
            <a:ext cx="9144000" cy="1143000"/>
          </a:xfrm>
          <a:solidFill>
            <a:srgbClr val="FFFF00"/>
          </a:solidFill>
        </p:spPr>
        <p:txBody>
          <a:bodyPr/>
          <a:lstStyle/>
          <a:p>
            <a:r>
              <a:rPr lang="pl-PL" b="1"/>
              <a:t>MIARY ILOŚCI INFORMACJI</a:t>
            </a:r>
          </a:p>
        </p:txBody>
      </p:sp>
      <p:sp>
        <p:nvSpPr>
          <p:cNvPr id="9219" name="Rectangle 3"/>
          <p:cNvSpPr>
            <a:spLocks noGrp="1" noChangeArrowheads="1"/>
          </p:cNvSpPr>
          <p:nvPr>
            <p:ph type="body" sz="half" idx="1"/>
          </p:nvPr>
        </p:nvSpPr>
        <p:spPr>
          <a:xfrm>
            <a:off x="609600" y="1676400"/>
            <a:ext cx="3810000" cy="4343400"/>
          </a:xfrm>
          <a:solidFill>
            <a:srgbClr val="CCFFFF"/>
          </a:solidFill>
        </p:spPr>
        <p:txBody>
          <a:bodyPr/>
          <a:lstStyle/>
          <a:p>
            <a:pPr>
              <a:buFontTx/>
              <a:buNone/>
              <a:defRPr/>
            </a:pPr>
            <a:r>
              <a:rPr lang="pl-PL" sz="2000" b="1" u="sng">
                <a:effectLst>
                  <a:outerShdw blurRad="38100" dist="38100" dir="2700000" algn="tl">
                    <a:srgbClr val="FFFFFF"/>
                  </a:outerShdw>
                </a:effectLst>
              </a:rPr>
              <a:t>DEFINICJA:</a:t>
            </a:r>
            <a:endParaRPr lang="pl-PL" sz="2000" b="1"/>
          </a:p>
          <a:p>
            <a:pPr>
              <a:buFontTx/>
              <a:buNone/>
              <a:defRPr/>
            </a:pPr>
            <a:endParaRPr lang="pl-PL" sz="2000" b="1"/>
          </a:p>
          <a:p>
            <a:pPr>
              <a:defRPr/>
            </a:pPr>
            <a:r>
              <a:rPr lang="pl-PL" sz="2000" b="1"/>
              <a:t>Niech zdarzenie E będzie pewnym zdarzeniem,   które zachodzi z prawdo-podobieństwem P(E)</a:t>
            </a:r>
          </a:p>
          <a:p>
            <a:pPr>
              <a:buFontTx/>
              <a:buNone/>
              <a:defRPr/>
            </a:pPr>
            <a:endParaRPr lang="pl-PL" sz="2000" b="1"/>
          </a:p>
          <a:p>
            <a:pPr>
              <a:defRPr/>
            </a:pPr>
            <a:r>
              <a:rPr lang="pl-PL" sz="2000" b="1"/>
              <a:t>Jeżeli zaobserwowaliśmy zdarzenie E, to mówimy,   że odebraliśmy:                    I(E) = log 1/P(E) jednostek informacji </a:t>
            </a:r>
          </a:p>
          <a:p>
            <a:pPr>
              <a:buFontTx/>
              <a:buNone/>
              <a:defRPr/>
            </a:pPr>
            <a:r>
              <a:rPr lang="pl-PL" sz="2000" b="1"/>
              <a:t>			E.C. Shannon</a:t>
            </a:r>
          </a:p>
        </p:txBody>
      </p:sp>
      <p:sp>
        <p:nvSpPr>
          <p:cNvPr id="9220" name="Rectangle 4"/>
          <p:cNvSpPr>
            <a:spLocks noGrp="1" noChangeArrowheads="1"/>
          </p:cNvSpPr>
          <p:nvPr>
            <p:ph type="body" sz="half" idx="2"/>
          </p:nvPr>
        </p:nvSpPr>
        <p:spPr>
          <a:xfrm>
            <a:off x="4648200" y="1752600"/>
            <a:ext cx="3810000" cy="4267200"/>
          </a:xfrm>
          <a:solidFill>
            <a:srgbClr val="CCFFCC"/>
          </a:solidFill>
        </p:spPr>
        <p:txBody>
          <a:bodyPr/>
          <a:lstStyle/>
          <a:p>
            <a:pPr>
              <a:buFontTx/>
              <a:buNone/>
              <a:defRPr/>
            </a:pPr>
            <a:r>
              <a:rPr lang="pl-PL" sz="2000" b="1" u="sng">
                <a:effectLst>
                  <a:outerShdw blurRad="38100" dist="38100" dir="2700000" algn="tl">
                    <a:srgbClr val="FFFFFF"/>
                  </a:outerShdw>
                </a:effectLst>
              </a:rPr>
              <a:t>ENTROPIA:</a:t>
            </a:r>
            <a:endParaRPr lang="pl-PL" b="1"/>
          </a:p>
          <a:p>
            <a:pPr>
              <a:buFontTx/>
              <a:buNone/>
              <a:defRPr/>
            </a:pPr>
            <a:endParaRPr lang="pl-PL" sz="2000" b="1"/>
          </a:p>
          <a:p>
            <a:pPr>
              <a:defRPr/>
            </a:pPr>
            <a:r>
              <a:rPr lang="pl-PL" sz="2000" b="1"/>
              <a:t>Wartość średniej ilości informacji przypadającej na wiadomość wytworzo-ną przez źródło informacji</a:t>
            </a:r>
          </a:p>
          <a:p>
            <a:pPr>
              <a:buFontTx/>
              <a:buNone/>
              <a:defRPr/>
            </a:pPr>
            <a:endParaRPr lang="pl-PL" sz="2000" b="1"/>
          </a:p>
          <a:p>
            <a:pPr>
              <a:defRPr/>
            </a:pPr>
            <a:r>
              <a:rPr lang="pl-PL" sz="2000" b="1"/>
              <a:t>H(s) = </a:t>
            </a:r>
            <a:r>
              <a:rPr lang="pl-PL" sz="2000" b="1">
                <a:sym typeface="Symbol" pitchFamily="18" charset="2"/>
              </a:rPr>
              <a:t> </a:t>
            </a:r>
            <a:r>
              <a:rPr lang="pl-PL" sz="2000" b="1"/>
              <a:t>P(s</a:t>
            </a:r>
            <a:r>
              <a:rPr lang="pl-PL" sz="2000" b="1" baseline="-25000"/>
              <a:t>i</a:t>
            </a:r>
            <a:r>
              <a:rPr lang="pl-PL" sz="2000" b="1"/>
              <a:t>)log(1/p(s</a:t>
            </a:r>
            <a:r>
              <a:rPr lang="pl-PL" sz="2000" b="1" baseline="-25000"/>
              <a:t>i</a:t>
            </a:r>
            <a:r>
              <a:rPr lang="pl-PL" sz="2000" b="1"/>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F3C253F7-4C62-4845-8637-CA1CE8B8CD4A}" type="slidenum">
              <a:rPr lang="pl-PL"/>
              <a:pPr/>
              <a:t>8</a:t>
            </a:fld>
            <a:endParaRPr lang="pl-PL"/>
          </a:p>
        </p:txBody>
      </p:sp>
      <p:sp>
        <p:nvSpPr>
          <p:cNvPr id="23554" name="Rectangle 2"/>
          <p:cNvSpPr>
            <a:spLocks noGrp="1" noChangeArrowheads="1"/>
          </p:cNvSpPr>
          <p:nvPr>
            <p:ph type="title"/>
          </p:nvPr>
        </p:nvSpPr>
        <p:spPr>
          <a:xfrm>
            <a:off x="0" y="14632"/>
            <a:ext cx="9144000" cy="1143000"/>
          </a:xfrm>
          <a:solidFill>
            <a:schemeClr val="accent1">
              <a:lumMod val="40000"/>
              <a:lumOff val="60000"/>
            </a:schemeClr>
          </a:solidFill>
        </p:spPr>
        <p:txBody>
          <a:bodyPr/>
          <a:lstStyle/>
          <a:p>
            <a:r>
              <a:rPr lang="pl-PL" sz="4000" b="1" dirty="0"/>
              <a:t>PLAN WDRAŻANIA INNOWACJI</a:t>
            </a:r>
          </a:p>
        </p:txBody>
      </p:sp>
      <p:sp>
        <p:nvSpPr>
          <p:cNvPr id="23555" name="Rectangle 3"/>
          <p:cNvSpPr>
            <a:spLocks noGrp="1" noChangeArrowheads="1"/>
          </p:cNvSpPr>
          <p:nvPr>
            <p:ph type="body" idx="1"/>
          </p:nvPr>
        </p:nvSpPr>
        <p:spPr>
          <a:xfrm>
            <a:off x="323528" y="1205880"/>
            <a:ext cx="8712968" cy="1215008"/>
          </a:xfrm>
          <a:solidFill>
            <a:srgbClr val="CCFFCC"/>
          </a:solidFill>
        </p:spPr>
        <p:txBody>
          <a:bodyPr/>
          <a:lstStyle/>
          <a:p>
            <a:r>
              <a:rPr lang="pl-PL" sz="2400" b="1" u="sng" dirty="0"/>
              <a:t>Innowacje strukturalne wewnętrzne – Tak 46%: </a:t>
            </a:r>
            <a:r>
              <a:rPr lang="pl-PL" sz="2400" b="1" u="sng" dirty="0">
                <a:solidFill>
                  <a:srgbClr val="FF0000"/>
                </a:solidFill>
              </a:rPr>
              <a:t>Nie 54%</a:t>
            </a:r>
          </a:p>
          <a:p>
            <a:pPr marL="0" indent="0">
              <a:buNone/>
            </a:pPr>
            <a:r>
              <a:rPr lang="pl-PL" sz="2400" b="1" dirty="0"/>
              <a:t>np. nowy podział pracy, łączenie i rozdzielanie jednostek organizacyjnych, nowe systemy szkoleń).</a:t>
            </a:r>
          </a:p>
        </p:txBody>
      </p:sp>
      <p:sp>
        <p:nvSpPr>
          <p:cNvPr id="5" name="Rectangle 3">
            <a:extLst>
              <a:ext uri="{FF2B5EF4-FFF2-40B4-BE49-F238E27FC236}">
                <a16:creationId xmlns:a16="http://schemas.microsoft.com/office/drawing/2014/main" id="{40C6F169-31DA-4C42-A53F-B5F089BE3CD4}"/>
              </a:ext>
            </a:extLst>
          </p:cNvPr>
          <p:cNvSpPr txBox="1">
            <a:spLocks noChangeArrowheads="1"/>
          </p:cNvSpPr>
          <p:nvPr/>
        </p:nvSpPr>
        <p:spPr bwMode="auto">
          <a:xfrm>
            <a:off x="323528" y="3999863"/>
            <a:ext cx="8712968" cy="1013314"/>
          </a:xfrm>
          <a:prstGeom prst="rect">
            <a:avLst/>
          </a:prstGeom>
          <a:solidFill>
            <a:srgbClr val="CCFFCC"/>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pl-PL" sz="2400" b="1" u="sng" kern="0" dirty="0"/>
              <a:t>Innowacje strukturalne zewnętrzne - </a:t>
            </a:r>
            <a:r>
              <a:rPr lang="pl-PL" sz="2400" b="1" u="sng" dirty="0"/>
              <a:t>Tak 12%: </a:t>
            </a:r>
            <a:r>
              <a:rPr lang="pl-PL" sz="2400" b="1" u="sng" dirty="0">
                <a:solidFill>
                  <a:srgbClr val="FF0000"/>
                </a:solidFill>
              </a:rPr>
              <a:t>Nie 88%</a:t>
            </a:r>
            <a:endParaRPr lang="pl-PL" sz="2400" b="1" kern="0" dirty="0">
              <a:solidFill>
                <a:srgbClr val="FF0000"/>
              </a:solidFill>
            </a:endParaRPr>
          </a:p>
          <a:p>
            <a:pPr marL="0" indent="0">
              <a:buNone/>
            </a:pPr>
            <a:r>
              <a:rPr lang="pl-PL" sz="2400" b="1" kern="0" dirty="0"/>
              <a:t>(np. klaster, alians strategiczny, grupa producencka).</a:t>
            </a:r>
          </a:p>
        </p:txBody>
      </p:sp>
      <p:sp>
        <p:nvSpPr>
          <p:cNvPr id="7" name="Rectangle 4">
            <a:extLst>
              <a:ext uri="{FF2B5EF4-FFF2-40B4-BE49-F238E27FC236}">
                <a16:creationId xmlns:a16="http://schemas.microsoft.com/office/drawing/2014/main" id="{4452807C-3AD4-4F1D-A885-6C9BFFAF5C09}"/>
              </a:ext>
            </a:extLst>
          </p:cNvPr>
          <p:cNvSpPr txBox="1">
            <a:spLocks noChangeArrowheads="1"/>
          </p:cNvSpPr>
          <p:nvPr/>
        </p:nvSpPr>
        <p:spPr>
          <a:xfrm>
            <a:off x="323528" y="2494834"/>
            <a:ext cx="8712968" cy="1358044"/>
          </a:xfrm>
          <a:prstGeom prst="rect">
            <a:avLst/>
          </a:prstGeom>
          <a:solidFill>
            <a:srgbClr val="FFFF99"/>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pl-PL" sz="2400" b="1" u="sng" kern="0" dirty="0"/>
              <a:t>Innowacje procesowe wewnętrzne - </a:t>
            </a:r>
            <a:r>
              <a:rPr lang="pl-PL" sz="2400" b="1" u="sng" dirty="0"/>
              <a:t>Tak 22%: </a:t>
            </a:r>
            <a:r>
              <a:rPr lang="pl-PL" sz="2400" b="1" u="sng" dirty="0">
                <a:solidFill>
                  <a:srgbClr val="FF0000"/>
                </a:solidFill>
              </a:rPr>
              <a:t>Nie 78%</a:t>
            </a:r>
            <a:endParaRPr lang="pl-PL" sz="2400" b="1" u="sng" kern="0" dirty="0">
              <a:solidFill>
                <a:srgbClr val="FF0000"/>
              </a:solidFill>
            </a:endParaRPr>
          </a:p>
          <a:p>
            <a:pPr marL="0" indent="0">
              <a:buNone/>
            </a:pPr>
            <a:r>
              <a:rPr lang="pl-PL" sz="2400" b="1" kern="0" dirty="0"/>
              <a:t>(np. systemy projakościowe – TQM, systemy utrzymania ruchu – TPM, inżynieria współbieżna – SE).</a:t>
            </a:r>
          </a:p>
        </p:txBody>
      </p:sp>
      <p:sp>
        <p:nvSpPr>
          <p:cNvPr id="9" name="Rectangle 4">
            <a:extLst>
              <a:ext uri="{FF2B5EF4-FFF2-40B4-BE49-F238E27FC236}">
                <a16:creationId xmlns:a16="http://schemas.microsoft.com/office/drawing/2014/main" id="{5D9FC560-EB4F-4D32-8E7B-E31A0DAF79F6}"/>
              </a:ext>
            </a:extLst>
          </p:cNvPr>
          <p:cNvSpPr txBox="1">
            <a:spLocks noChangeArrowheads="1"/>
          </p:cNvSpPr>
          <p:nvPr/>
        </p:nvSpPr>
        <p:spPr>
          <a:xfrm>
            <a:off x="323528" y="5101041"/>
            <a:ext cx="8712968" cy="1260431"/>
          </a:xfrm>
          <a:prstGeom prst="rect">
            <a:avLst/>
          </a:prstGeom>
          <a:solidFill>
            <a:srgbClr val="FFFF99"/>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pl-PL" sz="2400" b="1" u="sng" kern="0" dirty="0"/>
              <a:t>Innowacje procesowe zewnętrzne - </a:t>
            </a:r>
            <a:r>
              <a:rPr lang="pl-PL" sz="2400" b="1" u="sng" dirty="0"/>
              <a:t>Tak 14%: </a:t>
            </a:r>
            <a:r>
              <a:rPr lang="pl-PL" sz="2400" b="1" u="sng" dirty="0">
                <a:solidFill>
                  <a:srgbClr val="FF0000"/>
                </a:solidFill>
              </a:rPr>
              <a:t>Nie 86%</a:t>
            </a:r>
            <a:r>
              <a:rPr lang="pl-PL" sz="2400" b="1" u="sng" kern="0" dirty="0">
                <a:solidFill>
                  <a:srgbClr val="FF0000"/>
                </a:solidFill>
              </a:rPr>
              <a:t> </a:t>
            </a:r>
          </a:p>
          <a:p>
            <a:pPr marL="0" indent="0">
              <a:buNone/>
            </a:pPr>
            <a:r>
              <a:rPr lang="pl-PL" sz="2400" b="1" kern="0" dirty="0"/>
              <a:t>(np. JIT – synchronizacja zaopatrzenia z systemem produkcji, zarządzanie dostawami, zarządzanie Lean.</a:t>
            </a:r>
          </a:p>
        </p:txBody>
      </p:sp>
      <p:pic>
        <p:nvPicPr>
          <p:cNvPr id="8" name="Obraz 7">
            <a:extLst>
              <a:ext uri="{FF2B5EF4-FFF2-40B4-BE49-F238E27FC236}">
                <a16:creationId xmlns:a16="http://schemas.microsoft.com/office/drawing/2014/main" id="{3CB4CA8B-0E1C-487F-9880-CA34A305184F}"/>
              </a:ext>
            </a:extLst>
          </p:cNvPr>
          <p:cNvPicPr>
            <a:picLocks noChangeAspect="1"/>
          </p:cNvPicPr>
          <p:nvPr/>
        </p:nvPicPr>
        <p:blipFill>
          <a:blip r:embed="rId3"/>
          <a:stretch>
            <a:fillRect/>
          </a:stretch>
        </p:blipFill>
        <p:spPr>
          <a:xfrm>
            <a:off x="2843808" y="6305672"/>
            <a:ext cx="5755123" cy="536494"/>
          </a:xfrm>
          <a:prstGeom prst="rect">
            <a:avLst/>
          </a:prstGeom>
        </p:spPr>
      </p:pic>
    </p:spTree>
    <p:extLst>
      <p:ext uri="{BB962C8B-B14F-4D97-AF65-F5344CB8AC3E}">
        <p14:creationId xmlns:p14="http://schemas.microsoft.com/office/powerpoint/2010/main" val="34110221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6"/>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8F62E1E-D58F-4221-87C3-61E119D99E81}"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5" name="Rectangle 2"/>
          <p:cNvSpPr>
            <a:spLocks noGrp="1" noChangeArrowheads="1"/>
          </p:cNvSpPr>
          <p:nvPr>
            <p:ph type="title"/>
          </p:nvPr>
        </p:nvSpPr>
        <p:spPr>
          <a:xfrm>
            <a:off x="0" y="0"/>
            <a:ext cx="9144000" cy="1143000"/>
          </a:xfrm>
          <a:solidFill>
            <a:srgbClr val="FFFF00"/>
          </a:solidFill>
        </p:spPr>
        <p:txBody>
          <a:bodyPr/>
          <a:lstStyle/>
          <a:p>
            <a:r>
              <a:rPr lang="pl-PL" sz="4000" b="1"/>
              <a:t>PRZYKŁADY OBLICZANIA ILOŚCI INFORMACJI</a:t>
            </a:r>
            <a:endParaRPr lang="pl-PL" b="1"/>
          </a:p>
        </p:txBody>
      </p:sp>
      <p:sp>
        <p:nvSpPr>
          <p:cNvPr id="10243" name="Rectangle 3"/>
          <p:cNvSpPr>
            <a:spLocks noGrp="1" noChangeArrowheads="1"/>
          </p:cNvSpPr>
          <p:nvPr>
            <p:ph type="body" sz="half" idx="1"/>
          </p:nvPr>
        </p:nvSpPr>
        <p:spPr>
          <a:xfrm>
            <a:off x="685800" y="1981200"/>
            <a:ext cx="3810000" cy="4343400"/>
          </a:xfrm>
          <a:solidFill>
            <a:srgbClr val="CCFFFF"/>
          </a:solidFill>
        </p:spPr>
        <p:txBody>
          <a:bodyPr/>
          <a:lstStyle/>
          <a:p>
            <a:pPr>
              <a:buFontTx/>
              <a:buNone/>
              <a:defRPr/>
            </a:pPr>
            <a:r>
              <a:rPr lang="pl-PL" sz="2000" b="1" u="sng" dirty="0">
                <a:effectLst>
                  <a:outerShdw blurRad="38100" dist="38100" dir="2700000" algn="tl">
                    <a:srgbClr val="FFFFFF"/>
                  </a:outerShdw>
                </a:effectLst>
              </a:rPr>
              <a:t>Przykład 1</a:t>
            </a:r>
            <a:endParaRPr lang="pl-PL" sz="2000" b="1" u="sng" dirty="0"/>
          </a:p>
          <a:p>
            <a:pPr>
              <a:buFontTx/>
              <a:buNone/>
              <a:defRPr/>
            </a:pPr>
            <a:r>
              <a:rPr lang="pl-PL" sz="2000" b="1" dirty="0"/>
              <a:t>	Rozważmy źródło informacji S = (s</a:t>
            </a:r>
            <a:r>
              <a:rPr lang="pl-PL" sz="2000" b="1" baseline="-25000" dirty="0"/>
              <a:t>1</a:t>
            </a:r>
            <a:r>
              <a:rPr lang="pl-PL" sz="2000" b="1" dirty="0"/>
              <a:t>, s</a:t>
            </a:r>
            <a:r>
              <a:rPr lang="pl-PL" sz="2000" b="1" baseline="-25000" dirty="0"/>
              <a:t>2</a:t>
            </a:r>
            <a:r>
              <a:rPr lang="pl-PL" sz="2000" b="1" dirty="0"/>
              <a:t>, s</a:t>
            </a:r>
            <a:r>
              <a:rPr lang="pl-PL" sz="2000" b="1" baseline="-25000" dirty="0"/>
              <a:t>3</a:t>
            </a:r>
            <a:r>
              <a:rPr lang="pl-PL" sz="2000" b="1" dirty="0"/>
              <a:t>), - sygnalizator uliczny,        dla którego prawdopodobieństwa zdarzeń wynoszą:         P(s</a:t>
            </a:r>
            <a:r>
              <a:rPr lang="pl-PL" sz="2000" b="1" baseline="-25000" dirty="0"/>
              <a:t>1</a:t>
            </a:r>
            <a:r>
              <a:rPr lang="pl-PL" sz="2000" b="1" dirty="0"/>
              <a:t>) = 1/2, P(s</a:t>
            </a:r>
            <a:r>
              <a:rPr lang="pl-PL" sz="2000" b="1" baseline="-25000" dirty="0"/>
              <a:t>2</a:t>
            </a:r>
            <a:r>
              <a:rPr lang="pl-PL" sz="2000" b="1" dirty="0"/>
              <a:t>) = 1/4    oraz  P(s</a:t>
            </a:r>
            <a:r>
              <a:rPr lang="pl-PL" sz="2000" b="1" baseline="-25000" dirty="0"/>
              <a:t>3</a:t>
            </a:r>
            <a:r>
              <a:rPr lang="pl-PL" sz="2000" b="1" dirty="0"/>
              <a:t>) = 1/4.</a:t>
            </a:r>
          </a:p>
          <a:p>
            <a:pPr>
              <a:buFontTx/>
              <a:buNone/>
              <a:defRPr/>
            </a:pPr>
            <a:r>
              <a:rPr lang="pl-PL" sz="2000" b="1" dirty="0"/>
              <a:t>	Wówczas:</a:t>
            </a:r>
          </a:p>
          <a:p>
            <a:pPr>
              <a:buFontTx/>
              <a:buNone/>
              <a:defRPr/>
            </a:pPr>
            <a:r>
              <a:rPr lang="pl-PL" sz="2000" b="1" dirty="0"/>
              <a:t>    H(S) = 1/2 log</a:t>
            </a:r>
            <a:r>
              <a:rPr lang="pl-PL" sz="2000" b="1" baseline="-25000" dirty="0"/>
              <a:t>2 </a:t>
            </a:r>
            <a:r>
              <a:rPr lang="pl-PL" sz="2000" b="1" dirty="0"/>
              <a:t>2 + 1/4log</a:t>
            </a:r>
            <a:r>
              <a:rPr lang="pl-PL" sz="2000" b="1" baseline="-25000" dirty="0"/>
              <a:t>2</a:t>
            </a:r>
            <a:r>
              <a:rPr lang="pl-PL" sz="2000" b="1" dirty="0"/>
              <a:t> 4 + 1/4log</a:t>
            </a:r>
            <a:r>
              <a:rPr lang="pl-PL" sz="2000" b="1" baseline="-25000" dirty="0"/>
              <a:t>2 </a:t>
            </a:r>
            <a:r>
              <a:rPr lang="pl-PL" sz="2000" b="1" dirty="0"/>
              <a:t>4 = 3/2 bita.</a:t>
            </a:r>
          </a:p>
        </p:txBody>
      </p:sp>
      <p:sp>
        <p:nvSpPr>
          <p:cNvPr id="10244" name="Rectangle 4"/>
          <p:cNvSpPr>
            <a:spLocks noGrp="1" noChangeArrowheads="1"/>
          </p:cNvSpPr>
          <p:nvPr>
            <p:ph type="body" sz="half" idx="2"/>
          </p:nvPr>
        </p:nvSpPr>
        <p:spPr>
          <a:xfrm>
            <a:off x="4876800" y="1981200"/>
            <a:ext cx="3810000" cy="4343400"/>
          </a:xfrm>
          <a:solidFill>
            <a:srgbClr val="CCFFCC"/>
          </a:solidFill>
        </p:spPr>
        <p:txBody>
          <a:bodyPr/>
          <a:lstStyle/>
          <a:p>
            <a:pPr>
              <a:buFontTx/>
              <a:buNone/>
              <a:defRPr/>
            </a:pPr>
            <a:r>
              <a:rPr lang="pl-PL" sz="2000" b="1" u="sng">
                <a:effectLst>
                  <a:outerShdw blurRad="38100" dist="38100" dir="2700000" algn="tl">
                    <a:srgbClr val="FFFFFF"/>
                  </a:outerShdw>
                </a:effectLst>
              </a:rPr>
              <a:t>Przykład 2</a:t>
            </a:r>
          </a:p>
          <a:p>
            <a:pPr>
              <a:buFontTx/>
              <a:buNone/>
              <a:defRPr/>
            </a:pPr>
            <a:r>
              <a:rPr lang="pl-PL" sz="2000" b="1"/>
              <a:t>	Rozważmy ekran monitora złożony z punktów świe-cących w 10-ciu stanach jasności położonych na przecięciu z 500 wierszy      i 600 kolumn. Obliczamy:</a:t>
            </a:r>
          </a:p>
          <a:p>
            <a:pPr>
              <a:defRPr/>
            </a:pPr>
            <a:r>
              <a:rPr lang="pl-PL" sz="2000" b="1"/>
              <a:t>liczbę punktów:                  500 x 600 = 300 000,</a:t>
            </a:r>
          </a:p>
          <a:p>
            <a:pPr>
              <a:defRPr/>
            </a:pPr>
            <a:r>
              <a:rPr lang="pl-PL" sz="2000" b="1"/>
              <a:t>liczbę obrazów: 10 </a:t>
            </a:r>
            <a:r>
              <a:rPr lang="pl-PL" sz="2000" b="1" baseline="30000"/>
              <a:t>300 000</a:t>
            </a:r>
            <a:r>
              <a:rPr lang="pl-PL" sz="2000" b="1" baseline="-25000"/>
              <a:t>,</a:t>
            </a:r>
          </a:p>
          <a:p>
            <a:pPr>
              <a:defRPr/>
            </a:pPr>
            <a:r>
              <a:rPr lang="pl-PL" sz="2000" b="1"/>
              <a:t>P(s</a:t>
            </a:r>
            <a:r>
              <a:rPr lang="pl-PL" sz="2000" b="1" baseline="-25000"/>
              <a:t>i</a:t>
            </a:r>
            <a:r>
              <a:rPr lang="pl-PL" sz="2000" b="1"/>
              <a:t>) = 1/ 10 </a:t>
            </a:r>
            <a:r>
              <a:rPr lang="pl-PL" sz="2000" b="1" baseline="30000"/>
              <a:t>300 000</a:t>
            </a:r>
            <a:r>
              <a:rPr lang="pl-PL" sz="2000" b="1" baseline="-25000"/>
              <a:t>,</a:t>
            </a:r>
          </a:p>
          <a:p>
            <a:pPr>
              <a:defRPr/>
            </a:pPr>
            <a:r>
              <a:rPr lang="pl-PL" sz="2000" b="1"/>
              <a:t>H(S) = log</a:t>
            </a:r>
            <a:r>
              <a:rPr lang="pl-PL" sz="2000" b="1" baseline="-25000"/>
              <a:t>2</a:t>
            </a:r>
            <a:r>
              <a:rPr lang="pl-PL" sz="2000" b="1"/>
              <a:t> 10 </a:t>
            </a:r>
            <a:r>
              <a:rPr lang="pl-PL" sz="2000" b="1" baseline="30000"/>
              <a:t>300 000</a:t>
            </a:r>
            <a:r>
              <a:rPr lang="pl-PL" sz="2000" b="1" baseline="-25000"/>
              <a:t>  =          </a:t>
            </a:r>
            <a:r>
              <a:rPr lang="pl-PL" sz="2000" b="1"/>
              <a:t>300 000 log</a:t>
            </a:r>
            <a:r>
              <a:rPr lang="pl-PL" sz="2000" b="1" baseline="-25000"/>
              <a:t>2</a:t>
            </a:r>
            <a:r>
              <a:rPr lang="pl-PL" sz="2000" b="1"/>
              <a:t> 10 = 996 578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F159F8-13B7-4EA3-B331-871EA0D0E4F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52" name="Rectangle 2"/>
          <p:cNvSpPr>
            <a:spLocks noGrp="1" noChangeArrowheads="1"/>
          </p:cNvSpPr>
          <p:nvPr>
            <p:ph type="title"/>
          </p:nvPr>
        </p:nvSpPr>
        <p:spPr>
          <a:xfrm>
            <a:off x="0" y="0"/>
            <a:ext cx="9144000" cy="1143000"/>
          </a:xfrm>
          <a:solidFill>
            <a:srgbClr val="FFFF00"/>
          </a:solidFill>
        </p:spPr>
        <p:txBody>
          <a:bodyPr/>
          <a:lstStyle/>
          <a:p>
            <a:r>
              <a:rPr lang="pl-PL" sz="4000" b="1"/>
              <a:t>BARIERY SKUTECZNEJ KOMUNIKACJI</a:t>
            </a:r>
          </a:p>
        </p:txBody>
      </p:sp>
      <p:graphicFrame>
        <p:nvGraphicFramePr>
          <p:cNvPr id="2050" name="Object 3"/>
          <p:cNvGraphicFramePr>
            <a:graphicFrameLocks noGrp="1" noChangeAspect="1"/>
          </p:cNvGraphicFramePr>
          <p:nvPr>
            <p:ph idx="1"/>
          </p:nvPr>
        </p:nvGraphicFramePr>
        <p:xfrm>
          <a:off x="152400" y="1219200"/>
          <a:ext cx="8839200" cy="5486400"/>
        </p:xfrm>
        <a:graphic>
          <a:graphicData uri="http://schemas.openxmlformats.org/presentationml/2006/ole">
            <mc:AlternateContent xmlns:mc="http://schemas.openxmlformats.org/markup-compatibility/2006">
              <mc:Choice xmlns:v="urn:schemas-microsoft-com:vml" Requires="v">
                <p:oleObj spid="_x0000_s115715" name="SnapGrafx" r:id="rId3" imgW="6955200" imgH="5486400" progId="SnapGrafx">
                  <p:embed/>
                </p:oleObj>
              </mc:Choice>
              <mc:Fallback>
                <p:oleObj name="SnapGrafx" r:id="rId3" imgW="6955200" imgH="5486400" progId="SnapGrafx">
                  <p:embed/>
                  <p:pic>
                    <p:nvPicPr>
                      <p:cNvPr id="205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8839200" cy="5486400"/>
                      </a:xfrm>
                      <a:prstGeom prst="rect">
                        <a:avLst/>
                      </a:prstGeom>
                      <a:solidFill>
                        <a:srgbClr val="CCFFCC"/>
                      </a:solidFill>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8D3661C-20BF-4085-BF4C-14432612C4CB}"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6" name="Rectangle 2"/>
          <p:cNvSpPr>
            <a:spLocks noGrp="1" noChangeArrowheads="1"/>
          </p:cNvSpPr>
          <p:nvPr>
            <p:ph type="title"/>
          </p:nvPr>
        </p:nvSpPr>
        <p:spPr>
          <a:xfrm>
            <a:off x="0" y="0"/>
            <a:ext cx="9144000" cy="1143000"/>
          </a:xfrm>
          <a:solidFill>
            <a:srgbClr val="FFFF00"/>
          </a:solidFill>
        </p:spPr>
        <p:txBody>
          <a:bodyPr/>
          <a:lstStyle/>
          <a:p>
            <a:r>
              <a:rPr lang="pl-PL" sz="4000" b="1"/>
              <a:t>PRZEZWYCIĘŻANIE BARIER KOMUNIKACJI </a:t>
            </a:r>
          </a:p>
        </p:txBody>
      </p:sp>
      <p:graphicFrame>
        <p:nvGraphicFramePr>
          <p:cNvPr id="3074" name="Object 3"/>
          <p:cNvGraphicFramePr>
            <a:graphicFrameLocks noGrp="1" noChangeAspect="1"/>
          </p:cNvGraphicFramePr>
          <p:nvPr>
            <p:ph idx="1"/>
          </p:nvPr>
        </p:nvGraphicFramePr>
        <p:xfrm>
          <a:off x="152400" y="1219200"/>
          <a:ext cx="8839200" cy="5486400"/>
        </p:xfrm>
        <a:graphic>
          <a:graphicData uri="http://schemas.openxmlformats.org/presentationml/2006/ole">
            <mc:AlternateContent xmlns:mc="http://schemas.openxmlformats.org/markup-compatibility/2006">
              <mc:Choice xmlns:v="urn:schemas-microsoft-com:vml" Requires="v">
                <p:oleObj spid="_x0000_s116739" name="SnapGrafx" r:id="rId3" imgW="6955200" imgH="5486400" progId="SnapGrafx">
                  <p:embed/>
                </p:oleObj>
              </mc:Choice>
              <mc:Fallback>
                <p:oleObj name="SnapGrafx" r:id="rId3" imgW="6955200" imgH="5486400" progId="SnapGrafx">
                  <p:embed/>
                  <p:pic>
                    <p:nvPicPr>
                      <p:cNvPr id="307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8839200" cy="5486400"/>
                      </a:xfrm>
                      <a:prstGeom prst="rect">
                        <a:avLst/>
                      </a:prstGeom>
                      <a:solidFill>
                        <a:srgbClr val="CCFFCC"/>
                      </a:solidFill>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numeru slajdu 6"/>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3344ABC-4704-441D-8D75-54F90ECAB9A7}"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531" name="Rectangle 3"/>
          <p:cNvSpPr>
            <a:spLocks noGrp="1" noChangeArrowheads="1"/>
          </p:cNvSpPr>
          <p:nvPr>
            <p:ph type="body" sz="half" idx="1"/>
          </p:nvPr>
        </p:nvSpPr>
        <p:spPr>
          <a:xfrm>
            <a:off x="685800" y="1600200"/>
            <a:ext cx="7772400" cy="2286000"/>
          </a:xfrm>
          <a:solidFill>
            <a:srgbClr val="FFCC99"/>
          </a:solidFill>
        </p:spPr>
        <p:txBody>
          <a:bodyPr/>
          <a:lstStyle/>
          <a:p>
            <a:pPr>
              <a:defRPr/>
            </a:pPr>
            <a:r>
              <a:rPr lang="pl-PL" sz="2400" b="1"/>
              <a:t>Komunikowanie się między ludźmi może służyć:</a:t>
            </a:r>
          </a:p>
          <a:p>
            <a:pPr lvl="1">
              <a:defRPr/>
            </a:pPr>
            <a:r>
              <a:rPr lang="pl-PL" sz="2400" b="1" u="sng">
                <a:effectLst>
                  <a:outerShdw blurRad="38100" dist="38100" dir="2700000" algn="tl">
                    <a:srgbClr val="FFFFFF"/>
                  </a:outerShdw>
                </a:effectLst>
              </a:rPr>
              <a:t>wywieraniu wpływu, </a:t>
            </a:r>
          </a:p>
          <a:p>
            <a:pPr lvl="1">
              <a:defRPr/>
            </a:pPr>
            <a:r>
              <a:rPr lang="pl-PL" sz="2400" b="1" u="sng">
                <a:effectLst>
                  <a:outerShdw blurRad="38100" dist="38100" dir="2700000" algn="tl">
                    <a:srgbClr val="FFFFFF"/>
                  </a:outerShdw>
                </a:effectLst>
              </a:rPr>
              <a:t>manipulacji, </a:t>
            </a:r>
          </a:p>
          <a:p>
            <a:pPr lvl="1">
              <a:defRPr/>
            </a:pPr>
            <a:r>
              <a:rPr lang="pl-PL" sz="2400" b="1" u="sng">
                <a:effectLst>
                  <a:outerShdw blurRad="38100" dist="38100" dir="2700000" algn="tl">
                    <a:srgbClr val="FFFFFF"/>
                  </a:outerShdw>
                </a:effectLst>
              </a:rPr>
              <a:t>porozumiewaniu się,</a:t>
            </a:r>
          </a:p>
          <a:p>
            <a:pPr lvl="1">
              <a:defRPr/>
            </a:pPr>
            <a:r>
              <a:rPr lang="pl-PL" sz="2400" b="1" u="sng">
                <a:effectLst>
                  <a:outerShdw blurRad="38100" dist="38100" dir="2700000" algn="tl">
                    <a:srgbClr val="FFFFFF"/>
                  </a:outerShdw>
                </a:effectLst>
              </a:rPr>
              <a:t>zdobywaniu informacji</a:t>
            </a:r>
            <a:r>
              <a:rPr lang="pl-PL" sz="2400" b="1"/>
              <a:t>.</a:t>
            </a:r>
            <a:endParaRPr lang="pl-PL" sz="1800" b="1"/>
          </a:p>
        </p:txBody>
      </p:sp>
      <p:sp>
        <p:nvSpPr>
          <p:cNvPr id="22532" name="Rectangle 4"/>
          <p:cNvSpPr>
            <a:spLocks noGrp="1" noChangeArrowheads="1"/>
          </p:cNvSpPr>
          <p:nvPr>
            <p:ph sz="half" idx="2"/>
          </p:nvPr>
        </p:nvSpPr>
        <p:spPr>
          <a:xfrm>
            <a:off x="685800" y="4191000"/>
            <a:ext cx="7772400" cy="914400"/>
          </a:xfrm>
          <a:solidFill>
            <a:srgbClr val="CCFFFF"/>
          </a:solidFill>
        </p:spPr>
        <p:txBody>
          <a:bodyPr/>
          <a:lstStyle/>
          <a:p>
            <a:pPr>
              <a:defRPr/>
            </a:pPr>
            <a:r>
              <a:rPr lang="pl-PL" sz="2400" b="1"/>
              <a:t>W zależności od celu proces komunikacji może być </a:t>
            </a:r>
            <a:r>
              <a:rPr lang="pl-PL" sz="2400" b="1" u="sng">
                <a:effectLst>
                  <a:outerShdw blurRad="38100" dist="38100" dir="2700000" algn="tl">
                    <a:srgbClr val="FFFFFF"/>
                  </a:outerShdw>
                </a:effectLst>
              </a:rPr>
              <a:t>skuteczny lub nieskuteczny</a:t>
            </a:r>
            <a:r>
              <a:rPr lang="pl-PL" sz="2400" b="1"/>
              <a:t>.</a:t>
            </a:r>
            <a:endParaRPr lang="pl-PL" sz="2000" b="1"/>
          </a:p>
        </p:txBody>
      </p:sp>
      <p:sp>
        <p:nvSpPr>
          <p:cNvPr id="14341" name="Rectangle 5"/>
          <p:cNvSpPr>
            <a:spLocks noGrp="1" noChangeArrowheads="1"/>
          </p:cNvSpPr>
          <p:nvPr>
            <p:ph type="title"/>
          </p:nvPr>
        </p:nvSpPr>
        <p:spPr>
          <a:xfrm>
            <a:off x="0" y="0"/>
            <a:ext cx="9144000" cy="1143000"/>
          </a:xfrm>
          <a:solidFill>
            <a:srgbClr val="FFFF00"/>
          </a:solidFill>
        </p:spPr>
        <p:txBody>
          <a:bodyPr/>
          <a:lstStyle/>
          <a:p>
            <a:r>
              <a:rPr lang="pl-PL" sz="4000" b="1"/>
              <a:t>KOMUNIKACJA                 </a:t>
            </a:r>
            <a:br>
              <a:rPr lang="pl-PL" sz="4000" b="1"/>
            </a:br>
            <a:r>
              <a:rPr lang="pl-PL" sz="4000" b="1"/>
              <a:t>MIĘDZY LUDŹMI</a:t>
            </a:r>
            <a:endParaRPr lang="pl-PL" b="1"/>
          </a:p>
        </p:txBody>
      </p:sp>
      <p:sp>
        <p:nvSpPr>
          <p:cNvPr id="14342" name="Rectangle 6"/>
          <p:cNvSpPr>
            <a:spLocks noChangeArrowheads="1"/>
          </p:cNvSpPr>
          <p:nvPr/>
        </p:nvSpPr>
        <p:spPr bwMode="auto">
          <a:xfrm>
            <a:off x="685800" y="5486400"/>
            <a:ext cx="7772400" cy="914400"/>
          </a:xfrm>
          <a:prstGeom prst="rect">
            <a:avLst/>
          </a:prstGeom>
          <a:noFill/>
          <a:ln w="9525">
            <a:noFill/>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pl-PL" sz="20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2535" name="Rectangle 7"/>
          <p:cNvSpPr>
            <a:spLocks noChangeArrowheads="1"/>
          </p:cNvSpPr>
          <p:nvPr/>
        </p:nvSpPr>
        <p:spPr bwMode="auto">
          <a:xfrm>
            <a:off x="685800" y="5486400"/>
            <a:ext cx="7772400" cy="914400"/>
          </a:xfrm>
          <a:prstGeom prst="rect">
            <a:avLst/>
          </a:prstGeom>
          <a:solidFill>
            <a:srgbClr val="CCFFCC"/>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Komunikowanie przebiega na </a:t>
            </a:r>
            <a:r>
              <a:rPr kumimoji="0" lang="pl-PL" sz="2400" b="1" i="0"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wielu poziomach</a:t>
            </a:r>
            <a:r>
              <a:rPr kumimoji="0" lang="pl-PL" sz="2400" b="1" i="0" u="none" strike="noStrike" kern="1200" cap="none" spc="0" normalizeH="0" baseline="0" noProof="0">
                <a:ln>
                  <a:noFill/>
                </a:ln>
                <a:solidFill>
                  <a:srgbClr val="000000"/>
                </a:solidFill>
                <a:effectLst/>
                <a:uLnTx/>
                <a:uFillTx/>
                <a:latin typeface="Arial" charset="0"/>
                <a:ea typeface="+mn-ea"/>
                <a:cs typeface="+mn-cs"/>
              </a:rPr>
              <a:t>     z których jedne są świadome, a inne nie.</a:t>
            </a:r>
            <a:endParaRPr kumimoji="0" lang="pl-PL" sz="2000" b="1"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numeru slajdu 6"/>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3FCAF63-2C2E-491D-B06E-13211FBA48E5}"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3" name="Rectangle 2"/>
          <p:cNvSpPr>
            <a:spLocks noGrp="1" noChangeArrowheads="1"/>
          </p:cNvSpPr>
          <p:nvPr>
            <p:ph type="title"/>
          </p:nvPr>
        </p:nvSpPr>
        <p:spPr>
          <a:xfrm>
            <a:off x="0" y="0"/>
            <a:ext cx="9144000" cy="1143000"/>
          </a:xfrm>
          <a:solidFill>
            <a:srgbClr val="FFFF00"/>
          </a:solidFill>
        </p:spPr>
        <p:txBody>
          <a:bodyPr/>
          <a:lstStyle/>
          <a:p>
            <a:r>
              <a:rPr lang="pl-PL" sz="4000" b="1"/>
              <a:t>KOMUNIKACJA WERBALNA   </a:t>
            </a:r>
            <a:br>
              <a:rPr lang="pl-PL" sz="4000" b="1"/>
            </a:br>
            <a:r>
              <a:rPr lang="pl-PL" sz="4000" b="1"/>
              <a:t>      I NIEWERBALNA</a:t>
            </a:r>
            <a:endParaRPr lang="pl-PL" b="1"/>
          </a:p>
        </p:txBody>
      </p:sp>
      <p:sp>
        <p:nvSpPr>
          <p:cNvPr id="21507" name="Rectangle 3"/>
          <p:cNvSpPr>
            <a:spLocks noGrp="1" noChangeArrowheads="1"/>
          </p:cNvSpPr>
          <p:nvPr>
            <p:ph type="body" sz="half" idx="1"/>
          </p:nvPr>
        </p:nvSpPr>
        <p:spPr>
          <a:xfrm>
            <a:off x="304800" y="1524000"/>
            <a:ext cx="4191000" cy="4648200"/>
          </a:xfrm>
          <a:solidFill>
            <a:srgbClr val="CCFFCC"/>
          </a:solidFill>
          <a:ln>
            <a:solidFill>
              <a:srgbClr val="CCFFFF"/>
            </a:solidFill>
          </a:ln>
        </p:spPr>
        <p:txBody>
          <a:bodyPr/>
          <a:lstStyle/>
          <a:p>
            <a:pPr>
              <a:buFontTx/>
              <a:buNone/>
              <a:defRPr/>
            </a:pPr>
            <a:r>
              <a:rPr lang="pl-PL" sz="2400" b="1" u="sng">
                <a:effectLst>
                  <a:outerShdw blurRad="38100" dist="38100" dir="2700000" algn="tl">
                    <a:srgbClr val="FFFFFF"/>
                  </a:outerShdw>
                </a:effectLst>
              </a:rPr>
              <a:t>Komunikacja werbalna:</a:t>
            </a:r>
          </a:p>
          <a:p>
            <a:pPr>
              <a:defRPr/>
            </a:pPr>
            <a:r>
              <a:rPr lang="pl-PL" sz="2000" b="1"/>
              <a:t>Polega na przekazywaniu informacji przez słowa.</a:t>
            </a:r>
          </a:p>
          <a:p>
            <a:pPr>
              <a:defRPr/>
            </a:pPr>
            <a:r>
              <a:rPr lang="pl-PL" sz="2000" b="1"/>
              <a:t>Komunikacja zakłócająca        ma postacie:</a:t>
            </a:r>
            <a:endParaRPr lang="pl-PL" sz="2400" b="1"/>
          </a:p>
          <a:p>
            <a:pPr lvl="1">
              <a:defRPr/>
            </a:pPr>
            <a:r>
              <a:rPr lang="pl-PL" sz="2000" b="1" u="sng">
                <a:effectLst>
                  <a:outerShdw blurRad="38100" dist="38100" dir="2700000" algn="tl">
                    <a:srgbClr val="FFFFFF"/>
                  </a:outerShdw>
                </a:effectLst>
              </a:rPr>
              <a:t>bariery komunikacyjnej</a:t>
            </a:r>
            <a:r>
              <a:rPr lang="pl-PL" sz="2000" b="1"/>
              <a:t>           (przerywanie wypowiedzi),</a:t>
            </a:r>
          </a:p>
          <a:p>
            <a:pPr lvl="1">
              <a:defRPr/>
            </a:pPr>
            <a:r>
              <a:rPr lang="pl-PL" sz="2000" b="1" u="sng">
                <a:effectLst>
                  <a:outerShdw blurRad="38100" dist="38100" dir="2700000" algn="tl">
                    <a:srgbClr val="FFFFFF"/>
                  </a:outerShdw>
                </a:effectLst>
              </a:rPr>
              <a:t>pułapki językowej</a:t>
            </a:r>
            <a:r>
              <a:rPr lang="pl-PL" sz="2000" b="1"/>
              <a:t>                    (generalizacja - wszyscy, zawsze, nikt, nigdy)</a:t>
            </a:r>
          </a:p>
          <a:p>
            <a:pPr lvl="1">
              <a:defRPr/>
            </a:pPr>
            <a:r>
              <a:rPr lang="pl-PL" sz="2000" b="1" u="sng">
                <a:effectLst>
                  <a:outerShdw blurRad="38100" dist="38100" dir="2700000" algn="tl">
                    <a:srgbClr val="FFFFFF"/>
                  </a:outerShdw>
                </a:effectLst>
              </a:rPr>
              <a:t>negatywnej hipnozy</a:t>
            </a:r>
            <a:r>
              <a:rPr lang="pl-PL" sz="2000" b="1"/>
              <a:t>                ( używanie komunikatów negatywnych - nie mogę się nie zgodzić).</a:t>
            </a:r>
          </a:p>
        </p:txBody>
      </p:sp>
      <p:sp>
        <p:nvSpPr>
          <p:cNvPr id="21508" name="Rectangle 4"/>
          <p:cNvSpPr>
            <a:spLocks noGrp="1" noChangeArrowheads="1"/>
          </p:cNvSpPr>
          <p:nvPr>
            <p:ph type="body" sz="half" idx="2"/>
          </p:nvPr>
        </p:nvSpPr>
        <p:spPr>
          <a:xfrm>
            <a:off x="4800600" y="1524000"/>
            <a:ext cx="4114800" cy="4648200"/>
          </a:xfrm>
          <a:solidFill>
            <a:srgbClr val="CCFFCC"/>
          </a:solidFill>
        </p:spPr>
        <p:txBody>
          <a:bodyPr/>
          <a:lstStyle/>
          <a:p>
            <a:pPr>
              <a:buFontTx/>
              <a:buNone/>
              <a:defRPr/>
            </a:pPr>
            <a:r>
              <a:rPr lang="pl-PL" sz="2400" b="1" u="sng">
                <a:effectLst>
                  <a:outerShdw blurRad="38100" dist="38100" dir="2700000" algn="tl">
                    <a:srgbClr val="FFFFFF"/>
                  </a:outerShdw>
                </a:effectLst>
              </a:rPr>
              <a:t>Komunikacja niewerbalna:</a:t>
            </a:r>
          </a:p>
          <a:p>
            <a:pPr>
              <a:defRPr/>
            </a:pPr>
            <a:r>
              <a:rPr lang="pl-PL" sz="2000" b="1"/>
              <a:t>W potocznym rozumieniu często nazywana jest „mową ciała”.</a:t>
            </a:r>
          </a:p>
          <a:p>
            <a:pPr>
              <a:defRPr/>
            </a:pPr>
            <a:r>
              <a:rPr lang="pl-PL" sz="2000" b="1"/>
              <a:t>Główne postacie komunikacji niewerbalnej:</a:t>
            </a:r>
          </a:p>
          <a:p>
            <a:pPr lvl="1">
              <a:defRPr/>
            </a:pPr>
            <a:r>
              <a:rPr lang="pl-PL" sz="2000" b="1" u="sng"/>
              <a:t>postawa ciała</a:t>
            </a:r>
            <a:r>
              <a:rPr lang="pl-PL" sz="2000" b="1"/>
              <a:t>,</a:t>
            </a:r>
          </a:p>
          <a:p>
            <a:pPr lvl="1">
              <a:defRPr/>
            </a:pPr>
            <a:r>
              <a:rPr lang="pl-PL" sz="2000" b="1" u="sng"/>
              <a:t>głos</a:t>
            </a:r>
            <a:r>
              <a:rPr lang="pl-PL" sz="2000" b="1"/>
              <a:t> - tempo mówienia, rytm, barwa głosu,</a:t>
            </a:r>
          </a:p>
          <a:p>
            <a:pPr lvl="1">
              <a:defRPr/>
            </a:pPr>
            <a:r>
              <a:rPr lang="pl-PL" sz="2000" b="1" u="sng"/>
              <a:t>ruch </a:t>
            </a:r>
            <a:r>
              <a:rPr lang="pl-PL" sz="2000" b="1"/>
              <a:t>- rytm ruchu, gestykulacja,</a:t>
            </a:r>
          </a:p>
          <a:p>
            <a:pPr lvl="1">
              <a:defRPr/>
            </a:pPr>
            <a:r>
              <a:rPr lang="pl-PL" sz="2000" b="1" u="sng"/>
              <a:t>kontakt wzrokowy</a:t>
            </a:r>
            <a:r>
              <a:rPr lang="pl-PL" sz="2000" b="1"/>
              <a:t>,</a:t>
            </a:r>
          </a:p>
          <a:p>
            <a:pPr lvl="1">
              <a:defRPr/>
            </a:pPr>
            <a:r>
              <a:rPr lang="pl-PL" sz="2000" b="1" u="sng"/>
              <a:t>sposób ubierania się</a:t>
            </a:r>
            <a:r>
              <a:rPr lang="pl-PL" sz="2000" b="1"/>
              <a:t>.</a:t>
            </a:r>
            <a:endParaRPr lang="pl-PL" sz="2000" b="1" u="sng">
              <a:effectLst>
                <a:outerShdw blurRad="38100" dist="38100" dir="2700000" algn="tl">
                  <a:srgbClr val="FFFFFF"/>
                </a:outerShdw>
              </a:effectLst>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numeru slajdu 6"/>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936B009-597C-476D-8A1E-5F781DBDFB93}"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387" name="Rectangle 2"/>
          <p:cNvSpPr>
            <a:spLocks noGrp="1" noChangeArrowheads="1"/>
          </p:cNvSpPr>
          <p:nvPr>
            <p:ph type="title"/>
          </p:nvPr>
        </p:nvSpPr>
        <p:spPr>
          <a:xfrm>
            <a:off x="0" y="0"/>
            <a:ext cx="9144000" cy="1143000"/>
          </a:xfrm>
          <a:solidFill>
            <a:srgbClr val="FFFF00"/>
          </a:solidFill>
        </p:spPr>
        <p:txBody>
          <a:bodyPr/>
          <a:lstStyle/>
          <a:p>
            <a:r>
              <a:rPr lang="pl-PL" sz="4000" b="1"/>
              <a:t>ZASADY PRZEKAZYWANIA WIADOMOŚCI</a:t>
            </a:r>
            <a:endParaRPr lang="pl-PL" b="1"/>
          </a:p>
        </p:txBody>
      </p:sp>
      <p:sp>
        <p:nvSpPr>
          <p:cNvPr id="14339" name="Rectangle 3"/>
          <p:cNvSpPr>
            <a:spLocks noGrp="1" noChangeArrowheads="1"/>
          </p:cNvSpPr>
          <p:nvPr>
            <p:ph type="body" sz="half" idx="1"/>
          </p:nvPr>
        </p:nvSpPr>
        <p:spPr>
          <a:xfrm>
            <a:off x="533400" y="1981200"/>
            <a:ext cx="3810000" cy="4114800"/>
          </a:xfrm>
          <a:solidFill>
            <a:srgbClr val="CCFFCC"/>
          </a:solidFill>
        </p:spPr>
        <p:txBody>
          <a:bodyPr/>
          <a:lstStyle/>
          <a:p>
            <a:pPr>
              <a:buFontTx/>
              <a:buNone/>
              <a:defRPr/>
            </a:pPr>
            <a:r>
              <a:rPr lang="pl-PL" sz="2000" b="1" u="sng">
                <a:effectLst>
                  <a:outerShdw blurRad="38100" dist="38100" dir="2700000" algn="tl">
                    <a:srgbClr val="FFFFFF"/>
                  </a:outerShdw>
                </a:effectLst>
              </a:rPr>
              <a:t>Informacja powinna być:</a:t>
            </a:r>
            <a:r>
              <a:rPr lang="pl-PL" sz="2000" b="1" u="sng"/>
              <a:t> </a:t>
            </a:r>
          </a:p>
          <a:p>
            <a:pPr>
              <a:buFontTx/>
              <a:buNone/>
              <a:defRPr/>
            </a:pPr>
            <a:endParaRPr lang="pl-PL" sz="2000" b="1"/>
          </a:p>
          <a:p>
            <a:pPr>
              <a:defRPr/>
            </a:pPr>
            <a:r>
              <a:rPr lang="pl-PL" sz="2000" b="1"/>
              <a:t>ograniczona do tej, która jest niezbędna</a:t>
            </a:r>
          </a:p>
          <a:p>
            <a:pPr>
              <a:buFontTx/>
              <a:buNone/>
              <a:defRPr/>
            </a:pPr>
            <a:endParaRPr lang="pl-PL" sz="2000" b="1"/>
          </a:p>
          <a:p>
            <a:pPr>
              <a:defRPr/>
            </a:pPr>
            <a:r>
              <a:rPr lang="pl-PL" sz="2000" b="1"/>
              <a:t>przedstawiona z taką do-kładnością, jaka jest wy-magana</a:t>
            </a:r>
          </a:p>
          <a:p>
            <a:pPr>
              <a:buFontTx/>
              <a:buNone/>
              <a:defRPr/>
            </a:pPr>
            <a:endParaRPr lang="pl-PL" sz="2000" b="1"/>
          </a:p>
          <a:p>
            <a:pPr>
              <a:defRPr/>
            </a:pPr>
            <a:r>
              <a:rPr lang="pl-PL" sz="2000" b="1"/>
              <a:t>przesłana w sposób zape-wniający możliwie łatwy odbiór</a:t>
            </a:r>
          </a:p>
        </p:txBody>
      </p:sp>
      <p:sp>
        <p:nvSpPr>
          <p:cNvPr id="14340" name="Rectangle 4"/>
          <p:cNvSpPr>
            <a:spLocks noGrp="1" noChangeArrowheads="1"/>
          </p:cNvSpPr>
          <p:nvPr>
            <p:ph type="body" sz="half" idx="2"/>
          </p:nvPr>
        </p:nvSpPr>
        <p:spPr>
          <a:xfrm>
            <a:off x="4876800" y="1981200"/>
            <a:ext cx="3810000" cy="4114800"/>
          </a:xfrm>
          <a:solidFill>
            <a:srgbClr val="CCFFFF"/>
          </a:solidFill>
        </p:spPr>
        <p:txBody>
          <a:bodyPr/>
          <a:lstStyle/>
          <a:p>
            <a:pPr>
              <a:buFontTx/>
              <a:buNone/>
              <a:defRPr/>
            </a:pPr>
            <a:r>
              <a:rPr lang="pl-PL" sz="2000" b="1" u="sng">
                <a:effectLst>
                  <a:outerShdw blurRad="38100" dist="38100" dir="2700000" algn="tl">
                    <a:srgbClr val="FFFFFF"/>
                  </a:outerShdw>
                </a:effectLst>
              </a:rPr>
              <a:t>Zmniejszanie przeciążenia:</a:t>
            </a:r>
            <a:endParaRPr lang="pl-PL" sz="2000" b="1"/>
          </a:p>
          <a:p>
            <a:pPr>
              <a:buFontTx/>
              <a:buNone/>
              <a:defRPr/>
            </a:pPr>
            <a:endParaRPr lang="pl-PL" sz="2000" b="1"/>
          </a:p>
          <a:p>
            <a:pPr>
              <a:defRPr/>
            </a:pPr>
            <a:r>
              <a:rPr lang="pl-PL" sz="2000" b="1"/>
              <a:t>skracanie strumienia informacji</a:t>
            </a:r>
          </a:p>
          <a:p>
            <a:pPr>
              <a:buFontTx/>
              <a:buNone/>
              <a:defRPr/>
            </a:pPr>
            <a:endParaRPr lang="pl-PL" sz="2000" b="1"/>
          </a:p>
          <a:p>
            <a:pPr>
              <a:defRPr/>
            </a:pPr>
            <a:r>
              <a:rPr lang="pl-PL" sz="2000" b="1"/>
              <a:t>prezentowanie operato-  rowi strumienia informacji z wyprzedzeniem</a:t>
            </a:r>
          </a:p>
          <a:p>
            <a:pPr>
              <a:buFontTx/>
              <a:buNone/>
              <a:defRPr/>
            </a:pPr>
            <a:endParaRPr lang="pl-PL" sz="2000" b="1"/>
          </a:p>
          <a:p>
            <a:pPr>
              <a:defRPr/>
            </a:pPr>
            <a:r>
              <a:rPr lang="pl-PL" sz="2000" b="1"/>
              <a:t>opracować racjonalny schemat wykonywania pracy przez operatora</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C397157-A0CD-453D-AB91-A54A52A4E428}"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1" name="Rectangle 2"/>
          <p:cNvSpPr>
            <a:spLocks noGrp="1" noChangeArrowheads="1"/>
          </p:cNvSpPr>
          <p:nvPr>
            <p:ph type="title"/>
          </p:nvPr>
        </p:nvSpPr>
        <p:spPr>
          <a:xfrm>
            <a:off x="0" y="0"/>
            <a:ext cx="9144000" cy="1143000"/>
          </a:xfrm>
          <a:solidFill>
            <a:srgbClr val="FFFF00"/>
          </a:solidFill>
        </p:spPr>
        <p:txBody>
          <a:bodyPr/>
          <a:lstStyle/>
          <a:p>
            <a:r>
              <a:rPr lang="pl-PL" sz="4000" b="1"/>
              <a:t>ZASADY EFEKTYWNEJ KOMUNIKACJI</a:t>
            </a:r>
            <a:endParaRPr lang="pl-PL" b="1"/>
          </a:p>
        </p:txBody>
      </p:sp>
      <p:sp>
        <p:nvSpPr>
          <p:cNvPr id="17412" name="Rectangle 3"/>
          <p:cNvSpPr>
            <a:spLocks noGrp="1" noChangeArrowheads="1"/>
          </p:cNvSpPr>
          <p:nvPr>
            <p:ph type="body" idx="1"/>
          </p:nvPr>
        </p:nvSpPr>
        <p:spPr>
          <a:xfrm>
            <a:off x="685800" y="1676400"/>
            <a:ext cx="7772400" cy="4495800"/>
          </a:xfrm>
          <a:solidFill>
            <a:srgbClr val="CCFFCC"/>
          </a:solidFill>
        </p:spPr>
        <p:txBody>
          <a:bodyPr/>
          <a:lstStyle/>
          <a:p>
            <a:r>
              <a:rPr lang="pl-PL" sz="2400" b="1"/>
              <a:t>Daj się poznać i aktywnie poznawaj partnera.</a:t>
            </a:r>
          </a:p>
          <a:p>
            <a:r>
              <a:rPr lang="pl-PL" sz="2400" b="1"/>
              <a:t>Oddziel ludzi od problemów.</a:t>
            </a:r>
          </a:p>
          <a:p>
            <a:r>
              <a:rPr lang="pl-PL" sz="2400" b="1"/>
              <a:t>Wyrażaj własną opinię - unikaj ocen, dawania rad, interpretacji i uogólnień. </a:t>
            </a:r>
          </a:p>
          <a:p>
            <a:r>
              <a:rPr lang="pl-PL" sz="2400" b="1"/>
              <a:t>Aktywnie słuchaj.</a:t>
            </a:r>
          </a:p>
          <a:p>
            <a:r>
              <a:rPr lang="pl-PL" sz="2400" b="1"/>
              <a:t>Koncentruj uwagę na sposobie rozwiązywania problemu współpracując z partnerem.</a:t>
            </a:r>
          </a:p>
          <a:p>
            <a:r>
              <a:rPr lang="pl-PL" sz="2400" b="1"/>
              <a:t>Bądź konkretny - opisuj zdarzenia, zjawiska           i procesy.</a:t>
            </a:r>
          </a:p>
          <a:p>
            <a:r>
              <a:rPr lang="pl-PL" sz="2400" b="1"/>
              <a:t>Unikaj barier komunikacyjnych.</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59FFCFA-0658-4CDD-8AA2-98DDF3BE9095}"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00" name="Rectangle 2"/>
          <p:cNvSpPr>
            <a:spLocks noGrp="1" noChangeArrowheads="1"/>
          </p:cNvSpPr>
          <p:nvPr>
            <p:ph type="title"/>
          </p:nvPr>
        </p:nvSpPr>
        <p:spPr>
          <a:xfrm>
            <a:off x="0" y="0"/>
            <a:ext cx="9144000" cy="1143000"/>
          </a:xfrm>
          <a:solidFill>
            <a:srgbClr val="FFFF00"/>
          </a:solidFill>
        </p:spPr>
        <p:txBody>
          <a:bodyPr/>
          <a:lstStyle/>
          <a:p>
            <a:r>
              <a:rPr lang="pl-PL" sz="4000" b="1"/>
              <a:t>KOMUNIKACJA OSOBISTA</a:t>
            </a:r>
            <a:br>
              <a:rPr lang="pl-PL" sz="4000" b="1"/>
            </a:br>
            <a:r>
              <a:rPr lang="pl-PL" sz="4000" b="1"/>
              <a:t>„TWARZĄ W TWARZ”</a:t>
            </a:r>
          </a:p>
        </p:txBody>
      </p:sp>
      <p:graphicFrame>
        <p:nvGraphicFramePr>
          <p:cNvPr id="4098" name="Object 3"/>
          <p:cNvGraphicFramePr>
            <a:graphicFrameLocks noGrp="1" noChangeAspect="1"/>
          </p:cNvGraphicFramePr>
          <p:nvPr>
            <p:ph idx="1"/>
          </p:nvPr>
        </p:nvGraphicFramePr>
        <p:xfrm>
          <a:off x="533400" y="1447800"/>
          <a:ext cx="8001000" cy="5029200"/>
        </p:xfrm>
        <a:graphic>
          <a:graphicData uri="http://schemas.openxmlformats.org/presentationml/2006/ole">
            <mc:AlternateContent xmlns:mc="http://schemas.openxmlformats.org/markup-compatibility/2006">
              <mc:Choice xmlns:v="urn:schemas-microsoft-com:vml" Requires="v">
                <p:oleObj spid="_x0000_s117763" name="SnapGrafx" r:id="rId3" imgW="5943600" imgH="4800600" progId="SnapGrafx">
                  <p:embed/>
                </p:oleObj>
              </mc:Choice>
              <mc:Fallback>
                <p:oleObj name="SnapGrafx" r:id="rId3" imgW="5943600" imgH="4800600" progId="SnapGrafx">
                  <p:embed/>
                  <p:pic>
                    <p:nvPicPr>
                      <p:cNvPr id="409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8001000" cy="5029200"/>
                      </a:xfrm>
                      <a:prstGeom prst="rect">
                        <a:avLst/>
                      </a:prstGeom>
                      <a:solidFill>
                        <a:srgbClr val="CCFFFF"/>
                      </a:solidFill>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8B47EC4-C0D6-41C0-91AE-AF2C189D097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124" name="Rectangle 2"/>
          <p:cNvSpPr>
            <a:spLocks noGrp="1" noChangeArrowheads="1"/>
          </p:cNvSpPr>
          <p:nvPr>
            <p:ph type="title"/>
          </p:nvPr>
        </p:nvSpPr>
        <p:spPr>
          <a:xfrm>
            <a:off x="0" y="0"/>
            <a:ext cx="9144000" cy="1143000"/>
          </a:xfrm>
          <a:solidFill>
            <a:srgbClr val="FFFF00"/>
          </a:solidFill>
        </p:spPr>
        <p:txBody>
          <a:bodyPr/>
          <a:lstStyle/>
          <a:p>
            <a:r>
              <a:rPr lang="pl-PL" sz="4000" b="1"/>
              <a:t>KOMUNIKACJA BEZPOŚREDNIA</a:t>
            </a:r>
            <a:br>
              <a:rPr lang="pl-PL" sz="4000" b="1"/>
            </a:br>
            <a:r>
              <a:rPr lang="pl-PL" sz="4000" b="1"/>
              <a:t>„KONTAKT Z MEDIAMI”</a:t>
            </a:r>
          </a:p>
        </p:txBody>
      </p:sp>
      <p:graphicFrame>
        <p:nvGraphicFramePr>
          <p:cNvPr id="5122" name="Object 3"/>
          <p:cNvGraphicFramePr>
            <a:graphicFrameLocks noGrp="1" noChangeAspect="1"/>
          </p:cNvGraphicFramePr>
          <p:nvPr>
            <p:ph idx="1"/>
          </p:nvPr>
        </p:nvGraphicFramePr>
        <p:xfrm>
          <a:off x="533400" y="1500188"/>
          <a:ext cx="8001000" cy="4922837"/>
        </p:xfrm>
        <a:graphic>
          <a:graphicData uri="http://schemas.openxmlformats.org/presentationml/2006/ole">
            <mc:AlternateContent xmlns:mc="http://schemas.openxmlformats.org/markup-compatibility/2006">
              <mc:Choice xmlns:v="urn:schemas-microsoft-com:vml" Requires="v">
                <p:oleObj spid="_x0000_s118787" name="SnapGrafx" r:id="rId3" imgW="5943600" imgH="3657600" progId="SnapGrafx">
                  <p:embed/>
                </p:oleObj>
              </mc:Choice>
              <mc:Fallback>
                <p:oleObj name="SnapGrafx" r:id="rId3" imgW="5943600" imgH="3657600" progId="SnapGrafx">
                  <p:embed/>
                  <p:pic>
                    <p:nvPicPr>
                      <p:cNvPr id="5122"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00188"/>
                        <a:ext cx="8001000" cy="4922837"/>
                      </a:xfrm>
                      <a:prstGeom prst="rect">
                        <a:avLst/>
                      </a:prstGeom>
                      <a:solidFill>
                        <a:srgbClr val="CCFFFF"/>
                      </a:solidFill>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numeru slajdu 6"/>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9936629-DA37-4B40-8BD4-88EA5D3EE9D2}"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747" name="Rectangle 3"/>
          <p:cNvSpPr>
            <a:spLocks noGrp="1" noChangeArrowheads="1"/>
          </p:cNvSpPr>
          <p:nvPr>
            <p:ph type="body" sz="half" idx="1"/>
          </p:nvPr>
        </p:nvSpPr>
        <p:spPr>
          <a:xfrm>
            <a:off x="304800" y="1524000"/>
            <a:ext cx="8534400" cy="1981200"/>
          </a:xfrm>
          <a:solidFill>
            <a:srgbClr val="CCFFCC"/>
          </a:solidFill>
        </p:spPr>
        <p:txBody>
          <a:bodyPr/>
          <a:lstStyle/>
          <a:p>
            <a:pPr algn="just">
              <a:defRPr/>
            </a:pPr>
            <a:r>
              <a:rPr lang="pl-PL" sz="2400" b="1" u="sng">
                <a:effectLst>
                  <a:outerShdw blurRad="38100" dist="38100" dir="2700000" algn="tl">
                    <a:srgbClr val="FFFFFF"/>
                  </a:outerShdw>
                </a:effectLst>
              </a:rPr>
              <a:t>Zachowanie asertywne</a:t>
            </a:r>
            <a:r>
              <a:rPr lang="pl-PL" sz="2400" b="1"/>
              <a:t> - jest to stanowcze, bezpośrednie i uczciwe wyrażanie własnych uczuć, myśli, postaw, opinii, decyzji, życzeń przy założeniu respektowania    tego samego prawa od drugiej osoby.</a:t>
            </a:r>
            <a:endParaRPr lang="pl-PL" sz="2000" b="1"/>
          </a:p>
        </p:txBody>
      </p:sp>
      <p:sp>
        <p:nvSpPr>
          <p:cNvPr id="31748" name="Rectangle 4"/>
          <p:cNvSpPr>
            <a:spLocks noGrp="1" noChangeArrowheads="1"/>
          </p:cNvSpPr>
          <p:nvPr>
            <p:ph sz="half" idx="2"/>
          </p:nvPr>
        </p:nvSpPr>
        <p:spPr>
          <a:xfrm>
            <a:off x="381000" y="3810000"/>
            <a:ext cx="8458200" cy="2514600"/>
          </a:xfrm>
          <a:solidFill>
            <a:srgbClr val="CCFFCC"/>
          </a:solidFill>
        </p:spPr>
        <p:txBody>
          <a:bodyPr/>
          <a:lstStyle/>
          <a:p>
            <a:pPr algn="just">
              <a:defRPr/>
            </a:pPr>
            <a:r>
              <a:rPr lang="pl-PL" sz="2400" b="1" u="sng">
                <a:effectLst>
                  <a:outerShdw blurRad="38100" dist="38100" dir="2700000" algn="tl">
                    <a:srgbClr val="FFFFFF"/>
                  </a:outerShdw>
                </a:effectLst>
              </a:rPr>
              <a:t>Znaczenie i zasady asertywności</a:t>
            </a:r>
            <a:r>
              <a:rPr lang="pl-PL" sz="2400" b="1"/>
              <a:t> - jest to warunek skutecznego kierowania, negocjowania oraz odnoszenia satysfakcji    w kontaktach interpersonalnych w myśl zasad:</a:t>
            </a:r>
          </a:p>
          <a:p>
            <a:pPr lvl="1">
              <a:defRPr/>
            </a:pPr>
            <a:r>
              <a:rPr lang="pl-PL" sz="1800" b="1"/>
              <a:t>wiem czego chcę i na co się decyduję,</a:t>
            </a:r>
          </a:p>
          <a:p>
            <a:pPr lvl="1">
              <a:defRPr/>
            </a:pPr>
            <a:r>
              <a:rPr lang="pl-PL" sz="1800" b="1"/>
              <a:t>wiem w jaki sposób upominam się o „swoje”,</a:t>
            </a:r>
          </a:p>
          <a:p>
            <a:pPr lvl="1">
              <a:defRPr/>
            </a:pPr>
            <a:r>
              <a:rPr lang="pl-PL" sz="1800" b="1"/>
              <a:t>wiem jak mam bronić swoich praw.</a:t>
            </a:r>
          </a:p>
        </p:txBody>
      </p:sp>
      <p:sp>
        <p:nvSpPr>
          <p:cNvPr id="18437" name="Rectangle 5"/>
          <p:cNvSpPr>
            <a:spLocks noGrp="1" noChangeArrowheads="1"/>
          </p:cNvSpPr>
          <p:nvPr>
            <p:ph type="title"/>
          </p:nvPr>
        </p:nvSpPr>
        <p:spPr>
          <a:xfrm>
            <a:off x="0" y="0"/>
            <a:ext cx="9144000" cy="1143000"/>
          </a:xfrm>
          <a:solidFill>
            <a:srgbClr val="FFFF00"/>
          </a:solidFill>
        </p:spPr>
        <p:txBody>
          <a:bodyPr/>
          <a:lstStyle/>
          <a:p>
            <a:r>
              <a:rPr lang="pl-PL" sz="4000" b="1"/>
              <a:t>ASERTYWNOŚĆ              </a:t>
            </a:r>
            <a:br>
              <a:rPr lang="pl-PL" sz="4000" b="1"/>
            </a:br>
            <a:r>
              <a:rPr lang="pl-PL" sz="4000" b="1"/>
              <a:t>W KOMUNIKACJI</a:t>
            </a:r>
            <a:endParaRPr lang="pl-PL"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26193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772816"/>
            <a:ext cx="2883769" cy="192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440524"/>
            <a:ext cx="2743200" cy="184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772816"/>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3854951"/>
            <a:ext cx="2016224" cy="300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59" y="4440524"/>
            <a:ext cx="2977093" cy="184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a:extLst>
              <a:ext uri="{FF2B5EF4-FFF2-40B4-BE49-F238E27FC236}">
                <a16:creationId xmlns:a16="http://schemas.microsoft.com/office/drawing/2014/main" id="{06FDAB68-E6B6-4A6B-8478-2E32BEC32234}"/>
              </a:ext>
            </a:extLst>
          </p:cNvPr>
          <p:cNvPicPr>
            <a:picLocks noChangeAspect="1"/>
          </p:cNvPicPr>
          <p:nvPr/>
        </p:nvPicPr>
        <p:blipFill>
          <a:blip r:embed="rId8"/>
          <a:stretch>
            <a:fillRect/>
          </a:stretch>
        </p:blipFill>
        <p:spPr>
          <a:xfrm>
            <a:off x="-30605" y="0"/>
            <a:ext cx="9144000" cy="1182624"/>
          </a:xfrm>
          <a:prstGeom prst="rect">
            <a:avLst/>
          </a:prstGeom>
        </p:spPr>
      </p:pic>
    </p:spTree>
    <p:extLst>
      <p:ext uri="{BB962C8B-B14F-4D97-AF65-F5344CB8AC3E}">
        <p14:creationId xmlns:p14="http://schemas.microsoft.com/office/powerpoint/2010/main" val="22102573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6223A78-DB6F-488D-A7B0-A79ED8B8EBFE}"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459" name="Rectangle 2"/>
          <p:cNvSpPr>
            <a:spLocks noGrp="1" noChangeArrowheads="1"/>
          </p:cNvSpPr>
          <p:nvPr>
            <p:ph type="title"/>
          </p:nvPr>
        </p:nvSpPr>
        <p:spPr>
          <a:xfrm>
            <a:off x="0" y="0"/>
            <a:ext cx="9144000" cy="1143000"/>
          </a:xfrm>
          <a:solidFill>
            <a:srgbClr val="FFFF00"/>
          </a:solidFill>
        </p:spPr>
        <p:txBody>
          <a:bodyPr/>
          <a:lstStyle/>
          <a:p>
            <a:r>
              <a:rPr lang="pl-PL" sz="4000" b="1"/>
              <a:t>ZASADY ZACHOWAŃ ASERTYWNYCH</a:t>
            </a:r>
            <a:endParaRPr lang="pl-PL" b="1"/>
          </a:p>
        </p:txBody>
      </p:sp>
      <p:sp>
        <p:nvSpPr>
          <p:cNvPr id="19460" name="Rectangle 3"/>
          <p:cNvSpPr>
            <a:spLocks noGrp="1" noChangeArrowheads="1"/>
          </p:cNvSpPr>
          <p:nvPr>
            <p:ph type="body" idx="1"/>
          </p:nvPr>
        </p:nvSpPr>
        <p:spPr>
          <a:xfrm>
            <a:off x="457200" y="1752600"/>
            <a:ext cx="8382000" cy="4495800"/>
          </a:xfrm>
          <a:solidFill>
            <a:srgbClr val="CCFFCC"/>
          </a:solidFill>
        </p:spPr>
        <p:txBody>
          <a:bodyPr/>
          <a:lstStyle/>
          <a:p>
            <a:r>
              <a:rPr lang="pl-PL" sz="2400" b="1"/>
              <a:t>Masz prawo do robienia tego, co chcesz - dopóty, dopóki nie rani to kogoś innego.</a:t>
            </a:r>
          </a:p>
          <a:p>
            <a:r>
              <a:rPr lang="pl-PL" sz="2400" b="1"/>
              <a:t>Masz prawo do zachowania swojej godności poprzez asertywne zachowanie się - nawet jeśli rani to kogoś innego - dopóty, dopóki Twoje intencje nie są agresywne    ( nie naruszają granic drugiej osoby).</a:t>
            </a:r>
          </a:p>
          <a:p>
            <a:r>
              <a:rPr lang="pl-PL" sz="2400" b="1"/>
              <a:t>Masz prawo do przedstawiania innych próśb - dopóty, dopóki uznajesz, że druga osoba ma prawo odmówić.</a:t>
            </a:r>
          </a:p>
          <a:p>
            <a:r>
              <a:rPr lang="pl-PL" sz="2400" b="1"/>
              <a:t>Masz prawo do przedyskutowania sprawy z drugą osobą.</a:t>
            </a:r>
          </a:p>
          <a:p>
            <a:r>
              <a:rPr lang="pl-PL" sz="2400" b="1"/>
              <a:t>Masz prawo korzystać ze swoich praw.</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ymbol zastępczy numeru slajdu 6"/>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1363D61-990B-44F9-86A3-C9C0CDD53297}"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483" name="Rectangle 2"/>
          <p:cNvSpPr>
            <a:spLocks noGrp="1" noChangeArrowheads="1"/>
          </p:cNvSpPr>
          <p:nvPr>
            <p:ph type="title"/>
          </p:nvPr>
        </p:nvSpPr>
        <p:spPr>
          <a:xfrm>
            <a:off x="0" y="0"/>
            <a:ext cx="9144000" cy="1143000"/>
          </a:xfrm>
          <a:solidFill>
            <a:srgbClr val="FFFF00"/>
          </a:solidFill>
        </p:spPr>
        <p:txBody>
          <a:bodyPr/>
          <a:lstStyle/>
          <a:p>
            <a:r>
              <a:rPr lang="pl-PL" sz="4000" b="1"/>
              <a:t>NAWIĄZANIE KONTAKTU </a:t>
            </a:r>
            <a:br>
              <a:rPr lang="pl-PL" sz="4000" b="1"/>
            </a:br>
            <a:r>
              <a:rPr lang="pl-PL" sz="4000" b="1"/>
              <a:t>ZE SŁUCHACZEM - 1</a:t>
            </a:r>
            <a:endParaRPr lang="pl-PL" b="1"/>
          </a:p>
        </p:txBody>
      </p:sp>
      <p:sp>
        <p:nvSpPr>
          <p:cNvPr id="25603" name="Rectangle 3"/>
          <p:cNvSpPr>
            <a:spLocks noGrp="1" noChangeArrowheads="1"/>
          </p:cNvSpPr>
          <p:nvPr>
            <p:ph type="body" sz="half" idx="1"/>
          </p:nvPr>
        </p:nvSpPr>
        <p:spPr>
          <a:xfrm>
            <a:off x="381000" y="1447800"/>
            <a:ext cx="4114800" cy="4648200"/>
          </a:xfrm>
          <a:solidFill>
            <a:srgbClr val="CCFFCC"/>
          </a:solidFill>
        </p:spPr>
        <p:txBody>
          <a:bodyPr/>
          <a:lstStyle/>
          <a:p>
            <a:pPr>
              <a:buFontTx/>
              <a:buNone/>
              <a:defRPr/>
            </a:pPr>
            <a:r>
              <a:rPr lang="pl-PL" sz="2000" b="1" u="sng">
                <a:effectLst>
                  <a:outerShdw blurRad="38100" dist="38100" dir="2700000" algn="tl">
                    <a:srgbClr val="FFFFFF"/>
                  </a:outerShdw>
                </a:effectLst>
              </a:rPr>
              <a:t>PIERWSZE WRAŻENIE:</a:t>
            </a:r>
            <a:endParaRPr lang="pl-PL" sz="2400" u="sng">
              <a:effectLst>
                <a:outerShdw blurRad="38100" dist="38100" dir="2700000" algn="tl">
                  <a:srgbClr val="FFFFFF"/>
                </a:outerShdw>
              </a:effectLst>
            </a:endParaRPr>
          </a:p>
          <a:p>
            <a:pPr>
              <a:defRPr/>
            </a:pPr>
            <a:r>
              <a:rPr lang="pl-PL" sz="2000" b="1"/>
              <a:t>Pierwsze wrażenie wywołane jest przez nas oraz przez przeszłe doświadczenia partnera /słuchacza/.</a:t>
            </a:r>
          </a:p>
          <a:p>
            <a:pPr>
              <a:defRPr/>
            </a:pPr>
            <a:r>
              <a:rPr lang="pl-PL" sz="2000" b="1"/>
              <a:t>Wpływ na pierwsze wrażenie wywiera:</a:t>
            </a:r>
          </a:p>
          <a:p>
            <a:pPr lvl="1">
              <a:defRPr/>
            </a:pPr>
            <a:r>
              <a:rPr lang="pl-PL" sz="2000" b="1"/>
              <a:t>wygląd fizyczny,</a:t>
            </a:r>
          </a:p>
          <a:p>
            <a:pPr lvl="1">
              <a:defRPr/>
            </a:pPr>
            <a:r>
              <a:rPr lang="pl-PL" sz="2000" b="1"/>
              <a:t>ubiór,</a:t>
            </a:r>
          </a:p>
          <a:p>
            <a:pPr lvl="1">
              <a:defRPr/>
            </a:pPr>
            <a:r>
              <a:rPr lang="pl-PL" sz="2000" b="1"/>
              <a:t>postawa ciała,</a:t>
            </a:r>
          </a:p>
          <a:p>
            <a:pPr lvl="1">
              <a:defRPr/>
            </a:pPr>
            <a:r>
              <a:rPr lang="pl-PL" sz="2000" b="1"/>
              <a:t>mimika twarzy,</a:t>
            </a:r>
          </a:p>
          <a:p>
            <a:pPr lvl="1">
              <a:defRPr/>
            </a:pPr>
            <a:r>
              <a:rPr lang="pl-PL" sz="2000" b="1"/>
              <a:t>rodzaj gestykulacji,</a:t>
            </a:r>
          </a:p>
          <a:p>
            <a:pPr lvl="1">
              <a:defRPr/>
            </a:pPr>
            <a:r>
              <a:rPr lang="pl-PL" sz="2000" b="1"/>
              <a:t>sposób mówienia.</a:t>
            </a:r>
            <a:endParaRPr lang="pl-PL" sz="2000"/>
          </a:p>
        </p:txBody>
      </p:sp>
      <p:sp>
        <p:nvSpPr>
          <p:cNvPr id="25604" name="Rectangle 4"/>
          <p:cNvSpPr>
            <a:spLocks noGrp="1" noChangeArrowheads="1"/>
          </p:cNvSpPr>
          <p:nvPr>
            <p:ph type="body" sz="half" idx="2"/>
          </p:nvPr>
        </p:nvSpPr>
        <p:spPr>
          <a:xfrm>
            <a:off x="4724400" y="1447800"/>
            <a:ext cx="4267200" cy="4648200"/>
          </a:xfrm>
          <a:solidFill>
            <a:srgbClr val="FFFF99"/>
          </a:solidFill>
        </p:spPr>
        <p:txBody>
          <a:bodyPr/>
          <a:lstStyle/>
          <a:p>
            <a:pPr>
              <a:buFontTx/>
              <a:buNone/>
              <a:defRPr/>
            </a:pPr>
            <a:r>
              <a:rPr lang="pl-PL" sz="2000" b="1" u="sng">
                <a:effectLst>
                  <a:outerShdw blurRad="38100" dist="38100" dir="2700000" algn="tl">
                    <a:srgbClr val="FFFFFF"/>
                  </a:outerShdw>
                </a:effectLst>
              </a:rPr>
              <a:t>ROZPOZNANIE SŁUCHACZA:</a:t>
            </a:r>
            <a:endParaRPr lang="pl-PL" sz="2400" b="1"/>
          </a:p>
          <a:p>
            <a:pPr>
              <a:defRPr/>
            </a:pPr>
            <a:r>
              <a:rPr lang="pl-PL" sz="2000" b="1"/>
              <a:t>Badania pokazują, że można mówić o typach postaw:</a:t>
            </a:r>
          </a:p>
          <a:p>
            <a:pPr lvl="1">
              <a:defRPr/>
            </a:pPr>
            <a:r>
              <a:rPr lang="pl-PL" sz="2000" b="1" u="sng">
                <a:effectLst>
                  <a:outerShdw blurRad="38100" dist="38100" dir="2700000" algn="tl">
                    <a:srgbClr val="FFFFFF"/>
                  </a:outerShdw>
                </a:effectLst>
              </a:rPr>
              <a:t>„zjednywacza”,</a:t>
            </a:r>
            <a:r>
              <a:rPr lang="pl-PL" sz="2000" b="1"/>
              <a:t> który stara    się zadowolić oczekiwania innych ludzi,</a:t>
            </a:r>
          </a:p>
          <a:p>
            <a:pPr lvl="1">
              <a:defRPr/>
            </a:pPr>
            <a:r>
              <a:rPr lang="pl-PL" sz="2000" b="1" u="sng">
                <a:effectLst>
                  <a:outerShdw blurRad="38100" dist="38100" dir="2700000" algn="tl">
                    <a:srgbClr val="FFFFFF"/>
                  </a:outerShdw>
                </a:effectLst>
              </a:rPr>
              <a:t>„oskarżacza”,</a:t>
            </a:r>
            <a:r>
              <a:rPr lang="pl-PL" sz="2000" b="1"/>
              <a:t> który przejawia się w złości i dyktatorskiej dominacji.</a:t>
            </a:r>
          </a:p>
          <a:p>
            <a:pPr lvl="1">
              <a:defRPr/>
            </a:pPr>
            <a:r>
              <a:rPr lang="pl-PL" sz="2000" b="1" u="sng">
                <a:effectLst>
                  <a:outerShdw blurRad="38100" dist="38100" dir="2700000" algn="tl">
                    <a:srgbClr val="FFFFFF"/>
                  </a:outerShdw>
                </a:effectLst>
              </a:rPr>
              <a:t>„komputerowca”,</a:t>
            </a:r>
            <a:r>
              <a:rPr lang="pl-PL" sz="2000" b="1"/>
              <a:t> który nie ujawnia własnych uczuć,</a:t>
            </a:r>
          </a:p>
          <a:p>
            <a:pPr lvl="1">
              <a:defRPr/>
            </a:pPr>
            <a:r>
              <a:rPr lang="pl-PL" sz="2000" b="1"/>
              <a:t>„</a:t>
            </a:r>
            <a:r>
              <a:rPr lang="pl-PL" sz="2000" b="1" u="sng">
                <a:effectLst>
                  <a:outerShdw blurRad="38100" dist="38100" dir="2700000" algn="tl">
                    <a:srgbClr val="FFFFFF"/>
                  </a:outerShdw>
                </a:effectLst>
              </a:rPr>
              <a:t>odlotowca”,</a:t>
            </a:r>
            <a:r>
              <a:rPr lang="pl-PL" sz="2000" b="1"/>
              <a:t> który zachowuje się bez związku z tym co robi.</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numeru slajdu 6"/>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313B9FB-DE94-46DD-9312-287EFBF40A08}"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507" name="Rectangle 2"/>
          <p:cNvSpPr>
            <a:spLocks noGrp="1" noChangeArrowheads="1"/>
          </p:cNvSpPr>
          <p:nvPr>
            <p:ph type="title"/>
          </p:nvPr>
        </p:nvSpPr>
        <p:spPr>
          <a:xfrm>
            <a:off x="0" y="0"/>
            <a:ext cx="9144000" cy="1143000"/>
          </a:xfrm>
          <a:solidFill>
            <a:srgbClr val="FFFF00"/>
          </a:solidFill>
        </p:spPr>
        <p:txBody>
          <a:bodyPr/>
          <a:lstStyle/>
          <a:p>
            <a:r>
              <a:rPr lang="pl-PL" sz="4000" b="1"/>
              <a:t>NAWIĄZANIE KONTAKTU</a:t>
            </a:r>
            <a:br>
              <a:rPr lang="pl-PL" sz="4000" b="1"/>
            </a:br>
            <a:r>
              <a:rPr lang="pl-PL" sz="4000" b="1"/>
              <a:t> ZE SŁUCHACZEM - 2</a:t>
            </a:r>
            <a:endParaRPr lang="pl-PL" b="1"/>
          </a:p>
        </p:txBody>
      </p:sp>
      <p:sp>
        <p:nvSpPr>
          <p:cNvPr id="26627" name="Rectangle 3"/>
          <p:cNvSpPr>
            <a:spLocks noGrp="1" noChangeArrowheads="1"/>
          </p:cNvSpPr>
          <p:nvPr>
            <p:ph type="body" sz="half" idx="1"/>
          </p:nvPr>
        </p:nvSpPr>
        <p:spPr>
          <a:xfrm>
            <a:off x="152400" y="1524000"/>
            <a:ext cx="4343400" cy="4724400"/>
          </a:xfrm>
          <a:solidFill>
            <a:srgbClr val="CCFFCC"/>
          </a:solidFill>
        </p:spPr>
        <p:txBody>
          <a:bodyPr/>
          <a:lstStyle/>
          <a:p>
            <a:pPr>
              <a:buFontTx/>
              <a:buNone/>
              <a:defRPr/>
            </a:pPr>
            <a:r>
              <a:rPr lang="pl-PL" sz="2000" b="1" u="sng">
                <a:effectLst>
                  <a:outerShdw blurRad="38100" dist="38100" dir="2700000" algn="tl">
                    <a:srgbClr val="FFFFFF"/>
                  </a:outerShdw>
                </a:effectLst>
              </a:rPr>
              <a:t>DOSTROJENIE DO SŁUCHACZA:</a:t>
            </a:r>
            <a:endParaRPr lang="pl-PL" sz="2400" u="sng">
              <a:effectLst>
                <a:outerShdw blurRad="38100" dist="38100" dir="2700000" algn="tl">
                  <a:srgbClr val="FFFFFF"/>
                </a:outerShdw>
              </a:effectLst>
            </a:endParaRPr>
          </a:p>
          <a:p>
            <a:pPr>
              <a:defRPr/>
            </a:pPr>
            <a:r>
              <a:rPr lang="pl-PL" sz="2000" b="1"/>
              <a:t>Dostrojenie się do sylwetki psychologicznej słuchacza oznacza odpowiedź na jego NK (</a:t>
            </a:r>
            <a:r>
              <a:rPr lang="pl-PL" sz="2000" b="1" u="sng"/>
              <a:t>nieświadomy komunikat) </a:t>
            </a:r>
            <a:r>
              <a:rPr lang="pl-PL" sz="2000" b="1"/>
              <a:t>.</a:t>
            </a:r>
          </a:p>
          <a:p>
            <a:pPr>
              <a:defRPr/>
            </a:pPr>
            <a:r>
              <a:rPr lang="pl-PL" sz="2000" b="1"/>
              <a:t>Przykłady NK:</a:t>
            </a:r>
          </a:p>
          <a:p>
            <a:pPr lvl="1">
              <a:defRPr/>
            </a:pPr>
            <a:r>
              <a:rPr lang="pl-PL" sz="2000" b="1" u="sng"/>
              <a:t>„zjednywacz”</a:t>
            </a:r>
            <a:r>
              <a:rPr lang="pl-PL" sz="2000" b="1"/>
              <a:t> - pomija to,   co czuje do siebie,</a:t>
            </a:r>
          </a:p>
          <a:p>
            <a:pPr lvl="1">
              <a:defRPr/>
            </a:pPr>
            <a:r>
              <a:rPr lang="pl-PL" sz="2000" b="1"/>
              <a:t>„</a:t>
            </a:r>
            <a:r>
              <a:rPr lang="pl-PL" sz="2000" b="1" u="sng"/>
              <a:t>oskarżacz”</a:t>
            </a:r>
            <a:r>
              <a:rPr lang="pl-PL" sz="2000" b="1"/>
              <a:t> -  pomija to,     co czuje do drugiej osoby,</a:t>
            </a:r>
          </a:p>
          <a:p>
            <a:pPr lvl="1">
              <a:defRPr/>
            </a:pPr>
            <a:r>
              <a:rPr lang="pl-PL" sz="2000" b="1"/>
              <a:t>„</a:t>
            </a:r>
            <a:r>
              <a:rPr lang="pl-PL" sz="2000" b="1" u="sng"/>
              <a:t>komputerowiec”</a:t>
            </a:r>
            <a:r>
              <a:rPr lang="pl-PL" sz="2000" b="1"/>
              <a:t> - pomija to, co czuje do przedmiotu,</a:t>
            </a:r>
          </a:p>
          <a:p>
            <a:pPr lvl="1">
              <a:defRPr/>
            </a:pPr>
            <a:r>
              <a:rPr lang="pl-PL" sz="2000" b="1"/>
              <a:t>„</a:t>
            </a:r>
            <a:r>
              <a:rPr lang="pl-PL" sz="2000" b="1" u="sng"/>
              <a:t>odlotowiec”</a:t>
            </a:r>
            <a:r>
              <a:rPr lang="pl-PL" sz="2000" b="1"/>
              <a:t> - pomija to,    co każdego elementu.</a:t>
            </a:r>
            <a:endParaRPr lang="pl-PL" sz="2000"/>
          </a:p>
        </p:txBody>
      </p:sp>
      <p:sp>
        <p:nvSpPr>
          <p:cNvPr id="26628" name="Rectangle 4"/>
          <p:cNvSpPr>
            <a:spLocks noGrp="1" noChangeArrowheads="1"/>
          </p:cNvSpPr>
          <p:nvPr>
            <p:ph type="body" sz="half" idx="2"/>
          </p:nvPr>
        </p:nvSpPr>
        <p:spPr>
          <a:xfrm>
            <a:off x="4648200" y="1524000"/>
            <a:ext cx="4343400" cy="4724400"/>
          </a:xfrm>
          <a:solidFill>
            <a:srgbClr val="FFFF99"/>
          </a:solidFill>
        </p:spPr>
        <p:txBody>
          <a:bodyPr/>
          <a:lstStyle/>
          <a:p>
            <a:pPr>
              <a:buFontTx/>
              <a:buNone/>
              <a:defRPr/>
            </a:pPr>
            <a:r>
              <a:rPr lang="pl-PL" sz="2000" b="1" u="sng">
                <a:effectLst>
                  <a:outerShdw blurRad="38100" dist="38100" dir="2700000" algn="tl">
                    <a:srgbClr val="FFFFFF"/>
                  </a:outerShdw>
                </a:effectLst>
              </a:rPr>
              <a:t>PROWADZENIE KONTAKTU:</a:t>
            </a:r>
            <a:endParaRPr lang="pl-PL" sz="2400" b="1"/>
          </a:p>
          <a:p>
            <a:pPr>
              <a:defRPr/>
            </a:pPr>
            <a:r>
              <a:rPr lang="pl-PL" sz="2000" b="1"/>
              <a:t>Podstawowym instrumentem służącym do tego celu jest technika aktywnego słuchania, czyli </a:t>
            </a:r>
            <a:r>
              <a:rPr lang="pl-PL" sz="2000" b="1" u="sng"/>
              <a:t>parafraza</a:t>
            </a:r>
            <a:r>
              <a:rPr lang="pl-PL" sz="2000" b="1"/>
              <a:t>.</a:t>
            </a:r>
          </a:p>
          <a:p>
            <a:pPr>
              <a:defRPr/>
            </a:pPr>
            <a:r>
              <a:rPr lang="pl-PL" sz="2000" b="1"/>
              <a:t>Parafraza polega na:</a:t>
            </a:r>
          </a:p>
          <a:p>
            <a:pPr lvl="1">
              <a:defRPr/>
            </a:pPr>
            <a:r>
              <a:rPr lang="pl-PL" sz="2000" b="1" u="sng"/>
              <a:t>utrzymywaniu uwagi</a:t>
            </a:r>
            <a:r>
              <a:rPr lang="pl-PL" sz="2000" b="1"/>
              <a:t> na aktywności słuchacza przez potakiwanie np. „Tak”,</a:t>
            </a:r>
          </a:p>
          <a:p>
            <a:pPr lvl="1">
              <a:defRPr/>
            </a:pPr>
            <a:r>
              <a:rPr lang="pl-PL" sz="2000" b="1" u="sng"/>
              <a:t>powtarzanie części</a:t>
            </a:r>
            <a:r>
              <a:rPr lang="pl-PL" sz="2000" b="1"/>
              <a:t> wypowiedzi słuchacza,</a:t>
            </a:r>
          </a:p>
          <a:p>
            <a:pPr lvl="1">
              <a:defRPr/>
            </a:pPr>
            <a:r>
              <a:rPr lang="pl-PL" sz="2000" b="1" u="sng"/>
              <a:t>zaczynanie zdań od słów</a:t>
            </a:r>
            <a:r>
              <a:rPr lang="pl-PL" sz="2000" b="1"/>
              <a:t>: „Jeśli dobrze Cię zrozumiałem, to...”</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ymbol zastępczy numeru slajdu 6"/>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8CB426-2A0C-4393-B199-2257873C9F67}"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531" name="Rectangle 2"/>
          <p:cNvSpPr>
            <a:spLocks noGrp="1" noChangeArrowheads="1"/>
          </p:cNvSpPr>
          <p:nvPr>
            <p:ph type="title"/>
          </p:nvPr>
        </p:nvSpPr>
        <p:spPr>
          <a:xfrm>
            <a:off x="0" y="0"/>
            <a:ext cx="9144000" cy="1143000"/>
          </a:xfrm>
          <a:solidFill>
            <a:srgbClr val="FFFF00"/>
          </a:solidFill>
        </p:spPr>
        <p:txBody>
          <a:bodyPr/>
          <a:lstStyle/>
          <a:p>
            <a:r>
              <a:rPr lang="pl-PL" sz="4000" b="1"/>
              <a:t>OBRONA PRZED MANIPULACJĄ </a:t>
            </a:r>
            <a:br>
              <a:rPr lang="pl-PL" sz="4000" b="1"/>
            </a:br>
            <a:r>
              <a:rPr lang="pl-PL" sz="4000" b="1"/>
              <a:t>I KRYTYKĄ - 1</a:t>
            </a:r>
            <a:endParaRPr lang="pl-PL" b="1"/>
          </a:p>
        </p:txBody>
      </p:sp>
      <p:sp>
        <p:nvSpPr>
          <p:cNvPr id="27651" name="Rectangle 3"/>
          <p:cNvSpPr>
            <a:spLocks noGrp="1" noChangeArrowheads="1"/>
          </p:cNvSpPr>
          <p:nvPr>
            <p:ph type="body" sz="half" idx="1"/>
          </p:nvPr>
        </p:nvSpPr>
        <p:spPr>
          <a:xfrm>
            <a:off x="228600" y="1600200"/>
            <a:ext cx="3962400" cy="4419600"/>
          </a:xfrm>
          <a:solidFill>
            <a:srgbClr val="CCFFCC"/>
          </a:solidFill>
        </p:spPr>
        <p:txBody>
          <a:bodyPr/>
          <a:lstStyle/>
          <a:p>
            <a:pPr>
              <a:buFontTx/>
              <a:buNone/>
              <a:defRPr/>
            </a:pPr>
            <a:r>
              <a:rPr lang="pl-PL" sz="2000" b="1" u="sng">
                <a:effectLst>
                  <a:outerShdw blurRad="38100" dist="38100" dir="2700000" algn="tl">
                    <a:srgbClr val="FFFFFF"/>
                  </a:outerShdw>
                </a:effectLst>
              </a:rPr>
              <a:t>Asertywna obrona</a:t>
            </a:r>
            <a:r>
              <a:rPr lang="pl-PL" sz="2000" b="1"/>
              <a:t> polega na:</a:t>
            </a:r>
          </a:p>
          <a:p>
            <a:pPr>
              <a:defRPr/>
            </a:pPr>
            <a:r>
              <a:rPr lang="pl-PL" sz="2000" b="1"/>
              <a:t>wypowiadaniu słowa „Tak”,</a:t>
            </a:r>
          </a:p>
          <a:p>
            <a:pPr>
              <a:defRPr/>
            </a:pPr>
            <a:r>
              <a:rPr lang="pl-PL" sz="2000" b="1"/>
              <a:t>używanie słowa „Nie”.</a:t>
            </a:r>
          </a:p>
          <a:p>
            <a:pPr>
              <a:buFontTx/>
              <a:buNone/>
              <a:defRPr/>
            </a:pPr>
            <a:r>
              <a:rPr lang="pl-PL" sz="2000" b="1"/>
              <a:t>	Asertywna obrona             jest zwykle lakonicznym zdaniem w którym pojawia się:</a:t>
            </a:r>
          </a:p>
          <a:p>
            <a:pPr lvl="1">
              <a:defRPr/>
            </a:pPr>
            <a:r>
              <a:rPr lang="pl-PL" sz="2000" b="1"/>
              <a:t>słowo „Nie”,</a:t>
            </a:r>
          </a:p>
          <a:p>
            <a:pPr lvl="1">
              <a:defRPr/>
            </a:pPr>
            <a:r>
              <a:rPr lang="pl-PL" sz="2000" b="1"/>
              <a:t>krótkie uzasadnienie,</a:t>
            </a:r>
          </a:p>
          <a:p>
            <a:pPr lvl="1">
              <a:defRPr/>
            </a:pPr>
            <a:r>
              <a:rPr lang="pl-PL" sz="2000" b="1"/>
              <a:t>odmowa powinna być wypowiedziana stanowczo i wprost.</a:t>
            </a:r>
          </a:p>
        </p:txBody>
      </p:sp>
      <p:sp>
        <p:nvSpPr>
          <p:cNvPr id="27652" name="Rectangle 4"/>
          <p:cNvSpPr>
            <a:spLocks noGrp="1" noChangeArrowheads="1"/>
          </p:cNvSpPr>
          <p:nvPr>
            <p:ph type="body" sz="half" idx="2"/>
          </p:nvPr>
        </p:nvSpPr>
        <p:spPr>
          <a:xfrm>
            <a:off x="4495800" y="1600200"/>
            <a:ext cx="4648200" cy="4419600"/>
          </a:xfrm>
          <a:solidFill>
            <a:srgbClr val="CCFFCC"/>
          </a:solidFill>
        </p:spPr>
        <p:txBody>
          <a:bodyPr/>
          <a:lstStyle/>
          <a:p>
            <a:pPr>
              <a:buFontTx/>
              <a:buNone/>
              <a:defRPr/>
            </a:pPr>
            <a:r>
              <a:rPr lang="pl-PL" sz="2000" b="1" u="sng"/>
              <a:t>	</a:t>
            </a:r>
            <a:r>
              <a:rPr lang="pl-PL" sz="2000" b="1" u="sng">
                <a:effectLst>
                  <a:outerShdw blurRad="38100" dist="38100" dir="2700000" algn="tl">
                    <a:srgbClr val="FFFFFF"/>
                  </a:outerShdw>
                </a:effectLst>
              </a:rPr>
              <a:t>Poszukiwanie krytyki</a:t>
            </a:r>
            <a:r>
              <a:rPr lang="pl-PL" sz="2000" b="1"/>
              <a:t> polega     na: zadawaniu pytania, którego celem    jest poszukiwanie ukonkretnionego zarzutu wobec mojego zachowania.                  Np. „ O jakie konkretne pytanie chodziło”.</a:t>
            </a:r>
          </a:p>
          <a:p>
            <a:pPr>
              <a:buFontTx/>
              <a:buNone/>
              <a:defRPr/>
            </a:pPr>
            <a:endParaRPr lang="pl-PL" sz="2000" b="1" u="sng">
              <a:effectLst>
                <a:outerShdw blurRad="38100" dist="38100" dir="2700000" algn="tl">
                  <a:srgbClr val="FFFFFF"/>
                </a:outerShdw>
              </a:effectLst>
            </a:endParaRPr>
          </a:p>
          <a:p>
            <a:pPr>
              <a:buFontTx/>
              <a:buNone/>
              <a:defRPr/>
            </a:pPr>
            <a:r>
              <a:rPr lang="pl-PL" sz="2000" b="1" u="sng">
                <a:effectLst>
                  <a:outerShdw blurRad="38100" dist="38100" dir="2700000" algn="tl">
                    <a:srgbClr val="FFFFFF"/>
                  </a:outerShdw>
                </a:effectLst>
              </a:rPr>
              <a:t>Zamiana oceny</a:t>
            </a:r>
            <a:r>
              <a:rPr lang="pl-PL" sz="2000" b="1" u="sng"/>
              <a:t> na opinię</a:t>
            </a:r>
            <a:r>
              <a:rPr lang="pl-PL" sz="2000" b="1"/>
              <a:t> polega na:</a:t>
            </a:r>
          </a:p>
          <a:p>
            <a:pPr>
              <a:defRPr/>
            </a:pPr>
            <a:r>
              <a:rPr lang="pl-PL" sz="2000" b="1"/>
              <a:t>zamianie oceny -  Np.„ Bardzo źle dziś wyglądasz”,</a:t>
            </a:r>
          </a:p>
          <a:p>
            <a:pPr>
              <a:defRPr/>
            </a:pPr>
            <a:r>
              <a:rPr lang="pl-PL" sz="2000" b="1"/>
              <a:t>na opinię -  Np. „ Mam inne zdanie   na ten temat lub inaczej  myślę”.</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numeru slajdu 6"/>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55F13F8-30A3-4FFF-BEE0-E4F75E80EE0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555" name="Rectangle 2"/>
          <p:cNvSpPr>
            <a:spLocks noGrp="1" noChangeArrowheads="1"/>
          </p:cNvSpPr>
          <p:nvPr>
            <p:ph type="title"/>
          </p:nvPr>
        </p:nvSpPr>
        <p:spPr>
          <a:xfrm>
            <a:off x="0" y="0"/>
            <a:ext cx="9144000" cy="1143000"/>
          </a:xfrm>
          <a:solidFill>
            <a:srgbClr val="FFFF00"/>
          </a:solidFill>
        </p:spPr>
        <p:txBody>
          <a:bodyPr/>
          <a:lstStyle/>
          <a:p>
            <a:r>
              <a:rPr lang="pl-PL" sz="4000" b="1"/>
              <a:t>OBRONA PRZED MANIPULACJĄ </a:t>
            </a:r>
            <a:br>
              <a:rPr lang="pl-PL" sz="4000" b="1"/>
            </a:br>
            <a:r>
              <a:rPr lang="pl-PL" sz="4000" b="1"/>
              <a:t>I KRYTYKĄ - 2</a:t>
            </a:r>
            <a:endParaRPr lang="pl-PL" b="1"/>
          </a:p>
        </p:txBody>
      </p:sp>
      <p:sp>
        <p:nvSpPr>
          <p:cNvPr id="23556" name="Rectangle 3"/>
          <p:cNvSpPr>
            <a:spLocks noGrp="1" noChangeArrowheads="1"/>
          </p:cNvSpPr>
          <p:nvPr>
            <p:ph type="body" sz="half" idx="1"/>
          </p:nvPr>
        </p:nvSpPr>
        <p:spPr>
          <a:xfrm>
            <a:off x="457200" y="1752600"/>
            <a:ext cx="4191000" cy="4114800"/>
          </a:xfrm>
          <a:solidFill>
            <a:srgbClr val="CCFFCC"/>
          </a:solidFill>
        </p:spPr>
        <p:txBody>
          <a:bodyPr/>
          <a:lstStyle/>
          <a:p>
            <a:pPr>
              <a:buFontTx/>
              <a:buNone/>
            </a:pPr>
            <a:r>
              <a:rPr lang="pl-PL" sz="2000" b="1"/>
              <a:t>„</a:t>
            </a:r>
            <a:r>
              <a:rPr lang="pl-PL" sz="2000" b="1" u="sng"/>
              <a:t>Zamglanie”</a:t>
            </a:r>
            <a:r>
              <a:rPr lang="pl-PL" sz="2000" b="1"/>
              <a:t> - polega na „rozmywaniu się naszej krytycznej oceny w naszej reakcji. Np. „ Masz rację ale...”.</a:t>
            </a:r>
          </a:p>
          <a:p>
            <a:pPr>
              <a:buFontTx/>
              <a:buNone/>
            </a:pPr>
            <a:endParaRPr lang="pl-PL" sz="2000" b="1"/>
          </a:p>
          <a:p>
            <a:pPr>
              <a:buFontTx/>
              <a:buNone/>
            </a:pPr>
            <a:r>
              <a:rPr lang="pl-PL" sz="2000" b="1" u="sng"/>
              <a:t>„Zdarta płyta”</a:t>
            </a:r>
            <a:r>
              <a:rPr lang="pl-PL" sz="2000" b="1"/>
              <a:t> - polega na konsekwentnym powtarzaniu asertywnej odmowy aż do pożądanego efektu. Np. „Nie zgadzam się bo moje wyniki badań wskazują inaczej”.</a:t>
            </a:r>
          </a:p>
        </p:txBody>
      </p:sp>
      <p:sp>
        <p:nvSpPr>
          <p:cNvPr id="23557" name="Rectangle 4"/>
          <p:cNvSpPr>
            <a:spLocks noGrp="1" noChangeArrowheads="1"/>
          </p:cNvSpPr>
          <p:nvPr>
            <p:ph type="body" sz="half" idx="2"/>
          </p:nvPr>
        </p:nvSpPr>
        <p:spPr>
          <a:xfrm>
            <a:off x="4953000" y="1752600"/>
            <a:ext cx="3810000" cy="4114800"/>
          </a:xfrm>
          <a:solidFill>
            <a:srgbClr val="FFFF99"/>
          </a:solidFill>
        </p:spPr>
        <p:txBody>
          <a:bodyPr/>
          <a:lstStyle/>
          <a:p>
            <a:pPr>
              <a:buFontTx/>
              <a:buNone/>
            </a:pPr>
            <a:r>
              <a:rPr lang="pl-PL" sz="2000" b="1" u="sng"/>
              <a:t>	Uprzedzanie krytyki</a:t>
            </a:r>
            <a:r>
              <a:rPr lang="pl-PL" sz="2000" b="1"/>
              <a:t> - polega na wytrąceniu „miecza” z ręki osoby    nas krytykującej poprzez złożenie samokrytyki zanim druga osoba         nas skrytykuje.   </a:t>
            </a:r>
          </a:p>
          <a:p>
            <a:pPr>
              <a:buFontTx/>
              <a:buNone/>
            </a:pPr>
            <a:r>
              <a:rPr lang="pl-PL" sz="2000" b="1"/>
              <a:t>    Np. „ Przepraszam, że nie zauważyłem braku. Jak mogłem tego nie zauważyć”.</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4F23AA0-F411-412D-B98F-A34EE47F6F85}"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579" name="Rectangle 2"/>
          <p:cNvSpPr>
            <a:spLocks noGrp="1" noChangeArrowheads="1"/>
          </p:cNvSpPr>
          <p:nvPr>
            <p:ph type="title"/>
          </p:nvPr>
        </p:nvSpPr>
        <p:spPr>
          <a:xfrm>
            <a:off x="0" y="0"/>
            <a:ext cx="9144000" cy="1143000"/>
          </a:xfrm>
          <a:solidFill>
            <a:srgbClr val="FFFF00"/>
          </a:solidFill>
        </p:spPr>
        <p:txBody>
          <a:bodyPr/>
          <a:lstStyle/>
          <a:p>
            <a:r>
              <a:rPr lang="pl-PL" sz="4000" b="1"/>
              <a:t>ZAGADNIENIA</a:t>
            </a:r>
            <a:endParaRPr lang="pl-PL" b="1"/>
          </a:p>
        </p:txBody>
      </p:sp>
      <p:sp>
        <p:nvSpPr>
          <p:cNvPr id="24580" name="Rectangle 3"/>
          <p:cNvSpPr>
            <a:spLocks noGrp="1" noChangeArrowheads="1"/>
          </p:cNvSpPr>
          <p:nvPr>
            <p:ph type="body" idx="1"/>
          </p:nvPr>
        </p:nvSpPr>
        <p:spPr>
          <a:xfrm>
            <a:off x="228600" y="1600200"/>
            <a:ext cx="8610600" cy="4495800"/>
          </a:xfrm>
          <a:solidFill>
            <a:srgbClr val="CCFFFF"/>
          </a:solidFill>
        </p:spPr>
        <p:txBody>
          <a:bodyPr/>
          <a:lstStyle/>
          <a:p>
            <a:endParaRPr lang="pl-PL" sz="2400" b="1"/>
          </a:p>
          <a:p>
            <a:r>
              <a:rPr lang="pl-PL" sz="2400" b="1"/>
              <a:t>Wyjaśnić schemat przekazywania wiadomości?</a:t>
            </a:r>
          </a:p>
          <a:p>
            <a:r>
              <a:rPr lang="pl-PL" sz="2400" b="1"/>
              <a:t>W jaki sposób określić asertywność?</a:t>
            </a:r>
          </a:p>
          <a:p>
            <a:r>
              <a:rPr lang="pl-PL" sz="2400" b="1"/>
              <a:t>Na czym polega komunikacja werbalna?</a:t>
            </a:r>
          </a:p>
          <a:p>
            <a:r>
              <a:rPr lang="pl-PL" sz="2400" b="1"/>
              <a:t>Na czym polega komunikacja niewerbalna?</a:t>
            </a:r>
          </a:p>
          <a:p>
            <a:r>
              <a:rPr lang="pl-PL" sz="2400" b="1"/>
              <a:t>Jakie są składniki kierowania?</a:t>
            </a:r>
          </a:p>
          <a:p>
            <a:r>
              <a:rPr lang="pl-PL" sz="2400" b="1"/>
              <a:t>W jakie są etapy nawiązania kontaktu ze słuchaczem?</a:t>
            </a:r>
          </a:p>
          <a:p>
            <a:r>
              <a:rPr lang="pl-PL" sz="2400" b="1"/>
              <a:t>Jakie wyróżniamy technik obrony przed atakiem?</a:t>
            </a:r>
          </a:p>
          <a:p>
            <a:endParaRPr lang="pl-PL" sz="2400" b="1"/>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C7101F9-6212-4A5C-95C5-209BCBF0CC11}"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603" name="Rectangle 2"/>
          <p:cNvSpPr>
            <a:spLocks noGrp="1" noChangeArrowheads="1"/>
          </p:cNvSpPr>
          <p:nvPr>
            <p:ph type="title"/>
          </p:nvPr>
        </p:nvSpPr>
        <p:spPr>
          <a:xfrm>
            <a:off x="0" y="0"/>
            <a:ext cx="9144000" cy="1143000"/>
          </a:xfrm>
          <a:solidFill>
            <a:srgbClr val="FFFF00"/>
          </a:solidFill>
        </p:spPr>
        <p:txBody>
          <a:bodyPr/>
          <a:lstStyle/>
          <a:p>
            <a:r>
              <a:rPr lang="pl-PL" sz="4000" b="1"/>
              <a:t>BIBLIOGRAFIA</a:t>
            </a:r>
            <a:endParaRPr lang="pl-PL" b="1"/>
          </a:p>
        </p:txBody>
      </p:sp>
      <p:sp>
        <p:nvSpPr>
          <p:cNvPr id="25604" name="Rectangle 3"/>
          <p:cNvSpPr>
            <a:spLocks noGrp="1" noChangeArrowheads="1"/>
          </p:cNvSpPr>
          <p:nvPr>
            <p:ph type="body" idx="1"/>
          </p:nvPr>
        </p:nvSpPr>
        <p:spPr>
          <a:xfrm>
            <a:off x="381000" y="1738536"/>
            <a:ext cx="8382000" cy="4509864"/>
          </a:xfrm>
          <a:solidFill>
            <a:srgbClr val="CCFFFF"/>
          </a:solidFill>
        </p:spPr>
        <p:txBody>
          <a:bodyPr/>
          <a:lstStyle/>
          <a:p>
            <a:r>
              <a:rPr lang="pl-PL" sz="2400" b="1" u="sng" dirty="0" err="1"/>
              <a:t>Bittel</a:t>
            </a:r>
            <a:r>
              <a:rPr lang="pl-PL" sz="2400" b="1" u="sng" dirty="0"/>
              <a:t> L.: </a:t>
            </a:r>
            <a:r>
              <a:rPr lang="pl-PL" sz="2400" b="1" dirty="0"/>
              <a:t>Krótki kurs zarządzania, PWN, Warszawa 1994.</a:t>
            </a:r>
          </a:p>
          <a:p>
            <a:r>
              <a:rPr lang="pl-PL" sz="2400" b="1" u="sng" dirty="0"/>
              <a:t>Dąbrowski W. Stasiak A. Wolski M.: </a:t>
            </a:r>
            <a:r>
              <a:rPr lang="pl-PL" sz="2400" b="1" dirty="0"/>
              <a:t>Modelowanie systemów informatycznych w języków UML 2.1. Wyd. PWN Warszawa 2007. </a:t>
            </a:r>
          </a:p>
          <a:p>
            <a:r>
              <a:rPr lang="pl-PL" sz="2400" b="1" u="sng" dirty="0"/>
              <a:t>Griffin R.W.: </a:t>
            </a:r>
            <a:r>
              <a:rPr lang="pl-PL" sz="2400" b="1" dirty="0"/>
              <a:t>Podstawy zarządzania organizacjami, PWN, Warszawa 1996.</a:t>
            </a:r>
          </a:p>
          <a:p>
            <a:r>
              <a:rPr lang="pl-PL" sz="2400" b="1" u="sng" dirty="0"/>
              <a:t>Leigh A.: </a:t>
            </a:r>
            <a:r>
              <a:rPr lang="pl-PL" sz="2400" b="1" dirty="0"/>
              <a:t>Maynard M.: Komunikacja doskonała, </a:t>
            </a:r>
            <a:r>
              <a:rPr lang="pl-PL" sz="2400" b="1" dirty="0" err="1"/>
              <a:t>Rebis</a:t>
            </a:r>
            <a:r>
              <a:rPr lang="pl-PL" sz="2400" b="1" dirty="0"/>
              <a:t>, Poznań 1999. </a:t>
            </a:r>
          </a:p>
          <a:p>
            <a:r>
              <a:rPr lang="pl-PL" sz="2400" b="1" u="sng" dirty="0"/>
              <a:t>Piotrowski M.: </a:t>
            </a:r>
            <a:r>
              <a:rPr lang="pl-PL" sz="2400" b="1" dirty="0"/>
              <a:t>Notacja modelowania procesów biznesowych. Wyd. BTC Warszawa 2007.</a:t>
            </a:r>
          </a:p>
        </p:txBody>
      </p:sp>
    </p:spTree>
  </p:cSld>
  <p:clrMapOvr>
    <a:masterClrMapping/>
  </p:clrMapOvr>
</p:sld>
</file>

<file path=ppt/theme/theme1.xml><?xml version="1.0" encoding="utf-8"?>
<a:theme xmlns:a="http://schemas.openxmlformats.org/drawingml/2006/main" name="Pusta prezentacja">
  <a:themeElements>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usta prezentacja">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sta prezentacj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sta prezentacj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sta prezentacj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sta prezentacj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sta prezentacj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sta prezentacj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usta prezentacja">
  <a:themeElements>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usta prezentacja">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sta prezentacj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sta prezentacj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sta prezentacj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sta prezentacj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sta prezentacj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sta prezentacj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usta prezentacja">
  <a:themeElements>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usta prezentacja">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sta prezentacj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sta prezentacj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sta prezentacj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sta prezentacj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sta prezentacj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sta prezentacj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niej dźwigaj">
  <a:themeElements>
    <a:clrScheme name="Mniej dźwigaj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niej dźwigaj">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niej dźwigaj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niej dźwigaj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niej dźwigaj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niej dźwigaj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niej dźwigaj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niej dźwigaj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niej dźwigaj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niej dźwigaj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niej dźwigaj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niej dźwigaj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niej dźwigaj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niej dźwigaj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Pusta prezentacja">
  <a:themeElements>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usta prezentacja">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sta prezentacj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sta prezentacj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sta prezentacj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sta prezentacj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sta prezentacj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sta prezentacj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Office\Szablony\Pusta prezentacja.pot</Template>
  <TotalTime>2815</TotalTime>
  <Words>11319</Words>
  <Application>Microsoft Office PowerPoint</Application>
  <PresentationFormat>Pokaz na ekranie (4:3)</PresentationFormat>
  <Paragraphs>878</Paragraphs>
  <Slides>96</Slides>
  <Notes>50</Notes>
  <HiddenSlides>0</HiddenSlides>
  <MMClips>0</MMClips>
  <ScaleCrop>false</ScaleCrop>
  <HeadingPairs>
    <vt:vector size="8" baseType="variant">
      <vt:variant>
        <vt:lpstr>Używane czcionki</vt:lpstr>
      </vt:variant>
      <vt:variant>
        <vt:i4>2</vt:i4>
      </vt:variant>
      <vt:variant>
        <vt:lpstr>Motyw</vt:lpstr>
      </vt:variant>
      <vt:variant>
        <vt:i4>9</vt:i4>
      </vt:variant>
      <vt:variant>
        <vt:lpstr>Osadzone serwery OLE</vt:lpstr>
      </vt:variant>
      <vt:variant>
        <vt:i4>3</vt:i4>
      </vt:variant>
      <vt:variant>
        <vt:lpstr>Tytuły slajdów</vt:lpstr>
      </vt:variant>
      <vt:variant>
        <vt:i4>96</vt:i4>
      </vt:variant>
    </vt:vector>
  </HeadingPairs>
  <TitlesOfParts>
    <vt:vector size="110" baseType="lpstr">
      <vt:lpstr>Arial</vt:lpstr>
      <vt:lpstr>Calibri</vt:lpstr>
      <vt:lpstr>Pusta prezentacja</vt:lpstr>
      <vt:lpstr>1_Pusta prezentacja</vt:lpstr>
      <vt:lpstr>2_Pusta prezentacja</vt:lpstr>
      <vt:lpstr>Projekt domyślny</vt:lpstr>
      <vt:lpstr>Mniej dźwigaj</vt:lpstr>
      <vt:lpstr>Motyw pakietu Office</vt:lpstr>
      <vt:lpstr>3_Pusta prezentacja</vt:lpstr>
      <vt:lpstr>1_Projekt domyślny</vt:lpstr>
      <vt:lpstr>2_Motyw pakietu Office</vt:lpstr>
      <vt:lpstr>Fotografia Photo Editor</vt:lpstr>
      <vt:lpstr>SnapGrafx</vt:lpstr>
      <vt:lpstr>Klip</vt:lpstr>
      <vt:lpstr>NURTY W ROZWOJU WSPÓŁCZESNEJ ERGONOMII</vt:lpstr>
      <vt:lpstr>TREŚĆ</vt:lpstr>
      <vt:lpstr>ŹRÓDŁA ERGONOMII </vt:lpstr>
      <vt:lpstr>  KSZTAŁTOWANIE ERGONOMII</vt:lpstr>
      <vt:lpstr>MAKROERGONOMIA</vt:lpstr>
      <vt:lpstr>INNOWACJE ORGANIZACYJNE</vt:lpstr>
      <vt:lpstr>STAN WDRAŻANIA INNOWACJI</vt:lpstr>
      <vt:lpstr>PLAN WDRAŻANIA INNOWACJI</vt:lpstr>
      <vt:lpstr>Prezentacja programu PowerPoint</vt:lpstr>
      <vt:lpstr>EC - ERGONOMIA CYFROWA</vt:lpstr>
      <vt:lpstr>PROBLEMY EC DLA LAT 2020 - 2025</vt:lpstr>
      <vt:lpstr>METODY ERGONOMII CYFROWEJ </vt:lpstr>
      <vt:lpstr>MODELOWANIE I SYMULACJA </vt:lpstr>
      <vt:lpstr>PRZYJĘCIE PACJENTA</vt:lpstr>
      <vt:lpstr>ZGŁOSZENIE PACJENTA</vt:lpstr>
      <vt:lpstr>ARKUSZ PIERWSZEJ POMOCY</vt:lpstr>
      <vt:lpstr>PRZYJĘCIE NA ODDZIAŁ</vt:lpstr>
      <vt:lpstr>DIAGNOSTYKA PACJENTA</vt:lpstr>
      <vt:lpstr>ZAGROŻENIA ERGONOMICZNE </vt:lpstr>
      <vt:lpstr>ZAGROŻENIA ERGONOMICZNE</vt:lpstr>
      <vt:lpstr>METODY OCENY RYZYKA MSDs</vt:lpstr>
      <vt:lpstr>OCENA RYZYKA ZAWODOWEGO</vt:lpstr>
      <vt:lpstr>ZAGADNIENIA  DO DYSKUSJI</vt:lpstr>
      <vt:lpstr>BIBLIOGRAFIA</vt:lpstr>
      <vt:lpstr>KSZTAŁTOWANIE  STANOWISK PRACY</vt:lpstr>
      <vt:lpstr>TREŚĆ</vt:lpstr>
      <vt:lpstr>CZYNNIKI ERGONOMICZNE KSZTAŁTOWANIA PRACY</vt:lpstr>
      <vt:lpstr>EFEKTYWNE ZATRUDNIENIE CZŁOWIEKA</vt:lpstr>
      <vt:lpstr>ISTOTA I PRZEDMIOT KSZTAŁTOWANIA PRACY</vt:lpstr>
      <vt:lpstr>ZASADY I WARUNKI   KSZTAŁTOWANIA PRACY</vt:lpstr>
      <vt:lpstr>CELE  KSZTAŁTOWANIA PRACY</vt:lpstr>
      <vt:lpstr>ZAKRES KSZTAŁTOWANIA STANOWISKA PRACY</vt:lpstr>
      <vt:lpstr>KSZTAŁTOWANIE  TREŚCI PRACY</vt:lpstr>
      <vt:lpstr>KSZTAŁTOWANIE  TREŚCI PRACY</vt:lpstr>
      <vt:lpstr>METODA  KSZTAŁTOWANIA PRACY</vt:lpstr>
      <vt:lpstr>METODA USPRAWNIANIA STANOWISK PRACY</vt:lpstr>
      <vt:lpstr>FORMY  ORGANIZACJI PRACY</vt:lpstr>
      <vt:lpstr>ZADANIA  ZESPOŁOWE</vt:lpstr>
      <vt:lpstr>DOSTOSOWANIE PRZESTRZENI PRACY DO CZŁOWIEKA</vt:lpstr>
      <vt:lpstr>KSZTAŁTOWANIE ANTROPOMETRYCZNE</vt:lpstr>
      <vt:lpstr>KSZTAŁTOWANIE SYSTEMU  PRACY ZMIANOWEJ</vt:lpstr>
      <vt:lpstr>CECHY  PRACY ZMIANOWEJ</vt:lpstr>
      <vt:lpstr>SKŁADNIKI  PRZEWODZENIA</vt:lpstr>
      <vt:lpstr>SCHEMAT PRZEKAZYWANIA WIADOMOŚCI</vt:lpstr>
      <vt:lpstr>KSZTAŁTOWANIE  BEZPIECZEŃSTWA PRACY</vt:lpstr>
      <vt:lpstr> KSZTAŁTOWANIE BEZPIECZEŃSTWA PRACY</vt:lpstr>
      <vt:lpstr>ZAGADNIENIA</vt:lpstr>
      <vt:lpstr>BIBLIOGRAFIA</vt:lpstr>
      <vt:lpstr>KSZTAŁTOWANIE  PRZSTRZENI PRACY</vt:lpstr>
      <vt:lpstr>TREŚĆ</vt:lpstr>
      <vt:lpstr>KWESTIE W PROJEKTOWANIU</vt:lpstr>
      <vt:lpstr> PROGRAM ErgoSHAPE</vt:lpstr>
      <vt:lpstr>PROGRAM ERGOBOX</vt:lpstr>
      <vt:lpstr>PROCEDURA PROJEKTOWANIA </vt:lpstr>
      <vt:lpstr>CECHY ATROPOMETRYCZNE</vt:lpstr>
      <vt:lpstr>CECHY ATROPOMETRYCZNE</vt:lpstr>
      <vt:lpstr>BAZY ODNIESIENIA</vt:lpstr>
      <vt:lpstr>MODELE CENTYLOWE PL 2000</vt:lpstr>
      <vt:lpstr>MODELE CENTYLOWE PL 2000</vt:lpstr>
      <vt:lpstr>ZASIĘGI RĄK</vt:lpstr>
      <vt:lpstr>WYSOKOŚCI STOŁÓW</vt:lpstr>
      <vt:lpstr>STREFY PRACY</vt:lpstr>
      <vt:lpstr>WYTYCZNE PROJEKTOWE</vt:lpstr>
      <vt:lpstr>ELEMENTY STEROWNICZE</vt:lpstr>
      <vt:lpstr>ELEMENTY INFORMACYJNE</vt:lpstr>
      <vt:lpstr>DOLEGLIWOŚCI PRZY PRACY</vt:lpstr>
      <vt:lpstr>STRUKTURA PRZESTRZENNA</vt:lpstr>
      <vt:lpstr>WYMIARY STANOWISKA</vt:lpstr>
      <vt:lpstr>WIELKOŚĆ NACISKU NA DYSKI L3L4</vt:lpstr>
      <vt:lpstr>WYMAGANIA DLA SIEDZISKA</vt:lpstr>
      <vt:lpstr>ZAGADNIENIA</vt:lpstr>
      <vt:lpstr>BIBLIOGRAFIA</vt:lpstr>
      <vt:lpstr>KOMUNIKACJA  INTERPERSONALNA</vt:lpstr>
      <vt:lpstr>TREŚĆ</vt:lpstr>
      <vt:lpstr>ASPEKTY PROCESU  RECEPCJI SYGNAŁÓW</vt:lpstr>
      <vt:lpstr>OKREŚLENIA</vt:lpstr>
      <vt:lpstr> PROCES PRZEKAZYWANIA WIADOMOŚCI</vt:lpstr>
      <vt:lpstr>ELEMENTY PROCESU KOMUNIKACJI</vt:lpstr>
      <vt:lpstr>MIARY ILOŚCI INFORMACJI</vt:lpstr>
      <vt:lpstr>PRZYKŁADY OBLICZANIA ILOŚCI INFORMACJI</vt:lpstr>
      <vt:lpstr>BARIERY SKUTECZNEJ KOMUNIKACJI</vt:lpstr>
      <vt:lpstr>PRZEZWYCIĘŻANIE BARIER KOMUNIKACJI </vt:lpstr>
      <vt:lpstr>KOMUNIKACJA                  MIĘDZY LUDŹMI</vt:lpstr>
      <vt:lpstr>KOMUNIKACJA WERBALNA          I NIEWERBALNA</vt:lpstr>
      <vt:lpstr>ZASADY PRZEKAZYWANIA WIADOMOŚCI</vt:lpstr>
      <vt:lpstr>ZASADY EFEKTYWNEJ KOMUNIKACJI</vt:lpstr>
      <vt:lpstr>KOMUNIKACJA OSOBISTA „TWARZĄ W TWARZ”</vt:lpstr>
      <vt:lpstr>KOMUNIKACJA BEZPOŚREDNIA „KONTAKT Z MEDIAMI”</vt:lpstr>
      <vt:lpstr>ASERTYWNOŚĆ               W KOMUNIKACJI</vt:lpstr>
      <vt:lpstr>ZASADY ZACHOWAŃ ASERTYWNYCH</vt:lpstr>
      <vt:lpstr>NAWIĄZANIE KONTAKTU  ZE SŁUCHACZEM - 1</vt:lpstr>
      <vt:lpstr>NAWIĄZANIE KONTAKTU  ZE SŁUCHACZEM - 2</vt:lpstr>
      <vt:lpstr>OBRONA PRZED MANIPULACJĄ  I KRYTYKĄ - 1</vt:lpstr>
      <vt:lpstr>OBRONA PRZED MANIPULACJĄ  I KRYTYKĄ - 2</vt:lpstr>
      <vt:lpstr>ZAGADNIENIA</vt:lpstr>
      <vt:lpstr>BIBLIOGRAFIA</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tytułu slajdu</dc:title>
  <dc:creator>Grabosz</dc:creator>
  <cp:lastModifiedBy>Jerzy Grabosz</cp:lastModifiedBy>
  <cp:revision>214</cp:revision>
  <cp:lastPrinted>2020-03-23T12:28:40Z</cp:lastPrinted>
  <dcterms:created xsi:type="dcterms:W3CDTF">1998-09-29T10:29:30Z</dcterms:created>
  <dcterms:modified xsi:type="dcterms:W3CDTF">2020-03-27T07:48:43Z</dcterms:modified>
</cp:coreProperties>
</file>