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77" r:id="rId2"/>
    <p:sldId id="385" r:id="rId3"/>
    <p:sldId id="295" r:id="rId4"/>
    <p:sldId id="296" r:id="rId5"/>
    <p:sldId id="297" r:id="rId6"/>
    <p:sldId id="298" r:id="rId7"/>
    <p:sldId id="307" r:id="rId8"/>
    <p:sldId id="299" r:id="rId9"/>
    <p:sldId id="305" r:id="rId10"/>
    <p:sldId id="30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7" r:id="rId20"/>
    <p:sldId id="315" r:id="rId21"/>
    <p:sldId id="318" r:id="rId22"/>
    <p:sldId id="300" r:id="rId23"/>
    <p:sldId id="301" r:id="rId24"/>
    <p:sldId id="302" r:id="rId25"/>
    <p:sldId id="303" r:id="rId26"/>
    <p:sldId id="304" r:id="rId27"/>
    <p:sldId id="378" r:id="rId28"/>
    <p:sldId id="379" r:id="rId29"/>
    <p:sldId id="381" r:id="rId30"/>
    <p:sldId id="384" r:id="rId31"/>
    <p:sldId id="382" r:id="rId32"/>
    <p:sldId id="319" r:id="rId33"/>
    <p:sldId id="320" r:id="rId34"/>
    <p:sldId id="321" r:id="rId35"/>
    <p:sldId id="325" r:id="rId36"/>
    <p:sldId id="324" r:id="rId37"/>
    <p:sldId id="322" r:id="rId38"/>
    <p:sldId id="323" r:id="rId39"/>
    <p:sldId id="326" r:id="rId40"/>
    <p:sldId id="327" r:id="rId41"/>
    <p:sldId id="328" r:id="rId42"/>
    <p:sldId id="342" r:id="rId43"/>
    <p:sldId id="329" r:id="rId44"/>
    <p:sldId id="331" r:id="rId45"/>
    <p:sldId id="330" r:id="rId46"/>
    <p:sldId id="332" r:id="rId47"/>
    <p:sldId id="336" r:id="rId48"/>
    <p:sldId id="337" r:id="rId49"/>
    <p:sldId id="338" r:id="rId50"/>
    <p:sldId id="339" r:id="rId51"/>
    <p:sldId id="340" r:id="rId52"/>
    <p:sldId id="341" r:id="rId53"/>
    <p:sldId id="343" r:id="rId54"/>
    <p:sldId id="344" r:id="rId55"/>
    <p:sldId id="262" r:id="rId5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-16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4.wmf"/><Relationship Id="rId1" Type="http://schemas.openxmlformats.org/officeDocument/2006/relationships/image" Target="../media/image85.wmf"/><Relationship Id="rId4" Type="http://schemas.openxmlformats.org/officeDocument/2006/relationships/image" Target="../media/image8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F22F-AA1C-47AA-A427-A1A2F448A30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0795-4B4C-4FE7-9864-2F57A76BE3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41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C99C24-7D6B-40D3-A732-850D76C5CC12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3F580B-E023-4257-B6BC-4BE930CEC4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3D93A2-B53F-4E05-98B8-19969478A85E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1B0642-EB21-4337-BA18-F87B5FC80B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9EFBD6-DCF5-472A-B83C-C85464B89142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A591AC-A9B3-4A3E-A39B-B2A62F50AE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D3DD73-80DA-4EB2-B8C1-6EF61716AA48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D7C1D-9962-4C2C-A23D-28A9FE3419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930AD7-F494-4A2D-84CA-F32C6CF92B14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63ECE5-9CBB-47AF-B6EA-063B4768D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2BBED9-C0A5-48F1-B7AD-B6F03997B0A5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F09E0A-31CC-4BC8-A0FC-7CC900FDE9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EC34B2-5391-4DF8-9FD3-CCB0BBAA97D4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5E0A05-87D4-4773-91F3-F03A9B4A75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15756A-A0A1-4FBD-B1E8-90C086B13246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367A2B-2BDC-428D-A5D3-46E79C3AFC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130E06-E596-4F07-96E4-E5A705A71211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CFA50C-97CB-44A6-942F-B1942E4E07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BA1C5B-963F-48AB-A98C-C0F17D185EA9}" type="datetimeFigureOut">
              <a:rPr lang="pl-PL"/>
              <a:pPr>
                <a:defRPr/>
              </a:pPr>
              <a:t>2019-04-10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38F6EA-1545-4B30-A09F-A8854F59D0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analitycznego – modele we-wy, modele przestrzeni stanu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4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0.png"/><Relationship Id="rId10" Type="http://schemas.openxmlformats.org/officeDocument/2006/relationships/image" Target="../media/image46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6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72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72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104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6.png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19.png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6.png"/><Relationship Id="rId4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6.png"/><Relationship Id="rId4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8.png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4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3.png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1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7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oleObject" Target="../embeddings/oleObject5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3a – Technologie modelowania analitycznego – modele wejście – wyjście, modele w przestrzeni stanu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2019.04.10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49388"/>
            <a:ext cx="563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pole tekstowe 2"/>
          <p:cNvSpPr txBox="1">
            <a:spLocks noChangeArrowheads="1"/>
          </p:cNvSpPr>
          <p:nvPr/>
        </p:nvSpPr>
        <p:spPr bwMode="auto">
          <a:xfrm>
            <a:off x="287338" y="441325"/>
            <a:ext cx="861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Schemat blokowy postaci kanonicznej sterowalności</a:t>
            </a:r>
          </a:p>
        </p:txBody>
      </p:sp>
      <p:sp>
        <p:nvSpPr>
          <p:cNvPr id="62468" name="pole tekstowe 3"/>
          <p:cNvSpPr txBox="1">
            <a:spLocks noChangeArrowheads="1"/>
          </p:cNvSpPr>
          <p:nvPr/>
        </p:nvSpPr>
        <p:spPr bwMode="auto">
          <a:xfrm>
            <a:off x="287338" y="3573463"/>
            <a:ext cx="543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Natura fizyczna zmiennych stanu w przykładzie?</a:t>
            </a:r>
          </a:p>
        </p:txBody>
      </p:sp>
      <p:sp>
        <p:nvSpPr>
          <p:cNvPr id="62469" name="pole tekstowe 4"/>
          <p:cNvSpPr txBox="1">
            <a:spLocks noChangeArrowheads="1"/>
          </p:cNvSpPr>
          <p:nvPr/>
        </p:nvSpPr>
        <p:spPr bwMode="auto">
          <a:xfrm>
            <a:off x="323850" y="4113213"/>
            <a:ext cx="8676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Odpowiedź </a:t>
            </a:r>
            <a:r>
              <a:rPr lang="pl-PL" dirty="0" smtClean="0">
                <a:solidFill>
                  <a:srgbClr val="003366"/>
                </a:solidFill>
              </a:rPr>
              <a:t>– na podstawie wglądu w proces powstawania modelu </a:t>
            </a:r>
            <a:r>
              <a:rPr lang="pl-PL" dirty="0">
                <a:solidFill>
                  <a:srgbClr val="003366"/>
                </a:solidFill>
              </a:rPr>
              <a:t>silnika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Przykład </a:t>
            </a:r>
            <a:r>
              <a:rPr lang="pl-PL" dirty="0" smtClean="0">
                <a:solidFill>
                  <a:srgbClr val="003366"/>
                </a:solidFill>
              </a:rPr>
              <a:t>1 </a:t>
            </a:r>
            <a:r>
              <a:rPr lang="pl-PL" dirty="0">
                <a:solidFill>
                  <a:srgbClr val="003366"/>
                </a:solidFill>
              </a:rPr>
              <a:t>– model silnika PS z obciążeniem inercyjnym przez elastyczny wał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981075"/>
            <a:ext cx="49323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68313" y="2825750"/>
          <a:ext cx="4967287" cy="2276475"/>
        </p:xfrm>
        <a:graphic>
          <a:graphicData uri="http://schemas.openxmlformats.org/presentationml/2006/ole">
            <p:oleObj spid="_x0000_s6148" name="Równanie" r:id="rId4" imgW="3771900" imgH="172720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5543550" y="2816225"/>
          <a:ext cx="2598738" cy="1404938"/>
        </p:xfrm>
        <a:graphic>
          <a:graphicData uri="http://schemas.openxmlformats.org/presentationml/2006/ole">
            <p:oleObj spid="_x0000_s6149" name="Równanie" r:id="rId5" imgW="2070100" imgH="1117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upa 7"/>
          <p:cNvGrpSpPr>
            <a:grpSpLocks/>
          </p:cNvGrpSpPr>
          <p:nvPr/>
        </p:nvGrpSpPr>
        <p:grpSpPr bwMode="auto">
          <a:xfrm>
            <a:off x="4103688" y="692150"/>
            <a:ext cx="4446587" cy="1622425"/>
            <a:chOff x="4103948" y="692696"/>
            <a:chExt cx="4446054" cy="1622647"/>
          </a:xfrm>
        </p:grpSpPr>
        <p:pic>
          <p:nvPicPr>
            <p:cNvPr id="71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3948" y="692696"/>
              <a:ext cx="4446054" cy="162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5"/>
            <p:cNvSpPr/>
            <p:nvPr/>
          </p:nvSpPr>
          <p:spPr>
            <a:xfrm>
              <a:off x="5327763" y="1700897"/>
              <a:ext cx="1260324" cy="287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3" name="pole tekstowe 6"/>
            <p:cNvSpPr txBox="1">
              <a:spLocks noChangeArrowheads="1"/>
            </p:cNvSpPr>
            <p:nvPr/>
          </p:nvSpPr>
          <p:spPr bwMode="auto">
            <a:xfrm>
              <a:off x="5616116" y="1700808"/>
              <a:ext cx="1872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/>
                <a:t>Konwencja:</a:t>
              </a:r>
            </a:p>
          </p:txBody>
        </p:sp>
      </p:grp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4962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pole tekstowe 2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 II zasady dynamiki Newtona</a:t>
            </a: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2312988"/>
            <a:ext cx="419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5173663" y="2420938"/>
          <a:ext cx="3538537" cy="1152525"/>
        </p:xfrm>
        <a:graphic>
          <a:graphicData uri="http://schemas.openxmlformats.org/presentationml/2006/ole">
            <p:oleObj spid="_x0000_s7173" name="Równanie" r:id="rId6" imgW="2578100" imgH="838200" progId="Equation.3">
              <p:embed/>
            </p:oleObj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58775" y="3068638"/>
          <a:ext cx="4567238" cy="1152525"/>
        </p:xfrm>
        <a:graphic>
          <a:graphicData uri="http://schemas.openxmlformats.org/presentationml/2006/ole">
            <p:oleObj spid="_x0000_s7174" name="Równanie" r:id="rId7" imgW="3327400" imgH="838200" progId="Equation.3">
              <p:embed/>
            </p:oleObj>
          </a:graphicData>
        </a:graphic>
      </p:graphicFrame>
      <p:sp>
        <p:nvSpPr>
          <p:cNvPr id="7177" name="pole tekstowe 10"/>
          <p:cNvSpPr txBox="1">
            <a:spLocks noChangeArrowheads="1"/>
          </p:cNvSpPr>
          <p:nvPr/>
        </p:nvSpPr>
        <p:spPr bwMode="auto">
          <a:xfrm>
            <a:off x="287338" y="4400550"/>
            <a:ext cx="849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 II prawa Kirchhoff’a</a:t>
            </a:r>
          </a:p>
        </p:txBody>
      </p:sp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4797425"/>
            <a:ext cx="2428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pole tekstowe 12"/>
          <p:cNvSpPr txBox="1">
            <a:spLocks noChangeArrowheads="1"/>
          </p:cNvSpPr>
          <p:nvPr/>
        </p:nvSpPr>
        <p:spPr bwMode="auto">
          <a:xfrm>
            <a:off x="647700" y="54086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lub</a:t>
            </a:r>
          </a:p>
        </p:txBody>
      </p:sp>
      <p:pic>
        <p:nvPicPr>
          <p:cNvPr id="718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95550" y="5661025"/>
            <a:ext cx="2400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295900" y="5373688"/>
          <a:ext cx="3416300" cy="1135062"/>
        </p:xfrm>
        <a:graphic>
          <a:graphicData uri="http://schemas.openxmlformats.org/presentationml/2006/ole">
            <p:oleObj spid="_x0000_s7175" name="Równanie" r:id="rId10" imgW="2489200" imgH="8255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016000"/>
            <a:ext cx="6424612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pole tekstowe 2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Schemat </a:t>
            </a:r>
            <a:r>
              <a:rPr lang="pl-PL" dirty="0" smtClean="0">
                <a:solidFill>
                  <a:srgbClr val="003366"/>
                </a:solidFill>
              </a:rPr>
              <a:t>analogowy </a:t>
            </a:r>
            <a:r>
              <a:rPr lang="pl-PL" dirty="0">
                <a:solidFill>
                  <a:srgbClr val="003366"/>
                </a:solidFill>
              </a:rPr>
              <a:t>modelu silnika PS</a:t>
            </a:r>
          </a:p>
        </p:txBody>
      </p:sp>
      <p:grpSp>
        <p:nvGrpSpPr>
          <p:cNvPr id="8203" name="Grupa 14"/>
          <p:cNvGrpSpPr>
            <a:grpSpLocks/>
          </p:cNvGrpSpPr>
          <p:nvPr/>
        </p:nvGrpSpPr>
        <p:grpSpPr bwMode="auto">
          <a:xfrm>
            <a:off x="468313" y="5589588"/>
            <a:ext cx="3132137" cy="395287"/>
            <a:chOff x="467544" y="5589240"/>
            <a:chExt cx="3132348" cy="396044"/>
          </a:xfrm>
        </p:grpSpPr>
        <p:sp>
          <p:nvSpPr>
            <p:cNvPr id="8208" name="pole tekstowe 3"/>
            <p:cNvSpPr txBox="1">
              <a:spLocks noChangeArrowheads="1"/>
            </p:cNvSpPr>
            <p:nvPr/>
          </p:nvSpPr>
          <p:spPr bwMode="auto">
            <a:xfrm>
              <a:off x="467544" y="5589240"/>
              <a:ext cx="313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/>
              <a:r>
                <a:rPr lang="pl-PL">
                  <a:solidFill>
                    <a:srgbClr val="003366"/>
                  </a:solidFill>
                </a:rPr>
                <a:t>1 wejście: </a:t>
              </a:r>
            </a:p>
          </p:txBody>
        </p:sp>
        <p:graphicFrame>
          <p:nvGraphicFramePr>
            <p:cNvPr id="8200" name="Object 3"/>
            <p:cNvGraphicFramePr>
              <a:graphicFrameLocks noChangeAspect="1"/>
            </p:cNvGraphicFramePr>
            <p:nvPr/>
          </p:nvGraphicFramePr>
          <p:xfrm>
            <a:off x="1655675" y="5589240"/>
            <a:ext cx="489231" cy="396044"/>
          </p:xfrm>
          <a:graphic>
            <a:graphicData uri="http://schemas.openxmlformats.org/presentationml/2006/ole">
              <p:oleObj spid="_x0000_s8201" name="Równanie" r:id="rId4" imgW="266353" imgH="215619" progId="Equation.3">
                <p:embed/>
              </p:oleObj>
            </a:graphicData>
          </a:graphic>
        </p:graphicFrame>
      </p:grpSp>
      <p:grpSp>
        <p:nvGrpSpPr>
          <p:cNvPr id="8204" name="Grupa 16"/>
          <p:cNvGrpSpPr>
            <a:grpSpLocks/>
          </p:cNvGrpSpPr>
          <p:nvPr/>
        </p:nvGrpSpPr>
        <p:grpSpPr bwMode="auto">
          <a:xfrm>
            <a:off x="503238" y="6046788"/>
            <a:ext cx="3132137" cy="419100"/>
            <a:chOff x="503548" y="6046788"/>
            <a:chExt cx="3132348" cy="419100"/>
          </a:xfrm>
        </p:grpSpPr>
        <p:sp>
          <p:nvSpPr>
            <p:cNvPr id="8207" name="pole tekstowe 5"/>
            <p:cNvSpPr txBox="1">
              <a:spLocks noChangeArrowheads="1"/>
            </p:cNvSpPr>
            <p:nvPr/>
          </p:nvSpPr>
          <p:spPr bwMode="auto">
            <a:xfrm>
              <a:off x="503548" y="6057292"/>
              <a:ext cx="313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/>
              <a:r>
                <a:rPr lang="pl-PL">
                  <a:solidFill>
                    <a:srgbClr val="003366"/>
                  </a:solidFill>
                </a:rPr>
                <a:t>1 wyjście: </a:t>
              </a:r>
            </a:p>
          </p:txBody>
        </p:sp>
        <p:graphicFrame>
          <p:nvGraphicFramePr>
            <p:cNvPr id="8199" name="Object 4"/>
            <p:cNvGraphicFramePr>
              <a:graphicFrameLocks noChangeAspect="1"/>
            </p:cNvGraphicFramePr>
            <p:nvPr/>
          </p:nvGraphicFramePr>
          <p:xfrm>
            <a:off x="1657350" y="6046788"/>
            <a:ext cx="558800" cy="419100"/>
          </p:xfrm>
          <a:graphic>
            <a:graphicData uri="http://schemas.openxmlformats.org/presentationml/2006/ole">
              <p:oleObj spid="_x0000_s8202" name="Równanie" r:id="rId5" imgW="304668" imgH="228501" progId="Equation.3">
                <p:embed/>
              </p:oleObj>
            </a:graphicData>
          </a:graphic>
        </p:graphicFrame>
      </p:grpSp>
      <p:grpSp>
        <p:nvGrpSpPr>
          <p:cNvPr id="8205" name="Grupa 13"/>
          <p:cNvGrpSpPr>
            <a:grpSpLocks/>
          </p:cNvGrpSpPr>
          <p:nvPr/>
        </p:nvGrpSpPr>
        <p:grpSpPr bwMode="auto">
          <a:xfrm>
            <a:off x="2700338" y="5756275"/>
            <a:ext cx="5616575" cy="444500"/>
            <a:chOff x="2699792" y="5756808"/>
            <a:chExt cx="5616624" cy="444500"/>
          </a:xfrm>
        </p:grpSpPr>
        <p:sp>
          <p:nvSpPr>
            <p:cNvPr id="8206" name="pole tekstowe 7"/>
            <p:cNvSpPr txBox="1">
              <a:spLocks noChangeArrowheads="1"/>
            </p:cNvSpPr>
            <p:nvPr/>
          </p:nvSpPr>
          <p:spPr bwMode="auto">
            <a:xfrm>
              <a:off x="2699792" y="5805264"/>
              <a:ext cx="56166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/>
              <a:r>
                <a:rPr lang="pl-PL">
                  <a:solidFill>
                    <a:srgbClr val="003366"/>
                  </a:solidFill>
                </a:rPr>
                <a:t>5 zmiennych stanu:        ,         ,         ,        ,</a:t>
              </a:r>
            </a:p>
          </p:txBody>
        </p:sp>
        <p:graphicFrame>
          <p:nvGraphicFramePr>
            <p:cNvPr id="8194" name="Object 5"/>
            <p:cNvGraphicFramePr>
              <a:graphicFrameLocks noChangeAspect="1"/>
            </p:cNvGraphicFramePr>
            <p:nvPr/>
          </p:nvGraphicFramePr>
          <p:xfrm>
            <a:off x="4908984" y="5768975"/>
            <a:ext cx="419100" cy="396875"/>
          </p:xfrm>
          <a:graphic>
            <a:graphicData uri="http://schemas.openxmlformats.org/presentationml/2006/ole">
              <p:oleObj spid="_x0000_s8203" name="Równanie" r:id="rId6" imgW="228501" imgH="215806" progId="Equation.3">
                <p:embed/>
              </p:oleObj>
            </a:graphicData>
          </a:graphic>
        </p:graphicFrame>
        <p:graphicFrame>
          <p:nvGraphicFramePr>
            <p:cNvPr id="8195" name="Object 6"/>
            <p:cNvGraphicFramePr>
              <a:graphicFrameLocks noChangeAspect="1"/>
            </p:cNvGraphicFramePr>
            <p:nvPr/>
          </p:nvGraphicFramePr>
          <p:xfrm>
            <a:off x="5403850" y="5780620"/>
            <a:ext cx="628650" cy="420688"/>
          </p:xfrm>
          <a:graphic>
            <a:graphicData uri="http://schemas.openxmlformats.org/presentationml/2006/ole">
              <p:oleObj spid="_x0000_s8204" name="Równanie" r:id="rId7" imgW="342751" imgH="228501" progId="Equation.3">
                <p:embed/>
              </p:oleObj>
            </a:graphicData>
          </a:graphic>
        </p:graphicFrame>
        <p:graphicFrame>
          <p:nvGraphicFramePr>
            <p:cNvPr id="8196" name="Object 7"/>
            <p:cNvGraphicFramePr>
              <a:graphicFrameLocks noChangeAspect="1"/>
            </p:cNvGraphicFramePr>
            <p:nvPr/>
          </p:nvGraphicFramePr>
          <p:xfrm>
            <a:off x="6088063" y="5756808"/>
            <a:ext cx="628650" cy="444500"/>
          </p:xfrm>
          <a:graphic>
            <a:graphicData uri="http://schemas.openxmlformats.org/presentationml/2006/ole">
              <p:oleObj spid="_x0000_s8205" name="Równanie" r:id="rId8" imgW="342751" imgH="241195" progId="Equation.3">
                <p:embed/>
              </p:oleObj>
            </a:graphicData>
          </a:graphic>
        </p:graphicFrame>
        <p:graphicFrame>
          <p:nvGraphicFramePr>
            <p:cNvPr id="8197" name="Object 8"/>
            <p:cNvGraphicFramePr>
              <a:graphicFrameLocks noChangeAspect="1"/>
            </p:cNvGraphicFramePr>
            <p:nvPr/>
          </p:nvGraphicFramePr>
          <p:xfrm>
            <a:off x="6749504" y="5782208"/>
            <a:ext cx="558800" cy="419100"/>
          </p:xfrm>
          <a:graphic>
            <a:graphicData uri="http://schemas.openxmlformats.org/presentationml/2006/ole">
              <p:oleObj spid="_x0000_s8206" name="Równanie" r:id="rId9" imgW="304668" imgH="228501" progId="Equation.3">
                <p:embed/>
              </p:oleObj>
            </a:graphicData>
          </a:graphic>
        </p:graphicFrame>
        <p:graphicFrame>
          <p:nvGraphicFramePr>
            <p:cNvPr id="8198" name="Object 9"/>
            <p:cNvGraphicFramePr>
              <a:graphicFrameLocks noChangeAspect="1"/>
            </p:cNvGraphicFramePr>
            <p:nvPr/>
          </p:nvGraphicFramePr>
          <p:xfrm>
            <a:off x="7416316" y="5756808"/>
            <a:ext cx="558800" cy="444500"/>
          </p:xfrm>
          <a:graphic>
            <a:graphicData uri="http://schemas.openxmlformats.org/presentationml/2006/ole">
              <p:oleObj spid="_x0000_s8207" name="Równanie" r:id="rId10" imgW="304668" imgH="241195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060450"/>
            <a:ext cx="4410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Zmienne modelu:</a:t>
            </a:r>
          </a:p>
        </p:txBody>
      </p:sp>
      <p:sp>
        <p:nvSpPr>
          <p:cNvPr id="9223" name="pole tekstowe 2"/>
          <p:cNvSpPr txBox="1">
            <a:spLocks noChangeArrowheads="1"/>
          </p:cNvSpPr>
          <p:nvPr/>
        </p:nvSpPr>
        <p:spPr bwMode="auto">
          <a:xfrm>
            <a:off x="468313" y="765175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zmienne stanu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070225" y="1727200"/>
          <a:ext cx="5668963" cy="495300"/>
        </p:xfrm>
        <a:graphic>
          <a:graphicData uri="http://schemas.openxmlformats.org/presentationml/2006/ole">
            <p:oleObj spid="_x0000_s9221" name="Równanie" r:id="rId4" imgW="3174840" imgH="279360" progId="Equation.3">
              <p:embed/>
            </p:oleObj>
          </a:graphicData>
        </a:graphic>
      </p:graphicFrame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3" y="3371844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pole tekstowe 7"/>
          <p:cNvSpPr txBox="1">
            <a:spLocks noChangeArrowheads="1"/>
          </p:cNvSpPr>
          <p:nvPr/>
        </p:nvSpPr>
        <p:spPr bwMode="auto">
          <a:xfrm>
            <a:off x="358775" y="2990844"/>
            <a:ext cx="849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stanu:</a:t>
            </a:r>
          </a:p>
        </p:txBody>
      </p:sp>
      <p:grpSp>
        <p:nvGrpSpPr>
          <p:cNvPr id="9226" name="Grupa 11"/>
          <p:cNvGrpSpPr>
            <a:grpSpLocks/>
          </p:cNvGrpSpPr>
          <p:nvPr/>
        </p:nvGrpSpPr>
        <p:grpSpPr bwMode="auto">
          <a:xfrm>
            <a:off x="777875" y="4056057"/>
            <a:ext cx="914400" cy="447675"/>
            <a:chOff x="719572" y="3861048"/>
            <a:chExt cx="914400" cy="447675"/>
          </a:xfrm>
        </p:grpSpPr>
        <p:pic>
          <p:nvPicPr>
            <p:cNvPr id="923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9572" y="3861048"/>
              <a:ext cx="9144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rostokąt 10"/>
            <p:cNvSpPr/>
            <p:nvPr/>
          </p:nvSpPr>
          <p:spPr>
            <a:xfrm>
              <a:off x="756085" y="3932485"/>
              <a:ext cx="323850" cy="32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220" name="Object 7"/>
            <p:cNvGraphicFramePr>
              <a:graphicFrameLocks noChangeAspect="1"/>
            </p:cNvGraphicFramePr>
            <p:nvPr/>
          </p:nvGraphicFramePr>
          <p:xfrm>
            <a:off x="798116" y="3861048"/>
            <a:ext cx="317500" cy="388937"/>
          </p:xfrm>
          <a:graphic>
            <a:graphicData uri="http://schemas.openxmlformats.org/presentationml/2006/ole">
              <p:oleObj spid="_x0000_s9222" name="Równanie" r:id="rId7" imgW="177569" imgH="215619" progId="Equation.3">
                <p:embed/>
              </p:oleObj>
            </a:graphicData>
          </a:graphic>
        </p:graphicFrame>
      </p:grpSp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913" y="4487857"/>
            <a:ext cx="515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7413" y="5280019"/>
            <a:ext cx="87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5638794"/>
            <a:ext cx="3914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pole tekstowe 15"/>
          <p:cNvSpPr txBox="1">
            <a:spLocks noChangeArrowheads="1"/>
          </p:cNvSpPr>
          <p:nvPr/>
        </p:nvSpPr>
        <p:spPr bwMode="auto">
          <a:xfrm>
            <a:off x="576263" y="2241550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zmienna wyjścia</a:t>
            </a: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/>
        </p:nvGraphicFramePr>
        <p:xfrm>
          <a:off x="3024188" y="2600325"/>
          <a:ext cx="1681162" cy="455613"/>
        </p:xfrm>
        <a:graphic>
          <a:graphicData uri="http://schemas.openxmlformats.org/presentationml/2006/ole">
            <p:oleObj spid="_x0000_s9223" name="Równanie" r:id="rId11" imgW="939392" imgH="25389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836613"/>
            <a:ext cx="6486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pole tekstowe 2"/>
          <p:cNvSpPr txBox="1">
            <a:spLocks noChangeArrowheads="1"/>
          </p:cNvSpPr>
          <p:nvPr/>
        </p:nvSpPr>
        <p:spPr bwMode="auto">
          <a:xfrm>
            <a:off x="395288" y="441325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stanu w postaci macierzowej:</a:t>
            </a:r>
          </a:p>
        </p:txBody>
      </p:sp>
      <p:sp>
        <p:nvSpPr>
          <p:cNvPr id="10245" name="pole tekstowe 3"/>
          <p:cNvSpPr txBox="1">
            <a:spLocks noChangeArrowheads="1"/>
          </p:cNvSpPr>
          <p:nvPr/>
        </p:nvSpPr>
        <p:spPr bwMode="auto">
          <a:xfrm>
            <a:off x="323850" y="3968750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Równanie wyjścia: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547813" y="4508500"/>
          <a:ext cx="727075" cy="411163"/>
        </p:xfrm>
        <a:graphic>
          <a:graphicData uri="http://schemas.openxmlformats.org/presentationml/2006/ole">
            <p:oleObj spid="_x0000_s10243" name="Równanie" r:id="rId4" imgW="406224" imgH="228501" progId="Equation.3">
              <p:embed/>
            </p:oleObj>
          </a:graphicData>
        </a:graphic>
      </p:graphicFrame>
      <p:sp>
        <p:nvSpPr>
          <p:cNvPr id="10246" name="pole tekstowe 5"/>
          <p:cNvSpPr txBox="1">
            <a:spLocks noChangeArrowheads="1"/>
          </p:cNvSpPr>
          <p:nvPr/>
        </p:nvSpPr>
        <p:spPr bwMode="auto">
          <a:xfrm>
            <a:off x="323850" y="5111750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wyjścia w postaci macierzowej:</a:t>
            </a: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5589588"/>
            <a:ext cx="2590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Przykład </a:t>
            </a:r>
            <a:r>
              <a:rPr lang="pl-PL" dirty="0" smtClean="0">
                <a:solidFill>
                  <a:srgbClr val="003366"/>
                </a:solidFill>
              </a:rPr>
              <a:t>2 </a:t>
            </a:r>
            <a:r>
              <a:rPr lang="pl-PL" dirty="0">
                <a:solidFill>
                  <a:srgbClr val="003366"/>
                </a:solidFill>
              </a:rPr>
              <a:t>– model silnika PS z obciążeniem inercyjnym przez sztywny wał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873125"/>
            <a:ext cx="790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pole tekstowe 3"/>
          <p:cNvSpPr txBox="1">
            <a:spLocks noChangeArrowheads="1"/>
          </p:cNvSpPr>
          <p:nvPr/>
        </p:nvSpPr>
        <p:spPr bwMode="auto">
          <a:xfrm>
            <a:off x="323850" y="1341438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Teraz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1700213"/>
            <a:ext cx="1343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825" y="195262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2312988"/>
            <a:ext cx="1381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775" y="2708275"/>
            <a:ext cx="4962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3" y="3249613"/>
            <a:ext cx="419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załka w prawo 9"/>
          <p:cNvSpPr/>
          <p:nvPr/>
        </p:nvSpPr>
        <p:spPr>
          <a:xfrm rot="1355621">
            <a:off x="4727575" y="3292475"/>
            <a:ext cx="719138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429000"/>
            <a:ext cx="1724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979" y="4195773"/>
            <a:ext cx="526573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3897313"/>
            <a:ext cx="2400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pole tekstowe 13"/>
          <p:cNvSpPr txBox="1">
            <a:spLocks noChangeArrowheads="1"/>
          </p:cNvSpPr>
          <p:nvPr/>
        </p:nvSpPr>
        <p:spPr bwMode="auto">
          <a:xfrm>
            <a:off x="323850" y="3851275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Schemat blokowy analogowy modelu silnika 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089025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pole tekstowe 3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Zmienne modelu:</a:t>
            </a:r>
          </a:p>
        </p:txBody>
      </p:sp>
      <p:sp>
        <p:nvSpPr>
          <p:cNvPr id="11271" name="pole tekstowe 4"/>
          <p:cNvSpPr txBox="1">
            <a:spLocks noChangeArrowheads="1"/>
          </p:cNvSpPr>
          <p:nvPr/>
        </p:nvSpPr>
        <p:spPr bwMode="auto">
          <a:xfrm>
            <a:off x="468313" y="765175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zmienne stanu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4086225" y="1689100"/>
          <a:ext cx="3535363" cy="495300"/>
        </p:xfrm>
        <a:graphic>
          <a:graphicData uri="http://schemas.openxmlformats.org/presentationml/2006/ole">
            <p:oleObj spid="_x0000_s11269" name="Równanie" r:id="rId4" imgW="1981080" imgH="279360" progId="Equation.3">
              <p:embed/>
            </p:oleObj>
          </a:graphicData>
        </a:graphic>
      </p:graphicFrame>
      <p:sp>
        <p:nvSpPr>
          <p:cNvPr id="11272" name="pole tekstowe 6"/>
          <p:cNvSpPr txBox="1">
            <a:spLocks noChangeArrowheads="1"/>
          </p:cNvSpPr>
          <p:nvPr/>
        </p:nvSpPr>
        <p:spPr bwMode="auto">
          <a:xfrm>
            <a:off x="576263" y="2241550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zmienna wyjścia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3138488" y="2633663"/>
          <a:ext cx="1452562" cy="387350"/>
        </p:xfrm>
        <a:graphic>
          <a:graphicData uri="http://schemas.openxmlformats.org/presentationml/2006/ole">
            <p:oleObj spid="_x0000_s11270" name="Równanie" r:id="rId5" imgW="812447" imgH="215806" progId="Equation.3">
              <p:embed/>
            </p:oleObj>
          </a:graphicData>
        </a:graphic>
      </p:graphicFrame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573463"/>
            <a:ext cx="3638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pole tekstowe 9"/>
          <p:cNvSpPr txBox="1">
            <a:spLocks noChangeArrowheads="1"/>
          </p:cNvSpPr>
          <p:nvPr/>
        </p:nvSpPr>
        <p:spPr bwMode="auto">
          <a:xfrm>
            <a:off x="250825" y="3105150"/>
            <a:ext cx="849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stanu w postaci macierzowej:</a:t>
            </a:r>
          </a:p>
        </p:txBody>
      </p:sp>
      <p:sp>
        <p:nvSpPr>
          <p:cNvPr id="11275" name="pole tekstowe 10"/>
          <p:cNvSpPr txBox="1">
            <a:spLocks noChangeArrowheads="1"/>
          </p:cNvSpPr>
          <p:nvPr/>
        </p:nvSpPr>
        <p:spPr bwMode="auto">
          <a:xfrm>
            <a:off x="5472113" y="3716338"/>
            <a:ext cx="248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Równanie wyjścia:</a:t>
            </a:r>
          </a:p>
        </p:txBody>
      </p:sp>
      <p:sp>
        <p:nvSpPr>
          <p:cNvPr id="11276" name="pole tekstowe 12"/>
          <p:cNvSpPr txBox="1">
            <a:spLocks noChangeArrowheads="1"/>
          </p:cNvSpPr>
          <p:nvPr/>
        </p:nvSpPr>
        <p:spPr bwMode="auto">
          <a:xfrm>
            <a:off x="4140200" y="476091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wyjścia w postaci macierzowej: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870575" y="4221163"/>
          <a:ext cx="727075" cy="387350"/>
        </p:xfrm>
        <a:graphic>
          <a:graphicData uri="http://schemas.openxmlformats.org/presentationml/2006/ole">
            <p:oleObj spid="_x0000_s11271" name="Równanie" r:id="rId7" imgW="406048" imgH="215713" progId="Equation.3">
              <p:embed/>
            </p:oleObj>
          </a:graphicData>
        </a:graphic>
      </p:graphicFrame>
      <p:pic>
        <p:nvPicPr>
          <p:cNvPr id="1127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5229225"/>
            <a:ext cx="1457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Transmitancja:</a:t>
            </a:r>
          </a:p>
        </p:txBody>
      </p:sp>
      <p:grpSp>
        <p:nvGrpSpPr>
          <p:cNvPr id="12297" name="Grupa 27"/>
          <p:cNvGrpSpPr>
            <a:grpSpLocks/>
          </p:cNvGrpSpPr>
          <p:nvPr/>
        </p:nvGrpSpPr>
        <p:grpSpPr bwMode="auto">
          <a:xfrm>
            <a:off x="539750" y="981075"/>
            <a:ext cx="6149975" cy="2627313"/>
            <a:chOff x="539552" y="980728"/>
            <a:chExt cx="6149794" cy="2628292"/>
          </a:xfrm>
        </p:grpSpPr>
        <p:pic>
          <p:nvPicPr>
            <p:cNvPr id="1231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980728"/>
              <a:ext cx="6149794" cy="262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1692043" y="2205147"/>
              <a:ext cx="935010" cy="576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355790" y="2205147"/>
              <a:ext cx="971521" cy="611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6011504" y="2240085"/>
              <a:ext cx="360351" cy="576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293" name="Object 2"/>
            <p:cNvGraphicFramePr>
              <a:graphicFrameLocks noChangeAspect="1"/>
            </p:cNvGraphicFramePr>
            <p:nvPr/>
          </p:nvGraphicFramePr>
          <p:xfrm>
            <a:off x="2015716" y="2219854"/>
            <a:ext cx="324036" cy="561074"/>
          </p:xfrm>
          <a:graphic>
            <a:graphicData uri="http://schemas.openxmlformats.org/presentationml/2006/ole">
              <p:oleObj spid="_x0000_s12296" name="Równanie" r:id="rId4" imgW="228501" imgH="393529" progId="Equation.3">
                <p:embed/>
              </p:oleObj>
            </a:graphicData>
          </a:graphic>
        </p:graphicFrame>
        <p:graphicFrame>
          <p:nvGraphicFramePr>
            <p:cNvPr id="12294" name="Object 3"/>
            <p:cNvGraphicFramePr>
              <a:graphicFrameLocks noChangeAspect="1"/>
            </p:cNvGraphicFramePr>
            <p:nvPr/>
          </p:nvGraphicFramePr>
          <p:xfrm>
            <a:off x="4687888" y="2241550"/>
            <a:ext cx="306387" cy="561975"/>
          </p:xfrm>
          <a:graphic>
            <a:graphicData uri="http://schemas.openxmlformats.org/presentationml/2006/ole">
              <p:oleObj spid="_x0000_s12297" name="Równanie" r:id="rId5" imgW="215713" imgH="393359" progId="Equation.3">
                <p:embed/>
              </p:oleObj>
            </a:graphicData>
          </a:graphic>
        </p:graphicFrame>
        <p:graphicFrame>
          <p:nvGraphicFramePr>
            <p:cNvPr id="12295" name="Object 4"/>
            <p:cNvGraphicFramePr>
              <a:graphicFrameLocks noChangeAspect="1"/>
            </p:cNvGraphicFramePr>
            <p:nvPr/>
          </p:nvGraphicFramePr>
          <p:xfrm>
            <a:off x="6084168" y="2240868"/>
            <a:ext cx="198438" cy="561975"/>
          </p:xfrm>
          <a:graphic>
            <a:graphicData uri="http://schemas.openxmlformats.org/presentationml/2006/ole">
              <p:oleObj spid="_x0000_s12298" name="Równanie" r:id="rId6" imgW="139639" imgH="393529" progId="Equation.3">
                <p:embed/>
              </p:oleObj>
            </a:graphicData>
          </a:graphic>
        </p:graphicFrame>
      </p:grpSp>
      <p:grpSp>
        <p:nvGrpSpPr>
          <p:cNvPr id="12298" name="Grupa 26"/>
          <p:cNvGrpSpPr>
            <a:grpSpLocks/>
          </p:cNvGrpSpPr>
          <p:nvPr/>
        </p:nvGrpSpPr>
        <p:grpSpPr bwMode="auto">
          <a:xfrm>
            <a:off x="503238" y="3644900"/>
            <a:ext cx="6165850" cy="2628900"/>
            <a:chOff x="503548" y="3645024"/>
            <a:chExt cx="6165068" cy="2628292"/>
          </a:xfrm>
        </p:grpSpPr>
        <p:grpSp>
          <p:nvGrpSpPr>
            <p:cNvPr id="12299" name="Grupa 24"/>
            <p:cNvGrpSpPr>
              <a:grpSpLocks/>
            </p:cNvGrpSpPr>
            <p:nvPr/>
          </p:nvGrpSpPr>
          <p:grpSpPr bwMode="auto">
            <a:xfrm>
              <a:off x="503548" y="3645024"/>
              <a:ext cx="6165068" cy="2628292"/>
              <a:chOff x="503548" y="3645024"/>
              <a:chExt cx="6165068" cy="2628292"/>
            </a:xfrm>
          </p:grpSpPr>
          <p:pic>
            <p:nvPicPr>
              <p:cNvPr id="1230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3548" y="3645024"/>
                <a:ext cx="6149794" cy="2628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Prostokąt 10"/>
              <p:cNvSpPr/>
              <p:nvPr/>
            </p:nvSpPr>
            <p:spPr>
              <a:xfrm>
                <a:off x="1655927" y="4473507"/>
                <a:ext cx="1655552" cy="1728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971801" y="5373412"/>
                <a:ext cx="1620632" cy="612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708303" y="4076724"/>
                <a:ext cx="1619045" cy="1691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3563860" y="4868704"/>
                <a:ext cx="792062" cy="612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5067031" y="4221154"/>
                <a:ext cx="441269" cy="331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Prostokąt 15"/>
              <p:cNvSpPr/>
              <p:nvPr/>
            </p:nvSpPr>
            <p:spPr>
              <a:xfrm>
                <a:off x="1655927" y="4760779"/>
                <a:ext cx="1655552" cy="791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3347987" y="5228983"/>
                <a:ext cx="439681" cy="33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Prostokąt 17"/>
              <p:cNvSpPr/>
              <p:nvPr/>
            </p:nvSpPr>
            <p:spPr>
              <a:xfrm>
                <a:off x="3563860" y="4760779"/>
                <a:ext cx="1763488" cy="791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5616236" y="4508424"/>
                <a:ext cx="439682" cy="33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6228934" y="4536993"/>
                <a:ext cx="439682" cy="3317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290" name="Object 5"/>
              <p:cNvGraphicFramePr>
                <a:graphicFrameLocks noChangeAspect="1"/>
              </p:cNvGraphicFramePr>
              <p:nvPr/>
            </p:nvGraphicFramePr>
            <p:xfrm>
              <a:off x="2098675" y="4868863"/>
              <a:ext cx="663575" cy="561975"/>
            </p:xfrm>
            <a:graphic>
              <a:graphicData uri="http://schemas.openxmlformats.org/presentationml/2006/ole">
                <p:oleObj spid="_x0000_s12299" name="Równanie" r:id="rId7" imgW="469696" imgH="393529" progId="Equation.3">
                  <p:embed/>
                </p:oleObj>
              </a:graphicData>
            </a:graphic>
          </p:graphicFrame>
          <p:graphicFrame>
            <p:nvGraphicFramePr>
              <p:cNvPr id="12291" name="Object 6"/>
              <p:cNvGraphicFramePr>
                <a:graphicFrameLocks noChangeAspect="1"/>
              </p:cNvGraphicFramePr>
              <p:nvPr/>
            </p:nvGraphicFramePr>
            <p:xfrm>
              <a:off x="4103688" y="4841875"/>
              <a:ext cx="663575" cy="615950"/>
            </p:xfrm>
            <a:graphic>
              <a:graphicData uri="http://schemas.openxmlformats.org/presentationml/2006/ole">
                <p:oleObj spid="_x0000_s12300" name="Równanie" r:id="rId8" imgW="469696" imgH="431613" progId="Equation.3">
                  <p:embed/>
                </p:oleObj>
              </a:graphicData>
            </a:graphic>
          </p:graphicFrame>
          <p:sp>
            <p:nvSpPr>
              <p:cNvPr id="24" name="Prostokąt 23"/>
              <p:cNvSpPr/>
              <p:nvPr/>
            </p:nvSpPr>
            <p:spPr>
              <a:xfrm>
                <a:off x="6011474" y="4905207"/>
                <a:ext cx="360316" cy="576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292" name="Object 7"/>
              <p:cNvGraphicFramePr>
                <a:graphicFrameLocks noChangeAspect="1"/>
              </p:cNvGraphicFramePr>
              <p:nvPr/>
            </p:nvGraphicFramePr>
            <p:xfrm>
              <a:off x="6101755" y="4919253"/>
              <a:ext cx="198437" cy="561975"/>
            </p:xfrm>
            <a:graphic>
              <a:graphicData uri="http://schemas.openxmlformats.org/presentationml/2006/ole">
                <p:oleObj spid="_x0000_s12301" name="Równanie" r:id="rId9" imgW="139639" imgH="393529" progId="Equation.3">
                  <p:embed/>
                </p:oleObj>
              </a:graphicData>
            </a:graphic>
          </p:graphicFrame>
        </p:grpSp>
        <p:sp>
          <p:nvSpPr>
            <p:cNvPr id="26" name="Prostokąt 25"/>
            <p:cNvSpPr/>
            <p:nvPr/>
          </p:nvSpPr>
          <p:spPr>
            <a:xfrm>
              <a:off x="5579729" y="4760779"/>
              <a:ext cx="360316" cy="333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upa 33"/>
          <p:cNvGrpSpPr>
            <a:grpSpLocks/>
          </p:cNvGrpSpPr>
          <p:nvPr/>
        </p:nvGrpSpPr>
        <p:grpSpPr bwMode="auto">
          <a:xfrm>
            <a:off x="539750" y="620713"/>
            <a:ext cx="6164263" cy="2628900"/>
            <a:chOff x="539552" y="620688"/>
            <a:chExt cx="6165068" cy="2628292"/>
          </a:xfrm>
        </p:grpSpPr>
        <p:grpSp>
          <p:nvGrpSpPr>
            <p:cNvPr id="13333" name="Grupa 17"/>
            <p:cNvGrpSpPr>
              <a:grpSpLocks/>
            </p:cNvGrpSpPr>
            <p:nvPr/>
          </p:nvGrpSpPr>
          <p:grpSpPr bwMode="auto">
            <a:xfrm>
              <a:off x="539552" y="620688"/>
              <a:ext cx="6165068" cy="2628292"/>
              <a:chOff x="539552" y="620688"/>
              <a:chExt cx="6165068" cy="2628292"/>
            </a:xfrm>
          </p:grpSpPr>
          <p:pic>
            <p:nvPicPr>
              <p:cNvPr id="1333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620688"/>
                <a:ext cx="6149794" cy="2628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Prostokąt 3"/>
              <p:cNvSpPr/>
              <p:nvPr/>
            </p:nvSpPr>
            <p:spPr>
              <a:xfrm>
                <a:off x="1692228" y="1449171"/>
                <a:ext cx="1655979" cy="1728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5" name="Prostokąt 4"/>
              <p:cNvSpPr/>
              <p:nvPr/>
            </p:nvSpPr>
            <p:spPr>
              <a:xfrm>
                <a:off x="1007926" y="2349075"/>
                <a:ext cx="1619461" cy="612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6" name="Prostokąt 5"/>
              <p:cNvSpPr/>
              <p:nvPr/>
            </p:nvSpPr>
            <p:spPr>
              <a:xfrm>
                <a:off x="3743545" y="1052388"/>
                <a:ext cx="1621050" cy="1691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7" name="Prostokąt 6"/>
              <p:cNvSpPr/>
              <p:nvPr/>
            </p:nvSpPr>
            <p:spPr>
              <a:xfrm>
                <a:off x="3600652" y="1844367"/>
                <a:ext cx="790678" cy="612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5104211" y="1196817"/>
                <a:ext cx="439794" cy="3317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1692228" y="1736442"/>
                <a:ext cx="3672368" cy="7919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383136" y="2168142"/>
                <a:ext cx="441383" cy="33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5651970" y="1484088"/>
                <a:ext cx="439795" cy="33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6264825" y="1512657"/>
                <a:ext cx="439795" cy="331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graphicFrame>
            <p:nvGraphicFramePr>
              <p:cNvPr id="13317" name="Object 2"/>
              <p:cNvGraphicFramePr>
                <a:graphicFrameLocks noChangeAspect="1"/>
              </p:cNvGraphicFramePr>
              <p:nvPr/>
            </p:nvGraphicFramePr>
            <p:xfrm>
              <a:off x="2735796" y="1808820"/>
              <a:ext cx="1489075" cy="617537"/>
            </p:xfrm>
            <a:graphic>
              <a:graphicData uri="http://schemas.openxmlformats.org/presentationml/2006/ole">
                <p:oleObj spid="_x0000_s13319" name="Równanie" r:id="rId4" imgW="1054100" imgH="431800" progId="Equation.3">
                  <p:embed/>
                </p:oleObj>
              </a:graphicData>
            </a:graphic>
          </p:graphicFrame>
          <p:sp>
            <p:nvSpPr>
              <p:cNvPr id="16" name="Prostokąt 15"/>
              <p:cNvSpPr/>
              <p:nvPr/>
            </p:nvSpPr>
            <p:spPr>
              <a:xfrm>
                <a:off x="6048896" y="1880871"/>
                <a:ext cx="358822" cy="576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graphicFrame>
            <p:nvGraphicFramePr>
              <p:cNvPr id="13318" name="Object 4"/>
              <p:cNvGraphicFramePr>
                <a:graphicFrameLocks noChangeAspect="1"/>
              </p:cNvGraphicFramePr>
              <p:nvPr/>
            </p:nvGraphicFramePr>
            <p:xfrm>
              <a:off x="6137759" y="1894917"/>
              <a:ext cx="198437" cy="561975"/>
            </p:xfrm>
            <a:graphic>
              <a:graphicData uri="http://schemas.openxmlformats.org/presentationml/2006/ole">
                <p:oleObj spid="_x0000_s13320" name="Równanie" r:id="rId5" imgW="139639" imgH="393529" progId="Equation.3">
                  <p:embed/>
                </p:oleObj>
              </a:graphicData>
            </a:graphic>
          </p:graphicFrame>
        </p:grpSp>
        <p:sp>
          <p:nvSpPr>
            <p:cNvPr id="33" name="Prostokąt 32"/>
            <p:cNvSpPr/>
            <p:nvPr/>
          </p:nvSpPr>
          <p:spPr>
            <a:xfrm>
              <a:off x="5615453" y="1736442"/>
              <a:ext cx="360409" cy="333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13320" name="Grupa 35"/>
          <p:cNvGrpSpPr>
            <a:grpSpLocks/>
          </p:cNvGrpSpPr>
          <p:nvPr/>
        </p:nvGrpSpPr>
        <p:grpSpPr bwMode="auto">
          <a:xfrm>
            <a:off x="719138" y="2636838"/>
            <a:ext cx="6165850" cy="2700337"/>
            <a:chOff x="719572" y="3284984"/>
            <a:chExt cx="6165068" cy="2700300"/>
          </a:xfrm>
        </p:grpSpPr>
        <p:pic>
          <p:nvPicPr>
            <p:cNvPr id="1332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72" y="3356992"/>
              <a:ext cx="6149794" cy="262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Prostokąt 20"/>
            <p:cNvSpPr/>
            <p:nvPr/>
          </p:nvSpPr>
          <p:spPr>
            <a:xfrm>
              <a:off x="1871951" y="4185084"/>
              <a:ext cx="1655552" cy="172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187825" y="5085184"/>
              <a:ext cx="1620632" cy="612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1187825" y="3284984"/>
              <a:ext cx="4644436" cy="2195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3779884" y="4580366"/>
              <a:ext cx="792062" cy="612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5283055" y="3932675"/>
              <a:ext cx="441269" cy="333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3564011" y="4905799"/>
              <a:ext cx="439681" cy="33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832260" y="4221596"/>
              <a:ext cx="439682" cy="33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444958" y="4248583"/>
              <a:ext cx="439682" cy="33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6227498" y="4616878"/>
              <a:ext cx="360316" cy="576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aphicFrame>
          <p:nvGraphicFramePr>
            <p:cNvPr id="13315" name="Object 6"/>
            <p:cNvGraphicFramePr>
              <a:graphicFrameLocks noChangeAspect="1"/>
            </p:cNvGraphicFramePr>
            <p:nvPr/>
          </p:nvGraphicFramePr>
          <p:xfrm>
            <a:off x="6317779" y="4631221"/>
            <a:ext cx="198437" cy="561975"/>
          </p:xfrm>
          <a:graphic>
            <a:graphicData uri="http://schemas.openxmlformats.org/presentationml/2006/ole">
              <p:oleObj spid="_x0000_s13321" name="Równanie" r:id="rId6" imgW="139639" imgH="393529" progId="Equation.3">
                <p:embed/>
              </p:oleObj>
            </a:graphicData>
          </a:graphic>
        </p:graphicFrame>
        <p:sp>
          <p:nvSpPr>
            <p:cNvPr id="35" name="Prostokąt 34"/>
            <p:cNvSpPr/>
            <p:nvPr/>
          </p:nvSpPr>
          <p:spPr>
            <a:xfrm>
              <a:off x="5832260" y="4508929"/>
              <a:ext cx="360317" cy="333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1187825" y="4472418"/>
              <a:ext cx="4680944" cy="7921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aphicFrame>
          <p:nvGraphicFramePr>
            <p:cNvPr id="13316" name="Object 5"/>
            <p:cNvGraphicFramePr>
              <a:graphicFrameLocks noChangeAspect="1"/>
            </p:cNvGraphicFramePr>
            <p:nvPr/>
          </p:nvGraphicFramePr>
          <p:xfrm>
            <a:off x="2555776" y="4545124"/>
            <a:ext cx="2117725" cy="617537"/>
          </p:xfrm>
          <a:graphic>
            <a:graphicData uri="http://schemas.openxmlformats.org/presentationml/2006/ole">
              <p:oleObj spid="_x0000_s13322" name="Równanie" r:id="rId7" imgW="1497950" imgH="431613" progId="Equation.3">
                <p:embed/>
              </p:oleObj>
            </a:graphicData>
          </a:graphic>
        </p:graphicFrame>
      </p:grp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719138" y="5373688"/>
          <a:ext cx="6245225" cy="617537"/>
        </p:xfrm>
        <a:graphic>
          <a:graphicData uri="http://schemas.openxmlformats.org/presentationml/2006/ole">
            <p:oleObj spid="_x0000_s13323" name="Równanie" r:id="rId8" imgW="44196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575556" y="476672"/>
            <a:ext cx="3191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ctr"/>
            <a:r>
              <a:rPr lang="pl-PL" b="1" dirty="0">
                <a:solidFill>
                  <a:srgbClr val="003366"/>
                </a:solidFill>
              </a:rPr>
              <a:t>Modele liniowe </a:t>
            </a:r>
            <a:r>
              <a:rPr lang="pl-PL" b="1" dirty="0" smtClean="0">
                <a:solidFill>
                  <a:srgbClr val="003366"/>
                </a:solidFill>
              </a:rPr>
              <a:t>–</a:t>
            </a:r>
          </a:p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wejście - wyjście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112060" y="476672"/>
            <a:ext cx="3191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ctr"/>
            <a:r>
              <a:rPr lang="pl-PL" b="1" dirty="0">
                <a:solidFill>
                  <a:srgbClr val="003366"/>
                </a:solidFill>
              </a:rPr>
              <a:t>Modele liniowe </a:t>
            </a:r>
            <a:r>
              <a:rPr lang="pl-PL" b="1" dirty="0" smtClean="0">
                <a:solidFill>
                  <a:srgbClr val="003366"/>
                </a:solidFill>
              </a:rPr>
              <a:t>–</a:t>
            </a:r>
          </a:p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w przestrzeni stanu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251520" y="1232756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Zmienne wejścia i zmienne wyjścia</a:t>
            </a:r>
          </a:p>
          <a:p>
            <a:pPr marL="174625" indent="-174625" algn="ctr"/>
            <a:r>
              <a:rPr lang="pl-PL" dirty="0" smtClean="0">
                <a:solidFill>
                  <a:srgbClr val="003366"/>
                </a:solidFill>
              </a:rPr>
              <a:t>określone jednoznacznie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680012" y="1268760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Zmienne wejścia i zmienne wyjścia</a:t>
            </a:r>
          </a:p>
          <a:p>
            <a:pPr marL="174625" indent="-174625" algn="ctr"/>
            <a:r>
              <a:rPr lang="pl-PL" dirty="0" smtClean="0">
                <a:solidFill>
                  <a:srgbClr val="003366"/>
                </a:solidFill>
              </a:rPr>
              <a:t>określone jednoznacznie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968044" y="2204864"/>
            <a:ext cx="3276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ctr"/>
            <a:r>
              <a:rPr lang="pl-PL" dirty="0" smtClean="0">
                <a:solidFill>
                  <a:srgbClr val="003366"/>
                </a:solidFill>
              </a:rPr>
              <a:t>Zmienne stanu określone jednoznacznie jedynie co do liczby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1223628" y="3284984"/>
            <a:ext cx="1584176" cy="9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5868144" y="3284984"/>
            <a:ext cx="1584176" cy="9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395536" y="4437112"/>
            <a:ext cx="3191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Model liniowy –</a:t>
            </a:r>
          </a:p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wejście – wyjście</a:t>
            </a:r>
          </a:p>
          <a:p>
            <a:pPr marL="174625" indent="-174625" algn="ctr"/>
            <a:endParaRPr lang="pl-PL" b="1" dirty="0" smtClean="0">
              <a:solidFill>
                <a:srgbClr val="003366"/>
              </a:solidFill>
            </a:endParaRPr>
          </a:p>
          <a:p>
            <a:pPr marL="174625" indent="-174625" algn="ctr"/>
            <a:r>
              <a:rPr lang="pl-PL" b="1" dirty="0" smtClean="0">
                <a:solidFill>
                  <a:srgbClr val="FF0000"/>
                </a:solidFill>
              </a:rPr>
              <a:t>Unikatowy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040052" y="4473116"/>
            <a:ext cx="3191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Model liniowy –</a:t>
            </a:r>
          </a:p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w przestrzeni stanu</a:t>
            </a:r>
          </a:p>
          <a:p>
            <a:pPr marL="174625" indent="-174625" algn="ctr"/>
            <a:endParaRPr lang="pl-PL" b="1" dirty="0" smtClean="0">
              <a:solidFill>
                <a:srgbClr val="003366"/>
              </a:solidFill>
            </a:endParaRPr>
          </a:p>
          <a:p>
            <a:pPr marL="174625" indent="-174625" algn="ctr"/>
            <a:r>
              <a:rPr lang="pl-PL" b="1" dirty="0" smtClean="0">
                <a:solidFill>
                  <a:srgbClr val="FF0000"/>
                </a:solidFill>
              </a:rPr>
              <a:t>Uzależniony od wyboru zmiennych stanu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 dirty="0">
                <a:solidFill>
                  <a:srgbClr val="003366"/>
                </a:solidFill>
              </a:rPr>
              <a:t>Przykład </a:t>
            </a:r>
            <a:r>
              <a:rPr lang="pl-PL" dirty="0" smtClean="0">
                <a:solidFill>
                  <a:srgbClr val="003366"/>
                </a:solidFill>
              </a:rPr>
              <a:t>3 </a:t>
            </a:r>
            <a:r>
              <a:rPr lang="pl-PL" dirty="0">
                <a:solidFill>
                  <a:srgbClr val="003366"/>
                </a:solidFill>
              </a:rPr>
              <a:t>– model małego silnika PS z obciążeniem inercyjnym przez sztywny wał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988" y="1052513"/>
            <a:ext cx="685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263" y="1736725"/>
            <a:ext cx="1552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pole tekstowe 4"/>
          <p:cNvSpPr txBox="1">
            <a:spLocks noChangeArrowheads="1"/>
          </p:cNvSpPr>
          <p:nvPr/>
        </p:nvSpPr>
        <p:spPr bwMode="auto">
          <a:xfrm>
            <a:off x="323850" y="1341438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Model podsystemu elektrycznego</a:t>
            </a:r>
          </a:p>
        </p:txBody>
      </p:sp>
      <p:sp>
        <p:nvSpPr>
          <p:cNvPr id="14343" name="pole tekstowe 7"/>
          <p:cNvSpPr txBox="1">
            <a:spLocks noChangeArrowheads="1"/>
          </p:cNvSpPr>
          <p:nvPr/>
        </p:nvSpPr>
        <p:spPr bwMode="auto">
          <a:xfrm>
            <a:off x="395288" y="2241550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Model podsystemu mechanicznego bez zmian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257675"/>
            <a:ext cx="1409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pole tekstowe 10"/>
          <p:cNvSpPr txBox="1">
            <a:spLocks noChangeArrowheads="1"/>
          </p:cNvSpPr>
          <p:nvPr/>
        </p:nvSpPr>
        <p:spPr bwMode="auto">
          <a:xfrm>
            <a:off x="503238" y="3933825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zmienne stanu</a:t>
            </a:r>
          </a:p>
        </p:txBody>
      </p:sp>
      <p:sp>
        <p:nvSpPr>
          <p:cNvPr id="14346" name="pole tekstowe 12"/>
          <p:cNvSpPr txBox="1">
            <a:spLocks noChangeArrowheads="1"/>
          </p:cNvSpPr>
          <p:nvPr/>
        </p:nvSpPr>
        <p:spPr bwMode="auto">
          <a:xfrm>
            <a:off x="468313" y="4833938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zmienna wyjścia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979613" y="5337175"/>
          <a:ext cx="1452562" cy="387350"/>
        </p:xfrm>
        <a:graphic>
          <a:graphicData uri="http://schemas.openxmlformats.org/presentationml/2006/ole">
            <p:oleObj spid="_x0000_s14339" name="Równanie" r:id="rId6" imgW="812447" imgH="215806" progId="Equation.3">
              <p:embed/>
            </p:oleObj>
          </a:graphicData>
        </a:graphic>
      </p:graphicFrame>
      <p:sp>
        <p:nvSpPr>
          <p:cNvPr id="14347" name="pole tekstowe 14"/>
          <p:cNvSpPr txBox="1">
            <a:spLocks noChangeArrowheads="1"/>
          </p:cNvSpPr>
          <p:nvPr/>
        </p:nvSpPr>
        <p:spPr bwMode="auto">
          <a:xfrm>
            <a:off x="358775" y="3465513"/>
            <a:ext cx="849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Zmienne modelu:</a:t>
            </a:r>
          </a:p>
        </p:txBody>
      </p:sp>
      <p:pic>
        <p:nvPicPr>
          <p:cNvPr id="143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8288" y="2673350"/>
            <a:ext cx="1724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836613"/>
            <a:ext cx="5762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pole tekstowe 2"/>
          <p:cNvSpPr txBox="1">
            <a:spLocks noChangeArrowheads="1"/>
          </p:cNvSpPr>
          <p:nvPr/>
        </p:nvSpPr>
        <p:spPr bwMode="auto">
          <a:xfrm>
            <a:off x="287338" y="404813"/>
            <a:ext cx="849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Schemat blokowy analogowy modelu silnika PS</a:t>
            </a:r>
          </a:p>
        </p:txBody>
      </p:sp>
      <p:sp>
        <p:nvSpPr>
          <p:cNvPr id="64516" name="pole tekstowe 5"/>
          <p:cNvSpPr txBox="1">
            <a:spLocks noChangeArrowheads="1"/>
          </p:cNvSpPr>
          <p:nvPr/>
        </p:nvSpPr>
        <p:spPr bwMode="auto">
          <a:xfrm>
            <a:off x="4140200" y="476091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wyjścia w postaci macierzowej:</a:t>
            </a:r>
          </a:p>
        </p:txBody>
      </p:sp>
      <p:sp>
        <p:nvSpPr>
          <p:cNvPr id="64517" name="pole tekstowe 8"/>
          <p:cNvSpPr txBox="1">
            <a:spLocks noChangeArrowheads="1"/>
          </p:cNvSpPr>
          <p:nvPr/>
        </p:nvSpPr>
        <p:spPr bwMode="auto">
          <a:xfrm>
            <a:off x="250825" y="2960688"/>
            <a:ext cx="849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Równania stanu w postaci macierzowej: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3357563"/>
            <a:ext cx="4067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192713"/>
            <a:ext cx="1266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ole tekstowe 1"/>
          <p:cNvSpPr txBox="1">
            <a:spLocks noChangeArrowheads="1"/>
          </p:cNvSpPr>
          <p:nvPr/>
        </p:nvSpPr>
        <p:spPr bwMode="auto">
          <a:xfrm>
            <a:off x="287338" y="512763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>
                <a:solidFill>
                  <a:srgbClr val="003366"/>
                </a:solidFill>
              </a:rPr>
              <a:t>Postać kanoniczna obserwowalności</a:t>
            </a:r>
          </a:p>
        </p:txBody>
      </p:sp>
      <p:sp>
        <p:nvSpPr>
          <p:cNvPr id="15364" name="pole tekstowe 2"/>
          <p:cNvSpPr txBox="1">
            <a:spLocks noChangeArrowheads="1"/>
          </p:cNvSpPr>
          <p:nvPr/>
        </p:nvSpPr>
        <p:spPr bwMode="auto">
          <a:xfrm>
            <a:off x="323850" y="1089025"/>
            <a:ext cx="6973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Transmitancja dana w postaci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325" y="1527175"/>
            <a:ext cx="5191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pole tekstowe 4"/>
          <p:cNvSpPr txBox="1">
            <a:spLocks noChangeArrowheads="1"/>
          </p:cNvSpPr>
          <p:nvPr/>
        </p:nvSpPr>
        <p:spPr bwMode="auto">
          <a:xfrm>
            <a:off x="396875" y="2549525"/>
            <a:ext cx="697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wykonujemy pierwszy krok dzielenia wielomianów licznika i mianownika transmitancji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663" y="3462338"/>
            <a:ext cx="603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pole tekstowe 6"/>
          <p:cNvSpPr txBox="1">
            <a:spLocks noChangeArrowheads="1"/>
          </p:cNvSpPr>
          <p:nvPr/>
        </p:nvSpPr>
        <p:spPr bwMode="auto">
          <a:xfrm>
            <a:off x="469900" y="4521200"/>
            <a:ext cx="697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wprowadzamy zmienną pomocniczą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3240088" y="5049838"/>
          <a:ext cx="1800225" cy="690562"/>
        </p:xfrm>
        <a:graphic>
          <a:graphicData uri="http://schemas.openxmlformats.org/presentationml/2006/ole">
            <p:oleObj spid="_x0000_s15363" name="Równanie" r:id="rId5" imgW="1091726" imgH="418918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4972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pole tekstowe 2"/>
          <p:cNvSpPr txBox="1">
            <a:spLocks noChangeArrowheads="1"/>
          </p:cNvSpPr>
          <p:nvPr/>
        </p:nvSpPr>
        <p:spPr bwMode="auto">
          <a:xfrm>
            <a:off x="395288" y="5127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otrzymujemy</a:t>
            </a:r>
          </a:p>
        </p:txBody>
      </p:sp>
      <p:sp>
        <p:nvSpPr>
          <p:cNvPr id="65540" name="pole tekstowe 4"/>
          <p:cNvSpPr txBox="1">
            <a:spLocks noChangeArrowheads="1"/>
          </p:cNvSpPr>
          <p:nvPr/>
        </p:nvSpPr>
        <p:spPr bwMode="auto">
          <a:xfrm>
            <a:off x="358775" y="1844675"/>
            <a:ext cx="697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definiujemy zmienne stanu w dziedzinie zmiennej s </a:t>
            </a: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2276475"/>
            <a:ext cx="1476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2708275"/>
            <a:ext cx="438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3151188"/>
            <a:ext cx="729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752850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076700"/>
            <a:ext cx="785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pole tekstowe 1"/>
          <p:cNvSpPr txBox="1">
            <a:spLocks noChangeArrowheads="1"/>
          </p:cNvSpPr>
          <p:nvPr/>
        </p:nvSpPr>
        <p:spPr bwMode="auto">
          <a:xfrm>
            <a:off x="431800" y="441325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wykonujemy odwrotne przekształcenie Laplace’a dla ostatnich zależności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908050"/>
            <a:ext cx="1343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41438"/>
            <a:ext cx="4162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808163"/>
            <a:ext cx="44100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312988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2673350"/>
            <a:ext cx="3419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pole tekstowe 7"/>
          <p:cNvSpPr txBox="1">
            <a:spLocks noChangeArrowheads="1"/>
          </p:cNvSpPr>
          <p:nvPr/>
        </p:nvSpPr>
        <p:spPr bwMode="auto">
          <a:xfrm>
            <a:off x="468313" y="3176588"/>
            <a:ext cx="8351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mnożymy przez </a:t>
            </a:r>
            <a:r>
              <a:rPr lang="pl-PL" dirty="0" smtClean="0">
                <a:solidFill>
                  <a:srgbClr val="003366"/>
                </a:solidFill>
              </a:rPr>
              <a:t>s wyrażenie dla x</a:t>
            </a:r>
            <a:r>
              <a:rPr lang="pl-PL" baseline="-25000" dirty="0" smtClean="0">
                <a:solidFill>
                  <a:srgbClr val="003366"/>
                </a:solidFill>
              </a:rPr>
              <a:t>1</a:t>
            </a:r>
            <a:r>
              <a:rPr lang="pl-PL" dirty="0" smtClean="0">
                <a:solidFill>
                  <a:srgbClr val="003366"/>
                </a:solidFill>
              </a:rPr>
              <a:t> w dziedzinie s </a:t>
            </a:r>
            <a:endParaRPr lang="pl-PL" dirty="0">
              <a:solidFill>
                <a:srgbClr val="003366"/>
              </a:solidFill>
            </a:endParaRPr>
          </a:p>
        </p:txBody>
      </p:sp>
      <p:pic>
        <p:nvPicPr>
          <p:cNvPr id="163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600" y="3608388"/>
            <a:ext cx="785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2988" y="5768975"/>
            <a:ext cx="281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2916238" y="4797425"/>
          <a:ext cx="2157412" cy="355600"/>
        </p:xfrm>
        <a:graphic>
          <a:graphicData uri="http://schemas.openxmlformats.org/presentationml/2006/ole">
            <p:oleObj spid="_x0000_s16387" name="Równanie" r:id="rId10" imgW="1307532" imgH="215806" progId="Equation.3">
              <p:embed/>
            </p:oleObj>
          </a:graphicData>
        </a:graphic>
      </p:graphicFrame>
      <p:sp>
        <p:nvSpPr>
          <p:cNvPr id="16396" name="pole tekstowe 11"/>
          <p:cNvSpPr txBox="1">
            <a:spLocks noChangeArrowheads="1"/>
          </p:cNvSpPr>
          <p:nvPr/>
        </p:nvSpPr>
        <p:spPr bwMode="auto">
          <a:xfrm>
            <a:off x="576263" y="4292600"/>
            <a:ext cx="835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bierzemy pod uwagę </a:t>
            </a:r>
          </a:p>
        </p:txBody>
      </p:sp>
      <p:sp>
        <p:nvSpPr>
          <p:cNvPr id="16397" name="pole tekstowe 12"/>
          <p:cNvSpPr txBox="1">
            <a:spLocks noChangeArrowheads="1"/>
          </p:cNvSpPr>
          <p:nvPr/>
        </p:nvSpPr>
        <p:spPr bwMode="auto">
          <a:xfrm>
            <a:off x="827088" y="5265738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otrzymujemy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ole tekstowe 1"/>
          <p:cNvSpPr txBox="1">
            <a:spLocks noChangeArrowheads="1"/>
          </p:cNvSpPr>
          <p:nvPr/>
        </p:nvSpPr>
        <p:spPr bwMode="auto">
          <a:xfrm>
            <a:off x="323850" y="404813"/>
            <a:ext cx="838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równanie stanu w postaci macierzowej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944563"/>
            <a:ext cx="67024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358775" y="3033713"/>
            <a:ext cx="8389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równanie wyjścia w dziedzinie s 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465513"/>
            <a:ext cx="4972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pole tekstowe 6"/>
          <p:cNvSpPr txBox="1">
            <a:spLocks noChangeArrowheads="1"/>
          </p:cNvSpPr>
          <p:nvPr/>
        </p:nvSpPr>
        <p:spPr bwMode="auto">
          <a:xfrm>
            <a:off x="611188" y="425767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 stąd</a:t>
            </a:r>
          </a:p>
        </p:txBody>
      </p:sp>
      <p:sp>
        <p:nvSpPr>
          <p:cNvPr id="66567" name="pole tekstowe 7"/>
          <p:cNvSpPr txBox="1">
            <a:spLocks noChangeArrowheads="1"/>
          </p:cNvSpPr>
          <p:nvPr/>
        </p:nvSpPr>
        <p:spPr bwMode="auto">
          <a:xfrm>
            <a:off x="395288" y="4724400"/>
            <a:ext cx="8389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równanie wyjścia w postaci macierzowej</a:t>
            </a:r>
          </a:p>
        </p:txBody>
      </p:sp>
      <p:pic>
        <p:nvPicPr>
          <p:cNvPr id="665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300663"/>
            <a:ext cx="5314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ole tekstowe 1"/>
          <p:cNvSpPr txBox="1">
            <a:spLocks noChangeArrowheads="1"/>
          </p:cNvSpPr>
          <p:nvPr/>
        </p:nvSpPr>
        <p:spPr bwMode="auto">
          <a:xfrm>
            <a:off x="250825" y="657225"/>
            <a:ext cx="8618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Schemat </a:t>
            </a:r>
            <a:r>
              <a:rPr lang="pl-PL" dirty="0" smtClean="0">
                <a:solidFill>
                  <a:srgbClr val="003366"/>
                </a:solidFill>
              </a:rPr>
              <a:t>analogowy </a:t>
            </a:r>
            <a:r>
              <a:rPr lang="pl-PL" dirty="0">
                <a:solidFill>
                  <a:srgbClr val="003366"/>
                </a:solidFill>
              </a:rPr>
              <a:t>postaci kanonicznej obserwowalności systemu SISO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1376363"/>
            <a:ext cx="7086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300038" y="434975"/>
            <a:ext cx="861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ctr"/>
            <a:r>
              <a:rPr lang="pl-PL" b="1" dirty="0">
                <a:solidFill>
                  <a:srgbClr val="003366"/>
                </a:solidFill>
              </a:rPr>
              <a:t>Modele liniowe – </a:t>
            </a:r>
            <a:r>
              <a:rPr lang="pl-PL" b="1" dirty="0" smtClean="0">
                <a:solidFill>
                  <a:srgbClr val="003366"/>
                </a:solidFill>
              </a:rPr>
              <a:t>transmitancja z modelu w przestrzeni stanu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93688" y="866775"/>
            <a:ext cx="320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</a:rPr>
              <a:t>Dla układu SISO:</a:t>
            </a:r>
            <a:endParaRPr lang="pl-PL" sz="1200">
              <a:solidFill>
                <a:srgbClr val="660033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3388" y="1293813"/>
          <a:ext cx="3292475" cy="911225"/>
        </p:xfrm>
        <a:graphic>
          <a:graphicData uri="http://schemas.openxmlformats.org/presentationml/2006/ole">
            <p:oleObj spid="_x0000_s245766" name="Równanie" r:id="rId3" imgW="1930400" imgH="533400" progId="Equation.3">
              <p:embed/>
            </p:oleObj>
          </a:graphicData>
        </a:graphic>
      </p:graphicFrame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81000" y="2363788"/>
            <a:ext cx="246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</a:rPr>
              <a:t>Odpowiedź wyjścia:</a:t>
            </a:r>
            <a:endParaRPr lang="pl-PL" sz="1200">
              <a:solidFill>
                <a:srgbClr val="660033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825500" y="2909888"/>
          <a:ext cx="4865688" cy="627062"/>
        </p:xfrm>
        <a:graphic>
          <a:graphicData uri="http://schemas.openxmlformats.org/presentationml/2006/ole">
            <p:oleObj spid="_x0000_s245767" name="Równanie" r:id="rId4" imgW="2565400" imgH="33020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819150" y="3627438"/>
          <a:ext cx="6308725" cy="534987"/>
        </p:xfrm>
        <a:graphic>
          <a:graphicData uri="http://schemas.openxmlformats.org/presentationml/2006/ole">
            <p:oleObj spid="_x0000_s245768" name="Równanie" r:id="rId5" imgW="3302000" imgH="279400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25663" y="4749800"/>
          <a:ext cx="3640137" cy="438150"/>
        </p:xfrm>
        <a:graphic>
          <a:graphicData uri="http://schemas.openxmlformats.org/presentationml/2006/ole">
            <p:oleObj spid="_x0000_s245769" name="Równanie" r:id="rId6" imgW="1905000" imgH="228600" progId="Equation.3">
              <p:embed/>
            </p:oleObj>
          </a:graphicData>
        </a:graphic>
      </p:graphicFrame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2136775" y="5522913"/>
            <a:ext cx="209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rgbClr val="660033"/>
                </a:solidFill>
              </a:rPr>
              <a:t>Funkcja przejścia - transmitancja</a:t>
            </a:r>
          </a:p>
        </p:txBody>
      </p:sp>
      <p:sp>
        <p:nvSpPr>
          <p:cNvPr id="10" name="pole tekstowe 10"/>
          <p:cNvSpPr txBox="1">
            <a:spLocks noChangeArrowheads="1"/>
          </p:cNvSpPr>
          <p:nvPr/>
        </p:nvSpPr>
        <p:spPr bwMode="auto">
          <a:xfrm>
            <a:off x="4084638" y="5532438"/>
            <a:ext cx="2293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400">
                <a:solidFill>
                  <a:srgbClr val="660033"/>
                </a:solidFill>
              </a:rPr>
              <a:t>Funkcja tranzycji stanu</a:t>
            </a:r>
          </a:p>
        </p:txBody>
      </p:sp>
      <p:cxnSp>
        <p:nvCxnSpPr>
          <p:cNvPr id="11" name="Łącznik prosty ze strzałką 10"/>
          <p:cNvCxnSpPr>
            <a:stCxn id="9" idx="0"/>
          </p:cNvCxnSpPr>
          <p:nvPr/>
        </p:nvCxnSpPr>
        <p:spPr>
          <a:xfrm rot="5400000" flipH="1" flipV="1">
            <a:off x="2982913" y="5322888"/>
            <a:ext cx="40163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 flipH="1" flipV="1">
            <a:off x="4866482" y="5342731"/>
            <a:ext cx="40005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817688" y="947738"/>
            <a:ext cx="3624262" cy="1376362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347663" y="425450"/>
            <a:ext cx="2462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</a:rPr>
              <a:t>Otrzymaliśmy:</a:t>
            </a:r>
            <a:endParaRPr lang="pl-PL" sz="1200">
              <a:solidFill>
                <a:srgbClr val="660033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995363"/>
          <a:ext cx="3106738" cy="511175"/>
        </p:xfrm>
        <a:graphic>
          <a:graphicData uri="http://schemas.openxmlformats.org/presentationml/2006/ole">
            <p:oleObj spid="_x0000_s246788" name="Równanie" r:id="rId3" imgW="1624895" imgH="266584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3125" y="1646238"/>
          <a:ext cx="2451100" cy="509587"/>
        </p:xfrm>
        <a:graphic>
          <a:graphicData uri="http://schemas.openxmlformats.org/presentationml/2006/ole">
            <p:oleObj spid="_x0000_s246789" name="Równanie" r:id="rId4" imgW="1282700" imgH="266700" progId="Equation.3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32" y="3717032"/>
            <a:ext cx="79136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251520" y="2888940"/>
            <a:ext cx="139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</a:rPr>
              <a:t>Przykład 4:</a:t>
            </a:r>
            <a:endParaRPr lang="pl-PL" sz="12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323528" y="1484784"/>
            <a:ext cx="246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660033"/>
                </a:solidFill>
              </a:rPr>
              <a:t>Transmitancja:</a:t>
            </a:r>
            <a:endParaRPr lang="pl-PL" sz="1200" dirty="0">
              <a:solidFill>
                <a:srgbClr val="6600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572" y="548680"/>
            <a:ext cx="398136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3668" y="1880828"/>
          <a:ext cx="3247593" cy="511209"/>
        </p:xfrm>
        <a:graphic>
          <a:graphicData uri="http://schemas.openxmlformats.org/presentationml/2006/ole">
            <p:oleObj spid="_x0000_s247814" name="Równanie" r:id="rId4" imgW="1624895" imgH="266584" progId="Equation.3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248980"/>
            <a:ext cx="56848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5"/>
          <p:cNvSpPr txBox="1">
            <a:spLocks noChangeArrowheads="1"/>
          </p:cNvSpPr>
          <p:nvPr/>
        </p:nvSpPr>
        <p:spPr bwMode="auto">
          <a:xfrm>
            <a:off x="441809" y="2833626"/>
            <a:ext cx="2322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</a:rPr>
              <a:t>Policzmy najpierw:</a:t>
            </a:r>
            <a:endParaRPr lang="pl-PL" sz="1200">
              <a:solidFill>
                <a:srgbClr val="660033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465213" y="4438191"/>
          <a:ext cx="2990850" cy="785813"/>
        </p:xfrm>
        <a:graphic>
          <a:graphicData uri="http://schemas.openxmlformats.org/presentationml/2006/ole">
            <p:oleObj spid="_x0000_s247815" name="Równanie" r:id="rId6" imgW="1688367" imgH="444307" progId="Equation.3">
              <p:embed/>
            </p:oleObj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1379488" y="5292266"/>
          <a:ext cx="5535612" cy="852488"/>
        </p:xfrm>
        <a:graphic>
          <a:graphicData uri="http://schemas.openxmlformats.org/presentationml/2006/ole">
            <p:oleObj spid="_x0000_s247816" name="Równanie" r:id="rId7" imgW="3124200" imgH="482600" progId="Equation.3">
              <p:embed/>
            </p:oleObj>
          </a:graphicData>
        </a:graphic>
      </p:graphicFrame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5067250" y="4473116"/>
            <a:ext cx="310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Comic Sans MS" pitchFamily="66" charset="0"/>
              </a:rPr>
              <a:t>macierz dołączona</a:t>
            </a:r>
            <a:endParaRPr lang="pl-PL" sz="1200">
              <a:solidFill>
                <a:srgbClr val="660033"/>
              </a:solidFill>
              <a:latin typeface="Comic Sans MS" pitchFamily="66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rot="10800000" flipV="1">
            <a:off x="4537025" y="4657266"/>
            <a:ext cx="4730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5043438" y="4823954"/>
            <a:ext cx="310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  <a:latin typeface="Comic Sans MS" pitchFamily="66" charset="0"/>
              </a:rPr>
              <a:t>wyznacznik</a:t>
            </a:r>
            <a:endParaRPr lang="pl-PL" sz="1200">
              <a:solidFill>
                <a:srgbClr val="660033"/>
              </a:solidFill>
              <a:latin typeface="Comic Sans MS" pitchFamily="66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rot="10800000" flipV="1">
            <a:off x="4513213" y="5008104"/>
            <a:ext cx="4730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ole tekstowe 2"/>
          <p:cNvSpPr txBox="1">
            <a:spLocks noChangeArrowheads="1"/>
          </p:cNvSpPr>
          <p:nvPr/>
        </p:nvSpPr>
        <p:spPr bwMode="auto">
          <a:xfrm>
            <a:off x="300038" y="434975"/>
            <a:ext cx="861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ctr"/>
            <a:r>
              <a:rPr lang="pl-PL" b="1" dirty="0">
                <a:solidFill>
                  <a:srgbClr val="003366"/>
                </a:solidFill>
              </a:rPr>
              <a:t>Modele liniowe – modele </a:t>
            </a:r>
            <a:r>
              <a:rPr lang="pl-PL" b="1" dirty="0" smtClean="0">
                <a:solidFill>
                  <a:srgbClr val="003366"/>
                </a:solidFill>
              </a:rPr>
              <a:t>w przestrzeni </a:t>
            </a:r>
            <a:r>
              <a:rPr lang="pl-PL" b="1" dirty="0">
                <a:solidFill>
                  <a:srgbClr val="003366"/>
                </a:solidFill>
              </a:rPr>
              <a:t>stanu z transmitancji</a:t>
            </a:r>
          </a:p>
        </p:txBody>
      </p:sp>
      <p:sp>
        <p:nvSpPr>
          <p:cNvPr id="55299" name="pole tekstowe 3"/>
          <p:cNvSpPr txBox="1">
            <a:spLocks noChangeArrowheads="1"/>
          </p:cNvSpPr>
          <p:nvPr/>
        </p:nvSpPr>
        <p:spPr bwMode="auto">
          <a:xfrm>
            <a:off x="300038" y="873125"/>
            <a:ext cx="861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 dirty="0">
                <a:solidFill>
                  <a:srgbClr val="003366"/>
                </a:solidFill>
              </a:rPr>
              <a:t>Postać kanoniczna sterowalności </a:t>
            </a:r>
          </a:p>
        </p:txBody>
      </p:sp>
      <p:sp>
        <p:nvSpPr>
          <p:cNvPr id="55300" name="pole tekstowe 4"/>
          <p:cNvSpPr txBox="1">
            <a:spLocks noChangeArrowheads="1"/>
          </p:cNvSpPr>
          <p:nvPr/>
        </p:nvSpPr>
        <p:spPr bwMode="auto">
          <a:xfrm>
            <a:off x="336550" y="1238250"/>
            <a:ext cx="697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Transmitancja dana w postaci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676400"/>
            <a:ext cx="5191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pole tekstowe 6"/>
          <p:cNvSpPr txBox="1">
            <a:spLocks noChangeArrowheads="1"/>
          </p:cNvSpPr>
          <p:nvPr/>
        </p:nvSpPr>
        <p:spPr bwMode="auto">
          <a:xfrm>
            <a:off x="409575" y="2698750"/>
            <a:ext cx="697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wykonujemy pierwszy krok dzielenia wielomianów licznika i mianownika transmitancji</a:t>
            </a:r>
          </a:p>
        </p:txBody>
      </p:sp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17" y="3611565"/>
            <a:ext cx="603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pole tekstowe 8"/>
          <p:cNvSpPr txBox="1">
            <a:spLocks noChangeArrowheads="1"/>
          </p:cNvSpPr>
          <p:nvPr/>
        </p:nvSpPr>
        <p:spPr bwMode="auto">
          <a:xfrm>
            <a:off x="482600" y="4670425"/>
            <a:ext cx="697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wprowadzamy zmienną pomocniczą</a:t>
            </a:r>
          </a:p>
        </p:txBody>
      </p:sp>
      <p:pic>
        <p:nvPicPr>
          <p:cNvPr id="553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200" y="4999038"/>
            <a:ext cx="4105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74650" y="541338"/>
            <a:ext cx="2322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60033"/>
                </a:solidFill>
              </a:rPr>
              <a:t>Stąd:</a:t>
            </a:r>
            <a:endParaRPr lang="pl-PL" sz="1200">
              <a:solidFill>
                <a:srgbClr val="660033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619250" y="352425"/>
            <a:ext cx="2919413" cy="124460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5463" y="568325"/>
          <a:ext cx="2406650" cy="808038"/>
        </p:xfrm>
        <a:graphic>
          <a:graphicData uri="http://schemas.openxmlformats.org/presentationml/2006/ole">
            <p:oleObj spid="_x0000_s249859" name="Równanie" r:id="rId3" imgW="1358900" imgH="457200" progId="Equation.3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060848"/>
            <a:ext cx="489426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572" y="548680"/>
            <a:ext cx="398136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1367644" y="1889112"/>
            <a:ext cx="5451475" cy="2439988"/>
            <a:chOff x="895120" y="2885827"/>
            <a:chExt cx="5450596" cy="243982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5120" y="2923545"/>
              <a:ext cx="5450596" cy="240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906289" y="2885827"/>
            <a:ext cx="3247069" cy="511175"/>
          </p:xfrm>
          <a:graphic>
            <a:graphicData uri="http://schemas.openxmlformats.org/presentationml/2006/ole">
              <p:oleObj spid="_x0000_s248835" name="Równanie" r:id="rId4" imgW="1624895" imgH="266584" progId="Equation.3">
                <p:embed/>
              </p:oleObj>
            </a:graphicData>
          </a:graphic>
        </p:graphicFrame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572" y="548680"/>
            <a:ext cx="398136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pole tekstowe 1"/>
          <p:cNvSpPr txBox="1">
            <a:spLocks noChangeArrowheads="1"/>
          </p:cNvSpPr>
          <p:nvPr/>
        </p:nvSpPr>
        <p:spPr bwMode="auto">
          <a:xfrm>
            <a:off x="287338" y="512763"/>
            <a:ext cx="3852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>
                <a:solidFill>
                  <a:srgbClr val="003366"/>
                </a:solidFill>
              </a:rPr>
              <a:t>Przekształcenia podobieństwa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981075"/>
            <a:ext cx="225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pole tekstowe 4"/>
          <p:cNvSpPr txBox="1">
            <a:spLocks noChangeArrowheads="1"/>
          </p:cNvSpPr>
          <p:nvPr/>
        </p:nvSpPr>
        <p:spPr bwMode="auto">
          <a:xfrm>
            <a:off x="287338" y="1484313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gdzie, </a:t>
            </a:r>
            <a:r>
              <a:rPr lang="pl-PL" b="1" dirty="0">
                <a:solidFill>
                  <a:srgbClr val="003366"/>
                </a:solidFill>
              </a:rPr>
              <a:t>P</a:t>
            </a:r>
            <a:r>
              <a:rPr lang="pl-PL" dirty="0">
                <a:solidFill>
                  <a:srgbClr val="003366"/>
                </a:solidFill>
              </a:rPr>
              <a:t> – nieosobliwa macierz stałych (liczbowa) o wymiarze </a:t>
            </a:r>
            <a:r>
              <a:rPr lang="pl-PL" dirty="0" err="1">
                <a:solidFill>
                  <a:srgbClr val="003366"/>
                </a:solidFill>
              </a:rPr>
              <a:t>nxn</a:t>
            </a:r>
            <a:endParaRPr lang="pl-PL" dirty="0">
              <a:solidFill>
                <a:srgbClr val="003366"/>
              </a:solidFill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25" y="2673350"/>
            <a:ext cx="4791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820863" y="3176588"/>
          <a:ext cx="5991225" cy="387350"/>
        </p:xfrm>
        <a:graphic>
          <a:graphicData uri="http://schemas.openxmlformats.org/presentationml/2006/ole">
            <p:oleObj spid="_x0000_s17413" name="Równanie" r:id="rId5" imgW="3352800" imgH="215900" progId="Equation.3">
              <p:embed/>
            </p:oleObj>
          </a:graphicData>
        </a:graphic>
      </p:graphicFrame>
      <p:sp>
        <p:nvSpPr>
          <p:cNvPr id="17417" name="pole tekstowe 7"/>
          <p:cNvSpPr txBox="1">
            <a:spLocks noChangeArrowheads="1"/>
          </p:cNvSpPr>
          <p:nvPr/>
        </p:nvSpPr>
        <p:spPr bwMode="auto">
          <a:xfrm>
            <a:off x="287338" y="1952625"/>
            <a:ext cx="8616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Korzystając z przekształcenia podobieństwa możemy znaleźć model systemu wyrażony z użyciem nowych zmiennych stanu</a:t>
            </a:r>
          </a:p>
        </p:txBody>
      </p:sp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4076700"/>
            <a:ext cx="5886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pole tekstowe 11"/>
          <p:cNvSpPr txBox="1">
            <a:spLocks noChangeArrowheads="1"/>
          </p:cNvSpPr>
          <p:nvPr/>
        </p:nvSpPr>
        <p:spPr bwMode="auto">
          <a:xfrm>
            <a:off x="250825" y="3644900"/>
            <a:ext cx="861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Możemy napisać:</a:t>
            </a:r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1182688" y="4533900"/>
          <a:ext cx="7011987" cy="411163"/>
        </p:xfrm>
        <a:graphic>
          <a:graphicData uri="http://schemas.openxmlformats.org/presentationml/2006/ole">
            <p:oleObj spid="_x0000_s17414" name="Równanie" r:id="rId7" imgW="3924300" imgH="228600" progId="Equation.3">
              <p:embed/>
            </p:oleObj>
          </a:graphicData>
        </a:graphic>
      </p:graphicFrame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5373688"/>
            <a:ext cx="5848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pole tekstowe 15"/>
          <p:cNvSpPr txBox="1">
            <a:spLocks noChangeArrowheads="1"/>
          </p:cNvSpPr>
          <p:nvPr/>
        </p:nvSpPr>
        <p:spPr bwMode="auto">
          <a:xfrm>
            <a:off x="287338" y="5013325"/>
            <a:ext cx="861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Mnożąc pierwsze równania lewostronnie przez </a:t>
            </a:r>
            <a:r>
              <a:rPr lang="pl-PL" b="1">
                <a:solidFill>
                  <a:srgbClr val="003366"/>
                </a:solidFill>
              </a:rPr>
              <a:t>P:</a:t>
            </a:r>
            <a:endParaRPr lang="pl-PL">
              <a:solidFill>
                <a:srgbClr val="003366"/>
              </a:solidFill>
            </a:endParaRPr>
          </a:p>
        </p:txBody>
      </p:sp>
      <p:graphicFrame>
        <p:nvGraphicFramePr>
          <p:cNvPr id="17412" name="Object 12"/>
          <p:cNvGraphicFramePr>
            <a:graphicFrameLocks noChangeAspect="1"/>
          </p:cNvGraphicFramePr>
          <p:nvPr/>
        </p:nvGraphicFramePr>
        <p:xfrm>
          <a:off x="1220788" y="5842000"/>
          <a:ext cx="6943725" cy="411163"/>
        </p:xfrm>
        <a:graphic>
          <a:graphicData uri="http://schemas.openxmlformats.org/presentationml/2006/ole">
            <p:oleObj spid="_x0000_s17415" name="Równanie" r:id="rId9" imgW="3886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ole tekstowe 1"/>
          <p:cNvSpPr txBox="1">
            <a:spLocks noChangeArrowheads="1"/>
          </p:cNvSpPr>
          <p:nvPr/>
        </p:nvSpPr>
        <p:spPr bwMode="auto">
          <a:xfrm>
            <a:off x="250825" y="404813"/>
            <a:ext cx="861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Nowa postać: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692150"/>
            <a:ext cx="4972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1655763" y="1160463"/>
          <a:ext cx="6059487" cy="411162"/>
        </p:xfrm>
        <a:graphic>
          <a:graphicData uri="http://schemas.openxmlformats.org/presentationml/2006/ole">
            <p:oleObj spid="_x0000_s18436" name="Równanie" r:id="rId4" imgW="3390900" imgH="228600" progId="Equation.3">
              <p:embed/>
            </p:oleObj>
          </a:graphicData>
        </a:graphic>
      </p:graphicFrame>
      <p:sp>
        <p:nvSpPr>
          <p:cNvPr id="18438" name="pole tekstowe 5"/>
          <p:cNvSpPr txBox="1">
            <a:spLocks noChangeArrowheads="1"/>
          </p:cNvSpPr>
          <p:nvPr/>
        </p:nvSpPr>
        <p:spPr bwMode="auto">
          <a:xfrm>
            <a:off x="287338" y="1844675"/>
            <a:ext cx="861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gdzie,</a:t>
            </a: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1450975" y="1808163"/>
          <a:ext cx="3200400" cy="2152650"/>
        </p:xfrm>
        <a:graphic>
          <a:graphicData uri="http://schemas.openxmlformats.org/presentationml/2006/ole">
            <p:oleObj spid="_x0000_s18437" name="Równanie" r:id="rId5" imgW="1790700" imgH="1193800" progId="Equation.3">
              <p:embed/>
            </p:oleObj>
          </a:graphicData>
        </a:graphic>
      </p:graphicFrame>
      <p:sp>
        <p:nvSpPr>
          <p:cNvPr id="18439" name="pole tekstowe 8"/>
          <p:cNvSpPr txBox="1">
            <a:spLocks noChangeArrowheads="1"/>
          </p:cNvSpPr>
          <p:nvPr/>
        </p:nvSpPr>
        <p:spPr bwMode="auto">
          <a:xfrm>
            <a:off x="250825" y="4438650"/>
            <a:ext cx="8618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</a:rPr>
              <a:t>Jedno ze szczególnych przekształceń </a:t>
            </a:r>
            <a:r>
              <a:rPr lang="pl-PL" dirty="0">
                <a:solidFill>
                  <a:srgbClr val="003366"/>
                </a:solidFill>
              </a:rPr>
              <a:t>podobieństwa – związane z wartościami własnymi, wektorami własnymi macierzy  </a:t>
            </a:r>
            <a:r>
              <a:rPr lang="pl-PL" b="1" dirty="0">
                <a:solidFill>
                  <a:srgbClr val="003366"/>
                </a:solidFill>
              </a:rPr>
              <a:t>A</a:t>
            </a:r>
            <a:r>
              <a:rPr lang="pl-PL" dirty="0">
                <a:solidFill>
                  <a:srgbClr val="003366"/>
                </a:solidFill>
              </a:rPr>
              <a:t> (lub </a:t>
            </a:r>
            <a:r>
              <a:rPr lang="pl-PL" b="1" dirty="0">
                <a:solidFill>
                  <a:srgbClr val="003366"/>
                </a:solidFill>
              </a:rPr>
              <a:t>A</a:t>
            </a:r>
            <a:r>
              <a:rPr lang="pl-PL" baseline="-25000" dirty="0">
                <a:solidFill>
                  <a:srgbClr val="003366"/>
                </a:solidFill>
              </a:rPr>
              <a:t>D</a:t>
            </a:r>
            <a:r>
              <a:rPr lang="pl-PL" dirty="0">
                <a:solidFill>
                  <a:srgbClr val="003366"/>
                </a:solidFill>
              </a:rPr>
              <a:t>)</a:t>
            </a:r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5307013"/>
            <a:ext cx="1781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49350"/>
            <a:ext cx="6619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pole tekstowe 2"/>
          <p:cNvSpPr txBox="1">
            <a:spLocks noChangeArrowheads="1"/>
          </p:cNvSpPr>
          <p:nvPr/>
        </p:nvSpPr>
        <p:spPr bwMode="auto">
          <a:xfrm>
            <a:off x="250825" y="404813"/>
            <a:ext cx="8618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Równanie charakterystyczne dla modelu systemu po transformacji podobieństwa</a:t>
            </a:r>
          </a:p>
        </p:txBody>
      </p:sp>
      <p:sp>
        <p:nvSpPr>
          <p:cNvPr id="68612" name="pole tekstowe 3"/>
          <p:cNvSpPr txBox="1">
            <a:spLocks noChangeArrowheads="1"/>
          </p:cNvSpPr>
          <p:nvPr/>
        </p:nvSpPr>
        <p:spPr bwMode="auto">
          <a:xfrm>
            <a:off x="287338" y="2627313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Wniosek: macierze </a:t>
            </a:r>
            <a:r>
              <a:rPr lang="pl-PL" b="1">
                <a:solidFill>
                  <a:srgbClr val="003366"/>
                </a:solidFill>
              </a:rPr>
              <a:t>A</a:t>
            </a:r>
            <a:r>
              <a:rPr lang="pl-PL">
                <a:solidFill>
                  <a:srgbClr val="003366"/>
                </a:solidFill>
              </a:rPr>
              <a:t> i </a:t>
            </a:r>
            <a:r>
              <a:rPr lang="pl-PL" b="1">
                <a:solidFill>
                  <a:srgbClr val="003366"/>
                </a:solidFill>
              </a:rPr>
              <a:t>A</a:t>
            </a:r>
            <a:r>
              <a:rPr lang="pl-PL" baseline="-25000">
                <a:solidFill>
                  <a:srgbClr val="003366"/>
                </a:solidFill>
              </a:rPr>
              <a:t>t</a:t>
            </a:r>
            <a:r>
              <a:rPr lang="pl-PL">
                <a:solidFill>
                  <a:srgbClr val="003366"/>
                </a:solidFill>
              </a:rPr>
              <a:t> mają takie same wartości własne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68613" name="pole tekstowe 7"/>
          <p:cNvSpPr txBox="1">
            <a:spLocks noChangeArrowheads="1"/>
          </p:cNvSpPr>
          <p:nvPr/>
        </p:nvSpPr>
        <p:spPr bwMode="auto">
          <a:xfrm>
            <a:off x="358775" y="3176588"/>
            <a:ext cx="861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Macierze tranzycji a przekształcenia podobieństwa: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68614" name="pole tekstowe 8"/>
          <p:cNvSpPr txBox="1">
            <a:spLocks noChangeArrowheads="1"/>
          </p:cNvSpPr>
          <p:nvPr/>
        </p:nvSpPr>
        <p:spPr bwMode="auto">
          <a:xfrm>
            <a:off x="358775" y="3644900"/>
            <a:ext cx="846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- system ciągły: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4329113"/>
            <a:ext cx="6762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ole tekstowe 1"/>
          <p:cNvSpPr txBox="1">
            <a:spLocks noChangeArrowheads="1"/>
          </p:cNvSpPr>
          <p:nvPr/>
        </p:nvSpPr>
        <p:spPr bwMode="auto">
          <a:xfrm>
            <a:off x="250825" y="512763"/>
            <a:ext cx="846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- system dyskretny:</a:t>
            </a:r>
            <a:endParaRPr lang="pl-PL" b="1">
              <a:solidFill>
                <a:srgbClr val="003366"/>
              </a:solidFill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827088" y="1160463"/>
          <a:ext cx="6489700" cy="1074737"/>
        </p:xfrm>
        <a:graphic>
          <a:graphicData uri="http://schemas.openxmlformats.org/presentationml/2006/ole">
            <p:oleObj spid="_x0000_s19459" name="Równanie" r:id="rId3" imgW="3632200" imgH="596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ole tekstowe 1"/>
          <p:cNvSpPr txBox="1">
            <a:spLocks noChangeArrowheads="1"/>
          </p:cNvSpPr>
          <p:nvPr/>
        </p:nvSpPr>
        <p:spPr bwMode="auto">
          <a:xfrm>
            <a:off x="287338" y="441325"/>
            <a:ext cx="861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Przypadek 1: macierz </a:t>
            </a:r>
            <a:r>
              <a:rPr lang="pl-PL" b="1">
                <a:solidFill>
                  <a:srgbClr val="003366"/>
                </a:solidFill>
              </a:rPr>
              <a:t>A</a:t>
            </a:r>
            <a:r>
              <a:rPr lang="pl-PL">
                <a:solidFill>
                  <a:srgbClr val="003366"/>
                </a:solidFill>
              </a:rPr>
              <a:t> ma n różnych wartości własnych rzeczywistych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696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2171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pole tekstowe 3"/>
          <p:cNvSpPr txBox="1">
            <a:spLocks noChangeArrowheads="1"/>
          </p:cNvSpPr>
          <p:nvPr/>
        </p:nvSpPr>
        <p:spPr bwMode="auto">
          <a:xfrm>
            <a:off x="323850" y="873125"/>
            <a:ext cx="846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n różnym wartościom własnym odpowiada n liniowo niezależnych wektorów własnych </a:t>
            </a:r>
            <a:r>
              <a:rPr lang="pl-PL" b="1">
                <a:solidFill>
                  <a:srgbClr val="003366"/>
                </a:solidFill>
              </a:rPr>
              <a:t>v</a:t>
            </a:r>
            <a:r>
              <a:rPr lang="pl-PL" baseline="-25000">
                <a:solidFill>
                  <a:srgbClr val="003366"/>
                </a:solidFill>
              </a:rPr>
              <a:t>i</a:t>
            </a:r>
            <a:r>
              <a:rPr lang="pl-PL">
                <a:solidFill>
                  <a:srgbClr val="003366"/>
                </a:solidFill>
              </a:rPr>
              <a:t> 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69637" name="pole tekstowe 4"/>
          <p:cNvSpPr txBox="1">
            <a:spLocks noChangeArrowheads="1"/>
          </p:cNvSpPr>
          <p:nvPr/>
        </p:nvSpPr>
        <p:spPr bwMode="auto">
          <a:xfrm>
            <a:off x="250825" y="2420938"/>
            <a:ext cx="861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Związek wartości własnych i wektorów własnych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889250"/>
            <a:ext cx="3562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pole tekstowe 6"/>
          <p:cNvSpPr txBox="1">
            <a:spLocks noChangeArrowheads="1"/>
          </p:cNvSpPr>
          <p:nvPr/>
        </p:nvSpPr>
        <p:spPr bwMode="auto">
          <a:xfrm>
            <a:off x="323850" y="3357563"/>
            <a:ext cx="745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lub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752850"/>
            <a:ext cx="5772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upa 7"/>
          <p:cNvGrpSpPr>
            <a:grpSpLocks/>
          </p:cNvGrpSpPr>
          <p:nvPr/>
        </p:nvGrpSpPr>
        <p:grpSpPr bwMode="auto">
          <a:xfrm>
            <a:off x="250825" y="620713"/>
            <a:ext cx="8618538" cy="369887"/>
            <a:chOff x="251520" y="3537012"/>
            <a:chExt cx="8617068" cy="369332"/>
          </a:xfrm>
        </p:grpSpPr>
        <p:sp>
          <p:nvSpPr>
            <p:cNvPr id="20491" name="pole tekstowe 5"/>
            <p:cNvSpPr txBox="1">
              <a:spLocks noChangeArrowheads="1"/>
            </p:cNvSpPr>
            <p:nvPr/>
          </p:nvSpPr>
          <p:spPr bwMode="auto">
            <a:xfrm>
              <a:off x="251520" y="3537012"/>
              <a:ext cx="861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003366"/>
                  </a:solidFill>
                </a:rPr>
                <a:t>Oznaczając diagonalną macierz wartości własnych przez </a:t>
              </a:r>
              <a:endParaRPr lang="pl-PL" b="1">
                <a:solidFill>
                  <a:srgbClr val="003366"/>
                </a:solidFill>
              </a:endParaRPr>
            </a:p>
          </p:txBody>
        </p:sp>
        <p:graphicFrame>
          <p:nvGraphicFramePr>
            <p:cNvPr id="20482" name="Object 4"/>
            <p:cNvGraphicFramePr>
              <a:graphicFrameLocks noChangeAspect="1"/>
            </p:cNvGraphicFramePr>
            <p:nvPr/>
          </p:nvGraphicFramePr>
          <p:xfrm>
            <a:off x="6336196" y="3547472"/>
            <a:ext cx="256220" cy="277572"/>
          </p:xfrm>
          <a:graphic>
            <a:graphicData uri="http://schemas.openxmlformats.org/presentationml/2006/ole">
              <p:oleObj spid="_x0000_s20483" name="Równanie" r:id="rId3" imgW="152268" imgH="164957" progId="Equation.3">
                <p:embed/>
              </p:oleObj>
            </a:graphicData>
          </a:graphic>
        </p:graphicFrame>
      </p:grp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163" y="1052513"/>
            <a:ext cx="127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2076450"/>
            <a:ext cx="3314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pole tekstowe 10"/>
          <p:cNvSpPr txBox="1">
            <a:spLocks noChangeArrowheads="1"/>
          </p:cNvSpPr>
          <p:nvPr/>
        </p:nvSpPr>
        <p:spPr bwMode="auto">
          <a:xfrm>
            <a:off x="323850" y="1520825"/>
            <a:ext cx="8351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biorąc pod uwagę: macierz </a:t>
            </a:r>
            <a:r>
              <a:rPr lang="pl-PL" b="1">
                <a:solidFill>
                  <a:srgbClr val="003366"/>
                </a:solidFill>
              </a:rPr>
              <a:t>A</a:t>
            </a:r>
            <a:r>
              <a:rPr lang="pl-PL">
                <a:solidFill>
                  <a:srgbClr val="003366"/>
                </a:solidFill>
              </a:rPr>
              <a:t> ma n różnych wartości własnych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20487" name="pole tekstowe 11"/>
          <p:cNvSpPr txBox="1">
            <a:spLocks noChangeArrowheads="1"/>
          </p:cNvSpPr>
          <p:nvPr/>
        </p:nvSpPr>
        <p:spPr bwMode="auto">
          <a:xfrm>
            <a:off x="358775" y="3165475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Wniosek: macierz </a:t>
            </a:r>
            <a:r>
              <a:rPr lang="pl-PL" b="1">
                <a:solidFill>
                  <a:srgbClr val="003366"/>
                </a:solidFill>
              </a:rPr>
              <a:t>A </a:t>
            </a:r>
            <a:r>
              <a:rPr lang="pl-PL">
                <a:solidFill>
                  <a:srgbClr val="003366"/>
                </a:solidFill>
              </a:rPr>
              <a:t>może być transformowana do postaci diagonalnej za pomocą transformacji podobieństwa  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50" y="3849688"/>
            <a:ext cx="1104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497388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pole tekstowe 14"/>
          <p:cNvSpPr txBox="1">
            <a:spLocks noChangeArrowheads="1"/>
          </p:cNvSpPr>
          <p:nvPr/>
        </p:nvSpPr>
        <p:spPr bwMode="auto">
          <a:xfrm>
            <a:off x="468313" y="4102100"/>
            <a:ext cx="7451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czyli</a:t>
            </a:r>
            <a:endParaRPr lang="pl-PL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450" y="1054100"/>
            <a:ext cx="4895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pole tekstowe 6"/>
          <p:cNvSpPr txBox="1">
            <a:spLocks noChangeArrowheads="1"/>
          </p:cNvSpPr>
          <p:nvPr/>
        </p:nvSpPr>
        <p:spPr bwMode="auto">
          <a:xfrm>
            <a:off x="287338" y="512763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Model systemu po transformacji</a:t>
            </a:r>
            <a:endParaRPr lang="pl-PL" b="1">
              <a:solidFill>
                <a:srgbClr val="003366"/>
              </a:solidFill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943100" y="1557338"/>
          <a:ext cx="5856288" cy="411162"/>
        </p:xfrm>
        <a:graphic>
          <a:graphicData uri="http://schemas.openxmlformats.org/presentationml/2006/ole">
            <p:oleObj spid="_x0000_s21508" name="Równanie" r:id="rId4" imgW="3276600" imgH="228600" progId="Equation.3">
              <p:embed/>
            </p:oleObj>
          </a:graphicData>
        </a:graphic>
      </p:graphicFrame>
      <p:sp>
        <p:nvSpPr>
          <p:cNvPr id="21510" name="pole tekstowe 8"/>
          <p:cNvSpPr txBox="1">
            <a:spLocks noChangeArrowheads="1"/>
          </p:cNvSpPr>
          <p:nvPr/>
        </p:nvSpPr>
        <p:spPr bwMode="auto">
          <a:xfrm>
            <a:off x="287338" y="2312988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gdzie,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360488" y="2276475"/>
          <a:ext cx="3381375" cy="2152650"/>
        </p:xfrm>
        <a:graphic>
          <a:graphicData uri="http://schemas.openxmlformats.org/presentationml/2006/ole">
            <p:oleObj spid="_x0000_s21509" name="Równanie" r:id="rId5" imgW="1892300" imgH="119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ole tekstowe 1"/>
          <p:cNvSpPr txBox="1">
            <a:spLocks noChangeArrowheads="1"/>
          </p:cNvSpPr>
          <p:nvPr/>
        </p:nvSpPr>
        <p:spPr bwMode="auto">
          <a:xfrm>
            <a:off x="287338" y="512763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Model systemu po transformacji dla systemu ciągłego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873125"/>
            <a:ext cx="358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pole tekstowe 3"/>
          <p:cNvSpPr txBox="1">
            <a:spLocks noChangeArrowheads="1"/>
          </p:cNvSpPr>
          <p:nvPr/>
        </p:nvSpPr>
        <p:spPr bwMode="auto">
          <a:xfrm>
            <a:off x="323850" y="2673350"/>
            <a:ext cx="8351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dla i – tej zmiennej stanu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8" y="3213100"/>
            <a:ext cx="2344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pole tekstowe 5"/>
          <p:cNvSpPr txBox="1">
            <a:spLocks noChangeArrowheads="1"/>
          </p:cNvSpPr>
          <p:nvPr/>
        </p:nvSpPr>
        <p:spPr bwMode="auto">
          <a:xfrm>
            <a:off x="395288" y="4076700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! zmienne stanu niezależne od siebie (odsprzężone)</a:t>
            </a:r>
            <a:endParaRPr lang="pl-PL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ole tekstowe 1"/>
          <p:cNvSpPr txBox="1">
            <a:spLocks noChangeArrowheads="1"/>
          </p:cNvSpPr>
          <p:nvPr/>
        </p:nvSpPr>
        <p:spPr bwMode="auto">
          <a:xfrm>
            <a:off x="550863" y="434975"/>
            <a:ext cx="697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otrzymujemy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836613"/>
            <a:ext cx="777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3319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pole tekstowe 4"/>
          <p:cNvSpPr txBox="1">
            <a:spLocks noChangeArrowheads="1"/>
          </p:cNvSpPr>
          <p:nvPr/>
        </p:nvSpPr>
        <p:spPr bwMode="auto">
          <a:xfrm>
            <a:off x="358775" y="1952625"/>
            <a:ext cx="697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definiujemy zmienne stanu w dziedzinie zmiennej s </a:t>
            </a:r>
          </a:p>
        </p:txBody>
      </p:sp>
      <p:grpSp>
        <p:nvGrpSpPr>
          <p:cNvPr id="56326" name="Grupa 25"/>
          <p:cNvGrpSpPr>
            <a:grpSpLocks/>
          </p:cNvGrpSpPr>
          <p:nvPr/>
        </p:nvGrpSpPr>
        <p:grpSpPr bwMode="auto">
          <a:xfrm>
            <a:off x="576263" y="2384884"/>
            <a:ext cx="2152650" cy="3068638"/>
            <a:chOff x="576661" y="2399510"/>
            <a:chExt cx="2152653" cy="3068673"/>
          </a:xfrm>
        </p:grpSpPr>
        <p:pic>
          <p:nvPicPr>
            <p:cNvPr id="563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586" y="2399510"/>
              <a:ext cx="14668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8073" y="2837666"/>
              <a:ext cx="15906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3202796"/>
              <a:ext cx="16859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4586" y="3640952"/>
              <a:ext cx="381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4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560" y="3933056"/>
              <a:ext cx="20955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5239" y="4480751"/>
              <a:ext cx="21240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6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6661" y="4991933"/>
              <a:ext cx="19335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7" name="pole tekstowe 12"/>
          <p:cNvSpPr txBox="1">
            <a:spLocks noChangeArrowheads="1"/>
          </p:cNvSpPr>
          <p:nvPr/>
        </p:nvSpPr>
        <p:spPr bwMode="auto">
          <a:xfrm>
            <a:off x="2951163" y="2349500"/>
            <a:ext cx="58340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mnożymy każde z definicyjnych wyrażeń przez s i podstawiamy zmienne stanu w prawej stronie wyrażeń</a:t>
            </a:r>
          </a:p>
        </p:txBody>
      </p:sp>
      <p:grpSp>
        <p:nvGrpSpPr>
          <p:cNvPr id="56328" name="Grupa 26"/>
          <p:cNvGrpSpPr>
            <a:grpSpLocks/>
          </p:cNvGrpSpPr>
          <p:nvPr/>
        </p:nvGrpSpPr>
        <p:grpSpPr bwMode="auto">
          <a:xfrm>
            <a:off x="4391980" y="3356992"/>
            <a:ext cx="2295525" cy="2989263"/>
            <a:chOff x="3239852" y="3320988"/>
            <a:chExt cx="2295525" cy="2989101"/>
          </a:xfrm>
        </p:grpSpPr>
        <p:pic>
          <p:nvPicPr>
            <p:cNvPr id="56329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11860" y="3320988"/>
              <a:ext cx="16573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75856" y="3681028"/>
              <a:ext cx="16764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9872" y="4581128"/>
              <a:ext cx="381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2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39852" y="5373216"/>
              <a:ext cx="19240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39852" y="5805264"/>
              <a:ext cx="17811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334" name="Grupa 23"/>
            <p:cNvGrpSpPr>
              <a:grpSpLocks/>
            </p:cNvGrpSpPr>
            <p:nvPr/>
          </p:nvGrpSpPr>
          <p:grpSpPr bwMode="auto">
            <a:xfrm>
              <a:off x="3239852" y="4149080"/>
              <a:ext cx="1847850" cy="409575"/>
              <a:chOff x="3239852" y="4149080"/>
              <a:chExt cx="1847850" cy="409575"/>
            </a:xfrm>
          </p:grpSpPr>
          <p:pic>
            <p:nvPicPr>
              <p:cNvPr id="56338" name="Picture 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239852" y="4149080"/>
                <a:ext cx="1847850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Prostokąt 21"/>
              <p:cNvSpPr/>
              <p:nvPr/>
            </p:nvSpPr>
            <p:spPr>
              <a:xfrm>
                <a:off x="4644789" y="4186129"/>
                <a:ext cx="142875" cy="3238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335" name="Grupa 24"/>
            <p:cNvGrpSpPr>
              <a:grpSpLocks/>
            </p:cNvGrpSpPr>
            <p:nvPr/>
          </p:nvGrpSpPr>
          <p:grpSpPr bwMode="auto">
            <a:xfrm>
              <a:off x="3239852" y="4833156"/>
              <a:ext cx="2295525" cy="523875"/>
              <a:chOff x="3239852" y="4833156"/>
              <a:chExt cx="2295525" cy="523875"/>
            </a:xfrm>
          </p:grpSpPr>
          <p:pic>
            <p:nvPicPr>
              <p:cNvPr id="56336" name="Picture 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239852" y="4833156"/>
                <a:ext cx="2295525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5111514" y="4905227"/>
                <a:ext cx="144463" cy="3238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ole tekstowe 1"/>
          <p:cNvSpPr txBox="1">
            <a:spLocks noChangeArrowheads="1"/>
          </p:cNvSpPr>
          <p:nvPr/>
        </p:nvSpPr>
        <p:spPr bwMode="auto">
          <a:xfrm>
            <a:off x="287338" y="441325"/>
            <a:ext cx="861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Przypadek 2: macierz </a:t>
            </a:r>
            <a:r>
              <a:rPr lang="pl-PL" b="1">
                <a:solidFill>
                  <a:srgbClr val="003366"/>
                </a:solidFill>
              </a:rPr>
              <a:t>A</a:t>
            </a:r>
            <a:r>
              <a:rPr lang="pl-PL">
                <a:solidFill>
                  <a:srgbClr val="003366"/>
                </a:solidFill>
              </a:rPr>
              <a:t> ma wielokrotne wartości własne rzeczywiste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71683" name="pole tekstowe 2"/>
          <p:cNvSpPr txBox="1">
            <a:spLocks noChangeArrowheads="1"/>
          </p:cNvSpPr>
          <p:nvPr/>
        </p:nvSpPr>
        <p:spPr bwMode="auto">
          <a:xfrm>
            <a:off x="323850" y="944563"/>
            <a:ext cx="8532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Nie można zagwarantować liniowej niezależności wektorów własnych i wówczas macierz </a:t>
            </a:r>
            <a:r>
              <a:rPr lang="pl-PL" b="1">
                <a:solidFill>
                  <a:srgbClr val="003366"/>
                </a:solidFill>
              </a:rPr>
              <a:t>M </a:t>
            </a:r>
            <a:r>
              <a:rPr lang="pl-PL">
                <a:solidFill>
                  <a:srgbClr val="003366"/>
                </a:solidFill>
              </a:rPr>
              <a:t>może być osobliwa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71684" name="pole tekstowe 3"/>
          <p:cNvSpPr txBox="1">
            <a:spLocks noChangeArrowheads="1"/>
          </p:cNvSpPr>
          <p:nvPr/>
        </p:nvSpPr>
        <p:spPr bwMode="auto">
          <a:xfrm>
            <a:off x="358775" y="2027238"/>
            <a:ext cx="8389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3366"/>
                </a:solidFill>
              </a:rPr>
              <a:t>Postępowanie Jordana dla znalezienia n liniowo niezależnych wektorów własnych</a:t>
            </a: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27813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816225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pole tekstowe 7"/>
          <p:cNvSpPr txBox="1">
            <a:spLocks noChangeArrowheads="1"/>
          </p:cNvSpPr>
          <p:nvPr/>
        </p:nvSpPr>
        <p:spPr bwMode="auto">
          <a:xfrm>
            <a:off x="395288" y="2744788"/>
            <a:ext cx="828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Niech wartość własna </a:t>
            </a:r>
            <a:r>
              <a:rPr lang="pl-PL" dirty="0" smtClean="0">
                <a:solidFill>
                  <a:srgbClr val="003366"/>
                </a:solidFill>
              </a:rPr>
              <a:t>      </a:t>
            </a:r>
            <a:r>
              <a:rPr lang="pl-PL" dirty="0">
                <a:solidFill>
                  <a:srgbClr val="003366"/>
                </a:solidFill>
              </a:rPr>
              <a:t>jest wielokrotna     </a:t>
            </a:r>
            <a:r>
              <a:rPr lang="pl-PL" dirty="0" smtClean="0">
                <a:solidFill>
                  <a:srgbClr val="003366"/>
                </a:solidFill>
              </a:rPr>
              <a:t>  razy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71688" name="pole tekstowe 8"/>
          <p:cNvSpPr txBox="1">
            <a:spLocks noChangeArrowheads="1"/>
          </p:cNvSpPr>
          <p:nvPr/>
        </p:nvSpPr>
        <p:spPr bwMode="auto">
          <a:xfrm>
            <a:off x="395288" y="3359150"/>
            <a:ext cx="828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- definiujemy wektory </a:t>
            </a:r>
            <a:r>
              <a:rPr lang="pl-PL" dirty="0" smtClean="0">
                <a:solidFill>
                  <a:srgbClr val="003366"/>
                </a:solidFill>
              </a:rPr>
              <a:t>                            </a:t>
            </a:r>
            <a:r>
              <a:rPr lang="pl-PL" dirty="0">
                <a:solidFill>
                  <a:srgbClr val="003366"/>
                </a:solidFill>
              </a:rPr>
              <a:t>rekursywnie </a:t>
            </a:r>
            <a:endParaRPr lang="pl-PL" b="1" dirty="0">
              <a:solidFill>
                <a:srgbClr val="003366"/>
              </a:solidFill>
            </a:endParaRPr>
          </a:p>
        </p:txBody>
      </p:sp>
      <p:pic>
        <p:nvPicPr>
          <p:cNvPr id="716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394075"/>
            <a:ext cx="1428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2025" y="3862388"/>
            <a:ext cx="3714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pole tekstowe 11"/>
          <p:cNvSpPr txBox="1">
            <a:spLocks noChangeArrowheads="1"/>
          </p:cNvSpPr>
          <p:nvPr/>
        </p:nvSpPr>
        <p:spPr bwMode="auto">
          <a:xfrm>
            <a:off x="719138" y="4402138"/>
            <a:ext cx="709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przyjmując 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169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427538"/>
            <a:ext cx="762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3" name="pole tekstowe 13"/>
          <p:cNvSpPr txBox="1">
            <a:spLocks noChangeArrowheads="1"/>
          </p:cNvSpPr>
          <p:nvPr/>
        </p:nvSpPr>
        <p:spPr bwMode="auto">
          <a:xfrm>
            <a:off x="684213" y="4835525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Tak znalezione wektory własne są nazywane uogólnionymi wektorami własnymi i są liniowo niezależne</a:t>
            </a:r>
            <a:endParaRPr lang="pl-PL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16000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pole tekstowe 2"/>
          <p:cNvSpPr txBox="1">
            <a:spLocks noChangeArrowheads="1"/>
          </p:cNvSpPr>
          <p:nvPr/>
        </p:nvSpPr>
        <p:spPr bwMode="auto">
          <a:xfrm>
            <a:off x="323850" y="476250"/>
            <a:ext cx="842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- uogólnione wektory własne tworzą zbiór liniowo niezależnych wektorów</a:t>
            </a:r>
            <a:endParaRPr lang="pl-PL" b="1">
              <a:solidFill>
                <a:srgbClr val="003366"/>
              </a:solidFill>
            </a:endParaRPr>
          </a:p>
        </p:txBody>
      </p:sp>
      <p:grpSp>
        <p:nvGrpSpPr>
          <p:cNvPr id="72708" name="Grupa 6"/>
          <p:cNvGrpSpPr>
            <a:grpSpLocks/>
          </p:cNvGrpSpPr>
          <p:nvPr/>
        </p:nvGrpSpPr>
        <p:grpSpPr bwMode="auto">
          <a:xfrm>
            <a:off x="576263" y="1700213"/>
            <a:ext cx="7902575" cy="369887"/>
            <a:chOff x="575556" y="1700808"/>
            <a:chExt cx="7902624" cy="369332"/>
          </a:xfrm>
        </p:grpSpPr>
        <p:sp>
          <p:nvSpPr>
            <p:cNvPr id="72716" name="pole tekstowe 4"/>
            <p:cNvSpPr txBox="1">
              <a:spLocks noChangeArrowheads="1"/>
            </p:cNvSpPr>
            <p:nvPr/>
          </p:nvSpPr>
          <p:spPr bwMode="auto">
            <a:xfrm>
              <a:off x="575556" y="1700808"/>
              <a:ext cx="7092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003366"/>
                  </a:solidFill>
                </a:rPr>
                <a:t>gdzie, l jest liczbą różnych wartości własnych oraz </a:t>
              </a:r>
              <a:endParaRPr lang="pl-PL" b="1">
                <a:solidFill>
                  <a:srgbClr val="003366"/>
                </a:solidFill>
              </a:endParaRPr>
            </a:p>
          </p:txBody>
        </p:sp>
        <p:pic>
          <p:nvPicPr>
            <p:cNvPr id="727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2180" y="1756048"/>
              <a:ext cx="2286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09" name="pole tekstowe 7"/>
          <p:cNvSpPr txBox="1">
            <a:spLocks noChangeArrowheads="1"/>
          </p:cNvSpPr>
          <p:nvPr/>
        </p:nvSpPr>
        <p:spPr bwMode="auto">
          <a:xfrm>
            <a:off x="431800" y="2349500"/>
            <a:ext cx="8424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- zachodzi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27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708275"/>
            <a:ext cx="1219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763" y="3392488"/>
            <a:ext cx="28400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pole tekstowe 10"/>
          <p:cNvSpPr txBox="1">
            <a:spLocks noChangeArrowheads="1"/>
          </p:cNvSpPr>
          <p:nvPr/>
        </p:nvSpPr>
        <p:spPr bwMode="auto">
          <a:xfrm>
            <a:off x="684213" y="3033713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gdzie,</a:t>
            </a:r>
          </a:p>
        </p:txBody>
      </p:sp>
      <p:pic>
        <p:nvPicPr>
          <p:cNvPr id="727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0" y="3284538"/>
            <a:ext cx="2614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pole tekstowe 12"/>
          <p:cNvSpPr txBox="1">
            <a:spLocks noChangeArrowheads="1"/>
          </p:cNvSpPr>
          <p:nvPr/>
        </p:nvSpPr>
        <p:spPr bwMode="auto">
          <a:xfrm>
            <a:off x="1655763" y="530066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Macierz blokowo-diagonalna,</a:t>
            </a:r>
          </a:p>
          <a:p>
            <a:r>
              <a:rPr lang="pl-PL">
                <a:solidFill>
                  <a:srgbClr val="003366"/>
                </a:solidFill>
              </a:rPr>
              <a:t>macierz Jordana</a:t>
            </a:r>
          </a:p>
        </p:txBody>
      </p:sp>
      <p:sp>
        <p:nvSpPr>
          <p:cNvPr id="72715" name="pole tekstowe 13"/>
          <p:cNvSpPr txBox="1">
            <a:spLocks noChangeArrowheads="1"/>
          </p:cNvSpPr>
          <p:nvPr/>
        </p:nvSpPr>
        <p:spPr bwMode="auto">
          <a:xfrm>
            <a:off x="4932363" y="5300663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</a:rPr>
              <a:t>Blok (klatka) Jordana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ole tekstowe 1"/>
          <p:cNvSpPr txBox="1">
            <a:spLocks noChangeArrowheads="1"/>
          </p:cNvSpPr>
          <p:nvPr/>
        </p:nvSpPr>
        <p:spPr bwMode="auto">
          <a:xfrm>
            <a:off x="287338" y="441325"/>
            <a:ext cx="861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Przypadek 3: macierz </a:t>
            </a:r>
            <a:r>
              <a:rPr lang="pl-PL" b="1">
                <a:solidFill>
                  <a:srgbClr val="003366"/>
                </a:solidFill>
              </a:rPr>
              <a:t>A</a:t>
            </a:r>
            <a:r>
              <a:rPr lang="pl-PL">
                <a:solidFill>
                  <a:srgbClr val="003366"/>
                </a:solidFill>
              </a:rPr>
              <a:t> ma wartości własne zespolone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73731" name="pole tekstowe 2"/>
          <p:cNvSpPr txBox="1">
            <a:spLocks noChangeArrowheads="1"/>
          </p:cNvSpPr>
          <p:nvPr/>
        </p:nvSpPr>
        <p:spPr bwMode="auto">
          <a:xfrm>
            <a:off x="323850" y="836613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Załóżmy, bez utraty ogólności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3414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1376363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pole tekstowe 5"/>
          <p:cNvSpPr txBox="1">
            <a:spLocks noChangeArrowheads="1"/>
          </p:cNvSpPr>
          <p:nvPr/>
        </p:nvSpPr>
        <p:spPr bwMode="auto">
          <a:xfrm>
            <a:off x="250825" y="1844675"/>
            <a:ext cx="861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Odpowiadające wektory własne, tez zespolone sprzężone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37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0" y="2420938"/>
            <a:ext cx="1228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788" y="242093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pole tekstowe 8"/>
          <p:cNvSpPr txBox="1">
            <a:spLocks noChangeArrowheads="1"/>
          </p:cNvSpPr>
          <p:nvPr/>
        </p:nvSpPr>
        <p:spPr bwMode="auto">
          <a:xfrm>
            <a:off x="250825" y="2924175"/>
            <a:ext cx="861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Macierz transformacji</a:t>
            </a:r>
            <a:endParaRPr lang="pl-PL" b="1">
              <a:solidFill>
                <a:srgbClr val="003366"/>
              </a:solidFill>
            </a:endParaRPr>
          </a:p>
        </p:txBody>
      </p:sp>
      <p:pic>
        <p:nvPicPr>
          <p:cNvPr id="737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429000"/>
            <a:ext cx="2952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3100" y="4581525"/>
            <a:ext cx="45370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pole tekstowe 12"/>
          <p:cNvSpPr txBox="1">
            <a:spLocks noChangeArrowheads="1"/>
          </p:cNvSpPr>
          <p:nvPr/>
        </p:nvSpPr>
        <p:spPr bwMode="auto">
          <a:xfrm>
            <a:off x="287338" y="4005263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Postać kanoniczna Jordana po transformacji</a:t>
            </a:r>
            <a:endParaRPr lang="pl-PL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ole tekstowe 1"/>
          <p:cNvSpPr txBox="1">
            <a:spLocks noChangeArrowheads="1"/>
          </p:cNvSpPr>
          <p:nvPr/>
        </p:nvSpPr>
        <p:spPr bwMode="auto">
          <a:xfrm>
            <a:off x="323850" y="47625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</a:rPr>
              <a:t>Przykład 5</a:t>
            </a:r>
            <a:endParaRPr lang="pl-PL" dirty="0">
              <a:solidFill>
                <a:srgbClr val="003366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1160463"/>
            <a:ext cx="3733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pole tekstowe 3"/>
          <p:cNvSpPr txBox="1">
            <a:spLocks noChangeArrowheads="1"/>
          </p:cNvSpPr>
          <p:nvPr/>
        </p:nvSpPr>
        <p:spPr bwMode="auto">
          <a:xfrm>
            <a:off x="431800" y="765175"/>
            <a:ext cx="324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Dany jest model systemu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979613" y="2744788"/>
          <a:ext cx="1747837" cy="388937"/>
        </p:xfrm>
        <a:graphic>
          <a:graphicData uri="http://schemas.openxmlformats.org/presentationml/2006/ole">
            <p:oleObj spid="_x0000_s22531" name="Równanie" r:id="rId4" imgW="977476" imgH="215806" progId="Equation.3">
              <p:embed/>
            </p:oleObj>
          </a:graphicData>
        </a:graphic>
      </p:graphicFrame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613" y="1052513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pole tekstowe 6"/>
          <p:cNvSpPr txBox="1">
            <a:spLocks noChangeArrowheads="1"/>
          </p:cNvSpPr>
          <p:nvPr/>
        </p:nvSpPr>
        <p:spPr bwMode="auto">
          <a:xfrm>
            <a:off x="503238" y="3249613"/>
            <a:ext cx="817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Znaleźć model systemu wykorzystując macierz diagonalizującą wektorów własnych</a:t>
            </a:r>
          </a:p>
        </p:txBody>
      </p:sp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663" y="4262443"/>
            <a:ext cx="4800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pole tekstowe 8"/>
          <p:cNvSpPr txBox="1">
            <a:spLocks noChangeArrowheads="1"/>
          </p:cNvSpPr>
          <p:nvPr/>
        </p:nvSpPr>
        <p:spPr bwMode="auto">
          <a:xfrm>
            <a:off x="539750" y="3830643"/>
            <a:ext cx="3240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Równanie charakterystyczne</a:t>
            </a:r>
          </a:p>
        </p:txBody>
      </p:sp>
      <p:grpSp>
        <p:nvGrpSpPr>
          <p:cNvPr id="22538" name="Grupa 11"/>
          <p:cNvGrpSpPr>
            <a:grpSpLocks/>
          </p:cNvGrpSpPr>
          <p:nvPr/>
        </p:nvGrpSpPr>
        <p:grpSpPr bwMode="auto">
          <a:xfrm>
            <a:off x="935038" y="5581655"/>
            <a:ext cx="6867525" cy="804863"/>
            <a:chOff x="935596" y="5755729"/>
            <a:chExt cx="6867525" cy="805619"/>
          </a:xfrm>
        </p:grpSpPr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5596" y="5755729"/>
              <a:ext cx="6867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52128" y="6151773"/>
              <a:ext cx="29718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84200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pole tekstowe 2"/>
          <p:cNvSpPr txBox="1">
            <a:spLocks noChangeArrowheads="1"/>
          </p:cNvSpPr>
          <p:nvPr/>
        </p:nvSpPr>
        <p:spPr bwMode="auto">
          <a:xfrm>
            <a:off x="358775" y="4413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Wartości własne</a:t>
            </a:r>
          </a:p>
        </p:txBody>
      </p:sp>
      <p:grpSp>
        <p:nvGrpSpPr>
          <p:cNvPr id="74756" name="Grupa 7"/>
          <p:cNvGrpSpPr>
            <a:grpSpLocks/>
          </p:cNvGrpSpPr>
          <p:nvPr/>
        </p:nvGrpSpPr>
        <p:grpSpPr bwMode="auto">
          <a:xfrm>
            <a:off x="323850" y="1881188"/>
            <a:ext cx="8172450" cy="368300"/>
            <a:chOff x="323528" y="1880828"/>
            <a:chExt cx="8172908" cy="369332"/>
          </a:xfrm>
        </p:grpSpPr>
        <p:sp>
          <p:nvSpPr>
            <p:cNvPr id="74764" name="pole tekstowe 3"/>
            <p:cNvSpPr txBox="1">
              <a:spLocks noChangeArrowheads="1"/>
            </p:cNvSpPr>
            <p:nvPr/>
          </p:nvSpPr>
          <p:spPr bwMode="auto">
            <a:xfrm>
              <a:off x="323528" y="1880828"/>
              <a:ext cx="817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003366"/>
                  </a:solidFill>
                </a:rPr>
                <a:t>Wektor własny      dla                </a:t>
              </a:r>
            </a:p>
          </p:txBody>
        </p:sp>
        <p:pic>
          <p:nvPicPr>
            <p:cNvPr id="7476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916832"/>
              <a:ext cx="2762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2833" y="1926543"/>
              <a:ext cx="9810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492375"/>
            <a:ext cx="4314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897313"/>
            <a:ext cx="2638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pole tekstowe 10"/>
          <p:cNvSpPr txBox="1">
            <a:spLocks noChangeArrowheads="1"/>
          </p:cNvSpPr>
          <p:nvPr/>
        </p:nvSpPr>
        <p:spPr bwMode="auto">
          <a:xfrm>
            <a:off x="323850" y="5229225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Stąd</a:t>
            </a:r>
          </a:p>
        </p:txBody>
      </p:sp>
      <p:grpSp>
        <p:nvGrpSpPr>
          <p:cNvPr id="74760" name="Grupa 14"/>
          <p:cNvGrpSpPr>
            <a:grpSpLocks/>
          </p:cNvGrpSpPr>
          <p:nvPr/>
        </p:nvGrpSpPr>
        <p:grpSpPr bwMode="auto">
          <a:xfrm>
            <a:off x="2303463" y="5624513"/>
            <a:ext cx="4284662" cy="369887"/>
            <a:chOff x="2303748" y="5625244"/>
            <a:chExt cx="4284476" cy="369332"/>
          </a:xfrm>
        </p:grpSpPr>
        <p:pic>
          <p:nvPicPr>
            <p:cNvPr id="7476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3748" y="5625244"/>
              <a:ext cx="10287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2" name="pole tekstowe 12"/>
            <p:cNvSpPr txBox="1">
              <a:spLocks noChangeArrowheads="1"/>
            </p:cNvSpPr>
            <p:nvPr/>
          </p:nvSpPr>
          <p:spPr bwMode="auto">
            <a:xfrm>
              <a:off x="3347864" y="5625244"/>
              <a:ext cx="32403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003366"/>
                  </a:solidFill>
                </a:rPr>
                <a:t>i</a:t>
              </a:r>
            </a:p>
          </p:txBody>
        </p:sp>
        <p:pic>
          <p:nvPicPr>
            <p:cNvPr id="7476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564448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ole tekstowe 1"/>
          <p:cNvSpPr txBox="1">
            <a:spLocks noChangeArrowheads="1"/>
          </p:cNvSpPr>
          <p:nvPr/>
        </p:nvSpPr>
        <p:spPr bwMode="auto">
          <a:xfrm>
            <a:off x="323850" y="47625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Rozwiązanie np.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765175"/>
            <a:ext cx="12477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pole tekstowe 3"/>
          <p:cNvSpPr txBox="1">
            <a:spLocks noChangeArrowheads="1"/>
          </p:cNvSpPr>
          <p:nvPr/>
        </p:nvSpPr>
        <p:spPr bwMode="auto">
          <a:xfrm>
            <a:off x="431800" y="2060575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Podobnie</a:t>
            </a:r>
          </a:p>
        </p:txBody>
      </p:sp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528888"/>
            <a:ext cx="1295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88" y="2600325"/>
            <a:ext cx="1104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pole tekstowe 6"/>
          <p:cNvSpPr txBox="1">
            <a:spLocks noChangeArrowheads="1"/>
          </p:cNvSpPr>
          <p:nvPr/>
        </p:nvSpPr>
        <p:spPr bwMode="auto">
          <a:xfrm>
            <a:off x="503238" y="4041775"/>
            <a:ext cx="705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Macierz diagonalizująca i odwrotna do niej </a:t>
            </a:r>
          </a:p>
        </p:txBody>
      </p:sp>
      <p:pic>
        <p:nvPicPr>
          <p:cNvPr id="7578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325" y="4581525"/>
            <a:ext cx="209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508500"/>
            <a:ext cx="2809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ole tekstowe 1"/>
          <p:cNvSpPr txBox="1">
            <a:spLocks noChangeArrowheads="1"/>
          </p:cNvSpPr>
          <p:nvPr/>
        </p:nvSpPr>
        <p:spPr bwMode="auto">
          <a:xfrm>
            <a:off x="323850" y="476250"/>
            <a:ext cx="846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Przekształcenie podobieństwa                   daje nowy model przestrzeni stanu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76250"/>
            <a:ext cx="1152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8" y="1052513"/>
            <a:ext cx="2543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pole tekstowe 4"/>
          <p:cNvSpPr txBox="1">
            <a:spLocks noChangeArrowheads="1"/>
          </p:cNvSpPr>
          <p:nvPr/>
        </p:nvSpPr>
        <p:spPr bwMode="auto">
          <a:xfrm>
            <a:off x="395288" y="1700213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gdzie,</a:t>
            </a:r>
          </a:p>
        </p:txBody>
      </p:sp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2349500"/>
            <a:ext cx="7496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725" y="4292600"/>
            <a:ext cx="2638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pole tekstowe 7"/>
          <p:cNvSpPr txBox="1">
            <a:spLocks noChangeArrowheads="1"/>
          </p:cNvSpPr>
          <p:nvPr/>
        </p:nvSpPr>
        <p:spPr bwMode="auto">
          <a:xfrm>
            <a:off x="323850" y="3789363"/>
            <a:ext cx="431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Związki pomiędzy zmiennymi stanu</a:t>
            </a:r>
          </a:p>
        </p:txBody>
      </p:sp>
      <p:sp>
        <p:nvSpPr>
          <p:cNvPr id="76809" name="pole tekstowe 8"/>
          <p:cNvSpPr txBox="1">
            <a:spLocks noChangeArrowheads="1"/>
          </p:cNvSpPr>
          <p:nvPr/>
        </p:nvSpPr>
        <p:spPr bwMode="auto">
          <a:xfrm>
            <a:off x="431800" y="6057900"/>
            <a:ext cx="831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Sprawdzić, że zmiana zmiennych stanu nie prowadzi do zmiany transmitancji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 dirty="0">
                <a:solidFill>
                  <a:srgbClr val="003366"/>
                </a:solidFill>
              </a:rPr>
              <a:t>Przykład </a:t>
            </a:r>
            <a:r>
              <a:rPr lang="pl-PL" dirty="0" smtClean="0">
                <a:solidFill>
                  <a:srgbClr val="003366"/>
                </a:solidFill>
              </a:rPr>
              <a:t>6 </a:t>
            </a:r>
            <a:r>
              <a:rPr lang="pl-PL" dirty="0">
                <a:solidFill>
                  <a:srgbClr val="003366"/>
                </a:solidFill>
              </a:rPr>
              <a:t>– model małego silnika PS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16000"/>
            <a:ext cx="6334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pole tekstowe 3"/>
          <p:cNvSpPr txBox="1">
            <a:spLocks noChangeArrowheads="1"/>
          </p:cNvSpPr>
          <p:nvPr/>
        </p:nvSpPr>
        <p:spPr bwMode="auto">
          <a:xfrm>
            <a:off x="431800" y="353695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Korzystając z środowiska Matlab/Simulink znajdziemy wartości własne, wektory własne i macierz diagonalizującej transformacji podobieństwa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73125"/>
            <a:ext cx="57816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28775"/>
            <a:ext cx="4981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pole tekstowe 2"/>
          <p:cNvSpPr txBox="1">
            <a:spLocks noChangeArrowheads="1"/>
          </p:cNvSpPr>
          <p:nvPr/>
        </p:nvSpPr>
        <p:spPr bwMode="auto">
          <a:xfrm>
            <a:off x="358775" y="765175"/>
            <a:ext cx="849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>
                <a:solidFill>
                  <a:srgbClr val="003366"/>
                </a:solidFill>
              </a:rPr>
              <a:t>Macierze modelu po diagonalizującej transformacji podobieństwa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ole tekstowe 1"/>
          <p:cNvSpPr txBox="1">
            <a:spLocks noChangeArrowheads="1"/>
          </p:cNvSpPr>
          <p:nvPr/>
        </p:nvSpPr>
        <p:spPr bwMode="auto">
          <a:xfrm>
            <a:off x="358775" y="441325"/>
            <a:ext cx="8389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wykonujemy odwrotne przekształcenie Laplace’a ostatnich wyrażeń i wyrażenia na s</a:t>
            </a:r>
            <a:r>
              <a:rPr lang="pl-PL" baseline="30000">
                <a:solidFill>
                  <a:srgbClr val="003366"/>
                </a:solidFill>
              </a:rPr>
              <a:t>n</a:t>
            </a:r>
            <a:r>
              <a:rPr lang="pl-PL">
                <a:solidFill>
                  <a:srgbClr val="003366"/>
                </a:solidFill>
              </a:rPr>
              <a:t>V(s)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1052513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1412875"/>
            <a:ext cx="142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773238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133600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2457450"/>
            <a:ext cx="1905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75" y="2889250"/>
            <a:ext cx="1695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8063" y="3284538"/>
            <a:ext cx="6991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pole tekstowe 10"/>
          <p:cNvSpPr txBox="1">
            <a:spLocks noChangeArrowheads="1"/>
          </p:cNvSpPr>
          <p:nvPr/>
        </p:nvSpPr>
        <p:spPr bwMode="auto">
          <a:xfrm>
            <a:off x="395288" y="3752850"/>
            <a:ext cx="8389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równanie stanu w postaci macierzowej</a:t>
            </a:r>
          </a:p>
        </p:txBody>
      </p:sp>
      <p:pic>
        <p:nvPicPr>
          <p:cNvPr id="5735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4086234"/>
            <a:ext cx="619283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6094449"/>
            <a:ext cx="1247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 dirty="0">
                <a:solidFill>
                  <a:srgbClr val="003366"/>
                </a:solidFill>
              </a:rPr>
              <a:t>Przykład </a:t>
            </a:r>
            <a:r>
              <a:rPr lang="pl-PL" dirty="0" smtClean="0">
                <a:solidFill>
                  <a:srgbClr val="003366"/>
                </a:solidFill>
              </a:rPr>
              <a:t>7</a:t>
            </a:r>
            <a:endParaRPr lang="pl-PL" dirty="0">
              <a:solidFill>
                <a:srgbClr val="003366"/>
              </a:solidFill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44563"/>
            <a:ext cx="4429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pole tekstowe 3"/>
          <p:cNvSpPr txBox="1">
            <a:spLocks noChangeArrowheads="1"/>
          </p:cNvSpPr>
          <p:nvPr/>
        </p:nvSpPr>
        <p:spPr bwMode="auto">
          <a:xfrm>
            <a:off x="358775" y="3573463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Wartości własne</a:t>
            </a:r>
          </a:p>
        </p:txBody>
      </p:sp>
      <p:grpSp>
        <p:nvGrpSpPr>
          <p:cNvPr id="80901" name="Grupa 10"/>
          <p:cNvGrpSpPr>
            <a:grpSpLocks/>
          </p:cNvGrpSpPr>
          <p:nvPr/>
        </p:nvGrpSpPr>
        <p:grpSpPr bwMode="auto">
          <a:xfrm>
            <a:off x="1258888" y="4076700"/>
            <a:ext cx="6170612" cy="352425"/>
            <a:chOff x="1259632" y="4077072"/>
            <a:chExt cx="6169843" cy="352425"/>
          </a:xfrm>
        </p:grpSpPr>
        <p:pic>
          <p:nvPicPr>
            <p:cNvPr id="809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4077072"/>
              <a:ext cx="7715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1780" y="4077072"/>
              <a:ext cx="7905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077072"/>
              <a:ext cx="14382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4077072"/>
              <a:ext cx="5715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8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4077072"/>
              <a:ext cx="1057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902" name="pole tekstowe 11"/>
          <p:cNvSpPr txBox="1">
            <a:spLocks noChangeArrowheads="1"/>
          </p:cNvSpPr>
          <p:nvPr/>
        </p:nvSpPr>
        <p:spPr bwMode="auto">
          <a:xfrm>
            <a:off x="395288" y="4797425"/>
            <a:ext cx="3240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Dwukrotna wartość własna</a:t>
            </a:r>
          </a:p>
        </p:txBody>
      </p:sp>
      <p:pic>
        <p:nvPicPr>
          <p:cNvPr id="809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1163" y="5337175"/>
            <a:ext cx="1476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ole tekstowe 2"/>
          <p:cNvSpPr txBox="1">
            <a:spLocks noChangeArrowheads="1"/>
          </p:cNvSpPr>
          <p:nvPr/>
        </p:nvSpPr>
        <p:spPr bwMode="auto">
          <a:xfrm>
            <a:off x="395288" y="549275"/>
            <a:ext cx="3240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Ponieważ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63" y="908050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4" name="Grupa 6"/>
          <p:cNvGrpSpPr>
            <a:grpSpLocks/>
          </p:cNvGrpSpPr>
          <p:nvPr/>
        </p:nvGrpSpPr>
        <p:grpSpPr bwMode="auto">
          <a:xfrm>
            <a:off x="468313" y="1484313"/>
            <a:ext cx="8207375" cy="369887"/>
            <a:chOff x="467544" y="1484784"/>
            <a:chExt cx="8208912" cy="369332"/>
          </a:xfrm>
        </p:grpSpPr>
        <p:sp>
          <p:nvSpPr>
            <p:cNvPr id="81930" name="pole tekstowe 4"/>
            <p:cNvSpPr txBox="1">
              <a:spLocks noChangeArrowheads="1"/>
            </p:cNvSpPr>
            <p:nvPr/>
          </p:nvSpPr>
          <p:spPr bwMode="auto">
            <a:xfrm>
              <a:off x="467544" y="1484784"/>
              <a:ext cx="82089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003366"/>
                  </a:solidFill>
                </a:rPr>
                <a:t>istnieje tylko jeden wektor własny związany z </a:t>
              </a:r>
            </a:p>
          </p:txBody>
        </p:sp>
        <p:pic>
          <p:nvPicPr>
            <p:cNvPr id="819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4108" y="1520788"/>
              <a:ext cx="9429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25" name="pole tekstowe 7"/>
          <p:cNvSpPr txBox="1">
            <a:spLocks noChangeArrowheads="1"/>
          </p:cNvSpPr>
          <p:nvPr/>
        </p:nvSpPr>
        <p:spPr bwMode="auto">
          <a:xfrm>
            <a:off x="503238" y="2168525"/>
            <a:ext cx="756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Korzystając a Matlab’a możemy policzyć niezależne wektory własne  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781300"/>
            <a:ext cx="6962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pole tekstowe 9"/>
          <p:cNvSpPr txBox="1">
            <a:spLocks noChangeArrowheads="1"/>
          </p:cNvSpPr>
          <p:nvPr/>
        </p:nvSpPr>
        <p:spPr bwMode="auto">
          <a:xfrm>
            <a:off x="576263" y="4292600"/>
            <a:ext cx="755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Uogólniony wektor własny</a:t>
            </a:r>
          </a:p>
        </p:txBody>
      </p:sp>
      <p:pic>
        <p:nvPicPr>
          <p:cNvPr id="819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21275"/>
            <a:ext cx="1866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7063" y="4689475"/>
            <a:ext cx="5486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ole tekstowe 1"/>
          <p:cNvSpPr txBox="1">
            <a:spLocks noChangeArrowheads="1"/>
          </p:cNvSpPr>
          <p:nvPr/>
        </p:nvSpPr>
        <p:spPr bwMode="auto">
          <a:xfrm>
            <a:off x="468313" y="512763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Macierz transformacji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873125"/>
            <a:ext cx="500538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pole tekstowe 4"/>
          <p:cNvSpPr txBox="1">
            <a:spLocks noChangeArrowheads="1"/>
          </p:cNvSpPr>
          <p:nvPr/>
        </p:nvSpPr>
        <p:spPr bwMode="auto">
          <a:xfrm>
            <a:off x="287338" y="2241550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>
                <a:solidFill>
                  <a:srgbClr val="003366"/>
                </a:solidFill>
              </a:rPr>
              <a:t>Macierze modelu po diagonalizującej transformacji podobieństwa</a:t>
            </a:r>
          </a:p>
        </p:txBody>
      </p:sp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2744788"/>
            <a:ext cx="39973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ole tekstowe 1"/>
          <p:cNvSpPr txBox="1">
            <a:spLocks noChangeArrowheads="1"/>
          </p:cNvSpPr>
          <p:nvPr/>
        </p:nvSpPr>
        <p:spPr bwMode="auto">
          <a:xfrm>
            <a:off x="323850" y="4413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 dirty="0">
                <a:solidFill>
                  <a:srgbClr val="003366"/>
                </a:solidFill>
              </a:rPr>
              <a:t>Przykład </a:t>
            </a:r>
            <a:r>
              <a:rPr lang="pl-PL" dirty="0" smtClean="0">
                <a:solidFill>
                  <a:srgbClr val="003366"/>
                </a:solidFill>
              </a:rPr>
              <a:t>8</a:t>
            </a:r>
            <a:endParaRPr lang="pl-PL" dirty="0">
              <a:solidFill>
                <a:srgbClr val="003366"/>
              </a:solidFill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65175"/>
            <a:ext cx="34194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pole tekstowe 3"/>
          <p:cNvSpPr txBox="1">
            <a:spLocks noChangeArrowheads="1"/>
          </p:cNvSpPr>
          <p:nvPr/>
        </p:nvSpPr>
        <p:spPr bwMode="auto">
          <a:xfrm>
            <a:off x="358775" y="2384425"/>
            <a:ext cx="324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Wartości własne</a:t>
            </a:r>
          </a:p>
        </p:txBody>
      </p:sp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24175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2924175"/>
            <a:ext cx="2562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0" y="2924175"/>
            <a:ext cx="1409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pole tekstowe 7"/>
          <p:cNvSpPr txBox="1">
            <a:spLocks noChangeArrowheads="1"/>
          </p:cNvSpPr>
          <p:nvPr/>
        </p:nvSpPr>
        <p:spPr bwMode="auto">
          <a:xfrm>
            <a:off x="358775" y="3465513"/>
            <a:ext cx="756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Korzystając a Matlab’a możemy policzyć niezależne wektory własne  </a:t>
            </a:r>
          </a:p>
        </p:txBody>
      </p:sp>
      <p:pic>
        <p:nvPicPr>
          <p:cNvPr id="8397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3933825"/>
            <a:ext cx="2916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3897313"/>
            <a:ext cx="28448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192713"/>
            <a:ext cx="18557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1052513"/>
            <a:ext cx="41624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pole tekstowe 2"/>
          <p:cNvSpPr txBox="1">
            <a:spLocks noChangeArrowheads="1"/>
          </p:cNvSpPr>
          <p:nvPr/>
        </p:nvSpPr>
        <p:spPr bwMode="auto">
          <a:xfrm>
            <a:off x="468313" y="512763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Macierz transformacji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2673350"/>
            <a:ext cx="43100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pole tekstowe 4"/>
          <p:cNvSpPr txBox="1">
            <a:spLocks noChangeArrowheads="1"/>
          </p:cNvSpPr>
          <p:nvPr/>
        </p:nvSpPr>
        <p:spPr bwMode="auto">
          <a:xfrm>
            <a:off x="287338" y="2205038"/>
            <a:ext cx="849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4613" indent="-1344613"/>
            <a:r>
              <a:rPr lang="pl-PL">
                <a:solidFill>
                  <a:srgbClr val="003366"/>
                </a:solidFill>
              </a:rPr>
              <a:t>Macierze modelu po diagonalizującej transformacji podobieństwa</a:t>
            </a:r>
          </a:p>
        </p:txBody>
      </p:sp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3752850"/>
            <a:ext cx="4248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ole tekstowe 2"/>
          <p:cNvSpPr txBox="1">
            <a:spLocks noChangeArrowheads="1"/>
          </p:cNvSpPr>
          <p:nvPr/>
        </p:nvSpPr>
        <p:spPr bwMode="auto">
          <a:xfrm>
            <a:off x="358775" y="441325"/>
            <a:ext cx="8389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wykonujemy odwrotne przekształcenie Laplace’a na równaniu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8731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pole tekstowe 4"/>
          <p:cNvSpPr txBox="1">
            <a:spLocks noChangeArrowheads="1"/>
          </p:cNvSpPr>
          <p:nvPr/>
        </p:nvSpPr>
        <p:spPr bwMode="auto">
          <a:xfrm>
            <a:off x="755650" y="1304925"/>
            <a:ext cx="770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otrzymujemy</a:t>
            </a:r>
          </a:p>
        </p:txBody>
      </p:sp>
      <p:sp>
        <p:nvSpPr>
          <p:cNvPr id="58373" name="pole tekstowe 5"/>
          <p:cNvSpPr txBox="1">
            <a:spLocks noChangeArrowheads="1"/>
          </p:cNvSpPr>
          <p:nvPr/>
        </p:nvSpPr>
        <p:spPr bwMode="auto">
          <a:xfrm>
            <a:off x="395288" y="1844675"/>
            <a:ext cx="817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równanie wyjścia</a:t>
            </a:r>
          </a:p>
        </p:txBody>
      </p:sp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312988"/>
            <a:ext cx="4591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pole tekstowe 6"/>
          <p:cNvSpPr txBox="1">
            <a:spLocks noChangeArrowheads="1"/>
          </p:cNvSpPr>
          <p:nvPr/>
        </p:nvSpPr>
        <p:spPr bwMode="auto">
          <a:xfrm>
            <a:off x="576263" y="3141663"/>
            <a:ext cx="1116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>
                <a:solidFill>
                  <a:srgbClr val="003366"/>
                </a:solidFill>
              </a:rPr>
              <a:t>Uwagi:</a:t>
            </a:r>
          </a:p>
        </p:txBody>
      </p:sp>
      <p:sp>
        <p:nvSpPr>
          <p:cNvPr id="58376" name="pole tekstowe 7"/>
          <p:cNvSpPr txBox="1">
            <a:spLocks noChangeArrowheads="1"/>
          </p:cNvSpPr>
          <p:nvPr/>
        </p:nvSpPr>
        <p:spPr bwMode="auto">
          <a:xfrm>
            <a:off x="611188" y="3644900"/>
            <a:ext cx="8174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/>
            <a:r>
              <a:rPr lang="pl-PL">
                <a:solidFill>
                  <a:srgbClr val="003366"/>
                </a:solidFill>
              </a:rPr>
              <a:t>- terminologiczna: stopień licznika transmitancji = stopień mianownika transmitancji, mówimy transmitancja jest </a:t>
            </a:r>
            <a:r>
              <a:rPr lang="pl-PL" b="1">
                <a:solidFill>
                  <a:srgbClr val="003366"/>
                </a:solidFill>
              </a:rPr>
              <a:t>właściwa</a:t>
            </a:r>
            <a:r>
              <a:rPr lang="pl-PL">
                <a:solidFill>
                  <a:srgbClr val="003366"/>
                </a:solidFill>
              </a:rPr>
              <a:t>, system dynamiczny jest </a:t>
            </a:r>
            <a:r>
              <a:rPr lang="pl-PL" b="1">
                <a:solidFill>
                  <a:srgbClr val="003366"/>
                </a:solidFill>
              </a:rPr>
              <a:t>właściwy</a:t>
            </a:r>
          </a:p>
        </p:txBody>
      </p:sp>
      <p:sp>
        <p:nvSpPr>
          <p:cNvPr id="58377" name="pole tekstowe 9"/>
          <p:cNvSpPr txBox="1">
            <a:spLocks noChangeArrowheads="1"/>
          </p:cNvSpPr>
          <p:nvPr/>
        </p:nvSpPr>
        <p:spPr bwMode="auto">
          <a:xfrm>
            <a:off x="647700" y="4760913"/>
            <a:ext cx="8172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/>
            <a:r>
              <a:rPr lang="pl-PL">
                <a:solidFill>
                  <a:srgbClr val="003366"/>
                </a:solidFill>
              </a:rPr>
              <a:t>- terminologiczna: stopień licznika transmitancji &lt; stopień mianownika transmitancji, mówimy transmitancja jest </a:t>
            </a:r>
            <a:r>
              <a:rPr lang="pl-PL" b="1">
                <a:solidFill>
                  <a:srgbClr val="003366"/>
                </a:solidFill>
              </a:rPr>
              <a:t>ściśle właściwa</a:t>
            </a:r>
            <a:r>
              <a:rPr lang="pl-PL">
                <a:solidFill>
                  <a:srgbClr val="003366"/>
                </a:solidFill>
              </a:rPr>
              <a:t>, system dynamiczny jest </a:t>
            </a:r>
            <a:r>
              <a:rPr lang="pl-PL" b="1">
                <a:solidFill>
                  <a:srgbClr val="003366"/>
                </a:solidFill>
              </a:rPr>
              <a:t>ściśle właściwy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ole tekstowe 1"/>
          <p:cNvSpPr txBox="1">
            <a:spLocks noChangeArrowheads="1"/>
          </p:cNvSpPr>
          <p:nvPr/>
        </p:nvSpPr>
        <p:spPr bwMode="auto">
          <a:xfrm>
            <a:off x="611188" y="982663"/>
            <a:ext cx="8174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/>
            <a:r>
              <a:rPr lang="pl-PL">
                <a:solidFill>
                  <a:srgbClr val="003366"/>
                </a:solidFill>
              </a:rPr>
              <a:t>- macierz </a:t>
            </a:r>
            <a:r>
              <a:rPr lang="pl-PL" b="1">
                <a:solidFill>
                  <a:srgbClr val="003366"/>
                </a:solidFill>
              </a:rPr>
              <a:t>D</a:t>
            </a:r>
            <a:r>
              <a:rPr lang="pl-PL">
                <a:solidFill>
                  <a:srgbClr val="003366"/>
                </a:solidFill>
              </a:rPr>
              <a:t> – bezpośredniego sterowania pojawia się w modelu przestrzeni stanu tylko dla systemów właściwych; dla systemów ściśle właściwych macierz </a:t>
            </a:r>
            <a:r>
              <a:rPr lang="pl-PL" b="1">
                <a:solidFill>
                  <a:srgbClr val="003366"/>
                </a:solidFill>
              </a:rPr>
              <a:t>D</a:t>
            </a:r>
            <a:r>
              <a:rPr lang="pl-PL">
                <a:solidFill>
                  <a:srgbClr val="003366"/>
                </a:solidFill>
              </a:rPr>
              <a:t> nie występuje w modelu przestrzeni stanu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59395" name="pole tekstowe 2"/>
          <p:cNvSpPr txBox="1">
            <a:spLocks noChangeArrowheads="1"/>
          </p:cNvSpPr>
          <p:nvPr/>
        </p:nvSpPr>
        <p:spPr bwMode="auto">
          <a:xfrm>
            <a:off x="611188" y="2135188"/>
            <a:ext cx="8174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/>
            <a:r>
              <a:rPr lang="pl-PL">
                <a:solidFill>
                  <a:srgbClr val="003366"/>
                </a:solidFill>
              </a:rPr>
              <a:t>- postać kanoniczna sterowalności jest bardzo efektywna w sensie liczby  elementów niezerowych macierzy modelu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59396" name="pole tekstowe 3"/>
          <p:cNvSpPr txBox="1">
            <a:spLocks noChangeArrowheads="1"/>
          </p:cNvSpPr>
          <p:nvPr/>
        </p:nvSpPr>
        <p:spPr bwMode="auto">
          <a:xfrm>
            <a:off x="684213" y="2962275"/>
            <a:ext cx="817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/>
            <a:r>
              <a:rPr lang="pl-PL">
                <a:solidFill>
                  <a:srgbClr val="003366"/>
                </a:solidFill>
              </a:rPr>
              <a:t>- poza zerami i jedynkami elementy macierzy są takie same jak elementy transmitancji</a:t>
            </a:r>
            <a:endParaRPr lang="pl-PL" b="1">
              <a:solidFill>
                <a:srgbClr val="003366"/>
              </a:solidFill>
            </a:endParaRPr>
          </a:p>
        </p:txBody>
      </p:sp>
      <p:sp>
        <p:nvSpPr>
          <p:cNvPr id="59397" name="pole tekstowe 4"/>
          <p:cNvSpPr txBox="1">
            <a:spLocks noChangeArrowheads="1"/>
          </p:cNvSpPr>
          <p:nvPr/>
        </p:nvSpPr>
        <p:spPr bwMode="auto">
          <a:xfrm>
            <a:off x="827088" y="47625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>
                <a:solidFill>
                  <a:srgbClr val="003366"/>
                </a:solidFill>
              </a:rPr>
              <a:t>Uwagi c.d.: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ole tekstowe 2"/>
          <p:cNvSpPr txBox="1">
            <a:spLocks noChangeArrowheads="1"/>
          </p:cNvSpPr>
          <p:nvPr/>
        </p:nvSpPr>
        <p:spPr bwMode="auto">
          <a:xfrm>
            <a:off x="287338" y="441325"/>
            <a:ext cx="861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Schemat </a:t>
            </a:r>
            <a:r>
              <a:rPr lang="pl-PL" dirty="0" smtClean="0">
                <a:solidFill>
                  <a:srgbClr val="003366"/>
                </a:solidFill>
              </a:rPr>
              <a:t>analogowy </a:t>
            </a:r>
            <a:r>
              <a:rPr lang="pl-PL" dirty="0">
                <a:solidFill>
                  <a:srgbClr val="003366"/>
                </a:solidFill>
              </a:rPr>
              <a:t>postaci kanonicznej sterowalności systemu SISO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73125"/>
            <a:ext cx="6770688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ole tekstowe 2"/>
          <p:cNvSpPr txBox="1">
            <a:spLocks noChangeArrowheads="1"/>
          </p:cNvSpPr>
          <p:nvPr/>
        </p:nvSpPr>
        <p:spPr bwMode="auto">
          <a:xfrm>
            <a:off x="287338" y="441325"/>
            <a:ext cx="861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Przykład – silnik prądu stałego</a:t>
            </a:r>
          </a:p>
        </p:txBody>
      </p:sp>
      <p:sp>
        <p:nvSpPr>
          <p:cNvPr id="61443" name="pole tekstowe 3"/>
          <p:cNvSpPr txBox="1">
            <a:spLocks noChangeArrowheads="1"/>
          </p:cNvSpPr>
          <p:nvPr/>
        </p:nvSpPr>
        <p:spPr bwMode="auto">
          <a:xfrm>
            <a:off x="395288" y="944563"/>
            <a:ext cx="799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Transmitancja w torze droga kątowa - napięcie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592263"/>
            <a:ext cx="4933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pole tekstowe 5"/>
          <p:cNvSpPr txBox="1">
            <a:spLocks noChangeArrowheads="1"/>
          </p:cNvSpPr>
          <p:nvPr/>
        </p:nvSpPr>
        <p:spPr bwMode="auto">
          <a:xfrm>
            <a:off x="323850" y="252888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Dla danych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997200"/>
            <a:ext cx="6448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3681413"/>
            <a:ext cx="7000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724400"/>
            <a:ext cx="704373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6761</TotalTime>
  <Words>1067</Words>
  <Application>Microsoft Office PowerPoint</Application>
  <PresentationFormat>Pokaz na ekranie (4:3)</PresentationFormat>
  <Paragraphs>192</Paragraphs>
  <Slides>55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57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Kazik_D</dc:creator>
  <cp:lastModifiedBy>KDuzinkiewicz</cp:lastModifiedBy>
  <cp:revision>268</cp:revision>
  <dcterms:created xsi:type="dcterms:W3CDTF">2011-02-20T02:06:45Z</dcterms:created>
  <dcterms:modified xsi:type="dcterms:W3CDTF">2019-04-10T04:45:26Z</dcterms:modified>
</cp:coreProperties>
</file>